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91" r:id="rId3"/>
    <p:sldId id="470" r:id="rId4"/>
    <p:sldId id="493" r:id="rId5"/>
    <p:sldId id="504" r:id="rId6"/>
    <p:sldId id="459" r:id="rId7"/>
    <p:sldId id="323" r:id="rId8"/>
    <p:sldId id="400" r:id="rId9"/>
    <p:sldId id="501" r:id="rId10"/>
    <p:sldId id="335" r:id="rId11"/>
    <p:sldId id="351" r:id="rId12"/>
    <p:sldId id="352" r:id="rId13"/>
    <p:sldId id="474" r:id="rId14"/>
    <p:sldId id="472" r:id="rId15"/>
    <p:sldId id="473" r:id="rId16"/>
    <p:sldId id="475" r:id="rId17"/>
    <p:sldId id="476" r:id="rId18"/>
    <p:sldId id="477" r:id="rId19"/>
    <p:sldId id="478" r:id="rId20"/>
    <p:sldId id="479" r:id="rId21"/>
    <p:sldId id="482" r:id="rId22"/>
    <p:sldId id="480" r:id="rId23"/>
    <p:sldId id="481" r:id="rId24"/>
    <p:sldId id="484" r:id="rId25"/>
    <p:sldId id="485" r:id="rId26"/>
    <p:sldId id="483" r:id="rId27"/>
    <p:sldId id="487" r:id="rId28"/>
    <p:sldId id="489" r:id="rId29"/>
    <p:sldId id="488" r:id="rId30"/>
    <p:sldId id="490" r:id="rId31"/>
    <p:sldId id="491" r:id="rId32"/>
    <p:sldId id="492" r:id="rId33"/>
    <p:sldId id="496" r:id="rId34"/>
    <p:sldId id="494" r:id="rId35"/>
    <p:sldId id="503" r:id="rId36"/>
    <p:sldId id="502" r:id="rId37"/>
    <p:sldId id="497" r:id="rId38"/>
    <p:sldId id="498" r:id="rId39"/>
    <p:sldId id="499" r:id="rId40"/>
    <p:sldId id="259" r:id="rId41"/>
    <p:sldId id="50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D1"/>
    <a:srgbClr val="FFDFDF"/>
    <a:srgbClr val="FFB0B1"/>
    <a:srgbClr val="F26B77"/>
    <a:srgbClr val="E2C5F8"/>
    <a:srgbClr val="FFBF00"/>
    <a:srgbClr val="0070C0"/>
    <a:srgbClr val="E6AC00"/>
    <a:srgbClr val="D9A200"/>
    <a:srgbClr val="6DB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/>
    <p:restoredTop sz="88863"/>
  </p:normalViewPr>
  <p:slideViewPr>
    <p:cSldViewPr snapToGrid="0" snapToObjects="1">
      <p:cViewPr>
        <p:scale>
          <a:sx n="117" d="100"/>
          <a:sy n="117" d="100"/>
        </p:scale>
        <p:origin x="168" y="44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8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84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1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55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9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9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5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660E5-0D31-D049-86B2-0794F6A9F71E}"/>
              </a:ext>
            </a:extLst>
          </p:cNvPr>
          <p:cNvSpPr/>
          <p:nvPr userDrawn="1"/>
        </p:nvSpPr>
        <p:spPr>
          <a:xfrm>
            <a:off x="-75414" y="0"/>
            <a:ext cx="12343614" cy="6858000"/>
          </a:xfrm>
          <a:prstGeom prst="rect">
            <a:avLst/>
          </a:prstGeom>
          <a:solidFill>
            <a:srgbClr val="2E235D"/>
          </a:solidFill>
          <a:ln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267F-E2C0-6546-AB36-6C9268BD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2054" y="-98180"/>
            <a:ext cx="12291682" cy="7054357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2D1BB74-0E76-424E-9431-E2DFD70A90F2}"/>
              </a:ext>
            </a:extLst>
          </p:cNvPr>
          <p:cNvSpPr/>
          <p:nvPr userDrawn="1"/>
        </p:nvSpPr>
        <p:spPr>
          <a:xfrm>
            <a:off x="7167842" y="1236372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373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78BE69-200E-4044-A2C1-9E437C58D5E9}"/>
              </a:ext>
            </a:extLst>
          </p:cNvPr>
          <p:cNvSpPr txBox="1"/>
          <p:nvPr userDrawn="1"/>
        </p:nvSpPr>
        <p:spPr>
          <a:xfrm>
            <a:off x="8346734" y="5086748"/>
            <a:ext cx="3390395" cy="881408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Timothy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Akintilo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Brian Chan</a:t>
            </a: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Joyce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Elauria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Eric Fan</a:t>
            </a: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Farrell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Fileas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Melissa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Hovik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Kazi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Keanu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Vestil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Howard Xiao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AF4F2-01CF-EC46-93D6-03F2FDFE184D}"/>
              </a:ext>
            </a:extLst>
          </p:cNvPr>
          <p:cNvSpPr/>
          <p:nvPr userDrawn="1"/>
        </p:nvSpPr>
        <p:spPr>
          <a:xfrm>
            <a:off x="8346734" y="4819413"/>
            <a:ext cx="1446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Aaron Johnston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074505-8E8F-B24F-A5BE-1DB9A8DED503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98BAF8-1E44-DB4E-9257-6B3BC83B7863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C725FB-FF53-2F4D-8F32-E3582C5A0F05}"/>
              </a:ext>
            </a:extLst>
          </p:cNvPr>
          <p:cNvSpPr/>
          <p:nvPr userDrawn="1"/>
        </p:nvSpPr>
        <p:spPr>
          <a:xfrm>
            <a:off x="9947419" y="5633793"/>
            <a:ext cx="21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indent="0">
              <a:tabLst/>
            </a:pP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Siddharth Vaidyanathan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C05E88-8AF6-194B-9672-EDDDCDDD56AE}"/>
              </a:ext>
            </a:extLst>
          </p:cNvPr>
          <p:cNvCxnSpPr>
            <a:cxnSpLocks/>
          </p:cNvCxnSpPr>
          <p:nvPr userDrawn="1"/>
        </p:nvCxnSpPr>
        <p:spPr>
          <a:xfrm>
            <a:off x="7360567" y="4535920"/>
            <a:ext cx="470760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0248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1894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F027E-A466-424B-A56C-C5857F0E6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254185"/>
            <a:ext cx="3709636" cy="8550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4F1-978C-6343-BF90-B404034C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F229-CC7E-6549-B870-85C68E66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86D8F-09C9-484A-A9EC-64E198B90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29764" y="-6263"/>
            <a:ext cx="12221763" cy="230293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373 Summer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Hash Maps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0SuSta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373/tools/20su/partner/p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computing/computer-science/cryptography/modarithmetic/a/what-is-modular-arithmetic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823054" cy="1954786"/>
          </a:xfrm>
        </p:spPr>
        <p:txBody>
          <a:bodyPr/>
          <a:lstStyle/>
          <a:p>
            <a:r>
              <a:rPr lang="en-US" dirty="0"/>
              <a:t>Hash Maps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6C931-2F9F-1949-B765-EE0BF932B1A7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2E5F4-22AC-D542-9F6E-B07E849913E6}"/>
              </a:ext>
            </a:extLst>
          </p:cNvPr>
          <p:cNvSpPr txBox="1"/>
          <p:nvPr/>
        </p:nvSpPr>
        <p:spPr>
          <a:xfrm>
            <a:off x="7709914" y="2086073"/>
            <a:ext cx="397078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that you’ve been here a few weeks, let us know what’s working for you and what could be improved! (~6 min.)</a:t>
            </a:r>
          </a:p>
          <a:p>
            <a:pPr algn="ctr"/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tinyurl.com/</a:t>
            </a: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20S</a:t>
            </a: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uWeek3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AF33-CE6D-E24D-8C74-A736086B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>
                <a:solidFill>
                  <a:schemeClr val="accent4"/>
                </a:solidFill>
              </a:rPr>
              <a:t>Review  </a:t>
            </a:r>
            <a:r>
              <a:rPr lang="en-US" sz="4900" dirty="0"/>
              <a:t>The Map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274E4-B2C3-0D45-A044-98699688A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761060" cy="52410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Map</a:t>
            </a:r>
            <a:r>
              <a:rPr lang="en-US" dirty="0"/>
              <a:t>: an ADT representing a set of distinct keys and a collection of values, where each key is associated with one value.</a:t>
            </a:r>
          </a:p>
          <a:p>
            <a:pPr lvl="1"/>
            <a:r>
              <a:rPr lang="en-US" dirty="0"/>
              <a:t>Also known as a </a:t>
            </a:r>
            <a:r>
              <a:rPr lang="en-US" b="1" dirty="0">
                <a:solidFill>
                  <a:schemeClr val="accent3"/>
                </a:solidFill>
              </a:rPr>
              <a:t>dictionary</a:t>
            </a:r>
          </a:p>
          <a:p>
            <a:pPr lvl="1"/>
            <a:r>
              <a:rPr lang="en-US" dirty="0"/>
              <a:t>If a key is already associated with something, calling put(key, value) replaces the old value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Used all over the place</a:t>
            </a:r>
          </a:p>
          <a:p>
            <a:pPr lvl="1"/>
            <a:r>
              <a:rPr lang="en-US" dirty="0"/>
              <a:t>It’s hard to work on a big project without needing one sooner or later</a:t>
            </a:r>
          </a:p>
          <a:p>
            <a:pPr lvl="1"/>
            <a:r>
              <a:rPr lang="en-US" dirty="0"/>
              <a:t>CSE 143 introduced:</a:t>
            </a:r>
          </a:p>
          <a:p>
            <a:pPr lvl="2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Map&lt;String, Integer&gt; map1 = new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HashMap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</a:p>
          <a:p>
            <a:pPr lvl="2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Map&lt;String, String&gt; map2 =  new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TreeMap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1C7043-CEA5-2847-9CCB-2F03033EDC1E}"/>
              </a:ext>
            </a:extLst>
          </p:cNvPr>
          <p:cNvSpPr/>
          <p:nvPr/>
        </p:nvSpPr>
        <p:spPr>
          <a:xfrm>
            <a:off x="7946182" y="884349"/>
            <a:ext cx="3407617" cy="669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/>
              <a:t>MAP ADT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C5814C-85DB-2442-B56E-A05A85BC98D0}"/>
              </a:ext>
            </a:extLst>
          </p:cNvPr>
          <p:cNvSpPr/>
          <p:nvPr/>
        </p:nvSpPr>
        <p:spPr>
          <a:xfrm>
            <a:off x="7946183" y="884348"/>
            <a:ext cx="3407617" cy="472459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37CA1-D94C-6C48-8E7F-61AD1EB6B760}"/>
              </a:ext>
            </a:extLst>
          </p:cNvPr>
          <p:cNvSpPr txBox="1"/>
          <p:nvPr/>
        </p:nvSpPr>
        <p:spPr>
          <a:xfrm>
            <a:off x="7970130" y="1598662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94AD8-AFF6-9E48-AA1C-E94291DEDF02}"/>
              </a:ext>
            </a:extLst>
          </p:cNvPr>
          <p:cNvSpPr/>
          <p:nvPr/>
        </p:nvSpPr>
        <p:spPr>
          <a:xfrm>
            <a:off x="8100125" y="1901392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Set of keys, Collection of values</a:t>
            </a:r>
          </a:p>
          <a:p>
            <a:r>
              <a:rPr lang="en-US" sz="1400" dirty="0"/>
              <a:t>Count of keys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917B8-2726-CE4A-8B6C-DE24692F8AD4}"/>
              </a:ext>
            </a:extLst>
          </p:cNvPr>
          <p:cNvSpPr txBox="1"/>
          <p:nvPr/>
        </p:nvSpPr>
        <p:spPr>
          <a:xfrm>
            <a:off x="7970130" y="2485562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13582-8EA2-774E-B26C-830C87C83D8B}"/>
              </a:ext>
            </a:extLst>
          </p:cNvPr>
          <p:cNvSpPr txBox="1"/>
          <p:nvPr/>
        </p:nvSpPr>
        <p:spPr>
          <a:xfrm>
            <a:off x="8018765" y="2863233"/>
            <a:ext cx="3335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put(key, value)</a:t>
            </a:r>
            <a:r>
              <a:rPr lang="en-US" sz="14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add value to collection, associated with key</a:t>
            </a:r>
          </a:p>
          <a:p>
            <a:r>
              <a:rPr lang="en-US" sz="14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get(key)</a:t>
            </a:r>
            <a:r>
              <a:rPr lang="en-US" sz="14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return value associated with key</a:t>
            </a:r>
          </a:p>
          <a:p>
            <a:r>
              <a:rPr lang="en-US" sz="1400" u="sng" dirty="0" err="1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containsKey</a:t>
            </a:r>
            <a:r>
              <a:rPr lang="en-US" sz="14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(key)</a:t>
            </a:r>
            <a:r>
              <a:rPr lang="en-US" sz="14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return if key is associated</a:t>
            </a:r>
          </a:p>
          <a:p>
            <a:r>
              <a:rPr lang="en-US" sz="14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remove(key)</a:t>
            </a:r>
            <a:r>
              <a:rPr lang="en-US" sz="14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remove key and associated value</a:t>
            </a:r>
          </a:p>
          <a:p>
            <a:r>
              <a:rPr lang="en-US" sz="14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size()</a:t>
            </a:r>
            <a:r>
              <a:rPr lang="en-US" sz="14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return count</a:t>
            </a:r>
          </a:p>
          <a:p>
            <a:endParaRPr lang="en-US" sz="1400" u="sng" dirty="0">
              <a:latin typeface="Consolas" panose="020B0609020204030204" pitchFamily="49" charset="0"/>
              <a:ea typeface="Segoe UI Historic" panose="020B0502040204020203" pitchFamily="34" charset="0"/>
              <a:cs typeface="Consolas" panose="020B0609020204030204" pitchFamily="49" charset="0"/>
            </a:endParaRPr>
          </a:p>
          <a:p>
            <a:r>
              <a:rPr lang="en-US" sz="1400" i="1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clear()</a:t>
            </a:r>
            <a:r>
              <a:rPr lang="en-US" sz="1400" i="1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remove all</a:t>
            </a:r>
          </a:p>
          <a:p>
            <a:r>
              <a:rPr lang="en-US" sz="1400" i="1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iterator()</a:t>
            </a:r>
            <a:r>
              <a:rPr lang="en-US" sz="1400" i="1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get an iterator</a:t>
            </a:r>
          </a:p>
        </p:txBody>
      </p:sp>
    </p:spTree>
    <p:extLst>
      <p:ext uri="{BB962C8B-B14F-4D97-AF65-F5344CB8AC3E}">
        <p14:creationId xmlns:p14="http://schemas.microsoft.com/office/powerpoint/2010/main" val="685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A136F-39BD-614B-9228-38E15932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Implementing a Map with an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E161B-AA07-3245-AC43-7569EFEFCCAE}"/>
              </a:ext>
            </a:extLst>
          </p:cNvPr>
          <p:cNvSpPr txBox="1"/>
          <p:nvPr/>
        </p:nvSpPr>
        <p:spPr>
          <a:xfrm>
            <a:off x="8321277" y="1214397"/>
            <a:ext cx="3782316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Big-Oh Analysis – (if key is the last one looked at / not in the dictionary) </a:t>
            </a:r>
            <a:endParaRPr lang="en-US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put()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get()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containsKey</a:t>
            </a: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remove()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size()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7B7551-F9DD-3649-9347-037BA06BB5CF}"/>
              </a:ext>
            </a:extLst>
          </p:cNvPr>
          <p:cNvSpPr txBox="1"/>
          <p:nvPr/>
        </p:nvSpPr>
        <p:spPr>
          <a:xfrm>
            <a:off x="10258955" y="3767933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275E54-85C8-9041-BF4C-5F525AF9A46A}"/>
              </a:ext>
            </a:extLst>
          </p:cNvPr>
          <p:cNvSpPr txBox="1"/>
          <p:nvPr/>
        </p:nvSpPr>
        <p:spPr>
          <a:xfrm>
            <a:off x="10258955" y="215423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81F57E-944F-8345-B44F-7B13951F0BAA}"/>
              </a:ext>
            </a:extLst>
          </p:cNvPr>
          <p:cNvSpPr txBox="1"/>
          <p:nvPr/>
        </p:nvSpPr>
        <p:spPr>
          <a:xfrm>
            <a:off x="10258955" y="255059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958E32-44DA-4D4E-A96E-756B332B7092}"/>
              </a:ext>
            </a:extLst>
          </p:cNvPr>
          <p:cNvSpPr txBox="1"/>
          <p:nvPr/>
        </p:nvSpPr>
        <p:spPr>
          <a:xfrm>
            <a:off x="10258955" y="299101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0BDF37-3040-0A42-8A4C-05D414FF2201}"/>
              </a:ext>
            </a:extLst>
          </p:cNvPr>
          <p:cNvSpPr txBox="1"/>
          <p:nvPr/>
        </p:nvSpPr>
        <p:spPr>
          <a:xfrm>
            <a:off x="10258955" y="339860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6CB92A89-7E86-7643-8C23-6FB7C6954A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98471" y="5516291"/>
          <a:ext cx="3868628" cy="1062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157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967157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967157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967157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53119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53119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1A32089-7923-5C4C-BE6D-BA85D667EBAB}"/>
              </a:ext>
            </a:extLst>
          </p:cNvPr>
          <p:cNvSpPr txBox="1"/>
          <p:nvPr/>
        </p:nvSpPr>
        <p:spPr>
          <a:xfrm>
            <a:off x="184072" y="5750808"/>
            <a:ext cx="285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put(‘b’, 97)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put(‘e’, 20)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705038-D28A-AB46-A2E6-71B0DEC93C7F}"/>
              </a:ext>
            </a:extLst>
          </p:cNvPr>
          <p:cNvSpPr txBox="1"/>
          <p:nvPr/>
        </p:nvSpPr>
        <p:spPr>
          <a:xfrm>
            <a:off x="2583347" y="612648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(‘a’, 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912DE1-DDD9-A240-B1B8-26BBDF030365}"/>
              </a:ext>
            </a:extLst>
          </p:cNvPr>
          <p:cNvSpPr txBox="1"/>
          <p:nvPr/>
        </p:nvSpPr>
        <p:spPr>
          <a:xfrm>
            <a:off x="3652896" y="6126489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(‘b’, 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B87192-06FF-4D42-B915-F40498A19852}"/>
              </a:ext>
            </a:extLst>
          </p:cNvPr>
          <p:cNvSpPr txBox="1"/>
          <p:nvPr/>
        </p:nvSpPr>
        <p:spPr>
          <a:xfrm>
            <a:off x="4620027" y="612648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(‘c’, 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18F536-3E4D-4948-A979-96C24D832A92}"/>
              </a:ext>
            </a:extLst>
          </p:cNvPr>
          <p:cNvSpPr txBox="1"/>
          <p:nvPr/>
        </p:nvSpPr>
        <p:spPr>
          <a:xfrm>
            <a:off x="3613370" y="6126489"/>
            <a:ext cx="851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(‘b’,97)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669221-0C77-1C47-9866-83F6A7E79629}"/>
              </a:ext>
            </a:extLst>
          </p:cNvPr>
          <p:cNvSpPr txBox="1"/>
          <p:nvPr/>
        </p:nvSpPr>
        <p:spPr>
          <a:xfrm>
            <a:off x="5542370" y="6126489"/>
            <a:ext cx="8114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(‘d’, 4)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1EFDB7-A4F0-BB49-8EC9-C47247E5FB5D}"/>
              </a:ext>
            </a:extLst>
          </p:cNvPr>
          <p:cNvSpPr txBox="1"/>
          <p:nvPr/>
        </p:nvSpPr>
        <p:spPr>
          <a:xfrm>
            <a:off x="8321277" y="4080357"/>
            <a:ext cx="3933598" cy="268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Big-Oh Analysis – (if the key is the first one looked at)</a:t>
            </a:r>
            <a:endParaRPr lang="en-US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put()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get()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containsKey</a:t>
            </a: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remove()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size()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8D4EF0-3736-C641-A41D-E69952D00F6A}"/>
              </a:ext>
            </a:extLst>
          </p:cNvPr>
          <p:cNvSpPr txBox="1"/>
          <p:nvPr/>
        </p:nvSpPr>
        <p:spPr>
          <a:xfrm>
            <a:off x="10258955" y="6321469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400DD4-6AB4-FD45-9B0B-10096EC8391A}"/>
              </a:ext>
            </a:extLst>
          </p:cNvPr>
          <p:cNvSpPr txBox="1"/>
          <p:nvPr/>
        </p:nvSpPr>
        <p:spPr>
          <a:xfrm>
            <a:off x="10258955" y="4707775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77CDE3-0EBE-0C4C-87EF-731E3E19CC5E}"/>
              </a:ext>
            </a:extLst>
          </p:cNvPr>
          <p:cNvSpPr txBox="1"/>
          <p:nvPr/>
        </p:nvSpPr>
        <p:spPr>
          <a:xfrm>
            <a:off x="10258955" y="5104132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70EF50-6A01-B449-9310-1EBE084BC92C}"/>
              </a:ext>
            </a:extLst>
          </p:cNvPr>
          <p:cNvSpPr txBox="1"/>
          <p:nvPr/>
        </p:nvSpPr>
        <p:spPr>
          <a:xfrm>
            <a:off x="10258955" y="5544553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E9E73A-7274-B94A-8208-9CC3600784EA}"/>
              </a:ext>
            </a:extLst>
          </p:cNvPr>
          <p:cNvSpPr txBox="1"/>
          <p:nvPr/>
        </p:nvSpPr>
        <p:spPr>
          <a:xfrm>
            <a:off x="10258955" y="5952137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BA080C8-A9DF-6D4F-925C-06D6FFFB2C13}"/>
              </a:ext>
            </a:extLst>
          </p:cNvPr>
          <p:cNvGraphicFramePr>
            <a:graphicFrameLocks noGrp="1"/>
          </p:cNvGraphicFramePr>
          <p:nvPr/>
        </p:nvGraphicFramePr>
        <p:xfrm>
          <a:off x="6464712" y="6052133"/>
          <a:ext cx="954517" cy="524131"/>
        </p:xfrm>
        <a:graphic>
          <a:graphicData uri="http://schemas.openxmlformats.org/drawingml/2006/table">
            <a:tbl>
              <a:tblPr/>
              <a:tblGrid>
                <a:gridCol w="954517">
                  <a:extLst>
                    <a:ext uri="{9D8B030D-6E8A-4147-A177-3AD203B41FA5}">
                      <a16:colId xmlns:a16="http://schemas.microsoft.com/office/drawing/2014/main" val="3648774892"/>
                    </a:ext>
                  </a:extLst>
                </a:gridCol>
              </a:tblGrid>
              <a:tr h="5241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364196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47F4BCA5-AC54-B443-BAD7-57B56DCC52C6}"/>
              </a:ext>
            </a:extLst>
          </p:cNvPr>
          <p:cNvSpPr txBox="1"/>
          <p:nvPr/>
        </p:nvSpPr>
        <p:spPr>
          <a:xfrm>
            <a:off x="6714781" y="55927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B6A479"/>
                </a:solidFill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7B95C9-94AD-F54B-A6D7-C83CFEDA6D23}"/>
              </a:ext>
            </a:extLst>
          </p:cNvPr>
          <p:cNvSpPr txBox="1"/>
          <p:nvPr/>
        </p:nvSpPr>
        <p:spPr>
          <a:xfrm>
            <a:off x="6535337" y="6126489"/>
            <a:ext cx="8338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(‘e’,20)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638FAB8-1FFE-7640-A37A-8D2CED64BB38}"/>
              </a:ext>
            </a:extLst>
          </p:cNvPr>
          <p:cNvSpPr/>
          <p:nvPr/>
        </p:nvSpPr>
        <p:spPr>
          <a:xfrm>
            <a:off x="562928" y="1278118"/>
            <a:ext cx="2868709" cy="669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/>
              <a:t>MAP ADT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C631963-8C4A-F14D-834D-4A4581D02062}"/>
              </a:ext>
            </a:extLst>
          </p:cNvPr>
          <p:cNvSpPr/>
          <p:nvPr/>
        </p:nvSpPr>
        <p:spPr>
          <a:xfrm>
            <a:off x="562929" y="1278118"/>
            <a:ext cx="2868709" cy="41113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025A70-6669-134C-8BC7-6BC2EBF3D384}"/>
              </a:ext>
            </a:extLst>
          </p:cNvPr>
          <p:cNvSpPr txBox="1"/>
          <p:nvPr/>
        </p:nvSpPr>
        <p:spPr>
          <a:xfrm>
            <a:off x="586876" y="1992431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768440-E314-9743-A670-DC9B601172C4}"/>
              </a:ext>
            </a:extLst>
          </p:cNvPr>
          <p:cNvSpPr/>
          <p:nvPr/>
        </p:nvSpPr>
        <p:spPr>
          <a:xfrm>
            <a:off x="716871" y="2295161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Set of keys, Collection of values</a:t>
            </a:r>
          </a:p>
          <a:p>
            <a:r>
              <a:rPr lang="en-US" sz="1400" dirty="0"/>
              <a:t>Count of keys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163894-47A4-BF43-A345-80D4F6428E8E}"/>
              </a:ext>
            </a:extLst>
          </p:cNvPr>
          <p:cNvSpPr txBox="1"/>
          <p:nvPr/>
        </p:nvSpPr>
        <p:spPr>
          <a:xfrm>
            <a:off x="586876" y="2879331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555EBC-F07E-514F-AB5D-BB138146FDF8}"/>
              </a:ext>
            </a:extLst>
          </p:cNvPr>
          <p:cNvSpPr txBox="1"/>
          <p:nvPr/>
        </p:nvSpPr>
        <p:spPr>
          <a:xfrm>
            <a:off x="635511" y="3257002"/>
            <a:ext cx="2727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put(key, value)</a:t>
            </a:r>
            <a:r>
              <a:rPr lang="en-US" sz="12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add value to collection, associated with key</a:t>
            </a:r>
          </a:p>
          <a:p>
            <a:r>
              <a:rPr lang="en-US" sz="12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get(key)</a:t>
            </a:r>
            <a:r>
              <a:rPr lang="en-US" sz="12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return value associated with key</a:t>
            </a:r>
          </a:p>
          <a:p>
            <a:r>
              <a:rPr lang="en-US" sz="1200" u="sng" dirty="0" err="1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containsKey</a:t>
            </a:r>
            <a:r>
              <a:rPr lang="en-US" sz="12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(key)</a:t>
            </a:r>
            <a:r>
              <a:rPr lang="en-US" sz="12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return if key is associated</a:t>
            </a:r>
          </a:p>
          <a:p>
            <a:r>
              <a:rPr lang="en-US" sz="12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remove(key)</a:t>
            </a:r>
            <a:r>
              <a:rPr lang="en-US" sz="12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remove key and associated value</a:t>
            </a:r>
          </a:p>
          <a:p>
            <a:r>
              <a:rPr lang="en-US" sz="12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size()</a:t>
            </a:r>
            <a:r>
              <a:rPr lang="en-US" sz="12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return count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B4ADB58-08C1-A448-912B-1960B50342DC}"/>
              </a:ext>
            </a:extLst>
          </p:cNvPr>
          <p:cNvSpPr/>
          <p:nvPr/>
        </p:nvSpPr>
        <p:spPr>
          <a:xfrm>
            <a:off x="3652896" y="1278118"/>
            <a:ext cx="3782315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 err="1"/>
              <a:t>ArrayMap</a:t>
            </a:r>
            <a:r>
              <a:rPr lang="en-US" sz="2000" spc="100" dirty="0"/>
              <a:t>&lt;K, V&gt;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7BF626-793F-4147-B7DF-840387E9CF9C}"/>
              </a:ext>
            </a:extLst>
          </p:cNvPr>
          <p:cNvSpPr/>
          <p:nvPr/>
        </p:nvSpPr>
        <p:spPr>
          <a:xfrm>
            <a:off x="3652897" y="1278118"/>
            <a:ext cx="3782315" cy="391238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0BAE04-947F-BA4B-8E80-A5B700C97C29}"/>
              </a:ext>
            </a:extLst>
          </p:cNvPr>
          <p:cNvSpPr txBox="1"/>
          <p:nvPr/>
        </p:nvSpPr>
        <p:spPr>
          <a:xfrm>
            <a:off x="3676844" y="1992431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83473A-E491-CB43-912C-252D35D8D02F}"/>
              </a:ext>
            </a:extLst>
          </p:cNvPr>
          <p:cNvSpPr txBox="1"/>
          <p:nvPr/>
        </p:nvSpPr>
        <p:spPr>
          <a:xfrm>
            <a:off x="3648570" y="2787488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ED01EF1-6889-A446-ABDD-50687E99DEBB}"/>
              </a:ext>
            </a:extLst>
          </p:cNvPr>
          <p:cNvSpPr txBox="1"/>
          <p:nvPr/>
        </p:nvSpPr>
        <p:spPr>
          <a:xfrm>
            <a:off x="3807368" y="3041559"/>
            <a:ext cx="3553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find key, overwrite value if there. Otherwise create new pair, add to next available spot, grow array if necessary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scan all pairs looking for given key, return associated item if found</a:t>
            </a:r>
          </a:p>
          <a:p>
            <a:r>
              <a:rPr lang="en-US" sz="12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containsKey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scan all pairs, return if key is found</a:t>
            </a:r>
            <a:endParaRPr lang="en-US" sz="12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scan all pairs, replace pair to be removed with last pair in collection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count of items in dictionary</a:t>
            </a:r>
            <a:endParaRPr lang="en-US" sz="12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F12AE9-3B9C-6C47-B3E3-E9C867D153A3}"/>
              </a:ext>
            </a:extLst>
          </p:cNvPr>
          <p:cNvSpPr txBox="1"/>
          <p:nvPr/>
        </p:nvSpPr>
        <p:spPr>
          <a:xfrm>
            <a:off x="3807442" y="2294399"/>
            <a:ext cx="2098547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Pair&lt;K, V&gt;[] data</a:t>
            </a:r>
          </a:p>
        </p:txBody>
      </p:sp>
    </p:spTree>
    <p:extLst>
      <p:ext uri="{BB962C8B-B14F-4D97-AF65-F5344CB8AC3E}">
        <p14:creationId xmlns:p14="http://schemas.microsoft.com/office/powerpoint/2010/main" val="26857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9" grpId="0" animBg="1"/>
      <p:bldP spid="34" grpId="0"/>
      <p:bldP spid="35" grpId="0"/>
      <p:bldP spid="36" grpId="0"/>
      <p:bldP spid="37" grpId="0"/>
      <p:bldP spid="38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E1AE-C834-BB49-9886-0C7F8F171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Implementing a Map with Linked Nodes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12F789-CE47-594C-A742-26300A55A044}"/>
              </a:ext>
            </a:extLst>
          </p:cNvPr>
          <p:cNvSpPr/>
          <p:nvPr/>
        </p:nvSpPr>
        <p:spPr>
          <a:xfrm>
            <a:off x="562928" y="1278118"/>
            <a:ext cx="2868709" cy="669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/>
              <a:t>MAP ADT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DAD616-0CD7-A747-9BC4-3431CDDA40C9}"/>
              </a:ext>
            </a:extLst>
          </p:cNvPr>
          <p:cNvSpPr/>
          <p:nvPr/>
        </p:nvSpPr>
        <p:spPr>
          <a:xfrm>
            <a:off x="562929" y="1278118"/>
            <a:ext cx="2868709" cy="41113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89303-D8FC-A543-AF26-040FDB8D1285}"/>
              </a:ext>
            </a:extLst>
          </p:cNvPr>
          <p:cNvSpPr txBox="1"/>
          <p:nvPr/>
        </p:nvSpPr>
        <p:spPr>
          <a:xfrm>
            <a:off x="586876" y="1992431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D93E-D996-794F-ABC7-3590E540F39E}"/>
              </a:ext>
            </a:extLst>
          </p:cNvPr>
          <p:cNvSpPr/>
          <p:nvPr/>
        </p:nvSpPr>
        <p:spPr>
          <a:xfrm>
            <a:off x="716871" y="2295161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Set of keys, Collection of values</a:t>
            </a:r>
          </a:p>
          <a:p>
            <a:r>
              <a:rPr lang="en-US" sz="1400" dirty="0"/>
              <a:t>Count of keys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5D0682-338B-9442-B2B7-2E21BA819980}"/>
              </a:ext>
            </a:extLst>
          </p:cNvPr>
          <p:cNvSpPr txBox="1"/>
          <p:nvPr/>
        </p:nvSpPr>
        <p:spPr>
          <a:xfrm>
            <a:off x="586876" y="2879331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B8907-404D-1A46-AF2F-9DCF9121F7AF}"/>
              </a:ext>
            </a:extLst>
          </p:cNvPr>
          <p:cNvSpPr txBox="1"/>
          <p:nvPr/>
        </p:nvSpPr>
        <p:spPr>
          <a:xfrm>
            <a:off x="635511" y="3257002"/>
            <a:ext cx="2727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put(key, value)</a:t>
            </a:r>
            <a:r>
              <a:rPr lang="en-US" sz="12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add value to collection, associated with key</a:t>
            </a:r>
          </a:p>
          <a:p>
            <a:r>
              <a:rPr lang="en-US" sz="12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get(key)</a:t>
            </a:r>
            <a:r>
              <a:rPr lang="en-US" sz="12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return value associated with key</a:t>
            </a:r>
          </a:p>
          <a:p>
            <a:r>
              <a:rPr lang="en-US" sz="1200" u="sng" dirty="0" err="1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containsKey</a:t>
            </a:r>
            <a:r>
              <a:rPr lang="en-US" sz="12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(key)</a:t>
            </a:r>
            <a:r>
              <a:rPr lang="en-US" sz="12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return if key is associated</a:t>
            </a:r>
          </a:p>
          <a:p>
            <a:r>
              <a:rPr lang="en-US" sz="12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remove(key)</a:t>
            </a:r>
            <a:r>
              <a:rPr lang="en-US" sz="12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remove key and associated value</a:t>
            </a:r>
          </a:p>
          <a:p>
            <a:r>
              <a:rPr lang="en-US" sz="12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size()</a:t>
            </a:r>
            <a:r>
              <a:rPr lang="en-US" sz="12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return count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1EFDB-8D8B-A544-9BCE-96331FB916E3}"/>
              </a:ext>
            </a:extLst>
          </p:cNvPr>
          <p:cNvSpPr/>
          <p:nvPr/>
        </p:nvSpPr>
        <p:spPr>
          <a:xfrm>
            <a:off x="3652896" y="1278118"/>
            <a:ext cx="3782315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 err="1"/>
              <a:t>LinkedMap</a:t>
            </a:r>
            <a:r>
              <a:rPr lang="en-US" sz="2000" spc="100" dirty="0"/>
              <a:t>&lt;K, V&gt;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2D8AD-3088-8845-A55E-81888D18ED4F}"/>
              </a:ext>
            </a:extLst>
          </p:cNvPr>
          <p:cNvSpPr/>
          <p:nvPr/>
        </p:nvSpPr>
        <p:spPr>
          <a:xfrm>
            <a:off x="3652897" y="1278118"/>
            <a:ext cx="3782315" cy="391238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9F3B4A-DD98-D64B-AE2D-F83A3051B2F2}"/>
              </a:ext>
            </a:extLst>
          </p:cNvPr>
          <p:cNvSpPr txBox="1"/>
          <p:nvPr/>
        </p:nvSpPr>
        <p:spPr>
          <a:xfrm>
            <a:off x="3676844" y="1992431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9BFA38-9A58-5449-9720-EAFE856E78B2}"/>
              </a:ext>
            </a:extLst>
          </p:cNvPr>
          <p:cNvSpPr txBox="1"/>
          <p:nvPr/>
        </p:nvSpPr>
        <p:spPr>
          <a:xfrm>
            <a:off x="3648570" y="2787488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0DAD08-41E0-E244-9548-440F60E883A8}"/>
              </a:ext>
            </a:extLst>
          </p:cNvPr>
          <p:cNvSpPr txBox="1"/>
          <p:nvPr/>
        </p:nvSpPr>
        <p:spPr>
          <a:xfrm>
            <a:off x="3807368" y="3041559"/>
            <a:ext cx="3553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if key is unused, create new with pair, add to front of list, else replace with new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scan all pairs looking for given key, return associated item if found</a:t>
            </a:r>
          </a:p>
          <a:p>
            <a:r>
              <a:rPr lang="en-US" sz="12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containsKey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scan all pairs, return if key is found</a:t>
            </a:r>
            <a:endParaRPr lang="en-US" sz="12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scan all pairs, skip pair to be removed 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count of items in dictionary</a:t>
            </a:r>
            <a:endParaRPr lang="en-US" sz="12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02E25D-80F7-F34B-A077-E9C6E58F4721}"/>
              </a:ext>
            </a:extLst>
          </p:cNvPr>
          <p:cNvSpPr txBox="1"/>
          <p:nvPr/>
        </p:nvSpPr>
        <p:spPr>
          <a:xfrm>
            <a:off x="3807442" y="2294399"/>
            <a:ext cx="2098547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front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294BAF-4B9F-184E-AFF8-7EE4D8017574}"/>
              </a:ext>
            </a:extLst>
          </p:cNvPr>
          <p:cNvSpPr txBox="1"/>
          <p:nvPr/>
        </p:nvSpPr>
        <p:spPr>
          <a:xfrm>
            <a:off x="573859" y="5504227"/>
            <a:ext cx="2777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containsKey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(‘c’)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get(‘d’)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put(‘b’, 20)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7D6CB6-9F61-A142-A35E-6FD2DC621C75}"/>
              </a:ext>
            </a:extLst>
          </p:cNvPr>
          <p:cNvSpPr txBox="1"/>
          <p:nvPr/>
        </p:nvSpPr>
        <p:spPr>
          <a:xfrm>
            <a:off x="3566918" y="552433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856F13-3D43-9342-8F5E-CB19E5688A71}"/>
              </a:ext>
            </a:extLst>
          </p:cNvPr>
          <p:cNvSpPr/>
          <p:nvPr/>
        </p:nvSpPr>
        <p:spPr>
          <a:xfrm>
            <a:off x="5895124" y="6165948"/>
            <a:ext cx="929790" cy="434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DC0204-2C59-8B40-855F-733FAC671F3A}"/>
              </a:ext>
            </a:extLst>
          </p:cNvPr>
          <p:cNvCxnSpPr>
            <a:cxnSpLocks/>
          </p:cNvCxnSpPr>
          <p:nvPr/>
        </p:nvCxnSpPr>
        <p:spPr>
          <a:xfrm>
            <a:off x="6315382" y="6165948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670093E-789F-1C42-B7A2-D4A80037421F}"/>
              </a:ext>
            </a:extLst>
          </p:cNvPr>
          <p:cNvSpPr txBox="1"/>
          <p:nvPr/>
        </p:nvSpPr>
        <p:spPr>
          <a:xfrm>
            <a:off x="5843222" y="6229183"/>
            <a:ext cx="53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‘c’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FE600A-3A4C-FF44-99DB-3FCC3DDE1752}"/>
              </a:ext>
            </a:extLst>
          </p:cNvPr>
          <p:cNvCxnSpPr/>
          <p:nvPr/>
        </p:nvCxnSpPr>
        <p:spPr>
          <a:xfrm>
            <a:off x="6749829" y="6374605"/>
            <a:ext cx="286247" cy="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310570-29F5-FF4D-B731-4ED0018E1DB8}"/>
              </a:ext>
            </a:extLst>
          </p:cNvPr>
          <p:cNvCxnSpPr>
            <a:cxnSpLocks/>
          </p:cNvCxnSpPr>
          <p:nvPr/>
        </p:nvCxnSpPr>
        <p:spPr>
          <a:xfrm>
            <a:off x="6655377" y="6165947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876E2A-F807-6442-825B-49F4EBAF1A98}"/>
              </a:ext>
            </a:extLst>
          </p:cNvPr>
          <p:cNvSpPr txBox="1"/>
          <p:nvPr/>
        </p:nvSpPr>
        <p:spPr>
          <a:xfrm>
            <a:off x="6348123" y="6229183"/>
            <a:ext cx="30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448C38-1CCC-0848-A31C-3930C20DC3D8}"/>
              </a:ext>
            </a:extLst>
          </p:cNvPr>
          <p:cNvSpPr/>
          <p:nvPr/>
        </p:nvSpPr>
        <p:spPr>
          <a:xfrm>
            <a:off x="4669803" y="6165948"/>
            <a:ext cx="929790" cy="434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B9243D7-C171-8948-B848-E2472135134B}"/>
              </a:ext>
            </a:extLst>
          </p:cNvPr>
          <p:cNvCxnSpPr>
            <a:cxnSpLocks/>
          </p:cNvCxnSpPr>
          <p:nvPr/>
        </p:nvCxnSpPr>
        <p:spPr>
          <a:xfrm>
            <a:off x="5090061" y="6165948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000867B-24AF-2D4E-8019-5B025D4C1E90}"/>
              </a:ext>
            </a:extLst>
          </p:cNvPr>
          <p:cNvSpPr txBox="1"/>
          <p:nvPr/>
        </p:nvSpPr>
        <p:spPr>
          <a:xfrm>
            <a:off x="4617901" y="6229183"/>
            <a:ext cx="53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‘b’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D3C44F-03E2-B149-BDF9-EC1864F87F84}"/>
              </a:ext>
            </a:extLst>
          </p:cNvPr>
          <p:cNvCxnSpPr>
            <a:cxnSpLocks/>
          </p:cNvCxnSpPr>
          <p:nvPr/>
        </p:nvCxnSpPr>
        <p:spPr>
          <a:xfrm>
            <a:off x="5524508" y="6374605"/>
            <a:ext cx="286247" cy="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B8CD99-ABAF-074C-83FD-9AD9AD3D9A14}"/>
              </a:ext>
            </a:extLst>
          </p:cNvPr>
          <p:cNvCxnSpPr>
            <a:cxnSpLocks/>
          </p:cNvCxnSpPr>
          <p:nvPr/>
        </p:nvCxnSpPr>
        <p:spPr>
          <a:xfrm>
            <a:off x="5430056" y="6165947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2942312-3584-824A-8C3C-F9333F58EEB0}"/>
              </a:ext>
            </a:extLst>
          </p:cNvPr>
          <p:cNvSpPr txBox="1"/>
          <p:nvPr/>
        </p:nvSpPr>
        <p:spPr>
          <a:xfrm>
            <a:off x="5122802" y="6229183"/>
            <a:ext cx="30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7257BD-1BBE-8046-ACB9-89BF79F6AF02}"/>
              </a:ext>
            </a:extLst>
          </p:cNvPr>
          <p:cNvSpPr/>
          <p:nvPr/>
        </p:nvSpPr>
        <p:spPr>
          <a:xfrm>
            <a:off x="7102729" y="6165948"/>
            <a:ext cx="929790" cy="434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AAE8D52-2E44-784D-9731-92406F591BC3}"/>
              </a:ext>
            </a:extLst>
          </p:cNvPr>
          <p:cNvCxnSpPr>
            <a:cxnSpLocks/>
          </p:cNvCxnSpPr>
          <p:nvPr/>
        </p:nvCxnSpPr>
        <p:spPr>
          <a:xfrm>
            <a:off x="7522987" y="6165948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9A22361-88B5-5E4A-A8E2-49A82D7ADBF9}"/>
              </a:ext>
            </a:extLst>
          </p:cNvPr>
          <p:cNvSpPr txBox="1"/>
          <p:nvPr/>
        </p:nvSpPr>
        <p:spPr>
          <a:xfrm>
            <a:off x="7087225" y="6242835"/>
            <a:ext cx="53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‘d’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0AFB94-F4DF-2C40-96B6-AE9BA3A42B65}"/>
              </a:ext>
            </a:extLst>
          </p:cNvPr>
          <p:cNvCxnSpPr>
            <a:cxnSpLocks/>
          </p:cNvCxnSpPr>
          <p:nvPr/>
        </p:nvCxnSpPr>
        <p:spPr>
          <a:xfrm>
            <a:off x="7862982" y="6165947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621FF5C-7A7F-9A46-BCE2-F507B7BC48AE}"/>
              </a:ext>
            </a:extLst>
          </p:cNvPr>
          <p:cNvSpPr txBox="1"/>
          <p:nvPr/>
        </p:nvSpPr>
        <p:spPr>
          <a:xfrm>
            <a:off x="7555728" y="6229183"/>
            <a:ext cx="30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B85B72-B46F-D648-A240-CFEFC1310241}"/>
              </a:ext>
            </a:extLst>
          </p:cNvPr>
          <p:cNvCxnSpPr>
            <a:cxnSpLocks/>
          </p:cNvCxnSpPr>
          <p:nvPr/>
        </p:nvCxnSpPr>
        <p:spPr>
          <a:xfrm flipH="1">
            <a:off x="7884867" y="6165947"/>
            <a:ext cx="144116" cy="428290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0E55BC9-751A-6746-9534-031D0D485C6F}"/>
              </a:ext>
            </a:extLst>
          </p:cNvPr>
          <p:cNvSpPr/>
          <p:nvPr/>
        </p:nvSpPr>
        <p:spPr>
          <a:xfrm>
            <a:off x="3323928" y="6171673"/>
            <a:ext cx="929790" cy="434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4234497-17A1-E949-AB3D-F89B589ACD50}"/>
              </a:ext>
            </a:extLst>
          </p:cNvPr>
          <p:cNvCxnSpPr>
            <a:cxnSpLocks/>
          </p:cNvCxnSpPr>
          <p:nvPr/>
        </p:nvCxnSpPr>
        <p:spPr>
          <a:xfrm>
            <a:off x="3922182" y="6171675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1E84EDC-D686-BB4E-926E-C635AC0373C0}"/>
              </a:ext>
            </a:extLst>
          </p:cNvPr>
          <p:cNvSpPr txBox="1"/>
          <p:nvPr/>
        </p:nvSpPr>
        <p:spPr>
          <a:xfrm>
            <a:off x="3450022" y="6234910"/>
            <a:ext cx="53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‘a’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EB2A2D9-9C9D-754B-B165-831277DBF4C1}"/>
              </a:ext>
            </a:extLst>
          </p:cNvPr>
          <p:cNvCxnSpPr>
            <a:cxnSpLocks/>
          </p:cNvCxnSpPr>
          <p:nvPr/>
        </p:nvCxnSpPr>
        <p:spPr>
          <a:xfrm>
            <a:off x="4262177" y="6171674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CC39ED4-22C5-DC4B-92E8-57FEC612E27B}"/>
              </a:ext>
            </a:extLst>
          </p:cNvPr>
          <p:cNvSpPr txBox="1"/>
          <p:nvPr/>
        </p:nvSpPr>
        <p:spPr>
          <a:xfrm>
            <a:off x="3954923" y="6234910"/>
            <a:ext cx="30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FB71B0B-D03E-1F47-8CD3-72CECD9EB73E}"/>
              </a:ext>
            </a:extLst>
          </p:cNvPr>
          <p:cNvCxnSpPr>
            <a:cxnSpLocks/>
          </p:cNvCxnSpPr>
          <p:nvPr/>
        </p:nvCxnSpPr>
        <p:spPr>
          <a:xfrm>
            <a:off x="4288590" y="6374606"/>
            <a:ext cx="286247" cy="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51544D3-E790-DD40-97F7-F01B2672EDC6}"/>
              </a:ext>
            </a:extLst>
          </p:cNvPr>
          <p:cNvCxnSpPr>
            <a:cxnSpLocks/>
          </p:cNvCxnSpPr>
          <p:nvPr/>
        </p:nvCxnSpPr>
        <p:spPr>
          <a:xfrm flipH="1">
            <a:off x="3920478" y="5871704"/>
            <a:ext cx="1704" cy="21830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E62510F-D874-A547-82C0-4C34B10E041C}"/>
              </a:ext>
            </a:extLst>
          </p:cNvPr>
          <p:cNvSpPr txBox="1"/>
          <p:nvPr/>
        </p:nvSpPr>
        <p:spPr>
          <a:xfrm>
            <a:off x="5083520" y="6225210"/>
            <a:ext cx="397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20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80251B-884C-7B47-B0B0-CC09031BB09E}"/>
              </a:ext>
            </a:extLst>
          </p:cNvPr>
          <p:cNvSpPr txBox="1"/>
          <p:nvPr/>
        </p:nvSpPr>
        <p:spPr>
          <a:xfrm>
            <a:off x="8202976" y="1193647"/>
            <a:ext cx="3782315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Big O Analysis – (if key is the last one looked at / not in the dictionary) </a:t>
            </a:r>
            <a:endParaRPr lang="en-US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put()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get()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containsKey</a:t>
            </a: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remove()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size()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66BEB9-45A3-1541-B5AC-693E70D52004}"/>
              </a:ext>
            </a:extLst>
          </p:cNvPr>
          <p:cNvSpPr txBox="1"/>
          <p:nvPr/>
        </p:nvSpPr>
        <p:spPr>
          <a:xfrm>
            <a:off x="10089101" y="3687994"/>
            <a:ext cx="15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69FB6E-F857-9F49-A46B-7126B061FAD3}"/>
              </a:ext>
            </a:extLst>
          </p:cNvPr>
          <p:cNvSpPr txBox="1"/>
          <p:nvPr/>
        </p:nvSpPr>
        <p:spPr>
          <a:xfrm>
            <a:off x="10089101" y="2074300"/>
            <a:ext cx="129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71657E-DDB0-DB49-91F1-DC4AB9D0B21F}"/>
              </a:ext>
            </a:extLst>
          </p:cNvPr>
          <p:cNvSpPr txBox="1"/>
          <p:nvPr/>
        </p:nvSpPr>
        <p:spPr>
          <a:xfrm>
            <a:off x="10089101" y="2470657"/>
            <a:ext cx="129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45B74C-40A8-464D-9B98-275C6AD4B625}"/>
              </a:ext>
            </a:extLst>
          </p:cNvPr>
          <p:cNvSpPr txBox="1"/>
          <p:nvPr/>
        </p:nvSpPr>
        <p:spPr>
          <a:xfrm>
            <a:off x="10089101" y="2911078"/>
            <a:ext cx="129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E05658-F440-1945-8A75-26EF8C0ACC95}"/>
              </a:ext>
            </a:extLst>
          </p:cNvPr>
          <p:cNvSpPr txBox="1"/>
          <p:nvPr/>
        </p:nvSpPr>
        <p:spPr>
          <a:xfrm>
            <a:off x="10089101" y="3318662"/>
            <a:ext cx="129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7C4E4D-9BF3-D948-819C-1615B9142577}"/>
              </a:ext>
            </a:extLst>
          </p:cNvPr>
          <p:cNvSpPr txBox="1"/>
          <p:nvPr/>
        </p:nvSpPr>
        <p:spPr>
          <a:xfrm>
            <a:off x="8202976" y="4084351"/>
            <a:ext cx="3933597" cy="268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Big O Analysis – (if the key is the first one looked at)</a:t>
            </a:r>
            <a:endParaRPr lang="en-US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put()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get()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containsKey</a:t>
            </a: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remove()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size()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BBAACB-D29C-A747-94FB-CFD0159C8042}"/>
              </a:ext>
            </a:extLst>
          </p:cNvPr>
          <p:cNvSpPr txBox="1"/>
          <p:nvPr/>
        </p:nvSpPr>
        <p:spPr>
          <a:xfrm>
            <a:off x="10083150" y="6325954"/>
            <a:ext cx="15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8A0849-A926-4C4C-92AE-BB06D530B276}"/>
              </a:ext>
            </a:extLst>
          </p:cNvPr>
          <p:cNvSpPr txBox="1"/>
          <p:nvPr/>
        </p:nvSpPr>
        <p:spPr>
          <a:xfrm>
            <a:off x="10083150" y="4712260"/>
            <a:ext cx="15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F5361E-76BF-7647-AF7B-299388A976C4}"/>
              </a:ext>
            </a:extLst>
          </p:cNvPr>
          <p:cNvSpPr txBox="1"/>
          <p:nvPr/>
        </p:nvSpPr>
        <p:spPr>
          <a:xfrm>
            <a:off x="10083150" y="5108617"/>
            <a:ext cx="15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32C761-84CB-3B48-9107-D071D411A385}"/>
              </a:ext>
            </a:extLst>
          </p:cNvPr>
          <p:cNvSpPr txBox="1"/>
          <p:nvPr/>
        </p:nvSpPr>
        <p:spPr>
          <a:xfrm>
            <a:off x="10083150" y="5549038"/>
            <a:ext cx="15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58C87F3-1F30-4949-9897-D151B1F7AB00}"/>
              </a:ext>
            </a:extLst>
          </p:cNvPr>
          <p:cNvSpPr txBox="1"/>
          <p:nvPr/>
        </p:nvSpPr>
        <p:spPr>
          <a:xfrm>
            <a:off x="10083150" y="5956622"/>
            <a:ext cx="15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</p:spTree>
    <p:extLst>
      <p:ext uri="{BB962C8B-B14F-4D97-AF65-F5344CB8AC3E}">
        <p14:creationId xmlns:p14="http://schemas.microsoft.com/office/powerpoint/2010/main" val="8114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5F2F-A3AA-D44C-9F18-C6A31D5D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6B49A-18DD-1445-898F-298AD4925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7" y="1371601"/>
            <a:ext cx="8098807" cy="239912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dirty="0"/>
              <a:t>,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en-US" dirty="0"/>
              <a:t> have </a:t>
            </a:r>
            <a:r>
              <a:rPr lang="en-US" dirty="0" err="1"/>
              <a:t>Θ</a:t>
            </a:r>
            <a:r>
              <a:rPr lang="en-US" dirty="0"/>
              <a:t>(n) runtimes. Could we use a </a:t>
            </a:r>
            <a:r>
              <a:rPr lang="en-US" dirty="0" err="1"/>
              <a:t>Θ</a:t>
            </a:r>
            <a:r>
              <a:rPr lang="en-US" dirty="0"/>
              <a:t>(1) operation to improve?</a:t>
            </a:r>
          </a:p>
          <a:p>
            <a:r>
              <a:rPr lang="en-US" dirty="0"/>
              <a:t>What about array indexing?</a:t>
            </a:r>
          </a:p>
          <a:p>
            <a:pPr lvl="1">
              <a:buFontTx/>
              <a:buChar char="-"/>
            </a:pPr>
            <a:r>
              <a:rPr lang="en-US" dirty="0"/>
              <a:t>data[</a:t>
            </a:r>
            <a:r>
              <a:rPr lang="en-US" dirty="0" err="1"/>
              <a:t>i</a:t>
            </a:r>
            <a:r>
              <a:rPr lang="en-US" dirty="0"/>
              <a:t>] (array access) and data[</a:t>
            </a:r>
            <a:r>
              <a:rPr lang="en-US" dirty="0" err="1"/>
              <a:t>i</a:t>
            </a:r>
            <a:r>
              <a:rPr lang="en-US" dirty="0"/>
              <a:t>] = 2 (array update) are constant runtime!</a:t>
            </a:r>
          </a:p>
          <a:p>
            <a:pPr lvl="1">
              <a:buFontTx/>
              <a:buChar char="-"/>
            </a:pPr>
            <a:r>
              <a:rPr lang="en-US" dirty="0"/>
              <a:t>What if we could jump directly to the requested key?</a:t>
            </a:r>
          </a:p>
          <a:p>
            <a:pPr lvl="1">
              <a:buFontTx/>
              <a:buChar char="-"/>
            </a:pPr>
            <a:r>
              <a:rPr lang="en-US" dirty="0"/>
              <a:t>We could simplify the problem: </a:t>
            </a:r>
            <a:r>
              <a:rPr lang="en-US" b="1" dirty="0"/>
              <a:t>only allow integer keys</a:t>
            </a:r>
          </a:p>
          <a:p>
            <a:pPr lvl="1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556D-5FBD-F24D-A5DF-5F163DFCCE7D}"/>
              </a:ext>
            </a:extLst>
          </p:cNvPr>
          <p:cNvSpPr/>
          <p:nvPr/>
        </p:nvSpPr>
        <p:spPr>
          <a:xfrm>
            <a:off x="719959" y="3966705"/>
            <a:ext cx="2614346" cy="185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72AB8-2C4C-854A-8C6B-404B2A74CA2B}"/>
              </a:ext>
            </a:extLst>
          </p:cNvPr>
          <p:cNvSpPr txBox="1"/>
          <p:nvPr/>
        </p:nvSpPr>
        <p:spPr>
          <a:xfrm>
            <a:off x="1302788" y="5200269"/>
            <a:ext cx="14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ArrayMap</a:t>
            </a:r>
            <a:endParaRPr lang="en-US" sz="2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B755AB-222D-A44F-B19C-A906CC3DDE41}"/>
              </a:ext>
            </a:extLst>
          </p:cNvPr>
          <p:cNvSpPr/>
          <p:nvPr/>
        </p:nvSpPr>
        <p:spPr>
          <a:xfrm>
            <a:off x="3457275" y="3368135"/>
            <a:ext cx="2614346" cy="24545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654F62-7E0F-8342-9CAA-3B9A45956253}"/>
              </a:ext>
            </a:extLst>
          </p:cNvPr>
          <p:cNvSpPr/>
          <p:nvPr/>
        </p:nvSpPr>
        <p:spPr>
          <a:xfrm>
            <a:off x="6194597" y="2809448"/>
            <a:ext cx="2614346" cy="30132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CE2993-EBEE-C54B-8A9E-B9178C2A8144}"/>
              </a:ext>
            </a:extLst>
          </p:cNvPr>
          <p:cNvSpPr/>
          <p:nvPr/>
        </p:nvSpPr>
        <p:spPr>
          <a:xfrm>
            <a:off x="8931919" y="2229521"/>
            <a:ext cx="2614346" cy="35931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20D767-FC35-8245-9917-9A9161CB9A23}"/>
              </a:ext>
            </a:extLst>
          </p:cNvPr>
          <p:cNvSpPr txBox="1"/>
          <p:nvPr/>
        </p:nvSpPr>
        <p:spPr>
          <a:xfrm>
            <a:off x="3575520" y="4589673"/>
            <a:ext cx="238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DirectAccessMap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3ED0FC-9A7B-7343-9719-2A2135B4E1ED}"/>
              </a:ext>
            </a:extLst>
          </p:cNvPr>
          <p:cNvSpPr txBox="1"/>
          <p:nvPr/>
        </p:nvSpPr>
        <p:spPr>
          <a:xfrm>
            <a:off x="6371322" y="4061326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SimpleHashMap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D8B812-7260-1A41-80A4-951647A84103}"/>
              </a:ext>
            </a:extLst>
          </p:cNvPr>
          <p:cNvSpPr txBox="1"/>
          <p:nvPr/>
        </p:nvSpPr>
        <p:spPr>
          <a:xfrm>
            <a:off x="9028151" y="3461161"/>
            <a:ext cx="2421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SeparateChaining</a:t>
            </a:r>
            <a:endParaRPr lang="en-US" sz="2400" b="1" dirty="0"/>
          </a:p>
          <a:p>
            <a:pPr algn="ctr"/>
            <a:r>
              <a:rPr lang="en-US" sz="2400" b="1" dirty="0"/>
              <a:t>HashMap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F27677-F322-9E47-8F36-F93D54B23203}"/>
              </a:ext>
            </a:extLst>
          </p:cNvPr>
          <p:cNvSpPr/>
          <p:nvPr/>
        </p:nvSpPr>
        <p:spPr>
          <a:xfrm>
            <a:off x="9856789" y="2541996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D5BE588-D92F-F84E-A566-4F821A0A7BCD}"/>
              </a:ext>
            </a:extLst>
          </p:cNvPr>
          <p:cNvSpPr/>
          <p:nvPr/>
        </p:nvSpPr>
        <p:spPr>
          <a:xfrm>
            <a:off x="7119469" y="3123492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B7C34CA-2252-AE48-87F0-6D8972528BC3}"/>
              </a:ext>
            </a:extLst>
          </p:cNvPr>
          <p:cNvSpPr/>
          <p:nvPr/>
        </p:nvSpPr>
        <p:spPr>
          <a:xfrm>
            <a:off x="4382149" y="370009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F53B66A-2FCA-5C4C-A0C3-759106F4C31F}"/>
              </a:ext>
            </a:extLst>
          </p:cNvPr>
          <p:cNvSpPr/>
          <p:nvPr/>
        </p:nvSpPr>
        <p:spPr>
          <a:xfrm>
            <a:off x="1644828" y="429215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E3ED4-4A20-C145-877F-39A699402977}"/>
              </a:ext>
            </a:extLst>
          </p:cNvPr>
          <p:cNvSpPr txBox="1"/>
          <p:nvPr/>
        </p:nvSpPr>
        <p:spPr>
          <a:xfrm>
            <a:off x="3512823" y="5069246"/>
            <a:ext cx="24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FASTER</a:t>
            </a:r>
            <a:r>
              <a:rPr lang="en-US" dirty="0"/>
              <a:t>: Jump directly to element, only int keys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25C7F7-7026-344A-B01B-1E817AFAFC69}"/>
              </a:ext>
            </a:extLst>
          </p:cNvPr>
          <p:cNvSpPr txBox="1"/>
          <p:nvPr/>
        </p:nvSpPr>
        <p:spPr>
          <a:xfrm>
            <a:off x="6308729" y="4607581"/>
            <a:ext cx="238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MORE FLEXIBLE</a:t>
            </a:r>
            <a:r>
              <a:rPr lang="en-US" dirty="0"/>
              <a:t>: Hash function supports any type of key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D8D36F-2C1B-F44B-8BDD-6288E8A2CD78}"/>
              </a:ext>
            </a:extLst>
          </p:cNvPr>
          <p:cNvSpPr txBox="1"/>
          <p:nvPr/>
        </p:nvSpPr>
        <p:spPr>
          <a:xfrm>
            <a:off x="9067905" y="4342971"/>
            <a:ext cx="238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YOUR BEST FRIEND</a:t>
            </a:r>
            <a:r>
              <a:rPr lang="en-US" dirty="0"/>
              <a:t>: Addresses limitations with hash collisions, but still fast!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2342F-B899-C240-8685-E35ED99EC822}"/>
              </a:ext>
            </a:extLst>
          </p:cNvPr>
          <p:cNvSpPr/>
          <p:nvPr/>
        </p:nvSpPr>
        <p:spPr>
          <a:xfrm>
            <a:off x="719959" y="3500877"/>
            <a:ext cx="1098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4"/>
                </a:solidFill>
              </a:rPr>
              <a:t>Review</a:t>
            </a:r>
            <a:endParaRPr lang="en-US" sz="2400" b="1" dirty="0"/>
          </a:p>
        </p:txBody>
      </p:sp>
      <p:sp>
        <p:nvSpPr>
          <p:cNvPr id="32" name="Google Shape;366;p40">
            <a:extLst>
              <a:ext uri="{FF2B5EF4-FFF2-40B4-BE49-F238E27FC236}">
                <a16:creationId xmlns:a16="http://schemas.microsoft.com/office/drawing/2014/main" id="{9F07D798-AD98-A641-B2A0-D327F7999B16}"/>
              </a:ext>
            </a:extLst>
          </p:cNvPr>
          <p:cNvSpPr/>
          <p:nvPr/>
        </p:nvSpPr>
        <p:spPr>
          <a:xfrm>
            <a:off x="5108722" y="1012324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spc="100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MAP ADT</a:t>
            </a:r>
            <a:endParaRPr sz="1400" b="1" spc="100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3611F0-F1BB-0946-825C-7B4F152130C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027132" y="315790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62F353-5A49-2D49-A0E1-39349DE3A2B8}"/>
              </a:ext>
            </a:extLst>
          </p:cNvPr>
          <p:cNvCxnSpPr>
            <a:cxnSpLocks/>
          </p:cNvCxnSpPr>
          <p:nvPr/>
        </p:nvCxnSpPr>
        <p:spPr>
          <a:xfrm>
            <a:off x="4760874" y="255933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A6227A-B484-2D42-8833-78105FD53011}"/>
              </a:ext>
            </a:extLst>
          </p:cNvPr>
          <p:cNvCxnSpPr>
            <a:cxnSpLocks/>
          </p:cNvCxnSpPr>
          <p:nvPr/>
        </p:nvCxnSpPr>
        <p:spPr>
          <a:xfrm>
            <a:off x="7499793" y="2000645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75EAB98-CE65-9942-A7D2-34271C28E7B9}"/>
              </a:ext>
            </a:extLst>
          </p:cNvPr>
          <p:cNvCxnSpPr>
            <a:cxnSpLocks/>
          </p:cNvCxnSpPr>
          <p:nvPr/>
        </p:nvCxnSpPr>
        <p:spPr>
          <a:xfrm>
            <a:off x="10239091" y="1420718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356D12B-0D5C-E64B-88C2-B7A6784E4183}"/>
              </a:ext>
            </a:extLst>
          </p:cNvPr>
          <p:cNvCxnSpPr/>
          <p:nvPr/>
        </p:nvCxnSpPr>
        <p:spPr>
          <a:xfrm flipV="1">
            <a:off x="2027132" y="1420718"/>
            <a:ext cx="8211959" cy="17371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822DF6A-E557-6A4B-AFEC-A04A31CFB77C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6114095" y="1586823"/>
            <a:ext cx="1" cy="71621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entagon 54">
            <a:extLst>
              <a:ext uri="{FF2B5EF4-FFF2-40B4-BE49-F238E27FC236}">
                <a16:creationId xmlns:a16="http://schemas.microsoft.com/office/drawing/2014/main" id="{464F7D39-ECD8-6847-9B54-66B9C881AF99}"/>
              </a:ext>
            </a:extLst>
          </p:cNvPr>
          <p:cNvSpPr/>
          <p:nvPr/>
        </p:nvSpPr>
        <p:spPr>
          <a:xfrm rot="16200000">
            <a:off x="4548270" y="614835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5F2F-A3AA-D44C-9F18-C6A31D5D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DirectAccessMap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6B49A-18DD-1445-898F-298AD4925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7" y="1371601"/>
            <a:ext cx="8098807" cy="239912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dirty="0"/>
              <a:t>,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en-US" dirty="0"/>
              <a:t> have </a:t>
            </a:r>
            <a:r>
              <a:rPr lang="en-US" dirty="0" err="1"/>
              <a:t>Θ</a:t>
            </a:r>
            <a:r>
              <a:rPr lang="en-US" dirty="0"/>
              <a:t>(n) runtimes. Could we use a </a:t>
            </a:r>
            <a:r>
              <a:rPr lang="en-US" dirty="0" err="1"/>
              <a:t>Θ</a:t>
            </a:r>
            <a:r>
              <a:rPr lang="en-US" dirty="0"/>
              <a:t>(1) operation to improve?</a:t>
            </a:r>
          </a:p>
          <a:p>
            <a:r>
              <a:rPr lang="en-US" dirty="0"/>
              <a:t>What about array indexing?</a:t>
            </a:r>
          </a:p>
          <a:p>
            <a:pPr lvl="1">
              <a:buFontTx/>
              <a:buChar char="-"/>
            </a:pPr>
            <a:r>
              <a:rPr lang="en-US" dirty="0"/>
              <a:t>data[</a:t>
            </a:r>
            <a:r>
              <a:rPr lang="en-US" dirty="0" err="1"/>
              <a:t>i</a:t>
            </a:r>
            <a:r>
              <a:rPr lang="en-US" dirty="0"/>
              <a:t>] (array access) and data[</a:t>
            </a:r>
            <a:r>
              <a:rPr lang="en-US" dirty="0" err="1"/>
              <a:t>i</a:t>
            </a:r>
            <a:r>
              <a:rPr lang="en-US" dirty="0"/>
              <a:t>] = 2 (array update) are constant runtime!</a:t>
            </a:r>
          </a:p>
          <a:p>
            <a:pPr lvl="1">
              <a:buFontTx/>
              <a:buChar char="-"/>
            </a:pPr>
            <a:r>
              <a:rPr lang="en-US" dirty="0"/>
              <a:t>What if we could jump directly to the requested key?</a:t>
            </a:r>
          </a:p>
          <a:p>
            <a:pPr lvl="1">
              <a:buFontTx/>
              <a:buChar char="-"/>
            </a:pPr>
            <a:r>
              <a:rPr lang="en-US" dirty="0"/>
              <a:t>We could simplify the problem: </a:t>
            </a:r>
            <a:r>
              <a:rPr lang="en-US" b="1" dirty="0"/>
              <a:t>only allow integer keys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831A0B-C945-754A-8452-1188C5704967}"/>
              </a:ext>
            </a:extLst>
          </p:cNvPr>
          <p:cNvSpPr/>
          <p:nvPr/>
        </p:nvSpPr>
        <p:spPr>
          <a:xfrm>
            <a:off x="8941334" y="701899"/>
            <a:ext cx="3068416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 err="1"/>
              <a:t>DirectAccessMap</a:t>
            </a:r>
            <a:r>
              <a:rPr lang="en-US" sz="2000" spc="100" dirty="0"/>
              <a:t>&lt;K, V&gt;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AC989-A95E-8F45-833C-B872AAFA2761}"/>
              </a:ext>
            </a:extLst>
          </p:cNvPr>
          <p:cNvSpPr/>
          <p:nvPr/>
        </p:nvSpPr>
        <p:spPr>
          <a:xfrm>
            <a:off x="8941334" y="701900"/>
            <a:ext cx="3068415" cy="345926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D4FB7-4A74-6743-8B29-6BA8F68B294B}"/>
              </a:ext>
            </a:extLst>
          </p:cNvPr>
          <p:cNvSpPr txBox="1"/>
          <p:nvPr/>
        </p:nvSpPr>
        <p:spPr>
          <a:xfrm>
            <a:off x="8965281" y="1416212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59E39-6A9A-974C-87E9-1C6F8B026D06}"/>
              </a:ext>
            </a:extLst>
          </p:cNvPr>
          <p:cNvSpPr txBox="1"/>
          <p:nvPr/>
        </p:nvSpPr>
        <p:spPr>
          <a:xfrm>
            <a:off x="8937007" y="2211269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8286E-5C80-D547-8DCA-626AFCAADDBB}"/>
              </a:ext>
            </a:extLst>
          </p:cNvPr>
          <p:cNvSpPr txBox="1"/>
          <p:nvPr/>
        </p:nvSpPr>
        <p:spPr>
          <a:xfrm>
            <a:off x="9095880" y="2500856"/>
            <a:ext cx="2800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put item at given index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get item at given index</a:t>
            </a:r>
          </a:p>
          <a:p>
            <a:r>
              <a:rPr lang="en-US" sz="12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containsKey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if data[] null at index, return false, return true otherwise</a:t>
            </a:r>
            <a:endParaRPr lang="en-US" sz="12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nullify element at index 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count of items in dictionary</a:t>
            </a:r>
            <a:endParaRPr lang="en-US" sz="12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5B4E1-F537-1F49-9BFB-E843A11C8423}"/>
              </a:ext>
            </a:extLst>
          </p:cNvPr>
          <p:cNvSpPr txBox="1"/>
          <p:nvPr/>
        </p:nvSpPr>
        <p:spPr>
          <a:xfrm>
            <a:off x="9095879" y="1718180"/>
            <a:ext cx="2098547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19B73162-26A9-1F4B-BA22-1D70C19E05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434352"/>
              </p:ext>
            </p:extLst>
          </p:nvPr>
        </p:nvGraphicFramePr>
        <p:xfrm>
          <a:off x="348351" y="4986596"/>
          <a:ext cx="11495297" cy="1284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27">
                  <a:extLst>
                    <a:ext uri="{9D8B030D-6E8A-4147-A177-3AD203B41FA5}">
                      <a16:colId xmlns:a16="http://schemas.microsoft.com/office/drawing/2014/main" val="1211657181"/>
                    </a:ext>
                  </a:extLst>
                </a:gridCol>
                <a:gridCol w="824826">
                  <a:extLst>
                    <a:ext uri="{9D8B030D-6E8A-4147-A177-3AD203B41FA5}">
                      <a16:colId xmlns:a16="http://schemas.microsoft.com/office/drawing/2014/main" val="4230675971"/>
                    </a:ext>
                  </a:extLst>
                </a:gridCol>
                <a:gridCol w="1130035">
                  <a:extLst>
                    <a:ext uri="{9D8B030D-6E8A-4147-A177-3AD203B41FA5}">
                      <a16:colId xmlns:a16="http://schemas.microsoft.com/office/drawing/2014/main" val="1458140727"/>
                    </a:ext>
                  </a:extLst>
                </a:gridCol>
                <a:gridCol w="1121789">
                  <a:extLst>
                    <a:ext uri="{9D8B030D-6E8A-4147-A177-3AD203B41FA5}">
                      <a16:colId xmlns:a16="http://schemas.microsoft.com/office/drawing/2014/main" val="3599932406"/>
                    </a:ext>
                  </a:extLst>
                </a:gridCol>
                <a:gridCol w="1103458">
                  <a:extLst>
                    <a:ext uri="{9D8B030D-6E8A-4147-A177-3AD203B41FA5}">
                      <a16:colId xmlns:a16="http://schemas.microsoft.com/office/drawing/2014/main" val="3940880356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1288671970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4260191458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2227390682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3130129428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3865511510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1890471166"/>
                    </a:ext>
                  </a:extLst>
                </a:gridCol>
              </a:tblGrid>
              <a:tr h="50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index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61894"/>
                  </a:ext>
                </a:extLst>
              </a:tr>
              <a:tr h="7803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</a:rPr>
                        <a:t>data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8142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60C2DD9-01B7-3147-B276-6253209E44F3}"/>
              </a:ext>
            </a:extLst>
          </p:cNvPr>
          <p:cNvSpPr txBox="1"/>
          <p:nvPr/>
        </p:nvSpPr>
        <p:spPr>
          <a:xfrm>
            <a:off x="1150069" y="3923124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put(3, “Melissa”)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628D7E-4BBB-EC44-B3E3-82D9E376EF57}"/>
              </a:ext>
            </a:extLst>
          </p:cNvPr>
          <p:cNvSpPr/>
          <p:nvPr/>
        </p:nvSpPr>
        <p:spPr>
          <a:xfrm>
            <a:off x="4617537" y="5709502"/>
            <a:ext cx="830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4C3282"/>
                </a:solidFill>
              </a:rPr>
              <a:t>Melissa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69131AF2-7FC0-3C4A-A779-39439C9B00B3}"/>
              </a:ext>
            </a:extLst>
          </p:cNvPr>
          <p:cNvSpPr/>
          <p:nvPr/>
        </p:nvSpPr>
        <p:spPr>
          <a:xfrm>
            <a:off x="4844340" y="4485328"/>
            <a:ext cx="377073" cy="556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3B7BF-5800-AE47-8549-24CC5BE57319}"/>
              </a:ext>
            </a:extLst>
          </p:cNvPr>
          <p:cNvSpPr txBox="1"/>
          <p:nvPr/>
        </p:nvSpPr>
        <p:spPr>
          <a:xfrm>
            <a:off x="1150069" y="4352018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get(3)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16C27764-3E9C-AA45-BBAB-01FE7EE7BB50}"/>
              </a:ext>
            </a:extLst>
          </p:cNvPr>
          <p:cNvSpPr/>
          <p:nvPr/>
        </p:nvSpPr>
        <p:spPr>
          <a:xfrm rot="10800000">
            <a:off x="4844339" y="4454650"/>
            <a:ext cx="377073" cy="556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2" grpId="0"/>
      <p:bldP spid="14" grpId="0" animBg="1"/>
      <p:bldP spid="14" grpId="1" animBg="1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C55E-7E55-7048-908F-1F99FFC0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DirectAccessMap</a:t>
            </a:r>
            <a:r>
              <a:rPr lang="en-US" dirty="0"/>
              <a:t> Implementation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2E5528-9D9D-EA42-B4E0-E0C79D8F6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170" y="1371601"/>
            <a:ext cx="5261696" cy="514268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key, V value)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this.array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[key] = value;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containsKey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key)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this.array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[key] != null;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public V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(int key) {</a:t>
            </a:r>
          </a:p>
          <a:p>
            <a:pPr marL="128016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this.array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[key];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(int key)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this.array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[key] = null;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63BA15-56BA-6C48-8F93-C373655195F3}"/>
              </a:ext>
            </a:extLst>
          </p:cNvPr>
          <p:cNvSpPr/>
          <p:nvPr/>
        </p:nvSpPr>
        <p:spPr>
          <a:xfrm>
            <a:off x="8941334" y="701899"/>
            <a:ext cx="3068416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 err="1"/>
              <a:t>DirectAccessMap</a:t>
            </a:r>
            <a:r>
              <a:rPr lang="en-US" sz="2000" spc="100" dirty="0"/>
              <a:t>&lt;K, V&gt;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10CB0E-A902-EF40-B8B1-A2CBC1F7CB04}"/>
              </a:ext>
            </a:extLst>
          </p:cNvPr>
          <p:cNvSpPr/>
          <p:nvPr/>
        </p:nvSpPr>
        <p:spPr>
          <a:xfrm>
            <a:off x="8941334" y="701900"/>
            <a:ext cx="3068415" cy="345926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0C9EFE-63B7-5447-8BD4-B29D10D95950}"/>
              </a:ext>
            </a:extLst>
          </p:cNvPr>
          <p:cNvSpPr txBox="1"/>
          <p:nvPr/>
        </p:nvSpPr>
        <p:spPr>
          <a:xfrm>
            <a:off x="8965281" y="1416212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EA82B-CCCA-0045-B985-2A8C4C4EC9D3}"/>
              </a:ext>
            </a:extLst>
          </p:cNvPr>
          <p:cNvSpPr txBox="1"/>
          <p:nvPr/>
        </p:nvSpPr>
        <p:spPr>
          <a:xfrm>
            <a:off x="8937007" y="2211269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F939BB-4146-AB48-9F86-941ADD1F31CD}"/>
              </a:ext>
            </a:extLst>
          </p:cNvPr>
          <p:cNvSpPr txBox="1"/>
          <p:nvPr/>
        </p:nvSpPr>
        <p:spPr>
          <a:xfrm>
            <a:off x="9095880" y="2500856"/>
            <a:ext cx="2800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put item at given index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get item at given index</a:t>
            </a:r>
          </a:p>
          <a:p>
            <a:r>
              <a:rPr lang="en-US" sz="12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containsKey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if data[] null at index, return false, return true otherwise</a:t>
            </a:r>
            <a:endParaRPr lang="en-US" sz="12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nullify element at index 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count of items in dictionary</a:t>
            </a:r>
            <a:endParaRPr lang="en-US" sz="12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1DD1A-9B74-5041-8DA4-9F107C67E7BD}"/>
              </a:ext>
            </a:extLst>
          </p:cNvPr>
          <p:cNvSpPr txBox="1"/>
          <p:nvPr/>
        </p:nvSpPr>
        <p:spPr>
          <a:xfrm>
            <a:off x="9095879" y="1718180"/>
            <a:ext cx="2098547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845609E9-CEB5-CF47-8748-5ABB2EE323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0016065"/>
                  </p:ext>
                </p:extLst>
              </p:nvPr>
            </p:nvGraphicFramePr>
            <p:xfrm>
              <a:off x="6888683" y="4420616"/>
              <a:ext cx="5006554" cy="21883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2670">
                      <a:extLst>
                        <a:ext uri="{9D8B030D-6E8A-4147-A177-3AD203B41FA5}">
                          <a16:colId xmlns:a16="http://schemas.microsoft.com/office/drawing/2014/main" val="1834949419"/>
                        </a:ext>
                      </a:extLst>
                    </a:gridCol>
                    <a:gridCol w="1440180">
                      <a:extLst>
                        <a:ext uri="{9D8B030D-6E8A-4147-A177-3AD203B41FA5}">
                          <a16:colId xmlns:a16="http://schemas.microsoft.com/office/drawing/2014/main" val="567650449"/>
                        </a:ext>
                      </a:extLst>
                    </a:gridCol>
                    <a:gridCol w="1523704">
                      <a:extLst>
                        <a:ext uri="{9D8B030D-6E8A-4147-A177-3AD203B41FA5}">
                          <a16:colId xmlns:a16="http://schemas.microsoft.com/office/drawing/2014/main" val="541583742"/>
                        </a:ext>
                      </a:extLst>
                    </a:gridCol>
                  </a:tblGrid>
                  <a:tr h="2977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Operation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Runtime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68693"/>
                      </a:ext>
                    </a:extLst>
                  </a:tr>
                  <a:tr h="30884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put(</a:t>
                          </a:r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key,value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6268534"/>
                      </a:ext>
                    </a:extLst>
                  </a:tr>
                  <a:tr h="30884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9321291"/>
                      </a:ext>
                    </a:extLst>
                  </a:tr>
                  <a:tr h="30884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get(key)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5781465"/>
                      </a:ext>
                    </a:extLst>
                  </a:tr>
                  <a:tr h="308841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5480964"/>
                      </a:ext>
                    </a:extLst>
                  </a:tr>
                  <a:tr h="30884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containsKey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0179476"/>
                      </a:ext>
                    </a:extLst>
                  </a:tr>
                  <a:tr h="308841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448319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845609E9-CEB5-CF47-8748-5ABB2EE323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0016065"/>
                  </p:ext>
                </p:extLst>
              </p:nvPr>
            </p:nvGraphicFramePr>
            <p:xfrm>
              <a:off x="6888683" y="4420616"/>
              <a:ext cx="5006554" cy="21883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2670">
                      <a:extLst>
                        <a:ext uri="{9D8B030D-6E8A-4147-A177-3AD203B41FA5}">
                          <a16:colId xmlns:a16="http://schemas.microsoft.com/office/drawing/2014/main" val="1834949419"/>
                        </a:ext>
                      </a:extLst>
                    </a:gridCol>
                    <a:gridCol w="1440180">
                      <a:extLst>
                        <a:ext uri="{9D8B030D-6E8A-4147-A177-3AD203B41FA5}">
                          <a16:colId xmlns:a16="http://schemas.microsoft.com/office/drawing/2014/main" val="567650449"/>
                        </a:ext>
                      </a:extLst>
                    </a:gridCol>
                    <a:gridCol w="1523704">
                      <a:extLst>
                        <a:ext uri="{9D8B030D-6E8A-4147-A177-3AD203B41FA5}">
                          <a16:colId xmlns:a16="http://schemas.microsoft.com/office/drawing/2014/main" val="54158374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Operation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Runtime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68693"/>
                      </a:ext>
                    </a:extLst>
                  </a:tr>
                  <a:tr h="30884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put(</a:t>
                          </a:r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key,value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0000" t="-120833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268534"/>
                      </a:ext>
                    </a:extLst>
                  </a:tr>
                  <a:tr h="30884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0000" t="-220833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9321291"/>
                      </a:ext>
                    </a:extLst>
                  </a:tr>
                  <a:tr h="30884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get(key)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0000" t="-308000" b="-3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5781465"/>
                      </a:ext>
                    </a:extLst>
                  </a:tr>
                  <a:tr h="308841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0000" t="-425000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5480964"/>
                      </a:ext>
                    </a:extLst>
                  </a:tr>
                  <a:tr h="30884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containsKey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0000" t="-504000" b="-1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0179476"/>
                      </a:ext>
                    </a:extLst>
                  </a:tr>
                  <a:tr h="308841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0000" t="-629167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44831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7882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314BEE-3117-9143-902C-C03C89F8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</a:t>
            </a:r>
            <a:r>
              <a:rPr lang="en-US" dirty="0" err="1"/>
              <a:t>DirectAccessMap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67516-2555-EA47-9131-A6DE1D7EDCF5}"/>
              </a:ext>
            </a:extLst>
          </p:cNvPr>
          <p:cNvSpPr txBox="1"/>
          <p:nvPr/>
        </p:nvSpPr>
        <p:spPr>
          <a:xfrm>
            <a:off x="838199" y="2057400"/>
            <a:ext cx="6407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What’s a benefit of using it? What’s a drawback?</a:t>
            </a:r>
          </a:p>
        </p:txBody>
      </p:sp>
    </p:spTree>
    <p:extLst>
      <p:ext uri="{BB962C8B-B14F-4D97-AF65-F5344CB8AC3E}">
        <p14:creationId xmlns:p14="http://schemas.microsoft.com/office/powerpoint/2010/main" val="2457450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314BEE-3117-9143-902C-C03C89F8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</a:t>
            </a:r>
            <a:r>
              <a:rPr lang="en-US" dirty="0" err="1"/>
              <a:t>DirectAccessMap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01511C-F475-A042-A60E-FF1D5FB8B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ym typeface="Wingdings" pitchFamily="2" charset="2"/>
                  </a:rPr>
                  <a:t>Super Fast!</a:t>
                </a:r>
                <a:endParaRPr lang="en-US" dirty="0"/>
              </a:p>
              <a:p>
                <a:pPr lvl="1"/>
                <a:r>
                  <a:rPr lang="en-US" dirty="0"/>
                  <a:t>Everything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(1)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Wasted Space</a:t>
                </a:r>
              </a:p>
              <a:p>
                <a:pPr lvl="1"/>
                <a:r>
                  <a:rPr lang="en-US" dirty="0"/>
                  <a:t>Say we want to store 0 and 999999999. This implementation would waste all the space </a:t>
                </a:r>
                <a:r>
                  <a:rPr lang="en-US" dirty="0" err="1"/>
                  <a:t>inbetween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</a:t>
                </a:r>
              </a:p>
              <a:p>
                <a:pPr lvl="1"/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Only Integer Keys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Would be nice to store any type of data 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But note what’s so useful here: being able to go quickly from key to array index</a:t>
                </a:r>
              </a:p>
              <a:p>
                <a:pPr lvl="1"/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01511C-F475-A042-A60E-FF1D5FB8B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413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A5D1-67FD-834D-A193-409058C0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Store Any Integer?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5F059-D101-0B4F-BD38-C83701FCA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983"/>
            <a:ext cx="5257800" cy="2599998"/>
          </a:xfrm>
        </p:spPr>
        <p:txBody>
          <a:bodyPr/>
          <a:lstStyle/>
          <a:p>
            <a:r>
              <a:rPr lang="en-US" dirty="0"/>
              <a:t>Create a GIANT array with every possible integer as an index</a:t>
            </a:r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Can we allocate an array big enough?</a:t>
            </a:r>
          </a:p>
          <a:p>
            <a:pPr lvl="1"/>
            <a:r>
              <a:rPr lang="en-US" dirty="0"/>
              <a:t>Super wasteful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4AA39-72D0-0D40-BA3E-E0E64484556B}"/>
              </a:ext>
            </a:extLst>
          </p:cNvPr>
          <p:cNvSpPr txBox="1"/>
          <p:nvPr/>
        </p:nvSpPr>
        <p:spPr>
          <a:xfrm>
            <a:off x="838200" y="1350317"/>
            <a:ext cx="101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IDEA 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666B0A-DF61-1F41-8543-7A0C59CD099B}"/>
              </a:ext>
            </a:extLst>
          </p:cNvPr>
          <p:cNvSpPr txBox="1">
            <a:spLocks/>
          </p:cNvSpPr>
          <p:nvPr/>
        </p:nvSpPr>
        <p:spPr>
          <a:xfrm>
            <a:off x="6134481" y="1811983"/>
            <a:ext cx="5257800" cy="25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 a smaller array, with a </a:t>
            </a:r>
            <a:r>
              <a:rPr lang="en-US" dirty="0">
                <a:solidFill>
                  <a:schemeClr val="accent2"/>
                </a:solidFill>
              </a:rPr>
              <a:t>translation</a:t>
            </a:r>
            <a:r>
              <a:rPr lang="en-US" dirty="0"/>
              <a:t> from integer keys into available indices</a:t>
            </a:r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How can we construct a translation?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92983-313A-9E4C-A1BA-F8B85D062BB0}"/>
              </a:ext>
            </a:extLst>
          </p:cNvPr>
          <p:cNvSpPr txBox="1"/>
          <p:nvPr/>
        </p:nvSpPr>
        <p:spPr>
          <a:xfrm>
            <a:off x="6134481" y="1350317"/>
            <a:ext cx="101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IDEA 2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445A0B3-DE60-A44E-8107-C50AD20C186D}"/>
              </a:ext>
            </a:extLst>
          </p:cNvPr>
          <p:cNvGrpSpPr/>
          <p:nvPr/>
        </p:nvGrpSpPr>
        <p:grpSpPr>
          <a:xfrm>
            <a:off x="838200" y="4360530"/>
            <a:ext cx="4448980" cy="2366025"/>
            <a:chOff x="838200" y="4360530"/>
            <a:chExt cx="4448980" cy="23660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4B8E50-B974-544D-93CD-4DFBBC6532FF}"/>
                </a:ext>
              </a:extLst>
            </p:cNvPr>
            <p:cNvSpPr/>
            <p:nvPr/>
          </p:nvSpPr>
          <p:spPr>
            <a:xfrm>
              <a:off x="838200" y="4360530"/>
              <a:ext cx="1796796" cy="236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F97876-5922-2C4E-B7B4-063F556992D3}"/>
                </a:ext>
              </a:extLst>
            </p:cNvPr>
            <p:cNvSpPr/>
            <p:nvPr/>
          </p:nvSpPr>
          <p:spPr>
            <a:xfrm>
              <a:off x="3607689" y="4411981"/>
              <a:ext cx="1097280" cy="37718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2B8946-457B-E844-8020-7E75D2788839}"/>
                </a:ext>
              </a:extLst>
            </p:cNvPr>
            <p:cNvSpPr/>
            <p:nvPr/>
          </p:nvSpPr>
          <p:spPr>
            <a:xfrm>
              <a:off x="3607689" y="4789170"/>
              <a:ext cx="1097280" cy="37718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78F94F-E91A-0741-AD05-099812E97F5A}"/>
                </a:ext>
              </a:extLst>
            </p:cNvPr>
            <p:cNvSpPr/>
            <p:nvPr/>
          </p:nvSpPr>
          <p:spPr>
            <a:xfrm>
              <a:off x="3607689" y="5543543"/>
              <a:ext cx="1097280" cy="37718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504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26277A-67BF-0347-880F-F4262124E97E}"/>
                </a:ext>
              </a:extLst>
            </p:cNvPr>
            <p:cNvSpPr/>
            <p:nvPr/>
          </p:nvSpPr>
          <p:spPr>
            <a:xfrm>
              <a:off x="3607689" y="6297916"/>
              <a:ext cx="1097280" cy="37718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9002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AD8B18-5578-4B4C-B734-953684D3126E}"/>
                </a:ext>
              </a:extLst>
            </p:cNvPr>
            <p:cNvSpPr txBox="1"/>
            <p:nvPr/>
          </p:nvSpPr>
          <p:spPr>
            <a:xfrm>
              <a:off x="3977434" y="5888571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816A55-58E2-384A-A811-81FC923B319B}"/>
                </a:ext>
              </a:extLst>
            </p:cNvPr>
            <p:cNvSpPr txBox="1"/>
            <p:nvPr/>
          </p:nvSpPr>
          <p:spPr>
            <a:xfrm>
              <a:off x="3977434" y="5134198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F658EE-6A8F-494A-BA0B-576D1F465AD9}"/>
                </a:ext>
              </a:extLst>
            </p:cNvPr>
            <p:cNvSpPr txBox="1"/>
            <p:nvPr/>
          </p:nvSpPr>
          <p:spPr>
            <a:xfrm>
              <a:off x="1429471" y="4600575"/>
              <a:ext cx="691215" cy="1675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504</a:t>
              </a:r>
            </a:p>
            <a:p>
              <a:pPr>
                <a:lnSpc>
                  <a:spcPct val="200000"/>
                </a:lnSpc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9002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452A78-209C-E64D-9515-90CF81C5097B}"/>
                </a:ext>
              </a:extLst>
            </p:cNvPr>
            <p:cNvSpPr txBox="1"/>
            <p:nvPr/>
          </p:nvSpPr>
          <p:spPr>
            <a:xfrm>
              <a:off x="4704969" y="444751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46949B-E3DD-A647-B878-A40134107EE3}"/>
                </a:ext>
              </a:extLst>
            </p:cNvPr>
            <p:cNvSpPr txBox="1"/>
            <p:nvPr/>
          </p:nvSpPr>
          <p:spPr>
            <a:xfrm>
              <a:off x="4704969" y="482876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99D821-731C-C74F-8413-A14033A3439D}"/>
                </a:ext>
              </a:extLst>
            </p:cNvPr>
            <p:cNvSpPr txBox="1"/>
            <p:nvPr/>
          </p:nvSpPr>
          <p:spPr>
            <a:xfrm>
              <a:off x="4704969" y="561294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504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4F768F-B1FF-2242-B492-B94B59E032FD}"/>
                </a:ext>
              </a:extLst>
            </p:cNvPr>
            <p:cNvSpPr txBox="1"/>
            <p:nvPr/>
          </p:nvSpPr>
          <p:spPr>
            <a:xfrm>
              <a:off x="4704969" y="6320351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9002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0AA2A7E-221C-0F4F-AF8B-1EC81967A08F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2000250" y="4960620"/>
              <a:ext cx="1607439" cy="77151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9637458-AF03-2C48-937A-0B67F9446F86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1748790" y="4977765"/>
              <a:ext cx="1858899" cy="548639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FF492F3-9D65-294E-9AEF-DAD2FD16E4E4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2129600" y="6075044"/>
              <a:ext cx="1478089" cy="411467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28B5C6F-F2D8-004F-A459-BF5F3922F155}"/>
              </a:ext>
            </a:extLst>
          </p:cNvPr>
          <p:cNvGrpSpPr/>
          <p:nvPr/>
        </p:nvGrpSpPr>
        <p:grpSpPr>
          <a:xfrm>
            <a:off x="6244763" y="4302108"/>
            <a:ext cx="5267877" cy="2366025"/>
            <a:chOff x="6244763" y="4302108"/>
            <a:chExt cx="5267877" cy="236602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F69D352-521E-3D4C-B365-B61C4EEA9A6A}"/>
                </a:ext>
              </a:extLst>
            </p:cNvPr>
            <p:cNvSpPr/>
            <p:nvPr/>
          </p:nvSpPr>
          <p:spPr>
            <a:xfrm>
              <a:off x="6244763" y="4302108"/>
              <a:ext cx="1796796" cy="236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512346A-7607-7B45-886A-E0B7DCB6AFEB}"/>
                </a:ext>
              </a:extLst>
            </p:cNvPr>
            <p:cNvSpPr/>
            <p:nvPr/>
          </p:nvSpPr>
          <p:spPr>
            <a:xfrm>
              <a:off x="10129993" y="4353559"/>
              <a:ext cx="1097280" cy="37718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A108C4D-CEB2-6F45-AD02-1C4F7ACF0CF1}"/>
                </a:ext>
              </a:extLst>
            </p:cNvPr>
            <p:cNvSpPr/>
            <p:nvPr/>
          </p:nvSpPr>
          <p:spPr>
            <a:xfrm>
              <a:off x="10129993" y="4730748"/>
              <a:ext cx="1097280" cy="37718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A5140CF-3E63-AC4B-A79F-99E6FE7FD3C2}"/>
                </a:ext>
              </a:extLst>
            </p:cNvPr>
            <p:cNvSpPr/>
            <p:nvPr/>
          </p:nvSpPr>
          <p:spPr>
            <a:xfrm>
              <a:off x="10129993" y="5107931"/>
              <a:ext cx="1097280" cy="37718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9002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424726E-832A-044C-BEAE-04A2CD1EA021}"/>
                </a:ext>
              </a:extLst>
            </p:cNvPr>
            <p:cNvSpPr/>
            <p:nvPr/>
          </p:nvSpPr>
          <p:spPr>
            <a:xfrm>
              <a:off x="10129993" y="5485113"/>
              <a:ext cx="1097280" cy="37718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C413EF-058A-B64A-9640-D8DC55359163}"/>
                </a:ext>
              </a:extLst>
            </p:cNvPr>
            <p:cNvSpPr txBox="1"/>
            <p:nvPr/>
          </p:nvSpPr>
          <p:spPr>
            <a:xfrm>
              <a:off x="6836034" y="4542153"/>
              <a:ext cx="691215" cy="1675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504</a:t>
              </a:r>
            </a:p>
            <a:p>
              <a:pPr>
                <a:lnSpc>
                  <a:spcPct val="200000"/>
                </a:lnSpc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9002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A580F8-4886-F045-ABF4-7F11FDB59018}"/>
                </a:ext>
              </a:extLst>
            </p:cNvPr>
            <p:cNvSpPr txBox="1"/>
            <p:nvPr/>
          </p:nvSpPr>
          <p:spPr>
            <a:xfrm>
              <a:off x="11227273" y="43890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DB14B27-2BDF-3543-B39C-C9862B8D7811}"/>
                </a:ext>
              </a:extLst>
            </p:cNvPr>
            <p:cNvSpPr txBox="1"/>
            <p:nvPr/>
          </p:nvSpPr>
          <p:spPr>
            <a:xfrm>
              <a:off x="11227273" y="477033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FF6AD6-61E4-C543-90D8-0F49922FC505}"/>
                </a:ext>
              </a:extLst>
            </p:cNvPr>
            <p:cNvSpPr txBox="1"/>
            <p:nvPr/>
          </p:nvSpPr>
          <p:spPr>
            <a:xfrm>
              <a:off x="11227273" y="515489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D42E84-4D70-ED4A-A9DA-0101C1AA5D0A}"/>
                </a:ext>
              </a:extLst>
            </p:cNvPr>
            <p:cNvSpPr txBox="1"/>
            <p:nvPr/>
          </p:nvSpPr>
          <p:spPr>
            <a:xfrm>
              <a:off x="11227273" y="552953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6492770-B98B-7849-A7DC-7C2F2FC0B0D0}"/>
                </a:ext>
              </a:extLst>
            </p:cNvPr>
            <p:cNvSpPr/>
            <p:nvPr/>
          </p:nvSpPr>
          <p:spPr>
            <a:xfrm>
              <a:off x="10129993" y="5862302"/>
              <a:ext cx="1097280" cy="37718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504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30F45A-CD61-DE44-96EE-DC15B031250F}"/>
                </a:ext>
              </a:extLst>
            </p:cNvPr>
            <p:cNvSpPr/>
            <p:nvPr/>
          </p:nvSpPr>
          <p:spPr>
            <a:xfrm>
              <a:off x="10129993" y="6239484"/>
              <a:ext cx="1097280" cy="37718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E70A48A-EDA2-E348-8B7C-53CE9061F1D8}"/>
                </a:ext>
              </a:extLst>
            </p:cNvPr>
            <p:cNvSpPr txBox="1"/>
            <p:nvPr/>
          </p:nvSpPr>
          <p:spPr>
            <a:xfrm>
              <a:off x="11228588" y="593170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A909F49-D099-AB4A-9532-4D9FA86897F9}"/>
                </a:ext>
              </a:extLst>
            </p:cNvPr>
            <p:cNvSpPr txBox="1"/>
            <p:nvPr/>
          </p:nvSpPr>
          <p:spPr>
            <a:xfrm>
              <a:off x="11227273" y="628772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43B56FF-C723-A94C-B82D-85D4E1B0F3EB}"/>
                </a:ext>
              </a:extLst>
            </p:cNvPr>
            <p:cNvSpPr/>
            <p:nvPr/>
          </p:nvSpPr>
          <p:spPr>
            <a:xfrm>
              <a:off x="8559997" y="4789170"/>
              <a:ext cx="944526" cy="124375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0E54638-969B-EE41-816F-7D905DC74667}"/>
                </a:ext>
              </a:extLst>
            </p:cNvPr>
            <p:cNvSpPr txBox="1"/>
            <p:nvPr/>
          </p:nvSpPr>
          <p:spPr>
            <a:xfrm>
              <a:off x="8897447" y="4919342"/>
              <a:ext cx="2696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  <a:p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9C39A60-A67D-E24D-8881-CD564623029A}"/>
                </a:ext>
              </a:extLst>
            </p:cNvPr>
            <p:cNvCxnSpPr>
              <a:cxnSpLocks/>
            </p:cNvCxnSpPr>
            <p:nvPr/>
          </p:nvCxnSpPr>
          <p:spPr>
            <a:xfrm>
              <a:off x="7369265" y="4919342"/>
              <a:ext cx="1528182" cy="84749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57AC38E-772E-9244-8F15-94AF56D1E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1641" y="5252084"/>
              <a:ext cx="1714491" cy="210591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98DFA6D-6827-604A-8EEA-0C7A58D1B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7249" y="5438176"/>
              <a:ext cx="1358659" cy="57353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0660A17-55CF-FF4D-A700-860AFD14F91A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 flipV="1">
              <a:off x="9138839" y="4919343"/>
              <a:ext cx="991154" cy="31876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CF50244-0031-D644-8C76-DE460B093208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 flipV="1">
              <a:off x="9141648" y="5296526"/>
              <a:ext cx="988345" cy="12688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33275B13-79E5-304E-8027-1C437C635FC8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>
              <a:off x="9167073" y="5802163"/>
              <a:ext cx="962920" cy="24873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25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5D68DD-E447-974A-902A-4490246A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0E02C9-9F16-7E48-BEF4-06AEA3A2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81863"/>
          </a:xfrm>
        </p:spPr>
        <p:txBody>
          <a:bodyPr>
            <a:normAutofit/>
          </a:bodyPr>
          <a:lstStyle/>
          <a:p>
            <a:r>
              <a:rPr lang="en-US" dirty="0"/>
              <a:t>EX1 (</a:t>
            </a:r>
            <a:r>
              <a:rPr lang="en-US" dirty="0" err="1"/>
              <a:t>Algo</a:t>
            </a:r>
            <a:r>
              <a:rPr lang="en-US" dirty="0"/>
              <a:t> Analysis I) due </a:t>
            </a:r>
            <a:r>
              <a:rPr lang="en-US" b="1" dirty="0"/>
              <a:t>TONIGHT 11:59pm PDT</a:t>
            </a:r>
          </a:p>
          <a:p>
            <a:pPr lvl="1"/>
            <a:r>
              <a:rPr lang="en-US" dirty="0"/>
              <a:t>You can use late days on exercises, just like projects!</a:t>
            </a:r>
          </a:p>
          <a:p>
            <a:r>
              <a:rPr lang="en-US" dirty="0"/>
              <a:t>P2 (Maps) and EX2 (</a:t>
            </a:r>
            <a:r>
              <a:rPr lang="en-US" dirty="0" err="1"/>
              <a:t>Algo</a:t>
            </a:r>
            <a:r>
              <a:rPr lang="en-US" dirty="0"/>
              <a:t> Analysis II) released today</a:t>
            </a:r>
          </a:p>
          <a:p>
            <a:r>
              <a:rPr lang="en-US" dirty="0"/>
              <a:t>Don’t forget to fill out the P2 Partner Form!</a:t>
            </a:r>
          </a:p>
          <a:p>
            <a:pPr lvl="1"/>
            <a:r>
              <a:rPr lang="en-US" dirty="0"/>
              <a:t>Even if you want the default, </a:t>
            </a:r>
            <a:r>
              <a:rPr lang="en-US" b="1" dirty="0"/>
              <a:t>please</a:t>
            </a:r>
            <a:r>
              <a:rPr lang="en-US" dirty="0"/>
              <a:t> </a:t>
            </a:r>
            <a:r>
              <a:rPr lang="en-US" b="1" dirty="0"/>
              <a:t>confirm</a:t>
            </a:r>
            <a:r>
              <a:rPr lang="en-US" dirty="0"/>
              <a:t> for us by filling it out!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courses.cs.washington.edu</a:t>
            </a:r>
            <a:r>
              <a:rPr lang="en-US" dirty="0">
                <a:hlinkClick r:id="rId3"/>
              </a:rPr>
              <a:t>/courses/cse373/tools/20su/partner/p2/</a:t>
            </a:r>
            <a:endParaRPr lang="en-US" dirty="0"/>
          </a:p>
          <a:p>
            <a:r>
              <a:rPr lang="en-US" dirty="0"/>
              <a:t>Summations Reference published (on course calendar under Wednesday’s lecture)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96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215E-0BD7-FC4E-A7B5-A69BD67E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C8A3A-0696-F040-97A5-AE778DAEB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Hash Function</a:t>
            </a:r>
            <a:r>
              <a:rPr lang="en-US" dirty="0"/>
              <a:t>: any function that can be used to map data of an arbitrary size to fixed-size values.</a:t>
            </a:r>
          </a:p>
          <a:p>
            <a:pPr lvl="1"/>
            <a:r>
              <a:rPr lang="en-US" dirty="0"/>
              <a:t>We want to translate from the set of all integers to the set of valid indexes in our array</a:t>
            </a:r>
          </a:p>
        </p:txBody>
      </p:sp>
      <p:sp>
        <p:nvSpPr>
          <p:cNvPr id="4" name="Notched Right Arrow 3">
            <a:extLst>
              <a:ext uri="{FF2B5EF4-FFF2-40B4-BE49-F238E27FC236}">
                <a16:creationId xmlns:a16="http://schemas.microsoft.com/office/drawing/2014/main" id="{A9A779FF-258C-024C-AFF7-22CB0B0B87B8}"/>
              </a:ext>
            </a:extLst>
          </p:cNvPr>
          <p:cNvSpPr/>
          <p:nvPr/>
        </p:nvSpPr>
        <p:spPr>
          <a:xfrm>
            <a:off x="4658299" y="3636570"/>
            <a:ext cx="2875402" cy="1200838"/>
          </a:xfrm>
          <a:prstGeom prst="notchedRightArrow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100" dirty="0">
                <a:solidFill>
                  <a:schemeClr val="accent2">
                    <a:lumMod val="75000"/>
                  </a:schemeClr>
                </a:solidFill>
              </a:rPr>
              <a:t>HASH FUNCTION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2F3C3B-99B8-804C-BB57-C6CAD7096BBA}"/>
              </a:ext>
            </a:extLst>
          </p:cNvPr>
          <p:cNvGrpSpPr/>
          <p:nvPr/>
        </p:nvGrpSpPr>
        <p:grpSpPr>
          <a:xfrm>
            <a:off x="2667844" y="3332775"/>
            <a:ext cx="1430431" cy="1883595"/>
            <a:chOff x="2348355" y="3484548"/>
            <a:chExt cx="1430431" cy="18835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2246B2E-7C5E-654E-9C7F-63BC7DC22715}"/>
                </a:ext>
              </a:extLst>
            </p:cNvPr>
            <p:cNvSpPr/>
            <p:nvPr/>
          </p:nvSpPr>
          <p:spPr>
            <a:xfrm>
              <a:off x="2348355" y="3484548"/>
              <a:ext cx="1430431" cy="18835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110593-EAF7-0F41-A16F-7323A10DD7E7}"/>
                </a:ext>
              </a:extLst>
            </p:cNvPr>
            <p:cNvSpPr txBox="1"/>
            <p:nvPr/>
          </p:nvSpPr>
          <p:spPr>
            <a:xfrm>
              <a:off x="2746816" y="3632065"/>
              <a:ext cx="633507" cy="149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504</a:t>
              </a:r>
            </a:p>
            <a:p>
              <a:pPr>
                <a:lnSpc>
                  <a:spcPct val="200000"/>
                </a:lnSpc>
              </a:pPr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9002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60FFCD-309E-9845-AE58-7D72B75ED1D8}"/>
              </a:ext>
            </a:extLst>
          </p:cNvPr>
          <p:cNvGrpSpPr/>
          <p:nvPr/>
        </p:nvGrpSpPr>
        <p:grpSpPr>
          <a:xfrm>
            <a:off x="8026961" y="3652695"/>
            <a:ext cx="944526" cy="1243754"/>
            <a:chOff x="7788816" y="3636570"/>
            <a:chExt cx="944526" cy="124375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3841EC-353E-7A44-8C0F-A7B43FBDEA65}"/>
                </a:ext>
              </a:extLst>
            </p:cNvPr>
            <p:cNvSpPr/>
            <p:nvPr/>
          </p:nvSpPr>
          <p:spPr>
            <a:xfrm>
              <a:off x="7788816" y="3636570"/>
              <a:ext cx="944526" cy="124375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4576EE-D0BB-C044-9F80-57B036FA70E5}"/>
                </a:ext>
              </a:extLst>
            </p:cNvPr>
            <p:cNvSpPr txBox="1"/>
            <p:nvPr/>
          </p:nvSpPr>
          <p:spPr>
            <a:xfrm>
              <a:off x="8041307" y="3758156"/>
              <a:ext cx="4395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  <a:p>
              <a:pPr algn="ctr"/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ctr"/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ctr"/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...</a:t>
              </a:r>
            </a:p>
            <a:p>
              <a:pPr algn="ctr"/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</p:grpSp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84DA8FAF-7280-194B-BCF3-F06C750F94CA}"/>
              </a:ext>
            </a:extLst>
          </p:cNvPr>
          <p:cNvSpPr/>
          <p:nvPr/>
        </p:nvSpPr>
        <p:spPr>
          <a:xfrm>
            <a:off x="4643410" y="4103667"/>
            <a:ext cx="2890291" cy="1207056"/>
          </a:xfrm>
          <a:prstGeom prst="notchedRightArrow">
            <a:avLst/>
          </a:prstGeom>
          <a:solidFill>
            <a:schemeClr val="accent2"/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% by size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659A9-FF6C-C242-9E0D-3C80A25048D5}"/>
              </a:ext>
            </a:extLst>
          </p:cNvPr>
          <p:cNvSpPr txBox="1"/>
          <p:nvPr/>
        </p:nvSpPr>
        <p:spPr>
          <a:xfrm>
            <a:off x="1394917" y="5964762"/>
            <a:ext cx="8971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One simple approach: take the key and % (mod) it by size of the array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8058A2-02B8-A040-B683-287D5B12C050}"/>
              </a:ext>
            </a:extLst>
          </p:cNvPr>
          <p:cNvSpPr txBox="1"/>
          <p:nvPr/>
        </p:nvSpPr>
        <p:spPr>
          <a:xfrm>
            <a:off x="3625925" y="5353670"/>
            <a:ext cx="492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9002 % 10 = 2     (so store it in index 2 of the array)</a:t>
            </a:r>
          </a:p>
        </p:txBody>
      </p:sp>
    </p:spTree>
    <p:extLst>
      <p:ext uri="{BB962C8B-B14F-4D97-AF65-F5344CB8AC3E}">
        <p14:creationId xmlns:p14="http://schemas.microsoft.com/office/powerpoint/2010/main" val="429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556D-5FBD-F24D-A5DF-5F163DFCCE7D}"/>
              </a:ext>
            </a:extLst>
          </p:cNvPr>
          <p:cNvSpPr/>
          <p:nvPr/>
        </p:nvSpPr>
        <p:spPr>
          <a:xfrm>
            <a:off x="719959" y="3966705"/>
            <a:ext cx="2614346" cy="185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72AB8-2C4C-854A-8C6B-404B2A74CA2B}"/>
              </a:ext>
            </a:extLst>
          </p:cNvPr>
          <p:cNvSpPr txBox="1"/>
          <p:nvPr/>
        </p:nvSpPr>
        <p:spPr>
          <a:xfrm>
            <a:off x="1302788" y="5200269"/>
            <a:ext cx="14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ArrayMap</a:t>
            </a:r>
            <a:endParaRPr lang="en-US" sz="2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B755AB-222D-A44F-B19C-A906CC3DDE41}"/>
              </a:ext>
            </a:extLst>
          </p:cNvPr>
          <p:cNvSpPr/>
          <p:nvPr/>
        </p:nvSpPr>
        <p:spPr>
          <a:xfrm>
            <a:off x="3457275" y="3368135"/>
            <a:ext cx="2614346" cy="24545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654F62-7E0F-8342-9CAA-3B9A45956253}"/>
              </a:ext>
            </a:extLst>
          </p:cNvPr>
          <p:cNvSpPr/>
          <p:nvPr/>
        </p:nvSpPr>
        <p:spPr>
          <a:xfrm>
            <a:off x="6194597" y="2809448"/>
            <a:ext cx="2614346" cy="30132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CE2993-EBEE-C54B-8A9E-B9178C2A8144}"/>
              </a:ext>
            </a:extLst>
          </p:cNvPr>
          <p:cNvSpPr/>
          <p:nvPr/>
        </p:nvSpPr>
        <p:spPr>
          <a:xfrm>
            <a:off x="8931919" y="2229521"/>
            <a:ext cx="2614346" cy="35931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20D767-FC35-8245-9917-9A9161CB9A23}"/>
              </a:ext>
            </a:extLst>
          </p:cNvPr>
          <p:cNvSpPr txBox="1"/>
          <p:nvPr/>
        </p:nvSpPr>
        <p:spPr>
          <a:xfrm>
            <a:off x="3575520" y="4589673"/>
            <a:ext cx="238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DirectAccessMap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3ED0FC-9A7B-7343-9719-2A2135B4E1ED}"/>
              </a:ext>
            </a:extLst>
          </p:cNvPr>
          <p:cNvSpPr txBox="1"/>
          <p:nvPr/>
        </p:nvSpPr>
        <p:spPr>
          <a:xfrm>
            <a:off x="6371322" y="4061326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SimpleHashMap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D8B812-7260-1A41-80A4-951647A84103}"/>
              </a:ext>
            </a:extLst>
          </p:cNvPr>
          <p:cNvSpPr txBox="1"/>
          <p:nvPr/>
        </p:nvSpPr>
        <p:spPr>
          <a:xfrm>
            <a:off x="9028151" y="3461161"/>
            <a:ext cx="2421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SeparateChaining</a:t>
            </a:r>
            <a:endParaRPr lang="en-US" sz="2400" b="1" dirty="0"/>
          </a:p>
          <a:p>
            <a:pPr algn="ctr"/>
            <a:r>
              <a:rPr lang="en-US" sz="2400" b="1" dirty="0"/>
              <a:t>HashMap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F27677-F322-9E47-8F36-F93D54B23203}"/>
              </a:ext>
            </a:extLst>
          </p:cNvPr>
          <p:cNvSpPr/>
          <p:nvPr/>
        </p:nvSpPr>
        <p:spPr>
          <a:xfrm>
            <a:off x="9856789" y="2541996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D5BE588-D92F-F84E-A566-4F821A0A7BCD}"/>
              </a:ext>
            </a:extLst>
          </p:cNvPr>
          <p:cNvSpPr/>
          <p:nvPr/>
        </p:nvSpPr>
        <p:spPr>
          <a:xfrm>
            <a:off x="7119469" y="3123492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B7C34CA-2252-AE48-87F0-6D8972528BC3}"/>
              </a:ext>
            </a:extLst>
          </p:cNvPr>
          <p:cNvSpPr/>
          <p:nvPr/>
        </p:nvSpPr>
        <p:spPr>
          <a:xfrm>
            <a:off x="4382149" y="370009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F53B66A-2FCA-5C4C-A0C3-759106F4C31F}"/>
              </a:ext>
            </a:extLst>
          </p:cNvPr>
          <p:cNvSpPr/>
          <p:nvPr/>
        </p:nvSpPr>
        <p:spPr>
          <a:xfrm>
            <a:off x="1644828" y="429215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E3ED4-4A20-C145-877F-39A699402977}"/>
              </a:ext>
            </a:extLst>
          </p:cNvPr>
          <p:cNvSpPr txBox="1"/>
          <p:nvPr/>
        </p:nvSpPr>
        <p:spPr>
          <a:xfrm>
            <a:off x="3512823" y="5069246"/>
            <a:ext cx="24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FASTER</a:t>
            </a:r>
            <a:r>
              <a:rPr lang="en-US" dirty="0"/>
              <a:t>: Jump directly to element, only int keys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25C7F7-7026-344A-B01B-1E817AFAFC69}"/>
              </a:ext>
            </a:extLst>
          </p:cNvPr>
          <p:cNvSpPr txBox="1"/>
          <p:nvPr/>
        </p:nvSpPr>
        <p:spPr>
          <a:xfrm>
            <a:off x="6308729" y="4607581"/>
            <a:ext cx="238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MORE FLEXIBLE</a:t>
            </a:r>
            <a:r>
              <a:rPr lang="en-US" dirty="0"/>
              <a:t>: Hash function supports any type of key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D8D36F-2C1B-F44B-8BDD-6288E8A2CD78}"/>
              </a:ext>
            </a:extLst>
          </p:cNvPr>
          <p:cNvSpPr txBox="1"/>
          <p:nvPr/>
        </p:nvSpPr>
        <p:spPr>
          <a:xfrm>
            <a:off x="9067905" y="4342971"/>
            <a:ext cx="238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YOUR BEST FRIEND</a:t>
            </a:r>
            <a:r>
              <a:rPr lang="en-US" dirty="0"/>
              <a:t>: Addresses limitations with hash collisions, but still fast!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2342F-B899-C240-8685-E35ED99EC822}"/>
              </a:ext>
            </a:extLst>
          </p:cNvPr>
          <p:cNvSpPr/>
          <p:nvPr/>
        </p:nvSpPr>
        <p:spPr>
          <a:xfrm>
            <a:off x="719959" y="3500877"/>
            <a:ext cx="1098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4"/>
                </a:solidFill>
              </a:rPr>
              <a:t>Review</a:t>
            </a:r>
            <a:endParaRPr lang="en-US" sz="2400" b="1" dirty="0"/>
          </a:p>
        </p:txBody>
      </p:sp>
      <p:sp>
        <p:nvSpPr>
          <p:cNvPr id="32" name="Google Shape;366;p40">
            <a:extLst>
              <a:ext uri="{FF2B5EF4-FFF2-40B4-BE49-F238E27FC236}">
                <a16:creationId xmlns:a16="http://schemas.microsoft.com/office/drawing/2014/main" id="{9F07D798-AD98-A641-B2A0-D327F7999B16}"/>
              </a:ext>
            </a:extLst>
          </p:cNvPr>
          <p:cNvSpPr/>
          <p:nvPr/>
        </p:nvSpPr>
        <p:spPr>
          <a:xfrm>
            <a:off x="5108722" y="1012324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spc="100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MAP ADT</a:t>
            </a:r>
            <a:endParaRPr sz="1400" b="1" spc="100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3611F0-F1BB-0946-825C-7B4F152130C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027132" y="315790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62F353-5A49-2D49-A0E1-39349DE3A2B8}"/>
              </a:ext>
            </a:extLst>
          </p:cNvPr>
          <p:cNvCxnSpPr>
            <a:cxnSpLocks/>
          </p:cNvCxnSpPr>
          <p:nvPr/>
        </p:nvCxnSpPr>
        <p:spPr>
          <a:xfrm>
            <a:off x="4760874" y="255933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A6227A-B484-2D42-8833-78105FD53011}"/>
              </a:ext>
            </a:extLst>
          </p:cNvPr>
          <p:cNvCxnSpPr>
            <a:cxnSpLocks/>
          </p:cNvCxnSpPr>
          <p:nvPr/>
        </p:nvCxnSpPr>
        <p:spPr>
          <a:xfrm>
            <a:off x="7499793" y="2000645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75EAB98-CE65-9942-A7D2-34271C28E7B9}"/>
              </a:ext>
            </a:extLst>
          </p:cNvPr>
          <p:cNvCxnSpPr>
            <a:cxnSpLocks/>
          </p:cNvCxnSpPr>
          <p:nvPr/>
        </p:nvCxnSpPr>
        <p:spPr>
          <a:xfrm>
            <a:off x="10239091" y="1420718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356D12B-0D5C-E64B-88C2-B7A6784E4183}"/>
              </a:ext>
            </a:extLst>
          </p:cNvPr>
          <p:cNvCxnSpPr/>
          <p:nvPr/>
        </p:nvCxnSpPr>
        <p:spPr>
          <a:xfrm flipV="1">
            <a:off x="2027132" y="1420718"/>
            <a:ext cx="8211959" cy="17371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822DF6A-E557-6A4B-AFEC-A04A31CFB77C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6114095" y="1586823"/>
            <a:ext cx="1" cy="71621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entagon 54">
            <a:extLst>
              <a:ext uri="{FF2B5EF4-FFF2-40B4-BE49-F238E27FC236}">
                <a16:creationId xmlns:a16="http://schemas.microsoft.com/office/drawing/2014/main" id="{464F7D39-ECD8-6847-9B54-66B9C881AF99}"/>
              </a:ext>
            </a:extLst>
          </p:cNvPr>
          <p:cNvSpPr/>
          <p:nvPr/>
        </p:nvSpPr>
        <p:spPr>
          <a:xfrm rot="16200000">
            <a:off x="7285589" y="614835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80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CA757-75ED-5346-9FCD-2865B671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Mod: Remainder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09CBCA-DAFA-3C41-95E4-1F30B6A5E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pPr>
              <a:tabLst>
                <a:tab pos="2290763" algn="l"/>
                <a:tab pos="4799013" algn="l"/>
              </a:tabLst>
            </a:pPr>
            <a:r>
              <a:rPr lang="en-US" altLang="en-US" sz="2000" dirty="0"/>
              <a:t>The </a:t>
            </a:r>
            <a:r>
              <a:rPr lang="en-US" altLang="en-US" sz="2000" dirty="0">
                <a:latin typeface="Courier New" panose="02070309020205020404" pitchFamily="49" charset="0"/>
              </a:rPr>
              <a:t>%</a:t>
            </a:r>
            <a:r>
              <a:rPr lang="en-US" altLang="en-US" sz="2000" dirty="0"/>
              <a:t> operator computes the remainder from integer division.</a:t>
            </a:r>
          </a:p>
          <a:p>
            <a:pPr marL="128016" lvl="1" indent="0">
              <a:buNone/>
              <a:tabLst>
                <a:tab pos="2290763" algn="l"/>
                <a:tab pos="4799013" algn="l"/>
              </a:tabLst>
            </a:pPr>
            <a:endParaRPr lang="en-US" altLang="en-US" sz="700" dirty="0">
              <a:latin typeface="Courier New" panose="02070309020205020404" pitchFamily="49" charset="0"/>
            </a:endParaRPr>
          </a:p>
          <a:p>
            <a:pPr marL="128016" lvl="1" indent="0">
              <a:buNone/>
              <a:tabLst>
                <a:tab pos="2290763" algn="l"/>
                <a:tab pos="4799013" algn="l"/>
              </a:tabLst>
            </a:pPr>
            <a:br>
              <a:rPr lang="en-US" altLang="en-US" sz="700" dirty="0">
                <a:latin typeface="Courier New" panose="02070309020205020404" pitchFamily="49" charset="0"/>
              </a:rPr>
            </a:br>
            <a:r>
              <a:rPr lang="en-US" altLang="en-US" sz="700" dirty="0">
                <a:latin typeface="Courier New" panose="02070309020205020404" pitchFamily="49" charset="0"/>
              </a:rPr>
              <a:t> </a:t>
            </a:r>
            <a:br>
              <a:rPr lang="en-US" altLang="en-US" sz="700" dirty="0">
                <a:latin typeface="Courier New" panose="02070309020205020404" pitchFamily="49" charset="0"/>
              </a:rPr>
            </a:br>
            <a:endParaRPr lang="en-US" altLang="en-US" sz="700" dirty="0">
              <a:latin typeface="Courier New" panose="02070309020205020404" pitchFamily="49" charset="0"/>
            </a:endParaRPr>
          </a:p>
          <a:p>
            <a:pPr marL="128016" lvl="1" indent="0">
              <a:buNone/>
              <a:tabLst>
                <a:tab pos="2290763" algn="l"/>
                <a:tab pos="4799013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     </a:t>
            </a:r>
            <a:r>
              <a:rPr lang="en-US" altLang="en-US" u="sng" dirty="0">
                <a:latin typeface="Courier New" panose="02070309020205020404" pitchFamily="49" charset="0"/>
              </a:rPr>
              <a:t>   3</a:t>
            </a:r>
            <a:r>
              <a:rPr lang="en-US" altLang="en-US" dirty="0">
                <a:latin typeface="Courier New" panose="02070309020205020404" pitchFamily="49" charset="0"/>
              </a:rPr>
              <a:t>                </a:t>
            </a:r>
            <a:r>
              <a:rPr lang="en-US" altLang="en-US" u="sng" dirty="0">
                <a:latin typeface="Courier New" panose="02070309020205020404" pitchFamily="49" charset="0"/>
              </a:rPr>
              <a:t>   43</a:t>
            </a:r>
            <a:br>
              <a:rPr lang="en-US" altLang="en-US" u="sng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4 ) 14              5 ) 218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</a:t>
            </a:r>
            <a:r>
              <a:rPr lang="en-US" altLang="en-US" u="sng" dirty="0">
                <a:latin typeface="Courier New" panose="02070309020205020404" pitchFamily="49" charset="0"/>
              </a:rPr>
              <a:t>12</a:t>
            </a:r>
            <a:r>
              <a:rPr lang="en-US" altLang="en-US" dirty="0">
                <a:latin typeface="Courier New" panose="02070309020205020404" pitchFamily="49" charset="0"/>
              </a:rPr>
              <a:t>                  </a:t>
            </a:r>
            <a:r>
              <a:rPr lang="en-US" altLang="en-US" u="sng" dirty="0">
                <a:latin typeface="Courier New" panose="02070309020205020404" pitchFamily="49" charset="0"/>
              </a:rPr>
              <a:t>20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 </a:t>
            </a:r>
            <a:r>
              <a:rPr lang="en-US" altLang="en-US" b="1" dirty="0">
                <a:latin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</a:rPr>
              <a:t>                   18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                     </a:t>
            </a:r>
            <a:r>
              <a:rPr lang="en-US" altLang="en-US" u="sng" dirty="0">
                <a:latin typeface="Courier New" panose="02070309020205020404" pitchFamily="49" charset="0"/>
              </a:rPr>
              <a:t>15</a:t>
            </a:r>
            <a:br>
              <a:rPr lang="en-US" altLang="en-US" u="sng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                      </a:t>
            </a:r>
            <a:r>
              <a:rPr lang="en-US" altLang="en-US" b="1" dirty="0">
                <a:latin typeface="Courier New" panose="02070309020205020404" pitchFamily="49" charset="0"/>
              </a:rPr>
              <a:t>3</a:t>
            </a:r>
            <a:endParaRPr lang="en-US" altLang="en-US" sz="800" dirty="0"/>
          </a:p>
          <a:p>
            <a:pPr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sz="2400" dirty="0"/>
              <a:t>Applications of </a:t>
            </a:r>
            <a:r>
              <a:rPr lang="en-US" altLang="en-US" sz="2400" dirty="0">
                <a:latin typeface="Courier New" panose="02070309020205020404" pitchFamily="49" charset="0"/>
              </a:rPr>
              <a:t>%</a:t>
            </a:r>
            <a:r>
              <a:rPr lang="en-US" altLang="en-US" sz="2400" dirty="0"/>
              <a:t> operator:</a:t>
            </a:r>
          </a:p>
          <a:p>
            <a:pPr lvl="1"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sz="2000" dirty="0"/>
              <a:t>Obtain last digit of a number:</a:t>
            </a:r>
            <a:r>
              <a:rPr lang="en-US" altLang="en-US" sz="2000" i="1" dirty="0"/>
              <a:t> </a:t>
            </a:r>
            <a:r>
              <a:rPr lang="en-US" altLang="en-US" sz="2000" dirty="0">
                <a:latin typeface="Courier New" panose="02070309020205020404" pitchFamily="49" charset="0"/>
              </a:rPr>
              <a:t>230857 % 10</a:t>
            </a:r>
            <a:r>
              <a:rPr lang="en-US" altLang="en-US" sz="2000" dirty="0"/>
              <a:t> is </a:t>
            </a:r>
            <a:r>
              <a:rPr lang="en-US" altLang="en-US" sz="2000" dirty="0">
                <a:latin typeface="Courier New" panose="02070309020205020404" pitchFamily="49" charset="0"/>
              </a:rPr>
              <a:t>7</a:t>
            </a:r>
          </a:p>
          <a:p>
            <a:pPr lvl="1"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sz="2000" dirty="0"/>
              <a:t>See whether a number is odd: </a:t>
            </a:r>
            <a:r>
              <a:rPr lang="en-US" altLang="en-US" sz="2000" dirty="0">
                <a:latin typeface="Courier New" panose="02070309020205020404" pitchFamily="49" charset="0"/>
              </a:rPr>
              <a:t>7 % 2</a:t>
            </a:r>
            <a:r>
              <a:rPr lang="en-US" altLang="en-US" sz="2000" dirty="0"/>
              <a:t> is </a:t>
            </a:r>
            <a:r>
              <a:rPr lang="en-US" altLang="en-US" sz="2000" dirty="0">
                <a:latin typeface="Courier New" panose="02070309020205020404" pitchFamily="49" charset="0"/>
              </a:rPr>
              <a:t>1</a:t>
            </a:r>
            <a:r>
              <a:rPr lang="en-US" altLang="en-US" sz="2000" dirty="0"/>
              <a:t>,  </a:t>
            </a:r>
            <a:r>
              <a:rPr lang="en-US" altLang="en-US" sz="2000" dirty="0">
                <a:latin typeface="Courier New" panose="02070309020205020404" pitchFamily="49" charset="0"/>
              </a:rPr>
              <a:t>42 % 2</a:t>
            </a:r>
            <a:r>
              <a:rPr lang="en-US" altLang="en-US" sz="2000" dirty="0"/>
              <a:t> is </a:t>
            </a:r>
            <a:r>
              <a:rPr lang="en-US" altLang="en-US" sz="2000" dirty="0">
                <a:latin typeface="Courier New" panose="02070309020205020404" pitchFamily="49" charset="0"/>
              </a:rPr>
              <a:t>0</a:t>
            </a:r>
          </a:p>
          <a:p>
            <a:pPr lvl="1"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sz="2000" dirty="0"/>
              <a:t>Limit integers to specific range: </a:t>
            </a:r>
            <a:r>
              <a:rPr lang="en-US" altLang="en-US" sz="2000" dirty="0">
                <a:latin typeface="Courier New" panose="02070309020205020404" pitchFamily="49" charset="0"/>
              </a:rPr>
              <a:t>8 % 12 </a:t>
            </a:r>
            <a:r>
              <a:rPr lang="en-US" altLang="en-US" sz="2000" dirty="0"/>
              <a:t>is </a:t>
            </a:r>
            <a:r>
              <a:rPr lang="en-US" altLang="en-US" sz="2000" dirty="0">
                <a:latin typeface="Courier New" panose="02070309020205020404" pitchFamily="49" charset="0"/>
              </a:rPr>
              <a:t>8</a:t>
            </a:r>
            <a:r>
              <a:rPr lang="en-US" altLang="en-US" sz="2000" dirty="0"/>
              <a:t>, </a:t>
            </a:r>
            <a:r>
              <a:rPr lang="en-US" altLang="en-US" sz="2000" dirty="0">
                <a:latin typeface="Courier New" panose="02070309020205020404" pitchFamily="49" charset="0"/>
              </a:rPr>
              <a:t>18 % 12 </a:t>
            </a:r>
            <a:r>
              <a:rPr lang="en-US" altLang="en-US" sz="2000" dirty="0"/>
              <a:t>is </a:t>
            </a:r>
            <a:r>
              <a:rPr lang="en-US" altLang="en-US" sz="2000" dirty="0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AE42C2-E43B-8846-AB8D-65D6042AA05C}"/>
              </a:ext>
            </a:extLst>
          </p:cNvPr>
          <p:cNvSpPr/>
          <p:nvPr/>
        </p:nvSpPr>
        <p:spPr>
          <a:xfrm>
            <a:off x="4762576" y="1816566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ourier New" panose="02070309020205020404" pitchFamily="49" charset="0"/>
              </a:rPr>
              <a:t>218 % 5 </a:t>
            </a:r>
            <a:r>
              <a:rPr lang="en-US" altLang="en-US" b="1" dirty="0"/>
              <a:t>is  </a:t>
            </a:r>
            <a:r>
              <a:rPr lang="en-US" altLang="en-US" b="1" dirty="0">
                <a:latin typeface="Courier New" panose="02070309020205020404" pitchFamily="49" charset="0"/>
              </a:rPr>
              <a:t>3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0CEFC-BCDF-974D-9F16-CCBDD4221140}"/>
              </a:ext>
            </a:extLst>
          </p:cNvPr>
          <p:cNvSpPr/>
          <p:nvPr/>
        </p:nvSpPr>
        <p:spPr>
          <a:xfrm>
            <a:off x="88407" y="6502100"/>
            <a:ext cx="12103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For more review/practice, check out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err="1">
                <a:hlinkClick r:id="rId2"/>
              </a:rPr>
              <a:t>www.khanacademy.org</a:t>
            </a:r>
            <a:r>
              <a:rPr lang="en-US" sz="1400" dirty="0">
                <a:hlinkClick r:id="rId2"/>
              </a:rPr>
              <a:t>/computing/computer-science/cryptography/</a:t>
            </a:r>
            <a:r>
              <a:rPr lang="en-US" sz="1400" dirty="0" err="1">
                <a:hlinkClick r:id="rId2"/>
              </a:rPr>
              <a:t>modarithmetic</a:t>
            </a:r>
            <a:r>
              <a:rPr lang="en-US" sz="1400" dirty="0">
                <a:hlinkClick r:id="rId2"/>
              </a:rPr>
              <a:t>/a/what-is-modular-arithmetic</a:t>
            </a:r>
            <a:endParaRPr lang="en-US" sz="1400" dirty="0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644B504B-3C7D-2648-B04C-8567615BE3BF}"/>
              </a:ext>
            </a:extLst>
          </p:cNvPr>
          <p:cNvSpPr/>
          <p:nvPr/>
        </p:nvSpPr>
        <p:spPr>
          <a:xfrm>
            <a:off x="7981214" y="5619459"/>
            <a:ext cx="1413164" cy="349134"/>
          </a:xfrm>
          <a:prstGeom prst="lef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0D29F8-B8CB-0248-8D52-596DFB3D0B6B}"/>
              </a:ext>
            </a:extLst>
          </p:cNvPr>
          <p:cNvSpPr txBox="1"/>
          <p:nvPr/>
        </p:nvSpPr>
        <p:spPr>
          <a:xfrm>
            <a:off x="9483279" y="5280681"/>
            <a:ext cx="2424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Limit keys to indices within array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A5896-4F5D-EC48-A0C7-2C743AFDED90}"/>
              </a:ext>
            </a:extLst>
          </p:cNvPr>
          <p:cNvSpPr txBox="1"/>
          <p:nvPr/>
        </p:nvSpPr>
        <p:spPr>
          <a:xfrm>
            <a:off x="7401577" y="2341329"/>
            <a:ext cx="4790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Equivalently, to find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% b (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0):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while(a &gt; b-1)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a -=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a;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5862B-3F25-3347-98F0-8870A984B4C1}"/>
              </a:ext>
            </a:extLst>
          </p:cNvPr>
          <p:cNvSpPr/>
          <p:nvPr/>
        </p:nvSpPr>
        <p:spPr>
          <a:xfrm>
            <a:off x="1164744" y="1816566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ourier New" panose="02070309020205020404" pitchFamily="49" charset="0"/>
              </a:rPr>
              <a:t>14 % 4 </a:t>
            </a:r>
            <a:r>
              <a:rPr lang="en-US" altLang="en-US" b="1" dirty="0"/>
              <a:t>is  </a:t>
            </a:r>
            <a:r>
              <a:rPr lang="en-US" altLang="en-US" b="1" dirty="0">
                <a:latin typeface="Courier New" panose="02070309020205020404" pitchFamily="49" charset="0"/>
              </a:rPr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74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D1A3-FE3D-7841-9FAB-9C2AFB8A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SimpleHashMap</a:t>
            </a:r>
            <a:r>
              <a:rPr lang="en-US" dirty="0"/>
              <a:t>: “% by size” as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E81D8-44A9-B241-B477-829D358AF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959" y="2553437"/>
            <a:ext cx="5177010" cy="2027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put(0, “I”)       0 % 10 = 0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put(8, “Maps”)    8 % 10 = 8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put(11, “&lt;3”)    11 % 10 = 1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put(23, “Hash”)  23 % 10 = 3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E0BAFE2B-5794-F144-A294-D1E582DD0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06221"/>
              </p:ext>
            </p:extLst>
          </p:nvPr>
        </p:nvGraphicFramePr>
        <p:xfrm>
          <a:off x="348351" y="4986596"/>
          <a:ext cx="11495297" cy="1284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27">
                  <a:extLst>
                    <a:ext uri="{9D8B030D-6E8A-4147-A177-3AD203B41FA5}">
                      <a16:colId xmlns:a16="http://schemas.microsoft.com/office/drawing/2014/main" val="1211657181"/>
                    </a:ext>
                  </a:extLst>
                </a:gridCol>
                <a:gridCol w="824826">
                  <a:extLst>
                    <a:ext uri="{9D8B030D-6E8A-4147-A177-3AD203B41FA5}">
                      <a16:colId xmlns:a16="http://schemas.microsoft.com/office/drawing/2014/main" val="4230675971"/>
                    </a:ext>
                  </a:extLst>
                </a:gridCol>
                <a:gridCol w="1130035">
                  <a:extLst>
                    <a:ext uri="{9D8B030D-6E8A-4147-A177-3AD203B41FA5}">
                      <a16:colId xmlns:a16="http://schemas.microsoft.com/office/drawing/2014/main" val="1458140727"/>
                    </a:ext>
                  </a:extLst>
                </a:gridCol>
                <a:gridCol w="1121789">
                  <a:extLst>
                    <a:ext uri="{9D8B030D-6E8A-4147-A177-3AD203B41FA5}">
                      <a16:colId xmlns:a16="http://schemas.microsoft.com/office/drawing/2014/main" val="3599932406"/>
                    </a:ext>
                  </a:extLst>
                </a:gridCol>
                <a:gridCol w="1103458">
                  <a:extLst>
                    <a:ext uri="{9D8B030D-6E8A-4147-A177-3AD203B41FA5}">
                      <a16:colId xmlns:a16="http://schemas.microsoft.com/office/drawing/2014/main" val="3940880356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1288671970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4260191458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2227390682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3130129428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3865511510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1890471166"/>
                    </a:ext>
                  </a:extLst>
                </a:gridCol>
              </a:tblGrid>
              <a:tr h="50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index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61894"/>
                  </a:ext>
                </a:extLst>
              </a:tr>
              <a:tr h="7803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</a:rPr>
                        <a:t>data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Hash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81426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FBC038-228F-B84C-A836-B0E679AC465D}"/>
              </a:ext>
            </a:extLst>
          </p:cNvPr>
          <p:cNvSpPr txBox="1">
            <a:spLocks/>
          </p:cNvSpPr>
          <p:nvPr/>
        </p:nvSpPr>
        <p:spPr>
          <a:xfrm>
            <a:off x="7195453" y="1730022"/>
            <a:ext cx="4900143" cy="2854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public void put(int key, int value)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data[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hashToValidIndex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(key)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] =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public V get(int key)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return data[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hashToValidIndex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(key)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public int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hashToValidIndex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(int k)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return k %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this.data.length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2CA38-B2A5-0E45-BDF9-AFE6DD49C57D}"/>
              </a:ext>
            </a:extLst>
          </p:cNvPr>
          <p:cNvSpPr txBox="1"/>
          <p:nvPr/>
        </p:nvSpPr>
        <p:spPr>
          <a:xfrm>
            <a:off x="7195453" y="1255058"/>
            <a:ext cx="194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3442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D1A3-FE3D-7841-9FAB-9C2AFB8A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SimpleHashMap</a:t>
            </a:r>
            <a:r>
              <a:rPr lang="en-US" dirty="0"/>
              <a:t>: Collisions?!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E81D8-44A9-B241-B477-829D358AF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959" y="2553437"/>
            <a:ext cx="5177010" cy="2271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put(0, “I”)       0 % 10 = 0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put(8, “Maps”)    8 % 10 = 8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put(11, “&lt;3”)    11 % 10 = 1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put(23, “Hash”)  23 % 10 = 3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put(20, “We”)    20 % 10 = 0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E0BAFE2B-5794-F144-A294-D1E582DD0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378614"/>
              </p:ext>
            </p:extLst>
          </p:nvPr>
        </p:nvGraphicFramePr>
        <p:xfrm>
          <a:off x="348351" y="4986596"/>
          <a:ext cx="11495297" cy="1284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27">
                  <a:extLst>
                    <a:ext uri="{9D8B030D-6E8A-4147-A177-3AD203B41FA5}">
                      <a16:colId xmlns:a16="http://schemas.microsoft.com/office/drawing/2014/main" val="1211657181"/>
                    </a:ext>
                  </a:extLst>
                </a:gridCol>
                <a:gridCol w="824826">
                  <a:extLst>
                    <a:ext uri="{9D8B030D-6E8A-4147-A177-3AD203B41FA5}">
                      <a16:colId xmlns:a16="http://schemas.microsoft.com/office/drawing/2014/main" val="4230675971"/>
                    </a:ext>
                  </a:extLst>
                </a:gridCol>
                <a:gridCol w="1130035">
                  <a:extLst>
                    <a:ext uri="{9D8B030D-6E8A-4147-A177-3AD203B41FA5}">
                      <a16:colId xmlns:a16="http://schemas.microsoft.com/office/drawing/2014/main" val="1458140727"/>
                    </a:ext>
                  </a:extLst>
                </a:gridCol>
                <a:gridCol w="1121789">
                  <a:extLst>
                    <a:ext uri="{9D8B030D-6E8A-4147-A177-3AD203B41FA5}">
                      <a16:colId xmlns:a16="http://schemas.microsoft.com/office/drawing/2014/main" val="3599932406"/>
                    </a:ext>
                  </a:extLst>
                </a:gridCol>
                <a:gridCol w="1103458">
                  <a:extLst>
                    <a:ext uri="{9D8B030D-6E8A-4147-A177-3AD203B41FA5}">
                      <a16:colId xmlns:a16="http://schemas.microsoft.com/office/drawing/2014/main" val="3940880356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1288671970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4260191458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2227390682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3130129428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3865511510"/>
                    </a:ext>
                  </a:extLst>
                </a:gridCol>
                <a:gridCol w="1045027">
                  <a:extLst>
                    <a:ext uri="{9D8B030D-6E8A-4147-A177-3AD203B41FA5}">
                      <a16:colId xmlns:a16="http://schemas.microsoft.com/office/drawing/2014/main" val="1890471166"/>
                    </a:ext>
                  </a:extLst>
                </a:gridCol>
              </a:tblGrid>
              <a:tr h="50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index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61894"/>
                  </a:ext>
                </a:extLst>
              </a:tr>
              <a:tr h="7803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</a:rPr>
                        <a:t>data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Hash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81426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FBC038-228F-B84C-A836-B0E679AC465D}"/>
              </a:ext>
            </a:extLst>
          </p:cNvPr>
          <p:cNvSpPr txBox="1">
            <a:spLocks/>
          </p:cNvSpPr>
          <p:nvPr/>
        </p:nvSpPr>
        <p:spPr>
          <a:xfrm>
            <a:off x="7195453" y="1730022"/>
            <a:ext cx="4900143" cy="2854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public void put(int key, int value)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data[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hashToValidIndex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(key)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] =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public V get(int key)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return data[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hashToValidIndex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(key)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public int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hashToValidIndex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(int k)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return k %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this.data.length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2CA38-B2A5-0E45-BDF9-AFE6DD49C57D}"/>
              </a:ext>
            </a:extLst>
          </p:cNvPr>
          <p:cNvSpPr txBox="1"/>
          <p:nvPr/>
        </p:nvSpPr>
        <p:spPr>
          <a:xfrm>
            <a:off x="7195453" y="1255058"/>
            <a:ext cx="194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IMPLEMENTATION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88E841-5774-3D48-8795-C0998047A851}"/>
              </a:ext>
            </a:extLst>
          </p:cNvPr>
          <p:cNvGrpSpPr/>
          <p:nvPr/>
        </p:nvGrpSpPr>
        <p:grpSpPr>
          <a:xfrm>
            <a:off x="1656671" y="5433903"/>
            <a:ext cx="782198" cy="495760"/>
            <a:chOff x="1656671" y="5433903"/>
            <a:chExt cx="782198" cy="495760"/>
          </a:xfrm>
        </p:grpSpPr>
        <p:sp>
          <p:nvSpPr>
            <p:cNvPr id="8" name="Explosion 1 7">
              <a:extLst>
                <a:ext uri="{FF2B5EF4-FFF2-40B4-BE49-F238E27FC236}">
                  <a16:creationId xmlns:a16="http://schemas.microsoft.com/office/drawing/2014/main" id="{E9FA3311-CD80-4F40-ADF1-4D099B496A6E}"/>
                </a:ext>
              </a:extLst>
            </p:cNvPr>
            <p:cNvSpPr/>
            <p:nvPr/>
          </p:nvSpPr>
          <p:spPr>
            <a:xfrm>
              <a:off x="1656671" y="5433903"/>
              <a:ext cx="782198" cy="495760"/>
            </a:xfrm>
            <a:prstGeom prst="irregularSeal1">
              <a:avLst/>
            </a:prstGeom>
            <a:solidFill>
              <a:srgbClr val="FF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39DB7B-87A0-334A-A8A6-4CBCA116B372}"/>
                </a:ext>
              </a:extLst>
            </p:cNvPr>
            <p:cNvSpPr txBox="1"/>
            <p:nvPr/>
          </p:nvSpPr>
          <p:spPr>
            <a:xfrm>
              <a:off x="1828800" y="5497117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70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556D-5FBD-F24D-A5DF-5F163DFCCE7D}"/>
              </a:ext>
            </a:extLst>
          </p:cNvPr>
          <p:cNvSpPr/>
          <p:nvPr/>
        </p:nvSpPr>
        <p:spPr>
          <a:xfrm>
            <a:off x="719959" y="3966705"/>
            <a:ext cx="2614346" cy="185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72AB8-2C4C-854A-8C6B-404B2A74CA2B}"/>
              </a:ext>
            </a:extLst>
          </p:cNvPr>
          <p:cNvSpPr txBox="1"/>
          <p:nvPr/>
        </p:nvSpPr>
        <p:spPr>
          <a:xfrm>
            <a:off x="1302788" y="5200269"/>
            <a:ext cx="14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ArrayMap</a:t>
            </a:r>
            <a:endParaRPr lang="en-US" sz="2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B755AB-222D-A44F-B19C-A906CC3DDE41}"/>
              </a:ext>
            </a:extLst>
          </p:cNvPr>
          <p:cNvSpPr/>
          <p:nvPr/>
        </p:nvSpPr>
        <p:spPr>
          <a:xfrm>
            <a:off x="3457275" y="3368135"/>
            <a:ext cx="2614346" cy="24545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654F62-7E0F-8342-9CAA-3B9A45956253}"/>
              </a:ext>
            </a:extLst>
          </p:cNvPr>
          <p:cNvSpPr/>
          <p:nvPr/>
        </p:nvSpPr>
        <p:spPr>
          <a:xfrm>
            <a:off x="6194597" y="2809448"/>
            <a:ext cx="2614346" cy="30132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CE2993-EBEE-C54B-8A9E-B9178C2A8144}"/>
              </a:ext>
            </a:extLst>
          </p:cNvPr>
          <p:cNvSpPr/>
          <p:nvPr/>
        </p:nvSpPr>
        <p:spPr>
          <a:xfrm>
            <a:off x="8931919" y="2229521"/>
            <a:ext cx="2614346" cy="35931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20D767-FC35-8245-9917-9A9161CB9A23}"/>
              </a:ext>
            </a:extLst>
          </p:cNvPr>
          <p:cNvSpPr txBox="1"/>
          <p:nvPr/>
        </p:nvSpPr>
        <p:spPr>
          <a:xfrm>
            <a:off x="3575520" y="4589673"/>
            <a:ext cx="238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DirectAccessMap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3ED0FC-9A7B-7343-9719-2A2135B4E1ED}"/>
              </a:ext>
            </a:extLst>
          </p:cNvPr>
          <p:cNvSpPr txBox="1"/>
          <p:nvPr/>
        </p:nvSpPr>
        <p:spPr>
          <a:xfrm>
            <a:off x="6371322" y="4061326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SimpleHashMap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D8B812-7260-1A41-80A4-951647A84103}"/>
              </a:ext>
            </a:extLst>
          </p:cNvPr>
          <p:cNvSpPr txBox="1"/>
          <p:nvPr/>
        </p:nvSpPr>
        <p:spPr>
          <a:xfrm>
            <a:off x="9028151" y="3461161"/>
            <a:ext cx="2421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SeparateChaining</a:t>
            </a:r>
            <a:endParaRPr lang="en-US" sz="2400" b="1" dirty="0"/>
          </a:p>
          <a:p>
            <a:pPr algn="ctr"/>
            <a:r>
              <a:rPr lang="en-US" sz="2400" b="1" dirty="0"/>
              <a:t>HashMap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F27677-F322-9E47-8F36-F93D54B23203}"/>
              </a:ext>
            </a:extLst>
          </p:cNvPr>
          <p:cNvSpPr/>
          <p:nvPr/>
        </p:nvSpPr>
        <p:spPr>
          <a:xfrm>
            <a:off x="9856789" y="2541996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D5BE588-D92F-F84E-A566-4F821A0A7BCD}"/>
              </a:ext>
            </a:extLst>
          </p:cNvPr>
          <p:cNvSpPr/>
          <p:nvPr/>
        </p:nvSpPr>
        <p:spPr>
          <a:xfrm>
            <a:off x="7119469" y="3123492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B7C34CA-2252-AE48-87F0-6D8972528BC3}"/>
              </a:ext>
            </a:extLst>
          </p:cNvPr>
          <p:cNvSpPr/>
          <p:nvPr/>
        </p:nvSpPr>
        <p:spPr>
          <a:xfrm>
            <a:off x="4382149" y="370009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F53B66A-2FCA-5C4C-A0C3-759106F4C31F}"/>
              </a:ext>
            </a:extLst>
          </p:cNvPr>
          <p:cNvSpPr/>
          <p:nvPr/>
        </p:nvSpPr>
        <p:spPr>
          <a:xfrm>
            <a:off x="1644828" y="429215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E3ED4-4A20-C145-877F-39A699402977}"/>
              </a:ext>
            </a:extLst>
          </p:cNvPr>
          <p:cNvSpPr txBox="1"/>
          <p:nvPr/>
        </p:nvSpPr>
        <p:spPr>
          <a:xfrm>
            <a:off x="3512823" y="5069246"/>
            <a:ext cx="24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FASTER</a:t>
            </a:r>
            <a:r>
              <a:rPr lang="en-US" dirty="0"/>
              <a:t>: Jump directly to element, only int keys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25C7F7-7026-344A-B01B-1E817AFAFC69}"/>
              </a:ext>
            </a:extLst>
          </p:cNvPr>
          <p:cNvSpPr txBox="1"/>
          <p:nvPr/>
        </p:nvSpPr>
        <p:spPr>
          <a:xfrm>
            <a:off x="6308729" y="4607581"/>
            <a:ext cx="238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MORE FLEXIBLE</a:t>
            </a:r>
            <a:r>
              <a:rPr lang="en-US" dirty="0"/>
              <a:t>: Hash function supports any type of key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D8D36F-2C1B-F44B-8BDD-6288E8A2CD78}"/>
              </a:ext>
            </a:extLst>
          </p:cNvPr>
          <p:cNvSpPr txBox="1"/>
          <p:nvPr/>
        </p:nvSpPr>
        <p:spPr>
          <a:xfrm>
            <a:off x="9067905" y="4342971"/>
            <a:ext cx="238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YOUR BEST FRIEND</a:t>
            </a:r>
            <a:r>
              <a:rPr lang="en-US" dirty="0"/>
              <a:t>: Addresses limitations with hash collisions, but still fast!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2342F-B899-C240-8685-E35ED99EC822}"/>
              </a:ext>
            </a:extLst>
          </p:cNvPr>
          <p:cNvSpPr/>
          <p:nvPr/>
        </p:nvSpPr>
        <p:spPr>
          <a:xfrm>
            <a:off x="719959" y="3500877"/>
            <a:ext cx="1098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4"/>
                </a:solidFill>
              </a:rPr>
              <a:t>Review</a:t>
            </a:r>
            <a:endParaRPr lang="en-US" sz="2400" b="1" dirty="0"/>
          </a:p>
        </p:txBody>
      </p:sp>
      <p:sp>
        <p:nvSpPr>
          <p:cNvPr id="32" name="Google Shape;366;p40">
            <a:extLst>
              <a:ext uri="{FF2B5EF4-FFF2-40B4-BE49-F238E27FC236}">
                <a16:creationId xmlns:a16="http://schemas.microsoft.com/office/drawing/2014/main" id="{9F07D798-AD98-A641-B2A0-D327F7999B16}"/>
              </a:ext>
            </a:extLst>
          </p:cNvPr>
          <p:cNvSpPr/>
          <p:nvPr/>
        </p:nvSpPr>
        <p:spPr>
          <a:xfrm>
            <a:off x="5108722" y="1012324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spc="100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MAP ADT</a:t>
            </a:r>
            <a:endParaRPr sz="1400" b="1" spc="100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3611F0-F1BB-0946-825C-7B4F152130C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027132" y="315790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62F353-5A49-2D49-A0E1-39349DE3A2B8}"/>
              </a:ext>
            </a:extLst>
          </p:cNvPr>
          <p:cNvCxnSpPr>
            <a:cxnSpLocks/>
          </p:cNvCxnSpPr>
          <p:nvPr/>
        </p:nvCxnSpPr>
        <p:spPr>
          <a:xfrm>
            <a:off x="4760874" y="255933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A6227A-B484-2D42-8833-78105FD53011}"/>
              </a:ext>
            </a:extLst>
          </p:cNvPr>
          <p:cNvCxnSpPr>
            <a:cxnSpLocks/>
          </p:cNvCxnSpPr>
          <p:nvPr/>
        </p:nvCxnSpPr>
        <p:spPr>
          <a:xfrm>
            <a:off x="7499793" y="2000645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75EAB98-CE65-9942-A7D2-34271C28E7B9}"/>
              </a:ext>
            </a:extLst>
          </p:cNvPr>
          <p:cNvCxnSpPr>
            <a:cxnSpLocks/>
          </p:cNvCxnSpPr>
          <p:nvPr/>
        </p:nvCxnSpPr>
        <p:spPr>
          <a:xfrm>
            <a:off x="10239091" y="1420718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356D12B-0D5C-E64B-88C2-B7A6784E4183}"/>
              </a:ext>
            </a:extLst>
          </p:cNvPr>
          <p:cNvCxnSpPr/>
          <p:nvPr/>
        </p:nvCxnSpPr>
        <p:spPr>
          <a:xfrm flipV="1">
            <a:off x="2027132" y="1420718"/>
            <a:ext cx="8211959" cy="17371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822DF6A-E557-6A4B-AFEC-A04A31CFB77C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6114095" y="1586823"/>
            <a:ext cx="1" cy="71621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entagon 54">
            <a:extLst>
              <a:ext uri="{FF2B5EF4-FFF2-40B4-BE49-F238E27FC236}">
                <a16:creationId xmlns:a16="http://schemas.microsoft.com/office/drawing/2014/main" id="{464F7D39-ECD8-6847-9B54-66B9C881AF99}"/>
              </a:ext>
            </a:extLst>
          </p:cNvPr>
          <p:cNvSpPr/>
          <p:nvPr/>
        </p:nvSpPr>
        <p:spPr>
          <a:xfrm rot="16200000">
            <a:off x="10016669" y="614835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10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63213-D655-8B4C-85AB-C0151C6A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8523-B60F-CB4A-99F1-E3DDE13EE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762635"/>
          </a:xfrm>
        </p:spPr>
        <p:txBody>
          <a:bodyPr/>
          <a:lstStyle/>
          <a:p>
            <a:r>
              <a:rPr lang="en-US" dirty="0"/>
              <a:t>Two common strategies to handle collisions: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2BC1C5-9641-1B47-AE00-8FF21E6FF0D2}"/>
              </a:ext>
            </a:extLst>
          </p:cNvPr>
          <p:cNvSpPr/>
          <p:nvPr/>
        </p:nvSpPr>
        <p:spPr>
          <a:xfrm>
            <a:off x="2140945" y="2218379"/>
            <a:ext cx="3955055" cy="35174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400" b="1" dirty="0"/>
              <a:t>Separate Chaining</a:t>
            </a:r>
          </a:p>
          <a:p>
            <a:pPr marL="342900" indent="-342900" algn="ctr">
              <a:buAutoNum type="arabicPeriod"/>
            </a:pPr>
            <a:endParaRPr lang="en-US" sz="2400" dirty="0"/>
          </a:p>
          <a:p>
            <a:pPr algn="ctr"/>
            <a:r>
              <a:rPr lang="en-US" sz="2400" dirty="0"/>
              <a:t>”Chain” together multiple values stored in a single bucket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65EFFD-75D9-0646-B26F-9FB7A69CEC8C}"/>
              </a:ext>
            </a:extLst>
          </p:cNvPr>
          <p:cNvSpPr/>
          <p:nvPr/>
        </p:nvSpPr>
        <p:spPr>
          <a:xfrm>
            <a:off x="6419164" y="2467776"/>
            <a:ext cx="3529067" cy="30186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2. Open Addressing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If a bucket is taken, find a new bucket using some strategy:</a:t>
            </a:r>
          </a:p>
          <a:p>
            <a:pPr algn="ctr"/>
            <a:r>
              <a:rPr lang="en-US" sz="2000" dirty="0"/>
              <a:t>Linear Probing</a:t>
            </a:r>
          </a:p>
          <a:p>
            <a:pPr algn="ctr"/>
            <a:r>
              <a:rPr lang="en-US" sz="2000" dirty="0"/>
              <a:t>Quadratic Probing</a:t>
            </a:r>
          </a:p>
          <a:p>
            <a:pPr algn="ctr"/>
            <a:r>
              <a:rPr lang="en-US" sz="2000" dirty="0"/>
              <a:t>Double Hashing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C8556-4D07-C64B-A0BE-E5B8B686158F}"/>
              </a:ext>
            </a:extLst>
          </p:cNvPr>
          <p:cNvSpPr txBox="1"/>
          <p:nvPr/>
        </p:nvSpPr>
        <p:spPr>
          <a:xfrm>
            <a:off x="2140945" y="5886673"/>
            <a:ext cx="395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We’ll focus on separate chaining this quarter, much more common in 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97807-4662-0042-9AF1-7A0F59A71697}"/>
              </a:ext>
            </a:extLst>
          </p:cNvPr>
          <p:cNvSpPr txBox="1"/>
          <p:nvPr/>
        </p:nvSpPr>
        <p:spPr>
          <a:xfrm>
            <a:off x="6960936" y="5563508"/>
            <a:ext cx="244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Bonus topic beyond the scope of the class</a:t>
            </a:r>
          </a:p>
        </p:txBody>
      </p:sp>
    </p:spTree>
    <p:extLst>
      <p:ext uri="{BB962C8B-B14F-4D97-AF65-F5344CB8AC3E}">
        <p14:creationId xmlns:p14="http://schemas.microsoft.com/office/powerpoint/2010/main" val="2243387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DDFA24E5-97DA-9948-B3B6-EFB1ABD15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53988"/>
              </p:ext>
            </p:extLst>
          </p:nvPr>
        </p:nvGraphicFramePr>
        <p:xfrm>
          <a:off x="10203254" y="4881386"/>
          <a:ext cx="1123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2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5459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aqua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3636A2-C6A3-2B42-817F-145AB7E8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97F1E2-CC2D-9B40-AE9E-4EB33C273F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699177"/>
              </p:ext>
            </p:extLst>
          </p:nvPr>
        </p:nvGraphicFramePr>
        <p:xfrm>
          <a:off x="7568588" y="1053945"/>
          <a:ext cx="1123721" cy="534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1">
                  <a:extLst>
                    <a:ext uri="{9D8B030D-6E8A-4147-A177-3AD203B41FA5}">
                      <a16:colId xmlns:a16="http://schemas.microsoft.com/office/drawing/2014/main" val="4202880522"/>
                    </a:ext>
                  </a:extLst>
                </a:gridCol>
                <a:gridCol w="655600">
                  <a:extLst>
                    <a:ext uri="{9D8B030D-6E8A-4147-A177-3AD203B41FA5}">
                      <a16:colId xmlns:a16="http://schemas.microsoft.com/office/drawing/2014/main" val="2003555941"/>
                    </a:ext>
                  </a:extLst>
                </a:gridCol>
              </a:tblGrid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37137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67007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00324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48090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48622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737503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87072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850508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77610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398736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D87888-41C5-324E-A0A2-B8DB3B665B17}"/>
              </a:ext>
            </a:extLst>
          </p:cNvPr>
          <p:cNvSpPr txBox="1">
            <a:spLocks/>
          </p:cNvSpPr>
          <p:nvPr/>
        </p:nvSpPr>
        <p:spPr>
          <a:xfrm>
            <a:off x="838200" y="1371600"/>
            <a:ext cx="6730388" cy="5194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two values want to live in the same index, let’s just let them be roommates!</a:t>
            </a:r>
          </a:p>
          <a:p>
            <a:r>
              <a:rPr lang="en-US" dirty="0"/>
              <a:t>Each index is a “bucket”</a:t>
            </a:r>
          </a:p>
          <a:p>
            <a:pPr lvl="1"/>
            <a:r>
              <a:rPr lang="en-US" dirty="0"/>
              <a:t>Linked Nodes are a common implementation for these bucket “chains”</a:t>
            </a:r>
          </a:p>
          <a:p>
            <a:r>
              <a:rPr lang="en-US" dirty="0"/>
              <a:t>When item x hashes to index h:</a:t>
            </a:r>
          </a:p>
          <a:p>
            <a:pPr lvl="1"/>
            <a:r>
              <a:rPr lang="en-US" dirty="0"/>
              <a:t>If bucket at h is empty, create new list with x</a:t>
            </a:r>
          </a:p>
          <a:p>
            <a:pPr lvl="1"/>
            <a:r>
              <a:rPr lang="en-US" dirty="0"/>
              <a:t>Else, add x to the list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437F4C-164B-EE4C-BE6B-13D947F00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06885"/>
              </p:ext>
            </p:extLst>
          </p:nvPr>
        </p:nvGraphicFramePr>
        <p:xfrm>
          <a:off x="8909127" y="1675196"/>
          <a:ext cx="9421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643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3472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337B7F8-C4FC-8F45-9221-2D7E5417D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97460"/>
              </p:ext>
            </p:extLst>
          </p:nvPr>
        </p:nvGraphicFramePr>
        <p:xfrm>
          <a:off x="10143728" y="1675195"/>
          <a:ext cx="133954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92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87751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56E65FB-C4D3-F34D-9A99-083B91B6B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30071"/>
              </p:ext>
            </p:extLst>
          </p:nvPr>
        </p:nvGraphicFramePr>
        <p:xfrm>
          <a:off x="8909127" y="4885845"/>
          <a:ext cx="10237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85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42053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blue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FD7B50-F02E-704F-B81A-BA5A524E8298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359519" y="1860616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BD1B33-BEC6-1E4F-BB95-4B30F2738C1A}"/>
              </a:ext>
            </a:extLst>
          </p:cNvPr>
          <p:cNvCxnSpPr/>
          <p:nvPr/>
        </p:nvCxnSpPr>
        <p:spPr>
          <a:xfrm>
            <a:off x="8359519" y="2397946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5FD5C6-2FC9-D241-965F-7275CFC7F3FC}"/>
              </a:ext>
            </a:extLst>
          </p:cNvPr>
          <p:cNvCxnSpPr/>
          <p:nvPr/>
        </p:nvCxnSpPr>
        <p:spPr>
          <a:xfrm>
            <a:off x="8359519" y="3473667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BB52FA-7FB9-E545-9445-3DEE79841CA2}"/>
              </a:ext>
            </a:extLst>
          </p:cNvPr>
          <p:cNvCxnSpPr/>
          <p:nvPr/>
        </p:nvCxnSpPr>
        <p:spPr>
          <a:xfrm>
            <a:off x="8359519" y="5084337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9CCEC2-B2D1-0548-B8D7-36FE75FC5695}"/>
              </a:ext>
            </a:extLst>
          </p:cNvPr>
          <p:cNvCxnSpPr>
            <a:cxnSpLocks/>
          </p:cNvCxnSpPr>
          <p:nvPr/>
        </p:nvCxnSpPr>
        <p:spPr>
          <a:xfrm>
            <a:off x="9742942" y="5084337"/>
            <a:ext cx="4603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52DD7C9-A366-B347-97BB-5600F5E30F66}"/>
              </a:ext>
            </a:extLst>
          </p:cNvPr>
          <p:cNvCxnSpPr>
            <a:cxnSpLocks/>
          </p:cNvCxnSpPr>
          <p:nvPr/>
        </p:nvCxnSpPr>
        <p:spPr>
          <a:xfrm>
            <a:off x="9661874" y="1860616"/>
            <a:ext cx="4603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DBF80D-8784-B345-8376-79A0D4DCC80E}"/>
              </a:ext>
            </a:extLst>
          </p:cNvPr>
          <p:cNvCxnSpPr>
            <a:cxnSpLocks/>
          </p:cNvCxnSpPr>
          <p:nvPr/>
        </p:nvCxnSpPr>
        <p:spPr>
          <a:xfrm flipV="1">
            <a:off x="8130448" y="1136573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4D95D9-B5CA-6544-A37E-6DFA23B50AD0}"/>
              </a:ext>
            </a:extLst>
          </p:cNvPr>
          <p:cNvCxnSpPr>
            <a:cxnSpLocks/>
          </p:cNvCxnSpPr>
          <p:nvPr/>
        </p:nvCxnSpPr>
        <p:spPr>
          <a:xfrm flipV="1">
            <a:off x="8108183" y="2732962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C6DA80-F8E1-404C-A032-11E462AFFB4E}"/>
              </a:ext>
            </a:extLst>
          </p:cNvPr>
          <p:cNvCxnSpPr>
            <a:cxnSpLocks/>
          </p:cNvCxnSpPr>
          <p:nvPr/>
        </p:nvCxnSpPr>
        <p:spPr>
          <a:xfrm flipV="1">
            <a:off x="8130448" y="3815103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A559C3-FB6F-7D4D-AD00-29C6D8AF6628}"/>
              </a:ext>
            </a:extLst>
          </p:cNvPr>
          <p:cNvCxnSpPr>
            <a:cxnSpLocks/>
          </p:cNvCxnSpPr>
          <p:nvPr/>
        </p:nvCxnSpPr>
        <p:spPr>
          <a:xfrm flipV="1">
            <a:off x="8125084" y="4363969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8C9283-3AE2-1640-AE60-3DAEE71FFBFD}"/>
              </a:ext>
            </a:extLst>
          </p:cNvPr>
          <p:cNvCxnSpPr>
            <a:cxnSpLocks/>
          </p:cNvCxnSpPr>
          <p:nvPr/>
        </p:nvCxnSpPr>
        <p:spPr>
          <a:xfrm flipV="1">
            <a:off x="8124201" y="5425772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1ABF80-93B3-7F41-9494-A36EE01E596E}"/>
              </a:ext>
            </a:extLst>
          </p:cNvPr>
          <p:cNvCxnSpPr>
            <a:cxnSpLocks/>
          </p:cNvCxnSpPr>
          <p:nvPr/>
        </p:nvCxnSpPr>
        <p:spPr>
          <a:xfrm flipV="1">
            <a:off x="8124201" y="5969041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DA9798-4FB2-F044-B33D-B92D94EDAE56}"/>
              </a:ext>
            </a:extLst>
          </p:cNvPr>
          <p:cNvCxnSpPr>
            <a:cxnSpLocks/>
          </p:cNvCxnSpPr>
          <p:nvPr/>
        </p:nvCxnSpPr>
        <p:spPr>
          <a:xfrm flipV="1">
            <a:off x="9526679" y="2293980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FFD098A-BB33-3745-8621-683EFF47A3BD}"/>
              </a:ext>
            </a:extLst>
          </p:cNvPr>
          <p:cNvCxnSpPr>
            <a:cxnSpLocks/>
          </p:cNvCxnSpPr>
          <p:nvPr/>
        </p:nvCxnSpPr>
        <p:spPr>
          <a:xfrm flipV="1">
            <a:off x="11167466" y="1749988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D3936A8-5B31-9A40-9F47-BD2CEBF0DA1E}"/>
              </a:ext>
            </a:extLst>
          </p:cNvPr>
          <p:cNvCxnSpPr>
            <a:cxnSpLocks/>
          </p:cNvCxnSpPr>
          <p:nvPr/>
        </p:nvCxnSpPr>
        <p:spPr>
          <a:xfrm flipV="1">
            <a:off x="11004872" y="4973710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8AF4313C-6D05-CF4E-9071-626BDA9D7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150756"/>
              </p:ext>
            </p:extLst>
          </p:nvPr>
        </p:nvGraphicFramePr>
        <p:xfrm>
          <a:off x="8909127" y="3296108"/>
          <a:ext cx="133954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92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87751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orange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2ABF6D4-E7D7-2746-848B-F9DF1F2ABAEA}"/>
              </a:ext>
            </a:extLst>
          </p:cNvPr>
          <p:cNvCxnSpPr>
            <a:cxnSpLocks/>
          </p:cNvCxnSpPr>
          <p:nvPr/>
        </p:nvCxnSpPr>
        <p:spPr>
          <a:xfrm flipV="1">
            <a:off x="9932865" y="3370901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EC8910DF-C2C9-7D44-90B3-E0C99B3DF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26221"/>
              </p:ext>
            </p:extLst>
          </p:nvPr>
        </p:nvGraphicFramePr>
        <p:xfrm>
          <a:off x="8909127" y="2223483"/>
          <a:ext cx="9421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643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3472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tan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630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B35814F1-5F66-5D40-B558-B45FD6685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00616"/>
              </p:ext>
            </p:extLst>
          </p:nvPr>
        </p:nvGraphicFramePr>
        <p:xfrm>
          <a:off x="8909127" y="4898917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(7,blue)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8BE4043B-D442-E246-9BD9-C8A3BDB31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655381"/>
              </p:ext>
            </p:extLst>
          </p:nvPr>
        </p:nvGraphicFramePr>
        <p:xfrm>
          <a:off x="10470294" y="4898917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013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6313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(77,aqua)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DD420E82-C381-C440-B6F5-0E185C14E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49260"/>
              </p:ext>
            </p:extLst>
          </p:nvPr>
        </p:nvGraphicFramePr>
        <p:xfrm>
          <a:off x="8909126" y="3291047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(4,orange)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3636A2-C6A3-2B42-817F-145AB7E8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D87888-41C5-324E-A0A2-B8DB3B665B17}"/>
              </a:ext>
            </a:extLst>
          </p:cNvPr>
          <p:cNvSpPr txBox="1">
            <a:spLocks/>
          </p:cNvSpPr>
          <p:nvPr/>
        </p:nvSpPr>
        <p:spPr>
          <a:xfrm>
            <a:off x="838200" y="1371600"/>
            <a:ext cx="6730388" cy="5194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two values want to live in the same index, let’s just let them be roommates!</a:t>
            </a:r>
          </a:p>
          <a:p>
            <a:r>
              <a:rPr lang="en-US" dirty="0"/>
              <a:t>Each index is a “bucket”</a:t>
            </a:r>
          </a:p>
          <a:p>
            <a:pPr lvl="1"/>
            <a:r>
              <a:rPr lang="en-US" dirty="0"/>
              <a:t>Linked Nodes are a common implementation for these bucket “chains”</a:t>
            </a:r>
          </a:p>
          <a:p>
            <a:r>
              <a:rPr lang="en-US" dirty="0"/>
              <a:t>When item x hashes to index h:</a:t>
            </a:r>
          </a:p>
          <a:p>
            <a:pPr lvl="1"/>
            <a:r>
              <a:rPr lang="en-US" dirty="0"/>
              <a:t>If bucket at h is empty, create new list with x</a:t>
            </a:r>
          </a:p>
          <a:p>
            <a:pPr lvl="1"/>
            <a:r>
              <a:rPr lang="en-US" dirty="0"/>
              <a:t>Else, add x to the list</a:t>
            </a:r>
          </a:p>
          <a:p>
            <a:pPr lvl="1"/>
            <a:endParaRPr lang="en-US" dirty="0"/>
          </a:p>
          <a:p>
            <a:r>
              <a:rPr lang="en-US" dirty="0"/>
              <a:t>But if multiple keys can hash to the same index, need to store the key too!</a:t>
            </a:r>
          </a:p>
        </p:txBody>
      </p:sp>
      <p:graphicFrame>
        <p:nvGraphicFramePr>
          <p:cNvPr id="35" name="Content Placeholder 3">
            <a:extLst>
              <a:ext uri="{FF2B5EF4-FFF2-40B4-BE49-F238E27FC236}">
                <a16:creationId xmlns:a16="http://schemas.microsoft.com/office/drawing/2014/main" id="{5DCC088A-F4A1-1C4D-84B3-251F10A233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392350"/>
              </p:ext>
            </p:extLst>
          </p:nvPr>
        </p:nvGraphicFramePr>
        <p:xfrm>
          <a:off x="7568588" y="1053945"/>
          <a:ext cx="1123721" cy="534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1">
                  <a:extLst>
                    <a:ext uri="{9D8B030D-6E8A-4147-A177-3AD203B41FA5}">
                      <a16:colId xmlns:a16="http://schemas.microsoft.com/office/drawing/2014/main" val="4202880522"/>
                    </a:ext>
                  </a:extLst>
                </a:gridCol>
                <a:gridCol w="655600">
                  <a:extLst>
                    <a:ext uri="{9D8B030D-6E8A-4147-A177-3AD203B41FA5}">
                      <a16:colId xmlns:a16="http://schemas.microsoft.com/office/drawing/2014/main" val="2003555941"/>
                    </a:ext>
                  </a:extLst>
                </a:gridCol>
              </a:tblGrid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37137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67007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00324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48090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48622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737503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87072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850508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77610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398736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ADF0ED7-2542-8540-AEFF-E2840066E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145712"/>
              </p:ext>
            </p:extLst>
          </p:nvPr>
        </p:nvGraphicFramePr>
        <p:xfrm>
          <a:off x="8909128" y="1675196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(1,red)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52F0A5F1-B854-814F-BD68-E8D8EF79E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69801"/>
              </p:ext>
            </p:extLst>
          </p:nvPr>
        </p:nvGraphicFramePr>
        <p:xfrm>
          <a:off x="10470294" y="1675196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238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65088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(21,pink)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05ED852-8742-E947-82F5-AB669F5ED8D2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8359519" y="1860616"/>
            <a:ext cx="5496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5AE364D-978C-7F4C-B5C6-15534C58C478}"/>
              </a:ext>
            </a:extLst>
          </p:cNvPr>
          <p:cNvCxnSpPr/>
          <p:nvPr/>
        </p:nvCxnSpPr>
        <p:spPr>
          <a:xfrm>
            <a:off x="8359519" y="2397946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1469B8C-1651-3849-8997-093130EA6A5D}"/>
              </a:ext>
            </a:extLst>
          </p:cNvPr>
          <p:cNvCxnSpPr/>
          <p:nvPr/>
        </p:nvCxnSpPr>
        <p:spPr>
          <a:xfrm>
            <a:off x="8359519" y="3473667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3E573D3-5F71-1246-BFA1-694CB377B619}"/>
              </a:ext>
            </a:extLst>
          </p:cNvPr>
          <p:cNvCxnSpPr/>
          <p:nvPr/>
        </p:nvCxnSpPr>
        <p:spPr>
          <a:xfrm>
            <a:off x="8359519" y="5084337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23655EF-6837-6849-9F4C-F636AA78916B}"/>
              </a:ext>
            </a:extLst>
          </p:cNvPr>
          <p:cNvCxnSpPr>
            <a:cxnSpLocks/>
          </p:cNvCxnSpPr>
          <p:nvPr/>
        </p:nvCxnSpPr>
        <p:spPr>
          <a:xfrm>
            <a:off x="10149385" y="1860615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791699-3BED-1D4E-BC29-C70BA1E37307}"/>
              </a:ext>
            </a:extLst>
          </p:cNvPr>
          <p:cNvCxnSpPr>
            <a:cxnSpLocks/>
          </p:cNvCxnSpPr>
          <p:nvPr/>
        </p:nvCxnSpPr>
        <p:spPr>
          <a:xfrm flipV="1">
            <a:off x="8130448" y="1136573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10E0477-E0FC-9F45-B5FC-98AA94AF95F8}"/>
              </a:ext>
            </a:extLst>
          </p:cNvPr>
          <p:cNvCxnSpPr>
            <a:cxnSpLocks/>
          </p:cNvCxnSpPr>
          <p:nvPr/>
        </p:nvCxnSpPr>
        <p:spPr>
          <a:xfrm flipV="1">
            <a:off x="8108183" y="2732962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5C8275E-50A8-9342-9A43-0D9FFC8CCE84}"/>
              </a:ext>
            </a:extLst>
          </p:cNvPr>
          <p:cNvCxnSpPr>
            <a:cxnSpLocks/>
          </p:cNvCxnSpPr>
          <p:nvPr/>
        </p:nvCxnSpPr>
        <p:spPr>
          <a:xfrm flipV="1">
            <a:off x="8130448" y="3815103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F10FF25-226F-BF4F-BF94-DFC6F6558CF5}"/>
              </a:ext>
            </a:extLst>
          </p:cNvPr>
          <p:cNvCxnSpPr>
            <a:cxnSpLocks/>
          </p:cNvCxnSpPr>
          <p:nvPr/>
        </p:nvCxnSpPr>
        <p:spPr>
          <a:xfrm flipV="1">
            <a:off x="8125084" y="4363969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E59D497-608B-D245-99C4-5A63D9327BE7}"/>
              </a:ext>
            </a:extLst>
          </p:cNvPr>
          <p:cNvCxnSpPr>
            <a:cxnSpLocks/>
          </p:cNvCxnSpPr>
          <p:nvPr/>
        </p:nvCxnSpPr>
        <p:spPr>
          <a:xfrm flipV="1">
            <a:off x="8124201" y="5425772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44D5D83-6051-C547-B36D-95CECCA7F4BC}"/>
              </a:ext>
            </a:extLst>
          </p:cNvPr>
          <p:cNvCxnSpPr>
            <a:cxnSpLocks/>
          </p:cNvCxnSpPr>
          <p:nvPr/>
        </p:nvCxnSpPr>
        <p:spPr>
          <a:xfrm flipV="1">
            <a:off x="8124201" y="5969041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6484DF0-F022-1F42-BCC6-BEA270FDF962}"/>
              </a:ext>
            </a:extLst>
          </p:cNvPr>
          <p:cNvCxnSpPr>
            <a:cxnSpLocks/>
          </p:cNvCxnSpPr>
          <p:nvPr/>
        </p:nvCxnSpPr>
        <p:spPr>
          <a:xfrm flipV="1">
            <a:off x="10039450" y="2298613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1914636-A13C-304E-AF0D-D9F66B7437B5}"/>
              </a:ext>
            </a:extLst>
          </p:cNvPr>
          <p:cNvCxnSpPr>
            <a:cxnSpLocks/>
          </p:cNvCxnSpPr>
          <p:nvPr/>
        </p:nvCxnSpPr>
        <p:spPr>
          <a:xfrm flipV="1">
            <a:off x="11743667" y="1749989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E04E41D7-1F68-BF4C-8157-BFC05EA7D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924467"/>
              </p:ext>
            </p:extLst>
          </p:nvPr>
        </p:nvGraphicFramePr>
        <p:xfrm>
          <a:off x="8909127" y="2216574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(22,tan)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EC48BB8-2DE4-4845-B567-C64A0995F678}"/>
              </a:ext>
            </a:extLst>
          </p:cNvPr>
          <p:cNvCxnSpPr>
            <a:cxnSpLocks/>
          </p:cNvCxnSpPr>
          <p:nvPr/>
        </p:nvCxnSpPr>
        <p:spPr>
          <a:xfrm flipV="1">
            <a:off x="10306727" y="3369887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7587D71-D198-1545-9676-EE03D004C228}"/>
              </a:ext>
            </a:extLst>
          </p:cNvPr>
          <p:cNvCxnSpPr>
            <a:cxnSpLocks/>
          </p:cNvCxnSpPr>
          <p:nvPr/>
        </p:nvCxnSpPr>
        <p:spPr>
          <a:xfrm flipV="1">
            <a:off x="11743666" y="4980956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9755163-3D0F-9F4C-85BE-64670781D5A4}"/>
              </a:ext>
            </a:extLst>
          </p:cNvPr>
          <p:cNvCxnSpPr>
            <a:cxnSpLocks/>
          </p:cNvCxnSpPr>
          <p:nvPr/>
        </p:nvCxnSpPr>
        <p:spPr>
          <a:xfrm>
            <a:off x="10149385" y="5091582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183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A877-2F62-4049-BFBC-B89F4ACA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4D2283-B7FD-B14A-8CDE-D94A99DF8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89229"/>
              </p:ext>
            </p:extLst>
          </p:nvPr>
        </p:nvGraphicFramePr>
        <p:xfrm>
          <a:off x="8909127" y="4898917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(7,blue)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B2546C-6BC0-8A4A-8F47-8D9E376B8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640264"/>
              </p:ext>
            </p:extLst>
          </p:nvPr>
        </p:nvGraphicFramePr>
        <p:xfrm>
          <a:off x="10470294" y="4898917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013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6313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(77,aqua)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BE0EA1-AB28-D746-AEB2-1ABF5B14B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35617"/>
              </p:ext>
            </p:extLst>
          </p:nvPr>
        </p:nvGraphicFramePr>
        <p:xfrm>
          <a:off x="8909126" y="3291047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(4,orange)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7C689E8-7963-C946-B16D-749F6080B5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589251"/>
              </p:ext>
            </p:extLst>
          </p:nvPr>
        </p:nvGraphicFramePr>
        <p:xfrm>
          <a:off x="7568588" y="1053945"/>
          <a:ext cx="1123721" cy="534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1">
                  <a:extLst>
                    <a:ext uri="{9D8B030D-6E8A-4147-A177-3AD203B41FA5}">
                      <a16:colId xmlns:a16="http://schemas.microsoft.com/office/drawing/2014/main" val="4202880522"/>
                    </a:ext>
                  </a:extLst>
                </a:gridCol>
                <a:gridCol w="655600">
                  <a:extLst>
                    <a:ext uri="{9D8B030D-6E8A-4147-A177-3AD203B41FA5}">
                      <a16:colId xmlns:a16="http://schemas.microsoft.com/office/drawing/2014/main" val="2003555941"/>
                    </a:ext>
                  </a:extLst>
                </a:gridCol>
              </a:tblGrid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37137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67007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00324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48090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48622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737503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87072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850508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77610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39873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D15960-FC00-FC40-94C8-D5D73C8BA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235447"/>
              </p:ext>
            </p:extLst>
          </p:nvPr>
        </p:nvGraphicFramePr>
        <p:xfrm>
          <a:off x="8909128" y="1675196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(1,red)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FD5631-C5C1-A546-8493-C358E6018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98287"/>
              </p:ext>
            </p:extLst>
          </p:nvPr>
        </p:nvGraphicFramePr>
        <p:xfrm>
          <a:off x="10470294" y="1675196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238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65088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(21,pink)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B393B4-ABDF-3740-9B12-9A19173E166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359519" y="1860616"/>
            <a:ext cx="5496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3D5E94-8861-F24C-9320-65604776C5A3}"/>
              </a:ext>
            </a:extLst>
          </p:cNvPr>
          <p:cNvCxnSpPr/>
          <p:nvPr/>
        </p:nvCxnSpPr>
        <p:spPr>
          <a:xfrm>
            <a:off x="8359519" y="2397946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19911A-7A5E-9C44-B5D9-5B67B9013149}"/>
              </a:ext>
            </a:extLst>
          </p:cNvPr>
          <p:cNvCxnSpPr/>
          <p:nvPr/>
        </p:nvCxnSpPr>
        <p:spPr>
          <a:xfrm>
            <a:off x="8359519" y="3473667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6B2F33-9EE1-7444-B18B-0090657B0D3C}"/>
              </a:ext>
            </a:extLst>
          </p:cNvPr>
          <p:cNvCxnSpPr/>
          <p:nvPr/>
        </p:nvCxnSpPr>
        <p:spPr>
          <a:xfrm>
            <a:off x="8359519" y="5084337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9EB363-1843-A04D-8BD3-286DDAE0F027}"/>
              </a:ext>
            </a:extLst>
          </p:cNvPr>
          <p:cNvCxnSpPr>
            <a:cxnSpLocks/>
          </p:cNvCxnSpPr>
          <p:nvPr/>
        </p:nvCxnSpPr>
        <p:spPr>
          <a:xfrm>
            <a:off x="10149385" y="1860615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2B8DD9-2CDA-FF40-A424-8639D95624FD}"/>
              </a:ext>
            </a:extLst>
          </p:cNvPr>
          <p:cNvCxnSpPr>
            <a:cxnSpLocks/>
          </p:cNvCxnSpPr>
          <p:nvPr/>
        </p:nvCxnSpPr>
        <p:spPr>
          <a:xfrm flipV="1">
            <a:off x="8130448" y="1136573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1DA248-B43D-5945-B097-2B93AF89D5FB}"/>
              </a:ext>
            </a:extLst>
          </p:cNvPr>
          <p:cNvCxnSpPr>
            <a:cxnSpLocks/>
          </p:cNvCxnSpPr>
          <p:nvPr/>
        </p:nvCxnSpPr>
        <p:spPr>
          <a:xfrm flipV="1">
            <a:off x="8108183" y="2732962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050DF8-8EC4-694B-88C3-A2B057360BE4}"/>
              </a:ext>
            </a:extLst>
          </p:cNvPr>
          <p:cNvCxnSpPr>
            <a:cxnSpLocks/>
          </p:cNvCxnSpPr>
          <p:nvPr/>
        </p:nvCxnSpPr>
        <p:spPr>
          <a:xfrm flipV="1">
            <a:off x="8130448" y="3815103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65223F-418F-1346-AE76-7A040FBC6CFA}"/>
              </a:ext>
            </a:extLst>
          </p:cNvPr>
          <p:cNvCxnSpPr>
            <a:cxnSpLocks/>
          </p:cNvCxnSpPr>
          <p:nvPr/>
        </p:nvCxnSpPr>
        <p:spPr>
          <a:xfrm flipV="1">
            <a:off x="8125084" y="4363969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09BE32-518A-484B-9663-210B4BFAFDDA}"/>
              </a:ext>
            </a:extLst>
          </p:cNvPr>
          <p:cNvCxnSpPr>
            <a:cxnSpLocks/>
          </p:cNvCxnSpPr>
          <p:nvPr/>
        </p:nvCxnSpPr>
        <p:spPr>
          <a:xfrm flipV="1">
            <a:off x="8124201" y="5425772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3424D8-26CB-D744-A210-2B9F612BB0DE}"/>
              </a:ext>
            </a:extLst>
          </p:cNvPr>
          <p:cNvCxnSpPr>
            <a:cxnSpLocks/>
          </p:cNvCxnSpPr>
          <p:nvPr/>
        </p:nvCxnSpPr>
        <p:spPr>
          <a:xfrm flipV="1">
            <a:off x="8124201" y="5969041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FE4762-88A7-0B4D-9544-A1773E6BCB05}"/>
              </a:ext>
            </a:extLst>
          </p:cNvPr>
          <p:cNvCxnSpPr>
            <a:cxnSpLocks/>
          </p:cNvCxnSpPr>
          <p:nvPr/>
        </p:nvCxnSpPr>
        <p:spPr>
          <a:xfrm flipV="1">
            <a:off x="10039450" y="2298613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213716-FFA8-6E43-95CD-01DCD675E657}"/>
              </a:ext>
            </a:extLst>
          </p:cNvPr>
          <p:cNvCxnSpPr>
            <a:cxnSpLocks/>
          </p:cNvCxnSpPr>
          <p:nvPr/>
        </p:nvCxnSpPr>
        <p:spPr>
          <a:xfrm flipV="1">
            <a:off x="11743667" y="1749989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F20D2BD-AC9D-2443-8EAD-59059251B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64962"/>
              </p:ext>
            </p:extLst>
          </p:nvPr>
        </p:nvGraphicFramePr>
        <p:xfrm>
          <a:off x="8909127" y="2216574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(22,tan)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83227F-BAC3-A947-941C-D07708CC43B0}"/>
              </a:ext>
            </a:extLst>
          </p:cNvPr>
          <p:cNvCxnSpPr>
            <a:cxnSpLocks/>
          </p:cNvCxnSpPr>
          <p:nvPr/>
        </p:nvCxnSpPr>
        <p:spPr>
          <a:xfrm flipV="1">
            <a:off x="10306727" y="3369887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740297-16ED-AB4A-B4EE-D6D7B00BAFF9}"/>
              </a:ext>
            </a:extLst>
          </p:cNvPr>
          <p:cNvCxnSpPr>
            <a:cxnSpLocks/>
          </p:cNvCxnSpPr>
          <p:nvPr/>
        </p:nvCxnSpPr>
        <p:spPr>
          <a:xfrm flipV="1">
            <a:off x="11743666" y="4980956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9D366B-0F02-2548-9206-BBBD240946E2}"/>
              </a:ext>
            </a:extLst>
          </p:cNvPr>
          <p:cNvCxnSpPr>
            <a:cxnSpLocks/>
          </p:cNvCxnSpPr>
          <p:nvPr/>
        </p:nvCxnSpPr>
        <p:spPr>
          <a:xfrm>
            <a:off x="10149385" y="5091582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1D81097-5168-3A40-A62D-097C05544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36" y="2476616"/>
            <a:ext cx="6993347" cy="2881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get(int key)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int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bucketIndex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key %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data.length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loop through each pair in data[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bucketIndex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if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pair.key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== key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 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pair.value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return null if we get here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4E8572-8EC5-9948-9F15-688063452B2C}"/>
              </a:ext>
            </a:extLst>
          </p:cNvPr>
          <p:cNvSpPr txBox="1"/>
          <p:nvPr/>
        </p:nvSpPr>
        <p:spPr>
          <a:xfrm>
            <a:off x="432936" y="2041924"/>
            <a:ext cx="151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PSEUDOCODE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025C85-45E3-4B49-BBCB-FAF79336A158}"/>
              </a:ext>
            </a:extLst>
          </p:cNvPr>
          <p:cNvSpPr txBox="1"/>
          <p:nvPr/>
        </p:nvSpPr>
        <p:spPr>
          <a:xfrm>
            <a:off x="420833" y="1272055"/>
            <a:ext cx="693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Implementation of get/put/</a:t>
            </a:r>
            <a:r>
              <a:rPr lang="en-US" sz="2400" dirty="0" err="1"/>
              <a:t>containsKey</a:t>
            </a:r>
            <a:r>
              <a:rPr lang="en-US" sz="2400" dirty="0"/>
              <a:t> very similar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4398E4-C38A-0B41-87DF-3F73B65E06B3}"/>
              </a:ext>
            </a:extLst>
          </p:cNvPr>
          <p:cNvSpPr txBox="1"/>
          <p:nvPr/>
        </p:nvSpPr>
        <p:spPr>
          <a:xfrm>
            <a:off x="387445" y="5585945"/>
            <a:ext cx="7360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Let’s analyze the runtime. First, are there different possible states for this HashMap to make the code faster or slower, assuming n key/value pairs are already stored?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6C4428B5-C1C9-3743-8947-D49262C9E30F}"/>
              </a:ext>
            </a:extLst>
          </p:cNvPr>
          <p:cNvSpPr/>
          <p:nvPr/>
        </p:nvSpPr>
        <p:spPr>
          <a:xfrm rot="16200000">
            <a:off x="10287024" y="-466686"/>
            <a:ext cx="452262" cy="3104929"/>
          </a:xfrm>
          <a:prstGeom prst="rightBrace">
            <a:avLst>
              <a:gd name="adj1" fmla="val 57622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CB04-9DA4-B347-8C32-026CAA5D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688" y="1364537"/>
            <a:ext cx="6879771" cy="762635"/>
          </a:xfrm>
        </p:spPr>
        <p:txBody>
          <a:bodyPr>
            <a:noAutofit/>
          </a:bodyPr>
          <a:lstStyle/>
          <a:p>
            <a:r>
              <a:rPr lang="en-US" sz="6000" dirty="0"/>
              <a:t>STUDENT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C7A-FB85-8E44-ABA1-C43D486B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2" y="2732491"/>
            <a:ext cx="11152415" cy="36684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THANK YOU for letting us know how optional review questions could be more helpful for you! Don’t stop here: your feedback &amp; ideas are how we make this the best course it can be!</a:t>
            </a:r>
          </a:p>
          <a:p>
            <a:endParaRPr lang="en-US" dirty="0"/>
          </a:p>
          <a:p>
            <a:r>
              <a:rPr lang="en-US" dirty="0"/>
              <a:t>Post-Lecture Optional Review Questions:</a:t>
            </a:r>
          </a:p>
          <a:p>
            <a:pPr lvl="1"/>
            <a:r>
              <a:rPr lang="en-US" b="1" i="1" dirty="0">
                <a:solidFill>
                  <a:schemeClr val="accent3"/>
                </a:solidFill>
              </a:rPr>
              <a:t>New</a:t>
            </a:r>
            <a:r>
              <a:rPr lang="en-US" dirty="0"/>
              <a:t>  We’ll </a:t>
            </a:r>
            <a:r>
              <a:rPr lang="en-US" b="1" dirty="0"/>
              <a:t>publish solutions</a:t>
            </a:r>
            <a:r>
              <a:rPr lang="en-US" dirty="0"/>
              <a:t> at the same time as problems. Use however you prefer!</a:t>
            </a:r>
          </a:p>
          <a:p>
            <a:pPr lvl="1"/>
            <a:r>
              <a:rPr lang="en-US" b="1" i="1" dirty="0">
                <a:solidFill>
                  <a:schemeClr val="accent3"/>
                </a:solidFill>
              </a:rPr>
              <a:t>New</a:t>
            </a:r>
            <a:r>
              <a:rPr lang="en-US" dirty="0"/>
              <a:t>  </a:t>
            </a:r>
            <a:r>
              <a:rPr lang="en-US" b="1" dirty="0"/>
              <a:t>Reflection</a:t>
            </a:r>
            <a:r>
              <a:rPr lang="en-US" dirty="0"/>
              <a:t>: what’s one conception you cleared up, or one question you still have?</a:t>
            </a:r>
          </a:p>
          <a:p>
            <a:pPr lvl="1"/>
            <a:r>
              <a:rPr lang="en-US" b="1" dirty="0"/>
              <a:t>Extra credit</a:t>
            </a:r>
            <a:r>
              <a:rPr lang="en-US" dirty="0"/>
              <a:t>: No points, but doing lots can round up your GPA 0.1 (</a:t>
            </a:r>
            <a:r>
              <a:rPr lang="en-US" b="1" dirty="0"/>
              <a:t>completion only</a:t>
            </a:r>
            <a:r>
              <a:rPr lang="en-US" dirty="0"/>
              <a:t>, not graded on correctness)</a:t>
            </a:r>
          </a:p>
          <a:p>
            <a:pPr lvl="1"/>
            <a:r>
              <a:rPr lang="en-US" b="1" dirty="0"/>
              <a:t>No deadline</a:t>
            </a:r>
            <a:r>
              <a:rPr lang="en-US" dirty="0"/>
              <a:t>: Complete anytime during the quarter. Recommendation: before next lecture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18753-CF8F-804E-B090-4F5614D33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480510" y="1101833"/>
            <a:ext cx="1406689" cy="1406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F07719-BC0A-0744-AA7A-9BAEB9F880C6}"/>
              </a:ext>
            </a:extLst>
          </p:cNvPr>
          <p:cNvSpPr txBox="1"/>
          <p:nvPr/>
        </p:nvSpPr>
        <p:spPr>
          <a:xfrm>
            <a:off x="2575688" y="1101833"/>
            <a:ext cx="3561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What’s what sound? Could it be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9C964D-37A0-DC44-9AD4-CFC0757B0E67}"/>
              </a:ext>
            </a:extLst>
          </p:cNvPr>
          <p:cNvCxnSpPr>
            <a:cxnSpLocks/>
          </p:cNvCxnSpPr>
          <p:nvPr/>
        </p:nvCxnSpPr>
        <p:spPr>
          <a:xfrm>
            <a:off x="9993086" y="1168360"/>
            <a:ext cx="487424" cy="2627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A744B6-C89A-924B-A727-9F88A0C4A0B1}"/>
              </a:ext>
            </a:extLst>
          </p:cNvPr>
          <p:cNvCxnSpPr>
            <a:cxnSpLocks/>
          </p:cNvCxnSpPr>
          <p:nvPr/>
        </p:nvCxnSpPr>
        <p:spPr>
          <a:xfrm>
            <a:off x="9873343" y="1732974"/>
            <a:ext cx="6071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5E6839-95E2-7B41-9FD0-6BED6AFF31BD}"/>
              </a:ext>
            </a:extLst>
          </p:cNvPr>
          <p:cNvCxnSpPr>
            <a:cxnSpLocks/>
          </p:cNvCxnSpPr>
          <p:nvPr/>
        </p:nvCxnSpPr>
        <p:spPr>
          <a:xfrm flipV="1">
            <a:off x="9993086" y="2018589"/>
            <a:ext cx="487424" cy="278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519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167B7AE-C2FB-B04E-9AC5-FDE911A18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037792"/>
              </p:ext>
            </p:extLst>
          </p:nvPr>
        </p:nvGraphicFramePr>
        <p:xfrm>
          <a:off x="10303995" y="1845161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432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8894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(51,blue)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BD4C3C2-5A34-B74E-9EA8-F56BB8B84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981164"/>
              </p:ext>
            </p:extLst>
          </p:nvPr>
        </p:nvGraphicFramePr>
        <p:xfrm>
          <a:off x="5078945" y="1840450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(11,tan)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A046B3B-1BF7-4145-9C53-23653B87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 Worst Case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FA89-EB2D-BD44-9124-F12DC5B77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764" y="2568854"/>
            <a:ext cx="4607347" cy="4107713"/>
          </a:xfrm>
        </p:spPr>
        <p:txBody>
          <a:bodyPr>
            <a:normAutofit/>
          </a:bodyPr>
          <a:lstStyle/>
          <a:p>
            <a:r>
              <a:rPr lang="en-US" sz="2400" dirty="0"/>
              <a:t>It’s possible that everything hashes to the same bucket by chance!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2000" dirty="0"/>
              <a:t> would take </a:t>
            </a:r>
            <a:r>
              <a:rPr lang="en-US" sz="2000" dirty="0" err="1"/>
              <a:t>Θ</a:t>
            </a:r>
            <a:r>
              <a:rPr lang="en-US" sz="2000" dirty="0"/>
              <a:t>(n) time </a:t>
            </a:r>
            <a:r>
              <a:rPr lang="en-US" sz="2000" dirty="0">
                <a:sym typeface="Wingdings" pitchFamily="2" charset="2"/>
              </a:rPr>
              <a:t></a:t>
            </a:r>
          </a:p>
          <a:p>
            <a:pPr lvl="1"/>
            <a:endParaRPr lang="en-US" sz="20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Consider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get(51)</a:t>
            </a:r>
          </a:p>
          <a:p>
            <a:pPr lvl="1"/>
            <a:r>
              <a:rPr lang="en-US" sz="2000" dirty="0">
                <a:sym typeface="Wingdings" pitchFamily="2" charset="2"/>
              </a:rPr>
              <a:t>Use hash function (% 10) to get index (5)</a:t>
            </a:r>
          </a:p>
          <a:p>
            <a:pPr lvl="1"/>
            <a:r>
              <a:rPr lang="en-US" sz="2000" dirty="0">
                <a:sym typeface="Wingdings" pitchFamily="2" charset="2"/>
              </a:rPr>
              <a:t>Check every element in bucket for key 51</a:t>
            </a:r>
          </a:p>
          <a:p>
            <a:r>
              <a:rPr lang="en-US" sz="2400" dirty="0">
                <a:sym typeface="Wingdings" pitchFamily="2" charset="2"/>
              </a:rPr>
              <a:t>We’ve lost that </a:t>
            </a:r>
            <a:r>
              <a:rPr lang="en-US" sz="2400" dirty="0" err="1"/>
              <a:t>Θ</a:t>
            </a:r>
            <a:r>
              <a:rPr lang="en-US" sz="2400" dirty="0"/>
              <a:t>(1) runtime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83F6CCF-DA4A-014A-BCA1-6C5F62D7B4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371742"/>
              </p:ext>
            </p:extLst>
          </p:nvPr>
        </p:nvGraphicFramePr>
        <p:xfrm>
          <a:off x="471103" y="1219200"/>
          <a:ext cx="1123721" cy="534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1">
                  <a:extLst>
                    <a:ext uri="{9D8B030D-6E8A-4147-A177-3AD203B41FA5}">
                      <a16:colId xmlns:a16="http://schemas.microsoft.com/office/drawing/2014/main" val="4202880522"/>
                    </a:ext>
                  </a:extLst>
                </a:gridCol>
                <a:gridCol w="655600">
                  <a:extLst>
                    <a:ext uri="{9D8B030D-6E8A-4147-A177-3AD203B41FA5}">
                      <a16:colId xmlns:a16="http://schemas.microsoft.com/office/drawing/2014/main" val="2003555941"/>
                    </a:ext>
                  </a:extLst>
                </a:gridCol>
              </a:tblGrid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37137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67007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00324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48090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48622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737503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87072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850508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77610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39873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B1BE257-8E92-F647-85FD-C31B753B0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72635"/>
              </p:ext>
            </p:extLst>
          </p:nvPr>
        </p:nvGraphicFramePr>
        <p:xfrm>
          <a:off x="1811643" y="1840451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(1,red)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FE063EC-6B12-D449-B2B5-4E2709AA8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43192"/>
              </p:ext>
            </p:extLst>
          </p:nvPr>
        </p:nvGraphicFramePr>
        <p:xfrm>
          <a:off x="3372809" y="1840451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238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65088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(21,pink)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03C934-C4A0-E841-BFCD-63836B034EB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262034" y="2025871"/>
            <a:ext cx="5496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2B1329-A73A-814A-B83F-FEADE7A4AB36}"/>
              </a:ext>
            </a:extLst>
          </p:cNvPr>
          <p:cNvCxnSpPr>
            <a:cxnSpLocks/>
          </p:cNvCxnSpPr>
          <p:nvPr/>
        </p:nvCxnSpPr>
        <p:spPr>
          <a:xfrm>
            <a:off x="3051900" y="2025870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3BD816-898B-3041-9240-D96E1F823546}"/>
              </a:ext>
            </a:extLst>
          </p:cNvPr>
          <p:cNvCxnSpPr>
            <a:cxnSpLocks/>
          </p:cNvCxnSpPr>
          <p:nvPr/>
        </p:nvCxnSpPr>
        <p:spPr>
          <a:xfrm flipV="1">
            <a:off x="1032963" y="1301828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AF13E1-8804-DE4D-88C6-3B35A4AADF24}"/>
              </a:ext>
            </a:extLst>
          </p:cNvPr>
          <p:cNvCxnSpPr>
            <a:cxnSpLocks/>
          </p:cNvCxnSpPr>
          <p:nvPr/>
        </p:nvCxnSpPr>
        <p:spPr>
          <a:xfrm flipV="1">
            <a:off x="1010698" y="2898217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C848B5-7B1A-3248-B40C-37BC437288EE}"/>
              </a:ext>
            </a:extLst>
          </p:cNvPr>
          <p:cNvCxnSpPr>
            <a:cxnSpLocks/>
          </p:cNvCxnSpPr>
          <p:nvPr/>
        </p:nvCxnSpPr>
        <p:spPr>
          <a:xfrm flipV="1">
            <a:off x="1032963" y="3980358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9BC06D-3626-304D-8395-170163158E00}"/>
              </a:ext>
            </a:extLst>
          </p:cNvPr>
          <p:cNvCxnSpPr>
            <a:cxnSpLocks/>
          </p:cNvCxnSpPr>
          <p:nvPr/>
        </p:nvCxnSpPr>
        <p:spPr>
          <a:xfrm flipV="1">
            <a:off x="1027599" y="4529224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76C819-F37F-CE44-9750-D74932180B40}"/>
              </a:ext>
            </a:extLst>
          </p:cNvPr>
          <p:cNvCxnSpPr>
            <a:cxnSpLocks/>
          </p:cNvCxnSpPr>
          <p:nvPr/>
        </p:nvCxnSpPr>
        <p:spPr>
          <a:xfrm flipV="1">
            <a:off x="1026716" y="5591027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F2984C-F6A0-CA4F-84DC-9EDE8818708E}"/>
              </a:ext>
            </a:extLst>
          </p:cNvPr>
          <p:cNvCxnSpPr>
            <a:cxnSpLocks/>
          </p:cNvCxnSpPr>
          <p:nvPr/>
        </p:nvCxnSpPr>
        <p:spPr>
          <a:xfrm flipV="1">
            <a:off x="1026716" y="6134296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C80070-7635-B841-A8CD-C530C1C8C381}"/>
              </a:ext>
            </a:extLst>
          </p:cNvPr>
          <p:cNvCxnSpPr>
            <a:cxnSpLocks/>
          </p:cNvCxnSpPr>
          <p:nvPr/>
        </p:nvCxnSpPr>
        <p:spPr>
          <a:xfrm flipV="1">
            <a:off x="11574588" y="1950687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A634449-8C64-2F4B-8C97-A429A0395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36835"/>
              </p:ext>
            </p:extLst>
          </p:nvPr>
        </p:nvGraphicFramePr>
        <p:xfrm>
          <a:off x="6640111" y="1837916"/>
          <a:ext cx="18469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315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32623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(91,orange)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93BFF2E-5A5C-1543-AF30-554A8D00C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416832"/>
              </p:ext>
            </p:extLst>
          </p:nvPr>
        </p:nvGraphicFramePr>
        <p:xfrm>
          <a:off x="8597859" y="1845161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013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6313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(41,aqua)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7798225-0CBF-6949-88A6-EDEEF4BE520F}"/>
              </a:ext>
            </a:extLst>
          </p:cNvPr>
          <p:cNvCxnSpPr>
            <a:cxnSpLocks/>
          </p:cNvCxnSpPr>
          <p:nvPr/>
        </p:nvCxnSpPr>
        <p:spPr>
          <a:xfrm>
            <a:off x="8276950" y="2050946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87F759-A212-D045-BCE7-E2273AADD667}"/>
              </a:ext>
            </a:extLst>
          </p:cNvPr>
          <p:cNvCxnSpPr>
            <a:cxnSpLocks/>
          </p:cNvCxnSpPr>
          <p:nvPr/>
        </p:nvCxnSpPr>
        <p:spPr>
          <a:xfrm>
            <a:off x="4758036" y="2030581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16798E0-1A9F-1340-9945-8A1B75DC42AB}"/>
              </a:ext>
            </a:extLst>
          </p:cNvPr>
          <p:cNvCxnSpPr>
            <a:cxnSpLocks/>
          </p:cNvCxnSpPr>
          <p:nvPr/>
        </p:nvCxnSpPr>
        <p:spPr>
          <a:xfrm flipV="1">
            <a:off x="1009022" y="3439287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8952E4-B486-E449-87D8-7122BEB2AF2E}"/>
              </a:ext>
            </a:extLst>
          </p:cNvPr>
          <p:cNvCxnSpPr>
            <a:cxnSpLocks/>
          </p:cNvCxnSpPr>
          <p:nvPr/>
        </p:nvCxnSpPr>
        <p:spPr>
          <a:xfrm flipV="1">
            <a:off x="1009022" y="5057327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A4F7F49-5F62-674F-9375-24156AAD5B95}"/>
              </a:ext>
            </a:extLst>
          </p:cNvPr>
          <p:cNvCxnSpPr>
            <a:cxnSpLocks/>
          </p:cNvCxnSpPr>
          <p:nvPr/>
        </p:nvCxnSpPr>
        <p:spPr>
          <a:xfrm flipV="1">
            <a:off x="1026716" y="2367316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BA32217-F4F6-324A-AE95-225A445B4655}"/>
              </a:ext>
            </a:extLst>
          </p:cNvPr>
          <p:cNvCxnSpPr>
            <a:cxnSpLocks/>
          </p:cNvCxnSpPr>
          <p:nvPr/>
        </p:nvCxnSpPr>
        <p:spPr>
          <a:xfrm>
            <a:off x="6368846" y="2036419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17DFAF4-DC60-144C-A7B1-B748F80EDDBF}"/>
              </a:ext>
            </a:extLst>
          </p:cNvPr>
          <p:cNvCxnSpPr>
            <a:cxnSpLocks/>
          </p:cNvCxnSpPr>
          <p:nvPr/>
        </p:nvCxnSpPr>
        <p:spPr>
          <a:xfrm>
            <a:off x="9872276" y="2023336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94F6E1A-48D8-1943-84AE-01739AB551A3}"/>
              </a:ext>
            </a:extLst>
          </p:cNvPr>
          <p:cNvSpPr txBox="1">
            <a:spLocks/>
          </p:cNvSpPr>
          <p:nvPr/>
        </p:nvSpPr>
        <p:spPr>
          <a:xfrm>
            <a:off x="6689755" y="2906264"/>
            <a:ext cx="5546949" cy="2402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get(int key)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int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bucketIndex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key %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data.length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loop through each pair in data[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bucketIndex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if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pair.key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key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return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pair.value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return null if we get here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1F9105-668B-2843-907F-32C4BA01F962}"/>
              </a:ext>
            </a:extLst>
          </p:cNvPr>
          <p:cNvSpPr txBox="1"/>
          <p:nvPr/>
        </p:nvSpPr>
        <p:spPr>
          <a:xfrm>
            <a:off x="6896341" y="2568854"/>
            <a:ext cx="122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PSEUDOCODE</a:t>
            </a:r>
          </a:p>
        </p:txBody>
      </p:sp>
    </p:spTree>
    <p:extLst>
      <p:ext uri="{BB962C8B-B14F-4D97-AF65-F5344CB8AC3E}">
        <p14:creationId xmlns:p14="http://schemas.microsoft.com/office/powerpoint/2010/main" val="15606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D2E19-C780-CC47-A13D-2E278A5A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 Best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79BB9-5CC3-D344-AF2B-DB96FA66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0" y="1371600"/>
            <a:ext cx="6070600" cy="4805363"/>
          </a:xfrm>
        </p:spPr>
        <p:txBody>
          <a:bodyPr/>
          <a:lstStyle/>
          <a:p>
            <a:r>
              <a:rPr lang="en-US" dirty="0"/>
              <a:t>However, if everything is spread evenly across the buckets, get takes </a:t>
            </a:r>
            <a:r>
              <a:rPr lang="en-US" dirty="0" err="1"/>
              <a:t>Θ</a:t>
            </a:r>
            <a:r>
              <a:rPr lang="en-US" dirty="0"/>
              <a:t>(1)</a:t>
            </a: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Consider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get(22)</a:t>
            </a:r>
          </a:p>
          <a:p>
            <a:pPr lvl="1"/>
            <a:r>
              <a:rPr lang="en-US" sz="2000" dirty="0">
                <a:sym typeface="Wingdings" pitchFamily="2" charset="2"/>
              </a:rPr>
              <a:t>Use hash function (% 10) to get index (2)</a:t>
            </a:r>
          </a:p>
          <a:p>
            <a:pPr lvl="1"/>
            <a:r>
              <a:rPr lang="en-US" sz="2000" dirty="0">
                <a:sym typeface="Wingdings" pitchFamily="2" charset="2"/>
              </a:rPr>
              <a:t>Check the single element in bucket for key 22 – a constant time operation!</a:t>
            </a:r>
          </a:p>
          <a:p>
            <a:pPr lvl="1"/>
            <a:endParaRPr lang="en-US" sz="20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Key to a successful Hash Map implementation: how can we keep the buckets as close to this distribution as possible?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193820-99EA-B84E-BB09-51F7B2770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4631"/>
              </p:ext>
            </p:extLst>
          </p:nvPr>
        </p:nvGraphicFramePr>
        <p:xfrm>
          <a:off x="1797127" y="5114972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(7,blue)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C18A3A-17BE-8449-A1F3-405FC0782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48874"/>
              </p:ext>
            </p:extLst>
          </p:nvPr>
        </p:nvGraphicFramePr>
        <p:xfrm>
          <a:off x="1790788" y="4039251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013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6313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(85,aqua)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DF1A14-8A9A-7D43-AF3A-C8D011E34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34764"/>
              </p:ext>
            </p:extLst>
          </p:nvPr>
        </p:nvGraphicFramePr>
        <p:xfrm>
          <a:off x="1797126" y="3507102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(4,orange)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5E53B58-C9A3-6C4E-9589-8F5F5AF7B7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154557"/>
              </p:ext>
            </p:extLst>
          </p:nvPr>
        </p:nvGraphicFramePr>
        <p:xfrm>
          <a:off x="456588" y="1270000"/>
          <a:ext cx="1123721" cy="534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1">
                  <a:extLst>
                    <a:ext uri="{9D8B030D-6E8A-4147-A177-3AD203B41FA5}">
                      <a16:colId xmlns:a16="http://schemas.microsoft.com/office/drawing/2014/main" val="4202880522"/>
                    </a:ext>
                  </a:extLst>
                </a:gridCol>
                <a:gridCol w="655600">
                  <a:extLst>
                    <a:ext uri="{9D8B030D-6E8A-4147-A177-3AD203B41FA5}">
                      <a16:colId xmlns:a16="http://schemas.microsoft.com/office/drawing/2014/main" val="2003555941"/>
                    </a:ext>
                  </a:extLst>
                </a:gridCol>
              </a:tblGrid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37137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67007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00324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48090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48622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737503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87072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850508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77610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39873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BD4DDF-F630-264E-B4A7-7103DE60D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93740"/>
              </p:ext>
            </p:extLst>
          </p:nvPr>
        </p:nvGraphicFramePr>
        <p:xfrm>
          <a:off x="1797128" y="1891251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(1,red)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5D73BF9-71DF-5144-967F-E00E771C8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91235"/>
              </p:ext>
            </p:extLst>
          </p:nvPr>
        </p:nvGraphicFramePr>
        <p:xfrm>
          <a:off x="1808234" y="1354275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238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65088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(60,pink)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052579-7895-0547-8749-ADBABE9776D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247519" y="2076671"/>
            <a:ext cx="5496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9F3111-018B-0C4E-B243-AAB112FE136F}"/>
              </a:ext>
            </a:extLst>
          </p:cNvPr>
          <p:cNvCxnSpPr/>
          <p:nvPr/>
        </p:nvCxnSpPr>
        <p:spPr>
          <a:xfrm>
            <a:off x="1247519" y="2614001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9499F1-B4B2-BE4B-AA08-EF4753E67CBF}"/>
              </a:ext>
            </a:extLst>
          </p:cNvPr>
          <p:cNvCxnSpPr/>
          <p:nvPr/>
        </p:nvCxnSpPr>
        <p:spPr>
          <a:xfrm>
            <a:off x="1247519" y="3689722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C3E084-5CBE-6541-A216-F60C2DB129A3}"/>
              </a:ext>
            </a:extLst>
          </p:cNvPr>
          <p:cNvCxnSpPr/>
          <p:nvPr/>
        </p:nvCxnSpPr>
        <p:spPr>
          <a:xfrm>
            <a:off x="1247519" y="5300392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0C7EB1-C03E-384A-9E6D-F4017143934A}"/>
              </a:ext>
            </a:extLst>
          </p:cNvPr>
          <p:cNvCxnSpPr>
            <a:cxnSpLocks/>
          </p:cNvCxnSpPr>
          <p:nvPr/>
        </p:nvCxnSpPr>
        <p:spPr>
          <a:xfrm flipV="1">
            <a:off x="996183" y="2949017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90FFE-EC78-D94B-951D-DFA0766A466F}"/>
              </a:ext>
            </a:extLst>
          </p:cNvPr>
          <p:cNvCxnSpPr>
            <a:cxnSpLocks/>
          </p:cNvCxnSpPr>
          <p:nvPr/>
        </p:nvCxnSpPr>
        <p:spPr>
          <a:xfrm flipV="1">
            <a:off x="1013084" y="4580024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DFDBFB-8F8B-9E44-9C56-BD3399271BBC}"/>
              </a:ext>
            </a:extLst>
          </p:cNvPr>
          <p:cNvCxnSpPr>
            <a:cxnSpLocks/>
          </p:cNvCxnSpPr>
          <p:nvPr/>
        </p:nvCxnSpPr>
        <p:spPr>
          <a:xfrm flipV="1">
            <a:off x="1012201" y="5641827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C2D2BF-DEBB-F544-A16B-8C0F1CEC6449}"/>
              </a:ext>
            </a:extLst>
          </p:cNvPr>
          <p:cNvCxnSpPr>
            <a:cxnSpLocks/>
          </p:cNvCxnSpPr>
          <p:nvPr/>
        </p:nvCxnSpPr>
        <p:spPr>
          <a:xfrm flipV="1">
            <a:off x="1012201" y="6185096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343CEF-DFC0-4242-929B-1245A2C0177E}"/>
              </a:ext>
            </a:extLst>
          </p:cNvPr>
          <p:cNvCxnSpPr>
            <a:cxnSpLocks/>
          </p:cNvCxnSpPr>
          <p:nvPr/>
        </p:nvCxnSpPr>
        <p:spPr>
          <a:xfrm flipV="1">
            <a:off x="2927450" y="2514668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C2A8C1-D338-7246-916F-05F1D7BC83D9}"/>
              </a:ext>
            </a:extLst>
          </p:cNvPr>
          <p:cNvCxnSpPr>
            <a:cxnSpLocks/>
          </p:cNvCxnSpPr>
          <p:nvPr/>
        </p:nvCxnSpPr>
        <p:spPr>
          <a:xfrm flipV="1">
            <a:off x="2940021" y="1970445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F36E38C-B9A1-6443-AA2C-71B743758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87627"/>
              </p:ext>
            </p:extLst>
          </p:nvPr>
        </p:nvGraphicFramePr>
        <p:xfrm>
          <a:off x="1797127" y="2432629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(22,tan)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6C95AD-2642-C14B-B18C-E4267B69A3A2}"/>
              </a:ext>
            </a:extLst>
          </p:cNvPr>
          <p:cNvCxnSpPr>
            <a:cxnSpLocks/>
          </p:cNvCxnSpPr>
          <p:nvPr/>
        </p:nvCxnSpPr>
        <p:spPr>
          <a:xfrm flipV="1">
            <a:off x="3194727" y="3585942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0E43FC-5F7D-574E-875A-AFC293CC07B1}"/>
              </a:ext>
            </a:extLst>
          </p:cNvPr>
          <p:cNvCxnSpPr>
            <a:cxnSpLocks/>
          </p:cNvCxnSpPr>
          <p:nvPr/>
        </p:nvCxnSpPr>
        <p:spPr>
          <a:xfrm flipV="1">
            <a:off x="3065051" y="4123103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1FE065-77E6-7F41-BA7D-3540EBB07ACB}"/>
              </a:ext>
            </a:extLst>
          </p:cNvPr>
          <p:cNvCxnSpPr>
            <a:cxnSpLocks/>
          </p:cNvCxnSpPr>
          <p:nvPr/>
        </p:nvCxnSpPr>
        <p:spPr>
          <a:xfrm flipV="1">
            <a:off x="2924338" y="5189765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8B9BE3F-BDAE-BA43-B616-57509060ED6B}"/>
              </a:ext>
            </a:extLst>
          </p:cNvPr>
          <p:cNvCxnSpPr>
            <a:cxnSpLocks/>
          </p:cNvCxnSpPr>
          <p:nvPr/>
        </p:nvCxnSpPr>
        <p:spPr>
          <a:xfrm flipV="1">
            <a:off x="3075215" y="1430271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8E965C0-2CCA-9C43-AFF5-A2D9923688B3}"/>
              </a:ext>
            </a:extLst>
          </p:cNvPr>
          <p:cNvCxnSpPr>
            <a:cxnSpLocks/>
          </p:cNvCxnSpPr>
          <p:nvPr/>
        </p:nvCxnSpPr>
        <p:spPr>
          <a:xfrm>
            <a:off x="1247519" y="1541381"/>
            <a:ext cx="5496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B1503C7-D86B-3E4A-8DAC-339EAA9E5C0C}"/>
              </a:ext>
            </a:extLst>
          </p:cNvPr>
          <p:cNvCxnSpPr/>
          <p:nvPr/>
        </p:nvCxnSpPr>
        <p:spPr>
          <a:xfrm>
            <a:off x="1247519" y="4237093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7C48-20DF-044B-BC04-27377297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Chaining...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59C1-EB3E-C34F-92BA-DCFA68C2A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5808785" cy="5275385"/>
          </a:xfrm>
        </p:spPr>
        <p:txBody>
          <a:bodyPr>
            <a:normAutofit fontScale="92500"/>
          </a:bodyPr>
          <a:lstStyle/>
          <a:p>
            <a:r>
              <a:rPr lang="en-US" dirty="0"/>
              <a:t>A well-implemented separate chaining hash map will stay very close to the best case</a:t>
            </a:r>
          </a:p>
          <a:p>
            <a:pPr lvl="1"/>
            <a:r>
              <a:rPr lang="en-US" dirty="0"/>
              <a:t>Most of the time, operations are fast. Rarely, do an expensive operation that restores the map close to best case.</a:t>
            </a:r>
          </a:p>
          <a:p>
            <a:r>
              <a:rPr lang="en-US" dirty="0"/>
              <a:t>How to stay close to best case?</a:t>
            </a:r>
          </a:p>
          <a:p>
            <a:pPr lvl="1"/>
            <a:r>
              <a:rPr lang="en-US" dirty="0"/>
              <a:t>Good distribution &amp; Resizing!</a:t>
            </a:r>
          </a:p>
          <a:p>
            <a:pPr lvl="1"/>
            <a:endParaRPr lang="en-US" dirty="0"/>
          </a:p>
          <a:p>
            <a:r>
              <a:rPr lang="en-US" dirty="0"/>
              <a:t>We can describe the “in-practice” case as what </a:t>
            </a:r>
            <a:r>
              <a:rPr lang="en-US" i="1" dirty="0"/>
              <a:t>almost always</a:t>
            </a:r>
            <a:r>
              <a:rPr lang="en-US" dirty="0"/>
              <a:t> happens: </a:t>
            </a:r>
          </a:p>
          <a:p>
            <a:pPr lvl="1"/>
            <a:r>
              <a:rPr lang="en-US" dirty="0"/>
              <a:t>(1) items are fairly evenly distributed</a:t>
            </a:r>
          </a:p>
          <a:p>
            <a:pPr lvl="1"/>
            <a:r>
              <a:rPr lang="en-US" dirty="0"/>
              <a:t>(2) assume resizing doesn’t occur</a:t>
            </a:r>
          </a:p>
          <a:p>
            <a:pPr lvl="2"/>
            <a:r>
              <a:rPr lang="en-US" dirty="0"/>
              <a:t>This is </a:t>
            </a:r>
            <a:r>
              <a:rPr lang="en-US" i="1" dirty="0"/>
              <a:t>similar</a:t>
            </a:r>
            <a:r>
              <a:rPr lang="en-US" dirty="0"/>
              <a:t> to the concept of “amortized”</a:t>
            </a:r>
          </a:p>
          <a:p>
            <a:pPr lvl="2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CF8CF8-972B-B34E-BEAF-A49B10D97E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0529243"/>
                  </p:ext>
                </p:extLst>
              </p:nvPr>
            </p:nvGraphicFramePr>
            <p:xfrm>
              <a:off x="7373815" y="1718707"/>
              <a:ext cx="4416753" cy="318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2954">
                      <a:extLst>
                        <a:ext uri="{9D8B030D-6E8A-4147-A177-3AD203B41FA5}">
                          <a16:colId xmlns:a16="http://schemas.microsoft.com/office/drawing/2014/main" val="1834949419"/>
                        </a:ext>
                      </a:extLst>
                    </a:gridCol>
                    <a:gridCol w="1500554">
                      <a:extLst>
                        <a:ext uri="{9D8B030D-6E8A-4147-A177-3AD203B41FA5}">
                          <a16:colId xmlns:a16="http://schemas.microsoft.com/office/drawing/2014/main" val="567650449"/>
                        </a:ext>
                      </a:extLst>
                    </a:gridCol>
                    <a:gridCol w="1263245">
                      <a:extLst>
                        <a:ext uri="{9D8B030D-6E8A-4147-A177-3AD203B41FA5}">
                          <a16:colId xmlns:a16="http://schemas.microsoft.com/office/drawing/2014/main" val="541583742"/>
                        </a:ext>
                      </a:extLst>
                    </a:gridCol>
                  </a:tblGrid>
                  <a:tr h="3180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Runtime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68693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put(</a:t>
                          </a:r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key,value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6268534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In-practice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8786758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9321291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get(key)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In-practice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5781465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average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0155150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5480964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remove(key)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0179476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In-practice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4215040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400" dirty="0"/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448319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CF8CF8-972B-B34E-BEAF-A49B10D97E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0529243"/>
                  </p:ext>
                </p:extLst>
              </p:nvPr>
            </p:nvGraphicFramePr>
            <p:xfrm>
              <a:off x="7373815" y="1718707"/>
              <a:ext cx="4416753" cy="318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2954">
                      <a:extLst>
                        <a:ext uri="{9D8B030D-6E8A-4147-A177-3AD203B41FA5}">
                          <a16:colId xmlns:a16="http://schemas.microsoft.com/office/drawing/2014/main" val="1834949419"/>
                        </a:ext>
                      </a:extLst>
                    </a:gridCol>
                    <a:gridCol w="1500554">
                      <a:extLst>
                        <a:ext uri="{9D8B030D-6E8A-4147-A177-3AD203B41FA5}">
                          <a16:colId xmlns:a16="http://schemas.microsoft.com/office/drawing/2014/main" val="567650449"/>
                        </a:ext>
                      </a:extLst>
                    </a:gridCol>
                    <a:gridCol w="1263245">
                      <a:extLst>
                        <a:ext uri="{9D8B030D-6E8A-4147-A177-3AD203B41FA5}">
                          <a16:colId xmlns:a16="http://schemas.microsoft.com/office/drawing/2014/main" val="541583742"/>
                        </a:ext>
                      </a:extLst>
                    </a:gridCol>
                  </a:tblGrid>
                  <a:tr h="3180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Case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Runtime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68693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put(</a:t>
                          </a:r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key,value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0000" t="-104000" b="-8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268534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In-practice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0000" t="-204000" b="-7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8786758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0000" t="-304000" b="-6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9321291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get(key)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In-practice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0000" t="-388462" b="-49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5781465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average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0000" t="-508000" b="-4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155150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0000" t="-608000" b="-3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5480964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remove(key)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0000" t="-708000" b="-2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0179476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In-practice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0000" t="-808000" b="-1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215040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0000" t="-908000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44831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342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3BDC2AE-1E6B-CA4E-9C87-017431584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8240"/>
              </p:ext>
            </p:extLst>
          </p:nvPr>
        </p:nvGraphicFramePr>
        <p:xfrm>
          <a:off x="7273758" y="2216574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(22,tan)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89CBE8C-99B3-D54C-9868-D2804EBC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D56C19-CF70-6341-BD1A-D0C3F39E2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1600"/>
                <a:ext cx="4886472" cy="4805363"/>
              </a:xfrm>
            </p:spPr>
            <p:txBody>
              <a:bodyPr/>
              <a:lstStyle/>
              <a:p>
                <a:r>
                  <a:rPr lang="en-US" dirty="0"/>
                  <a:t>The runtime to scan each bucket is creeping up</a:t>
                </a:r>
              </a:p>
              <a:p>
                <a:pPr lvl="1"/>
                <a:r>
                  <a:rPr lang="en-US" dirty="0"/>
                  <a:t>If we don’t intervene, our in-practice runtime is going to hit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(n)</a:t>
                </a:r>
              </a:p>
              <a:p>
                <a:pPr lvl="2"/>
                <a:r>
                  <a:rPr lang="en-US" dirty="0"/>
                  <a:t>number of buckets is a constant, so n / (# buckets)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(n)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D56C19-CF70-6341-BD1A-D0C3F39E2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0"/>
                <a:ext cx="4886472" cy="4805363"/>
              </a:xfrm>
              <a:blipFill>
                <a:blip r:embed="rId2"/>
                <a:stretch>
                  <a:fillRect l="-207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07A381-A0D1-9546-BD9E-DB10656D0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471398"/>
              </p:ext>
            </p:extLst>
          </p:nvPr>
        </p:nvGraphicFramePr>
        <p:xfrm>
          <a:off x="8834925" y="2216574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(7,blue)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DCB7F8-7B7B-9E48-8BCF-3EE19142D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734077"/>
              </p:ext>
            </p:extLst>
          </p:nvPr>
        </p:nvGraphicFramePr>
        <p:xfrm>
          <a:off x="10396092" y="2216574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013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6313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(77,aqua)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CF0A3D-1A10-2B41-A934-37A58E5B8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1398"/>
              </p:ext>
            </p:extLst>
          </p:nvPr>
        </p:nvGraphicFramePr>
        <p:xfrm>
          <a:off x="7273757" y="3291047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(4,orange)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F73464C-BA37-8F42-ABB6-9F9F7A0B82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271117"/>
              </p:ext>
            </p:extLst>
          </p:nvPr>
        </p:nvGraphicFramePr>
        <p:xfrm>
          <a:off x="5933219" y="1053945"/>
          <a:ext cx="1123721" cy="2673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1">
                  <a:extLst>
                    <a:ext uri="{9D8B030D-6E8A-4147-A177-3AD203B41FA5}">
                      <a16:colId xmlns:a16="http://schemas.microsoft.com/office/drawing/2014/main" val="4202880522"/>
                    </a:ext>
                  </a:extLst>
                </a:gridCol>
                <a:gridCol w="655600">
                  <a:extLst>
                    <a:ext uri="{9D8B030D-6E8A-4147-A177-3AD203B41FA5}">
                      <a16:colId xmlns:a16="http://schemas.microsoft.com/office/drawing/2014/main" val="2003555941"/>
                    </a:ext>
                  </a:extLst>
                </a:gridCol>
              </a:tblGrid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37137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67007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00324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48090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4862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38EA0E-5534-814F-8289-0AAC04245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69675"/>
              </p:ext>
            </p:extLst>
          </p:nvPr>
        </p:nvGraphicFramePr>
        <p:xfrm>
          <a:off x="7273759" y="1675196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(1,red)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710FF4-3E3A-DD41-89EC-8F8C667D6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49043"/>
              </p:ext>
            </p:extLst>
          </p:nvPr>
        </p:nvGraphicFramePr>
        <p:xfrm>
          <a:off x="8834925" y="1675196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238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65088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(6,pink)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F8D89A-DDC8-A243-B964-B92FC92FB1A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724150" y="1860616"/>
            <a:ext cx="5496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8E8E61-3385-C943-A031-A08DE1B6D7E1}"/>
              </a:ext>
            </a:extLst>
          </p:cNvPr>
          <p:cNvCxnSpPr/>
          <p:nvPr/>
        </p:nvCxnSpPr>
        <p:spPr>
          <a:xfrm>
            <a:off x="6724150" y="2397946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59AEB3-B831-5247-9D8D-507E369D3A45}"/>
              </a:ext>
            </a:extLst>
          </p:cNvPr>
          <p:cNvCxnSpPr/>
          <p:nvPr/>
        </p:nvCxnSpPr>
        <p:spPr>
          <a:xfrm>
            <a:off x="6724150" y="3473667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1039A2-8BE8-7941-8842-1568E3D6D574}"/>
              </a:ext>
            </a:extLst>
          </p:cNvPr>
          <p:cNvCxnSpPr/>
          <p:nvPr/>
        </p:nvCxnSpPr>
        <p:spPr>
          <a:xfrm>
            <a:off x="6715879" y="2895987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2DCE7B-ED82-3F4F-82F7-DD5AF363B131}"/>
              </a:ext>
            </a:extLst>
          </p:cNvPr>
          <p:cNvCxnSpPr>
            <a:cxnSpLocks/>
          </p:cNvCxnSpPr>
          <p:nvPr/>
        </p:nvCxnSpPr>
        <p:spPr>
          <a:xfrm>
            <a:off x="8514016" y="1860615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DB536A-953B-314F-8A93-3732CD203F45}"/>
              </a:ext>
            </a:extLst>
          </p:cNvPr>
          <p:cNvCxnSpPr>
            <a:cxnSpLocks/>
          </p:cNvCxnSpPr>
          <p:nvPr/>
        </p:nvCxnSpPr>
        <p:spPr>
          <a:xfrm flipV="1">
            <a:off x="6495079" y="1136573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FEEF30-BA80-EA40-AF0B-866C39157F44}"/>
              </a:ext>
            </a:extLst>
          </p:cNvPr>
          <p:cNvCxnSpPr>
            <a:cxnSpLocks/>
          </p:cNvCxnSpPr>
          <p:nvPr/>
        </p:nvCxnSpPr>
        <p:spPr>
          <a:xfrm flipV="1">
            <a:off x="10108298" y="1749989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025A49-24B7-1B42-81E9-6EC60960E6EF}"/>
              </a:ext>
            </a:extLst>
          </p:cNvPr>
          <p:cNvCxnSpPr>
            <a:cxnSpLocks/>
          </p:cNvCxnSpPr>
          <p:nvPr/>
        </p:nvCxnSpPr>
        <p:spPr>
          <a:xfrm flipV="1">
            <a:off x="8671358" y="3369887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C2B86C-71B5-C143-9507-8A4516D45911}"/>
              </a:ext>
            </a:extLst>
          </p:cNvPr>
          <p:cNvCxnSpPr>
            <a:cxnSpLocks/>
          </p:cNvCxnSpPr>
          <p:nvPr/>
        </p:nvCxnSpPr>
        <p:spPr>
          <a:xfrm flipV="1">
            <a:off x="11669464" y="2298613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2D888F-80E2-E646-9DF9-02F4460CB749}"/>
              </a:ext>
            </a:extLst>
          </p:cNvPr>
          <p:cNvCxnSpPr>
            <a:cxnSpLocks/>
          </p:cNvCxnSpPr>
          <p:nvPr/>
        </p:nvCxnSpPr>
        <p:spPr>
          <a:xfrm>
            <a:off x="10075183" y="2409239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8F81C7-C770-E743-AECF-A3045673D496}"/>
              </a:ext>
            </a:extLst>
          </p:cNvPr>
          <p:cNvCxnSpPr>
            <a:cxnSpLocks/>
          </p:cNvCxnSpPr>
          <p:nvPr/>
        </p:nvCxnSpPr>
        <p:spPr>
          <a:xfrm>
            <a:off x="8514016" y="2409239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66D05547-77C0-BE42-AEA8-4974C63AB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948538"/>
              </p:ext>
            </p:extLst>
          </p:nvPr>
        </p:nvGraphicFramePr>
        <p:xfrm>
          <a:off x="7273757" y="2757296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(8,lilac)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EEC3434-4B0D-F143-BD84-4EC3FA13C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26948"/>
              </p:ext>
            </p:extLst>
          </p:nvPr>
        </p:nvGraphicFramePr>
        <p:xfrm>
          <a:off x="9111266" y="2753810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(53,puce)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74BD59-1D91-9047-90EE-7DB77D0E3D1A}"/>
              </a:ext>
            </a:extLst>
          </p:cNvPr>
          <p:cNvCxnSpPr>
            <a:cxnSpLocks/>
          </p:cNvCxnSpPr>
          <p:nvPr/>
        </p:nvCxnSpPr>
        <p:spPr>
          <a:xfrm flipV="1">
            <a:off x="10508867" y="2832650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F145837-C17B-104A-AF40-C474646CECC4}"/>
              </a:ext>
            </a:extLst>
          </p:cNvPr>
          <p:cNvCxnSpPr>
            <a:cxnSpLocks/>
          </p:cNvCxnSpPr>
          <p:nvPr/>
        </p:nvCxnSpPr>
        <p:spPr>
          <a:xfrm>
            <a:off x="8781292" y="2958930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654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096D-F338-8A42-88E1-44DC0C4A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4B3D7-5E64-E747-B00B-442469B25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145" y="583893"/>
            <a:ext cx="5730778" cy="511629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en-US" dirty="0"/>
              <a:t>Don’t forget to re-distribute your keys!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0A19AB-67A7-D64B-A7DC-5D979096194D}"/>
              </a:ext>
            </a:extLst>
          </p:cNvPr>
          <p:cNvGrpSpPr/>
          <p:nvPr/>
        </p:nvGrpSpPr>
        <p:grpSpPr>
          <a:xfrm>
            <a:off x="9584997" y="373606"/>
            <a:ext cx="2453811" cy="1027123"/>
            <a:chOff x="1479810" y="1112956"/>
            <a:chExt cx="2453811" cy="1027123"/>
          </a:xfrm>
        </p:grpSpPr>
        <p:sp>
          <p:nvSpPr>
            <p:cNvPr id="10" name="32-Point Star 9">
              <a:extLst>
                <a:ext uri="{FF2B5EF4-FFF2-40B4-BE49-F238E27FC236}">
                  <a16:creationId xmlns:a16="http://schemas.microsoft.com/office/drawing/2014/main" id="{945AEF9D-6D33-D34D-873E-045C7471DF82}"/>
                </a:ext>
              </a:extLst>
            </p:cNvPr>
            <p:cNvSpPr/>
            <p:nvPr/>
          </p:nvSpPr>
          <p:spPr>
            <a:xfrm>
              <a:off x="1479810" y="1112956"/>
              <a:ext cx="2453811" cy="1027123"/>
            </a:xfrm>
            <a:prstGeom prst="star32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701721-39F8-2D45-A113-9E04373BA3D3}"/>
                </a:ext>
              </a:extLst>
            </p:cNvPr>
            <p:cNvSpPr txBox="1"/>
            <p:nvPr/>
          </p:nvSpPr>
          <p:spPr>
            <a:xfrm>
              <a:off x="1991804" y="1294262"/>
              <a:ext cx="10855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As seen 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AF4D55-1C77-3342-9BA4-8754EAAE8CAB}"/>
                </a:ext>
              </a:extLst>
            </p:cNvPr>
            <p:cNvSpPr txBox="1"/>
            <p:nvPr/>
          </p:nvSpPr>
          <p:spPr>
            <a:xfrm>
              <a:off x="1960473" y="1436428"/>
              <a:ext cx="15043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Project 2</a:t>
              </a:r>
            </a:p>
          </p:txBody>
        </p:sp>
      </p:grp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B5FAFD19-11AB-4A41-8D47-6BE3D71B9B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560787"/>
              </p:ext>
            </p:extLst>
          </p:nvPr>
        </p:nvGraphicFramePr>
        <p:xfrm>
          <a:off x="303050" y="1316454"/>
          <a:ext cx="1123721" cy="534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1">
                  <a:extLst>
                    <a:ext uri="{9D8B030D-6E8A-4147-A177-3AD203B41FA5}">
                      <a16:colId xmlns:a16="http://schemas.microsoft.com/office/drawing/2014/main" val="4202880522"/>
                    </a:ext>
                  </a:extLst>
                </a:gridCol>
                <a:gridCol w="655600">
                  <a:extLst>
                    <a:ext uri="{9D8B030D-6E8A-4147-A177-3AD203B41FA5}">
                      <a16:colId xmlns:a16="http://schemas.microsoft.com/office/drawing/2014/main" val="2003555941"/>
                    </a:ext>
                  </a:extLst>
                </a:gridCol>
              </a:tblGrid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37137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67007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00324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48090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48622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737503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87072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850508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77610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398736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62B509-9585-E143-BBD2-3C2CEAD8C90D}"/>
              </a:ext>
            </a:extLst>
          </p:cNvPr>
          <p:cNvCxnSpPr>
            <a:cxnSpLocks/>
          </p:cNvCxnSpPr>
          <p:nvPr/>
        </p:nvCxnSpPr>
        <p:spPr>
          <a:xfrm flipV="1">
            <a:off x="863878" y="4081105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261B25-4C70-6349-B035-5E2B5822AA08}"/>
              </a:ext>
            </a:extLst>
          </p:cNvPr>
          <p:cNvCxnSpPr>
            <a:cxnSpLocks/>
          </p:cNvCxnSpPr>
          <p:nvPr/>
        </p:nvCxnSpPr>
        <p:spPr>
          <a:xfrm flipV="1">
            <a:off x="859546" y="4626478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CC1C9E-FDFC-094B-AFD6-A61DBAA81450}"/>
              </a:ext>
            </a:extLst>
          </p:cNvPr>
          <p:cNvCxnSpPr>
            <a:cxnSpLocks/>
          </p:cNvCxnSpPr>
          <p:nvPr/>
        </p:nvCxnSpPr>
        <p:spPr>
          <a:xfrm flipV="1">
            <a:off x="858663" y="5688281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E07C63-3469-9840-ADE2-1704F1401FEB}"/>
              </a:ext>
            </a:extLst>
          </p:cNvPr>
          <p:cNvCxnSpPr>
            <a:cxnSpLocks/>
          </p:cNvCxnSpPr>
          <p:nvPr/>
        </p:nvCxnSpPr>
        <p:spPr>
          <a:xfrm flipV="1">
            <a:off x="858663" y="6231550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2E626369-9122-EA46-97FA-DA046B569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71361"/>
              </p:ext>
            </p:extLst>
          </p:nvPr>
        </p:nvGraphicFramePr>
        <p:xfrm>
          <a:off x="8740831" y="5105400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(7,blue)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38B921D-B38D-2C4C-9D15-66F042452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121360"/>
              </p:ext>
            </p:extLst>
          </p:nvPr>
        </p:nvGraphicFramePr>
        <p:xfrm>
          <a:off x="8740830" y="3497530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(4,orange)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39" name="Content Placeholder 3">
            <a:extLst>
              <a:ext uri="{FF2B5EF4-FFF2-40B4-BE49-F238E27FC236}">
                <a16:creationId xmlns:a16="http://schemas.microsoft.com/office/drawing/2014/main" id="{1701E4D8-36B4-3045-A992-1347FB282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990056"/>
              </p:ext>
            </p:extLst>
          </p:nvPr>
        </p:nvGraphicFramePr>
        <p:xfrm>
          <a:off x="7400292" y="1260428"/>
          <a:ext cx="1123721" cy="534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1">
                  <a:extLst>
                    <a:ext uri="{9D8B030D-6E8A-4147-A177-3AD203B41FA5}">
                      <a16:colId xmlns:a16="http://schemas.microsoft.com/office/drawing/2014/main" val="4202880522"/>
                    </a:ext>
                  </a:extLst>
                </a:gridCol>
                <a:gridCol w="655600">
                  <a:extLst>
                    <a:ext uri="{9D8B030D-6E8A-4147-A177-3AD203B41FA5}">
                      <a16:colId xmlns:a16="http://schemas.microsoft.com/office/drawing/2014/main" val="2003555941"/>
                    </a:ext>
                  </a:extLst>
                </a:gridCol>
              </a:tblGrid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37137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67007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00324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48090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48622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737503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87072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850508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77610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398736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BFF3FA2-C5D2-D148-AE76-D3F0E2C5B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359350"/>
              </p:ext>
            </p:extLst>
          </p:nvPr>
        </p:nvGraphicFramePr>
        <p:xfrm>
          <a:off x="8740832" y="1881679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(1,red)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C498F01-9554-0B47-8EC7-C40613F6653B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8191223" y="2067099"/>
            <a:ext cx="5496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3B4BECA-1690-0B43-815A-4C3AEEDA3E58}"/>
              </a:ext>
            </a:extLst>
          </p:cNvPr>
          <p:cNvCxnSpPr/>
          <p:nvPr/>
        </p:nvCxnSpPr>
        <p:spPr>
          <a:xfrm>
            <a:off x="8191223" y="2604429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F3632A4-781C-6344-8892-648611CC10CD}"/>
              </a:ext>
            </a:extLst>
          </p:cNvPr>
          <p:cNvCxnSpPr/>
          <p:nvPr/>
        </p:nvCxnSpPr>
        <p:spPr>
          <a:xfrm>
            <a:off x="8191223" y="3680150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6AA742D-A5E4-ED43-AA1A-FA3EA6EA945D}"/>
              </a:ext>
            </a:extLst>
          </p:cNvPr>
          <p:cNvCxnSpPr/>
          <p:nvPr/>
        </p:nvCxnSpPr>
        <p:spPr>
          <a:xfrm>
            <a:off x="8191223" y="5290820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1591E4-658B-8A49-A585-339ECD7A5263}"/>
              </a:ext>
            </a:extLst>
          </p:cNvPr>
          <p:cNvCxnSpPr>
            <a:cxnSpLocks/>
          </p:cNvCxnSpPr>
          <p:nvPr/>
        </p:nvCxnSpPr>
        <p:spPr>
          <a:xfrm flipV="1">
            <a:off x="7956788" y="4026880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8C3E17C-AE61-3942-97A3-C2A802E4991B}"/>
              </a:ext>
            </a:extLst>
          </p:cNvPr>
          <p:cNvCxnSpPr>
            <a:cxnSpLocks/>
          </p:cNvCxnSpPr>
          <p:nvPr/>
        </p:nvCxnSpPr>
        <p:spPr>
          <a:xfrm flipV="1">
            <a:off x="7955905" y="6175524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95AE9B0-53EC-6643-973A-F709980A8326}"/>
              </a:ext>
            </a:extLst>
          </p:cNvPr>
          <p:cNvCxnSpPr>
            <a:cxnSpLocks/>
          </p:cNvCxnSpPr>
          <p:nvPr/>
        </p:nvCxnSpPr>
        <p:spPr>
          <a:xfrm flipV="1">
            <a:off x="9871154" y="2505096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E1CF27DC-9ABC-4349-A913-82C2843D3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550522"/>
              </p:ext>
            </p:extLst>
          </p:nvPr>
        </p:nvGraphicFramePr>
        <p:xfrm>
          <a:off x="8740831" y="2423057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(22,tan)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F356798-F69D-6844-8860-C4646C42A663}"/>
              </a:ext>
            </a:extLst>
          </p:cNvPr>
          <p:cNvCxnSpPr>
            <a:cxnSpLocks/>
          </p:cNvCxnSpPr>
          <p:nvPr/>
        </p:nvCxnSpPr>
        <p:spPr>
          <a:xfrm flipV="1">
            <a:off x="10138431" y="3576370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EF785E7F-74A2-1341-BF5C-61B1B57D3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141328"/>
              </p:ext>
            </p:extLst>
          </p:nvPr>
        </p:nvGraphicFramePr>
        <p:xfrm>
          <a:off x="1643589" y="2453923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(22,tan)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AAFFB596-9D8E-A841-A1DA-BDFDE6F7E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007663"/>
              </p:ext>
            </p:extLst>
          </p:nvPr>
        </p:nvGraphicFramePr>
        <p:xfrm>
          <a:off x="3204756" y="2453923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(7,blue)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1872FEB0-555F-C74C-B2B4-F26475066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1937"/>
              </p:ext>
            </p:extLst>
          </p:nvPr>
        </p:nvGraphicFramePr>
        <p:xfrm>
          <a:off x="4765923" y="2453923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013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6313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(77,aqua)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092C995D-3C5D-A64D-903F-31D33408F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60933"/>
              </p:ext>
            </p:extLst>
          </p:nvPr>
        </p:nvGraphicFramePr>
        <p:xfrm>
          <a:off x="1643588" y="3528396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(4,orange)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1EE9315A-63DE-7046-8332-CAFE448C1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33413"/>
              </p:ext>
            </p:extLst>
          </p:nvPr>
        </p:nvGraphicFramePr>
        <p:xfrm>
          <a:off x="1643590" y="1912545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(1,red)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ED182EA8-2C37-E84A-AE97-2C03CDD52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77334"/>
              </p:ext>
            </p:extLst>
          </p:nvPr>
        </p:nvGraphicFramePr>
        <p:xfrm>
          <a:off x="3204756" y="1912545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238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65088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(6,pink)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33D10EF-4C84-A34A-8278-9CA9795D396C}"/>
              </a:ext>
            </a:extLst>
          </p:cNvPr>
          <p:cNvCxnSpPr>
            <a:cxnSpLocks/>
            <a:endCxn id="63" idx="1"/>
          </p:cNvCxnSpPr>
          <p:nvPr/>
        </p:nvCxnSpPr>
        <p:spPr>
          <a:xfrm>
            <a:off x="1093981" y="2097965"/>
            <a:ext cx="5496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97D9D04-F127-C941-B933-2D16E6BB3B0E}"/>
              </a:ext>
            </a:extLst>
          </p:cNvPr>
          <p:cNvCxnSpPr/>
          <p:nvPr/>
        </p:nvCxnSpPr>
        <p:spPr>
          <a:xfrm>
            <a:off x="1093981" y="2635295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B43AE0E-84E6-8B47-BBF4-E2E87BF1EBEE}"/>
              </a:ext>
            </a:extLst>
          </p:cNvPr>
          <p:cNvCxnSpPr/>
          <p:nvPr/>
        </p:nvCxnSpPr>
        <p:spPr>
          <a:xfrm>
            <a:off x="1093981" y="3711016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07C0DDC-DCF4-E24A-96DD-B48B38A4C732}"/>
              </a:ext>
            </a:extLst>
          </p:cNvPr>
          <p:cNvCxnSpPr/>
          <p:nvPr/>
        </p:nvCxnSpPr>
        <p:spPr>
          <a:xfrm>
            <a:off x="1085710" y="3133336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3866F24-CB69-4F4D-AFEE-C85024EF307A}"/>
              </a:ext>
            </a:extLst>
          </p:cNvPr>
          <p:cNvCxnSpPr>
            <a:cxnSpLocks/>
          </p:cNvCxnSpPr>
          <p:nvPr/>
        </p:nvCxnSpPr>
        <p:spPr>
          <a:xfrm>
            <a:off x="2883847" y="2097964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4975714-3080-D044-8714-F558307183D3}"/>
              </a:ext>
            </a:extLst>
          </p:cNvPr>
          <p:cNvCxnSpPr>
            <a:cxnSpLocks/>
          </p:cNvCxnSpPr>
          <p:nvPr/>
        </p:nvCxnSpPr>
        <p:spPr>
          <a:xfrm flipV="1">
            <a:off x="4478129" y="1987338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51060A-E7DF-F14D-8F28-7E923F246072}"/>
              </a:ext>
            </a:extLst>
          </p:cNvPr>
          <p:cNvCxnSpPr>
            <a:cxnSpLocks/>
          </p:cNvCxnSpPr>
          <p:nvPr/>
        </p:nvCxnSpPr>
        <p:spPr>
          <a:xfrm flipV="1">
            <a:off x="3041189" y="3607236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9A0B5BE-0E09-7545-AC08-EB08531E94C0}"/>
              </a:ext>
            </a:extLst>
          </p:cNvPr>
          <p:cNvCxnSpPr>
            <a:cxnSpLocks/>
          </p:cNvCxnSpPr>
          <p:nvPr/>
        </p:nvCxnSpPr>
        <p:spPr>
          <a:xfrm flipV="1">
            <a:off x="6039295" y="2535962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BFA5222-52A5-3748-BDF5-DC93A8F3D66F}"/>
              </a:ext>
            </a:extLst>
          </p:cNvPr>
          <p:cNvCxnSpPr>
            <a:cxnSpLocks/>
          </p:cNvCxnSpPr>
          <p:nvPr/>
        </p:nvCxnSpPr>
        <p:spPr>
          <a:xfrm>
            <a:off x="4445014" y="2646588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122A0E0-006F-3749-8F87-9808AF37075D}"/>
              </a:ext>
            </a:extLst>
          </p:cNvPr>
          <p:cNvCxnSpPr>
            <a:cxnSpLocks/>
          </p:cNvCxnSpPr>
          <p:nvPr/>
        </p:nvCxnSpPr>
        <p:spPr>
          <a:xfrm>
            <a:off x="2883847" y="2646588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483138C1-351D-8143-8089-117ABDB99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44843"/>
              </p:ext>
            </p:extLst>
          </p:nvPr>
        </p:nvGraphicFramePr>
        <p:xfrm>
          <a:off x="1643588" y="2994645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(8,lilac)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392A5452-65EF-BE4E-A8F9-83C2C6C29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31577"/>
              </p:ext>
            </p:extLst>
          </p:nvPr>
        </p:nvGraphicFramePr>
        <p:xfrm>
          <a:off x="3481097" y="2991159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(53,puce)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E3B6DDE-AC89-5F4F-A5AB-68F4CDFAD492}"/>
              </a:ext>
            </a:extLst>
          </p:cNvPr>
          <p:cNvCxnSpPr>
            <a:cxnSpLocks/>
          </p:cNvCxnSpPr>
          <p:nvPr/>
        </p:nvCxnSpPr>
        <p:spPr>
          <a:xfrm flipV="1">
            <a:off x="4878698" y="3069999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6C61275-CE3A-A749-87BB-D09B9296554F}"/>
              </a:ext>
            </a:extLst>
          </p:cNvPr>
          <p:cNvCxnSpPr>
            <a:cxnSpLocks/>
          </p:cNvCxnSpPr>
          <p:nvPr/>
        </p:nvCxnSpPr>
        <p:spPr>
          <a:xfrm>
            <a:off x="3151123" y="3196279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6B6D23E-1E3F-1D46-8B05-ADA20940C1FD}"/>
              </a:ext>
            </a:extLst>
          </p:cNvPr>
          <p:cNvCxnSpPr>
            <a:cxnSpLocks/>
          </p:cNvCxnSpPr>
          <p:nvPr/>
        </p:nvCxnSpPr>
        <p:spPr>
          <a:xfrm flipV="1">
            <a:off x="863878" y="5158342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BB155F1-0968-684C-A8EE-F801DB03900B}"/>
              </a:ext>
            </a:extLst>
          </p:cNvPr>
          <p:cNvCxnSpPr>
            <a:cxnSpLocks/>
          </p:cNvCxnSpPr>
          <p:nvPr/>
        </p:nvCxnSpPr>
        <p:spPr>
          <a:xfrm flipV="1">
            <a:off x="863878" y="1403751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7A32BE9E-8676-CA4A-9807-C8C4E1300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556188"/>
              </p:ext>
            </p:extLst>
          </p:nvPr>
        </p:nvGraphicFramePr>
        <p:xfrm>
          <a:off x="8740830" y="4556386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238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65088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(6,pink)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9DB96BB5-FBAB-1F40-A3B8-C48B3ADED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97350"/>
              </p:ext>
            </p:extLst>
          </p:nvPr>
        </p:nvGraphicFramePr>
        <p:xfrm>
          <a:off x="10300761" y="5098386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013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6313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(77,aqua)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E9413CA-BF92-6744-88C7-C998EA9D5E01}"/>
              </a:ext>
            </a:extLst>
          </p:cNvPr>
          <p:cNvCxnSpPr>
            <a:cxnSpLocks/>
          </p:cNvCxnSpPr>
          <p:nvPr/>
        </p:nvCxnSpPr>
        <p:spPr>
          <a:xfrm flipV="1">
            <a:off x="11574133" y="5180425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B59C803-C39D-B541-9AF2-2D2AC8648384}"/>
              </a:ext>
            </a:extLst>
          </p:cNvPr>
          <p:cNvCxnSpPr>
            <a:cxnSpLocks/>
          </p:cNvCxnSpPr>
          <p:nvPr/>
        </p:nvCxnSpPr>
        <p:spPr>
          <a:xfrm>
            <a:off x="9979852" y="5291051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A1FC242F-49F8-3546-9781-1DF91A37F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03615"/>
              </p:ext>
            </p:extLst>
          </p:nvPr>
        </p:nvGraphicFramePr>
        <p:xfrm>
          <a:off x="8740830" y="2969297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(53,puce)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37F8B98-97CA-1643-AE23-7A28C910D846}"/>
              </a:ext>
            </a:extLst>
          </p:cNvPr>
          <p:cNvCxnSpPr>
            <a:cxnSpLocks/>
          </p:cNvCxnSpPr>
          <p:nvPr/>
        </p:nvCxnSpPr>
        <p:spPr>
          <a:xfrm flipV="1">
            <a:off x="10138431" y="3048137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7C7F72B-FF48-CA40-A385-10FA30E0D3A0}"/>
              </a:ext>
            </a:extLst>
          </p:cNvPr>
          <p:cNvCxnSpPr>
            <a:cxnSpLocks/>
          </p:cNvCxnSpPr>
          <p:nvPr/>
        </p:nvCxnSpPr>
        <p:spPr>
          <a:xfrm>
            <a:off x="8182242" y="4755988"/>
            <a:ext cx="5496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CD1F199-E6B6-B649-BAF4-9ADFFD137A69}"/>
              </a:ext>
            </a:extLst>
          </p:cNvPr>
          <p:cNvCxnSpPr>
            <a:cxnSpLocks/>
          </p:cNvCxnSpPr>
          <p:nvPr/>
        </p:nvCxnSpPr>
        <p:spPr>
          <a:xfrm flipV="1">
            <a:off x="7973905" y="1337845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55FFD7D-BEBA-6245-8AE4-9CC3FB1957DD}"/>
              </a:ext>
            </a:extLst>
          </p:cNvPr>
          <p:cNvCxnSpPr>
            <a:cxnSpLocks/>
          </p:cNvCxnSpPr>
          <p:nvPr/>
        </p:nvCxnSpPr>
        <p:spPr>
          <a:xfrm flipV="1">
            <a:off x="9871154" y="1961213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E6D90304-6DE4-4C41-86DE-A60C27AFF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69270"/>
              </p:ext>
            </p:extLst>
          </p:nvPr>
        </p:nvGraphicFramePr>
        <p:xfrm>
          <a:off x="8740830" y="5640231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(8,lilac)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A5E360E-070D-C844-B1D7-7D4ACAC5F042}"/>
              </a:ext>
            </a:extLst>
          </p:cNvPr>
          <p:cNvCxnSpPr/>
          <p:nvPr/>
        </p:nvCxnSpPr>
        <p:spPr>
          <a:xfrm>
            <a:off x="8182242" y="3157460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9C8B1A6-9D0F-4D45-BD5C-0E3D2CDE5614}"/>
              </a:ext>
            </a:extLst>
          </p:cNvPr>
          <p:cNvCxnSpPr/>
          <p:nvPr/>
        </p:nvCxnSpPr>
        <p:spPr>
          <a:xfrm>
            <a:off x="8182242" y="5825651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BA9489D-FC55-3845-AD70-6899B27C04BE}"/>
              </a:ext>
            </a:extLst>
          </p:cNvPr>
          <p:cNvCxnSpPr>
            <a:cxnSpLocks/>
          </p:cNvCxnSpPr>
          <p:nvPr/>
        </p:nvCxnSpPr>
        <p:spPr>
          <a:xfrm flipV="1">
            <a:off x="10030372" y="4645361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FD2CA09-C237-0A4E-9BB1-9E4E5E542E90}"/>
              </a:ext>
            </a:extLst>
          </p:cNvPr>
          <p:cNvCxnSpPr>
            <a:cxnSpLocks/>
          </p:cNvCxnSpPr>
          <p:nvPr/>
        </p:nvCxnSpPr>
        <p:spPr>
          <a:xfrm flipV="1">
            <a:off x="10141757" y="5714792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0BC98A88-4B3F-624C-8F28-F0B500F769E0}"/>
              </a:ext>
            </a:extLst>
          </p:cNvPr>
          <p:cNvSpPr txBox="1"/>
          <p:nvPr/>
        </p:nvSpPr>
        <p:spPr>
          <a:xfrm>
            <a:off x="1571322" y="4609643"/>
            <a:ext cx="2031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</a:t>
            </a:r>
            <a:r>
              <a:rPr lang="en-US" i="1" dirty="0"/>
              <a:t>just</a:t>
            </a:r>
            <a:r>
              <a:rPr lang="en-US" dirty="0"/>
              <a:t> expand the buckets array, </a:t>
            </a:r>
            <a:r>
              <a:rPr lang="en-US" b="1" dirty="0"/>
              <a:t>several values are hashed in the wrong place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DECEBFB-7A89-C744-BF37-96DB09E88D81}"/>
              </a:ext>
            </a:extLst>
          </p:cNvPr>
          <p:cNvSpPr txBox="1"/>
          <p:nvPr/>
        </p:nvSpPr>
        <p:spPr>
          <a:xfrm>
            <a:off x="4266077" y="4293428"/>
            <a:ext cx="33422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to Resize:</a:t>
            </a:r>
          </a:p>
          <a:p>
            <a:pPr marL="342900" indent="-342900">
              <a:buAutoNum type="arabicPeriod"/>
            </a:pPr>
            <a:r>
              <a:rPr lang="en-US" dirty="0"/>
              <a:t>Expand the buckets array</a:t>
            </a:r>
          </a:p>
          <a:p>
            <a:pPr marL="342900" indent="-342900">
              <a:buAutoNum type="arabicPeriod"/>
            </a:pPr>
            <a:r>
              <a:rPr lang="en-US" b="1" dirty="0"/>
              <a:t>For every element in the old hash table, re-distribute</a:t>
            </a:r>
            <a:r>
              <a:rPr lang="en-US" dirty="0"/>
              <a:t>! Recompute its position by taking the mod with the new length</a:t>
            </a:r>
          </a:p>
        </p:txBody>
      </p:sp>
      <p:sp>
        <p:nvSpPr>
          <p:cNvPr id="101" name="&quot;No&quot; Symbol 100">
            <a:extLst>
              <a:ext uri="{FF2B5EF4-FFF2-40B4-BE49-F238E27FC236}">
                <a16:creationId xmlns:a16="http://schemas.microsoft.com/office/drawing/2014/main" id="{FCA4CAB5-ED60-9249-8079-82E650B53AF7}"/>
              </a:ext>
            </a:extLst>
          </p:cNvPr>
          <p:cNvSpPr/>
          <p:nvPr/>
        </p:nvSpPr>
        <p:spPr>
          <a:xfrm>
            <a:off x="1109403" y="960029"/>
            <a:ext cx="3456954" cy="3456949"/>
          </a:xfrm>
          <a:prstGeom prst="noSmoking">
            <a:avLst>
              <a:gd name="adj" fmla="val 51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0" grpId="0"/>
      <p:bldP spid="10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F5A3-5F05-7F4A-8280-24D1CFF6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Resize?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7372-6F75-3E4E-B915-5B2BCCE9B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220686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ArrayList</a:t>
            </a:r>
            <a:r>
              <a:rPr lang="en-US" dirty="0"/>
              <a:t>, we were forced to resize when we ran out of room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SeparateChainingHashMap</a:t>
            </a:r>
            <a:r>
              <a:rPr lang="en-US" dirty="0"/>
              <a:t>, never </a:t>
            </a:r>
            <a:r>
              <a:rPr lang="en-US" i="1" dirty="0"/>
              <a:t>forced</a:t>
            </a:r>
            <a:r>
              <a:rPr lang="en-US" dirty="0"/>
              <a:t> to resize, but we want to make sure the buckets don’t get too long for good runtime</a:t>
            </a:r>
          </a:p>
          <a:p>
            <a:r>
              <a:rPr lang="en-US" dirty="0"/>
              <a:t>How do we quantify “too full”?</a:t>
            </a:r>
          </a:p>
          <a:p>
            <a:pPr lvl="1"/>
            <a:r>
              <a:rPr lang="en-US" dirty="0"/>
              <a:t>Look at the average bucket size: number of elements / number of buckets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2886E-842B-4C45-9B63-52535E615F73}"/>
              </a:ext>
            </a:extLst>
          </p:cNvPr>
          <p:cNvSpPr/>
          <p:nvPr/>
        </p:nvSpPr>
        <p:spPr>
          <a:xfrm>
            <a:off x="7935685" y="4082143"/>
            <a:ext cx="3744686" cy="5769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LOAD FACTOR </a:t>
            </a:r>
            <a:r>
              <a:rPr lang="en-US" b="1" spc="100" dirty="0" err="1"/>
              <a:t>λ</a:t>
            </a:r>
            <a:endParaRPr lang="en-US" b="1" spc="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6C6BDC-106C-7E4B-8739-FF9849871318}"/>
                  </a:ext>
                </a:extLst>
              </p:cNvPr>
              <p:cNvSpPr/>
              <p:nvPr/>
            </p:nvSpPr>
            <p:spPr>
              <a:xfrm>
                <a:off x="7935685" y="4659085"/>
                <a:ext cx="3744686" cy="140425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n: total number of key/value pairs</a:t>
                </a:r>
              </a:p>
              <a:p>
                <a:pPr algn="ctr"/>
                <a:r>
                  <a:rPr lang="en-US" dirty="0"/>
                  <a:t>c: capacity of the array (# of buckets)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6C6BDC-106C-7E4B-8739-FF9849871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685" y="4659085"/>
                <a:ext cx="3744686" cy="1404258"/>
              </a:xfrm>
              <a:prstGeom prst="rect">
                <a:avLst/>
              </a:prstGeom>
              <a:blipFill>
                <a:blip r:embed="rId2"/>
                <a:stretch>
                  <a:fillRect t="-18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1D3396-B1EC-9F47-85B6-AE9B02F63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93840"/>
              </p:ext>
            </p:extLst>
          </p:nvPr>
        </p:nvGraphicFramePr>
        <p:xfrm>
          <a:off x="2015958" y="4890319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(22,tan)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58EE16-F527-404C-A3FE-67C2718EF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60513"/>
              </p:ext>
            </p:extLst>
          </p:nvPr>
        </p:nvGraphicFramePr>
        <p:xfrm>
          <a:off x="3577125" y="4890319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(7,blue)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8F2DFD0-1EC0-B943-8A35-BDC057A4D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456392"/>
              </p:ext>
            </p:extLst>
          </p:nvPr>
        </p:nvGraphicFramePr>
        <p:xfrm>
          <a:off x="5138292" y="4890319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013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6313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(77,aqua)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28D25CD-5581-3B42-BBC6-5AA1EFD00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97599"/>
              </p:ext>
            </p:extLst>
          </p:nvPr>
        </p:nvGraphicFramePr>
        <p:xfrm>
          <a:off x="2015957" y="5964792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(4,orange)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CADFAA42-C5CF-9943-91D6-04581C3C67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820983"/>
              </p:ext>
            </p:extLst>
          </p:nvPr>
        </p:nvGraphicFramePr>
        <p:xfrm>
          <a:off x="675419" y="3727690"/>
          <a:ext cx="1123721" cy="2673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1">
                  <a:extLst>
                    <a:ext uri="{9D8B030D-6E8A-4147-A177-3AD203B41FA5}">
                      <a16:colId xmlns:a16="http://schemas.microsoft.com/office/drawing/2014/main" val="4202880522"/>
                    </a:ext>
                  </a:extLst>
                </a:gridCol>
                <a:gridCol w="655600">
                  <a:extLst>
                    <a:ext uri="{9D8B030D-6E8A-4147-A177-3AD203B41FA5}">
                      <a16:colId xmlns:a16="http://schemas.microsoft.com/office/drawing/2014/main" val="2003555941"/>
                    </a:ext>
                  </a:extLst>
                </a:gridCol>
              </a:tblGrid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37137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67007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00324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48090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4862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D371A5B-32B4-3047-83E2-F036B4C14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47792"/>
              </p:ext>
            </p:extLst>
          </p:nvPr>
        </p:nvGraphicFramePr>
        <p:xfrm>
          <a:off x="2015959" y="4348941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(1,red)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6D29755-85F5-B340-ADF4-7B71C9B14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53821"/>
              </p:ext>
            </p:extLst>
          </p:nvPr>
        </p:nvGraphicFramePr>
        <p:xfrm>
          <a:off x="3577125" y="4348941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238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65088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(6,pink)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7F1711-A2A1-1F40-A986-4A089F7E0420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466350" y="4534361"/>
            <a:ext cx="5496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59F29A-B31D-8044-B14B-BADC4F30A918}"/>
              </a:ext>
            </a:extLst>
          </p:cNvPr>
          <p:cNvCxnSpPr/>
          <p:nvPr/>
        </p:nvCxnSpPr>
        <p:spPr>
          <a:xfrm>
            <a:off x="1466350" y="5071691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764CDC-6F52-AD44-BD3E-BFC6481D743D}"/>
              </a:ext>
            </a:extLst>
          </p:cNvPr>
          <p:cNvCxnSpPr/>
          <p:nvPr/>
        </p:nvCxnSpPr>
        <p:spPr>
          <a:xfrm>
            <a:off x="1466350" y="6147412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7DB70A-035E-B348-A29A-2576E844DDB1}"/>
              </a:ext>
            </a:extLst>
          </p:cNvPr>
          <p:cNvCxnSpPr/>
          <p:nvPr/>
        </p:nvCxnSpPr>
        <p:spPr>
          <a:xfrm>
            <a:off x="1458079" y="5569732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B02795-1E73-9246-8857-2A748BCDB277}"/>
              </a:ext>
            </a:extLst>
          </p:cNvPr>
          <p:cNvCxnSpPr>
            <a:cxnSpLocks/>
          </p:cNvCxnSpPr>
          <p:nvPr/>
        </p:nvCxnSpPr>
        <p:spPr>
          <a:xfrm>
            <a:off x="3256216" y="4534360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C7544F-AE87-4340-81B7-1F9758114481}"/>
              </a:ext>
            </a:extLst>
          </p:cNvPr>
          <p:cNvCxnSpPr>
            <a:cxnSpLocks/>
          </p:cNvCxnSpPr>
          <p:nvPr/>
        </p:nvCxnSpPr>
        <p:spPr>
          <a:xfrm flipV="1">
            <a:off x="1237279" y="3810318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797225-8D10-0C45-AAC4-37F5D1953EC6}"/>
              </a:ext>
            </a:extLst>
          </p:cNvPr>
          <p:cNvCxnSpPr>
            <a:cxnSpLocks/>
          </p:cNvCxnSpPr>
          <p:nvPr/>
        </p:nvCxnSpPr>
        <p:spPr>
          <a:xfrm flipV="1">
            <a:off x="4850498" y="4423734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516AB0-B37A-EA43-85E5-9D234459221C}"/>
              </a:ext>
            </a:extLst>
          </p:cNvPr>
          <p:cNvCxnSpPr>
            <a:cxnSpLocks/>
          </p:cNvCxnSpPr>
          <p:nvPr/>
        </p:nvCxnSpPr>
        <p:spPr>
          <a:xfrm flipV="1">
            <a:off x="3413558" y="6043632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7BAA65-04AE-684B-8797-EC52DF67A78E}"/>
              </a:ext>
            </a:extLst>
          </p:cNvPr>
          <p:cNvCxnSpPr>
            <a:cxnSpLocks/>
          </p:cNvCxnSpPr>
          <p:nvPr/>
        </p:nvCxnSpPr>
        <p:spPr>
          <a:xfrm flipV="1">
            <a:off x="6411664" y="4972358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0FA263-AE6E-3042-B597-045C472AEDBA}"/>
              </a:ext>
            </a:extLst>
          </p:cNvPr>
          <p:cNvCxnSpPr>
            <a:cxnSpLocks/>
          </p:cNvCxnSpPr>
          <p:nvPr/>
        </p:nvCxnSpPr>
        <p:spPr>
          <a:xfrm>
            <a:off x="4817383" y="5082984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0D507DA-3DC2-0A43-BF90-C9EFF2ADFFB1}"/>
              </a:ext>
            </a:extLst>
          </p:cNvPr>
          <p:cNvCxnSpPr>
            <a:cxnSpLocks/>
          </p:cNvCxnSpPr>
          <p:nvPr/>
        </p:nvCxnSpPr>
        <p:spPr>
          <a:xfrm>
            <a:off x="3256216" y="5082984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65FA92D-117A-0A4A-9283-84294090C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09009"/>
              </p:ext>
            </p:extLst>
          </p:nvPr>
        </p:nvGraphicFramePr>
        <p:xfrm>
          <a:off x="2015957" y="5431041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(8,lilac)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BAEEECEE-B202-7A4A-A547-AB667EEA6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216319"/>
              </p:ext>
            </p:extLst>
          </p:nvPr>
        </p:nvGraphicFramePr>
        <p:xfrm>
          <a:off x="3853466" y="5427555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(53,puce)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A88549D-61CC-6643-83B1-343CA9FAEFCA}"/>
              </a:ext>
            </a:extLst>
          </p:cNvPr>
          <p:cNvCxnSpPr>
            <a:cxnSpLocks/>
          </p:cNvCxnSpPr>
          <p:nvPr/>
        </p:nvCxnSpPr>
        <p:spPr>
          <a:xfrm flipV="1">
            <a:off x="5251067" y="5506395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109575-94FB-3F45-A286-67C7BF12A051}"/>
              </a:ext>
            </a:extLst>
          </p:cNvPr>
          <p:cNvCxnSpPr>
            <a:cxnSpLocks/>
          </p:cNvCxnSpPr>
          <p:nvPr/>
        </p:nvCxnSpPr>
        <p:spPr>
          <a:xfrm>
            <a:off x="3523492" y="5632675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E06766-B91A-D74C-A4C4-5B819A94CE0E}"/>
                  </a:ext>
                </a:extLst>
              </p:cNvPr>
              <p:cNvSpPr txBox="1"/>
              <p:nvPr/>
            </p:nvSpPr>
            <p:spPr>
              <a:xfrm>
                <a:off x="4192288" y="5953905"/>
                <a:ext cx="1397306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E06766-B91A-D74C-A4C4-5B819A94C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288" y="5953905"/>
                <a:ext cx="1397306" cy="612796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9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F5A3-5F05-7F4A-8280-24D1CFF6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Resize?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7372-6F75-3E4E-B915-5B2BCCE9B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220686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ArrayList</a:t>
            </a:r>
            <a:r>
              <a:rPr lang="en-US" dirty="0"/>
              <a:t>, we were forced to resize when we ran out of room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SeparateChainingHashMap</a:t>
            </a:r>
            <a:r>
              <a:rPr lang="en-US" dirty="0"/>
              <a:t>, never </a:t>
            </a:r>
            <a:r>
              <a:rPr lang="en-US" i="1" dirty="0"/>
              <a:t>forced</a:t>
            </a:r>
            <a:r>
              <a:rPr lang="en-US" dirty="0"/>
              <a:t> to resize, but we want to make sure the buckets don’t get too long for good runtime</a:t>
            </a:r>
          </a:p>
          <a:p>
            <a:r>
              <a:rPr lang="en-US" dirty="0"/>
              <a:t>How do we quantify “too full”?</a:t>
            </a:r>
          </a:p>
          <a:p>
            <a:pPr lvl="1"/>
            <a:r>
              <a:rPr lang="en-US" dirty="0"/>
              <a:t>Look at the average bucket size: number of elements / number of buckets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2886E-842B-4C45-9B63-52535E615F73}"/>
              </a:ext>
            </a:extLst>
          </p:cNvPr>
          <p:cNvSpPr/>
          <p:nvPr/>
        </p:nvSpPr>
        <p:spPr>
          <a:xfrm>
            <a:off x="7935685" y="4082143"/>
            <a:ext cx="3744686" cy="5769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LOAD FACTOR </a:t>
            </a:r>
            <a:r>
              <a:rPr lang="en-US" b="1" spc="100" dirty="0" err="1"/>
              <a:t>λ</a:t>
            </a:r>
            <a:endParaRPr lang="en-US" b="1" spc="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6C6BDC-106C-7E4B-8739-FF9849871318}"/>
                  </a:ext>
                </a:extLst>
              </p:cNvPr>
              <p:cNvSpPr/>
              <p:nvPr/>
            </p:nvSpPr>
            <p:spPr>
              <a:xfrm>
                <a:off x="7935685" y="4659085"/>
                <a:ext cx="3744686" cy="140425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n: total number of key/value pairs</a:t>
                </a:r>
              </a:p>
              <a:p>
                <a:pPr algn="ctr"/>
                <a:r>
                  <a:rPr lang="en-US" dirty="0"/>
                  <a:t>c: capacity of the array (# of buckets)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6C6BDC-106C-7E4B-8739-FF9849871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685" y="4659085"/>
                <a:ext cx="3744686" cy="1404258"/>
              </a:xfrm>
              <a:prstGeom prst="rect">
                <a:avLst/>
              </a:prstGeom>
              <a:blipFill>
                <a:blip r:embed="rId2"/>
                <a:stretch>
                  <a:fillRect t="-18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7DFABD-00D5-9B4F-92F9-950CBEAB045C}"/>
              </a:ext>
            </a:extLst>
          </p:cNvPr>
          <p:cNvSpPr txBox="1">
            <a:spLocks/>
          </p:cNvSpPr>
          <p:nvPr/>
        </p:nvSpPr>
        <p:spPr>
          <a:xfrm>
            <a:off x="838200" y="3722917"/>
            <a:ext cx="6727371" cy="2558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we resize when </a:t>
            </a:r>
            <a:r>
              <a:rPr lang="en-US" dirty="0" err="1"/>
              <a:t>λ</a:t>
            </a:r>
            <a:r>
              <a:rPr lang="en-US" dirty="0"/>
              <a:t> hits some </a:t>
            </a:r>
            <a:r>
              <a:rPr lang="en-US" i="1" dirty="0"/>
              <a:t>constant</a:t>
            </a:r>
            <a:r>
              <a:rPr lang="en-US" dirty="0"/>
              <a:t> value like 1:</a:t>
            </a:r>
          </a:p>
          <a:p>
            <a:pPr lvl="1"/>
            <a:r>
              <a:rPr lang="en-US" dirty="0"/>
              <a:t>We expect to see 1 element per bucket: </a:t>
            </a:r>
            <a:r>
              <a:rPr lang="en-US" b="1" dirty="0"/>
              <a:t>constant runtime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If we double the capacity each time, the expensive resize operation becomes less and less frequent</a:t>
            </a:r>
          </a:p>
        </p:txBody>
      </p:sp>
    </p:spTree>
    <p:extLst>
      <p:ext uri="{BB962C8B-B14F-4D97-AF65-F5344CB8AC3E}">
        <p14:creationId xmlns:p14="http://schemas.microsoft.com/office/powerpoint/2010/main" val="668923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B22D-0878-434F-B0E9-EAD75454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0E741-0B73-6C48-AD42-FBCD575CE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415143"/>
          </a:xfrm>
        </p:spPr>
        <p:txBody>
          <a:bodyPr/>
          <a:lstStyle/>
          <a:p>
            <a:r>
              <a:rPr lang="en-US" dirty="0"/>
              <a:t>What about non-integer data?</a:t>
            </a:r>
          </a:p>
          <a:p>
            <a:pPr lvl="1"/>
            <a:r>
              <a:rPr lang="en-US" dirty="0"/>
              <a:t>Remember the definition -- </a:t>
            </a:r>
            <a:r>
              <a:rPr lang="en-US" b="1" dirty="0">
                <a:solidFill>
                  <a:schemeClr val="accent3"/>
                </a:solidFill>
              </a:rPr>
              <a:t>Hash Function</a:t>
            </a:r>
            <a:r>
              <a:rPr lang="en-US" dirty="0"/>
              <a:t>: any function that can be used to map data of an arbitrary size to fixed-size values.</a:t>
            </a:r>
          </a:p>
          <a:p>
            <a:pPr lvl="1"/>
            <a:endParaRPr lang="en-US" dirty="0"/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F6D1503C-763B-1741-82E8-E7505156E7A0}"/>
              </a:ext>
            </a:extLst>
          </p:cNvPr>
          <p:cNvSpPr/>
          <p:nvPr/>
        </p:nvSpPr>
        <p:spPr>
          <a:xfrm>
            <a:off x="4658299" y="3090538"/>
            <a:ext cx="2875402" cy="1200838"/>
          </a:xfrm>
          <a:prstGeom prst="notchedRightArrow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100" dirty="0">
                <a:solidFill>
                  <a:schemeClr val="accent2">
                    <a:lumMod val="75000"/>
                  </a:schemeClr>
                </a:solidFill>
              </a:rPr>
              <a:t>HASH FUNCTION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ED051E-43A2-2A4C-94DA-39A63E0FEE24}"/>
              </a:ext>
            </a:extLst>
          </p:cNvPr>
          <p:cNvGrpSpPr/>
          <p:nvPr/>
        </p:nvGrpSpPr>
        <p:grpSpPr>
          <a:xfrm>
            <a:off x="2667844" y="2786743"/>
            <a:ext cx="1430431" cy="1883595"/>
            <a:chOff x="2348355" y="3484548"/>
            <a:chExt cx="1430431" cy="188359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5F3BCB-3051-6C44-ABA2-029463558165}"/>
                </a:ext>
              </a:extLst>
            </p:cNvPr>
            <p:cNvSpPr/>
            <p:nvPr/>
          </p:nvSpPr>
          <p:spPr>
            <a:xfrm>
              <a:off x="2348355" y="3484548"/>
              <a:ext cx="1430431" cy="18835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8F355-4EF9-5D4C-8140-75B1A49A56AA}"/>
                </a:ext>
              </a:extLst>
            </p:cNvPr>
            <p:cNvSpPr txBox="1"/>
            <p:nvPr/>
          </p:nvSpPr>
          <p:spPr>
            <a:xfrm>
              <a:off x="2466291" y="3639101"/>
              <a:ext cx="1194558" cy="149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“Melissa”</a:t>
              </a:r>
            </a:p>
            <a:p>
              <a:pPr>
                <a:lnSpc>
                  <a:spcPct val="200000"/>
                </a:lnSpc>
              </a:pPr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“Joyce”</a:t>
              </a:r>
            </a:p>
            <a:p>
              <a:pPr>
                <a:lnSpc>
                  <a:spcPct val="200000"/>
                </a:lnSpc>
              </a:pPr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“Howard”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BCC0C03-D832-AD43-822B-548E6821040E}"/>
              </a:ext>
            </a:extLst>
          </p:cNvPr>
          <p:cNvSpPr txBox="1">
            <a:spLocks/>
          </p:cNvSpPr>
          <p:nvPr/>
        </p:nvSpPr>
        <p:spPr>
          <a:xfrm>
            <a:off x="838200" y="5035914"/>
            <a:ext cx="10515600" cy="1415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Considerations for Hash Functions:</a:t>
            </a:r>
          </a:p>
          <a:p>
            <a:pPr marL="914400" lvl="1" indent="-457200">
              <a:buAutoNum type="arabicPeriod"/>
            </a:pPr>
            <a:r>
              <a:rPr lang="en-US" b="1" dirty="0"/>
              <a:t>Deterministic</a:t>
            </a:r>
            <a:r>
              <a:rPr lang="en-US" dirty="0"/>
              <a:t> – same input should generate the same output</a:t>
            </a:r>
          </a:p>
          <a:p>
            <a:pPr marL="914400" lvl="1" indent="-457200">
              <a:buAutoNum type="arabicPeriod"/>
            </a:pPr>
            <a:r>
              <a:rPr lang="en-US" b="1" dirty="0"/>
              <a:t>Efficient</a:t>
            </a:r>
            <a:r>
              <a:rPr lang="en-US" dirty="0"/>
              <a:t> – reasonable runtime</a:t>
            </a:r>
          </a:p>
          <a:p>
            <a:pPr marL="914400" lvl="1" indent="-457200">
              <a:buAutoNum type="arabicPeriod"/>
            </a:pPr>
            <a:r>
              <a:rPr lang="en-US" b="1" dirty="0"/>
              <a:t>Uniform</a:t>
            </a:r>
            <a:r>
              <a:rPr lang="en-US" dirty="0"/>
              <a:t> – inputs spread “evenly” across output range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BD8EF0-CEF8-2F47-A741-8C3F55196210}"/>
              </a:ext>
            </a:extLst>
          </p:cNvPr>
          <p:cNvSpPr/>
          <p:nvPr/>
        </p:nvSpPr>
        <p:spPr>
          <a:xfrm>
            <a:off x="7909107" y="2647725"/>
            <a:ext cx="1670440" cy="2125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D49BC-0D0C-1E4C-9EBF-9CCB71472336}"/>
              </a:ext>
            </a:extLst>
          </p:cNvPr>
          <p:cNvSpPr txBox="1"/>
          <p:nvPr/>
        </p:nvSpPr>
        <p:spPr>
          <a:xfrm>
            <a:off x="8444987" y="2785573"/>
            <a:ext cx="691215" cy="1675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504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9002</a:t>
            </a:r>
          </a:p>
        </p:txBody>
      </p:sp>
    </p:spTree>
    <p:extLst>
      <p:ext uri="{BB962C8B-B14F-4D97-AF65-F5344CB8AC3E}">
        <p14:creationId xmlns:p14="http://schemas.microsoft.com/office/powerpoint/2010/main" val="927347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A873-E5BA-654C-AC40-68C5CC12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0825F2-BF67-B349-9AC9-64D2ED426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639"/>
            <a:ext cx="11187258" cy="55388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accent2"/>
                </a:solidFill>
              </a:rPr>
              <a:t>Implementation 1: Simple aspect of values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public int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hashCode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(String input)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input.length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700" dirty="0">
              <a:solidFill>
                <a:srgbClr val="B6A479"/>
              </a:solidFill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chemeClr val="accent2"/>
                </a:solidFill>
              </a:rPr>
              <a:t>Implementation 2: More aspects of value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public int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hashCode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(String input)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int output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for(char c : input)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out += (int)c;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return output;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700" dirty="0">
              <a:solidFill>
                <a:srgbClr val="B6A479"/>
              </a:solidFill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chemeClr val="accent2"/>
                </a:solidFill>
              </a:rPr>
              <a:t>Implementation 3: Multiple aspects of value + math!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public int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hashCode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(String input)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int output 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for (char c : input)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int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nextPrime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getNextPrime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out *=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Math.pow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nextPrime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(int)c);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Math.pow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nextPrime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input.length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DC9FA-7280-EC40-A8BF-8AAC2D41CEA7}"/>
              </a:ext>
            </a:extLst>
          </p:cNvPr>
          <p:cNvSpPr txBox="1"/>
          <p:nvPr/>
        </p:nvSpPr>
        <p:spPr>
          <a:xfrm>
            <a:off x="6172500" y="1209639"/>
            <a:ext cx="2237792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Pro: </a:t>
            </a:r>
            <a:r>
              <a:rPr lang="en-US" dirty="0"/>
              <a:t>super fast</a:t>
            </a:r>
          </a:p>
          <a:p>
            <a:r>
              <a:rPr lang="en-US" b="1" dirty="0">
                <a:solidFill>
                  <a:schemeClr val="accent3"/>
                </a:solidFill>
              </a:rPr>
              <a:t>Con: </a:t>
            </a:r>
            <a:r>
              <a:rPr lang="en-US" dirty="0"/>
              <a:t>lots of collisions!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E01959-82C5-7346-99DE-06E858221E61}"/>
              </a:ext>
            </a:extLst>
          </p:cNvPr>
          <p:cNvSpPr txBox="1"/>
          <p:nvPr/>
        </p:nvSpPr>
        <p:spPr>
          <a:xfrm>
            <a:off x="6172500" y="2975565"/>
            <a:ext cx="2087110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Pro: </a:t>
            </a:r>
            <a:r>
              <a:rPr lang="en-US" dirty="0"/>
              <a:t>still really fast</a:t>
            </a:r>
          </a:p>
          <a:p>
            <a:r>
              <a:rPr lang="en-US" b="1" dirty="0">
                <a:solidFill>
                  <a:schemeClr val="accent3"/>
                </a:solidFill>
              </a:rPr>
              <a:t>Con: </a:t>
            </a:r>
            <a:r>
              <a:rPr lang="en-US" dirty="0"/>
              <a:t>some collisions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73E346-19B7-DA45-8B79-E37579BC52DF}"/>
              </a:ext>
            </a:extLst>
          </p:cNvPr>
          <p:cNvSpPr txBox="1"/>
          <p:nvPr/>
        </p:nvSpPr>
        <p:spPr>
          <a:xfrm>
            <a:off x="6172500" y="4836161"/>
            <a:ext cx="2911759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Pro: </a:t>
            </a:r>
            <a:r>
              <a:rPr lang="en-US" dirty="0"/>
              <a:t>few collisions</a:t>
            </a:r>
          </a:p>
          <a:p>
            <a:r>
              <a:rPr lang="en-US" b="1" dirty="0">
                <a:solidFill>
                  <a:schemeClr val="accent3"/>
                </a:solidFill>
              </a:rPr>
              <a:t>Con: </a:t>
            </a:r>
            <a:r>
              <a:rPr lang="en-US" dirty="0"/>
              <a:t>slower, gigantic integers</a:t>
            </a:r>
          </a:p>
        </p:txBody>
      </p:sp>
    </p:spTree>
    <p:extLst>
      <p:ext uri="{BB962C8B-B14F-4D97-AF65-F5344CB8AC3E}">
        <p14:creationId xmlns:p14="http://schemas.microsoft.com/office/powerpoint/2010/main" val="41514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2273-FD9D-7349-8B7D-4105AC65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F93BC-ABCC-0244-BEE9-35536D49A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Fortunately, experts have made most of these design decisions for us!</a:t>
            </a:r>
          </a:p>
          <a:p>
            <a:pPr lvl="1"/>
            <a:r>
              <a:rPr lang="en-US" dirty="0"/>
              <a:t>All objects in Java have 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hashCode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cs typeface="Consolas" panose="020B0609020204030204" pitchFamily="49" charset="0"/>
              </a:rPr>
              <a:t> </a:t>
            </a:r>
            <a:r>
              <a:rPr lang="en-US" dirty="0"/>
              <a:t>method that does some magic to make a “good” hash for any object type (e.g. String, </a:t>
            </a:r>
            <a:r>
              <a:rPr lang="en-US" dirty="0" err="1"/>
              <a:t>ArrayList</a:t>
            </a:r>
            <a:r>
              <a:rPr lang="en-US" dirty="0"/>
              <a:t>, Scanner)</a:t>
            </a:r>
          </a:p>
          <a:p>
            <a:pPr lvl="1"/>
            <a:r>
              <a:rPr lang="en-US" dirty="0"/>
              <a:t>The built-in </a:t>
            </a:r>
            <a:r>
              <a:rPr lang="en-US" dirty="0" err="1"/>
              <a:t>hashCode</a:t>
            </a:r>
            <a:r>
              <a:rPr lang="en-US" dirty="0"/>
              <a:t>() has a good distribution/not a lot of collisions </a:t>
            </a:r>
          </a:p>
          <a:p>
            <a:r>
              <a:rPr lang="en-US" dirty="0"/>
              <a:t>More precisely, </a:t>
            </a:r>
            <a:r>
              <a:rPr lang="en-US" dirty="0" err="1"/>
              <a:t>hashCode</a:t>
            </a:r>
            <a:r>
              <a:rPr lang="en-US" dirty="0"/>
              <a:t>() just gets us an int representation: </a:t>
            </a:r>
            <a:r>
              <a:rPr lang="en-US" i="1" dirty="0"/>
              <a:t>then</a:t>
            </a:r>
            <a:r>
              <a:rPr lang="en-US" dirty="0"/>
              <a:t> we % by size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9037F9-CC57-0D45-A0F4-BEE929A8F682}"/>
              </a:ext>
            </a:extLst>
          </p:cNvPr>
          <p:cNvSpPr/>
          <p:nvPr/>
        </p:nvSpPr>
        <p:spPr>
          <a:xfrm>
            <a:off x="6744172" y="4216301"/>
            <a:ext cx="1796796" cy="23660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64DAF-98C9-974E-977B-0643AC0DE244}"/>
              </a:ext>
            </a:extLst>
          </p:cNvPr>
          <p:cNvSpPr txBox="1"/>
          <p:nvPr/>
        </p:nvSpPr>
        <p:spPr>
          <a:xfrm>
            <a:off x="7335443" y="4456346"/>
            <a:ext cx="691215" cy="1675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504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9002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A33617-CFD7-AE4B-B9B8-0C4B12242F7B}"/>
              </a:ext>
            </a:extLst>
          </p:cNvPr>
          <p:cNvSpPr/>
          <p:nvPr/>
        </p:nvSpPr>
        <p:spPr>
          <a:xfrm>
            <a:off x="9059406" y="4703363"/>
            <a:ext cx="944526" cy="124375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2ED95-0953-E842-8E78-734D5C677F80}"/>
              </a:ext>
            </a:extLst>
          </p:cNvPr>
          <p:cNvSpPr txBox="1"/>
          <p:nvPr/>
        </p:nvSpPr>
        <p:spPr>
          <a:xfrm>
            <a:off x="9396856" y="4833535"/>
            <a:ext cx="2696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CF4297-F44F-4940-837B-237719FFC7D4}"/>
              </a:ext>
            </a:extLst>
          </p:cNvPr>
          <p:cNvCxnSpPr>
            <a:cxnSpLocks/>
          </p:cNvCxnSpPr>
          <p:nvPr/>
        </p:nvCxnSpPr>
        <p:spPr>
          <a:xfrm>
            <a:off x="7868674" y="4833535"/>
            <a:ext cx="1528182" cy="84749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90CA5D-B971-F841-ABB3-C5E34DCCDCEE}"/>
              </a:ext>
            </a:extLst>
          </p:cNvPr>
          <p:cNvCxnSpPr>
            <a:cxnSpLocks/>
          </p:cNvCxnSpPr>
          <p:nvPr/>
        </p:nvCxnSpPr>
        <p:spPr>
          <a:xfrm flipV="1">
            <a:off x="7681050" y="5166277"/>
            <a:ext cx="1714491" cy="21059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93EF2E-AC1D-0F46-97D1-CE3E9E39FCF9}"/>
              </a:ext>
            </a:extLst>
          </p:cNvPr>
          <p:cNvCxnSpPr>
            <a:cxnSpLocks/>
          </p:cNvCxnSpPr>
          <p:nvPr/>
        </p:nvCxnSpPr>
        <p:spPr>
          <a:xfrm flipV="1">
            <a:off x="8026658" y="5352369"/>
            <a:ext cx="1358659" cy="57353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79858140-0254-F344-A782-21C7232FC3D7}"/>
              </a:ext>
            </a:extLst>
          </p:cNvPr>
          <p:cNvSpPr/>
          <p:nvPr/>
        </p:nvSpPr>
        <p:spPr>
          <a:xfrm>
            <a:off x="3401363" y="4821635"/>
            <a:ext cx="2875402" cy="1200838"/>
          </a:xfrm>
          <a:prstGeom prst="notchedRightArrow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100" dirty="0">
                <a:solidFill>
                  <a:schemeClr val="accent2">
                    <a:lumMod val="75000"/>
                  </a:schemeClr>
                </a:solidFill>
              </a:rPr>
              <a:t>HASH FUNCTION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8AE499-EB17-9743-9E91-969D89781BEC}"/>
              </a:ext>
            </a:extLst>
          </p:cNvPr>
          <p:cNvGrpSpPr/>
          <p:nvPr/>
        </p:nvGrpSpPr>
        <p:grpSpPr>
          <a:xfrm>
            <a:off x="1410908" y="4517840"/>
            <a:ext cx="1430431" cy="1883595"/>
            <a:chOff x="2348355" y="3484548"/>
            <a:chExt cx="1430431" cy="188359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B47978-B242-3742-A975-D1508AFD6473}"/>
                </a:ext>
              </a:extLst>
            </p:cNvPr>
            <p:cNvSpPr/>
            <p:nvPr/>
          </p:nvSpPr>
          <p:spPr>
            <a:xfrm>
              <a:off x="2348355" y="3484548"/>
              <a:ext cx="1430431" cy="18835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665BAC-9942-1748-932A-427F19BA14FB}"/>
                </a:ext>
              </a:extLst>
            </p:cNvPr>
            <p:cNvSpPr txBox="1"/>
            <p:nvPr/>
          </p:nvSpPr>
          <p:spPr>
            <a:xfrm>
              <a:off x="2466291" y="3639101"/>
              <a:ext cx="1194558" cy="149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“Melissa”</a:t>
              </a:r>
            </a:p>
            <a:p>
              <a:pPr>
                <a:lnSpc>
                  <a:spcPct val="200000"/>
                </a:lnSpc>
              </a:pPr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“Joyce”</a:t>
              </a:r>
            </a:p>
            <a:p>
              <a:pPr>
                <a:lnSpc>
                  <a:spcPct val="200000"/>
                </a:lnSpc>
              </a:pPr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“Howard”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0736680-07CF-5348-A358-57406FBF7D71}"/>
              </a:ext>
            </a:extLst>
          </p:cNvPr>
          <p:cNvSpPr txBox="1"/>
          <p:nvPr/>
        </p:nvSpPr>
        <p:spPr>
          <a:xfrm>
            <a:off x="3057512" y="4037549"/>
            <a:ext cx="3350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call </a:t>
            </a:r>
            <a:r>
              <a:rPr lang="en-US" sz="2000" dirty="0" err="1"/>
              <a:t>key.hashCode</a:t>
            </a:r>
            <a:r>
              <a:rPr lang="en-US" sz="2000" dirty="0"/>
              <a:t>() to get int representation of object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CE6932-34AE-0D4B-8E66-A4875F358EC9}"/>
              </a:ext>
            </a:extLst>
          </p:cNvPr>
          <p:cNvSpPr txBox="1"/>
          <p:nvPr/>
        </p:nvSpPr>
        <p:spPr>
          <a:xfrm>
            <a:off x="8268930" y="3964507"/>
            <a:ext cx="3552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Mod (%) by the number of buckets to get our index</a:t>
            </a:r>
          </a:p>
        </p:txBody>
      </p:sp>
    </p:spTree>
    <p:extLst>
      <p:ext uri="{BB962C8B-B14F-4D97-AF65-F5344CB8AC3E}">
        <p14:creationId xmlns:p14="http://schemas.microsoft.com/office/powerpoint/2010/main" val="210609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C9B9-10CD-904F-83EA-A26D1656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P2: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A4D67-B2FD-7E46-843A-AA38F80D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everyone’s favorite data structure!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4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5BFD0-45E0-4DCF-BD02-CA8B792A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26086"/>
            <a:ext cx="11187259" cy="1014667"/>
          </a:xfrm>
        </p:spPr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i="1" dirty="0">
                <a:solidFill>
                  <a:srgbClr val="B6A479"/>
                </a:solidFill>
              </a:rPr>
              <a:t>  </a:t>
            </a:r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03989-F9EF-417A-838D-3882C44D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9" cy="78308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Iterator</a:t>
            </a:r>
            <a:r>
              <a:rPr lang="en-US" dirty="0"/>
              <a:t>: a Java interface that dictates how a collection of data should be traversed. Can only move forward and in a single pass.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C641C27-22AE-814A-93BB-B1566E762B6C}"/>
              </a:ext>
            </a:extLst>
          </p:cNvPr>
          <p:cNvSpPr txBox="1">
            <a:spLocks/>
          </p:cNvSpPr>
          <p:nvPr/>
        </p:nvSpPr>
        <p:spPr>
          <a:xfrm>
            <a:off x="3291641" y="2625121"/>
            <a:ext cx="7816619" cy="172429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hasNext</a:t>
            </a:r>
            <a:r>
              <a:rPr lang="en-US" b="1" dirty="0"/>
              <a:t>() </a:t>
            </a:r>
            <a:r>
              <a:rPr lang="en-US" dirty="0"/>
              <a:t>– returns true if the iteration has more elements yet to be examined</a:t>
            </a:r>
          </a:p>
          <a:p>
            <a:r>
              <a:rPr lang="en-US" b="1" dirty="0"/>
              <a:t>next() </a:t>
            </a:r>
            <a:r>
              <a:rPr lang="en-US" dirty="0"/>
              <a:t>– returns the next element in the iteration and moves the iterator forward to next item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38470B-ADAD-E14B-BFB4-8767EEB99F91}"/>
              </a:ext>
            </a:extLst>
          </p:cNvPr>
          <p:cNvSpPr txBox="1"/>
          <p:nvPr/>
        </p:nvSpPr>
        <p:spPr>
          <a:xfrm>
            <a:off x="575240" y="5079849"/>
            <a:ext cx="5732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&lt;Integer&gt; list;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Iterator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itr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list.iterator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while 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itr.hasNext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item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itr.next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9811BC-6DDF-2449-A950-AEEF50C5D4B3}"/>
              </a:ext>
            </a:extLst>
          </p:cNvPr>
          <p:cNvSpPr txBox="1"/>
          <p:nvPr/>
        </p:nvSpPr>
        <p:spPr>
          <a:xfrm>
            <a:off x="6307660" y="5079849"/>
            <a:ext cx="57324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&lt;Integer&gt; list;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for 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: list) 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item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2BC83E-248A-3843-B64A-D7E3841A6A87}"/>
              </a:ext>
            </a:extLst>
          </p:cNvPr>
          <p:cNvSpPr/>
          <p:nvPr/>
        </p:nvSpPr>
        <p:spPr>
          <a:xfrm>
            <a:off x="575241" y="2470049"/>
            <a:ext cx="2464178" cy="6697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/>
              <a:t>Iterator Interface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F675D6-3A86-C247-BFD9-560BB7608F8C}"/>
              </a:ext>
            </a:extLst>
          </p:cNvPr>
          <p:cNvSpPr/>
          <p:nvPr/>
        </p:nvSpPr>
        <p:spPr>
          <a:xfrm>
            <a:off x="575240" y="2470049"/>
            <a:ext cx="2464178" cy="195464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EC5627-5254-8B4D-9AC3-E00ED435D936}"/>
              </a:ext>
            </a:extLst>
          </p:cNvPr>
          <p:cNvSpPr txBox="1"/>
          <p:nvPr/>
        </p:nvSpPr>
        <p:spPr>
          <a:xfrm>
            <a:off x="599186" y="3125204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1031E8-A637-0C41-80F5-FF35EEBAEBC6}"/>
              </a:ext>
            </a:extLst>
          </p:cNvPr>
          <p:cNvSpPr txBox="1"/>
          <p:nvPr/>
        </p:nvSpPr>
        <p:spPr>
          <a:xfrm>
            <a:off x="647821" y="3502875"/>
            <a:ext cx="2464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hasNext</a:t>
            </a:r>
            <a:r>
              <a:rPr lang="en-US" sz="14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()</a:t>
            </a:r>
            <a:r>
              <a:rPr lang="en-US" sz="14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– true if elements remain </a:t>
            </a:r>
          </a:p>
          <a:p>
            <a:r>
              <a:rPr lang="en-US" sz="14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next()</a:t>
            </a:r>
            <a:r>
              <a:rPr lang="en-US" sz="1400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rPr>
              <a:t> – returns next element</a:t>
            </a:r>
            <a:endParaRPr lang="en-US" sz="1400" u="sng" dirty="0">
              <a:latin typeface="Consolas" panose="020B0609020204030204" pitchFamily="49" charset="0"/>
              <a:ea typeface="Segoe UI Historic" panose="020B0502040204020203" pitchFamily="34" charset="0"/>
              <a:cs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A94A2-C130-9E4D-B6F5-94D493223AD6}"/>
              </a:ext>
            </a:extLst>
          </p:cNvPr>
          <p:cNvSpPr txBox="1"/>
          <p:nvPr/>
        </p:nvSpPr>
        <p:spPr>
          <a:xfrm>
            <a:off x="3291641" y="4602551"/>
            <a:ext cx="357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Two ways to </a:t>
            </a:r>
            <a:r>
              <a:rPr lang="en-US" b="1" i="1" dirty="0"/>
              <a:t>use</a:t>
            </a:r>
            <a:r>
              <a:rPr lang="en-US" b="1" dirty="0"/>
              <a:t> an iterator in Java:</a:t>
            </a:r>
          </a:p>
        </p:txBody>
      </p:sp>
    </p:spTree>
    <p:extLst>
      <p:ext uri="{BB962C8B-B14F-4D97-AF65-F5344CB8AC3E}">
        <p14:creationId xmlns:p14="http://schemas.microsoft.com/office/powerpoint/2010/main" val="2624898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2D7B-1279-5B4B-BF11-B5211F72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16403-923D-7345-B20F-451613FB7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858000" cy="5323114"/>
          </a:xfrm>
        </p:spPr>
        <p:txBody>
          <a:bodyPr>
            <a:normAutofit/>
          </a:bodyPr>
          <a:lstStyle/>
          <a:p>
            <a:r>
              <a:rPr lang="en-US" dirty="0"/>
              <a:t>Implementing an iterator for a Hash Map is </a:t>
            </a:r>
            <a:r>
              <a:rPr lang="en-US" i="1" dirty="0"/>
              <a:t>complex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You need to iterate through the elements of a bucket, but when you reach the end of the chain, </a:t>
            </a:r>
            <a:r>
              <a:rPr lang="en-US" i="1" dirty="0"/>
              <a:t>have to move to the next bucket</a:t>
            </a:r>
          </a:p>
          <a:p>
            <a:pPr lvl="1"/>
            <a:r>
              <a:rPr lang="en-US" dirty="0"/>
              <a:t>“you’re not iterating over some linear data structure, you’re playing 2D chess”</a:t>
            </a:r>
            <a:br>
              <a:rPr lang="en-US" dirty="0"/>
            </a:br>
            <a:r>
              <a:rPr lang="en-US" dirty="0"/>
              <a:t>– Howard Xiao</a:t>
            </a:r>
          </a:p>
          <a:p>
            <a:r>
              <a:rPr lang="en-US" dirty="0"/>
              <a:t>Start early! P2 is out for over 1.5 weeks, but for good reason!</a:t>
            </a:r>
          </a:p>
          <a:p>
            <a:pPr lvl="1"/>
            <a:r>
              <a:rPr lang="en-US" dirty="0"/>
              <a:t>Especially the </a:t>
            </a:r>
            <a:r>
              <a:rPr lang="en-US" dirty="0" err="1"/>
              <a:t>ChainedHashMap</a:t>
            </a:r>
            <a:r>
              <a:rPr lang="en-US" dirty="0"/>
              <a:t> iterator</a:t>
            </a:r>
          </a:p>
          <a:p>
            <a:r>
              <a:rPr lang="en-US" dirty="0"/>
              <a:t>Remember to read the entire Tips section of the instructions!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88C6E9-8650-1448-A1DA-D25F4154C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120817"/>
              </p:ext>
            </p:extLst>
          </p:nvPr>
        </p:nvGraphicFramePr>
        <p:xfrm>
          <a:off x="8909127" y="4898917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(7,blue)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78EA72-90A6-AE43-BFAC-45D5152CD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775405"/>
              </p:ext>
            </p:extLst>
          </p:nvPr>
        </p:nvGraphicFramePr>
        <p:xfrm>
          <a:off x="10470294" y="4898917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013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6313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(77,aqua)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93341F-4BBA-CD42-94B5-A90A2C2E5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5750"/>
              </p:ext>
            </p:extLst>
          </p:nvPr>
        </p:nvGraphicFramePr>
        <p:xfrm>
          <a:off x="8909126" y="3291047"/>
          <a:ext cx="1736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461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40666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(4,orange)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5192090-6F80-FB44-A1A2-C2A8107A92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964147"/>
              </p:ext>
            </p:extLst>
          </p:nvPr>
        </p:nvGraphicFramePr>
        <p:xfrm>
          <a:off x="7568588" y="1053945"/>
          <a:ext cx="1123721" cy="534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1">
                  <a:extLst>
                    <a:ext uri="{9D8B030D-6E8A-4147-A177-3AD203B41FA5}">
                      <a16:colId xmlns:a16="http://schemas.microsoft.com/office/drawing/2014/main" val="4202880522"/>
                    </a:ext>
                  </a:extLst>
                </a:gridCol>
                <a:gridCol w="655600">
                  <a:extLst>
                    <a:ext uri="{9D8B030D-6E8A-4147-A177-3AD203B41FA5}">
                      <a16:colId xmlns:a16="http://schemas.microsoft.com/office/drawing/2014/main" val="2003555941"/>
                    </a:ext>
                  </a:extLst>
                </a:gridCol>
              </a:tblGrid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37137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67007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00324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480905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48622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737503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870727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850508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77610"/>
                  </a:ext>
                </a:extLst>
              </a:tr>
              <a:tr h="534749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39873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0D6329-A271-6244-BC55-E7BB85BBA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226319"/>
              </p:ext>
            </p:extLst>
          </p:nvPr>
        </p:nvGraphicFramePr>
        <p:xfrm>
          <a:off x="8909128" y="1675196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(1,red)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0FD742-EE21-3947-A24F-BFA056B36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852725"/>
              </p:ext>
            </p:extLst>
          </p:nvPr>
        </p:nvGraphicFramePr>
        <p:xfrm>
          <a:off x="10470294" y="1675196"/>
          <a:ext cx="15953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238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65088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(21,pink)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04BC78-93B4-1C48-9435-5D2E77B7FA2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359519" y="1860616"/>
            <a:ext cx="5496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B3333-7F5E-F249-93C9-1BEF4A5A1378}"/>
              </a:ext>
            </a:extLst>
          </p:cNvPr>
          <p:cNvCxnSpPr/>
          <p:nvPr/>
        </p:nvCxnSpPr>
        <p:spPr>
          <a:xfrm>
            <a:off x="8359519" y="2397946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002683-409C-8B44-8349-C85A075C6AAA}"/>
              </a:ext>
            </a:extLst>
          </p:cNvPr>
          <p:cNvCxnSpPr/>
          <p:nvPr/>
        </p:nvCxnSpPr>
        <p:spPr>
          <a:xfrm>
            <a:off x="8359519" y="3473667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78A216-9F1B-DE46-BA2C-07F320EB2F6C}"/>
              </a:ext>
            </a:extLst>
          </p:cNvPr>
          <p:cNvCxnSpPr/>
          <p:nvPr/>
        </p:nvCxnSpPr>
        <p:spPr>
          <a:xfrm>
            <a:off x="8359519" y="5084337"/>
            <a:ext cx="5496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9BE571-B9FB-5548-A0FD-66B3DAE016FF}"/>
              </a:ext>
            </a:extLst>
          </p:cNvPr>
          <p:cNvCxnSpPr>
            <a:cxnSpLocks/>
          </p:cNvCxnSpPr>
          <p:nvPr/>
        </p:nvCxnSpPr>
        <p:spPr>
          <a:xfrm>
            <a:off x="10149385" y="1860615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8F64CF-7113-B94F-AE2E-1D098FC4D5E5}"/>
              </a:ext>
            </a:extLst>
          </p:cNvPr>
          <p:cNvCxnSpPr>
            <a:cxnSpLocks/>
          </p:cNvCxnSpPr>
          <p:nvPr/>
        </p:nvCxnSpPr>
        <p:spPr>
          <a:xfrm flipV="1">
            <a:off x="8130448" y="1136573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8906B4-7DCF-F947-AAED-E4E2CF9757EA}"/>
              </a:ext>
            </a:extLst>
          </p:cNvPr>
          <p:cNvCxnSpPr>
            <a:cxnSpLocks/>
          </p:cNvCxnSpPr>
          <p:nvPr/>
        </p:nvCxnSpPr>
        <p:spPr>
          <a:xfrm flipV="1">
            <a:off x="8108183" y="2732962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657EFC-D15F-A647-B671-F7414D8AF857}"/>
              </a:ext>
            </a:extLst>
          </p:cNvPr>
          <p:cNvCxnSpPr>
            <a:cxnSpLocks/>
          </p:cNvCxnSpPr>
          <p:nvPr/>
        </p:nvCxnSpPr>
        <p:spPr>
          <a:xfrm flipV="1">
            <a:off x="8130448" y="3815103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8F9386-CD93-004A-9805-3CA9B6ACCC48}"/>
              </a:ext>
            </a:extLst>
          </p:cNvPr>
          <p:cNvCxnSpPr>
            <a:cxnSpLocks/>
          </p:cNvCxnSpPr>
          <p:nvPr/>
        </p:nvCxnSpPr>
        <p:spPr>
          <a:xfrm flipV="1">
            <a:off x="8125084" y="4363969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C7AFB4-F03A-E147-AF01-D074F576F916}"/>
              </a:ext>
            </a:extLst>
          </p:cNvPr>
          <p:cNvCxnSpPr>
            <a:cxnSpLocks/>
          </p:cNvCxnSpPr>
          <p:nvPr/>
        </p:nvCxnSpPr>
        <p:spPr>
          <a:xfrm flipV="1">
            <a:off x="8124201" y="5425772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87F1EC-B1F8-994B-9FA9-E2D5D74CCD80}"/>
              </a:ext>
            </a:extLst>
          </p:cNvPr>
          <p:cNvCxnSpPr>
            <a:cxnSpLocks/>
          </p:cNvCxnSpPr>
          <p:nvPr/>
        </p:nvCxnSpPr>
        <p:spPr>
          <a:xfrm flipV="1">
            <a:off x="8124201" y="5969041"/>
            <a:ext cx="460206" cy="37107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D54C17-104B-D841-A1B1-1CDB1E59FCD4}"/>
              </a:ext>
            </a:extLst>
          </p:cNvPr>
          <p:cNvCxnSpPr>
            <a:cxnSpLocks/>
          </p:cNvCxnSpPr>
          <p:nvPr/>
        </p:nvCxnSpPr>
        <p:spPr>
          <a:xfrm flipV="1">
            <a:off x="10039450" y="2298613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4E1ADC-4608-5342-AD09-021CDEC75012}"/>
              </a:ext>
            </a:extLst>
          </p:cNvPr>
          <p:cNvCxnSpPr>
            <a:cxnSpLocks/>
          </p:cNvCxnSpPr>
          <p:nvPr/>
        </p:nvCxnSpPr>
        <p:spPr>
          <a:xfrm flipV="1">
            <a:off x="11743667" y="1749989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5218A5A-60C2-3C49-B8DC-0C762AA47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61169"/>
              </p:ext>
            </p:extLst>
          </p:nvPr>
        </p:nvGraphicFramePr>
        <p:xfrm>
          <a:off x="8909127" y="2216574"/>
          <a:ext cx="14503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19">
                  <a:extLst>
                    <a:ext uri="{9D8B030D-6E8A-4147-A177-3AD203B41FA5}">
                      <a16:colId xmlns:a16="http://schemas.microsoft.com/office/drawing/2014/main" val="350347944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118453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(22,tan)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34850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CBC733-730C-5745-AD7E-F3EFEB8C7F27}"/>
              </a:ext>
            </a:extLst>
          </p:cNvPr>
          <p:cNvCxnSpPr>
            <a:cxnSpLocks/>
          </p:cNvCxnSpPr>
          <p:nvPr/>
        </p:nvCxnSpPr>
        <p:spPr>
          <a:xfrm flipV="1">
            <a:off x="10306727" y="3369887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2304CA-1852-5F4B-8BB8-6B4DF7BF2F65}"/>
              </a:ext>
            </a:extLst>
          </p:cNvPr>
          <p:cNvCxnSpPr>
            <a:cxnSpLocks/>
          </p:cNvCxnSpPr>
          <p:nvPr/>
        </p:nvCxnSpPr>
        <p:spPr>
          <a:xfrm flipV="1">
            <a:off x="11743666" y="4980956"/>
            <a:ext cx="270389" cy="22125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CD964D-0E4E-404F-8E4A-AA080438CB08}"/>
              </a:ext>
            </a:extLst>
          </p:cNvPr>
          <p:cNvCxnSpPr>
            <a:cxnSpLocks/>
          </p:cNvCxnSpPr>
          <p:nvPr/>
        </p:nvCxnSpPr>
        <p:spPr>
          <a:xfrm>
            <a:off x="10149385" y="5091582"/>
            <a:ext cx="32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64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5AC24-3260-2445-9C15-CC658EAF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F72AA-58B1-C84A-AAD3-CF3BED32B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Regarding the fall F-1 online classes visa situation:</a:t>
            </a:r>
          </a:p>
          <a:p>
            <a:pPr lvl="1"/>
            <a:r>
              <a:rPr lang="en-US" dirty="0"/>
              <a:t>No updates to share yet from UW, but they are working on a response</a:t>
            </a:r>
          </a:p>
          <a:p>
            <a:pPr lvl="1"/>
            <a:r>
              <a:rPr lang="en-US" dirty="0"/>
              <a:t>Widespread legal action is being taken by universities across the country</a:t>
            </a:r>
          </a:p>
          <a:p>
            <a:r>
              <a:rPr lang="en-US" dirty="0"/>
              <a:t>We’ll </a:t>
            </a:r>
          </a:p>
          <a:p>
            <a:r>
              <a:rPr lang="en-US" dirty="0"/>
              <a:t>We know this is a stressful time, and you may need flexibility to work on things that aren’t this class</a:t>
            </a:r>
          </a:p>
          <a:p>
            <a:r>
              <a:rPr lang="en-US" dirty="0"/>
              <a:t>We’ll </a:t>
            </a:r>
          </a:p>
        </p:txBody>
      </p:sp>
    </p:spTree>
    <p:extLst>
      <p:ext uri="{BB962C8B-B14F-4D97-AF65-F5344CB8AC3E}">
        <p14:creationId xmlns:p14="http://schemas.microsoft.com/office/powerpoint/2010/main" val="280045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C142-4109-344C-B45E-D937F0EA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the Data Structures Part™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F1733-1B52-F84F-9603-81E0F92D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3784600" cy="50018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now armed with a toolbox stuffed full of analysis tools</a:t>
            </a:r>
          </a:p>
          <a:p>
            <a:pPr lvl="1"/>
            <a:r>
              <a:rPr lang="en-US" dirty="0"/>
              <a:t>Wednesday was the last algorithmic analysis lecture</a:t>
            </a:r>
          </a:p>
          <a:p>
            <a:pPr lvl="1"/>
            <a:r>
              <a:rPr lang="en-US" dirty="0"/>
              <a:t>It’s time to apply this theory to more practical topics!</a:t>
            </a:r>
          </a:p>
          <a:p>
            <a:endParaRPr lang="en-US" dirty="0"/>
          </a:p>
          <a:p>
            <a:r>
              <a:rPr lang="en-US" dirty="0"/>
              <a:t>Today, we’ll take our first deep dive using those tools on a data structure: Hash Maps!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3BAD2-3B25-7F49-B819-B73C525D1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747" y="1219200"/>
            <a:ext cx="6867353" cy="5154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975F376-6819-654D-8BA0-C2C7055C4074}"/>
              </a:ext>
            </a:extLst>
          </p:cNvPr>
          <p:cNvGrpSpPr/>
          <p:nvPr/>
        </p:nvGrpSpPr>
        <p:grpSpPr>
          <a:xfrm>
            <a:off x="6774656" y="4465112"/>
            <a:ext cx="668361" cy="743393"/>
            <a:chOff x="6774656" y="4465112"/>
            <a:chExt cx="668361" cy="743393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EB6915D8-86BA-8E45-A155-344191E0CCA4}"/>
                </a:ext>
              </a:extLst>
            </p:cNvPr>
            <p:cNvSpPr/>
            <p:nvPr/>
          </p:nvSpPr>
          <p:spPr>
            <a:xfrm rot="18741916">
              <a:off x="6905043" y="4717624"/>
              <a:ext cx="743393" cy="238370"/>
            </a:xfrm>
            <a:prstGeom prst="parallelogram">
              <a:avLst>
                <a:gd name="adj" fmla="val 10964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0A171141-D249-0648-97C2-981387F4BE96}"/>
                </a:ext>
              </a:extLst>
            </p:cNvPr>
            <p:cNvSpPr/>
            <p:nvPr/>
          </p:nvSpPr>
          <p:spPr>
            <a:xfrm rot="10800000">
              <a:off x="6774656" y="4491402"/>
              <a:ext cx="668361" cy="350176"/>
            </a:xfrm>
            <a:prstGeom prst="parallelogram">
              <a:avLst>
                <a:gd name="adj" fmla="val 92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AC0FED-F7ED-6445-99EA-29F6B40E2E87}"/>
                </a:ext>
              </a:extLst>
            </p:cNvPr>
            <p:cNvSpPr/>
            <p:nvPr/>
          </p:nvSpPr>
          <p:spPr>
            <a:xfrm>
              <a:off x="6774656" y="4841578"/>
              <a:ext cx="344855" cy="3501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1EA4442-006C-DA42-A0A2-EB56E633DA5E}"/>
                </a:ext>
              </a:extLst>
            </p:cNvPr>
            <p:cNvSpPr/>
            <p:nvPr/>
          </p:nvSpPr>
          <p:spPr>
            <a:xfrm rot="10800000">
              <a:off x="7027453" y="4598924"/>
              <a:ext cx="162763" cy="136195"/>
            </a:xfrm>
            <a:prstGeom prst="parallelogram">
              <a:avLst>
                <a:gd name="adj" fmla="val 8315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DF67651-4B3E-1E4D-B607-CE002DF2BC42}"/>
              </a:ext>
            </a:extLst>
          </p:cNvPr>
          <p:cNvSpPr txBox="1"/>
          <p:nvPr/>
        </p:nvSpPr>
        <p:spPr>
          <a:xfrm>
            <a:off x="6323171" y="4896328"/>
            <a:ext cx="1425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Algorithmic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27922F-BB81-E743-8E07-1455F10B1CBD}"/>
              </a:ext>
            </a:extLst>
          </p:cNvPr>
          <p:cNvSpPr txBox="1"/>
          <p:nvPr/>
        </p:nvSpPr>
        <p:spPr>
          <a:xfrm>
            <a:off x="9399478" y="4109904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Hash Maps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71F70-5841-6E4D-AE38-D19BC6A88F49}"/>
              </a:ext>
            </a:extLst>
          </p:cNvPr>
          <p:cNvSpPr txBox="1"/>
          <p:nvPr/>
        </p:nvSpPr>
        <p:spPr>
          <a:xfrm>
            <a:off x="9958364" y="4533842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Binary Search Trees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D1AA4-A868-DA46-9EF7-E3FE88CCF266}"/>
              </a:ext>
            </a:extLst>
          </p:cNvPr>
          <p:cNvSpPr txBox="1"/>
          <p:nvPr/>
        </p:nvSpPr>
        <p:spPr>
          <a:xfrm>
            <a:off x="9837314" y="4954824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AVL Trees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9D8CF-BF06-784B-B0F5-1A80B6257A28}"/>
              </a:ext>
            </a:extLst>
          </p:cNvPr>
          <p:cNvSpPr txBox="1"/>
          <p:nvPr/>
        </p:nvSpPr>
        <p:spPr>
          <a:xfrm>
            <a:off x="8920461" y="4395342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Heaps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2619A-A602-EB49-B688-C6068EDDE20C}"/>
              </a:ext>
            </a:extLst>
          </p:cNvPr>
          <p:cNvSpPr txBox="1"/>
          <p:nvPr/>
        </p:nvSpPr>
        <p:spPr>
          <a:xfrm>
            <a:off x="8264109" y="4176118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B-Trees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2ECBFD-89E3-F041-AA12-DCEF0EFFB6A5}"/>
              </a:ext>
            </a:extLst>
          </p:cNvPr>
          <p:cNvSpPr txBox="1"/>
          <p:nvPr/>
        </p:nvSpPr>
        <p:spPr>
          <a:xfrm>
            <a:off x="10107137" y="3871454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Graphs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C55CC5-9AAB-CF4C-BDA2-89DB4F62B18D}"/>
              </a:ext>
            </a:extLst>
          </p:cNvPr>
          <p:cNvSpPr txBox="1"/>
          <p:nvPr/>
        </p:nvSpPr>
        <p:spPr>
          <a:xfrm>
            <a:off x="10222423" y="4294532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BFS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3CBF58-919E-C04C-BDDF-ECCCA04907E3}"/>
              </a:ext>
            </a:extLst>
          </p:cNvPr>
          <p:cNvSpPr txBox="1"/>
          <p:nvPr/>
        </p:nvSpPr>
        <p:spPr>
          <a:xfrm>
            <a:off x="10550186" y="5308767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DFS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90C4A3-A614-C54A-9231-BC74838B2D69}"/>
              </a:ext>
            </a:extLst>
          </p:cNvPr>
          <p:cNvSpPr txBox="1"/>
          <p:nvPr/>
        </p:nvSpPr>
        <p:spPr>
          <a:xfrm>
            <a:off x="10766256" y="4865364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Dijkstra’s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4B36EB-5854-754B-B94B-B3333AF5A357}"/>
              </a:ext>
            </a:extLst>
          </p:cNvPr>
          <p:cNvSpPr txBox="1"/>
          <p:nvPr/>
        </p:nvSpPr>
        <p:spPr>
          <a:xfrm>
            <a:off x="10571926" y="4011527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Disjoint Sets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FF0349-656B-B140-8F3E-01F4CFAAC7E1}"/>
              </a:ext>
            </a:extLst>
          </p:cNvPr>
          <p:cNvSpPr txBox="1"/>
          <p:nvPr/>
        </p:nvSpPr>
        <p:spPr>
          <a:xfrm>
            <a:off x="11035762" y="4292437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Sorting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28A86D-FAD9-6245-B6B1-E28E43F567BB}"/>
              </a:ext>
            </a:extLst>
          </p:cNvPr>
          <p:cNvSpPr/>
          <p:nvPr/>
        </p:nvSpPr>
        <p:spPr>
          <a:xfrm>
            <a:off x="9429380" y="3836930"/>
            <a:ext cx="822945" cy="822945"/>
          </a:xfrm>
          <a:prstGeom prst="ellipse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76B6-2302-2442-B39C-6734BFD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AE69-9C48-8740-9D56-2EDAAB9F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12922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Compare the relative pros/cons of various Map implementations, especially given a design like the ones we cover today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Trace operations in a Separate Chaining Hash Map on paper (such as insertion, getting an element, resizing)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Implement a Separate Chaining Hash Map in code (P2)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Differentiate between the “worst” and “in practice” runtimes of a Separate Chaining Hash Map, and describe what assumptions allow us to consider the “in practice” case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545B91-0D20-E046-A8A9-1115A58B1F03}"/>
              </a:ext>
            </a:extLst>
          </p:cNvPr>
          <p:cNvSpPr txBox="1">
            <a:spLocks/>
          </p:cNvSpPr>
          <p:nvPr/>
        </p:nvSpPr>
        <p:spPr>
          <a:xfrm>
            <a:off x="838200" y="100026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this lecture, you should be able to...</a:t>
            </a:r>
          </a:p>
        </p:txBody>
      </p:sp>
    </p:spTree>
    <p:extLst>
      <p:ext uri="{BB962C8B-B14F-4D97-AF65-F5344CB8AC3E}">
        <p14:creationId xmlns:p14="http://schemas.microsoft.com/office/powerpoint/2010/main" val="295741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556D-5FBD-F24D-A5DF-5F163DFCCE7D}"/>
              </a:ext>
            </a:extLst>
          </p:cNvPr>
          <p:cNvSpPr/>
          <p:nvPr/>
        </p:nvSpPr>
        <p:spPr>
          <a:xfrm>
            <a:off x="719959" y="3966705"/>
            <a:ext cx="2614346" cy="185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72AB8-2C4C-854A-8C6B-404B2A74CA2B}"/>
              </a:ext>
            </a:extLst>
          </p:cNvPr>
          <p:cNvSpPr txBox="1"/>
          <p:nvPr/>
        </p:nvSpPr>
        <p:spPr>
          <a:xfrm>
            <a:off x="1302788" y="5200269"/>
            <a:ext cx="14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ArrayMap</a:t>
            </a:r>
            <a:endParaRPr lang="en-US" sz="2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B755AB-222D-A44F-B19C-A906CC3DDE41}"/>
              </a:ext>
            </a:extLst>
          </p:cNvPr>
          <p:cNvSpPr/>
          <p:nvPr/>
        </p:nvSpPr>
        <p:spPr>
          <a:xfrm>
            <a:off x="3457275" y="3368135"/>
            <a:ext cx="2614346" cy="24545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654F62-7E0F-8342-9CAA-3B9A45956253}"/>
              </a:ext>
            </a:extLst>
          </p:cNvPr>
          <p:cNvSpPr/>
          <p:nvPr/>
        </p:nvSpPr>
        <p:spPr>
          <a:xfrm>
            <a:off x="6194597" y="2809448"/>
            <a:ext cx="2614346" cy="30132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CE2993-EBEE-C54B-8A9E-B9178C2A8144}"/>
              </a:ext>
            </a:extLst>
          </p:cNvPr>
          <p:cNvSpPr/>
          <p:nvPr/>
        </p:nvSpPr>
        <p:spPr>
          <a:xfrm>
            <a:off x="8931919" y="2229521"/>
            <a:ext cx="2614346" cy="35931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20D767-FC35-8245-9917-9A9161CB9A23}"/>
              </a:ext>
            </a:extLst>
          </p:cNvPr>
          <p:cNvSpPr txBox="1"/>
          <p:nvPr/>
        </p:nvSpPr>
        <p:spPr>
          <a:xfrm>
            <a:off x="3575520" y="4589673"/>
            <a:ext cx="238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DirectAccessMap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3ED0FC-9A7B-7343-9719-2A2135B4E1ED}"/>
              </a:ext>
            </a:extLst>
          </p:cNvPr>
          <p:cNvSpPr txBox="1"/>
          <p:nvPr/>
        </p:nvSpPr>
        <p:spPr>
          <a:xfrm>
            <a:off x="6371322" y="4061326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SimpleHashMap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D8B812-7260-1A41-80A4-951647A84103}"/>
              </a:ext>
            </a:extLst>
          </p:cNvPr>
          <p:cNvSpPr txBox="1"/>
          <p:nvPr/>
        </p:nvSpPr>
        <p:spPr>
          <a:xfrm>
            <a:off x="9028151" y="3461161"/>
            <a:ext cx="2421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SeparateChaining</a:t>
            </a:r>
            <a:endParaRPr lang="en-US" sz="2400" b="1" dirty="0"/>
          </a:p>
          <a:p>
            <a:pPr algn="ctr"/>
            <a:r>
              <a:rPr lang="en-US" sz="2400" b="1" dirty="0"/>
              <a:t>HashMap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F27677-F322-9E47-8F36-F93D54B23203}"/>
              </a:ext>
            </a:extLst>
          </p:cNvPr>
          <p:cNvSpPr/>
          <p:nvPr/>
        </p:nvSpPr>
        <p:spPr>
          <a:xfrm>
            <a:off x="9856789" y="2541996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D5BE588-D92F-F84E-A566-4F821A0A7BCD}"/>
              </a:ext>
            </a:extLst>
          </p:cNvPr>
          <p:cNvSpPr/>
          <p:nvPr/>
        </p:nvSpPr>
        <p:spPr>
          <a:xfrm>
            <a:off x="7119469" y="3123492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B7C34CA-2252-AE48-87F0-6D8972528BC3}"/>
              </a:ext>
            </a:extLst>
          </p:cNvPr>
          <p:cNvSpPr/>
          <p:nvPr/>
        </p:nvSpPr>
        <p:spPr>
          <a:xfrm>
            <a:off x="4382149" y="370009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F53B66A-2FCA-5C4C-A0C3-759106F4C31F}"/>
              </a:ext>
            </a:extLst>
          </p:cNvPr>
          <p:cNvSpPr/>
          <p:nvPr/>
        </p:nvSpPr>
        <p:spPr>
          <a:xfrm>
            <a:off x="1644828" y="429215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E3ED4-4A20-C145-877F-39A699402977}"/>
              </a:ext>
            </a:extLst>
          </p:cNvPr>
          <p:cNvSpPr txBox="1"/>
          <p:nvPr/>
        </p:nvSpPr>
        <p:spPr>
          <a:xfrm>
            <a:off x="3512823" y="5069246"/>
            <a:ext cx="24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FASTER</a:t>
            </a:r>
            <a:r>
              <a:rPr lang="en-US" dirty="0"/>
              <a:t>: Jump directly to element, only int keys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25C7F7-7026-344A-B01B-1E817AFAFC69}"/>
              </a:ext>
            </a:extLst>
          </p:cNvPr>
          <p:cNvSpPr txBox="1"/>
          <p:nvPr/>
        </p:nvSpPr>
        <p:spPr>
          <a:xfrm>
            <a:off x="6308729" y="4607581"/>
            <a:ext cx="238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MORE FLEXIBLE</a:t>
            </a:r>
            <a:r>
              <a:rPr lang="en-US" dirty="0"/>
              <a:t>: Hash function supports any type of key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D8D36F-2C1B-F44B-8BDD-6288E8A2CD78}"/>
              </a:ext>
            </a:extLst>
          </p:cNvPr>
          <p:cNvSpPr txBox="1"/>
          <p:nvPr/>
        </p:nvSpPr>
        <p:spPr>
          <a:xfrm>
            <a:off x="9067905" y="4342971"/>
            <a:ext cx="238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YOUR BEST FRIEND</a:t>
            </a:r>
            <a:r>
              <a:rPr lang="en-US" dirty="0"/>
              <a:t>: Addresses limitations with hash collisions, but still fast!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2342F-B899-C240-8685-E35ED99EC822}"/>
              </a:ext>
            </a:extLst>
          </p:cNvPr>
          <p:cNvSpPr/>
          <p:nvPr/>
        </p:nvSpPr>
        <p:spPr>
          <a:xfrm>
            <a:off x="719959" y="3500877"/>
            <a:ext cx="1098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4"/>
                </a:solidFill>
              </a:rPr>
              <a:t>Review</a:t>
            </a:r>
            <a:endParaRPr lang="en-US" sz="2400" b="1" dirty="0"/>
          </a:p>
        </p:txBody>
      </p:sp>
      <p:sp>
        <p:nvSpPr>
          <p:cNvPr id="32" name="Google Shape;366;p40">
            <a:extLst>
              <a:ext uri="{FF2B5EF4-FFF2-40B4-BE49-F238E27FC236}">
                <a16:creationId xmlns:a16="http://schemas.microsoft.com/office/drawing/2014/main" id="{9F07D798-AD98-A641-B2A0-D327F7999B16}"/>
              </a:ext>
            </a:extLst>
          </p:cNvPr>
          <p:cNvSpPr/>
          <p:nvPr/>
        </p:nvSpPr>
        <p:spPr>
          <a:xfrm>
            <a:off x="5108722" y="1012324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spc="100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MAP ADT</a:t>
            </a:r>
            <a:endParaRPr sz="1400" b="1" spc="100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3611F0-F1BB-0946-825C-7B4F152130C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027132" y="315790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62F353-5A49-2D49-A0E1-39349DE3A2B8}"/>
              </a:ext>
            </a:extLst>
          </p:cNvPr>
          <p:cNvCxnSpPr>
            <a:cxnSpLocks/>
          </p:cNvCxnSpPr>
          <p:nvPr/>
        </p:nvCxnSpPr>
        <p:spPr>
          <a:xfrm>
            <a:off x="4760874" y="255933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A6227A-B484-2D42-8833-78105FD53011}"/>
              </a:ext>
            </a:extLst>
          </p:cNvPr>
          <p:cNvCxnSpPr>
            <a:cxnSpLocks/>
          </p:cNvCxnSpPr>
          <p:nvPr/>
        </p:nvCxnSpPr>
        <p:spPr>
          <a:xfrm>
            <a:off x="7499793" y="2000645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75EAB98-CE65-9942-A7D2-34271C28E7B9}"/>
              </a:ext>
            </a:extLst>
          </p:cNvPr>
          <p:cNvCxnSpPr>
            <a:cxnSpLocks/>
          </p:cNvCxnSpPr>
          <p:nvPr/>
        </p:nvCxnSpPr>
        <p:spPr>
          <a:xfrm>
            <a:off x="10239091" y="1420718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356D12B-0D5C-E64B-88C2-B7A6784E4183}"/>
              </a:ext>
            </a:extLst>
          </p:cNvPr>
          <p:cNvCxnSpPr/>
          <p:nvPr/>
        </p:nvCxnSpPr>
        <p:spPr>
          <a:xfrm flipV="1">
            <a:off x="2027132" y="1420718"/>
            <a:ext cx="8211959" cy="17371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822DF6A-E557-6A4B-AFEC-A04A31CFB77C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6114095" y="1586823"/>
            <a:ext cx="1" cy="71621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D1352E4A-B728-DC44-9907-37062A3E1EB4}"/>
              </a:ext>
            </a:extLst>
          </p:cNvPr>
          <p:cNvGrpSpPr/>
          <p:nvPr/>
        </p:nvGrpSpPr>
        <p:grpSpPr>
          <a:xfrm>
            <a:off x="800226" y="5641148"/>
            <a:ext cx="2453811" cy="1027123"/>
            <a:chOff x="1479810" y="1112956"/>
            <a:chExt cx="2453811" cy="1027123"/>
          </a:xfrm>
        </p:grpSpPr>
        <p:sp>
          <p:nvSpPr>
            <p:cNvPr id="3" name="32-Point Star 2">
              <a:extLst>
                <a:ext uri="{FF2B5EF4-FFF2-40B4-BE49-F238E27FC236}">
                  <a16:creationId xmlns:a16="http://schemas.microsoft.com/office/drawing/2014/main" id="{22BB4DB2-8E83-E747-92D3-632E5A3D898F}"/>
                </a:ext>
              </a:extLst>
            </p:cNvPr>
            <p:cNvSpPr/>
            <p:nvPr/>
          </p:nvSpPr>
          <p:spPr>
            <a:xfrm>
              <a:off x="1479810" y="1112956"/>
              <a:ext cx="2453811" cy="1027123"/>
            </a:xfrm>
            <a:prstGeom prst="star32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0621CE-1E8A-6F45-A8CA-A35A1C93DB80}"/>
                </a:ext>
              </a:extLst>
            </p:cNvPr>
            <p:cNvSpPr txBox="1"/>
            <p:nvPr/>
          </p:nvSpPr>
          <p:spPr>
            <a:xfrm>
              <a:off x="1991804" y="1294262"/>
              <a:ext cx="10855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As seen 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5D395C-10FC-7240-A8C4-24A849D0F6E5}"/>
                </a:ext>
              </a:extLst>
            </p:cNvPr>
            <p:cNvSpPr txBox="1"/>
            <p:nvPr/>
          </p:nvSpPr>
          <p:spPr>
            <a:xfrm>
              <a:off x="1960473" y="1436428"/>
              <a:ext cx="15043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Project 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7EB7C8-370C-1149-B048-74CD29FB6B8B}"/>
              </a:ext>
            </a:extLst>
          </p:cNvPr>
          <p:cNvGrpSpPr/>
          <p:nvPr/>
        </p:nvGrpSpPr>
        <p:grpSpPr>
          <a:xfrm>
            <a:off x="9037186" y="5641148"/>
            <a:ext cx="2453811" cy="1027123"/>
            <a:chOff x="1479810" y="1112956"/>
            <a:chExt cx="2453811" cy="1027123"/>
          </a:xfrm>
        </p:grpSpPr>
        <p:sp>
          <p:nvSpPr>
            <p:cNvPr id="38" name="32-Point Star 37">
              <a:extLst>
                <a:ext uri="{FF2B5EF4-FFF2-40B4-BE49-F238E27FC236}">
                  <a16:creationId xmlns:a16="http://schemas.microsoft.com/office/drawing/2014/main" id="{17FCDB30-10EB-ED4C-8B28-E299A31537D7}"/>
                </a:ext>
              </a:extLst>
            </p:cNvPr>
            <p:cNvSpPr/>
            <p:nvPr/>
          </p:nvSpPr>
          <p:spPr>
            <a:xfrm>
              <a:off x="1479810" y="1112956"/>
              <a:ext cx="2453811" cy="1027123"/>
            </a:xfrm>
            <a:prstGeom prst="star32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A5F10F7-4EF9-7E44-8788-8AC1570F89CC}"/>
                </a:ext>
              </a:extLst>
            </p:cNvPr>
            <p:cNvSpPr txBox="1"/>
            <p:nvPr/>
          </p:nvSpPr>
          <p:spPr>
            <a:xfrm>
              <a:off x="1991804" y="1294262"/>
              <a:ext cx="10855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As seen 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F5CDB0-C587-AE4A-875F-63DCBAC69066}"/>
                </a:ext>
              </a:extLst>
            </p:cNvPr>
            <p:cNvSpPr txBox="1"/>
            <p:nvPr/>
          </p:nvSpPr>
          <p:spPr>
            <a:xfrm>
              <a:off x="1960473" y="1436428"/>
              <a:ext cx="15043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Project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0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556D-5FBD-F24D-A5DF-5F163DFCCE7D}"/>
              </a:ext>
            </a:extLst>
          </p:cNvPr>
          <p:cNvSpPr/>
          <p:nvPr/>
        </p:nvSpPr>
        <p:spPr>
          <a:xfrm>
            <a:off x="719959" y="3966705"/>
            <a:ext cx="2614346" cy="185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72AB8-2C4C-854A-8C6B-404B2A74CA2B}"/>
              </a:ext>
            </a:extLst>
          </p:cNvPr>
          <p:cNvSpPr txBox="1"/>
          <p:nvPr/>
        </p:nvSpPr>
        <p:spPr>
          <a:xfrm>
            <a:off x="1302788" y="5200269"/>
            <a:ext cx="14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ArrayMap</a:t>
            </a:r>
            <a:endParaRPr lang="en-US" sz="2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B755AB-222D-A44F-B19C-A906CC3DDE41}"/>
              </a:ext>
            </a:extLst>
          </p:cNvPr>
          <p:cNvSpPr/>
          <p:nvPr/>
        </p:nvSpPr>
        <p:spPr>
          <a:xfrm>
            <a:off x="3457275" y="3368135"/>
            <a:ext cx="2614346" cy="24545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654F62-7E0F-8342-9CAA-3B9A45956253}"/>
              </a:ext>
            </a:extLst>
          </p:cNvPr>
          <p:cNvSpPr/>
          <p:nvPr/>
        </p:nvSpPr>
        <p:spPr>
          <a:xfrm>
            <a:off x="6194597" y="2809448"/>
            <a:ext cx="2614346" cy="30132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CE2993-EBEE-C54B-8A9E-B9178C2A8144}"/>
              </a:ext>
            </a:extLst>
          </p:cNvPr>
          <p:cNvSpPr/>
          <p:nvPr/>
        </p:nvSpPr>
        <p:spPr>
          <a:xfrm>
            <a:off x="8931919" y="2229521"/>
            <a:ext cx="2614346" cy="35931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20D767-FC35-8245-9917-9A9161CB9A23}"/>
              </a:ext>
            </a:extLst>
          </p:cNvPr>
          <p:cNvSpPr txBox="1"/>
          <p:nvPr/>
        </p:nvSpPr>
        <p:spPr>
          <a:xfrm>
            <a:off x="3575520" y="4589673"/>
            <a:ext cx="238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DirectAccessMap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3ED0FC-9A7B-7343-9719-2A2135B4E1ED}"/>
              </a:ext>
            </a:extLst>
          </p:cNvPr>
          <p:cNvSpPr txBox="1"/>
          <p:nvPr/>
        </p:nvSpPr>
        <p:spPr>
          <a:xfrm>
            <a:off x="6371322" y="4061326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SimpleHashMap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D8B812-7260-1A41-80A4-951647A84103}"/>
              </a:ext>
            </a:extLst>
          </p:cNvPr>
          <p:cNvSpPr txBox="1"/>
          <p:nvPr/>
        </p:nvSpPr>
        <p:spPr>
          <a:xfrm>
            <a:off x="9028151" y="3461161"/>
            <a:ext cx="2421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SeparateChaining</a:t>
            </a:r>
            <a:endParaRPr lang="en-US" sz="2400" b="1" dirty="0"/>
          </a:p>
          <a:p>
            <a:pPr algn="ctr"/>
            <a:r>
              <a:rPr lang="en-US" sz="2400" b="1" dirty="0"/>
              <a:t>HashMap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F27677-F322-9E47-8F36-F93D54B23203}"/>
              </a:ext>
            </a:extLst>
          </p:cNvPr>
          <p:cNvSpPr/>
          <p:nvPr/>
        </p:nvSpPr>
        <p:spPr>
          <a:xfrm>
            <a:off x="9856789" y="2541996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D5BE588-D92F-F84E-A566-4F821A0A7BCD}"/>
              </a:ext>
            </a:extLst>
          </p:cNvPr>
          <p:cNvSpPr/>
          <p:nvPr/>
        </p:nvSpPr>
        <p:spPr>
          <a:xfrm>
            <a:off x="7119469" y="3123492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B7C34CA-2252-AE48-87F0-6D8972528BC3}"/>
              </a:ext>
            </a:extLst>
          </p:cNvPr>
          <p:cNvSpPr/>
          <p:nvPr/>
        </p:nvSpPr>
        <p:spPr>
          <a:xfrm>
            <a:off x="4382149" y="370009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F53B66A-2FCA-5C4C-A0C3-759106F4C31F}"/>
              </a:ext>
            </a:extLst>
          </p:cNvPr>
          <p:cNvSpPr/>
          <p:nvPr/>
        </p:nvSpPr>
        <p:spPr>
          <a:xfrm>
            <a:off x="1644828" y="429215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E3ED4-4A20-C145-877F-39A699402977}"/>
              </a:ext>
            </a:extLst>
          </p:cNvPr>
          <p:cNvSpPr txBox="1"/>
          <p:nvPr/>
        </p:nvSpPr>
        <p:spPr>
          <a:xfrm>
            <a:off x="3512823" y="5069246"/>
            <a:ext cx="24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FASTER</a:t>
            </a:r>
            <a:r>
              <a:rPr lang="en-US" dirty="0"/>
              <a:t>: Jump directly to element, only int keys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25C7F7-7026-344A-B01B-1E817AFAFC69}"/>
              </a:ext>
            </a:extLst>
          </p:cNvPr>
          <p:cNvSpPr txBox="1"/>
          <p:nvPr/>
        </p:nvSpPr>
        <p:spPr>
          <a:xfrm>
            <a:off x="6308729" y="4607581"/>
            <a:ext cx="238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MORE FLEXIBLE</a:t>
            </a:r>
            <a:r>
              <a:rPr lang="en-US" dirty="0"/>
              <a:t>: Hash function supports any type of key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D8D36F-2C1B-F44B-8BDD-6288E8A2CD78}"/>
              </a:ext>
            </a:extLst>
          </p:cNvPr>
          <p:cNvSpPr txBox="1"/>
          <p:nvPr/>
        </p:nvSpPr>
        <p:spPr>
          <a:xfrm>
            <a:off x="9067905" y="4342971"/>
            <a:ext cx="238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YOUR BEST FRIEND</a:t>
            </a:r>
            <a:r>
              <a:rPr lang="en-US" dirty="0"/>
              <a:t>: Addresses limitations with hash collisions, but still fast!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2342F-B899-C240-8685-E35ED99EC822}"/>
              </a:ext>
            </a:extLst>
          </p:cNvPr>
          <p:cNvSpPr/>
          <p:nvPr/>
        </p:nvSpPr>
        <p:spPr>
          <a:xfrm>
            <a:off x="719959" y="3500877"/>
            <a:ext cx="1098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4"/>
                </a:solidFill>
              </a:rPr>
              <a:t>Review</a:t>
            </a:r>
            <a:endParaRPr lang="en-US" sz="2400" b="1" dirty="0"/>
          </a:p>
        </p:txBody>
      </p:sp>
      <p:sp>
        <p:nvSpPr>
          <p:cNvPr id="32" name="Google Shape;366;p40">
            <a:extLst>
              <a:ext uri="{FF2B5EF4-FFF2-40B4-BE49-F238E27FC236}">
                <a16:creationId xmlns:a16="http://schemas.microsoft.com/office/drawing/2014/main" id="{9F07D798-AD98-A641-B2A0-D327F7999B16}"/>
              </a:ext>
            </a:extLst>
          </p:cNvPr>
          <p:cNvSpPr/>
          <p:nvPr/>
        </p:nvSpPr>
        <p:spPr>
          <a:xfrm>
            <a:off x="5108722" y="1012324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spc="100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MAP ADT</a:t>
            </a:r>
            <a:endParaRPr sz="1400" b="1" spc="100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3611F0-F1BB-0946-825C-7B4F152130C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027132" y="315790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62F353-5A49-2D49-A0E1-39349DE3A2B8}"/>
              </a:ext>
            </a:extLst>
          </p:cNvPr>
          <p:cNvCxnSpPr>
            <a:cxnSpLocks/>
          </p:cNvCxnSpPr>
          <p:nvPr/>
        </p:nvCxnSpPr>
        <p:spPr>
          <a:xfrm>
            <a:off x="4760874" y="255933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A6227A-B484-2D42-8833-78105FD53011}"/>
              </a:ext>
            </a:extLst>
          </p:cNvPr>
          <p:cNvCxnSpPr>
            <a:cxnSpLocks/>
          </p:cNvCxnSpPr>
          <p:nvPr/>
        </p:nvCxnSpPr>
        <p:spPr>
          <a:xfrm>
            <a:off x="7499793" y="2000645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75EAB98-CE65-9942-A7D2-34271C28E7B9}"/>
              </a:ext>
            </a:extLst>
          </p:cNvPr>
          <p:cNvCxnSpPr>
            <a:cxnSpLocks/>
          </p:cNvCxnSpPr>
          <p:nvPr/>
        </p:nvCxnSpPr>
        <p:spPr>
          <a:xfrm>
            <a:off x="10239091" y="1420718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356D12B-0D5C-E64B-88C2-B7A6784E4183}"/>
              </a:ext>
            </a:extLst>
          </p:cNvPr>
          <p:cNvCxnSpPr/>
          <p:nvPr/>
        </p:nvCxnSpPr>
        <p:spPr>
          <a:xfrm flipV="1">
            <a:off x="2027132" y="1420718"/>
            <a:ext cx="8211959" cy="17371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822DF6A-E557-6A4B-AFEC-A04A31CFB77C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6114095" y="1586823"/>
            <a:ext cx="1" cy="71621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entagon 54">
            <a:extLst>
              <a:ext uri="{FF2B5EF4-FFF2-40B4-BE49-F238E27FC236}">
                <a16:creationId xmlns:a16="http://schemas.microsoft.com/office/drawing/2014/main" id="{464F7D39-ECD8-6847-9B54-66B9C881AF99}"/>
              </a:ext>
            </a:extLst>
          </p:cNvPr>
          <p:cNvSpPr/>
          <p:nvPr/>
        </p:nvSpPr>
        <p:spPr>
          <a:xfrm rot="16200000">
            <a:off x="1812843" y="614835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4848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12693</TotalTime>
  <Words>4561</Words>
  <Application>Microsoft Macintosh PowerPoint</Application>
  <PresentationFormat>Widescreen</PresentationFormat>
  <Paragraphs>894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Calibri</vt:lpstr>
      <vt:lpstr>Cambria Math</vt:lpstr>
      <vt:lpstr>Consolas</vt:lpstr>
      <vt:lpstr>Courier New</vt:lpstr>
      <vt:lpstr>Montserrat</vt:lpstr>
      <vt:lpstr>Montserrat ExtraBold</vt:lpstr>
      <vt:lpstr>Montserrat SemiBold</vt:lpstr>
      <vt:lpstr>Segoe UI Historic</vt:lpstr>
      <vt:lpstr>Segoe UI Semilight</vt:lpstr>
      <vt:lpstr>System Font Regular</vt:lpstr>
      <vt:lpstr>Tw Cen MT</vt:lpstr>
      <vt:lpstr>CSE 373 Summer 2020</vt:lpstr>
      <vt:lpstr>Hash Maps</vt:lpstr>
      <vt:lpstr>Announcements</vt:lpstr>
      <vt:lpstr>STUDENT FEEDBACK</vt:lpstr>
      <vt:lpstr>P2: Maps</vt:lpstr>
      <vt:lpstr>Announcements</vt:lpstr>
      <vt:lpstr>Welcome to the Data Structures Part™</vt:lpstr>
      <vt:lpstr>Learning Objectives</vt:lpstr>
      <vt:lpstr>Lecture Outline</vt:lpstr>
      <vt:lpstr>Lecture Outline</vt:lpstr>
      <vt:lpstr>Review  The Map ADT</vt:lpstr>
      <vt:lpstr>Review  Implementing a Map with an Array</vt:lpstr>
      <vt:lpstr>Review  Implementing a Map with Linked Nodes</vt:lpstr>
      <vt:lpstr>Could we do better?</vt:lpstr>
      <vt:lpstr>Lecture Outline</vt:lpstr>
      <vt:lpstr>DirectAccessMap</vt:lpstr>
      <vt:lpstr>DirectAccessMap Implementation</vt:lpstr>
      <vt:lpstr>Pros and Cons of DirectAccessMap</vt:lpstr>
      <vt:lpstr>Pros and Cons of DirectAccessMap</vt:lpstr>
      <vt:lpstr>Can We Store Any Integer?</vt:lpstr>
      <vt:lpstr>Hash Functions</vt:lpstr>
      <vt:lpstr>Lecture Outline</vt:lpstr>
      <vt:lpstr>Mod: Remainder</vt:lpstr>
      <vt:lpstr>SimpleHashMap: “% by size” as Hash Function</vt:lpstr>
      <vt:lpstr>SimpleHashMap: Collisions?!</vt:lpstr>
      <vt:lpstr>Lecture Outline</vt:lpstr>
      <vt:lpstr>Handling Collisions</vt:lpstr>
      <vt:lpstr>Separate Chaining</vt:lpstr>
      <vt:lpstr>Separate Chaining</vt:lpstr>
      <vt:lpstr>Separate Chaining</vt:lpstr>
      <vt:lpstr>Separate Chaining Worst Case </vt:lpstr>
      <vt:lpstr>Separate Chaining Best Case</vt:lpstr>
      <vt:lpstr>Separate Chaining... In Practice</vt:lpstr>
      <vt:lpstr>Resizing</vt:lpstr>
      <vt:lpstr>Resizing</vt:lpstr>
      <vt:lpstr>When to Resize?</vt:lpstr>
      <vt:lpstr>When to Resize?</vt:lpstr>
      <vt:lpstr>Hashing</vt:lpstr>
      <vt:lpstr>Hashing</vt:lpstr>
      <vt:lpstr>Hashing</vt:lpstr>
      <vt:lpstr>Review  Iterators</vt:lpstr>
      <vt:lpstr>P2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Aaron S Johnston</cp:lastModifiedBy>
  <cp:revision>438</cp:revision>
  <dcterms:created xsi:type="dcterms:W3CDTF">2020-06-13T06:27:42Z</dcterms:created>
  <dcterms:modified xsi:type="dcterms:W3CDTF">2020-07-10T19:14:54Z</dcterms:modified>
</cp:coreProperties>
</file>