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1" r:id="rId3"/>
    <p:sldId id="512" r:id="rId4"/>
    <p:sldId id="731" r:id="rId5"/>
    <p:sldId id="717" r:id="rId6"/>
    <p:sldId id="739" r:id="rId7"/>
    <p:sldId id="285" r:id="rId8"/>
    <p:sldId id="288" r:id="rId9"/>
    <p:sldId id="727" r:id="rId10"/>
    <p:sldId id="732" r:id="rId11"/>
    <p:sldId id="302" r:id="rId12"/>
    <p:sldId id="307" r:id="rId13"/>
    <p:sldId id="733" r:id="rId14"/>
    <p:sldId id="258" r:id="rId15"/>
    <p:sldId id="259" r:id="rId16"/>
    <p:sldId id="260" r:id="rId17"/>
    <p:sldId id="718" r:id="rId18"/>
    <p:sldId id="719" r:id="rId19"/>
    <p:sldId id="721" r:id="rId20"/>
    <p:sldId id="734" r:id="rId21"/>
    <p:sldId id="722" r:id="rId22"/>
    <p:sldId id="724" r:id="rId23"/>
    <p:sldId id="720" r:id="rId24"/>
    <p:sldId id="726" r:id="rId25"/>
    <p:sldId id="735" r:id="rId26"/>
    <p:sldId id="723" r:id="rId27"/>
    <p:sldId id="728" r:id="rId28"/>
    <p:sldId id="730" r:id="rId29"/>
    <p:sldId id="729" r:id="rId30"/>
    <p:sldId id="279" r:id="rId31"/>
    <p:sldId id="280" r:id="rId32"/>
    <p:sldId id="281" r:id="rId33"/>
    <p:sldId id="692" r:id="rId34"/>
    <p:sldId id="73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9A9"/>
    <a:srgbClr val="0FB9B1"/>
    <a:srgbClr val="09A98A"/>
    <a:srgbClr val="FEC000"/>
    <a:srgbClr val="004282"/>
    <a:srgbClr val="007EDE"/>
    <a:srgbClr val="5EE1B2"/>
    <a:srgbClr val="FFD0D1"/>
    <a:srgbClr val="BDFFF7"/>
    <a:srgbClr val="B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/>
    <p:restoredTop sz="92334"/>
  </p:normalViewPr>
  <p:slideViewPr>
    <p:cSldViewPr snapToGrid="0" snapToObjects="1">
      <p:cViewPr>
        <p:scale>
          <a:sx n="112" d="100"/>
          <a:sy n="112" d="100"/>
        </p:scale>
        <p:origin x="1064" y="728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IFCV2spKt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1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04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63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76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03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75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86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336D0-BB87-4158-9DDA-BA914A234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18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9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57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59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52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16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1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58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9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9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42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would you reduce "Contains Duplicates?" to another problem?</a:t>
            </a:r>
          </a:p>
          <a:p>
            <a:r>
              <a:rPr lang="en-US"/>
              <a:t>https://www.polleverywhere.com/discourses/UjzNl2233GyR9rOfazjm0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97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4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31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741bc7b38d_0_1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741bc7b38d_0_1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541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741bc7b38d_0_1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741bc7b38d_0_1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https://www.youtube.com/watch?v=vIFCV2spKtg</a:t>
            </a:r>
            <a:r>
              <a:rPr lang="en-US" dirty="0"/>
              <a:t>: stop the video after they show the first vertical seam identified during the alphabet blocks – about 2.5m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861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741bc7b38d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741bc7b38d_0_1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704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741bc7b38d_0_1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741bc7b38d_0_1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96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8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1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5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6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15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0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660E5-0D31-D049-86B2-0794F6A9F71E}"/>
              </a:ext>
            </a:extLst>
          </p:cNvPr>
          <p:cNvSpPr/>
          <p:nvPr userDrawn="1"/>
        </p:nvSpPr>
        <p:spPr>
          <a:xfrm>
            <a:off x="-75414" y="0"/>
            <a:ext cx="12343614" cy="6858000"/>
          </a:xfrm>
          <a:prstGeom prst="rect">
            <a:avLst/>
          </a:prstGeom>
          <a:solidFill>
            <a:srgbClr val="2E235D"/>
          </a:solidFill>
          <a:ln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67F-E2C0-6546-AB36-6C9268BDB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2881" y="-75182"/>
            <a:ext cx="12314278" cy="705199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2D1BB74-0E76-424E-9431-E2DFD70A90F2}"/>
              </a:ext>
            </a:extLst>
          </p:cNvPr>
          <p:cNvSpPr/>
          <p:nvPr userDrawn="1"/>
        </p:nvSpPr>
        <p:spPr>
          <a:xfrm>
            <a:off x="7167842" y="1236372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373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8BE69-200E-4044-A2C1-9E437C58D5E9}"/>
              </a:ext>
            </a:extLst>
          </p:cNvPr>
          <p:cNvSpPr txBox="1"/>
          <p:nvPr userDrawn="1"/>
        </p:nvSpPr>
        <p:spPr>
          <a:xfrm>
            <a:off x="8346734" y="5086748"/>
            <a:ext cx="3390395" cy="88140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Timothy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Akintilo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Brian Chan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Joyce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Elauria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Eric Fan</a:t>
            </a: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Farrell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Fileas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Melissa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Hovik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Leona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Kazi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Keanu </a:t>
            </a:r>
            <a:r>
              <a:rPr lang="en-US" sz="1200" b="1" i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Vestil</a:t>
            </a:r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Howard Xiao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AF4F2-01CF-EC46-93D6-03F2FDFE184D}"/>
              </a:ext>
            </a:extLst>
          </p:cNvPr>
          <p:cNvSpPr/>
          <p:nvPr userDrawn="1"/>
        </p:nvSpPr>
        <p:spPr>
          <a:xfrm>
            <a:off x="8346734" y="4819413"/>
            <a:ext cx="1446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Aaron Johnston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74505-8E8F-B24F-A5BE-1DB9A8DED503}"/>
              </a:ext>
            </a:extLst>
          </p:cNvPr>
          <p:cNvSpPr/>
          <p:nvPr userDrawn="1"/>
        </p:nvSpPr>
        <p:spPr>
          <a:xfrm>
            <a:off x="7360567" y="481941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Instructor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8BAF8-1E44-DB4E-9257-6B3BC83B7863}"/>
              </a:ext>
            </a:extLst>
          </p:cNvPr>
          <p:cNvSpPr/>
          <p:nvPr userDrawn="1"/>
        </p:nvSpPr>
        <p:spPr>
          <a:xfrm>
            <a:off x="7848275" y="5075655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i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TAs</a:t>
            </a:r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C725FB-FF53-2F4D-8F32-E3582C5A0F05}"/>
              </a:ext>
            </a:extLst>
          </p:cNvPr>
          <p:cNvSpPr/>
          <p:nvPr userDrawn="1"/>
        </p:nvSpPr>
        <p:spPr>
          <a:xfrm>
            <a:off x="9947419" y="5633793"/>
            <a:ext cx="21604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Siddharth Vaidyanathan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5E88-8AF6-194B-9672-EDDDCDDD56AE}"/>
              </a:ext>
            </a:extLst>
          </p:cNvPr>
          <p:cNvCxnSpPr>
            <a:cxnSpLocks/>
          </p:cNvCxnSpPr>
          <p:nvPr userDrawn="1"/>
        </p:nvCxnSpPr>
        <p:spPr>
          <a:xfrm>
            <a:off x="7360567" y="4535920"/>
            <a:ext cx="470760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0248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22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024" y="435679"/>
            <a:ext cx="11207977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25" y="1362075"/>
            <a:ext cx="5486400" cy="4972051"/>
          </a:xfrm>
        </p:spPr>
        <p:txBody>
          <a:bodyPr/>
          <a:lstStyle>
            <a:lvl1pPr>
              <a:defRPr sz="2400" b="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A352B390-DEB2-4C03-8333-A0E41D1ED7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7600" y="1362075"/>
            <a:ext cx="5486400" cy="4972051"/>
          </a:xfrm>
        </p:spPr>
        <p:txBody>
          <a:bodyPr/>
          <a:lstStyle>
            <a:lvl1pPr>
              <a:defRPr sz="2400" b="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0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Everyw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14882" y="189488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F027E-A466-424B-A56C-C5857F0E6F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618" y="254185"/>
            <a:ext cx="3709636" cy="8550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414951" y="403662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04F1-978C-6343-BF90-B404034CB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4F229-CC7E-6549-B870-85C68E662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6D8F-09C9-484A-A9EC-64E198B90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1CC624-0437-43EF-99D3-4B5E545BF210}"/>
              </a:ext>
            </a:extLst>
          </p:cNvPr>
          <p:cNvSpPr/>
          <p:nvPr userDrawn="1"/>
        </p:nvSpPr>
        <p:spPr>
          <a:xfrm>
            <a:off x="272955" y="0"/>
            <a:ext cx="423081" cy="1562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EBE18-A94F-4CF8-8975-BC720F07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D116-9EEC-4608-812B-930500586DFA}" type="datetime1">
              <a:rPr lang="en-US" smtClean="0"/>
              <a:t>8/14/20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72C5-2DDD-45C4-966C-970A137A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65DE-58FC-41F4-AC58-2C90A5E005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7B5817-8D3A-4DD3-92FF-32BBC5F91560}"/>
              </a:ext>
            </a:extLst>
          </p:cNvPr>
          <p:cNvCxnSpPr/>
          <p:nvPr userDrawn="1"/>
        </p:nvCxnSpPr>
        <p:spPr>
          <a:xfrm>
            <a:off x="61415" y="753975"/>
            <a:ext cx="12008609" cy="0"/>
          </a:xfrm>
          <a:prstGeom prst="line">
            <a:avLst/>
          </a:prstGeom>
          <a:ln>
            <a:solidFill>
              <a:srgbClr val="9B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2B1C59-33FF-4FB4-BDD7-F61C6400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134" y="263276"/>
            <a:ext cx="10334364" cy="101466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4F48-B758-43EB-980F-1E2884C8E2A7}"/>
              </a:ext>
            </a:extLst>
          </p:cNvPr>
          <p:cNvGrpSpPr/>
          <p:nvPr userDrawn="1"/>
        </p:nvGrpSpPr>
        <p:grpSpPr>
          <a:xfrm>
            <a:off x="575239" y="475151"/>
            <a:ext cx="631298" cy="631298"/>
            <a:chOff x="1530939" y="2405329"/>
            <a:chExt cx="631298" cy="6312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BADBD9-302C-40D9-A763-C65CCFE16FDE}"/>
                </a:ext>
              </a:extLst>
            </p:cNvPr>
            <p:cNvSpPr/>
            <p:nvPr userDrawn="1"/>
          </p:nvSpPr>
          <p:spPr>
            <a:xfrm>
              <a:off x="1530939" y="2405329"/>
              <a:ext cx="631298" cy="631298"/>
            </a:xfrm>
            <a:prstGeom prst="ellipse">
              <a:avLst/>
            </a:prstGeom>
            <a:solidFill>
              <a:srgbClr val="B6A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Shape 490">
              <a:extLst>
                <a:ext uri="{FF2B5EF4-FFF2-40B4-BE49-F238E27FC236}">
                  <a16:creationId xmlns:a16="http://schemas.microsoft.com/office/drawing/2014/main" id="{ABC713E7-D704-4682-B292-907313F269C9}"/>
                </a:ext>
              </a:extLst>
            </p:cNvPr>
            <p:cNvGrpSpPr/>
            <p:nvPr userDrawn="1"/>
          </p:nvGrpSpPr>
          <p:grpSpPr>
            <a:xfrm>
              <a:off x="1661835" y="2536225"/>
              <a:ext cx="369505" cy="369505"/>
              <a:chOff x="2594050" y="1631825"/>
              <a:chExt cx="439625" cy="439625"/>
            </a:xfrm>
          </p:grpSpPr>
          <p:sp>
            <p:nvSpPr>
              <p:cNvPr id="9" name="Shape 491">
                <a:extLst>
                  <a:ext uri="{FF2B5EF4-FFF2-40B4-BE49-F238E27FC236}">
                    <a16:creationId xmlns:a16="http://schemas.microsoft.com/office/drawing/2014/main" id="{5701E159-D011-460A-BF32-22B3BFF6328B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0" t="0" r="0" b="0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Shape 492">
                <a:extLst>
                  <a:ext uri="{FF2B5EF4-FFF2-40B4-BE49-F238E27FC236}">
                    <a16:creationId xmlns:a16="http://schemas.microsoft.com/office/drawing/2014/main" id="{CA3D8659-8AB7-48FB-9131-98E6A18A0B20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0" t="0" r="0" b="0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Shape 493">
                <a:extLst>
                  <a:ext uri="{FF2B5EF4-FFF2-40B4-BE49-F238E27FC236}">
                    <a16:creationId xmlns:a16="http://schemas.microsoft.com/office/drawing/2014/main" id="{A811AE90-64AA-41C3-9DE9-62A86028AA6C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0" t="0" r="0" b="0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Shape 494">
                <a:extLst>
                  <a:ext uri="{FF2B5EF4-FFF2-40B4-BE49-F238E27FC236}">
                    <a16:creationId xmlns:a16="http://schemas.microsoft.com/office/drawing/2014/main" id="{0551D70B-4457-48F5-81B9-3A38F6B661D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0" t="0" r="0" b="0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95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72BD7EC-0D21-433C-A8B8-B34982C02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134" y="1463857"/>
            <a:ext cx="10334364" cy="4845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4F733CC-2D13-824F-AEF8-39DA701B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742" y="6544402"/>
            <a:ext cx="5901459" cy="274320"/>
          </a:xfrm>
        </p:spPr>
        <p:txBody>
          <a:bodyPr/>
          <a:lstStyle/>
          <a:p>
            <a:r>
              <a:rPr lang="en-US" dirty="0"/>
              <a:t>CSE 373 20 SP – champion &amp; Chun</a:t>
            </a:r>
          </a:p>
        </p:txBody>
      </p:sp>
    </p:spTree>
    <p:extLst>
      <p:ext uri="{BB962C8B-B14F-4D97-AF65-F5344CB8AC3E}">
        <p14:creationId xmlns:p14="http://schemas.microsoft.com/office/powerpoint/2010/main" val="8070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8" y="1621972"/>
            <a:ext cx="11154834" cy="4712153"/>
          </a:xfrm>
        </p:spPr>
        <p:txBody>
          <a:bodyPr/>
          <a:lstStyle>
            <a:lvl1pPr>
              <a:defRPr sz="2133" b="0"/>
            </a:lvl1pPr>
            <a:lvl2pPr>
              <a:defRPr sz="1867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379200" y="6492240"/>
            <a:ext cx="812800" cy="365125"/>
          </a:xfrm>
        </p:spPr>
        <p:txBody>
          <a:bodyPr/>
          <a:lstStyle>
            <a:lvl1pPr algn="ctr">
              <a:defRPr sz="900">
                <a:solidFill>
                  <a:srgbClr val="4B2A85"/>
                </a:solidFill>
              </a:defRPr>
            </a:lvl1pPr>
          </a:lstStyle>
          <a:p>
            <a:fld id="{CC1B5E29-5BFE-4A77-A178-85B6D82C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903" y="6492875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29764" y="-6263"/>
            <a:ext cx="12221763" cy="230293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373 Summer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22: Topo Sort &amp; Reductions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3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tif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tionary.com/e/emoji/smiling-face-with-sunglasses-emoji/#:~:text=!,sentiments%20of%20OK%20or%20awesome.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IFCV2spKt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vIFCV2spKtg" TargetMode="Externa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asarkar.com/assets/docs/algorithms-curated/Solving%202-List%20Coloring%20-%20Gil.pdf" TargetMode="External"/><Relationship Id="rId2" Type="http://schemas.openxmlformats.org/officeDocument/2006/relationships/hyperlink" Target="https://www.ics.uci.edu/~eppstein/161/960208.html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hyperlink" Target="https://en.wikipedia.org/wiki/External_sorting" TargetMode="External"/><Relationship Id="rId3" Type="http://schemas.openxmlformats.org/officeDocument/2006/relationships/image" Target="../media/image26.png"/><Relationship Id="rId21" Type="http://schemas.openxmlformats.org/officeDocument/2006/relationships/image" Target="../media/image39.pn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hyperlink" Target="https://en.wikipedia.org/wiki/Bucket_sort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24" Type="http://schemas.openxmlformats.org/officeDocument/2006/relationships/hyperlink" Target="https://en.wikipedia.org/wiki/Counting_sort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33.png"/><Relationship Id="rId23" Type="http://schemas.openxmlformats.org/officeDocument/2006/relationships/hyperlink" Target="https://visualgo.net/en/sorting?slide=15" TargetMode="External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hyperlink" Target="https://en.wikipedia.org/wiki/Radix_so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3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823054" cy="2445040"/>
          </a:xfrm>
        </p:spPr>
        <p:txBody>
          <a:bodyPr/>
          <a:lstStyle/>
          <a:p>
            <a:r>
              <a:rPr lang="en-US" dirty="0"/>
              <a:t>Topo Sort &amp; Reductions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6C931-2F9F-1949-B765-EE0BF932B1A7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808519-770C-F345-BDA5-8F39C53CDBC3}"/>
              </a:ext>
            </a:extLst>
          </p:cNvPr>
          <p:cNvSpPr/>
          <p:nvPr/>
        </p:nvSpPr>
        <p:spPr>
          <a:xfrm>
            <a:off x="8501965" y="4358457"/>
            <a:ext cx="2386682" cy="39259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latin typeface="Calibri" panose="020F0502020204030204" pitchFamily="34" charset="0"/>
                <a:cs typeface="Calibri" panose="020F0502020204030204" pitchFamily="34" charset="0"/>
              </a:rPr>
              <a:t>pollev.com/uwcse373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5008A-098F-B549-9DF4-CB8455EC993D}"/>
              </a:ext>
            </a:extLst>
          </p:cNvPr>
          <p:cNvSpPr txBox="1"/>
          <p:nvPr/>
        </p:nvSpPr>
        <p:spPr>
          <a:xfrm>
            <a:off x="7379594" y="1726092"/>
            <a:ext cx="472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many total pivots would Quick Sort need for the divide step on this array if we choose the pivot as: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element</a:t>
            </a:r>
          </a:p>
          <a:p>
            <a:pPr marL="342900" indent="-342900">
              <a:buAutoNum type="alphaLcParenR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Median of the first, middle, and last elements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13EDA3-5667-9042-8891-2FC333280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0796"/>
              </p:ext>
            </p:extLst>
          </p:nvPr>
        </p:nvGraphicFramePr>
        <p:xfrm>
          <a:off x="7993865" y="3329190"/>
          <a:ext cx="340288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26">
                  <a:extLst>
                    <a:ext uri="{9D8B030D-6E8A-4147-A177-3AD203B41FA5}">
                      <a16:colId xmlns:a16="http://schemas.microsoft.com/office/drawing/2014/main" val="3101293881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98282436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1433095861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3633235041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2917977102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781796313"/>
                    </a:ext>
                  </a:extLst>
                </a:gridCol>
                <a:gridCol w="486126">
                  <a:extLst>
                    <a:ext uri="{9D8B030D-6E8A-4147-A177-3AD203B41FA5}">
                      <a16:colId xmlns:a16="http://schemas.microsoft.com/office/drawing/2014/main" val="1403575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36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29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2B40-8F63-2847-B24C-C4C68F69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75F-A699-0F45-9FAA-EF87BDFA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Comparison Sorts</a:t>
            </a:r>
          </a:p>
          <a:p>
            <a:pPr lvl="1"/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Sorting Overview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In-Place Quick Sort</a:t>
            </a:r>
          </a:p>
          <a:p>
            <a:pPr lvl="1"/>
            <a:endParaRPr lang="en-US" dirty="0"/>
          </a:p>
          <a:p>
            <a:r>
              <a:rPr lang="en-US" dirty="0"/>
              <a:t>Topological Sort</a:t>
            </a:r>
          </a:p>
          <a:p>
            <a:pPr lvl="1"/>
            <a:endParaRPr lang="en-US" dirty="0"/>
          </a:p>
          <a:p>
            <a:r>
              <a:rPr lang="en-US" dirty="0"/>
              <a:t>Reductions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Examples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4D8645-6B36-3249-AF80-3951C2D63BE7}"/>
              </a:ext>
            </a:extLst>
          </p:cNvPr>
          <p:cNvSpPr/>
          <p:nvPr/>
        </p:nvSpPr>
        <p:spPr>
          <a:xfrm rot="10800000">
            <a:off x="4138861" y="2246604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5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CC84-B9D0-4EB2-A26E-F40D77E52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487"/>
            <a:ext cx="10515600" cy="762635"/>
          </a:xfrm>
        </p:spPr>
        <p:txBody>
          <a:bodyPr/>
          <a:lstStyle/>
          <a:p>
            <a:r>
              <a:rPr lang="en-US" dirty="0"/>
              <a:t>Quick Sort (v2: In-Place) 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17D73BC6-B332-4345-BCBB-215D6924379E}"/>
              </a:ext>
            </a:extLst>
          </p:cNvPr>
          <p:cNvGraphicFramePr>
            <a:graphicFrameLocks/>
          </p:cNvGraphicFramePr>
          <p:nvPr/>
        </p:nvGraphicFramePr>
        <p:xfrm>
          <a:off x="1771929" y="1134109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887FC647-EFF0-4F61-8792-6988591B7355}"/>
              </a:ext>
            </a:extLst>
          </p:cNvPr>
          <p:cNvGraphicFramePr>
            <a:graphicFrameLocks/>
          </p:cNvGraphicFramePr>
          <p:nvPr/>
        </p:nvGraphicFramePr>
        <p:xfrm>
          <a:off x="1771929" y="2096290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3FECF335-F41A-4931-95CA-CF86BCCCE5F9}"/>
              </a:ext>
            </a:extLst>
          </p:cNvPr>
          <p:cNvSpPr/>
          <p:nvPr/>
        </p:nvSpPr>
        <p:spPr>
          <a:xfrm rot="10800000">
            <a:off x="3107622" y="2971804"/>
            <a:ext cx="354330" cy="65151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B97E8DD-9102-456C-9E1D-22F50C77D817}"/>
              </a:ext>
            </a:extLst>
          </p:cNvPr>
          <p:cNvSpPr/>
          <p:nvPr/>
        </p:nvSpPr>
        <p:spPr>
          <a:xfrm rot="10800000">
            <a:off x="11170148" y="2971805"/>
            <a:ext cx="354330" cy="65151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D4E18-969F-4D92-A616-20398A1E7EC1}"/>
              </a:ext>
            </a:extLst>
          </p:cNvPr>
          <p:cNvSpPr txBox="1"/>
          <p:nvPr/>
        </p:nvSpPr>
        <p:spPr>
          <a:xfrm>
            <a:off x="2952524" y="3675874"/>
            <a:ext cx="6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Low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X &lt;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57123A-5778-4937-B483-EB8DF73B0598}"/>
              </a:ext>
            </a:extLst>
          </p:cNvPr>
          <p:cNvSpPr txBox="1"/>
          <p:nvPr/>
        </p:nvSpPr>
        <p:spPr>
          <a:xfrm>
            <a:off x="10968042" y="3675873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High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X &gt;= 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B5F8D-4A4C-4234-899B-1A262C94D112}"/>
              </a:ext>
            </a:extLst>
          </p:cNvPr>
          <p:cNvSpPr/>
          <p:nvPr/>
        </p:nvSpPr>
        <p:spPr>
          <a:xfrm>
            <a:off x="2780501" y="2467130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C55689-7752-4E2B-806D-374AC2ED7FAF}"/>
              </a:ext>
            </a:extLst>
          </p:cNvPr>
          <p:cNvSpPr/>
          <p:nvPr/>
        </p:nvSpPr>
        <p:spPr>
          <a:xfrm>
            <a:off x="10856651" y="2462850"/>
            <a:ext cx="1008572" cy="37084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EAC84-A792-4C35-84AF-815227CB1E19}"/>
              </a:ext>
            </a:extLst>
          </p:cNvPr>
          <p:cNvSpPr/>
          <p:nvPr/>
        </p:nvSpPr>
        <p:spPr>
          <a:xfrm>
            <a:off x="3789073" y="2471636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BD05D-9E41-422F-85AF-CEFF52D54791}"/>
              </a:ext>
            </a:extLst>
          </p:cNvPr>
          <p:cNvSpPr/>
          <p:nvPr/>
        </p:nvSpPr>
        <p:spPr>
          <a:xfrm>
            <a:off x="9834455" y="2457134"/>
            <a:ext cx="1008572" cy="37084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66827E1A-D3C7-4139-99A1-8CA8D1CA1EE9}"/>
              </a:ext>
            </a:extLst>
          </p:cNvPr>
          <p:cNvGraphicFramePr>
            <a:graphicFrameLocks/>
          </p:cNvGraphicFramePr>
          <p:nvPr/>
        </p:nvGraphicFramePr>
        <p:xfrm>
          <a:off x="1771929" y="4322204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A929319E-AE23-418E-8A3B-572AC43AEC78}"/>
              </a:ext>
            </a:extLst>
          </p:cNvPr>
          <p:cNvSpPr/>
          <p:nvPr/>
        </p:nvSpPr>
        <p:spPr>
          <a:xfrm>
            <a:off x="2761102" y="4677701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4567D1-8321-43C7-BC69-67E42F9068BF}"/>
              </a:ext>
            </a:extLst>
          </p:cNvPr>
          <p:cNvSpPr/>
          <p:nvPr/>
        </p:nvSpPr>
        <p:spPr>
          <a:xfrm>
            <a:off x="10837252" y="4673421"/>
            <a:ext cx="1008572" cy="37084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AE41FF-AB08-497E-B407-4BA986A3AE3E}"/>
              </a:ext>
            </a:extLst>
          </p:cNvPr>
          <p:cNvSpPr/>
          <p:nvPr/>
        </p:nvSpPr>
        <p:spPr>
          <a:xfrm>
            <a:off x="3769674" y="4682207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381DC3-2B9F-47F5-8603-B01D4E946428}"/>
              </a:ext>
            </a:extLst>
          </p:cNvPr>
          <p:cNvSpPr/>
          <p:nvPr/>
        </p:nvSpPr>
        <p:spPr>
          <a:xfrm>
            <a:off x="9834455" y="4698351"/>
            <a:ext cx="1008572" cy="37084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54ACD5-4EFB-4124-9E72-7C1FB53738BF}"/>
              </a:ext>
            </a:extLst>
          </p:cNvPr>
          <p:cNvSpPr/>
          <p:nvPr/>
        </p:nvSpPr>
        <p:spPr>
          <a:xfrm>
            <a:off x="4797645" y="4677701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9A7EF4-E70B-4C74-B4B3-54EB0BE265B5}"/>
              </a:ext>
            </a:extLst>
          </p:cNvPr>
          <p:cNvSpPr/>
          <p:nvPr/>
        </p:nvSpPr>
        <p:spPr>
          <a:xfrm>
            <a:off x="8825883" y="4682430"/>
            <a:ext cx="1008572" cy="37084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DE22C53-363E-4C22-AE8E-D2C922E1BD4C}"/>
              </a:ext>
            </a:extLst>
          </p:cNvPr>
          <p:cNvSpPr/>
          <p:nvPr/>
        </p:nvSpPr>
        <p:spPr>
          <a:xfrm rot="10800000">
            <a:off x="6130313" y="5218204"/>
            <a:ext cx="354330" cy="65151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F4638ED3-D452-47D6-9918-E7600BFDB099}"/>
              </a:ext>
            </a:extLst>
          </p:cNvPr>
          <p:cNvSpPr/>
          <p:nvPr/>
        </p:nvSpPr>
        <p:spPr>
          <a:xfrm rot="10800000">
            <a:off x="8162162" y="5145211"/>
            <a:ext cx="354330" cy="65151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ED4480-1B6A-48BA-B1D7-335EAB7E352B}"/>
              </a:ext>
            </a:extLst>
          </p:cNvPr>
          <p:cNvSpPr txBox="1"/>
          <p:nvPr/>
        </p:nvSpPr>
        <p:spPr>
          <a:xfrm>
            <a:off x="5966514" y="5850190"/>
            <a:ext cx="6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Low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X &lt;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C8BADE-5341-4BF9-BCE2-C492FD0A0E34}"/>
              </a:ext>
            </a:extLst>
          </p:cNvPr>
          <p:cNvSpPr txBox="1"/>
          <p:nvPr/>
        </p:nvSpPr>
        <p:spPr>
          <a:xfrm>
            <a:off x="7960056" y="5849279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High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X &gt;= 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75965-1F72-4A7E-B045-F4BE3D8575B0}"/>
              </a:ext>
            </a:extLst>
          </p:cNvPr>
          <p:cNvSpPr/>
          <p:nvPr/>
        </p:nvSpPr>
        <p:spPr>
          <a:xfrm>
            <a:off x="5825616" y="4673421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847956-D9E1-4D3A-9DA3-AF32D9BCDF36}"/>
              </a:ext>
            </a:extLst>
          </p:cNvPr>
          <p:cNvSpPr/>
          <p:nvPr/>
        </p:nvSpPr>
        <p:spPr>
          <a:xfrm>
            <a:off x="6802065" y="4682207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5CF649-E8A6-495A-9987-FC50DE55D637}"/>
              </a:ext>
            </a:extLst>
          </p:cNvPr>
          <p:cNvSpPr/>
          <p:nvPr/>
        </p:nvSpPr>
        <p:spPr>
          <a:xfrm>
            <a:off x="7819173" y="4690993"/>
            <a:ext cx="1008572" cy="37084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Content Placeholder 6">
            <a:extLst>
              <a:ext uri="{FF2B5EF4-FFF2-40B4-BE49-F238E27FC236}">
                <a16:creationId xmlns:a16="http://schemas.microsoft.com/office/drawing/2014/main" id="{E440AC99-17E4-4FC8-9D5B-127AF1ADF16E}"/>
              </a:ext>
            </a:extLst>
          </p:cNvPr>
          <p:cNvGraphicFramePr>
            <a:graphicFrameLocks/>
          </p:cNvGraphicFramePr>
          <p:nvPr/>
        </p:nvGraphicFramePr>
        <p:xfrm>
          <a:off x="1731289" y="6059564"/>
          <a:ext cx="10079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494E64E7-78EE-1A43-8885-DEE717178DF4}"/>
              </a:ext>
            </a:extLst>
          </p:cNvPr>
          <p:cNvGrpSpPr/>
          <p:nvPr/>
        </p:nvGrpSpPr>
        <p:grpSpPr>
          <a:xfrm>
            <a:off x="1747509" y="1146631"/>
            <a:ext cx="1055598" cy="859259"/>
            <a:chOff x="5509626" y="861965"/>
            <a:chExt cx="1055598" cy="85925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955944A-9640-9143-A118-DD936038CB4C}"/>
                </a:ext>
              </a:extLst>
            </p:cNvPr>
            <p:cNvSpPr/>
            <p:nvPr/>
          </p:nvSpPr>
          <p:spPr>
            <a:xfrm>
              <a:off x="5714696" y="1075765"/>
              <a:ext cx="645459" cy="645459"/>
            </a:xfrm>
            <a:prstGeom prst="ellipse">
              <a:avLst/>
            </a:prstGeom>
            <a:noFill/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E4EA8A57-B49A-6D40-983F-278D3D43EE9D}"/>
                </a:ext>
              </a:extLst>
            </p:cNvPr>
            <p:cNvSpPr/>
            <p:nvPr/>
          </p:nvSpPr>
          <p:spPr>
            <a:xfrm>
              <a:off x="5509626" y="861965"/>
              <a:ext cx="1055598" cy="23515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200" dirty="0"/>
                <a:t>PIVOT?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D76C48-7B54-E54A-99AA-B4549365AD14}"/>
              </a:ext>
            </a:extLst>
          </p:cNvPr>
          <p:cNvGrpSpPr/>
          <p:nvPr/>
        </p:nvGrpSpPr>
        <p:grpSpPr>
          <a:xfrm>
            <a:off x="5778590" y="1158237"/>
            <a:ext cx="1055598" cy="859259"/>
            <a:chOff x="5509626" y="861965"/>
            <a:chExt cx="1055598" cy="85925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1336B7A-29F7-2849-BF4B-7C765F74DD9E}"/>
                </a:ext>
              </a:extLst>
            </p:cNvPr>
            <p:cNvSpPr/>
            <p:nvPr/>
          </p:nvSpPr>
          <p:spPr>
            <a:xfrm>
              <a:off x="5714696" y="1075765"/>
              <a:ext cx="645459" cy="645459"/>
            </a:xfrm>
            <a:prstGeom prst="ellipse">
              <a:avLst/>
            </a:prstGeom>
            <a:noFill/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0E7DAC6-FA5B-2448-BA04-9D2EFABAD094}"/>
                </a:ext>
              </a:extLst>
            </p:cNvPr>
            <p:cNvSpPr/>
            <p:nvPr/>
          </p:nvSpPr>
          <p:spPr>
            <a:xfrm>
              <a:off x="5509626" y="861965"/>
              <a:ext cx="1055598" cy="23515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200" dirty="0"/>
                <a:t>PIVOT?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7A557D-6913-B54A-990B-F9DD3A313718}"/>
              </a:ext>
            </a:extLst>
          </p:cNvPr>
          <p:cNvGrpSpPr/>
          <p:nvPr/>
        </p:nvGrpSpPr>
        <p:grpSpPr>
          <a:xfrm>
            <a:off x="10813739" y="1146631"/>
            <a:ext cx="1055598" cy="859259"/>
            <a:chOff x="5509626" y="861965"/>
            <a:chExt cx="1055598" cy="85925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5500250-6F2A-5F41-8FB4-36BA61FC7A67}"/>
                </a:ext>
              </a:extLst>
            </p:cNvPr>
            <p:cNvSpPr/>
            <p:nvPr/>
          </p:nvSpPr>
          <p:spPr>
            <a:xfrm>
              <a:off x="5714696" y="1075765"/>
              <a:ext cx="645459" cy="645459"/>
            </a:xfrm>
            <a:prstGeom prst="ellipse">
              <a:avLst/>
            </a:prstGeom>
            <a:noFill/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98F57E4C-03D0-4449-8772-203D4FCF6C1E}"/>
                </a:ext>
              </a:extLst>
            </p:cNvPr>
            <p:cNvSpPr/>
            <p:nvPr/>
          </p:nvSpPr>
          <p:spPr>
            <a:xfrm>
              <a:off x="5509626" y="861965"/>
              <a:ext cx="1055598" cy="23515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200" dirty="0"/>
                <a:t>PIVOT?</a:t>
              </a:r>
            </a:p>
          </p:txBody>
        </p:sp>
      </p:grp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0BC867C-0F02-EB4C-B0FA-DA7197ABFC26}"/>
              </a:ext>
            </a:extLst>
          </p:cNvPr>
          <p:cNvSpPr/>
          <p:nvPr/>
        </p:nvSpPr>
        <p:spPr>
          <a:xfrm>
            <a:off x="10813739" y="1145252"/>
            <a:ext cx="1055598" cy="23515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200" dirty="0"/>
              <a:t>PIVOT!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CDF7F-A2FF-3A4A-9BA7-1771AAE9E117}"/>
              </a:ext>
            </a:extLst>
          </p:cNvPr>
          <p:cNvSpPr txBox="1"/>
          <p:nvPr/>
        </p:nvSpPr>
        <p:spPr>
          <a:xfrm>
            <a:off x="117746" y="1506457"/>
            <a:ext cx="14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a pivot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785AEE-4972-9D47-A3DD-4E989DD54EAF}"/>
              </a:ext>
            </a:extLst>
          </p:cNvPr>
          <p:cNvSpPr txBox="1"/>
          <p:nvPr/>
        </p:nvSpPr>
        <p:spPr>
          <a:xfrm>
            <a:off x="114855" y="2457134"/>
            <a:ext cx="161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pivot out of the way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4B863F-DFE6-CE40-9AA7-121B6BA86E27}"/>
              </a:ext>
            </a:extLst>
          </p:cNvPr>
          <p:cNvSpPr txBox="1"/>
          <p:nvPr/>
        </p:nvSpPr>
        <p:spPr>
          <a:xfrm>
            <a:off x="105578" y="3123158"/>
            <a:ext cx="2025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Bring low and high pointers together, swapping elements if needed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CCA369-D009-4745-91F7-3D5385DCE8B0}"/>
              </a:ext>
            </a:extLst>
          </p:cNvPr>
          <p:cNvSpPr txBox="1"/>
          <p:nvPr/>
        </p:nvSpPr>
        <p:spPr>
          <a:xfrm>
            <a:off x="105577" y="4926052"/>
            <a:ext cx="2025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Meeting point is where pivot belongs; swap in. Now recurse on smaller portions of same array!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8593D6-CC7E-8D4F-BCBE-2CDA8038457E}"/>
              </a:ext>
            </a:extLst>
          </p:cNvPr>
          <p:cNvSpPr txBox="1"/>
          <p:nvPr/>
        </p:nvSpPr>
        <p:spPr>
          <a:xfrm>
            <a:off x="1010045" y="109212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Divide</a:t>
            </a: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57CD0529-CBA8-AE41-909C-4C2C87839E31}"/>
              </a:ext>
            </a:extLst>
          </p:cNvPr>
          <p:cNvSpPr/>
          <p:nvPr/>
        </p:nvSpPr>
        <p:spPr>
          <a:xfrm rot="5400000">
            <a:off x="7115249" y="214978"/>
            <a:ext cx="369330" cy="3984734"/>
          </a:xfrm>
          <a:prstGeom prst="leftBracket">
            <a:avLst>
              <a:gd name="adj" fmla="val 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8268 -0.002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1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8268 -0.0011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08216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16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7943 -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00232 L 0.1694 -0.0037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00116 L 0.16315 0.0074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41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0347 L -0.16576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43 -0.00116 L -0.16042 -0.003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8164 0.0002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8203 0.00463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4 0.00023 L 0.16679 -0.0164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83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03 0.00463 L 0.17096 -0.0002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/>
      <p:bldP spid="14" grpId="1"/>
      <p:bldP spid="14" grpId="2"/>
      <p:bldP spid="15" grpId="0"/>
      <p:bldP spid="15" grpId="1"/>
      <p:bldP spid="15" grpId="2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0" grpId="2" animBg="1"/>
      <p:bldP spid="31" grpId="0" animBg="1"/>
      <p:bldP spid="32" grpId="0"/>
      <p:bldP spid="32" grpId="1"/>
      <p:bldP spid="32" grpId="2"/>
      <p:bldP spid="33" grpId="0"/>
      <p:bldP spid="34" grpId="0" animBg="1"/>
      <p:bldP spid="35" grpId="0" animBg="1"/>
      <p:bldP spid="36" grpId="0" animBg="1"/>
      <p:bldP spid="48" grpId="0" animBg="1"/>
      <p:bldP spid="49" grpId="0"/>
      <p:bldP spid="50" grpId="0"/>
      <p:bldP spid="51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05AE-CEBD-9F41-871E-9710F924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Sort (v2: In-Place)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45FB8C-47B2-3D45-B009-8CF9AFE6DFDE}"/>
              </a:ext>
            </a:extLst>
          </p:cNvPr>
          <p:cNvSpPr txBox="1"/>
          <p:nvPr/>
        </p:nvSpPr>
        <p:spPr>
          <a:xfrm>
            <a:off x="322068" y="1268493"/>
            <a:ext cx="5551520" cy="2246769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list.length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list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pivot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choosePivot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smallerPart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largerPart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partition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(pivot, 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smallerPart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smallerPart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largerPart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largerPart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smallerPart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+ pivot +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largerPart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69A81A-451E-4D48-974E-CA2FDC8ABD07}"/>
              </a:ext>
            </a:extLst>
          </p:cNvPr>
          <p:cNvSpPr txBox="1"/>
          <p:nvPr/>
        </p:nvSpPr>
        <p:spPr>
          <a:xfrm>
            <a:off x="370118" y="3821165"/>
            <a:ext cx="21184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2A6F78-1933-5244-9591-32DFB63578D8}"/>
              </a:ext>
            </a:extLst>
          </p:cNvPr>
          <p:cNvSpPr txBox="1"/>
          <p:nvPr/>
        </p:nvSpPr>
        <p:spPr>
          <a:xfrm>
            <a:off x="1849542" y="569084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3FDBA7-0548-2743-86C2-0570D2031632}"/>
              </a:ext>
            </a:extLst>
          </p:cNvPr>
          <p:cNvSpPr txBox="1"/>
          <p:nvPr/>
        </p:nvSpPr>
        <p:spPr>
          <a:xfrm>
            <a:off x="1864241" y="6280997"/>
            <a:ext cx="155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BFFF5C8-B76E-6849-9DDF-7B8522B53435}"/>
                  </a:ext>
                </a:extLst>
              </p:cNvPr>
              <p:cNvSpPr txBox="1"/>
              <p:nvPr/>
            </p:nvSpPr>
            <p:spPr>
              <a:xfrm>
                <a:off x="2488583" y="5225768"/>
                <a:ext cx="3749040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Just trust me: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r>
                  <a:rPr lang="en-US" sz="1100" dirty="0"/>
                  <a:t>(absurd amount of math to get here)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BFFF5C8-B76E-6849-9DDF-7B8522B53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83" y="5225768"/>
                <a:ext cx="3749040" cy="538609"/>
              </a:xfrm>
              <a:prstGeom prst="rect">
                <a:avLst/>
              </a:prstGeom>
              <a:blipFill>
                <a:blip r:embed="rId3"/>
                <a:stretch>
                  <a:fillRect l="-1014" t="-4651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04EF407-AA43-8543-9D21-09A703250C2D}"/>
                  </a:ext>
                </a:extLst>
              </p:cNvPr>
              <p:cNvSpPr txBox="1"/>
              <p:nvPr/>
            </p:nvSpPr>
            <p:spPr>
              <a:xfrm>
                <a:off x="2488583" y="3643375"/>
                <a:ext cx="3588394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04EF407-AA43-8543-9D21-09A703250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83" y="3643375"/>
                <a:ext cx="3588394" cy="710194"/>
              </a:xfrm>
              <a:prstGeom prst="rect">
                <a:avLst/>
              </a:prstGeom>
              <a:blipFill>
                <a:blip r:embed="rId4"/>
                <a:stretch>
                  <a:fillRect l="-6360" t="-198182" b="-28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CAE46E-48B0-D84F-B2B3-A75B1BEB7BC3}"/>
                  </a:ext>
                </a:extLst>
              </p:cNvPr>
              <p:cNvSpPr txBox="1"/>
              <p:nvPr/>
            </p:nvSpPr>
            <p:spPr>
              <a:xfrm>
                <a:off x="2361745" y="4340669"/>
                <a:ext cx="3588394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CAE46E-48B0-D84F-B2B3-A75B1BEB7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745" y="4340669"/>
                <a:ext cx="3588394" cy="976614"/>
              </a:xfrm>
              <a:prstGeom prst="rect">
                <a:avLst/>
              </a:prstGeom>
              <a:blipFill>
                <a:blip r:embed="rId5"/>
                <a:stretch>
                  <a:fillRect l="-18021" t="-205195" b="-29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CF64BE7-136E-6046-B58B-B75CF470556B}"/>
                  </a:ext>
                </a:extLst>
              </p:cNvPr>
              <p:cNvSpPr txBox="1"/>
              <p:nvPr/>
            </p:nvSpPr>
            <p:spPr>
              <a:xfrm>
                <a:off x="6014133" y="3821165"/>
                <a:ext cx="1062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CF64BE7-136E-6046-B58B-B75CF4705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133" y="3821165"/>
                <a:ext cx="1062214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3B9FFA-F873-9544-A0D5-825A6523F8F3}"/>
                  </a:ext>
                </a:extLst>
              </p:cNvPr>
              <p:cNvSpPr txBox="1"/>
              <p:nvPr/>
            </p:nvSpPr>
            <p:spPr>
              <a:xfrm>
                <a:off x="6015758" y="4644310"/>
                <a:ext cx="1467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33B9FFA-F873-9544-A0D5-825A6523F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8" y="4644310"/>
                <a:ext cx="1467005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Content Placeholder 6">
            <a:extLst>
              <a:ext uri="{FF2B5EF4-FFF2-40B4-BE49-F238E27FC236}">
                <a16:creationId xmlns:a16="http://schemas.microsoft.com/office/drawing/2014/main" id="{FB9197E4-779C-3B47-9B68-BBD7025D4284}"/>
              </a:ext>
            </a:extLst>
          </p:cNvPr>
          <p:cNvGraphicFramePr>
            <a:graphicFrameLocks/>
          </p:cNvGraphicFramePr>
          <p:nvPr/>
        </p:nvGraphicFramePr>
        <p:xfrm>
          <a:off x="5774080" y="5504670"/>
          <a:ext cx="604780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30510973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60380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</a:rPr>
                        <a:t>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20FF23C5-0CF8-E44D-8526-C2E71253E9DD}"/>
              </a:ext>
            </a:extLst>
          </p:cNvPr>
          <p:cNvSpPr/>
          <p:nvPr/>
        </p:nvSpPr>
        <p:spPr>
          <a:xfrm>
            <a:off x="4476410" y="1310338"/>
            <a:ext cx="2304661" cy="781437"/>
          </a:xfrm>
          <a:prstGeom prst="wedgeRectCallout">
            <a:avLst>
              <a:gd name="adj1" fmla="val -91209"/>
              <a:gd name="adj2" fmla="val 69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choosePivot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- Use one of the pivot selection strategies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C430321E-E22B-1B4F-93F6-21A5CD280F37}"/>
              </a:ext>
            </a:extLst>
          </p:cNvPr>
          <p:cNvSpPr/>
          <p:nvPr/>
        </p:nvSpPr>
        <p:spPr>
          <a:xfrm>
            <a:off x="7169653" y="1990052"/>
            <a:ext cx="2951583" cy="1804183"/>
          </a:xfrm>
          <a:prstGeom prst="wedgeRectCallout">
            <a:avLst>
              <a:gd name="adj1" fmla="val -96411"/>
              <a:gd name="adj2" fmla="val -21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Consolas" panose="020B0609020204030204" pitchFamily="49" charset="0"/>
                <a:cs typeface="Consolas" panose="020B0609020204030204" pitchFamily="49" charset="0"/>
              </a:rPr>
              <a:t>partition:</a:t>
            </a:r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71450" indent="-171450" algn="ctr">
              <a:buFontTx/>
              <a:buChar char="-"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For in-place Quick Sort, series of swaps to build both partitions at once</a:t>
            </a:r>
          </a:p>
          <a:p>
            <a:pPr marL="171450" indent="-171450" algn="ctr">
              <a:buFontTx/>
              <a:buChar char="-"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Tricky part: moving pivot out of the way and moving it back!</a:t>
            </a:r>
          </a:p>
          <a:p>
            <a:pPr marL="171450" indent="-171450" algn="ctr">
              <a:buFontTx/>
              <a:buChar char="-"/>
            </a:pP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Similar to Merge Sort divide step: two pointers, only move smaller one</a:t>
            </a:r>
          </a:p>
        </p:txBody>
      </p:sp>
    </p:spTree>
    <p:extLst>
      <p:ext uri="{BB962C8B-B14F-4D97-AF65-F5344CB8AC3E}">
        <p14:creationId xmlns:p14="http://schemas.microsoft.com/office/powerpoint/2010/main" val="111321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2B40-8F63-2847-B24C-C4C68F69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75F-A699-0F45-9FAA-EF87BDFA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Sorts</a:t>
            </a:r>
          </a:p>
          <a:p>
            <a:pPr lvl="1"/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Sorting Overview</a:t>
            </a:r>
          </a:p>
          <a:p>
            <a:pPr lvl="1"/>
            <a:r>
              <a:rPr lang="en-US" dirty="0"/>
              <a:t>In-Place Quick Sort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Topological Sort</a:t>
            </a:r>
          </a:p>
          <a:p>
            <a:pPr lvl="1"/>
            <a:endParaRPr lang="en-US" dirty="0"/>
          </a:p>
          <a:p>
            <a:r>
              <a:rPr lang="en-US" dirty="0"/>
              <a:t>Reductions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Examples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4D8645-6B36-3249-AF80-3951C2D63BE7}"/>
              </a:ext>
            </a:extLst>
          </p:cNvPr>
          <p:cNvSpPr/>
          <p:nvPr/>
        </p:nvSpPr>
        <p:spPr>
          <a:xfrm rot="10800000">
            <a:off x="3765373" y="3120081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3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courses and their prerequisites, find an order to take the courses in (assuming you can only take one course per quarter)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Possible ordering: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1D1B99-CC09-4881-849C-63A43D5A7A13}"/>
              </a:ext>
            </a:extLst>
          </p:cNvPr>
          <p:cNvGrpSpPr/>
          <p:nvPr/>
        </p:nvGrpSpPr>
        <p:grpSpPr>
          <a:xfrm>
            <a:off x="3138323" y="2639072"/>
            <a:ext cx="5915353" cy="1579856"/>
            <a:chOff x="946768" y="2248350"/>
            <a:chExt cx="4436515" cy="1184892"/>
          </a:xfrm>
        </p:grpSpPr>
        <p:sp>
          <p:nvSpPr>
            <p:cNvPr id="6" name="Rectangle 5"/>
            <p:cNvSpPr/>
            <p:nvPr/>
          </p:nvSpPr>
          <p:spPr>
            <a:xfrm>
              <a:off x="946768" y="2306003"/>
              <a:ext cx="843666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MATH 126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08622" y="2775776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11739" y="2526739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88337" y="2909455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373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7812" y="2248350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01471" y="3196641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417</a:t>
              </a:r>
            </a:p>
          </p:txBody>
        </p:sp>
        <p:cxnSp>
          <p:nvCxnSpPr>
            <p:cNvPr id="13" name="Straight Arrow Connector 12"/>
            <p:cNvCxnSpPr>
              <a:cxnSpLocks/>
              <a:stCxn id="6" idx="3"/>
              <a:endCxn id="8" idx="1"/>
            </p:cNvCxnSpPr>
            <p:nvPr/>
          </p:nvCxnSpPr>
          <p:spPr>
            <a:xfrm>
              <a:off x="1790434" y="2424304"/>
              <a:ext cx="321305" cy="22073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3"/>
              <a:endCxn id="8" idx="1"/>
            </p:cNvCxnSpPr>
            <p:nvPr/>
          </p:nvCxnSpPr>
          <p:spPr>
            <a:xfrm flipV="1">
              <a:off x="1790433" y="2645040"/>
              <a:ext cx="321306" cy="24903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8" idx="3"/>
              <a:endCxn id="10" idx="1"/>
            </p:cNvCxnSpPr>
            <p:nvPr/>
          </p:nvCxnSpPr>
          <p:spPr>
            <a:xfrm flipV="1">
              <a:off x="2893552" y="2366650"/>
              <a:ext cx="414260" cy="27839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8" idx="3"/>
              <a:endCxn id="9" idx="1"/>
            </p:cNvCxnSpPr>
            <p:nvPr/>
          </p:nvCxnSpPr>
          <p:spPr>
            <a:xfrm>
              <a:off x="2893551" y="2645040"/>
              <a:ext cx="394786" cy="38271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3"/>
              <a:endCxn id="11" idx="1"/>
            </p:cNvCxnSpPr>
            <p:nvPr/>
          </p:nvCxnSpPr>
          <p:spPr>
            <a:xfrm>
              <a:off x="4070149" y="3027756"/>
              <a:ext cx="531322" cy="28718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15984D-462D-334E-AC8F-6D5EA7245657}"/>
              </a:ext>
            </a:extLst>
          </p:cNvPr>
          <p:cNvGrpSpPr/>
          <p:nvPr/>
        </p:nvGrpSpPr>
        <p:grpSpPr>
          <a:xfrm>
            <a:off x="2186703" y="5828678"/>
            <a:ext cx="7246460" cy="334334"/>
            <a:chOff x="2186703" y="5828678"/>
            <a:chExt cx="7246460" cy="3343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1FE580-7005-6048-86B0-60793C7E9D04}"/>
                </a:ext>
              </a:extLst>
            </p:cNvPr>
            <p:cNvSpPr/>
            <p:nvPr/>
          </p:nvSpPr>
          <p:spPr>
            <a:xfrm>
              <a:off x="2186703" y="5828678"/>
              <a:ext cx="120794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MATH 126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4C6FD-17EF-1A49-9202-917BA2588E59}"/>
                </a:ext>
              </a:extLst>
            </p:cNvPr>
            <p:cNvSpPr/>
            <p:nvPr/>
          </p:nvSpPr>
          <p:spPr>
            <a:xfrm>
              <a:off x="3636595" y="5833650"/>
              <a:ext cx="96599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CF3C72-4520-A248-9D9E-F81A6A236959}"/>
                </a:ext>
              </a:extLst>
            </p:cNvPr>
            <p:cNvSpPr/>
            <p:nvPr/>
          </p:nvSpPr>
          <p:spPr>
            <a:xfrm>
              <a:off x="4843943" y="5834733"/>
              <a:ext cx="96599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25C0A3-65C9-EE42-86F8-7E3A0A9DB7EA}"/>
                </a:ext>
              </a:extLst>
            </p:cNvPr>
            <p:cNvSpPr/>
            <p:nvPr/>
          </p:nvSpPr>
          <p:spPr>
            <a:xfrm>
              <a:off x="6052477" y="5833650"/>
              <a:ext cx="96599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CA0EEA-5CD7-ED49-AD8B-3A5BAFFDBBA0}"/>
                </a:ext>
              </a:extLst>
            </p:cNvPr>
            <p:cNvSpPr/>
            <p:nvPr/>
          </p:nvSpPr>
          <p:spPr>
            <a:xfrm>
              <a:off x="7259686" y="5833650"/>
              <a:ext cx="96599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417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57292F-87E7-4242-880F-3C3DF139B5E8}"/>
                </a:ext>
              </a:extLst>
            </p:cNvPr>
            <p:cNvSpPr/>
            <p:nvPr/>
          </p:nvSpPr>
          <p:spPr>
            <a:xfrm>
              <a:off x="8467173" y="5847544"/>
              <a:ext cx="965990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374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0FC675-5C02-B341-AE4B-A17208DC3340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4602585" y="5991384"/>
              <a:ext cx="241358" cy="108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3D4CC2-90CD-F640-AB38-B74D7A6BC45E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5809933" y="5991384"/>
              <a:ext cx="242544" cy="108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CEC3233-7FF4-3040-B3E5-8B8249F89694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7018467" y="5991384"/>
              <a:ext cx="241219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4">
              <a:extLst>
                <a:ext uri="{FF2B5EF4-FFF2-40B4-BE49-F238E27FC236}">
                  <a16:creationId xmlns:a16="http://schemas.microsoft.com/office/drawing/2014/main" id="{9431957B-D709-7A49-AFE6-4BA612E93E0A}"/>
                </a:ext>
              </a:extLst>
            </p:cNvPr>
            <p:cNvCxnSpPr>
              <a:cxnSpLocks/>
              <a:stCxn id="18" idx="0"/>
              <a:endCxn id="22" idx="0"/>
            </p:cNvCxnSpPr>
            <p:nvPr/>
          </p:nvCxnSpPr>
          <p:spPr>
            <a:xfrm rot="16200000" flipH="1">
              <a:off x="4055777" y="4563573"/>
              <a:ext cx="6055" cy="2536265"/>
            </a:xfrm>
            <a:prstGeom prst="curvedConnector3">
              <a:avLst>
                <a:gd name="adj1" fmla="val -3775392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4">
              <a:extLst>
                <a:ext uri="{FF2B5EF4-FFF2-40B4-BE49-F238E27FC236}">
                  <a16:creationId xmlns:a16="http://schemas.microsoft.com/office/drawing/2014/main" id="{0DB872B3-EE6C-F844-AF32-8EC0137531B2}"/>
                </a:ext>
              </a:extLst>
            </p:cNvPr>
            <p:cNvCxnSpPr>
              <a:cxnSpLocks/>
              <a:stCxn id="22" idx="0"/>
              <a:endCxn id="25" idx="0"/>
            </p:cNvCxnSpPr>
            <p:nvPr/>
          </p:nvCxnSpPr>
          <p:spPr>
            <a:xfrm rot="16200000" flipH="1">
              <a:off x="7132147" y="4029523"/>
              <a:ext cx="12811" cy="3623230"/>
            </a:xfrm>
            <a:prstGeom prst="curvedConnector3">
              <a:avLst>
                <a:gd name="adj1" fmla="val -1784404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745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9384"/>
            <a:ext cx="6772603" cy="49720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b="1" dirty="0">
                <a:solidFill>
                  <a:schemeClr val="accent3"/>
                </a:solidFill>
              </a:rPr>
              <a:t>topological sort </a:t>
            </a:r>
            <a:r>
              <a:rPr lang="en-US" dirty="0"/>
              <a:t>of a directed graph G is one where for every edge, the origin appears before the destination</a:t>
            </a:r>
          </a:p>
          <a:p>
            <a:pPr lvl="1"/>
            <a:endParaRPr lang="en-US" dirty="0"/>
          </a:p>
          <a:p>
            <a:r>
              <a:rPr lang="en-US" dirty="0"/>
              <a:t>Intuition: a “dependency graph”</a:t>
            </a:r>
          </a:p>
          <a:p>
            <a:pPr lvl="1"/>
            <a:r>
              <a:rPr lang="en-US" dirty="0"/>
              <a:t>An edge (u, v) means u must happen before v</a:t>
            </a:r>
          </a:p>
          <a:p>
            <a:pPr lvl="1"/>
            <a:r>
              <a:rPr lang="en-US" dirty="0"/>
              <a:t>A topological sort of a dependency graph gives an ordering that </a:t>
            </a:r>
            <a:r>
              <a:rPr lang="en-US" b="1" dirty="0"/>
              <a:t>respects dependencies</a:t>
            </a:r>
            <a:br>
              <a:rPr lang="en-US" b="1" dirty="0"/>
            </a:br>
            <a:endParaRPr lang="en-US" dirty="0"/>
          </a:p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Graduating</a:t>
            </a:r>
          </a:p>
          <a:p>
            <a:pPr lvl="1"/>
            <a:r>
              <a:rPr lang="en-US" dirty="0"/>
              <a:t>Compiling multiple Java files</a:t>
            </a:r>
          </a:p>
          <a:p>
            <a:pPr lvl="1"/>
            <a:r>
              <a:rPr lang="en-US" dirty="0"/>
              <a:t>Multi-job Workflows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932F1-F774-1D43-9F63-B81A28FB9E2B}"/>
              </a:ext>
            </a:extLst>
          </p:cNvPr>
          <p:cNvGrpSpPr/>
          <p:nvPr/>
        </p:nvGrpSpPr>
        <p:grpSpPr>
          <a:xfrm>
            <a:off x="9337243" y="1731231"/>
            <a:ext cx="1666327" cy="1323704"/>
            <a:chOff x="9337243" y="2135533"/>
            <a:chExt cx="1666327" cy="13237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36D542-E270-B34F-9A6E-A3A8A0EC969C}"/>
                </a:ext>
              </a:extLst>
            </p:cNvPr>
            <p:cNvSpPr/>
            <p:nvPr/>
          </p:nvSpPr>
          <p:spPr>
            <a:xfrm>
              <a:off x="9337243" y="2135533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DA3186A-94F4-B74F-9303-932C8AC62D8E}"/>
                </a:ext>
              </a:extLst>
            </p:cNvPr>
            <p:cNvCxnSpPr>
              <a:cxnSpLocks/>
              <a:stCxn id="6" idx="3"/>
              <a:endCxn id="12" idx="1"/>
            </p:cNvCxnSpPr>
            <p:nvPr/>
          </p:nvCxnSpPr>
          <p:spPr>
            <a:xfrm>
              <a:off x="9761517" y="2293267"/>
              <a:ext cx="817779" cy="50411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848BE8-5C4E-874D-ABCD-C7F496319C78}"/>
                </a:ext>
              </a:extLst>
            </p:cNvPr>
            <p:cNvSpPr/>
            <p:nvPr/>
          </p:nvSpPr>
          <p:spPr>
            <a:xfrm>
              <a:off x="9549380" y="3143769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5C00BB-639B-A24B-B187-AF8B3CF83CB0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 flipV="1">
              <a:off x="9973654" y="2797385"/>
              <a:ext cx="605642" cy="50411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6B20E3-4C0F-884E-80E1-B73C2FA1D993}"/>
                </a:ext>
              </a:extLst>
            </p:cNvPr>
            <p:cNvSpPr/>
            <p:nvPr/>
          </p:nvSpPr>
          <p:spPr>
            <a:xfrm>
              <a:off x="10579296" y="2639651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1FC526A-2595-C047-8BB6-D8E60D67F34C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>
              <a:off x="9549380" y="2451001"/>
              <a:ext cx="212137" cy="69276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45DDD3-6C44-614E-B2C3-C69FE6DFEDA6}"/>
              </a:ext>
            </a:extLst>
          </p:cNvPr>
          <p:cNvGrpSpPr/>
          <p:nvPr/>
        </p:nvGrpSpPr>
        <p:grpSpPr>
          <a:xfrm>
            <a:off x="8204637" y="1517506"/>
            <a:ext cx="3382351" cy="1672427"/>
            <a:chOff x="8204637" y="1921808"/>
            <a:chExt cx="3382351" cy="1672427"/>
          </a:xfrm>
        </p:grpSpPr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B143D437-2071-8C40-8EFE-C20A14191453}"/>
                </a:ext>
              </a:extLst>
            </p:cNvPr>
            <p:cNvSpPr/>
            <p:nvPr/>
          </p:nvSpPr>
          <p:spPr>
            <a:xfrm>
              <a:off x="10070679" y="1921808"/>
              <a:ext cx="1310513" cy="340426"/>
            </a:xfrm>
            <a:prstGeom prst="wedgeRoundRectCallout">
              <a:avLst>
                <a:gd name="adj1" fmla="val -45299"/>
                <a:gd name="adj2" fmla="val 97384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before C</a:t>
              </a:r>
            </a:p>
          </p:txBody>
        </p:sp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52118AC1-0072-8F4D-B4AC-BFB6BFE9C711}"/>
                </a:ext>
              </a:extLst>
            </p:cNvPr>
            <p:cNvSpPr/>
            <p:nvPr/>
          </p:nvSpPr>
          <p:spPr>
            <a:xfrm>
              <a:off x="10276475" y="3253809"/>
              <a:ext cx="1310513" cy="340426"/>
            </a:xfrm>
            <a:prstGeom prst="wedgeRoundRectCallout">
              <a:avLst>
                <a:gd name="adj1" fmla="val -48017"/>
                <a:gd name="adj2" fmla="val -80523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 before C</a:t>
              </a:r>
            </a:p>
          </p:txBody>
        </p:sp>
        <p:sp>
          <p:nvSpPr>
            <p:cNvPr id="24" name="Rounded Rectangular Callout 23">
              <a:extLst>
                <a:ext uri="{FF2B5EF4-FFF2-40B4-BE49-F238E27FC236}">
                  <a16:creationId xmlns:a16="http://schemas.microsoft.com/office/drawing/2014/main" id="{33D977E3-4333-9A41-84BA-0E86FD9A45F8}"/>
                </a:ext>
              </a:extLst>
            </p:cNvPr>
            <p:cNvSpPr/>
            <p:nvPr/>
          </p:nvSpPr>
          <p:spPr>
            <a:xfrm>
              <a:off x="8204637" y="2766469"/>
              <a:ext cx="1310513" cy="340426"/>
            </a:xfrm>
            <a:prstGeom prst="wedgeRoundRectCallout">
              <a:avLst>
                <a:gd name="adj1" fmla="val 48035"/>
                <a:gd name="adj2" fmla="val -90987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before 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2383EC-9B58-7B4D-B53D-EF5A6257E38F}"/>
              </a:ext>
            </a:extLst>
          </p:cNvPr>
          <p:cNvGrpSpPr/>
          <p:nvPr/>
        </p:nvGrpSpPr>
        <p:grpSpPr>
          <a:xfrm>
            <a:off x="9090876" y="4274231"/>
            <a:ext cx="1988578" cy="327973"/>
            <a:chOff x="9090876" y="4678533"/>
            <a:chExt cx="1988578" cy="32797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70ABD53-2FC1-964D-AF47-8A8B0F9D30BA}"/>
                </a:ext>
              </a:extLst>
            </p:cNvPr>
            <p:cNvSpPr/>
            <p:nvPr/>
          </p:nvSpPr>
          <p:spPr>
            <a:xfrm>
              <a:off x="9090876" y="4691038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6D98D3-C7F3-D84B-8A26-49499BDEB39E}"/>
                </a:ext>
              </a:extLst>
            </p:cNvPr>
            <p:cNvSpPr/>
            <p:nvPr/>
          </p:nvSpPr>
          <p:spPr>
            <a:xfrm>
              <a:off x="9873028" y="4691038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A32340-B0D9-0344-8BBD-0AD1241E40D7}"/>
                </a:ext>
              </a:extLst>
            </p:cNvPr>
            <p:cNvSpPr/>
            <p:nvPr/>
          </p:nvSpPr>
          <p:spPr>
            <a:xfrm>
              <a:off x="10655180" y="4678533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7ECD932-C5F5-A240-BC5F-B3EA35DBE1D9}"/>
              </a:ext>
            </a:extLst>
          </p:cNvPr>
          <p:cNvSpPr txBox="1"/>
          <p:nvPr/>
        </p:nvSpPr>
        <p:spPr>
          <a:xfrm>
            <a:off x="8428582" y="370722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Topological Sort: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94DFD7-C23E-6F4D-8533-1012C15D3206}"/>
              </a:ext>
            </a:extLst>
          </p:cNvPr>
          <p:cNvSpPr txBox="1"/>
          <p:nvPr/>
        </p:nvSpPr>
        <p:spPr>
          <a:xfrm>
            <a:off x="8428582" y="5024314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original edges for reference: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7F525E-AEEF-F44B-918F-157220286DF8}"/>
              </a:ext>
            </a:extLst>
          </p:cNvPr>
          <p:cNvGrpSpPr/>
          <p:nvPr/>
        </p:nvGrpSpPr>
        <p:grpSpPr>
          <a:xfrm>
            <a:off x="9090876" y="5809406"/>
            <a:ext cx="1988578" cy="321818"/>
            <a:chOff x="9090876" y="6213708"/>
            <a:chExt cx="1988578" cy="32181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F2ADE8-B5A4-C540-A1FC-90112B292C45}"/>
                </a:ext>
              </a:extLst>
            </p:cNvPr>
            <p:cNvSpPr/>
            <p:nvPr/>
          </p:nvSpPr>
          <p:spPr>
            <a:xfrm>
              <a:off x="9090876" y="6220058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EB1632-60F0-C641-8494-02EC309EB33E}"/>
                </a:ext>
              </a:extLst>
            </p:cNvPr>
            <p:cNvSpPr/>
            <p:nvPr/>
          </p:nvSpPr>
          <p:spPr>
            <a:xfrm>
              <a:off x="9873028" y="6220058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5235A5A-5FDC-094F-9538-2FF1C965DECB}"/>
                </a:ext>
              </a:extLst>
            </p:cNvPr>
            <p:cNvSpPr/>
            <p:nvPr/>
          </p:nvSpPr>
          <p:spPr>
            <a:xfrm>
              <a:off x="10655180" y="6220058"/>
              <a:ext cx="424274" cy="315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BA1B843-3D2A-3149-AFFA-8B9863748075}"/>
                </a:ext>
              </a:extLst>
            </p:cNvPr>
            <p:cNvCxnSpPr>
              <a:cxnSpLocks/>
              <a:stCxn id="34" idx="3"/>
              <a:endCxn id="35" idx="1"/>
            </p:cNvCxnSpPr>
            <p:nvPr/>
          </p:nvCxnSpPr>
          <p:spPr>
            <a:xfrm>
              <a:off x="9515150" y="6377792"/>
              <a:ext cx="357878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96A8831-CB9E-7F46-AC5E-B443911554B2}"/>
                </a:ext>
              </a:extLst>
            </p:cNvPr>
            <p:cNvCxnSpPr>
              <a:cxnSpLocks/>
              <a:stCxn id="35" idx="3"/>
              <a:endCxn id="36" idx="1"/>
            </p:cNvCxnSpPr>
            <p:nvPr/>
          </p:nvCxnSpPr>
          <p:spPr>
            <a:xfrm>
              <a:off x="10297302" y="6377792"/>
              <a:ext cx="357878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24">
              <a:extLst>
                <a:ext uri="{FF2B5EF4-FFF2-40B4-BE49-F238E27FC236}">
                  <a16:creationId xmlns:a16="http://schemas.microsoft.com/office/drawing/2014/main" id="{337BE1E9-2B66-7C4B-B7AE-51B2F590F886}"/>
                </a:ext>
              </a:extLst>
            </p:cNvPr>
            <p:cNvCxnSpPr>
              <a:cxnSpLocks/>
              <a:stCxn id="34" idx="0"/>
              <a:endCxn id="36" idx="0"/>
            </p:cNvCxnSpPr>
            <p:nvPr/>
          </p:nvCxnSpPr>
          <p:spPr>
            <a:xfrm rot="5400000" flipH="1" flipV="1">
              <a:off x="10085165" y="5437906"/>
              <a:ext cx="12700" cy="1564304"/>
            </a:xfrm>
            <a:prstGeom prst="curvedConnector3">
              <a:avLst>
                <a:gd name="adj1" fmla="val 1800000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21B359A-FDDE-9848-A54C-75A5E4FC543E}"/>
              </a:ext>
            </a:extLst>
          </p:cNvPr>
          <p:cNvSpPr txBox="1"/>
          <p:nvPr/>
        </p:nvSpPr>
        <p:spPr>
          <a:xfrm>
            <a:off x="8428582" y="121920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</p:txBody>
      </p:sp>
    </p:spTree>
    <p:extLst>
      <p:ext uri="{BB962C8B-B14F-4D97-AF65-F5344CB8AC3E}">
        <p14:creationId xmlns:p14="http://schemas.microsoft.com/office/powerpoint/2010/main" val="31854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Always Topo Sort a Graph?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C28882B-37A0-485E-9AA0-6A4348E28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63" y="1082092"/>
            <a:ext cx="9233950" cy="55781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you topologically sort this graph?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What’s the difference between this graph and our first graph?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A graph has a topological ordering </a:t>
            </a:r>
            <a:r>
              <a:rPr lang="en-US" dirty="0" err="1"/>
              <a:t>iff</a:t>
            </a:r>
            <a:r>
              <a:rPr lang="en-US" dirty="0"/>
              <a:t> it is a DAG</a:t>
            </a:r>
          </a:p>
          <a:p>
            <a:pPr lvl="1"/>
            <a:r>
              <a:rPr lang="en-US" dirty="0"/>
              <a:t>But a DAG can have multiple orderings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7A8017-D2CC-43E8-90A0-2A0CA3FC02F6}"/>
              </a:ext>
            </a:extLst>
          </p:cNvPr>
          <p:cNvGrpSpPr/>
          <p:nvPr/>
        </p:nvGrpSpPr>
        <p:grpSpPr>
          <a:xfrm>
            <a:off x="3078479" y="1631871"/>
            <a:ext cx="2875263" cy="1041339"/>
            <a:chOff x="2408665" y="1614144"/>
            <a:chExt cx="2156447" cy="78100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678A9FA-B0AC-49B6-99CE-2BE21978B585}"/>
                </a:ext>
              </a:extLst>
            </p:cNvPr>
            <p:cNvSpPr/>
            <p:nvPr/>
          </p:nvSpPr>
          <p:spPr>
            <a:xfrm>
              <a:off x="2408665" y="2147410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BCA98F-89A3-480F-AE27-68B162941EC3}"/>
                </a:ext>
              </a:extLst>
            </p:cNvPr>
            <p:cNvSpPr/>
            <p:nvPr/>
          </p:nvSpPr>
          <p:spPr>
            <a:xfrm>
              <a:off x="3108232" y="1614144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373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BF766C9-18A9-49C1-972B-6A2FBACAB1D7}"/>
                </a:ext>
              </a:extLst>
            </p:cNvPr>
            <p:cNvSpPr/>
            <p:nvPr/>
          </p:nvSpPr>
          <p:spPr>
            <a:xfrm>
              <a:off x="3783300" y="2158546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417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615079-1DF0-442A-A71A-67F8DEDB0DAB}"/>
                </a:ext>
              </a:extLst>
            </p:cNvPr>
            <p:cNvCxnSpPr>
              <a:cxnSpLocks/>
              <a:stCxn id="24" idx="0"/>
              <a:endCxn id="25" idx="1"/>
            </p:cNvCxnSpPr>
            <p:nvPr/>
          </p:nvCxnSpPr>
          <p:spPr>
            <a:xfrm flipV="1">
              <a:off x="2799571" y="1732445"/>
              <a:ext cx="308661" cy="41496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95CE62D-CA66-4E46-BD14-AA17E68ECF97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>
              <a:off x="3890044" y="1732445"/>
              <a:ext cx="284162" cy="42610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24">
              <a:extLst>
                <a:ext uri="{FF2B5EF4-FFF2-40B4-BE49-F238E27FC236}">
                  <a16:creationId xmlns:a16="http://schemas.microsoft.com/office/drawing/2014/main" id="{8A54D601-D6DD-46FD-A2B5-5ABB8861C81B}"/>
                </a:ext>
              </a:extLst>
            </p:cNvPr>
            <p:cNvCxnSpPr>
              <a:cxnSpLocks/>
              <a:stCxn id="27" idx="2"/>
              <a:endCxn id="24" idx="2"/>
            </p:cNvCxnSpPr>
            <p:nvPr/>
          </p:nvCxnSpPr>
          <p:spPr>
            <a:xfrm rot="5400000" flipH="1">
              <a:off x="3481321" y="1702262"/>
              <a:ext cx="11136" cy="1374635"/>
            </a:xfrm>
            <a:prstGeom prst="curvedConnector3">
              <a:avLst>
                <a:gd name="adj1" fmla="val -2052802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052EC82-85AE-466E-AD83-BC1210863BE7}"/>
              </a:ext>
            </a:extLst>
          </p:cNvPr>
          <p:cNvSpPr txBox="1"/>
          <p:nvPr/>
        </p:nvSpPr>
        <p:spPr>
          <a:xfrm>
            <a:off x="1881018" y="1854683"/>
            <a:ext cx="187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🤔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Where do I start?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51B7F9E-3A53-4D0D-8DD3-B615010E8E12}"/>
              </a:ext>
            </a:extLst>
          </p:cNvPr>
          <p:cNvSpPr txBox="1"/>
          <p:nvPr/>
        </p:nvSpPr>
        <p:spPr>
          <a:xfrm>
            <a:off x="5189239" y="1841906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Where do I end?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🤔</a:t>
            </a:r>
            <a:endParaRPr lang="en-US" sz="1600" i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59043DA-CBCF-45B4-8B7B-34CF7078E464}"/>
              </a:ext>
            </a:extLst>
          </p:cNvPr>
          <p:cNvGrpSpPr/>
          <p:nvPr/>
        </p:nvGrpSpPr>
        <p:grpSpPr>
          <a:xfrm>
            <a:off x="2229787" y="3966741"/>
            <a:ext cx="5584267" cy="1021119"/>
            <a:chOff x="946768" y="2260511"/>
            <a:chExt cx="4188200" cy="76583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2395550-CEC0-4B10-B122-131EFADB7528}"/>
                </a:ext>
              </a:extLst>
            </p:cNvPr>
            <p:cNvSpPr/>
            <p:nvPr/>
          </p:nvSpPr>
          <p:spPr>
            <a:xfrm>
              <a:off x="946768" y="2306003"/>
              <a:ext cx="843666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MATH 126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E6EBE9C-8578-4657-A053-599EC6A3A35E}"/>
                </a:ext>
              </a:extLst>
            </p:cNvPr>
            <p:cNvSpPr/>
            <p:nvPr/>
          </p:nvSpPr>
          <p:spPr>
            <a:xfrm>
              <a:off x="954650" y="2761664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142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6BEC852-A27E-469C-8C34-10D650DE0F8D}"/>
                </a:ext>
              </a:extLst>
            </p:cNvPr>
            <p:cNvSpPr/>
            <p:nvPr/>
          </p:nvSpPr>
          <p:spPr>
            <a:xfrm>
              <a:off x="2111739" y="2526739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143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101347-9B1A-446D-8CCE-401FA738A7DD}"/>
                </a:ext>
              </a:extLst>
            </p:cNvPr>
            <p:cNvSpPr/>
            <p:nvPr/>
          </p:nvSpPr>
          <p:spPr>
            <a:xfrm>
              <a:off x="3209842" y="2780752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373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CC0B2B2-B69D-4679-BC56-9FE8B56D4156}"/>
                </a:ext>
              </a:extLst>
            </p:cNvPr>
            <p:cNvSpPr/>
            <p:nvPr/>
          </p:nvSpPr>
          <p:spPr>
            <a:xfrm>
              <a:off x="3209842" y="2260511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374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BFAAE8D-FF6C-4D85-BD6D-DFB595530E07}"/>
                </a:ext>
              </a:extLst>
            </p:cNvPr>
            <p:cNvSpPr/>
            <p:nvPr/>
          </p:nvSpPr>
          <p:spPr>
            <a:xfrm>
              <a:off x="4353156" y="2789749"/>
              <a:ext cx="781812" cy="2366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CSE 417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D642304E-B6F7-4DFD-AA53-407A9F44A71F}"/>
                </a:ext>
              </a:extLst>
            </p:cNvPr>
            <p:cNvCxnSpPr>
              <a:cxnSpLocks/>
              <a:stCxn id="61" idx="3"/>
              <a:endCxn id="63" idx="1"/>
            </p:cNvCxnSpPr>
            <p:nvPr/>
          </p:nvCxnSpPr>
          <p:spPr>
            <a:xfrm>
              <a:off x="1790434" y="2424304"/>
              <a:ext cx="321305" cy="22073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1E1E972-3F2B-4834-933D-F1F41FC2B0E8}"/>
                </a:ext>
              </a:extLst>
            </p:cNvPr>
            <p:cNvCxnSpPr>
              <a:stCxn id="62" idx="3"/>
              <a:endCxn id="63" idx="1"/>
            </p:cNvCxnSpPr>
            <p:nvPr/>
          </p:nvCxnSpPr>
          <p:spPr>
            <a:xfrm flipV="1">
              <a:off x="1736462" y="2645040"/>
              <a:ext cx="375277" cy="23492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166CFD8-7693-4814-9089-442FA4D7A282}"/>
                </a:ext>
              </a:extLst>
            </p:cNvPr>
            <p:cNvCxnSpPr>
              <a:stCxn id="63" idx="3"/>
              <a:endCxn id="65" idx="1"/>
            </p:cNvCxnSpPr>
            <p:nvPr/>
          </p:nvCxnSpPr>
          <p:spPr>
            <a:xfrm flipV="1">
              <a:off x="2893551" y="2378812"/>
              <a:ext cx="316291" cy="26622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6D83E70-FEED-48E2-9961-608543C3065A}"/>
                </a:ext>
              </a:extLst>
            </p:cNvPr>
            <p:cNvCxnSpPr>
              <a:stCxn id="63" idx="3"/>
              <a:endCxn id="64" idx="1"/>
            </p:cNvCxnSpPr>
            <p:nvPr/>
          </p:nvCxnSpPr>
          <p:spPr>
            <a:xfrm>
              <a:off x="2893551" y="2645040"/>
              <a:ext cx="316291" cy="25401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A3A1713-FC4B-4E7D-80D2-655C1592582E}"/>
                </a:ext>
              </a:extLst>
            </p:cNvPr>
            <p:cNvCxnSpPr>
              <a:stCxn id="64" idx="3"/>
              <a:endCxn id="66" idx="1"/>
            </p:cNvCxnSpPr>
            <p:nvPr/>
          </p:nvCxnSpPr>
          <p:spPr>
            <a:xfrm>
              <a:off x="3991654" y="2899053"/>
              <a:ext cx="361502" cy="899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0DB6B2-2AF5-4197-B326-D656F1A82ACB}"/>
              </a:ext>
            </a:extLst>
          </p:cNvPr>
          <p:cNvSpPr txBox="1"/>
          <p:nvPr/>
        </p:nvSpPr>
        <p:spPr>
          <a:xfrm>
            <a:off x="7703459" y="2026571"/>
            <a:ext cx="1219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5D12B-947E-416B-BDC8-43C0C798F9D2}"/>
              </a:ext>
            </a:extLst>
          </p:cNvPr>
          <p:cNvSpPr txBox="1"/>
          <p:nvPr/>
        </p:nvSpPr>
        <p:spPr>
          <a:xfrm>
            <a:off x="6179041" y="27793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Calibr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FFAE71-83AC-9944-8109-2F43AE1E3D3A}"/>
              </a:ext>
            </a:extLst>
          </p:cNvPr>
          <p:cNvGrpSpPr/>
          <p:nvPr/>
        </p:nvGrpSpPr>
        <p:grpSpPr>
          <a:xfrm>
            <a:off x="9174201" y="3873855"/>
            <a:ext cx="2419465" cy="2455241"/>
            <a:chOff x="9435291" y="2411446"/>
            <a:chExt cx="2419465" cy="24552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F7F26-974F-5848-A3A8-553134AF0A7B}"/>
                </a:ext>
              </a:extLst>
            </p:cNvPr>
            <p:cNvSpPr/>
            <p:nvPr/>
          </p:nvSpPr>
          <p:spPr>
            <a:xfrm>
              <a:off x="9435291" y="2411447"/>
              <a:ext cx="2413874" cy="7626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DIRECTED ACYCLIC GRAPH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82B448-4DF2-1644-A3DE-A8051D71099B}"/>
                </a:ext>
              </a:extLst>
            </p:cNvPr>
            <p:cNvSpPr/>
            <p:nvPr/>
          </p:nvSpPr>
          <p:spPr>
            <a:xfrm>
              <a:off x="9440882" y="2411446"/>
              <a:ext cx="2413874" cy="245524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accent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accent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/>
                  </a:solidFill>
                </a:rPr>
                <a:t>A </a:t>
              </a:r>
              <a:r>
                <a:rPr lang="en-US" sz="2000" b="1" dirty="0">
                  <a:solidFill>
                    <a:schemeClr val="accent1"/>
                  </a:solidFill>
                </a:rPr>
                <a:t>directed graph </a:t>
              </a:r>
              <a:r>
                <a:rPr lang="en-US" sz="2000" dirty="0">
                  <a:solidFill>
                    <a:schemeClr val="accent1"/>
                  </a:solidFill>
                </a:rPr>
                <a:t>without any </a:t>
              </a:r>
              <a:r>
                <a:rPr lang="en-US" sz="2000" b="1" dirty="0">
                  <a:solidFill>
                    <a:schemeClr val="accent1"/>
                  </a:solidFill>
                </a:rPr>
                <a:t>cycles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/>
                  </a:solidFill>
                </a:rPr>
                <a:t>Edges may or may not be weighted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F82E3CC-CA8C-2245-9FF0-09160E4C3403}"/>
              </a:ext>
            </a:extLst>
          </p:cNvPr>
          <p:cNvSpPr/>
          <p:nvPr/>
        </p:nvSpPr>
        <p:spPr>
          <a:xfrm>
            <a:off x="1439141" y="5212417"/>
            <a:ext cx="5185316" cy="1026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Doesn’t reach all vertices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39FC9-D81A-0942-A6D0-85DE135B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Perform Topo Sort?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17CA-C83D-7F40-B145-084DE6FE4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6522150" cy="1058432"/>
          </a:xfrm>
        </p:spPr>
        <p:txBody>
          <a:bodyPr/>
          <a:lstStyle/>
          <a:p>
            <a:r>
              <a:rPr lang="en-US" dirty="0"/>
              <a:t>Topo sort is an ordering problem. Could we use… BFS?</a:t>
            </a:r>
          </a:p>
        </p:txBody>
      </p:sp>
      <p:grpSp>
        <p:nvGrpSpPr>
          <p:cNvPr id="16" name="Google Shape;743;p34">
            <a:extLst>
              <a:ext uri="{FF2B5EF4-FFF2-40B4-BE49-F238E27FC236}">
                <a16:creationId xmlns:a16="http://schemas.microsoft.com/office/drawing/2014/main" id="{825F9C15-7BFC-334F-AFE8-88495CDFE06C}"/>
              </a:ext>
            </a:extLst>
          </p:cNvPr>
          <p:cNvGrpSpPr/>
          <p:nvPr/>
        </p:nvGrpSpPr>
        <p:grpSpPr>
          <a:xfrm>
            <a:off x="8228684" y="1315844"/>
            <a:ext cx="3125116" cy="1872304"/>
            <a:chOff x="756020" y="683300"/>
            <a:chExt cx="2419775" cy="19457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Google Shape;744;p34">
              <a:extLst>
                <a:ext uri="{FF2B5EF4-FFF2-40B4-BE49-F238E27FC236}">
                  <a16:creationId xmlns:a16="http://schemas.microsoft.com/office/drawing/2014/main" id="{E2A4E731-78C7-3B4E-B9FB-6AF728E88A88}"/>
                </a:ext>
              </a:extLst>
            </p:cNvPr>
            <p:cNvSpPr/>
            <p:nvPr/>
          </p:nvSpPr>
          <p:spPr>
            <a:xfrm>
              <a:off x="932470" y="19381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1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18" name="Google Shape;745;p34">
              <a:extLst>
                <a:ext uri="{FF2B5EF4-FFF2-40B4-BE49-F238E27FC236}">
                  <a16:creationId xmlns:a16="http://schemas.microsoft.com/office/drawing/2014/main" id="{601D60C4-1483-D846-8290-4490F2670CFE}"/>
                </a:ext>
              </a:extLst>
            </p:cNvPr>
            <p:cNvSpPr/>
            <p:nvPr/>
          </p:nvSpPr>
          <p:spPr>
            <a:xfrm>
              <a:off x="1806370" y="683300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2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19" name="Google Shape;746;p34">
              <a:extLst>
                <a:ext uri="{FF2B5EF4-FFF2-40B4-BE49-F238E27FC236}">
                  <a16:creationId xmlns:a16="http://schemas.microsoft.com/office/drawing/2014/main" id="{0F7C3D55-43F4-844B-AE8E-F1BA078B00F0}"/>
                </a:ext>
              </a:extLst>
            </p:cNvPr>
            <p:cNvSpPr/>
            <p:nvPr/>
          </p:nvSpPr>
          <p:spPr>
            <a:xfrm>
              <a:off x="1781370" y="12544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3</a:t>
              </a:r>
              <a:endParaRPr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0" name="Google Shape;747;p34">
              <a:extLst>
                <a:ext uri="{FF2B5EF4-FFF2-40B4-BE49-F238E27FC236}">
                  <a16:creationId xmlns:a16="http://schemas.microsoft.com/office/drawing/2014/main" id="{5217E9FC-CDE7-5741-A9B1-D8770185F971}"/>
                </a:ext>
              </a:extLst>
            </p:cNvPr>
            <p:cNvSpPr/>
            <p:nvPr/>
          </p:nvSpPr>
          <p:spPr>
            <a:xfrm>
              <a:off x="1868645" y="1865563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4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1" name="Google Shape;748;p34">
              <a:extLst>
                <a:ext uri="{FF2B5EF4-FFF2-40B4-BE49-F238E27FC236}">
                  <a16:creationId xmlns:a16="http://schemas.microsoft.com/office/drawing/2014/main" id="{AE152A5F-D055-2C45-B4E4-161000E150B9}"/>
                </a:ext>
              </a:extLst>
            </p:cNvPr>
            <p:cNvSpPr/>
            <p:nvPr/>
          </p:nvSpPr>
          <p:spPr>
            <a:xfrm>
              <a:off x="2446495" y="1184188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5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2" name="Google Shape;749;p34">
              <a:extLst>
                <a:ext uri="{FF2B5EF4-FFF2-40B4-BE49-F238E27FC236}">
                  <a16:creationId xmlns:a16="http://schemas.microsoft.com/office/drawing/2014/main" id="{48DAB077-4C3D-E540-8003-81FF0229F5D0}"/>
                </a:ext>
              </a:extLst>
            </p:cNvPr>
            <p:cNvSpPr/>
            <p:nvPr/>
          </p:nvSpPr>
          <p:spPr>
            <a:xfrm>
              <a:off x="2858395" y="1841263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6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3" name="Google Shape;750;p34">
              <a:extLst>
                <a:ext uri="{FF2B5EF4-FFF2-40B4-BE49-F238E27FC236}">
                  <a16:creationId xmlns:a16="http://schemas.microsoft.com/office/drawing/2014/main" id="{D4F759DB-A256-8844-B660-4639D8552556}"/>
                </a:ext>
              </a:extLst>
            </p:cNvPr>
            <p:cNvSpPr/>
            <p:nvPr/>
          </p:nvSpPr>
          <p:spPr>
            <a:xfrm>
              <a:off x="1944845" y="2376138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7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cxnSp>
          <p:nvCxnSpPr>
            <p:cNvPr id="24" name="Google Shape;751;p34">
              <a:extLst>
                <a:ext uri="{FF2B5EF4-FFF2-40B4-BE49-F238E27FC236}">
                  <a16:creationId xmlns:a16="http://schemas.microsoft.com/office/drawing/2014/main" id="{A9C2465C-6DE3-6D40-935B-C1FCAD0B16CD}"/>
                </a:ext>
              </a:extLst>
            </p:cNvPr>
            <p:cNvCxnSpPr>
              <a:stCxn id="33" idx="2"/>
              <a:endCxn id="17" idx="0"/>
            </p:cNvCxnSpPr>
            <p:nvPr/>
          </p:nvCxnSpPr>
          <p:spPr>
            <a:xfrm>
              <a:off x="914720" y="1507375"/>
              <a:ext cx="176400" cy="4308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oogle Shape;753;p34">
              <a:extLst>
                <a:ext uri="{FF2B5EF4-FFF2-40B4-BE49-F238E27FC236}">
                  <a16:creationId xmlns:a16="http://schemas.microsoft.com/office/drawing/2014/main" id="{17DFF7EF-E758-E042-B2F1-DF9921722A9C}"/>
                </a:ext>
              </a:extLst>
            </p:cNvPr>
            <p:cNvCxnSpPr>
              <a:stCxn id="33" idx="3"/>
              <a:endCxn id="19" idx="1"/>
            </p:cNvCxnSpPr>
            <p:nvPr/>
          </p:nvCxnSpPr>
          <p:spPr>
            <a:xfrm>
              <a:off x="1073420" y="1380925"/>
              <a:ext cx="7080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oogle Shape;754;p34">
              <a:extLst>
                <a:ext uri="{FF2B5EF4-FFF2-40B4-BE49-F238E27FC236}">
                  <a16:creationId xmlns:a16="http://schemas.microsoft.com/office/drawing/2014/main" id="{12B0E78B-38D9-584E-9D8C-57567A316DBB}"/>
                </a:ext>
              </a:extLst>
            </p:cNvPr>
            <p:cNvCxnSpPr>
              <a:stCxn id="18" idx="2"/>
              <a:endCxn id="19" idx="0"/>
            </p:cNvCxnSpPr>
            <p:nvPr/>
          </p:nvCxnSpPr>
          <p:spPr>
            <a:xfrm flipH="1">
              <a:off x="1940170" y="936200"/>
              <a:ext cx="24900" cy="3183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oogle Shape;755;p34">
              <a:extLst>
                <a:ext uri="{FF2B5EF4-FFF2-40B4-BE49-F238E27FC236}">
                  <a16:creationId xmlns:a16="http://schemas.microsoft.com/office/drawing/2014/main" id="{C1288571-D200-314E-BFA2-70237C604613}"/>
                </a:ext>
              </a:extLst>
            </p:cNvPr>
            <p:cNvCxnSpPr>
              <a:stCxn id="18" idx="3"/>
              <a:endCxn id="21" idx="0"/>
            </p:cNvCxnSpPr>
            <p:nvPr/>
          </p:nvCxnSpPr>
          <p:spPr>
            <a:xfrm>
              <a:off x="2123770" y="809750"/>
              <a:ext cx="481500" cy="3744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oogle Shape;756;p34">
              <a:extLst>
                <a:ext uri="{FF2B5EF4-FFF2-40B4-BE49-F238E27FC236}">
                  <a16:creationId xmlns:a16="http://schemas.microsoft.com/office/drawing/2014/main" id="{05F8C1BA-67B1-C04B-95AA-DE520930A77B}"/>
                </a:ext>
              </a:extLst>
            </p:cNvPr>
            <p:cNvCxnSpPr>
              <a:stCxn id="21" idx="2"/>
              <a:endCxn id="22" idx="0"/>
            </p:cNvCxnSpPr>
            <p:nvPr/>
          </p:nvCxnSpPr>
          <p:spPr>
            <a:xfrm>
              <a:off x="2605195" y="1437088"/>
              <a:ext cx="411900" cy="4041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oogle Shape;757;p34">
              <a:extLst>
                <a:ext uri="{FF2B5EF4-FFF2-40B4-BE49-F238E27FC236}">
                  <a16:creationId xmlns:a16="http://schemas.microsoft.com/office/drawing/2014/main" id="{81409A00-3285-4342-B8FE-DCCBE39E8950}"/>
                </a:ext>
              </a:extLst>
            </p:cNvPr>
            <p:cNvCxnSpPr>
              <a:stCxn id="21" idx="2"/>
              <a:endCxn id="20" idx="3"/>
            </p:cNvCxnSpPr>
            <p:nvPr/>
          </p:nvCxnSpPr>
          <p:spPr>
            <a:xfrm flipH="1">
              <a:off x="2186095" y="1437088"/>
              <a:ext cx="419100" cy="5550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oogle Shape;758;p34">
              <a:extLst>
                <a:ext uri="{FF2B5EF4-FFF2-40B4-BE49-F238E27FC236}">
                  <a16:creationId xmlns:a16="http://schemas.microsoft.com/office/drawing/2014/main" id="{05C843AF-1184-9648-9CBA-4982853C2237}"/>
                </a:ext>
              </a:extLst>
            </p:cNvPr>
            <p:cNvCxnSpPr>
              <a:stCxn id="19" idx="2"/>
              <a:endCxn id="20" idx="0"/>
            </p:cNvCxnSpPr>
            <p:nvPr/>
          </p:nvCxnSpPr>
          <p:spPr>
            <a:xfrm>
              <a:off x="1940070" y="1507375"/>
              <a:ext cx="87300" cy="3582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oogle Shape;759;p34">
              <a:extLst>
                <a:ext uri="{FF2B5EF4-FFF2-40B4-BE49-F238E27FC236}">
                  <a16:creationId xmlns:a16="http://schemas.microsoft.com/office/drawing/2014/main" id="{41E9CD99-423A-9140-A0A2-D81C9728ADD7}"/>
                </a:ext>
              </a:extLst>
            </p:cNvPr>
            <p:cNvCxnSpPr>
              <a:stCxn id="17" idx="3"/>
              <a:endCxn id="20" idx="1"/>
            </p:cNvCxnSpPr>
            <p:nvPr/>
          </p:nvCxnSpPr>
          <p:spPr>
            <a:xfrm rot="10800000" flipH="1">
              <a:off x="1249870" y="1992025"/>
              <a:ext cx="618900" cy="726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oogle Shape;760;p34">
              <a:extLst>
                <a:ext uri="{FF2B5EF4-FFF2-40B4-BE49-F238E27FC236}">
                  <a16:creationId xmlns:a16="http://schemas.microsoft.com/office/drawing/2014/main" id="{6778A6AB-996E-5A41-AD51-6F2602326E97}"/>
                </a:ext>
              </a:extLst>
            </p:cNvPr>
            <p:cNvCxnSpPr>
              <a:stCxn id="20" idx="2"/>
              <a:endCxn id="23" idx="0"/>
            </p:cNvCxnSpPr>
            <p:nvPr/>
          </p:nvCxnSpPr>
          <p:spPr>
            <a:xfrm>
              <a:off x="2027345" y="2118463"/>
              <a:ext cx="76200" cy="2577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oogle Shape;752;p34">
              <a:extLst>
                <a:ext uri="{FF2B5EF4-FFF2-40B4-BE49-F238E27FC236}">
                  <a16:creationId xmlns:a16="http://schemas.microsoft.com/office/drawing/2014/main" id="{D8366903-208B-714D-BAFA-A141B9DA4AA1}"/>
                </a:ext>
              </a:extLst>
            </p:cNvPr>
            <p:cNvSpPr/>
            <p:nvPr/>
          </p:nvSpPr>
          <p:spPr>
            <a:xfrm>
              <a:off x="756020" y="12544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0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BD89B0E-EC52-8C45-BCC9-4611E61F7ED4}"/>
              </a:ext>
            </a:extLst>
          </p:cNvPr>
          <p:cNvSpPr txBox="1"/>
          <p:nvPr/>
        </p:nvSpPr>
        <p:spPr>
          <a:xfrm>
            <a:off x="8119166" y="110791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5E6801-7E4B-064B-ACFD-648907E6ACFA}"/>
              </a:ext>
            </a:extLst>
          </p:cNvPr>
          <p:cNvSpPr txBox="1"/>
          <p:nvPr/>
        </p:nvSpPr>
        <p:spPr>
          <a:xfrm>
            <a:off x="8119166" y="3913715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BFS starting at 0:</a:t>
            </a:r>
          </a:p>
        </p:txBody>
      </p:sp>
      <p:sp>
        <p:nvSpPr>
          <p:cNvPr id="36" name="Google Shape;752;p34">
            <a:extLst>
              <a:ext uri="{FF2B5EF4-FFF2-40B4-BE49-F238E27FC236}">
                <a16:creationId xmlns:a16="http://schemas.microsoft.com/office/drawing/2014/main" id="{63821C33-A298-F447-B77B-88E7FDF241C5}"/>
              </a:ext>
            </a:extLst>
          </p:cNvPr>
          <p:cNvSpPr/>
          <p:nvPr/>
        </p:nvSpPr>
        <p:spPr>
          <a:xfrm>
            <a:off x="8228683" y="451981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0</a:t>
            </a:r>
            <a:endParaRPr sz="16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7" name="Google Shape;752;p34">
            <a:extLst>
              <a:ext uri="{FF2B5EF4-FFF2-40B4-BE49-F238E27FC236}">
                <a16:creationId xmlns:a16="http://schemas.microsoft.com/office/drawing/2014/main" id="{962B5BF0-37BC-FB4C-9D29-6A08486CD203}"/>
              </a:ext>
            </a:extLst>
          </p:cNvPr>
          <p:cNvSpPr/>
          <p:nvPr/>
        </p:nvSpPr>
        <p:spPr>
          <a:xfrm>
            <a:off x="8791433" y="451981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1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8" name="Google Shape;752;p34">
            <a:extLst>
              <a:ext uri="{FF2B5EF4-FFF2-40B4-BE49-F238E27FC236}">
                <a16:creationId xmlns:a16="http://schemas.microsoft.com/office/drawing/2014/main" id="{76B66DE5-4B35-6746-A332-A70025492E18}"/>
              </a:ext>
            </a:extLst>
          </p:cNvPr>
          <p:cNvSpPr/>
          <p:nvPr/>
        </p:nvSpPr>
        <p:spPr>
          <a:xfrm>
            <a:off x="9356463" y="451981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3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9" name="Google Shape;752;p34">
            <a:extLst>
              <a:ext uri="{FF2B5EF4-FFF2-40B4-BE49-F238E27FC236}">
                <a16:creationId xmlns:a16="http://schemas.microsoft.com/office/drawing/2014/main" id="{42AC2298-E7F9-9845-BBCB-434381BA3450}"/>
              </a:ext>
            </a:extLst>
          </p:cNvPr>
          <p:cNvSpPr/>
          <p:nvPr/>
        </p:nvSpPr>
        <p:spPr>
          <a:xfrm>
            <a:off x="9921493" y="451981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4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0" name="Google Shape;752;p34">
            <a:extLst>
              <a:ext uri="{FF2B5EF4-FFF2-40B4-BE49-F238E27FC236}">
                <a16:creationId xmlns:a16="http://schemas.microsoft.com/office/drawing/2014/main" id="{6D1715B7-4727-0848-A09D-122122C9A051}"/>
              </a:ext>
            </a:extLst>
          </p:cNvPr>
          <p:cNvSpPr/>
          <p:nvPr/>
        </p:nvSpPr>
        <p:spPr>
          <a:xfrm>
            <a:off x="10486523" y="451981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7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E45B12-4CD3-7044-864B-6F48C7406B7E}"/>
              </a:ext>
            </a:extLst>
          </p:cNvPr>
          <p:cNvGrpSpPr/>
          <p:nvPr/>
        </p:nvGrpSpPr>
        <p:grpSpPr>
          <a:xfrm>
            <a:off x="869120" y="2434987"/>
            <a:ext cx="5755337" cy="2702820"/>
            <a:chOff x="869120" y="2434987"/>
            <a:chExt cx="5755337" cy="27028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18D255-6942-9F45-BDAA-C3F3806306B2}"/>
                </a:ext>
              </a:extLst>
            </p:cNvPr>
            <p:cNvSpPr/>
            <p:nvPr/>
          </p:nvSpPr>
          <p:spPr>
            <a:xfrm>
              <a:off x="1439141" y="2875321"/>
              <a:ext cx="5185316" cy="2262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510B11-6C26-FF4A-A93E-D2103601393A}"/>
                </a:ext>
              </a:extLst>
            </p:cNvPr>
            <p:cNvSpPr/>
            <p:nvPr/>
          </p:nvSpPr>
          <p:spPr>
            <a:xfrm>
              <a:off x="869120" y="2434987"/>
              <a:ext cx="1480179" cy="148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IDEA 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C8A0B8-69C7-1B4C-A039-12D92DC7E94B}"/>
                </a:ext>
              </a:extLst>
            </p:cNvPr>
            <p:cNvSpPr txBox="1"/>
            <p:nvPr/>
          </p:nvSpPr>
          <p:spPr>
            <a:xfrm>
              <a:off x="1771207" y="3976155"/>
              <a:ext cx="44518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Use BFS, starting from a vertex with no incoming edges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D4B680-2210-1445-A5B2-1A356E5E32D3}"/>
                </a:ext>
              </a:extLst>
            </p:cNvPr>
            <p:cNvSpPr txBox="1"/>
            <p:nvPr/>
          </p:nvSpPr>
          <p:spPr>
            <a:xfrm>
              <a:off x="2455847" y="2990410"/>
              <a:ext cx="244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Performing Topo Sort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8DB9F76-1DDB-F84B-A3B4-3600E4B61F26}"/>
              </a:ext>
            </a:extLst>
          </p:cNvPr>
          <p:cNvSpPr/>
          <p:nvPr/>
        </p:nvSpPr>
        <p:spPr>
          <a:xfrm>
            <a:off x="8160021" y="1797793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3A41FA-9036-BC4C-BA4D-70F2C419776F}"/>
              </a:ext>
            </a:extLst>
          </p:cNvPr>
          <p:cNvSpPr/>
          <p:nvPr/>
        </p:nvSpPr>
        <p:spPr>
          <a:xfrm>
            <a:off x="8391278" y="2460662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E81C07-85AA-074B-907C-7E4C55C0B351}"/>
              </a:ext>
            </a:extLst>
          </p:cNvPr>
          <p:cNvSpPr/>
          <p:nvPr/>
        </p:nvSpPr>
        <p:spPr>
          <a:xfrm>
            <a:off x="9488571" y="1801088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CAC965-C1B0-4D4B-8787-620F6E41CC3F}"/>
              </a:ext>
            </a:extLst>
          </p:cNvPr>
          <p:cNvSpPr/>
          <p:nvPr/>
        </p:nvSpPr>
        <p:spPr>
          <a:xfrm>
            <a:off x="9600402" y="2381323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5C2540-8D5E-4741-9768-1F3D9F11D17E}"/>
              </a:ext>
            </a:extLst>
          </p:cNvPr>
          <p:cNvSpPr/>
          <p:nvPr/>
        </p:nvSpPr>
        <p:spPr>
          <a:xfrm>
            <a:off x="9692648" y="2884878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1ECF6F-ACE6-5947-9895-F89A09439140}"/>
              </a:ext>
            </a:extLst>
          </p:cNvPr>
          <p:cNvGrpSpPr/>
          <p:nvPr/>
        </p:nvGrpSpPr>
        <p:grpSpPr>
          <a:xfrm>
            <a:off x="9519975" y="1171973"/>
            <a:ext cx="1899049" cy="1658280"/>
            <a:chOff x="9519975" y="1171973"/>
            <a:chExt cx="1899049" cy="1658280"/>
          </a:xfrm>
        </p:grpSpPr>
        <p:sp>
          <p:nvSpPr>
            <p:cNvPr id="52" name="&quot;No&quot; Symbol 51">
              <a:extLst>
                <a:ext uri="{FF2B5EF4-FFF2-40B4-BE49-F238E27FC236}">
                  <a16:creationId xmlns:a16="http://schemas.microsoft.com/office/drawing/2014/main" id="{52763451-ABD4-C34B-9CB4-584BFAFE2299}"/>
                </a:ext>
              </a:extLst>
            </p:cNvPr>
            <p:cNvSpPr/>
            <p:nvPr/>
          </p:nvSpPr>
          <p:spPr>
            <a:xfrm>
              <a:off x="9519975" y="1171973"/>
              <a:ext cx="540369" cy="540369"/>
            </a:xfrm>
            <a:prstGeom prst="noSmoking">
              <a:avLst>
                <a:gd name="adj" fmla="val 965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&quot;No&quot; Symbol 52">
              <a:extLst>
                <a:ext uri="{FF2B5EF4-FFF2-40B4-BE49-F238E27FC236}">
                  <a16:creationId xmlns:a16="http://schemas.microsoft.com/office/drawing/2014/main" id="{03FC05A6-4486-444C-A890-8D73B68EFA4F}"/>
                </a:ext>
              </a:extLst>
            </p:cNvPr>
            <p:cNvSpPr/>
            <p:nvPr/>
          </p:nvSpPr>
          <p:spPr>
            <a:xfrm>
              <a:off x="10346690" y="1649285"/>
              <a:ext cx="540369" cy="540369"/>
            </a:xfrm>
            <a:prstGeom prst="noSmoking">
              <a:avLst>
                <a:gd name="adj" fmla="val 965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&quot;No&quot; Symbol 53">
              <a:extLst>
                <a:ext uri="{FF2B5EF4-FFF2-40B4-BE49-F238E27FC236}">
                  <a16:creationId xmlns:a16="http://schemas.microsoft.com/office/drawing/2014/main" id="{C33BDE10-C6A6-E34B-9F74-A086C5CE3242}"/>
                </a:ext>
              </a:extLst>
            </p:cNvPr>
            <p:cNvSpPr/>
            <p:nvPr/>
          </p:nvSpPr>
          <p:spPr>
            <a:xfrm>
              <a:off x="10878655" y="2289884"/>
              <a:ext cx="540369" cy="540369"/>
            </a:xfrm>
            <a:prstGeom prst="noSmoking">
              <a:avLst>
                <a:gd name="adj" fmla="val 965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3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F82E3CC-CA8C-2245-9FF0-09160E4C3403}"/>
              </a:ext>
            </a:extLst>
          </p:cNvPr>
          <p:cNvSpPr/>
          <p:nvPr/>
        </p:nvSpPr>
        <p:spPr>
          <a:xfrm>
            <a:off x="1439141" y="5212417"/>
            <a:ext cx="5185316" cy="1026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Doesn’t respect all edges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39FC9-D81A-0942-A6D0-85DE135B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Perform Topo Sort?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17CA-C83D-7F40-B145-084DE6FE4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6522150" cy="1058432"/>
          </a:xfrm>
        </p:spPr>
        <p:txBody>
          <a:bodyPr/>
          <a:lstStyle/>
          <a:p>
            <a:r>
              <a:rPr lang="en-US" dirty="0"/>
              <a:t>Okay, there may be multiple “roots”. What if we use BFS multiple times?</a:t>
            </a:r>
          </a:p>
        </p:txBody>
      </p:sp>
      <p:grpSp>
        <p:nvGrpSpPr>
          <p:cNvPr id="16" name="Google Shape;743;p34">
            <a:extLst>
              <a:ext uri="{FF2B5EF4-FFF2-40B4-BE49-F238E27FC236}">
                <a16:creationId xmlns:a16="http://schemas.microsoft.com/office/drawing/2014/main" id="{825F9C15-7BFC-334F-AFE8-88495CDFE06C}"/>
              </a:ext>
            </a:extLst>
          </p:cNvPr>
          <p:cNvGrpSpPr/>
          <p:nvPr/>
        </p:nvGrpSpPr>
        <p:grpSpPr>
          <a:xfrm>
            <a:off x="8228684" y="1315844"/>
            <a:ext cx="3125116" cy="1872304"/>
            <a:chOff x="756020" y="683300"/>
            <a:chExt cx="2419775" cy="19457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Google Shape;744;p34">
              <a:extLst>
                <a:ext uri="{FF2B5EF4-FFF2-40B4-BE49-F238E27FC236}">
                  <a16:creationId xmlns:a16="http://schemas.microsoft.com/office/drawing/2014/main" id="{E2A4E731-78C7-3B4E-B9FB-6AF728E88A88}"/>
                </a:ext>
              </a:extLst>
            </p:cNvPr>
            <p:cNvSpPr/>
            <p:nvPr/>
          </p:nvSpPr>
          <p:spPr>
            <a:xfrm>
              <a:off x="932470" y="19381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1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18" name="Google Shape;745;p34">
              <a:extLst>
                <a:ext uri="{FF2B5EF4-FFF2-40B4-BE49-F238E27FC236}">
                  <a16:creationId xmlns:a16="http://schemas.microsoft.com/office/drawing/2014/main" id="{601D60C4-1483-D846-8290-4490F2670CFE}"/>
                </a:ext>
              </a:extLst>
            </p:cNvPr>
            <p:cNvSpPr/>
            <p:nvPr/>
          </p:nvSpPr>
          <p:spPr>
            <a:xfrm>
              <a:off x="1806370" y="683300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2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19" name="Google Shape;746;p34">
              <a:extLst>
                <a:ext uri="{FF2B5EF4-FFF2-40B4-BE49-F238E27FC236}">
                  <a16:creationId xmlns:a16="http://schemas.microsoft.com/office/drawing/2014/main" id="{0F7C3D55-43F4-844B-AE8E-F1BA078B00F0}"/>
                </a:ext>
              </a:extLst>
            </p:cNvPr>
            <p:cNvSpPr/>
            <p:nvPr/>
          </p:nvSpPr>
          <p:spPr>
            <a:xfrm>
              <a:off x="1781370" y="12544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3</a:t>
              </a:r>
              <a:endParaRPr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0" name="Google Shape;747;p34">
              <a:extLst>
                <a:ext uri="{FF2B5EF4-FFF2-40B4-BE49-F238E27FC236}">
                  <a16:creationId xmlns:a16="http://schemas.microsoft.com/office/drawing/2014/main" id="{5217E9FC-CDE7-5741-A9B1-D8770185F971}"/>
                </a:ext>
              </a:extLst>
            </p:cNvPr>
            <p:cNvSpPr/>
            <p:nvPr/>
          </p:nvSpPr>
          <p:spPr>
            <a:xfrm>
              <a:off x="1868645" y="1865563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4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1" name="Google Shape;748;p34">
              <a:extLst>
                <a:ext uri="{FF2B5EF4-FFF2-40B4-BE49-F238E27FC236}">
                  <a16:creationId xmlns:a16="http://schemas.microsoft.com/office/drawing/2014/main" id="{AE152A5F-D055-2C45-B4E4-161000E150B9}"/>
                </a:ext>
              </a:extLst>
            </p:cNvPr>
            <p:cNvSpPr/>
            <p:nvPr/>
          </p:nvSpPr>
          <p:spPr>
            <a:xfrm>
              <a:off x="2446495" y="1184188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5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2" name="Google Shape;749;p34">
              <a:extLst>
                <a:ext uri="{FF2B5EF4-FFF2-40B4-BE49-F238E27FC236}">
                  <a16:creationId xmlns:a16="http://schemas.microsoft.com/office/drawing/2014/main" id="{48DAB077-4C3D-E540-8003-81FF0229F5D0}"/>
                </a:ext>
              </a:extLst>
            </p:cNvPr>
            <p:cNvSpPr/>
            <p:nvPr/>
          </p:nvSpPr>
          <p:spPr>
            <a:xfrm>
              <a:off x="2858395" y="1841263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6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3" name="Google Shape;750;p34">
              <a:extLst>
                <a:ext uri="{FF2B5EF4-FFF2-40B4-BE49-F238E27FC236}">
                  <a16:creationId xmlns:a16="http://schemas.microsoft.com/office/drawing/2014/main" id="{D4F759DB-A256-8844-B660-4639D8552556}"/>
                </a:ext>
              </a:extLst>
            </p:cNvPr>
            <p:cNvSpPr/>
            <p:nvPr/>
          </p:nvSpPr>
          <p:spPr>
            <a:xfrm>
              <a:off x="1944845" y="2376138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7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cxnSp>
          <p:nvCxnSpPr>
            <p:cNvPr id="24" name="Google Shape;751;p34">
              <a:extLst>
                <a:ext uri="{FF2B5EF4-FFF2-40B4-BE49-F238E27FC236}">
                  <a16:creationId xmlns:a16="http://schemas.microsoft.com/office/drawing/2014/main" id="{A9C2465C-6DE3-6D40-935B-C1FCAD0B16CD}"/>
                </a:ext>
              </a:extLst>
            </p:cNvPr>
            <p:cNvCxnSpPr>
              <a:stCxn id="33" idx="2"/>
              <a:endCxn id="17" idx="0"/>
            </p:cNvCxnSpPr>
            <p:nvPr/>
          </p:nvCxnSpPr>
          <p:spPr>
            <a:xfrm>
              <a:off x="914720" y="1507375"/>
              <a:ext cx="176400" cy="4308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oogle Shape;753;p34">
              <a:extLst>
                <a:ext uri="{FF2B5EF4-FFF2-40B4-BE49-F238E27FC236}">
                  <a16:creationId xmlns:a16="http://schemas.microsoft.com/office/drawing/2014/main" id="{17DFF7EF-E758-E042-B2F1-DF9921722A9C}"/>
                </a:ext>
              </a:extLst>
            </p:cNvPr>
            <p:cNvCxnSpPr>
              <a:stCxn id="33" idx="3"/>
              <a:endCxn id="19" idx="1"/>
            </p:cNvCxnSpPr>
            <p:nvPr/>
          </p:nvCxnSpPr>
          <p:spPr>
            <a:xfrm>
              <a:off x="1073420" y="1380925"/>
              <a:ext cx="7080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oogle Shape;754;p34">
              <a:extLst>
                <a:ext uri="{FF2B5EF4-FFF2-40B4-BE49-F238E27FC236}">
                  <a16:creationId xmlns:a16="http://schemas.microsoft.com/office/drawing/2014/main" id="{12B0E78B-38D9-584E-9D8C-57567A316DBB}"/>
                </a:ext>
              </a:extLst>
            </p:cNvPr>
            <p:cNvCxnSpPr>
              <a:stCxn id="18" idx="2"/>
              <a:endCxn id="19" idx="0"/>
            </p:cNvCxnSpPr>
            <p:nvPr/>
          </p:nvCxnSpPr>
          <p:spPr>
            <a:xfrm flipH="1">
              <a:off x="1940170" y="936200"/>
              <a:ext cx="24900" cy="3183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oogle Shape;755;p34">
              <a:extLst>
                <a:ext uri="{FF2B5EF4-FFF2-40B4-BE49-F238E27FC236}">
                  <a16:creationId xmlns:a16="http://schemas.microsoft.com/office/drawing/2014/main" id="{C1288571-D200-314E-BFA2-70237C604613}"/>
                </a:ext>
              </a:extLst>
            </p:cNvPr>
            <p:cNvCxnSpPr>
              <a:stCxn id="18" idx="3"/>
              <a:endCxn id="21" idx="0"/>
            </p:cNvCxnSpPr>
            <p:nvPr/>
          </p:nvCxnSpPr>
          <p:spPr>
            <a:xfrm>
              <a:off x="2123770" y="809750"/>
              <a:ext cx="481500" cy="3744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oogle Shape;756;p34">
              <a:extLst>
                <a:ext uri="{FF2B5EF4-FFF2-40B4-BE49-F238E27FC236}">
                  <a16:creationId xmlns:a16="http://schemas.microsoft.com/office/drawing/2014/main" id="{05F8C1BA-67B1-C04B-95AA-DE520930A77B}"/>
                </a:ext>
              </a:extLst>
            </p:cNvPr>
            <p:cNvCxnSpPr>
              <a:stCxn id="21" idx="2"/>
              <a:endCxn id="22" idx="0"/>
            </p:cNvCxnSpPr>
            <p:nvPr/>
          </p:nvCxnSpPr>
          <p:spPr>
            <a:xfrm>
              <a:off x="2605195" y="1437088"/>
              <a:ext cx="411900" cy="4041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oogle Shape;757;p34">
              <a:extLst>
                <a:ext uri="{FF2B5EF4-FFF2-40B4-BE49-F238E27FC236}">
                  <a16:creationId xmlns:a16="http://schemas.microsoft.com/office/drawing/2014/main" id="{81409A00-3285-4342-B8FE-DCCBE39E8950}"/>
                </a:ext>
              </a:extLst>
            </p:cNvPr>
            <p:cNvCxnSpPr>
              <a:stCxn id="21" idx="2"/>
              <a:endCxn id="20" idx="3"/>
            </p:cNvCxnSpPr>
            <p:nvPr/>
          </p:nvCxnSpPr>
          <p:spPr>
            <a:xfrm flipH="1">
              <a:off x="2186095" y="1437088"/>
              <a:ext cx="419100" cy="5550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oogle Shape;758;p34">
              <a:extLst>
                <a:ext uri="{FF2B5EF4-FFF2-40B4-BE49-F238E27FC236}">
                  <a16:creationId xmlns:a16="http://schemas.microsoft.com/office/drawing/2014/main" id="{05C843AF-1184-9648-9CBA-4982853C2237}"/>
                </a:ext>
              </a:extLst>
            </p:cNvPr>
            <p:cNvCxnSpPr>
              <a:stCxn id="19" idx="2"/>
              <a:endCxn id="20" idx="0"/>
            </p:cNvCxnSpPr>
            <p:nvPr/>
          </p:nvCxnSpPr>
          <p:spPr>
            <a:xfrm>
              <a:off x="1940070" y="1507375"/>
              <a:ext cx="87300" cy="3582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oogle Shape;759;p34">
              <a:extLst>
                <a:ext uri="{FF2B5EF4-FFF2-40B4-BE49-F238E27FC236}">
                  <a16:creationId xmlns:a16="http://schemas.microsoft.com/office/drawing/2014/main" id="{41E9CD99-423A-9140-A0A2-D81C9728ADD7}"/>
                </a:ext>
              </a:extLst>
            </p:cNvPr>
            <p:cNvCxnSpPr>
              <a:stCxn id="17" idx="3"/>
              <a:endCxn id="20" idx="1"/>
            </p:cNvCxnSpPr>
            <p:nvPr/>
          </p:nvCxnSpPr>
          <p:spPr>
            <a:xfrm rot="10800000" flipH="1">
              <a:off x="1249870" y="1992025"/>
              <a:ext cx="618900" cy="726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oogle Shape;760;p34">
              <a:extLst>
                <a:ext uri="{FF2B5EF4-FFF2-40B4-BE49-F238E27FC236}">
                  <a16:creationId xmlns:a16="http://schemas.microsoft.com/office/drawing/2014/main" id="{6778A6AB-996E-5A41-AD51-6F2602326E97}"/>
                </a:ext>
              </a:extLst>
            </p:cNvPr>
            <p:cNvCxnSpPr>
              <a:stCxn id="20" idx="2"/>
              <a:endCxn id="23" idx="0"/>
            </p:cNvCxnSpPr>
            <p:nvPr/>
          </p:nvCxnSpPr>
          <p:spPr>
            <a:xfrm>
              <a:off x="2027345" y="2118463"/>
              <a:ext cx="76200" cy="25770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oogle Shape;752;p34">
              <a:extLst>
                <a:ext uri="{FF2B5EF4-FFF2-40B4-BE49-F238E27FC236}">
                  <a16:creationId xmlns:a16="http://schemas.microsoft.com/office/drawing/2014/main" id="{D8366903-208B-714D-BAFA-A141B9DA4AA1}"/>
                </a:ext>
              </a:extLst>
            </p:cNvPr>
            <p:cNvSpPr/>
            <p:nvPr/>
          </p:nvSpPr>
          <p:spPr>
            <a:xfrm>
              <a:off x="756020" y="1254475"/>
              <a:ext cx="317400" cy="252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0</a:t>
              </a:r>
              <a:endParaRPr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BD89B0E-EC52-8C45-BCC9-4611E61F7ED4}"/>
              </a:ext>
            </a:extLst>
          </p:cNvPr>
          <p:cNvSpPr txBox="1"/>
          <p:nvPr/>
        </p:nvSpPr>
        <p:spPr>
          <a:xfrm>
            <a:off x="8119166" y="110791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5E6801-7E4B-064B-ACFD-648907E6ACFA}"/>
              </a:ext>
            </a:extLst>
          </p:cNvPr>
          <p:cNvSpPr txBox="1"/>
          <p:nvPr/>
        </p:nvSpPr>
        <p:spPr>
          <a:xfrm>
            <a:off x="8119166" y="3913715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BFS starting at 0:</a:t>
            </a:r>
          </a:p>
        </p:txBody>
      </p:sp>
      <p:sp>
        <p:nvSpPr>
          <p:cNvPr id="36" name="Google Shape;752;p34">
            <a:extLst>
              <a:ext uri="{FF2B5EF4-FFF2-40B4-BE49-F238E27FC236}">
                <a16:creationId xmlns:a16="http://schemas.microsoft.com/office/drawing/2014/main" id="{63821C33-A298-F447-B77B-88E7FDF241C5}"/>
              </a:ext>
            </a:extLst>
          </p:cNvPr>
          <p:cNvSpPr/>
          <p:nvPr/>
        </p:nvSpPr>
        <p:spPr>
          <a:xfrm>
            <a:off x="7470657" y="523573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0</a:t>
            </a:r>
            <a:endParaRPr sz="16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7" name="Google Shape;752;p34">
            <a:extLst>
              <a:ext uri="{FF2B5EF4-FFF2-40B4-BE49-F238E27FC236}">
                <a16:creationId xmlns:a16="http://schemas.microsoft.com/office/drawing/2014/main" id="{962B5BF0-37BC-FB4C-9D29-6A08486CD203}"/>
              </a:ext>
            </a:extLst>
          </p:cNvPr>
          <p:cNvSpPr/>
          <p:nvPr/>
        </p:nvSpPr>
        <p:spPr>
          <a:xfrm>
            <a:off x="8033407" y="523573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1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8" name="Google Shape;752;p34">
            <a:extLst>
              <a:ext uri="{FF2B5EF4-FFF2-40B4-BE49-F238E27FC236}">
                <a16:creationId xmlns:a16="http://schemas.microsoft.com/office/drawing/2014/main" id="{76B66DE5-4B35-6746-A332-A70025492E18}"/>
              </a:ext>
            </a:extLst>
          </p:cNvPr>
          <p:cNvSpPr/>
          <p:nvPr/>
        </p:nvSpPr>
        <p:spPr>
          <a:xfrm>
            <a:off x="8598437" y="523573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3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9" name="Google Shape;752;p34">
            <a:extLst>
              <a:ext uri="{FF2B5EF4-FFF2-40B4-BE49-F238E27FC236}">
                <a16:creationId xmlns:a16="http://schemas.microsoft.com/office/drawing/2014/main" id="{42AC2298-E7F9-9845-BBCB-434381BA3450}"/>
              </a:ext>
            </a:extLst>
          </p:cNvPr>
          <p:cNvSpPr/>
          <p:nvPr/>
        </p:nvSpPr>
        <p:spPr>
          <a:xfrm>
            <a:off x="9163467" y="523573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4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0" name="Google Shape;752;p34">
            <a:extLst>
              <a:ext uri="{FF2B5EF4-FFF2-40B4-BE49-F238E27FC236}">
                <a16:creationId xmlns:a16="http://schemas.microsoft.com/office/drawing/2014/main" id="{6D1715B7-4727-0848-A09D-122122C9A051}"/>
              </a:ext>
            </a:extLst>
          </p:cNvPr>
          <p:cNvSpPr/>
          <p:nvPr/>
        </p:nvSpPr>
        <p:spPr>
          <a:xfrm>
            <a:off x="9728497" y="523573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7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E45B12-4CD3-7044-864B-6F48C7406B7E}"/>
              </a:ext>
            </a:extLst>
          </p:cNvPr>
          <p:cNvGrpSpPr/>
          <p:nvPr/>
        </p:nvGrpSpPr>
        <p:grpSpPr>
          <a:xfrm>
            <a:off x="869120" y="2434987"/>
            <a:ext cx="5755337" cy="2702820"/>
            <a:chOff x="869120" y="2434987"/>
            <a:chExt cx="5755337" cy="27028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18D255-6942-9F45-BDAA-C3F3806306B2}"/>
                </a:ext>
              </a:extLst>
            </p:cNvPr>
            <p:cNvSpPr/>
            <p:nvPr/>
          </p:nvSpPr>
          <p:spPr>
            <a:xfrm>
              <a:off x="1439141" y="2875321"/>
              <a:ext cx="5185316" cy="2262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510B11-6C26-FF4A-A93E-D2103601393A}"/>
                </a:ext>
              </a:extLst>
            </p:cNvPr>
            <p:cNvSpPr/>
            <p:nvPr/>
          </p:nvSpPr>
          <p:spPr>
            <a:xfrm>
              <a:off x="869120" y="2434987"/>
              <a:ext cx="1480179" cy="148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IDEA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C8A0B8-69C7-1B4C-A039-12D92DC7E94B}"/>
                </a:ext>
              </a:extLst>
            </p:cNvPr>
            <p:cNvSpPr txBox="1"/>
            <p:nvPr/>
          </p:nvSpPr>
          <p:spPr>
            <a:xfrm>
              <a:off x="1771207" y="3976155"/>
              <a:ext cx="44518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Use BFS, starting from ALL vertices with no incoming edges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D4B680-2210-1445-A5B2-1A356E5E32D3}"/>
                </a:ext>
              </a:extLst>
            </p:cNvPr>
            <p:cNvSpPr txBox="1"/>
            <p:nvPr/>
          </p:nvSpPr>
          <p:spPr>
            <a:xfrm>
              <a:off x="2455847" y="2990410"/>
              <a:ext cx="244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Performing Topo Sort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8DB9F76-1DDB-F84B-A3B4-3600E4B61F26}"/>
              </a:ext>
            </a:extLst>
          </p:cNvPr>
          <p:cNvSpPr/>
          <p:nvPr/>
        </p:nvSpPr>
        <p:spPr>
          <a:xfrm>
            <a:off x="8160021" y="1797793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3A41FA-9036-BC4C-BA4D-70F2C419776F}"/>
              </a:ext>
            </a:extLst>
          </p:cNvPr>
          <p:cNvSpPr/>
          <p:nvPr/>
        </p:nvSpPr>
        <p:spPr>
          <a:xfrm>
            <a:off x="8391278" y="2460662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E81C07-85AA-074B-907C-7E4C55C0B351}"/>
              </a:ext>
            </a:extLst>
          </p:cNvPr>
          <p:cNvSpPr/>
          <p:nvPr/>
        </p:nvSpPr>
        <p:spPr>
          <a:xfrm>
            <a:off x="9488571" y="1801088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CAC965-C1B0-4D4B-8787-620F6E41CC3F}"/>
              </a:ext>
            </a:extLst>
          </p:cNvPr>
          <p:cNvSpPr/>
          <p:nvPr/>
        </p:nvSpPr>
        <p:spPr>
          <a:xfrm>
            <a:off x="9600402" y="2381323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5C2540-8D5E-4741-9768-1F3D9F11D17E}"/>
              </a:ext>
            </a:extLst>
          </p:cNvPr>
          <p:cNvSpPr/>
          <p:nvPr/>
        </p:nvSpPr>
        <p:spPr>
          <a:xfrm>
            <a:off x="9692648" y="2884878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93126A-B3D6-9F45-81F2-11421FF94111}"/>
              </a:ext>
            </a:extLst>
          </p:cNvPr>
          <p:cNvSpPr txBox="1"/>
          <p:nvPr/>
        </p:nvSpPr>
        <p:spPr>
          <a:xfrm>
            <a:off x="8116131" y="4232604"/>
            <a:ext cx="192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BFS starting at 2: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9AA3BC7-69B7-5A42-AAF6-8CD5FEE20510}"/>
              </a:ext>
            </a:extLst>
          </p:cNvPr>
          <p:cNvSpPr/>
          <p:nvPr/>
        </p:nvSpPr>
        <p:spPr>
          <a:xfrm>
            <a:off x="9519976" y="1244880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3C0A37-E1FC-1B4C-8639-9E8752AD33DA}"/>
              </a:ext>
            </a:extLst>
          </p:cNvPr>
          <p:cNvSpPr/>
          <p:nvPr/>
        </p:nvSpPr>
        <p:spPr>
          <a:xfrm>
            <a:off x="10346690" y="1730142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30D34B3-7344-0444-AF11-CAAB7E7FD58D}"/>
              </a:ext>
            </a:extLst>
          </p:cNvPr>
          <p:cNvSpPr/>
          <p:nvPr/>
        </p:nvSpPr>
        <p:spPr>
          <a:xfrm>
            <a:off x="10878658" y="2362381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Google Shape;752;p34">
            <a:extLst>
              <a:ext uri="{FF2B5EF4-FFF2-40B4-BE49-F238E27FC236}">
                <a16:creationId xmlns:a16="http://schemas.microsoft.com/office/drawing/2014/main" id="{3914619C-E1E1-A64C-91E5-C4D84E1E96FF}"/>
              </a:ext>
            </a:extLst>
          </p:cNvPr>
          <p:cNvSpPr/>
          <p:nvPr/>
        </p:nvSpPr>
        <p:spPr>
          <a:xfrm>
            <a:off x="10293527" y="5235729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2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2" name="Google Shape;752;p34">
            <a:extLst>
              <a:ext uri="{FF2B5EF4-FFF2-40B4-BE49-F238E27FC236}">
                <a16:creationId xmlns:a16="http://schemas.microsoft.com/office/drawing/2014/main" id="{E2501CB1-6EC6-E04A-89E2-46118FA27D29}"/>
              </a:ext>
            </a:extLst>
          </p:cNvPr>
          <p:cNvSpPr/>
          <p:nvPr/>
        </p:nvSpPr>
        <p:spPr>
          <a:xfrm>
            <a:off x="10856277" y="5235729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5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3" name="Google Shape;752;p34">
            <a:extLst>
              <a:ext uri="{FF2B5EF4-FFF2-40B4-BE49-F238E27FC236}">
                <a16:creationId xmlns:a16="http://schemas.microsoft.com/office/drawing/2014/main" id="{262D78F0-438F-4C4B-88C7-D3A790542799}"/>
              </a:ext>
            </a:extLst>
          </p:cNvPr>
          <p:cNvSpPr/>
          <p:nvPr/>
        </p:nvSpPr>
        <p:spPr>
          <a:xfrm>
            <a:off x="11419027" y="5235729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6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64" name="&quot;No&quot; Symbol 63">
            <a:extLst>
              <a:ext uri="{FF2B5EF4-FFF2-40B4-BE49-F238E27FC236}">
                <a16:creationId xmlns:a16="http://schemas.microsoft.com/office/drawing/2014/main" id="{635A6E59-6DB5-9F4C-9E2E-417C5963730D}"/>
              </a:ext>
            </a:extLst>
          </p:cNvPr>
          <p:cNvSpPr/>
          <p:nvPr/>
        </p:nvSpPr>
        <p:spPr>
          <a:xfrm>
            <a:off x="10165448" y="2147204"/>
            <a:ext cx="337768" cy="337768"/>
          </a:xfrm>
          <a:prstGeom prst="noSmoking">
            <a:avLst>
              <a:gd name="adj" fmla="val 96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&quot;No&quot; Symbol 64">
            <a:extLst>
              <a:ext uri="{FF2B5EF4-FFF2-40B4-BE49-F238E27FC236}">
                <a16:creationId xmlns:a16="http://schemas.microsoft.com/office/drawing/2014/main" id="{3A5FF001-8532-8B4D-A5B0-9A5467EEA377}"/>
              </a:ext>
            </a:extLst>
          </p:cNvPr>
          <p:cNvSpPr/>
          <p:nvPr/>
        </p:nvSpPr>
        <p:spPr>
          <a:xfrm>
            <a:off x="9619359" y="1544249"/>
            <a:ext cx="337768" cy="337768"/>
          </a:xfrm>
          <a:prstGeom prst="noSmoking">
            <a:avLst>
              <a:gd name="adj" fmla="val 96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19E8B04-DAE4-FD46-8BFF-A22F1D53DEB0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7880576" y="5357408"/>
            <a:ext cx="15283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24">
            <a:extLst>
              <a:ext uri="{FF2B5EF4-FFF2-40B4-BE49-F238E27FC236}">
                <a16:creationId xmlns:a16="http://schemas.microsoft.com/office/drawing/2014/main" id="{855CD00E-F387-7347-BC5D-19BD99E41739}"/>
              </a:ext>
            </a:extLst>
          </p:cNvPr>
          <p:cNvCxnSpPr>
            <a:cxnSpLocks/>
            <a:stCxn id="36" idx="0"/>
            <a:endCxn id="38" idx="0"/>
          </p:cNvCxnSpPr>
          <p:nvPr/>
        </p:nvCxnSpPr>
        <p:spPr>
          <a:xfrm rot="5400000" flipH="1" flipV="1">
            <a:off x="8239507" y="4671840"/>
            <a:ext cx="12700" cy="1127780"/>
          </a:xfrm>
          <a:prstGeom prst="curvedConnector3">
            <a:avLst>
              <a:gd name="adj1" fmla="val 1800000"/>
            </a:avLst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E22D65-DCB2-6F48-BAFF-E50F8E36971A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9008356" y="5357408"/>
            <a:ext cx="15511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339BD34-9ADF-A449-9112-3DEA8251E13E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>
            <a:off x="9573386" y="5357408"/>
            <a:ext cx="15511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1752E7A-5862-714A-8699-566BED858323}"/>
              </a:ext>
            </a:extLst>
          </p:cNvPr>
          <p:cNvCxnSpPr>
            <a:cxnSpLocks/>
            <a:stCxn id="61" idx="3"/>
            <a:endCxn id="62" idx="1"/>
          </p:cNvCxnSpPr>
          <p:nvPr/>
        </p:nvCxnSpPr>
        <p:spPr>
          <a:xfrm>
            <a:off x="10703446" y="5357407"/>
            <a:ext cx="15283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AE40BCD-8DEE-F444-A7CA-8406107C25E2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>
            <a:off x="11266196" y="5357407"/>
            <a:ext cx="152831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24">
            <a:extLst>
              <a:ext uri="{FF2B5EF4-FFF2-40B4-BE49-F238E27FC236}">
                <a16:creationId xmlns:a16="http://schemas.microsoft.com/office/drawing/2014/main" id="{1D79D183-57C4-E94E-B38E-53257D47AB95}"/>
              </a:ext>
            </a:extLst>
          </p:cNvPr>
          <p:cNvCxnSpPr>
            <a:cxnSpLocks/>
            <a:stCxn id="37" idx="2"/>
            <a:endCxn id="39" idx="2"/>
          </p:cNvCxnSpPr>
          <p:nvPr/>
        </p:nvCxnSpPr>
        <p:spPr>
          <a:xfrm rot="16200000" flipH="1">
            <a:off x="8803397" y="4914055"/>
            <a:ext cx="12700" cy="1130060"/>
          </a:xfrm>
          <a:prstGeom prst="curvedConnector3">
            <a:avLst>
              <a:gd name="adj1" fmla="val 1800000"/>
            </a:avLst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24">
            <a:extLst>
              <a:ext uri="{FF2B5EF4-FFF2-40B4-BE49-F238E27FC236}">
                <a16:creationId xmlns:a16="http://schemas.microsoft.com/office/drawing/2014/main" id="{9812FF4D-3EAC-2442-98E1-9DF46DDB44FB}"/>
              </a:ext>
            </a:extLst>
          </p:cNvPr>
          <p:cNvCxnSpPr>
            <a:cxnSpLocks/>
            <a:stCxn id="61" idx="0"/>
            <a:endCxn id="38" idx="0"/>
          </p:cNvCxnSpPr>
          <p:nvPr/>
        </p:nvCxnSpPr>
        <p:spPr>
          <a:xfrm rot="16200000" flipH="1" flipV="1">
            <a:off x="9650941" y="4388184"/>
            <a:ext cx="1" cy="1695090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24">
            <a:extLst>
              <a:ext uri="{FF2B5EF4-FFF2-40B4-BE49-F238E27FC236}">
                <a16:creationId xmlns:a16="http://schemas.microsoft.com/office/drawing/2014/main" id="{FD93B4D9-5F4E-8E48-942F-EBE028FB7689}"/>
              </a:ext>
            </a:extLst>
          </p:cNvPr>
          <p:cNvCxnSpPr>
            <a:cxnSpLocks/>
            <a:stCxn id="62" idx="2"/>
            <a:endCxn id="39" idx="2"/>
          </p:cNvCxnSpPr>
          <p:nvPr/>
        </p:nvCxnSpPr>
        <p:spPr>
          <a:xfrm rot="5400000">
            <a:off x="10214832" y="4632679"/>
            <a:ext cx="1" cy="1692810"/>
          </a:xfrm>
          <a:prstGeom prst="curvedConnector3">
            <a:avLst>
              <a:gd name="adj1" fmla="val 22860100000"/>
            </a:avLst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62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6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ctor Who: The Wiki Series/TARDIS spelled Backwards | Doctor Who Fanon |  Fandom">
            <a:extLst>
              <a:ext uri="{FF2B5EF4-FFF2-40B4-BE49-F238E27FC236}">
                <a16:creationId xmlns:a16="http://schemas.microsoft.com/office/drawing/2014/main" id="{C9C20838-3FC9-A74F-AD55-B12EEEF2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732" y="1891848"/>
            <a:ext cx="2146570" cy="29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arm clock - Colortime - Pylones">
            <a:extLst>
              <a:ext uri="{FF2B5EF4-FFF2-40B4-BE49-F238E27FC236}">
                <a16:creationId xmlns:a16="http://schemas.microsoft.com/office/drawing/2014/main" id="{4F25B692-9CCB-0F45-ADEB-B6EFDA8A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5450732" y="2322409"/>
            <a:ext cx="1916349" cy="19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nd Of Thunder Timeline | Timetoast timelines">
            <a:extLst>
              <a:ext uri="{FF2B5EF4-FFF2-40B4-BE49-F238E27FC236}">
                <a16:creationId xmlns:a16="http://schemas.microsoft.com/office/drawing/2014/main" id="{97DBE032-D000-EF4C-872E-92ABFD25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11" y="1940628"/>
            <a:ext cx="2289937" cy="28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CK TO THE FUTURE DELOREAN TIME MACHINE by Hot-Toys on DeviantArt">
            <a:extLst>
              <a:ext uri="{FF2B5EF4-FFF2-40B4-BE49-F238E27FC236}">
                <a16:creationId xmlns:a16="http://schemas.microsoft.com/office/drawing/2014/main" id="{47E51A41-0A2F-D84F-9449-97570DA3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83" y="2482630"/>
            <a:ext cx="3974592" cy="208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rinthian Hourglass | Decorist">
            <a:extLst>
              <a:ext uri="{FF2B5EF4-FFF2-40B4-BE49-F238E27FC236}">
                <a16:creationId xmlns:a16="http://schemas.microsoft.com/office/drawing/2014/main" id="{E12B6360-46D2-E240-8E16-E06CB34D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65" y="2104173"/>
            <a:ext cx="1662082" cy="25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CE5748-A9E7-2942-B34A-402232A208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3969" y="555723"/>
            <a:ext cx="7644061" cy="60025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91B67-9612-3049-AE64-99028E8A599B}"/>
              </a:ext>
            </a:extLst>
          </p:cNvPr>
          <p:cNvSpPr/>
          <p:nvPr/>
        </p:nvSpPr>
        <p:spPr>
          <a:xfrm>
            <a:off x="4378183" y="786384"/>
            <a:ext cx="3204243" cy="64008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B97C78-B329-224D-9BFA-2D6625924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086918" y="1757472"/>
            <a:ext cx="7866277" cy="429815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94388A-239D-BF48-842D-8996AEC0C352}"/>
              </a:ext>
            </a:extLst>
          </p:cNvPr>
          <p:cNvSpPr/>
          <p:nvPr/>
        </p:nvSpPr>
        <p:spPr>
          <a:xfrm>
            <a:off x="4496867" y="3280583"/>
            <a:ext cx="6914845" cy="143751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76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5276 0.63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72669 0.3030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41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9583 -0.5141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987 -0.7391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3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-0.26563 0.743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3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5781 -0.4044 L 2.70833E-6 4.44444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D68DD-E447-974A-902A-4490246A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Stretch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2F3A1A-80A8-754F-8CF2-FAF62805D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4112"/>
              </p:ext>
            </p:extLst>
          </p:nvPr>
        </p:nvGraphicFramePr>
        <p:xfrm>
          <a:off x="497306" y="1918951"/>
          <a:ext cx="9976274" cy="416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82">
                  <a:extLst>
                    <a:ext uri="{9D8B030D-6E8A-4147-A177-3AD203B41FA5}">
                      <a16:colId xmlns:a16="http://schemas.microsoft.com/office/drawing/2014/main" val="216940434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3596754358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89048493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915326898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1478014671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182038232"/>
                    </a:ext>
                  </a:extLst>
                </a:gridCol>
                <a:gridCol w="1425182">
                  <a:extLst>
                    <a:ext uri="{9D8B030D-6E8A-4147-A177-3AD203B41FA5}">
                      <a16:colId xmlns:a16="http://schemas.microsoft.com/office/drawing/2014/main" val="1106590501"/>
                    </a:ext>
                  </a:extLst>
                </a:gridCol>
              </a:tblGrid>
              <a:tr h="189993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FRI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Topo Sort, Reductions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(Last day of content for Exam II)</a:t>
                      </a:r>
                    </a:p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TA-Led Industry Panel 4:30!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04212"/>
                  </a:ext>
                </a:extLst>
              </a:tr>
              <a:tr h="22663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MON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</a:rPr>
                      </a:br>
                      <a:br>
                        <a:rPr lang="en-US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Tries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(Guest Lecture:</a:t>
                      </a:r>
                      <a:br>
                        <a:rPr lang="en-US" sz="12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Eric Fan!!)</a:t>
                      </a:r>
                    </a:p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EX4 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WED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Course Wrap-Up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P4 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THU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EX4 Late Cutoff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FRI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Exam II Released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Exam II 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SAT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Exam II Due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P4 Late Cutoff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Extra Credit 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90300"/>
                  </a:ext>
                </a:extLst>
              </a:tr>
            </a:tbl>
          </a:graphicData>
        </a:graphic>
      </p:graphicFrame>
      <p:pic>
        <p:nvPicPr>
          <p:cNvPr id="6" name="Google Shape;90;p14">
            <a:extLst>
              <a:ext uri="{FF2B5EF4-FFF2-40B4-BE49-F238E27FC236}">
                <a16:creationId xmlns:a16="http://schemas.microsoft.com/office/drawing/2014/main" id="{18D8AB05-4BA2-BD46-9246-A19D5C9582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0258" y="500630"/>
            <a:ext cx="503325" cy="4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1;p14">
            <a:extLst>
              <a:ext uri="{FF2B5EF4-FFF2-40B4-BE49-F238E27FC236}">
                <a16:creationId xmlns:a16="http://schemas.microsoft.com/office/drawing/2014/main" id="{2568C7F3-461B-4C4B-B58D-C2FAA5236319}"/>
              </a:ext>
            </a:extLst>
          </p:cNvPr>
          <p:cNvSpPr txBox="1"/>
          <p:nvPr/>
        </p:nvSpPr>
        <p:spPr>
          <a:xfrm>
            <a:off x="10431384" y="567055"/>
            <a:ext cx="15261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You are here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Google Shape;80;p14">
            <a:extLst>
              <a:ext uri="{FF2B5EF4-FFF2-40B4-BE49-F238E27FC236}">
                <a16:creationId xmlns:a16="http://schemas.microsoft.com/office/drawing/2014/main" id="{BE3CE694-BD8D-934F-BCF8-E48555A6B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4426" y="1929147"/>
            <a:ext cx="435215" cy="395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0151B-C3B5-1B49-B215-C8652B1D5B50}"/>
              </a:ext>
            </a:extLst>
          </p:cNvPr>
          <p:cNvGrpSpPr/>
          <p:nvPr/>
        </p:nvGrpSpPr>
        <p:grpSpPr>
          <a:xfrm>
            <a:off x="10501668" y="3825024"/>
            <a:ext cx="2547203" cy="2260227"/>
            <a:chOff x="10501668" y="3825024"/>
            <a:chExt cx="2547203" cy="2260227"/>
          </a:xfrm>
        </p:grpSpPr>
        <p:pic>
          <p:nvPicPr>
            <p:cNvPr id="5" name="Google Shape;87;p14">
              <a:extLst>
                <a:ext uri="{FF2B5EF4-FFF2-40B4-BE49-F238E27FC236}">
                  <a16:creationId xmlns:a16="http://schemas.microsoft.com/office/drawing/2014/main" id="{3D4D4FE1-6427-7541-A599-89B7BEE179B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3165"/>
            <a:stretch/>
          </p:blipFill>
          <p:spPr>
            <a:xfrm rot="-5400000">
              <a:off x="10645156" y="3681537"/>
              <a:ext cx="2260227" cy="25472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89;p14">
              <a:extLst>
                <a:ext uri="{FF2B5EF4-FFF2-40B4-BE49-F238E27FC236}">
                  <a16:creationId xmlns:a16="http://schemas.microsoft.com/office/drawing/2014/main" id="{4295022C-86B0-1245-AF86-2EA213509D41}"/>
                </a:ext>
              </a:extLst>
            </p:cNvPr>
            <p:cNvSpPr/>
            <p:nvPr/>
          </p:nvSpPr>
          <p:spPr>
            <a:xfrm>
              <a:off x="10812600" y="5414106"/>
              <a:ext cx="541200" cy="270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;p14">
              <a:extLst>
                <a:ext uri="{FF2B5EF4-FFF2-40B4-BE49-F238E27FC236}">
                  <a16:creationId xmlns:a16="http://schemas.microsoft.com/office/drawing/2014/main" id="{68944CB2-09CD-2447-B6D0-95DB8448F65A}"/>
                </a:ext>
              </a:extLst>
            </p:cNvPr>
            <p:cNvSpPr txBox="1">
              <a:spLocks/>
            </p:cNvSpPr>
            <p:nvPr/>
          </p:nvSpPr>
          <p:spPr>
            <a:xfrm>
              <a:off x="10501668" y="4529961"/>
              <a:ext cx="1718419" cy="754200"/>
            </a:xfrm>
            <a:prstGeom prst="rect">
              <a:avLst/>
            </a:prstGeom>
            <a:effectLst>
              <a:outerShdw blurRad="1714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Eternal Mastery</a:t>
              </a:r>
            </a:p>
            <a:p>
              <a:pPr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dirty="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of Data Structures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31C6D-3A07-2646-B8B7-A1325A44D3AA}"/>
              </a:ext>
            </a:extLst>
          </p:cNvPr>
          <p:cNvSpPr txBox="1"/>
          <p:nvPr/>
        </p:nvSpPr>
        <p:spPr>
          <a:xfrm>
            <a:off x="838200" y="1219200"/>
            <a:ext cx="738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You’re almost there! Here’s what’s coming up in the last week of the quarter:</a:t>
            </a:r>
          </a:p>
        </p:txBody>
      </p:sp>
    </p:spTree>
    <p:extLst>
      <p:ext uri="{BB962C8B-B14F-4D97-AF65-F5344CB8AC3E}">
        <p14:creationId xmlns:p14="http://schemas.microsoft.com/office/powerpoint/2010/main" val="42345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2B40-8F63-2847-B24C-C4C68F69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75F-A699-0F45-9FAA-EF87BDFA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Sorts</a:t>
            </a:r>
          </a:p>
          <a:p>
            <a:pPr lvl="1"/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Sorting Overview</a:t>
            </a:r>
          </a:p>
          <a:p>
            <a:pPr lvl="1"/>
            <a:r>
              <a:rPr lang="en-US" dirty="0"/>
              <a:t>In-Place Quick Sort</a:t>
            </a:r>
          </a:p>
          <a:p>
            <a:pPr lvl="1"/>
            <a:endParaRPr lang="en-US" dirty="0"/>
          </a:p>
          <a:p>
            <a:r>
              <a:rPr lang="en-US" dirty="0"/>
              <a:t>Topological Sort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Reductions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Definitions</a:t>
            </a:r>
          </a:p>
          <a:p>
            <a:pPr lvl="1"/>
            <a:r>
              <a:rPr lang="en-US" dirty="0"/>
              <a:t>Examples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4D8645-6B36-3249-AF80-3951C2D63BE7}"/>
              </a:ext>
            </a:extLst>
          </p:cNvPr>
          <p:cNvSpPr/>
          <p:nvPr/>
        </p:nvSpPr>
        <p:spPr>
          <a:xfrm rot="10800000">
            <a:off x="3224459" y="4452284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9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317FC-F2AC-AA46-842E-0D7EC3FA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B456-1143-9B4F-B898-1C2E8134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6826405" cy="48053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chemeClr val="accent3"/>
                </a:solidFill>
              </a:rPr>
              <a:t>reduction</a:t>
            </a:r>
            <a:r>
              <a:rPr lang="en-US" dirty="0"/>
              <a:t> is a problem-solving strategy that involves using an algorithm for problem Q to solve a different problem P</a:t>
            </a:r>
          </a:p>
          <a:p>
            <a:pPr lvl="1"/>
            <a:r>
              <a:rPr lang="en-US" dirty="0"/>
              <a:t>Rather than modifying the algorithm for Q, we </a:t>
            </a:r>
            <a:r>
              <a:rPr lang="en-US" b="1" dirty="0"/>
              <a:t>modify the inputs/outputs </a:t>
            </a:r>
            <a:r>
              <a:rPr lang="en-US" dirty="0"/>
              <a:t>to make them compatible with Q!</a:t>
            </a:r>
          </a:p>
          <a:p>
            <a:pPr lvl="1"/>
            <a:r>
              <a:rPr lang="en-US" dirty="0"/>
              <a:t>“P reduces to Q”</a:t>
            </a:r>
          </a:p>
          <a:p>
            <a:pPr lvl="1"/>
            <a:endParaRPr lang="en-US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1. Convert input for P into input for Q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2. Solve using algorithm for Q</a:t>
            </a:r>
          </a:p>
          <a:p>
            <a:pPr marL="457200" lvl="1" indent="0">
              <a:buNone/>
            </a:pPr>
            <a:r>
              <a:rPr lang="en-US" dirty="0"/>
              <a:t>3. Convert output from Q into output from P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BE7A9-A457-1443-A3C3-C66CE04E4BC7}"/>
              </a:ext>
            </a:extLst>
          </p:cNvPr>
          <p:cNvSpPr/>
          <p:nvPr/>
        </p:nvSpPr>
        <p:spPr>
          <a:xfrm>
            <a:off x="8631043" y="1902630"/>
            <a:ext cx="2902195" cy="3449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78544C12-A7CA-D241-95A1-456BDEB1F774}"/>
              </a:ext>
            </a:extLst>
          </p:cNvPr>
          <p:cNvSpPr/>
          <p:nvPr/>
        </p:nvSpPr>
        <p:spPr>
          <a:xfrm>
            <a:off x="10533377" y="2498916"/>
            <a:ext cx="412595" cy="204241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2CA27-111F-9846-BE0E-E0E894AA29A4}"/>
              </a:ext>
            </a:extLst>
          </p:cNvPr>
          <p:cNvSpPr/>
          <p:nvPr/>
        </p:nvSpPr>
        <p:spPr>
          <a:xfrm>
            <a:off x="10035673" y="2951444"/>
            <a:ext cx="1358462" cy="110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596114BB-FEE4-EA41-8C6E-D69472DC43CD}"/>
              </a:ext>
            </a:extLst>
          </p:cNvPr>
          <p:cNvSpPr/>
          <p:nvPr/>
        </p:nvSpPr>
        <p:spPr>
          <a:xfrm>
            <a:off x="9043639" y="1371601"/>
            <a:ext cx="412595" cy="139668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D1A8165-3EBE-F746-9E3E-67029A29C9DF}"/>
              </a:ext>
            </a:extLst>
          </p:cNvPr>
          <p:cNvSpPr/>
          <p:nvPr/>
        </p:nvSpPr>
        <p:spPr>
          <a:xfrm>
            <a:off x="9043639" y="4466992"/>
            <a:ext cx="412595" cy="125358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CE6F98DC-D096-A748-B809-E9B36D034096}"/>
              </a:ext>
            </a:extLst>
          </p:cNvPr>
          <p:cNvSpPr/>
          <p:nvPr/>
        </p:nvSpPr>
        <p:spPr>
          <a:xfrm rot="16200000">
            <a:off x="9703060" y="2231171"/>
            <a:ext cx="412595" cy="661640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91E72D4-2F6A-F644-8F7D-69E838BD961E}"/>
              </a:ext>
            </a:extLst>
          </p:cNvPr>
          <p:cNvSpPr/>
          <p:nvPr/>
        </p:nvSpPr>
        <p:spPr>
          <a:xfrm rot="5400000">
            <a:off x="9607583" y="4332568"/>
            <a:ext cx="412595" cy="661642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D8D81B-6E5C-2347-9DF6-3ED4A28C5392}"/>
              </a:ext>
            </a:extLst>
          </p:cNvPr>
          <p:cNvSpPr/>
          <p:nvPr/>
        </p:nvSpPr>
        <p:spPr>
          <a:xfrm>
            <a:off x="10340089" y="2435145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INPUT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E8F812-8586-EE46-BE32-DF96E92EE287}"/>
              </a:ext>
            </a:extLst>
          </p:cNvPr>
          <p:cNvSpPr/>
          <p:nvPr/>
        </p:nvSpPr>
        <p:spPr>
          <a:xfrm>
            <a:off x="8850351" y="1139994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INPUT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32A697-98CA-C842-BF65-68E2127937C4}"/>
              </a:ext>
            </a:extLst>
          </p:cNvPr>
          <p:cNvSpPr/>
          <p:nvPr/>
        </p:nvSpPr>
        <p:spPr>
          <a:xfrm>
            <a:off x="10269224" y="4541332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OUTPUT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D060FD1-0FF2-9E46-AC61-53BFB3F00064}"/>
              </a:ext>
            </a:extLst>
          </p:cNvPr>
          <p:cNvSpPr/>
          <p:nvPr/>
        </p:nvSpPr>
        <p:spPr>
          <a:xfrm>
            <a:off x="8775649" y="5718006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OUTPUT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DE095B5-C6C5-844E-BE0E-88F0926CA39E}"/>
              </a:ext>
            </a:extLst>
          </p:cNvPr>
          <p:cNvSpPr/>
          <p:nvPr/>
        </p:nvSpPr>
        <p:spPr>
          <a:xfrm>
            <a:off x="10151735" y="3400122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PROBLEM Q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35C84E9-7B38-B941-A53A-F7615AEDBF67}"/>
              </a:ext>
            </a:extLst>
          </p:cNvPr>
          <p:cNvSpPr/>
          <p:nvPr/>
        </p:nvSpPr>
        <p:spPr>
          <a:xfrm>
            <a:off x="8705787" y="3400122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PROBLEM P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D638C2DA-6D9D-9140-B3D8-F908D158FCA9}"/>
              </a:ext>
            </a:extLst>
          </p:cNvPr>
          <p:cNvSpPr/>
          <p:nvPr/>
        </p:nvSpPr>
        <p:spPr>
          <a:xfrm>
            <a:off x="853578" y="4976023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D27E671-B013-0949-8DE5-698E6DF560AC}"/>
              </a:ext>
            </a:extLst>
          </p:cNvPr>
          <p:cNvSpPr/>
          <p:nvPr/>
        </p:nvSpPr>
        <p:spPr>
          <a:xfrm rot="16200000">
            <a:off x="853579" y="4426424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8426309-87F4-BE42-9D20-525B9B8968AF}"/>
              </a:ext>
            </a:extLst>
          </p:cNvPr>
          <p:cNvSpPr/>
          <p:nvPr/>
        </p:nvSpPr>
        <p:spPr>
          <a:xfrm rot="5400000">
            <a:off x="838200" y="5504132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1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ostal Service to Start Negotiations for Giant Mail Truck Contract | Trucks .com">
            <a:extLst>
              <a:ext uri="{FF2B5EF4-FFF2-40B4-BE49-F238E27FC236}">
                <a16:creationId xmlns:a16="http://schemas.microsoft.com/office/drawing/2014/main" id="{E4BAC07E-8B60-C44B-BC12-7B9B7F29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676" y="5329249"/>
            <a:ext cx="3021844" cy="15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317FC-F2AC-AA46-842E-0D7EC3FA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B456-1143-9B4F-B898-1C2E8134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6826405" cy="4805363"/>
          </a:xfrm>
        </p:spPr>
        <p:txBody>
          <a:bodyPr/>
          <a:lstStyle/>
          <a:p>
            <a:r>
              <a:rPr lang="en-US" b="1" dirty="0"/>
              <a:t>Example</a:t>
            </a:r>
            <a:r>
              <a:rPr lang="en-US" dirty="0"/>
              <a:t>: I want to get a note to my friend in Chicago, but walking all the way there is a difficult problem to solve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 lvl="1"/>
            <a:r>
              <a:rPr lang="en-US" dirty="0">
                <a:sym typeface="Wingdings" pitchFamily="2" charset="2"/>
              </a:rPr>
              <a:t>Instead, </a:t>
            </a:r>
            <a:r>
              <a:rPr lang="en-US" b="1" dirty="0">
                <a:sym typeface="Wingdings" pitchFamily="2" charset="2"/>
              </a:rPr>
              <a:t>reduce</a:t>
            </a:r>
            <a:r>
              <a:rPr lang="en-US" dirty="0">
                <a:sym typeface="Wingdings" pitchFamily="2" charset="2"/>
              </a:rPr>
              <a:t> the “get a note to Chicago” problem to the “mail a letter” problem!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1. Place note inside of envelope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2. Mail using US Postal Service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/>
              <a:t>3. Take note out of envelope</a:t>
            </a:r>
          </a:p>
          <a:p>
            <a:pPr lvl="1"/>
            <a:endParaRPr lang="en-US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D638C2DA-6D9D-9140-B3D8-F908D158FCA9}"/>
              </a:ext>
            </a:extLst>
          </p:cNvPr>
          <p:cNvSpPr/>
          <p:nvPr/>
        </p:nvSpPr>
        <p:spPr>
          <a:xfrm>
            <a:off x="853578" y="4976023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D27E671-B013-0949-8DE5-698E6DF560AC}"/>
              </a:ext>
            </a:extLst>
          </p:cNvPr>
          <p:cNvSpPr/>
          <p:nvPr/>
        </p:nvSpPr>
        <p:spPr>
          <a:xfrm rot="16200000">
            <a:off x="853579" y="4426424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8426309-87F4-BE42-9D20-525B9B8968AF}"/>
              </a:ext>
            </a:extLst>
          </p:cNvPr>
          <p:cNvSpPr/>
          <p:nvPr/>
        </p:nvSpPr>
        <p:spPr>
          <a:xfrm rot="5400000">
            <a:off x="838200" y="5504132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3280EE-F0E2-9840-97E1-B3B6045042D4}"/>
              </a:ext>
            </a:extLst>
          </p:cNvPr>
          <p:cNvGrpSpPr/>
          <p:nvPr/>
        </p:nvGrpSpPr>
        <p:grpSpPr>
          <a:xfrm>
            <a:off x="8631043" y="659268"/>
            <a:ext cx="3374701" cy="5778943"/>
            <a:chOff x="8631043" y="659268"/>
            <a:chExt cx="3374701" cy="57789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7BE7A9-A457-1443-A3C3-C66CE04E4BC7}"/>
                </a:ext>
              </a:extLst>
            </p:cNvPr>
            <p:cNvSpPr/>
            <p:nvPr/>
          </p:nvSpPr>
          <p:spPr>
            <a:xfrm>
              <a:off x="8631043" y="1902630"/>
              <a:ext cx="2902195" cy="34496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78544C12-A7CA-D241-95A1-456BDEB1F774}"/>
                </a:ext>
              </a:extLst>
            </p:cNvPr>
            <p:cNvSpPr/>
            <p:nvPr/>
          </p:nvSpPr>
          <p:spPr>
            <a:xfrm>
              <a:off x="10533377" y="2498916"/>
              <a:ext cx="412595" cy="2042416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82CA27-111F-9846-BE0E-E0E894AA29A4}"/>
                </a:ext>
              </a:extLst>
            </p:cNvPr>
            <p:cNvSpPr/>
            <p:nvPr/>
          </p:nvSpPr>
          <p:spPr>
            <a:xfrm>
              <a:off x="10035673" y="2951444"/>
              <a:ext cx="1358462" cy="110873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596114BB-FEE4-EA41-8C6E-D69472DC43CD}"/>
                </a:ext>
              </a:extLst>
            </p:cNvPr>
            <p:cNvSpPr/>
            <p:nvPr/>
          </p:nvSpPr>
          <p:spPr>
            <a:xfrm>
              <a:off x="9043639" y="1371601"/>
              <a:ext cx="412595" cy="1396688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6D1A8165-3EBE-F746-9E3E-67029A29C9DF}"/>
                </a:ext>
              </a:extLst>
            </p:cNvPr>
            <p:cNvSpPr/>
            <p:nvPr/>
          </p:nvSpPr>
          <p:spPr>
            <a:xfrm>
              <a:off x="9043639" y="4466992"/>
              <a:ext cx="412595" cy="1253583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CE6F98DC-D096-A748-B809-E9B36D034096}"/>
                </a:ext>
              </a:extLst>
            </p:cNvPr>
            <p:cNvSpPr/>
            <p:nvPr/>
          </p:nvSpPr>
          <p:spPr>
            <a:xfrm rot="16200000">
              <a:off x="9703060" y="2231171"/>
              <a:ext cx="412595" cy="661640"/>
            </a:xfrm>
            <a:prstGeom prst="downArrow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091E72D4-2F6A-F644-8F7D-69E838BD961E}"/>
                </a:ext>
              </a:extLst>
            </p:cNvPr>
            <p:cNvSpPr/>
            <p:nvPr/>
          </p:nvSpPr>
          <p:spPr>
            <a:xfrm rot="5400000">
              <a:off x="9607583" y="4332568"/>
              <a:ext cx="412595" cy="661642"/>
            </a:xfrm>
            <a:prstGeom prst="downArrow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BD8D81B-6E5C-2347-9DF6-3ED4A28C5392}"/>
                </a:ext>
              </a:extLst>
            </p:cNvPr>
            <p:cNvSpPr/>
            <p:nvPr/>
          </p:nvSpPr>
          <p:spPr>
            <a:xfrm>
              <a:off x="10340089" y="2435145"/>
              <a:ext cx="799170" cy="25369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Q INPUT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132A697-98CA-C842-BF65-68E2127937C4}"/>
                </a:ext>
              </a:extLst>
            </p:cNvPr>
            <p:cNvSpPr/>
            <p:nvPr/>
          </p:nvSpPr>
          <p:spPr>
            <a:xfrm>
              <a:off x="10269224" y="4541332"/>
              <a:ext cx="948573" cy="25369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Q OUTPUT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DE095B5-C6C5-844E-BE0E-88F0926CA39E}"/>
                </a:ext>
              </a:extLst>
            </p:cNvPr>
            <p:cNvSpPr/>
            <p:nvPr/>
          </p:nvSpPr>
          <p:spPr>
            <a:xfrm>
              <a:off x="10151735" y="3400122"/>
              <a:ext cx="1185747" cy="2400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3"/>
                  </a:solidFill>
                </a:rPr>
                <a:t>Mail a letter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35C84E9-7B38-B941-A53A-F7615AEDBF67}"/>
                </a:ext>
              </a:extLst>
            </p:cNvPr>
            <p:cNvSpPr/>
            <p:nvPr/>
          </p:nvSpPr>
          <p:spPr>
            <a:xfrm>
              <a:off x="8705787" y="3400122"/>
              <a:ext cx="1185747" cy="2400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4"/>
                  </a:solidFill>
                </a:rPr>
                <a:t>Get a note to Chicago</a:t>
              </a:r>
            </a:p>
          </p:txBody>
        </p:sp>
        <p:pic>
          <p:nvPicPr>
            <p:cNvPr id="1036" name="Picture 12" descr="Free Cliparts Mail Envelope, Download Free Clip Art, Free Clip Art on  Clipart Library">
              <a:extLst>
                <a:ext uri="{FF2B5EF4-FFF2-40B4-BE49-F238E27FC236}">
                  <a16:creationId xmlns:a16="http://schemas.microsoft.com/office/drawing/2014/main" id="{E8DBE640-7518-E343-A9F8-E8C6CB010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3888" y="2036755"/>
              <a:ext cx="1102428" cy="882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Free Cliparts Mail Envelope, Download Free Clip Art, Free Clip Art on  Clipart Library">
              <a:extLst>
                <a:ext uri="{FF2B5EF4-FFF2-40B4-BE49-F238E27FC236}">
                  <a16:creationId xmlns:a16="http://schemas.microsoft.com/office/drawing/2014/main" id="{61C0D78B-E103-1D43-8DEF-C9127F423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3888" y="4302205"/>
              <a:ext cx="1102428" cy="882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igned Document Offer Clip Art at Clker.com - vector clip art online,  royalty free &amp; public domain">
              <a:extLst>
                <a:ext uri="{FF2B5EF4-FFF2-40B4-BE49-F238E27FC236}">
                  <a16:creationId xmlns:a16="http://schemas.microsoft.com/office/drawing/2014/main" id="{1E280143-DC6E-6A4A-8E22-AE8816F47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419" y="659268"/>
              <a:ext cx="557031" cy="70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4" descr="Signed Document Offer Clip Art at Clker.com - vector clip art online,  royalty free &amp; public domain">
              <a:extLst>
                <a:ext uri="{FF2B5EF4-FFF2-40B4-BE49-F238E27FC236}">
                  <a16:creationId xmlns:a16="http://schemas.microsoft.com/office/drawing/2014/main" id="{2256D5EC-2C4D-3249-B5B9-8940CADAC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866" y="5731210"/>
              <a:ext cx="557031" cy="70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20408E-9254-EA4B-8D1D-8835A04AE41B}"/>
                </a:ext>
              </a:extLst>
            </p:cNvPr>
            <p:cNvSpPr txBox="1"/>
            <p:nvPr/>
          </p:nvSpPr>
          <p:spPr>
            <a:xfrm>
              <a:off x="10714904" y="4909117"/>
              <a:ext cx="918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Chicago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C0D536-BFF2-134C-B13C-2AC0C028CE4C}"/>
                </a:ext>
              </a:extLst>
            </p:cNvPr>
            <p:cNvSpPr txBox="1"/>
            <p:nvPr/>
          </p:nvSpPr>
          <p:spPr>
            <a:xfrm>
              <a:off x="9572767" y="5883313"/>
              <a:ext cx="918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Chicago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28A66F-FA53-7141-9CF5-BAB8675B2992}"/>
                </a:ext>
              </a:extLst>
            </p:cNvPr>
            <p:cNvSpPr txBox="1"/>
            <p:nvPr/>
          </p:nvSpPr>
          <p:spPr>
            <a:xfrm>
              <a:off x="11172439" y="1940899"/>
              <a:ext cx="833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Seattle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F6515C-AED7-3240-A13E-3343218F2402}"/>
                </a:ext>
              </a:extLst>
            </p:cNvPr>
            <p:cNvSpPr txBox="1"/>
            <p:nvPr/>
          </p:nvSpPr>
          <p:spPr>
            <a:xfrm>
              <a:off x="9528450" y="740837"/>
              <a:ext cx="833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Seattle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3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1.278 0.0062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0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752;p34">
            <a:extLst>
              <a:ext uri="{FF2B5EF4-FFF2-40B4-BE49-F238E27FC236}">
                <a16:creationId xmlns:a16="http://schemas.microsoft.com/office/drawing/2014/main" id="{6FBC8F1E-A0AF-9F4A-8B34-1B927B526D80}"/>
              </a:ext>
            </a:extLst>
          </p:cNvPr>
          <p:cNvSpPr/>
          <p:nvPr/>
        </p:nvSpPr>
        <p:spPr>
          <a:xfrm>
            <a:off x="7765433" y="5442223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0</a:t>
            </a:r>
            <a:endParaRPr sz="16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59" name="Google Shape;752;p34">
            <a:extLst>
              <a:ext uri="{FF2B5EF4-FFF2-40B4-BE49-F238E27FC236}">
                <a16:creationId xmlns:a16="http://schemas.microsoft.com/office/drawing/2014/main" id="{63DBE398-49D3-2B41-89C5-27CB607290AA}"/>
              </a:ext>
            </a:extLst>
          </p:cNvPr>
          <p:cNvSpPr/>
          <p:nvPr/>
        </p:nvSpPr>
        <p:spPr>
          <a:xfrm>
            <a:off x="8874231" y="5434753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1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0" name="Google Shape;752;p34">
            <a:extLst>
              <a:ext uri="{FF2B5EF4-FFF2-40B4-BE49-F238E27FC236}">
                <a16:creationId xmlns:a16="http://schemas.microsoft.com/office/drawing/2014/main" id="{E6C4DBAA-5049-9344-8860-A24CEAA2856D}"/>
              </a:ext>
            </a:extLst>
          </p:cNvPr>
          <p:cNvSpPr/>
          <p:nvPr/>
        </p:nvSpPr>
        <p:spPr>
          <a:xfrm>
            <a:off x="9428630" y="5434753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3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1" name="Google Shape;752;p34">
            <a:extLst>
              <a:ext uri="{FF2B5EF4-FFF2-40B4-BE49-F238E27FC236}">
                <a16:creationId xmlns:a16="http://schemas.microsoft.com/office/drawing/2014/main" id="{C8DE7B07-4E38-6941-83E1-D3E732D8E3FC}"/>
              </a:ext>
            </a:extLst>
          </p:cNvPr>
          <p:cNvSpPr/>
          <p:nvPr/>
        </p:nvSpPr>
        <p:spPr>
          <a:xfrm>
            <a:off x="10549235" y="5421996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4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2" name="Google Shape;752;p34">
            <a:extLst>
              <a:ext uri="{FF2B5EF4-FFF2-40B4-BE49-F238E27FC236}">
                <a16:creationId xmlns:a16="http://schemas.microsoft.com/office/drawing/2014/main" id="{232A3F88-FCB9-2746-AAB7-6433FC08AF52}"/>
              </a:ext>
            </a:extLst>
          </p:cNvPr>
          <p:cNvSpPr/>
          <p:nvPr/>
        </p:nvSpPr>
        <p:spPr>
          <a:xfrm>
            <a:off x="11660639" y="5428374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7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72" name="Google Shape;752;p34">
            <a:extLst>
              <a:ext uri="{FF2B5EF4-FFF2-40B4-BE49-F238E27FC236}">
                <a16:creationId xmlns:a16="http://schemas.microsoft.com/office/drawing/2014/main" id="{DA04EFA2-62E3-5A4B-8797-61E790BCAD07}"/>
              </a:ext>
            </a:extLst>
          </p:cNvPr>
          <p:cNvSpPr/>
          <p:nvPr/>
        </p:nvSpPr>
        <p:spPr>
          <a:xfrm>
            <a:off x="8319832" y="5442220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2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73" name="Google Shape;752;p34">
            <a:extLst>
              <a:ext uri="{FF2B5EF4-FFF2-40B4-BE49-F238E27FC236}">
                <a16:creationId xmlns:a16="http://schemas.microsoft.com/office/drawing/2014/main" id="{1CB758A1-04D7-3B44-8F37-9D71D1645A7E}"/>
              </a:ext>
            </a:extLst>
          </p:cNvPr>
          <p:cNvSpPr/>
          <p:nvPr/>
        </p:nvSpPr>
        <p:spPr>
          <a:xfrm>
            <a:off x="9988940" y="5434753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5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74" name="Google Shape;752;p34">
            <a:extLst>
              <a:ext uri="{FF2B5EF4-FFF2-40B4-BE49-F238E27FC236}">
                <a16:creationId xmlns:a16="http://schemas.microsoft.com/office/drawing/2014/main" id="{A3C5AE56-B4DF-1349-BB13-D93406677271}"/>
              </a:ext>
            </a:extLst>
          </p:cNvPr>
          <p:cNvSpPr/>
          <p:nvPr/>
        </p:nvSpPr>
        <p:spPr>
          <a:xfrm>
            <a:off x="11104937" y="5421995"/>
            <a:ext cx="409919" cy="24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6</a:t>
            </a:r>
            <a:endParaRPr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87" name="Google Shape;752;p34">
            <a:extLst>
              <a:ext uri="{FF2B5EF4-FFF2-40B4-BE49-F238E27FC236}">
                <a16:creationId xmlns:a16="http://schemas.microsoft.com/office/drawing/2014/main" id="{A8E88C8A-114C-5346-9BEA-C243D01DEB1A}"/>
              </a:ext>
            </a:extLst>
          </p:cNvPr>
          <p:cNvSpPr/>
          <p:nvPr/>
        </p:nvSpPr>
        <p:spPr>
          <a:xfrm>
            <a:off x="7101545" y="5384920"/>
            <a:ext cx="517610" cy="357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👻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071EF24E-71C0-2F4D-A196-EB369A09E025}"/>
              </a:ext>
            </a:extLst>
          </p:cNvPr>
          <p:cNvGrpSpPr/>
          <p:nvPr/>
        </p:nvGrpSpPr>
        <p:grpSpPr>
          <a:xfrm>
            <a:off x="7360350" y="5384920"/>
            <a:ext cx="4505249" cy="300658"/>
            <a:chOff x="7360350" y="5384920"/>
            <a:chExt cx="4505249" cy="300658"/>
          </a:xfrm>
        </p:grpSpPr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767A6180-E9EA-C944-9DFF-CDFF1545A87E}"/>
                </a:ext>
              </a:extLst>
            </p:cNvPr>
            <p:cNvCxnSpPr>
              <a:cxnSpLocks/>
              <a:stCxn id="187" idx="3"/>
              <a:endCxn id="158" idx="1"/>
            </p:cNvCxnSpPr>
            <p:nvPr/>
          </p:nvCxnSpPr>
          <p:spPr>
            <a:xfrm>
              <a:off x="7619155" y="5563897"/>
              <a:ext cx="146278" cy="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24">
              <a:extLst>
                <a:ext uri="{FF2B5EF4-FFF2-40B4-BE49-F238E27FC236}">
                  <a16:creationId xmlns:a16="http://schemas.microsoft.com/office/drawing/2014/main" id="{D10BAE67-F2BC-D74C-987F-E19D4FED7D5E}"/>
                </a:ext>
              </a:extLst>
            </p:cNvPr>
            <p:cNvCxnSpPr>
              <a:cxnSpLocks/>
              <a:stCxn id="187" idx="0"/>
              <a:endCxn id="172" idx="0"/>
            </p:cNvCxnSpPr>
            <p:nvPr/>
          </p:nvCxnSpPr>
          <p:spPr>
            <a:xfrm rot="16200000" flipH="1">
              <a:off x="7913921" y="4831349"/>
              <a:ext cx="57300" cy="1164442"/>
            </a:xfrm>
            <a:prstGeom prst="curvedConnector3">
              <a:avLst>
                <a:gd name="adj1" fmla="val -398953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1D596A-0F0C-DF47-9F5B-99A6B0D65E27}"/>
                </a:ext>
              </a:extLst>
            </p:cNvPr>
            <p:cNvCxnSpPr>
              <a:cxnSpLocks/>
              <a:stCxn id="173" idx="3"/>
              <a:endCxn id="161" idx="1"/>
            </p:cNvCxnSpPr>
            <p:nvPr/>
          </p:nvCxnSpPr>
          <p:spPr>
            <a:xfrm flipV="1">
              <a:off x="10398859" y="5543674"/>
              <a:ext cx="150376" cy="12757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24">
              <a:extLst>
                <a:ext uri="{FF2B5EF4-FFF2-40B4-BE49-F238E27FC236}">
                  <a16:creationId xmlns:a16="http://schemas.microsoft.com/office/drawing/2014/main" id="{6551237B-726B-0D46-B799-30F78C2D6233}"/>
                </a:ext>
              </a:extLst>
            </p:cNvPr>
            <p:cNvCxnSpPr>
              <a:cxnSpLocks/>
              <a:stCxn id="158" idx="2"/>
              <a:endCxn id="159" idx="2"/>
            </p:cNvCxnSpPr>
            <p:nvPr/>
          </p:nvCxnSpPr>
          <p:spPr>
            <a:xfrm rot="5400000" flipH="1" flipV="1">
              <a:off x="8521057" y="5127444"/>
              <a:ext cx="7470" cy="1108798"/>
            </a:xfrm>
            <a:prstGeom prst="curvedConnector3">
              <a:avLst>
                <a:gd name="adj1" fmla="val -3060241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4">
              <a:extLst>
                <a:ext uri="{FF2B5EF4-FFF2-40B4-BE49-F238E27FC236}">
                  <a16:creationId xmlns:a16="http://schemas.microsoft.com/office/drawing/2014/main" id="{C29B8463-20AA-1342-AF28-D9ACF3C6685F}"/>
                </a:ext>
              </a:extLst>
            </p:cNvPr>
            <p:cNvCxnSpPr>
              <a:cxnSpLocks/>
              <a:stCxn id="158" idx="2"/>
              <a:endCxn id="160" idx="2"/>
            </p:cNvCxnSpPr>
            <p:nvPr/>
          </p:nvCxnSpPr>
          <p:spPr>
            <a:xfrm rot="5400000" flipH="1" flipV="1">
              <a:off x="8798256" y="4850244"/>
              <a:ext cx="7470" cy="1663197"/>
            </a:xfrm>
            <a:prstGeom prst="curvedConnector3">
              <a:avLst>
                <a:gd name="adj1" fmla="val -4464967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urved Connector 24">
              <a:extLst>
                <a:ext uri="{FF2B5EF4-FFF2-40B4-BE49-F238E27FC236}">
                  <a16:creationId xmlns:a16="http://schemas.microsoft.com/office/drawing/2014/main" id="{46186B0D-6317-0149-82F0-67E8D2B3E984}"/>
                </a:ext>
              </a:extLst>
            </p:cNvPr>
            <p:cNvCxnSpPr>
              <a:cxnSpLocks/>
              <a:stCxn id="172" idx="0"/>
              <a:endCxn id="160" idx="0"/>
            </p:cNvCxnSpPr>
            <p:nvPr/>
          </p:nvCxnSpPr>
          <p:spPr>
            <a:xfrm rot="5400000" flipH="1" flipV="1">
              <a:off x="9075458" y="4884088"/>
              <a:ext cx="7467" cy="1108798"/>
            </a:xfrm>
            <a:prstGeom prst="curvedConnector3">
              <a:avLst>
                <a:gd name="adj1" fmla="val 3161470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urved Connector 24">
              <a:extLst>
                <a:ext uri="{FF2B5EF4-FFF2-40B4-BE49-F238E27FC236}">
                  <a16:creationId xmlns:a16="http://schemas.microsoft.com/office/drawing/2014/main" id="{71B2562B-15DC-2440-B6E6-7F709D8AC967}"/>
                </a:ext>
              </a:extLst>
            </p:cNvPr>
            <p:cNvCxnSpPr>
              <a:cxnSpLocks/>
              <a:stCxn id="172" idx="0"/>
              <a:endCxn id="173" idx="0"/>
            </p:cNvCxnSpPr>
            <p:nvPr/>
          </p:nvCxnSpPr>
          <p:spPr>
            <a:xfrm rot="5400000" flipH="1" flipV="1">
              <a:off x="9355613" y="4603933"/>
              <a:ext cx="7467" cy="1669108"/>
            </a:xfrm>
            <a:prstGeom prst="curvedConnector3">
              <a:avLst>
                <a:gd name="adj1" fmla="val 4867859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urved Connector 24">
              <a:extLst>
                <a:ext uri="{FF2B5EF4-FFF2-40B4-BE49-F238E27FC236}">
                  <a16:creationId xmlns:a16="http://schemas.microsoft.com/office/drawing/2014/main" id="{87305DD2-991B-6C45-8AF5-344079EA8339}"/>
                </a:ext>
              </a:extLst>
            </p:cNvPr>
            <p:cNvCxnSpPr>
              <a:cxnSpLocks/>
              <a:stCxn id="160" idx="2"/>
              <a:endCxn id="161" idx="2"/>
            </p:cNvCxnSpPr>
            <p:nvPr/>
          </p:nvCxnSpPr>
          <p:spPr>
            <a:xfrm rot="5400000" flipH="1" flipV="1">
              <a:off x="10187513" y="5111427"/>
              <a:ext cx="12757" cy="1120605"/>
            </a:xfrm>
            <a:prstGeom prst="curvedConnector3">
              <a:avLst>
                <a:gd name="adj1" fmla="val -1791957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urved Connector 24">
              <a:extLst>
                <a:ext uri="{FF2B5EF4-FFF2-40B4-BE49-F238E27FC236}">
                  <a16:creationId xmlns:a16="http://schemas.microsoft.com/office/drawing/2014/main" id="{D51662E8-D9B8-1F44-B44E-1360B6EE425F}"/>
                </a:ext>
              </a:extLst>
            </p:cNvPr>
            <p:cNvCxnSpPr>
              <a:cxnSpLocks/>
              <a:stCxn id="159" idx="2"/>
              <a:endCxn id="161" idx="2"/>
            </p:cNvCxnSpPr>
            <p:nvPr/>
          </p:nvCxnSpPr>
          <p:spPr>
            <a:xfrm rot="5400000" flipH="1" flipV="1">
              <a:off x="9910314" y="4834228"/>
              <a:ext cx="12757" cy="1675004"/>
            </a:xfrm>
            <a:prstGeom prst="curvedConnector3">
              <a:avLst>
                <a:gd name="adj1" fmla="val -3025774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urved Connector 24">
              <a:extLst>
                <a:ext uri="{FF2B5EF4-FFF2-40B4-BE49-F238E27FC236}">
                  <a16:creationId xmlns:a16="http://schemas.microsoft.com/office/drawing/2014/main" id="{7C64B01B-5851-0B4F-8BFB-0A1F7640E5F0}"/>
                </a:ext>
              </a:extLst>
            </p:cNvPr>
            <p:cNvCxnSpPr>
              <a:cxnSpLocks/>
              <a:stCxn id="173" idx="0"/>
              <a:endCxn id="174" idx="0"/>
            </p:cNvCxnSpPr>
            <p:nvPr/>
          </p:nvCxnSpPr>
          <p:spPr>
            <a:xfrm rot="5400000" flipH="1" flipV="1">
              <a:off x="10745519" y="4870376"/>
              <a:ext cx="12758" cy="1115997"/>
            </a:xfrm>
            <a:prstGeom prst="curvedConnector3">
              <a:avLst>
                <a:gd name="adj1" fmla="val 1891817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urved Connector 24">
              <a:extLst>
                <a:ext uri="{FF2B5EF4-FFF2-40B4-BE49-F238E27FC236}">
                  <a16:creationId xmlns:a16="http://schemas.microsoft.com/office/drawing/2014/main" id="{678B90AD-406D-DB46-A55E-412416ADD56F}"/>
                </a:ext>
              </a:extLst>
            </p:cNvPr>
            <p:cNvCxnSpPr>
              <a:cxnSpLocks/>
              <a:stCxn id="161" idx="2"/>
              <a:endCxn id="162" idx="2"/>
            </p:cNvCxnSpPr>
            <p:nvPr/>
          </p:nvCxnSpPr>
          <p:spPr>
            <a:xfrm rot="16200000" flipH="1">
              <a:off x="11306708" y="5112838"/>
              <a:ext cx="6378" cy="1111404"/>
            </a:xfrm>
            <a:prstGeom prst="curvedConnector3">
              <a:avLst>
                <a:gd name="adj1" fmla="val 3684196"/>
              </a:avLst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6617D654-D312-C84C-87C8-E10D7D589179}"/>
              </a:ext>
            </a:extLst>
          </p:cNvPr>
          <p:cNvGrpSpPr/>
          <p:nvPr/>
        </p:nvGrpSpPr>
        <p:grpSpPr>
          <a:xfrm>
            <a:off x="255912" y="4889850"/>
            <a:ext cx="12251018" cy="1419980"/>
            <a:chOff x="-28884" y="4818661"/>
            <a:chExt cx="12251018" cy="1419980"/>
          </a:xfrm>
        </p:grpSpPr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4B19E1A-EF7B-A74A-8C2A-773D2BD2A090}"/>
                </a:ext>
              </a:extLst>
            </p:cNvPr>
            <p:cNvSpPr/>
            <p:nvPr/>
          </p:nvSpPr>
          <p:spPr>
            <a:xfrm>
              <a:off x="-28884" y="4818661"/>
              <a:ext cx="12251018" cy="1419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43F5F20D-4D8E-194E-933E-351EC9BF77C7}"/>
                </a:ext>
              </a:extLst>
            </p:cNvPr>
            <p:cNvGrpSpPr/>
            <p:nvPr/>
          </p:nvGrpSpPr>
          <p:grpSpPr>
            <a:xfrm>
              <a:off x="6815763" y="5313776"/>
              <a:ext cx="4969013" cy="357953"/>
              <a:chOff x="7253945" y="5537320"/>
              <a:chExt cx="4969013" cy="357953"/>
            </a:xfrm>
          </p:grpSpPr>
          <p:sp>
            <p:nvSpPr>
              <p:cNvPr id="247" name="Google Shape;752;p34">
                <a:extLst>
                  <a:ext uri="{FF2B5EF4-FFF2-40B4-BE49-F238E27FC236}">
                    <a16:creationId xmlns:a16="http://schemas.microsoft.com/office/drawing/2014/main" id="{2C6B9431-CC4D-974F-8A0A-F3C4E6F6B9E9}"/>
                  </a:ext>
                </a:extLst>
              </p:cNvPr>
              <p:cNvSpPr/>
              <p:nvPr/>
            </p:nvSpPr>
            <p:spPr>
              <a:xfrm>
                <a:off x="7917833" y="559462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0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48" name="Google Shape;752;p34">
                <a:extLst>
                  <a:ext uri="{FF2B5EF4-FFF2-40B4-BE49-F238E27FC236}">
                    <a16:creationId xmlns:a16="http://schemas.microsoft.com/office/drawing/2014/main" id="{A80E8811-7BC5-4643-BFFE-3A7749E9F902}"/>
                  </a:ext>
                </a:extLst>
              </p:cNvPr>
              <p:cNvSpPr/>
              <p:nvPr/>
            </p:nvSpPr>
            <p:spPr>
              <a:xfrm>
                <a:off x="9026631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1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49" name="Google Shape;752;p34">
                <a:extLst>
                  <a:ext uri="{FF2B5EF4-FFF2-40B4-BE49-F238E27FC236}">
                    <a16:creationId xmlns:a16="http://schemas.microsoft.com/office/drawing/2014/main" id="{2D398B3C-2AB0-1140-8F4F-9D5057AD1BFE}"/>
                  </a:ext>
                </a:extLst>
              </p:cNvPr>
              <p:cNvSpPr/>
              <p:nvPr/>
            </p:nvSpPr>
            <p:spPr>
              <a:xfrm>
                <a:off x="9581030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3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0" name="Google Shape;752;p34">
                <a:extLst>
                  <a:ext uri="{FF2B5EF4-FFF2-40B4-BE49-F238E27FC236}">
                    <a16:creationId xmlns:a16="http://schemas.microsoft.com/office/drawing/2014/main" id="{6E61541D-47CC-CE45-B0F1-078D158DD50D}"/>
                  </a:ext>
                </a:extLst>
              </p:cNvPr>
              <p:cNvSpPr/>
              <p:nvPr/>
            </p:nvSpPr>
            <p:spPr>
              <a:xfrm>
                <a:off x="10701635" y="5574396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4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1" name="Google Shape;752;p34">
                <a:extLst>
                  <a:ext uri="{FF2B5EF4-FFF2-40B4-BE49-F238E27FC236}">
                    <a16:creationId xmlns:a16="http://schemas.microsoft.com/office/drawing/2014/main" id="{FB084B63-9951-6548-8AA5-7EE441BD94A2}"/>
                  </a:ext>
                </a:extLst>
              </p:cNvPr>
              <p:cNvSpPr/>
              <p:nvPr/>
            </p:nvSpPr>
            <p:spPr>
              <a:xfrm>
                <a:off x="11813039" y="5580774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7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2" name="Google Shape;752;p34">
                <a:extLst>
                  <a:ext uri="{FF2B5EF4-FFF2-40B4-BE49-F238E27FC236}">
                    <a16:creationId xmlns:a16="http://schemas.microsoft.com/office/drawing/2014/main" id="{C25DC200-3F2B-5D4A-8081-87EA40042C57}"/>
                  </a:ext>
                </a:extLst>
              </p:cNvPr>
              <p:cNvSpPr/>
              <p:nvPr/>
            </p:nvSpPr>
            <p:spPr>
              <a:xfrm>
                <a:off x="8472232" y="5594620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2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3" name="Google Shape;752;p34">
                <a:extLst>
                  <a:ext uri="{FF2B5EF4-FFF2-40B4-BE49-F238E27FC236}">
                    <a16:creationId xmlns:a16="http://schemas.microsoft.com/office/drawing/2014/main" id="{272BB433-A777-6E44-BD95-37FEAE9E3376}"/>
                  </a:ext>
                </a:extLst>
              </p:cNvPr>
              <p:cNvSpPr/>
              <p:nvPr/>
            </p:nvSpPr>
            <p:spPr>
              <a:xfrm>
                <a:off x="10141340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5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4" name="Google Shape;752;p34">
                <a:extLst>
                  <a:ext uri="{FF2B5EF4-FFF2-40B4-BE49-F238E27FC236}">
                    <a16:creationId xmlns:a16="http://schemas.microsoft.com/office/drawing/2014/main" id="{8F1457BF-0B75-3241-996C-D6B0048BBE71}"/>
                  </a:ext>
                </a:extLst>
              </p:cNvPr>
              <p:cNvSpPr/>
              <p:nvPr/>
            </p:nvSpPr>
            <p:spPr>
              <a:xfrm>
                <a:off x="11257337" y="5574395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6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55" name="Google Shape;752;p34">
                <a:extLst>
                  <a:ext uri="{FF2B5EF4-FFF2-40B4-BE49-F238E27FC236}">
                    <a16:creationId xmlns:a16="http://schemas.microsoft.com/office/drawing/2014/main" id="{08ECD25F-5308-6D45-AF41-B2CB1EC0CD09}"/>
                  </a:ext>
                </a:extLst>
              </p:cNvPr>
              <p:cNvSpPr/>
              <p:nvPr/>
            </p:nvSpPr>
            <p:spPr>
              <a:xfrm>
                <a:off x="7253945" y="5537320"/>
                <a:ext cx="517610" cy="3579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👻</a:t>
                </a:r>
              </a:p>
            </p:txBody>
          </p: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91ED8176-00D1-DA4E-AC35-692A2CE64A18}"/>
                  </a:ext>
                </a:extLst>
              </p:cNvPr>
              <p:cNvGrpSpPr/>
              <p:nvPr/>
            </p:nvGrpSpPr>
            <p:grpSpPr>
              <a:xfrm>
                <a:off x="7512750" y="5537320"/>
                <a:ext cx="4505249" cy="300658"/>
                <a:chOff x="7360350" y="5384920"/>
                <a:chExt cx="4505249" cy="300658"/>
              </a:xfrm>
            </p:grpSpPr>
            <p:cxnSp>
              <p:nvCxnSpPr>
                <p:cNvPr id="257" name="Straight Arrow Connector 256">
                  <a:extLst>
                    <a:ext uri="{FF2B5EF4-FFF2-40B4-BE49-F238E27FC236}">
                      <a16:creationId xmlns:a16="http://schemas.microsoft.com/office/drawing/2014/main" id="{E9758D80-C1B0-CB47-96D3-0FB1424462BB}"/>
                    </a:ext>
                  </a:extLst>
                </p:cNvPr>
                <p:cNvCxnSpPr>
                  <a:cxnSpLocks/>
                  <a:stCxn id="255" idx="3"/>
                  <a:endCxn id="247" idx="1"/>
                </p:cNvCxnSpPr>
                <p:nvPr/>
              </p:nvCxnSpPr>
              <p:spPr>
                <a:xfrm>
                  <a:off x="7619155" y="5563897"/>
                  <a:ext cx="146278" cy="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4">
                  <a:extLst>
                    <a:ext uri="{FF2B5EF4-FFF2-40B4-BE49-F238E27FC236}">
                      <a16:creationId xmlns:a16="http://schemas.microsoft.com/office/drawing/2014/main" id="{BE3E722E-FC76-0D4E-ADD8-8DD831D6D06E}"/>
                    </a:ext>
                  </a:extLst>
                </p:cNvPr>
                <p:cNvCxnSpPr>
                  <a:cxnSpLocks/>
                  <a:stCxn id="255" idx="0"/>
                  <a:endCxn id="252" idx="0"/>
                </p:cNvCxnSpPr>
                <p:nvPr/>
              </p:nvCxnSpPr>
              <p:spPr>
                <a:xfrm rot="16200000" flipH="1">
                  <a:off x="7913921" y="4831349"/>
                  <a:ext cx="57300" cy="1164442"/>
                </a:xfrm>
                <a:prstGeom prst="curvedConnector3">
                  <a:avLst>
                    <a:gd name="adj1" fmla="val -398953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Arrow Connector 258">
                  <a:extLst>
                    <a:ext uri="{FF2B5EF4-FFF2-40B4-BE49-F238E27FC236}">
                      <a16:creationId xmlns:a16="http://schemas.microsoft.com/office/drawing/2014/main" id="{9F8D7F6A-BA16-3B43-A311-D1A3CFFBE7F7}"/>
                    </a:ext>
                  </a:extLst>
                </p:cNvPr>
                <p:cNvCxnSpPr>
                  <a:cxnSpLocks/>
                  <a:stCxn id="253" idx="3"/>
                  <a:endCxn id="250" idx="1"/>
                </p:cNvCxnSpPr>
                <p:nvPr/>
              </p:nvCxnSpPr>
              <p:spPr>
                <a:xfrm flipV="1">
                  <a:off x="10398859" y="5543674"/>
                  <a:ext cx="150376" cy="1275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4">
                  <a:extLst>
                    <a:ext uri="{FF2B5EF4-FFF2-40B4-BE49-F238E27FC236}">
                      <a16:creationId xmlns:a16="http://schemas.microsoft.com/office/drawing/2014/main" id="{A65C8F61-FDBF-2E48-88F4-5DC0A594CA7C}"/>
                    </a:ext>
                  </a:extLst>
                </p:cNvPr>
                <p:cNvCxnSpPr>
                  <a:cxnSpLocks/>
                  <a:stCxn id="247" idx="2"/>
                  <a:endCxn id="248" idx="2"/>
                </p:cNvCxnSpPr>
                <p:nvPr/>
              </p:nvCxnSpPr>
              <p:spPr>
                <a:xfrm rot="5400000" flipH="1" flipV="1">
                  <a:off x="8521057" y="5127444"/>
                  <a:ext cx="7470" cy="1108798"/>
                </a:xfrm>
                <a:prstGeom prst="curvedConnector3">
                  <a:avLst>
                    <a:gd name="adj1" fmla="val -3060241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4">
                  <a:extLst>
                    <a:ext uri="{FF2B5EF4-FFF2-40B4-BE49-F238E27FC236}">
                      <a16:creationId xmlns:a16="http://schemas.microsoft.com/office/drawing/2014/main" id="{990C5604-BE54-9248-A8AC-4258F8620C02}"/>
                    </a:ext>
                  </a:extLst>
                </p:cNvPr>
                <p:cNvCxnSpPr>
                  <a:cxnSpLocks/>
                  <a:stCxn id="247" idx="2"/>
                  <a:endCxn id="249" idx="2"/>
                </p:cNvCxnSpPr>
                <p:nvPr/>
              </p:nvCxnSpPr>
              <p:spPr>
                <a:xfrm rot="5400000" flipH="1" flipV="1">
                  <a:off x="8798256" y="4850244"/>
                  <a:ext cx="7470" cy="1663197"/>
                </a:xfrm>
                <a:prstGeom prst="curvedConnector3">
                  <a:avLst>
                    <a:gd name="adj1" fmla="val -446496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4">
                  <a:extLst>
                    <a:ext uri="{FF2B5EF4-FFF2-40B4-BE49-F238E27FC236}">
                      <a16:creationId xmlns:a16="http://schemas.microsoft.com/office/drawing/2014/main" id="{F98F1A92-2A5C-6C4B-BA7C-827CA0DFC274}"/>
                    </a:ext>
                  </a:extLst>
                </p:cNvPr>
                <p:cNvCxnSpPr>
                  <a:cxnSpLocks/>
                  <a:stCxn id="252" idx="0"/>
                  <a:endCxn id="249" idx="0"/>
                </p:cNvCxnSpPr>
                <p:nvPr/>
              </p:nvCxnSpPr>
              <p:spPr>
                <a:xfrm rot="5400000" flipH="1" flipV="1">
                  <a:off x="9075458" y="4884088"/>
                  <a:ext cx="7467" cy="1108798"/>
                </a:xfrm>
                <a:prstGeom prst="curvedConnector3">
                  <a:avLst>
                    <a:gd name="adj1" fmla="val 3161470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4">
                  <a:extLst>
                    <a:ext uri="{FF2B5EF4-FFF2-40B4-BE49-F238E27FC236}">
                      <a16:creationId xmlns:a16="http://schemas.microsoft.com/office/drawing/2014/main" id="{FB8F86B8-57D2-CB47-99C6-DB5B27C3C119}"/>
                    </a:ext>
                  </a:extLst>
                </p:cNvPr>
                <p:cNvCxnSpPr>
                  <a:cxnSpLocks/>
                  <a:stCxn id="252" idx="0"/>
                  <a:endCxn id="253" idx="0"/>
                </p:cNvCxnSpPr>
                <p:nvPr/>
              </p:nvCxnSpPr>
              <p:spPr>
                <a:xfrm rot="5400000" flipH="1" flipV="1">
                  <a:off x="9355613" y="4603933"/>
                  <a:ext cx="7467" cy="1669108"/>
                </a:xfrm>
                <a:prstGeom prst="curvedConnector3">
                  <a:avLst>
                    <a:gd name="adj1" fmla="val 4867859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4">
                  <a:extLst>
                    <a:ext uri="{FF2B5EF4-FFF2-40B4-BE49-F238E27FC236}">
                      <a16:creationId xmlns:a16="http://schemas.microsoft.com/office/drawing/2014/main" id="{5135B5E2-AD5C-9342-A233-DB4EF7BC5FF7}"/>
                    </a:ext>
                  </a:extLst>
                </p:cNvPr>
                <p:cNvCxnSpPr>
                  <a:cxnSpLocks/>
                  <a:stCxn id="249" idx="2"/>
                  <a:endCxn id="250" idx="2"/>
                </p:cNvCxnSpPr>
                <p:nvPr/>
              </p:nvCxnSpPr>
              <p:spPr>
                <a:xfrm rot="5400000" flipH="1" flipV="1">
                  <a:off x="10187513" y="5111427"/>
                  <a:ext cx="12757" cy="1120605"/>
                </a:xfrm>
                <a:prstGeom prst="curvedConnector3">
                  <a:avLst>
                    <a:gd name="adj1" fmla="val -179195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urved Connector 24">
                  <a:extLst>
                    <a:ext uri="{FF2B5EF4-FFF2-40B4-BE49-F238E27FC236}">
                      <a16:creationId xmlns:a16="http://schemas.microsoft.com/office/drawing/2014/main" id="{2A06057E-AF55-274A-B160-765F049E7513}"/>
                    </a:ext>
                  </a:extLst>
                </p:cNvPr>
                <p:cNvCxnSpPr>
                  <a:cxnSpLocks/>
                  <a:stCxn id="248" idx="2"/>
                  <a:endCxn id="250" idx="2"/>
                </p:cNvCxnSpPr>
                <p:nvPr/>
              </p:nvCxnSpPr>
              <p:spPr>
                <a:xfrm rot="5400000" flipH="1" flipV="1">
                  <a:off x="9910314" y="4834228"/>
                  <a:ext cx="12757" cy="1675004"/>
                </a:xfrm>
                <a:prstGeom prst="curvedConnector3">
                  <a:avLst>
                    <a:gd name="adj1" fmla="val -3025774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Curved Connector 24">
                  <a:extLst>
                    <a:ext uri="{FF2B5EF4-FFF2-40B4-BE49-F238E27FC236}">
                      <a16:creationId xmlns:a16="http://schemas.microsoft.com/office/drawing/2014/main" id="{2B8FE35F-62B0-0642-AF94-BFE1B695E812}"/>
                    </a:ext>
                  </a:extLst>
                </p:cNvPr>
                <p:cNvCxnSpPr>
                  <a:cxnSpLocks/>
                  <a:stCxn id="253" idx="0"/>
                  <a:endCxn id="254" idx="0"/>
                </p:cNvCxnSpPr>
                <p:nvPr/>
              </p:nvCxnSpPr>
              <p:spPr>
                <a:xfrm rot="5400000" flipH="1" flipV="1">
                  <a:off x="10745519" y="4870376"/>
                  <a:ext cx="12758" cy="1115997"/>
                </a:xfrm>
                <a:prstGeom prst="curvedConnector3">
                  <a:avLst>
                    <a:gd name="adj1" fmla="val 189181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Curved Connector 24">
                  <a:extLst>
                    <a:ext uri="{FF2B5EF4-FFF2-40B4-BE49-F238E27FC236}">
                      <a16:creationId xmlns:a16="http://schemas.microsoft.com/office/drawing/2014/main" id="{6C06075A-094E-5940-8C8E-BEE208A43246}"/>
                    </a:ext>
                  </a:extLst>
                </p:cNvPr>
                <p:cNvCxnSpPr>
                  <a:cxnSpLocks/>
                  <a:stCxn id="250" idx="2"/>
                  <a:endCxn id="251" idx="2"/>
                </p:cNvCxnSpPr>
                <p:nvPr/>
              </p:nvCxnSpPr>
              <p:spPr>
                <a:xfrm rot="16200000" flipH="1">
                  <a:off x="11306708" y="5112838"/>
                  <a:ext cx="6378" cy="1111404"/>
                </a:xfrm>
                <a:prstGeom prst="curvedConnector3">
                  <a:avLst>
                    <a:gd name="adj1" fmla="val 3684196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0" name="Down Arrow 269">
              <a:extLst>
                <a:ext uri="{FF2B5EF4-FFF2-40B4-BE49-F238E27FC236}">
                  <a16:creationId xmlns:a16="http://schemas.microsoft.com/office/drawing/2014/main" id="{5B117720-4D5E-8941-BD63-FB5B5CEEA0A9}"/>
                </a:ext>
              </a:extLst>
            </p:cNvPr>
            <p:cNvSpPr/>
            <p:nvPr/>
          </p:nvSpPr>
          <p:spPr>
            <a:xfrm rot="5400000">
              <a:off x="5540071" y="4904514"/>
              <a:ext cx="680561" cy="1196190"/>
            </a:xfrm>
            <a:prstGeom prst="downArrow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A90E70DC-AFB5-8546-9A64-01CF20AB729A}"/>
                </a:ext>
              </a:extLst>
            </p:cNvPr>
            <p:cNvGrpSpPr/>
            <p:nvPr/>
          </p:nvGrpSpPr>
          <p:grpSpPr>
            <a:xfrm>
              <a:off x="690019" y="5354379"/>
              <a:ext cx="4305125" cy="263583"/>
              <a:chOff x="7917833" y="5574395"/>
              <a:chExt cx="4305125" cy="263583"/>
            </a:xfrm>
          </p:grpSpPr>
          <p:sp>
            <p:nvSpPr>
              <p:cNvPr id="272" name="Google Shape;752;p34">
                <a:extLst>
                  <a:ext uri="{FF2B5EF4-FFF2-40B4-BE49-F238E27FC236}">
                    <a16:creationId xmlns:a16="http://schemas.microsoft.com/office/drawing/2014/main" id="{B8EEFA03-C53D-3846-A327-FCD6A43FFECC}"/>
                  </a:ext>
                </a:extLst>
              </p:cNvPr>
              <p:cNvSpPr/>
              <p:nvPr/>
            </p:nvSpPr>
            <p:spPr>
              <a:xfrm>
                <a:off x="7917833" y="559462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0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3" name="Google Shape;752;p34">
                <a:extLst>
                  <a:ext uri="{FF2B5EF4-FFF2-40B4-BE49-F238E27FC236}">
                    <a16:creationId xmlns:a16="http://schemas.microsoft.com/office/drawing/2014/main" id="{FC993785-5CDE-2D4E-9D2F-6E1812B6EEFB}"/>
                  </a:ext>
                </a:extLst>
              </p:cNvPr>
              <p:cNvSpPr/>
              <p:nvPr/>
            </p:nvSpPr>
            <p:spPr>
              <a:xfrm>
                <a:off x="9026631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1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4" name="Google Shape;752;p34">
                <a:extLst>
                  <a:ext uri="{FF2B5EF4-FFF2-40B4-BE49-F238E27FC236}">
                    <a16:creationId xmlns:a16="http://schemas.microsoft.com/office/drawing/2014/main" id="{392980EE-2047-FC47-A2AA-DDE99C477EBF}"/>
                  </a:ext>
                </a:extLst>
              </p:cNvPr>
              <p:cNvSpPr/>
              <p:nvPr/>
            </p:nvSpPr>
            <p:spPr>
              <a:xfrm>
                <a:off x="9581030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3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5" name="Google Shape;752;p34">
                <a:extLst>
                  <a:ext uri="{FF2B5EF4-FFF2-40B4-BE49-F238E27FC236}">
                    <a16:creationId xmlns:a16="http://schemas.microsoft.com/office/drawing/2014/main" id="{7845BCF5-4424-E84F-BCD8-887F56210EB8}"/>
                  </a:ext>
                </a:extLst>
              </p:cNvPr>
              <p:cNvSpPr/>
              <p:nvPr/>
            </p:nvSpPr>
            <p:spPr>
              <a:xfrm>
                <a:off x="10701635" y="5574396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4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6" name="Google Shape;752;p34">
                <a:extLst>
                  <a:ext uri="{FF2B5EF4-FFF2-40B4-BE49-F238E27FC236}">
                    <a16:creationId xmlns:a16="http://schemas.microsoft.com/office/drawing/2014/main" id="{FB791EA8-C639-9745-AA8F-BB6C46569289}"/>
                  </a:ext>
                </a:extLst>
              </p:cNvPr>
              <p:cNvSpPr/>
              <p:nvPr/>
            </p:nvSpPr>
            <p:spPr>
              <a:xfrm>
                <a:off x="11813039" y="5580774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7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7" name="Google Shape;752;p34">
                <a:extLst>
                  <a:ext uri="{FF2B5EF4-FFF2-40B4-BE49-F238E27FC236}">
                    <a16:creationId xmlns:a16="http://schemas.microsoft.com/office/drawing/2014/main" id="{C53AC7DA-AE6E-F141-B08D-324E04AD14C7}"/>
                  </a:ext>
                </a:extLst>
              </p:cNvPr>
              <p:cNvSpPr/>
              <p:nvPr/>
            </p:nvSpPr>
            <p:spPr>
              <a:xfrm>
                <a:off x="8472232" y="5594620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2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8" name="Google Shape;752;p34">
                <a:extLst>
                  <a:ext uri="{FF2B5EF4-FFF2-40B4-BE49-F238E27FC236}">
                    <a16:creationId xmlns:a16="http://schemas.microsoft.com/office/drawing/2014/main" id="{6BCD3980-6672-6F47-81C2-0C1D79DD4ACD}"/>
                  </a:ext>
                </a:extLst>
              </p:cNvPr>
              <p:cNvSpPr/>
              <p:nvPr/>
            </p:nvSpPr>
            <p:spPr>
              <a:xfrm>
                <a:off x="10141340" y="5587153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5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79" name="Google Shape;752;p34">
                <a:extLst>
                  <a:ext uri="{FF2B5EF4-FFF2-40B4-BE49-F238E27FC236}">
                    <a16:creationId xmlns:a16="http://schemas.microsoft.com/office/drawing/2014/main" id="{3E880B73-BE99-C94E-98EF-A343C3A6CA8A}"/>
                  </a:ext>
                </a:extLst>
              </p:cNvPr>
              <p:cNvSpPr/>
              <p:nvPr/>
            </p:nvSpPr>
            <p:spPr>
              <a:xfrm>
                <a:off x="11257337" y="5574395"/>
                <a:ext cx="409919" cy="24335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6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3ABE0001-F99C-0349-8B77-A1A68A208040}"/>
                  </a:ext>
                </a:extLst>
              </p:cNvPr>
              <p:cNvGrpSpPr/>
              <p:nvPr/>
            </p:nvGrpSpPr>
            <p:grpSpPr>
              <a:xfrm>
                <a:off x="8122792" y="5574396"/>
                <a:ext cx="3895207" cy="263582"/>
                <a:chOff x="7970392" y="5421996"/>
                <a:chExt cx="3895207" cy="263582"/>
              </a:xfrm>
            </p:grpSpPr>
            <p:cxnSp>
              <p:nvCxnSpPr>
                <p:cNvPr id="284" name="Straight Arrow Connector 283">
                  <a:extLst>
                    <a:ext uri="{FF2B5EF4-FFF2-40B4-BE49-F238E27FC236}">
                      <a16:creationId xmlns:a16="http://schemas.microsoft.com/office/drawing/2014/main" id="{D94A0421-50E7-0046-BADC-CE0896DD92A5}"/>
                    </a:ext>
                  </a:extLst>
                </p:cNvPr>
                <p:cNvCxnSpPr>
                  <a:cxnSpLocks/>
                  <a:stCxn id="278" idx="3"/>
                  <a:endCxn id="275" idx="1"/>
                </p:cNvCxnSpPr>
                <p:nvPr/>
              </p:nvCxnSpPr>
              <p:spPr>
                <a:xfrm flipV="1">
                  <a:off x="10398859" y="5543674"/>
                  <a:ext cx="150376" cy="1275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Curved Connector 24">
                  <a:extLst>
                    <a:ext uri="{FF2B5EF4-FFF2-40B4-BE49-F238E27FC236}">
                      <a16:creationId xmlns:a16="http://schemas.microsoft.com/office/drawing/2014/main" id="{48E415A8-B358-9940-A07C-AB15B76840E1}"/>
                    </a:ext>
                  </a:extLst>
                </p:cNvPr>
                <p:cNvCxnSpPr>
                  <a:cxnSpLocks/>
                  <a:stCxn id="272" idx="2"/>
                  <a:endCxn id="273" idx="2"/>
                </p:cNvCxnSpPr>
                <p:nvPr/>
              </p:nvCxnSpPr>
              <p:spPr>
                <a:xfrm rot="5400000" flipH="1" flipV="1">
                  <a:off x="8521057" y="5127444"/>
                  <a:ext cx="7470" cy="1108798"/>
                </a:xfrm>
                <a:prstGeom prst="curvedConnector3">
                  <a:avLst>
                    <a:gd name="adj1" fmla="val -3060241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Curved Connector 24">
                  <a:extLst>
                    <a:ext uri="{FF2B5EF4-FFF2-40B4-BE49-F238E27FC236}">
                      <a16:creationId xmlns:a16="http://schemas.microsoft.com/office/drawing/2014/main" id="{FC1CCF93-0A61-724A-9174-6DC877263EC3}"/>
                    </a:ext>
                  </a:extLst>
                </p:cNvPr>
                <p:cNvCxnSpPr>
                  <a:cxnSpLocks/>
                  <a:stCxn id="272" idx="2"/>
                  <a:endCxn id="274" idx="2"/>
                </p:cNvCxnSpPr>
                <p:nvPr/>
              </p:nvCxnSpPr>
              <p:spPr>
                <a:xfrm rot="5400000" flipH="1" flipV="1">
                  <a:off x="8798256" y="4850244"/>
                  <a:ext cx="7470" cy="1663197"/>
                </a:xfrm>
                <a:prstGeom prst="curvedConnector3">
                  <a:avLst>
                    <a:gd name="adj1" fmla="val -446496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Curved Connector 24">
                  <a:extLst>
                    <a:ext uri="{FF2B5EF4-FFF2-40B4-BE49-F238E27FC236}">
                      <a16:creationId xmlns:a16="http://schemas.microsoft.com/office/drawing/2014/main" id="{83748277-2200-CA4E-B92F-CC2FF2D55294}"/>
                    </a:ext>
                  </a:extLst>
                </p:cNvPr>
                <p:cNvCxnSpPr>
                  <a:cxnSpLocks/>
                  <a:stCxn id="277" idx="0"/>
                  <a:endCxn id="274" idx="0"/>
                </p:cNvCxnSpPr>
                <p:nvPr/>
              </p:nvCxnSpPr>
              <p:spPr>
                <a:xfrm rot="5400000" flipH="1" flipV="1">
                  <a:off x="9075458" y="4884088"/>
                  <a:ext cx="7467" cy="1108798"/>
                </a:xfrm>
                <a:prstGeom prst="curvedConnector3">
                  <a:avLst>
                    <a:gd name="adj1" fmla="val 3161470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Curved Connector 24">
                  <a:extLst>
                    <a:ext uri="{FF2B5EF4-FFF2-40B4-BE49-F238E27FC236}">
                      <a16:creationId xmlns:a16="http://schemas.microsoft.com/office/drawing/2014/main" id="{4397955D-E9F3-A749-9250-D9FF8249F3E5}"/>
                    </a:ext>
                  </a:extLst>
                </p:cNvPr>
                <p:cNvCxnSpPr>
                  <a:cxnSpLocks/>
                  <a:stCxn id="277" idx="0"/>
                  <a:endCxn id="278" idx="0"/>
                </p:cNvCxnSpPr>
                <p:nvPr/>
              </p:nvCxnSpPr>
              <p:spPr>
                <a:xfrm rot="5400000" flipH="1" flipV="1">
                  <a:off x="9355613" y="4603933"/>
                  <a:ext cx="7467" cy="1669108"/>
                </a:xfrm>
                <a:prstGeom prst="curvedConnector3">
                  <a:avLst>
                    <a:gd name="adj1" fmla="val 4867859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Curved Connector 24">
                  <a:extLst>
                    <a:ext uri="{FF2B5EF4-FFF2-40B4-BE49-F238E27FC236}">
                      <a16:creationId xmlns:a16="http://schemas.microsoft.com/office/drawing/2014/main" id="{2D476763-0DBD-5C4D-B144-5FA33CB4A4E1}"/>
                    </a:ext>
                  </a:extLst>
                </p:cNvPr>
                <p:cNvCxnSpPr>
                  <a:cxnSpLocks/>
                  <a:stCxn id="274" idx="2"/>
                  <a:endCxn id="275" idx="2"/>
                </p:cNvCxnSpPr>
                <p:nvPr/>
              </p:nvCxnSpPr>
              <p:spPr>
                <a:xfrm rot="5400000" flipH="1" flipV="1">
                  <a:off x="10187513" y="5111427"/>
                  <a:ext cx="12757" cy="1120605"/>
                </a:xfrm>
                <a:prstGeom prst="curvedConnector3">
                  <a:avLst>
                    <a:gd name="adj1" fmla="val -179195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Curved Connector 24">
                  <a:extLst>
                    <a:ext uri="{FF2B5EF4-FFF2-40B4-BE49-F238E27FC236}">
                      <a16:creationId xmlns:a16="http://schemas.microsoft.com/office/drawing/2014/main" id="{712FF6B6-939F-114C-AF50-128D6DB380A3}"/>
                    </a:ext>
                  </a:extLst>
                </p:cNvPr>
                <p:cNvCxnSpPr>
                  <a:cxnSpLocks/>
                  <a:stCxn id="273" idx="2"/>
                  <a:endCxn id="275" idx="2"/>
                </p:cNvCxnSpPr>
                <p:nvPr/>
              </p:nvCxnSpPr>
              <p:spPr>
                <a:xfrm rot="5400000" flipH="1" flipV="1">
                  <a:off x="9910314" y="4834228"/>
                  <a:ext cx="12757" cy="1675004"/>
                </a:xfrm>
                <a:prstGeom prst="curvedConnector3">
                  <a:avLst>
                    <a:gd name="adj1" fmla="val -3025774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urved Connector 24">
                  <a:extLst>
                    <a:ext uri="{FF2B5EF4-FFF2-40B4-BE49-F238E27FC236}">
                      <a16:creationId xmlns:a16="http://schemas.microsoft.com/office/drawing/2014/main" id="{97A5CD4D-6E5A-4049-A208-F97B475D0B46}"/>
                    </a:ext>
                  </a:extLst>
                </p:cNvPr>
                <p:cNvCxnSpPr>
                  <a:cxnSpLocks/>
                  <a:stCxn id="278" idx="0"/>
                  <a:endCxn id="279" idx="0"/>
                </p:cNvCxnSpPr>
                <p:nvPr/>
              </p:nvCxnSpPr>
              <p:spPr>
                <a:xfrm rot="5400000" flipH="1" flipV="1">
                  <a:off x="10745519" y="4870376"/>
                  <a:ext cx="12758" cy="1115997"/>
                </a:xfrm>
                <a:prstGeom prst="curvedConnector3">
                  <a:avLst>
                    <a:gd name="adj1" fmla="val 1891817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Curved Connector 24">
                  <a:extLst>
                    <a:ext uri="{FF2B5EF4-FFF2-40B4-BE49-F238E27FC236}">
                      <a16:creationId xmlns:a16="http://schemas.microsoft.com/office/drawing/2014/main" id="{91B1EAE7-C83D-2844-9E9F-3ECD52A3DBCF}"/>
                    </a:ext>
                  </a:extLst>
                </p:cNvPr>
                <p:cNvCxnSpPr>
                  <a:cxnSpLocks/>
                  <a:stCxn id="275" idx="2"/>
                  <a:endCxn id="276" idx="2"/>
                </p:cNvCxnSpPr>
                <p:nvPr/>
              </p:nvCxnSpPr>
              <p:spPr>
                <a:xfrm rot="16200000" flipH="1">
                  <a:off x="11306708" y="5112838"/>
                  <a:ext cx="6378" cy="1111404"/>
                </a:xfrm>
                <a:prstGeom prst="curvedConnector3">
                  <a:avLst>
                    <a:gd name="adj1" fmla="val 3684196"/>
                  </a:avLst>
                </a:prstGeom>
                <a:ln w="28575">
                  <a:solidFill>
                    <a:schemeClr val="accent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CFCF85B-2D44-0547-AFBE-0BFD03B9531A}"/>
              </a:ext>
            </a:extLst>
          </p:cNvPr>
          <p:cNvGrpSpPr/>
          <p:nvPr/>
        </p:nvGrpSpPr>
        <p:grpSpPr>
          <a:xfrm>
            <a:off x="8228684" y="1315844"/>
            <a:ext cx="8933654" cy="1872304"/>
            <a:chOff x="8228684" y="1315844"/>
            <a:chExt cx="8933654" cy="1872304"/>
          </a:xfrm>
        </p:grpSpPr>
        <p:grpSp>
          <p:nvGrpSpPr>
            <p:cNvPr id="16" name="Google Shape;743;p34">
              <a:extLst>
                <a:ext uri="{FF2B5EF4-FFF2-40B4-BE49-F238E27FC236}">
                  <a16:creationId xmlns:a16="http://schemas.microsoft.com/office/drawing/2014/main" id="{825F9C15-7BFC-334F-AFE8-88495CDFE06C}"/>
                </a:ext>
              </a:extLst>
            </p:cNvPr>
            <p:cNvGrpSpPr/>
            <p:nvPr/>
          </p:nvGrpSpPr>
          <p:grpSpPr>
            <a:xfrm>
              <a:off x="8228684" y="1315844"/>
              <a:ext cx="3125116" cy="1872304"/>
              <a:chOff x="756020" y="683300"/>
              <a:chExt cx="2419775" cy="1945738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7" name="Google Shape;744;p34">
                <a:extLst>
                  <a:ext uri="{FF2B5EF4-FFF2-40B4-BE49-F238E27FC236}">
                    <a16:creationId xmlns:a16="http://schemas.microsoft.com/office/drawing/2014/main" id="{E2A4E731-78C7-3B4E-B9FB-6AF728E88A88}"/>
                  </a:ext>
                </a:extLst>
              </p:cNvPr>
              <p:cNvSpPr/>
              <p:nvPr/>
            </p:nvSpPr>
            <p:spPr>
              <a:xfrm>
                <a:off x="932470" y="19381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1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18" name="Google Shape;745;p34">
                <a:extLst>
                  <a:ext uri="{FF2B5EF4-FFF2-40B4-BE49-F238E27FC236}">
                    <a16:creationId xmlns:a16="http://schemas.microsoft.com/office/drawing/2014/main" id="{601D60C4-1483-D846-8290-4490F2670CFE}"/>
                  </a:ext>
                </a:extLst>
              </p:cNvPr>
              <p:cNvSpPr/>
              <p:nvPr/>
            </p:nvSpPr>
            <p:spPr>
              <a:xfrm>
                <a:off x="1806370" y="683300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2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19" name="Google Shape;746;p34">
                <a:extLst>
                  <a:ext uri="{FF2B5EF4-FFF2-40B4-BE49-F238E27FC236}">
                    <a16:creationId xmlns:a16="http://schemas.microsoft.com/office/drawing/2014/main" id="{0F7C3D55-43F4-844B-AE8E-F1BA078B00F0}"/>
                  </a:ext>
                </a:extLst>
              </p:cNvPr>
              <p:cNvSpPr/>
              <p:nvPr/>
            </p:nvSpPr>
            <p:spPr>
              <a:xfrm>
                <a:off x="1781370" y="12544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3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0" name="Google Shape;747;p34">
                <a:extLst>
                  <a:ext uri="{FF2B5EF4-FFF2-40B4-BE49-F238E27FC236}">
                    <a16:creationId xmlns:a16="http://schemas.microsoft.com/office/drawing/2014/main" id="{5217E9FC-CDE7-5741-A9B1-D8770185F971}"/>
                  </a:ext>
                </a:extLst>
              </p:cNvPr>
              <p:cNvSpPr/>
              <p:nvPr/>
            </p:nvSpPr>
            <p:spPr>
              <a:xfrm>
                <a:off x="1868645" y="1865563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4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1" name="Google Shape;748;p34">
                <a:extLst>
                  <a:ext uri="{FF2B5EF4-FFF2-40B4-BE49-F238E27FC236}">
                    <a16:creationId xmlns:a16="http://schemas.microsoft.com/office/drawing/2014/main" id="{AE152A5F-D055-2C45-B4E4-161000E150B9}"/>
                  </a:ext>
                </a:extLst>
              </p:cNvPr>
              <p:cNvSpPr/>
              <p:nvPr/>
            </p:nvSpPr>
            <p:spPr>
              <a:xfrm>
                <a:off x="2446495" y="1184188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5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2" name="Google Shape;749;p34">
                <a:extLst>
                  <a:ext uri="{FF2B5EF4-FFF2-40B4-BE49-F238E27FC236}">
                    <a16:creationId xmlns:a16="http://schemas.microsoft.com/office/drawing/2014/main" id="{48DAB077-4C3D-E540-8003-81FF0229F5D0}"/>
                  </a:ext>
                </a:extLst>
              </p:cNvPr>
              <p:cNvSpPr/>
              <p:nvPr/>
            </p:nvSpPr>
            <p:spPr>
              <a:xfrm>
                <a:off x="2858395" y="1841263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6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3" name="Google Shape;750;p34">
                <a:extLst>
                  <a:ext uri="{FF2B5EF4-FFF2-40B4-BE49-F238E27FC236}">
                    <a16:creationId xmlns:a16="http://schemas.microsoft.com/office/drawing/2014/main" id="{D4F759DB-A256-8844-B660-4639D8552556}"/>
                  </a:ext>
                </a:extLst>
              </p:cNvPr>
              <p:cNvSpPr/>
              <p:nvPr/>
            </p:nvSpPr>
            <p:spPr>
              <a:xfrm>
                <a:off x="1944845" y="2376138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7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cxnSp>
            <p:nvCxnSpPr>
              <p:cNvPr id="24" name="Google Shape;751;p34">
                <a:extLst>
                  <a:ext uri="{FF2B5EF4-FFF2-40B4-BE49-F238E27FC236}">
                    <a16:creationId xmlns:a16="http://schemas.microsoft.com/office/drawing/2014/main" id="{A9C2465C-6DE3-6D40-935B-C1FCAD0B16CD}"/>
                  </a:ext>
                </a:extLst>
              </p:cNvPr>
              <p:cNvCxnSpPr>
                <a:stCxn id="33" idx="2"/>
                <a:endCxn id="17" idx="0"/>
              </p:cNvCxnSpPr>
              <p:nvPr/>
            </p:nvCxnSpPr>
            <p:spPr>
              <a:xfrm>
                <a:off x="914720" y="1507375"/>
                <a:ext cx="176400" cy="4308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oogle Shape;753;p34">
                <a:extLst>
                  <a:ext uri="{FF2B5EF4-FFF2-40B4-BE49-F238E27FC236}">
                    <a16:creationId xmlns:a16="http://schemas.microsoft.com/office/drawing/2014/main" id="{17DFF7EF-E758-E042-B2F1-DF9921722A9C}"/>
                  </a:ext>
                </a:extLst>
              </p:cNvPr>
              <p:cNvCxnSpPr>
                <a:stCxn id="33" idx="3"/>
                <a:endCxn id="19" idx="1"/>
              </p:cNvCxnSpPr>
              <p:nvPr/>
            </p:nvCxnSpPr>
            <p:spPr>
              <a:xfrm>
                <a:off x="1073420" y="1380925"/>
                <a:ext cx="70800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oogle Shape;754;p34">
                <a:extLst>
                  <a:ext uri="{FF2B5EF4-FFF2-40B4-BE49-F238E27FC236}">
                    <a16:creationId xmlns:a16="http://schemas.microsoft.com/office/drawing/2014/main" id="{12B0E78B-38D9-584E-9D8C-57567A316DBB}"/>
                  </a:ext>
                </a:extLst>
              </p:cNvPr>
              <p:cNvCxnSpPr>
                <a:stCxn id="18" idx="2"/>
                <a:endCxn id="19" idx="0"/>
              </p:cNvCxnSpPr>
              <p:nvPr/>
            </p:nvCxnSpPr>
            <p:spPr>
              <a:xfrm flipH="1">
                <a:off x="1940170" y="936200"/>
                <a:ext cx="24900" cy="3183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oogle Shape;755;p34">
                <a:extLst>
                  <a:ext uri="{FF2B5EF4-FFF2-40B4-BE49-F238E27FC236}">
                    <a16:creationId xmlns:a16="http://schemas.microsoft.com/office/drawing/2014/main" id="{C1288571-D200-314E-BFA2-70237C604613}"/>
                  </a:ext>
                </a:extLst>
              </p:cNvPr>
              <p:cNvCxnSpPr>
                <a:stCxn id="18" idx="3"/>
                <a:endCxn id="21" idx="0"/>
              </p:cNvCxnSpPr>
              <p:nvPr/>
            </p:nvCxnSpPr>
            <p:spPr>
              <a:xfrm>
                <a:off x="2123770" y="809750"/>
                <a:ext cx="481500" cy="3744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oogle Shape;756;p34">
                <a:extLst>
                  <a:ext uri="{FF2B5EF4-FFF2-40B4-BE49-F238E27FC236}">
                    <a16:creationId xmlns:a16="http://schemas.microsoft.com/office/drawing/2014/main" id="{05F8C1BA-67B1-C04B-95AA-DE520930A77B}"/>
                  </a:ext>
                </a:extLst>
              </p:cNvPr>
              <p:cNvCxnSpPr>
                <a:stCxn id="21" idx="2"/>
                <a:endCxn id="22" idx="0"/>
              </p:cNvCxnSpPr>
              <p:nvPr/>
            </p:nvCxnSpPr>
            <p:spPr>
              <a:xfrm>
                <a:off x="2605195" y="1437088"/>
                <a:ext cx="411900" cy="4041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oogle Shape;757;p34">
                <a:extLst>
                  <a:ext uri="{FF2B5EF4-FFF2-40B4-BE49-F238E27FC236}">
                    <a16:creationId xmlns:a16="http://schemas.microsoft.com/office/drawing/2014/main" id="{81409A00-3285-4342-B8FE-DCCBE39E8950}"/>
                  </a:ext>
                </a:extLst>
              </p:cNvPr>
              <p:cNvCxnSpPr>
                <a:stCxn id="21" idx="2"/>
                <a:endCxn id="20" idx="3"/>
              </p:cNvCxnSpPr>
              <p:nvPr/>
            </p:nvCxnSpPr>
            <p:spPr>
              <a:xfrm flipH="1">
                <a:off x="2186095" y="1437088"/>
                <a:ext cx="419100" cy="5550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oogle Shape;758;p34">
                <a:extLst>
                  <a:ext uri="{FF2B5EF4-FFF2-40B4-BE49-F238E27FC236}">
                    <a16:creationId xmlns:a16="http://schemas.microsoft.com/office/drawing/2014/main" id="{05C843AF-1184-9648-9CBA-4982853C2237}"/>
                  </a:ext>
                </a:extLst>
              </p:cNvPr>
              <p:cNvCxnSpPr>
                <a:stCxn id="19" idx="2"/>
                <a:endCxn id="20" idx="0"/>
              </p:cNvCxnSpPr>
              <p:nvPr/>
            </p:nvCxnSpPr>
            <p:spPr>
              <a:xfrm>
                <a:off x="1940070" y="1507375"/>
                <a:ext cx="87300" cy="3582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oogle Shape;759;p34">
                <a:extLst>
                  <a:ext uri="{FF2B5EF4-FFF2-40B4-BE49-F238E27FC236}">
                    <a16:creationId xmlns:a16="http://schemas.microsoft.com/office/drawing/2014/main" id="{41E9CD99-423A-9140-A0A2-D81C9728ADD7}"/>
                  </a:ext>
                </a:extLst>
              </p:cNvPr>
              <p:cNvCxnSpPr>
                <a:stCxn id="17" idx="3"/>
                <a:endCxn id="20" idx="1"/>
              </p:cNvCxnSpPr>
              <p:nvPr/>
            </p:nvCxnSpPr>
            <p:spPr>
              <a:xfrm rot="10800000" flipH="1">
                <a:off x="1249870" y="1992025"/>
                <a:ext cx="618900" cy="726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oogle Shape;760;p34">
                <a:extLst>
                  <a:ext uri="{FF2B5EF4-FFF2-40B4-BE49-F238E27FC236}">
                    <a16:creationId xmlns:a16="http://schemas.microsoft.com/office/drawing/2014/main" id="{6778A6AB-996E-5A41-AD51-6F2602326E97}"/>
                  </a:ext>
                </a:extLst>
              </p:cNvPr>
              <p:cNvCxnSpPr>
                <a:stCxn id="20" idx="2"/>
                <a:endCxn id="23" idx="0"/>
              </p:cNvCxnSpPr>
              <p:nvPr/>
            </p:nvCxnSpPr>
            <p:spPr>
              <a:xfrm>
                <a:off x="2027345" y="2118463"/>
                <a:ext cx="76200" cy="2577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oogle Shape;752;p34">
                <a:extLst>
                  <a:ext uri="{FF2B5EF4-FFF2-40B4-BE49-F238E27FC236}">
                    <a16:creationId xmlns:a16="http://schemas.microsoft.com/office/drawing/2014/main" id="{D8366903-208B-714D-BAFA-A141B9DA4AA1}"/>
                  </a:ext>
                </a:extLst>
              </p:cNvPr>
              <p:cNvSpPr/>
              <p:nvPr/>
            </p:nvSpPr>
            <p:spPr>
              <a:xfrm>
                <a:off x="756020" y="12544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0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</p:grpSp>
        <p:sp>
          <p:nvSpPr>
            <p:cNvPr id="74" name="Down Arrow 73">
              <a:extLst>
                <a:ext uri="{FF2B5EF4-FFF2-40B4-BE49-F238E27FC236}">
                  <a16:creationId xmlns:a16="http://schemas.microsoft.com/office/drawing/2014/main" id="{2915ED5E-6F6A-5E4B-B688-CB08A376B3D9}"/>
                </a:ext>
              </a:extLst>
            </p:cNvPr>
            <p:cNvSpPr/>
            <p:nvPr/>
          </p:nvSpPr>
          <p:spPr>
            <a:xfrm rot="16200000">
              <a:off x="12479949" y="1584983"/>
              <a:ext cx="680561" cy="1196190"/>
            </a:xfrm>
            <a:prstGeom prst="downArrow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oogle Shape;743;p34">
              <a:extLst>
                <a:ext uri="{FF2B5EF4-FFF2-40B4-BE49-F238E27FC236}">
                  <a16:creationId xmlns:a16="http://schemas.microsoft.com/office/drawing/2014/main" id="{ABDC87EE-1294-6545-8C31-B5555F21158E}"/>
                </a:ext>
              </a:extLst>
            </p:cNvPr>
            <p:cNvGrpSpPr/>
            <p:nvPr/>
          </p:nvGrpSpPr>
          <p:grpSpPr>
            <a:xfrm>
              <a:off x="14037222" y="1315844"/>
              <a:ext cx="3125116" cy="1872304"/>
              <a:chOff x="756020" y="683300"/>
              <a:chExt cx="2419775" cy="1945738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79" name="Google Shape;744;p34">
                <a:extLst>
                  <a:ext uri="{FF2B5EF4-FFF2-40B4-BE49-F238E27FC236}">
                    <a16:creationId xmlns:a16="http://schemas.microsoft.com/office/drawing/2014/main" id="{063C3331-7B68-044A-8CE2-0569CF9B1684}"/>
                  </a:ext>
                </a:extLst>
              </p:cNvPr>
              <p:cNvSpPr/>
              <p:nvPr/>
            </p:nvSpPr>
            <p:spPr>
              <a:xfrm>
                <a:off x="932470" y="19381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1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0" name="Google Shape;745;p34">
                <a:extLst>
                  <a:ext uri="{FF2B5EF4-FFF2-40B4-BE49-F238E27FC236}">
                    <a16:creationId xmlns:a16="http://schemas.microsoft.com/office/drawing/2014/main" id="{82F302ED-5817-214E-BBD2-7AC3B1DD4B4B}"/>
                  </a:ext>
                </a:extLst>
              </p:cNvPr>
              <p:cNvSpPr/>
              <p:nvPr/>
            </p:nvSpPr>
            <p:spPr>
              <a:xfrm>
                <a:off x="1806370" y="683300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2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2" name="Google Shape;746;p34">
                <a:extLst>
                  <a:ext uri="{FF2B5EF4-FFF2-40B4-BE49-F238E27FC236}">
                    <a16:creationId xmlns:a16="http://schemas.microsoft.com/office/drawing/2014/main" id="{D12593E8-A989-6348-B834-07C424FDB8BC}"/>
                  </a:ext>
                </a:extLst>
              </p:cNvPr>
              <p:cNvSpPr/>
              <p:nvPr/>
            </p:nvSpPr>
            <p:spPr>
              <a:xfrm>
                <a:off x="1781370" y="12544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3</a:t>
                </a:r>
                <a:endParaRPr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3" name="Google Shape;747;p34">
                <a:extLst>
                  <a:ext uri="{FF2B5EF4-FFF2-40B4-BE49-F238E27FC236}">
                    <a16:creationId xmlns:a16="http://schemas.microsoft.com/office/drawing/2014/main" id="{C1189841-CDC3-7249-A3B3-9FD0817FBAAE}"/>
                  </a:ext>
                </a:extLst>
              </p:cNvPr>
              <p:cNvSpPr/>
              <p:nvPr/>
            </p:nvSpPr>
            <p:spPr>
              <a:xfrm>
                <a:off x="1868645" y="1865563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4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4" name="Google Shape;748;p34">
                <a:extLst>
                  <a:ext uri="{FF2B5EF4-FFF2-40B4-BE49-F238E27FC236}">
                    <a16:creationId xmlns:a16="http://schemas.microsoft.com/office/drawing/2014/main" id="{C313E052-D204-7649-AC9A-02679C4D309F}"/>
                  </a:ext>
                </a:extLst>
              </p:cNvPr>
              <p:cNvSpPr/>
              <p:nvPr/>
            </p:nvSpPr>
            <p:spPr>
              <a:xfrm>
                <a:off x="2446495" y="1184188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5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5" name="Google Shape;749;p34">
                <a:extLst>
                  <a:ext uri="{FF2B5EF4-FFF2-40B4-BE49-F238E27FC236}">
                    <a16:creationId xmlns:a16="http://schemas.microsoft.com/office/drawing/2014/main" id="{8F94174B-8805-0A4F-AE54-693992DF468A}"/>
                  </a:ext>
                </a:extLst>
              </p:cNvPr>
              <p:cNvSpPr/>
              <p:nvPr/>
            </p:nvSpPr>
            <p:spPr>
              <a:xfrm>
                <a:off x="2858395" y="1841263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6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86" name="Google Shape;750;p34">
                <a:extLst>
                  <a:ext uri="{FF2B5EF4-FFF2-40B4-BE49-F238E27FC236}">
                    <a16:creationId xmlns:a16="http://schemas.microsoft.com/office/drawing/2014/main" id="{97213292-9B0E-1C47-9363-94F570E48468}"/>
                  </a:ext>
                </a:extLst>
              </p:cNvPr>
              <p:cNvSpPr/>
              <p:nvPr/>
            </p:nvSpPr>
            <p:spPr>
              <a:xfrm>
                <a:off x="1944845" y="2376138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7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  <p:cxnSp>
            <p:nvCxnSpPr>
              <p:cNvPr id="87" name="Google Shape;751;p34">
                <a:extLst>
                  <a:ext uri="{FF2B5EF4-FFF2-40B4-BE49-F238E27FC236}">
                    <a16:creationId xmlns:a16="http://schemas.microsoft.com/office/drawing/2014/main" id="{B8AF6568-452F-094F-8863-CAA39F9D83DE}"/>
                  </a:ext>
                </a:extLst>
              </p:cNvPr>
              <p:cNvCxnSpPr>
                <a:stCxn id="96" idx="2"/>
                <a:endCxn id="79" idx="0"/>
              </p:cNvCxnSpPr>
              <p:nvPr/>
            </p:nvCxnSpPr>
            <p:spPr>
              <a:xfrm>
                <a:off x="914720" y="1507375"/>
                <a:ext cx="176400" cy="4308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oogle Shape;753;p34">
                <a:extLst>
                  <a:ext uri="{FF2B5EF4-FFF2-40B4-BE49-F238E27FC236}">
                    <a16:creationId xmlns:a16="http://schemas.microsoft.com/office/drawing/2014/main" id="{72DBB14D-DCEB-9842-96D7-8E89B6F01C6B}"/>
                  </a:ext>
                </a:extLst>
              </p:cNvPr>
              <p:cNvCxnSpPr>
                <a:stCxn id="96" idx="3"/>
                <a:endCxn id="82" idx="1"/>
              </p:cNvCxnSpPr>
              <p:nvPr/>
            </p:nvCxnSpPr>
            <p:spPr>
              <a:xfrm>
                <a:off x="1073420" y="1380925"/>
                <a:ext cx="708000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oogle Shape;754;p34">
                <a:extLst>
                  <a:ext uri="{FF2B5EF4-FFF2-40B4-BE49-F238E27FC236}">
                    <a16:creationId xmlns:a16="http://schemas.microsoft.com/office/drawing/2014/main" id="{C9A45E60-D3ED-EC42-8A1D-D88A800AFA92}"/>
                  </a:ext>
                </a:extLst>
              </p:cNvPr>
              <p:cNvCxnSpPr>
                <a:stCxn id="80" idx="2"/>
                <a:endCxn id="82" idx="0"/>
              </p:cNvCxnSpPr>
              <p:nvPr/>
            </p:nvCxnSpPr>
            <p:spPr>
              <a:xfrm flipH="1">
                <a:off x="1940170" y="936200"/>
                <a:ext cx="24900" cy="3183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oogle Shape;755;p34">
                <a:extLst>
                  <a:ext uri="{FF2B5EF4-FFF2-40B4-BE49-F238E27FC236}">
                    <a16:creationId xmlns:a16="http://schemas.microsoft.com/office/drawing/2014/main" id="{BC68E8D6-B64E-DA4D-BFE3-D45328332326}"/>
                  </a:ext>
                </a:extLst>
              </p:cNvPr>
              <p:cNvCxnSpPr>
                <a:stCxn id="80" idx="3"/>
                <a:endCxn id="84" idx="0"/>
              </p:cNvCxnSpPr>
              <p:nvPr/>
            </p:nvCxnSpPr>
            <p:spPr>
              <a:xfrm>
                <a:off x="2123770" y="809750"/>
                <a:ext cx="481500" cy="3744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oogle Shape;756;p34">
                <a:extLst>
                  <a:ext uri="{FF2B5EF4-FFF2-40B4-BE49-F238E27FC236}">
                    <a16:creationId xmlns:a16="http://schemas.microsoft.com/office/drawing/2014/main" id="{FF6F6102-7324-474F-B0CC-4675589EFFC9}"/>
                  </a:ext>
                </a:extLst>
              </p:cNvPr>
              <p:cNvCxnSpPr>
                <a:stCxn id="84" idx="2"/>
                <a:endCxn id="85" idx="0"/>
              </p:cNvCxnSpPr>
              <p:nvPr/>
            </p:nvCxnSpPr>
            <p:spPr>
              <a:xfrm>
                <a:off x="2605195" y="1437088"/>
                <a:ext cx="411900" cy="4041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oogle Shape;757;p34">
                <a:extLst>
                  <a:ext uri="{FF2B5EF4-FFF2-40B4-BE49-F238E27FC236}">
                    <a16:creationId xmlns:a16="http://schemas.microsoft.com/office/drawing/2014/main" id="{F3671AD5-FBDD-CF45-8FBA-38F202530BA7}"/>
                  </a:ext>
                </a:extLst>
              </p:cNvPr>
              <p:cNvCxnSpPr>
                <a:stCxn id="84" idx="2"/>
                <a:endCxn id="83" idx="3"/>
              </p:cNvCxnSpPr>
              <p:nvPr/>
            </p:nvCxnSpPr>
            <p:spPr>
              <a:xfrm flipH="1">
                <a:off x="2186095" y="1437088"/>
                <a:ext cx="419100" cy="5550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oogle Shape;758;p34">
                <a:extLst>
                  <a:ext uri="{FF2B5EF4-FFF2-40B4-BE49-F238E27FC236}">
                    <a16:creationId xmlns:a16="http://schemas.microsoft.com/office/drawing/2014/main" id="{328486A2-18FA-DC40-BEF0-E609C4847B73}"/>
                  </a:ext>
                </a:extLst>
              </p:cNvPr>
              <p:cNvCxnSpPr>
                <a:stCxn id="82" idx="2"/>
                <a:endCxn id="83" idx="0"/>
              </p:cNvCxnSpPr>
              <p:nvPr/>
            </p:nvCxnSpPr>
            <p:spPr>
              <a:xfrm>
                <a:off x="1940070" y="1507375"/>
                <a:ext cx="87300" cy="3582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oogle Shape;759;p34">
                <a:extLst>
                  <a:ext uri="{FF2B5EF4-FFF2-40B4-BE49-F238E27FC236}">
                    <a16:creationId xmlns:a16="http://schemas.microsoft.com/office/drawing/2014/main" id="{E638CFFF-B610-F44F-9CF7-1DFAEC6228AB}"/>
                  </a:ext>
                </a:extLst>
              </p:cNvPr>
              <p:cNvCxnSpPr>
                <a:stCxn id="79" idx="3"/>
                <a:endCxn id="83" idx="1"/>
              </p:cNvCxnSpPr>
              <p:nvPr/>
            </p:nvCxnSpPr>
            <p:spPr>
              <a:xfrm rot="10800000" flipH="1">
                <a:off x="1249870" y="1992025"/>
                <a:ext cx="618900" cy="726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oogle Shape;760;p34">
                <a:extLst>
                  <a:ext uri="{FF2B5EF4-FFF2-40B4-BE49-F238E27FC236}">
                    <a16:creationId xmlns:a16="http://schemas.microsoft.com/office/drawing/2014/main" id="{E68B8052-FB15-9B4D-BC68-558585A47021}"/>
                  </a:ext>
                </a:extLst>
              </p:cNvPr>
              <p:cNvCxnSpPr>
                <a:stCxn id="83" idx="2"/>
                <a:endCxn id="86" idx="0"/>
              </p:cNvCxnSpPr>
              <p:nvPr/>
            </p:nvCxnSpPr>
            <p:spPr>
              <a:xfrm>
                <a:off x="2027345" y="2118463"/>
                <a:ext cx="76200" cy="2577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Google Shape;752;p34">
                <a:extLst>
                  <a:ext uri="{FF2B5EF4-FFF2-40B4-BE49-F238E27FC236}">
                    <a16:creationId xmlns:a16="http://schemas.microsoft.com/office/drawing/2014/main" id="{EC7EBA14-FB96-8B4D-9BCA-C4E4790D9061}"/>
                  </a:ext>
                </a:extLst>
              </p:cNvPr>
              <p:cNvSpPr/>
              <p:nvPr/>
            </p:nvSpPr>
            <p:spPr>
              <a:xfrm>
                <a:off x="756020" y="1254475"/>
                <a:ext cx="317400" cy="2529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" sz="1600" b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Roboto"/>
                  </a:rPr>
                  <a:t>0</a:t>
                </a:r>
                <a:endParaRPr sz="16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37993FC-3573-4946-B4CC-4EF4B215CB45}"/>
              </a:ext>
            </a:extLst>
          </p:cNvPr>
          <p:cNvSpPr/>
          <p:nvPr/>
        </p:nvSpPr>
        <p:spPr>
          <a:xfrm>
            <a:off x="0" y="224790"/>
            <a:ext cx="8129561" cy="6633210"/>
          </a:xfrm>
          <a:prstGeom prst="rect">
            <a:avLst/>
          </a:prstGeom>
          <a:gradFill>
            <a:gsLst>
              <a:gs pos="83000">
                <a:srgbClr val="FFFFFF"/>
              </a:gs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39FC9-D81A-0942-A6D0-85DE135B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Perform Topo Sort?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17CA-C83D-7F40-B145-084DE6FE4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6522150" cy="1058432"/>
          </a:xfrm>
        </p:spPr>
        <p:txBody>
          <a:bodyPr/>
          <a:lstStyle/>
          <a:p>
            <a:r>
              <a:rPr lang="en-US" dirty="0"/>
              <a:t>If we add a phantom “start” vertex pointing to other starts, we could use BFS!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04E4E3-EA39-7442-A58C-EA8D5459FC55}"/>
              </a:ext>
            </a:extLst>
          </p:cNvPr>
          <p:cNvGrpSpPr/>
          <p:nvPr/>
        </p:nvGrpSpPr>
        <p:grpSpPr>
          <a:xfrm>
            <a:off x="8202642" y="1004480"/>
            <a:ext cx="1382559" cy="860982"/>
            <a:chOff x="8202642" y="1004480"/>
            <a:chExt cx="1382559" cy="860982"/>
          </a:xfrm>
        </p:grpSpPr>
        <p:sp>
          <p:nvSpPr>
            <p:cNvPr id="68" name="Google Shape;752;p34">
              <a:extLst>
                <a:ext uri="{FF2B5EF4-FFF2-40B4-BE49-F238E27FC236}">
                  <a16:creationId xmlns:a16="http://schemas.microsoft.com/office/drawing/2014/main" id="{0D95BF3F-EB39-9B4E-B5A0-3706E780A770}"/>
                </a:ext>
              </a:extLst>
            </p:cNvPr>
            <p:cNvSpPr/>
            <p:nvPr/>
          </p:nvSpPr>
          <p:spPr>
            <a:xfrm>
              <a:off x="8202642" y="1004480"/>
              <a:ext cx="62212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👻</a:t>
              </a:r>
            </a:p>
          </p:txBody>
        </p:sp>
        <p:cxnSp>
          <p:nvCxnSpPr>
            <p:cNvPr id="97" name="Google Shape;753;p34">
              <a:extLst>
                <a:ext uri="{FF2B5EF4-FFF2-40B4-BE49-F238E27FC236}">
                  <a16:creationId xmlns:a16="http://schemas.microsoft.com/office/drawing/2014/main" id="{3F124651-02F3-3A45-9F39-B52CE2ACBE49}"/>
                </a:ext>
              </a:extLst>
            </p:cNvPr>
            <p:cNvCxnSpPr>
              <a:cxnSpLocks/>
              <a:stCxn id="68" idx="2"/>
              <a:endCxn id="33" idx="0"/>
            </p:cNvCxnSpPr>
            <p:nvPr/>
          </p:nvCxnSpPr>
          <p:spPr>
            <a:xfrm flipH="1">
              <a:off x="8433644" y="1373812"/>
              <a:ext cx="80059" cy="49165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oogle Shape;753;p34">
              <a:extLst>
                <a:ext uri="{FF2B5EF4-FFF2-40B4-BE49-F238E27FC236}">
                  <a16:creationId xmlns:a16="http://schemas.microsoft.com/office/drawing/2014/main" id="{185CED9F-8323-F344-BF99-60D033F198B1}"/>
                </a:ext>
              </a:extLst>
            </p:cNvPr>
            <p:cNvCxnSpPr>
              <a:cxnSpLocks/>
              <a:stCxn id="68" idx="3"/>
              <a:endCxn id="18" idx="1"/>
            </p:cNvCxnSpPr>
            <p:nvPr/>
          </p:nvCxnSpPr>
          <p:spPr>
            <a:xfrm>
              <a:off x="8824763" y="1189146"/>
              <a:ext cx="760438" cy="248376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80977C-9EF3-F943-BEFF-03B5B55F712A}"/>
              </a:ext>
            </a:extLst>
          </p:cNvPr>
          <p:cNvGrpSpPr/>
          <p:nvPr/>
        </p:nvGrpSpPr>
        <p:grpSpPr>
          <a:xfrm>
            <a:off x="9474162" y="3678792"/>
            <a:ext cx="679231" cy="1142863"/>
            <a:chOff x="9474629" y="3467168"/>
            <a:chExt cx="679231" cy="1142863"/>
          </a:xfrm>
        </p:grpSpPr>
        <p:sp>
          <p:nvSpPr>
            <p:cNvPr id="73" name="Down Arrow 72">
              <a:extLst>
                <a:ext uri="{FF2B5EF4-FFF2-40B4-BE49-F238E27FC236}">
                  <a16:creationId xmlns:a16="http://schemas.microsoft.com/office/drawing/2014/main" id="{95FE7125-7798-EC41-9F6F-0D91A2EAAA0D}"/>
                </a:ext>
              </a:extLst>
            </p:cNvPr>
            <p:cNvSpPr/>
            <p:nvPr/>
          </p:nvSpPr>
          <p:spPr>
            <a:xfrm>
              <a:off x="9607948" y="3467168"/>
              <a:ext cx="412595" cy="1142863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E5151BF-1C84-7F41-9900-7ACD5613E83F}"/>
                </a:ext>
              </a:extLst>
            </p:cNvPr>
            <p:cNvSpPr/>
            <p:nvPr/>
          </p:nvSpPr>
          <p:spPr>
            <a:xfrm>
              <a:off x="9474629" y="3687868"/>
              <a:ext cx="679231" cy="5543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3"/>
                  </a:solidFill>
                </a:rPr>
                <a:t>BFS</a:t>
              </a: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A19D617-E844-F241-891A-E22F2B4AA718}"/>
              </a:ext>
            </a:extLst>
          </p:cNvPr>
          <p:cNvSpPr/>
          <p:nvPr/>
        </p:nvSpPr>
        <p:spPr>
          <a:xfrm>
            <a:off x="8158445" y="1795352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03DC6A9-EA36-1241-A281-708CDB95FE5D}"/>
              </a:ext>
            </a:extLst>
          </p:cNvPr>
          <p:cNvSpPr/>
          <p:nvPr/>
        </p:nvSpPr>
        <p:spPr>
          <a:xfrm>
            <a:off x="8389702" y="2458221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95BFA51-8E38-AA44-960A-2255A596C395}"/>
              </a:ext>
            </a:extLst>
          </p:cNvPr>
          <p:cNvSpPr/>
          <p:nvPr/>
        </p:nvSpPr>
        <p:spPr>
          <a:xfrm>
            <a:off x="9486995" y="1798647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A6D8107-BC2E-8D45-BFEE-60E1E451ED86}"/>
              </a:ext>
            </a:extLst>
          </p:cNvPr>
          <p:cNvSpPr/>
          <p:nvPr/>
        </p:nvSpPr>
        <p:spPr>
          <a:xfrm>
            <a:off x="9598826" y="2378882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EFFFCA-CBD2-C040-8119-CA8719CC3EF1}"/>
              </a:ext>
            </a:extLst>
          </p:cNvPr>
          <p:cNvSpPr/>
          <p:nvPr/>
        </p:nvSpPr>
        <p:spPr>
          <a:xfrm>
            <a:off x="9691072" y="2882437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4E4C008-1285-4849-94CC-13B3999952BE}"/>
              </a:ext>
            </a:extLst>
          </p:cNvPr>
          <p:cNvSpPr/>
          <p:nvPr/>
        </p:nvSpPr>
        <p:spPr>
          <a:xfrm>
            <a:off x="9518400" y="1242439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48A7302-6F51-D34C-914A-4E39953FF4B0}"/>
              </a:ext>
            </a:extLst>
          </p:cNvPr>
          <p:cNvSpPr/>
          <p:nvPr/>
        </p:nvSpPr>
        <p:spPr>
          <a:xfrm>
            <a:off x="10345114" y="1727701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7E82B0B-6131-E845-AD16-5305BA54E738}"/>
              </a:ext>
            </a:extLst>
          </p:cNvPr>
          <p:cNvSpPr/>
          <p:nvPr/>
        </p:nvSpPr>
        <p:spPr>
          <a:xfrm>
            <a:off x="10877082" y="2359940"/>
            <a:ext cx="540369" cy="3786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731DED6-DCD9-CD42-9009-D564C272FE00}"/>
              </a:ext>
            </a:extLst>
          </p:cNvPr>
          <p:cNvSpPr/>
          <p:nvPr/>
        </p:nvSpPr>
        <p:spPr>
          <a:xfrm>
            <a:off x="8128864" y="934642"/>
            <a:ext cx="767683" cy="51521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82E3CC-CA8C-2245-9FF0-09160E4C3403}"/>
              </a:ext>
            </a:extLst>
          </p:cNvPr>
          <p:cNvSpPr/>
          <p:nvPr/>
        </p:nvSpPr>
        <p:spPr>
          <a:xfrm>
            <a:off x="1439141" y="5212417"/>
            <a:ext cx="5185316" cy="10262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Sweet sweet victory </a:t>
            </a:r>
            <a:r>
              <a:rPr lang="en-US" dirty="0"/>
              <a:t>😎</a:t>
            </a:r>
            <a:endParaRPr lang="en-US" dirty="0">
              <a:hlinkClick r:id="rId3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E45B12-4CD3-7044-864B-6F48C7406B7E}"/>
              </a:ext>
            </a:extLst>
          </p:cNvPr>
          <p:cNvGrpSpPr/>
          <p:nvPr/>
        </p:nvGrpSpPr>
        <p:grpSpPr>
          <a:xfrm>
            <a:off x="869120" y="2434987"/>
            <a:ext cx="5755337" cy="2702820"/>
            <a:chOff x="869120" y="2434987"/>
            <a:chExt cx="5755337" cy="27028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18D255-6942-9F45-BDAA-C3F3806306B2}"/>
                </a:ext>
              </a:extLst>
            </p:cNvPr>
            <p:cNvSpPr/>
            <p:nvPr/>
          </p:nvSpPr>
          <p:spPr>
            <a:xfrm>
              <a:off x="1439141" y="2875321"/>
              <a:ext cx="5185316" cy="2262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510B11-6C26-FF4A-A93E-D2103601393A}"/>
                </a:ext>
              </a:extLst>
            </p:cNvPr>
            <p:cNvSpPr/>
            <p:nvPr/>
          </p:nvSpPr>
          <p:spPr>
            <a:xfrm>
              <a:off x="869120" y="2434987"/>
              <a:ext cx="1480179" cy="148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IDEA 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C8A0B8-69C7-1B4C-A039-12D92DC7E94B}"/>
                </a:ext>
              </a:extLst>
            </p:cNvPr>
            <p:cNvSpPr txBox="1"/>
            <p:nvPr/>
          </p:nvSpPr>
          <p:spPr>
            <a:xfrm>
              <a:off x="1971623" y="3755335"/>
              <a:ext cx="44518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Reduce</a:t>
              </a:r>
              <a:r>
                <a:rPr lang="en-US" sz="2400" dirty="0">
                  <a:solidFill>
                    <a:schemeClr val="bg1"/>
                  </a:solidFill>
                </a:rPr>
                <a:t> topo sort to BFS by modifying graph, running BFS, then modifying output back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D4B680-2210-1445-A5B2-1A356E5E32D3}"/>
                </a:ext>
              </a:extLst>
            </p:cNvPr>
            <p:cNvSpPr txBox="1"/>
            <p:nvPr/>
          </p:nvSpPr>
          <p:spPr>
            <a:xfrm>
              <a:off x="2455847" y="2990410"/>
              <a:ext cx="244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Performing Topo Sort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8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47618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50989 -0.0002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-2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618 -7.40741E-7 L 4.375E-6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43164 0.0011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76" y="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  <p:bldP spid="160" grpId="0" animBg="1"/>
      <p:bldP spid="161" grpId="0" animBg="1"/>
      <p:bldP spid="162" grpId="0" animBg="1"/>
      <p:bldP spid="172" grpId="0" animBg="1"/>
      <p:bldP spid="173" grpId="0" animBg="1"/>
      <p:bldP spid="174" grpId="0" animBg="1"/>
      <p:bldP spid="187" grpId="0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86" grpId="0" animBg="1"/>
      <p:bldP spid="186" grpId="1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B390F3-D5A2-8E40-BE0B-C5D7472620D0}"/>
              </a:ext>
            </a:extLst>
          </p:cNvPr>
          <p:cNvSpPr/>
          <p:nvPr/>
        </p:nvSpPr>
        <p:spPr>
          <a:xfrm>
            <a:off x="7495504" y="1603921"/>
            <a:ext cx="4488287" cy="48053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E317FC-F2AC-AA46-842E-0D7EC3FA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B456-1143-9B4F-B898-1C2E81348D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3578" y="2150701"/>
            <a:ext cx="6826250" cy="4805362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chemeClr val="accent3"/>
                </a:solidFill>
              </a:rPr>
              <a:t>reduction</a:t>
            </a:r>
            <a:r>
              <a:rPr lang="en-US" sz="2400" dirty="0"/>
              <a:t> is a problem-solving strategy that involves using an algorithm for problem Q to solve a different problem P</a:t>
            </a:r>
          </a:p>
          <a:p>
            <a:pPr lvl="1"/>
            <a:r>
              <a:rPr lang="en-US" sz="2000" dirty="0"/>
              <a:t>Rather than modifying the algorithm for Q, we </a:t>
            </a:r>
            <a:r>
              <a:rPr lang="en-US" sz="2000" b="1" dirty="0"/>
              <a:t>modify the inputs/outputs </a:t>
            </a:r>
            <a:r>
              <a:rPr lang="en-US" sz="2000" dirty="0"/>
              <a:t>to make them compatible with Q!</a:t>
            </a:r>
          </a:p>
          <a:p>
            <a:pPr lvl="1"/>
            <a:r>
              <a:rPr lang="en-US" sz="2000" dirty="0"/>
              <a:t>“P reduces to Q”</a:t>
            </a:r>
          </a:p>
          <a:p>
            <a:pPr lvl="1"/>
            <a:endParaRPr lang="en-US" sz="2000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000" dirty="0"/>
              <a:t>1. Convert input for P into input for Q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000" dirty="0"/>
              <a:t>2. Solve using algorithm for Q</a:t>
            </a:r>
          </a:p>
          <a:p>
            <a:pPr marL="457200" lvl="1" indent="0">
              <a:buNone/>
            </a:pPr>
            <a:r>
              <a:rPr lang="en-US" sz="2000" dirty="0"/>
              <a:t>3. Convert output from Q into output from P</a:t>
            </a:r>
          </a:p>
          <a:p>
            <a:pPr lvl="1"/>
            <a:endParaRPr lang="en-US" sz="2000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D638C2DA-6D9D-9140-B3D8-F908D158FCA9}"/>
              </a:ext>
            </a:extLst>
          </p:cNvPr>
          <p:cNvSpPr/>
          <p:nvPr/>
        </p:nvSpPr>
        <p:spPr>
          <a:xfrm>
            <a:off x="853578" y="4976023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D27E671-B013-0949-8DE5-698E6DF560AC}"/>
              </a:ext>
            </a:extLst>
          </p:cNvPr>
          <p:cNvSpPr/>
          <p:nvPr/>
        </p:nvSpPr>
        <p:spPr>
          <a:xfrm rot="16200000">
            <a:off x="853579" y="4426424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8426309-87F4-BE42-9D20-525B9B8968AF}"/>
              </a:ext>
            </a:extLst>
          </p:cNvPr>
          <p:cNvSpPr/>
          <p:nvPr/>
        </p:nvSpPr>
        <p:spPr>
          <a:xfrm rot="5400000">
            <a:off x="838200" y="5504132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4F737-97AB-6746-A9F3-5CE7640F31A8}"/>
              </a:ext>
            </a:extLst>
          </p:cNvPr>
          <p:cNvSpPr txBox="1"/>
          <p:nvPr/>
        </p:nvSpPr>
        <p:spPr>
          <a:xfrm>
            <a:off x="7714446" y="1946381"/>
            <a:ext cx="41212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Prim’s and Dijkstra’s related via a reduction?</a:t>
            </a:r>
          </a:p>
          <a:p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Yes.</a:t>
            </a:r>
            <a:br>
              <a:rPr lang="en-US" sz="2400" dirty="0"/>
            </a:br>
            <a:r>
              <a:rPr lang="en-US" sz="2400" dirty="0"/>
              <a:t>Prim’s reduces to Dijkstra’s.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Yes.</a:t>
            </a:r>
            <a:br>
              <a:rPr lang="en-US" sz="2400" dirty="0"/>
            </a:br>
            <a:r>
              <a:rPr lang="en-US" sz="2400" dirty="0"/>
              <a:t>Dijkstra’s reduces to Prim’s.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No.</a:t>
            </a:r>
            <a:br>
              <a:rPr lang="en-US" sz="2400" dirty="0"/>
            </a:br>
            <a:r>
              <a:rPr lang="en-US" sz="2400" dirty="0"/>
              <a:t>This is not a reduction.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4C30810-D747-8A4D-BEA7-CB7BE9D940DD}"/>
              </a:ext>
            </a:extLst>
          </p:cNvPr>
          <p:cNvSpPr/>
          <p:nvPr/>
        </p:nvSpPr>
        <p:spPr>
          <a:xfrm>
            <a:off x="6883758" y="5240115"/>
            <a:ext cx="721218" cy="5280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61EBE-3042-9644-AB65-EA8C51BAC19E}"/>
              </a:ext>
            </a:extLst>
          </p:cNvPr>
          <p:cNvSpPr txBox="1"/>
          <p:nvPr/>
        </p:nvSpPr>
        <p:spPr>
          <a:xfrm>
            <a:off x="5369996" y="6463479"/>
            <a:ext cx="651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In a reduction, we modify inputs/outputs, not the algorithm itself!</a:t>
            </a:r>
          </a:p>
        </p:txBody>
      </p:sp>
    </p:spTree>
    <p:extLst>
      <p:ext uri="{BB962C8B-B14F-4D97-AF65-F5344CB8AC3E}">
        <p14:creationId xmlns:p14="http://schemas.microsoft.com/office/powerpoint/2010/main" val="32441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2B40-8F63-2847-B24C-C4C68F69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75F-A699-0F45-9FAA-EF87BDFA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Sorts</a:t>
            </a:r>
          </a:p>
          <a:p>
            <a:pPr lvl="1"/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Sorting Overview</a:t>
            </a:r>
          </a:p>
          <a:p>
            <a:pPr lvl="1"/>
            <a:r>
              <a:rPr lang="en-US" dirty="0"/>
              <a:t>In-Place Quick Sort</a:t>
            </a:r>
          </a:p>
          <a:p>
            <a:pPr lvl="1"/>
            <a:endParaRPr lang="en-US" dirty="0"/>
          </a:p>
          <a:p>
            <a:r>
              <a:rPr lang="en-US" dirty="0"/>
              <a:t>Topological Sort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Reductions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b="1" dirty="0">
                <a:solidFill>
                  <a:schemeClr val="accent5"/>
                </a:solidFill>
              </a:rPr>
              <a:t>Examples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4D8645-6B36-3249-AF80-3951C2D63BE7}"/>
              </a:ext>
            </a:extLst>
          </p:cNvPr>
          <p:cNvSpPr/>
          <p:nvPr/>
        </p:nvSpPr>
        <p:spPr>
          <a:xfrm rot="10800000">
            <a:off x="2966882" y="487728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E3CD-CA14-F949-8E99-3BF6BD60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for Duplicates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4FF0EE-487F-C34F-B78D-4E38A6530B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Problem: We want to determine whether an array contains duplicate elements.</a:t>
                </a:r>
              </a:p>
              <a:p>
                <a:endParaRPr lang="en-US" dirty="0"/>
              </a:p>
              <a:p>
                <a:r>
                  <a:rPr lang="en-US" dirty="0"/>
                  <a:t>Initial idea: Compare every element to every other element!</a:t>
                </a:r>
              </a:p>
              <a:p>
                <a:pPr lvl="1"/>
                <a:r>
                  <a:rPr lang="en-US" dirty="0"/>
                  <a:t>Runtime: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Could we do better?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4FF0EE-487F-C34F-B78D-4E38A6530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7" t="-2381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2B64C0-70D4-F648-9CAA-9DFE6D942478}"/>
              </a:ext>
            </a:extLst>
          </p:cNvPr>
          <p:cNvSpPr txBox="1"/>
          <p:nvPr/>
        </p:nvSpPr>
        <p:spPr>
          <a:xfrm>
            <a:off x="7253824" y="3679901"/>
            <a:ext cx="4458272" cy="1600438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containsDuplicates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(array)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array.length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++):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j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j &lt;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array.length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j++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(array[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 == array[j]):</a:t>
            </a:r>
          </a:p>
          <a:p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return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</a:p>
          <a:p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false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B9B9CAB-0D7D-5E41-A752-D1419AA27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758182"/>
              </p:ext>
            </p:extLst>
          </p:nvPr>
        </p:nvGraphicFramePr>
        <p:xfrm>
          <a:off x="2235725" y="4109280"/>
          <a:ext cx="38602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055">
                  <a:extLst>
                    <a:ext uri="{9D8B030D-6E8A-4147-A177-3AD203B41FA5}">
                      <a16:colId xmlns:a16="http://schemas.microsoft.com/office/drawing/2014/main" val="2203942217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1781365008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705106472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489608477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731977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594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10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465D92-2413-F044-836A-6CF82F7C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3" y="1363349"/>
            <a:ext cx="10984607" cy="762635"/>
          </a:xfrm>
        </p:spPr>
        <p:txBody>
          <a:bodyPr>
            <a:normAutofit/>
          </a:bodyPr>
          <a:lstStyle/>
          <a:p>
            <a:r>
              <a:rPr lang="en-US" dirty="0"/>
              <a:t>Your Turn!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2376C13-4B8D-3344-8A64-8B3B5C5D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24903"/>
              </p:ext>
            </p:extLst>
          </p:nvPr>
        </p:nvGraphicFramePr>
        <p:xfrm>
          <a:off x="3884138" y="5628887"/>
          <a:ext cx="38602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055">
                  <a:extLst>
                    <a:ext uri="{9D8B030D-6E8A-4147-A177-3AD203B41FA5}">
                      <a16:colId xmlns:a16="http://schemas.microsoft.com/office/drawing/2014/main" val="2203942217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1781365008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705106472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489608477"/>
                    </a:ext>
                  </a:extLst>
                </a:gridCol>
                <a:gridCol w="772055">
                  <a:extLst>
                    <a:ext uri="{9D8B030D-6E8A-4147-A177-3AD203B41FA5}">
                      <a16:colId xmlns:a16="http://schemas.microsoft.com/office/drawing/2014/main" val="731977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594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109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D881F8-6CCB-FB41-AC0C-86FF80D6395D}"/>
              </a:ext>
            </a:extLst>
          </p:cNvPr>
          <p:cNvSpPr txBox="1"/>
          <p:nvPr/>
        </p:nvSpPr>
        <p:spPr>
          <a:xfrm>
            <a:off x="329944" y="2104365"/>
            <a:ext cx="8113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</a:t>
            </a:r>
            <a:r>
              <a:rPr lang="en-US" sz="2400" dirty="0"/>
              <a:t>: Reduce the problem of “Contains Duplicates?” to another problem we have an algorithm for.</a:t>
            </a:r>
          </a:p>
          <a:p>
            <a:endParaRPr lang="en-US" sz="2400" dirty="0"/>
          </a:p>
          <a:p>
            <a:r>
              <a:rPr lang="en-US" sz="2400" dirty="0"/>
              <a:t>Try to identify each of the following: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21C432D-9E94-E440-A8EC-7AC39CE63343}"/>
              </a:ext>
            </a:extLst>
          </p:cNvPr>
          <p:cNvSpPr/>
          <p:nvPr/>
        </p:nvSpPr>
        <p:spPr>
          <a:xfrm>
            <a:off x="425603" y="4247725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A83B248-9D69-FD40-B144-3AD3F6DF84A2}"/>
              </a:ext>
            </a:extLst>
          </p:cNvPr>
          <p:cNvSpPr/>
          <p:nvPr/>
        </p:nvSpPr>
        <p:spPr>
          <a:xfrm rot="16200000">
            <a:off x="425604" y="3698126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0D62E46-5282-544F-8594-DB1F8D017B08}"/>
              </a:ext>
            </a:extLst>
          </p:cNvPr>
          <p:cNvSpPr/>
          <p:nvPr/>
        </p:nvSpPr>
        <p:spPr>
          <a:xfrm rot="5400000">
            <a:off x="410225" y="4775834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8F893-8571-8249-A43C-D46531777E3F}"/>
              </a:ext>
            </a:extLst>
          </p:cNvPr>
          <p:cNvSpPr txBox="1"/>
          <p:nvPr/>
        </p:nvSpPr>
        <p:spPr>
          <a:xfrm>
            <a:off x="920307" y="3689224"/>
            <a:ext cx="743017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/>
              <a:t>How will you convert the “Contains Duplicates?” input?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/>
              <a:t>What algorithm will you apply?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/>
              <a:t>How will you convert the algorithm’s output?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4161C1-9420-FC4E-BED6-A5C61EC0636A}"/>
              </a:ext>
            </a:extLst>
          </p:cNvPr>
          <p:cNvSpPr/>
          <p:nvPr/>
        </p:nvSpPr>
        <p:spPr>
          <a:xfrm>
            <a:off x="8864200" y="2522898"/>
            <a:ext cx="2902195" cy="3449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F131591-B7FC-F849-91B8-05B95F3DDC92}"/>
              </a:ext>
            </a:extLst>
          </p:cNvPr>
          <p:cNvSpPr/>
          <p:nvPr/>
        </p:nvSpPr>
        <p:spPr>
          <a:xfrm>
            <a:off x="10766534" y="3119184"/>
            <a:ext cx="412595" cy="204241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3DF7BB-0E13-B047-931E-F10FC7DF69DE}"/>
              </a:ext>
            </a:extLst>
          </p:cNvPr>
          <p:cNvSpPr/>
          <p:nvPr/>
        </p:nvSpPr>
        <p:spPr>
          <a:xfrm>
            <a:off x="10268830" y="3571712"/>
            <a:ext cx="1358462" cy="110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60DB710-0F94-AB48-B82F-DCAE224E5BD8}"/>
              </a:ext>
            </a:extLst>
          </p:cNvPr>
          <p:cNvSpPr/>
          <p:nvPr/>
        </p:nvSpPr>
        <p:spPr>
          <a:xfrm>
            <a:off x="9276796" y="1991869"/>
            <a:ext cx="412595" cy="139668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C693552-D437-1B4A-AE7A-8F0AD982CA48}"/>
              </a:ext>
            </a:extLst>
          </p:cNvPr>
          <p:cNvSpPr/>
          <p:nvPr/>
        </p:nvSpPr>
        <p:spPr>
          <a:xfrm>
            <a:off x="9276796" y="5087260"/>
            <a:ext cx="412595" cy="125358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CB527A3-8DF3-0449-AABA-9654FE0D4B8A}"/>
              </a:ext>
            </a:extLst>
          </p:cNvPr>
          <p:cNvSpPr/>
          <p:nvPr/>
        </p:nvSpPr>
        <p:spPr>
          <a:xfrm rot="16200000">
            <a:off x="9936217" y="2851439"/>
            <a:ext cx="412595" cy="661640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85D3B8B-6B8E-0143-B9AA-DBFF1931D4D3}"/>
              </a:ext>
            </a:extLst>
          </p:cNvPr>
          <p:cNvSpPr/>
          <p:nvPr/>
        </p:nvSpPr>
        <p:spPr>
          <a:xfrm rot="5400000">
            <a:off x="9840740" y="4952836"/>
            <a:ext cx="412595" cy="661642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C5A00E4-7E8A-DC42-A594-FF73B721CC62}"/>
              </a:ext>
            </a:extLst>
          </p:cNvPr>
          <p:cNvSpPr/>
          <p:nvPr/>
        </p:nvSpPr>
        <p:spPr>
          <a:xfrm>
            <a:off x="10573246" y="3055413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INPUT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727D0F5-6548-8B48-9393-903532B5F8B3}"/>
              </a:ext>
            </a:extLst>
          </p:cNvPr>
          <p:cNvSpPr/>
          <p:nvPr/>
        </p:nvSpPr>
        <p:spPr>
          <a:xfrm>
            <a:off x="9083508" y="1760262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INPUT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2D07448-0049-E043-B4B6-216C8BB58E30}"/>
              </a:ext>
            </a:extLst>
          </p:cNvPr>
          <p:cNvSpPr/>
          <p:nvPr/>
        </p:nvSpPr>
        <p:spPr>
          <a:xfrm>
            <a:off x="10502381" y="5161600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OUTPUT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84F4394-E3F9-1C4E-BAB5-B3F6A8E69032}"/>
              </a:ext>
            </a:extLst>
          </p:cNvPr>
          <p:cNvSpPr/>
          <p:nvPr/>
        </p:nvSpPr>
        <p:spPr>
          <a:xfrm>
            <a:off x="9008806" y="6338274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OUTPUT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321CEFF-0C9C-7840-8266-E3AE1130A3D7}"/>
              </a:ext>
            </a:extLst>
          </p:cNvPr>
          <p:cNvSpPr/>
          <p:nvPr/>
        </p:nvSpPr>
        <p:spPr>
          <a:xfrm>
            <a:off x="10384892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PROBLEM Q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0A28397-E2CE-DC4F-BDFA-730F29DB3CD8}"/>
              </a:ext>
            </a:extLst>
          </p:cNvPr>
          <p:cNvSpPr/>
          <p:nvPr/>
        </p:nvSpPr>
        <p:spPr>
          <a:xfrm>
            <a:off x="8938944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PROBLEM P</a:t>
            </a:r>
          </a:p>
        </p:txBody>
      </p:sp>
    </p:spTree>
    <p:extLst>
      <p:ext uri="{BB962C8B-B14F-4D97-AF65-F5344CB8AC3E}">
        <p14:creationId xmlns:p14="http://schemas.microsoft.com/office/powerpoint/2010/main" val="3162471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.url=https://www.polleverywhere.com/discourses/UjzNl2233GyR9rOfazjm0">
            <a:extLst>
              <a:ext uri="{FF2B5EF4-FFF2-40B4-BE49-F238E27FC236}">
                <a16:creationId xmlns:a16="http://schemas.microsoft.com/office/drawing/2014/main" id="{0DB0DF9E-3D05-9249-87E6-DD7A0042F91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2215166"/>
            <a:ext cx="8208240" cy="457933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447EF35-880B-BB46-99D8-734818D345EF}"/>
              </a:ext>
            </a:extLst>
          </p:cNvPr>
          <p:cNvSpPr txBox="1">
            <a:spLocks/>
          </p:cNvSpPr>
          <p:nvPr/>
        </p:nvSpPr>
        <p:spPr>
          <a:xfrm>
            <a:off x="321973" y="1363349"/>
            <a:ext cx="10984607" cy="7626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Your Turn!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04AF3C-3E52-C04E-899A-5DE6A5926033}"/>
              </a:ext>
            </a:extLst>
          </p:cNvPr>
          <p:cNvSpPr/>
          <p:nvPr/>
        </p:nvSpPr>
        <p:spPr>
          <a:xfrm>
            <a:off x="8864200" y="2522898"/>
            <a:ext cx="2902195" cy="3449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4742128-9B48-744E-833D-2B15A8DD54C4}"/>
              </a:ext>
            </a:extLst>
          </p:cNvPr>
          <p:cNvSpPr/>
          <p:nvPr/>
        </p:nvSpPr>
        <p:spPr>
          <a:xfrm>
            <a:off x="10766534" y="3119184"/>
            <a:ext cx="412595" cy="204241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E412C-83D6-8548-A6A9-3C9C2EDD2BB7}"/>
              </a:ext>
            </a:extLst>
          </p:cNvPr>
          <p:cNvSpPr/>
          <p:nvPr/>
        </p:nvSpPr>
        <p:spPr>
          <a:xfrm>
            <a:off x="10268830" y="3571712"/>
            <a:ext cx="1358462" cy="110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72BC090-B862-3643-9202-7253C7063AB8}"/>
              </a:ext>
            </a:extLst>
          </p:cNvPr>
          <p:cNvSpPr/>
          <p:nvPr/>
        </p:nvSpPr>
        <p:spPr>
          <a:xfrm>
            <a:off x="9276796" y="1991869"/>
            <a:ext cx="412595" cy="139668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FF84FF29-7281-2A4E-9049-81E39CA97CE8}"/>
              </a:ext>
            </a:extLst>
          </p:cNvPr>
          <p:cNvSpPr/>
          <p:nvPr/>
        </p:nvSpPr>
        <p:spPr>
          <a:xfrm>
            <a:off x="9276796" y="5087260"/>
            <a:ext cx="412595" cy="125358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971132F-4490-B748-93FA-0F86D2A60F53}"/>
              </a:ext>
            </a:extLst>
          </p:cNvPr>
          <p:cNvSpPr/>
          <p:nvPr/>
        </p:nvSpPr>
        <p:spPr>
          <a:xfrm rot="16200000">
            <a:off x="9936217" y="2851439"/>
            <a:ext cx="412595" cy="661640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19150C71-5AAF-F546-A201-FDF8889EE4AA}"/>
              </a:ext>
            </a:extLst>
          </p:cNvPr>
          <p:cNvSpPr/>
          <p:nvPr/>
        </p:nvSpPr>
        <p:spPr>
          <a:xfrm rot="5400000">
            <a:off x="9840740" y="4952836"/>
            <a:ext cx="412595" cy="661642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EEA09CE-E55E-8D4C-A297-F1B23F3B0EA8}"/>
              </a:ext>
            </a:extLst>
          </p:cNvPr>
          <p:cNvSpPr/>
          <p:nvPr/>
        </p:nvSpPr>
        <p:spPr>
          <a:xfrm>
            <a:off x="10573246" y="3055413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INPUT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ABD5BBC-242B-1D45-9BA0-93D90DEEAED9}"/>
              </a:ext>
            </a:extLst>
          </p:cNvPr>
          <p:cNvSpPr/>
          <p:nvPr/>
        </p:nvSpPr>
        <p:spPr>
          <a:xfrm>
            <a:off x="9083508" y="1760262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Array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C1AF6C5-E439-8645-8F89-F9A05DB37A6C}"/>
              </a:ext>
            </a:extLst>
          </p:cNvPr>
          <p:cNvSpPr/>
          <p:nvPr/>
        </p:nvSpPr>
        <p:spPr>
          <a:xfrm>
            <a:off x="10502381" y="5161600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OUTPUT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304A3E1-4495-0F46-9E11-E0496B20E38C}"/>
              </a:ext>
            </a:extLst>
          </p:cNvPr>
          <p:cNvSpPr/>
          <p:nvPr/>
        </p:nvSpPr>
        <p:spPr>
          <a:xfrm>
            <a:off x="9008806" y="6338274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Boolean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AA4BB91-9DF1-0743-8145-72229215AB90}"/>
              </a:ext>
            </a:extLst>
          </p:cNvPr>
          <p:cNvSpPr/>
          <p:nvPr/>
        </p:nvSpPr>
        <p:spPr>
          <a:xfrm>
            <a:off x="10384892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PROBLEM Q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530B554-7057-994D-A433-FB857B2F3755}"/>
              </a:ext>
            </a:extLst>
          </p:cNvPr>
          <p:cNvSpPr/>
          <p:nvPr/>
        </p:nvSpPr>
        <p:spPr>
          <a:xfrm>
            <a:off x="8938944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Contains Duplicates?</a:t>
            </a:r>
          </a:p>
        </p:txBody>
      </p:sp>
    </p:spTree>
    <p:extLst>
      <p:ext uri="{BB962C8B-B14F-4D97-AF65-F5344CB8AC3E}">
        <p14:creationId xmlns:p14="http://schemas.microsoft.com/office/powerpoint/2010/main" val="1824297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4161C1-9420-FC4E-BED6-A5C61EC0636A}"/>
              </a:ext>
            </a:extLst>
          </p:cNvPr>
          <p:cNvSpPr/>
          <p:nvPr/>
        </p:nvSpPr>
        <p:spPr>
          <a:xfrm>
            <a:off x="8864200" y="2522898"/>
            <a:ext cx="2902195" cy="3449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F131591-B7FC-F849-91B8-05B95F3DDC92}"/>
              </a:ext>
            </a:extLst>
          </p:cNvPr>
          <p:cNvSpPr/>
          <p:nvPr/>
        </p:nvSpPr>
        <p:spPr>
          <a:xfrm>
            <a:off x="10766534" y="3119184"/>
            <a:ext cx="412595" cy="2042416"/>
          </a:xfrm>
          <a:prstGeom prst="downArrow">
            <a:avLst/>
          </a:prstGeom>
          <a:solidFill>
            <a:srgbClr val="269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3DF7BB-0E13-B047-931E-F10FC7DF69DE}"/>
              </a:ext>
            </a:extLst>
          </p:cNvPr>
          <p:cNvSpPr/>
          <p:nvPr/>
        </p:nvSpPr>
        <p:spPr>
          <a:xfrm>
            <a:off x="10268830" y="3571712"/>
            <a:ext cx="1358462" cy="110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60DB710-0F94-AB48-B82F-DCAE224E5BD8}"/>
              </a:ext>
            </a:extLst>
          </p:cNvPr>
          <p:cNvSpPr/>
          <p:nvPr/>
        </p:nvSpPr>
        <p:spPr>
          <a:xfrm>
            <a:off x="9276796" y="1991869"/>
            <a:ext cx="412595" cy="139668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C693552-D437-1B4A-AE7A-8F0AD982CA48}"/>
              </a:ext>
            </a:extLst>
          </p:cNvPr>
          <p:cNvSpPr/>
          <p:nvPr/>
        </p:nvSpPr>
        <p:spPr>
          <a:xfrm>
            <a:off x="9276796" y="5087260"/>
            <a:ext cx="412595" cy="125358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CB527A3-8DF3-0449-AABA-9654FE0D4B8A}"/>
              </a:ext>
            </a:extLst>
          </p:cNvPr>
          <p:cNvSpPr/>
          <p:nvPr/>
        </p:nvSpPr>
        <p:spPr>
          <a:xfrm rot="16200000">
            <a:off x="9936217" y="2851439"/>
            <a:ext cx="412595" cy="661640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85D3B8B-6B8E-0143-B9AA-DBFF1931D4D3}"/>
              </a:ext>
            </a:extLst>
          </p:cNvPr>
          <p:cNvSpPr/>
          <p:nvPr/>
        </p:nvSpPr>
        <p:spPr>
          <a:xfrm rot="5400000">
            <a:off x="9840740" y="4952836"/>
            <a:ext cx="412595" cy="661642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C5A00E4-7E8A-DC42-A594-FF73B721CC62}"/>
              </a:ext>
            </a:extLst>
          </p:cNvPr>
          <p:cNvSpPr/>
          <p:nvPr/>
        </p:nvSpPr>
        <p:spPr>
          <a:xfrm>
            <a:off x="10573246" y="3055413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Array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727D0F5-6548-8B48-9393-903532B5F8B3}"/>
              </a:ext>
            </a:extLst>
          </p:cNvPr>
          <p:cNvSpPr/>
          <p:nvPr/>
        </p:nvSpPr>
        <p:spPr>
          <a:xfrm>
            <a:off x="9083508" y="1760262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Array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2D07448-0049-E043-B4B6-216C8BB58E30}"/>
              </a:ext>
            </a:extLst>
          </p:cNvPr>
          <p:cNvSpPr/>
          <p:nvPr/>
        </p:nvSpPr>
        <p:spPr>
          <a:xfrm>
            <a:off x="10502381" y="5161600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Sorted Array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84F4394-E3F9-1C4E-BAB5-B3F6A8E69032}"/>
              </a:ext>
            </a:extLst>
          </p:cNvPr>
          <p:cNvSpPr/>
          <p:nvPr/>
        </p:nvSpPr>
        <p:spPr>
          <a:xfrm>
            <a:off x="9008806" y="6338274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Boolean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321CEFF-0C9C-7840-8266-E3AE1130A3D7}"/>
              </a:ext>
            </a:extLst>
          </p:cNvPr>
          <p:cNvSpPr/>
          <p:nvPr/>
        </p:nvSpPr>
        <p:spPr>
          <a:xfrm>
            <a:off x="10384892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Sorting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0A28397-E2CE-DC4F-BDFA-730F29DB3CD8}"/>
              </a:ext>
            </a:extLst>
          </p:cNvPr>
          <p:cNvSpPr/>
          <p:nvPr/>
        </p:nvSpPr>
        <p:spPr>
          <a:xfrm>
            <a:off x="8938944" y="4020390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Contains Duplicates?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5940A6-AD72-5141-AEDD-DBBB937D122A}"/>
              </a:ext>
            </a:extLst>
          </p:cNvPr>
          <p:cNvSpPr txBox="1"/>
          <p:nvPr/>
        </p:nvSpPr>
        <p:spPr>
          <a:xfrm>
            <a:off x="329944" y="2104365"/>
            <a:ext cx="8113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Solution:</a:t>
            </a:r>
            <a:r>
              <a:rPr lang="en-US" sz="2400" dirty="0"/>
              <a:t> Reduce “Contains Duplicates?” to the problem of </a:t>
            </a:r>
            <a:r>
              <a:rPr lang="en-US" sz="2400" i="1" dirty="0"/>
              <a:t>sorting an array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know several algorithms that solve this problem quickly!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F91092-E63C-2845-B861-C5E985F58107}"/>
                  </a:ext>
                </a:extLst>
              </p:cNvPr>
              <p:cNvSpPr txBox="1"/>
              <p:nvPr/>
            </p:nvSpPr>
            <p:spPr>
              <a:xfrm>
                <a:off x="321973" y="5514097"/>
                <a:ext cx="84150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Totally okay to do work in input/output conversion! Even with this pass, runtime is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/>
                  <a:t>, so just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dirty="0"/>
                  <a:t>. Reduction helped us avoid quadratic runtime!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F91092-E63C-2845-B861-C5E985F58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73" y="5514097"/>
                <a:ext cx="8415008" cy="1200329"/>
              </a:xfrm>
              <a:prstGeom prst="rect">
                <a:avLst/>
              </a:prstGeom>
              <a:blipFill>
                <a:blip r:embed="rId3"/>
                <a:stretch>
                  <a:fillRect l="-1057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own Arrow 26">
            <a:extLst>
              <a:ext uri="{FF2B5EF4-FFF2-40B4-BE49-F238E27FC236}">
                <a16:creationId xmlns:a16="http://schemas.microsoft.com/office/drawing/2014/main" id="{68BCAEDA-26B0-CA4D-9FA7-33892C080320}"/>
              </a:ext>
            </a:extLst>
          </p:cNvPr>
          <p:cNvSpPr/>
          <p:nvPr/>
        </p:nvSpPr>
        <p:spPr>
          <a:xfrm>
            <a:off x="517298" y="4130213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1FD1D53-E4BB-F24B-81A2-82F958E88EAD}"/>
              </a:ext>
            </a:extLst>
          </p:cNvPr>
          <p:cNvSpPr/>
          <p:nvPr/>
        </p:nvSpPr>
        <p:spPr>
          <a:xfrm rot="16200000">
            <a:off x="517299" y="3580614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A77CD052-4796-424F-84F4-86B399C5EF0C}"/>
              </a:ext>
            </a:extLst>
          </p:cNvPr>
          <p:cNvSpPr/>
          <p:nvPr/>
        </p:nvSpPr>
        <p:spPr>
          <a:xfrm rot="5400000">
            <a:off x="501920" y="4658322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586774-3E98-B242-976C-E4B224D3732F}"/>
                  </a:ext>
                </a:extLst>
              </p:cNvPr>
              <p:cNvSpPr txBox="1"/>
              <p:nvPr/>
            </p:nvSpPr>
            <p:spPr>
              <a:xfrm>
                <a:off x="1012003" y="3571712"/>
                <a:ext cx="7264932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AutoNum type="arabicPeriod"/>
                </a:pPr>
                <a:r>
                  <a:rPr lang="en-US" sz="2400" dirty="0"/>
                  <a:t>Simply pass array input to “Sorting”</a:t>
                </a:r>
              </a:p>
              <a:p>
                <a:pPr marL="342900" indent="-342900">
                  <a:spcAft>
                    <a:spcPts val="1200"/>
                  </a:spcAft>
                  <a:buAutoNum type="arabicPeriod"/>
                </a:pPr>
                <a:r>
                  <a:rPr lang="en-US" sz="2400" dirty="0"/>
                  <a:t>Use Heap Sort, Merge Sort, or Quick Sort to sort</a:t>
                </a:r>
              </a:p>
              <a:p>
                <a:pPr marL="342900" indent="-342900">
                  <a:spcAft>
                    <a:spcPts val="1200"/>
                  </a:spcAft>
                  <a:buAutoNum type="arabicPeriod"/>
                </a:pPr>
                <a:r>
                  <a:rPr lang="en-US" sz="2400" dirty="0"/>
                  <a:t>Scan through sorted array: check for duplicates now </a:t>
                </a:r>
                <a:r>
                  <a:rPr lang="en-US" sz="2400" i="1" dirty="0"/>
                  <a:t>next to each other</a:t>
                </a:r>
                <a:r>
                  <a:rPr lang="en-US" sz="2400" dirty="0"/>
                  <a:t>,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400" dirty="0"/>
                  <a:t> operation!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586774-3E98-B242-976C-E4B224D3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03" y="3571712"/>
                <a:ext cx="7264932" cy="1877437"/>
              </a:xfrm>
              <a:prstGeom prst="rect">
                <a:avLst/>
              </a:prstGeom>
              <a:blipFill>
                <a:blip r:embed="rId4"/>
                <a:stretch>
                  <a:fillRect l="-1224" t="-337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3">
            <a:extLst>
              <a:ext uri="{FF2B5EF4-FFF2-40B4-BE49-F238E27FC236}">
                <a16:creationId xmlns:a16="http://schemas.microsoft.com/office/drawing/2014/main" id="{2B0C24B0-F0E9-AA40-9F5B-22F5D0B92FE5}"/>
              </a:ext>
            </a:extLst>
          </p:cNvPr>
          <p:cNvSpPr txBox="1">
            <a:spLocks/>
          </p:cNvSpPr>
          <p:nvPr/>
        </p:nvSpPr>
        <p:spPr>
          <a:xfrm>
            <a:off x="321973" y="1363349"/>
            <a:ext cx="10984607" cy="7626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Your Turn!</a:t>
            </a:r>
          </a:p>
        </p:txBody>
      </p:sp>
    </p:spTree>
    <p:extLst>
      <p:ext uri="{BB962C8B-B14F-4D97-AF65-F5344CB8AC3E}">
        <p14:creationId xmlns:p14="http://schemas.microsoft.com/office/powerpoint/2010/main" val="158002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76B6-2302-2442-B39C-6734BFD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AAE69-9C48-8740-9D56-2EDAAB9F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741"/>
            <a:ext cx="10515600" cy="4449312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Implement Quick Sort, derive its runtimes, and implement the in-place variant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Define a topological sort and determine whether a given problem could be solved with a topological sort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Write code to produce a topological sort and identify valid and invalid topological sorts for a given graph</a:t>
            </a:r>
          </a:p>
          <a:p>
            <a:pPr marL="514350" indent="-514350">
              <a:spcBef>
                <a:spcPts val="2200"/>
              </a:spcBef>
              <a:buFont typeface="+mj-lt"/>
              <a:buAutoNum type="arabicPeriod"/>
            </a:pPr>
            <a:r>
              <a:rPr lang="en-US" dirty="0"/>
              <a:t>Explain the makeup of a reduction, identify whether algorithms are considered reductions, and solve a problem using a reduction to a known problem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545B91-0D20-E046-A8A9-1115A58B1F03}"/>
              </a:ext>
            </a:extLst>
          </p:cNvPr>
          <p:cNvSpPr txBox="1">
            <a:spLocks/>
          </p:cNvSpPr>
          <p:nvPr/>
        </p:nvSpPr>
        <p:spPr>
          <a:xfrm>
            <a:off x="838200" y="1000260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After this lecture, you should be able to...</a:t>
            </a:r>
          </a:p>
        </p:txBody>
      </p:sp>
    </p:spTree>
    <p:extLst>
      <p:ext uri="{BB962C8B-B14F-4D97-AF65-F5344CB8AC3E}">
        <p14:creationId xmlns:p14="http://schemas.microsoft.com/office/powerpoint/2010/main" val="1334437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Content-Aware Image Resizing</a:t>
            </a:r>
            <a:endParaRPr dirty="0"/>
          </a:p>
        </p:txBody>
      </p:sp>
      <p:sp>
        <p:nvSpPr>
          <p:cNvPr id="814" name="Google Shape;814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Seam carving</a:t>
            </a:r>
            <a:r>
              <a:rPr lang="en" dirty="0"/>
              <a:t>: </a:t>
            </a:r>
            <a:r>
              <a:rPr lang="en-US" dirty="0"/>
              <a:t>A distortion-free technique for r</a:t>
            </a:r>
            <a:r>
              <a:rPr lang="en" dirty="0"/>
              <a:t>esiz</a:t>
            </a:r>
            <a:r>
              <a:rPr lang="en-US" dirty="0" err="1"/>
              <a:t>ing</a:t>
            </a:r>
            <a:r>
              <a:rPr lang="en" dirty="0"/>
              <a:t> an image </a:t>
            </a:r>
            <a:r>
              <a:rPr lang="en-US" dirty="0"/>
              <a:t>by removing “unimportant seams”</a:t>
            </a:r>
            <a:endParaRPr dirty="0"/>
          </a:p>
        </p:txBody>
      </p:sp>
      <p:sp>
        <p:nvSpPr>
          <p:cNvPr id="816" name="Google Shape;816;p37"/>
          <p:cNvSpPr txBox="1"/>
          <p:nvPr/>
        </p:nvSpPr>
        <p:spPr>
          <a:xfrm>
            <a:off x="2927797" y="6652582"/>
            <a:ext cx="9144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r"/>
            <a:r>
              <a:rPr lang="en" sz="800" dirty="0">
                <a:solidFill>
                  <a:schemeClr val="dk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Seam carving for content-aware image resizing (Avidan, Shamir/ACM); Broadway Tower (Newton2, Yummifruitbat/Wikimedia)</a:t>
            </a:r>
            <a:endParaRPr sz="800" dirty="0">
              <a:solidFill>
                <a:schemeClr val="dk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  <a:sym typeface="Roboto Light"/>
            </a:endParaRPr>
          </a:p>
        </p:txBody>
      </p:sp>
      <p:pic>
        <p:nvPicPr>
          <p:cNvPr id="817" name="Google Shape;8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701" y="2573725"/>
            <a:ext cx="337185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777" y="2573725"/>
            <a:ext cx="22631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9658" y="2573725"/>
            <a:ext cx="226314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37"/>
          <p:cNvSpPr txBox="1"/>
          <p:nvPr/>
        </p:nvSpPr>
        <p:spPr>
          <a:xfrm>
            <a:off x="1109280" y="4859726"/>
            <a:ext cx="337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Original Photo</a:t>
            </a:r>
            <a:endParaRPr sz="24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21" name="Google Shape;821;p37"/>
          <p:cNvSpPr txBox="1"/>
          <p:nvPr/>
        </p:nvSpPr>
        <p:spPr>
          <a:xfrm>
            <a:off x="5345293" y="4881968"/>
            <a:ext cx="2610108" cy="68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Horizontally-Scaled</a:t>
            </a:r>
            <a:br>
              <a:rPr lang="en" sz="24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</a:br>
            <a:r>
              <a:rPr lang="en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(</a:t>
            </a:r>
            <a:r>
              <a:rPr lang="en-US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castle and person</a:t>
            </a:r>
            <a:br>
              <a:rPr lang="en-US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</a:br>
            <a:r>
              <a:rPr lang="en-US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are distorted)</a:t>
            </a:r>
            <a:endParaRPr sz="16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22" name="Google Shape;822;p37"/>
          <p:cNvSpPr txBox="1"/>
          <p:nvPr/>
        </p:nvSpPr>
        <p:spPr>
          <a:xfrm>
            <a:off x="8392614" y="4789109"/>
            <a:ext cx="2757225" cy="87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Seam-Carved</a:t>
            </a:r>
            <a:br>
              <a:rPr lang="en" sz="2400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</a:br>
            <a:r>
              <a:rPr lang="en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(</a:t>
            </a:r>
            <a:r>
              <a:rPr lang="en-US" sz="1333" dirty="0">
                <a:solidFill>
                  <a:schemeClr val="dk2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castle and person are undistorted; “unimportant” sky removed instead)</a:t>
            </a:r>
            <a:endParaRPr sz="2400" dirty="0">
              <a:solidFill>
                <a:schemeClr val="dk2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26117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8"/>
          <p:cNvSpPr txBox="1">
            <a:spLocks noGrp="1"/>
          </p:cNvSpPr>
          <p:nvPr>
            <p:ph type="sldNum" sz="quarter" idx="10"/>
          </p:nvPr>
        </p:nvSpPr>
        <p:spPr>
          <a:xfrm>
            <a:off x="6400800" y="4869657"/>
            <a:ext cx="457200" cy="273844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5" b="1" i="0" u="none" strike="noStrike" cap="none">
                <a:solidFill>
                  <a:srgbClr val="4B2A85"/>
                </a:solidFill>
                <a:latin typeface="Calibri" pitchFamily="34" charset="0"/>
                <a:ea typeface="Arial"/>
                <a:cs typeface="Calibri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A352B390-DEB2-4C03-8333-A0E41D1ED728}" type="slidenum">
              <a:rPr lang="en-US" smtClean="0"/>
              <a:pPr algn="r"/>
              <a:t>31</a:t>
            </a:fld>
            <a:endParaRPr/>
          </a:p>
        </p:txBody>
      </p:sp>
      <p:pic>
        <p:nvPicPr>
          <p:cNvPr id="828" name="Google Shape;828;p38" descr="Shai Avidan, Ariel Shamir. Original and larger version used to live here  http://www.faculty.idc.ac.il/arik/IMRet-All.mov but has been deleted since.&#10;&#10;Update 2008.10.23 - This feature is now part of CS4. I haven't seen it in action myself yet, but the future is now :)" title="Image resiz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858389"/>
            <a:ext cx="6858000" cy="514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489030-1F9F-477F-A71C-48C14D393F4B}"/>
              </a:ext>
            </a:extLst>
          </p:cNvPr>
          <p:cNvSpPr txBox="1"/>
          <p:nvPr/>
        </p:nvSpPr>
        <p:spPr>
          <a:xfrm>
            <a:off x="2475297" y="6146450"/>
            <a:ext cx="724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Demo: </a:t>
            </a:r>
            <a:r>
              <a:rPr lang="en-US" sz="2400" dirty="0">
                <a:hlinkClick r:id="rId5"/>
              </a:rPr>
              <a:t>https://www.youtube.com/watch?v=vIFCV2spKtg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9805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Seam Carving </a:t>
            </a:r>
            <a:r>
              <a:rPr lang="en" dirty="0"/>
              <a:t>Reduc</a:t>
            </a:r>
            <a:r>
              <a:rPr lang="en-US" dirty="0"/>
              <a:t>es</a:t>
            </a:r>
            <a:r>
              <a:rPr lang="en" dirty="0"/>
              <a:t> to </a:t>
            </a:r>
            <a:r>
              <a:rPr lang="en-US" dirty="0"/>
              <a:t>Dijkstra’s!</a:t>
            </a:r>
            <a:endParaRPr dirty="0"/>
          </a:p>
        </p:txBody>
      </p:sp>
      <p:sp>
        <p:nvSpPr>
          <p:cNvPr id="834" name="Google Shape;834;p39"/>
          <p:cNvSpPr txBox="1">
            <a:spLocks noGrp="1"/>
          </p:cNvSpPr>
          <p:nvPr>
            <p:ph idx="1"/>
          </p:nvPr>
        </p:nvSpPr>
        <p:spPr>
          <a:xfrm>
            <a:off x="978794" y="1109828"/>
            <a:ext cx="5489271" cy="5599977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n-US" sz="1867" i="1" dirty="0"/>
              <a:t>Transform the input so that it can be solved by the standard algorithm</a:t>
            </a:r>
          </a:p>
          <a:p>
            <a:pPr marL="686927" lvl="1" indent="-457189"/>
            <a:r>
              <a:rPr lang="en-US" sz="1600" dirty="0"/>
              <a:t>Formulate the image as a graph</a:t>
            </a:r>
          </a:p>
          <a:p>
            <a:pPr marL="885803" lvl="2" indent="-457189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Vertices</a:t>
            </a:r>
            <a:r>
              <a:rPr lang="en-US" sz="1600" dirty="0"/>
              <a:t>: pixel in the image</a:t>
            </a:r>
          </a:p>
          <a:p>
            <a:pPr marL="885803" lvl="2" indent="-457189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Edges</a:t>
            </a:r>
            <a:r>
              <a:rPr lang="en-US" sz="1600" dirty="0"/>
              <a:t>: connects a pixel to its 3 downward neighbors</a:t>
            </a:r>
          </a:p>
          <a:p>
            <a:pPr marL="885803" lvl="2" indent="-457189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Edge Weights</a:t>
            </a:r>
            <a:r>
              <a:rPr lang="en-US" sz="1600" dirty="0"/>
              <a:t>: the “energy” (</a:t>
            </a:r>
            <a:r>
              <a:rPr lang="en-US" sz="1600" b="1" dirty="0">
                <a:solidFill>
                  <a:schemeClr val="accent6"/>
                </a:solidFill>
              </a:rPr>
              <a:t>visual difference</a:t>
            </a:r>
            <a:r>
              <a:rPr lang="en-US" sz="1600" dirty="0"/>
              <a:t>) between adjacent pixels</a:t>
            </a:r>
            <a:br>
              <a:rPr lang="en-US" sz="1600" dirty="0"/>
            </a:br>
            <a:endParaRPr lang="en-US" sz="1600" dirty="0"/>
          </a:p>
          <a:p>
            <a:pPr marL="457189" indent="-457189">
              <a:buFont typeface="+mj-lt"/>
              <a:buAutoNum type="arabicPeriod"/>
            </a:pPr>
            <a:r>
              <a:rPr lang="en-US" sz="1867" i="1" dirty="0"/>
              <a:t>Run the standard algorithm as-is on the transformed input</a:t>
            </a:r>
          </a:p>
          <a:p>
            <a:pPr marL="686927" lvl="1" indent="-457189"/>
            <a:r>
              <a:rPr lang="en-US" sz="1600" dirty="0"/>
              <a:t>Run Dijkstra’s to find the shortest path (sum of weights) from top row to bottom row</a:t>
            </a:r>
            <a:br>
              <a:rPr lang="en-US" sz="1600" dirty="0"/>
            </a:br>
            <a:endParaRPr lang="en-US" sz="1600" dirty="0"/>
          </a:p>
          <a:p>
            <a:pPr marL="457189" indent="-457189">
              <a:buFont typeface="+mj-lt"/>
              <a:buAutoNum type="arabicPeriod"/>
            </a:pPr>
            <a:r>
              <a:rPr lang="en-US" sz="1867" i="1" dirty="0"/>
              <a:t>Transform the output of the algorithm to solve the original problem</a:t>
            </a:r>
            <a:endParaRPr lang="en-US" sz="1867" dirty="0"/>
          </a:p>
          <a:p>
            <a:pPr marL="686927" lvl="1" indent="-457189"/>
            <a:r>
              <a:rPr lang="en-US" sz="1867" dirty="0"/>
              <a:t>Interpret the path as a removable “seam” of unimportant pixels</a:t>
            </a:r>
            <a:endParaRPr sz="1867" dirty="0"/>
          </a:p>
        </p:txBody>
      </p:sp>
      <p:pic>
        <p:nvPicPr>
          <p:cNvPr id="836" name="Google Shape;8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3428" y="4081153"/>
            <a:ext cx="2501006" cy="220922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37" name="Google Shape;837;p39"/>
          <p:cNvSpPr txBox="1"/>
          <p:nvPr/>
        </p:nvSpPr>
        <p:spPr>
          <a:xfrm>
            <a:off x="3262647" y="6602225"/>
            <a:ext cx="8839200" cy="25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r"/>
            <a:r>
              <a:rPr lang="en" sz="800" dirty="0">
                <a:solidFill>
                  <a:schemeClr val="dk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Shortest Paths (Robert Sedgewick, Kevin Wayne/Princeton)</a:t>
            </a:r>
            <a:endParaRPr sz="800" dirty="0">
              <a:solidFill>
                <a:schemeClr val="dk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  <a:sym typeface="Roboto Light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BDE5AD2-95E5-A642-93BB-B6D600464B4E}"/>
              </a:ext>
            </a:extLst>
          </p:cNvPr>
          <p:cNvSpPr/>
          <p:nvPr/>
        </p:nvSpPr>
        <p:spPr>
          <a:xfrm>
            <a:off x="537301" y="3453353"/>
            <a:ext cx="412595" cy="391104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0A9E1775-C1E6-0A4E-BCD3-D4890A5945DB}"/>
              </a:ext>
            </a:extLst>
          </p:cNvPr>
          <p:cNvSpPr/>
          <p:nvPr/>
        </p:nvSpPr>
        <p:spPr>
          <a:xfrm rot="16200000">
            <a:off x="521112" y="1266662"/>
            <a:ext cx="412595" cy="412593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F65E475-C78D-1044-8059-22DA66CD39EB}"/>
              </a:ext>
            </a:extLst>
          </p:cNvPr>
          <p:cNvSpPr/>
          <p:nvPr/>
        </p:nvSpPr>
        <p:spPr>
          <a:xfrm rot="5400000">
            <a:off x="534062" y="4807613"/>
            <a:ext cx="412595" cy="412596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e Bet These 10 Cute Shiba Inu Dogs Will Have You Dying of Cuteness  Overload! - Otaku Therapy">
            <a:extLst>
              <a:ext uri="{FF2B5EF4-FFF2-40B4-BE49-F238E27FC236}">
                <a16:creationId xmlns:a16="http://schemas.microsoft.com/office/drawing/2014/main" id="{F5AB55D1-D1C9-F44F-995A-1F4A6272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88" y="1396357"/>
            <a:ext cx="3485696" cy="232559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5785276-EFFC-C64D-8664-F33E23A5326E}"/>
              </a:ext>
            </a:extLst>
          </p:cNvPr>
          <p:cNvSpPr/>
          <p:nvPr/>
        </p:nvSpPr>
        <p:spPr>
          <a:xfrm>
            <a:off x="10590174" y="1396358"/>
            <a:ext cx="457271" cy="2325592"/>
          </a:xfrm>
          <a:custGeom>
            <a:avLst/>
            <a:gdLst>
              <a:gd name="connsiteX0" fmla="*/ 457271 w 457271"/>
              <a:gd name="connsiteY0" fmla="*/ 0 h 2649893"/>
              <a:gd name="connsiteX1" fmla="*/ 71 w 457271"/>
              <a:gd name="connsiteY1" fmla="*/ 737118 h 2649893"/>
              <a:gd name="connsiteX2" fmla="*/ 419949 w 457271"/>
              <a:gd name="connsiteY2" fmla="*/ 1978089 h 2649893"/>
              <a:gd name="connsiteX3" fmla="*/ 149361 w 457271"/>
              <a:gd name="connsiteY3" fmla="*/ 2649893 h 2649893"/>
              <a:gd name="connsiteX4" fmla="*/ 149361 w 457271"/>
              <a:gd name="connsiteY4" fmla="*/ 2649893 h 264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71" h="2649893">
                <a:moveTo>
                  <a:pt x="457271" y="0"/>
                </a:moveTo>
                <a:cubicBezTo>
                  <a:pt x="231781" y="203718"/>
                  <a:pt x="6291" y="407437"/>
                  <a:pt x="71" y="737118"/>
                </a:cubicBezTo>
                <a:cubicBezTo>
                  <a:pt x="-6149" y="1066799"/>
                  <a:pt x="395067" y="1659293"/>
                  <a:pt x="419949" y="1978089"/>
                </a:cubicBezTo>
                <a:cubicBezTo>
                  <a:pt x="444831" y="2296885"/>
                  <a:pt x="149361" y="2649893"/>
                  <a:pt x="149361" y="2649893"/>
                </a:cubicBezTo>
                <a:lnTo>
                  <a:pt x="149361" y="2649893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142335-8EF1-8849-B339-8A0A7E1DA88D}"/>
              </a:ext>
            </a:extLst>
          </p:cNvPr>
          <p:cNvGrpSpPr/>
          <p:nvPr/>
        </p:nvGrpSpPr>
        <p:grpSpPr>
          <a:xfrm>
            <a:off x="9016285" y="1581998"/>
            <a:ext cx="2440267" cy="1857247"/>
            <a:chOff x="9016285" y="1581998"/>
            <a:chExt cx="2440267" cy="18572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B3690F-B169-9046-9F15-31544F0800A9}"/>
                </a:ext>
              </a:extLst>
            </p:cNvPr>
            <p:cNvSpPr txBox="1"/>
            <p:nvPr/>
          </p:nvSpPr>
          <p:spPr>
            <a:xfrm>
              <a:off x="10700888" y="160504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1.5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6E407-174A-5E4C-9B5A-411E98543C76}"/>
                </a:ext>
              </a:extLst>
            </p:cNvPr>
            <p:cNvSpPr txBox="1"/>
            <p:nvPr/>
          </p:nvSpPr>
          <p:spPr>
            <a:xfrm>
              <a:off x="10710219" y="225244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9CD54F-EE1A-2F41-BD6D-C4BF4EEBD883}"/>
                </a:ext>
              </a:extLst>
            </p:cNvPr>
            <p:cNvSpPr txBox="1"/>
            <p:nvPr/>
          </p:nvSpPr>
          <p:spPr>
            <a:xfrm>
              <a:off x="11017008" y="288640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1.6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D8CC8F9-F714-5546-A5D0-AE654B0512C5}"/>
                </a:ext>
              </a:extLst>
            </p:cNvPr>
            <p:cNvCxnSpPr/>
            <p:nvPr/>
          </p:nvCxnSpPr>
          <p:spPr>
            <a:xfrm flipH="1">
              <a:off x="10619025" y="1581998"/>
              <a:ext cx="182388" cy="272890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C1D4742-20AC-3644-8343-151C495189A7}"/>
                </a:ext>
              </a:extLst>
            </p:cNvPr>
            <p:cNvCxnSpPr>
              <a:cxnSpLocks/>
            </p:cNvCxnSpPr>
            <p:nvPr/>
          </p:nvCxnSpPr>
          <p:spPr>
            <a:xfrm>
              <a:off x="10665619" y="2303632"/>
              <a:ext cx="70537" cy="263744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F224295-60E7-1147-B89D-C05FB68E90F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9047" y="2914779"/>
              <a:ext cx="70537" cy="263744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8319F67-D7EF-584A-B181-B9A5ABF7BDD4}"/>
                </a:ext>
              </a:extLst>
            </p:cNvPr>
            <p:cNvCxnSpPr>
              <a:cxnSpLocks/>
            </p:cNvCxnSpPr>
            <p:nvPr/>
          </p:nvCxnSpPr>
          <p:spPr>
            <a:xfrm>
              <a:off x="9016285" y="1890306"/>
              <a:ext cx="96033" cy="253368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DE2CCA-5974-984F-86A8-B0AC62754982}"/>
                </a:ext>
              </a:extLst>
            </p:cNvPr>
            <p:cNvSpPr txBox="1"/>
            <p:nvPr/>
          </p:nvSpPr>
          <p:spPr>
            <a:xfrm>
              <a:off x="9100195" y="186438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58.2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0F357EF-9B83-9948-8D05-91BD80BBD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6286" y="3135397"/>
              <a:ext cx="83909" cy="303848"/>
            </a:xfrm>
            <a:prstGeom prst="straightConnector1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522F95-6E12-9F4A-9C29-69395008E482}"/>
                </a:ext>
              </a:extLst>
            </p:cNvPr>
            <p:cNvSpPr txBox="1"/>
            <p:nvPr/>
          </p:nvSpPr>
          <p:spPr>
            <a:xfrm>
              <a:off x="9077375" y="3133103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120.9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5F84D3-A1BB-7048-BFCC-21E0A5A5B39A}"/>
              </a:ext>
            </a:extLst>
          </p:cNvPr>
          <p:cNvSpPr txBox="1"/>
          <p:nvPr/>
        </p:nvSpPr>
        <p:spPr>
          <a:xfrm>
            <a:off x="8410686" y="1133254"/>
            <a:ext cx="2552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6"/>
                </a:solidFill>
              </a:rPr>
              <a:t>greater pixel difference = higher weight!</a:t>
            </a:r>
          </a:p>
        </p:txBody>
      </p:sp>
    </p:spTree>
    <p:extLst>
      <p:ext uri="{BB962C8B-B14F-4D97-AF65-F5344CB8AC3E}">
        <p14:creationId xmlns:p14="http://schemas.microsoft.com/office/powerpoint/2010/main" val="26838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An Incomplete Reduction</a:t>
            </a:r>
            <a:endParaRPr dirty="0"/>
          </a:p>
        </p:txBody>
      </p:sp>
      <p:sp>
        <p:nvSpPr>
          <p:cNvPr id="834" name="Google Shape;834;p39"/>
          <p:cNvSpPr txBox="1">
            <a:spLocks noGrp="1"/>
          </p:cNvSpPr>
          <p:nvPr>
            <p:ph idx="1"/>
          </p:nvPr>
        </p:nvSpPr>
        <p:spPr>
          <a:xfrm>
            <a:off x="781487" y="1281928"/>
            <a:ext cx="5142626" cy="5140393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800"/>
              </a:spcBef>
            </a:pPr>
            <a:r>
              <a:rPr lang="en-US" dirty="0"/>
              <a:t>Complication: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Dijkstra’s starts with a single vertex S and ends with a single vertex T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This problem specifies </a:t>
            </a:r>
            <a:r>
              <a:rPr lang="en-US" i="1" dirty="0"/>
              <a:t>sets of vertices</a:t>
            </a:r>
            <a:r>
              <a:rPr lang="en-US" dirty="0"/>
              <a:t> for the start and end</a:t>
            </a:r>
            <a:br>
              <a:rPr lang="en-US" dirty="0"/>
            </a:br>
            <a:endParaRPr lang="en-US" dirty="0"/>
          </a:p>
          <a:p>
            <a:pPr>
              <a:spcBef>
                <a:spcPts val="800"/>
              </a:spcBef>
            </a:pPr>
            <a:r>
              <a:rPr lang="en-US" b="1" dirty="0"/>
              <a:t>Question to think about</a:t>
            </a:r>
            <a:r>
              <a:rPr lang="en-US" dirty="0"/>
              <a:t>: how would you transform this graph into something Dijkstra’s knows how to operate on?</a:t>
            </a:r>
          </a:p>
        </p:txBody>
      </p:sp>
      <p:sp>
        <p:nvSpPr>
          <p:cNvPr id="837" name="Google Shape;837;p39"/>
          <p:cNvSpPr txBox="1"/>
          <p:nvPr/>
        </p:nvSpPr>
        <p:spPr>
          <a:xfrm>
            <a:off x="3352800" y="6618215"/>
            <a:ext cx="8839200" cy="25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algn="r"/>
            <a:r>
              <a:rPr lang="en" sz="800" dirty="0">
                <a:solidFill>
                  <a:schemeClr val="dk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Roboto Light"/>
              </a:rPr>
              <a:t>Shortest Paths (Robert Sedgewick, Kevin Wayne/Princeton)</a:t>
            </a:r>
            <a:endParaRPr sz="800" dirty="0">
              <a:solidFill>
                <a:schemeClr val="dk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  <a:sym typeface="Roboto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CC3B4D-D295-4038-A64F-BEC43F6646AB}"/>
              </a:ext>
            </a:extLst>
          </p:cNvPr>
          <p:cNvGrpSpPr/>
          <p:nvPr/>
        </p:nvGrpSpPr>
        <p:grpSpPr>
          <a:xfrm>
            <a:off x="6468065" y="1813559"/>
            <a:ext cx="4095912" cy="3230883"/>
            <a:chOff x="3282460" y="1391081"/>
            <a:chExt cx="3071934" cy="2423162"/>
          </a:xfrm>
        </p:grpSpPr>
        <p:pic>
          <p:nvPicPr>
            <p:cNvPr id="9" name="Google Shape;845;p40">
              <a:extLst>
                <a:ext uri="{FF2B5EF4-FFF2-40B4-BE49-F238E27FC236}">
                  <a16:creationId xmlns:a16="http://schemas.microsoft.com/office/drawing/2014/main" id="{D4FE7AB5-4E78-4212-AB73-21031CC685A8}"/>
                </a:ext>
              </a:extLst>
            </p:cNvPr>
            <p:cNvPicPr preferRelativeResize="0"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3611137" y="1391082"/>
              <a:ext cx="2743199" cy="2423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848;p40">
              <a:extLst>
                <a:ext uri="{FF2B5EF4-FFF2-40B4-BE49-F238E27FC236}">
                  <a16:creationId xmlns:a16="http://schemas.microsoft.com/office/drawing/2014/main" id="{65B8022A-7E72-4B35-BE52-9E2EACB2FE65}"/>
                </a:ext>
              </a:extLst>
            </p:cNvPr>
            <p:cNvSpPr/>
            <p:nvPr/>
          </p:nvSpPr>
          <p:spPr>
            <a:xfrm>
              <a:off x="3611194" y="1391081"/>
              <a:ext cx="2743200" cy="250650"/>
            </a:xfrm>
            <a:prstGeom prst="roundRect">
              <a:avLst>
                <a:gd name="adj" fmla="val 50000"/>
              </a:avLst>
            </a:prstGeom>
            <a:noFill/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" name="Google Shape;849;p40">
              <a:extLst>
                <a:ext uri="{FF2B5EF4-FFF2-40B4-BE49-F238E27FC236}">
                  <a16:creationId xmlns:a16="http://schemas.microsoft.com/office/drawing/2014/main" id="{5DB9223C-31B7-48C4-87B4-2DEF312300A0}"/>
                </a:ext>
              </a:extLst>
            </p:cNvPr>
            <p:cNvSpPr/>
            <p:nvPr/>
          </p:nvSpPr>
          <p:spPr>
            <a:xfrm>
              <a:off x="3611138" y="3563588"/>
              <a:ext cx="2743200" cy="250650"/>
            </a:xfrm>
            <a:prstGeom prst="roundRect">
              <a:avLst>
                <a:gd name="adj" fmla="val 50000"/>
              </a:avLst>
            </a:prstGeom>
            <a:noFill/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" name="Google Shape;850;p40">
              <a:extLst>
                <a:ext uri="{FF2B5EF4-FFF2-40B4-BE49-F238E27FC236}">
                  <a16:creationId xmlns:a16="http://schemas.microsoft.com/office/drawing/2014/main" id="{01A848E0-E2A6-4421-B7D8-3233AE178CE2}"/>
                </a:ext>
              </a:extLst>
            </p:cNvPr>
            <p:cNvSpPr/>
            <p:nvPr/>
          </p:nvSpPr>
          <p:spPr>
            <a:xfrm>
              <a:off x="3282469" y="1444372"/>
              <a:ext cx="274275" cy="274275"/>
            </a:xfrm>
            <a:prstGeom prst="wedgeRoundRectCallout">
              <a:avLst>
                <a:gd name="adj1" fmla="val 58559"/>
                <a:gd name="adj2" fmla="val -23305"/>
                <a:gd name="adj3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00" b="1" dirty="0">
                  <a:latin typeface="Roboto"/>
                  <a:ea typeface="Roboto"/>
                  <a:cs typeface="Roboto"/>
                  <a:sym typeface="Roboto"/>
                </a:rPr>
                <a:t>S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851;p40">
              <a:extLst>
                <a:ext uri="{FF2B5EF4-FFF2-40B4-BE49-F238E27FC236}">
                  <a16:creationId xmlns:a16="http://schemas.microsoft.com/office/drawing/2014/main" id="{9B85F42F-B912-4EB3-8A7F-79C5D7847E1F}"/>
                </a:ext>
              </a:extLst>
            </p:cNvPr>
            <p:cNvSpPr/>
            <p:nvPr/>
          </p:nvSpPr>
          <p:spPr>
            <a:xfrm>
              <a:off x="3282460" y="3494719"/>
              <a:ext cx="274275" cy="274275"/>
            </a:xfrm>
            <a:prstGeom prst="wedgeRoundRectCallout">
              <a:avLst>
                <a:gd name="adj1" fmla="val 59427"/>
                <a:gd name="adj2" fmla="val 21090"/>
                <a:gd name="adj3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00" b="1" dirty="0"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927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B3E13-EDFC-4545-BFEA-1D89BD0C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7335416" cy="762635"/>
          </a:xfrm>
        </p:spPr>
        <p:txBody>
          <a:bodyPr>
            <a:normAutofit/>
          </a:bodyPr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98D0-4790-6A41-8F41-5A8628AD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7568682" cy="51892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Topo Sort is a widely applicable “sorting” algorithm beyond the classic comparison sorts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Reductions are an essential tool in your CS toolbox -- you’re probably already doing them without putting a name to it</a:t>
            </a:r>
          </a:p>
          <a:p>
            <a:endParaRPr lang="en-US" dirty="0"/>
          </a:p>
          <a:p>
            <a:r>
              <a:rPr lang="en-US" dirty="0"/>
              <a:t>Many more reductions than we can cover!</a:t>
            </a:r>
          </a:p>
          <a:p>
            <a:pPr lvl="1"/>
            <a:r>
              <a:rPr lang="en-US" dirty="0"/>
              <a:t>Shortest Path in DAG with Negative Edges </a:t>
            </a:r>
            <a:r>
              <a:rPr lang="en-US" i="1" dirty="0"/>
              <a:t>reduces to </a:t>
            </a:r>
            <a:r>
              <a:rPr lang="en-US" dirty="0"/>
              <a:t>Topological Sort!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2-Color Graph Coloring </a:t>
            </a:r>
            <a:r>
              <a:rPr lang="en-US" i="1" dirty="0"/>
              <a:t>reduces to </a:t>
            </a:r>
            <a:r>
              <a:rPr lang="en-US" dirty="0"/>
              <a:t>2-SAT (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Staying on top of week 9 in this course </a:t>
            </a:r>
            <a:r>
              <a:rPr lang="en-US" i="1" dirty="0"/>
              <a:t>reduces to </a:t>
            </a:r>
            <a:r>
              <a:rPr lang="en-US" dirty="0"/>
              <a:t>starting early on P4 and EX4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F8108C-07D3-654F-923D-22AE7CAFDCC3}"/>
              </a:ext>
            </a:extLst>
          </p:cNvPr>
          <p:cNvSpPr/>
          <p:nvPr/>
        </p:nvSpPr>
        <p:spPr>
          <a:xfrm>
            <a:off x="8798886" y="1981836"/>
            <a:ext cx="2902195" cy="3449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02B18A92-EF2C-454F-8611-ECE13D9D8254}"/>
              </a:ext>
            </a:extLst>
          </p:cNvPr>
          <p:cNvSpPr/>
          <p:nvPr/>
        </p:nvSpPr>
        <p:spPr>
          <a:xfrm>
            <a:off x="10701220" y="2578122"/>
            <a:ext cx="412595" cy="204241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F1C8F-C75D-6444-80F5-2A67562BE7B3}"/>
              </a:ext>
            </a:extLst>
          </p:cNvPr>
          <p:cNvSpPr/>
          <p:nvPr/>
        </p:nvSpPr>
        <p:spPr>
          <a:xfrm>
            <a:off x="10203516" y="3030650"/>
            <a:ext cx="1358462" cy="110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FD583CE-47CB-C641-8D12-7BA4C59B1392}"/>
              </a:ext>
            </a:extLst>
          </p:cNvPr>
          <p:cNvSpPr/>
          <p:nvPr/>
        </p:nvSpPr>
        <p:spPr>
          <a:xfrm>
            <a:off x="9211482" y="1450807"/>
            <a:ext cx="412595" cy="139668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D6E2270-8296-F349-B691-F9DFA17ADF5A}"/>
              </a:ext>
            </a:extLst>
          </p:cNvPr>
          <p:cNvSpPr/>
          <p:nvPr/>
        </p:nvSpPr>
        <p:spPr>
          <a:xfrm>
            <a:off x="9211482" y="4546198"/>
            <a:ext cx="412595" cy="1253583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BD300AB-A517-F443-AD8D-4E9BF02F1757}"/>
              </a:ext>
            </a:extLst>
          </p:cNvPr>
          <p:cNvSpPr/>
          <p:nvPr/>
        </p:nvSpPr>
        <p:spPr>
          <a:xfrm rot="16200000">
            <a:off x="9870903" y="2310377"/>
            <a:ext cx="412595" cy="661640"/>
          </a:xfrm>
          <a:prstGeom prst="downArrow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7D8E793-1753-F84B-A76F-D67405125835}"/>
              </a:ext>
            </a:extLst>
          </p:cNvPr>
          <p:cNvSpPr/>
          <p:nvPr/>
        </p:nvSpPr>
        <p:spPr>
          <a:xfrm rot="5400000">
            <a:off x="9775426" y="4411774"/>
            <a:ext cx="412595" cy="661642"/>
          </a:xfrm>
          <a:prstGeom prst="downArrow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1CEAC9-CB97-6144-A8FD-9440B62643FE}"/>
              </a:ext>
            </a:extLst>
          </p:cNvPr>
          <p:cNvSpPr/>
          <p:nvPr/>
        </p:nvSpPr>
        <p:spPr>
          <a:xfrm>
            <a:off x="10507932" y="2514351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INPUT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9DB7C9-9D92-EC43-97AF-1A2B8CAC59FB}"/>
              </a:ext>
            </a:extLst>
          </p:cNvPr>
          <p:cNvSpPr/>
          <p:nvPr/>
        </p:nvSpPr>
        <p:spPr>
          <a:xfrm>
            <a:off x="9018194" y="1219200"/>
            <a:ext cx="799170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INPUT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7A056D9-7C34-AE42-9ACC-11C72E4CA56A}"/>
              </a:ext>
            </a:extLst>
          </p:cNvPr>
          <p:cNvSpPr/>
          <p:nvPr/>
        </p:nvSpPr>
        <p:spPr>
          <a:xfrm>
            <a:off x="10437067" y="4620538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 OUTPUT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8E69E6-55CF-8048-84F9-36E2BF9025C0}"/>
              </a:ext>
            </a:extLst>
          </p:cNvPr>
          <p:cNvSpPr/>
          <p:nvPr/>
        </p:nvSpPr>
        <p:spPr>
          <a:xfrm>
            <a:off x="8943492" y="5797212"/>
            <a:ext cx="948573" cy="25369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 OUTPUT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A6238B-DEBB-8F43-9675-61CED708ADC1}"/>
              </a:ext>
            </a:extLst>
          </p:cNvPr>
          <p:cNvSpPr/>
          <p:nvPr/>
        </p:nvSpPr>
        <p:spPr>
          <a:xfrm>
            <a:off x="10319578" y="3479328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PROBLEM Q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8609C1-710A-6C42-8F14-17DFEE2F51BD}"/>
              </a:ext>
            </a:extLst>
          </p:cNvPr>
          <p:cNvSpPr/>
          <p:nvPr/>
        </p:nvSpPr>
        <p:spPr>
          <a:xfrm>
            <a:off x="8873630" y="3479328"/>
            <a:ext cx="1185747" cy="24000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PROBLEM P</a:t>
            </a:r>
          </a:p>
        </p:txBody>
      </p:sp>
    </p:spTree>
    <p:extLst>
      <p:ext uri="{BB962C8B-B14F-4D97-AF65-F5344CB8AC3E}">
        <p14:creationId xmlns:p14="http://schemas.microsoft.com/office/powerpoint/2010/main" val="144494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2B40-8F63-2847-B24C-C4C68F69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075F-A699-0F45-9FAA-EF87BDFA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Comparison Sorts</a:t>
            </a:r>
          </a:p>
          <a:p>
            <a:pPr lvl="1"/>
            <a:r>
              <a:rPr lang="en-US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</a:t>
            </a:r>
            <a:r>
              <a:rPr lang="en-US" b="1" dirty="0">
                <a:solidFill>
                  <a:schemeClr val="accent5"/>
                </a:solidFill>
              </a:rPr>
              <a:t>Sorting Overview</a:t>
            </a:r>
          </a:p>
          <a:p>
            <a:pPr lvl="1"/>
            <a:r>
              <a:rPr lang="en-US" dirty="0"/>
              <a:t>In-Place Quick Sort</a:t>
            </a:r>
          </a:p>
          <a:p>
            <a:pPr lvl="1"/>
            <a:endParaRPr lang="en-US" dirty="0"/>
          </a:p>
          <a:p>
            <a:r>
              <a:rPr lang="en-US" dirty="0"/>
              <a:t>Topological Sort</a:t>
            </a:r>
          </a:p>
          <a:p>
            <a:pPr lvl="1"/>
            <a:endParaRPr lang="en-US" dirty="0"/>
          </a:p>
          <a:p>
            <a:r>
              <a:rPr lang="en-US" dirty="0"/>
              <a:t>Reductions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Examples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804D8645-6B36-3249-AF80-3951C2D63BE7}"/>
              </a:ext>
            </a:extLst>
          </p:cNvPr>
          <p:cNvSpPr/>
          <p:nvPr/>
        </p:nvSpPr>
        <p:spPr>
          <a:xfrm rot="10800000">
            <a:off x="4963108" y="1860237"/>
            <a:ext cx="444843" cy="308919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49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A12AB1C-9CDE-C048-B4F2-1995B2AD807E}"/>
              </a:ext>
            </a:extLst>
          </p:cNvPr>
          <p:cNvSpPr/>
          <p:nvPr/>
        </p:nvSpPr>
        <p:spPr>
          <a:xfrm>
            <a:off x="539014" y="1337910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89F035-E0A8-2E4F-9235-B142A6421E13}"/>
              </a:ext>
            </a:extLst>
          </p:cNvPr>
          <p:cNvSpPr/>
          <p:nvPr/>
        </p:nvSpPr>
        <p:spPr>
          <a:xfrm>
            <a:off x="539014" y="3954377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F806A6-09BA-CF49-B0FC-1FCA6B068A09}"/>
              </a:ext>
            </a:extLst>
          </p:cNvPr>
          <p:cNvSpPr/>
          <p:nvPr/>
        </p:nvSpPr>
        <p:spPr>
          <a:xfrm>
            <a:off x="4349014" y="2568339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C2FE69-A791-454F-B317-ED8CE6EC017A}"/>
              </a:ext>
            </a:extLst>
          </p:cNvPr>
          <p:cNvSpPr/>
          <p:nvPr/>
        </p:nvSpPr>
        <p:spPr>
          <a:xfrm>
            <a:off x="8159014" y="1337909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65A0E2-C6C9-0E47-812E-BD29A021BB54}"/>
              </a:ext>
            </a:extLst>
          </p:cNvPr>
          <p:cNvSpPr/>
          <p:nvPr/>
        </p:nvSpPr>
        <p:spPr>
          <a:xfrm>
            <a:off x="8159014" y="3954376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0C8CB-013C-F74D-AB74-BF4E288BB510}"/>
              </a:ext>
            </a:extLst>
          </p:cNvPr>
          <p:cNvSpPr txBox="1"/>
          <p:nvPr/>
        </p:nvSpPr>
        <p:spPr>
          <a:xfrm>
            <a:off x="1030688" y="1392348"/>
            <a:ext cx="2510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Insertion Sort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53CBE-F216-224E-9EA7-A8E5B70CF094}"/>
              </a:ext>
            </a:extLst>
          </p:cNvPr>
          <p:cNvSpPr txBox="1"/>
          <p:nvPr/>
        </p:nvSpPr>
        <p:spPr>
          <a:xfrm>
            <a:off x="363255" y="53385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1: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ITERATIVE IMPROVEMENT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3F1BB-ACD6-BE47-83DC-4C6ACDF34B24}"/>
              </a:ext>
            </a:extLst>
          </p:cNvPr>
          <p:cNvSpPr txBox="1"/>
          <p:nvPr/>
        </p:nvSpPr>
        <p:spPr>
          <a:xfrm>
            <a:off x="4173255" y="53385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2: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IMPOSE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8E379-32FF-0949-BD19-DE43AF1B8ED9}"/>
              </a:ext>
            </a:extLst>
          </p:cNvPr>
          <p:cNvSpPr txBox="1"/>
          <p:nvPr/>
        </p:nvSpPr>
        <p:spPr>
          <a:xfrm>
            <a:off x="7983255" y="53385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3: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DIVIDE AND CONQUER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8DE2A-E90E-AC4C-95EF-DD8575136685}"/>
              </a:ext>
            </a:extLst>
          </p:cNvPr>
          <p:cNvSpPr txBox="1"/>
          <p:nvPr/>
        </p:nvSpPr>
        <p:spPr>
          <a:xfrm>
            <a:off x="995421" y="4028879"/>
            <a:ext cx="254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Selection Sort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B75CC-D486-D04B-9C22-040A2ABA7AFB}"/>
              </a:ext>
            </a:extLst>
          </p:cNvPr>
          <p:cNvSpPr txBox="1"/>
          <p:nvPr/>
        </p:nvSpPr>
        <p:spPr>
          <a:xfrm>
            <a:off x="5161288" y="265086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Heap Sort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212B31-E0D8-0142-9E2D-6E2AF71C1B28}"/>
              </a:ext>
            </a:extLst>
          </p:cNvPr>
          <p:cNvSpPr txBox="1"/>
          <p:nvPr/>
        </p:nvSpPr>
        <p:spPr>
          <a:xfrm>
            <a:off x="8863695" y="1392348"/>
            <a:ext cx="2084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Merge Sort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63F24-8E7C-A447-8261-CD29DC070B7F}"/>
              </a:ext>
            </a:extLst>
          </p:cNvPr>
          <p:cNvSpPr txBox="1"/>
          <p:nvPr/>
        </p:nvSpPr>
        <p:spPr>
          <a:xfrm>
            <a:off x="8929611" y="402887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Quick Sort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79E98-E836-FB40-B590-E985E3E0D38A}"/>
              </a:ext>
            </a:extLst>
          </p:cNvPr>
          <p:cNvSpPr txBox="1"/>
          <p:nvPr/>
        </p:nvSpPr>
        <p:spPr>
          <a:xfrm>
            <a:off x="5185049" y="323067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45F5D-F6B3-6E44-99CD-2DEFE2F317FD}"/>
              </a:ext>
            </a:extLst>
          </p:cNvPr>
          <p:cNvSpPr txBox="1"/>
          <p:nvPr/>
        </p:nvSpPr>
        <p:spPr>
          <a:xfrm>
            <a:off x="5334127" y="352487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C2DEA-1F7F-3F4C-88EF-5A997DE1C6B1}"/>
                  </a:ext>
                </a:extLst>
              </p:cNvPr>
              <p:cNvSpPr txBox="1"/>
              <p:nvPr/>
            </p:nvSpPr>
            <p:spPr>
              <a:xfrm>
                <a:off x="5734495" y="3146535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C2DEA-1F7F-3F4C-88EF-5A997DE1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495" y="3146535"/>
                <a:ext cx="1403525" cy="40011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F8E6B6B-8B1D-F74E-9BD7-110F8C621195}"/>
              </a:ext>
            </a:extLst>
          </p:cNvPr>
          <p:cNvGrpSpPr/>
          <p:nvPr/>
        </p:nvGrpSpPr>
        <p:grpSpPr>
          <a:xfrm>
            <a:off x="8366553" y="3219476"/>
            <a:ext cx="866282" cy="295266"/>
            <a:chOff x="8495951" y="3156192"/>
            <a:chExt cx="1009653" cy="34413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371C1B7-AD1A-8D40-A995-1424733D6EB9}"/>
                </a:ext>
              </a:extLst>
            </p:cNvPr>
            <p:cNvSpPr/>
            <p:nvPr/>
          </p:nvSpPr>
          <p:spPr>
            <a:xfrm>
              <a:off x="8495951" y="3156192"/>
              <a:ext cx="1009653" cy="34413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STABLE</a:t>
              </a:r>
            </a:p>
          </p:txBody>
        </p:sp>
        <p:pic>
          <p:nvPicPr>
            <p:cNvPr id="28" name="Graphic 27" descr="Transfer">
              <a:extLst>
                <a:ext uri="{FF2B5EF4-FFF2-40B4-BE49-F238E27FC236}">
                  <a16:creationId xmlns:a16="http://schemas.microsoft.com/office/drawing/2014/main" id="{60E4B60F-4BD4-3944-9A74-9DD3EB1B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9678" y="3221251"/>
              <a:ext cx="210732" cy="21073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1CC9D6-F580-E040-BE9B-2649407839A7}"/>
              </a:ext>
            </a:extLst>
          </p:cNvPr>
          <p:cNvGrpSpPr/>
          <p:nvPr/>
        </p:nvGrpSpPr>
        <p:grpSpPr>
          <a:xfrm>
            <a:off x="8345009" y="5842571"/>
            <a:ext cx="909371" cy="295266"/>
            <a:chOff x="9680171" y="3158395"/>
            <a:chExt cx="1059873" cy="344133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64F49C1-B880-B748-B374-48320177DAF9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51" name="Graphic 50" descr="Pin">
              <a:extLst>
                <a:ext uri="{FF2B5EF4-FFF2-40B4-BE49-F238E27FC236}">
                  <a16:creationId xmlns:a16="http://schemas.microsoft.com/office/drawing/2014/main" id="{7E2E0BBE-F9DE-7545-BAA1-50DB74A0A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5C4B652-21B9-2547-B4FA-4EACE485CEFF}"/>
              </a:ext>
            </a:extLst>
          </p:cNvPr>
          <p:cNvGrpSpPr/>
          <p:nvPr/>
        </p:nvGrpSpPr>
        <p:grpSpPr>
          <a:xfrm>
            <a:off x="4532870" y="4466020"/>
            <a:ext cx="909371" cy="295266"/>
            <a:chOff x="9680171" y="3158395"/>
            <a:chExt cx="1059873" cy="344133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7E68DE7-EB3F-124E-8B13-B90C4CC20AF6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57" name="Graphic 56" descr="Pin">
              <a:extLst>
                <a:ext uri="{FF2B5EF4-FFF2-40B4-BE49-F238E27FC236}">
                  <a16:creationId xmlns:a16="http://schemas.microsoft.com/office/drawing/2014/main" id="{27915EC5-9246-BF46-8696-75B9CC237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B28F4D-C6F6-E546-863E-ECBD5129743D}"/>
              </a:ext>
            </a:extLst>
          </p:cNvPr>
          <p:cNvGrpSpPr/>
          <p:nvPr/>
        </p:nvGrpSpPr>
        <p:grpSpPr>
          <a:xfrm>
            <a:off x="722870" y="5839272"/>
            <a:ext cx="909371" cy="295266"/>
            <a:chOff x="9680171" y="3158395"/>
            <a:chExt cx="1059873" cy="344133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81270221-2F5F-B447-8F6B-D2ED77A91ECA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60" name="Graphic 59" descr="Pin">
              <a:extLst>
                <a:ext uri="{FF2B5EF4-FFF2-40B4-BE49-F238E27FC236}">
                  <a16:creationId xmlns:a16="http://schemas.microsoft.com/office/drawing/2014/main" id="{D1CA7CEE-353C-614A-AEFE-B35ADC32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20FE987-DF9B-8D4E-9A18-82DABAF489E6}"/>
              </a:ext>
            </a:extLst>
          </p:cNvPr>
          <p:cNvGrpSpPr/>
          <p:nvPr/>
        </p:nvGrpSpPr>
        <p:grpSpPr>
          <a:xfrm>
            <a:off x="722869" y="3202741"/>
            <a:ext cx="909371" cy="295266"/>
            <a:chOff x="9680171" y="3158395"/>
            <a:chExt cx="1059873" cy="344133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D11AAFE-2B95-3C48-8C66-3A4C211F183D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63" name="Graphic 62" descr="Pin">
              <a:extLst>
                <a:ext uri="{FF2B5EF4-FFF2-40B4-BE49-F238E27FC236}">
                  <a16:creationId xmlns:a16="http://schemas.microsoft.com/office/drawing/2014/main" id="{05B4564C-59F3-3A49-8AAC-E9221BAB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E39EEAC-379B-9447-8E65-5E70B10E5DFF}"/>
              </a:ext>
            </a:extLst>
          </p:cNvPr>
          <p:cNvGrpSpPr/>
          <p:nvPr/>
        </p:nvGrpSpPr>
        <p:grpSpPr>
          <a:xfrm>
            <a:off x="1708185" y="3202741"/>
            <a:ext cx="866282" cy="295266"/>
            <a:chOff x="8495951" y="3156192"/>
            <a:chExt cx="1009653" cy="344133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BD7CF7CE-DF46-C34B-86B3-C84DEA567A13}"/>
                </a:ext>
              </a:extLst>
            </p:cNvPr>
            <p:cNvSpPr/>
            <p:nvPr/>
          </p:nvSpPr>
          <p:spPr>
            <a:xfrm>
              <a:off x="8495951" y="3156192"/>
              <a:ext cx="1009653" cy="34413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STABLE</a:t>
              </a:r>
            </a:p>
          </p:txBody>
        </p:sp>
        <p:pic>
          <p:nvPicPr>
            <p:cNvPr id="66" name="Graphic 65" descr="Transfer">
              <a:extLst>
                <a:ext uri="{FF2B5EF4-FFF2-40B4-BE49-F238E27FC236}">
                  <a16:creationId xmlns:a16="http://schemas.microsoft.com/office/drawing/2014/main" id="{4678B846-7512-4041-A2BF-AFE5B57E7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09678" y="3221251"/>
              <a:ext cx="210732" cy="2107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EC8C32E-7719-9C45-9A5D-34239C6096EC}"/>
                  </a:ext>
                </a:extLst>
              </p:cNvPr>
              <p:cNvSpPr txBox="1"/>
              <p:nvPr/>
            </p:nvSpPr>
            <p:spPr>
              <a:xfrm>
                <a:off x="5733885" y="3455620"/>
                <a:ext cx="780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EC8C32E-7719-9C45-9A5D-34239C609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85" y="3455620"/>
                <a:ext cx="780983" cy="400110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24037F-2815-2644-BD60-2C8B4BBEF167}"/>
              </a:ext>
            </a:extLst>
          </p:cNvPr>
          <p:cNvCxnSpPr/>
          <p:nvPr/>
        </p:nvCxnSpPr>
        <p:spPr>
          <a:xfrm>
            <a:off x="4349014" y="3954376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B4CAC9B-6A28-1048-92C5-CAE0DEB90227}"/>
              </a:ext>
            </a:extLst>
          </p:cNvPr>
          <p:cNvSpPr txBox="1"/>
          <p:nvPr/>
        </p:nvSpPr>
        <p:spPr>
          <a:xfrm>
            <a:off x="1367128" y="197683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4DEECA8-3922-5643-B33F-950BA34A89E7}"/>
              </a:ext>
            </a:extLst>
          </p:cNvPr>
          <p:cNvSpPr txBox="1"/>
          <p:nvPr/>
        </p:nvSpPr>
        <p:spPr>
          <a:xfrm>
            <a:off x="1516206" y="227103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968E519-851B-D84A-8F41-9B9C5BCA6B58}"/>
              </a:ext>
            </a:extLst>
          </p:cNvPr>
          <p:cNvCxnSpPr/>
          <p:nvPr/>
        </p:nvCxnSpPr>
        <p:spPr>
          <a:xfrm>
            <a:off x="531093" y="2700536"/>
            <a:ext cx="349397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BE5ED16-7F85-1945-B07E-9F390E79D591}"/>
              </a:ext>
            </a:extLst>
          </p:cNvPr>
          <p:cNvSpPr txBox="1"/>
          <p:nvPr/>
        </p:nvSpPr>
        <p:spPr>
          <a:xfrm>
            <a:off x="1373067" y="4604411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061961-E675-6E46-9297-7E32CFED9A0D}"/>
              </a:ext>
            </a:extLst>
          </p:cNvPr>
          <p:cNvSpPr txBox="1"/>
          <p:nvPr/>
        </p:nvSpPr>
        <p:spPr>
          <a:xfrm>
            <a:off x="1522145" y="4898606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E04FB9D-4EF1-B449-AA0C-EDAF0ED3D57F}"/>
              </a:ext>
            </a:extLst>
          </p:cNvPr>
          <p:cNvCxnSpPr/>
          <p:nvPr/>
        </p:nvCxnSpPr>
        <p:spPr>
          <a:xfrm>
            <a:off x="537032" y="5328112"/>
            <a:ext cx="349397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CE3051-5A3E-6848-B1CE-8A8AA44D22ED}"/>
              </a:ext>
            </a:extLst>
          </p:cNvPr>
          <p:cNvSpPr txBox="1"/>
          <p:nvPr/>
        </p:nvSpPr>
        <p:spPr>
          <a:xfrm>
            <a:off x="8985463" y="462774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308F5D6-7D35-ED49-BEB5-FEB5F7410381}"/>
              </a:ext>
            </a:extLst>
          </p:cNvPr>
          <p:cNvSpPr txBox="1"/>
          <p:nvPr/>
        </p:nvSpPr>
        <p:spPr>
          <a:xfrm>
            <a:off x="9134541" y="492194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A21870C-6BAF-3246-9021-B31D3B261720}"/>
                  </a:ext>
                </a:extLst>
              </p:cNvPr>
              <p:cNvSpPr txBox="1"/>
              <p:nvPr/>
            </p:nvSpPr>
            <p:spPr>
              <a:xfrm>
                <a:off x="9568269" y="4536668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A21870C-6BAF-3246-9021-B31D3B26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269" y="4536668"/>
                <a:ext cx="1330718" cy="407099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37B1788-333D-8B40-886B-7A619CEDD1B6}"/>
                  </a:ext>
                </a:extLst>
              </p:cNvPr>
              <p:cNvSpPr txBox="1"/>
              <p:nvPr/>
            </p:nvSpPr>
            <p:spPr>
              <a:xfrm>
                <a:off x="9534299" y="4852690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37B1788-333D-8B40-886B-7A619CEDD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299" y="4852690"/>
                <a:ext cx="1403525" cy="400110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C396F5-0121-8642-BEB5-C3A4EF5D8531}"/>
              </a:ext>
            </a:extLst>
          </p:cNvPr>
          <p:cNvCxnSpPr/>
          <p:nvPr/>
        </p:nvCxnSpPr>
        <p:spPr>
          <a:xfrm>
            <a:off x="8149428" y="5351446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4F3FDD1-FD14-824D-BBCB-DA4027787AC1}"/>
              </a:ext>
            </a:extLst>
          </p:cNvPr>
          <p:cNvSpPr txBox="1"/>
          <p:nvPr/>
        </p:nvSpPr>
        <p:spPr>
          <a:xfrm>
            <a:off x="8982731" y="1979779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AA0FB4C-2D4B-AF44-9E41-1961255F73D6}"/>
              </a:ext>
            </a:extLst>
          </p:cNvPr>
          <p:cNvSpPr txBox="1"/>
          <p:nvPr/>
        </p:nvSpPr>
        <p:spPr>
          <a:xfrm>
            <a:off x="9131809" y="2273974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4C769E9-9FB4-B040-99B9-5F93A8EF0C6B}"/>
                  </a:ext>
                </a:extLst>
              </p:cNvPr>
              <p:cNvSpPr txBox="1"/>
              <p:nvPr/>
            </p:nvSpPr>
            <p:spPr>
              <a:xfrm>
                <a:off x="9532177" y="1895639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4C769E9-9FB4-B040-99B9-5F93A8EF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177" y="1895639"/>
                <a:ext cx="1403525" cy="400110"/>
              </a:xfrm>
              <a:prstGeom prst="rect">
                <a:avLst/>
              </a:prstGeom>
              <a:blipFill>
                <a:blip r:embed="rId1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08A05EC-BAA6-5248-965E-048128E47802}"/>
                  </a:ext>
                </a:extLst>
              </p:cNvPr>
              <p:cNvSpPr txBox="1"/>
              <p:nvPr/>
            </p:nvSpPr>
            <p:spPr>
              <a:xfrm>
                <a:off x="9531567" y="2204724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08A05EC-BAA6-5248-965E-048128E47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567" y="2204724"/>
                <a:ext cx="1403525" cy="400110"/>
              </a:xfrm>
              <a:prstGeom prst="rect">
                <a:avLst/>
              </a:prstGeom>
              <a:blipFill>
                <a:blip r:embed="rId1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6FF0887-B5F3-9842-B842-1A5962444534}"/>
              </a:ext>
            </a:extLst>
          </p:cNvPr>
          <p:cNvCxnSpPr/>
          <p:nvPr/>
        </p:nvCxnSpPr>
        <p:spPr>
          <a:xfrm>
            <a:off x="8146696" y="2703480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1D456DD-5E4D-9C40-8CCE-039EDE091ADA}"/>
                  </a:ext>
                </a:extLst>
              </p:cNvPr>
              <p:cNvSpPr txBox="1"/>
              <p:nvPr/>
            </p:nvSpPr>
            <p:spPr>
              <a:xfrm>
                <a:off x="1986571" y="1904090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1D456DD-5E4D-9C40-8CCE-039EDE09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71" y="1904090"/>
                <a:ext cx="1330718" cy="407099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75B277A-3428-4A4F-913A-F5819D1ED60E}"/>
                  </a:ext>
                </a:extLst>
              </p:cNvPr>
              <p:cNvSpPr txBox="1"/>
              <p:nvPr/>
            </p:nvSpPr>
            <p:spPr>
              <a:xfrm>
                <a:off x="1981576" y="2204724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75B277A-3428-4A4F-913A-F5819D1ED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76" y="2204724"/>
                <a:ext cx="1330718" cy="407099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1E997BA-3FB1-2940-A7D9-5D7736037BB0}"/>
                  </a:ext>
                </a:extLst>
              </p:cNvPr>
              <p:cNvSpPr txBox="1"/>
              <p:nvPr/>
            </p:nvSpPr>
            <p:spPr>
              <a:xfrm>
                <a:off x="1981576" y="4521728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1E997BA-3FB1-2940-A7D9-5D7736037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76" y="4521728"/>
                <a:ext cx="1330718" cy="407099"/>
              </a:xfrm>
              <a:prstGeom prst="rect">
                <a:avLst/>
              </a:prstGeom>
              <a:blipFill>
                <a:blip r:embed="rId1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E52A263-29C4-0A4A-AE62-B077CDB4AE77}"/>
                  </a:ext>
                </a:extLst>
              </p:cNvPr>
              <p:cNvSpPr txBox="1"/>
              <p:nvPr/>
            </p:nvSpPr>
            <p:spPr>
              <a:xfrm>
                <a:off x="1966993" y="4813105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E52A263-29C4-0A4A-AE62-B077CDB4A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93" y="4813105"/>
                <a:ext cx="1330718" cy="407099"/>
              </a:xfrm>
              <a:prstGeom prst="rect">
                <a:avLst/>
              </a:prstGeom>
              <a:blipFill>
                <a:blip r:embed="rId1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8A4E7C87-423A-034D-BEE7-242A1431ACB5}"/>
              </a:ext>
            </a:extLst>
          </p:cNvPr>
          <p:cNvSpPr txBox="1"/>
          <p:nvPr/>
        </p:nvSpPr>
        <p:spPr>
          <a:xfrm>
            <a:off x="595985" y="5450398"/>
            <a:ext cx="3344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Minimizes array writes, otherwise never preferred.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A99762C-D2C7-2042-8782-8692E85349C1}"/>
              </a:ext>
            </a:extLst>
          </p:cNvPr>
          <p:cNvSpPr txBox="1"/>
          <p:nvPr/>
        </p:nvSpPr>
        <p:spPr>
          <a:xfrm>
            <a:off x="560653" y="2822823"/>
            <a:ext cx="3473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Simple, stable, low-overhead, great if already sorted.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F353AD-433A-3B44-82D8-FEB67942072F}"/>
              </a:ext>
            </a:extLst>
          </p:cNvPr>
          <p:cNvSpPr txBox="1"/>
          <p:nvPr/>
        </p:nvSpPr>
        <p:spPr>
          <a:xfrm>
            <a:off x="4532870" y="4057135"/>
            <a:ext cx="3048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Always good runtimes, great if already sorted.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E096B08-2057-8B49-A176-091F7D26B6A4}"/>
              </a:ext>
            </a:extLst>
          </p:cNvPr>
          <p:cNvSpPr txBox="1"/>
          <p:nvPr/>
        </p:nvSpPr>
        <p:spPr>
          <a:xfrm>
            <a:off x="8356337" y="2807208"/>
            <a:ext cx="3043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Stable, very reliable! In-place variant is slower.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8549992-4A17-B547-8CF6-3294A3A283A6}"/>
              </a:ext>
            </a:extLst>
          </p:cNvPr>
          <p:cNvSpPr txBox="1"/>
          <p:nvPr/>
        </p:nvSpPr>
        <p:spPr>
          <a:xfrm>
            <a:off x="8173884" y="5450398"/>
            <a:ext cx="3478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Fastest in practice (constant factors), bad worst case.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65A689-E68B-C546-B9F7-634EBD73D1F9}"/>
                  </a:ext>
                </a:extLst>
              </p:cNvPr>
              <p:cNvSpPr txBox="1"/>
              <p:nvPr/>
            </p:nvSpPr>
            <p:spPr>
              <a:xfrm>
                <a:off x="10964126" y="3238663"/>
                <a:ext cx="599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65A689-E68B-C546-B9F7-634EBD73D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126" y="3238663"/>
                <a:ext cx="599844" cy="307777"/>
              </a:xfrm>
              <a:prstGeom prst="rect">
                <a:avLst/>
              </a:prstGeom>
              <a:blipFill>
                <a:blip r:embed="rId1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DCDBAA22-26E5-D84C-9328-957EB16C58AA}"/>
              </a:ext>
            </a:extLst>
          </p:cNvPr>
          <p:cNvSpPr txBox="1"/>
          <p:nvPr/>
        </p:nvSpPr>
        <p:spPr>
          <a:xfrm>
            <a:off x="10529765" y="3270815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C61C684-F7C2-AC43-9A6F-8915C837C841}"/>
                  </a:ext>
                </a:extLst>
              </p:cNvPr>
              <p:cNvSpPr txBox="1"/>
              <p:nvPr/>
            </p:nvSpPr>
            <p:spPr>
              <a:xfrm>
                <a:off x="10964126" y="5872613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C61C684-F7C2-AC43-9A6F-8915C837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126" y="5872613"/>
                <a:ext cx="591829" cy="307777"/>
              </a:xfrm>
              <a:prstGeom prst="rect">
                <a:avLst/>
              </a:prstGeom>
              <a:blipFill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F2B36D75-E14A-2140-8786-986719529C19}"/>
              </a:ext>
            </a:extLst>
          </p:cNvPr>
          <p:cNvSpPr txBox="1"/>
          <p:nvPr/>
        </p:nvSpPr>
        <p:spPr>
          <a:xfrm>
            <a:off x="10529765" y="5904765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1F3BA-2BA6-A641-9B34-3D59B5880F92}"/>
                  </a:ext>
                </a:extLst>
              </p:cNvPr>
              <p:cNvSpPr txBox="1"/>
              <p:nvPr/>
            </p:nvSpPr>
            <p:spPr>
              <a:xfrm>
                <a:off x="7163889" y="4497854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1F3BA-2BA6-A641-9B34-3D59B588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889" y="4497854"/>
                <a:ext cx="591829" cy="307777"/>
              </a:xfrm>
              <a:prstGeom prst="rect">
                <a:avLst/>
              </a:prstGeom>
              <a:blipFill>
                <a:blip r:embed="rId2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6E5E2D6-3B92-854B-B53C-6C85A5148A44}"/>
              </a:ext>
            </a:extLst>
          </p:cNvPr>
          <p:cNvSpPr txBox="1"/>
          <p:nvPr/>
        </p:nvSpPr>
        <p:spPr>
          <a:xfrm>
            <a:off x="6729528" y="4530006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70423A6-2862-AD40-B670-C920BE104D33}"/>
                  </a:ext>
                </a:extLst>
              </p:cNvPr>
              <p:cNvSpPr txBox="1"/>
              <p:nvPr/>
            </p:nvSpPr>
            <p:spPr>
              <a:xfrm>
                <a:off x="3341987" y="5894980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70423A6-2862-AD40-B670-C920BE104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87" y="5894980"/>
                <a:ext cx="591829" cy="307777"/>
              </a:xfrm>
              <a:prstGeom prst="rect">
                <a:avLst/>
              </a:prstGeom>
              <a:blipFill>
                <a:blip r:embed="rId2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7A486873-4B1D-4B4B-871F-A3EBDFA579D7}"/>
              </a:ext>
            </a:extLst>
          </p:cNvPr>
          <p:cNvSpPr txBox="1"/>
          <p:nvPr/>
        </p:nvSpPr>
        <p:spPr>
          <a:xfrm>
            <a:off x="2907626" y="5927132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BB84836-BF82-4348-B25F-AF0B62477874}"/>
                  </a:ext>
                </a:extLst>
              </p:cNvPr>
              <p:cNvSpPr txBox="1"/>
              <p:nvPr/>
            </p:nvSpPr>
            <p:spPr>
              <a:xfrm>
                <a:off x="3347371" y="3244517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BB84836-BF82-4348-B25F-AF0B6247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371" y="3244517"/>
                <a:ext cx="591829" cy="307777"/>
              </a:xfrm>
              <a:prstGeom prst="rect">
                <a:avLst/>
              </a:prstGeom>
              <a:blipFill>
                <a:blip r:embed="rId2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416853EC-41D9-5848-BDE0-9DB8DFC60349}"/>
              </a:ext>
            </a:extLst>
          </p:cNvPr>
          <p:cNvSpPr txBox="1"/>
          <p:nvPr/>
        </p:nvSpPr>
        <p:spPr>
          <a:xfrm>
            <a:off x="2913010" y="3276669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167247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A12AB1C-9CDE-C048-B4F2-1995B2AD807E}"/>
              </a:ext>
            </a:extLst>
          </p:cNvPr>
          <p:cNvSpPr/>
          <p:nvPr/>
        </p:nvSpPr>
        <p:spPr>
          <a:xfrm>
            <a:off x="539014" y="-308010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89F035-E0A8-2E4F-9235-B142A6421E13}"/>
              </a:ext>
            </a:extLst>
          </p:cNvPr>
          <p:cNvSpPr/>
          <p:nvPr/>
        </p:nvSpPr>
        <p:spPr>
          <a:xfrm>
            <a:off x="539014" y="2308457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F806A6-09BA-CF49-B0FC-1FCA6B068A09}"/>
              </a:ext>
            </a:extLst>
          </p:cNvPr>
          <p:cNvSpPr/>
          <p:nvPr/>
        </p:nvSpPr>
        <p:spPr>
          <a:xfrm>
            <a:off x="4349014" y="922419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C2FE69-A791-454F-B317-ED8CE6EC017A}"/>
              </a:ext>
            </a:extLst>
          </p:cNvPr>
          <p:cNvSpPr/>
          <p:nvPr/>
        </p:nvSpPr>
        <p:spPr>
          <a:xfrm>
            <a:off x="8159014" y="-308011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65A0E2-C6C9-0E47-812E-BD29A021BB54}"/>
              </a:ext>
            </a:extLst>
          </p:cNvPr>
          <p:cNvSpPr/>
          <p:nvPr/>
        </p:nvSpPr>
        <p:spPr>
          <a:xfrm>
            <a:off x="8159014" y="2308456"/>
            <a:ext cx="3493972" cy="2281189"/>
          </a:xfrm>
          <a:prstGeom prst="roundRect">
            <a:avLst>
              <a:gd name="adj" fmla="val 71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0C8CB-013C-F74D-AB74-BF4E288BB510}"/>
              </a:ext>
            </a:extLst>
          </p:cNvPr>
          <p:cNvSpPr txBox="1"/>
          <p:nvPr/>
        </p:nvSpPr>
        <p:spPr>
          <a:xfrm>
            <a:off x="1030688" y="-253572"/>
            <a:ext cx="2510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Insertion Sort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53CBE-F216-224E-9EA7-A8E5B70CF094}"/>
              </a:ext>
            </a:extLst>
          </p:cNvPr>
          <p:cNvSpPr txBox="1"/>
          <p:nvPr/>
        </p:nvSpPr>
        <p:spPr>
          <a:xfrm>
            <a:off x="363255" y="-111207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1: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ITERATIVE IMPROVEMENT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3F1BB-ACD6-BE47-83DC-4C6ACDF34B24}"/>
              </a:ext>
            </a:extLst>
          </p:cNvPr>
          <p:cNvSpPr txBox="1"/>
          <p:nvPr/>
        </p:nvSpPr>
        <p:spPr>
          <a:xfrm>
            <a:off x="4173255" y="-111207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2: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IMPOSE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8E379-32FF-0949-BD19-DE43AF1B8ED9}"/>
              </a:ext>
            </a:extLst>
          </p:cNvPr>
          <p:cNvSpPr txBox="1"/>
          <p:nvPr/>
        </p:nvSpPr>
        <p:spPr>
          <a:xfrm>
            <a:off x="7983255" y="-1112070"/>
            <a:ext cx="38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STRATEGY 3:</a:t>
            </a:r>
          </a:p>
          <a:p>
            <a:pPr algn="ctr"/>
            <a:r>
              <a:rPr lang="en-US" sz="1600" spc="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DIVIDE AND CONQUER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8DE2A-E90E-AC4C-95EF-DD8575136685}"/>
              </a:ext>
            </a:extLst>
          </p:cNvPr>
          <p:cNvSpPr txBox="1"/>
          <p:nvPr/>
        </p:nvSpPr>
        <p:spPr>
          <a:xfrm>
            <a:off x="995421" y="2382959"/>
            <a:ext cx="254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Selection Sort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B75CC-D486-D04B-9C22-040A2ABA7AFB}"/>
              </a:ext>
            </a:extLst>
          </p:cNvPr>
          <p:cNvSpPr txBox="1"/>
          <p:nvPr/>
        </p:nvSpPr>
        <p:spPr>
          <a:xfrm>
            <a:off x="5161288" y="100494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Heap Sort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212B31-E0D8-0142-9E2D-6E2AF71C1B28}"/>
              </a:ext>
            </a:extLst>
          </p:cNvPr>
          <p:cNvSpPr txBox="1"/>
          <p:nvPr/>
        </p:nvSpPr>
        <p:spPr>
          <a:xfrm>
            <a:off x="8863695" y="-253572"/>
            <a:ext cx="2084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Merge Sort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63F24-8E7C-A447-8261-CD29DC070B7F}"/>
              </a:ext>
            </a:extLst>
          </p:cNvPr>
          <p:cNvSpPr txBox="1"/>
          <p:nvPr/>
        </p:nvSpPr>
        <p:spPr>
          <a:xfrm>
            <a:off x="8929611" y="238295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Quick Sort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379E98-E836-FB40-B590-E985E3E0D38A}"/>
              </a:ext>
            </a:extLst>
          </p:cNvPr>
          <p:cNvSpPr txBox="1"/>
          <p:nvPr/>
        </p:nvSpPr>
        <p:spPr>
          <a:xfrm>
            <a:off x="5185049" y="158475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45F5D-F6B3-6E44-99CD-2DEFE2F317FD}"/>
              </a:ext>
            </a:extLst>
          </p:cNvPr>
          <p:cNvSpPr txBox="1"/>
          <p:nvPr/>
        </p:nvSpPr>
        <p:spPr>
          <a:xfrm>
            <a:off x="5334127" y="187895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C2DEA-1F7F-3F4C-88EF-5A997DE1C6B1}"/>
                  </a:ext>
                </a:extLst>
              </p:cNvPr>
              <p:cNvSpPr txBox="1"/>
              <p:nvPr/>
            </p:nvSpPr>
            <p:spPr>
              <a:xfrm>
                <a:off x="5734495" y="1500615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3C2DEA-1F7F-3F4C-88EF-5A997DE1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495" y="1500615"/>
                <a:ext cx="1403525" cy="400110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F8E6B6B-8B1D-F74E-9BD7-110F8C621195}"/>
              </a:ext>
            </a:extLst>
          </p:cNvPr>
          <p:cNvGrpSpPr/>
          <p:nvPr/>
        </p:nvGrpSpPr>
        <p:grpSpPr>
          <a:xfrm>
            <a:off x="8366553" y="1573556"/>
            <a:ext cx="866282" cy="295266"/>
            <a:chOff x="8495951" y="3156192"/>
            <a:chExt cx="1009653" cy="34413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371C1B7-AD1A-8D40-A995-1424733D6EB9}"/>
                </a:ext>
              </a:extLst>
            </p:cNvPr>
            <p:cNvSpPr/>
            <p:nvPr/>
          </p:nvSpPr>
          <p:spPr>
            <a:xfrm>
              <a:off x="8495951" y="3156192"/>
              <a:ext cx="1009653" cy="34413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STABLE</a:t>
              </a:r>
            </a:p>
          </p:txBody>
        </p:sp>
        <p:pic>
          <p:nvPicPr>
            <p:cNvPr id="28" name="Graphic 27" descr="Transfer">
              <a:extLst>
                <a:ext uri="{FF2B5EF4-FFF2-40B4-BE49-F238E27FC236}">
                  <a16:creationId xmlns:a16="http://schemas.microsoft.com/office/drawing/2014/main" id="{60E4B60F-4BD4-3944-9A74-9DD3EB1B0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9678" y="3221251"/>
              <a:ext cx="210732" cy="21073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1CC9D6-F580-E040-BE9B-2649407839A7}"/>
              </a:ext>
            </a:extLst>
          </p:cNvPr>
          <p:cNvGrpSpPr/>
          <p:nvPr/>
        </p:nvGrpSpPr>
        <p:grpSpPr>
          <a:xfrm>
            <a:off x="8345009" y="4196651"/>
            <a:ext cx="909371" cy="295266"/>
            <a:chOff x="9680171" y="3158395"/>
            <a:chExt cx="1059873" cy="344133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64F49C1-B880-B748-B374-48320177DAF9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51" name="Graphic 50" descr="Pin">
              <a:extLst>
                <a:ext uri="{FF2B5EF4-FFF2-40B4-BE49-F238E27FC236}">
                  <a16:creationId xmlns:a16="http://schemas.microsoft.com/office/drawing/2014/main" id="{7E2E0BBE-F9DE-7545-BAA1-50DB74A0A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5C4B652-21B9-2547-B4FA-4EACE485CEFF}"/>
              </a:ext>
            </a:extLst>
          </p:cNvPr>
          <p:cNvGrpSpPr/>
          <p:nvPr/>
        </p:nvGrpSpPr>
        <p:grpSpPr>
          <a:xfrm>
            <a:off x="4532870" y="2820100"/>
            <a:ext cx="909371" cy="295266"/>
            <a:chOff x="9680171" y="3158395"/>
            <a:chExt cx="1059873" cy="344133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7E68DE7-EB3F-124E-8B13-B90C4CC20AF6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57" name="Graphic 56" descr="Pin">
              <a:extLst>
                <a:ext uri="{FF2B5EF4-FFF2-40B4-BE49-F238E27FC236}">
                  <a16:creationId xmlns:a16="http://schemas.microsoft.com/office/drawing/2014/main" id="{27915EC5-9246-BF46-8696-75B9CC237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B28F4D-C6F6-E546-863E-ECBD5129743D}"/>
              </a:ext>
            </a:extLst>
          </p:cNvPr>
          <p:cNvGrpSpPr/>
          <p:nvPr/>
        </p:nvGrpSpPr>
        <p:grpSpPr>
          <a:xfrm>
            <a:off x="722870" y="4193352"/>
            <a:ext cx="909371" cy="295266"/>
            <a:chOff x="9680171" y="3158395"/>
            <a:chExt cx="1059873" cy="344133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81270221-2F5F-B447-8F6B-D2ED77A91ECA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60" name="Graphic 59" descr="Pin">
              <a:extLst>
                <a:ext uri="{FF2B5EF4-FFF2-40B4-BE49-F238E27FC236}">
                  <a16:creationId xmlns:a16="http://schemas.microsoft.com/office/drawing/2014/main" id="{D1CA7CEE-353C-614A-AEFE-B35ADC32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20FE987-DF9B-8D4E-9A18-82DABAF489E6}"/>
              </a:ext>
            </a:extLst>
          </p:cNvPr>
          <p:cNvGrpSpPr/>
          <p:nvPr/>
        </p:nvGrpSpPr>
        <p:grpSpPr>
          <a:xfrm>
            <a:off x="722869" y="1556821"/>
            <a:ext cx="909371" cy="295266"/>
            <a:chOff x="9680171" y="3158395"/>
            <a:chExt cx="1059873" cy="344133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D11AAFE-2B95-3C48-8C66-3A4C211F183D}"/>
                </a:ext>
              </a:extLst>
            </p:cNvPr>
            <p:cNvSpPr/>
            <p:nvPr/>
          </p:nvSpPr>
          <p:spPr>
            <a:xfrm>
              <a:off x="9680171" y="3158395"/>
              <a:ext cx="1059873" cy="34413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IN-PLACE</a:t>
              </a:r>
            </a:p>
          </p:txBody>
        </p:sp>
        <p:pic>
          <p:nvPicPr>
            <p:cNvPr id="63" name="Graphic 62" descr="Pin">
              <a:extLst>
                <a:ext uri="{FF2B5EF4-FFF2-40B4-BE49-F238E27FC236}">
                  <a16:creationId xmlns:a16="http://schemas.microsoft.com/office/drawing/2014/main" id="{05B4564C-59F3-3A49-8AAC-E9221BAB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8685" y="3223323"/>
              <a:ext cx="206588" cy="20658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E39EEAC-379B-9447-8E65-5E70B10E5DFF}"/>
              </a:ext>
            </a:extLst>
          </p:cNvPr>
          <p:cNvGrpSpPr/>
          <p:nvPr/>
        </p:nvGrpSpPr>
        <p:grpSpPr>
          <a:xfrm>
            <a:off x="1708185" y="1556821"/>
            <a:ext cx="866282" cy="295266"/>
            <a:chOff x="8495951" y="3156192"/>
            <a:chExt cx="1009653" cy="344133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BD7CF7CE-DF46-C34B-86B3-C84DEA567A13}"/>
                </a:ext>
              </a:extLst>
            </p:cNvPr>
            <p:cNvSpPr/>
            <p:nvPr/>
          </p:nvSpPr>
          <p:spPr>
            <a:xfrm>
              <a:off x="8495951" y="3156192"/>
              <a:ext cx="1009653" cy="34413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50" dirty="0"/>
                <a:t>STABLE</a:t>
              </a:r>
            </a:p>
          </p:txBody>
        </p:sp>
        <p:pic>
          <p:nvPicPr>
            <p:cNvPr id="66" name="Graphic 65" descr="Transfer">
              <a:extLst>
                <a:ext uri="{FF2B5EF4-FFF2-40B4-BE49-F238E27FC236}">
                  <a16:creationId xmlns:a16="http://schemas.microsoft.com/office/drawing/2014/main" id="{4678B846-7512-4041-A2BF-AFE5B57E7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09678" y="3221251"/>
              <a:ext cx="210732" cy="21073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EC8C32E-7719-9C45-9A5D-34239C6096EC}"/>
                  </a:ext>
                </a:extLst>
              </p:cNvPr>
              <p:cNvSpPr txBox="1"/>
              <p:nvPr/>
            </p:nvSpPr>
            <p:spPr>
              <a:xfrm>
                <a:off x="5733885" y="1809700"/>
                <a:ext cx="780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EC8C32E-7719-9C45-9A5D-34239C609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85" y="1809700"/>
                <a:ext cx="780983" cy="400110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224037F-2815-2644-BD60-2C8B4BBEF167}"/>
              </a:ext>
            </a:extLst>
          </p:cNvPr>
          <p:cNvCxnSpPr/>
          <p:nvPr/>
        </p:nvCxnSpPr>
        <p:spPr>
          <a:xfrm>
            <a:off x="4349014" y="2308456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B4CAC9B-6A28-1048-92C5-CAE0DEB90227}"/>
              </a:ext>
            </a:extLst>
          </p:cNvPr>
          <p:cNvSpPr txBox="1"/>
          <p:nvPr/>
        </p:nvSpPr>
        <p:spPr>
          <a:xfrm>
            <a:off x="1367128" y="33091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4DEECA8-3922-5643-B33F-950BA34A89E7}"/>
              </a:ext>
            </a:extLst>
          </p:cNvPr>
          <p:cNvSpPr txBox="1"/>
          <p:nvPr/>
        </p:nvSpPr>
        <p:spPr>
          <a:xfrm>
            <a:off x="1516206" y="62511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968E519-851B-D84A-8F41-9B9C5BCA6B58}"/>
              </a:ext>
            </a:extLst>
          </p:cNvPr>
          <p:cNvCxnSpPr/>
          <p:nvPr/>
        </p:nvCxnSpPr>
        <p:spPr>
          <a:xfrm>
            <a:off x="531093" y="1054616"/>
            <a:ext cx="349397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BE5ED16-7F85-1945-B07E-9F390E79D591}"/>
              </a:ext>
            </a:extLst>
          </p:cNvPr>
          <p:cNvSpPr txBox="1"/>
          <p:nvPr/>
        </p:nvSpPr>
        <p:spPr>
          <a:xfrm>
            <a:off x="1373067" y="2958491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061961-E675-6E46-9297-7E32CFED9A0D}"/>
              </a:ext>
            </a:extLst>
          </p:cNvPr>
          <p:cNvSpPr txBox="1"/>
          <p:nvPr/>
        </p:nvSpPr>
        <p:spPr>
          <a:xfrm>
            <a:off x="1522145" y="3252686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E04FB9D-4EF1-B449-AA0C-EDAF0ED3D57F}"/>
              </a:ext>
            </a:extLst>
          </p:cNvPr>
          <p:cNvCxnSpPr/>
          <p:nvPr/>
        </p:nvCxnSpPr>
        <p:spPr>
          <a:xfrm>
            <a:off x="537032" y="3682192"/>
            <a:ext cx="349397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CCE3051-5A3E-6848-B1CE-8A8AA44D22ED}"/>
              </a:ext>
            </a:extLst>
          </p:cNvPr>
          <p:cNvSpPr txBox="1"/>
          <p:nvPr/>
        </p:nvSpPr>
        <p:spPr>
          <a:xfrm>
            <a:off x="8985463" y="2981825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308F5D6-7D35-ED49-BEB5-FEB5F7410381}"/>
              </a:ext>
            </a:extLst>
          </p:cNvPr>
          <p:cNvSpPr txBox="1"/>
          <p:nvPr/>
        </p:nvSpPr>
        <p:spPr>
          <a:xfrm>
            <a:off x="9134541" y="3276020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A21870C-6BAF-3246-9021-B31D3B261720}"/>
                  </a:ext>
                </a:extLst>
              </p:cNvPr>
              <p:cNvSpPr txBox="1"/>
              <p:nvPr/>
            </p:nvSpPr>
            <p:spPr>
              <a:xfrm>
                <a:off x="9568269" y="2890748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A21870C-6BAF-3246-9021-B31D3B26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269" y="2890748"/>
                <a:ext cx="1330718" cy="407099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37B1788-333D-8B40-886B-7A619CEDD1B6}"/>
                  </a:ext>
                </a:extLst>
              </p:cNvPr>
              <p:cNvSpPr txBox="1"/>
              <p:nvPr/>
            </p:nvSpPr>
            <p:spPr>
              <a:xfrm>
                <a:off x="9534299" y="3206770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37B1788-333D-8B40-886B-7A619CEDD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299" y="3206770"/>
                <a:ext cx="1403525" cy="40011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C396F5-0121-8642-BEB5-C3A4EF5D8531}"/>
              </a:ext>
            </a:extLst>
          </p:cNvPr>
          <p:cNvCxnSpPr/>
          <p:nvPr/>
        </p:nvCxnSpPr>
        <p:spPr>
          <a:xfrm>
            <a:off x="8149428" y="3705526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4F3FDD1-FD14-824D-BBCB-DA4027787AC1}"/>
              </a:ext>
            </a:extLst>
          </p:cNvPr>
          <p:cNvSpPr txBox="1"/>
          <p:nvPr/>
        </p:nvSpPr>
        <p:spPr>
          <a:xfrm>
            <a:off x="8982731" y="333859"/>
            <a:ext cx="612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WORST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AA0FB4C-2D4B-AF44-9E41-1961255F73D6}"/>
              </a:ext>
            </a:extLst>
          </p:cNvPr>
          <p:cNvSpPr txBox="1"/>
          <p:nvPr/>
        </p:nvSpPr>
        <p:spPr>
          <a:xfrm>
            <a:off x="9131809" y="628054"/>
            <a:ext cx="463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BEST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4C769E9-9FB4-B040-99B9-5F93A8EF0C6B}"/>
                  </a:ext>
                </a:extLst>
              </p:cNvPr>
              <p:cNvSpPr txBox="1"/>
              <p:nvPr/>
            </p:nvSpPr>
            <p:spPr>
              <a:xfrm>
                <a:off x="9532177" y="249719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4C769E9-9FB4-B040-99B9-5F93A8EF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177" y="249719"/>
                <a:ext cx="1403525" cy="400110"/>
              </a:xfrm>
              <a:prstGeom prst="rect">
                <a:avLst/>
              </a:prstGeom>
              <a:blipFill>
                <a:blip r:embed="rId1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08A05EC-BAA6-5248-965E-048128E47802}"/>
                  </a:ext>
                </a:extLst>
              </p:cNvPr>
              <p:cNvSpPr txBox="1"/>
              <p:nvPr/>
            </p:nvSpPr>
            <p:spPr>
              <a:xfrm>
                <a:off x="9531567" y="558804"/>
                <a:ext cx="14035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08A05EC-BAA6-5248-965E-048128E47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567" y="558804"/>
                <a:ext cx="1403525" cy="400110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6FF0887-B5F3-9842-B842-1A5962444534}"/>
              </a:ext>
            </a:extLst>
          </p:cNvPr>
          <p:cNvCxnSpPr/>
          <p:nvPr/>
        </p:nvCxnSpPr>
        <p:spPr>
          <a:xfrm>
            <a:off x="8146696" y="1057560"/>
            <a:ext cx="3493972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1D456DD-5E4D-9C40-8CCE-039EDE091ADA}"/>
                  </a:ext>
                </a:extLst>
              </p:cNvPr>
              <p:cNvSpPr txBox="1"/>
              <p:nvPr/>
            </p:nvSpPr>
            <p:spPr>
              <a:xfrm>
                <a:off x="1986571" y="258170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1D456DD-5E4D-9C40-8CCE-039EDE09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71" y="258170"/>
                <a:ext cx="1330718" cy="407099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75B277A-3428-4A4F-913A-F5819D1ED60E}"/>
                  </a:ext>
                </a:extLst>
              </p:cNvPr>
              <p:cNvSpPr txBox="1"/>
              <p:nvPr/>
            </p:nvSpPr>
            <p:spPr>
              <a:xfrm>
                <a:off x="1981576" y="558804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75B277A-3428-4A4F-913A-F5819D1ED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76" y="558804"/>
                <a:ext cx="1330718" cy="407099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1E997BA-3FB1-2940-A7D9-5D7736037BB0}"/>
                  </a:ext>
                </a:extLst>
              </p:cNvPr>
              <p:cNvSpPr txBox="1"/>
              <p:nvPr/>
            </p:nvSpPr>
            <p:spPr>
              <a:xfrm>
                <a:off x="1981576" y="2875808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1E997BA-3FB1-2940-A7D9-5D7736037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76" y="2875808"/>
                <a:ext cx="1330718" cy="407099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E52A263-29C4-0A4A-AE62-B077CDB4AE77}"/>
                  </a:ext>
                </a:extLst>
              </p:cNvPr>
              <p:cNvSpPr txBox="1"/>
              <p:nvPr/>
            </p:nvSpPr>
            <p:spPr>
              <a:xfrm>
                <a:off x="1966993" y="3167185"/>
                <a:ext cx="133071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E52A263-29C4-0A4A-AE62-B077CDB4A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93" y="3167185"/>
                <a:ext cx="1330718" cy="407099"/>
              </a:xfrm>
              <a:prstGeom prst="rect">
                <a:avLst/>
              </a:prstGeom>
              <a:blipFill>
                <a:blip r:embed="rId1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8A4E7C87-423A-034D-BEE7-242A1431ACB5}"/>
              </a:ext>
            </a:extLst>
          </p:cNvPr>
          <p:cNvSpPr txBox="1"/>
          <p:nvPr/>
        </p:nvSpPr>
        <p:spPr>
          <a:xfrm>
            <a:off x="595985" y="3804478"/>
            <a:ext cx="3344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Minimizes array writes, otherwise never preferred.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A99762C-D2C7-2042-8782-8692E85349C1}"/>
              </a:ext>
            </a:extLst>
          </p:cNvPr>
          <p:cNvSpPr txBox="1"/>
          <p:nvPr/>
        </p:nvSpPr>
        <p:spPr>
          <a:xfrm>
            <a:off x="560653" y="1176903"/>
            <a:ext cx="3473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Simple, stable, low-overhead, great if already sorted.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F353AD-433A-3B44-82D8-FEB67942072F}"/>
              </a:ext>
            </a:extLst>
          </p:cNvPr>
          <p:cNvSpPr txBox="1"/>
          <p:nvPr/>
        </p:nvSpPr>
        <p:spPr>
          <a:xfrm>
            <a:off x="4532870" y="2411215"/>
            <a:ext cx="3048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Always good runtimes, great if already sorted.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E096B08-2057-8B49-A176-091F7D26B6A4}"/>
              </a:ext>
            </a:extLst>
          </p:cNvPr>
          <p:cNvSpPr txBox="1"/>
          <p:nvPr/>
        </p:nvSpPr>
        <p:spPr>
          <a:xfrm>
            <a:off x="8356337" y="1161288"/>
            <a:ext cx="3043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Stable, very reliable! In-place variant is slower.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8549992-4A17-B547-8CF6-3294A3A283A6}"/>
              </a:ext>
            </a:extLst>
          </p:cNvPr>
          <p:cNvSpPr txBox="1"/>
          <p:nvPr/>
        </p:nvSpPr>
        <p:spPr>
          <a:xfrm>
            <a:off x="8173884" y="3804478"/>
            <a:ext cx="3478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Fastest in practice (constant factors), bad worst case.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65A689-E68B-C546-B9F7-634EBD73D1F9}"/>
                  </a:ext>
                </a:extLst>
              </p:cNvPr>
              <p:cNvSpPr txBox="1"/>
              <p:nvPr/>
            </p:nvSpPr>
            <p:spPr>
              <a:xfrm>
                <a:off x="10964126" y="1592743"/>
                <a:ext cx="599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A65A689-E68B-C546-B9F7-634EBD73D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126" y="1592743"/>
                <a:ext cx="599844" cy="307777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DCDBAA22-26E5-D84C-9328-957EB16C58AA}"/>
              </a:ext>
            </a:extLst>
          </p:cNvPr>
          <p:cNvSpPr txBox="1"/>
          <p:nvPr/>
        </p:nvSpPr>
        <p:spPr>
          <a:xfrm>
            <a:off x="10529765" y="1624895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C61C684-F7C2-AC43-9A6F-8915C837C841}"/>
                  </a:ext>
                </a:extLst>
              </p:cNvPr>
              <p:cNvSpPr txBox="1"/>
              <p:nvPr/>
            </p:nvSpPr>
            <p:spPr>
              <a:xfrm>
                <a:off x="10964126" y="4226693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C61C684-F7C2-AC43-9A6F-8915C837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126" y="4226693"/>
                <a:ext cx="591829" cy="307777"/>
              </a:xfrm>
              <a:prstGeom prst="rect">
                <a:avLst/>
              </a:prstGeom>
              <a:blipFill>
                <a:blip r:embed="rId1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F2B36D75-E14A-2140-8786-986719529C19}"/>
              </a:ext>
            </a:extLst>
          </p:cNvPr>
          <p:cNvSpPr txBox="1"/>
          <p:nvPr/>
        </p:nvSpPr>
        <p:spPr>
          <a:xfrm>
            <a:off x="10529765" y="4258845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1F3BA-2BA6-A641-9B34-3D59B5880F92}"/>
                  </a:ext>
                </a:extLst>
              </p:cNvPr>
              <p:cNvSpPr txBox="1"/>
              <p:nvPr/>
            </p:nvSpPr>
            <p:spPr>
              <a:xfrm>
                <a:off x="7163889" y="2851934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1F3BA-2BA6-A641-9B34-3D59B588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889" y="2851934"/>
                <a:ext cx="591829" cy="307777"/>
              </a:xfrm>
              <a:prstGeom prst="rect">
                <a:avLst/>
              </a:prstGeom>
              <a:blipFill>
                <a:blip r:embed="rId1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6E5E2D6-3B92-854B-B53C-6C85A5148A44}"/>
              </a:ext>
            </a:extLst>
          </p:cNvPr>
          <p:cNvSpPr txBox="1"/>
          <p:nvPr/>
        </p:nvSpPr>
        <p:spPr>
          <a:xfrm>
            <a:off x="6729528" y="2884086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70423A6-2862-AD40-B670-C920BE104D33}"/>
                  </a:ext>
                </a:extLst>
              </p:cNvPr>
              <p:cNvSpPr txBox="1"/>
              <p:nvPr/>
            </p:nvSpPr>
            <p:spPr>
              <a:xfrm>
                <a:off x="3341987" y="4249060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70423A6-2862-AD40-B670-C920BE104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987" y="4249060"/>
                <a:ext cx="591829" cy="307777"/>
              </a:xfrm>
              <a:prstGeom prst="rect">
                <a:avLst/>
              </a:prstGeom>
              <a:blipFill>
                <a:blip r:embed="rId2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7A486873-4B1D-4B4B-871F-A3EBDFA579D7}"/>
              </a:ext>
            </a:extLst>
          </p:cNvPr>
          <p:cNvSpPr txBox="1"/>
          <p:nvPr/>
        </p:nvSpPr>
        <p:spPr>
          <a:xfrm>
            <a:off x="2907626" y="4281212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BB84836-BF82-4348-B25F-AF0B62477874}"/>
                  </a:ext>
                </a:extLst>
              </p:cNvPr>
              <p:cNvSpPr txBox="1"/>
              <p:nvPr/>
            </p:nvSpPr>
            <p:spPr>
              <a:xfrm>
                <a:off x="3347371" y="1598597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BB84836-BF82-4348-B25F-AF0B6247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371" y="1598597"/>
                <a:ext cx="591829" cy="307777"/>
              </a:xfrm>
              <a:prstGeom prst="rect">
                <a:avLst/>
              </a:prstGeom>
              <a:blipFill>
                <a:blip r:embed="rId2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416853EC-41D9-5848-BDE0-9DB8DFC60349}"/>
              </a:ext>
            </a:extLst>
          </p:cNvPr>
          <p:cNvSpPr txBox="1"/>
          <p:nvPr/>
        </p:nvSpPr>
        <p:spPr>
          <a:xfrm>
            <a:off x="2913010" y="1630749"/>
            <a:ext cx="5469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FD453-ADF3-E34A-8966-92658C926160}"/>
              </a:ext>
            </a:extLst>
          </p:cNvPr>
          <p:cNvSpPr txBox="1"/>
          <p:nvPr/>
        </p:nvSpPr>
        <p:spPr>
          <a:xfrm>
            <a:off x="560653" y="4912876"/>
            <a:ext cx="5511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we do better than n log 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comparison sorts, </a:t>
            </a:r>
            <a:r>
              <a:rPr lang="en-US" b="1" dirty="0"/>
              <a:t>NO</a:t>
            </a:r>
            <a:r>
              <a:rPr lang="en-US" dirty="0"/>
              <a:t>. A proven upper bound!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Intuition: n elements to sort, no faster way to find “right place” than log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niche sorts can do better in specific situations!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BBE2E0-FA34-A34F-86DA-51E4EEFA3CA7}"/>
              </a:ext>
            </a:extLst>
          </p:cNvPr>
          <p:cNvSpPr/>
          <p:nvPr/>
        </p:nvSpPr>
        <p:spPr>
          <a:xfrm>
            <a:off x="6071668" y="4912876"/>
            <a:ext cx="6111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Many cool niche sorts beyond the scope of 373!</a:t>
            </a:r>
          </a:p>
          <a:p>
            <a:pPr marL="815975" lvl="1" indent="-358775"/>
            <a:r>
              <a:rPr lang="en-US" dirty="0"/>
              <a:t>Radix Sort (</a:t>
            </a:r>
            <a:r>
              <a:rPr lang="en-US" dirty="0">
                <a:hlinkClick r:id="rId22"/>
              </a:rPr>
              <a:t>Wikipedia</a:t>
            </a:r>
            <a:r>
              <a:rPr lang="en-US" dirty="0"/>
              <a:t>, </a:t>
            </a:r>
            <a:r>
              <a:rPr lang="en-US" dirty="0">
                <a:hlinkClick r:id="rId23"/>
              </a:rPr>
              <a:t>VisuAlgo</a:t>
            </a:r>
            <a:r>
              <a:rPr lang="en-US" dirty="0"/>
              <a:t>) - Go digit-by-digit in integer data. Only 10 digits, so no need to compare!</a:t>
            </a:r>
          </a:p>
          <a:p>
            <a:pPr lvl="1"/>
            <a:r>
              <a:rPr lang="en-US" dirty="0"/>
              <a:t>Counting Sort (</a:t>
            </a:r>
            <a:r>
              <a:rPr lang="en-US" dirty="0">
                <a:hlinkClick r:id="rId24"/>
              </a:rPr>
              <a:t>Wikipedia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Bucket Sort (</a:t>
            </a:r>
            <a:r>
              <a:rPr lang="en-US" dirty="0">
                <a:hlinkClick r:id="rId25"/>
              </a:rPr>
              <a:t>Wikipedia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External Sorting Algorithms (</a:t>
            </a:r>
            <a:r>
              <a:rPr lang="en-US" dirty="0">
                <a:hlinkClick r:id="rId26"/>
              </a:rPr>
              <a:t>Wikipedia</a:t>
            </a:r>
            <a:r>
              <a:rPr lang="en-US" dirty="0"/>
              <a:t>) - For big data™</a:t>
            </a:r>
          </a:p>
        </p:txBody>
      </p:sp>
    </p:spTree>
    <p:extLst>
      <p:ext uri="{BB962C8B-B14F-4D97-AF65-F5344CB8AC3E}">
        <p14:creationId xmlns:p14="http://schemas.microsoft.com/office/powerpoint/2010/main" val="3230560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F495-9E14-4122-A0ED-C7A1ADA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39" y="263276"/>
            <a:ext cx="11187259" cy="1014667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Merge Sort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52EB5-0A41-45B7-B5EE-8E116BAB5D86}"/>
              </a:ext>
            </a:extLst>
          </p:cNvPr>
          <p:cNvSpPr txBox="1"/>
          <p:nvPr/>
        </p:nvSpPr>
        <p:spPr>
          <a:xfrm>
            <a:off x="273254" y="1613118"/>
            <a:ext cx="4955203" cy="1815882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mergeSort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list.length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list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mergeSort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..., mid])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mergeSort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[mid +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...])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merge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C5295-3B0D-4228-9694-033CE3E848A8}"/>
              </a:ext>
            </a:extLst>
          </p:cNvPr>
          <p:cNvSpPr txBox="1"/>
          <p:nvPr/>
        </p:nvSpPr>
        <p:spPr>
          <a:xfrm>
            <a:off x="273254" y="3764175"/>
            <a:ext cx="22005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 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06B793-BA17-4E94-A316-08FA7480F8A0}"/>
              </a:ext>
            </a:extLst>
          </p:cNvPr>
          <p:cNvSpPr txBox="1"/>
          <p:nvPr/>
        </p:nvSpPr>
        <p:spPr>
          <a:xfrm>
            <a:off x="2514668" y="5385948"/>
            <a:ext cx="50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CBFC1B-2A91-4F60-82D2-BB7374523CDE}"/>
              </a:ext>
            </a:extLst>
          </p:cNvPr>
          <p:cNvSpPr txBox="1"/>
          <p:nvPr/>
        </p:nvSpPr>
        <p:spPr>
          <a:xfrm>
            <a:off x="2529367" y="5920659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432CEB-0433-9044-83FB-BFD3B22A36CC}"/>
                  </a:ext>
                </a:extLst>
              </p:cNvPr>
              <p:cNvSpPr txBox="1"/>
              <p:nvPr/>
            </p:nvSpPr>
            <p:spPr>
              <a:xfrm>
                <a:off x="4593785" y="4361101"/>
                <a:ext cx="1292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432CEB-0433-9044-83FB-BFD3B22A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785" y="4361101"/>
                <a:ext cx="1292277" cy="369332"/>
              </a:xfrm>
              <a:prstGeom prst="rect">
                <a:avLst/>
              </a:prstGeom>
              <a:blipFill>
                <a:blip r:embed="rId3"/>
                <a:stretch>
                  <a:fillRect l="-3922" t="-6897" r="-98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06C68F0-7267-9843-ADF4-D85B1C0715F6}"/>
              </a:ext>
            </a:extLst>
          </p:cNvPr>
          <p:cNvSpPr txBox="1"/>
          <p:nvPr/>
        </p:nvSpPr>
        <p:spPr>
          <a:xfrm>
            <a:off x="2473793" y="482754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CFF2D-6A36-204A-882C-DE5B28BF35D8}"/>
              </a:ext>
            </a:extLst>
          </p:cNvPr>
          <p:cNvSpPr txBox="1"/>
          <p:nvPr/>
        </p:nvSpPr>
        <p:spPr>
          <a:xfrm>
            <a:off x="2465773" y="428986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</a:t>
            </a:r>
          </a:p>
        </p:txBody>
      </p:sp>
      <p:graphicFrame>
        <p:nvGraphicFramePr>
          <p:cNvPr id="44" name="Content Placeholder 6">
            <a:extLst>
              <a:ext uri="{FF2B5EF4-FFF2-40B4-BE49-F238E27FC236}">
                <a16:creationId xmlns:a16="http://schemas.microsoft.com/office/drawing/2014/main" id="{A94F9685-ED1F-DE4C-8781-51FBB18406CF}"/>
              </a:ext>
            </a:extLst>
          </p:cNvPr>
          <p:cNvGraphicFramePr>
            <a:graphicFrameLocks/>
          </p:cNvGraphicFramePr>
          <p:nvPr/>
        </p:nvGraphicFramePr>
        <p:xfrm>
          <a:off x="7548965" y="871438"/>
          <a:ext cx="40318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E767A6A-B59B-304C-BA1C-BA8CE89EFCE0}"/>
              </a:ext>
            </a:extLst>
          </p:cNvPr>
          <p:cNvGraphicFramePr>
            <a:graphicFrameLocks noGrp="1"/>
          </p:cNvGraphicFramePr>
          <p:nvPr/>
        </p:nvGraphicFramePr>
        <p:xfrm>
          <a:off x="7285581" y="1741583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07605318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09742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8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55593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F0D72DED-5EF6-414A-8648-9971AC962CA8}"/>
              </a:ext>
            </a:extLst>
          </p:cNvPr>
          <p:cNvGraphicFramePr>
            <a:graphicFrameLocks noGrp="1"/>
          </p:cNvGraphicFramePr>
          <p:nvPr/>
        </p:nvGraphicFramePr>
        <p:xfrm>
          <a:off x="9736668" y="1751339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206129758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769089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1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9768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583426A6-8857-0B43-B87C-6545A26C7DE3}"/>
              </a:ext>
            </a:extLst>
          </p:cNvPr>
          <p:cNvGraphicFramePr>
            <a:graphicFrameLocks noGrp="1"/>
          </p:cNvGraphicFramePr>
          <p:nvPr/>
        </p:nvGraphicFramePr>
        <p:xfrm>
          <a:off x="7103140" y="2643949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81155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22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8114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39ACC7C9-C930-F646-A570-E28ECACE6FD0}"/>
              </a:ext>
            </a:extLst>
          </p:cNvPr>
          <p:cNvGraphicFramePr>
            <a:graphicFrameLocks noGrp="1"/>
          </p:cNvGraphicFramePr>
          <p:nvPr/>
        </p:nvGraphicFramePr>
        <p:xfrm>
          <a:off x="8320411" y="2643949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81155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22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81140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EB02AD49-1C40-7446-A119-991937CC1324}"/>
              </a:ext>
            </a:extLst>
          </p:cNvPr>
          <p:cNvGraphicFramePr>
            <a:graphicFrameLocks noGrp="1"/>
          </p:cNvGraphicFramePr>
          <p:nvPr/>
        </p:nvGraphicFramePr>
        <p:xfrm>
          <a:off x="9537682" y="2640640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81155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22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81140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805472FF-E7C9-BF4C-B9A5-0B1738D62C67}"/>
              </a:ext>
            </a:extLst>
          </p:cNvPr>
          <p:cNvGraphicFramePr>
            <a:graphicFrameLocks noGrp="1"/>
          </p:cNvGraphicFramePr>
          <p:nvPr/>
        </p:nvGraphicFramePr>
        <p:xfrm>
          <a:off x="10754953" y="2640640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81155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22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81140"/>
                  </a:ext>
                </a:extLst>
              </a:tr>
            </a:tbl>
          </a:graphicData>
        </a:graphic>
      </p:graphicFrame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7764FAC-EF3B-2C48-B5AD-AC98FB536AF2}"/>
              </a:ext>
            </a:extLst>
          </p:cNvPr>
          <p:cNvCxnSpPr>
            <a:cxnSpLocks/>
          </p:cNvCxnSpPr>
          <p:nvPr/>
        </p:nvCxnSpPr>
        <p:spPr>
          <a:xfrm flipH="1">
            <a:off x="9018443" y="1603718"/>
            <a:ext cx="546456" cy="52647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BB4AF06-7D11-C347-9190-3B4D699ED574}"/>
              </a:ext>
            </a:extLst>
          </p:cNvPr>
          <p:cNvCxnSpPr>
            <a:cxnSpLocks/>
          </p:cNvCxnSpPr>
          <p:nvPr/>
        </p:nvCxnSpPr>
        <p:spPr>
          <a:xfrm>
            <a:off x="9564899" y="1603718"/>
            <a:ext cx="526768" cy="54926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0828CA2-3474-004A-9077-E46E50D2E1DE}"/>
              </a:ext>
            </a:extLst>
          </p:cNvPr>
          <p:cNvCxnSpPr>
            <a:cxnSpLocks/>
          </p:cNvCxnSpPr>
          <p:nvPr/>
        </p:nvCxnSpPr>
        <p:spPr>
          <a:xfrm flipH="1">
            <a:off x="7773955" y="2483263"/>
            <a:ext cx="546456" cy="52647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AD80B5B-B45C-9A4C-A259-61C7AEDED68F}"/>
              </a:ext>
            </a:extLst>
          </p:cNvPr>
          <p:cNvCxnSpPr>
            <a:cxnSpLocks/>
          </p:cNvCxnSpPr>
          <p:nvPr/>
        </p:nvCxnSpPr>
        <p:spPr>
          <a:xfrm>
            <a:off x="8320411" y="2483263"/>
            <a:ext cx="526768" cy="54926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2343564-0182-294A-9085-4883BEB3D07F}"/>
              </a:ext>
            </a:extLst>
          </p:cNvPr>
          <p:cNvCxnSpPr>
            <a:cxnSpLocks/>
          </p:cNvCxnSpPr>
          <p:nvPr/>
        </p:nvCxnSpPr>
        <p:spPr>
          <a:xfrm flipH="1">
            <a:off x="10174468" y="2493019"/>
            <a:ext cx="546456" cy="52647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C7236FA-86CD-7E45-A5C3-5677FDF3F1A1}"/>
              </a:ext>
            </a:extLst>
          </p:cNvPr>
          <p:cNvCxnSpPr>
            <a:cxnSpLocks/>
          </p:cNvCxnSpPr>
          <p:nvPr/>
        </p:nvCxnSpPr>
        <p:spPr>
          <a:xfrm>
            <a:off x="10720924" y="2493019"/>
            <a:ext cx="526768" cy="54926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ontent Placeholder 6">
            <a:extLst>
              <a:ext uri="{FF2B5EF4-FFF2-40B4-BE49-F238E27FC236}">
                <a16:creationId xmlns:a16="http://schemas.microsoft.com/office/drawing/2014/main" id="{58E9BDD5-747E-4C4C-B65B-D70BB02736EF}"/>
              </a:ext>
            </a:extLst>
          </p:cNvPr>
          <p:cNvGraphicFramePr>
            <a:graphicFrameLocks/>
          </p:cNvGraphicFramePr>
          <p:nvPr/>
        </p:nvGraphicFramePr>
        <p:xfrm>
          <a:off x="7548965" y="4518617"/>
          <a:ext cx="40318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207286141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56923517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52777715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2267190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08794E9D-FF85-6546-8A3A-AAC2543532EF}"/>
              </a:ext>
            </a:extLst>
          </p:cNvPr>
          <p:cNvGraphicFramePr>
            <a:graphicFrameLocks noGrp="1"/>
          </p:cNvGraphicFramePr>
          <p:nvPr/>
        </p:nvGraphicFramePr>
        <p:xfrm>
          <a:off x="7285581" y="3588760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076053181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3009742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8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55593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9CDCCE3-2811-D34F-A8B2-C3004E9E7222}"/>
              </a:ext>
            </a:extLst>
          </p:cNvPr>
          <p:cNvGraphicFramePr>
            <a:graphicFrameLocks noGrp="1"/>
          </p:cNvGraphicFramePr>
          <p:nvPr/>
        </p:nvGraphicFramePr>
        <p:xfrm>
          <a:off x="9736668" y="3598516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2061297580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769089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1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97687"/>
                  </a:ext>
                </a:extLst>
              </a:tr>
            </a:tbl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D868F0-8976-2B43-B039-5B60118D56EF}"/>
              </a:ext>
            </a:extLst>
          </p:cNvPr>
          <p:cNvCxnSpPr>
            <a:cxnSpLocks/>
          </p:cNvCxnSpPr>
          <p:nvPr/>
        </p:nvCxnSpPr>
        <p:spPr>
          <a:xfrm>
            <a:off x="7773955" y="3382320"/>
            <a:ext cx="506300" cy="58246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D128F46-FE19-1345-A7A0-3F3DBD3695A1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8345137" y="3385629"/>
            <a:ext cx="479257" cy="579154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04B3978-C70D-B943-BCDE-F1D1E8626A07}"/>
              </a:ext>
            </a:extLst>
          </p:cNvPr>
          <p:cNvCxnSpPr>
            <a:cxnSpLocks/>
          </p:cNvCxnSpPr>
          <p:nvPr/>
        </p:nvCxnSpPr>
        <p:spPr>
          <a:xfrm>
            <a:off x="10136743" y="3390330"/>
            <a:ext cx="614518" cy="579026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CD87D71-08DF-A942-9B44-D364692360E3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0825331" y="3382320"/>
            <a:ext cx="433605" cy="619226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4B26322-C86D-CF46-B8FB-D6BC55E5132D}"/>
              </a:ext>
            </a:extLst>
          </p:cNvPr>
          <p:cNvCxnSpPr>
            <a:cxnSpLocks/>
          </p:cNvCxnSpPr>
          <p:nvPr/>
        </p:nvCxnSpPr>
        <p:spPr>
          <a:xfrm>
            <a:off x="8953576" y="4339943"/>
            <a:ext cx="506300" cy="58246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DF6B6A5-2525-664D-BE06-D7CCD696AE10}"/>
              </a:ext>
            </a:extLst>
          </p:cNvPr>
          <p:cNvCxnSpPr>
            <a:cxnSpLocks/>
          </p:cNvCxnSpPr>
          <p:nvPr/>
        </p:nvCxnSpPr>
        <p:spPr>
          <a:xfrm flipH="1">
            <a:off x="9524758" y="4343252"/>
            <a:ext cx="479257" cy="579154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122A49-C182-8948-B65F-2C374AF092A8}"/>
              </a:ext>
            </a:extLst>
          </p:cNvPr>
          <p:cNvCxnSpPr/>
          <p:nvPr/>
        </p:nvCxnSpPr>
        <p:spPr>
          <a:xfrm>
            <a:off x="6830008" y="1242278"/>
            <a:ext cx="0" cy="4143670"/>
          </a:xfrm>
          <a:prstGeom prst="straightConnector1">
            <a:avLst/>
          </a:prstGeom>
          <a:ln w="571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041182C-0DEC-F745-8BC9-90DBFFF2D2B6}"/>
              </a:ext>
            </a:extLst>
          </p:cNvPr>
          <p:cNvCxnSpPr>
            <a:cxnSpLocks/>
          </p:cNvCxnSpPr>
          <p:nvPr/>
        </p:nvCxnSpPr>
        <p:spPr>
          <a:xfrm flipH="1">
            <a:off x="7548965" y="738581"/>
            <a:ext cx="4067914" cy="0"/>
          </a:xfrm>
          <a:prstGeom prst="straightConnector1">
            <a:avLst/>
          </a:prstGeom>
          <a:ln w="571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0B16DEC-CA5C-BD41-BD2C-C5B74C04815C}"/>
              </a:ext>
            </a:extLst>
          </p:cNvPr>
          <p:cNvSpPr txBox="1"/>
          <p:nvPr/>
        </p:nvSpPr>
        <p:spPr>
          <a:xfrm>
            <a:off x="9371511" y="3315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cs typeface="Consolas" panose="020B0609020204030204" pitchFamily="49" charset="0"/>
              </a:rPr>
              <a:t>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763F957-63F2-854E-8D3E-3E3F310C755D}"/>
              </a:ext>
            </a:extLst>
          </p:cNvPr>
          <p:cNvSpPr txBox="1"/>
          <p:nvPr/>
        </p:nvSpPr>
        <p:spPr>
          <a:xfrm flipH="1">
            <a:off x="5886062" y="2172663"/>
            <a:ext cx="88598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cs typeface="Consolas" panose="020B0609020204030204" pitchFamily="49" charset="0"/>
              </a:rPr>
              <a:t>2 log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5AB3F79-DA3E-0A4B-830C-FBFEAA947F18}"/>
                  </a:ext>
                </a:extLst>
              </p:cNvPr>
              <p:cNvSpPr txBox="1"/>
              <p:nvPr/>
            </p:nvSpPr>
            <p:spPr>
              <a:xfrm>
                <a:off x="2297668" y="3466382"/>
                <a:ext cx="3588394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5AB3F79-DA3E-0A4B-830C-FBFEAA947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668" y="3466382"/>
                <a:ext cx="3588394" cy="976614"/>
              </a:xfrm>
              <a:prstGeom prst="rect">
                <a:avLst/>
              </a:prstGeom>
              <a:blipFill>
                <a:blip r:embed="rId4"/>
                <a:stretch>
                  <a:fillRect l="-18021" t="-209211" b="-298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694B8BCB-C206-B649-98CF-9F645A1FACA8}"/>
              </a:ext>
            </a:extLst>
          </p:cNvPr>
          <p:cNvGrpSpPr/>
          <p:nvPr/>
        </p:nvGrpSpPr>
        <p:grpSpPr>
          <a:xfrm>
            <a:off x="3935551" y="5924343"/>
            <a:ext cx="3267682" cy="774961"/>
            <a:chOff x="812196" y="5610395"/>
            <a:chExt cx="4175557" cy="99027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9EADE08-EC97-744C-9FFB-77C197939014}"/>
                </a:ext>
              </a:extLst>
            </p:cNvPr>
            <p:cNvSpPr/>
            <p:nvPr/>
          </p:nvSpPr>
          <p:spPr>
            <a:xfrm>
              <a:off x="812196" y="5610395"/>
              <a:ext cx="4175557" cy="9902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EF6B59A4-FE85-014A-8D91-E3B5F4A0E293}"/>
                </a:ext>
              </a:extLst>
            </p:cNvPr>
            <p:cNvSpPr/>
            <p:nvPr/>
          </p:nvSpPr>
          <p:spPr>
            <a:xfrm>
              <a:off x="969636" y="5716987"/>
              <a:ext cx="777087" cy="777087"/>
            </a:xfrm>
            <a:prstGeom prst="roundRect">
              <a:avLst>
                <a:gd name="adj" fmla="val 330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>
                  <a:latin typeface="Montserrat ExtraBold" pitchFamily="2" charset="77"/>
                </a:rPr>
                <a:t>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0890F1B-7CF6-914D-BAB0-04586C114FD3}"/>
                </a:ext>
              </a:extLst>
            </p:cNvPr>
            <p:cNvSpPr txBox="1"/>
            <p:nvPr/>
          </p:nvSpPr>
          <p:spPr>
            <a:xfrm>
              <a:off x="1904163" y="5872918"/>
              <a:ext cx="2825526" cy="511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Constant size Input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6633126-1F03-3F48-A50B-CEBD07114427}"/>
              </a:ext>
            </a:extLst>
          </p:cNvPr>
          <p:cNvSpPr txBox="1"/>
          <p:nvPr/>
        </p:nvSpPr>
        <p:spPr>
          <a:xfrm>
            <a:off x="7285187" y="5988657"/>
            <a:ext cx="288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forget your old friends, the 3 recursive patterns!</a:t>
            </a:r>
          </a:p>
        </p:txBody>
      </p:sp>
    </p:spTree>
    <p:extLst>
      <p:ext uri="{BB962C8B-B14F-4D97-AF65-F5344CB8AC3E}">
        <p14:creationId xmlns:p14="http://schemas.microsoft.com/office/powerpoint/2010/main" val="2047651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B5B3-5BAC-481F-9044-F9EAD37E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53" y="428338"/>
            <a:ext cx="10515600" cy="762635"/>
          </a:xfrm>
        </p:spPr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Quick Sort (v1)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7E8EE2-BE51-4540-9628-5D8368A6D12F}"/>
              </a:ext>
            </a:extLst>
          </p:cNvPr>
          <p:cNvSpPr txBox="1"/>
          <p:nvPr/>
        </p:nvSpPr>
        <p:spPr>
          <a:xfrm>
            <a:off x="299233" y="1504520"/>
            <a:ext cx="5650906" cy="2031325"/>
          </a:xfrm>
          <a:prstGeom prst="rect">
            <a:avLst/>
          </a:prstGeom>
          <a:noFill/>
          <a:ln>
            <a:solidFill>
              <a:srgbClr val="4C328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list.length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list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pivot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choosePivot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(list)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getSmaller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(pivot, list))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quickSort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getBigger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(pivot, list))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smallerHalf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+ pivot +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largerHalf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D2395C-2A66-4941-BA02-476FDFA3AE8F}"/>
              </a:ext>
            </a:extLst>
          </p:cNvPr>
          <p:cNvSpPr txBox="1"/>
          <p:nvPr/>
        </p:nvSpPr>
        <p:spPr>
          <a:xfrm>
            <a:off x="370118" y="3821165"/>
            <a:ext cx="21184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 runtime?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Best case runtime?</a:t>
            </a:r>
          </a:p>
          <a:p>
            <a:endParaRPr lang="en-US" dirty="0"/>
          </a:p>
          <a:p>
            <a:r>
              <a:rPr lang="en-US" dirty="0"/>
              <a:t>In-practice runtime?</a:t>
            </a:r>
          </a:p>
          <a:p>
            <a:endParaRPr lang="en-US" dirty="0"/>
          </a:p>
          <a:p>
            <a:r>
              <a:rPr lang="en-US" dirty="0"/>
              <a:t>Stable?</a:t>
            </a:r>
          </a:p>
          <a:p>
            <a:endParaRPr lang="en-US" dirty="0"/>
          </a:p>
          <a:p>
            <a:r>
              <a:rPr lang="en-US" dirty="0"/>
              <a:t>In-place?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39CC2B-FEA7-4E24-A3A2-2BB72EE60354}"/>
              </a:ext>
            </a:extLst>
          </p:cNvPr>
          <p:cNvSpPr txBox="1"/>
          <p:nvPr/>
        </p:nvSpPr>
        <p:spPr>
          <a:xfrm>
            <a:off x="1849542" y="569084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15E38E-B1ED-4A40-B121-8ED03D82F97F}"/>
              </a:ext>
            </a:extLst>
          </p:cNvPr>
          <p:cNvSpPr txBox="1"/>
          <p:nvPr/>
        </p:nvSpPr>
        <p:spPr>
          <a:xfrm>
            <a:off x="1864241" y="6280997"/>
            <a:ext cx="155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be done!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185A35-5813-4DE1-BD86-0D75F48D5E26}"/>
                  </a:ext>
                </a:extLst>
              </p:cNvPr>
              <p:cNvSpPr txBox="1"/>
              <p:nvPr/>
            </p:nvSpPr>
            <p:spPr>
              <a:xfrm>
                <a:off x="2488583" y="5225768"/>
                <a:ext cx="3749040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Just trust me: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r>
                  <a:rPr lang="en-US" sz="1100" dirty="0"/>
                  <a:t>(absurd amount of math to get here)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185A35-5813-4DE1-BD86-0D75F48D5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83" y="5225768"/>
                <a:ext cx="3749040" cy="538609"/>
              </a:xfrm>
              <a:prstGeom prst="rect">
                <a:avLst/>
              </a:prstGeom>
              <a:blipFill>
                <a:blip r:embed="rId3"/>
                <a:stretch>
                  <a:fillRect l="-1014" t="-4651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Content Placeholder 6">
            <a:extLst>
              <a:ext uri="{FF2B5EF4-FFF2-40B4-BE49-F238E27FC236}">
                <a16:creationId xmlns:a16="http://schemas.microsoft.com/office/drawing/2014/main" id="{EFF95579-8384-AF45-AA41-382A6ABA495D}"/>
              </a:ext>
            </a:extLst>
          </p:cNvPr>
          <p:cNvGraphicFramePr>
            <a:graphicFrameLocks/>
          </p:cNvGraphicFramePr>
          <p:nvPr/>
        </p:nvGraphicFramePr>
        <p:xfrm>
          <a:off x="7077069" y="990845"/>
          <a:ext cx="40318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46" name="Content Placeholder 6">
            <a:extLst>
              <a:ext uri="{FF2B5EF4-FFF2-40B4-BE49-F238E27FC236}">
                <a16:creationId xmlns:a16="http://schemas.microsoft.com/office/drawing/2014/main" id="{9C126DA7-9B6A-9840-8B3F-F1AA1B53F0D9}"/>
              </a:ext>
            </a:extLst>
          </p:cNvPr>
          <p:cNvGraphicFramePr>
            <a:graphicFrameLocks/>
          </p:cNvGraphicFramePr>
          <p:nvPr/>
        </p:nvGraphicFramePr>
        <p:xfrm>
          <a:off x="9639459" y="2066963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EF2BEF95-C9D4-8940-9192-B2160D198386}"/>
              </a:ext>
            </a:extLst>
          </p:cNvPr>
          <p:cNvGraphicFramePr>
            <a:graphicFrameLocks noGrp="1"/>
          </p:cNvGraphicFramePr>
          <p:nvPr/>
        </p:nvGraphicFramePr>
        <p:xfrm>
          <a:off x="7126900" y="2066963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226094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82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884702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4FD5F1CC-18BB-5845-B76D-64D5A916F196}"/>
              </a:ext>
            </a:extLst>
          </p:cNvPr>
          <p:cNvGraphicFramePr>
            <a:graphicFrameLocks noGrp="1"/>
          </p:cNvGraphicFramePr>
          <p:nvPr/>
        </p:nvGraphicFramePr>
        <p:xfrm>
          <a:off x="8372062" y="2066963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3741222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2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466689"/>
                  </a:ext>
                </a:extLst>
              </a:tr>
            </a:tbl>
          </a:graphicData>
        </a:graphic>
      </p:graphicFrame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E879537-F513-D541-A929-CF422883776B}"/>
              </a:ext>
            </a:extLst>
          </p:cNvPr>
          <p:cNvCxnSpPr>
            <a:cxnSpLocks/>
            <a:endCxn id="47" idx="3"/>
          </p:cNvCxnSpPr>
          <p:nvPr/>
        </p:nvCxnSpPr>
        <p:spPr>
          <a:xfrm flipH="1">
            <a:off x="8134867" y="1742960"/>
            <a:ext cx="546456" cy="6948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0F3563-03DC-194B-B09D-540AF80D626F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8681323" y="1742960"/>
            <a:ext cx="958136" cy="6948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AE3559-7005-494E-9BDE-38A1BEEDE48D}"/>
              </a:ext>
            </a:extLst>
          </p:cNvPr>
          <p:cNvCxnSpPr>
            <a:cxnSpLocks/>
          </p:cNvCxnSpPr>
          <p:nvPr/>
        </p:nvCxnSpPr>
        <p:spPr>
          <a:xfrm>
            <a:off x="8681323" y="1742960"/>
            <a:ext cx="0" cy="6948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3701850-7E82-104B-918A-40692C6E8788}"/>
              </a:ext>
            </a:extLst>
          </p:cNvPr>
          <p:cNvGrpSpPr/>
          <p:nvPr/>
        </p:nvGrpSpPr>
        <p:grpSpPr>
          <a:xfrm>
            <a:off x="7101714" y="1013635"/>
            <a:ext cx="949986" cy="859259"/>
            <a:chOff x="5562432" y="861965"/>
            <a:chExt cx="949986" cy="85925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659910C-670D-394A-A4C1-88C6497358D4}"/>
                </a:ext>
              </a:extLst>
            </p:cNvPr>
            <p:cNvSpPr/>
            <p:nvPr/>
          </p:nvSpPr>
          <p:spPr>
            <a:xfrm>
              <a:off x="5714696" y="1075765"/>
              <a:ext cx="645459" cy="645459"/>
            </a:xfrm>
            <a:prstGeom prst="ellipse">
              <a:avLst/>
            </a:prstGeom>
            <a:noFill/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A96D57A-2B9D-4148-9754-FE79F916814C}"/>
                </a:ext>
              </a:extLst>
            </p:cNvPr>
            <p:cNvSpPr/>
            <p:nvPr/>
          </p:nvSpPr>
          <p:spPr>
            <a:xfrm>
              <a:off x="5562432" y="861965"/>
              <a:ext cx="949986" cy="23515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200" dirty="0"/>
                <a:t>PIVOT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C815BE-487E-0142-900E-BA3D26D04606}"/>
              </a:ext>
            </a:extLst>
          </p:cNvPr>
          <p:cNvGrpSpPr/>
          <p:nvPr/>
        </p:nvGrpSpPr>
        <p:grpSpPr>
          <a:xfrm>
            <a:off x="9662933" y="2080233"/>
            <a:ext cx="949986" cy="859259"/>
            <a:chOff x="5562432" y="861965"/>
            <a:chExt cx="949986" cy="85925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5848EA1-6B58-5D47-B790-6C1154404A03}"/>
                </a:ext>
              </a:extLst>
            </p:cNvPr>
            <p:cNvSpPr/>
            <p:nvPr/>
          </p:nvSpPr>
          <p:spPr>
            <a:xfrm>
              <a:off x="5714696" y="1075765"/>
              <a:ext cx="645459" cy="645459"/>
            </a:xfrm>
            <a:prstGeom prst="ellipse">
              <a:avLst/>
            </a:prstGeom>
            <a:noFill/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6BD3C66-E040-394A-8AD4-BD91B932D9A4}"/>
                </a:ext>
              </a:extLst>
            </p:cNvPr>
            <p:cNvSpPr/>
            <p:nvPr/>
          </p:nvSpPr>
          <p:spPr>
            <a:xfrm>
              <a:off x="5562432" y="861965"/>
              <a:ext cx="949986" cy="23515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spc="200" dirty="0"/>
                <a:t>PIVOT</a:t>
              </a:r>
            </a:p>
          </p:txBody>
        </p:sp>
      </p:grpSp>
      <p:graphicFrame>
        <p:nvGraphicFramePr>
          <p:cNvPr id="58" name="Content Placeholder 6">
            <a:extLst>
              <a:ext uri="{FF2B5EF4-FFF2-40B4-BE49-F238E27FC236}">
                <a16:creationId xmlns:a16="http://schemas.microsoft.com/office/drawing/2014/main" id="{192B16C8-0239-7F48-9709-97FF70E75253}"/>
              </a:ext>
            </a:extLst>
          </p:cNvPr>
          <p:cNvGraphicFramePr>
            <a:graphicFrameLocks/>
          </p:cNvGraphicFramePr>
          <p:nvPr/>
        </p:nvGraphicFramePr>
        <p:xfrm>
          <a:off x="9693820" y="3130050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E2404578-09CC-F946-8F1B-39DA6CE52E5B}"/>
              </a:ext>
            </a:extLst>
          </p:cNvPr>
          <p:cNvGraphicFramePr>
            <a:graphicFrameLocks noGrp="1"/>
          </p:cNvGraphicFramePr>
          <p:nvPr/>
        </p:nvGraphicFramePr>
        <p:xfrm>
          <a:off x="10878181" y="3130050"/>
          <a:ext cx="10079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3043084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08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74168"/>
                  </a:ext>
                </a:extLst>
              </a:tr>
            </a:tbl>
          </a:graphicData>
        </a:graphic>
      </p:graphicFrame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4BB7CEA-C3F7-BF4A-B313-0E09FFF03580}"/>
              </a:ext>
            </a:extLst>
          </p:cNvPr>
          <p:cNvCxnSpPr>
            <a:cxnSpLocks/>
          </p:cNvCxnSpPr>
          <p:nvPr/>
        </p:nvCxnSpPr>
        <p:spPr>
          <a:xfrm>
            <a:off x="10583629" y="2824754"/>
            <a:ext cx="293235" cy="6948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0CB9455-FFB1-D24F-A2A2-34E6B2F47904}"/>
              </a:ext>
            </a:extLst>
          </p:cNvPr>
          <p:cNvCxnSpPr>
            <a:cxnSpLocks/>
          </p:cNvCxnSpPr>
          <p:nvPr/>
        </p:nvCxnSpPr>
        <p:spPr>
          <a:xfrm>
            <a:off x="10583629" y="2824754"/>
            <a:ext cx="0" cy="6948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9BBBEA-65D8-7A4F-BD1E-94DFF155FC25}"/>
                  </a:ext>
                </a:extLst>
              </p:cNvPr>
              <p:cNvSpPr txBox="1"/>
              <p:nvPr/>
            </p:nvSpPr>
            <p:spPr>
              <a:xfrm>
                <a:off x="2488583" y="3643375"/>
                <a:ext cx="3588394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9BBBEA-65D8-7A4F-BD1E-94DFF155F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83" y="3643375"/>
                <a:ext cx="3588394" cy="710194"/>
              </a:xfrm>
              <a:prstGeom prst="rect">
                <a:avLst/>
              </a:prstGeom>
              <a:blipFill>
                <a:blip r:embed="rId4"/>
                <a:stretch>
                  <a:fillRect l="-6360" t="-198182" b="-28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E711A0E-28BF-D041-B2C3-9824F91A0A08}"/>
                  </a:ext>
                </a:extLst>
              </p:cNvPr>
              <p:cNvSpPr txBox="1"/>
              <p:nvPr/>
            </p:nvSpPr>
            <p:spPr>
              <a:xfrm>
                <a:off x="2361745" y="4340669"/>
                <a:ext cx="3588394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E711A0E-28BF-D041-B2C3-9824F91A0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745" y="4340669"/>
                <a:ext cx="3588394" cy="976614"/>
              </a:xfrm>
              <a:prstGeom prst="rect">
                <a:avLst/>
              </a:prstGeom>
              <a:blipFill>
                <a:blip r:embed="rId5"/>
                <a:stretch>
                  <a:fillRect l="-18021" t="-205195" b="-294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" name="Content Placeholder 6">
            <a:extLst>
              <a:ext uri="{FF2B5EF4-FFF2-40B4-BE49-F238E27FC236}">
                <a16:creationId xmlns:a16="http://schemas.microsoft.com/office/drawing/2014/main" id="{48DF8527-07F4-9C4B-AADC-D615DDBD671F}"/>
              </a:ext>
            </a:extLst>
          </p:cNvPr>
          <p:cNvGraphicFramePr>
            <a:graphicFrameLocks/>
          </p:cNvGraphicFramePr>
          <p:nvPr/>
        </p:nvGraphicFramePr>
        <p:xfrm>
          <a:off x="7101714" y="5022697"/>
          <a:ext cx="40318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983350392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314353596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graphicFrame>
        <p:nvGraphicFramePr>
          <p:cNvPr id="66" name="Content Placeholder 6">
            <a:extLst>
              <a:ext uri="{FF2B5EF4-FFF2-40B4-BE49-F238E27FC236}">
                <a16:creationId xmlns:a16="http://schemas.microsoft.com/office/drawing/2014/main" id="{AC340911-1C38-9F43-BA8A-B8F36A3B849C}"/>
              </a:ext>
            </a:extLst>
          </p:cNvPr>
          <p:cNvGraphicFramePr>
            <a:graphicFrameLocks/>
          </p:cNvGraphicFramePr>
          <p:nvPr/>
        </p:nvGraphicFramePr>
        <p:xfrm>
          <a:off x="9637904" y="4104398"/>
          <a:ext cx="20159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967">
                  <a:extLst>
                    <a:ext uri="{9D8B030D-6E8A-4147-A177-3AD203B41FA5}">
                      <a16:colId xmlns:a16="http://schemas.microsoft.com/office/drawing/2014/main" val="1726848549"/>
                    </a:ext>
                  </a:extLst>
                </a:gridCol>
                <a:gridCol w="1007967">
                  <a:extLst>
                    <a:ext uri="{9D8B030D-6E8A-4147-A177-3AD203B41FA5}">
                      <a16:colId xmlns:a16="http://schemas.microsoft.com/office/drawing/2014/main" val="1921703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B6A479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69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67970"/>
                  </a:ext>
                </a:extLst>
              </a:tr>
            </a:tbl>
          </a:graphicData>
        </a:graphic>
      </p:graphicFrame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DE628A5-766D-5A49-9D5B-3898789E39ED}"/>
              </a:ext>
            </a:extLst>
          </p:cNvPr>
          <p:cNvCxnSpPr>
            <a:cxnSpLocks/>
          </p:cNvCxnSpPr>
          <p:nvPr/>
        </p:nvCxnSpPr>
        <p:spPr>
          <a:xfrm>
            <a:off x="10582312" y="3871731"/>
            <a:ext cx="119475" cy="60350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7F3B6A4-178E-F44B-ACAB-0022ED4D610E}"/>
              </a:ext>
            </a:extLst>
          </p:cNvPr>
          <p:cNvCxnSpPr>
            <a:cxnSpLocks/>
          </p:cNvCxnSpPr>
          <p:nvPr/>
        </p:nvCxnSpPr>
        <p:spPr>
          <a:xfrm flipH="1">
            <a:off x="10751343" y="3871730"/>
            <a:ext cx="125522" cy="60350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12043AE-444C-7A44-AC31-31B8D3CB4BC6}"/>
              </a:ext>
            </a:extLst>
          </p:cNvPr>
          <p:cNvCxnSpPr>
            <a:cxnSpLocks/>
          </p:cNvCxnSpPr>
          <p:nvPr/>
        </p:nvCxnSpPr>
        <p:spPr>
          <a:xfrm>
            <a:off x="8681764" y="2824754"/>
            <a:ext cx="0" cy="256878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544503E-2CCE-1546-8997-88A4CCDE496F}"/>
              </a:ext>
            </a:extLst>
          </p:cNvPr>
          <p:cNvCxnSpPr>
            <a:cxnSpLocks/>
          </p:cNvCxnSpPr>
          <p:nvPr/>
        </p:nvCxnSpPr>
        <p:spPr>
          <a:xfrm flipH="1">
            <a:off x="9925388" y="4846078"/>
            <a:ext cx="125522" cy="60350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DDC9083-153A-D645-A0B7-2A7C245ACA7F}"/>
              </a:ext>
            </a:extLst>
          </p:cNvPr>
          <p:cNvCxnSpPr>
            <a:cxnSpLocks/>
          </p:cNvCxnSpPr>
          <p:nvPr/>
        </p:nvCxnSpPr>
        <p:spPr>
          <a:xfrm>
            <a:off x="8051700" y="2820006"/>
            <a:ext cx="0" cy="257353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FB62AC-7AAA-7C4C-8E8F-6CCE63311EAA}"/>
                  </a:ext>
                </a:extLst>
              </p:cNvPr>
              <p:cNvSpPr txBox="1"/>
              <p:nvPr/>
            </p:nvSpPr>
            <p:spPr>
              <a:xfrm>
                <a:off x="6014133" y="3821165"/>
                <a:ext cx="1062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FB62AC-7AAA-7C4C-8E8F-6CCE63311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133" y="3821165"/>
                <a:ext cx="1062214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A328C41-8D3E-0F41-B726-7D1660999417}"/>
                  </a:ext>
                </a:extLst>
              </p:cNvPr>
              <p:cNvSpPr txBox="1"/>
              <p:nvPr/>
            </p:nvSpPr>
            <p:spPr>
              <a:xfrm>
                <a:off x="6015758" y="4644310"/>
                <a:ext cx="1467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A328C41-8D3E-0F41-B726-7D166099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8" y="4644310"/>
                <a:ext cx="1467005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310DEEE-DD3F-CA45-B3FF-2C614B51F3E9}"/>
              </a:ext>
            </a:extLst>
          </p:cNvPr>
          <p:cNvSpPr txBox="1"/>
          <p:nvPr/>
        </p:nvSpPr>
        <p:spPr>
          <a:xfrm>
            <a:off x="7076347" y="301698"/>
            <a:ext cx="4133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Worst case: Pivot only chops off one value</a:t>
            </a:r>
          </a:p>
          <a:p>
            <a:r>
              <a:rPr lang="en-US" dirty="0"/>
              <a:t>Best case: Pivot divides each array in half</a:t>
            </a:r>
          </a:p>
        </p:txBody>
      </p:sp>
    </p:spTree>
    <p:extLst>
      <p:ext uri="{BB962C8B-B14F-4D97-AF65-F5344CB8AC3E}">
        <p14:creationId xmlns:p14="http://schemas.microsoft.com/office/powerpoint/2010/main" val="363224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1649-C59A-41C2-975F-E34C783F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chemeClr val="accent4"/>
                </a:solidFill>
              </a:rPr>
              <a:t>Review</a:t>
            </a:r>
            <a:r>
              <a:rPr lang="en-US" dirty="0"/>
              <a:t>  Strategies for Choosing a Pivot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90C37F-175E-407B-B7D2-79FCADCF5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240" y="1463857"/>
                <a:ext cx="11187258" cy="5057170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indent="-285750"/>
                <a:r>
                  <a:rPr lang="en-US" dirty="0"/>
                  <a:t>Just take the first element</a:t>
                </a:r>
              </a:p>
              <a:p>
                <a:pPr marL="749300" lvl="1" indent="-287338"/>
                <a:r>
                  <a:rPr lang="en-US" dirty="0"/>
                  <a:t>Very fast!</a:t>
                </a:r>
              </a:p>
              <a:p>
                <a:pPr marL="749300" lvl="1" indent="-287338"/>
                <a:r>
                  <a:rPr lang="en-US" dirty="0"/>
                  <a:t>But has worst case: for example, sorted lists have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behavior</a:t>
                </a:r>
              </a:p>
              <a:p>
                <a:pPr marL="2286" indent="-285750"/>
                <a:r>
                  <a:rPr lang="en-US" dirty="0"/>
                  <a:t>Take the median of the first, last, and middle element</a:t>
                </a:r>
              </a:p>
              <a:p>
                <a:pPr marL="749300" lvl="1" indent="-287338"/>
                <a:r>
                  <a:rPr lang="en-US" dirty="0"/>
                  <a:t>Makes pivot slightly more content-aware, at least won’t select very smallest/largest</a:t>
                </a:r>
              </a:p>
              <a:p>
                <a:pPr marL="749300" lvl="1" indent="-287338"/>
                <a:r>
                  <a:rPr lang="en-US" dirty="0"/>
                  <a:t>Worst case is still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but on real-world data tends to perform well!</a:t>
                </a:r>
              </a:p>
              <a:p>
                <a:pPr marL="285750" indent="-285750"/>
                <a:r>
                  <a:rPr lang="en-US" dirty="0"/>
                  <a:t>Take the median of the full array</a:t>
                </a:r>
              </a:p>
              <a:p>
                <a:pPr marL="742950" lvl="1" indent="-285750"/>
                <a:r>
                  <a:rPr lang="en-US" dirty="0"/>
                  <a:t>Can actually find the median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time (google </a:t>
                </a:r>
                <a:r>
                  <a:rPr lang="en-US" dirty="0" err="1"/>
                  <a:t>QuickSelect</a:t>
                </a:r>
                <a:r>
                  <a:rPr lang="en-US" dirty="0"/>
                  <a:t>). It’s </a:t>
                </a:r>
                <a:r>
                  <a:rPr lang="en-US" b="1" dirty="0"/>
                  <a:t>complicated.</a:t>
                </a:r>
              </a:p>
              <a:p>
                <a:pPr marL="742950" lvl="1" indent="-28575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even in the worst case… but the constant factors are </a:t>
                </a:r>
                <a:r>
                  <a:rPr lang="en-US" b="1" dirty="0"/>
                  <a:t>awful</a:t>
                </a:r>
                <a:r>
                  <a:rPr lang="en-US" dirty="0"/>
                  <a:t>. No one does quicksort this way.</a:t>
                </a:r>
              </a:p>
              <a:p>
                <a:pPr marL="285750" indent="-285750"/>
                <a:r>
                  <a:rPr lang="en-US" dirty="0"/>
                  <a:t>Pick a random element</a:t>
                </a:r>
              </a:p>
              <a:p>
                <a:pPr marL="749300" lvl="1" indent="-287338"/>
                <a:r>
                  <a:rPr lang="en-US" dirty="0"/>
                  <a:t>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runtime with probability at least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1−1/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749300" lvl="1" indent="-287338"/>
                <a:r>
                  <a:rPr lang="en-US" dirty="0"/>
                  <a:t>No simple worst-case input (e.g. sorted, reverse sorted)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90C37F-175E-407B-B7D2-79FCADCF5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240" y="1463857"/>
                <a:ext cx="11187258" cy="5057170"/>
              </a:xfrm>
              <a:blipFill>
                <a:blip r:embed="rId3"/>
                <a:stretch>
                  <a:fillRect l="-908" t="-2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Welcome - Advantage Awards and Engraving">
            <a:extLst>
              <a:ext uri="{FF2B5EF4-FFF2-40B4-BE49-F238E27FC236}">
                <a16:creationId xmlns:a16="http://schemas.microsoft.com/office/drawing/2014/main" id="{53D2B587-0565-F740-AE23-6B30B719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083" y="2715207"/>
            <a:ext cx="1147208" cy="9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1D9D5-60F5-C74B-BABB-42F55F5601CD}"/>
              </a:ext>
            </a:extLst>
          </p:cNvPr>
          <p:cNvSpPr txBox="1"/>
          <p:nvPr/>
        </p:nvSpPr>
        <p:spPr>
          <a:xfrm>
            <a:off x="9947988" y="2345875"/>
            <a:ext cx="22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Most commonly used</a:t>
            </a:r>
          </a:p>
        </p:txBody>
      </p:sp>
    </p:spTree>
    <p:extLst>
      <p:ext uri="{BB962C8B-B14F-4D97-AF65-F5344CB8AC3E}">
        <p14:creationId xmlns:p14="http://schemas.microsoft.com/office/powerpoint/2010/main" val="22690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29301</TotalTime>
  <Words>3088</Words>
  <Application>Microsoft Macintosh PowerPoint</Application>
  <PresentationFormat>Widescreen</PresentationFormat>
  <Paragraphs>870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Cambria Math</vt:lpstr>
      <vt:lpstr>Consolas</vt:lpstr>
      <vt:lpstr>Montserrat</vt:lpstr>
      <vt:lpstr>Montserrat ExtraBold</vt:lpstr>
      <vt:lpstr>Montserrat SemiBold</vt:lpstr>
      <vt:lpstr>Roboto</vt:lpstr>
      <vt:lpstr>Source Sans Pro</vt:lpstr>
      <vt:lpstr>System Font Regular</vt:lpstr>
      <vt:lpstr>CSE 373 Summer 2020</vt:lpstr>
      <vt:lpstr>Topo Sort &amp; Reductions</vt:lpstr>
      <vt:lpstr>The Final Stretch</vt:lpstr>
      <vt:lpstr>Learning Objectives</vt:lpstr>
      <vt:lpstr>Lecture Outline</vt:lpstr>
      <vt:lpstr>PowerPoint Presentation</vt:lpstr>
      <vt:lpstr>PowerPoint Presentation</vt:lpstr>
      <vt:lpstr>Review  Merge Sort</vt:lpstr>
      <vt:lpstr>Review  Quick Sort (v1)</vt:lpstr>
      <vt:lpstr>Review  Strategies for Choosing a Pivot</vt:lpstr>
      <vt:lpstr>Lecture Outline</vt:lpstr>
      <vt:lpstr>Quick Sort (v2: In-Place) </vt:lpstr>
      <vt:lpstr>Quick Sort (v2: In-Place)</vt:lpstr>
      <vt:lpstr>Lecture Outline</vt:lpstr>
      <vt:lpstr>Sorting Dependencies</vt:lpstr>
      <vt:lpstr>Topological Sort</vt:lpstr>
      <vt:lpstr>Can We Always Topo Sort a Graph?</vt:lpstr>
      <vt:lpstr>How To Perform Topo Sort?</vt:lpstr>
      <vt:lpstr>How To Perform Topo Sort?</vt:lpstr>
      <vt:lpstr>PowerPoint Presentation</vt:lpstr>
      <vt:lpstr>Lecture Outline</vt:lpstr>
      <vt:lpstr>Reductions</vt:lpstr>
      <vt:lpstr>Reductions</vt:lpstr>
      <vt:lpstr>How To Perform Topo Sort?</vt:lpstr>
      <vt:lpstr>Reductions</vt:lpstr>
      <vt:lpstr>Lecture Outline</vt:lpstr>
      <vt:lpstr>Checking for Duplicates</vt:lpstr>
      <vt:lpstr>Your Turn!</vt:lpstr>
      <vt:lpstr>PowerPoint Presentation</vt:lpstr>
      <vt:lpstr>PowerPoint Presentation</vt:lpstr>
      <vt:lpstr>Content-Aware Image Resizing</vt:lpstr>
      <vt:lpstr>PowerPoint Presentation</vt:lpstr>
      <vt:lpstr>Seam Carving Reduces to Dijkstra’s!</vt:lpstr>
      <vt:lpstr>An Incomplete Reduction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Aaron S Johnston</cp:lastModifiedBy>
  <cp:revision>1078</cp:revision>
  <dcterms:created xsi:type="dcterms:W3CDTF">2020-06-13T06:27:42Z</dcterms:created>
  <dcterms:modified xsi:type="dcterms:W3CDTF">2020-08-14T19:25:41Z</dcterms:modified>
</cp:coreProperties>
</file>