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1" r:id="rId3"/>
    <p:sldId id="516" r:id="rId4"/>
    <p:sldId id="512" r:id="rId5"/>
    <p:sldId id="737" r:id="rId6"/>
    <p:sldId id="716" r:id="rId7"/>
    <p:sldId id="718" r:id="rId8"/>
    <p:sldId id="719" r:id="rId9"/>
    <p:sldId id="722" r:id="rId10"/>
    <p:sldId id="723" r:id="rId11"/>
    <p:sldId id="724" r:id="rId12"/>
    <p:sldId id="725" r:id="rId13"/>
    <p:sldId id="726" r:id="rId14"/>
    <p:sldId id="729" r:id="rId15"/>
    <p:sldId id="730" r:id="rId16"/>
    <p:sldId id="739" r:id="rId17"/>
    <p:sldId id="733" r:id="rId18"/>
    <p:sldId id="736" r:id="rId19"/>
    <p:sldId id="262" r:id="rId20"/>
    <p:sldId id="698" r:id="rId21"/>
    <p:sldId id="266" r:id="rId22"/>
    <p:sldId id="740" r:id="rId23"/>
    <p:sldId id="313" r:id="rId24"/>
    <p:sldId id="276" r:id="rId25"/>
    <p:sldId id="278" r:id="rId26"/>
    <p:sldId id="321" r:id="rId27"/>
    <p:sldId id="274" r:id="rId28"/>
    <p:sldId id="275" r:id="rId29"/>
    <p:sldId id="322" r:id="rId30"/>
    <p:sldId id="735" r:id="rId31"/>
    <p:sldId id="738" r:id="rId32"/>
    <p:sldId id="741" r:id="rId33"/>
    <p:sldId id="315" r:id="rId34"/>
    <p:sldId id="279" r:id="rId35"/>
    <p:sldId id="280" r:id="rId36"/>
    <p:sldId id="2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00"/>
    <a:srgbClr val="004282"/>
    <a:srgbClr val="007EDE"/>
    <a:srgbClr val="5EE1B2"/>
    <a:srgbClr val="FFD0D1"/>
    <a:srgbClr val="09A98A"/>
    <a:srgbClr val="BDFFF7"/>
    <a:srgbClr val="0FB9B1"/>
    <a:srgbClr val="BEFFFC"/>
    <a:srgbClr val="00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"/>
    <p:restoredTop sz="92334"/>
  </p:normalViewPr>
  <p:slideViewPr>
    <p:cSldViewPr snapToGrid="0" snapToObjects="1">
      <p:cViewPr>
        <p:scale>
          <a:sx n="114" d="100"/>
          <a:sy n="114" d="100"/>
        </p:scale>
        <p:origin x="976" y="672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8/9/20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72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5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89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55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7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3de7561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3de7561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117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Duska is “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dooshka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12580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a12f5ae1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a12f5ae1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8017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15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6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7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3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09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1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What's the best case input (of size 5) for insertion sort?</a:t>
            </a:r>
          </a:p>
          <a:p>
            <a:r>
              <a:rPr lang="en-US"/>
              <a:t>https://www.polleverywhere.com/discourses/gu1LPbobDhnuaMOqT2cK5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1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90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61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1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4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72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6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660E5-0D31-D049-86B2-0794F6A9F71E}"/>
              </a:ext>
            </a:extLst>
          </p:cNvPr>
          <p:cNvSpPr/>
          <p:nvPr userDrawn="1"/>
        </p:nvSpPr>
        <p:spPr>
          <a:xfrm>
            <a:off x="-75414" y="0"/>
            <a:ext cx="12343614" cy="6858000"/>
          </a:xfrm>
          <a:prstGeom prst="rect">
            <a:avLst/>
          </a:prstGeom>
          <a:solidFill>
            <a:srgbClr val="2E235D"/>
          </a:solidFill>
          <a:ln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67F-E2C0-6546-AB36-6C9268BDB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2881" y="-82847"/>
            <a:ext cx="12314278" cy="70673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2D1BB74-0E76-424E-9431-E2DFD70A90F2}"/>
              </a:ext>
            </a:extLst>
          </p:cNvPr>
          <p:cNvSpPr/>
          <p:nvPr userDrawn="1"/>
        </p:nvSpPr>
        <p:spPr>
          <a:xfrm>
            <a:off x="7167842" y="1236372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373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8BE69-200E-4044-A2C1-9E437C58D5E9}"/>
              </a:ext>
            </a:extLst>
          </p:cNvPr>
          <p:cNvSpPr txBox="1"/>
          <p:nvPr userDrawn="1"/>
        </p:nvSpPr>
        <p:spPr>
          <a:xfrm>
            <a:off x="8346734" y="5086748"/>
            <a:ext cx="3390395" cy="88140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Timothy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Akintilo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Brian Chan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Joyce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Elauria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Eric Fan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Farrell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Fileas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Melissa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Hovik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Leona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Kazi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Keanu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Vestil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Howard Xiao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AF4F2-01CF-EC46-93D6-03F2FDFE184D}"/>
              </a:ext>
            </a:extLst>
          </p:cNvPr>
          <p:cNvSpPr/>
          <p:nvPr userDrawn="1"/>
        </p:nvSpPr>
        <p:spPr>
          <a:xfrm>
            <a:off x="8346734" y="4819413"/>
            <a:ext cx="1446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Aaron Johnston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74505-8E8F-B24F-A5BE-1DB9A8DED503}"/>
              </a:ext>
            </a:extLst>
          </p:cNvPr>
          <p:cNvSpPr/>
          <p:nvPr userDrawn="1"/>
        </p:nvSpPr>
        <p:spPr>
          <a:xfrm>
            <a:off x="7360567" y="481941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8BAF8-1E44-DB4E-9257-6B3BC83B7863}"/>
              </a:ext>
            </a:extLst>
          </p:cNvPr>
          <p:cNvSpPr/>
          <p:nvPr userDrawn="1"/>
        </p:nvSpPr>
        <p:spPr>
          <a:xfrm>
            <a:off x="7848275" y="507565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C725FB-FF53-2F4D-8F32-E3582C5A0F05}"/>
              </a:ext>
            </a:extLst>
          </p:cNvPr>
          <p:cNvSpPr/>
          <p:nvPr userDrawn="1"/>
        </p:nvSpPr>
        <p:spPr>
          <a:xfrm>
            <a:off x="9947419" y="5633793"/>
            <a:ext cx="2160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Siddharth Vaidyanathan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5E88-8AF6-194B-9672-EDDDCDDD56AE}"/>
              </a:ext>
            </a:extLst>
          </p:cNvPr>
          <p:cNvCxnSpPr>
            <a:cxnSpLocks/>
          </p:cNvCxnSpPr>
          <p:nvPr userDrawn="1"/>
        </p:nvCxnSpPr>
        <p:spPr>
          <a:xfrm>
            <a:off x="7360567" y="4535920"/>
            <a:ext cx="470760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0248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20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Ever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189488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F027E-A466-424B-A56C-C5857F0E6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254185"/>
            <a:ext cx="3709636" cy="8550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04F1-978C-6343-BF90-B404034C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F229-CC7E-6549-B870-85C68E66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6D8F-09C9-484A-A9EC-64E198B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1CC624-0437-43EF-99D3-4B5E545BF210}"/>
              </a:ext>
            </a:extLst>
          </p:cNvPr>
          <p:cNvSpPr/>
          <p:nvPr userDrawn="1"/>
        </p:nvSpPr>
        <p:spPr>
          <a:xfrm>
            <a:off x="272955" y="0"/>
            <a:ext cx="423081" cy="156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EBE18-A94F-4CF8-8975-BC720F07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116-9EEC-4608-812B-930500586DFA}" type="datetime1">
              <a:rPr lang="en-US" smtClean="0"/>
              <a:t>8/9/20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72C5-2DDD-45C4-966C-970A137A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7B5817-8D3A-4DD3-92FF-32BBC5F91560}"/>
              </a:ext>
            </a:extLst>
          </p:cNvPr>
          <p:cNvCxnSpPr/>
          <p:nvPr userDrawn="1"/>
        </p:nvCxnSpPr>
        <p:spPr>
          <a:xfrm>
            <a:off x="61415" y="753975"/>
            <a:ext cx="12008609" cy="0"/>
          </a:xfrm>
          <a:prstGeom prst="line">
            <a:avLst/>
          </a:prstGeom>
          <a:ln>
            <a:solidFill>
              <a:srgbClr val="9B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2B1C59-33FF-4FB4-BDD7-F61C6400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134" y="263276"/>
            <a:ext cx="10334364" cy="101466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4F48-B758-43EB-980F-1E2884C8E2A7}"/>
              </a:ext>
            </a:extLst>
          </p:cNvPr>
          <p:cNvGrpSpPr/>
          <p:nvPr userDrawn="1"/>
        </p:nvGrpSpPr>
        <p:grpSpPr>
          <a:xfrm>
            <a:off x="575239" y="475151"/>
            <a:ext cx="631298" cy="631298"/>
            <a:chOff x="1530939" y="2405329"/>
            <a:chExt cx="631298" cy="6312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BADBD9-302C-40D9-A763-C65CCFE16FDE}"/>
                </a:ext>
              </a:extLst>
            </p:cNvPr>
            <p:cNvSpPr/>
            <p:nvPr userDrawn="1"/>
          </p:nvSpPr>
          <p:spPr>
            <a:xfrm>
              <a:off x="1530939" y="2405329"/>
              <a:ext cx="631298" cy="631298"/>
            </a:xfrm>
            <a:prstGeom prst="ellipse">
              <a:avLst/>
            </a:prstGeom>
            <a:solidFill>
              <a:srgbClr val="B6A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Shape 490">
              <a:extLst>
                <a:ext uri="{FF2B5EF4-FFF2-40B4-BE49-F238E27FC236}">
                  <a16:creationId xmlns:a16="http://schemas.microsoft.com/office/drawing/2014/main" id="{ABC713E7-D704-4682-B292-907313F269C9}"/>
                </a:ext>
              </a:extLst>
            </p:cNvPr>
            <p:cNvGrpSpPr/>
            <p:nvPr userDrawn="1"/>
          </p:nvGrpSpPr>
          <p:grpSpPr>
            <a:xfrm>
              <a:off x="1661835" y="2536225"/>
              <a:ext cx="369505" cy="369505"/>
              <a:chOff x="2594050" y="1631825"/>
              <a:chExt cx="439625" cy="439625"/>
            </a:xfrm>
          </p:grpSpPr>
          <p:sp>
            <p:nvSpPr>
              <p:cNvPr id="9" name="Shape 491">
                <a:extLst>
                  <a:ext uri="{FF2B5EF4-FFF2-40B4-BE49-F238E27FC236}">
                    <a16:creationId xmlns:a16="http://schemas.microsoft.com/office/drawing/2014/main" id="{5701E159-D011-460A-BF32-22B3BFF6328B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0" t="0" r="0" b="0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Shape 492">
                <a:extLst>
                  <a:ext uri="{FF2B5EF4-FFF2-40B4-BE49-F238E27FC236}">
                    <a16:creationId xmlns:a16="http://schemas.microsoft.com/office/drawing/2014/main" id="{CA3D8659-8AB7-48FB-9131-98E6A18A0B20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0" t="0" r="0" b="0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Shape 493">
                <a:extLst>
                  <a:ext uri="{FF2B5EF4-FFF2-40B4-BE49-F238E27FC236}">
                    <a16:creationId xmlns:a16="http://schemas.microsoft.com/office/drawing/2014/main" id="{A811AE90-64AA-41C3-9DE9-62A86028AA6C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0" t="0" r="0" b="0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Shape 494">
                <a:extLst>
                  <a:ext uri="{FF2B5EF4-FFF2-40B4-BE49-F238E27FC236}">
                    <a16:creationId xmlns:a16="http://schemas.microsoft.com/office/drawing/2014/main" id="{0551D70B-4457-48F5-81B9-3A38F6B661D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0" t="0" r="0" b="0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72BD7EC-0D21-433C-A8B8-B34982C02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134" y="1463857"/>
            <a:ext cx="10334364" cy="4845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4F733CC-2D13-824F-AEF8-39DA701B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742" y="6544402"/>
            <a:ext cx="5901459" cy="274320"/>
          </a:xfrm>
        </p:spPr>
        <p:txBody>
          <a:bodyPr/>
          <a:lstStyle/>
          <a:p>
            <a:r>
              <a:rPr lang="en-US" dirty="0"/>
              <a:t>CSE 373 20 SP – champion &amp; Chun</a:t>
            </a:r>
          </a:p>
        </p:txBody>
      </p:sp>
    </p:spTree>
    <p:extLst>
      <p:ext uri="{BB962C8B-B14F-4D97-AF65-F5344CB8AC3E}">
        <p14:creationId xmlns:p14="http://schemas.microsoft.com/office/powerpoint/2010/main" val="8070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903" y="6492875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29764" y="-6263"/>
            <a:ext cx="12221763" cy="230293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373 Summer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20: Sorting I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-Computer-Programming-Sorting-Searching/dp/020189685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CBJVGeQXXCcDjUEQ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4TPTC8wh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alU379l3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Xw2D9aJRBY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90.png"/><Relationship Id="rId5" Type="http://schemas.openxmlformats.org/officeDocument/2006/relationships/image" Target="../media/image130.png"/><Relationship Id="rId10" Type="http://schemas.openxmlformats.org/officeDocument/2006/relationships/image" Target="../media/image180.pn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823054" cy="2445040"/>
          </a:xfrm>
        </p:spPr>
        <p:txBody>
          <a:bodyPr/>
          <a:lstStyle/>
          <a:p>
            <a:r>
              <a:rPr lang="en-US" dirty="0"/>
              <a:t>Sorting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C931-2F9F-1949-B765-EE0BF932B1A7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808519-770C-F345-BDA5-8F39C53CDBC3}"/>
              </a:ext>
            </a:extLst>
          </p:cNvPr>
          <p:cNvSpPr/>
          <p:nvPr/>
        </p:nvSpPr>
        <p:spPr>
          <a:xfrm>
            <a:off x="8501965" y="4358457"/>
            <a:ext cx="2386682" cy="39259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5008A-098F-B549-9DF4-CB8455EC993D}"/>
              </a:ext>
            </a:extLst>
          </p:cNvPr>
          <p:cNvSpPr txBox="1"/>
          <p:nvPr/>
        </p:nvSpPr>
        <p:spPr>
          <a:xfrm>
            <a:off x="7379594" y="1726092"/>
            <a:ext cx="472626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of the following is true about Path Compression?</a:t>
            </a:r>
          </a:p>
          <a:p>
            <a:endParaRPr lang="en-US" sz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can be used on either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QuickFind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or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QuickUnion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-based implementations of the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DisjointSets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ADT</a:t>
            </a: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increases the asymptotic runtime of the find() operation with the time to modify the path</a:t>
            </a: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the runtime of union() but doesn’t improve the runtime of find()</a:t>
            </a: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first call to find() will have no benefits from path compression</a:t>
            </a:r>
          </a:p>
          <a:p>
            <a:pPr marL="342900" indent="-342900">
              <a:buAutoNum type="alphaLcParenR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38214-31EE-A646-94F5-7A1855329264}"/>
              </a:ext>
            </a:extLst>
          </p:cNvPr>
          <p:cNvSpPr/>
          <p:nvPr/>
        </p:nvSpPr>
        <p:spPr>
          <a:xfrm>
            <a:off x="-1916077" y="4384995"/>
            <a:ext cx="2614346" cy="18560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0B64E-507E-E847-B1B9-90322BFD18BB}"/>
              </a:ext>
            </a:extLst>
          </p:cNvPr>
          <p:cNvSpPr txBox="1"/>
          <p:nvPr/>
        </p:nvSpPr>
        <p:spPr>
          <a:xfrm>
            <a:off x="-1332190" y="5618559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QuickFind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E288C-AA01-D044-A2A4-C30F428521F8}"/>
              </a:ext>
            </a:extLst>
          </p:cNvPr>
          <p:cNvSpPr/>
          <p:nvPr/>
        </p:nvSpPr>
        <p:spPr>
          <a:xfrm>
            <a:off x="821239" y="3786425"/>
            <a:ext cx="2614346" cy="24545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DECBE-E81C-7A48-9CD6-131FC4C7974A}"/>
              </a:ext>
            </a:extLst>
          </p:cNvPr>
          <p:cNvSpPr/>
          <p:nvPr/>
        </p:nvSpPr>
        <p:spPr>
          <a:xfrm>
            <a:off x="3558561" y="3227738"/>
            <a:ext cx="2614346" cy="30132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9E1CB6-F6EA-0F43-A992-1BF7F5CBE82C}"/>
              </a:ext>
            </a:extLst>
          </p:cNvPr>
          <p:cNvSpPr/>
          <p:nvPr/>
        </p:nvSpPr>
        <p:spPr>
          <a:xfrm>
            <a:off x="6295883" y="2647811"/>
            <a:ext cx="2614346" cy="35931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CB24E-9ABA-1647-8196-9643A3929F1F}"/>
              </a:ext>
            </a:extLst>
          </p:cNvPr>
          <p:cNvSpPr txBox="1"/>
          <p:nvPr/>
        </p:nvSpPr>
        <p:spPr>
          <a:xfrm>
            <a:off x="1288815" y="500796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QuickUnion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5EF66-7D28-8C40-AA08-7C1B239E5162}"/>
              </a:ext>
            </a:extLst>
          </p:cNvPr>
          <p:cNvSpPr txBox="1"/>
          <p:nvPr/>
        </p:nvSpPr>
        <p:spPr>
          <a:xfrm>
            <a:off x="4030242" y="4479616"/>
            <a:ext cx="1683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Weighted</a:t>
            </a:r>
            <a:br>
              <a:rPr lang="en-US" sz="2400" b="1" dirty="0"/>
            </a:br>
            <a:r>
              <a:rPr lang="en-US" sz="2400" b="1" dirty="0" err="1"/>
              <a:t>QuickUnion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0469E-A82A-9740-9BD5-6E872F47766B}"/>
              </a:ext>
            </a:extLst>
          </p:cNvPr>
          <p:cNvSpPr txBox="1"/>
          <p:nvPr/>
        </p:nvSpPr>
        <p:spPr>
          <a:xfrm>
            <a:off x="6357947" y="3879451"/>
            <a:ext cx="2490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Weighted</a:t>
            </a:r>
            <a:br>
              <a:rPr lang="en-US" sz="2400" b="1" dirty="0"/>
            </a:br>
            <a:r>
              <a:rPr lang="en-US" sz="2400" b="1" dirty="0" err="1"/>
              <a:t>QuickUnion</a:t>
            </a:r>
            <a:r>
              <a:rPr lang="en-US" sz="2400" b="1" dirty="0"/>
              <a:t> +</a:t>
            </a:r>
            <a:br>
              <a:rPr lang="en-US" sz="2400" b="1" dirty="0"/>
            </a:br>
            <a:r>
              <a:rPr lang="en-US" sz="2400" b="1" dirty="0"/>
              <a:t>Path Compression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0BCD91-B571-CD44-8FDE-51E9B1C0D0E7}"/>
              </a:ext>
            </a:extLst>
          </p:cNvPr>
          <p:cNvSpPr/>
          <p:nvPr/>
        </p:nvSpPr>
        <p:spPr>
          <a:xfrm>
            <a:off x="7220753" y="2960286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7A724E-996F-5346-B360-0CA4948246F6}"/>
              </a:ext>
            </a:extLst>
          </p:cNvPr>
          <p:cNvSpPr/>
          <p:nvPr/>
        </p:nvSpPr>
        <p:spPr>
          <a:xfrm>
            <a:off x="4483433" y="3541782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9C3E64-7A56-264F-BFA6-08F738AB4E1C}"/>
              </a:ext>
            </a:extLst>
          </p:cNvPr>
          <p:cNvSpPr/>
          <p:nvPr/>
        </p:nvSpPr>
        <p:spPr>
          <a:xfrm>
            <a:off x="1746113" y="4118388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A10900-2147-F04A-B0F8-1D0E4438FF1E}"/>
              </a:ext>
            </a:extLst>
          </p:cNvPr>
          <p:cNvSpPr/>
          <p:nvPr/>
        </p:nvSpPr>
        <p:spPr>
          <a:xfrm>
            <a:off x="-991208" y="4710449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065EBB-5933-554E-8F24-610BC012C7E2}"/>
              </a:ext>
            </a:extLst>
          </p:cNvPr>
          <p:cNvSpPr txBox="1"/>
          <p:nvPr/>
        </p:nvSpPr>
        <p:spPr>
          <a:xfrm>
            <a:off x="876787" y="5487536"/>
            <a:ext cx="24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Optimizes for the Union 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7394A-195B-5E49-8236-284390F3F495}"/>
              </a:ext>
            </a:extLst>
          </p:cNvPr>
          <p:cNvSpPr txBox="1"/>
          <p:nvPr/>
        </p:nvSpPr>
        <p:spPr>
          <a:xfrm>
            <a:off x="3672693" y="5487536"/>
            <a:ext cx="238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Avoids the worst case runtime for Find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37102-70B6-A348-AD3A-98E4B1CF1272}"/>
              </a:ext>
            </a:extLst>
          </p:cNvPr>
          <p:cNvSpPr txBox="1"/>
          <p:nvPr/>
        </p:nvSpPr>
        <p:spPr>
          <a:xfrm>
            <a:off x="6436079" y="5487536"/>
            <a:ext cx="238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Makes future Find operations faster</a:t>
            </a:r>
          </a:p>
        </p:txBody>
      </p:sp>
      <p:sp>
        <p:nvSpPr>
          <p:cNvPr id="20" name="Google Shape;366;p40">
            <a:extLst>
              <a:ext uri="{FF2B5EF4-FFF2-40B4-BE49-F238E27FC236}">
                <a16:creationId xmlns:a16="http://schemas.microsoft.com/office/drawing/2014/main" id="{0246EA12-6478-A846-BCD8-DDB4AFCC7B0E}"/>
              </a:ext>
            </a:extLst>
          </p:cNvPr>
          <p:cNvSpPr/>
          <p:nvPr/>
        </p:nvSpPr>
        <p:spPr>
          <a:xfrm>
            <a:off x="2092362" y="1430614"/>
            <a:ext cx="2771396" cy="57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b="1" spc="100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DISJOINT SETS ADT</a:t>
            </a:r>
            <a:endParaRPr sz="1400" b="1" spc="100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798833-1DD6-8240-8117-AFAE26FE8C54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-608904" y="3576192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EAE2B0-C84C-8848-9D3F-5E9C78F8FC37}"/>
              </a:ext>
            </a:extLst>
          </p:cNvPr>
          <p:cNvCxnSpPr>
            <a:cxnSpLocks/>
          </p:cNvCxnSpPr>
          <p:nvPr/>
        </p:nvCxnSpPr>
        <p:spPr>
          <a:xfrm>
            <a:off x="2124838" y="2977622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96599A-8B4A-624A-9BD2-4D1BBC1D6022}"/>
              </a:ext>
            </a:extLst>
          </p:cNvPr>
          <p:cNvCxnSpPr>
            <a:cxnSpLocks/>
          </p:cNvCxnSpPr>
          <p:nvPr/>
        </p:nvCxnSpPr>
        <p:spPr>
          <a:xfrm>
            <a:off x="4863757" y="2418935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3E873F-EEAD-824C-BB14-B502FB97D1A6}"/>
              </a:ext>
            </a:extLst>
          </p:cNvPr>
          <p:cNvCxnSpPr>
            <a:cxnSpLocks/>
          </p:cNvCxnSpPr>
          <p:nvPr/>
        </p:nvCxnSpPr>
        <p:spPr>
          <a:xfrm>
            <a:off x="7603055" y="1839008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459D24-74C4-E549-BCEF-E7C5906FEBBC}"/>
              </a:ext>
            </a:extLst>
          </p:cNvPr>
          <p:cNvCxnSpPr/>
          <p:nvPr/>
        </p:nvCxnSpPr>
        <p:spPr>
          <a:xfrm flipV="1">
            <a:off x="-608904" y="1839008"/>
            <a:ext cx="8211959" cy="173718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00CE7A-BE7E-CC4B-A1EA-D9EBCE26CD2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3478060" y="2005113"/>
            <a:ext cx="0" cy="71621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401574E-C6E3-D94C-AB98-5202CD68DB6B}"/>
              </a:ext>
            </a:extLst>
          </p:cNvPr>
          <p:cNvSpPr/>
          <p:nvPr/>
        </p:nvSpPr>
        <p:spPr>
          <a:xfrm>
            <a:off x="9029246" y="2005114"/>
            <a:ext cx="2614346" cy="4235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6F1EA0-B857-9946-8385-F94BF4F697A9}"/>
              </a:ext>
            </a:extLst>
          </p:cNvPr>
          <p:cNvSpPr txBox="1"/>
          <p:nvPr/>
        </p:nvSpPr>
        <p:spPr>
          <a:xfrm>
            <a:off x="9085840" y="3382023"/>
            <a:ext cx="261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ArrayWeighted</a:t>
            </a:r>
            <a:br>
              <a:rPr lang="en-US" sz="2400" b="1" dirty="0"/>
            </a:br>
            <a:r>
              <a:rPr lang="en-US" sz="2400" b="1" dirty="0" err="1"/>
              <a:t>QuickUnion</a:t>
            </a:r>
            <a:r>
              <a:rPr lang="en-US" sz="2400" b="1" dirty="0"/>
              <a:t> + Path Compression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8F2F0DB-D673-B548-8002-3CB498FCF7DD}"/>
              </a:ext>
            </a:extLst>
          </p:cNvPr>
          <p:cNvSpPr/>
          <p:nvPr/>
        </p:nvSpPr>
        <p:spPr>
          <a:xfrm>
            <a:off x="9954118" y="2319056"/>
            <a:ext cx="777087" cy="777087"/>
          </a:xfrm>
          <a:prstGeom prst="roundRect">
            <a:avLst>
              <a:gd name="adj" fmla="val 3308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DDE229-740D-EC4E-92E2-3E79BFC7BE33}"/>
              </a:ext>
            </a:extLst>
          </p:cNvPr>
          <p:cNvSpPr txBox="1"/>
          <p:nvPr/>
        </p:nvSpPr>
        <p:spPr>
          <a:xfrm>
            <a:off x="9143378" y="5487536"/>
            <a:ext cx="238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Better constant factors when stored in an array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C04AED-88F5-1B4D-929D-407164FEB877}"/>
              </a:ext>
            </a:extLst>
          </p:cNvPr>
          <p:cNvCxnSpPr>
            <a:cxnSpLocks/>
          </p:cNvCxnSpPr>
          <p:nvPr/>
        </p:nvCxnSpPr>
        <p:spPr>
          <a:xfrm flipV="1">
            <a:off x="7603055" y="1188270"/>
            <a:ext cx="2792872" cy="6507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CA6372-68B1-0F4D-A8D6-D3320761F23B}"/>
              </a:ext>
            </a:extLst>
          </p:cNvPr>
          <p:cNvCxnSpPr>
            <a:cxnSpLocks/>
          </p:cNvCxnSpPr>
          <p:nvPr/>
        </p:nvCxnSpPr>
        <p:spPr>
          <a:xfrm>
            <a:off x="10382331" y="1185444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entagon 33">
            <a:extLst>
              <a:ext uri="{FF2B5EF4-FFF2-40B4-BE49-F238E27FC236}">
                <a16:creationId xmlns:a16="http://schemas.microsoft.com/office/drawing/2014/main" id="{870320A1-A3C3-7E43-8B97-5E5220178416}"/>
              </a:ext>
            </a:extLst>
          </p:cNvPr>
          <p:cNvSpPr/>
          <p:nvPr/>
        </p:nvSpPr>
        <p:spPr>
          <a:xfrm rot="16200000">
            <a:off x="10159909" y="6396554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247C-931C-1147-A88F-B97512CC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Arrays for Up-Trees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A5257-A523-D849-B2CB-8B97CEE1D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660" y="1371600"/>
            <a:ext cx="6050072" cy="39658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Since every node can have at most one parent, what if we use an array to store the parent relationships?</a:t>
            </a:r>
          </a:p>
          <a:p>
            <a:r>
              <a:rPr lang="en-US" dirty="0"/>
              <a:t>Proposal: each node corresponds to an index, where we store the index of the parent (or –1 for roots). Use the root index as the representative ID!</a:t>
            </a:r>
          </a:p>
          <a:p>
            <a:r>
              <a:rPr lang="en-US" dirty="0"/>
              <a:t>Just like with heaps, tree picture still conceptually correct, but exists in our minds!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15449F-2099-BE46-8DC0-B4233955B67E}"/>
              </a:ext>
            </a:extLst>
          </p:cNvPr>
          <p:cNvGrpSpPr/>
          <p:nvPr/>
        </p:nvGrpSpPr>
        <p:grpSpPr>
          <a:xfrm>
            <a:off x="2997378" y="1866416"/>
            <a:ext cx="1374117" cy="966589"/>
            <a:chOff x="5612392" y="2095307"/>
            <a:chExt cx="1030587" cy="724942"/>
          </a:xfrm>
        </p:grpSpPr>
        <p:sp>
          <p:nvSpPr>
            <p:cNvPr id="5" name="Google Shape;597;p43">
              <a:extLst>
                <a:ext uri="{FF2B5EF4-FFF2-40B4-BE49-F238E27FC236}">
                  <a16:creationId xmlns:a16="http://schemas.microsoft.com/office/drawing/2014/main" id="{053DEA08-3F8C-8448-A6AC-DDB317C064B8}"/>
                </a:ext>
              </a:extLst>
            </p:cNvPr>
            <p:cNvSpPr/>
            <p:nvPr/>
          </p:nvSpPr>
          <p:spPr>
            <a:xfrm>
              <a:off x="5612392" y="2095307"/>
              <a:ext cx="810443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Keanu (2)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6" name="Google Shape;601;p43">
              <a:extLst>
                <a:ext uri="{FF2B5EF4-FFF2-40B4-BE49-F238E27FC236}">
                  <a16:creationId xmlns:a16="http://schemas.microsoft.com/office/drawing/2014/main" id="{708D555E-21A4-F344-B0F1-678DA12A5FFA}"/>
                </a:ext>
              </a:extLst>
            </p:cNvPr>
            <p:cNvCxnSpPr>
              <a:cxnSpLocks/>
              <a:stCxn id="7" idx="0"/>
              <a:endCxn id="5" idx="2"/>
            </p:cNvCxnSpPr>
            <p:nvPr/>
          </p:nvCxnSpPr>
          <p:spPr>
            <a:xfrm flipH="1" flipV="1">
              <a:off x="6017614" y="2361932"/>
              <a:ext cx="297817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" name="Google Shape;597;p43">
              <a:extLst>
                <a:ext uri="{FF2B5EF4-FFF2-40B4-BE49-F238E27FC236}">
                  <a16:creationId xmlns:a16="http://schemas.microsoft.com/office/drawing/2014/main" id="{49D19297-9207-6D47-A8FE-080D0A48542C}"/>
                </a:ext>
              </a:extLst>
            </p:cNvPr>
            <p:cNvSpPr/>
            <p:nvPr/>
          </p:nvSpPr>
          <p:spPr>
            <a:xfrm>
              <a:off x="5987882" y="2553624"/>
              <a:ext cx="655097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Farrell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8" name="Google Shape;597;p43">
            <a:extLst>
              <a:ext uri="{FF2B5EF4-FFF2-40B4-BE49-F238E27FC236}">
                <a16:creationId xmlns:a16="http://schemas.microsoft.com/office/drawing/2014/main" id="{EE9EA961-4F4A-344B-A7DA-256A95BDE000}"/>
              </a:ext>
            </a:extLst>
          </p:cNvPr>
          <p:cNvSpPr/>
          <p:nvPr/>
        </p:nvSpPr>
        <p:spPr>
          <a:xfrm>
            <a:off x="3160864" y="3486031"/>
            <a:ext cx="1332427" cy="355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Howard (4)</a:t>
            </a:r>
            <a:endParaRPr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B0E01-FC90-7543-A411-1FFB82D43C0C}"/>
              </a:ext>
            </a:extLst>
          </p:cNvPr>
          <p:cNvGrpSpPr/>
          <p:nvPr/>
        </p:nvGrpSpPr>
        <p:grpSpPr>
          <a:xfrm>
            <a:off x="962094" y="2009889"/>
            <a:ext cx="1727191" cy="1616964"/>
            <a:chOff x="3137169" y="1236143"/>
            <a:chExt cx="1295393" cy="1212723"/>
          </a:xfrm>
        </p:grpSpPr>
        <p:sp>
          <p:nvSpPr>
            <p:cNvPr id="10" name="Google Shape;597;p43">
              <a:extLst>
                <a:ext uri="{FF2B5EF4-FFF2-40B4-BE49-F238E27FC236}">
                  <a16:creationId xmlns:a16="http://schemas.microsoft.com/office/drawing/2014/main" id="{B9479BF6-AD58-C843-83E6-F4FB58FF0775}"/>
                </a:ext>
              </a:extLst>
            </p:cNvPr>
            <p:cNvSpPr/>
            <p:nvPr/>
          </p:nvSpPr>
          <p:spPr>
            <a:xfrm>
              <a:off x="3502923" y="1236143"/>
              <a:ext cx="810444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Joyce (0)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11" name="Google Shape;600;p43">
              <a:extLst>
                <a:ext uri="{FF2B5EF4-FFF2-40B4-BE49-F238E27FC236}">
                  <a16:creationId xmlns:a16="http://schemas.microsoft.com/office/drawing/2014/main" id="{CE1E5F43-6BA5-6840-A9B1-44C698C088D2}"/>
                </a:ext>
              </a:extLst>
            </p:cNvPr>
            <p:cNvCxnSpPr>
              <a:cxnSpLocks/>
              <a:stCxn id="15" idx="0"/>
              <a:endCxn id="10" idx="2"/>
            </p:cNvCxnSpPr>
            <p:nvPr/>
          </p:nvCxnSpPr>
          <p:spPr>
            <a:xfrm flipV="1">
              <a:off x="3450302" y="1502768"/>
              <a:ext cx="457843" cy="19169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601;p43">
              <a:extLst>
                <a:ext uri="{FF2B5EF4-FFF2-40B4-BE49-F238E27FC236}">
                  <a16:creationId xmlns:a16="http://schemas.microsoft.com/office/drawing/2014/main" id="{A5FFF1C5-037E-7846-A0F7-06B3A66A5B25}"/>
                </a:ext>
              </a:extLst>
            </p:cNvPr>
            <p:cNvCxnSpPr>
              <a:cxnSpLocks/>
              <a:stCxn id="14" idx="0"/>
              <a:endCxn id="10" idx="2"/>
            </p:cNvCxnSpPr>
            <p:nvPr/>
          </p:nvCxnSpPr>
          <p:spPr>
            <a:xfrm flipH="1" flipV="1">
              <a:off x="3908145" y="1502768"/>
              <a:ext cx="292960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614;p43">
              <a:extLst>
                <a:ext uri="{FF2B5EF4-FFF2-40B4-BE49-F238E27FC236}">
                  <a16:creationId xmlns:a16="http://schemas.microsoft.com/office/drawing/2014/main" id="{622F8800-ABFB-5F43-90C0-A427B90C9F02}"/>
                </a:ext>
              </a:extLst>
            </p:cNvPr>
            <p:cNvCxnSpPr>
              <a:cxnSpLocks/>
              <a:stCxn id="16" idx="0"/>
              <a:endCxn id="14" idx="2"/>
            </p:cNvCxnSpPr>
            <p:nvPr/>
          </p:nvCxnSpPr>
          <p:spPr>
            <a:xfrm flipV="1">
              <a:off x="3960978" y="1961085"/>
              <a:ext cx="240127" cy="221156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" name="Google Shape;597;p43">
              <a:extLst>
                <a:ext uri="{FF2B5EF4-FFF2-40B4-BE49-F238E27FC236}">
                  <a16:creationId xmlns:a16="http://schemas.microsoft.com/office/drawing/2014/main" id="{62EA0881-1CBE-154A-9A47-4DF4E7CAF22E}"/>
                </a:ext>
              </a:extLst>
            </p:cNvPr>
            <p:cNvSpPr/>
            <p:nvPr/>
          </p:nvSpPr>
          <p:spPr>
            <a:xfrm>
              <a:off x="3969647" y="1694460"/>
              <a:ext cx="462915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Eric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" name="Google Shape;597;p43">
              <a:extLst>
                <a:ext uri="{FF2B5EF4-FFF2-40B4-BE49-F238E27FC236}">
                  <a16:creationId xmlns:a16="http://schemas.microsoft.com/office/drawing/2014/main" id="{26F3992A-42B3-9445-A188-E923CA773A8F}"/>
                </a:ext>
              </a:extLst>
            </p:cNvPr>
            <p:cNvSpPr/>
            <p:nvPr/>
          </p:nvSpPr>
          <p:spPr>
            <a:xfrm>
              <a:off x="3137169" y="1694461"/>
              <a:ext cx="626266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Brian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" name="Google Shape;597;p43">
              <a:extLst>
                <a:ext uri="{FF2B5EF4-FFF2-40B4-BE49-F238E27FC236}">
                  <a16:creationId xmlns:a16="http://schemas.microsoft.com/office/drawing/2014/main" id="{18B62AD6-F0F6-1144-9B71-CA6E93644C52}"/>
                </a:ext>
              </a:extLst>
            </p:cNvPr>
            <p:cNvSpPr/>
            <p:nvPr/>
          </p:nvSpPr>
          <p:spPr>
            <a:xfrm>
              <a:off x="3608588" y="2182241"/>
              <a:ext cx="704779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Melissa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7BC0E58-8C2A-6D4B-A97D-7EF85CF58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744667"/>
              </p:ext>
            </p:extLst>
          </p:nvPr>
        </p:nvGraphicFramePr>
        <p:xfrm>
          <a:off x="729293" y="5337424"/>
          <a:ext cx="8128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8216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69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862422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72259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9719907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277060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708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37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4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Joyce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Brian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Keanu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Melissa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Howard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Farrell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Eric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2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U-Turn Arrow 32">
            <a:extLst>
              <a:ext uri="{FF2B5EF4-FFF2-40B4-BE49-F238E27FC236}">
                <a16:creationId xmlns:a16="http://schemas.microsoft.com/office/drawing/2014/main" id="{16BFEB91-9C8C-C348-B644-1BD6A79A90B9}"/>
              </a:ext>
            </a:extLst>
          </p:cNvPr>
          <p:cNvSpPr/>
          <p:nvPr/>
        </p:nvSpPr>
        <p:spPr>
          <a:xfrm rot="10800000">
            <a:off x="1481893" y="5720453"/>
            <a:ext cx="7375402" cy="1003603"/>
          </a:xfrm>
          <a:prstGeom prst="uturnArrow">
            <a:avLst>
              <a:gd name="adj1" fmla="val 13767"/>
              <a:gd name="adj2" fmla="val 19384"/>
              <a:gd name="adj3" fmla="val 25000"/>
              <a:gd name="adj4" fmla="val 43750"/>
              <a:gd name="adj5" fmla="val 762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U-Turn Arrow 33">
            <a:extLst>
              <a:ext uri="{FF2B5EF4-FFF2-40B4-BE49-F238E27FC236}">
                <a16:creationId xmlns:a16="http://schemas.microsoft.com/office/drawing/2014/main" id="{3664853E-A2F0-6E44-B90E-F0BF6481EB77}"/>
              </a:ext>
            </a:extLst>
          </p:cNvPr>
          <p:cNvSpPr/>
          <p:nvPr/>
        </p:nvSpPr>
        <p:spPr>
          <a:xfrm rot="10800000" flipH="1">
            <a:off x="5169594" y="5720452"/>
            <a:ext cx="2964962" cy="646894"/>
          </a:xfrm>
          <a:prstGeom prst="utur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29E99-99CF-E34E-9F9D-1743F2FC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Arrays: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F9DBE-3321-8F4A-956E-C89F5601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27" y="1184318"/>
            <a:ext cx="5323561" cy="1359315"/>
          </a:xfrm>
        </p:spPr>
        <p:txBody>
          <a:bodyPr>
            <a:noAutofit/>
          </a:bodyPr>
          <a:lstStyle/>
          <a:p>
            <a:r>
              <a:rPr lang="en-US" sz="2400" dirty="0"/>
              <a:t>Initial </a:t>
            </a:r>
            <a:r>
              <a:rPr lang="en-US" sz="2400" dirty="0">
                <a:solidFill>
                  <a:schemeClr val="accent4"/>
                </a:solidFill>
              </a:rPr>
              <a:t>jump to element</a:t>
            </a:r>
            <a:r>
              <a:rPr lang="en-US" sz="2400" dirty="0"/>
              <a:t> still done with extra Map</a:t>
            </a:r>
          </a:p>
          <a:p>
            <a:r>
              <a:rPr lang="en-US" sz="2400" dirty="0"/>
              <a:t>But </a:t>
            </a:r>
            <a:r>
              <a:rPr lang="en-US" sz="2400" dirty="0">
                <a:solidFill>
                  <a:schemeClr val="accent2"/>
                </a:solidFill>
              </a:rPr>
              <a:t>traversing up the tree</a:t>
            </a:r>
            <a:r>
              <a:rPr lang="en-US" sz="2400" dirty="0"/>
              <a:t> can be done purely within the array!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0979EF31-2399-994B-B984-1FF7AB6B3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447182"/>
              </p:ext>
            </p:extLst>
          </p:nvPr>
        </p:nvGraphicFramePr>
        <p:xfrm>
          <a:off x="738493" y="4999330"/>
          <a:ext cx="8128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8216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69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862422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72259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9719907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277060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708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37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4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Joyce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Brian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Keanu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Melissa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Howard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Farrell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Eric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2433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FE2A1DED-4FE6-984F-B736-68B912F6F51C}"/>
              </a:ext>
            </a:extLst>
          </p:cNvPr>
          <p:cNvGrpSpPr/>
          <p:nvPr/>
        </p:nvGrpSpPr>
        <p:grpSpPr>
          <a:xfrm>
            <a:off x="10244633" y="3037862"/>
            <a:ext cx="1374117" cy="966589"/>
            <a:chOff x="5612392" y="2095307"/>
            <a:chExt cx="1030587" cy="724942"/>
          </a:xfrm>
        </p:grpSpPr>
        <p:sp>
          <p:nvSpPr>
            <p:cNvPr id="6" name="Google Shape;597;p43">
              <a:extLst>
                <a:ext uri="{FF2B5EF4-FFF2-40B4-BE49-F238E27FC236}">
                  <a16:creationId xmlns:a16="http://schemas.microsoft.com/office/drawing/2014/main" id="{C84A676F-D23F-C04C-ACE4-32C819BAB61B}"/>
                </a:ext>
              </a:extLst>
            </p:cNvPr>
            <p:cNvSpPr/>
            <p:nvPr/>
          </p:nvSpPr>
          <p:spPr>
            <a:xfrm>
              <a:off x="5612392" y="2095307"/>
              <a:ext cx="810443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Keanu (2)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7" name="Google Shape;601;p43">
              <a:extLst>
                <a:ext uri="{FF2B5EF4-FFF2-40B4-BE49-F238E27FC236}">
                  <a16:creationId xmlns:a16="http://schemas.microsoft.com/office/drawing/2014/main" id="{E66A5AC7-47E7-B242-9887-50F9B799940B}"/>
                </a:ext>
              </a:extLst>
            </p:cNvPr>
            <p:cNvCxnSpPr>
              <a:cxnSpLocks/>
              <a:stCxn id="8" idx="0"/>
              <a:endCxn id="6" idx="2"/>
            </p:cNvCxnSpPr>
            <p:nvPr/>
          </p:nvCxnSpPr>
          <p:spPr>
            <a:xfrm flipH="1" flipV="1">
              <a:off x="6017614" y="2361932"/>
              <a:ext cx="297817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" name="Google Shape;597;p43">
              <a:extLst>
                <a:ext uri="{FF2B5EF4-FFF2-40B4-BE49-F238E27FC236}">
                  <a16:creationId xmlns:a16="http://schemas.microsoft.com/office/drawing/2014/main" id="{054075B4-3902-3540-81FB-F27C4D4C5649}"/>
                </a:ext>
              </a:extLst>
            </p:cNvPr>
            <p:cNvSpPr/>
            <p:nvPr/>
          </p:nvSpPr>
          <p:spPr>
            <a:xfrm>
              <a:off x="5987882" y="2553624"/>
              <a:ext cx="655097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Farrell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" name="Google Shape;597;p43">
            <a:extLst>
              <a:ext uri="{FF2B5EF4-FFF2-40B4-BE49-F238E27FC236}">
                <a16:creationId xmlns:a16="http://schemas.microsoft.com/office/drawing/2014/main" id="{EE3C6E0F-B73D-704D-94E2-03A2E2AD0F5D}"/>
              </a:ext>
            </a:extLst>
          </p:cNvPr>
          <p:cNvSpPr/>
          <p:nvPr/>
        </p:nvSpPr>
        <p:spPr>
          <a:xfrm>
            <a:off x="10408119" y="4657477"/>
            <a:ext cx="1332427" cy="355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Howard (4)</a:t>
            </a:r>
            <a:endParaRPr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F92D1-687C-004A-AD55-DE7AC5A11E48}"/>
              </a:ext>
            </a:extLst>
          </p:cNvPr>
          <p:cNvGrpSpPr/>
          <p:nvPr/>
        </p:nvGrpSpPr>
        <p:grpSpPr>
          <a:xfrm>
            <a:off x="8209349" y="3181335"/>
            <a:ext cx="1727191" cy="1616964"/>
            <a:chOff x="3137169" y="1236143"/>
            <a:chExt cx="1295393" cy="1212723"/>
          </a:xfrm>
        </p:grpSpPr>
        <p:sp>
          <p:nvSpPr>
            <p:cNvPr id="11" name="Google Shape;597;p43">
              <a:extLst>
                <a:ext uri="{FF2B5EF4-FFF2-40B4-BE49-F238E27FC236}">
                  <a16:creationId xmlns:a16="http://schemas.microsoft.com/office/drawing/2014/main" id="{B00BB5A4-C53A-6046-ACB3-F90CFF6A536E}"/>
                </a:ext>
              </a:extLst>
            </p:cNvPr>
            <p:cNvSpPr/>
            <p:nvPr/>
          </p:nvSpPr>
          <p:spPr>
            <a:xfrm>
              <a:off x="3502923" y="1236143"/>
              <a:ext cx="810444" cy="2666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Joyce (0)</a:t>
              </a:r>
              <a:endParaRPr sz="1600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12" name="Google Shape;600;p43">
              <a:extLst>
                <a:ext uri="{FF2B5EF4-FFF2-40B4-BE49-F238E27FC236}">
                  <a16:creationId xmlns:a16="http://schemas.microsoft.com/office/drawing/2014/main" id="{62B8844B-F3FD-A84B-82AD-E5FC6F307D87}"/>
                </a:ext>
              </a:extLst>
            </p:cNvPr>
            <p:cNvCxnSpPr>
              <a:cxnSpLocks/>
              <a:stCxn id="16" idx="0"/>
              <a:endCxn id="11" idx="2"/>
            </p:cNvCxnSpPr>
            <p:nvPr/>
          </p:nvCxnSpPr>
          <p:spPr>
            <a:xfrm flipV="1">
              <a:off x="3450302" y="1502768"/>
              <a:ext cx="457843" cy="19169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601;p43">
              <a:extLst>
                <a:ext uri="{FF2B5EF4-FFF2-40B4-BE49-F238E27FC236}">
                  <a16:creationId xmlns:a16="http://schemas.microsoft.com/office/drawing/2014/main" id="{1F320AE9-2937-474F-A95F-F74DC5FB50BD}"/>
                </a:ext>
              </a:extLst>
            </p:cNvPr>
            <p:cNvCxnSpPr>
              <a:cxnSpLocks/>
              <a:stCxn id="15" idx="0"/>
              <a:endCxn id="11" idx="2"/>
            </p:cNvCxnSpPr>
            <p:nvPr/>
          </p:nvCxnSpPr>
          <p:spPr>
            <a:xfrm flipH="1" flipV="1">
              <a:off x="3908145" y="1502768"/>
              <a:ext cx="292960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" name="Google Shape;614;p43">
              <a:extLst>
                <a:ext uri="{FF2B5EF4-FFF2-40B4-BE49-F238E27FC236}">
                  <a16:creationId xmlns:a16="http://schemas.microsoft.com/office/drawing/2014/main" id="{77CAC897-3028-6349-AA72-137827BBD2FD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 flipV="1">
              <a:off x="3960978" y="1961085"/>
              <a:ext cx="240127" cy="221156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597;p43">
              <a:extLst>
                <a:ext uri="{FF2B5EF4-FFF2-40B4-BE49-F238E27FC236}">
                  <a16:creationId xmlns:a16="http://schemas.microsoft.com/office/drawing/2014/main" id="{24709ECF-5805-E948-A0D2-3A80BD87A36E}"/>
                </a:ext>
              </a:extLst>
            </p:cNvPr>
            <p:cNvSpPr/>
            <p:nvPr/>
          </p:nvSpPr>
          <p:spPr>
            <a:xfrm>
              <a:off x="3969647" y="1694460"/>
              <a:ext cx="462915" cy="2666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Eric</a:t>
              </a:r>
              <a:endParaRPr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" name="Google Shape;597;p43">
              <a:extLst>
                <a:ext uri="{FF2B5EF4-FFF2-40B4-BE49-F238E27FC236}">
                  <a16:creationId xmlns:a16="http://schemas.microsoft.com/office/drawing/2014/main" id="{E3B3199D-D475-2A4D-B51A-98343DF9929A}"/>
                </a:ext>
              </a:extLst>
            </p:cNvPr>
            <p:cNvSpPr/>
            <p:nvPr/>
          </p:nvSpPr>
          <p:spPr>
            <a:xfrm>
              <a:off x="3137169" y="1694461"/>
              <a:ext cx="626266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Brian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" name="Google Shape;597;p43">
              <a:extLst>
                <a:ext uri="{FF2B5EF4-FFF2-40B4-BE49-F238E27FC236}">
                  <a16:creationId xmlns:a16="http://schemas.microsoft.com/office/drawing/2014/main" id="{1C96DA7E-58B3-B34E-AC4A-C26C65EA9642}"/>
                </a:ext>
              </a:extLst>
            </p:cNvPr>
            <p:cNvSpPr/>
            <p:nvPr/>
          </p:nvSpPr>
          <p:spPr>
            <a:xfrm>
              <a:off x="3608588" y="2182241"/>
              <a:ext cx="704779" cy="2666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Melissa</a:t>
              </a:r>
              <a:endParaRPr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DF6F5F-4BDB-D148-8650-A39A03DB8D1D}"/>
              </a:ext>
            </a:extLst>
          </p:cNvPr>
          <p:cNvGrpSpPr/>
          <p:nvPr/>
        </p:nvGrpSpPr>
        <p:grpSpPr>
          <a:xfrm>
            <a:off x="123906" y="3338269"/>
            <a:ext cx="3495983" cy="1988876"/>
            <a:chOff x="6875879" y="4914799"/>
            <a:chExt cx="3495983" cy="19888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6301A87-2057-9A41-B3BC-2E33CE27DA3A}"/>
                </a:ext>
              </a:extLst>
            </p:cNvPr>
            <p:cNvGrpSpPr/>
            <p:nvPr/>
          </p:nvGrpSpPr>
          <p:grpSpPr>
            <a:xfrm>
              <a:off x="6875879" y="4914799"/>
              <a:ext cx="3495983" cy="1988876"/>
              <a:chOff x="374523" y="1892153"/>
              <a:chExt cx="3495983" cy="1988876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3C2089AE-F02C-0345-ADFD-6965D003321C}"/>
                  </a:ext>
                </a:extLst>
              </p:cNvPr>
              <p:cNvSpPr/>
              <p:nvPr/>
            </p:nvSpPr>
            <p:spPr>
              <a:xfrm>
                <a:off x="374523" y="1892153"/>
                <a:ext cx="1157612" cy="1839569"/>
              </a:xfrm>
              <a:prstGeom prst="roundRect">
                <a:avLst>
                  <a:gd name="adj" fmla="val 14402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A2373FB-C6E6-7445-996C-BB45FCD5BB5D}"/>
                  </a:ext>
                </a:extLst>
              </p:cNvPr>
              <p:cNvSpPr/>
              <p:nvPr/>
            </p:nvSpPr>
            <p:spPr>
              <a:xfrm>
                <a:off x="449441" y="2095520"/>
                <a:ext cx="993601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Melissa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55DA2D5-C4CF-954A-B7C0-CDDEB1D54C55}"/>
                  </a:ext>
                </a:extLst>
              </p:cNvPr>
              <p:cNvSpPr/>
              <p:nvPr/>
            </p:nvSpPr>
            <p:spPr>
              <a:xfrm>
                <a:off x="462606" y="2568414"/>
                <a:ext cx="98043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Keanu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13016A2-014A-F249-9CE4-359ADF862BA2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>
                <a:off x="1443042" y="2753080"/>
                <a:ext cx="2427464" cy="1127949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A7F415-4A70-7C4E-AD5A-3EB93FC78E38}"/>
                  </a:ext>
                </a:extLst>
              </p:cNvPr>
              <p:cNvSpPr/>
              <p:nvPr/>
            </p:nvSpPr>
            <p:spPr>
              <a:xfrm>
                <a:off x="462606" y="3064173"/>
                <a:ext cx="98043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Brian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4EA312C-517B-5846-A37D-E42ABC02C5A5}"/>
                  </a:ext>
                </a:extLst>
              </p:cNvPr>
              <p:cNvCxnSpPr>
                <a:cxnSpLocks/>
                <a:stCxn id="26" idx="3"/>
              </p:cNvCxnSpPr>
              <p:nvPr/>
            </p:nvCxnSpPr>
            <p:spPr>
              <a:xfrm>
                <a:off x="1443042" y="3248839"/>
                <a:ext cx="1157612" cy="63219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C00686-0A62-604D-8E84-432E45626C28}"/>
                </a:ext>
              </a:extLst>
            </p:cNvPr>
            <p:cNvSpPr txBox="1"/>
            <p:nvPr/>
          </p:nvSpPr>
          <p:spPr>
            <a:xfrm>
              <a:off x="7275915" y="638363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F34A304-1BBF-6349-8D91-400B3DF122B0}"/>
              </a:ext>
            </a:extLst>
          </p:cNvPr>
          <p:cNvSpPr txBox="1">
            <a:spLocks/>
          </p:cNvSpPr>
          <p:nvPr/>
        </p:nvSpPr>
        <p:spPr bwMode="auto">
          <a:xfrm>
            <a:off x="6135452" y="482706"/>
            <a:ext cx="5668249" cy="2109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65189" indent="-1607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514350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65836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81267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(A):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index = jump to A node’s index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while array[index] &gt; 0: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  index = array[index]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path compression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return index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0A65B9F3-C39A-574C-9B4E-2C5031A9FD9C}"/>
              </a:ext>
            </a:extLst>
          </p:cNvPr>
          <p:cNvSpPr/>
          <p:nvPr/>
        </p:nvSpPr>
        <p:spPr>
          <a:xfrm rot="1546131">
            <a:off x="1017247" y="4327742"/>
            <a:ext cx="3734719" cy="37233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2EFB-3BE6-0A4A-AD36-59285BFA76F0}"/>
              </a:ext>
            </a:extLst>
          </p:cNvPr>
          <p:cNvSpPr/>
          <p:nvPr/>
        </p:nvSpPr>
        <p:spPr>
          <a:xfrm>
            <a:off x="2598011" y="3998920"/>
            <a:ext cx="464580" cy="4645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12E8FC7-9628-B640-B078-7F8D7CFC9BF2}"/>
              </a:ext>
            </a:extLst>
          </p:cNvPr>
          <p:cNvSpPr/>
          <p:nvPr/>
        </p:nvSpPr>
        <p:spPr>
          <a:xfrm>
            <a:off x="8986374" y="5993313"/>
            <a:ext cx="464580" cy="4645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F58D5F-8533-894D-B4A0-B98B7EEB9985}"/>
              </a:ext>
            </a:extLst>
          </p:cNvPr>
          <p:cNvSpPr txBox="1"/>
          <p:nvPr/>
        </p:nvSpPr>
        <p:spPr>
          <a:xfrm>
            <a:off x="5471991" y="4046544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find(Melissa)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13BB3A8-04D7-954B-995B-2DF7F971E1E4}"/>
              </a:ext>
            </a:extLst>
          </p:cNvPr>
          <p:cNvSpPr/>
          <p:nvPr/>
        </p:nvSpPr>
        <p:spPr>
          <a:xfrm>
            <a:off x="5863710" y="817535"/>
            <a:ext cx="464580" cy="4645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49E91C-24EC-7C4A-8348-44965C644547}"/>
              </a:ext>
            </a:extLst>
          </p:cNvPr>
          <p:cNvSpPr/>
          <p:nvPr/>
        </p:nvSpPr>
        <p:spPr>
          <a:xfrm>
            <a:off x="5852153" y="1335025"/>
            <a:ext cx="464580" cy="4645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2E64DA-33E3-834F-82C9-278379B6FD82}"/>
              </a:ext>
            </a:extLst>
          </p:cNvPr>
          <p:cNvSpPr/>
          <p:nvPr/>
        </p:nvSpPr>
        <p:spPr>
          <a:xfrm>
            <a:off x="7188225" y="4049211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= 0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3D38C4-9601-AE47-8416-A16B71C41E76}"/>
              </a:ext>
            </a:extLst>
          </p:cNvPr>
          <p:cNvSpPr txBox="1"/>
          <p:nvPr/>
        </p:nvSpPr>
        <p:spPr>
          <a:xfrm>
            <a:off x="1339998" y="2740912"/>
            <a:ext cx="6778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/>
              <a:t>Can still do </a:t>
            </a:r>
            <a:r>
              <a:rPr lang="en-US" sz="2400" dirty="0">
                <a:solidFill>
                  <a:schemeClr val="accent3"/>
                </a:solidFill>
              </a:rPr>
              <a:t>path compression</a:t>
            </a:r>
            <a:r>
              <a:rPr lang="en-US" sz="2400" dirty="0"/>
              <a:t> by setting all indices along the way to the root index!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2D94BC-3CD0-0045-9E6E-F554271658A4}"/>
              </a:ext>
            </a:extLst>
          </p:cNvPr>
          <p:cNvGrpSpPr/>
          <p:nvPr/>
        </p:nvGrpSpPr>
        <p:grpSpPr>
          <a:xfrm>
            <a:off x="4575160" y="5370924"/>
            <a:ext cx="455560" cy="369332"/>
            <a:chOff x="4545527" y="4380864"/>
            <a:chExt cx="455560" cy="3693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0094F1-9729-AC4B-A6CE-685635FA533A}"/>
                </a:ext>
              </a:extLst>
            </p:cNvPr>
            <p:cNvSpPr/>
            <p:nvPr/>
          </p:nvSpPr>
          <p:spPr>
            <a:xfrm>
              <a:off x="4545527" y="4463500"/>
              <a:ext cx="455560" cy="25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7EFDFD-600F-6743-B714-BF4D5F93B208}"/>
                </a:ext>
              </a:extLst>
            </p:cNvPr>
            <p:cNvSpPr txBox="1"/>
            <p:nvPr/>
          </p:nvSpPr>
          <p:spPr>
            <a:xfrm>
              <a:off x="4623173" y="438086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F764C44D-7AE0-A64A-A421-A3B231025463}"/>
              </a:ext>
            </a:extLst>
          </p:cNvPr>
          <p:cNvSpPr/>
          <p:nvPr/>
        </p:nvSpPr>
        <p:spPr>
          <a:xfrm>
            <a:off x="5852153" y="1859042"/>
            <a:ext cx="464580" cy="4645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C38D7C8-822D-964E-A77A-51591505E112}"/>
              </a:ext>
            </a:extLst>
          </p:cNvPr>
          <p:cNvSpPr/>
          <p:nvPr/>
        </p:nvSpPr>
        <p:spPr>
          <a:xfrm>
            <a:off x="4991139" y="5060999"/>
            <a:ext cx="464580" cy="4645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81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/>
      <p:bldP spid="44" grpId="0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9856-C8DC-D940-809D-8D593CBA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Arrays: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8781F-978F-FB44-8177-4B5C519A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47" y="1371600"/>
            <a:ext cx="5587653" cy="2661111"/>
          </a:xfrm>
        </p:spPr>
        <p:txBody>
          <a:bodyPr>
            <a:normAutofit/>
          </a:bodyPr>
          <a:lstStyle/>
          <a:p>
            <a:r>
              <a:rPr lang="en-US" dirty="0"/>
              <a:t>For </a:t>
            </a:r>
            <a:r>
              <a:rPr lang="en-US" dirty="0" err="1"/>
              <a:t>WeightedQuickUnion</a:t>
            </a:r>
            <a:r>
              <a:rPr lang="en-US" dirty="0"/>
              <a:t>, we need to store the number of nodes in each tree (the weight)</a:t>
            </a:r>
          </a:p>
          <a:p>
            <a:r>
              <a:rPr lang="en-US" dirty="0"/>
              <a:t>Instead of just storing -1 to indicate a root, we can store -1 * weight!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B9A3E4BC-3C61-6546-805A-DE0B4EB44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239370"/>
              </p:ext>
            </p:extLst>
          </p:nvPr>
        </p:nvGraphicFramePr>
        <p:xfrm>
          <a:off x="729293" y="5337424"/>
          <a:ext cx="8128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8216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69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862422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72259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9719907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277060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708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37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4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Joyce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Brian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Keanu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Melissa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Howard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Farrell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Eric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2433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FC597AE8-AE52-6F43-B04E-4B2D241281AB}"/>
              </a:ext>
            </a:extLst>
          </p:cNvPr>
          <p:cNvGrpSpPr/>
          <p:nvPr/>
        </p:nvGrpSpPr>
        <p:grpSpPr>
          <a:xfrm>
            <a:off x="10187740" y="3362309"/>
            <a:ext cx="1374117" cy="966589"/>
            <a:chOff x="5612392" y="2095307"/>
            <a:chExt cx="1030587" cy="724942"/>
          </a:xfrm>
        </p:grpSpPr>
        <p:sp>
          <p:nvSpPr>
            <p:cNvPr id="6" name="Google Shape;597;p43">
              <a:extLst>
                <a:ext uri="{FF2B5EF4-FFF2-40B4-BE49-F238E27FC236}">
                  <a16:creationId xmlns:a16="http://schemas.microsoft.com/office/drawing/2014/main" id="{3D515810-3C0F-6749-9391-9FDE4F53C1A3}"/>
                </a:ext>
              </a:extLst>
            </p:cNvPr>
            <p:cNvSpPr/>
            <p:nvPr/>
          </p:nvSpPr>
          <p:spPr>
            <a:xfrm>
              <a:off x="5612392" y="2095307"/>
              <a:ext cx="810443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Keanu (2)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7" name="Google Shape;601;p43">
              <a:extLst>
                <a:ext uri="{FF2B5EF4-FFF2-40B4-BE49-F238E27FC236}">
                  <a16:creationId xmlns:a16="http://schemas.microsoft.com/office/drawing/2014/main" id="{6EEE2CA6-A312-334A-8FF3-B33D01EE1EE2}"/>
                </a:ext>
              </a:extLst>
            </p:cNvPr>
            <p:cNvCxnSpPr>
              <a:cxnSpLocks/>
              <a:stCxn id="8" idx="0"/>
              <a:endCxn id="6" idx="2"/>
            </p:cNvCxnSpPr>
            <p:nvPr/>
          </p:nvCxnSpPr>
          <p:spPr>
            <a:xfrm flipH="1" flipV="1">
              <a:off x="6017614" y="2361932"/>
              <a:ext cx="297817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" name="Google Shape;597;p43">
              <a:extLst>
                <a:ext uri="{FF2B5EF4-FFF2-40B4-BE49-F238E27FC236}">
                  <a16:creationId xmlns:a16="http://schemas.microsoft.com/office/drawing/2014/main" id="{723A4644-5B29-F241-9F89-A3F44A0A8BF0}"/>
                </a:ext>
              </a:extLst>
            </p:cNvPr>
            <p:cNvSpPr/>
            <p:nvPr/>
          </p:nvSpPr>
          <p:spPr>
            <a:xfrm>
              <a:off x="5987882" y="2553624"/>
              <a:ext cx="655097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Farrell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7F09F-BA65-C049-8B58-1BBAAEC51CCB}"/>
              </a:ext>
            </a:extLst>
          </p:cNvPr>
          <p:cNvGrpSpPr/>
          <p:nvPr/>
        </p:nvGrpSpPr>
        <p:grpSpPr>
          <a:xfrm>
            <a:off x="8109801" y="3618842"/>
            <a:ext cx="1727191" cy="1616964"/>
            <a:chOff x="3137169" y="1236143"/>
            <a:chExt cx="1295393" cy="1212723"/>
          </a:xfrm>
        </p:grpSpPr>
        <p:sp>
          <p:nvSpPr>
            <p:cNvPr id="11" name="Google Shape;597;p43">
              <a:extLst>
                <a:ext uri="{FF2B5EF4-FFF2-40B4-BE49-F238E27FC236}">
                  <a16:creationId xmlns:a16="http://schemas.microsoft.com/office/drawing/2014/main" id="{77E72CAE-38E1-0146-9483-D193F78FAF63}"/>
                </a:ext>
              </a:extLst>
            </p:cNvPr>
            <p:cNvSpPr/>
            <p:nvPr/>
          </p:nvSpPr>
          <p:spPr>
            <a:xfrm>
              <a:off x="3502923" y="1236143"/>
              <a:ext cx="810444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Joyce (0)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12" name="Google Shape;600;p43">
              <a:extLst>
                <a:ext uri="{FF2B5EF4-FFF2-40B4-BE49-F238E27FC236}">
                  <a16:creationId xmlns:a16="http://schemas.microsoft.com/office/drawing/2014/main" id="{4404F597-93C3-DD4B-8EBB-A9B1D6E42200}"/>
                </a:ext>
              </a:extLst>
            </p:cNvPr>
            <p:cNvCxnSpPr>
              <a:cxnSpLocks/>
              <a:stCxn id="16" idx="0"/>
              <a:endCxn id="11" idx="2"/>
            </p:cNvCxnSpPr>
            <p:nvPr/>
          </p:nvCxnSpPr>
          <p:spPr>
            <a:xfrm flipV="1">
              <a:off x="3450302" y="1502768"/>
              <a:ext cx="457843" cy="19169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Google Shape;601;p43">
              <a:extLst>
                <a:ext uri="{FF2B5EF4-FFF2-40B4-BE49-F238E27FC236}">
                  <a16:creationId xmlns:a16="http://schemas.microsoft.com/office/drawing/2014/main" id="{16ED6E2F-A0E4-2143-920F-3006F881BCDC}"/>
                </a:ext>
              </a:extLst>
            </p:cNvPr>
            <p:cNvCxnSpPr>
              <a:cxnSpLocks/>
              <a:stCxn id="15" idx="0"/>
              <a:endCxn id="11" idx="2"/>
            </p:cNvCxnSpPr>
            <p:nvPr/>
          </p:nvCxnSpPr>
          <p:spPr>
            <a:xfrm flipH="1" flipV="1">
              <a:off x="3908145" y="1502768"/>
              <a:ext cx="292960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" name="Google Shape;614;p43">
              <a:extLst>
                <a:ext uri="{FF2B5EF4-FFF2-40B4-BE49-F238E27FC236}">
                  <a16:creationId xmlns:a16="http://schemas.microsoft.com/office/drawing/2014/main" id="{6BCBCF24-15B0-0C4B-8085-C7C4EED524E3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 flipV="1">
              <a:off x="3960978" y="1961085"/>
              <a:ext cx="240127" cy="221156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597;p43">
              <a:extLst>
                <a:ext uri="{FF2B5EF4-FFF2-40B4-BE49-F238E27FC236}">
                  <a16:creationId xmlns:a16="http://schemas.microsoft.com/office/drawing/2014/main" id="{D24906B5-794C-BC4A-A939-5F075D1980B4}"/>
                </a:ext>
              </a:extLst>
            </p:cNvPr>
            <p:cNvSpPr/>
            <p:nvPr/>
          </p:nvSpPr>
          <p:spPr>
            <a:xfrm>
              <a:off x="3969647" y="1694460"/>
              <a:ext cx="462915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Eric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" name="Google Shape;597;p43">
              <a:extLst>
                <a:ext uri="{FF2B5EF4-FFF2-40B4-BE49-F238E27FC236}">
                  <a16:creationId xmlns:a16="http://schemas.microsoft.com/office/drawing/2014/main" id="{5B5AEBD6-1E20-6448-88EA-D534952EA3C3}"/>
                </a:ext>
              </a:extLst>
            </p:cNvPr>
            <p:cNvSpPr/>
            <p:nvPr/>
          </p:nvSpPr>
          <p:spPr>
            <a:xfrm>
              <a:off x="3137169" y="1694461"/>
              <a:ext cx="626266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Brian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" name="Google Shape;597;p43">
              <a:extLst>
                <a:ext uri="{FF2B5EF4-FFF2-40B4-BE49-F238E27FC236}">
                  <a16:creationId xmlns:a16="http://schemas.microsoft.com/office/drawing/2014/main" id="{B5C08382-D47A-6F48-86C8-446095A5C741}"/>
                </a:ext>
              </a:extLst>
            </p:cNvPr>
            <p:cNvSpPr/>
            <p:nvPr/>
          </p:nvSpPr>
          <p:spPr>
            <a:xfrm>
              <a:off x="3608588" y="2182241"/>
              <a:ext cx="704779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Melissa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2DE192E-69A8-7C46-9454-57971F4E18AE}"/>
              </a:ext>
            </a:extLst>
          </p:cNvPr>
          <p:cNvSpPr txBox="1">
            <a:spLocks/>
          </p:cNvSpPr>
          <p:nvPr/>
        </p:nvSpPr>
        <p:spPr bwMode="auto">
          <a:xfrm>
            <a:off x="6289928" y="519555"/>
            <a:ext cx="5498926" cy="2223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65189" indent="-1607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514350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65836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81267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union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(A, B):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rootA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rootB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(B)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use -1 * array[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rootA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] and -1 * 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	array[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rootB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] to determine weights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put lighter root under heavier root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6098EA-EC03-CD4A-8A97-0E5F065F80EB}"/>
              </a:ext>
            </a:extLst>
          </p:cNvPr>
          <p:cNvSpPr txBox="1"/>
          <p:nvPr/>
        </p:nvSpPr>
        <p:spPr>
          <a:xfrm>
            <a:off x="8597473" y="3258534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F64680-48B5-DC41-A9C6-59A47F4A8C86}"/>
              </a:ext>
            </a:extLst>
          </p:cNvPr>
          <p:cNvSpPr txBox="1"/>
          <p:nvPr/>
        </p:nvSpPr>
        <p:spPr>
          <a:xfrm>
            <a:off x="10192585" y="2998639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EF5DA7-F14C-B346-BC94-C277746FB457}"/>
              </a:ext>
            </a:extLst>
          </p:cNvPr>
          <p:cNvSpPr txBox="1"/>
          <p:nvPr/>
        </p:nvSpPr>
        <p:spPr>
          <a:xfrm>
            <a:off x="3434587" y="455677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union(Eric, Farrell)</a:t>
            </a:r>
          </a:p>
        </p:txBody>
      </p:sp>
      <p:sp>
        <p:nvSpPr>
          <p:cNvPr id="38" name="Google Shape;597;p43">
            <a:extLst>
              <a:ext uri="{FF2B5EF4-FFF2-40B4-BE49-F238E27FC236}">
                <a16:creationId xmlns:a16="http://schemas.microsoft.com/office/drawing/2014/main" id="{992700FB-FBEA-824C-A7CD-BBF8B19CAE2D}"/>
              </a:ext>
            </a:extLst>
          </p:cNvPr>
          <p:cNvSpPr/>
          <p:nvPr/>
        </p:nvSpPr>
        <p:spPr>
          <a:xfrm>
            <a:off x="10602117" y="5682806"/>
            <a:ext cx="1332427" cy="355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Howard (4)</a:t>
            </a:r>
            <a:endParaRPr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E4B326-203A-7045-84C8-B9A16B695D1D}"/>
              </a:ext>
            </a:extLst>
          </p:cNvPr>
          <p:cNvSpPr txBox="1"/>
          <p:nvPr/>
        </p:nvSpPr>
        <p:spPr>
          <a:xfrm>
            <a:off x="10806219" y="5313474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1</a:t>
            </a:r>
          </a:p>
        </p:txBody>
      </p:sp>
    </p:spTree>
    <p:extLst>
      <p:ext uri="{BB962C8B-B14F-4D97-AF65-F5344CB8AC3E}">
        <p14:creationId xmlns:p14="http://schemas.microsoft.com/office/powerpoint/2010/main" val="4108168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9856-C8DC-D940-809D-8D593CBA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Arrays: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8781F-978F-FB44-8177-4B5C519A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347" y="1371600"/>
            <a:ext cx="5587653" cy="2661111"/>
          </a:xfrm>
        </p:spPr>
        <p:txBody>
          <a:bodyPr>
            <a:normAutofit/>
          </a:bodyPr>
          <a:lstStyle/>
          <a:p>
            <a:r>
              <a:rPr lang="en-US" dirty="0"/>
              <a:t>For </a:t>
            </a:r>
            <a:r>
              <a:rPr lang="en-US" dirty="0" err="1"/>
              <a:t>WeightedQuickUnion</a:t>
            </a:r>
            <a:r>
              <a:rPr lang="en-US" dirty="0"/>
              <a:t>, we need to store the number of nodes in each tree (the weight)</a:t>
            </a:r>
          </a:p>
          <a:p>
            <a:r>
              <a:rPr lang="en-US" dirty="0"/>
              <a:t>Instead of just storing -1 to indicate a root, we can store -1 * weight!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B9A3E4BC-3C61-6546-805A-DE0B4EB44A65}"/>
              </a:ext>
            </a:extLst>
          </p:cNvPr>
          <p:cNvGraphicFramePr>
            <a:graphicFrameLocks noGrp="1"/>
          </p:cNvGraphicFramePr>
          <p:nvPr/>
        </p:nvGraphicFramePr>
        <p:xfrm>
          <a:off x="729293" y="5337424"/>
          <a:ext cx="8128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8216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69400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862422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272259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9719907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277060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708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37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4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Joyce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Brian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Keanu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Melissa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Howard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Farrell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Eric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24333"/>
                  </a:ext>
                </a:extLst>
              </a:tr>
            </a:tbl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2DE192E-69A8-7C46-9454-57971F4E18AE}"/>
              </a:ext>
            </a:extLst>
          </p:cNvPr>
          <p:cNvSpPr txBox="1">
            <a:spLocks/>
          </p:cNvSpPr>
          <p:nvPr/>
        </p:nvSpPr>
        <p:spPr bwMode="auto">
          <a:xfrm>
            <a:off x="6289928" y="519555"/>
            <a:ext cx="5498926" cy="2223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65189" indent="-1607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514350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65836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81267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union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(A, B):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rootA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rootB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867" b="1" dirty="0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(B)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use -1 * array[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rootA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] and -1 * 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	array[</a:t>
            </a:r>
            <a:r>
              <a:rPr lang="en-US" sz="1867" dirty="0" err="1">
                <a:latin typeface="Consolas" panose="020B0609020204030204" pitchFamily="49" charset="0"/>
                <a:cs typeface="Consolas" panose="020B0609020204030204" pitchFamily="49" charset="0"/>
              </a:rPr>
              <a:t>rootB</a:t>
            </a: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] to determine weights</a:t>
            </a:r>
          </a:p>
          <a:p>
            <a:pPr marL="0" indent="0">
              <a:buNone/>
            </a:pPr>
            <a:r>
              <a:rPr lang="en-US" sz="1867" dirty="0">
                <a:latin typeface="Consolas" panose="020B0609020204030204" pitchFamily="49" charset="0"/>
                <a:cs typeface="Consolas" panose="020B0609020204030204" pitchFamily="49" charset="0"/>
              </a:rPr>
              <a:t>  put lighter root under heavier root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C928BC-4547-6847-B388-E5D4440B71BE}"/>
              </a:ext>
            </a:extLst>
          </p:cNvPr>
          <p:cNvCxnSpPr>
            <a:cxnSpLocks/>
            <a:stCxn id="39" idx="0"/>
            <a:endCxn id="43" idx="2"/>
          </p:cNvCxnSpPr>
          <p:nvPr/>
        </p:nvCxnSpPr>
        <p:spPr>
          <a:xfrm flipH="1" flipV="1">
            <a:off x="9137769" y="3974342"/>
            <a:ext cx="1475502" cy="26050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9AE67B-2CE3-C642-9DA9-C8BB9645B608}"/>
              </a:ext>
            </a:extLst>
          </p:cNvPr>
          <p:cNvGrpSpPr/>
          <p:nvPr/>
        </p:nvGrpSpPr>
        <p:grpSpPr>
          <a:xfrm>
            <a:off x="1007721" y="5709018"/>
            <a:ext cx="515586" cy="369332"/>
            <a:chOff x="4545527" y="4380864"/>
            <a:chExt cx="515586" cy="36933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0E962C6-211C-8744-9CB2-C6B86E5591A2}"/>
                </a:ext>
              </a:extLst>
            </p:cNvPr>
            <p:cNvSpPr/>
            <p:nvPr/>
          </p:nvSpPr>
          <p:spPr>
            <a:xfrm>
              <a:off x="4545527" y="4463500"/>
              <a:ext cx="455560" cy="25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5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A4C456-E14A-BC46-9278-F034854AEEAC}"/>
                </a:ext>
              </a:extLst>
            </p:cNvPr>
            <p:cNvSpPr txBox="1"/>
            <p:nvPr/>
          </p:nvSpPr>
          <p:spPr>
            <a:xfrm>
              <a:off x="4623173" y="4380864"/>
              <a:ext cx="437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-6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C0DDA6-2AA8-274C-BE94-52C010E3BAC0}"/>
              </a:ext>
            </a:extLst>
          </p:cNvPr>
          <p:cNvGrpSpPr/>
          <p:nvPr/>
        </p:nvGrpSpPr>
        <p:grpSpPr>
          <a:xfrm>
            <a:off x="3394586" y="5732312"/>
            <a:ext cx="455560" cy="369332"/>
            <a:chOff x="4545527" y="4380864"/>
            <a:chExt cx="455560" cy="3693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9C5F29-F291-4A4A-A610-B9F7E99D3ED6}"/>
                </a:ext>
              </a:extLst>
            </p:cNvPr>
            <p:cNvSpPr/>
            <p:nvPr/>
          </p:nvSpPr>
          <p:spPr>
            <a:xfrm>
              <a:off x="4545527" y="4463500"/>
              <a:ext cx="455560" cy="25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5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59AE49-F1C6-F94F-BE08-2CA86E0B1170}"/>
                </a:ext>
              </a:extLst>
            </p:cNvPr>
            <p:cNvSpPr txBox="1"/>
            <p:nvPr/>
          </p:nvSpPr>
          <p:spPr>
            <a:xfrm>
              <a:off x="4623173" y="438086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4C0A20-079A-0745-BB6E-C1F0AF4CC5FF}"/>
              </a:ext>
            </a:extLst>
          </p:cNvPr>
          <p:cNvGrpSpPr/>
          <p:nvPr/>
        </p:nvGrpSpPr>
        <p:grpSpPr>
          <a:xfrm>
            <a:off x="10072975" y="4234845"/>
            <a:ext cx="1374117" cy="966589"/>
            <a:chOff x="5612392" y="2095307"/>
            <a:chExt cx="1030587" cy="724942"/>
          </a:xfrm>
        </p:grpSpPr>
        <p:sp>
          <p:nvSpPr>
            <p:cNvPr id="39" name="Google Shape;597;p43">
              <a:extLst>
                <a:ext uri="{FF2B5EF4-FFF2-40B4-BE49-F238E27FC236}">
                  <a16:creationId xmlns:a16="http://schemas.microsoft.com/office/drawing/2014/main" id="{EE573E3B-5862-1F4E-847A-C1E4A4935A8F}"/>
                </a:ext>
              </a:extLst>
            </p:cNvPr>
            <p:cNvSpPr/>
            <p:nvPr/>
          </p:nvSpPr>
          <p:spPr>
            <a:xfrm>
              <a:off x="5612392" y="2095307"/>
              <a:ext cx="810443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Keanu (2)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40" name="Google Shape;601;p43">
              <a:extLst>
                <a:ext uri="{FF2B5EF4-FFF2-40B4-BE49-F238E27FC236}">
                  <a16:creationId xmlns:a16="http://schemas.microsoft.com/office/drawing/2014/main" id="{6B20CCD2-7C82-3142-9783-ACE741A2AA73}"/>
                </a:ext>
              </a:extLst>
            </p:cNvPr>
            <p:cNvCxnSpPr>
              <a:cxnSpLocks/>
              <a:stCxn id="41" idx="0"/>
              <a:endCxn id="39" idx="2"/>
            </p:cNvCxnSpPr>
            <p:nvPr/>
          </p:nvCxnSpPr>
          <p:spPr>
            <a:xfrm flipH="1" flipV="1">
              <a:off x="6017614" y="2361932"/>
              <a:ext cx="297817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" name="Google Shape;597;p43">
              <a:extLst>
                <a:ext uri="{FF2B5EF4-FFF2-40B4-BE49-F238E27FC236}">
                  <a16:creationId xmlns:a16="http://schemas.microsoft.com/office/drawing/2014/main" id="{BEC61D47-13C1-2242-891F-25306FD7C136}"/>
                </a:ext>
              </a:extLst>
            </p:cNvPr>
            <p:cNvSpPr/>
            <p:nvPr/>
          </p:nvSpPr>
          <p:spPr>
            <a:xfrm>
              <a:off x="5987882" y="2553624"/>
              <a:ext cx="655097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Farrell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65B03F-0524-BC41-9AF9-F4BE2236C33C}"/>
              </a:ext>
            </a:extLst>
          </p:cNvPr>
          <p:cNvGrpSpPr/>
          <p:nvPr/>
        </p:nvGrpSpPr>
        <p:grpSpPr>
          <a:xfrm>
            <a:off x="8109801" y="3618842"/>
            <a:ext cx="1727191" cy="1616964"/>
            <a:chOff x="3137169" y="1236143"/>
            <a:chExt cx="1295393" cy="1212723"/>
          </a:xfrm>
        </p:grpSpPr>
        <p:sp>
          <p:nvSpPr>
            <p:cNvPr id="43" name="Google Shape;597;p43">
              <a:extLst>
                <a:ext uri="{FF2B5EF4-FFF2-40B4-BE49-F238E27FC236}">
                  <a16:creationId xmlns:a16="http://schemas.microsoft.com/office/drawing/2014/main" id="{88DDE0D0-7F6F-AE49-AB5A-2F9983D0EA64}"/>
                </a:ext>
              </a:extLst>
            </p:cNvPr>
            <p:cNvSpPr/>
            <p:nvPr/>
          </p:nvSpPr>
          <p:spPr>
            <a:xfrm>
              <a:off x="3502923" y="1236143"/>
              <a:ext cx="810444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Joyce (0)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44" name="Google Shape;600;p43">
              <a:extLst>
                <a:ext uri="{FF2B5EF4-FFF2-40B4-BE49-F238E27FC236}">
                  <a16:creationId xmlns:a16="http://schemas.microsoft.com/office/drawing/2014/main" id="{135F75A1-500A-4C44-9B0C-0B617B256240}"/>
                </a:ext>
              </a:extLst>
            </p:cNvPr>
            <p:cNvCxnSpPr>
              <a:cxnSpLocks/>
              <a:stCxn id="48" idx="0"/>
              <a:endCxn id="43" idx="2"/>
            </p:cNvCxnSpPr>
            <p:nvPr/>
          </p:nvCxnSpPr>
          <p:spPr>
            <a:xfrm flipV="1">
              <a:off x="3450302" y="1502768"/>
              <a:ext cx="457843" cy="19169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5" name="Google Shape;601;p43">
              <a:extLst>
                <a:ext uri="{FF2B5EF4-FFF2-40B4-BE49-F238E27FC236}">
                  <a16:creationId xmlns:a16="http://schemas.microsoft.com/office/drawing/2014/main" id="{139FB34A-5F56-7A4F-9A21-9DDC822A7826}"/>
                </a:ext>
              </a:extLst>
            </p:cNvPr>
            <p:cNvCxnSpPr>
              <a:cxnSpLocks/>
              <a:stCxn id="47" idx="0"/>
              <a:endCxn id="43" idx="2"/>
            </p:cNvCxnSpPr>
            <p:nvPr/>
          </p:nvCxnSpPr>
          <p:spPr>
            <a:xfrm flipH="1" flipV="1">
              <a:off x="3908145" y="1502768"/>
              <a:ext cx="292960" cy="191692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6" name="Google Shape;614;p43">
              <a:extLst>
                <a:ext uri="{FF2B5EF4-FFF2-40B4-BE49-F238E27FC236}">
                  <a16:creationId xmlns:a16="http://schemas.microsoft.com/office/drawing/2014/main" id="{DB12BA2C-4EEE-FB41-B0D7-9C55A7AC7138}"/>
                </a:ext>
              </a:extLst>
            </p:cNvPr>
            <p:cNvCxnSpPr>
              <a:cxnSpLocks/>
              <a:stCxn id="49" idx="0"/>
              <a:endCxn id="47" idx="2"/>
            </p:cNvCxnSpPr>
            <p:nvPr/>
          </p:nvCxnSpPr>
          <p:spPr>
            <a:xfrm flipV="1">
              <a:off x="3960978" y="1961085"/>
              <a:ext cx="240127" cy="221156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7" name="Google Shape;597;p43">
              <a:extLst>
                <a:ext uri="{FF2B5EF4-FFF2-40B4-BE49-F238E27FC236}">
                  <a16:creationId xmlns:a16="http://schemas.microsoft.com/office/drawing/2014/main" id="{C94CE6ED-288C-E04C-BBC4-1FB9BA036332}"/>
                </a:ext>
              </a:extLst>
            </p:cNvPr>
            <p:cNvSpPr/>
            <p:nvPr/>
          </p:nvSpPr>
          <p:spPr>
            <a:xfrm>
              <a:off x="3969647" y="1694460"/>
              <a:ext cx="462915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Eric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8" name="Google Shape;597;p43">
              <a:extLst>
                <a:ext uri="{FF2B5EF4-FFF2-40B4-BE49-F238E27FC236}">
                  <a16:creationId xmlns:a16="http://schemas.microsoft.com/office/drawing/2014/main" id="{311857C0-ECC3-744F-8322-F0D6069D347A}"/>
                </a:ext>
              </a:extLst>
            </p:cNvPr>
            <p:cNvSpPr/>
            <p:nvPr/>
          </p:nvSpPr>
          <p:spPr>
            <a:xfrm>
              <a:off x="3137169" y="1694461"/>
              <a:ext cx="626266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Brian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9" name="Google Shape;597;p43">
              <a:extLst>
                <a:ext uri="{FF2B5EF4-FFF2-40B4-BE49-F238E27FC236}">
                  <a16:creationId xmlns:a16="http://schemas.microsoft.com/office/drawing/2014/main" id="{A9E9A2C9-CB43-F24F-BF63-2A3CDEBC644C}"/>
                </a:ext>
              </a:extLst>
            </p:cNvPr>
            <p:cNvSpPr/>
            <p:nvPr/>
          </p:nvSpPr>
          <p:spPr>
            <a:xfrm>
              <a:off x="3608588" y="2182241"/>
              <a:ext cx="704779" cy="266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Melissa</a:t>
              </a:r>
              <a:endParaRPr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056126B-BAF4-B44E-A3C0-23ACFAD38A7B}"/>
              </a:ext>
            </a:extLst>
          </p:cNvPr>
          <p:cNvSpPr txBox="1"/>
          <p:nvPr/>
        </p:nvSpPr>
        <p:spPr>
          <a:xfrm>
            <a:off x="8597473" y="3258534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6</a:t>
            </a:r>
          </a:p>
        </p:txBody>
      </p:sp>
      <p:sp>
        <p:nvSpPr>
          <p:cNvPr id="52" name="Google Shape;597;p43">
            <a:extLst>
              <a:ext uri="{FF2B5EF4-FFF2-40B4-BE49-F238E27FC236}">
                <a16:creationId xmlns:a16="http://schemas.microsoft.com/office/drawing/2014/main" id="{C479F4D5-ABD8-054E-9057-D3546478417D}"/>
              </a:ext>
            </a:extLst>
          </p:cNvPr>
          <p:cNvSpPr/>
          <p:nvPr/>
        </p:nvSpPr>
        <p:spPr>
          <a:xfrm>
            <a:off x="10602117" y="5682806"/>
            <a:ext cx="1332427" cy="355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Howard (4)</a:t>
            </a:r>
            <a:endParaRPr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4D6A29-B9CD-3D49-BCCD-9AA81CE1764D}"/>
              </a:ext>
            </a:extLst>
          </p:cNvPr>
          <p:cNvSpPr txBox="1"/>
          <p:nvPr/>
        </p:nvSpPr>
        <p:spPr>
          <a:xfrm>
            <a:off x="10806219" y="5313474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1</a:t>
            </a:r>
          </a:p>
        </p:txBody>
      </p:sp>
      <p:sp>
        <p:nvSpPr>
          <p:cNvPr id="26" name="Google Shape;597;p43">
            <a:extLst>
              <a:ext uri="{FF2B5EF4-FFF2-40B4-BE49-F238E27FC236}">
                <a16:creationId xmlns:a16="http://schemas.microsoft.com/office/drawing/2014/main" id="{271AE4D0-4293-0B43-9E7C-009D2DB9B716}"/>
              </a:ext>
            </a:extLst>
          </p:cNvPr>
          <p:cNvSpPr/>
          <p:nvPr/>
        </p:nvSpPr>
        <p:spPr>
          <a:xfrm>
            <a:off x="10143714" y="4274922"/>
            <a:ext cx="939111" cy="3054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Keanu</a:t>
            </a:r>
            <a:endParaRPr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730088-9546-534C-9601-543A17FBED12}"/>
              </a:ext>
            </a:extLst>
          </p:cNvPr>
          <p:cNvSpPr txBox="1"/>
          <p:nvPr/>
        </p:nvSpPr>
        <p:spPr>
          <a:xfrm>
            <a:off x="3434587" y="455677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union(Eric, Farrell)</a:t>
            </a:r>
          </a:p>
        </p:txBody>
      </p:sp>
    </p:spTree>
    <p:extLst>
      <p:ext uri="{BB962C8B-B14F-4D97-AF65-F5344CB8AC3E}">
        <p14:creationId xmlns:p14="http://schemas.microsoft.com/office/powerpoint/2010/main" val="3875819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D44F-FE12-6B42-AF1F-154B703D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Arrays for WQU+PC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064BC-ADF6-2747-8DFD-414A00E9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asymptotic runtime as using tree nodes, but check out all these other benefits:</a:t>
            </a:r>
          </a:p>
          <a:p>
            <a:pPr lvl="1"/>
            <a:r>
              <a:rPr lang="en-US" dirty="0"/>
              <a:t>More compact in memory</a:t>
            </a:r>
          </a:p>
          <a:p>
            <a:pPr lvl="1"/>
            <a:r>
              <a:rPr lang="en-US" dirty="0"/>
              <a:t>Better spatial locality, leading to better constant factors from cache usage</a:t>
            </a:r>
          </a:p>
          <a:p>
            <a:pPr lvl="1"/>
            <a:r>
              <a:rPr lang="en-US" dirty="0"/>
              <a:t>Simplify the implementation!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DE160A5-56B9-4042-AEA2-E31A00F452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7836953"/>
                  </p:ext>
                </p:extLst>
              </p:nvPr>
            </p:nvGraphicFramePr>
            <p:xfrm>
              <a:off x="175098" y="4259663"/>
              <a:ext cx="11809376" cy="1917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8255">
                      <a:extLst>
                        <a:ext uri="{9D8B030D-6E8A-4147-A177-3AD203B41FA5}">
                          <a16:colId xmlns:a16="http://schemas.microsoft.com/office/drawing/2014/main" val="3828787023"/>
                        </a:ext>
                      </a:extLst>
                    </a:gridCol>
                    <a:gridCol w="1063726">
                      <a:extLst>
                        <a:ext uri="{9D8B030D-6E8A-4147-A177-3AD203B41FA5}">
                          <a16:colId xmlns:a16="http://schemas.microsoft.com/office/drawing/2014/main" val="482958947"/>
                        </a:ext>
                      </a:extLst>
                    </a:gridCol>
                    <a:gridCol w="1373798">
                      <a:extLst>
                        <a:ext uri="{9D8B030D-6E8A-4147-A177-3AD203B41FA5}">
                          <a16:colId xmlns:a16="http://schemas.microsoft.com/office/drawing/2014/main" val="3838617935"/>
                        </a:ext>
                      </a:extLst>
                    </a:gridCol>
                    <a:gridCol w="1385540">
                      <a:extLst>
                        <a:ext uri="{9D8B030D-6E8A-4147-A177-3AD203B41FA5}">
                          <a16:colId xmlns:a16="http://schemas.microsoft.com/office/drawing/2014/main" val="1443450752"/>
                        </a:ext>
                      </a:extLst>
                    </a:gridCol>
                    <a:gridCol w="2046019">
                      <a:extLst>
                        <a:ext uri="{9D8B030D-6E8A-4147-A177-3AD203B41FA5}">
                          <a16:colId xmlns:a16="http://schemas.microsoft.com/office/drawing/2014/main" val="4159570631"/>
                        </a:ext>
                      </a:extLst>
                    </a:gridCol>
                    <a:gridCol w="2204875">
                      <a:extLst>
                        <a:ext uri="{9D8B030D-6E8A-4147-A177-3AD203B41FA5}">
                          <a16:colId xmlns:a16="http://schemas.microsoft.com/office/drawing/2014/main" val="1509092"/>
                        </a:ext>
                      </a:extLst>
                    </a:gridCol>
                    <a:gridCol w="1887163">
                      <a:extLst>
                        <a:ext uri="{9D8B030D-6E8A-4147-A177-3AD203B41FA5}">
                          <a16:colId xmlns:a16="http://schemas.microsoft.com/office/drawing/2014/main" val="1606541263"/>
                        </a:ext>
                      </a:extLst>
                    </a:gridCol>
                  </a:tblGrid>
                  <a:tr h="361215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(Baseline)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QuickFind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WeightedQuickUnion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WQU + Path Compression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ArrayWQU+PC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9827373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makeSet</a:t>
                          </a:r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1480907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find(value)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dirty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8940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  <a:p>
                          <a:r>
                            <a:rPr lang="en-US" sz="11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assuming root </a:t>
                          </a:r>
                          <a:r>
                            <a:rPr lang="en-US" sz="11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args</a:t>
                          </a:r>
                          <a:endParaRPr lang="en-US" sz="1100" dirty="0"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33027611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dirty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1907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DE160A5-56B9-4042-AEA2-E31A00F452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7836953"/>
                  </p:ext>
                </p:extLst>
              </p:nvPr>
            </p:nvGraphicFramePr>
            <p:xfrm>
              <a:off x="175098" y="4259663"/>
              <a:ext cx="11809376" cy="1917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8255">
                      <a:extLst>
                        <a:ext uri="{9D8B030D-6E8A-4147-A177-3AD203B41FA5}">
                          <a16:colId xmlns:a16="http://schemas.microsoft.com/office/drawing/2014/main" val="3828787023"/>
                        </a:ext>
                      </a:extLst>
                    </a:gridCol>
                    <a:gridCol w="1063726">
                      <a:extLst>
                        <a:ext uri="{9D8B030D-6E8A-4147-A177-3AD203B41FA5}">
                          <a16:colId xmlns:a16="http://schemas.microsoft.com/office/drawing/2014/main" val="482958947"/>
                        </a:ext>
                      </a:extLst>
                    </a:gridCol>
                    <a:gridCol w="1373798">
                      <a:extLst>
                        <a:ext uri="{9D8B030D-6E8A-4147-A177-3AD203B41FA5}">
                          <a16:colId xmlns:a16="http://schemas.microsoft.com/office/drawing/2014/main" val="3838617935"/>
                        </a:ext>
                      </a:extLst>
                    </a:gridCol>
                    <a:gridCol w="1385540">
                      <a:extLst>
                        <a:ext uri="{9D8B030D-6E8A-4147-A177-3AD203B41FA5}">
                          <a16:colId xmlns:a16="http://schemas.microsoft.com/office/drawing/2014/main" val="1443450752"/>
                        </a:ext>
                      </a:extLst>
                    </a:gridCol>
                    <a:gridCol w="2046019">
                      <a:extLst>
                        <a:ext uri="{9D8B030D-6E8A-4147-A177-3AD203B41FA5}">
                          <a16:colId xmlns:a16="http://schemas.microsoft.com/office/drawing/2014/main" val="4159570631"/>
                        </a:ext>
                      </a:extLst>
                    </a:gridCol>
                    <a:gridCol w="2204875">
                      <a:extLst>
                        <a:ext uri="{9D8B030D-6E8A-4147-A177-3AD203B41FA5}">
                          <a16:colId xmlns:a16="http://schemas.microsoft.com/office/drawing/2014/main" val="1509092"/>
                        </a:ext>
                      </a:extLst>
                    </a:gridCol>
                    <a:gridCol w="1887163">
                      <a:extLst>
                        <a:ext uri="{9D8B030D-6E8A-4147-A177-3AD203B41FA5}">
                          <a16:colId xmlns:a16="http://schemas.microsoft.com/office/drawing/2014/main" val="1606541263"/>
                        </a:ext>
                      </a:extLst>
                    </a:gridCol>
                  </a:tblGrid>
                  <a:tr h="361215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(Baseline)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QuickFind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WeightedQuickUnion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WQU + Path Compression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ArrayWQU+PC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9827373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makeSet</a:t>
                          </a:r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5000" t="-107143" r="-836905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889" t="-107143" r="-550926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1009" t="-107143" r="-445872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8261" t="-107143" r="-201863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0000" t="-107143" r="-86782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5503" t="-107143" r="-1342" b="-3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480907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find(value)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5000" t="-200000" r="-836905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889" t="-200000" r="-550926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1009" t="-200000" r="-44587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8261" t="-200000" r="-201863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0000" t="-200000" r="-8678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5503" t="-200000" r="-1342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89408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  <a:p>
                          <a:r>
                            <a:rPr lang="en-US" sz="11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assuming root </a:t>
                          </a:r>
                          <a:r>
                            <a:rPr lang="en-US" sz="11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args</a:t>
                          </a:r>
                          <a:endParaRPr lang="en-US" sz="1100" dirty="0"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5000" t="-235135" r="-836905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3889" t="-235135" r="-550926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11009" t="-235135" r="-445872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78261" t="-235135" r="-201863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0000" t="-235135" r="-86782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25503" t="-235135" r="-1342" b="-810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3027611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5000" t="-427586" r="-83690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889" t="-427586" r="-55092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1009" t="-427586" r="-44587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8261" t="-427586" r="-20186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0000" t="-427586" r="-8678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25503" t="-427586" r="-134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19070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1950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Disjoint Sets</a:t>
            </a:r>
          </a:p>
          <a:p>
            <a:pPr lvl="1"/>
            <a:r>
              <a:rPr lang="en-US" dirty="0"/>
              <a:t>Implementing using Arrays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Sorting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Definitions</a:t>
            </a:r>
          </a:p>
          <a:p>
            <a:pPr lvl="1"/>
            <a:r>
              <a:rPr lang="en-US" dirty="0"/>
              <a:t>Insertion &amp; Selection Sort</a:t>
            </a:r>
          </a:p>
          <a:p>
            <a:pPr lvl="1"/>
            <a:r>
              <a:rPr lang="en-US" dirty="0"/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3299670" y="3171596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5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8FCB-FDA2-394E-BD44-77C6139A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CF64E-7219-AC46-9BC9-01223CD6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76" y="1353787"/>
            <a:ext cx="5734460" cy="4805363"/>
          </a:xfrm>
        </p:spPr>
        <p:txBody>
          <a:bodyPr>
            <a:normAutofit/>
          </a:bodyPr>
          <a:lstStyle/>
          <a:p>
            <a:r>
              <a:rPr lang="en-US" dirty="0"/>
              <a:t>Generally: given items, put them in order</a:t>
            </a:r>
          </a:p>
          <a:p>
            <a:endParaRPr lang="en-US" dirty="0"/>
          </a:p>
          <a:p>
            <a:r>
              <a:rPr lang="en-US" dirty="0"/>
              <a:t>Why study sorting?</a:t>
            </a:r>
          </a:p>
          <a:p>
            <a:pPr lvl="1"/>
            <a:r>
              <a:rPr lang="en-US" dirty="0"/>
              <a:t>Sorting is incredibly common in programming</a:t>
            </a:r>
          </a:p>
          <a:p>
            <a:pPr lvl="2"/>
            <a:r>
              <a:rPr lang="en-US" dirty="0"/>
              <a:t>Often a component of other algorithms!</a:t>
            </a:r>
          </a:p>
          <a:p>
            <a:pPr lvl="2"/>
            <a:r>
              <a:rPr lang="en-US" dirty="0"/>
              <a:t>Very common in interviews</a:t>
            </a:r>
          </a:p>
          <a:p>
            <a:pPr lvl="1"/>
            <a:r>
              <a:rPr lang="en-US" dirty="0"/>
              <a:t>Interesting case study for approaching computational problems</a:t>
            </a:r>
          </a:p>
          <a:p>
            <a:pPr lvl="2"/>
            <a:r>
              <a:rPr lang="en-US" dirty="0"/>
              <a:t>We’ll use some data structures we’ve already studied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1A77B4-26AF-D94D-AFBE-387E025B3697}"/>
              </a:ext>
            </a:extLst>
          </p:cNvPr>
          <p:cNvGrpSpPr/>
          <p:nvPr/>
        </p:nvGrpSpPr>
        <p:grpSpPr>
          <a:xfrm>
            <a:off x="6726863" y="2041968"/>
            <a:ext cx="5163207" cy="3429000"/>
            <a:chOff x="6314690" y="3272246"/>
            <a:chExt cx="5163207" cy="3429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88D13C-F91B-954C-A090-F5FA350E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690" y="3272246"/>
              <a:ext cx="5163207" cy="3429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75408C-0F01-CC4C-91F9-B4A9FC1FD95F}"/>
                </a:ext>
              </a:extLst>
            </p:cNvPr>
            <p:cNvSpPr/>
            <p:nvPr/>
          </p:nvSpPr>
          <p:spPr>
            <a:xfrm>
              <a:off x="7376746" y="4092819"/>
              <a:ext cx="2835519" cy="769327"/>
            </a:xfrm>
            <a:prstGeom prst="rect">
              <a:avLst/>
            </a:prstGeom>
            <a:solidFill>
              <a:srgbClr val="004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5563AA-BF54-F24A-B404-325A0660E49B}"/>
                </a:ext>
              </a:extLst>
            </p:cNvPr>
            <p:cNvSpPr txBox="1"/>
            <p:nvPr/>
          </p:nvSpPr>
          <p:spPr>
            <a:xfrm>
              <a:off x="7416413" y="4154316"/>
              <a:ext cx="2749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2"/>
                  </a:solidFill>
                </a:rPr>
                <a:t>Sorting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30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A819-3D46-8649-88CD-1343EA0C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Sorts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864C1-DBEA-6845-916F-03B4356029C9}"/>
              </a:ext>
            </a:extLst>
          </p:cNvPr>
          <p:cNvSpPr/>
          <p:nvPr/>
        </p:nvSpPr>
        <p:spPr>
          <a:xfrm>
            <a:off x="1680209" y="1765812"/>
            <a:ext cx="4415791" cy="38384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b="1" dirty="0"/>
              <a:t>Comparison Sorts</a:t>
            </a:r>
          </a:p>
          <a:p>
            <a:pPr marL="342900" indent="-342900" algn="ctr">
              <a:buAutoNum type="arabicPeriod"/>
            </a:pPr>
            <a:endParaRPr lang="en-US" sz="2400" dirty="0"/>
          </a:p>
          <a:p>
            <a:pPr algn="ctr"/>
            <a:r>
              <a:rPr lang="en-US" sz="2400" dirty="0"/>
              <a:t>Compare two elements at a time. </a:t>
            </a:r>
            <a:r>
              <a:rPr lang="en-US" sz="2000" dirty="0"/>
              <a:t>Works whenever we could implement a </a:t>
            </a:r>
            <a:r>
              <a:rPr lang="en-US" sz="2000" dirty="0" err="1"/>
              <a:t>compareTo</a:t>
            </a:r>
            <a:r>
              <a:rPr lang="en-US" sz="2000" dirty="0"/>
              <a:t> method between elements.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442EB-E277-C742-BA39-5A4FE15643F6}"/>
              </a:ext>
            </a:extLst>
          </p:cNvPr>
          <p:cNvSpPr/>
          <p:nvPr/>
        </p:nvSpPr>
        <p:spPr>
          <a:xfrm>
            <a:off x="6419163" y="2268731"/>
            <a:ext cx="3529067" cy="30860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2. Niche Sorts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Leverage specific properties of data or problem to sort without directly comparing elements.</a:t>
            </a:r>
          </a:p>
          <a:p>
            <a:pPr algn="ctr"/>
            <a:r>
              <a:rPr lang="en-US" sz="1600" dirty="0"/>
              <a:t>E.g. if you already know you’ll only be sorting numbers &lt; 5, make 5 buckets and add directly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4E745-1A46-C64E-BD9F-3F7113D0936C}"/>
              </a:ext>
            </a:extLst>
          </p:cNvPr>
          <p:cNvSpPr txBox="1"/>
          <p:nvPr/>
        </p:nvSpPr>
        <p:spPr>
          <a:xfrm>
            <a:off x="2060934" y="5755104"/>
            <a:ext cx="395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focus on comparison sorts: much more common, and very generalizable!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E46C-B37D-D44D-8FD2-F0BB38CF2581}"/>
              </a:ext>
            </a:extLst>
          </p:cNvPr>
          <p:cNvSpPr txBox="1"/>
          <p:nvPr/>
        </p:nvSpPr>
        <p:spPr>
          <a:xfrm>
            <a:off x="6960935" y="5431939"/>
            <a:ext cx="244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Bonus topic beyond the scope of the class</a:t>
            </a:r>
          </a:p>
        </p:txBody>
      </p:sp>
    </p:spTree>
    <p:extLst>
      <p:ext uri="{BB962C8B-B14F-4D97-AF65-F5344CB8AC3E}">
        <p14:creationId xmlns:p14="http://schemas.microsoft.com/office/powerpoint/2010/main" val="70856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Sorting: Definitions </a:t>
            </a:r>
            <a:r>
              <a:rPr lang="en" sz="3200" dirty="0"/>
              <a:t>(Knuth’s </a:t>
            </a:r>
            <a:r>
              <a:rPr lang="en" sz="3200" u="sng" dirty="0">
                <a:solidFill>
                  <a:schemeClr val="hlink"/>
                </a:solidFill>
                <a:hlinkClick r:id="rId3"/>
              </a:rPr>
              <a:t>TAOCP</a:t>
            </a:r>
            <a:r>
              <a:rPr lang="en" sz="3200" dirty="0"/>
              <a:t>)</a:t>
            </a:r>
            <a:endParaRPr dirty="0"/>
          </a:p>
        </p:txBody>
      </p:sp>
      <p:sp>
        <p:nvSpPr>
          <p:cNvPr id="89" name="Google Shape;89;p21"/>
          <p:cNvSpPr txBox="1">
            <a:spLocks noGrp="1"/>
          </p:cNvSpPr>
          <p:nvPr>
            <p:ph idx="1"/>
          </p:nvPr>
        </p:nvSpPr>
        <p:spPr>
          <a:xfrm>
            <a:off x="508000" y="1362075"/>
            <a:ext cx="8267865" cy="5231557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en" dirty="0"/>
              <a:t>An </a:t>
            </a:r>
            <a:r>
              <a:rPr lang="en" b="1" dirty="0"/>
              <a:t>ordering relation</a:t>
            </a:r>
            <a:r>
              <a:rPr lang="en" dirty="0"/>
              <a:t> &lt; for keys a, b, and c has the following properties:</a:t>
            </a:r>
          </a:p>
          <a:p>
            <a:pPr lvl="1">
              <a:spcBef>
                <a:spcPts val="600"/>
              </a:spcBef>
            </a:pPr>
            <a:r>
              <a:rPr lang="en" dirty="0"/>
              <a:t>Law of Trichotomy: Exactly one of a &lt; b, a = b, b &lt; a is true</a:t>
            </a:r>
          </a:p>
          <a:p>
            <a:pPr lvl="1">
              <a:spcBef>
                <a:spcPts val="600"/>
              </a:spcBef>
            </a:pPr>
            <a:r>
              <a:rPr lang="en" dirty="0"/>
              <a:t>Law of Transitivity: If a &lt; b, and b &lt; c, then a &lt; c</a:t>
            </a:r>
            <a:endParaRPr dirty="0"/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endParaRPr dirty="0"/>
          </a:p>
          <a:p>
            <a:pPr>
              <a:spcBef>
                <a:spcPts val="600"/>
              </a:spcBef>
            </a:pPr>
            <a:r>
              <a:rPr lang="en" dirty="0"/>
              <a:t>A </a:t>
            </a:r>
            <a:r>
              <a:rPr lang="en" b="1" dirty="0"/>
              <a:t>sort </a:t>
            </a:r>
            <a:r>
              <a:rPr lang="en" dirty="0"/>
              <a:t>is a permutation (re-arrangement) of a sequence of elements that puts the keys into non-decreasing order, relative to </a:t>
            </a:r>
            <a:r>
              <a:rPr lang="en-US" dirty="0"/>
              <a:t>the</a:t>
            </a:r>
            <a:r>
              <a:rPr lang="en" dirty="0"/>
              <a:t> ordering relation</a:t>
            </a:r>
          </a:p>
          <a:p>
            <a:pPr lvl="1">
              <a:spcBef>
                <a:spcPts val="600"/>
              </a:spcBef>
            </a:pPr>
            <a:r>
              <a:rPr lang="en" dirty="0"/>
              <a:t>x</a:t>
            </a:r>
            <a:r>
              <a:rPr lang="en" baseline="-25000" dirty="0"/>
              <a:t>1</a:t>
            </a:r>
            <a:r>
              <a:rPr lang="en" dirty="0"/>
              <a:t> ≤ x</a:t>
            </a:r>
            <a:r>
              <a:rPr lang="en" baseline="-25000" dirty="0"/>
              <a:t>2 </a:t>
            </a:r>
            <a:r>
              <a:rPr lang="en" dirty="0"/>
              <a:t>≤ x</a:t>
            </a:r>
            <a:r>
              <a:rPr lang="en" baseline="-25000" dirty="0"/>
              <a:t>3</a:t>
            </a:r>
            <a:r>
              <a:rPr lang="en" dirty="0"/>
              <a:t>≤ ...≤ x</a:t>
            </a:r>
            <a:r>
              <a:rPr lang="en" baseline="-25000" dirty="0"/>
              <a:t>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6EEED-ABEB-2D4D-84BB-7D7C06CCFFFE}"/>
              </a:ext>
            </a:extLst>
          </p:cNvPr>
          <p:cNvSpPr txBox="1"/>
          <p:nvPr/>
        </p:nvSpPr>
        <p:spPr>
          <a:xfrm>
            <a:off x="8990906" y="1618104"/>
            <a:ext cx="1675459" cy="30777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71F52-DFAF-9D4A-AA92-34A40A0A2E33}"/>
              </a:ext>
            </a:extLst>
          </p:cNvPr>
          <p:cNvSpPr txBox="1"/>
          <p:nvPr/>
        </p:nvSpPr>
        <p:spPr>
          <a:xfrm>
            <a:off x="8990906" y="3108132"/>
            <a:ext cx="1576072" cy="95410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class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Movie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name;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year;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2C845-5886-3B4F-B5EA-A60A8D2DE4B3}"/>
              </a:ext>
            </a:extLst>
          </p:cNvPr>
          <p:cNvSpPr txBox="1"/>
          <p:nvPr/>
        </p:nvSpPr>
        <p:spPr>
          <a:xfrm>
            <a:off x="8990906" y="2064101"/>
            <a:ext cx="2693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1600" dirty="0"/>
              <a:t>Built-in, simple ordering 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7881-19C0-BA42-ADF6-6978DB3D8718}"/>
              </a:ext>
            </a:extLst>
          </p:cNvPr>
          <p:cNvSpPr txBox="1"/>
          <p:nvPr/>
        </p:nvSpPr>
        <p:spPr>
          <a:xfrm>
            <a:off x="8990906" y="4209125"/>
            <a:ext cx="2943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1600" dirty="0"/>
              <a:t>More complex: Whenever we sort, </a:t>
            </a:r>
            <a:r>
              <a:rPr lang="en-US" sz="1600" i="1" dirty="0"/>
              <a:t>we also must decide</a:t>
            </a:r>
            <a:r>
              <a:rPr lang="en-US" sz="1600" dirty="0"/>
              <a:t> what ordering relation to use for that application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Sort by name?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Sort by year?</a:t>
            </a:r>
          </a:p>
          <a:p>
            <a:pPr marL="693738" lvl="1" indent="-236538">
              <a:buFont typeface="Arial" panose="020B0604020202020204" pitchFamily="34" charset="0"/>
              <a:buChar char="•"/>
            </a:pPr>
            <a:r>
              <a:rPr lang="en-US" sz="1600" dirty="0"/>
              <a:t>Some combination of both?</a:t>
            </a:r>
          </a:p>
        </p:txBody>
      </p:sp>
    </p:spTree>
    <p:extLst>
      <p:ext uri="{BB962C8B-B14F-4D97-AF65-F5344CB8AC3E}">
        <p14:creationId xmlns:p14="http://schemas.microsoft.com/office/powerpoint/2010/main" val="8369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D68DD-E447-974A-902A-4490246A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0E02C9-9F16-7E48-BEF4-06AEA3A2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856495" cy="5029834"/>
          </a:xfrm>
        </p:spPr>
        <p:txBody>
          <a:bodyPr>
            <a:normAutofit/>
          </a:bodyPr>
          <a:lstStyle/>
          <a:p>
            <a:r>
              <a:rPr lang="en-US" dirty="0"/>
              <a:t>EX3 late cutoff tonight 11:59pm</a:t>
            </a:r>
          </a:p>
          <a:p>
            <a:r>
              <a:rPr lang="en-US" dirty="0"/>
              <a:t>EX4 released tonight, due </a:t>
            </a:r>
            <a:r>
              <a:rPr lang="en-US" b="1" i="1" dirty="0"/>
              <a:t>Monday</a:t>
            </a:r>
            <a:r>
              <a:rPr lang="en-US" b="1" dirty="0"/>
              <a:t> 8/17</a:t>
            </a:r>
            <a:endParaRPr lang="en-US" b="1" i="1" dirty="0"/>
          </a:p>
          <a:p>
            <a:pPr lvl="1"/>
            <a:r>
              <a:rPr lang="en-US" dirty="0"/>
              <a:t>Focuses on Minimum Spanning Trees &amp; Sorting (including today’s lecture and a little bit of Wednesday)</a:t>
            </a:r>
          </a:p>
          <a:p>
            <a:r>
              <a:rPr lang="en-US" dirty="0"/>
              <a:t>P4 due next Wednesday 8/19</a:t>
            </a:r>
          </a:p>
          <a:p>
            <a:pPr lvl="1"/>
            <a:r>
              <a:rPr lang="en-US" dirty="0"/>
              <a:t>Starting now: </a:t>
            </a:r>
            <a:r>
              <a:rPr lang="en-US" dirty="0">
                <a:sym typeface="Wingdings" pitchFamily="2" charset="2"/>
              </a:rPr>
              <a:t>! Starting this weekend: !</a:t>
            </a:r>
            <a:endParaRPr lang="en-US" dirty="0"/>
          </a:p>
          <a:p>
            <a:r>
              <a:rPr lang="en-US" dirty="0"/>
              <a:t>TA-led Industry Panel Q&amp;A</a:t>
            </a:r>
          </a:p>
          <a:p>
            <a:pPr lvl="1"/>
            <a:r>
              <a:rPr lang="en-US" dirty="0"/>
              <a:t>Come chat with a panel of your amazing TAs! Learn about their backgrounds/experiences and ask about careers in technology, finding internships, or preparing for interviews.</a:t>
            </a:r>
          </a:p>
          <a:p>
            <a:pPr lvl="1"/>
            <a:r>
              <a:rPr lang="en-US" dirty="0"/>
              <a:t>We’re taking a survey to decide on a time. Please fill this out by Tuesday night: </a:t>
            </a:r>
            <a:r>
              <a:rPr lang="en-US" u="sng" dirty="0">
                <a:hlinkClick r:id="rId3"/>
              </a:rPr>
              <a:t>https://forms.gle/CBJVGeQXXCcDjUEQA</a:t>
            </a:r>
            <a:endParaRPr lang="en-US" u="sng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9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8CFE-F2CD-4C51-8266-82A8227F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Sorting: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39385-DE3C-4EE7-B801-904C276E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35" y="1276590"/>
            <a:ext cx="10887930" cy="874789"/>
          </a:xfrm>
        </p:spPr>
        <p:txBody>
          <a:bodyPr>
            <a:normAutofit/>
          </a:bodyPr>
          <a:lstStyle/>
          <a:p>
            <a:r>
              <a:rPr lang="en-US" sz="2400" dirty="0"/>
              <a:t>A sort is </a:t>
            </a:r>
            <a:r>
              <a:rPr lang="en-US" sz="2400" b="1" dirty="0">
                <a:solidFill>
                  <a:schemeClr val="accent3"/>
                </a:solidFill>
              </a:rPr>
              <a:t>stable</a:t>
            </a:r>
            <a:r>
              <a:rPr lang="en-US" sz="2400" dirty="0"/>
              <a:t> if the relative order of </a:t>
            </a:r>
            <a:r>
              <a:rPr lang="en-US" sz="2400" i="1" dirty="0"/>
              <a:t>equivalent</a:t>
            </a:r>
            <a:r>
              <a:rPr lang="en-US" sz="2400" dirty="0"/>
              <a:t> keys is maintained after sorting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9281CC-21CF-4BA5-9390-7686EED81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73228"/>
              </p:ext>
            </p:extLst>
          </p:nvPr>
        </p:nvGraphicFramePr>
        <p:xfrm>
          <a:off x="3162158" y="1800859"/>
          <a:ext cx="533661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970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920970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86433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766305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11412F-C086-4F3E-88D4-2063E1C33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049473"/>
              </p:ext>
            </p:extLst>
          </p:nvPr>
        </p:nvGraphicFramePr>
        <p:xfrm>
          <a:off x="387523" y="3274410"/>
          <a:ext cx="516925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63764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51608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FE83E1-0444-413A-B95A-EA4C6F3E4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81043"/>
              </p:ext>
            </p:extLst>
          </p:nvPr>
        </p:nvGraphicFramePr>
        <p:xfrm>
          <a:off x="2633998" y="5452682"/>
          <a:ext cx="6247695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1075887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59057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742639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Esteban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B4AD78-CED6-44F2-ABD3-D9AB4718C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07445"/>
              </p:ext>
            </p:extLst>
          </p:nvPr>
        </p:nvGraphicFramePr>
        <p:xfrm>
          <a:off x="2633996" y="6027604"/>
          <a:ext cx="6247695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26372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  <a:gridCol w="1040339">
                  <a:extLst>
                    <a:ext uri="{9D8B030D-6E8A-4147-A177-3AD203B41FA5}">
                      <a16:colId xmlns:a16="http://schemas.microsoft.com/office/drawing/2014/main" val="317722083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Esteban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6499E8B-2635-FB46-8562-78EC8C54BE77}"/>
              </a:ext>
            </a:extLst>
          </p:cNvPr>
          <p:cNvSpPr/>
          <p:nvPr/>
        </p:nvSpPr>
        <p:spPr>
          <a:xfrm>
            <a:off x="652035" y="4580103"/>
            <a:ext cx="9126371" cy="142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Stability and Equivalency only matter for complex types</a:t>
            </a:r>
          </a:p>
          <a:p>
            <a:pPr marL="635000" lvl="1" indent="-177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i.e. when there is more data than just the key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ACA22-7D02-2844-8A66-F1D6479F5C9D}"/>
              </a:ext>
            </a:extLst>
          </p:cNvPr>
          <p:cNvSpPr txBox="1"/>
          <p:nvPr/>
        </p:nvSpPr>
        <p:spPr>
          <a:xfrm>
            <a:off x="2238133" y="195276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A44ADE7-1953-5A4C-BF06-AE3EEC53F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48248"/>
              </p:ext>
            </p:extLst>
          </p:nvPr>
        </p:nvGraphicFramePr>
        <p:xfrm>
          <a:off x="6370709" y="3274410"/>
          <a:ext cx="516925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528">
                  <a:extLst>
                    <a:ext uri="{9D8B030D-6E8A-4147-A177-3AD203B41FA5}">
                      <a16:colId xmlns:a16="http://schemas.microsoft.com/office/drawing/2014/main" val="172605496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3931400324"/>
                    </a:ext>
                  </a:extLst>
                </a:gridCol>
                <a:gridCol w="892528">
                  <a:extLst>
                    <a:ext uri="{9D8B030D-6E8A-4147-A177-3AD203B41FA5}">
                      <a16:colId xmlns:a16="http://schemas.microsoft.com/office/drawing/2014/main" val="2834007024"/>
                    </a:ext>
                  </a:extLst>
                </a:gridCol>
                <a:gridCol w="763764">
                  <a:extLst>
                    <a:ext uri="{9D8B030D-6E8A-4147-A177-3AD203B41FA5}">
                      <a16:colId xmlns:a16="http://schemas.microsoft.com/office/drawing/2014/main" val="1782771377"/>
                    </a:ext>
                  </a:extLst>
                </a:gridCol>
                <a:gridCol w="851608">
                  <a:extLst>
                    <a:ext uri="{9D8B030D-6E8A-4147-A177-3AD203B41FA5}">
                      <a16:colId xmlns:a16="http://schemas.microsoft.com/office/drawing/2014/main" val="28973976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0173784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Anita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Basia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Caris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9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Duska</a:t>
                      </a:r>
                    </a:p>
                    <a:p>
                      <a:pPr algn="ctr"/>
                      <a:r>
                        <a:rPr lang="en-US" sz="19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25741"/>
                  </a:ext>
                </a:extLst>
              </a:tr>
            </a:tbl>
          </a:graphicData>
        </a:graphic>
      </p:graphicFrame>
      <p:sp>
        <p:nvSpPr>
          <p:cNvPr id="11" name="Down Arrow 10">
            <a:extLst>
              <a:ext uri="{FF2B5EF4-FFF2-40B4-BE49-F238E27FC236}">
                <a16:creationId xmlns:a16="http://schemas.microsoft.com/office/drawing/2014/main" id="{E86ACE51-BC8C-9649-95FA-91BB1D0390CE}"/>
              </a:ext>
            </a:extLst>
          </p:cNvPr>
          <p:cNvSpPr/>
          <p:nvPr/>
        </p:nvSpPr>
        <p:spPr>
          <a:xfrm>
            <a:off x="4732490" y="2589152"/>
            <a:ext cx="356260" cy="598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4A2AFBB-73C2-AA46-B5DC-E8DBF1C4FDF6}"/>
              </a:ext>
            </a:extLst>
          </p:cNvPr>
          <p:cNvSpPr/>
          <p:nvPr/>
        </p:nvSpPr>
        <p:spPr>
          <a:xfrm>
            <a:off x="7107553" y="2575960"/>
            <a:ext cx="356260" cy="598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20FDE-1CA3-1747-A85D-E286898F4934}"/>
              </a:ext>
            </a:extLst>
          </p:cNvPr>
          <p:cNvSpPr txBox="1"/>
          <p:nvPr/>
        </p:nvSpPr>
        <p:spPr>
          <a:xfrm>
            <a:off x="1683997" y="2712794"/>
            <a:ext cx="295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Stable</a:t>
            </a:r>
            <a:r>
              <a:rPr lang="en-US" dirty="0"/>
              <a:t> sort using name as key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A7CAF-A298-A64C-AD15-6B37F1D4C155}"/>
              </a:ext>
            </a:extLst>
          </p:cNvPr>
          <p:cNvSpPr txBox="1"/>
          <p:nvPr/>
        </p:nvSpPr>
        <p:spPr>
          <a:xfrm>
            <a:off x="7555984" y="2700633"/>
            <a:ext cx="32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Unstable</a:t>
            </a:r>
            <a:r>
              <a:rPr lang="en-US" dirty="0"/>
              <a:t> sort using name as key</a:t>
            </a:r>
          </a:p>
        </p:txBody>
      </p:sp>
    </p:spTree>
    <p:extLst>
      <p:ext uri="{BB962C8B-B14F-4D97-AF65-F5344CB8AC3E}">
        <p14:creationId xmlns:p14="http://schemas.microsoft.com/office/powerpoint/2010/main" val="12582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Sorting: </a:t>
            </a:r>
            <a:r>
              <a:rPr lang="en" dirty="0"/>
              <a:t>Performance Definitions</a:t>
            </a:r>
            <a:endParaRPr dirty="0"/>
          </a:p>
        </p:txBody>
      </p:sp>
      <p:sp>
        <p:nvSpPr>
          <p:cNvPr id="124" name="Google Shape;124;p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R</a:t>
            </a:r>
            <a:r>
              <a:rPr lang="en" dirty="0"/>
              <a:t>untime </a:t>
            </a:r>
            <a:r>
              <a:rPr lang="en-US" dirty="0"/>
              <a:t>performance is sometimes</a:t>
            </a:r>
            <a:r>
              <a:rPr lang="en" dirty="0"/>
              <a:t> called the </a:t>
            </a:r>
            <a:r>
              <a:rPr lang="en" b="1" dirty="0"/>
              <a:t>time complexity</a:t>
            </a:r>
            <a:endParaRPr lang="en" dirty="0"/>
          </a:p>
          <a:p>
            <a:pPr lvl="1">
              <a:spcBef>
                <a:spcPts val="600"/>
              </a:spcBef>
            </a:pPr>
            <a:r>
              <a:rPr lang="en" dirty="0"/>
              <a:t>Example: Dijkstra’s has time complexity O(E log V).</a:t>
            </a:r>
            <a:endParaRPr dirty="0"/>
          </a:p>
          <a:p>
            <a:pPr>
              <a:spcBef>
                <a:spcPts val="600"/>
              </a:spcBef>
            </a:pPr>
            <a:endParaRPr dirty="0"/>
          </a:p>
          <a:p>
            <a:pPr>
              <a:spcBef>
                <a:spcPts val="600"/>
              </a:spcBef>
            </a:pPr>
            <a:r>
              <a:rPr lang="en-US" u="sng" dirty="0"/>
              <a:t>E</a:t>
            </a:r>
            <a:r>
              <a:rPr lang="en" u="sng" dirty="0"/>
              <a:t>xtra</a:t>
            </a:r>
            <a:r>
              <a:rPr lang="en" dirty="0"/>
              <a:t> memory usage is sometimes called the </a:t>
            </a:r>
            <a:r>
              <a:rPr lang="en" b="1" dirty="0"/>
              <a:t>space complexity</a:t>
            </a:r>
          </a:p>
          <a:p>
            <a:pPr lvl="1">
              <a:spcBef>
                <a:spcPts val="600"/>
              </a:spcBef>
            </a:pPr>
            <a:r>
              <a:rPr lang="en" dirty="0"/>
              <a:t>Dijkstra’s has space complexity Θ(V)</a:t>
            </a:r>
          </a:p>
          <a:p>
            <a:pPr lvl="2">
              <a:spcBef>
                <a:spcPts val="600"/>
              </a:spcBef>
            </a:pPr>
            <a:r>
              <a:rPr lang="en" dirty="0"/>
              <a:t>Priority Queue, </a:t>
            </a:r>
            <a:r>
              <a:rPr lang="en" dirty="0" err="1"/>
              <a:t>distTo</a:t>
            </a:r>
            <a:r>
              <a:rPr lang="en" dirty="0"/>
              <a:t> and </a:t>
            </a:r>
            <a:r>
              <a:rPr lang="en" dirty="0" err="1"/>
              <a:t>edgeTo</a:t>
            </a:r>
            <a:r>
              <a:rPr lang="en" dirty="0"/>
              <a:t> maps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</a:t>
            </a:r>
            <a:r>
              <a:rPr lang="en" dirty="0"/>
              <a:t>he </a:t>
            </a:r>
            <a:r>
              <a:rPr lang="en-US" dirty="0"/>
              <a:t>input </a:t>
            </a:r>
            <a:r>
              <a:rPr lang="en" dirty="0"/>
              <a:t>graph takes up space Θ(V+E), but we don’t count this as part of the space complexity since the graph itself already exists and is an input to Dijkstra’s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41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Disjoint Sets</a:t>
            </a:r>
          </a:p>
          <a:p>
            <a:pPr lvl="1"/>
            <a:r>
              <a:rPr lang="en-US" dirty="0"/>
              <a:t>Implementing using Arrays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Sorting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Insertion &amp; Selection Sort</a:t>
            </a:r>
          </a:p>
          <a:p>
            <a:pPr lvl="1"/>
            <a:r>
              <a:rPr lang="en-US" dirty="0"/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5105317" y="3545748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C668-1064-4B55-B89F-AB59AC7F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Sorting Strategy 1: Iterative Improvement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43114-685B-4A48-9455-211F9BC43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1"/>
                <a:ext cx="10515600" cy="3214914"/>
              </a:xfrm>
            </p:spPr>
            <p:txBody>
              <a:bodyPr/>
              <a:lstStyle/>
              <a:p>
                <a:r>
                  <a:rPr lang="en-US" dirty="0"/>
                  <a:t>Invariants/Iterative improvement</a:t>
                </a:r>
              </a:p>
              <a:p>
                <a:pPr lvl="1"/>
                <a:r>
                  <a:rPr lang="en-US" dirty="0"/>
                  <a:t>Step-by-step make one more part of the input your desired output.</a:t>
                </a:r>
              </a:p>
              <a:p>
                <a:endParaRPr lang="en-US" dirty="0"/>
              </a:p>
              <a:p>
                <a:r>
                  <a:rPr lang="en-US" dirty="0"/>
                  <a:t>We’ll write iterative algorithms to satisfy the following invariant:</a:t>
                </a:r>
              </a:p>
              <a:p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iterations of the loop, the first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elements of the array will be sorted.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543114-685B-4A48-9455-211F9BC43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1"/>
                <a:ext cx="10515600" cy="3214914"/>
              </a:xfrm>
              <a:blipFill>
                <a:blip r:embed="rId3"/>
                <a:stretch>
                  <a:fillRect l="-965" t="-3557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90D7E0D-98BA-8248-8A3C-2DF8BBC45D05}"/>
              </a:ext>
            </a:extLst>
          </p:cNvPr>
          <p:cNvGrpSpPr/>
          <p:nvPr/>
        </p:nvGrpSpPr>
        <p:grpSpPr>
          <a:xfrm>
            <a:off x="2982997" y="4586515"/>
            <a:ext cx="5561171" cy="1458909"/>
            <a:chOff x="720970" y="3264432"/>
            <a:chExt cx="5561171" cy="11861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06E959-AEF5-5B44-8E9A-BC9F3AA2F7AE}"/>
                </a:ext>
              </a:extLst>
            </p:cNvPr>
            <p:cNvSpPr/>
            <p:nvPr/>
          </p:nvSpPr>
          <p:spPr>
            <a:xfrm>
              <a:off x="1267234" y="3264432"/>
              <a:ext cx="5014907" cy="11861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/>
                <a:t>Iterative Improvement</a:t>
              </a:r>
            </a:p>
            <a:p>
              <a:pPr lvl="1"/>
              <a:r>
                <a:rPr lang="en-US" dirty="0"/>
                <a:t>After k iterations of the loop, the first k elements of the array will be sorted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8C02EA-9F3B-1640-A158-D03C07BE0370}"/>
                </a:ext>
              </a:extLst>
            </p:cNvPr>
            <p:cNvSpPr/>
            <p:nvPr/>
          </p:nvSpPr>
          <p:spPr>
            <a:xfrm rot="16200000">
              <a:off x="401028" y="3584375"/>
              <a:ext cx="1186150" cy="5462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spc="100" dirty="0"/>
                <a:t>INVARIANT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59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Down 9">
            <a:extLst>
              <a:ext uri="{FF2B5EF4-FFF2-40B4-BE49-F238E27FC236}">
                <a16:creationId xmlns:a16="http://schemas.microsoft.com/office/drawing/2014/main" id="{929B9085-4182-4459-8489-707FB51AFC81}"/>
              </a:ext>
            </a:extLst>
          </p:cNvPr>
          <p:cNvSpPr/>
          <p:nvPr/>
        </p:nvSpPr>
        <p:spPr>
          <a:xfrm rot="10800000">
            <a:off x="5550193" y="232844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C729AB3-0AA3-4B52-999F-38020A086FB9}"/>
              </a:ext>
            </a:extLst>
          </p:cNvPr>
          <p:cNvSpPr/>
          <p:nvPr/>
        </p:nvSpPr>
        <p:spPr>
          <a:xfrm rot="10800000">
            <a:off x="6526376" y="408105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42F32CB0-F8C5-4B75-A499-6F18AEF0A1CE}"/>
              </a:ext>
            </a:extLst>
          </p:cNvPr>
          <p:cNvSpPr/>
          <p:nvPr/>
        </p:nvSpPr>
        <p:spPr>
          <a:xfrm rot="10800000">
            <a:off x="6532838" y="408105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D0B7501-187B-4B65-8CFF-AC4BBA66B62D}"/>
              </a:ext>
            </a:extLst>
          </p:cNvPr>
          <p:cNvSpPr/>
          <p:nvPr/>
        </p:nvSpPr>
        <p:spPr>
          <a:xfrm rot="10800000">
            <a:off x="5550193" y="2323713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6EE10-9AB4-4E99-8122-AB322E95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3595574" cy="762635"/>
          </a:xfrm>
        </p:spPr>
        <p:txBody>
          <a:bodyPr/>
          <a:lstStyle/>
          <a:p>
            <a:r>
              <a:rPr lang="en-US" dirty="0"/>
              <a:t>Selection Sort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9498EDF-5CFD-4E0F-9719-EFD70619B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73956"/>
              </p:ext>
            </p:extLst>
          </p:nvPr>
        </p:nvGraphicFramePr>
        <p:xfrm>
          <a:off x="1160928" y="1475460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A04B0B8-8457-4430-9947-5A9819C438A0}"/>
              </a:ext>
            </a:extLst>
          </p:cNvPr>
          <p:cNvSpPr/>
          <p:nvPr/>
        </p:nvSpPr>
        <p:spPr>
          <a:xfrm rot="16200000">
            <a:off x="3005680" y="483694"/>
            <a:ext cx="338260" cy="4027759"/>
          </a:xfrm>
          <a:prstGeom prst="leftBrace">
            <a:avLst>
              <a:gd name="adj1" fmla="val 4901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B16E83E-0D84-457D-A86B-86BBFBA3F63F}"/>
              </a:ext>
            </a:extLst>
          </p:cNvPr>
          <p:cNvSpPr/>
          <p:nvPr/>
        </p:nvSpPr>
        <p:spPr>
          <a:xfrm rot="16200000">
            <a:off x="8551553" y="-22345"/>
            <a:ext cx="338260" cy="5039835"/>
          </a:xfrm>
          <a:prstGeom prst="leftBrace">
            <a:avLst>
              <a:gd name="adj1" fmla="val 46388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BAF2-8B91-49EC-A049-80EE6E9D378D}"/>
              </a:ext>
            </a:extLst>
          </p:cNvPr>
          <p:cNvSpPr txBox="1"/>
          <p:nvPr/>
        </p:nvSpPr>
        <p:spPr>
          <a:xfrm>
            <a:off x="2452561" y="277800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C223E-BC0F-4FDB-B6C8-E3E52CA1D613}"/>
              </a:ext>
            </a:extLst>
          </p:cNvPr>
          <p:cNvSpPr txBox="1"/>
          <p:nvPr/>
        </p:nvSpPr>
        <p:spPr>
          <a:xfrm>
            <a:off x="7870194" y="2772916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755260-DC7B-457F-89FD-96A6264673A0}"/>
              </a:ext>
            </a:extLst>
          </p:cNvPr>
          <p:cNvSpPr txBox="1"/>
          <p:nvPr/>
        </p:nvSpPr>
        <p:spPr>
          <a:xfrm>
            <a:off x="4993780" y="28919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F1BD0247-7355-49FA-961F-96A157483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014684"/>
              </p:ext>
            </p:extLst>
          </p:nvPr>
        </p:nvGraphicFramePr>
        <p:xfrm>
          <a:off x="1160930" y="328308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id="{DA83ED5B-16A8-4D31-AB11-4934A192C80E}"/>
              </a:ext>
            </a:extLst>
          </p:cNvPr>
          <p:cNvSpPr/>
          <p:nvPr/>
        </p:nvSpPr>
        <p:spPr>
          <a:xfrm rot="16200000">
            <a:off x="3511720" y="1785282"/>
            <a:ext cx="338260" cy="5039834"/>
          </a:xfrm>
          <a:prstGeom prst="leftBrace">
            <a:avLst>
              <a:gd name="adj1" fmla="val 46388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58F8320-C59C-46F5-AD35-C5E041EAE75B}"/>
              </a:ext>
            </a:extLst>
          </p:cNvPr>
          <p:cNvSpPr/>
          <p:nvPr/>
        </p:nvSpPr>
        <p:spPr>
          <a:xfrm rot="16200000">
            <a:off x="9066242" y="2299966"/>
            <a:ext cx="338260" cy="4010463"/>
          </a:xfrm>
          <a:prstGeom prst="leftBrace">
            <a:avLst>
              <a:gd name="adj1" fmla="val 56886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63845-D8B0-4054-A793-4F959F9C0E9A}"/>
              </a:ext>
            </a:extLst>
          </p:cNvPr>
          <p:cNvSpPr txBox="1"/>
          <p:nvPr/>
        </p:nvSpPr>
        <p:spPr>
          <a:xfrm>
            <a:off x="2989276" y="451492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37F3CA-DA2A-4F7B-A27E-7EE1F750CAED}"/>
              </a:ext>
            </a:extLst>
          </p:cNvPr>
          <p:cNvSpPr txBox="1"/>
          <p:nvPr/>
        </p:nvSpPr>
        <p:spPr>
          <a:xfrm>
            <a:off x="8384883" y="451492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FE323-1F43-473A-9B5D-9DED69DB4D8F}"/>
              </a:ext>
            </a:extLst>
          </p:cNvPr>
          <p:cNvSpPr txBox="1"/>
          <p:nvPr/>
        </p:nvSpPr>
        <p:spPr>
          <a:xfrm>
            <a:off x="5969963" y="464458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345C6182-F373-4911-8B55-E2D72660E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788848"/>
              </p:ext>
            </p:extLst>
          </p:nvPr>
        </p:nvGraphicFramePr>
        <p:xfrm>
          <a:off x="1160928" y="5111015"/>
          <a:ext cx="1007967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1823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06BC2F27-2692-4C3B-93BC-FCCAE3A26F28}"/>
              </a:ext>
            </a:extLst>
          </p:cNvPr>
          <p:cNvSpPr/>
          <p:nvPr/>
        </p:nvSpPr>
        <p:spPr>
          <a:xfrm rot="16200000">
            <a:off x="4026405" y="3098524"/>
            <a:ext cx="338260" cy="6069209"/>
          </a:xfrm>
          <a:prstGeom prst="leftBrace">
            <a:avLst>
              <a:gd name="adj1" fmla="val 47701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83B56CC-34A0-458D-80B5-FB391386C071}"/>
              </a:ext>
            </a:extLst>
          </p:cNvPr>
          <p:cNvSpPr/>
          <p:nvPr/>
        </p:nvSpPr>
        <p:spPr>
          <a:xfrm rot="16200000">
            <a:off x="9581922" y="4643577"/>
            <a:ext cx="338260" cy="2979101"/>
          </a:xfrm>
          <a:prstGeom prst="leftBrace">
            <a:avLst>
              <a:gd name="adj1" fmla="val 58198"/>
              <a:gd name="adj2" fmla="val 507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A035A95-5E3E-44A8-A951-28674B76EF36}"/>
              </a:ext>
            </a:extLst>
          </p:cNvPr>
          <p:cNvSpPr/>
          <p:nvPr/>
        </p:nvSpPr>
        <p:spPr>
          <a:xfrm rot="10800000">
            <a:off x="7552019" y="592398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3CAF16-1BBA-42F7-AE2B-917B1B508080}"/>
              </a:ext>
            </a:extLst>
          </p:cNvPr>
          <p:cNvSpPr txBox="1"/>
          <p:nvPr/>
        </p:nvSpPr>
        <p:spPr>
          <a:xfrm>
            <a:off x="3473286" y="634285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89C8B-6C73-4FA9-A6CB-4F5111C618BF}"/>
              </a:ext>
            </a:extLst>
          </p:cNvPr>
          <p:cNvSpPr txBox="1"/>
          <p:nvPr/>
        </p:nvSpPr>
        <p:spPr>
          <a:xfrm>
            <a:off x="8900563" y="634285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20979-EC1E-47A5-9EC0-1C7DE318FC7E}"/>
              </a:ext>
            </a:extLst>
          </p:cNvPr>
          <p:cNvSpPr txBox="1"/>
          <p:nvPr/>
        </p:nvSpPr>
        <p:spPr>
          <a:xfrm>
            <a:off x="6995606" y="648751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E7E84-1767-479F-9DA4-4D841640B8B5}"/>
              </a:ext>
            </a:extLst>
          </p:cNvPr>
          <p:cNvSpPr/>
          <p:nvPr/>
        </p:nvSpPr>
        <p:spPr>
          <a:xfrm>
            <a:off x="838200" y="989543"/>
            <a:ext cx="3424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https://www.youtube.com/watch?v=Ns4TPTC8whw</a:t>
            </a:r>
            <a:endParaRPr lang="en-US" sz="1200" dirty="0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A9DEA6C8-1544-BE47-AEC7-1154BC586E34}"/>
              </a:ext>
            </a:extLst>
          </p:cNvPr>
          <p:cNvSpPr/>
          <p:nvPr/>
        </p:nvSpPr>
        <p:spPr>
          <a:xfrm rot="5400000">
            <a:off x="7045476" y="-162421"/>
            <a:ext cx="369330" cy="30084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A1E18D-7768-EE4D-8C5F-E78BFC2A0587}"/>
              </a:ext>
            </a:extLst>
          </p:cNvPr>
          <p:cNvSpPr txBox="1"/>
          <p:nvPr/>
        </p:nvSpPr>
        <p:spPr>
          <a:xfrm>
            <a:off x="4433774" y="641045"/>
            <a:ext cx="660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iteration, </a:t>
            </a:r>
            <a:r>
              <a:rPr lang="en-US" b="1" dirty="0"/>
              <a:t>select</a:t>
            </a:r>
            <a:r>
              <a:rPr lang="en-US" dirty="0"/>
              <a:t> the smallest unsorted item to fill the next spot.</a:t>
            </a:r>
          </a:p>
        </p:txBody>
      </p:sp>
    </p:spTree>
    <p:extLst>
      <p:ext uri="{BB962C8B-B14F-4D97-AF65-F5344CB8AC3E}">
        <p14:creationId xmlns:p14="http://schemas.microsoft.com/office/powerpoint/2010/main" val="1756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41341 -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41 -0.00255 L 0.25052 -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37318 0.00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32" grpId="1" animBg="1"/>
      <p:bldP spid="30" grpId="0" animBg="1"/>
      <p:bldP spid="30" grpId="1" animBg="1"/>
      <p:bldP spid="30" grpId="2" animBg="1"/>
      <p:bldP spid="16" grpId="0" animBg="1"/>
      <p:bldP spid="17" grpId="0" animBg="1"/>
      <p:bldP spid="19" grpId="0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43FC-E569-4EF2-9343-9FE0EB0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3768486" cy="762635"/>
          </a:xfrm>
        </p:spPr>
        <p:txBody>
          <a:bodyPr/>
          <a:lstStyle/>
          <a:p>
            <a:r>
              <a:rPr lang="en-US" dirty="0"/>
              <a:t>Selection Sort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0CC08-46FF-48ED-8026-59D6404521FB}"/>
              </a:ext>
            </a:extLst>
          </p:cNvPr>
          <p:cNvSpPr txBox="1"/>
          <p:nvPr/>
        </p:nvSpPr>
        <p:spPr>
          <a:xfrm>
            <a:off x="1190138" y="2940997"/>
            <a:ext cx="3663182" cy="3754874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min =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unsorted items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min):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min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return min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(target, current)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temp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current = target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target = temp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A98CE-F8C0-45B4-8DEA-06128719451C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81868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80C4975-3DB9-4215-AAD9-ADC9E0963064}"/>
              </a:ext>
            </a:extLst>
          </p:cNvPr>
          <p:cNvSpPr txBox="1"/>
          <p:nvPr/>
        </p:nvSpPr>
        <p:spPr>
          <a:xfrm>
            <a:off x="8651331" y="514754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DB73B-8BF6-4F01-9CC2-7C62C39666B4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001EBE68-CF92-4BA6-97FF-BCB91AA63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71150"/>
              </p:ext>
            </p:extLst>
          </p:nvPr>
        </p:nvGraphicFramePr>
        <p:xfrm>
          <a:off x="788788" y="109399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F981AEC0-CB78-41C5-B888-EF4ED37C6140}"/>
              </a:ext>
            </a:extLst>
          </p:cNvPr>
          <p:cNvSpPr/>
          <p:nvPr/>
        </p:nvSpPr>
        <p:spPr>
          <a:xfrm rot="16200000">
            <a:off x="2633540" y="102229"/>
            <a:ext cx="338260" cy="4027759"/>
          </a:xfrm>
          <a:prstGeom prst="leftBrace">
            <a:avLst>
              <a:gd name="adj1" fmla="val 55189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B16C0A6F-0DC7-4648-882D-F333D49F7386}"/>
              </a:ext>
            </a:extLst>
          </p:cNvPr>
          <p:cNvSpPr/>
          <p:nvPr/>
        </p:nvSpPr>
        <p:spPr>
          <a:xfrm rot="16200000">
            <a:off x="8179413" y="-403810"/>
            <a:ext cx="338260" cy="5039835"/>
          </a:xfrm>
          <a:prstGeom prst="leftBrace">
            <a:avLst>
              <a:gd name="adj1" fmla="val 58794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DD6BB-784B-42E9-9365-484072D624B9}"/>
              </a:ext>
            </a:extLst>
          </p:cNvPr>
          <p:cNvSpPr txBox="1"/>
          <p:nvPr/>
        </p:nvSpPr>
        <p:spPr>
          <a:xfrm>
            <a:off x="2080421" y="2396542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CA8A6-546A-4A0A-B577-E41887B35BDE}"/>
              </a:ext>
            </a:extLst>
          </p:cNvPr>
          <p:cNvSpPr txBox="1"/>
          <p:nvPr/>
        </p:nvSpPr>
        <p:spPr>
          <a:xfrm>
            <a:off x="7498054" y="2391451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72A565-B496-4676-8740-440E765989DE}"/>
              </a:ext>
            </a:extLst>
          </p:cNvPr>
          <p:cNvSpPr txBox="1"/>
          <p:nvPr/>
        </p:nvSpPr>
        <p:spPr>
          <a:xfrm>
            <a:off x="4606686" y="241404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DA162F57-CF31-4E51-ACC8-9C8E3092F2C3}"/>
              </a:ext>
            </a:extLst>
          </p:cNvPr>
          <p:cNvSpPr/>
          <p:nvPr/>
        </p:nvSpPr>
        <p:spPr>
          <a:xfrm rot="10800000">
            <a:off x="5163099" y="186738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3779E565-4286-1B43-BADE-054964C46C9B}"/>
              </a:ext>
            </a:extLst>
          </p:cNvPr>
          <p:cNvSpPr/>
          <p:nvPr/>
        </p:nvSpPr>
        <p:spPr>
          <a:xfrm rot="5400000">
            <a:off x="6642139" y="-590074"/>
            <a:ext cx="369330" cy="30084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1FDC-47E0-104B-BD88-02EE15F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Sort Stability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D0D6D66-AC67-0242-A9E9-598BE2578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881433"/>
              </p:ext>
            </p:extLst>
          </p:nvPr>
        </p:nvGraphicFramePr>
        <p:xfrm>
          <a:off x="737702" y="1840684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32" name="Content Placeholder 6">
            <a:extLst>
              <a:ext uri="{FF2B5EF4-FFF2-40B4-BE49-F238E27FC236}">
                <a16:creationId xmlns:a16="http://schemas.microsoft.com/office/drawing/2014/main" id="{3B3778C7-9263-D648-966D-32AB39CB1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895239"/>
              </p:ext>
            </p:extLst>
          </p:nvPr>
        </p:nvGraphicFramePr>
        <p:xfrm>
          <a:off x="737702" y="2892161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35" name="Content Placeholder 6">
            <a:extLst>
              <a:ext uri="{FF2B5EF4-FFF2-40B4-BE49-F238E27FC236}">
                <a16:creationId xmlns:a16="http://schemas.microsoft.com/office/drawing/2014/main" id="{C2E65677-1B4B-3148-BFF9-6ADFC695A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298290"/>
              </p:ext>
            </p:extLst>
          </p:nvPr>
        </p:nvGraphicFramePr>
        <p:xfrm>
          <a:off x="737702" y="4735456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D2D006B-EA72-B44B-BE85-4F51B9326E9E}"/>
              </a:ext>
            </a:extLst>
          </p:cNvPr>
          <p:cNvSpPr txBox="1"/>
          <p:nvPr/>
        </p:nvSpPr>
        <p:spPr>
          <a:xfrm>
            <a:off x="3082569" y="4024763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C3282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DD08DF-1E8C-9745-9707-B39B92DB7078}"/>
              </a:ext>
            </a:extLst>
          </p:cNvPr>
          <p:cNvSpPr txBox="1"/>
          <p:nvPr/>
        </p:nvSpPr>
        <p:spPr>
          <a:xfrm>
            <a:off x="4320396" y="5594467"/>
            <a:ext cx="360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Swapping non-adjacent items can result in instability of sorting algorithms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9D3FDE-9AC0-D943-ABD8-F7B776CACC54}"/>
              </a:ext>
            </a:extLst>
          </p:cNvPr>
          <p:cNvSpPr/>
          <p:nvPr/>
        </p:nvSpPr>
        <p:spPr>
          <a:xfrm>
            <a:off x="3843338" y="4735456"/>
            <a:ext cx="1885950" cy="8156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676CEAAD-256E-E848-B90D-65C6B1B22F5B}"/>
              </a:ext>
            </a:extLst>
          </p:cNvPr>
          <p:cNvSpPr/>
          <p:nvPr/>
        </p:nvSpPr>
        <p:spPr>
          <a:xfrm rot="5400000">
            <a:off x="3071990" y="-356184"/>
            <a:ext cx="369330" cy="403197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EC7C489F-3C7A-1944-93C9-E87628C3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7446" y="2525958"/>
            <a:ext cx="535870" cy="535870"/>
          </a:xfrm>
          <a:prstGeom prst="rect">
            <a:avLst/>
          </a:prstGeom>
        </p:spPr>
      </p:pic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E39A36BF-804D-2943-802E-E3E96E3FB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0587" y="55944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EE10-9AB4-4E99-8122-AB322E95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129"/>
            <a:ext cx="3595574" cy="762635"/>
          </a:xfrm>
        </p:spPr>
        <p:txBody>
          <a:bodyPr/>
          <a:lstStyle/>
          <a:p>
            <a:r>
              <a:rPr lang="en-US" dirty="0"/>
              <a:t>Insertion Sort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9498EDF-5CFD-4E0F-9719-EFD70619B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101276"/>
              </p:ext>
            </p:extLst>
          </p:nvPr>
        </p:nvGraphicFramePr>
        <p:xfrm>
          <a:off x="1160928" y="1475460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A04B0B8-8457-4430-9947-5A9819C438A0}"/>
              </a:ext>
            </a:extLst>
          </p:cNvPr>
          <p:cNvSpPr/>
          <p:nvPr/>
        </p:nvSpPr>
        <p:spPr>
          <a:xfrm rot="16200000">
            <a:off x="3005680" y="483694"/>
            <a:ext cx="338260" cy="4027759"/>
          </a:xfrm>
          <a:prstGeom prst="leftBrace">
            <a:avLst>
              <a:gd name="adj1" fmla="val 42124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B16E83E-0D84-457D-A86B-86BBFBA3F63F}"/>
              </a:ext>
            </a:extLst>
          </p:cNvPr>
          <p:cNvSpPr/>
          <p:nvPr/>
        </p:nvSpPr>
        <p:spPr>
          <a:xfrm rot="16200000">
            <a:off x="8551553" y="-22345"/>
            <a:ext cx="338260" cy="5039835"/>
          </a:xfrm>
          <a:prstGeom prst="leftBrace">
            <a:avLst>
              <a:gd name="adj1" fmla="val 61433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29B9085-4182-4459-8489-707FB51AFC81}"/>
              </a:ext>
            </a:extLst>
          </p:cNvPr>
          <p:cNvSpPr/>
          <p:nvPr/>
        </p:nvSpPr>
        <p:spPr>
          <a:xfrm rot="10800000">
            <a:off x="5550193" y="2328441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BAF2-8B91-49EC-A049-80EE6E9D378D}"/>
              </a:ext>
            </a:extLst>
          </p:cNvPr>
          <p:cNvSpPr txBox="1"/>
          <p:nvPr/>
        </p:nvSpPr>
        <p:spPr>
          <a:xfrm>
            <a:off x="2452561" y="277800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C223E-BC0F-4FDB-B6C8-E3E52CA1D613}"/>
              </a:ext>
            </a:extLst>
          </p:cNvPr>
          <p:cNvSpPr txBox="1"/>
          <p:nvPr/>
        </p:nvSpPr>
        <p:spPr>
          <a:xfrm>
            <a:off x="7870194" y="2772916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755260-DC7B-457F-89FD-96A6264673A0}"/>
              </a:ext>
            </a:extLst>
          </p:cNvPr>
          <p:cNvSpPr txBox="1"/>
          <p:nvPr/>
        </p:nvSpPr>
        <p:spPr>
          <a:xfrm>
            <a:off x="4993780" y="28919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F1BD0247-7355-49FA-961F-96A157483B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397740"/>
              </p:ext>
            </p:extLst>
          </p:nvPr>
        </p:nvGraphicFramePr>
        <p:xfrm>
          <a:off x="1160930" y="3283085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6" name="Left Brace 15">
            <a:extLst>
              <a:ext uri="{FF2B5EF4-FFF2-40B4-BE49-F238E27FC236}">
                <a16:creationId xmlns:a16="http://schemas.microsoft.com/office/drawing/2014/main" id="{DA83ED5B-16A8-4D31-AB11-4934A192C80E}"/>
              </a:ext>
            </a:extLst>
          </p:cNvPr>
          <p:cNvSpPr/>
          <p:nvPr/>
        </p:nvSpPr>
        <p:spPr>
          <a:xfrm rot="16200000">
            <a:off x="3511720" y="1785282"/>
            <a:ext cx="338260" cy="5039834"/>
          </a:xfrm>
          <a:prstGeom prst="leftBrace">
            <a:avLst>
              <a:gd name="adj1" fmla="val 56605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58F8320-C59C-46F5-AD35-C5E041EAE75B}"/>
              </a:ext>
            </a:extLst>
          </p:cNvPr>
          <p:cNvSpPr/>
          <p:nvPr/>
        </p:nvSpPr>
        <p:spPr>
          <a:xfrm rot="16200000">
            <a:off x="9066242" y="2299966"/>
            <a:ext cx="338260" cy="4010463"/>
          </a:xfrm>
          <a:prstGeom prst="leftBrace">
            <a:avLst>
              <a:gd name="adj1" fmla="val 61432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C729AB3-0AA3-4B52-999F-38020A086FB9}"/>
              </a:ext>
            </a:extLst>
          </p:cNvPr>
          <p:cNvSpPr/>
          <p:nvPr/>
        </p:nvSpPr>
        <p:spPr>
          <a:xfrm rot="10800000">
            <a:off x="6555369" y="4137558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63845-D8B0-4054-A793-4F959F9C0E9A}"/>
              </a:ext>
            </a:extLst>
          </p:cNvPr>
          <p:cNvSpPr txBox="1"/>
          <p:nvPr/>
        </p:nvSpPr>
        <p:spPr>
          <a:xfrm>
            <a:off x="2989276" y="451492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37F3CA-DA2A-4F7B-A27E-7EE1F750CAED}"/>
              </a:ext>
            </a:extLst>
          </p:cNvPr>
          <p:cNvSpPr txBox="1"/>
          <p:nvPr/>
        </p:nvSpPr>
        <p:spPr>
          <a:xfrm>
            <a:off x="8384883" y="451492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FE323-1F43-473A-9B5D-9DED69DB4D8F}"/>
              </a:ext>
            </a:extLst>
          </p:cNvPr>
          <p:cNvSpPr txBox="1"/>
          <p:nvPr/>
        </p:nvSpPr>
        <p:spPr>
          <a:xfrm>
            <a:off x="5998956" y="4701085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345C6182-F373-4911-8B55-E2D72660E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070401"/>
              </p:ext>
            </p:extLst>
          </p:nvPr>
        </p:nvGraphicFramePr>
        <p:xfrm>
          <a:off x="1160928" y="5111015"/>
          <a:ext cx="1007967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2828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06BC2F27-2692-4C3B-93BC-FCCAE3A26F28}"/>
              </a:ext>
            </a:extLst>
          </p:cNvPr>
          <p:cNvSpPr/>
          <p:nvPr/>
        </p:nvSpPr>
        <p:spPr>
          <a:xfrm rot="16200000">
            <a:off x="4026405" y="3098524"/>
            <a:ext cx="338260" cy="6069209"/>
          </a:xfrm>
          <a:prstGeom prst="leftBrace">
            <a:avLst>
              <a:gd name="adj1" fmla="val 6143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83B56CC-34A0-458D-80B5-FB391386C071}"/>
              </a:ext>
            </a:extLst>
          </p:cNvPr>
          <p:cNvSpPr/>
          <p:nvPr/>
        </p:nvSpPr>
        <p:spPr>
          <a:xfrm rot="16200000">
            <a:off x="9581922" y="4643577"/>
            <a:ext cx="338260" cy="2979101"/>
          </a:xfrm>
          <a:prstGeom prst="leftBrace">
            <a:avLst>
              <a:gd name="adj1" fmla="val 63846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A035A95-5E3E-44A8-A951-28674B76EF36}"/>
              </a:ext>
            </a:extLst>
          </p:cNvPr>
          <p:cNvSpPr/>
          <p:nvPr/>
        </p:nvSpPr>
        <p:spPr>
          <a:xfrm rot="10800000">
            <a:off x="7552019" y="592398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3CAF16-1BBA-42F7-AE2B-917B1B508080}"/>
              </a:ext>
            </a:extLst>
          </p:cNvPr>
          <p:cNvSpPr txBox="1"/>
          <p:nvPr/>
        </p:nvSpPr>
        <p:spPr>
          <a:xfrm>
            <a:off x="3473286" y="634285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89C8B-6C73-4FA9-A6CB-4F5111C618BF}"/>
              </a:ext>
            </a:extLst>
          </p:cNvPr>
          <p:cNvSpPr txBox="1"/>
          <p:nvPr/>
        </p:nvSpPr>
        <p:spPr>
          <a:xfrm>
            <a:off x="8900563" y="6342857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20979-EC1E-47A5-9EC0-1C7DE318FC7E}"/>
              </a:ext>
            </a:extLst>
          </p:cNvPr>
          <p:cNvSpPr txBox="1"/>
          <p:nvPr/>
        </p:nvSpPr>
        <p:spPr>
          <a:xfrm>
            <a:off x="6995606" y="6487512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34136A-8795-4C08-9384-CDB45587C00C}"/>
              </a:ext>
            </a:extLst>
          </p:cNvPr>
          <p:cNvSpPr/>
          <p:nvPr/>
        </p:nvSpPr>
        <p:spPr>
          <a:xfrm>
            <a:off x="905502" y="750701"/>
            <a:ext cx="30941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3"/>
              </a:rPr>
              <a:t>https://www.youtube.com/watch?v=ROalU379l3U</a:t>
            </a:r>
            <a:endParaRPr lang="en-US" sz="1100" dirty="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9D6008A-F28E-49F6-866F-4DB7B0A971A8}"/>
              </a:ext>
            </a:extLst>
          </p:cNvPr>
          <p:cNvSpPr/>
          <p:nvPr/>
        </p:nvSpPr>
        <p:spPr>
          <a:xfrm rot="10800000">
            <a:off x="5040765" y="2269995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C26FD1E-0B91-4932-B554-CC01C23F50C0}"/>
              </a:ext>
            </a:extLst>
          </p:cNvPr>
          <p:cNvSpPr/>
          <p:nvPr/>
        </p:nvSpPr>
        <p:spPr>
          <a:xfrm rot="10800000">
            <a:off x="5987887" y="429309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458E760A-094B-E741-AE9F-FFA842BEB3C8}"/>
              </a:ext>
            </a:extLst>
          </p:cNvPr>
          <p:cNvSpPr/>
          <p:nvPr/>
        </p:nvSpPr>
        <p:spPr>
          <a:xfrm rot="5400000">
            <a:off x="4238592" y="78757"/>
            <a:ext cx="369330" cy="2521915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EBD54B-F4ED-F641-8C76-721811A86181}"/>
              </a:ext>
            </a:extLst>
          </p:cNvPr>
          <p:cNvSpPr txBox="1"/>
          <p:nvPr/>
        </p:nvSpPr>
        <p:spPr>
          <a:xfrm>
            <a:off x="4433774" y="414748"/>
            <a:ext cx="643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iteration, </a:t>
            </a:r>
            <a:r>
              <a:rPr lang="en-US" b="1" dirty="0"/>
              <a:t>insert</a:t>
            </a:r>
            <a:r>
              <a:rPr lang="en-US" dirty="0"/>
              <a:t> the next unsorted item into the sorted items</a:t>
            </a:r>
          </a:p>
        </p:txBody>
      </p:sp>
    </p:spTree>
    <p:extLst>
      <p:ext uri="{BB962C8B-B14F-4D97-AF65-F5344CB8AC3E}">
        <p14:creationId xmlns:p14="http://schemas.microsoft.com/office/powerpoint/2010/main" val="2297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16745 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1.47451E-17 4.8148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2" grpId="0" animBg="1"/>
      <p:bldP spid="32" grpId="1" animBg="1"/>
      <p:bldP spid="33" grpId="0" animBg="1"/>
      <p:bldP spid="33" grpId="1" animBg="1"/>
      <p:bldP spid="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43FC-E569-4EF2-9343-9FE0EB0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931"/>
            <a:ext cx="10515600" cy="762635"/>
          </a:xfrm>
        </p:spPr>
        <p:txBody>
          <a:bodyPr/>
          <a:lstStyle/>
          <a:p>
            <a:r>
              <a:rPr lang="en-US" dirty="0"/>
              <a:t>Insertion Sort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B6BAB59D-1C5B-4F02-8B41-44F76D702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763961"/>
              </p:ext>
            </p:extLst>
          </p:nvPr>
        </p:nvGraphicFramePr>
        <p:xfrm>
          <a:off x="575239" y="1371229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BDFA85BA-452E-4D69-A435-9F0938479D2C}"/>
              </a:ext>
            </a:extLst>
          </p:cNvPr>
          <p:cNvSpPr/>
          <p:nvPr/>
        </p:nvSpPr>
        <p:spPr>
          <a:xfrm rot="16200000">
            <a:off x="3440716" y="-641262"/>
            <a:ext cx="338260" cy="6069209"/>
          </a:xfrm>
          <a:prstGeom prst="leftBrace">
            <a:avLst>
              <a:gd name="adj1" fmla="val 5338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EE6B448-2738-4F25-984A-19024461ED84}"/>
              </a:ext>
            </a:extLst>
          </p:cNvPr>
          <p:cNvSpPr/>
          <p:nvPr/>
        </p:nvSpPr>
        <p:spPr>
          <a:xfrm rot="16200000">
            <a:off x="8996233" y="903791"/>
            <a:ext cx="338260" cy="2979101"/>
          </a:xfrm>
          <a:prstGeom prst="leftBrace">
            <a:avLst>
              <a:gd name="adj1" fmla="val 68405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858FE4F-50A2-4043-8895-746EABCAB0AF}"/>
              </a:ext>
            </a:extLst>
          </p:cNvPr>
          <p:cNvSpPr/>
          <p:nvPr/>
        </p:nvSpPr>
        <p:spPr>
          <a:xfrm rot="10800000">
            <a:off x="6966330" y="218419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0DECC-BCFB-4A20-8907-BD8D9F08628D}"/>
              </a:ext>
            </a:extLst>
          </p:cNvPr>
          <p:cNvSpPr txBox="1"/>
          <p:nvPr/>
        </p:nvSpPr>
        <p:spPr>
          <a:xfrm>
            <a:off x="2887597" y="2603071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4FFCD-14B9-44F3-8D7A-DC87732E0C18}"/>
              </a:ext>
            </a:extLst>
          </p:cNvPr>
          <p:cNvSpPr txBox="1"/>
          <p:nvPr/>
        </p:nvSpPr>
        <p:spPr>
          <a:xfrm>
            <a:off x="8314874" y="2603071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6A7F8-8D10-433B-B5D2-65E60DD61D1C}"/>
              </a:ext>
            </a:extLst>
          </p:cNvPr>
          <p:cNvSpPr txBox="1"/>
          <p:nvPr/>
        </p:nvSpPr>
        <p:spPr>
          <a:xfrm>
            <a:off x="6409917" y="27477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0CC08-46FF-48ED-8026-59D6404521FB}"/>
              </a:ext>
            </a:extLst>
          </p:cNvPr>
          <p:cNvSpPr txBox="1"/>
          <p:nvPr/>
        </p:nvSpPr>
        <p:spPr>
          <a:xfrm>
            <a:off x="255058" y="3117058"/>
            <a:ext cx="5054589" cy="332398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insertionSort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each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sorted items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going backwards: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if 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goes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return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(target, current)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current;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&gt; target;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--):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item[i+1] = item[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item[target]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A98CE-F8C0-45B4-8DEA-06128719451C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F33E82-977C-4C03-8F82-944AF7FE8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81868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737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CEC140-0563-439A-8939-D552FA3A5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73770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80C4975-3DB9-4215-AAD9-ADC9E0963064}"/>
              </a:ext>
            </a:extLst>
          </p:cNvPr>
          <p:cNvSpPr txBox="1"/>
          <p:nvPr/>
        </p:nvSpPr>
        <p:spPr>
          <a:xfrm>
            <a:off x="8651331" y="5147546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DB73B-8BF6-4F01-9CC2-7C62C39666B4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6A7999-D386-4DF1-A268-357EDCFF0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81868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ket 24">
            <a:extLst>
              <a:ext uri="{FF2B5EF4-FFF2-40B4-BE49-F238E27FC236}">
                <a16:creationId xmlns:a16="http://schemas.microsoft.com/office/drawing/2014/main" id="{939F5AE5-9593-3A4A-A177-2BE817478A3B}"/>
              </a:ext>
            </a:extLst>
          </p:cNvPr>
          <p:cNvSpPr/>
          <p:nvPr/>
        </p:nvSpPr>
        <p:spPr>
          <a:xfrm rot="5400000">
            <a:off x="4703705" y="-982603"/>
            <a:ext cx="321908" cy="452231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1FDC-47E0-104B-BD88-02EE15F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Insertion Sort Stability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CD0D6D66-AC67-0242-A9E9-598BE2578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502395"/>
              </p:ext>
            </p:extLst>
          </p:nvPr>
        </p:nvGraphicFramePr>
        <p:xfrm>
          <a:off x="737699" y="1439120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727EDC3C-FF43-1445-ACF5-F68B640EE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71786"/>
              </p:ext>
            </p:extLst>
          </p:nvPr>
        </p:nvGraphicFramePr>
        <p:xfrm>
          <a:off x="737699" y="2529919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0EB25948-1F2B-FD4B-AD53-97557A83BC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259713"/>
              </p:ext>
            </p:extLst>
          </p:nvPr>
        </p:nvGraphicFramePr>
        <p:xfrm>
          <a:off x="737699" y="3668157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EBCF3E2B-C13A-1246-A1A9-F663129F7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895363"/>
              </p:ext>
            </p:extLst>
          </p:nvPr>
        </p:nvGraphicFramePr>
        <p:xfrm>
          <a:off x="737699" y="4677200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7A1F480B-16D3-B945-959D-347C44F80A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720059"/>
              </p:ext>
            </p:extLst>
          </p:nvPr>
        </p:nvGraphicFramePr>
        <p:xfrm>
          <a:off x="737699" y="5610801"/>
          <a:ext cx="705576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7A9220-79F0-D04E-AB40-D510E516BE17}"/>
              </a:ext>
            </a:extLst>
          </p:cNvPr>
          <p:cNvSpPr txBox="1"/>
          <p:nvPr/>
        </p:nvSpPr>
        <p:spPr>
          <a:xfrm>
            <a:off x="8205428" y="1689020"/>
            <a:ext cx="3605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sort is </a:t>
            </a:r>
            <a:r>
              <a:rPr lang="en-US" b="1" dirty="0"/>
              <a:t>stable</a:t>
            </a:r>
            <a:r>
              <a:rPr lang="en-US" dirty="0"/>
              <a:t>!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All swaps happen </a:t>
            </a:r>
            <a:r>
              <a:rPr lang="en-US" b="1" dirty="0"/>
              <a:t>between adjacent items</a:t>
            </a:r>
            <a:r>
              <a:rPr lang="en-US" dirty="0"/>
              <a:t> to get current item into correct relative position within sorted portion of array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Duplicates will always be compared against one another </a:t>
            </a:r>
            <a:r>
              <a:rPr lang="en-US" b="1" dirty="0"/>
              <a:t>in their original orientation</a:t>
            </a:r>
            <a:r>
              <a:rPr lang="en-US" dirty="0"/>
              <a:t>, so can maintain stability with proper if logic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7C5A51E6-211A-304D-95C7-B6CA48E4FC33}"/>
              </a:ext>
            </a:extLst>
          </p:cNvPr>
          <p:cNvSpPr/>
          <p:nvPr/>
        </p:nvSpPr>
        <p:spPr>
          <a:xfrm rot="5400000">
            <a:off x="1333689" y="1695579"/>
            <a:ext cx="313188" cy="150516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2920138-3294-E347-B937-C68DC4AE6D5A}"/>
              </a:ext>
            </a:extLst>
          </p:cNvPr>
          <p:cNvSpPr/>
          <p:nvPr/>
        </p:nvSpPr>
        <p:spPr>
          <a:xfrm rot="5400000">
            <a:off x="2342979" y="2819613"/>
            <a:ext cx="313188" cy="1505169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7348BCC3-A5AC-5040-B89D-7E927CBF0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794" y="1016750"/>
            <a:ext cx="535870" cy="53587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07BE6455-B1FC-5644-9EB9-20E65F6C2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2580" y="4283407"/>
            <a:ext cx="535870" cy="5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89BD-9320-2A44-843E-3A370546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II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84FF3-BD1F-9C49-82E1-1C6B8F66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7033300" cy="55359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Due to overwhelmingly positive feedback about logistics, same as Exam I:</a:t>
            </a:r>
          </a:p>
          <a:p>
            <a:pPr lvl="1"/>
            <a:r>
              <a:rPr lang="en-US" dirty="0"/>
              <a:t>48 hours to complete an exam written for 1-2 hours</a:t>
            </a:r>
          </a:p>
          <a:p>
            <a:pPr lvl="1"/>
            <a:r>
              <a:rPr lang="en-US" dirty="0"/>
              <a:t>Open notes &amp; internet, groups up to 8</a:t>
            </a:r>
          </a:p>
          <a:p>
            <a:pPr lvl="1"/>
            <a:r>
              <a:rPr lang="en-US" dirty="0"/>
              <a:t>Submit via </a:t>
            </a:r>
            <a:r>
              <a:rPr lang="en-US" dirty="0" err="1"/>
              <a:t>Gradescope</a:t>
            </a:r>
            <a:r>
              <a:rPr lang="en-US" dirty="0"/>
              <a:t>, OH in lecture</a:t>
            </a:r>
          </a:p>
          <a:p>
            <a:r>
              <a:rPr lang="en-US" dirty="0"/>
              <a:t>Released 8/21 12:01 AM PDT</a:t>
            </a:r>
          </a:p>
          <a:p>
            <a:r>
              <a:rPr lang="en-US" dirty="0"/>
              <a:t>Due 8/22 11:59 PM PDT</a:t>
            </a:r>
          </a:p>
          <a:p>
            <a:pPr lvl="1"/>
            <a:r>
              <a:rPr lang="en-US" b="1" dirty="0"/>
              <a:t>No late submissions!</a:t>
            </a:r>
          </a:p>
          <a:p>
            <a:r>
              <a:rPr lang="en-US" dirty="0"/>
              <a:t>Focuses on second half of the course, up through this Friday’s lecture (Topo Sort)</a:t>
            </a:r>
          </a:p>
          <a:p>
            <a:pPr lvl="1"/>
            <a:r>
              <a:rPr lang="en-US" dirty="0"/>
              <a:t>But technically “cumulative” in that you </a:t>
            </a:r>
            <a:r>
              <a:rPr lang="en-US" i="1" dirty="0"/>
              <a:t>will</a:t>
            </a:r>
            <a:r>
              <a:rPr lang="en-US" dirty="0"/>
              <a:t> need to use skills from the first half (e.g. algorithmic analysis, use List/Stack/Queue/Map, etc.)</a:t>
            </a:r>
          </a:p>
          <a:p>
            <a:r>
              <a:rPr lang="en-US" dirty="0"/>
              <a:t>Like Exam I, will emphasize conceptual and “why?” questions. Unlike Exam I, will require you to write short snippets of code!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0832FC-E856-BA43-A768-1DF7A270DE93}"/>
              </a:ext>
            </a:extLst>
          </p:cNvPr>
          <p:cNvSpPr/>
          <p:nvPr/>
        </p:nvSpPr>
        <p:spPr>
          <a:xfrm>
            <a:off x="7757694" y="2181451"/>
            <a:ext cx="1641764" cy="427511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LEC 12 - 22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A4B4E2-F6D0-4243-B009-3BDC3DB6E3AF}"/>
              </a:ext>
            </a:extLst>
          </p:cNvPr>
          <p:cNvSpPr/>
          <p:nvPr/>
        </p:nvSpPr>
        <p:spPr>
          <a:xfrm>
            <a:off x="8046720" y="3048381"/>
            <a:ext cx="1875001" cy="427511"/>
          </a:xfrm>
          <a:prstGeom prst="roundRect">
            <a:avLst/>
          </a:prstGeom>
          <a:solidFill>
            <a:srgbClr val="F7B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SEC 06 - 09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F912FA-FAAC-7543-AD8B-C7C4B05DA152}"/>
              </a:ext>
            </a:extLst>
          </p:cNvPr>
          <p:cNvSpPr/>
          <p:nvPr/>
        </p:nvSpPr>
        <p:spPr>
          <a:xfrm>
            <a:off x="10073624" y="3048381"/>
            <a:ext cx="1200893" cy="427511"/>
          </a:xfrm>
          <a:prstGeom prst="roundRect">
            <a:avLst/>
          </a:prstGeom>
          <a:solidFill>
            <a:srgbClr val="54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P 3 - 4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244975-9F69-CD4B-A22F-5180C03F670D}"/>
              </a:ext>
            </a:extLst>
          </p:cNvPr>
          <p:cNvSpPr/>
          <p:nvPr/>
        </p:nvSpPr>
        <p:spPr>
          <a:xfrm>
            <a:off x="10595888" y="2181450"/>
            <a:ext cx="1195449" cy="427511"/>
          </a:xfrm>
          <a:prstGeom prst="roundRect">
            <a:avLst/>
          </a:prstGeom>
          <a:solidFill>
            <a:srgbClr val="0FB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EX 3 - 4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CD0A9E-C810-9F45-9E81-E96F66339BDC}"/>
              </a:ext>
            </a:extLst>
          </p:cNvPr>
          <p:cNvSpPr/>
          <p:nvPr/>
        </p:nvSpPr>
        <p:spPr>
          <a:xfrm>
            <a:off x="9127635" y="679953"/>
            <a:ext cx="1745673" cy="427511"/>
          </a:xfrm>
          <a:prstGeom prst="roundRect">
            <a:avLst/>
          </a:prstGeom>
          <a:solidFill>
            <a:srgbClr val="EF5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latin typeface="Montserrat" pitchFamily="2" charset="77"/>
              </a:rPr>
              <a:t>EXAM II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BE427248-D9CB-7A43-8A2D-41A31431DB19}"/>
              </a:ext>
            </a:extLst>
          </p:cNvPr>
          <p:cNvSpPr/>
          <p:nvPr/>
        </p:nvSpPr>
        <p:spPr>
          <a:xfrm>
            <a:off x="9551360" y="1251704"/>
            <a:ext cx="370361" cy="158462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5BCFC28-0E14-F140-AEFD-03A06AD68AF3}"/>
              </a:ext>
            </a:extLst>
          </p:cNvPr>
          <p:cNvSpPr/>
          <p:nvPr/>
        </p:nvSpPr>
        <p:spPr>
          <a:xfrm>
            <a:off x="10073624" y="1251704"/>
            <a:ext cx="370361" cy="158462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4050D90B-0C07-FD4D-B08F-102A9066AEA6}"/>
              </a:ext>
            </a:extLst>
          </p:cNvPr>
          <p:cNvSpPr/>
          <p:nvPr/>
        </p:nvSpPr>
        <p:spPr>
          <a:xfrm>
            <a:off x="9029096" y="1251704"/>
            <a:ext cx="370361" cy="71599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F45D1C9E-7AEE-D647-B8DE-06245D141155}"/>
              </a:ext>
            </a:extLst>
          </p:cNvPr>
          <p:cNvSpPr/>
          <p:nvPr/>
        </p:nvSpPr>
        <p:spPr>
          <a:xfrm>
            <a:off x="10595888" y="1251704"/>
            <a:ext cx="370361" cy="715992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E2F4C4-486A-7B4F-A12C-0BEB5D3576F6}"/>
              </a:ext>
            </a:extLst>
          </p:cNvPr>
          <p:cNvSpPr txBox="1"/>
          <p:nvPr/>
        </p:nvSpPr>
        <p:spPr>
          <a:xfrm>
            <a:off x="7954620" y="4174107"/>
            <a:ext cx="4091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Topics list released tonight so you can start looking things over, practice materials published next Monday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Remember to use the Learning Objectives! </a:t>
            </a:r>
          </a:p>
          <a:p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A5CB3-5403-954A-B1F2-F3BD96E466D2}"/>
              </a:ext>
            </a:extLst>
          </p:cNvPr>
          <p:cNvSpPr txBox="1"/>
          <p:nvPr/>
        </p:nvSpPr>
        <p:spPr>
          <a:xfrm>
            <a:off x="8265174" y="3829859"/>
            <a:ext cx="128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STUDYING</a:t>
            </a:r>
          </a:p>
        </p:txBody>
      </p:sp>
    </p:spTree>
    <p:extLst>
      <p:ext uri="{BB962C8B-B14F-4D97-AF65-F5344CB8AC3E}">
        <p14:creationId xmlns:p14="http://schemas.microsoft.com/office/powerpoint/2010/main" val="2317346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.url=https://www.polleverywhere.com/discourses/gu1LPbobDhnuaMOqT2cK5">
            <a:extLst>
              <a:ext uri="{FF2B5EF4-FFF2-40B4-BE49-F238E27FC236}">
                <a16:creationId xmlns:a16="http://schemas.microsoft.com/office/drawing/2014/main" id="{6684F836-6480-FE47-8034-6ABAF972ED0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77" y="1363094"/>
            <a:ext cx="6507678" cy="5358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FDB4E8-32A4-964A-93FB-9D358F05D480}"/>
              </a:ext>
            </a:extLst>
          </p:cNvPr>
          <p:cNvSpPr txBox="1"/>
          <p:nvPr/>
        </p:nvSpPr>
        <p:spPr>
          <a:xfrm>
            <a:off x="221132" y="1363094"/>
            <a:ext cx="5054589" cy="3323987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insertionSort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     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sorted items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going backwards: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if 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goes in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return 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spot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(target, current)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current;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&gt; target;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--):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item[i+1] = item[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item[target]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57BF4-6266-D04C-A72F-7D30ACC3EA4D}"/>
              </a:ext>
            </a:extLst>
          </p:cNvPr>
          <p:cNvSpPr txBox="1"/>
          <p:nvPr/>
        </p:nvSpPr>
        <p:spPr>
          <a:xfrm>
            <a:off x="157577" y="5889629"/>
            <a:ext cx="452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Sort best case: when the input is already sorted!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9A5D0C-6CFB-9A4F-969D-38279626B4B8}"/>
                  </a:ext>
                </a:extLst>
              </p:cNvPr>
              <p:cNvSpPr txBox="1"/>
              <p:nvPr/>
            </p:nvSpPr>
            <p:spPr>
              <a:xfrm>
                <a:off x="157577" y="4966299"/>
                <a:ext cx="294401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Worst case runtime?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Best case runtime?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9A5D0C-6CFB-9A4F-969D-38279626B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7" y="4966299"/>
                <a:ext cx="2944011" cy="923330"/>
              </a:xfrm>
              <a:prstGeom prst="rect">
                <a:avLst/>
              </a:prstGeom>
              <a:blipFill>
                <a:blip r:embed="rId4"/>
                <a:stretch>
                  <a:fillRect l="-1724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173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6398B1-B2F2-0C4F-908A-EA0D5997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285"/>
            <a:ext cx="10515600" cy="762635"/>
          </a:xfrm>
        </p:spPr>
        <p:txBody>
          <a:bodyPr/>
          <a:lstStyle/>
          <a:p>
            <a:r>
              <a:rPr lang="en-US" dirty="0"/>
              <a:t>Selection vs. Insertion Sort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42AD-DE03-2C47-9D19-63A381E38ADF}"/>
              </a:ext>
            </a:extLst>
          </p:cNvPr>
          <p:cNvSpPr txBox="1"/>
          <p:nvPr/>
        </p:nvSpPr>
        <p:spPr>
          <a:xfrm>
            <a:off x="838200" y="1092518"/>
            <a:ext cx="3663182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9D423-89CC-B941-8BDC-49F667CA78C6}"/>
              </a:ext>
            </a:extLst>
          </p:cNvPr>
          <p:cNvSpPr txBox="1"/>
          <p:nvPr/>
        </p:nvSpPr>
        <p:spPr>
          <a:xfrm>
            <a:off x="7530988" y="1088761"/>
            <a:ext cx="3265638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insertionSort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findSpot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shift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A7599E-DCE3-6D45-8A17-2E245F65A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526150"/>
              </p:ext>
            </p:extLst>
          </p:nvPr>
        </p:nvGraphicFramePr>
        <p:xfrm>
          <a:off x="608180" y="5090236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4C1EF8DC-5912-6C45-82F0-02859D1F35D8}"/>
              </a:ext>
            </a:extLst>
          </p:cNvPr>
          <p:cNvSpPr/>
          <p:nvPr/>
        </p:nvSpPr>
        <p:spPr>
          <a:xfrm rot="16200000">
            <a:off x="3473657" y="3077745"/>
            <a:ext cx="338260" cy="6069209"/>
          </a:xfrm>
          <a:prstGeom prst="leftBrace">
            <a:avLst>
              <a:gd name="adj1" fmla="val 5338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024F314-7292-044E-BB19-FAEBBD353FD0}"/>
              </a:ext>
            </a:extLst>
          </p:cNvPr>
          <p:cNvSpPr/>
          <p:nvPr/>
        </p:nvSpPr>
        <p:spPr>
          <a:xfrm rot="16200000">
            <a:off x="9029174" y="4622798"/>
            <a:ext cx="338260" cy="2979101"/>
          </a:xfrm>
          <a:prstGeom prst="leftBrace">
            <a:avLst>
              <a:gd name="adj1" fmla="val 68405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8">
            <a:extLst>
              <a:ext uri="{FF2B5EF4-FFF2-40B4-BE49-F238E27FC236}">
                <a16:creationId xmlns:a16="http://schemas.microsoft.com/office/drawing/2014/main" id="{0ED37BDD-53D8-1744-B341-6320EEEE1E47}"/>
              </a:ext>
            </a:extLst>
          </p:cNvPr>
          <p:cNvSpPr/>
          <p:nvPr/>
        </p:nvSpPr>
        <p:spPr>
          <a:xfrm rot="10800000">
            <a:off x="6999271" y="5903206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FE5D4-57E9-ED42-8A9D-8EF8F0D731A2}"/>
              </a:ext>
            </a:extLst>
          </p:cNvPr>
          <p:cNvSpPr txBox="1"/>
          <p:nvPr/>
        </p:nvSpPr>
        <p:spPr>
          <a:xfrm>
            <a:off x="2920538" y="6322078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19B27-C73F-D64C-8CB2-BC85FA17B4BF}"/>
              </a:ext>
            </a:extLst>
          </p:cNvPr>
          <p:cNvSpPr txBox="1"/>
          <p:nvPr/>
        </p:nvSpPr>
        <p:spPr>
          <a:xfrm>
            <a:off x="8347815" y="6322078"/>
            <a:ext cx="163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Unsorted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F424D-A1EB-4441-87BC-56DB0224EA74}"/>
              </a:ext>
            </a:extLst>
          </p:cNvPr>
          <p:cNvSpPr txBox="1"/>
          <p:nvPr/>
        </p:nvSpPr>
        <p:spPr>
          <a:xfrm>
            <a:off x="6442858" y="646673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C3F7D-7ECD-D941-A18D-C6FC4C28DC33}"/>
              </a:ext>
            </a:extLst>
          </p:cNvPr>
          <p:cNvSpPr txBox="1"/>
          <p:nvPr/>
        </p:nvSpPr>
        <p:spPr>
          <a:xfrm>
            <a:off x="6964370" y="2305608"/>
            <a:ext cx="468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“Look through </a:t>
            </a:r>
            <a:r>
              <a:rPr lang="en-US" dirty="0">
                <a:solidFill>
                  <a:schemeClr val="accent3"/>
                </a:solidFill>
              </a:rPr>
              <a:t>sorted</a:t>
            </a:r>
            <a:r>
              <a:rPr lang="en-US" dirty="0"/>
              <a:t> to </a:t>
            </a:r>
            <a:r>
              <a:rPr lang="en-US" b="1" dirty="0"/>
              <a:t>insert</a:t>
            </a:r>
            <a:r>
              <a:rPr lang="en-US" dirty="0"/>
              <a:t>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 </a:t>
            </a:r>
            <a:r>
              <a:rPr lang="en-US" dirty="0"/>
              <a:t>in the spot where it belongs”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</a:t>
            </a:r>
            <a:r>
              <a:rPr lang="en-US" b="1" dirty="0"/>
              <a:t>shift</a:t>
            </a:r>
            <a:r>
              <a:rPr lang="en-US" dirty="0"/>
              <a:t> everything over to make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ED387-B2A4-6D43-895A-59FD4D2AD1E0}"/>
              </a:ext>
            </a:extLst>
          </p:cNvPr>
          <p:cNvSpPr txBox="1"/>
          <p:nvPr/>
        </p:nvSpPr>
        <p:spPr>
          <a:xfrm>
            <a:off x="500500" y="2320887"/>
            <a:ext cx="4689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“Look through </a:t>
            </a:r>
            <a:r>
              <a:rPr lang="en-US" dirty="0">
                <a:solidFill>
                  <a:schemeClr val="accent2"/>
                </a:solidFill>
              </a:rPr>
              <a:t>unsorted</a:t>
            </a:r>
            <a:r>
              <a:rPr lang="en-US" dirty="0"/>
              <a:t> to </a:t>
            </a:r>
            <a:r>
              <a:rPr lang="en-US" b="1" dirty="0"/>
              <a:t>select</a:t>
            </a:r>
            <a:r>
              <a:rPr lang="en-US" dirty="0"/>
              <a:t> the smallest item to replace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current item</a:t>
            </a:r>
            <a:r>
              <a:rPr lang="en-US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</a:t>
            </a:r>
            <a:r>
              <a:rPr lang="en-US" b="1" dirty="0"/>
              <a:t>swap</a:t>
            </a:r>
            <a:r>
              <a:rPr lang="en-US" dirty="0"/>
              <a:t> the two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35AB5B-6138-AE47-9BD0-013A6837D746}"/>
                  </a:ext>
                </a:extLst>
              </p:cNvPr>
              <p:cNvSpPr txBox="1"/>
              <p:nvPr/>
            </p:nvSpPr>
            <p:spPr>
              <a:xfrm>
                <a:off x="474484" y="3466744"/>
                <a:ext cx="24460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Worst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Best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In-practice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Stable? No</a:t>
                </a:r>
              </a:p>
              <a:p>
                <a:r>
                  <a:rPr lang="en-US" sz="1600" dirty="0"/>
                  <a:t>In-place? Yes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35AB5B-6138-AE47-9BD0-013A6837D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84" y="3466744"/>
                <a:ext cx="2446054" cy="1323439"/>
              </a:xfrm>
              <a:prstGeom prst="rect">
                <a:avLst/>
              </a:prstGeom>
              <a:blipFill>
                <a:blip r:embed="rId2"/>
                <a:stretch>
                  <a:fillRect l="-515" t="-95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08D6C8-54BC-D94A-991B-294D0B8379E5}"/>
                  </a:ext>
                </a:extLst>
              </p:cNvPr>
              <p:cNvSpPr txBox="1"/>
              <p:nvPr/>
            </p:nvSpPr>
            <p:spPr>
              <a:xfrm>
                <a:off x="6651633" y="3408762"/>
                <a:ext cx="24460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Worst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Best case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In-practice runtime?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Stable? Yes</a:t>
                </a:r>
              </a:p>
              <a:p>
                <a:r>
                  <a:rPr lang="en-US" sz="1600" dirty="0"/>
                  <a:t>In-place? Yes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08D6C8-54BC-D94A-991B-294D0B837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633" y="3408762"/>
                <a:ext cx="2446054" cy="1323439"/>
              </a:xfrm>
              <a:prstGeom prst="rect">
                <a:avLst/>
              </a:prstGeom>
              <a:blipFill>
                <a:blip r:embed="rId3"/>
                <a:stretch>
                  <a:fillRect l="-1036" t="-94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4001A7B-C614-D94E-8015-821F075C955E}"/>
              </a:ext>
            </a:extLst>
          </p:cNvPr>
          <p:cNvSpPr txBox="1"/>
          <p:nvPr/>
        </p:nvSpPr>
        <p:spPr>
          <a:xfrm>
            <a:off x="3276686" y="3429000"/>
            <a:ext cx="2446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Minimizes writing to an array (doesn’t have to shift everything)</a:t>
            </a:r>
          </a:p>
          <a:p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5DA02-DD8A-7949-BEB2-BAF8F845B277}"/>
              </a:ext>
            </a:extLst>
          </p:cNvPr>
          <p:cNvSpPr txBox="1"/>
          <p:nvPr/>
        </p:nvSpPr>
        <p:spPr>
          <a:xfrm>
            <a:off x="9163807" y="3408762"/>
            <a:ext cx="2890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Almost always preferred: Stable &amp; can take advantage of an already-sorted list.</a:t>
            </a:r>
          </a:p>
          <a:p>
            <a:r>
              <a:rPr lang="en-US" sz="1600" dirty="0"/>
              <a:t>(LinkedList means no shifting </a:t>
            </a:r>
            <a:r>
              <a:rPr lang="en-US" sz="1600" dirty="0">
                <a:sym typeface="Wingdings" pitchFamily="2" charset="2"/>
              </a:rPr>
              <a:t></a:t>
            </a:r>
            <a:r>
              <a:rPr lang="en-US" sz="1600" dirty="0"/>
              <a:t>, though doesn’t change asymptotic runtime)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33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Disjoint Sets</a:t>
            </a:r>
          </a:p>
          <a:p>
            <a:pPr lvl="1"/>
            <a:r>
              <a:rPr lang="en-US" dirty="0"/>
              <a:t>Implementing using Arrays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Sorting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Insertion &amp; Selection Sort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3192864" y="3930516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52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F0AB5F0-129C-2144-908F-0EF670C08CD7}"/>
              </a:ext>
            </a:extLst>
          </p:cNvPr>
          <p:cNvSpPr txBox="1"/>
          <p:nvPr/>
        </p:nvSpPr>
        <p:spPr>
          <a:xfrm>
            <a:off x="7960006" y="1917204"/>
            <a:ext cx="3663182" cy="2677656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selectionSort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list: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swap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target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findNextMin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min =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each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unsorted items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if 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min):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min = current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return min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2FB44-018C-4614-8F8E-31C7D1E9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Strategy 2: Impose Structure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A8BF7-19E7-4D28-8EF3-4E83892B5C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5039212" cy="289178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what contributes to Selection sort runtime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Unavoidable n iterations to consider each element</a:t>
                </a:r>
              </a:p>
              <a:p>
                <a:pPr lvl="1"/>
                <a:r>
                  <a:rPr lang="en-US" dirty="0"/>
                  <a:t>Finding next minimum element to swap requires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linear scan! Could we do better?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A8BF7-19E7-4D28-8EF3-4E83892B5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5039212" cy="2891789"/>
              </a:xfrm>
              <a:blipFill>
                <a:blip r:embed="rId3"/>
                <a:stretch>
                  <a:fillRect l="-2010" t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4FBF08-F0B4-1541-A1F1-509CA8B6548A}"/>
              </a:ext>
            </a:extLst>
          </p:cNvPr>
          <p:cNvSpPr txBox="1">
            <a:spLocks/>
          </p:cNvSpPr>
          <p:nvPr/>
        </p:nvSpPr>
        <p:spPr>
          <a:xfrm>
            <a:off x="838200" y="5097784"/>
            <a:ext cx="10515600" cy="14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only we knew a way to </a:t>
            </a:r>
            <a:r>
              <a:rPr lang="en-US" i="1" dirty="0"/>
              <a:t>structure</a:t>
            </a:r>
            <a:r>
              <a:rPr lang="en-US" dirty="0"/>
              <a:t> our </a:t>
            </a:r>
            <a:r>
              <a:rPr lang="en-US" i="1" dirty="0"/>
              <a:t>data</a:t>
            </a:r>
            <a:r>
              <a:rPr lang="en-US" dirty="0"/>
              <a:t> to make it fast to find the smallest item remaining in our dataset...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73B8B-1AFC-FA46-999F-9533B841EA9D}"/>
                  </a:ext>
                </a:extLst>
              </p:cNvPr>
              <p:cNvSpPr txBox="1"/>
              <p:nvPr/>
            </p:nvSpPr>
            <p:spPr>
              <a:xfrm>
                <a:off x="6096000" y="2071065"/>
                <a:ext cx="1606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iterations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673B8B-1AFC-FA46-999F-9533B841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71065"/>
                <a:ext cx="1606787" cy="369332"/>
              </a:xfrm>
              <a:prstGeom prst="rect">
                <a:avLst/>
              </a:prstGeom>
              <a:blipFill>
                <a:blip r:embed="rId4"/>
                <a:stretch>
                  <a:fillRect t="-6667" r="-236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90D904-26D0-174B-835C-0D1F6AEE4CA9}"/>
              </a:ext>
            </a:extLst>
          </p:cNvPr>
          <p:cNvCxnSpPr>
            <a:cxnSpLocks/>
          </p:cNvCxnSpPr>
          <p:nvPr/>
        </p:nvCxnSpPr>
        <p:spPr>
          <a:xfrm>
            <a:off x="7646925" y="2282203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AE872-9373-8942-AFBE-3DA9DE1A0DCB}"/>
                  </a:ext>
                </a:extLst>
              </p:cNvPr>
              <p:cNvSpPr txBox="1"/>
              <p:nvPr/>
            </p:nvSpPr>
            <p:spPr>
              <a:xfrm>
                <a:off x="7204512" y="2300974"/>
                <a:ext cx="716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AE872-9373-8942-AFBE-3DA9DE1A0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512" y="2300974"/>
                <a:ext cx="7168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64A6DB-1287-8640-A619-F6999A84313B}"/>
              </a:ext>
            </a:extLst>
          </p:cNvPr>
          <p:cNvCxnSpPr>
            <a:cxnSpLocks/>
          </p:cNvCxnSpPr>
          <p:nvPr/>
        </p:nvCxnSpPr>
        <p:spPr>
          <a:xfrm>
            <a:off x="7865513" y="2512112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DFD43-8039-1F4E-B047-D661BF6C7C93}"/>
              </a:ext>
            </a:extLst>
          </p:cNvPr>
          <p:cNvSpPr/>
          <p:nvPr/>
        </p:nvSpPr>
        <p:spPr>
          <a:xfrm>
            <a:off x="7562943" y="5829421"/>
            <a:ext cx="3382290" cy="5203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pc="100" dirty="0"/>
              <a:t>MIN PRIORITY QUEUE ADT</a:t>
            </a:r>
          </a:p>
        </p:txBody>
      </p:sp>
    </p:spTree>
    <p:extLst>
      <p:ext uri="{BB962C8B-B14F-4D97-AF65-F5344CB8AC3E}">
        <p14:creationId xmlns:p14="http://schemas.microsoft.com/office/powerpoint/2010/main" val="12089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6401-DF88-4DF2-B6DD-B0DA27E5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Heap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E7ECC-00D1-42C0-BE22-0F7BB6CD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915"/>
            <a:ext cx="10515600" cy="13235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run Floyd’s </a:t>
            </a:r>
            <a:r>
              <a:rPr lang="en-US" dirty="0" err="1"/>
              <a:t>buildHeap</a:t>
            </a:r>
            <a:r>
              <a:rPr lang="en-US" dirty="0"/>
              <a:t> on your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call </a:t>
            </a:r>
            <a:r>
              <a:rPr lang="en-US" dirty="0" err="1"/>
              <a:t>removeMin</a:t>
            </a:r>
            <a:r>
              <a:rPr lang="en-US" dirty="0"/>
              <a:t> n times to pull out every element!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806DE-EC7F-4942-98B0-5E2097C57B59}"/>
              </a:ext>
            </a:extLst>
          </p:cNvPr>
          <p:cNvSpPr txBox="1"/>
          <p:nvPr/>
        </p:nvSpPr>
        <p:spPr>
          <a:xfrm>
            <a:off x="766335" y="3401400"/>
            <a:ext cx="3941860" cy="1384995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heapSort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E[] heap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buildHeap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E[] output = new E[n]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output[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removeMin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(heap)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11CE6-C834-4EBB-AEA5-088709F835EF}"/>
              </a:ext>
            </a:extLst>
          </p:cNvPr>
          <p:cNvSpPr txBox="1"/>
          <p:nvPr/>
        </p:nvSpPr>
        <p:spPr>
          <a:xfrm>
            <a:off x="7483806" y="2808820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4A5B99-44B7-4F6C-9749-D45F4EB7A17D}"/>
                  </a:ext>
                </a:extLst>
              </p:cNvPr>
              <p:cNvSpPr txBox="1"/>
              <p:nvPr/>
            </p:nvSpPr>
            <p:spPr>
              <a:xfrm>
                <a:off x="9684345" y="2813200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4A5B99-44B7-4F6C-9749-D45F4EB7A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345" y="2813200"/>
                <a:ext cx="1249829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1C7182-E058-4D40-82E8-612BE1AE19C6}"/>
                  </a:ext>
                </a:extLst>
              </p:cNvPr>
              <p:cNvSpPr txBox="1"/>
              <p:nvPr/>
            </p:nvSpPr>
            <p:spPr>
              <a:xfrm>
                <a:off x="9725221" y="3347911"/>
                <a:ext cx="717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1C7182-E058-4D40-82E8-612BE1AE1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221" y="3347911"/>
                <a:ext cx="717632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0C4077E-2C6D-4E0C-863B-262D6B219BA1}"/>
              </a:ext>
            </a:extLst>
          </p:cNvPr>
          <p:cNvSpPr txBox="1"/>
          <p:nvPr/>
        </p:nvSpPr>
        <p:spPr>
          <a:xfrm>
            <a:off x="9725220" y="4430593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2C42AB-6E93-4FC0-99CD-D45CB44A7F1A}"/>
                  </a:ext>
                </a:extLst>
              </p:cNvPr>
              <p:cNvSpPr txBox="1"/>
              <p:nvPr/>
            </p:nvSpPr>
            <p:spPr>
              <a:xfrm>
                <a:off x="9681461" y="3909232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2C42AB-6E93-4FC0-99CD-D45CB44A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461" y="3909232"/>
                <a:ext cx="124982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4852793-B87D-48BE-8189-485C9D303F95}"/>
              </a:ext>
            </a:extLst>
          </p:cNvPr>
          <p:cNvSpPr/>
          <p:nvPr/>
        </p:nvSpPr>
        <p:spPr>
          <a:xfrm>
            <a:off x="838200" y="1002268"/>
            <a:ext cx="31373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6"/>
              </a:rPr>
              <a:t>https://www.youtube.com/watch?v=Xw2D9aJRBY4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6AC90-D90B-1543-A367-8DE2757A6FE9}"/>
              </a:ext>
            </a:extLst>
          </p:cNvPr>
          <p:cNvSpPr txBox="1"/>
          <p:nvPr/>
        </p:nvSpPr>
        <p:spPr>
          <a:xfrm>
            <a:off x="9725220" y="4985839"/>
            <a:ext cx="17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get clever…</a:t>
            </a:r>
          </a:p>
        </p:txBody>
      </p:sp>
    </p:spTree>
    <p:extLst>
      <p:ext uri="{BB962C8B-B14F-4D97-AF65-F5344CB8AC3E}">
        <p14:creationId xmlns:p14="http://schemas.microsoft.com/office/powerpoint/2010/main" val="8556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2762-3C91-4F48-9AD7-3FB899C0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771"/>
            <a:ext cx="10515600" cy="762635"/>
          </a:xfrm>
        </p:spPr>
        <p:txBody>
          <a:bodyPr/>
          <a:lstStyle/>
          <a:p>
            <a:r>
              <a:rPr lang="en-US" dirty="0"/>
              <a:t>In-Place Heap Sort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6C76A5A9-04E5-44CC-8B3C-45E4D1E825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141832"/>
              </p:ext>
            </p:extLst>
          </p:nvPr>
        </p:nvGraphicFramePr>
        <p:xfrm>
          <a:off x="1056165" y="1362153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7" name="Left Brace 16">
            <a:extLst>
              <a:ext uri="{FF2B5EF4-FFF2-40B4-BE49-F238E27FC236}">
                <a16:creationId xmlns:a16="http://schemas.microsoft.com/office/drawing/2014/main" id="{72919F19-BC94-4FAB-8754-22E5B00C09FE}"/>
              </a:ext>
            </a:extLst>
          </p:cNvPr>
          <p:cNvSpPr/>
          <p:nvPr/>
        </p:nvSpPr>
        <p:spPr>
          <a:xfrm rot="16200000">
            <a:off x="5926870" y="-2655573"/>
            <a:ext cx="338260" cy="10079677"/>
          </a:xfrm>
          <a:prstGeom prst="leftBrace">
            <a:avLst>
              <a:gd name="adj1" fmla="val 55710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C292C45-92F1-4A13-A765-5E0E9E6025B3}"/>
              </a:ext>
            </a:extLst>
          </p:cNvPr>
          <p:cNvSpPr/>
          <p:nvPr/>
        </p:nvSpPr>
        <p:spPr>
          <a:xfrm rot="16200000">
            <a:off x="10943849" y="2361406"/>
            <a:ext cx="338260" cy="45719"/>
          </a:xfrm>
          <a:prstGeom prst="leftBrace">
            <a:avLst>
              <a:gd name="adj1" fmla="val 8333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2F6ED-44EA-45BE-920D-9A73E299606B}"/>
              </a:ext>
            </a:extLst>
          </p:cNvPr>
          <p:cNvSpPr txBox="1"/>
          <p:nvPr/>
        </p:nvSpPr>
        <p:spPr>
          <a:xfrm>
            <a:off x="5812841" y="253238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DBE4D-863B-40F9-AB64-EC62B71D4E21}"/>
              </a:ext>
            </a:extLst>
          </p:cNvPr>
          <p:cNvSpPr txBox="1"/>
          <p:nvPr/>
        </p:nvSpPr>
        <p:spPr>
          <a:xfrm>
            <a:off x="10367870" y="2537089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9EF7A3-59DF-4217-9DEB-9855F1A1DAD5}"/>
              </a:ext>
            </a:extLst>
          </p:cNvPr>
          <p:cNvSpPr txBox="1"/>
          <p:nvPr/>
        </p:nvSpPr>
        <p:spPr>
          <a:xfrm>
            <a:off x="834447" y="275482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BD4CD201-B4C9-4B4D-8DC3-0B67BB6F4520}"/>
              </a:ext>
            </a:extLst>
          </p:cNvPr>
          <p:cNvSpPr/>
          <p:nvPr/>
        </p:nvSpPr>
        <p:spPr>
          <a:xfrm rot="10800000">
            <a:off x="1390861" y="215948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ontent Placeholder 6">
            <a:extLst>
              <a:ext uri="{FF2B5EF4-FFF2-40B4-BE49-F238E27FC236}">
                <a16:creationId xmlns:a16="http://schemas.microsoft.com/office/drawing/2014/main" id="{2F03078E-4338-46D2-B2F9-F59DD9B109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572529"/>
              </p:ext>
            </p:extLst>
          </p:nvPr>
        </p:nvGraphicFramePr>
        <p:xfrm>
          <a:off x="1056165" y="3216043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8" name="Left Brace 27">
            <a:extLst>
              <a:ext uri="{FF2B5EF4-FFF2-40B4-BE49-F238E27FC236}">
                <a16:creationId xmlns:a16="http://schemas.microsoft.com/office/drawing/2014/main" id="{2007D5E0-31AA-4208-8E5B-83DD3D196BF9}"/>
              </a:ext>
            </a:extLst>
          </p:cNvPr>
          <p:cNvSpPr/>
          <p:nvPr/>
        </p:nvSpPr>
        <p:spPr>
          <a:xfrm rot="16200000">
            <a:off x="5402509" y="-277321"/>
            <a:ext cx="338260" cy="9030954"/>
          </a:xfrm>
          <a:prstGeom prst="leftBrace">
            <a:avLst>
              <a:gd name="adj1" fmla="val 57103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96DF560-680F-45C7-AEA7-4C3F1D5204AF}"/>
              </a:ext>
            </a:extLst>
          </p:cNvPr>
          <p:cNvSpPr/>
          <p:nvPr/>
        </p:nvSpPr>
        <p:spPr>
          <a:xfrm rot="16200000">
            <a:off x="10442349" y="3713795"/>
            <a:ext cx="338260" cy="1048721"/>
          </a:xfrm>
          <a:prstGeom prst="leftBrace">
            <a:avLst>
              <a:gd name="adj1" fmla="val 39476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902DD5-2C02-4833-8C9D-3A045DA68B6C}"/>
              </a:ext>
            </a:extLst>
          </p:cNvPr>
          <p:cNvSpPr txBox="1"/>
          <p:nvPr/>
        </p:nvSpPr>
        <p:spPr>
          <a:xfrm>
            <a:off x="5287864" y="438739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637F1C-C2DB-4540-A6F3-464DAC9B88BD}"/>
              </a:ext>
            </a:extLst>
          </p:cNvPr>
          <p:cNvSpPr txBox="1"/>
          <p:nvPr/>
        </p:nvSpPr>
        <p:spPr>
          <a:xfrm>
            <a:off x="9889230" y="4407286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86AB5-7C36-4768-9637-A4DA3D5154AD}"/>
              </a:ext>
            </a:extLst>
          </p:cNvPr>
          <p:cNvSpPr txBox="1"/>
          <p:nvPr/>
        </p:nvSpPr>
        <p:spPr>
          <a:xfrm>
            <a:off x="834447" y="460871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58A13B5-4531-4D7A-AAB2-C9DC3C787D99}"/>
              </a:ext>
            </a:extLst>
          </p:cNvPr>
          <p:cNvSpPr/>
          <p:nvPr/>
        </p:nvSpPr>
        <p:spPr>
          <a:xfrm rot="10800000">
            <a:off x="1390861" y="4013374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Content Placeholder 6">
            <a:extLst>
              <a:ext uri="{FF2B5EF4-FFF2-40B4-BE49-F238E27FC236}">
                <a16:creationId xmlns:a16="http://schemas.microsoft.com/office/drawing/2014/main" id="{1B39B718-5B45-4CB9-A205-CC460E30F5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212433"/>
              </p:ext>
            </p:extLst>
          </p:nvPr>
        </p:nvGraphicFramePr>
        <p:xfrm>
          <a:off x="960083" y="5096001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35" name="Left Brace 34">
            <a:extLst>
              <a:ext uri="{FF2B5EF4-FFF2-40B4-BE49-F238E27FC236}">
                <a16:creationId xmlns:a16="http://schemas.microsoft.com/office/drawing/2014/main" id="{97A06DB9-3838-4BDE-A051-D18C44E8C1BA}"/>
              </a:ext>
            </a:extLst>
          </p:cNvPr>
          <p:cNvSpPr/>
          <p:nvPr/>
        </p:nvSpPr>
        <p:spPr>
          <a:xfrm rot="16200000">
            <a:off x="5306427" y="1602637"/>
            <a:ext cx="338260" cy="9030954"/>
          </a:xfrm>
          <a:prstGeom prst="leftBrace">
            <a:avLst>
              <a:gd name="adj1" fmla="val 47349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14C15E5F-20FF-40A1-A1E6-45AB574C17C8}"/>
              </a:ext>
            </a:extLst>
          </p:cNvPr>
          <p:cNvSpPr/>
          <p:nvPr/>
        </p:nvSpPr>
        <p:spPr>
          <a:xfrm rot="16200000">
            <a:off x="10346267" y="5593753"/>
            <a:ext cx="338260" cy="1048721"/>
          </a:xfrm>
          <a:prstGeom prst="leftBrace">
            <a:avLst>
              <a:gd name="adj1" fmla="val 44459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9DBC93-0983-4018-9DD9-0903B0AEADDB}"/>
              </a:ext>
            </a:extLst>
          </p:cNvPr>
          <p:cNvSpPr txBox="1"/>
          <p:nvPr/>
        </p:nvSpPr>
        <p:spPr>
          <a:xfrm>
            <a:off x="5191782" y="62673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8D2C25-DA16-44FE-9262-BF05336B293E}"/>
              </a:ext>
            </a:extLst>
          </p:cNvPr>
          <p:cNvSpPr txBox="1"/>
          <p:nvPr/>
        </p:nvSpPr>
        <p:spPr>
          <a:xfrm>
            <a:off x="9793148" y="6287244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AEB6FB-3E8C-494F-90D9-B0E97BF1EF0E}"/>
              </a:ext>
            </a:extLst>
          </p:cNvPr>
          <p:cNvSpPr txBox="1"/>
          <p:nvPr/>
        </p:nvSpPr>
        <p:spPr>
          <a:xfrm>
            <a:off x="738365" y="64886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1F46088C-B255-4EA8-A7C1-873A79EF16DD}"/>
              </a:ext>
            </a:extLst>
          </p:cNvPr>
          <p:cNvSpPr/>
          <p:nvPr/>
        </p:nvSpPr>
        <p:spPr>
          <a:xfrm rot="10800000">
            <a:off x="1294779" y="5893332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5BB014BA-DC18-4094-B0C6-C722A6862DFC}"/>
              </a:ext>
            </a:extLst>
          </p:cNvPr>
          <p:cNvSpPr/>
          <p:nvPr/>
        </p:nvSpPr>
        <p:spPr>
          <a:xfrm rot="10800000">
            <a:off x="1391123" y="4017039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D0CDF1-D6FA-412F-9A76-3DA4EEE69728}"/>
              </a:ext>
            </a:extLst>
          </p:cNvPr>
          <p:cNvSpPr txBox="1"/>
          <p:nvPr/>
        </p:nvSpPr>
        <p:spPr>
          <a:xfrm>
            <a:off x="1731684" y="4272229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percolateDown</a:t>
            </a:r>
            <a:r>
              <a:rPr lang="en-US" dirty="0">
                <a:solidFill>
                  <a:schemeClr val="accent2"/>
                </a:solidFill>
              </a:rPr>
              <a:t>(22)</a:t>
            </a:r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3D505F78-D292-9A4A-B559-0AE904099E07}"/>
              </a:ext>
            </a:extLst>
          </p:cNvPr>
          <p:cNvSpPr/>
          <p:nvPr/>
        </p:nvSpPr>
        <p:spPr>
          <a:xfrm rot="5400000">
            <a:off x="5835531" y="-3380607"/>
            <a:ext cx="520938" cy="909152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558C7152-8448-0640-A127-81DCAE92841A}"/>
              </a:ext>
            </a:extLst>
          </p:cNvPr>
          <p:cNvSpPr/>
          <p:nvPr/>
        </p:nvSpPr>
        <p:spPr>
          <a:xfrm rot="5400000">
            <a:off x="5227204" y="965527"/>
            <a:ext cx="520938" cy="80670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9584 -0.0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  <p:bldP spid="32" grpId="0"/>
      <p:bldP spid="33" grpId="0" animBg="1"/>
      <p:bldP spid="35" grpId="0" animBg="1"/>
      <p:bldP spid="36" grpId="0" animBg="1"/>
      <p:bldP spid="37" grpId="0"/>
      <p:bldP spid="38" grpId="0"/>
      <p:bldP spid="39" grpId="0"/>
      <p:bldP spid="40" grpId="0" animBg="1"/>
      <p:bldP spid="41" grpId="0" animBg="1"/>
      <p:bldP spid="41" grpId="1" animBg="1"/>
      <p:bldP spid="42" grpId="0"/>
      <p:bldP spid="46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FAFA-C8B6-48E1-ADF6-87808657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Place Heap Sort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665A7-F99A-4040-973E-D470BF2313BB}"/>
              </a:ext>
            </a:extLst>
          </p:cNvPr>
          <p:cNvSpPr txBox="1"/>
          <p:nvPr/>
        </p:nvSpPr>
        <p:spPr>
          <a:xfrm>
            <a:off x="575239" y="3429000"/>
            <a:ext cx="5352747" cy="1169551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inPlaceHeapSort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buildHeap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alters original array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for (n : list) 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list[n –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- 1]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removeMin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(heap part of 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69169-CEC4-4D01-A85C-DB056A3C1880}"/>
              </a:ext>
            </a:extLst>
          </p:cNvPr>
          <p:cNvSpPr txBox="1"/>
          <p:nvPr/>
        </p:nvSpPr>
        <p:spPr>
          <a:xfrm>
            <a:off x="6409917" y="3525773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6F9BD4-CA90-456C-B31C-9D53826E6039}"/>
                  </a:ext>
                </a:extLst>
              </p:cNvPr>
              <p:cNvSpPr txBox="1"/>
              <p:nvPr/>
            </p:nvSpPr>
            <p:spPr>
              <a:xfrm>
                <a:off x="8610456" y="3530153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6F9BD4-CA90-456C-B31C-9D53826E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456" y="3530153"/>
                <a:ext cx="124982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0D85D-6E3E-42D8-9E39-716B958E8A97}"/>
                  </a:ext>
                </a:extLst>
              </p:cNvPr>
              <p:cNvSpPr txBox="1"/>
              <p:nvPr/>
            </p:nvSpPr>
            <p:spPr>
              <a:xfrm>
                <a:off x="8651332" y="4064864"/>
                <a:ext cx="7176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0D85D-6E3E-42D8-9E39-716B958E8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332" y="4064864"/>
                <a:ext cx="71763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5F6A918-0214-4C53-B700-AFA9598C93F6}"/>
              </a:ext>
            </a:extLst>
          </p:cNvPr>
          <p:cNvSpPr txBox="1"/>
          <p:nvPr/>
        </p:nvSpPr>
        <p:spPr>
          <a:xfrm>
            <a:off x="8651331" y="514754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27566-4906-4CF1-B7CA-4E51B3A17EE7}"/>
              </a:ext>
            </a:extLst>
          </p:cNvPr>
          <p:cNvSpPr txBox="1"/>
          <p:nvPr/>
        </p:nvSpPr>
        <p:spPr>
          <a:xfrm>
            <a:off x="8666030" y="5682257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CFF5FB-5B47-42FE-AFB7-04053BE29B6A}"/>
                  </a:ext>
                </a:extLst>
              </p:cNvPr>
              <p:cNvSpPr txBox="1"/>
              <p:nvPr/>
            </p:nvSpPr>
            <p:spPr>
              <a:xfrm>
                <a:off x="8607572" y="4626185"/>
                <a:ext cx="1249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CFF5FB-5B47-42FE-AFB7-04053BE29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572" y="4626185"/>
                <a:ext cx="124982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91C0835D-6A00-43A3-8B76-4623CC23CC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94236"/>
              </p:ext>
            </p:extLst>
          </p:nvPr>
        </p:nvGraphicFramePr>
        <p:xfrm>
          <a:off x="1056165" y="1092191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4" name="Left Brace 13">
            <a:extLst>
              <a:ext uri="{FF2B5EF4-FFF2-40B4-BE49-F238E27FC236}">
                <a16:creationId xmlns:a16="http://schemas.microsoft.com/office/drawing/2014/main" id="{0FE45832-F0B5-47D7-9D02-39DE1526345C}"/>
              </a:ext>
            </a:extLst>
          </p:cNvPr>
          <p:cNvSpPr/>
          <p:nvPr/>
        </p:nvSpPr>
        <p:spPr>
          <a:xfrm rot="16200000">
            <a:off x="3920858" y="-919522"/>
            <a:ext cx="338260" cy="6067652"/>
          </a:xfrm>
          <a:prstGeom prst="leftBrace">
            <a:avLst>
              <a:gd name="adj1" fmla="val 52261"/>
              <a:gd name="adj2" fmla="val 5079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C96F005-A853-4881-9EDF-D9B15C965820}"/>
              </a:ext>
            </a:extLst>
          </p:cNvPr>
          <p:cNvSpPr/>
          <p:nvPr/>
        </p:nvSpPr>
        <p:spPr>
          <a:xfrm rot="16200000">
            <a:off x="8960698" y="108290"/>
            <a:ext cx="338260" cy="4012027"/>
          </a:xfrm>
          <a:prstGeom prst="leftBrace">
            <a:avLst>
              <a:gd name="adj1" fmla="val 65777"/>
              <a:gd name="adj2" fmla="val 50792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CCF9F-8EAF-4094-85A2-2D2C3DB8D035}"/>
              </a:ext>
            </a:extLst>
          </p:cNvPr>
          <p:cNvSpPr txBox="1"/>
          <p:nvPr/>
        </p:nvSpPr>
        <p:spPr>
          <a:xfrm>
            <a:off x="3758678" y="226000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Heap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1AA4B-6BDA-423D-A530-693631DAEB65}"/>
              </a:ext>
            </a:extLst>
          </p:cNvPr>
          <p:cNvSpPr txBox="1"/>
          <p:nvPr/>
        </p:nvSpPr>
        <p:spPr>
          <a:xfrm>
            <a:off x="8433323" y="2270374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Sorted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EA0D5D-F8CF-4A3E-8C2A-6A5C6F4D8EFA}"/>
              </a:ext>
            </a:extLst>
          </p:cNvPr>
          <p:cNvSpPr txBox="1"/>
          <p:nvPr/>
        </p:nvSpPr>
        <p:spPr>
          <a:xfrm>
            <a:off x="834447" y="248485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Current Item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1EACBCD-974B-481E-B530-EACA55BB6AC1}"/>
              </a:ext>
            </a:extLst>
          </p:cNvPr>
          <p:cNvSpPr/>
          <p:nvPr/>
        </p:nvSpPr>
        <p:spPr>
          <a:xfrm rot="10800000">
            <a:off x="1390861" y="1889522"/>
            <a:ext cx="318976" cy="5635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FC92D-18F0-423D-B631-F8A8817DD713}"/>
                  </a:ext>
                </a:extLst>
              </p:cNvPr>
              <p:cNvSpPr txBox="1"/>
              <p:nvPr/>
            </p:nvSpPr>
            <p:spPr>
              <a:xfrm>
                <a:off x="559359" y="4988695"/>
                <a:ext cx="51975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Complication: final array is reversed! Lots of fixes: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Run reverse afterwards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Use a max heap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Reverse compare function to emulate max heap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6FC92D-18F0-423D-B631-F8A8817DD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9" y="4988695"/>
                <a:ext cx="5197513" cy="1200329"/>
              </a:xfrm>
              <a:prstGeom prst="rect">
                <a:avLst/>
              </a:prstGeom>
              <a:blipFill>
                <a:blip r:embed="rId6"/>
                <a:stretch>
                  <a:fillRect l="-1291" t="-2030" r="-235" b="-9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5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76B6-2302-2442-B39C-6734BFD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AE69-9C48-8740-9D56-2EDAAB9F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741"/>
            <a:ext cx="10515600" cy="4449312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the </a:t>
            </a:r>
            <a:r>
              <a:rPr lang="en-US" dirty="0" err="1"/>
              <a:t>DisjointSets</a:t>
            </a:r>
            <a:r>
              <a:rPr lang="en-US" dirty="0"/>
              <a:t> ADT as </a:t>
            </a:r>
            <a:r>
              <a:rPr lang="en-US" dirty="0" err="1"/>
              <a:t>WeightedQuickUnion</a:t>
            </a:r>
            <a:r>
              <a:rPr lang="en-US" dirty="0"/>
              <a:t> + </a:t>
            </a:r>
            <a:r>
              <a:rPr lang="en-US" dirty="0" err="1"/>
              <a:t>PathCompression</a:t>
            </a:r>
            <a:r>
              <a:rPr lang="en-US" dirty="0"/>
              <a:t> using an array, and describe its benefits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Define an ordering relation and stable sort and determine whether a given sorting algorithm is stable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Selection Sort and Insertion Sort, compare runtimes and best/worst cases of the two algorithms, and decide when they are appropriate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Heap Sort, describe its runtime, and implement the in-place variant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545B91-0D20-E046-A8A9-1115A58B1F03}"/>
              </a:ext>
            </a:extLst>
          </p:cNvPr>
          <p:cNvSpPr txBox="1">
            <a:spLocks/>
          </p:cNvSpPr>
          <p:nvPr/>
        </p:nvSpPr>
        <p:spPr>
          <a:xfrm>
            <a:off x="838200" y="1000260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this lecture, you should be able to...</a:t>
            </a:r>
          </a:p>
        </p:txBody>
      </p:sp>
    </p:spTree>
    <p:extLst>
      <p:ext uri="{BB962C8B-B14F-4D97-AF65-F5344CB8AC3E}">
        <p14:creationId xmlns:p14="http://schemas.microsoft.com/office/powerpoint/2010/main" val="133443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A006-6350-2E40-9A51-66E3E292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5C56-E879-0C42-BBFA-0BDBCC47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</a:t>
            </a:r>
            <a:r>
              <a:rPr lang="en-US" b="1" dirty="0">
                <a:solidFill>
                  <a:schemeClr val="accent5"/>
                </a:solidFill>
              </a:rPr>
              <a:t>Disjoint Sets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Implementing using Arrays</a:t>
            </a:r>
          </a:p>
          <a:p>
            <a:pPr lvl="1"/>
            <a:endParaRPr lang="en-US" dirty="0"/>
          </a:p>
          <a:p>
            <a:r>
              <a:rPr lang="en-US" dirty="0"/>
              <a:t>Sorting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Insertion &amp; Selection Sort</a:t>
            </a:r>
          </a:p>
          <a:p>
            <a:pPr lvl="1"/>
            <a:r>
              <a:rPr lang="en-US" dirty="0"/>
              <a:t>Heap Sort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A511CE1-3D69-9B4F-B9EA-4E53B0A1D62C}"/>
              </a:ext>
            </a:extLst>
          </p:cNvPr>
          <p:cNvSpPr/>
          <p:nvPr/>
        </p:nvSpPr>
        <p:spPr>
          <a:xfrm rot="10800000">
            <a:off x="5318844" y="1873116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2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75C450-FF9F-0849-A502-12EBD267C6A1}"/>
              </a:ext>
            </a:extLst>
          </p:cNvPr>
          <p:cNvSpPr/>
          <p:nvPr/>
        </p:nvSpPr>
        <p:spPr>
          <a:xfrm>
            <a:off x="3949874" y="225468"/>
            <a:ext cx="4121063" cy="66325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3AA12-CE88-1648-9211-1408408F891D}"/>
              </a:ext>
            </a:extLst>
          </p:cNvPr>
          <p:cNvSpPr txBox="1"/>
          <p:nvPr/>
        </p:nvSpPr>
        <p:spPr>
          <a:xfrm>
            <a:off x="733945" y="1486325"/>
            <a:ext cx="2533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Dijkstra’s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470C9D-8BED-6E45-835E-13DDA7345B23}"/>
              </a:ext>
            </a:extLst>
          </p:cNvPr>
          <p:cNvSpPr/>
          <p:nvPr/>
        </p:nvSpPr>
        <p:spPr>
          <a:xfrm>
            <a:off x="8070937" y="225468"/>
            <a:ext cx="4121063" cy="66325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0B585-16E0-354C-846C-71C25BEDE57C}"/>
              </a:ext>
            </a:extLst>
          </p:cNvPr>
          <p:cNvSpPr txBox="1"/>
          <p:nvPr/>
        </p:nvSpPr>
        <p:spPr>
          <a:xfrm>
            <a:off x="5136511" y="1486325"/>
            <a:ext cx="1747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Prim’s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FCC3F-AF5C-ED47-85ED-690FA490BD69}"/>
              </a:ext>
            </a:extLst>
          </p:cNvPr>
          <p:cNvSpPr txBox="1"/>
          <p:nvPr/>
        </p:nvSpPr>
        <p:spPr>
          <a:xfrm>
            <a:off x="8915975" y="1486325"/>
            <a:ext cx="2430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Kruskal’s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D980A-0A0B-E247-BA07-00C2F83D2A8F}"/>
              </a:ext>
            </a:extLst>
          </p:cNvPr>
          <p:cNvSpPr txBox="1"/>
          <p:nvPr/>
        </p:nvSpPr>
        <p:spPr>
          <a:xfrm>
            <a:off x="-3823" y="504018"/>
            <a:ext cx="384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00" dirty="0">
                <a:solidFill>
                  <a:schemeClr val="bg1"/>
                </a:solidFill>
              </a:rPr>
              <a:t>TRAVERSAL</a:t>
            </a:r>
            <a:br>
              <a:rPr lang="en-US" spc="100" dirty="0">
                <a:solidFill>
                  <a:schemeClr val="bg1"/>
                </a:solidFill>
              </a:rPr>
            </a:br>
            <a:r>
              <a:rPr lang="en-US" spc="100" dirty="0">
                <a:solidFill>
                  <a:schemeClr val="bg1"/>
                </a:solidFill>
              </a:rPr>
              <a:t>(COMMONLY SHORTEST PATHS)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A9BDB-819D-6A47-B9C4-DB406C5EA16D}"/>
              </a:ext>
            </a:extLst>
          </p:cNvPr>
          <p:cNvSpPr txBox="1"/>
          <p:nvPr/>
        </p:nvSpPr>
        <p:spPr>
          <a:xfrm>
            <a:off x="6670661" y="643714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100" dirty="0">
                <a:solidFill>
                  <a:schemeClr val="bg1"/>
                </a:solidFill>
              </a:rPr>
              <a:t>MINIMUM SPANNING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4C81E-A72A-504B-BFEA-93F0E30CD459}"/>
                  </a:ext>
                </a:extLst>
              </p:cNvPr>
              <p:cNvSpPr txBox="1"/>
              <p:nvPr/>
            </p:nvSpPr>
            <p:spPr>
              <a:xfrm>
                <a:off x="-40569" y="2535780"/>
                <a:ext cx="38506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𝜣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</m:d>
                      <m:func>
                        <m:func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</m:d>
                        </m:e>
                      </m:fun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func>
                        <m:func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4C81E-A72A-504B-BFEA-93F0E30C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569" y="2535780"/>
                <a:ext cx="3850606" cy="461665"/>
              </a:xfrm>
              <a:prstGeom prst="rect">
                <a:avLst/>
              </a:prstGeom>
              <a:blipFill>
                <a:blip r:embed="rId3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1142EF-61B5-0E44-820D-0C475E706C9B}"/>
                  </a:ext>
                </a:extLst>
              </p:cNvPr>
              <p:cNvSpPr txBox="1"/>
              <p:nvPr/>
            </p:nvSpPr>
            <p:spPr>
              <a:xfrm>
                <a:off x="4971081" y="2535779"/>
                <a:ext cx="20786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𝜣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func>
                        <m:func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1142EF-61B5-0E44-820D-0C475E706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081" y="2535779"/>
                <a:ext cx="207864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21C4F2-0428-6C41-88D0-E1B2CFD1BF53}"/>
                  </a:ext>
                </a:extLst>
              </p:cNvPr>
              <p:cNvSpPr txBox="1"/>
              <p:nvPr/>
            </p:nvSpPr>
            <p:spPr>
              <a:xfrm>
                <a:off x="9092144" y="2541300"/>
                <a:ext cx="20786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𝜣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func>
                        <m:func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21C4F2-0428-6C41-88D0-E1B2CFD1B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2144" y="2541300"/>
                <a:ext cx="207864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8B278C7-C230-7D4C-8DFD-C006233CBEA0}"/>
              </a:ext>
            </a:extLst>
          </p:cNvPr>
          <p:cNvSpPr txBox="1"/>
          <p:nvPr/>
        </p:nvSpPr>
        <p:spPr>
          <a:xfrm>
            <a:off x="8344837" y="3450921"/>
            <a:ext cx="3696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 edge-by-edge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Choose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Want MST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Graph is sparse (fewer edges)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Edges already sorted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7F58A-CBDF-AB49-9916-A265BC51E268}"/>
              </a:ext>
            </a:extLst>
          </p:cNvPr>
          <p:cNvSpPr txBox="1"/>
          <p:nvPr/>
        </p:nvSpPr>
        <p:spPr>
          <a:xfrm>
            <a:off x="4162175" y="3450920"/>
            <a:ext cx="3618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 vertex-by-vertex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Choose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Want MST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Graph is dense (more edges)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8C5F8-DB06-1248-AC8E-2B8631C748C0}"/>
              </a:ext>
            </a:extLst>
          </p:cNvPr>
          <p:cNvSpPr txBox="1"/>
          <p:nvPr/>
        </p:nvSpPr>
        <p:spPr>
          <a:xfrm>
            <a:off x="223432" y="3450920"/>
            <a:ext cx="3575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Goes in order of shortest-path-so-far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Choose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Want shortest path on </a:t>
            </a:r>
            <a:r>
              <a:rPr lang="en-US" i="1" dirty="0">
                <a:solidFill>
                  <a:schemeClr val="bg1"/>
                </a:solidFill>
              </a:rPr>
              <a:t>weighted</a:t>
            </a:r>
            <a:r>
              <a:rPr lang="en-US" dirty="0">
                <a:solidFill>
                  <a:schemeClr val="bg1"/>
                </a:solidFill>
              </a:rPr>
              <a:t> graph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D582B1-6C2E-F545-A91E-9EA43290C6E6}"/>
              </a:ext>
            </a:extLst>
          </p:cNvPr>
          <p:cNvSpPr/>
          <p:nvPr/>
        </p:nvSpPr>
        <p:spPr>
          <a:xfrm>
            <a:off x="134806" y="406964"/>
            <a:ext cx="3675231" cy="8392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25434C-37DA-5E4B-8DE7-AD344D199BFB}"/>
              </a:ext>
            </a:extLst>
          </p:cNvPr>
          <p:cNvSpPr/>
          <p:nvPr/>
        </p:nvSpPr>
        <p:spPr>
          <a:xfrm>
            <a:off x="4094296" y="406964"/>
            <a:ext cx="7962898" cy="8392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sitting, large, umbrella, holding&#10;&#10;Description automatically generated">
            <a:extLst>
              <a:ext uri="{FF2B5EF4-FFF2-40B4-BE49-F238E27FC236}">
                <a16:creationId xmlns:a16="http://schemas.microsoft.com/office/drawing/2014/main" id="{0EBB7287-E3C5-3344-8EBA-346236F74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08" y="5012639"/>
            <a:ext cx="1694426" cy="1702732"/>
          </a:xfrm>
          <a:prstGeom prst="rect">
            <a:avLst/>
          </a:prstGeom>
        </p:spPr>
      </p:pic>
      <p:pic>
        <p:nvPicPr>
          <p:cNvPr id="26" name="Picture 25" descr="A close up of a wire fence&#10;&#10;Description automatically generated">
            <a:extLst>
              <a:ext uri="{FF2B5EF4-FFF2-40B4-BE49-F238E27FC236}">
                <a16:creationId xmlns:a16="http://schemas.microsoft.com/office/drawing/2014/main" id="{A1A94B1B-9FD5-D44C-A8F3-FC1301B26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489" y="5030088"/>
            <a:ext cx="1667834" cy="1667834"/>
          </a:xfrm>
          <a:prstGeom prst="rect">
            <a:avLst/>
          </a:prstGeom>
        </p:spPr>
      </p:pic>
      <p:pic>
        <p:nvPicPr>
          <p:cNvPr id="28" name="Picture 27" descr="A picture containing ceiling, building, light, sitting&#10;&#10;Description automatically generated">
            <a:extLst>
              <a:ext uri="{FF2B5EF4-FFF2-40B4-BE49-F238E27FC236}">
                <a16:creationId xmlns:a16="http://schemas.microsoft.com/office/drawing/2014/main" id="{3CB8DA39-52E2-2A40-8EA8-268CBD11C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529" y="5012639"/>
            <a:ext cx="1587879" cy="16081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0BDB57-3780-BD4C-81D0-1985922E5066}"/>
                  </a:ext>
                </a:extLst>
              </p:cNvPr>
              <p:cNvSpPr txBox="1"/>
              <p:nvPr/>
            </p:nvSpPr>
            <p:spPr>
              <a:xfrm>
                <a:off x="9109512" y="2949944"/>
                <a:ext cx="2092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or equivalently </a:t>
                </a:r>
                <a14:m>
                  <m:oMath xmlns:m="http://schemas.openxmlformats.org/officeDocument/2006/math">
                    <m:r>
                      <a:rPr lang="el-GR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𝜣</m:t>
                    </m:r>
                    <m:r>
                      <a:rPr lang="en-US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func>
                      <m:funcPr>
                        <m:ctrlP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en-US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0BDB57-3780-BD4C-81D0-1985922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12" y="2949944"/>
                <a:ext cx="2092945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A8A-04D8-B049-8A09-0CC5864B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Disjoint Sets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430A25-30C5-D946-BD5F-1827811D7B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0965898"/>
                  </p:ext>
                </p:extLst>
              </p:nvPr>
            </p:nvGraphicFramePr>
            <p:xfrm>
              <a:off x="838200" y="1980852"/>
              <a:ext cx="10259731" cy="1917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8724">
                      <a:extLst>
                        <a:ext uri="{9D8B030D-6E8A-4147-A177-3AD203B41FA5}">
                          <a16:colId xmlns:a16="http://schemas.microsoft.com/office/drawing/2014/main" val="3828787023"/>
                        </a:ext>
                      </a:extLst>
                    </a:gridCol>
                    <a:gridCol w="1431304">
                      <a:extLst>
                        <a:ext uri="{9D8B030D-6E8A-4147-A177-3AD203B41FA5}">
                          <a16:colId xmlns:a16="http://schemas.microsoft.com/office/drawing/2014/main" val="482958947"/>
                        </a:ext>
                      </a:extLst>
                    </a:gridCol>
                    <a:gridCol w="1443642">
                      <a:extLst>
                        <a:ext uri="{9D8B030D-6E8A-4147-A177-3AD203B41FA5}">
                          <a16:colId xmlns:a16="http://schemas.microsoft.com/office/drawing/2014/main" val="3838617935"/>
                        </a:ext>
                      </a:extLst>
                    </a:gridCol>
                    <a:gridCol w="1455981">
                      <a:extLst>
                        <a:ext uri="{9D8B030D-6E8A-4147-A177-3AD203B41FA5}">
                          <a16:colId xmlns:a16="http://schemas.microsoft.com/office/drawing/2014/main" val="1443450752"/>
                        </a:ext>
                      </a:extLst>
                    </a:gridCol>
                    <a:gridCol w="2150040">
                      <a:extLst>
                        <a:ext uri="{9D8B030D-6E8A-4147-A177-3AD203B41FA5}">
                          <a16:colId xmlns:a16="http://schemas.microsoft.com/office/drawing/2014/main" val="4159570631"/>
                        </a:ext>
                      </a:extLst>
                    </a:gridCol>
                    <a:gridCol w="2150040">
                      <a:extLst>
                        <a:ext uri="{9D8B030D-6E8A-4147-A177-3AD203B41FA5}">
                          <a16:colId xmlns:a16="http://schemas.microsoft.com/office/drawing/2014/main" val="1509092"/>
                        </a:ext>
                      </a:extLst>
                    </a:gridCol>
                  </a:tblGrid>
                  <a:tr h="361215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(Baseline)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QuickFind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WeightedQuickUnion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WQU + Path Compression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9827373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makeSet</a:t>
                          </a:r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1480907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find(value)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dirty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8940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  <a:p>
                          <a:r>
                            <a:rPr lang="en-US" sz="11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assuming root </a:t>
                          </a:r>
                          <a:r>
                            <a:rPr lang="en-US" sz="11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args</a:t>
                          </a:r>
                          <a:endParaRPr lang="en-US" sz="1100" dirty="0"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33027611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dirty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dirty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1907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430A25-30C5-D946-BD5F-1827811D7B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6812267"/>
                  </p:ext>
                </p:extLst>
              </p:nvPr>
            </p:nvGraphicFramePr>
            <p:xfrm>
              <a:off x="838200" y="1980852"/>
              <a:ext cx="10259731" cy="19173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8724">
                      <a:extLst>
                        <a:ext uri="{9D8B030D-6E8A-4147-A177-3AD203B41FA5}">
                          <a16:colId xmlns:a16="http://schemas.microsoft.com/office/drawing/2014/main" val="3828787023"/>
                        </a:ext>
                      </a:extLst>
                    </a:gridCol>
                    <a:gridCol w="1431304">
                      <a:extLst>
                        <a:ext uri="{9D8B030D-6E8A-4147-A177-3AD203B41FA5}">
                          <a16:colId xmlns:a16="http://schemas.microsoft.com/office/drawing/2014/main" val="482958947"/>
                        </a:ext>
                      </a:extLst>
                    </a:gridCol>
                    <a:gridCol w="1443642">
                      <a:extLst>
                        <a:ext uri="{9D8B030D-6E8A-4147-A177-3AD203B41FA5}">
                          <a16:colId xmlns:a16="http://schemas.microsoft.com/office/drawing/2014/main" val="3838617935"/>
                        </a:ext>
                      </a:extLst>
                    </a:gridCol>
                    <a:gridCol w="1455981">
                      <a:extLst>
                        <a:ext uri="{9D8B030D-6E8A-4147-A177-3AD203B41FA5}">
                          <a16:colId xmlns:a16="http://schemas.microsoft.com/office/drawing/2014/main" val="1443450752"/>
                        </a:ext>
                      </a:extLst>
                    </a:gridCol>
                    <a:gridCol w="2150040">
                      <a:extLst>
                        <a:ext uri="{9D8B030D-6E8A-4147-A177-3AD203B41FA5}">
                          <a16:colId xmlns:a16="http://schemas.microsoft.com/office/drawing/2014/main" val="4159570631"/>
                        </a:ext>
                      </a:extLst>
                    </a:gridCol>
                    <a:gridCol w="2150040">
                      <a:extLst>
                        <a:ext uri="{9D8B030D-6E8A-4147-A177-3AD203B41FA5}">
                          <a16:colId xmlns:a16="http://schemas.microsoft.com/office/drawing/2014/main" val="1509092"/>
                        </a:ext>
                      </a:extLst>
                    </a:gridCol>
                  </a:tblGrid>
                  <a:tr h="361215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(Baseline)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QuickFind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WeightedQuickUnion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WQU + Path Compression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29827373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makeSet</a:t>
                          </a:r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4159" t="-103571" r="-503540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281" t="-103571" r="-399123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2281" t="-103571" r="-299123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6471" t="-103571" r="-100588" b="-3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8698" t="-103571" r="-1183" b="-3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480907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find(value)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4159" t="-196552" r="-503540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281" t="-196552" r="-399123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2281" t="-196552" r="-299123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6471" t="-196552" r="-100588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8698" t="-196552" r="-1183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89408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  <a:p>
                          <a:r>
                            <a:rPr lang="en-US" sz="11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assuming root </a:t>
                          </a:r>
                          <a:r>
                            <a:rPr lang="en-US" sz="1100" dirty="0" err="1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args</a:t>
                          </a:r>
                          <a:endParaRPr lang="en-US" sz="1100" dirty="0"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4159" t="-232432" r="-503540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2281" t="-232432" r="-399123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12281" t="-232432" r="-299123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76471" t="-232432" r="-100588" b="-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78698" t="-232432" r="-1183" b="-810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3027611"/>
                      </a:ext>
                    </a:extLst>
                  </a:tr>
                  <a:tr h="361215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union(x, 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4159" t="-424138" r="-50354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281" t="-424138" r="-39912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2281" t="-424138" r="-29912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6471" t="-424138" r="-10058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8698" t="-424138" r="-118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19070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618E3E-99B9-D149-9D45-B0AA8802EFD0}"/>
              </a:ext>
            </a:extLst>
          </p:cNvPr>
          <p:cNvSpPr txBox="1"/>
          <p:nvPr/>
        </p:nvSpPr>
        <p:spPr>
          <a:xfrm>
            <a:off x="838200" y="1403624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In-Practice Runtimes: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7FAC29-2F4B-164E-ADA9-527C0721197A}"/>
              </a:ext>
            </a:extLst>
          </p:cNvPr>
          <p:cNvGrpSpPr/>
          <p:nvPr/>
        </p:nvGrpSpPr>
        <p:grpSpPr>
          <a:xfrm>
            <a:off x="2255435" y="4665500"/>
            <a:ext cx="1211905" cy="1287329"/>
            <a:chOff x="318930" y="1892153"/>
            <a:chExt cx="2629264" cy="279289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CD28243-C3F3-C843-92E0-3B8117ABAAB2}"/>
                </a:ext>
              </a:extLst>
            </p:cNvPr>
            <p:cNvSpPr/>
            <p:nvPr/>
          </p:nvSpPr>
          <p:spPr>
            <a:xfrm>
              <a:off x="1716298" y="1892153"/>
              <a:ext cx="1231896" cy="2792898"/>
            </a:xfrm>
            <a:prstGeom prst="roundRect">
              <a:avLst>
                <a:gd name="adj" fmla="val 1391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E64A38-5B7F-0E41-9A53-275FC8E3A5A2}"/>
                </a:ext>
              </a:extLst>
            </p:cNvPr>
            <p:cNvSpPr/>
            <p:nvPr/>
          </p:nvSpPr>
          <p:spPr>
            <a:xfrm>
              <a:off x="318930" y="1892153"/>
              <a:ext cx="1213205" cy="2792898"/>
            </a:xfrm>
            <a:prstGeom prst="roundRect">
              <a:avLst>
                <a:gd name="adj" fmla="val 1440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4E822C-5FD5-994A-B1BB-E4B614D8EC21}"/>
                </a:ext>
              </a:extLst>
            </p:cNvPr>
            <p:cNvSpPr/>
            <p:nvPr/>
          </p:nvSpPr>
          <p:spPr>
            <a:xfrm>
              <a:off x="498922" y="2095520"/>
              <a:ext cx="912052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</a:rPr>
                <a:t>Keanu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8C4CDA-0B37-F44B-85DC-ACCC003AD0AA}"/>
                </a:ext>
              </a:extLst>
            </p:cNvPr>
            <p:cNvSpPr/>
            <p:nvPr/>
          </p:nvSpPr>
          <p:spPr>
            <a:xfrm>
              <a:off x="498923" y="2588539"/>
              <a:ext cx="799632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</a:rPr>
                <a:t>Joyce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B7073A3-C744-7F40-8986-E9BD3360A906}"/>
                </a:ext>
              </a:extLst>
            </p:cNvPr>
            <p:cNvCxnSpPr>
              <a:cxnSpLocks/>
            </p:cNvCxnSpPr>
            <p:nvPr/>
          </p:nvCxnSpPr>
          <p:spPr>
            <a:xfrm>
              <a:off x="1291628" y="2773206"/>
              <a:ext cx="63247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E7851B-4292-0941-953C-26F420BCEFF3}"/>
                </a:ext>
              </a:extLst>
            </p:cNvPr>
            <p:cNvCxnSpPr>
              <a:cxnSpLocks/>
            </p:cNvCxnSpPr>
            <p:nvPr/>
          </p:nvCxnSpPr>
          <p:spPr>
            <a:xfrm>
              <a:off x="1400060" y="2280186"/>
              <a:ext cx="51093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FB8ED5-D666-A24F-8370-24FAF28F0DB8}"/>
                </a:ext>
              </a:extLst>
            </p:cNvPr>
            <p:cNvSpPr/>
            <p:nvPr/>
          </p:nvSpPr>
          <p:spPr>
            <a:xfrm>
              <a:off x="498922" y="3064173"/>
              <a:ext cx="851012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</a:rPr>
                <a:t>Farrell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FDD9FC-AA29-334C-B314-55ECF481CF6A}"/>
                </a:ext>
              </a:extLst>
            </p:cNvPr>
            <p:cNvSpPr/>
            <p:nvPr/>
          </p:nvSpPr>
          <p:spPr>
            <a:xfrm>
              <a:off x="498923" y="3539806"/>
              <a:ext cx="796170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</a:rPr>
                <a:t>Brian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77B665-19D3-6140-896D-51ABF6E4C20E}"/>
                </a:ext>
              </a:extLst>
            </p:cNvPr>
            <p:cNvSpPr/>
            <p:nvPr/>
          </p:nvSpPr>
          <p:spPr>
            <a:xfrm>
              <a:off x="545584" y="4015439"/>
              <a:ext cx="746044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</a:rPr>
                <a:t>Eric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D6A995-A4DC-9944-843B-0775994EE91E}"/>
                </a:ext>
              </a:extLst>
            </p:cNvPr>
            <p:cNvCxnSpPr>
              <a:cxnSpLocks/>
            </p:cNvCxnSpPr>
            <p:nvPr/>
          </p:nvCxnSpPr>
          <p:spPr>
            <a:xfrm>
              <a:off x="1349934" y="3248839"/>
              <a:ext cx="57416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0B1B44E-6CC3-2F40-8B28-F9D0EFB9B955}"/>
                </a:ext>
              </a:extLst>
            </p:cNvPr>
            <p:cNvCxnSpPr>
              <a:cxnSpLocks/>
            </p:cNvCxnSpPr>
            <p:nvPr/>
          </p:nvCxnSpPr>
          <p:spPr>
            <a:xfrm>
              <a:off x="1289351" y="3721154"/>
              <a:ext cx="6347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49A6F3E-0CA3-A644-835E-9E77E7B5FECD}"/>
                </a:ext>
              </a:extLst>
            </p:cNvPr>
            <p:cNvCxnSpPr>
              <a:cxnSpLocks/>
            </p:cNvCxnSpPr>
            <p:nvPr/>
          </p:nvCxnSpPr>
          <p:spPr>
            <a:xfrm>
              <a:off x="1298554" y="4210541"/>
              <a:ext cx="61243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631B45-6573-0E42-AA45-CB4047B6DBFD}"/>
                </a:ext>
              </a:extLst>
            </p:cNvPr>
            <p:cNvSpPr/>
            <p:nvPr/>
          </p:nvSpPr>
          <p:spPr>
            <a:xfrm>
              <a:off x="1913767" y="2095220"/>
              <a:ext cx="7460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F038FB-1A39-AD4A-B7E3-2696CD80560E}"/>
                </a:ext>
              </a:extLst>
            </p:cNvPr>
            <p:cNvSpPr/>
            <p:nvPr/>
          </p:nvSpPr>
          <p:spPr>
            <a:xfrm>
              <a:off x="1924218" y="2587688"/>
              <a:ext cx="7460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083029-1EF9-A346-84E9-5D42FD57518C}"/>
                </a:ext>
              </a:extLst>
            </p:cNvPr>
            <p:cNvSpPr/>
            <p:nvPr/>
          </p:nvSpPr>
          <p:spPr>
            <a:xfrm>
              <a:off x="1923084" y="3539806"/>
              <a:ext cx="7460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450841D-8BBC-C446-81E9-E453CE615E6E}"/>
                </a:ext>
              </a:extLst>
            </p:cNvPr>
            <p:cNvSpPr/>
            <p:nvPr/>
          </p:nvSpPr>
          <p:spPr>
            <a:xfrm>
              <a:off x="1923084" y="4033690"/>
              <a:ext cx="7460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C2450F-9CD1-074E-9AA8-55BA73338DEC}"/>
                </a:ext>
              </a:extLst>
            </p:cNvPr>
            <p:cNvSpPr/>
            <p:nvPr/>
          </p:nvSpPr>
          <p:spPr>
            <a:xfrm>
              <a:off x="1927121" y="3060003"/>
              <a:ext cx="7460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516B6E-6FD7-C341-90FB-7410CA462BB1}"/>
              </a:ext>
            </a:extLst>
          </p:cNvPr>
          <p:cNvGrpSpPr/>
          <p:nvPr/>
        </p:nvGrpSpPr>
        <p:grpSpPr>
          <a:xfrm>
            <a:off x="4454758" y="4647897"/>
            <a:ext cx="1563277" cy="1287329"/>
            <a:chOff x="3401534" y="3331775"/>
            <a:chExt cx="2763258" cy="2275491"/>
          </a:xfrm>
        </p:grpSpPr>
        <p:sp>
          <p:nvSpPr>
            <p:cNvPr id="45" name="Google Shape;597;p43">
              <a:extLst>
                <a:ext uri="{FF2B5EF4-FFF2-40B4-BE49-F238E27FC236}">
                  <a16:creationId xmlns:a16="http://schemas.microsoft.com/office/drawing/2014/main" id="{BA298420-EE5E-BF4D-B645-73933CB757CB}"/>
                </a:ext>
              </a:extLst>
            </p:cNvPr>
            <p:cNvSpPr/>
            <p:nvPr/>
          </p:nvSpPr>
          <p:spPr>
            <a:xfrm>
              <a:off x="3963270" y="4630305"/>
              <a:ext cx="873463" cy="355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</a:t>
              </a:r>
              <a:endParaRPr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46" name="Google Shape;601;p43">
              <a:extLst>
                <a:ext uri="{FF2B5EF4-FFF2-40B4-BE49-F238E27FC236}">
                  <a16:creationId xmlns:a16="http://schemas.microsoft.com/office/drawing/2014/main" id="{253CAEF0-458B-E044-AC57-95EA966C66D8}"/>
                </a:ext>
              </a:extLst>
            </p:cNvPr>
            <p:cNvCxnSpPr>
              <a:cxnSpLocks/>
              <a:stCxn id="47" idx="0"/>
              <a:endCxn id="45" idx="2"/>
            </p:cNvCxnSpPr>
            <p:nvPr/>
          </p:nvCxnSpPr>
          <p:spPr>
            <a:xfrm flipV="1">
              <a:off x="3838266" y="4985805"/>
              <a:ext cx="561736" cy="265961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7" name="Google Shape;597;p43">
              <a:extLst>
                <a:ext uri="{FF2B5EF4-FFF2-40B4-BE49-F238E27FC236}">
                  <a16:creationId xmlns:a16="http://schemas.microsoft.com/office/drawing/2014/main" id="{87E8D2AB-6255-CC48-8565-4E33B7802F17}"/>
                </a:ext>
              </a:extLst>
            </p:cNvPr>
            <p:cNvSpPr/>
            <p:nvPr/>
          </p:nvSpPr>
          <p:spPr>
            <a:xfrm>
              <a:off x="3401534" y="5251766"/>
              <a:ext cx="873463" cy="355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A</a:t>
              </a:r>
              <a:endParaRPr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8" name="Google Shape;597;p43">
              <a:extLst>
                <a:ext uri="{FF2B5EF4-FFF2-40B4-BE49-F238E27FC236}">
                  <a16:creationId xmlns:a16="http://schemas.microsoft.com/office/drawing/2014/main" id="{CDDCF8BA-0E37-0E47-9970-ABDB1FF428EE}"/>
                </a:ext>
              </a:extLst>
            </p:cNvPr>
            <p:cNvSpPr/>
            <p:nvPr/>
          </p:nvSpPr>
          <p:spPr>
            <a:xfrm>
              <a:off x="4627734" y="3981040"/>
              <a:ext cx="873463" cy="355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C</a:t>
              </a:r>
              <a:endParaRPr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9" name="Google Shape;597;p43">
              <a:extLst>
                <a:ext uri="{FF2B5EF4-FFF2-40B4-BE49-F238E27FC236}">
                  <a16:creationId xmlns:a16="http://schemas.microsoft.com/office/drawing/2014/main" id="{2606371D-3069-104B-A981-A7B33DC5CB93}"/>
                </a:ext>
              </a:extLst>
            </p:cNvPr>
            <p:cNvSpPr/>
            <p:nvPr/>
          </p:nvSpPr>
          <p:spPr>
            <a:xfrm>
              <a:off x="5291329" y="3331775"/>
              <a:ext cx="873463" cy="355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D</a:t>
              </a:r>
              <a:endParaRPr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50" name="Google Shape;601;p43">
              <a:extLst>
                <a:ext uri="{FF2B5EF4-FFF2-40B4-BE49-F238E27FC236}">
                  <a16:creationId xmlns:a16="http://schemas.microsoft.com/office/drawing/2014/main" id="{096E0FD8-386A-1944-823C-BB2D8E64F85E}"/>
                </a:ext>
              </a:extLst>
            </p:cNvPr>
            <p:cNvCxnSpPr>
              <a:cxnSpLocks/>
              <a:stCxn id="45" idx="0"/>
              <a:endCxn id="48" idx="2"/>
            </p:cNvCxnSpPr>
            <p:nvPr/>
          </p:nvCxnSpPr>
          <p:spPr>
            <a:xfrm flipV="1">
              <a:off x="4400002" y="4336540"/>
              <a:ext cx="664464" cy="293765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1" name="Google Shape;601;p43">
              <a:extLst>
                <a:ext uri="{FF2B5EF4-FFF2-40B4-BE49-F238E27FC236}">
                  <a16:creationId xmlns:a16="http://schemas.microsoft.com/office/drawing/2014/main" id="{B3781457-D20A-0049-BD96-E266EFB5B83A}"/>
                </a:ext>
              </a:extLst>
            </p:cNvPr>
            <p:cNvCxnSpPr>
              <a:cxnSpLocks/>
              <a:stCxn id="48" idx="0"/>
              <a:endCxn id="49" idx="2"/>
            </p:cNvCxnSpPr>
            <p:nvPr/>
          </p:nvCxnSpPr>
          <p:spPr>
            <a:xfrm flipV="1">
              <a:off x="5064466" y="3687275"/>
              <a:ext cx="663595" cy="293765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2" name="Google Shape;1099;p61">
            <a:extLst>
              <a:ext uri="{FF2B5EF4-FFF2-40B4-BE49-F238E27FC236}">
                <a16:creationId xmlns:a16="http://schemas.microsoft.com/office/drawing/2014/main" id="{169BDCF6-784B-4549-94CC-E1188C1C077D}"/>
              </a:ext>
            </a:extLst>
          </p:cNvPr>
          <p:cNvSpPr/>
          <p:nvPr/>
        </p:nvSpPr>
        <p:spPr>
          <a:xfrm>
            <a:off x="7087392" y="4493444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Google Shape;1100;p61">
            <a:extLst>
              <a:ext uri="{FF2B5EF4-FFF2-40B4-BE49-F238E27FC236}">
                <a16:creationId xmlns:a16="http://schemas.microsoft.com/office/drawing/2014/main" id="{8EE01FF4-4177-CD42-B1AB-BE1205477C55}"/>
              </a:ext>
            </a:extLst>
          </p:cNvPr>
          <p:cNvSpPr/>
          <p:nvPr/>
        </p:nvSpPr>
        <p:spPr>
          <a:xfrm>
            <a:off x="7087392" y="4957244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Google Shape;1101;p61">
            <a:extLst>
              <a:ext uri="{FF2B5EF4-FFF2-40B4-BE49-F238E27FC236}">
                <a16:creationId xmlns:a16="http://schemas.microsoft.com/office/drawing/2014/main" id="{CB55997F-31AC-084C-B230-A9380A9F06D2}"/>
              </a:ext>
            </a:extLst>
          </p:cNvPr>
          <p:cNvCxnSpPr>
            <a:stCxn id="53" idx="0"/>
            <a:endCxn id="52" idx="2"/>
          </p:cNvCxnSpPr>
          <p:nvPr/>
        </p:nvCxnSpPr>
        <p:spPr>
          <a:xfrm flipV="1">
            <a:off x="7239028" y="4694564"/>
            <a:ext cx="0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1102;p61">
            <a:extLst>
              <a:ext uri="{FF2B5EF4-FFF2-40B4-BE49-F238E27FC236}">
                <a16:creationId xmlns:a16="http://schemas.microsoft.com/office/drawing/2014/main" id="{4B2F60BD-8C46-9A4C-88E5-599730D31C64}"/>
              </a:ext>
            </a:extLst>
          </p:cNvPr>
          <p:cNvSpPr/>
          <p:nvPr/>
        </p:nvSpPr>
        <p:spPr>
          <a:xfrm>
            <a:off x="7545493" y="4955281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Google Shape;1103;p61">
            <a:extLst>
              <a:ext uri="{FF2B5EF4-FFF2-40B4-BE49-F238E27FC236}">
                <a16:creationId xmlns:a16="http://schemas.microsoft.com/office/drawing/2014/main" id="{A2ADC23B-8EDD-4D49-903B-80BD2A5DE7D9}"/>
              </a:ext>
            </a:extLst>
          </p:cNvPr>
          <p:cNvSpPr/>
          <p:nvPr/>
        </p:nvSpPr>
        <p:spPr>
          <a:xfrm>
            <a:off x="7545493" y="5419081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Google Shape;1104;p61">
            <a:extLst>
              <a:ext uri="{FF2B5EF4-FFF2-40B4-BE49-F238E27FC236}">
                <a16:creationId xmlns:a16="http://schemas.microsoft.com/office/drawing/2014/main" id="{9F7EE52B-4B3E-DB40-9D5F-70F85FF46104}"/>
              </a:ext>
            </a:extLst>
          </p:cNvPr>
          <p:cNvCxnSpPr>
            <a:stCxn id="56" idx="0"/>
            <a:endCxn id="55" idx="2"/>
          </p:cNvCxnSpPr>
          <p:nvPr/>
        </p:nvCxnSpPr>
        <p:spPr>
          <a:xfrm flipV="1">
            <a:off x="7697129" y="5156401"/>
            <a:ext cx="0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1105;p61">
            <a:extLst>
              <a:ext uri="{FF2B5EF4-FFF2-40B4-BE49-F238E27FC236}">
                <a16:creationId xmlns:a16="http://schemas.microsoft.com/office/drawing/2014/main" id="{E60021BA-2DED-8E46-83CD-1D406580F8F6}"/>
              </a:ext>
            </a:extLst>
          </p:cNvPr>
          <p:cNvCxnSpPr>
            <a:stCxn id="55" idx="0"/>
            <a:endCxn id="52" idx="2"/>
          </p:cNvCxnSpPr>
          <p:nvPr/>
        </p:nvCxnSpPr>
        <p:spPr>
          <a:xfrm flipH="1" flipV="1">
            <a:off x="7239028" y="4694564"/>
            <a:ext cx="458101" cy="260717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1107;p61">
            <a:extLst>
              <a:ext uri="{FF2B5EF4-FFF2-40B4-BE49-F238E27FC236}">
                <a16:creationId xmlns:a16="http://schemas.microsoft.com/office/drawing/2014/main" id="{0002178E-B1C8-2E49-AC4C-BB9F780011C7}"/>
              </a:ext>
            </a:extLst>
          </p:cNvPr>
          <p:cNvSpPr/>
          <p:nvPr/>
        </p:nvSpPr>
        <p:spPr>
          <a:xfrm>
            <a:off x="7993554" y="4957244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Google Shape;1108;p61">
            <a:extLst>
              <a:ext uri="{FF2B5EF4-FFF2-40B4-BE49-F238E27FC236}">
                <a16:creationId xmlns:a16="http://schemas.microsoft.com/office/drawing/2014/main" id="{95B1D89C-BFD4-CE4D-8E20-C216441CDE92}"/>
              </a:ext>
            </a:extLst>
          </p:cNvPr>
          <p:cNvSpPr/>
          <p:nvPr/>
        </p:nvSpPr>
        <p:spPr>
          <a:xfrm>
            <a:off x="7993554" y="5421044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Google Shape;1109;p61">
            <a:extLst>
              <a:ext uri="{FF2B5EF4-FFF2-40B4-BE49-F238E27FC236}">
                <a16:creationId xmlns:a16="http://schemas.microsoft.com/office/drawing/2014/main" id="{22B63C02-2916-7640-936D-38D17A633D2B}"/>
              </a:ext>
            </a:extLst>
          </p:cNvPr>
          <p:cNvCxnSpPr>
            <a:stCxn id="60" idx="0"/>
            <a:endCxn id="59" idx="2"/>
          </p:cNvCxnSpPr>
          <p:nvPr/>
        </p:nvCxnSpPr>
        <p:spPr>
          <a:xfrm flipV="1">
            <a:off x="8145190" y="5158364"/>
            <a:ext cx="0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1110;p61">
            <a:extLst>
              <a:ext uri="{FF2B5EF4-FFF2-40B4-BE49-F238E27FC236}">
                <a16:creationId xmlns:a16="http://schemas.microsoft.com/office/drawing/2014/main" id="{5119797F-0640-3D48-ADD1-3B07F5770DBA}"/>
              </a:ext>
            </a:extLst>
          </p:cNvPr>
          <p:cNvSpPr/>
          <p:nvPr/>
        </p:nvSpPr>
        <p:spPr>
          <a:xfrm>
            <a:off x="8448461" y="5423372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Google Shape;1111;p61">
            <a:extLst>
              <a:ext uri="{FF2B5EF4-FFF2-40B4-BE49-F238E27FC236}">
                <a16:creationId xmlns:a16="http://schemas.microsoft.com/office/drawing/2014/main" id="{96A1A596-38DE-3C49-B85C-BCEF27BBC456}"/>
              </a:ext>
            </a:extLst>
          </p:cNvPr>
          <p:cNvSpPr/>
          <p:nvPr/>
        </p:nvSpPr>
        <p:spPr>
          <a:xfrm>
            <a:off x="8448461" y="5887172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Google Shape;1112;p61">
            <a:extLst>
              <a:ext uri="{FF2B5EF4-FFF2-40B4-BE49-F238E27FC236}">
                <a16:creationId xmlns:a16="http://schemas.microsoft.com/office/drawing/2014/main" id="{0DE9A65C-5157-8241-A22C-68611B21A8C5}"/>
              </a:ext>
            </a:extLst>
          </p:cNvPr>
          <p:cNvCxnSpPr>
            <a:stCxn id="63" idx="0"/>
            <a:endCxn id="62" idx="2"/>
          </p:cNvCxnSpPr>
          <p:nvPr/>
        </p:nvCxnSpPr>
        <p:spPr>
          <a:xfrm flipV="1">
            <a:off x="8600097" y="5624492"/>
            <a:ext cx="0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1113;p61">
            <a:extLst>
              <a:ext uri="{FF2B5EF4-FFF2-40B4-BE49-F238E27FC236}">
                <a16:creationId xmlns:a16="http://schemas.microsoft.com/office/drawing/2014/main" id="{76390245-C0BB-F949-AA8A-B842419510AB}"/>
              </a:ext>
            </a:extLst>
          </p:cNvPr>
          <p:cNvCxnSpPr>
            <a:stCxn id="62" idx="0"/>
            <a:endCxn id="59" idx="2"/>
          </p:cNvCxnSpPr>
          <p:nvPr/>
        </p:nvCxnSpPr>
        <p:spPr>
          <a:xfrm flipH="1" flipV="1">
            <a:off x="8145190" y="5158364"/>
            <a:ext cx="454907" cy="265008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1114;p61">
            <a:extLst>
              <a:ext uri="{FF2B5EF4-FFF2-40B4-BE49-F238E27FC236}">
                <a16:creationId xmlns:a16="http://schemas.microsoft.com/office/drawing/2014/main" id="{04C975D9-D68D-D848-814C-50B9FB1FF423}"/>
              </a:ext>
            </a:extLst>
          </p:cNvPr>
          <p:cNvCxnSpPr>
            <a:stCxn id="59" idx="0"/>
            <a:endCxn id="52" idx="2"/>
          </p:cNvCxnSpPr>
          <p:nvPr/>
        </p:nvCxnSpPr>
        <p:spPr>
          <a:xfrm flipH="1" flipV="1">
            <a:off x="7239028" y="4694564"/>
            <a:ext cx="906162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1099;p61">
            <a:extLst>
              <a:ext uri="{FF2B5EF4-FFF2-40B4-BE49-F238E27FC236}">
                <a16:creationId xmlns:a16="http://schemas.microsoft.com/office/drawing/2014/main" id="{F5564C9A-F07C-894C-9BF4-E67D7528F296}"/>
              </a:ext>
            </a:extLst>
          </p:cNvPr>
          <p:cNvSpPr/>
          <p:nvPr/>
        </p:nvSpPr>
        <p:spPr>
          <a:xfrm>
            <a:off x="10430826" y="4847328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1100;p61">
            <a:extLst>
              <a:ext uri="{FF2B5EF4-FFF2-40B4-BE49-F238E27FC236}">
                <a16:creationId xmlns:a16="http://schemas.microsoft.com/office/drawing/2014/main" id="{30C91692-54F4-7C4C-BE73-68515C400400}"/>
              </a:ext>
            </a:extLst>
          </p:cNvPr>
          <p:cNvSpPr/>
          <p:nvPr/>
        </p:nvSpPr>
        <p:spPr>
          <a:xfrm>
            <a:off x="10430826" y="5311128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Google Shape;1101;p61">
            <a:extLst>
              <a:ext uri="{FF2B5EF4-FFF2-40B4-BE49-F238E27FC236}">
                <a16:creationId xmlns:a16="http://schemas.microsoft.com/office/drawing/2014/main" id="{D7C5E891-01F7-604F-9387-8028C773F7EF}"/>
              </a:ext>
            </a:extLst>
          </p:cNvPr>
          <p:cNvCxnSpPr>
            <a:stCxn id="73" idx="0"/>
            <a:endCxn id="72" idx="2"/>
          </p:cNvCxnSpPr>
          <p:nvPr/>
        </p:nvCxnSpPr>
        <p:spPr>
          <a:xfrm flipV="1">
            <a:off x="10582462" y="5048448"/>
            <a:ext cx="0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1102;p61">
            <a:extLst>
              <a:ext uri="{FF2B5EF4-FFF2-40B4-BE49-F238E27FC236}">
                <a16:creationId xmlns:a16="http://schemas.microsoft.com/office/drawing/2014/main" id="{EC0B236C-2F53-E744-A102-265226B197F4}"/>
              </a:ext>
            </a:extLst>
          </p:cNvPr>
          <p:cNvSpPr/>
          <p:nvPr/>
        </p:nvSpPr>
        <p:spPr>
          <a:xfrm>
            <a:off x="10888927" y="5309165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Google Shape;1103;p61">
            <a:extLst>
              <a:ext uri="{FF2B5EF4-FFF2-40B4-BE49-F238E27FC236}">
                <a16:creationId xmlns:a16="http://schemas.microsoft.com/office/drawing/2014/main" id="{AC5C7115-2E18-4141-8FA0-344CA3ECE59E}"/>
              </a:ext>
            </a:extLst>
          </p:cNvPr>
          <p:cNvSpPr/>
          <p:nvPr/>
        </p:nvSpPr>
        <p:spPr>
          <a:xfrm>
            <a:off x="9982765" y="5309165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7" name="Google Shape;1104;p61">
            <a:extLst>
              <a:ext uri="{FF2B5EF4-FFF2-40B4-BE49-F238E27FC236}">
                <a16:creationId xmlns:a16="http://schemas.microsoft.com/office/drawing/2014/main" id="{9A7F2816-488E-AF43-9741-82127EF90225}"/>
              </a:ext>
            </a:extLst>
          </p:cNvPr>
          <p:cNvCxnSpPr>
            <a:cxnSpLocks/>
            <a:stCxn id="76" idx="0"/>
            <a:endCxn id="72" idx="2"/>
          </p:cNvCxnSpPr>
          <p:nvPr/>
        </p:nvCxnSpPr>
        <p:spPr>
          <a:xfrm flipV="1">
            <a:off x="10134401" y="5048448"/>
            <a:ext cx="448061" cy="260717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" name="Google Shape;1105;p61">
            <a:extLst>
              <a:ext uri="{FF2B5EF4-FFF2-40B4-BE49-F238E27FC236}">
                <a16:creationId xmlns:a16="http://schemas.microsoft.com/office/drawing/2014/main" id="{9496B592-DF4C-414E-8A00-3583DEC437C7}"/>
              </a:ext>
            </a:extLst>
          </p:cNvPr>
          <p:cNvCxnSpPr>
            <a:stCxn id="75" idx="0"/>
            <a:endCxn id="72" idx="2"/>
          </p:cNvCxnSpPr>
          <p:nvPr/>
        </p:nvCxnSpPr>
        <p:spPr>
          <a:xfrm flipH="1" flipV="1">
            <a:off x="10582462" y="5048448"/>
            <a:ext cx="458101" cy="260717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" name="Google Shape;1107;p61">
            <a:extLst>
              <a:ext uri="{FF2B5EF4-FFF2-40B4-BE49-F238E27FC236}">
                <a16:creationId xmlns:a16="http://schemas.microsoft.com/office/drawing/2014/main" id="{873EAF2C-408A-FC4F-93D8-86B074466281}"/>
              </a:ext>
            </a:extLst>
          </p:cNvPr>
          <p:cNvSpPr/>
          <p:nvPr/>
        </p:nvSpPr>
        <p:spPr>
          <a:xfrm>
            <a:off x="11336988" y="5311128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Google Shape;1108;p61">
            <a:extLst>
              <a:ext uri="{FF2B5EF4-FFF2-40B4-BE49-F238E27FC236}">
                <a16:creationId xmlns:a16="http://schemas.microsoft.com/office/drawing/2014/main" id="{FAF18613-60E5-584C-84AF-D1AF9C8A1BCC}"/>
              </a:ext>
            </a:extLst>
          </p:cNvPr>
          <p:cNvSpPr/>
          <p:nvPr/>
        </p:nvSpPr>
        <p:spPr>
          <a:xfrm>
            <a:off x="9524665" y="5309165"/>
            <a:ext cx="303271" cy="201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Google Shape;1109;p61">
            <a:extLst>
              <a:ext uri="{FF2B5EF4-FFF2-40B4-BE49-F238E27FC236}">
                <a16:creationId xmlns:a16="http://schemas.microsoft.com/office/drawing/2014/main" id="{ED37F1DA-BE7C-EB49-A05F-7445D9596BE1}"/>
              </a:ext>
            </a:extLst>
          </p:cNvPr>
          <p:cNvCxnSpPr>
            <a:cxnSpLocks/>
            <a:stCxn id="80" idx="0"/>
            <a:endCxn id="72" idx="2"/>
          </p:cNvCxnSpPr>
          <p:nvPr/>
        </p:nvCxnSpPr>
        <p:spPr>
          <a:xfrm flipV="1">
            <a:off x="9676301" y="5048448"/>
            <a:ext cx="906161" cy="260717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1114;p61">
            <a:extLst>
              <a:ext uri="{FF2B5EF4-FFF2-40B4-BE49-F238E27FC236}">
                <a16:creationId xmlns:a16="http://schemas.microsoft.com/office/drawing/2014/main" id="{CBC68C5C-412F-434B-B507-201A8A3D27B1}"/>
              </a:ext>
            </a:extLst>
          </p:cNvPr>
          <p:cNvCxnSpPr>
            <a:stCxn id="79" idx="0"/>
            <a:endCxn id="72" idx="2"/>
          </p:cNvCxnSpPr>
          <p:nvPr/>
        </p:nvCxnSpPr>
        <p:spPr>
          <a:xfrm flipH="1" flipV="1">
            <a:off x="10582462" y="5048448"/>
            <a:ext cx="906162" cy="262680"/>
          </a:xfrm>
          <a:prstGeom prst="straightConnector1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C506C1FE-1DA6-1447-A97C-7755E1BCD54E}"/>
              </a:ext>
            </a:extLst>
          </p:cNvPr>
          <p:cNvSpPr/>
          <p:nvPr/>
        </p:nvSpPr>
        <p:spPr>
          <a:xfrm>
            <a:off x="2702731" y="4517327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81317B2-A229-054D-AB49-E1F94AD6F383}"/>
              </a:ext>
            </a:extLst>
          </p:cNvPr>
          <p:cNvSpPr/>
          <p:nvPr/>
        </p:nvSpPr>
        <p:spPr>
          <a:xfrm>
            <a:off x="4454758" y="3711842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3B851D8-211D-0347-AF7C-029EA72EE96B}"/>
              </a:ext>
            </a:extLst>
          </p:cNvPr>
          <p:cNvSpPr/>
          <p:nvPr/>
        </p:nvSpPr>
        <p:spPr>
          <a:xfrm>
            <a:off x="5922849" y="3711842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27BDEE7-7034-5241-8585-CA8193A3D8C4}"/>
              </a:ext>
            </a:extLst>
          </p:cNvPr>
          <p:cNvSpPr/>
          <p:nvPr/>
        </p:nvSpPr>
        <p:spPr>
          <a:xfrm>
            <a:off x="7696156" y="3711842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99E919D-D683-294E-A90B-2B140D50AF25}"/>
              </a:ext>
            </a:extLst>
          </p:cNvPr>
          <p:cNvSpPr/>
          <p:nvPr/>
        </p:nvSpPr>
        <p:spPr>
          <a:xfrm>
            <a:off x="9894072" y="3711842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7484E45-5002-EE43-8011-D3498DBD7DD4}"/>
              </a:ext>
            </a:extLst>
          </p:cNvPr>
          <p:cNvSpPr/>
          <p:nvPr/>
        </p:nvSpPr>
        <p:spPr>
          <a:xfrm>
            <a:off x="5613711" y="4517327"/>
            <a:ext cx="305215" cy="28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49C0E53-528B-B948-9860-570A56D771BE}"/>
              </a:ext>
            </a:extLst>
          </p:cNvPr>
          <p:cNvSpPr/>
          <p:nvPr/>
        </p:nvSpPr>
        <p:spPr>
          <a:xfrm>
            <a:off x="7694180" y="4521665"/>
            <a:ext cx="305215" cy="28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961CCE3-17F6-A248-8BB7-67967BD21A67}"/>
              </a:ext>
            </a:extLst>
          </p:cNvPr>
          <p:cNvSpPr/>
          <p:nvPr/>
        </p:nvSpPr>
        <p:spPr>
          <a:xfrm>
            <a:off x="10403824" y="4521665"/>
            <a:ext cx="305215" cy="28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796F0806-009D-704E-8360-79C2C60829EE}"/>
              </a:ext>
            </a:extLst>
          </p:cNvPr>
          <p:cNvCxnSpPr>
            <a:stCxn id="97" idx="2"/>
            <a:endCxn id="96" idx="0"/>
          </p:cNvCxnSpPr>
          <p:nvPr/>
        </p:nvCxnSpPr>
        <p:spPr>
          <a:xfrm rot="5400000">
            <a:off x="3472046" y="3382006"/>
            <a:ext cx="518615" cy="1752027"/>
          </a:xfrm>
          <a:prstGeom prst="bentConnector3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57539903-8E77-6A4D-A6AC-3D9F226AAFF4}"/>
              </a:ext>
            </a:extLst>
          </p:cNvPr>
          <p:cNvCxnSpPr>
            <a:cxnSpLocks/>
            <a:stCxn id="99" idx="2"/>
            <a:endCxn id="102" idx="0"/>
          </p:cNvCxnSpPr>
          <p:nvPr/>
        </p:nvCxnSpPr>
        <p:spPr>
          <a:xfrm rot="5400000">
            <a:off x="5661581" y="4103450"/>
            <a:ext cx="518615" cy="309138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45310E9E-170C-9545-A7DC-AED587C489FF}"/>
              </a:ext>
            </a:extLst>
          </p:cNvPr>
          <p:cNvCxnSpPr>
            <a:cxnSpLocks/>
            <a:stCxn id="100" idx="2"/>
            <a:endCxn id="103" idx="0"/>
          </p:cNvCxnSpPr>
          <p:nvPr/>
        </p:nvCxnSpPr>
        <p:spPr>
          <a:xfrm rot="5400000">
            <a:off x="7586300" y="4259200"/>
            <a:ext cx="522953" cy="197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3EF844AF-CA8E-CD4B-819C-DF0C9A03C92B}"/>
              </a:ext>
            </a:extLst>
          </p:cNvPr>
          <p:cNvCxnSpPr>
            <a:cxnSpLocks/>
            <a:stCxn id="101" idx="2"/>
            <a:endCxn id="104" idx="0"/>
          </p:cNvCxnSpPr>
          <p:nvPr/>
        </p:nvCxnSpPr>
        <p:spPr>
          <a:xfrm rot="16200000" flipH="1">
            <a:off x="10040080" y="4005312"/>
            <a:ext cx="522953" cy="50975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016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94FADDA-AACB-9A48-B5BD-020B9B3C8227}"/>
              </a:ext>
            </a:extLst>
          </p:cNvPr>
          <p:cNvGrpSpPr/>
          <p:nvPr/>
        </p:nvGrpSpPr>
        <p:grpSpPr>
          <a:xfrm>
            <a:off x="613775" y="4717690"/>
            <a:ext cx="2217106" cy="392929"/>
            <a:chOff x="613775" y="4717690"/>
            <a:chExt cx="2217106" cy="39292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3278A3C-6496-4740-AF84-7BFB7B045D1F}"/>
                </a:ext>
              </a:extLst>
            </p:cNvPr>
            <p:cNvSpPr/>
            <p:nvPr/>
          </p:nvSpPr>
          <p:spPr>
            <a:xfrm>
              <a:off x="1899350" y="4717690"/>
              <a:ext cx="931531" cy="39292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90BB4BCA-7EE5-9641-AEA4-02380EA294FF}"/>
                </a:ext>
              </a:extLst>
            </p:cNvPr>
            <p:cNvSpPr/>
            <p:nvPr/>
          </p:nvSpPr>
          <p:spPr>
            <a:xfrm>
              <a:off x="613775" y="4717690"/>
              <a:ext cx="663880" cy="39292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41B449-8BA4-7C4E-A23A-4E1D12C7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Kruskal’s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B84D-5ABD-6E45-BDED-AA1B78A43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15" y="4717690"/>
            <a:ext cx="11684097" cy="1799955"/>
          </a:xfrm>
        </p:spPr>
        <p:txBody>
          <a:bodyPr>
            <a:normAutofit/>
          </a:bodyPr>
          <a:lstStyle/>
          <a:p>
            <a:r>
              <a:rPr lang="en-US" dirty="0"/>
              <a:t>find and union are </a:t>
            </a:r>
            <a:r>
              <a:rPr lang="en-US" dirty="0" err="1"/>
              <a:t>log|V</a:t>
            </a:r>
            <a:r>
              <a:rPr lang="en-US" dirty="0"/>
              <a:t>| in worst case, but amortized constant “in practice”</a:t>
            </a:r>
          </a:p>
          <a:p>
            <a:r>
              <a:rPr lang="en-US" dirty="0"/>
              <a:t>Either way, dominated by time to sort the edges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 lvl="1"/>
            <a:r>
              <a:rPr lang="en-US" dirty="0"/>
              <a:t>For an MST to exist, E can’t be smaller than V, so assume it dominates</a:t>
            </a:r>
          </a:p>
          <a:p>
            <a:pPr lvl="1"/>
            <a:r>
              <a:rPr lang="en-US" dirty="0"/>
              <a:t>Note: some people write |</a:t>
            </a:r>
            <a:r>
              <a:rPr lang="en-US" dirty="0" err="1"/>
              <a:t>E|log|V</a:t>
            </a:r>
            <a:r>
              <a:rPr lang="en-US" dirty="0"/>
              <a:t>|, which is the same (within a constant factor)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4DF374-C549-8644-9AF4-762B2E6D1AC4}"/>
              </a:ext>
            </a:extLst>
          </p:cNvPr>
          <p:cNvSpPr txBox="1">
            <a:spLocks/>
          </p:cNvSpPr>
          <p:nvPr/>
        </p:nvSpPr>
        <p:spPr bwMode="auto">
          <a:xfrm>
            <a:off x="6368640" y="1352811"/>
            <a:ext cx="6011726" cy="31438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60000"/>
              <a:buFont typeface="Wingdings" panose="05000000000000000000" pitchFamily="2" charset="2"/>
              <a:buChar char="v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65189" indent="-1607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11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514350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65836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81267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2A85"/>
              </a:buClr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kruskalMST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graph)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DisjointSets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&lt;V&gt;</a:t>
            </a:r>
            <a:r>
              <a:rPr lang="en-US" sz="1400" b="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msts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b="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finalMST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initialize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msts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with each vertex as single-element MST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sort all edges by weight (smallest to largest)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for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each edge (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u,v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) in ascending order: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uMST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msts.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(u)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vMST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msts.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find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(v)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uMST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!=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vMST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finalMST.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add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(edge (u, v))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msts.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union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uMST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vMST</a:t>
            </a:r>
            <a:r>
              <a:rPr lang="en-US" sz="1400" b="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F71FD0-BA66-4646-B6A9-52142F4CD7C5}"/>
                  </a:ext>
                </a:extLst>
              </p:cNvPr>
              <p:cNvSpPr txBox="1"/>
              <p:nvPr/>
            </p:nvSpPr>
            <p:spPr>
              <a:xfrm>
                <a:off x="3676677" y="3410211"/>
                <a:ext cx="2314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u="sng" dirty="0">
                    <a:ea typeface="Cambria Math" panose="02040503050406030204" pitchFamily="18" charset="0"/>
                  </a:rPr>
                  <a:t>total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iterations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F71FD0-BA66-4646-B6A9-52142F4C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77" y="3410211"/>
                <a:ext cx="2314480" cy="369332"/>
              </a:xfrm>
              <a:prstGeom prst="rect">
                <a:avLst/>
              </a:prstGeom>
              <a:blipFill>
                <a:blip r:embed="rId3"/>
                <a:stretch>
                  <a:fillRect t="-6667" r="-163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6FE675-B815-7C4D-8E0F-89B7CE9DA72E}"/>
                  </a:ext>
                </a:extLst>
              </p:cNvPr>
              <p:cNvSpPr txBox="1"/>
              <p:nvPr/>
            </p:nvSpPr>
            <p:spPr>
              <a:xfrm>
                <a:off x="5163108" y="1833342"/>
                <a:ext cx="8788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6FE675-B815-7C4D-8E0F-89B7CE9D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108" y="1833342"/>
                <a:ext cx="878894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2A4C748E-08B7-A443-81E8-C2B0C43DE840}"/>
              </a:ext>
            </a:extLst>
          </p:cNvPr>
          <p:cNvGrpSpPr/>
          <p:nvPr/>
        </p:nvGrpSpPr>
        <p:grpSpPr>
          <a:xfrm>
            <a:off x="1991266" y="3658856"/>
            <a:ext cx="1552348" cy="369332"/>
            <a:chOff x="1991266" y="3658856"/>
            <a:chExt cx="1552348" cy="369332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B196AE0-CDEB-B14A-9142-42F4DEE4C5BD}"/>
                </a:ext>
              </a:extLst>
            </p:cNvPr>
            <p:cNvSpPr/>
            <p:nvPr/>
          </p:nvSpPr>
          <p:spPr>
            <a:xfrm>
              <a:off x="2654252" y="3706860"/>
              <a:ext cx="670323" cy="29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28D746-ED76-4448-9D69-45EC5B0F10F7}"/>
                    </a:ext>
                  </a:extLst>
                </p:cNvPr>
                <p:cNvSpPr txBox="1"/>
                <p:nvPr/>
              </p:nvSpPr>
              <p:spPr>
                <a:xfrm>
                  <a:off x="1991266" y="3658856"/>
                  <a:ext cx="15523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</m:d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28D746-ED76-4448-9D69-45EC5B0F1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266" y="3658856"/>
                  <a:ext cx="155234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23A7A5-1428-B94C-A672-17D8C02C97CA}"/>
              </a:ext>
            </a:extLst>
          </p:cNvPr>
          <p:cNvCxnSpPr>
            <a:cxnSpLocks/>
          </p:cNvCxnSpPr>
          <p:nvPr/>
        </p:nvCxnSpPr>
        <p:spPr>
          <a:xfrm>
            <a:off x="5986140" y="2825596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6A7E7DEC-40BA-9D4E-8E3A-E86BC7BD2562}"/>
              </a:ext>
            </a:extLst>
          </p:cNvPr>
          <p:cNvSpPr/>
          <p:nvPr/>
        </p:nvSpPr>
        <p:spPr>
          <a:xfrm>
            <a:off x="4007362" y="2704584"/>
            <a:ext cx="156371" cy="614777"/>
          </a:xfrm>
          <a:prstGeom prst="leftBrace">
            <a:avLst>
              <a:gd name="adj1" fmla="val 57634"/>
              <a:gd name="adj2" fmla="val 5000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9ACD38A5-30B9-AE4A-8C06-491DA2A3F82A}"/>
              </a:ext>
            </a:extLst>
          </p:cNvPr>
          <p:cNvSpPr/>
          <p:nvPr/>
        </p:nvSpPr>
        <p:spPr>
          <a:xfrm>
            <a:off x="1849821" y="1856171"/>
            <a:ext cx="240331" cy="2137163"/>
          </a:xfrm>
          <a:prstGeom prst="leftBrace">
            <a:avLst>
              <a:gd name="adj1" fmla="val 57634"/>
              <a:gd name="adj2" fmla="val 5000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A758C4-86C5-A14E-B0C4-85458058C10E}"/>
                  </a:ext>
                </a:extLst>
              </p:cNvPr>
              <p:cNvSpPr txBox="1"/>
              <p:nvPr/>
            </p:nvSpPr>
            <p:spPr>
              <a:xfrm>
                <a:off x="4163734" y="2640930"/>
                <a:ext cx="1827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iterations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A758C4-86C5-A14E-B0C4-85458058C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734" y="2640930"/>
                <a:ext cx="1827423" cy="369332"/>
              </a:xfrm>
              <a:prstGeom prst="rect">
                <a:avLst/>
              </a:prstGeom>
              <a:blipFill>
                <a:blip r:embed="rId6"/>
                <a:stretch>
                  <a:fillRect t="-6667" r="-206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BA6CDA-CEF5-2E43-9245-1C251F532006}"/>
              </a:ext>
            </a:extLst>
          </p:cNvPr>
          <p:cNvCxnSpPr>
            <a:cxnSpLocks/>
          </p:cNvCxnSpPr>
          <p:nvPr/>
        </p:nvCxnSpPr>
        <p:spPr>
          <a:xfrm>
            <a:off x="5986140" y="3622857"/>
            <a:ext cx="7987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093FFE-5C60-0448-B557-EB9821152055}"/>
              </a:ext>
            </a:extLst>
          </p:cNvPr>
          <p:cNvCxnSpPr>
            <a:cxnSpLocks/>
          </p:cNvCxnSpPr>
          <p:nvPr/>
        </p:nvCxnSpPr>
        <p:spPr>
          <a:xfrm>
            <a:off x="5986140" y="2044480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156E66-244D-6644-AF0C-18860AD9DF3E}"/>
              </a:ext>
            </a:extLst>
          </p:cNvPr>
          <p:cNvCxnSpPr>
            <a:cxnSpLocks/>
          </p:cNvCxnSpPr>
          <p:nvPr/>
        </p:nvCxnSpPr>
        <p:spPr>
          <a:xfrm>
            <a:off x="5986140" y="2326352"/>
            <a:ext cx="626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E53618-8251-0B43-9B09-C16AB37D084F}"/>
                  </a:ext>
                </a:extLst>
              </p:cNvPr>
              <p:cNvSpPr txBox="1"/>
              <p:nvPr/>
            </p:nvSpPr>
            <p:spPr>
              <a:xfrm>
                <a:off x="4486896" y="2149624"/>
                <a:ext cx="1555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E53618-8251-0B43-9B09-C16AB37D0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896" y="2149624"/>
                <a:ext cx="155510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098B849-6801-B540-AF2F-51F0DA8B69B4}"/>
              </a:ext>
            </a:extLst>
          </p:cNvPr>
          <p:cNvGrpSpPr/>
          <p:nvPr/>
        </p:nvGrpSpPr>
        <p:grpSpPr>
          <a:xfrm>
            <a:off x="4826476" y="3028477"/>
            <a:ext cx="1215526" cy="369332"/>
            <a:chOff x="4826476" y="3028477"/>
            <a:chExt cx="1215526" cy="369332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784E226-D8D4-5842-95B9-FE0D0DD024BF}"/>
                </a:ext>
              </a:extLst>
            </p:cNvPr>
            <p:cNvSpPr/>
            <p:nvPr/>
          </p:nvSpPr>
          <p:spPr>
            <a:xfrm>
              <a:off x="5163108" y="3066643"/>
              <a:ext cx="670323" cy="29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B1C2B98-F2C8-7242-9C2C-DF696F5031C0}"/>
                    </a:ext>
                  </a:extLst>
                </p:cNvPr>
                <p:cNvSpPr txBox="1"/>
                <p:nvPr/>
              </p:nvSpPr>
              <p:spPr>
                <a:xfrm>
                  <a:off x="4826476" y="3028477"/>
                  <a:ext cx="1215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B1C2B98-F2C8-7242-9C2C-DF696F5031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476" y="3028477"/>
                  <a:ext cx="1215526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811087-67F8-344A-8D4A-33ADDB0CA107}"/>
              </a:ext>
            </a:extLst>
          </p:cNvPr>
          <p:cNvGrpSpPr/>
          <p:nvPr/>
        </p:nvGrpSpPr>
        <p:grpSpPr>
          <a:xfrm>
            <a:off x="4862752" y="3970505"/>
            <a:ext cx="1215526" cy="369332"/>
            <a:chOff x="4862752" y="3970505"/>
            <a:chExt cx="1215526" cy="36933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7A9C16A-9B52-FE49-8EC3-E55F79F146EC}"/>
                </a:ext>
              </a:extLst>
            </p:cNvPr>
            <p:cNvSpPr/>
            <p:nvPr/>
          </p:nvSpPr>
          <p:spPr>
            <a:xfrm>
              <a:off x="5208360" y="4004923"/>
              <a:ext cx="670323" cy="29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D7E452E-CE30-1446-9A90-892B90AEA1C3}"/>
                    </a:ext>
                  </a:extLst>
                </p:cNvPr>
                <p:cNvSpPr txBox="1"/>
                <p:nvPr/>
              </p:nvSpPr>
              <p:spPr>
                <a:xfrm>
                  <a:off x="4862752" y="3970505"/>
                  <a:ext cx="12155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</m:func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D7E452E-CE30-1446-9A90-892B90AEA1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2752" y="3970505"/>
                  <a:ext cx="1215526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A03406-A46D-2A4E-B429-33C5C947AFA6}"/>
              </a:ext>
            </a:extLst>
          </p:cNvPr>
          <p:cNvCxnSpPr>
            <a:cxnSpLocks/>
          </p:cNvCxnSpPr>
          <p:nvPr/>
        </p:nvCxnSpPr>
        <p:spPr>
          <a:xfrm>
            <a:off x="5969261" y="3225886"/>
            <a:ext cx="7753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A8EC2F-DDAB-8246-B55D-F0CD43F13638}"/>
              </a:ext>
            </a:extLst>
          </p:cNvPr>
          <p:cNvCxnSpPr>
            <a:cxnSpLocks/>
          </p:cNvCxnSpPr>
          <p:nvPr/>
        </p:nvCxnSpPr>
        <p:spPr>
          <a:xfrm>
            <a:off x="6042002" y="4170002"/>
            <a:ext cx="8974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Brace 29">
            <a:extLst>
              <a:ext uri="{FF2B5EF4-FFF2-40B4-BE49-F238E27FC236}">
                <a16:creationId xmlns:a16="http://schemas.microsoft.com/office/drawing/2014/main" id="{553220DB-3854-164F-9847-864099D5B2D9}"/>
              </a:ext>
            </a:extLst>
          </p:cNvPr>
          <p:cNvSpPr/>
          <p:nvPr/>
        </p:nvSpPr>
        <p:spPr>
          <a:xfrm>
            <a:off x="3556666" y="3497662"/>
            <a:ext cx="173698" cy="760973"/>
          </a:xfrm>
          <a:prstGeom prst="leftBrace">
            <a:avLst>
              <a:gd name="adj1" fmla="val 57634"/>
              <a:gd name="adj2" fmla="val 5000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3681B79-EDDF-5B49-8822-53C24FB8BE59}"/>
              </a:ext>
            </a:extLst>
          </p:cNvPr>
          <p:cNvGrpSpPr/>
          <p:nvPr/>
        </p:nvGrpSpPr>
        <p:grpSpPr>
          <a:xfrm>
            <a:off x="2429057" y="2835084"/>
            <a:ext cx="1545936" cy="369332"/>
            <a:chOff x="2429057" y="2835084"/>
            <a:chExt cx="1545936" cy="369332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B00DFB7-6D77-984D-9916-389B4F0179A4}"/>
                </a:ext>
              </a:extLst>
            </p:cNvPr>
            <p:cNvSpPr/>
            <p:nvPr/>
          </p:nvSpPr>
          <p:spPr>
            <a:xfrm>
              <a:off x="3073794" y="2877206"/>
              <a:ext cx="670323" cy="29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7DF74FC-537E-B04A-8C3D-77713E6BA417}"/>
                    </a:ext>
                  </a:extLst>
                </p:cNvPr>
                <p:cNvSpPr txBox="1"/>
                <p:nvPr/>
              </p:nvSpPr>
              <p:spPr>
                <a:xfrm>
                  <a:off x="2429057" y="2835084"/>
                  <a:ext cx="1545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</m:d>
                            <m: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7DF74FC-537E-B04A-8C3D-77713E6BA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057" y="2835084"/>
                  <a:ext cx="1545936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2AD4D9-D041-DC42-A366-BC201A877696}"/>
                  </a:ext>
                </a:extLst>
              </p:cNvPr>
              <p:cNvSpPr txBox="1"/>
              <p:nvPr/>
            </p:nvSpPr>
            <p:spPr>
              <a:xfrm>
                <a:off x="351683" y="2740086"/>
                <a:ext cx="1547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2AD4D9-D041-DC42-A366-BC201A877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83" y="2740086"/>
                <a:ext cx="1547668" cy="369332"/>
              </a:xfrm>
              <a:prstGeom prst="rect">
                <a:avLst/>
              </a:prstGeom>
              <a:blipFill>
                <a:blip r:embed="rId11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7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/>
      <p:bldP spid="30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38214-31EE-A646-94F5-7A1855329264}"/>
              </a:ext>
            </a:extLst>
          </p:cNvPr>
          <p:cNvSpPr/>
          <p:nvPr/>
        </p:nvSpPr>
        <p:spPr>
          <a:xfrm>
            <a:off x="701863" y="4384995"/>
            <a:ext cx="2614346" cy="18560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0B64E-507E-E847-B1B9-90322BFD18BB}"/>
              </a:ext>
            </a:extLst>
          </p:cNvPr>
          <p:cNvSpPr txBox="1"/>
          <p:nvPr/>
        </p:nvSpPr>
        <p:spPr>
          <a:xfrm>
            <a:off x="1285750" y="5618559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QuickFind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E288C-AA01-D044-A2A4-C30F428521F8}"/>
              </a:ext>
            </a:extLst>
          </p:cNvPr>
          <p:cNvSpPr/>
          <p:nvPr/>
        </p:nvSpPr>
        <p:spPr>
          <a:xfrm>
            <a:off x="3439179" y="3786425"/>
            <a:ext cx="2614346" cy="24545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DECBE-E81C-7A48-9CD6-131FC4C7974A}"/>
              </a:ext>
            </a:extLst>
          </p:cNvPr>
          <p:cNvSpPr/>
          <p:nvPr/>
        </p:nvSpPr>
        <p:spPr>
          <a:xfrm>
            <a:off x="6176501" y="3227738"/>
            <a:ext cx="2614346" cy="30132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9E1CB6-F6EA-0F43-A992-1BF7F5CBE82C}"/>
              </a:ext>
            </a:extLst>
          </p:cNvPr>
          <p:cNvSpPr/>
          <p:nvPr/>
        </p:nvSpPr>
        <p:spPr>
          <a:xfrm>
            <a:off x="8913823" y="2647811"/>
            <a:ext cx="2614346" cy="35931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CB24E-9ABA-1647-8196-9643A3929F1F}"/>
              </a:ext>
            </a:extLst>
          </p:cNvPr>
          <p:cNvSpPr txBox="1"/>
          <p:nvPr/>
        </p:nvSpPr>
        <p:spPr>
          <a:xfrm>
            <a:off x="3906755" y="500796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QuickUnion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5EF66-7D28-8C40-AA08-7C1B239E5162}"/>
              </a:ext>
            </a:extLst>
          </p:cNvPr>
          <p:cNvSpPr txBox="1"/>
          <p:nvPr/>
        </p:nvSpPr>
        <p:spPr>
          <a:xfrm>
            <a:off x="6648182" y="4479616"/>
            <a:ext cx="1683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Weighted</a:t>
            </a:r>
            <a:br>
              <a:rPr lang="en-US" sz="2400" b="1" dirty="0"/>
            </a:br>
            <a:r>
              <a:rPr lang="en-US" sz="2400" b="1" dirty="0" err="1"/>
              <a:t>QuickUnion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0469E-A82A-9740-9BD5-6E872F47766B}"/>
              </a:ext>
            </a:extLst>
          </p:cNvPr>
          <p:cNvSpPr txBox="1"/>
          <p:nvPr/>
        </p:nvSpPr>
        <p:spPr>
          <a:xfrm>
            <a:off x="8975887" y="3879451"/>
            <a:ext cx="2490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Weighted</a:t>
            </a:r>
            <a:br>
              <a:rPr lang="en-US" sz="2400" b="1" dirty="0"/>
            </a:br>
            <a:r>
              <a:rPr lang="en-US" sz="2400" b="1" dirty="0" err="1"/>
              <a:t>QuickUnion</a:t>
            </a:r>
            <a:r>
              <a:rPr lang="en-US" sz="2400" b="1" dirty="0"/>
              <a:t> +</a:t>
            </a:r>
            <a:br>
              <a:rPr lang="en-US" sz="2400" b="1" dirty="0"/>
            </a:br>
            <a:r>
              <a:rPr lang="en-US" sz="2400" b="1" dirty="0"/>
              <a:t>Path Compression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0BCD91-B571-CD44-8FDE-51E9B1C0D0E7}"/>
              </a:ext>
            </a:extLst>
          </p:cNvPr>
          <p:cNvSpPr/>
          <p:nvPr/>
        </p:nvSpPr>
        <p:spPr>
          <a:xfrm>
            <a:off x="9838693" y="2960286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7A724E-996F-5346-B360-0CA4948246F6}"/>
              </a:ext>
            </a:extLst>
          </p:cNvPr>
          <p:cNvSpPr/>
          <p:nvPr/>
        </p:nvSpPr>
        <p:spPr>
          <a:xfrm>
            <a:off x="7101373" y="3541782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9C3E64-7A56-264F-BFA6-08F738AB4E1C}"/>
              </a:ext>
            </a:extLst>
          </p:cNvPr>
          <p:cNvSpPr/>
          <p:nvPr/>
        </p:nvSpPr>
        <p:spPr>
          <a:xfrm>
            <a:off x="4364053" y="4118388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A10900-2147-F04A-B0F8-1D0E4438FF1E}"/>
              </a:ext>
            </a:extLst>
          </p:cNvPr>
          <p:cNvSpPr/>
          <p:nvPr/>
        </p:nvSpPr>
        <p:spPr>
          <a:xfrm>
            <a:off x="1626732" y="4710449"/>
            <a:ext cx="777087" cy="777087"/>
          </a:xfrm>
          <a:prstGeom prst="roundRect">
            <a:avLst>
              <a:gd name="adj" fmla="val 3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Montserrat ExtraBold" pitchFamily="2" charset="77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065EBB-5933-554E-8F24-610BC012C7E2}"/>
              </a:ext>
            </a:extLst>
          </p:cNvPr>
          <p:cNvSpPr txBox="1"/>
          <p:nvPr/>
        </p:nvSpPr>
        <p:spPr>
          <a:xfrm>
            <a:off x="3494727" y="5487536"/>
            <a:ext cx="24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Optimizes for the Union 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7394A-195B-5E49-8236-284390F3F495}"/>
              </a:ext>
            </a:extLst>
          </p:cNvPr>
          <p:cNvSpPr txBox="1"/>
          <p:nvPr/>
        </p:nvSpPr>
        <p:spPr>
          <a:xfrm>
            <a:off x="6290633" y="5487536"/>
            <a:ext cx="238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Avoids the worst case runtime for Find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37102-70B6-A348-AD3A-98E4B1CF1272}"/>
              </a:ext>
            </a:extLst>
          </p:cNvPr>
          <p:cNvSpPr txBox="1"/>
          <p:nvPr/>
        </p:nvSpPr>
        <p:spPr>
          <a:xfrm>
            <a:off x="9054019" y="5487536"/>
            <a:ext cx="238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Makes future Find operations faster</a:t>
            </a:r>
          </a:p>
        </p:txBody>
      </p:sp>
      <p:sp>
        <p:nvSpPr>
          <p:cNvPr id="20" name="Google Shape;366;p40">
            <a:extLst>
              <a:ext uri="{FF2B5EF4-FFF2-40B4-BE49-F238E27FC236}">
                <a16:creationId xmlns:a16="http://schemas.microsoft.com/office/drawing/2014/main" id="{0246EA12-6478-A846-BCD8-DDB4AFCC7B0E}"/>
              </a:ext>
            </a:extLst>
          </p:cNvPr>
          <p:cNvSpPr/>
          <p:nvPr/>
        </p:nvSpPr>
        <p:spPr>
          <a:xfrm>
            <a:off x="4710302" y="1430614"/>
            <a:ext cx="2771396" cy="57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b="1" spc="100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DISJOINT SETS ADT</a:t>
            </a:r>
            <a:endParaRPr sz="1400" b="1" spc="100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798833-1DD6-8240-8117-AFAE26FE8C54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009036" y="3576192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EAE2B0-C84C-8848-9D3F-5E9C78F8FC37}"/>
              </a:ext>
            </a:extLst>
          </p:cNvPr>
          <p:cNvCxnSpPr>
            <a:cxnSpLocks/>
          </p:cNvCxnSpPr>
          <p:nvPr/>
        </p:nvCxnSpPr>
        <p:spPr>
          <a:xfrm>
            <a:off x="4742778" y="2977622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96599A-8B4A-624A-9BD2-4D1BBC1D6022}"/>
              </a:ext>
            </a:extLst>
          </p:cNvPr>
          <p:cNvCxnSpPr>
            <a:cxnSpLocks/>
          </p:cNvCxnSpPr>
          <p:nvPr/>
        </p:nvCxnSpPr>
        <p:spPr>
          <a:xfrm>
            <a:off x="7481697" y="2418935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3E873F-EEAD-824C-BB14-B502FB97D1A6}"/>
              </a:ext>
            </a:extLst>
          </p:cNvPr>
          <p:cNvCxnSpPr>
            <a:cxnSpLocks/>
          </p:cNvCxnSpPr>
          <p:nvPr/>
        </p:nvCxnSpPr>
        <p:spPr>
          <a:xfrm>
            <a:off x="10220995" y="1839008"/>
            <a:ext cx="0" cy="80880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459D24-74C4-E549-BCEF-E7C5906FEBBC}"/>
              </a:ext>
            </a:extLst>
          </p:cNvPr>
          <p:cNvCxnSpPr/>
          <p:nvPr/>
        </p:nvCxnSpPr>
        <p:spPr>
          <a:xfrm flipV="1">
            <a:off x="2009036" y="1839008"/>
            <a:ext cx="8211959" cy="173718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00CE7A-BE7E-CC4B-A1EA-D9EBCE26CD2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96000" y="2005113"/>
            <a:ext cx="0" cy="716219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61424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26152</TotalTime>
  <Words>3826</Words>
  <Application>Microsoft Macintosh PowerPoint</Application>
  <PresentationFormat>Widescreen</PresentationFormat>
  <Paragraphs>1161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 Math</vt:lpstr>
      <vt:lpstr>Consolas</vt:lpstr>
      <vt:lpstr>Montserrat</vt:lpstr>
      <vt:lpstr>Montserrat ExtraBold</vt:lpstr>
      <vt:lpstr>Montserrat SemiBold</vt:lpstr>
      <vt:lpstr>System Font Regular</vt:lpstr>
      <vt:lpstr>Wingdings</vt:lpstr>
      <vt:lpstr>CSE 373 Summer 2020</vt:lpstr>
      <vt:lpstr>Sorting I</vt:lpstr>
      <vt:lpstr>Announcements</vt:lpstr>
      <vt:lpstr>Exam II Logistics</vt:lpstr>
      <vt:lpstr>Learning Objectives</vt:lpstr>
      <vt:lpstr>Lecture Outline</vt:lpstr>
      <vt:lpstr>PowerPoint Presentation</vt:lpstr>
      <vt:lpstr>Review  Disjoint Sets Implementation</vt:lpstr>
      <vt:lpstr>Review  Kruskal’s Runtime</vt:lpstr>
      <vt:lpstr>PowerPoint Presentation</vt:lpstr>
      <vt:lpstr>PowerPoint Presentation</vt:lpstr>
      <vt:lpstr>Using Arrays for Up-Trees</vt:lpstr>
      <vt:lpstr>Using Arrays: Find</vt:lpstr>
      <vt:lpstr>Using Arrays: Union</vt:lpstr>
      <vt:lpstr>Using Arrays: Union</vt:lpstr>
      <vt:lpstr>Using Arrays for WQU+PC</vt:lpstr>
      <vt:lpstr>Lecture Outline</vt:lpstr>
      <vt:lpstr>Sorting </vt:lpstr>
      <vt:lpstr>Types of Sorts</vt:lpstr>
      <vt:lpstr>Sorting: Definitions (Knuth’s TAOCP)</vt:lpstr>
      <vt:lpstr>Sorting: Stability</vt:lpstr>
      <vt:lpstr>Sorting: Performance Definitions</vt:lpstr>
      <vt:lpstr>Lecture Outline</vt:lpstr>
      <vt:lpstr>Sorting Strategy 1: Iterative Improvement</vt:lpstr>
      <vt:lpstr>Selection Sort</vt:lpstr>
      <vt:lpstr>Selection Sort </vt:lpstr>
      <vt:lpstr>Selection Sort Stability</vt:lpstr>
      <vt:lpstr>Insertion Sort</vt:lpstr>
      <vt:lpstr>Insertion Sort </vt:lpstr>
      <vt:lpstr>Insertion Sort Stability</vt:lpstr>
      <vt:lpstr>PowerPoint Presentation</vt:lpstr>
      <vt:lpstr>Selection vs. Insertion Sort</vt:lpstr>
      <vt:lpstr>Lecture Outline</vt:lpstr>
      <vt:lpstr>Sorting Strategy 2: Impose Structure</vt:lpstr>
      <vt:lpstr>Heap Sort</vt:lpstr>
      <vt:lpstr>In-Place Heap Sort</vt:lpstr>
      <vt:lpstr>In Place Heap Sort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Aaron S Johnston</cp:lastModifiedBy>
  <cp:revision>986</cp:revision>
  <dcterms:created xsi:type="dcterms:W3CDTF">2020-06-13T06:27:42Z</dcterms:created>
  <dcterms:modified xsi:type="dcterms:W3CDTF">2020-08-10T19:59:02Z</dcterms:modified>
</cp:coreProperties>
</file>