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0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2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4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5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6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27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8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9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30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31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32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33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notesSlides/notesSlide34.xml" ContentType="application/vnd.openxmlformats-officedocument.presentationml.notesSlide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35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91" r:id="rId3"/>
    <p:sldId id="512" r:id="rId4"/>
    <p:sldId id="516" r:id="rId5"/>
    <p:sldId id="600" r:id="rId6"/>
    <p:sldId id="605" r:id="rId7"/>
    <p:sldId id="606" r:id="rId8"/>
    <p:sldId id="607" r:id="rId9"/>
    <p:sldId id="643" r:id="rId10"/>
    <p:sldId id="613" r:id="rId11"/>
    <p:sldId id="614" r:id="rId12"/>
    <p:sldId id="608" r:id="rId13"/>
    <p:sldId id="609" r:id="rId14"/>
    <p:sldId id="644" r:id="rId15"/>
    <p:sldId id="610" r:id="rId16"/>
    <p:sldId id="271" r:id="rId17"/>
    <p:sldId id="611" r:id="rId18"/>
    <p:sldId id="645" r:id="rId19"/>
    <p:sldId id="289" r:id="rId20"/>
    <p:sldId id="290" r:id="rId21"/>
    <p:sldId id="632" r:id="rId22"/>
    <p:sldId id="292" r:id="rId23"/>
    <p:sldId id="635" r:id="rId24"/>
    <p:sldId id="598" r:id="rId25"/>
    <p:sldId id="599" r:id="rId26"/>
    <p:sldId id="619" r:id="rId27"/>
    <p:sldId id="601" r:id="rId28"/>
    <p:sldId id="602" r:id="rId29"/>
    <p:sldId id="603" r:id="rId30"/>
    <p:sldId id="604" r:id="rId31"/>
    <p:sldId id="620" r:id="rId32"/>
    <p:sldId id="621" r:id="rId33"/>
    <p:sldId id="623" r:id="rId34"/>
    <p:sldId id="624" r:id="rId35"/>
    <p:sldId id="625" r:id="rId36"/>
    <p:sldId id="626" r:id="rId37"/>
    <p:sldId id="612" r:id="rId38"/>
    <p:sldId id="627" r:id="rId39"/>
    <p:sldId id="628" r:id="rId40"/>
    <p:sldId id="629" r:id="rId41"/>
    <p:sldId id="630" r:id="rId42"/>
    <p:sldId id="631" r:id="rId43"/>
    <p:sldId id="637" r:id="rId44"/>
    <p:sldId id="638" r:id="rId45"/>
    <p:sldId id="639" r:id="rId46"/>
    <p:sldId id="646" r:id="rId47"/>
    <p:sldId id="640" r:id="rId48"/>
    <p:sldId id="641" r:id="rId49"/>
    <p:sldId id="633" r:id="rId50"/>
    <p:sldId id="64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1B2"/>
    <a:srgbClr val="09A98A"/>
    <a:srgbClr val="BDFFF7"/>
    <a:srgbClr val="0FB9B1"/>
    <a:srgbClr val="007EDE"/>
    <a:srgbClr val="BEFFFC"/>
    <a:srgbClr val="00A287"/>
    <a:srgbClr val="C1FFF5"/>
    <a:srgbClr val="FFD0D1"/>
    <a:srgbClr val="54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/>
    <p:restoredTop sz="88787"/>
  </p:normalViewPr>
  <p:slideViewPr>
    <p:cSldViewPr snapToGrid="0" snapToObjects="1">
      <p:cViewPr varScale="1">
        <p:scale>
          <a:sx n="131" d="100"/>
          <a:sy n="131" d="100"/>
        </p:scale>
        <p:origin x="1504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2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CFB17-79BB-44D3-BB9C-A84FB5ABA8B9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4348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8B5B7-2646-4889-9185-79AD0690A691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014414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6310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10987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31629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 E’s distance is 12 (path length) instead of 11 (edge weight)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75851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Again, we don’t set F’s </a:t>
            </a:r>
            <a:r>
              <a:rPr lang="en-US" dirty="0" err="1">
                <a:latin typeface="Arial" charset="0"/>
              </a:rPr>
              <a:t>pathlen</a:t>
            </a:r>
            <a:r>
              <a:rPr lang="en-US" dirty="0">
                <a:latin typeface="Arial" charset="0"/>
              </a:rPr>
              <a:t> to 2 (the edge weight); we set it to 4 (length of A-&gt;B-&gt;F)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We don’t update C with distance 7 (A-&gt;B-&gt;C); its optimal path is already known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We don’t update E with distance 12 (A-&gt;B-&gt;E); the path length is the same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46554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Nothing was updated; we already had an optimal path to C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65293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83469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795548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 we found a better path to E at last (A-&gt;B-&gt;F-&gt;H-&gt;G-&gt;E), with cost 11; formerly path A-&gt;C-&gt;E had cost 12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96491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Done!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306711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Walk through the chain of “previous” (E-&gt;G-&gt;H-&gt;F-&gt;B-&gt;A)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698985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278742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Can print this on the worksheet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59882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9340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366139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4014219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890347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4217826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40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640174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1519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1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6266" y="-90528"/>
            <a:ext cx="12341049" cy="708268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8BE69-200E-4044-A2C1-9E437C58D5E9}"/>
              </a:ext>
            </a:extLst>
          </p:cNvPr>
          <p:cNvSpPr txBox="1"/>
          <p:nvPr userDrawn="1"/>
        </p:nvSpPr>
        <p:spPr>
          <a:xfrm>
            <a:off x="8346734" y="5086748"/>
            <a:ext cx="3390395" cy="88140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Timothy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Akintilo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Brian Chan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Eric Fan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Farrell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Fileas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Hovik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Keanu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Vestil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Howard Xiao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AF4F2-01CF-EC46-93D6-03F2FDFE184D}"/>
              </a:ext>
            </a:extLst>
          </p:cNvPr>
          <p:cNvSpPr/>
          <p:nvPr userDrawn="1"/>
        </p:nvSpPr>
        <p:spPr>
          <a:xfrm>
            <a:off x="8346734" y="4819413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Aaron Johnston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725FB-FF53-2F4D-8F32-E3582C5A0F05}"/>
              </a:ext>
            </a:extLst>
          </p:cNvPr>
          <p:cNvSpPr/>
          <p:nvPr userDrawn="1"/>
        </p:nvSpPr>
        <p:spPr>
          <a:xfrm>
            <a:off x="9947419" y="5633793"/>
            <a:ext cx="21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0">
              <a:tabLst/>
            </a:pP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Siddharth Vaidyanathan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7076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notesSlide" Target="../notesSlides/notesSlide1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slideLayout" Target="../slideLayouts/slideLayout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8" Type="http://schemas.openxmlformats.org/officeDocument/2006/relationships/tags" Target="../tags/tag68.xml"/><Relationship Id="rId51" Type="http://schemas.openxmlformats.org/officeDocument/2006/relationships/notesSlide" Target="../notesSlides/notesSlide17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1" Type="http://schemas.openxmlformats.org/officeDocument/2006/relationships/tags" Target="../tags/tag61.xml"/><Relationship Id="rId6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tags" Target="../tags/tag151.xml"/><Relationship Id="rId47" Type="http://schemas.openxmlformats.org/officeDocument/2006/relationships/tags" Target="../tags/tag156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9" Type="http://schemas.openxmlformats.org/officeDocument/2006/relationships/tags" Target="../tags/tag138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tags" Target="../tags/tag149.xml"/><Relationship Id="rId45" Type="http://schemas.openxmlformats.org/officeDocument/2006/relationships/tags" Target="../tags/tag154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49" Type="http://schemas.openxmlformats.org/officeDocument/2006/relationships/tags" Target="../tags/tag158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tags" Target="../tags/tag153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tags" Target="../tags/tag152.xml"/><Relationship Id="rId48" Type="http://schemas.openxmlformats.org/officeDocument/2006/relationships/tags" Target="../tags/tag157.xml"/><Relationship Id="rId8" Type="http://schemas.openxmlformats.org/officeDocument/2006/relationships/tags" Target="../tags/tag117.xml"/><Relationship Id="rId51" Type="http://schemas.openxmlformats.org/officeDocument/2006/relationships/notesSlide" Target="../notesSlides/notesSlide18.xml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Relationship Id="rId46" Type="http://schemas.openxmlformats.org/officeDocument/2006/relationships/tags" Target="../tags/tag155.xml"/><Relationship Id="rId20" Type="http://schemas.openxmlformats.org/officeDocument/2006/relationships/tags" Target="../tags/tag129.xml"/><Relationship Id="rId41" Type="http://schemas.openxmlformats.org/officeDocument/2006/relationships/tags" Target="../tags/tag150.xml"/><Relationship Id="rId1" Type="http://schemas.openxmlformats.org/officeDocument/2006/relationships/tags" Target="../tags/tag110.xml"/><Relationship Id="rId6" Type="http://schemas.openxmlformats.org/officeDocument/2006/relationships/tags" Target="../tags/tag11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tags" Target="../tags/tag197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9" Type="http://schemas.openxmlformats.org/officeDocument/2006/relationships/tags" Target="../tags/tag187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8" Type="http://schemas.openxmlformats.org/officeDocument/2006/relationships/tags" Target="../tags/tag166.xml"/><Relationship Id="rId51" Type="http://schemas.openxmlformats.org/officeDocument/2006/relationships/notesSlide" Target="../notesSlides/notesSlide19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tags" Target="../tags/tag204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1" Type="http://schemas.openxmlformats.org/officeDocument/2006/relationships/tags" Target="../tags/tag159.xml"/><Relationship Id="rId6" Type="http://schemas.openxmlformats.org/officeDocument/2006/relationships/tags" Target="../tags/tag16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8" Type="http://schemas.openxmlformats.org/officeDocument/2006/relationships/tags" Target="../tags/tag215.xml"/><Relationship Id="rId51" Type="http://schemas.openxmlformats.org/officeDocument/2006/relationships/notesSlide" Target="../notesSlides/notesSlide20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1" Type="http://schemas.openxmlformats.org/officeDocument/2006/relationships/tags" Target="../tags/tag208.xml"/><Relationship Id="rId6" Type="http://schemas.openxmlformats.org/officeDocument/2006/relationships/tags" Target="../tags/tag21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tags" Target="../tags/tag295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9" Type="http://schemas.openxmlformats.org/officeDocument/2006/relationships/tags" Target="../tags/tag285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8" Type="http://schemas.openxmlformats.org/officeDocument/2006/relationships/tags" Target="../tags/tag264.xml"/><Relationship Id="rId51" Type="http://schemas.openxmlformats.org/officeDocument/2006/relationships/notesSlide" Target="../notesSlides/notesSlide21.xml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1" Type="http://schemas.openxmlformats.org/officeDocument/2006/relationships/tags" Target="../tags/tag257.xml"/><Relationship Id="rId6" Type="http://schemas.openxmlformats.org/officeDocument/2006/relationships/tags" Target="../tags/tag26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8" Type="http://schemas.openxmlformats.org/officeDocument/2006/relationships/tags" Target="../tags/tag313.xml"/><Relationship Id="rId51" Type="http://schemas.openxmlformats.org/officeDocument/2006/relationships/notesSlide" Target="../notesSlides/notesSlide22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1" Type="http://schemas.openxmlformats.org/officeDocument/2006/relationships/tags" Target="../tags/tag306.xml"/><Relationship Id="rId6" Type="http://schemas.openxmlformats.org/officeDocument/2006/relationships/tags" Target="../tags/tag31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8" Type="http://schemas.openxmlformats.org/officeDocument/2006/relationships/tags" Target="../tags/tag362.xml"/><Relationship Id="rId51" Type="http://schemas.openxmlformats.org/officeDocument/2006/relationships/notesSlide" Target="../notesSlides/notesSlide23.xml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1" Type="http://schemas.openxmlformats.org/officeDocument/2006/relationships/tags" Target="../tags/tag355.xml"/><Relationship Id="rId6" Type="http://schemas.openxmlformats.org/officeDocument/2006/relationships/tags" Target="../tags/tag3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tags" Target="../tags/tag442.xml"/><Relationship Id="rId21" Type="http://schemas.openxmlformats.org/officeDocument/2006/relationships/tags" Target="../tags/tag424.xml"/><Relationship Id="rId34" Type="http://schemas.openxmlformats.org/officeDocument/2006/relationships/tags" Target="../tags/tag437.xml"/><Relationship Id="rId42" Type="http://schemas.openxmlformats.org/officeDocument/2006/relationships/tags" Target="../tags/tag445.xml"/><Relationship Id="rId47" Type="http://schemas.openxmlformats.org/officeDocument/2006/relationships/tags" Target="../tags/tag450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9" Type="http://schemas.openxmlformats.org/officeDocument/2006/relationships/tags" Target="../tags/tag432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tags" Target="../tags/tag435.xml"/><Relationship Id="rId37" Type="http://schemas.openxmlformats.org/officeDocument/2006/relationships/tags" Target="../tags/tag440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36" Type="http://schemas.openxmlformats.org/officeDocument/2006/relationships/tags" Target="../tags/tag439.xml"/><Relationship Id="rId49" Type="http://schemas.openxmlformats.org/officeDocument/2006/relationships/tags" Target="../tags/tag452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4" Type="http://schemas.openxmlformats.org/officeDocument/2006/relationships/tags" Target="../tags/tag447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43" Type="http://schemas.openxmlformats.org/officeDocument/2006/relationships/tags" Target="../tags/tag446.xml"/><Relationship Id="rId48" Type="http://schemas.openxmlformats.org/officeDocument/2006/relationships/tags" Target="../tags/tag451.xml"/><Relationship Id="rId8" Type="http://schemas.openxmlformats.org/officeDocument/2006/relationships/tags" Target="../tags/tag411.xml"/><Relationship Id="rId51" Type="http://schemas.openxmlformats.org/officeDocument/2006/relationships/notesSlide" Target="../notesSlides/notesSlide24.xml"/><Relationship Id="rId3" Type="http://schemas.openxmlformats.org/officeDocument/2006/relationships/tags" Target="../tags/tag406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46" Type="http://schemas.openxmlformats.org/officeDocument/2006/relationships/tags" Target="../tags/tag449.xml"/><Relationship Id="rId20" Type="http://schemas.openxmlformats.org/officeDocument/2006/relationships/tags" Target="../tags/tag423.xml"/><Relationship Id="rId41" Type="http://schemas.openxmlformats.org/officeDocument/2006/relationships/tags" Target="../tags/tag444.xml"/><Relationship Id="rId1" Type="http://schemas.openxmlformats.org/officeDocument/2006/relationships/tags" Target="../tags/tag404.xml"/><Relationship Id="rId6" Type="http://schemas.openxmlformats.org/officeDocument/2006/relationships/tags" Target="../tags/tag409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tags" Target="../tags/tag491.xml"/><Relationship Id="rId21" Type="http://schemas.openxmlformats.org/officeDocument/2006/relationships/tags" Target="../tags/tag473.xml"/><Relationship Id="rId34" Type="http://schemas.openxmlformats.org/officeDocument/2006/relationships/tags" Target="../tags/tag486.xml"/><Relationship Id="rId42" Type="http://schemas.openxmlformats.org/officeDocument/2006/relationships/tags" Target="../tags/tag494.xml"/><Relationship Id="rId47" Type="http://schemas.openxmlformats.org/officeDocument/2006/relationships/tags" Target="../tags/tag499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9" Type="http://schemas.openxmlformats.org/officeDocument/2006/relationships/tags" Target="../tags/tag481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tags" Target="../tags/tag489.xml"/><Relationship Id="rId40" Type="http://schemas.openxmlformats.org/officeDocument/2006/relationships/tags" Target="../tags/tag492.xml"/><Relationship Id="rId45" Type="http://schemas.openxmlformats.org/officeDocument/2006/relationships/tags" Target="../tags/tag497.xml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tags" Target="../tags/tag488.xml"/><Relationship Id="rId49" Type="http://schemas.openxmlformats.org/officeDocument/2006/relationships/tags" Target="../tags/tag501.xml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tags" Target="../tags/tag483.xml"/><Relationship Id="rId44" Type="http://schemas.openxmlformats.org/officeDocument/2006/relationships/tags" Target="../tags/tag496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tags" Target="../tags/tag487.xml"/><Relationship Id="rId43" Type="http://schemas.openxmlformats.org/officeDocument/2006/relationships/tags" Target="../tags/tag495.xml"/><Relationship Id="rId48" Type="http://schemas.openxmlformats.org/officeDocument/2006/relationships/tags" Target="../tags/tag500.xml"/><Relationship Id="rId8" Type="http://schemas.openxmlformats.org/officeDocument/2006/relationships/tags" Target="../tags/tag460.xml"/><Relationship Id="rId51" Type="http://schemas.openxmlformats.org/officeDocument/2006/relationships/notesSlide" Target="../notesSlides/notesSlide25.xml"/><Relationship Id="rId3" Type="http://schemas.openxmlformats.org/officeDocument/2006/relationships/tags" Target="../tags/tag455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tags" Target="../tags/tag490.xml"/><Relationship Id="rId46" Type="http://schemas.openxmlformats.org/officeDocument/2006/relationships/tags" Target="../tags/tag498.xml"/><Relationship Id="rId20" Type="http://schemas.openxmlformats.org/officeDocument/2006/relationships/tags" Target="../tags/tag472.xml"/><Relationship Id="rId41" Type="http://schemas.openxmlformats.org/officeDocument/2006/relationships/tags" Target="../tags/tag493.xml"/><Relationship Id="rId1" Type="http://schemas.openxmlformats.org/officeDocument/2006/relationships/tags" Target="../tags/tag453.xml"/><Relationship Id="rId6" Type="http://schemas.openxmlformats.org/officeDocument/2006/relationships/tags" Target="../tags/tag45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9" Type="http://schemas.openxmlformats.org/officeDocument/2006/relationships/tags" Target="../tags/tag540.xml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50" Type="http://schemas.openxmlformats.org/officeDocument/2006/relationships/slideLayout" Target="../slideLayouts/slideLayout3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9" Type="http://schemas.openxmlformats.org/officeDocument/2006/relationships/tags" Target="../tags/tag530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8" Type="http://schemas.openxmlformats.org/officeDocument/2006/relationships/tags" Target="../tags/tag509.xml"/><Relationship Id="rId51" Type="http://schemas.openxmlformats.org/officeDocument/2006/relationships/notesSlide" Target="../notesSlides/notesSlide26.xml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1" Type="http://schemas.openxmlformats.org/officeDocument/2006/relationships/tags" Target="../tags/tag502.xml"/><Relationship Id="rId6" Type="http://schemas.openxmlformats.org/officeDocument/2006/relationships/tags" Target="../tags/tag50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9" Type="http://schemas.openxmlformats.org/officeDocument/2006/relationships/tags" Target="../tags/tag591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42" Type="http://schemas.openxmlformats.org/officeDocument/2006/relationships/tags" Target="../tags/tag594.xml"/><Relationship Id="rId7" Type="http://schemas.openxmlformats.org/officeDocument/2006/relationships/tags" Target="../tags/tag55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41" Type="http://schemas.openxmlformats.org/officeDocument/2006/relationships/tags" Target="../tags/tag593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tags" Target="../tags/tag589.xml"/><Relationship Id="rId40" Type="http://schemas.openxmlformats.org/officeDocument/2006/relationships/tags" Target="../tags/tag592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tags" Target="../tags/tag588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4" Type="http://schemas.openxmlformats.org/officeDocument/2006/relationships/notesSlide" Target="../notesSlides/notesSlide28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tags" Target="../tags/tag58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560.xml"/><Relationship Id="rId3" Type="http://schemas.openxmlformats.org/officeDocument/2006/relationships/tags" Target="../tags/tag555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tags" Target="../tags/tag59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tags" Target="../tags/tag633.xml"/><Relationship Id="rId21" Type="http://schemas.openxmlformats.org/officeDocument/2006/relationships/tags" Target="../tags/tag615.xml"/><Relationship Id="rId34" Type="http://schemas.openxmlformats.org/officeDocument/2006/relationships/tags" Target="../tags/tag628.xml"/><Relationship Id="rId42" Type="http://schemas.openxmlformats.org/officeDocument/2006/relationships/tags" Target="../tags/tag636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tags" Target="../tags/tag623.xml"/><Relationship Id="rId41" Type="http://schemas.openxmlformats.org/officeDocument/2006/relationships/tags" Target="../tags/tag635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tags" Target="../tags/tag631.xml"/><Relationship Id="rId40" Type="http://schemas.openxmlformats.org/officeDocument/2006/relationships/tags" Target="../tags/tag634.xml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tags" Target="../tags/tag630.xml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tags" Target="../tags/tag625.xml"/><Relationship Id="rId44" Type="http://schemas.openxmlformats.org/officeDocument/2006/relationships/notesSlide" Target="../notesSlides/notesSlide29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tags" Target="../tags/tag629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02.xml"/><Relationship Id="rId3" Type="http://schemas.openxmlformats.org/officeDocument/2006/relationships/tags" Target="../tags/tag597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tags" Target="../tags/tag63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tags" Target="../tags/tag662.xml"/><Relationship Id="rId39" Type="http://schemas.openxmlformats.org/officeDocument/2006/relationships/tags" Target="../tags/tag675.xml"/><Relationship Id="rId21" Type="http://schemas.openxmlformats.org/officeDocument/2006/relationships/tags" Target="../tags/tag657.xml"/><Relationship Id="rId34" Type="http://schemas.openxmlformats.org/officeDocument/2006/relationships/tags" Target="../tags/tag670.xml"/><Relationship Id="rId42" Type="http://schemas.openxmlformats.org/officeDocument/2006/relationships/tags" Target="../tags/tag678.xml"/><Relationship Id="rId7" Type="http://schemas.openxmlformats.org/officeDocument/2006/relationships/tags" Target="../tags/tag643.xml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tags" Target="../tags/tag665.xml"/><Relationship Id="rId41" Type="http://schemas.openxmlformats.org/officeDocument/2006/relationships/tags" Target="../tags/tag677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32" Type="http://schemas.openxmlformats.org/officeDocument/2006/relationships/tags" Target="../tags/tag668.xml"/><Relationship Id="rId37" Type="http://schemas.openxmlformats.org/officeDocument/2006/relationships/tags" Target="../tags/tag673.xml"/><Relationship Id="rId40" Type="http://schemas.openxmlformats.org/officeDocument/2006/relationships/tags" Target="../tags/tag676.xml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tags" Target="../tags/tag664.xml"/><Relationship Id="rId36" Type="http://schemas.openxmlformats.org/officeDocument/2006/relationships/tags" Target="../tags/tag672.xml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tags" Target="../tags/tag667.xml"/><Relationship Id="rId44" Type="http://schemas.openxmlformats.org/officeDocument/2006/relationships/notesSlide" Target="../notesSlides/notesSlide30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tags" Target="../tags/tag663.xml"/><Relationship Id="rId30" Type="http://schemas.openxmlformats.org/officeDocument/2006/relationships/tags" Target="../tags/tag666.xml"/><Relationship Id="rId35" Type="http://schemas.openxmlformats.org/officeDocument/2006/relationships/tags" Target="../tags/tag671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44.xml"/><Relationship Id="rId3" Type="http://schemas.openxmlformats.org/officeDocument/2006/relationships/tags" Target="../tags/tag639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33" Type="http://schemas.openxmlformats.org/officeDocument/2006/relationships/tags" Target="../tags/tag669.xml"/><Relationship Id="rId38" Type="http://schemas.openxmlformats.org/officeDocument/2006/relationships/tags" Target="../tags/tag67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tags" Target="../tags/tag704.xml"/><Relationship Id="rId39" Type="http://schemas.openxmlformats.org/officeDocument/2006/relationships/tags" Target="../tags/tag717.xml"/><Relationship Id="rId21" Type="http://schemas.openxmlformats.org/officeDocument/2006/relationships/tags" Target="../tags/tag699.xml"/><Relationship Id="rId34" Type="http://schemas.openxmlformats.org/officeDocument/2006/relationships/tags" Target="../tags/tag712.xml"/><Relationship Id="rId42" Type="http://schemas.openxmlformats.org/officeDocument/2006/relationships/tags" Target="../tags/tag720.xml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tags" Target="../tags/tag698.xml"/><Relationship Id="rId29" Type="http://schemas.openxmlformats.org/officeDocument/2006/relationships/tags" Target="../tags/tag707.xml"/><Relationship Id="rId41" Type="http://schemas.openxmlformats.org/officeDocument/2006/relationships/tags" Target="../tags/tag719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tags" Target="../tags/tag702.xml"/><Relationship Id="rId32" Type="http://schemas.openxmlformats.org/officeDocument/2006/relationships/tags" Target="../tags/tag710.xml"/><Relationship Id="rId37" Type="http://schemas.openxmlformats.org/officeDocument/2006/relationships/tags" Target="../tags/tag715.xml"/><Relationship Id="rId40" Type="http://schemas.openxmlformats.org/officeDocument/2006/relationships/tags" Target="../tags/tag718.xml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tags" Target="../tags/tag701.xml"/><Relationship Id="rId28" Type="http://schemas.openxmlformats.org/officeDocument/2006/relationships/tags" Target="../tags/tag706.xml"/><Relationship Id="rId36" Type="http://schemas.openxmlformats.org/officeDocument/2006/relationships/tags" Target="../tags/tag714.xml"/><Relationship Id="rId10" Type="http://schemas.openxmlformats.org/officeDocument/2006/relationships/tags" Target="../tags/tag688.xml"/><Relationship Id="rId19" Type="http://schemas.openxmlformats.org/officeDocument/2006/relationships/tags" Target="../tags/tag697.xml"/><Relationship Id="rId31" Type="http://schemas.openxmlformats.org/officeDocument/2006/relationships/tags" Target="../tags/tag709.xml"/><Relationship Id="rId44" Type="http://schemas.openxmlformats.org/officeDocument/2006/relationships/notesSlide" Target="../notesSlides/notesSlide31.xml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tags" Target="../tags/tag700.xml"/><Relationship Id="rId27" Type="http://schemas.openxmlformats.org/officeDocument/2006/relationships/tags" Target="../tags/tag705.xml"/><Relationship Id="rId30" Type="http://schemas.openxmlformats.org/officeDocument/2006/relationships/tags" Target="../tags/tag708.xml"/><Relationship Id="rId35" Type="http://schemas.openxmlformats.org/officeDocument/2006/relationships/tags" Target="../tags/tag713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86.xml"/><Relationship Id="rId3" Type="http://schemas.openxmlformats.org/officeDocument/2006/relationships/tags" Target="../tags/tag681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tags" Target="../tags/tag703.xml"/><Relationship Id="rId33" Type="http://schemas.openxmlformats.org/officeDocument/2006/relationships/tags" Target="../tags/tag711.xml"/><Relationship Id="rId38" Type="http://schemas.openxmlformats.org/officeDocument/2006/relationships/tags" Target="../tags/tag71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tags" Target="../tags/tag746.xml"/><Relationship Id="rId39" Type="http://schemas.openxmlformats.org/officeDocument/2006/relationships/tags" Target="../tags/tag759.xml"/><Relationship Id="rId21" Type="http://schemas.openxmlformats.org/officeDocument/2006/relationships/tags" Target="../tags/tag741.xml"/><Relationship Id="rId34" Type="http://schemas.openxmlformats.org/officeDocument/2006/relationships/tags" Target="../tags/tag754.xml"/><Relationship Id="rId42" Type="http://schemas.openxmlformats.org/officeDocument/2006/relationships/tags" Target="../tags/tag762.xml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tags" Target="../tags/tag740.xml"/><Relationship Id="rId29" Type="http://schemas.openxmlformats.org/officeDocument/2006/relationships/tags" Target="../tags/tag749.xml"/><Relationship Id="rId41" Type="http://schemas.openxmlformats.org/officeDocument/2006/relationships/tags" Target="../tags/tag761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tags" Target="../tags/tag752.xml"/><Relationship Id="rId37" Type="http://schemas.openxmlformats.org/officeDocument/2006/relationships/tags" Target="../tags/tag757.xml"/><Relationship Id="rId40" Type="http://schemas.openxmlformats.org/officeDocument/2006/relationships/tags" Target="../tags/tag760.xml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tags" Target="../tags/tag756.xml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tags" Target="../tags/tag751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tags" Target="../tags/tag750.xml"/><Relationship Id="rId35" Type="http://schemas.openxmlformats.org/officeDocument/2006/relationships/tags" Target="../tags/tag755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728.xml"/><Relationship Id="rId3" Type="http://schemas.openxmlformats.org/officeDocument/2006/relationships/tags" Target="../tags/tag723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tags" Target="../tags/tag753.xml"/><Relationship Id="rId38" Type="http://schemas.openxmlformats.org/officeDocument/2006/relationships/tags" Target="../tags/tag758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26" Type="http://schemas.openxmlformats.org/officeDocument/2006/relationships/tags" Target="../tags/tag788.xml"/><Relationship Id="rId39" Type="http://schemas.openxmlformats.org/officeDocument/2006/relationships/tags" Target="../tags/tag801.xml"/><Relationship Id="rId21" Type="http://schemas.openxmlformats.org/officeDocument/2006/relationships/tags" Target="../tags/tag783.xml"/><Relationship Id="rId34" Type="http://schemas.openxmlformats.org/officeDocument/2006/relationships/tags" Target="../tags/tag796.xml"/><Relationship Id="rId42" Type="http://schemas.openxmlformats.org/officeDocument/2006/relationships/tags" Target="../tags/tag804.xml"/><Relationship Id="rId7" Type="http://schemas.openxmlformats.org/officeDocument/2006/relationships/tags" Target="../tags/tag769.xml"/><Relationship Id="rId2" Type="http://schemas.openxmlformats.org/officeDocument/2006/relationships/tags" Target="../tags/tag764.xml"/><Relationship Id="rId16" Type="http://schemas.openxmlformats.org/officeDocument/2006/relationships/tags" Target="../tags/tag778.xml"/><Relationship Id="rId20" Type="http://schemas.openxmlformats.org/officeDocument/2006/relationships/tags" Target="../tags/tag782.xml"/><Relationship Id="rId29" Type="http://schemas.openxmlformats.org/officeDocument/2006/relationships/tags" Target="../tags/tag791.xml"/><Relationship Id="rId41" Type="http://schemas.openxmlformats.org/officeDocument/2006/relationships/tags" Target="../tags/tag803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tags" Target="../tags/tag802.xml"/><Relationship Id="rId5" Type="http://schemas.openxmlformats.org/officeDocument/2006/relationships/tags" Target="../tags/tag767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10" Type="http://schemas.openxmlformats.org/officeDocument/2006/relationships/tags" Target="../tags/tag772.xml"/><Relationship Id="rId19" Type="http://schemas.openxmlformats.org/officeDocument/2006/relationships/tags" Target="../tags/tag781.xml"/><Relationship Id="rId31" Type="http://schemas.openxmlformats.org/officeDocument/2006/relationships/tags" Target="../tags/tag793.xml"/><Relationship Id="rId44" Type="http://schemas.openxmlformats.org/officeDocument/2006/relationships/notesSlide" Target="../notesSlides/notesSlide33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770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26" Type="http://schemas.openxmlformats.org/officeDocument/2006/relationships/tags" Target="../tags/tag830.xml"/><Relationship Id="rId39" Type="http://schemas.openxmlformats.org/officeDocument/2006/relationships/tags" Target="../tags/tag843.xml"/><Relationship Id="rId21" Type="http://schemas.openxmlformats.org/officeDocument/2006/relationships/tags" Target="../tags/tag825.xml"/><Relationship Id="rId34" Type="http://schemas.openxmlformats.org/officeDocument/2006/relationships/tags" Target="../tags/tag838.xml"/><Relationship Id="rId42" Type="http://schemas.openxmlformats.org/officeDocument/2006/relationships/tags" Target="../tags/tag846.xml"/><Relationship Id="rId7" Type="http://schemas.openxmlformats.org/officeDocument/2006/relationships/tags" Target="../tags/tag811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0" Type="http://schemas.openxmlformats.org/officeDocument/2006/relationships/tags" Target="../tags/tag824.xml"/><Relationship Id="rId29" Type="http://schemas.openxmlformats.org/officeDocument/2006/relationships/tags" Target="../tags/tag833.xml"/><Relationship Id="rId41" Type="http://schemas.openxmlformats.org/officeDocument/2006/relationships/tags" Target="../tags/tag845.xml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24" Type="http://schemas.openxmlformats.org/officeDocument/2006/relationships/tags" Target="../tags/tag828.xml"/><Relationship Id="rId32" Type="http://schemas.openxmlformats.org/officeDocument/2006/relationships/tags" Target="../tags/tag836.xml"/><Relationship Id="rId37" Type="http://schemas.openxmlformats.org/officeDocument/2006/relationships/tags" Target="../tags/tag841.xml"/><Relationship Id="rId40" Type="http://schemas.openxmlformats.org/officeDocument/2006/relationships/tags" Target="../tags/tag844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23" Type="http://schemas.openxmlformats.org/officeDocument/2006/relationships/tags" Target="../tags/tag827.xml"/><Relationship Id="rId28" Type="http://schemas.openxmlformats.org/officeDocument/2006/relationships/tags" Target="../tags/tag832.xml"/><Relationship Id="rId36" Type="http://schemas.openxmlformats.org/officeDocument/2006/relationships/tags" Target="../tags/tag840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31" Type="http://schemas.openxmlformats.org/officeDocument/2006/relationships/tags" Target="../tags/tag835.xml"/><Relationship Id="rId44" Type="http://schemas.openxmlformats.org/officeDocument/2006/relationships/notesSlide" Target="../notesSlides/notesSlide34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tags" Target="../tags/tag826.xml"/><Relationship Id="rId27" Type="http://schemas.openxmlformats.org/officeDocument/2006/relationships/tags" Target="../tags/tag831.xml"/><Relationship Id="rId30" Type="http://schemas.openxmlformats.org/officeDocument/2006/relationships/tags" Target="../tags/tag834.xml"/><Relationship Id="rId35" Type="http://schemas.openxmlformats.org/officeDocument/2006/relationships/tags" Target="../tags/tag839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812.xml"/><Relationship Id="rId3" Type="http://schemas.openxmlformats.org/officeDocument/2006/relationships/tags" Target="../tags/tag807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5" Type="http://schemas.openxmlformats.org/officeDocument/2006/relationships/tags" Target="../tags/tag829.xml"/><Relationship Id="rId33" Type="http://schemas.openxmlformats.org/officeDocument/2006/relationships/tags" Target="../tags/tag837.xml"/><Relationship Id="rId38" Type="http://schemas.openxmlformats.org/officeDocument/2006/relationships/tags" Target="../tags/tag84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859.xml"/><Relationship Id="rId18" Type="http://schemas.openxmlformats.org/officeDocument/2006/relationships/tags" Target="../tags/tag864.xml"/><Relationship Id="rId26" Type="http://schemas.openxmlformats.org/officeDocument/2006/relationships/tags" Target="../tags/tag872.xml"/><Relationship Id="rId39" Type="http://schemas.openxmlformats.org/officeDocument/2006/relationships/tags" Target="../tags/tag885.xml"/><Relationship Id="rId21" Type="http://schemas.openxmlformats.org/officeDocument/2006/relationships/tags" Target="../tags/tag867.xml"/><Relationship Id="rId34" Type="http://schemas.openxmlformats.org/officeDocument/2006/relationships/tags" Target="../tags/tag880.xml"/><Relationship Id="rId42" Type="http://schemas.openxmlformats.org/officeDocument/2006/relationships/tags" Target="../tags/tag888.xml"/><Relationship Id="rId7" Type="http://schemas.openxmlformats.org/officeDocument/2006/relationships/tags" Target="../tags/tag853.xml"/><Relationship Id="rId2" Type="http://schemas.openxmlformats.org/officeDocument/2006/relationships/tags" Target="../tags/tag848.xml"/><Relationship Id="rId16" Type="http://schemas.openxmlformats.org/officeDocument/2006/relationships/tags" Target="../tags/tag862.xml"/><Relationship Id="rId20" Type="http://schemas.openxmlformats.org/officeDocument/2006/relationships/tags" Target="../tags/tag866.xml"/><Relationship Id="rId29" Type="http://schemas.openxmlformats.org/officeDocument/2006/relationships/tags" Target="../tags/tag875.xml"/><Relationship Id="rId41" Type="http://schemas.openxmlformats.org/officeDocument/2006/relationships/tags" Target="../tags/tag887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24" Type="http://schemas.openxmlformats.org/officeDocument/2006/relationships/tags" Target="../tags/tag870.xml"/><Relationship Id="rId32" Type="http://schemas.openxmlformats.org/officeDocument/2006/relationships/tags" Target="../tags/tag878.xml"/><Relationship Id="rId37" Type="http://schemas.openxmlformats.org/officeDocument/2006/relationships/tags" Target="../tags/tag883.xml"/><Relationship Id="rId40" Type="http://schemas.openxmlformats.org/officeDocument/2006/relationships/tags" Target="../tags/tag886.xml"/><Relationship Id="rId5" Type="http://schemas.openxmlformats.org/officeDocument/2006/relationships/tags" Target="../tags/tag851.xml"/><Relationship Id="rId15" Type="http://schemas.openxmlformats.org/officeDocument/2006/relationships/tags" Target="../tags/tag861.xml"/><Relationship Id="rId23" Type="http://schemas.openxmlformats.org/officeDocument/2006/relationships/tags" Target="../tags/tag869.xml"/><Relationship Id="rId28" Type="http://schemas.openxmlformats.org/officeDocument/2006/relationships/tags" Target="../tags/tag874.xml"/><Relationship Id="rId36" Type="http://schemas.openxmlformats.org/officeDocument/2006/relationships/tags" Target="../tags/tag882.xml"/><Relationship Id="rId10" Type="http://schemas.openxmlformats.org/officeDocument/2006/relationships/tags" Target="../tags/tag856.xml"/><Relationship Id="rId19" Type="http://schemas.openxmlformats.org/officeDocument/2006/relationships/tags" Target="../tags/tag865.xml"/><Relationship Id="rId31" Type="http://schemas.openxmlformats.org/officeDocument/2006/relationships/tags" Target="../tags/tag877.xml"/><Relationship Id="rId44" Type="http://schemas.openxmlformats.org/officeDocument/2006/relationships/notesSlide" Target="../notesSlides/notesSlide35.xml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Relationship Id="rId22" Type="http://schemas.openxmlformats.org/officeDocument/2006/relationships/tags" Target="../tags/tag868.xml"/><Relationship Id="rId27" Type="http://schemas.openxmlformats.org/officeDocument/2006/relationships/tags" Target="../tags/tag873.xml"/><Relationship Id="rId30" Type="http://schemas.openxmlformats.org/officeDocument/2006/relationships/tags" Target="../tags/tag876.xml"/><Relationship Id="rId35" Type="http://schemas.openxmlformats.org/officeDocument/2006/relationships/tags" Target="../tags/tag881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854.xml"/><Relationship Id="rId3" Type="http://schemas.openxmlformats.org/officeDocument/2006/relationships/tags" Target="../tags/tag849.xml"/><Relationship Id="rId12" Type="http://schemas.openxmlformats.org/officeDocument/2006/relationships/tags" Target="../tags/tag858.xml"/><Relationship Id="rId17" Type="http://schemas.openxmlformats.org/officeDocument/2006/relationships/tags" Target="../tags/tag863.xml"/><Relationship Id="rId25" Type="http://schemas.openxmlformats.org/officeDocument/2006/relationships/tags" Target="../tags/tag871.xml"/><Relationship Id="rId33" Type="http://schemas.openxmlformats.org/officeDocument/2006/relationships/tags" Target="../tags/tag879.xml"/><Relationship Id="rId38" Type="http://schemas.openxmlformats.org/officeDocument/2006/relationships/tags" Target="../tags/tag88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5" Type="http://schemas.openxmlformats.org/officeDocument/2006/relationships/tags" Target="../tags/tag89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892.xml"/><Relationship Id="rId9" Type="http://schemas.openxmlformats.org/officeDocument/2006/relationships/tags" Target="../tags/tag89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05.xml"/><Relationship Id="rId3" Type="http://schemas.openxmlformats.org/officeDocument/2006/relationships/tags" Target="../tags/tag900.xml"/><Relationship Id="rId7" Type="http://schemas.openxmlformats.org/officeDocument/2006/relationships/tags" Target="../tags/tag904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5" Type="http://schemas.openxmlformats.org/officeDocument/2006/relationships/tags" Target="../tags/tag90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01.xml"/><Relationship Id="rId9" Type="http://schemas.openxmlformats.org/officeDocument/2006/relationships/tags" Target="../tags/tag90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5" Type="http://schemas.openxmlformats.org/officeDocument/2006/relationships/tags" Target="../tags/tag91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10.xml"/><Relationship Id="rId9" Type="http://schemas.openxmlformats.org/officeDocument/2006/relationships/tags" Target="../tags/tag9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23.xml"/><Relationship Id="rId3" Type="http://schemas.openxmlformats.org/officeDocument/2006/relationships/tags" Target="../tags/tag918.xml"/><Relationship Id="rId7" Type="http://schemas.openxmlformats.org/officeDocument/2006/relationships/tags" Target="../tags/tag922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5" Type="http://schemas.openxmlformats.org/officeDocument/2006/relationships/tags" Target="../tags/tag92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19.xml"/><Relationship Id="rId9" Type="http://schemas.openxmlformats.org/officeDocument/2006/relationships/tags" Target="../tags/tag9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808519-770C-F345-BDA5-8F39C53CDBC3}"/>
              </a:ext>
            </a:extLst>
          </p:cNvPr>
          <p:cNvSpPr/>
          <p:nvPr/>
        </p:nvSpPr>
        <p:spPr>
          <a:xfrm>
            <a:off x="8501965" y="4358457"/>
            <a:ext cx="2386682" cy="39259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5008A-098F-B549-9DF4-CB8455EC993D}"/>
              </a:ext>
            </a:extLst>
          </p:cNvPr>
          <p:cNvSpPr txBox="1"/>
          <p:nvPr/>
        </p:nvSpPr>
        <p:spPr>
          <a:xfrm>
            <a:off x="7379594" y="1726092"/>
            <a:ext cx="4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of the following statements are true about the “shortest path tree” resulting from BFS?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BB17D-5E5F-3741-9EAE-A839B58D4CA4}"/>
              </a:ext>
            </a:extLst>
          </p:cNvPr>
          <p:cNvSpPr txBox="1"/>
          <p:nvPr/>
        </p:nvSpPr>
        <p:spPr>
          <a:xfrm>
            <a:off x="7379594" y="2398417"/>
            <a:ext cx="4812405" cy="18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only contains the shortest path from s to t</a:t>
            </a:r>
          </a:p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contains the shortest paths from s to any vertex</a:t>
            </a:r>
          </a:p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contains the shortest paths from any vertex to t</a:t>
            </a:r>
          </a:p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contains all shortest paths in the graph</a:t>
            </a:r>
          </a:p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the s to t path out is constant time</a:t>
            </a:r>
          </a:p>
          <a:p>
            <a:pPr marL="342900" indent="-342900">
              <a:lnSpc>
                <a:spcPts val="2300"/>
              </a:lnSpc>
              <a:buAutoNum type="alphaLcParenBoth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the s to t path out is linear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D31149-DE31-454E-BBB3-CD06221FFA5F}"/>
              </a:ext>
            </a:extLst>
          </p:cNvPr>
          <p:cNvCxnSpPr/>
          <p:nvPr/>
        </p:nvCxnSpPr>
        <p:spPr>
          <a:xfrm>
            <a:off x="7379594" y="3624146"/>
            <a:ext cx="40058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118B-6657-2A49-A341-1A06A6F5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Graph Problem Collection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94B9-3C3C-A647-BE0A-23AFB41EED4A}"/>
              </a:ext>
            </a:extLst>
          </p:cNvPr>
          <p:cNvGrpSpPr/>
          <p:nvPr/>
        </p:nvGrpSpPr>
        <p:grpSpPr>
          <a:xfrm>
            <a:off x="668204" y="2469826"/>
            <a:ext cx="3383617" cy="1750843"/>
            <a:chOff x="1200498" y="1542028"/>
            <a:chExt cx="4815838" cy="13408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4C6D22-BF80-9843-A0CA-3132B063BE72}"/>
                </a:ext>
              </a:extLst>
            </p:cNvPr>
            <p:cNvSpPr/>
            <p:nvPr/>
          </p:nvSpPr>
          <p:spPr>
            <a:xfrm>
              <a:off x="1200498" y="1542028"/>
              <a:ext cx="4815838" cy="13408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D1EB5A-E771-4D49-A46B-F5B4A68A86B6}"/>
                </a:ext>
              </a:extLst>
            </p:cNvPr>
            <p:cNvSpPr/>
            <p:nvPr/>
          </p:nvSpPr>
          <p:spPr>
            <a:xfrm>
              <a:off x="1200498" y="1546719"/>
              <a:ext cx="4815838" cy="4823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s-t Connectivity Problem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7586C-AEA1-DA40-BBAB-AAF37A8F8A6A}"/>
                </a:ext>
              </a:extLst>
            </p:cNvPr>
            <p:cNvSpPr/>
            <p:nvPr/>
          </p:nvSpPr>
          <p:spPr>
            <a:xfrm>
              <a:off x="1200498" y="2105477"/>
              <a:ext cx="4815838" cy="70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a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does there exist a path from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to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0ED098-1EF0-024D-ACED-4F0E1007CC36}"/>
              </a:ext>
            </a:extLst>
          </p:cNvPr>
          <p:cNvGrpSpPr/>
          <p:nvPr/>
        </p:nvGrpSpPr>
        <p:grpSpPr>
          <a:xfrm>
            <a:off x="4410632" y="2186848"/>
            <a:ext cx="3383620" cy="2316801"/>
            <a:chOff x="1200495" y="1542028"/>
            <a:chExt cx="4815841" cy="854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F38072-E630-694B-B06C-B03260858D51}"/>
                </a:ext>
              </a:extLst>
            </p:cNvPr>
            <p:cNvSpPr/>
            <p:nvPr/>
          </p:nvSpPr>
          <p:spPr>
            <a:xfrm>
              <a:off x="1200498" y="1542028"/>
              <a:ext cx="4815838" cy="8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DE39B-16C2-BE49-955B-93BC0CB23286}"/>
                </a:ext>
              </a:extLst>
            </p:cNvPr>
            <p:cNvSpPr/>
            <p:nvPr/>
          </p:nvSpPr>
          <p:spPr>
            <a:xfrm>
              <a:off x="1200498" y="1546719"/>
              <a:ext cx="4815838" cy="2286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Unweighted Shortest Path Problem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E19703-4EE4-8E43-BFC0-1D81AC5D8E29}"/>
                </a:ext>
              </a:extLst>
            </p:cNvPr>
            <p:cNvSpPr/>
            <p:nvPr/>
          </p:nvSpPr>
          <p:spPr>
            <a:xfrm>
              <a:off x="1200495" y="1812579"/>
              <a:ext cx="4815838" cy="54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what path from s to t </a:t>
              </a:r>
              <a:r>
                <a:rPr lang="en-US" b="1" u="sng" dirty="0">
                  <a:solidFill>
                    <a:schemeClr val="bg1"/>
                  </a:solidFill>
                </a:rPr>
                <a:t>minimizes</a:t>
              </a:r>
              <a:r>
                <a:rPr lang="en-US" u="sng" dirty="0">
                  <a:solidFill>
                    <a:schemeClr val="bg1"/>
                  </a:solidFill>
                </a:rPr>
                <a:t> </a:t>
              </a:r>
              <a:r>
                <a:rPr lang="en-US" b="1" u="sng" dirty="0">
                  <a:solidFill>
                    <a:schemeClr val="bg1"/>
                  </a:solidFill>
                </a:rPr>
                <a:t>the number of edges</a:t>
              </a:r>
              <a:r>
                <a:rPr lang="en-US" dirty="0">
                  <a:solidFill>
                    <a:schemeClr val="bg1"/>
                  </a:solidFill>
                </a:rPr>
                <a:t>? How long is that path, and what edges make it up?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71EC7A-55C7-644E-999E-20C071121721}"/>
              </a:ext>
            </a:extLst>
          </p:cNvPr>
          <p:cNvGrpSpPr/>
          <p:nvPr/>
        </p:nvGrpSpPr>
        <p:grpSpPr>
          <a:xfrm>
            <a:off x="8153063" y="2186848"/>
            <a:ext cx="3383617" cy="2316805"/>
            <a:chOff x="1200498" y="1542028"/>
            <a:chExt cx="4815838" cy="11992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1524D-C451-8B4B-8897-129C05A569B6}"/>
                </a:ext>
              </a:extLst>
            </p:cNvPr>
            <p:cNvSpPr/>
            <p:nvPr/>
          </p:nvSpPr>
          <p:spPr>
            <a:xfrm>
              <a:off x="1200498" y="1542028"/>
              <a:ext cx="4815838" cy="1199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50CAE2-E843-1042-95EB-16CC5AD83AA0}"/>
                </a:ext>
              </a:extLst>
            </p:cNvPr>
            <p:cNvSpPr/>
            <p:nvPr/>
          </p:nvSpPr>
          <p:spPr>
            <a:xfrm>
              <a:off x="1200498" y="1546719"/>
              <a:ext cx="4815838" cy="322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Weighted Shortest Path Problem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83390-8392-C948-A7E2-5ED32B3D8E07}"/>
                </a:ext>
              </a:extLst>
            </p:cNvPr>
            <p:cNvSpPr/>
            <p:nvPr/>
          </p:nvSpPr>
          <p:spPr>
            <a:xfrm>
              <a:off x="1200498" y="1921799"/>
              <a:ext cx="4815838" cy="7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what path from s to t </a:t>
              </a:r>
              <a:r>
                <a:rPr lang="en-US" b="1" u="sng" dirty="0">
                  <a:solidFill>
                    <a:schemeClr val="bg1"/>
                  </a:solidFill>
                </a:rPr>
                <a:t>minimizes the total weight of its edges</a:t>
              </a:r>
              <a:r>
                <a:rPr lang="en-US" dirty="0">
                  <a:solidFill>
                    <a:schemeClr val="bg1"/>
                  </a:solidFill>
                </a:rPr>
                <a:t>? How long is that path, and what edges make it up?</a:t>
              </a:r>
            </a:p>
          </p:txBody>
        </p:sp>
      </p:grpSp>
      <p:sp>
        <p:nvSpPr>
          <p:cNvPr id="16" name="10-Point Star 15">
            <a:extLst>
              <a:ext uri="{FF2B5EF4-FFF2-40B4-BE49-F238E27FC236}">
                <a16:creationId xmlns:a16="http://schemas.microsoft.com/office/drawing/2014/main" id="{A073707A-EA9B-4D41-881A-B1B390F645C0}"/>
              </a:ext>
            </a:extLst>
          </p:cNvPr>
          <p:cNvSpPr/>
          <p:nvPr/>
        </p:nvSpPr>
        <p:spPr>
          <a:xfrm>
            <a:off x="9176170" y="1173784"/>
            <a:ext cx="1337399" cy="1242564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pc="100" dirty="0"/>
              <a:t>NEW</a:t>
            </a:r>
            <a:endParaRPr lang="en-US" b="1" i="1" spc="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014DA-5F32-834F-B4A3-ADB710E7FC8F}"/>
              </a:ext>
            </a:extLst>
          </p:cNvPr>
          <p:cNvSpPr/>
          <p:nvPr/>
        </p:nvSpPr>
        <p:spPr>
          <a:xfrm>
            <a:off x="668204" y="5070614"/>
            <a:ext cx="3383617" cy="1050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</a:t>
            </a:r>
          </a:p>
          <a:p>
            <a:r>
              <a:rPr lang="en-US" sz="1400" dirty="0"/>
              <a:t>Base Traversal: BFS or DFS</a:t>
            </a:r>
          </a:p>
          <a:p>
            <a:r>
              <a:rPr lang="en-US" sz="1400" dirty="0"/>
              <a:t>Modification: Check if each vertex == 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B8C5A-2190-2F45-8B3E-F66BC464441E}"/>
              </a:ext>
            </a:extLst>
          </p:cNvPr>
          <p:cNvSpPr/>
          <p:nvPr/>
        </p:nvSpPr>
        <p:spPr>
          <a:xfrm>
            <a:off x="4404191" y="5070614"/>
            <a:ext cx="3383617" cy="10500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</a:t>
            </a:r>
          </a:p>
          <a:p>
            <a:r>
              <a:rPr lang="en-US" sz="1400" dirty="0"/>
              <a:t>Base Traversal: BFS</a:t>
            </a:r>
          </a:p>
          <a:p>
            <a:r>
              <a:rPr lang="en-US" sz="1400" dirty="0"/>
              <a:t>Modification: Generate shortest path tree as we 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C7C2A-5BBA-E643-9A2B-5760F82B9E5A}"/>
              </a:ext>
            </a:extLst>
          </p:cNvPr>
          <p:cNvSpPr txBox="1"/>
          <p:nvPr/>
        </p:nvSpPr>
        <p:spPr>
          <a:xfrm>
            <a:off x="9591435" y="540810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824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70C0-316D-E148-B16E-093F64E0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Weighted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F765-3187-B540-9074-48C457C3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99" y="1371602"/>
            <a:ext cx="5819869" cy="36342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lunchtime, and that Pagliacci slice isn’t going to eat itself – Suppose we want to find the fastest path from Meany Hall to the HUB</a:t>
            </a:r>
          </a:p>
          <a:p>
            <a:pPr lvl="1"/>
            <a:r>
              <a:rPr lang="en-US" dirty="0"/>
              <a:t>Model as a graph: buildings &amp; road meeting points are vertices, roads are edges</a:t>
            </a:r>
          </a:p>
          <a:p>
            <a:r>
              <a:rPr lang="en-US" dirty="0"/>
              <a:t>Of course, want to take </a:t>
            </a:r>
            <a:br>
              <a:rPr lang="en-US" dirty="0"/>
            </a:br>
            <a:r>
              <a:rPr lang="en-US" dirty="0"/>
              <a:t>Asotin – Grant – King, not Stevens Way!</a:t>
            </a:r>
          </a:p>
          <a:p>
            <a:pPr lvl="1"/>
            <a:r>
              <a:rPr lang="en-US" dirty="0"/>
              <a:t>Use edge weights to model distance, since </a:t>
            </a:r>
            <a:r>
              <a:rPr lang="en-US" i="1" dirty="0"/>
              <a:t>not all edges have the same cost</a:t>
            </a:r>
          </a:p>
          <a:p>
            <a:pPr lvl="1"/>
            <a:r>
              <a:rPr lang="en-US" dirty="0"/>
              <a:t>Would BFS give us the right answer here?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BDA285-058B-3946-9FC3-14F0C0C9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02" y="1617588"/>
            <a:ext cx="4970529" cy="43133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FAD31B-C913-F545-B33D-15BFD086E8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849"/>
                    </a14:imgEffect>
                    <a14:imgEffect>
                      <a14:saturation sa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801" y="1617587"/>
            <a:ext cx="4970529" cy="4313385"/>
          </a:xfrm>
          <a:prstGeom prst="rect">
            <a:avLst/>
          </a:prstGeom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82F1C7F0-E81E-D14B-9572-93F3154C7726}"/>
              </a:ext>
            </a:extLst>
          </p:cNvPr>
          <p:cNvSpPr/>
          <p:nvPr/>
        </p:nvSpPr>
        <p:spPr>
          <a:xfrm rot="8100000">
            <a:off x="1167681" y="1816951"/>
            <a:ext cx="3740549" cy="3914653"/>
          </a:xfrm>
          <a:prstGeom prst="arc">
            <a:avLst>
              <a:gd name="adj1" fmla="val 12795097"/>
              <a:gd name="adj2" fmla="val 93485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A989B3-95D3-8A4F-B187-1B77B30BAF61}"/>
              </a:ext>
            </a:extLst>
          </p:cNvPr>
          <p:cNvCxnSpPr/>
          <p:nvPr/>
        </p:nvCxnSpPr>
        <p:spPr>
          <a:xfrm>
            <a:off x="1429351" y="2654167"/>
            <a:ext cx="0" cy="209349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F5E59-D2FE-384A-AE32-821E02DD7D81}"/>
              </a:ext>
            </a:extLst>
          </p:cNvPr>
          <p:cNvSpPr/>
          <p:nvPr/>
        </p:nvSpPr>
        <p:spPr>
          <a:xfrm>
            <a:off x="1311441" y="2500163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253702-8298-3443-A6C1-E94509B22142}"/>
              </a:ext>
            </a:extLst>
          </p:cNvPr>
          <p:cNvSpPr/>
          <p:nvPr/>
        </p:nvSpPr>
        <p:spPr>
          <a:xfrm>
            <a:off x="4757310" y="216929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947146-B6E7-5E4E-8600-C33E83EE2FDC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2157899" y="2160872"/>
            <a:ext cx="1685391" cy="78285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FA6F28-DDA6-494C-B203-0F5206092D1F}"/>
              </a:ext>
            </a:extLst>
          </p:cNvPr>
          <p:cNvCxnSpPr>
            <a:cxnSpLocks/>
            <a:stCxn id="42" idx="5"/>
            <a:endCxn id="39" idx="2"/>
          </p:cNvCxnSpPr>
          <p:nvPr/>
        </p:nvCxnSpPr>
        <p:spPr>
          <a:xfrm>
            <a:off x="1512725" y="2701447"/>
            <a:ext cx="460406" cy="25351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6041E5-C4A6-474B-83F2-3BE55DE1B4D7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4079109" y="2160872"/>
            <a:ext cx="678201" cy="1263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4E6B9-E85D-7F42-818D-E6281FA89C2F}"/>
              </a:ext>
            </a:extLst>
          </p:cNvPr>
          <p:cNvCxnSpPr>
            <a:cxnSpLocks/>
          </p:cNvCxnSpPr>
          <p:nvPr/>
        </p:nvCxnSpPr>
        <p:spPr>
          <a:xfrm flipH="1">
            <a:off x="4875219" y="2837047"/>
            <a:ext cx="351299" cy="62804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EBE88D-078A-294D-ACFD-D1C438F99D0F}"/>
              </a:ext>
            </a:extLst>
          </p:cNvPr>
          <p:cNvCxnSpPr>
            <a:cxnSpLocks/>
          </p:cNvCxnSpPr>
          <p:nvPr/>
        </p:nvCxnSpPr>
        <p:spPr>
          <a:xfrm flipH="1">
            <a:off x="5236767" y="2287201"/>
            <a:ext cx="63620" cy="5582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8E6295-96EA-7442-8148-1E05D60D4748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4993129" y="2287202"/>
            <a:ext cx="275448" cy="3748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2716E70-AC2B-6C45-9EA7-957DDE95E24C}"/>
              </a:ext>
            </a:extLst>
          </p:cNvPr>
          <p:cNvSpPr/>
          <p:nvPr/>
        </p:nvSpPr>
        <p:spPr>
          <a:xfrm>
            <a:off x="1973131" y="2837047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2B3A6D-BCAE-D34F-AB65-F9A3B735F1B7}"/>
              </a:ext>
            </a:extLst>
          </p:cNvPr>
          <p:cNvSpPr/>
          <p:nvPr/>
        </p:nvSpPr>
        <p:spPr>
          <a:xfrm>
            <a:off x="3843290" y="204296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96A432-D7D9-B243-AC1D-51DB0020F5E4}"/>
              </a:ext>
            </a:extLst>
          </p:cNvPr>
          <p:cNvSpPr/>
          <p:nvPr/>
        </p:nvSpPr>
        <p:spPr>
          <a:xfrm>
            <a:off x="4137567" y="5201962"/>
            <a:ext cx="1154483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Stevens Way</a:t>
            </a:r>
          </a:p>
          <a:p>
            <a:pPr algn="ctr"/>
            <a:r>
              <a:rPr lang="en-US" sz="1400" b="1" dirty="0"/>
              <a:t>0.7 Miles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6DAD87A-C3BF-FC4D-83B1-6E010BA61722}"/>
              </a:ext>
            </a:extLst>
          </p:cNvPr>
          <p:cNvSpPr/>
          <p:nvPr/>
        </p:nvSpPr>
        <p:spPr>
          <a:xfrm>
            <a:off x="2054955" y="179153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 Grant Lane</a:t>
            </a:r>
          </a:p>
          <a:p>
            <a:pPr algn="ctr"/>
            <a:r>
              <a:rPr lang="en-US" sz="1400" b="1" dirty="0"/>
              <a:t>0.2 Miles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0CF43A-92A3-1F40-BBF8-063475CBEEBC}"/>
              </a:ext>
            </a:extLst>
          </p:cNvPr>
          <p:cNvSpPr/>
          <p:nvPr/>
        </p:nvSpPr>
        <p:spPr>
          <a:xfrm>
            <a:off x="3827659" y="135493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King Lane</a:t>
            </a:r>
          </a:p>
          <a:p>
            <a:pPr algn="ctr"/>
            <a:r>
              <a:rPr lang="en-US" sz="1400" b="1" dirty="0"/>
              <a:t>0.05 Miles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28C9C4-39B7-F448-AB77-7921A4F9AB94}"/>
              </a:ext>
            </a:extLst>
          </p:cNvPr>
          <p:cNvSpPr/>
          <p:nvPr/>
        </p:nvSpPr>
        <p:spPr>
          <a:xfrm>
            <a:off x="661427" y="175347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Asotin Place</a:t>
            </a:r>
          </a:p>
          <a:p>
            <a:pPr algn="ctr"/>
            <a:r>
              <a:rPr lang="en-US" sz="1400" b="1" dirty="0"/>
              <a:t>0.05 Miles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3D9E29-087F-ED4E-9CCC-CD7F9E795639}"/>
              </a:ext>
            </a:extLst>
          </p:cNvPr>
          <p:cNvSpPr/>
          <p:nvPr/>
        </p:nvSpPr>
        <p:spPr>
          <a:xfrm>
            <a:off x="147543" y="2500163"/>
            <a:ext cx="1100007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Meany Hall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DD39C8-A3C2-9D43-8CAE-FDAE260E9FDA}"/>
              </a:ext>
            </a:extLst>
          </p:cNvPr>
          <p:cNvSpPr/>
          <p:nvPr/>
        </p:nvSpPr>
        <p:spPr>
          <a:xfrm>
            <a:off x="5011415" y="1911152"/>
            <a:ext cx="550004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HUB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4D8C91-B7A3-CE43-9030-86B97A79EF49}"/>
              </a:ext>
            </a:extLst>
          </p:cNvPr>
          <p:cNvCxnSpPr>
            <a:cxnSpLocks/>
          </p:cNvCxnSpPr>
          <p:nvPr/>
        </p:nvCxnSpPr>
        <p:spPr>
          <a:xfrm>
            <a:off x="1742928" y="2160871"/>
            <a:ext cx="0" cy="6673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75D78F5-BA77-054F-81C4-C377405F28DE}"/>
              </a:ext>
            </a:extLst>
          </p:cNvPr>
          <p:cNvCxnSpPr>
            <a:cxnSpLocks/>
          </p:cNvCxnSpPr>
          <p:nvPr/>
        </p:nvCxnSpPr>
        <p:spPr>
          <a:xfrm>
            <a:off x="4253731" y="1835627"/>
            <a:ext cx="0" cy="33366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5A1E35-94FA-724A-A781-7BD2E817166D}"/>
              </a:ext>
            </a:extLst>
          </p:cNvPr>
          <p:cNvCxnSpPr>
            <a:cxnSpLocks/>
          </p:cNvCxnSpPr>
          <p:nvPr/>
        </p:nvCxnSpPr>
        <p:spPr>
          <a:xfrm>
            <a:off x="2644708" y="2278781"/>
            <a:ext cx="0" cy="4403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2EF8458-4345-BB45-AA4C-686B747AE023}"/>
              </a:ext>
            </a:extLst>
          </p:cNvPr>
          <p:cNvSpPr/>
          <p:nvPr/>
        </p:nvSpPr>
        <p:spPr>
          <a:xfrm>
            <a:off x="8421605" y="5704284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9B55F76-C9CB-034D-A759-6F640411ECF5}"/>
              </a:ext>
            </a:extLst>
          </p:cNvPr>
          <p:cNvSpPr/>
          <p:nvPr/>
        </p:nvSpPr>
        <p:spPr>
          <a:xfrm>
            <a:off x="10165104" y="5704285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ED89450-59CA-3143-B69E-EBCA5A45884B}"/>
              </a:ext>
            </a:extLst>
          </p:cNvPr>
          <p:cNvSpPr/>
          <p:nvPr/>
        </p:nvSpPr>
        <p:spPr>
          <a:xfrm>
            <a:off x="9289584" y="6136204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AC4F2DC-2B71-BB44-A1F7-F247FE7850CF}"/>
              </a:ext>
            </a:extLst>
          </p:cNvPr>
          <p:cNvSpPr/>
          <p:nvPr/>
        </p:nvSpPr>
        <p:spPr>
          <a:xfrm>
            <a:off x="9289585" y="520196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05CD7C-1783-6045-A4B4-6FF7571C27C2}"/>
              </a:ext>
            </a:extLst>
          </p:cNvPr>
          <p:cNvCxnSpPr>
            <a:cxnSpLocks/>
            <a:stCxn id="84" idx="3"/>
            <a:endCxn id="81" idx="7"/>
          </p:cNvCxnSpPr>
          <p:nvPr/>
        </p:nvCxnSpPr>
        <p:spPr>
          <a:xfrm flipH="1">
            <a:off x="8622889" y="5403246"/>
            <a:ext cx="701231" cy="33557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A480E23-A31E-2B4E-9BE0-12DFD3C7783D}"/>
              </a:ext>
            </a:extLst>
          </p:cNvPr>
          <p:cNvCxnSpPr>
            <a:cxnSpLocks/>
            <a:stCxn id="83" idx="2"/>
            <a:endCxn id="81" idx="5"/>
          </p:cNvCxnSpPr>
          <p:nvPr/>
        </p:nvCxnSpPr>
        <p:spPr>
          <a:xfrm flipH="1" flipV="1">
            <a:off x="8622889" y="5905568"/>
            <a:ext cx="666695" cy="34854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B4C57A9-CC5F-C149-9166-950CDE3E536F}"/>
              </a:ext>
            </a:extLst>
          </p:cNvPr>
          <p:cNvCxnSpPr>
            <a:cxnSpLocks/>
            <a:stCxn id="82" idx="1"/>
            <a:endCxn id="84" idx="5"/>
          </p:cNvCxnSpPr>
          <p:nvPr/>
        </p:nvCxnSpPr>
        <p:spPr>
          <a:xfrm flipH="1" flipV="1">
            <a:off x="9490869" y="5403246"/>
            <a:ext cx="708770" cy="3355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FBFB5B-1A08-5C4E-AB48-A348ABD30EC2}"/>
              </a:ext>
            </a:extLst>
          </p:cNvPr>
          <p:cNvCxnSpPr>
            <a:cxnSpLocks/>
            <a:stCxn id="82" idx="3"/>
            <a:endCxn id="83" idx="6"/>
          </p:cNvCxnSpPr>
          <p:nvPr/>
        </p:nvCxnSpPr>
        <p:spPr>
          <a:xfrm flipH="1">
            <a:off x="9525403" y="5905569"/>
            <a:ext cx="674236" cy="34854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6C94B504-6438-6944-97DA-C10F2080F87F}"/>
              </a:ext>
            </a:extLst>
          </p:cNvPr>
          <p:cNvSpPr/>
          <p:nvPr/>
        </p:nvSpPr>
        <p:spPr>
          <a:xfrm>
            <a:off x="7238223" y="5699472"/>
            <a:ext cx="1100007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Meany Hall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87EAFE4-FA18-AD4B-A60A-D32656981697}"/>
              </a:ext>
            </a:extLst>
          </p:cNvPr>
          <p:cNvSpPr/>
          <p:nvPr/>
        </p:nvSpPr>
        <p:spPr>
          <a:xfrm>
            <a:off x="9132491" y="6457435"/>
            <a:ext cx="550004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5FD99D-4EFE-924B-ACD2-126546A10797}"/>
              </a:ext>
            </a:extLst>
          </p:cNvPr>
          <p:cNvSpPr txBox="1"/>
          <p:nvPr/>
        </p:nvSpPr>
        <p:spPr>
          <a:xfrm>
            <a:off x="8576873" y="52459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CCD37F4-DE67-C346-ABD1-4C3E62370FCD}"/>
              </a:ext>
            </a:extLst>
          </p:cNvPr>
          <p:cNvSpPr txBox="1"/>
          <p:nvPr/>
        </p:nvSpPr>
        <p:spPr>
          <a:xfrm>
            <a:off x="9751117" y="52595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EA040FA-340D-FB4A-B74E-0AA02AAC4FA7}"/>
              </a:ext>
            </a:extLst>
          </p:cNvPr>
          <p:cNvSpPr txBox="1"/>
          <p:nvPr/>
        </p:nvSpPr>
        <p:spPr>
          <a:xfrm>
            <a:off x="9761222" y="61002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1E1CF2-FC4D-1943-9A54-1EA9345B781A}"/>
              </a:ext>
            </a:extLst>
          </p:cNvPr>
          <p:cNvSpPr txBox="1"/>
          <p:nvPr/>
        </p:nvSpPr>
        <p:spPr>
          <a:xfrm>
            <a:off x="8570941" y="610022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0.7</a:t>
            </a:r>
          </a:p>
        </p:txBody>
      </p:sp>
    </p:spTree>
    <p:extLst>
      <p:ext uri="{BB962C8B-B14F-4D97-AF65-F5344CB8AC3E}">
        <p14:creationId xmlns:p14="http://schemas.microsoft.com/office/powerpoint/2010/main" val="93314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19D51B6-32C9-2042-8117-98D231ECADCA}"/>
              </a:ext>
            </a:extLst>
          </p:cNvPr>
          <p:cNvSpPr/>
          <p:nvPr/>
        </p:nvSpPr>
        <p:spPr>
          <a:xfrm rot="18278539">
            <a:off x="910162" y="2838266"/>
            <a:ext cx="2959596" cy="83402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5389483-DDE1-964E-BA0F-550818D2716B}"/>
              </a:ext>
            </a:extLst>
          </p:cNvPr>
          <p:cNvSpPr/>
          <p:nvPr/>
        </p:nvSpPr>
        <p:spPr>
          <a:xfrm>
            <a:off x="1309412" y="2373279"/>
            <a:ext cx="811007" cy="811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222AE-3DE2-954A-82F9-5EBCE1F3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BFS work for unweighted graphs?</a:t>
            </a:r>
          </a:p>
        </p:txBody>
      </p:sp>
      <p:cxnSp>
        <p:nvCxnSpPr>
          <p:cNvPr id="8" name="Google Shape;760;p43">
            <a:extLst>
              <a:ext uri="{FF2B5EF4-FFF2-40B4-BE49-F238E27FC236}">
                <a16:creationId xmlns:a16="http://schemas.microsoft.com/office/drawing/2014/main" id="{48FB26D1-DAF3-3346-8916-FA3BB066C642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1975008" y="2309265"/>
            <a:ext cx="829905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63;p43">
            <a:extLst>
              <a:ext uri="{FF2B5EF4-FFF2-40B4-BE49-F238E27FC236}">
                <a16:creationId xmlns:a16="http://schemas.microsoft.com/office/drawing/2014/main" id="{8A062C73-7364-5146-86A1-CBB691567BA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228113" y="2309265"/>
            <a:ext cx="913191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6F491B-C88A-D644-813C-BBA5D4EF5081}"/>
              </a:ext>
            </a:extLst>
          </p:cNvPr>
          <p:cNvSpPr txBox="1"/>
          <p:nvPr/>
        </p:nvSpPr>
        <p:spPr>
          <a:xfrm>
            <a:off x="5432812" y="3625148"/>
            <a:ext cx="617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Intuition</a:t>
            </a:r>
            <a:r>
              <a:rPr lang="en-US" sz="2000" dirty="0"/>
              <a:t>: BFS works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always process the closest vertices first,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THEN the first path we discover to a new vertex will </a:t>
            </a:r>
            <a:r>
              <a:rPr lang="en-US" sz="2000" i="1" dirty="0">
                <a:sym typeface="Wingdings" pitchFamily="2" charset="2"/>
              </a:rPr>
              <a:t>always be the shortest</a:t>
            </a:r>
            <a:r>
              <a:rPr lang="en-US" sz="2000" dirty="0">
                <a:sym typeface="Wingdings" pitchFamily="2" charset="2"/>
              </a:rPr>
              <a:t>!</a:t>
            </a:r>
            <a:endParaRPr lang="en-US" sz="2000" dirty="0"/>
          </a:p>
        </p:txBody>
      </p:sp>
      <p:sp>
        <p:nvSpPr>
          <p:cNvPr id="11" name="Google Shape;769;p43">
            <a:extLst>
              <a:ext uri="{FF2B5EF4-FFF2-40B4-BE49-F238E27FC236}">
                <a16:creationId xmlns:a16="http://schemas.microsoft.com/office/drawing/2014/main" id="{EFDE68A3-5BBE-9241-948C-EAF28D34420A}"/>
              </a:ext>
            </a:extLst>
          </p:cNvPr>
          <p:cNvSpPr txBox="1"/>
          <p:nvPr/>
        </p:nvSpPr>
        <p:spPr>
          <a:xfrm>
            <a:off x="586853" y="2556789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6" name="Google Shape;763;p43">
            <a:extLst>
              <a:ext uri="{FF2B5EF4-FFF2-40B4-BE49-F238E27FC236}">
                <a16:creationId xmlns:a16="http://schemas.microsoft.com/office/drawing/2014/main" id="{F8E47E87-3997-F74E-9204-E09FD7792492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>
            <a:off x="4352904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763;p43">
            <a:extLst>
              <a:ext uri="{FF2B5EF4-FFF2-40B4-BE49-F238E27FC236}">
                <a16:creationId xmlns:a16="http://schemas.microsoft.com/office/drawing/2014/main" id="{B68FA107-95CE-A649-891B-F492ED6887D5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763408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763;p43">
            <a:extLst>
              <a:ext uri="{FF2B5EF4-FFF2-40B4-BE49-F238E27FC236}">
                <a16:creationId xmlns:a16="http://schemas.microsoft.com/office/drawing/2014/main" id="{5A064D55-7258-5A49-A3AA-D47BE962F5DA}"/>
              </a:ext>
            </a:extLst>
          </p:cNvPr>
          <p:cNvCxnSpPr>
            <a:cxnSpLocks/>
            <a:stCxn id="21" idx="1"/>
            <a:endCxn id="5" idx="3"/>
          </p:cNvCxnSpPr>
          <p:nvPr/>
        </p:nvCxnSpPr>
        <p:spPr>
          <a:xfrm flipH="1" flipV="1">
            <a:off x="1975008" y="4118268"/>
            <a:ext cx="829905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763;p43">
            <a:extLst>
              <a:ext uri="{FF2B5EF4-FFF2-40B4-BE49-F238E27FC236}">
                <a16:creationId xmlns:a16="http://schemas.microsoft.com/office/drawing/2014/main" id="{1E8E75E6-4E63-2D42-8C86-5EE1D86B9C2F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3228113" y="4118268"/>
            <a:ext cx="913191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55;p43">
            <a:extLst>
              <a:ext uri="{FF2B5EF4-FFF2-40B4-BE49-F238E27FC236}">
                <a16:creationId xmlns:a16="http://schemas.microsoft.com/office/drawing/2014/main" id="{81CEF2C6-865E-CE45-AF57-E285FE40C98A}"/>
              </a:ext>
            </a:extLst>
          </p:cNvPr>
          <p:cNvSpPr/>
          <p:nvPr/>
        </p:nvSpPr>
        <p:spPr>
          <a:xfrm>
            <a:off x="4141304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4;p43">
            <a:extLst>
              <a:ext uri="{FF2B5EF4-FFF2-40B4-BE49-F238E27FC236}">
                <a16:creationId xmlns:a16="http://schemas.microsoft.com/office/drawing/2014/main" id="{96CA05A5-11C3-A04C-BC06-732D8C01EDCC}"/>
              </a:ext>
            </a:extLst>
          </p:cNvPr>
          <p:cNvSpPr/>
          <p:nvPr/>
        </p:nvSpPr>
        <p:spPr>
          <a:xfrm>
            <a:off x="2804913" y="214066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8DFEEE57-D1D9-694E-ABC7-CAF4E57729C4}"/>
              </a:ext>
            </a:extLst>
          </p:cNvPr>
          <p:cNvSpPr/>
          <p:nvPr/>
        </p:nvSpPr>
        <p:spPr>
          <a:xfrm>
            <a:off x="1551808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0FA43705-9C32-F04F-AB57-B87A9A562805}"/>
              </a:ext>
            </a:extLst>
          </p:cNvPr>
          <p:cNvSpPr/>
          <p:nvPr/>
        </p:nvSpPr>
        <p:spPr>
          <a:xfrm>
            <a:off x="1551808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752;p43">
            <a:extLst>
              <a:ext uri="{FF2B5EF4-FFF2-40B4-BE49-F238E27FC236}">
                <a16:creationId xmlns:a16="http://schemas.microsoft.com/office/drawing/2014/main" id="{F0E9AE7F-1EC8-824F-996A-2471F2AFD387}"/>
              </a:ext>
            </a:extLst>
          </p:cNvPr>
          <p:cNvSpPr/>
          <p:nvPr/>
        </p:nvSpPr>
        <p:spPr>
          <a:xfrm>
            <a:off x="2804913" y="438013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752;p43">
            <a:extLst>
              <a:ext uri="{FF2B5EF4-FFF2-40B4-BE49-F238E27FC236}">
                <a16:creationId xmlns:a16="http://schemas.microsoft.com/office/drawing/2014/main" id="{30F2C4AC-A123-A849-8D7F-BA16FC56235D}"/>
              </a:ext>
            </a:extLst>
          </p:cNvPr>
          <p:cNvSpPr/>
          <p:nvPr/>
        </p:nvSpPr>
        <p:spPr>
          <a:xfrm>
            <a:off x="4141304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F11D43-9554-FA4E-8AC5-CF409A0BDC3F}"/>
              </a:ext>
            </a:extLst>
          </p:cNvPr>
          <p:cNvSpPr txBox="1"/>
          <p:nvPr/>
        </p:nvSpPr>
        <p:spPr>
          <a:xfrm>
            <a:off x="5432812" y="1586670"/>
            <a:ext cx="638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  <a:r>
              <a:rPr lang="en-US" sz="2000" dirty="0"/>
              <a:t>: The “First Try Phenomenon”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BFS only enqueues each vertex once (makes it efficient)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soon as BFS enqueues a vertex, the final path to that vertex has been chosen! Never re-evaluate its path.</a:t>
            </a:r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id="{276F8250-98B2-B044-8F6C-05612E0FCA4D}"/>
              </a:ext>
            </a:extLst>
          </p:cNvPr>
          <p:cNvSpPr/>
          <p:nvPr/>
        </p:nvSpPr>
        <p:spPr>
          <a:xfrm>
            <a:off x="8066492" y="3011742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769;p43">
            <a:extLst>
              <a:ext uri="{FF2B5EF4-FFF2-40B4-BE49-F238E27FC236}">
                <a16:creationId xmlns:a16="http://schemas.microsoft.com/office/drawing/2014/main" id="{9F0C4FDF-FAB3-4240-9B96-8DF481E8FBEE}"/>
              </a:ext>
            </a:extLst>
          </p:cNvPr>
          <p:cNvSpPr txBox="1"/>
          <p:nvPr/>
        </p:nvSpPr>
        <p:spPr>
          <a:xfrm>
            <a:off x="2534035" y="4709787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FE9853-1DE0-4A41-82BC-30E19301ECF5}"/>
              </a:ext>
            </a:extLst>
          </p:cNvPr>
          <p:cNvSpPr txBox="1"/>
          <p:nvPr/>
        </p:nvSpPr>
        <p:spPr>
          <a:xfrm>
            <a:off x="2224149" y="5527336"/>
            <a:ext cx="388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 For shortest path to C, why do we choose edge (B</a:t>
            </a:r>
            <a:r>
              <a:rPr lang="en-US" dirty="0">
                <a:sym typeface="Wingdings" pitchFamily="2" charset="2"/>
              </a:rPr>
              <a:t>,C) and not (F,C)?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Exactly </a:t>
            </a:r>
            <a:r>
              <a:rPr lang="en-US" i="1" dirty="0">
                <a:sym typeface="Wingdings" pitchFamily="2" charset="2"/>
              </a:rPr>
              <a:t>because</a:t>
            </a:r>
            <a:r>
              <a:rPr lang="en-US" dirty="0">
                <a:sym typeface="Wingdings" pitchFamily="2" charset="2"/>
              </a:rPr>
              <a:t> we visit B before F!</a:t>
            </a:r>
            <a:endParaRPr lang="en-US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D20E8FA-D9FB-F447-B762-6C618544D45B}"/>
              </a:ext>
            </a:extLst>
          </p:cNvPr>
          <p:cNvCxnSpPr>
            <a:cxnSpLocks/>
          </p:cNvCxnSpPr>
          <p:nvPr/>
        </p:nvCxnSpPr>
        <p:spPr>
          <a:xfrm flipH="1" flipV="1">
            <a:off x="1886929" y="3179230"/>
            <a:ext cx="11919" cy="69830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8B485E2-A2D7-EE47-AEB8-6DEF4114CF42}"/>
              </a:ext>
            </a:extLst>
          </p:cNvPr>
          <p:cNvSpPr txBox="1"/>
          <p:nvPr/>
        </p:nvSpPr>
        <p:spPr>
          <a:xfrm>
            <a:off x="1886929" y="356187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C12893-8A21-8C4B-AFA6-0C2FFBE73DA7}"/>
              </a:ext>
            </a:extLst>
          </p:cNvPr>
          <p:cNvSpPr/>
          <p:nvPr/>
        </p:nvSpPr>
        <p:spPr>
          <a:xfrm>
            <a:off x="1494154" y="2565374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003C0D-5B85-A144-A014-2E5DCC4A0870}"/>
              </a:ext>
            </a:extLst>
          </p:cNvPr>
          <p:cNvSpPr/>
          <p:nvPr/>
        </p:nvSpPr>
        <p:spPr>
          <a:xfrm>
            <a:off x="1507621" y="3894555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930BF5-BDBA-2843-B7F3-98D23CC1CA29}"/>
              </a:ext>
            </a:extLst>
          </p:cNvPr>
          <p:cNvSpPr/>
          <p:nvPr/>
        </p:nvSpPr>
        <p:spPr>
          <a:xfrm>
            <a:off x="2754874" y="2085552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3ACB969-B690-664A-9A50-0EEE88FEB62D}"/>
              </a:ext>
            </a:extLst>
          </p:cNvPr>
          <p:cNvCxnSpPr>
            <a:cxnSpLocks/>
          </p:cNvCxnSpPr>
          <p:nvPr/>
        </p:nvCxnSpPr>
        <p:spPr>
          <a:xfrm flipH="1">
            <a:off x="2224149" y="2457908"/>
            <a:ext cx="589787" cy="3181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43AD4E6-68AB-E04A-825E-AB7B9B3435E5}"/>
              </a:ext>
            </a:extLst>
          </p:cNvPr>
          <p:cNvCxnSpPr>
            <a:cxnSpLocks/>
          </p:cNvCxnSpPr>
          <p:nvPr/>
        </p:nvCxnSpPr>
        <p:spPr>
          <a:xfrm flipH="1" flipV="1">
            <a:off x="2332836" y="4134842"/>
            <a:ext cx="481100" cy="258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C89DE6C-54E3-5942-8D4D-1DE3721DDE4D}"/>
              </a:ext>
            </a:extLst>
          </p:cNvPr>
          <p:cNvSpPr txBox="1"/>
          <p:nvPr/>
        </p:nvSpPr>
        <p:spPr>
          <a:xfrm>
            <a:off x="1831870" y="219495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8A5125-9260-2546-B53E-648FF4875BA9}"/>
              </a:ext>
            </a:extLst>
          </p:cNvPr>
          <p:cNvSpPr txBox="1"/>
          <p:nvPr/>
        </p:nvSpPr>
        <p:spPr>
          <a:xfrm>
            <a:off x="3072506" y="172769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AF3796-4F4F-7147-82CB-88BEE8B675F9}"/>
              </a:ext>
            </a:extLst>
          </p:cNvPr>
          <p:cNvSpPr txBox="1"/>
          <p:nvPr/>
        </p:nvSpPr>
        <p:spPr>
          <a:xfrm>
            <a:off x="3037615" y="4047487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3BD4445-E27E-3849-8C52-808812F296F8}"/>
              </a:ext>
            </a:extLst>
          </p:cNvPr>
          <p:cNvGrpSpPr/>
          <p:nvPr/>
        </p:nvGrpSpPr>
        <p:grpSpPr>
          <a:xfrm>
            <a:off x="126777" y="5773014"/>
            <a:ext cx="1435944" cy="933778"/>
            <a:chOff x="7284772" y="5477007"/>
            <a:chExt cx="1435944" cy="93377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4925016-AE1B-0E4C-9DA0-6140D2F91EB5}"/>
                </a:ext>
              </a:extLst>
            </p:cNvPr>
            <p:cNvSpPr/>
            <p:nvPr/>
          </p:nvSpPr>
          <p:spPr>
            <a:xfrm>
              <a:off x="7284772" y="5486357"/>
              <a:ext cx="1359049" cy="924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31D7151-9386-6042-9C97-D3DAFF9F6D04}"/>
                </a:ext>
              </a:extLst>
            </p:cNvPr>
            <p:cNvCxnSpPr>
              <a:cxnSpLocks/>
            </p:cNvCxnSpPr>
            <p:nvPr/>
          </p:nvCxnSpPr>
          <p:spPr>
            <a:xfrm>
              <a:off x="7586682" y="6067161"/>
              <a:ext cx="0" cy="33427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DB822F-CE2B-B441-AA3D-3BFEE267C886}"/>
                </a:ext>
              </a:extLst>
            </p:cNvPr>
            <p:cNvSpPr txBox="1"/>
            <p:nvPr/>
          </p:nvSpPr>
          <p:spPr>
            <a:xfrm>
              <a:off x="7601254" y="6083548"/>
              <a:ext cx="997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2"/>
                  </a:solidFill>
                </a:rPr>
                <a:t>E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DGE</a:t>
              </a:r>
              <a:r>
                <a:rPr lang="en-US" sz="1400" b="1" spc="100" dirty="0">
                  <a:solidFill>
                    <a:schemeClr val="accent2"/>
                  </a:solidFill>
                </a:rPr>
                <a:t>T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O</a:t>
              </a:r>
              <a:endParaRPr lang="en-US" sz="1400" b="1" spc="100" dirty="0">
                <a:solidFill>
                  <a:schemeClr val="accent2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7239EB-A9BB-0149-8EAA-781DDDFADE09}"/>
                </a:ext>
              </a:extLst>
            </p:cNvPr>
            <p:cNvSpPr txBox="1"/>
            <p:nvPr/>
          </p:nvSpPr>
          <p:spPr>
            <a:xfrm>
              <a:off x="7808671" y="5477007"/>
              <a:ext cx="912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rgbClr val="00B0F0"/>
                  </a:solidFill>
                </a:rPr>
                <a:t>D</a:t>
              </a:r>
              <a:r>
                <a:rPr lang="en-US" sz="1200" b="1" spc="100" dirty="0">
                  <a:solidFill>
                    <a:srgbClr val="00B0F0"/>
                  </a:solidFill>
                </a:rPr>
                <a:t>IST</a:t>
              </a:r>
              <a:r>
                <a:rPr lang="en-US" sz="1400" b="1" spc="100" dirty="0">
                  <a:solidFill>
                    <a:srgbClr val="00B0F0"/>
                  </a:solidFill>
                </a:rPr>
                <a:t>T</a:t>
              </a:r>
              <a:r>
                <a:rPr lang="en-US" sz="1200" b="1" spc="100" dirty="0">
                  <a:solidFill>
                    <a:srgbClr val="00B0F0"/>
                  </a:solidFill>
                </a:rPr>
                <a:t>O</a:t>
              </a:r>
              <a:endParaRPr lang="en-US" sz="1400" b="1" spc="100" dirty="0">
                <a:solidFill>
                  <a:srgbClr val="00B0F0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08DAAC-4DA3-6045-8F03-E1365B833CAF}"/>
                </a:ext>
              </a:extLst>
            </p:cNvPr>
            <p:cNvSpPr txBox="1"/>
            <p:nvPr/>
          </p:nvSpPr>
          <p:spPr>
            <a:xfrm>
              <a:off x="7782879" y="576956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6"/>
                  </a:solidFill>
                </a:rPr>
                <a:t>VISITED</a:t>
              </a:r>
            </a:p>
          </p:txBody>
        </p:sp>
        <p:sp>
          <p:nvSpPr>
            <p:cNvPr id="103" name="Google Shape;755;p43">
              <a:extLst>
                <a:ext uri="{FF2B5EF4-FFF2-40B4-BE49-F238E27FC236}">
                  <a16:creationId xmlns:a16="http://schemas.microsoft.com/office/drawing/2014/main" id="{3BFF2DA1-781B-3D4A-92F5-58DB98B6DDB8}"/>
                </a:ext>
              </a:extLst>
            </p:cNvPr>
            <p:cNvSpPr/>
            <p:nvPr/>
          </p:nvSpPr>
          <p:spPr>
            <a:xfrm>
              <a:off x="7442483" y="5803588"/>
              <a:ext cx="288398" cy="2297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2AC178-3B35-6048-A373-C17BDD3AFBE1}"/>
                </a:ext>
              </a:extLst>
            </p:cNvPr>
            <p:cNvSpPr/>
            <p:nvPr/>
          </p:nvSpPr>
          <p:spPr>
            <a:xfrm>
              <a:off x="7412267" y="5762253"/>
              <a:ext cx="356598" cy="30490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231189-9578-8049-9029-FF32D99D6B91}"/>
                </a:ext>
              </a:extLst>
            </p:cNvPr>
            <p:cNvSpPr txBox="1"/>
            <p:nvPr/>
          </p:nvSpPr>
          <p:spPr>
            <a:xfrm>
              <a:off x="7613213" y="5486357"/>
              <a:ext cx="311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EC362EB5-1244-5E46-8E53-C8275618166A}"/>
              </a:ext>
            </a:extLst>
          </p:cNvPr>
          <p:cNvSpPr txBox="1"/>
          <p:nvPr/>
        </p:nvSpPr>
        <p:spPr>
          <a:xfrm>
            <a:off x="244439" y="5487339"/>
            <a:ext cx="113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BFS Tracking:</a:t>
            </a:r>
          </a:p>
        </p:txBody>
      </p:sp>
    </p:spTree>
    <p:extLst>
      <p:ext uri="{BB962C8B-B14F-4D97-AF65-F5344CB8AC3E}">
        <p14:creationId xmlns:p14="http://schemas.microsoft.com/office/powerpoint/2010/main" val="42591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5" grpId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45A90C1-674A-684D-8FE8-56BB2C12A546}"/>
              </a:ext>
            </a:extLst>
          </p:cNvPr>
          <p:cNvSpPr/>
          <p:nvPr/>
        </p:nvSpPr>
        <p:spPr>
          <a:xfrm rot="18278539">
            <a:off x="910162" y="2838266"/>
            <a:ext cx="2959596" cy="83402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0C47D2-8624-A441-9F9A-78E29889A1FE}"/>
              </a:ext>
            </a:extLst>
          </p:cNvPr>
          <p:cNvSpPr/>
          <p:nvPr/>
        </p:nvSpPr>
        <p:spPr>
          <a:xfrm>
            <a:off x="1309412" y="2373279"/>
            <a:ext cx="811007" cy="811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D2877-C2D3-214E-AFFE-91F1AA06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85" y="456565"/>
            <a:ext cx="11027229" cy="762635"/>
          </a:xfrm>
        </p:spPr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i="1" dirty="0"/>
              <a:t>doesn’t</a:t>
            </a:r>
            <a:r>
              <a:rPr lang="en-US" dirty="0"/>
              <a:t> BFS work for weighted graphs?</a:t>
            </a:r>
          </a:p>
        </p:txBody>
      </p:sp>
      <p:cxnSp>
        <p:nvCxnSpPr>
          <p:cNvPr id="4" name="Google Shape;760;p43">
            <a:extLst>
              <a:ext uri="{FF2B5EF4-FFF2-40B4-BE49-F238E27FC236}">
                <a16:creationId xmlns:a16="http://schemas.microsoft.com/office/drawing/2014/main" id="{AD8F5D95-4D0B-7341-92B6-14FABA62529F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1975008" y="2309265"/>
            <a:ext cx="829905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763;p43">
            <a:extLst>
              <a:ext uri="{FF2B5EF4-FFF2-40B4-BE49-F238E27FC236}">
                <a16:creationId xmlns:a16="http://schemas.microsoft.com/office/drawing/2014/main" id="{EA537BC2-E09A-F940-BC5A-D663E55B2072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228113" y="2309265"/>
            <a:ext cx="913191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763;p43">
            <a:extLst>
              <a:ext uri="{FF2B5EF4-FFF2-40B4-BE49-F238E27FC236}">
                <a16:creationId xmlns:a16="http://schemas.microsoft.com/office/drawing/2014/main" id="{2BB310F6-C9A9-4446-A477-46DFF148921F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4352904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763;p43">
            <a:extLst>
              <a:ext uri="{FF2B5EF4-FFF2-40B4-BE49-F238E27FC236}">
                <a16:creationId xmlns:a16="http://schemas.microsoft.com/office/drawing/2014/main" id="{E63D0321-DD10-7A43-8234-7C97ACB7C59B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63408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763;p43">
            <a:extLst>
              <a:ext uri="{FF2B5EF4-FFF2-40B4-BE49-F238E27FC236}">
                <a16:creationId xmlns:a16="http://schemas.microsoft.com/office/drawing/2014/main" id="{9F19CCCF-586F-9044-B201-1357D4A4EF93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 flipV="1">
            <a:off x="1975008" y="4118268"/>
            <a:ext cx="829905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63;p43">
            <a:extLst>
              <a:ext uri="{FF2B5EF4-FFF2-40B4-BE49-F238E27FC236}">
                <a16:creationId xmlns:a16="http://schemas.microsoft.com/office/drawing/2014/main" id="{44038A19-D3CB-CF4C-AFFD-88DB3534F1A3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>
            <a:off x="3228113" y="4118268"/>
            <a:ext cx="913191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755;p43">
            <a:extLst>
              <a:ext uri="{FF2B5EF4-FFF2-40B4-BE49-F238E27FC236}">
                <a16:creationId xmlns:a16="http://schemas.microsoft.com/office/drawing/2014/main" id="{8D1FE921-C811-974A-921F-73E368A53254}"/>
              </a:ext>
            </a:extLst>
          </p:cNvPr>
          <p:cNvSpPr/>
          <p:nvPr/>
        </p:nvSpPr>
        <p:spPr>
          <a:xfrm>
            <a:off x="4141304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754;p43">
            <a:extLst>
              <a:ext uri="{FF2B5EF4-FFF2-40B4-BE49-F238E27FC236}">
                <a16:creationId xmlns:a16="http://schemas.microsoft.com/office/drawing/2014/main" id="{008BAD98-6EC4-F34A-87A6-4BA2C8B8F636}"/>
              </a:ext>
            </a:extLst>
          </p:cNvPr>
          <p:cNvSpPr/>
          <p:nvPr/>
        </p:nvSpPr>
        <p:spPr>
          <a:xfrm>
            <a:off x="2804913" y="214066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751;p43">
            <a:extLst>
              <a:ext uri="{FF2B5EF4-FFF2-40B4-BE49-F238E27FC236}">
                <a16:creationId xmlns:a16="http://schemas.microsoft.com/office/drawing/2014/main" id="{305876D1-568B-BC44-8310-555F1DBF8EB8}"/>
              </a:ext>
            </a:extLst>
          </p:cNvPr>
          <p:cNvSpPr/>
          <p:nvPr/>
        </p:nvSpPr>
        <p:spPr>
          <a:xfrm>
            <a:off x="1551808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752;p43">
            <a:extLst>
              <a:ext uri="{FF2B5EF4-FFF2-40B4-BE49-F238E27FC236}">
                <a16:creationId xmlns:a16="http://schemas.microsoft.com/office/drawing/2014/main" id="{8F2F82DA-C7FF-5C40-8294-48E8E8B74124}"/>
              </a:ext>
            </a:extLst>
          </p:cNvPr>
          <p:cNvSpPr/>
          <p:nvPr/>
        </p:nvSpPr>
        <p:spPr>
          <a:xfrm>
            <a:off x="1551808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752;p43">
            <a:extLst>
              <a:ext uri="{FF2B5EF4-FFF2-40B4-BE49-F238E27FC236}">
                <a16:creationId xmlns:a16="http://schemas.microsoft.com/office/drawing/2014/main" id="{9A3D4924-65D3-4649-A233-C16FDD26CD55}"/>
              </a:ext>
            </a:extLst>
          </p:cNvPr>
          <p:cNvSpPr/>
          <p:nvPr/>
        </p:nvSpPr>
        <p:spPr>
          <a:xfrm>
            <a:off x="2804913" y="438013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28B63243-8DCD-E546-A5A2-5E3BCBFC3265}"/>
              </a:ext>
            </a:extLst>
          </p:cNvPr>
          <p:cNvSpPr/>
          <p:nvPr/>
        </p:nvSpPr>
        <p:spPr>
          <a:xfrm>
            <a:off x="4141304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C0F91-A9B9-164F-B386-2FC2C42C3A2D}"/>
              </a:ext>
            </a:extLst>
          </p:cNvPr>
          <p:cNvSpPr txBox="1"/>
          <p:nvPr/>
        </p:nvSpPr>
        <p:spPr>
          <a:xfrm>
            <a:off x="945555" y="327226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05953-3B70-E34B-8431-177C3DD7DB69}"/>
              </a:ext>
            </a:extLst>
          </p:cNvPr>
          <p:cNvSpPr txBox="1"/>
          <p:nvPr/>
        </p:nvSpPr>
        <p:spPr>
          <a:xfrm>
            <a:off x="1775460" y="437897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1E26A-A6C3-7A4D-A277-F0D422F21BAD}"/>
              </a:ext>
            </a:extLst>
          </p:cNvPr>
          <p:cNvSpPr txBox="1"/>
          <p:nvPr/>
        </p:nvSpPr>
        <p:spPr>
          <a:xfrm>
            <a:off x="1999689" y="214066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361D9-36E9-0549-BDD3-A83A832AB7D7}"/>
              </a:ext>
            </a:extLst>
          </p:cNvPr>
          <p:cNvSpPr txBox="1"/>
          <p:nvPr/>
        </p:nvSpPr>
        <p:spPr>
          <a:xfrm>
            <a:off x="3576726" y="212459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DC2E0-F473-3840-8052-37F1FFB1FE14}"/>
              </a:ext>
            </a:extLst>
          </p:cNvPr>
          <p:cNvSpPr txBox="1"/>
          <p:nvPr/>
        </p:nvSpPr>
        <p:spPr>
          <a:xfrm>
            <a:off x="4352903" y="32722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C877BA-F528-4348-9ED6-9320587C9E9D}"/>
              </a:ext>
            </a:extLst>
          </p:cNvPr>
          <p:cNvSpPr txBox="1"/>
          <p:nvPr/>
        </p:nvSpPr>
        <p:spPr>
          <a:xfrm>
            <a:off x="3576726" y="438013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2" name="Google Shape;769;p43">
            <a:extLst>
              <a:ext uri="{FF2B5EF4-FFF2-40B4-BE49-F238E27FC236}">
                <a16:creationId xmlns:a16="http://schemas.microsoft.com/office/drawing/2014/main" id="{8AE959AA-60EE-2147-A93A-809FA135BF07}"/>
              </a:ext>
            </a:extLst>
          </p:cNvPr>
          <p:cNvSpPr txBox="1"/>
          <p:nvPr/>
        </p:nvSpPr>
        <p:spPr>
          <a:xfrm>
            <a:off x="586853" y="2556789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E98E1C-48D0-6F49-8FC4-ADD600B823FE}"/>
              </a:ext>
            </a:extLst>
          </p:cNvPr>
          <p:cNvSpPr txBox="1"/>
          <p:nvPr/>
        </p:nvSpPr>
        <p:spPr>
          <a:xfrm>
            <a:off x="5696147" y="1488412"/>
            <a:ext cx="617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want the path that minimizes the sum of edge weights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A-D-E-F-C: total distance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A-B-C: total distance 300.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the edge weights affect how BFS runs?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Nope! Exactly the same path chosen</a:t>
            </a:r>
          </a:p>
        </p:txBody>
      </p:sp>
      <p:sp>
        <p:nvSpPr>
          <p:cNvPr id="24" name="Google Shape;769;p43">
            <a:extLst>
              <a:ext uri="{FF2B5EF4-FFF2-40B4-BE49-F238E27FC236}">
                <a16:creationId xmlns:a16="http://schemas.microsoft.com/office/drawing/2014/main" id="{3574F463-60D2-4649-8D2E-35C3C047393E}"/>
              </a:ext>
            </a:extLst>
          </p:cNvPr>
          <p:cNvSpPr txBox="1"/>
          <p:nvPr/>
        </p:nvSpPr>
        <p:spPr>
          <a:xfrm>
            <a:off x="2534035" y="4709787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C88598-907B-C14F-9D1E-6C60C4372A2E}"/>
              </a:ext>
            </a:extLst>
          </p:cNvPr>
          <p:cNvGrpSpPr/>
          <p:nvPr/>
        </p:nvGrpSpPr>
        <p:grpSpPr>
          <a:xfrm>
            <a:off x="126777" y="5773014"/>
            <a:ext cx="1435944" cy="933778"/>
            <a:chOff x="7284772" y="5477007"/>
            <a:chExt cx="1435944" cy="9337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3D7031-14FA-B048-ACE5-0E867EE3879F}"/>
                </a:ext>
              </a:extLst>
            </p:cNvPr>
            <p:cNvSpPr/>
            <p:nvPr/>
          </p:nvSpPr>
          <p:spPr>
            <a:xfrm>
              <a:off x="7284772" y="5486357"/>
              <a:ext cx="1359049" cy="924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C37672-4B52-1E47-8FB0-4ABA1563C7B8}"/>
                </a:ext>
              </a:extLst>
            </p:cNvPr>
            <p:cNvCxnSpPr>
              <a:cxnSpLocks/>
            </p:cNvCxnSpPr>
            <p:nvPr/>
          </p:nvCxnSpPr>
          <p:spPr>
            <a:xfrm>
              <a:off x="7586682" y="6067161"/>
              <a:ext cx="0" cy="33427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3B0123-D5CB-8C4C-A866-5C600E929F6F}"/>
                </a:ext>
              </a:extLst>
            </p:cNvPr>
            <p:cNvSpPr txBox="1"/>
            <p:nvPr/>
          </p:nvSpPr>
          <p:spPr>
            <a:xfrm>
              <a:off x="7601254" y="6083548"/>
              <a:ext cx="997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2"/>
                  </a:solidFill>
                </a:rPr>
                <a:t>E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DGE</a:t>
              </a:r>
              <a:r>
                <a:rPr lang="en-US" sz="1400" b="1" spc="100" dirty="0">
                  <a:solidFill>
                    <a:schemeClr val="accent2"/>
                  </a:solidFill>
                </a:rPr>
                <a:t>T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O</a:t>
              </a:r>
              <a:endParaRPr lang="en-US" sz="1400" b="1" spc="1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C2076F-D91D-D44F-909B-D8D73D098989}"/>
                </a:ext>
              </a:extLst>
            </p:cNvPr>
            <p:cNvSpPr txBox="1"/>
            <p:nvPr/>
          </p:nvSpPr>
          <p:spPr>
            <a:xfrm>
              <a:off x="7808671" y="5477007"/>
              <a:ext cx="912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rgbClr val="00B0F0"/>
                  </a:solidFill>
                </a:rPr>
                <a:t>D</a:t>
              </a:r>
              <a:r>
                <a:rPr lang="en-US" sz="1200" b="1" spc="100" dirty="0">
                  <a:solidFill>
                    <a:srgbClr val="00B0F0"/>
                  </a:solidFill>
                </a:rPr>
                <a:t>IST</a:t>
              </a:r>
              <a:r>
                <a:rPr lang="en-US" sz="1400" b="1" spc="100" dirty="0">
                  <a:solidFill>
                    <a:srgbClr val="00B0F0"/>
                  </a:solidFill>
                </a:rPr>
                <a:t>T</a:t>
              </a:r>
              <a:r>
                <a:rPr lang="en-US" sz="1200" b="1" spc="100" dirty="0">
                  <a:solidFill>
                    <a:srgbClr val="00B0F0"/>
                  </a:solidFill>
                </a:rPr>
                <a:t>O</a:t>
              </a:r>
              <a:endParaRPr lang="en-US" sz="1400" b="1" spc="100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21CD31-BE96-EA4C-9455-0BC4A07330DA}"/>
                </a:ext>
              </a:extLst>
            </p:cNvPr>
            <p:cNvSpPr txBox="1"/>
            <p:nvPr/>
          </p:nvSpPr>
          <p:spPr>
            <a:xfrm>
              <a:off x="7782879" y="576956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6"/>
                  </a:solidFill>
                </a:rPr>
                <a:t>VISITED</a:t>
              </a:r>
            </a:p>
          </p:txBody>
        </p:sp>
        <p:sp>
          <p:nvSpPr>
            <p:cNvPr id="31" name="Google Shape;755;p43">
              <a:extLst>
                <a:ext uri="{FF2B5EF4-FFF2-40B4-BE49-F238E27FC236}">
                  <a16:creationId xmlns:a16="http://schemas.microsoft.com/office/drawing/2014/main" id="{7675CB91-6CE4-734D-A328-A582AE9F5FD7}"/>
                </a:ext>
              </a:extLst>
            </p:cNvPr>
            <p:cNvSpPr/>
            <p:nvPr/>
          </p:nvSpPr>
          <p:spPr>
            <a:xfrm>
              <a:off x="7442483" y="5803588"/>
              <a:ext cx="288398" cy="2297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22B0E5-6A81-094C-B1DC-51B102BFEC50}"/>
                </a:ext>
              </a:extLst>
            </p:cNvPr>
            <p:cNvSpPr/>
            <p:nvPr/>
          </p:nvSpPr>
          <p:spPr>
            <a:xfrm>
              <a:off x="7412267" y="5762253"/>
              <a:ext cx="356598" cy="30490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323864-13C2-A746-8B15-83F6FC521903}"/>
                </a:ext>
              </a:extLst>
            </p:cNvPr>
            <p:cNvSpPr txBox="1"/>
            <p:nvPr/>
          </p:nvSpPr>
          <p:spPr>
            <a:xfrm>
              <a:off x="7613213" y="5486357"/>
              <a:ext cx="311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402254-EAA1-EF47-A2B1-75120F46DF57}"/>
              </a:ext>
            </a:extLst>
          </p:cNvPr>
          <p:cNvCxnSpPr>
            <a:cxnSpLocks/>
          </p:cNvCxnSpPr>
          <p:nvPr/>
        </p:nvCxnSpPr>
        <p:spPr>
          <a:xfrm flipH="1" flipV="1">
            <a:off x="1886929" y="3179230"/>
            <a:ext cx="11919" cy="69830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DCCEF3F-ECDC-D948-8AA5-735509DFABC2}"/>
              </a:ext>
            </a:extLst>
          </p:cNvPr>
          <p:cNvSpPr/>
          <p:nvPr/>
        </p:nvSpPr>
        <p:spPr>
          <a:xfrm>
            <a:off x="1494154" y="2565374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61F2DE-23FF-1A47-80D6-E9B22447B15E}"/>
              </a:ext>
            </a:extLst>
          </p:cNvPr>
          <p:cNvSpPr/>
          <p:nvPr/>
        </p:nvSpPr>
        <p:spPr>
          <a:xfrm>
            <a:off x="1507621" y="3894555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82303D-3B2E-CF44-844B-334981216413}"/>
              </a:ext>
            </a:extLst>
          </p:cNvPr>
          <p:cNvSpPr/>
          <p:nvPr/>
        </p:nvSpPr>
        <p:spPr>
          <a:xfrm>
            <a:off x="2754874" y="2085552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9A23D1-2CB5-9F4A-B372-5EA048EA531A}"/>
              </a:ext>
            </a:extLst>
          </p:cNvPr>
          <p:cNvCxnSpPr>
            <a:cxnSpLocks/>
          </p:cNvCxnSpPr>
          <p:nvPr/>
        </p:nvCxnSpPr>
        <p:spPr>
          <a:xfrm flipH="1">
            <a:off x="2224149" y="2457908"/>
            <a:ext cx="589787" cy="3181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460C73-BD7F-F547-805B-BCFF1C32988F}"/>
              </a:ext>
            </a:extLst>
          </p:cNvPr>
          <p:cNvCxnSpPr>
            <a:cxnSpLocks/>
          </p:cNvCxnSpPr>
          <p:nvPr/>
        </p:nvCxnSpPr>
        <p:spPr>
          <a:xfrm flipH="1" flipV="1">
            <a:off x="2332836" y="4134842"/>
            <a:ext cx="481100" cy="258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2F93395-345B-4143-BB22-22CF75C9C6E4}"/>
              </a:ext>
            </a:extLst>
          </p:cNvPr>
          <p:cNvSpPr txBox="1"/>
          <p:nvPr/>
        </p:nvSpPr>
        <p:spPr>
          <a:xfrm>
            <a:off x="1886929" y="356187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0A42C-E1F3-2240-996D-BBBF21552FF8}"/>
              </a:ext>
            </a:extLst>
          </p:cNvPr>
          <p:cNvSpPr txBox="1"/>
          <p:nvPr/>
        </p:nvSpPr>
        <p:spPr>
          <a:xfrm>
            <a:off x="1831870" y="219495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7C17B1-4835-0C46-9A73-166351A11A35}"/>
              </a:ext>
            </a:extLst>
          </p:cNvPr>
          <p:cNvSpPr txBox="1"/>
          <p:nvPr/>
        </p:nvSpPr>
        <p:spPr>
          <a:xfrm>
            <a:off x="3072506" y="172769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FB8C1C-26C1-2340-B861-6ED526A48757}"/>
              </a:ext>
            </a:extLst>
          </p:cNvPr>
          <p:cNvSpPr txBox="1"/>
          <p:nvPr/>
        </p:nvSpPr>
        <p:spPr>
          <a:xfrm>
            <a:off x="3037615" y="4047487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EE128-5472-CA49-BDAA-E67716FEDF3F}"/>
              </a:ext>
            </a:extLst>
          </p:cNvPr>
          <p:cNvSpPr txBox="1"/>
          <p:nvPr/>
        </p:nvSpPr>
        <p:spPr>
          <a:xfrm>
            <a:off x="5625353" y="3662991"/>
            <a:ext cx="6172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Observation</a:t>
            </a:r>
            <a:r>
              <a:rPr lang="en-US" sz="2000" dirty="0"/>
              <a:t>: still have “First Try Phenomenon”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</a:t>
            </a:r>
            <a:r>
              <a:rPr lang="en-US" sz="2000" dirty="0"/>
              <a:t> </a:t>
            </a:r>
            <a:r>
              <a:rPr lang="en-US" sz="2000" b="1" dirty="0"/>
              <a:t>Intuition</a:t>
            </a:r>
            <a:r>
              <a:rPr lang="en-US" sz="2000" dirty="0"/>
              <a:t>: yet BFS breaks because we no longer process the closest vertices first (that is, not closest according to the edge weights!)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we can’t rely on first path found being best anymore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Idea 1</a:t>
            </a:r>
            <a:r>
              <a:rPr lang="en-US" sz="2000" dirty="0"/>
              <a:t>: Could we change the weighted graph into an unweighted graph?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15E41E-37D1-E649-BAF1-335E02305317}"/>
              </a:ext>
            </a:extLst>
          </p:cNvPr>
          <p:cNvSpPr txBox="1"/>
          <p:nvPr/>
        </p:nvSpPr>
        <p:spPr>
          <a:xfrm>
            <a:off x="244439" y="5487339"/>
            <a:ext cx="113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BFS Tracking:</a:t>
            </a:r>
          </a:p>
        </p:txBody>
      </p:sp>
    </p:spTree>
    <p:extLst>
      <p:ext uri="{BB962C8B-B14F-4D97-AF65-F5344CB8AC3E}">
        <p14:creationId xmlns:p14="http://schemas.microsoft.com/office/powerpoint/2010/main" val="15253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  <p:bldP spid="52" grpId="0" animBg="1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Reductions: Weighted </a:t>
            </a:r>
            <a:r>
              <a:rPr lang="en-US" b="1" dirty="0">
                <a:solidFill>
                  <a:schemeClr val="accent5"/>
                </a:solidFill>
                <a:sym typeface="Wingdings" pitchFamily="2" charset="2"/>
              </a:rPr>
              <a:t> Unweighted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711788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343F-6187-AA40-A9D6-12D07D84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Change into an unweighted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5880-C638-5546-8B89-0AE1262A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528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BFS works on unweighted graphs</a:t>
            </a:r>
          </a:p>
          <a:p>
            <a:pPr lvl="1"/>
            <a:r>
              <a:rPr lang="en-US" dirty="0"/>
              <a:t>If we can transform a weighted graph to unweighted, we can solve it!</a:t>
            </a:r>
          </a:p>
          <a:p>
            <a:pPr lvl="1"/>
            <a:endParaRPr lang="en-US" dirty="0"/>
          </a:p>
          <a:p>
            <a:r>
              <a:rPr lang="en-US" dirty="0"/>
              <a:t>This idea is known as a </a:t>
            </a:r>
            <a:r>
              <a:rPr lang="en-US" b="1" dirty="0">
                <a:solidFill>
                  <a:schemeClr val="accent3"/>
                </a:solidFill>
              </a:rPr>
              <a:t>reduction</a:t>
            </a:r>
          </a:p>
          <a:p>
            <a:pPr lvl="1"/>
            <a:r>
              <a:rPr lang="en-US" dirty="0"/>
              <a:t>“Reduce” a problem you can’t solve to one you can</a:t>
            </a:r>
          </a:p>
          <a:p>
            <a:pPr lvl="1"/>
            <a:r>
              <a:rPr lang="en-US" dirty="0"/>
              <a:t>Here, we’re trying to reduce BFS on weighted graphs to BFS on unweighted graphs</a:t>
            </a:r>
          </a:p>
          <a:p>
            <a:pPr lvl="1"/>
            <a:r>
              <a:rPr lang="en-US" dirty="0"/>
              <a:t>We’ll revisit this concept later in the course!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B769B4-3E1F-EC40-9A00-F2D538958A53}"/>
              </a:ext>
            </a:extLst>
          </p:cNvPr>
          <p:cNvGrpSpPr/>
          <p:nvPr/>
        </p:nvGrpSpPr>
        <p:grpSpPr>
          <a:xfrm>
            <a:off x="1756338" y="4935505"/>
            <a:ext cx="3244286" cy="1440619"/>
            <a:chOff x="1571625" y="2338937"/>
            <a:chExt cx="2247900" cy="114433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BD3220-CCEE-B643-9F41-FBDD1C00277D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CA2024-2279-ED4A-86BE-9663755E8313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ABB9B52-B4E6-3F41-9A12-30FB793F289C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E5EE4F-CAC1-2C46-BCD7-E80D94B1E444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79D5D1D-4E8F-6945-ACE6-7A5B594B1E0E}"/>
                </a:ext>
              </a:extLst>
            </p:cNvPr>
            <p:cNvCxnSpPr>
              <a:stCxn id="36" idx="6"/>
              <a:endCxn id="38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E0BF2DE-CA1E-0346-A9E5-69F25F359D7A}"/>
                </a:ext>
              </a:extLst>
            </p:cNvPr>
            <p:cNvCxnSpPr>
              <a:stCxn id="35" idx="5"/>
              <a:endCxn id="37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DB0EF8-9BCD-F541-B7AB-58B332DC326F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22292D-E5BD-F740-83D6-3101B4D4BEB4}"/>
                </a:ext>
              </a:extLst>
            </p:cNvPr>
            <p:cNvCxnSpPr>
              <a:stCxn id="37" idx="6"/>
              <a:endCxn id="38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E5FF446-5A50-3349-9CE2-EB234E0E3505}"/>
                </a:ext>
              </a:extLst>
            </p:cNvPr>
            <p:cNvCxnSpPr>
              <a:stCxn id="35" idx="0"/>
              <a:endCxn id="36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9F519C-082A-3741-9485-4DE60AA5E2DE}"/>
                </a:ext>
              </a:extLst>
            </p:cNvPr>
            <p:cNvSpPr txBox="1"/>
            <p:nvPr/>
          </p:nvSpPr>
          <p:spPr>
            <a:xfrm>
              <a:off x="2432335" y="273530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AD854E-4465-E842-907E-616B055C5FE8}"/>
                </a:ext>
              </a:extLst>
            </p:cNvPr>
            <p:cNvSpPr txBox="1"/>
            <p:nvPr/>
          </p:nvSpPr>
          <p:spPr>
            <a:xfrm>
              <a:off x="1898431" y="2378815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248E95-1C00-E540-A1E0-07C24062951C}"/>
                </a:ext>
              </a:extLst>
            </p:cNvPr>
            <p:cNvSpPr txBox="1"/>
            <p:nvPr/>
          </p:nvSpPr>
          <p:spPr>
            <a:xfrm>
              <a:off x="2985225" y="3189899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53BCB7-C288-164D-92FB-013599C1FEA6}"/>
                </a:ext>
              </a:extLst>
            </p:cNvPr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100E64-3722-3446-B90F-5F9E01A1A60D}"/>
                </a:ext>
              </a:extLst>
            </p:cNvPr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0AF9DE-8595-D640-ABEB-C1AC3F0325B4}"/>
              </a:ext>
            </a:extLst>
          </p:cNvPr>
          <p:cNvGrpSpPr/>
          <p:nvPr/>
        </p:nvGrpSpPr>
        <p:grpSpPr>
          <a:xfrm>
            <a:off x="6749638" y="4800701"/>
            <a:ext cx="3704744" cy="1636920"/>
            <a:chOff x="8696325" y="2321202"/>
            <a:chExt cx="2247900" cy="112435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107476-57B6-9D4C-BBA3-78F45855DE6D}"/>
                </a:ext>
              </a:extLst>
            </p:cNvPr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5A23FF-6CE8-2C47-B468-A5DDFD4C48F5}"/>
                </a:ext>
              </a:extLst>
            </p:cNvPr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31AA85-9077-9C4A-8184-A4069358F08C}"/>
                </a:ext>
              </a:extLst>
            </p:cNvPr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934B03-CA73-334F-9F85-361EF85432ED}"/>
                </a:ext>
              </a:extLst>
            </p:cNvPr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0834FD7-8A3B-4A4A-8E90-89FF284FD30E}"/>
                </a:ext>
              </a:extLst>
            </p:cNvPr>
            <p:cNvCxnSpPr>
              <a:stCxn id="51" idx="6"/>
              <a:endCxn id="53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0F6665F-3B1E-8642-888A-BE6F05B2A548}"/>
                </a:ext>
              </a:extLst>
            </p:cNvPr>
            <p:cNvCxnSpPr>
              <a:stCxn id="50" idx="5"/>
              <a:endCxn id="52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A20EA1F-7010-954F-95A0-DEABAF25E879}"/>
                </a:ext>
              </a:extLst>
            </p:cNvPr>
            <p:cNvCxnSpPr>
              <a:stCxn id="50" idx="6"/>
              <a:endCxn id="63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47FD978-A85A-854B-AF7E-783901ED49AC}"/>
                </a:ext>
              </a:extLst>
            </p:cNvPr>
            <p:cNvCxnSpPr>
              <a:stCxn id="52" idx="6"/>
              <a:endCxn id="61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9660F07-6B9A-2D43-B01C-574E4197B072}"/>
                </a:ext>
              </a:extLst>
            </p:cNvPr>
            <p:cNvCxnSpPr>
              <a:stCxn id="59" idx="6"/>
              <a:endCxn id="51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4762136-BDC3-BC41-85DB-AF99ECBAF34D}"/>
                </a:ext>
              </a:extLst>
            </p:cNvPr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AFA381D-FF6A-B042-B72A-D66BFF6677EF}"/>
                </a:ext>
              </a:extLst>
            </p:cNvPr>
            <p:cNvCxnSpPr>
              <a:cxnSpLocks/>
              <a:stCxn id="50" idx="0"/>
              <a:endCxn id="59" idx="3"/>
            </p:cNvCxnSpPr>
            <p:nvPr/>
          </p:nvCxnSpPr>
          <p:spPr>
            <a:xfrm flipV="1">
              <a:off x="8853487" y="2656684"/>
              <a:ext cx="343210" cy="13890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E5C3B3-4B8C-4247-8206-536ED8238B8C}"/>
                </a:ext>
              </a:extLst>
            </p:cNvPr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7A54C5C-7976-784F-B152-50B43E00E0FE}"/>
                </a:ext>
              </a:extLst>
            </p:cNvPr>
            <p:cNvCxnSpPr>
              <a:stCxn id="61" idx="7"/>
              <a:endCxn id="53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46C441-1E98-3544-972F-EA00F7D90C11}"/>
                </a:ext>
              </a:extLst>
            </p:cNvPr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DF4525E-A465-6C40-8FB0-E6C7087CB171}"/>
                </a:ext>
              </a:extLst>
            </p:cNvPr>
            <p:cNvCxnSpPr>
              <a:stCxn id="63" idx="6"/>
              <a:endCxn id="53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" name="Down Arrow 64">
            <a:extLst>
              <a:ext uri="{FF2B5EF4-FFF2-40B4-BE49-F238E27FC236}">
                <a16:creationId xmlns:a16="http://schemas.microsoft.com/office/drawing/2014/main" id="{91430C2D-0E5D-D74B-BFC7-74882FDC744A}"/>
              </a:ext>
            </a:extLst>
          </p:cNvPr>
          <p:cNvSpPr/>
          <p:nvPr/>
        </p:nvSpPr>
        <p:spPr>
          <a:xfrm rot="16200000">
            <a:off x="5648888" y="5469930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D0A75D-45A9-9140-87DA-C668B4B28D5F}"/>
              </a:ext>
            </a:extLst>
          </p:cNvPr>
          <p:cNvSpPr/>
          <p:nvPr/>
        </p:nvSpPr>
        <p:spPr>
          <a:xfrm>
            <a:off x="6096000" y="236174"/>
            <a:ext cx="6096000" cy="6680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20604"/>
            <a:ext cx="3244286" cy="1440619"/>
            <a:chOff x="1571625" y="2338937"/>
            <a:chExt cx="2247900" cy="1144336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Box 28"/>
            <p:cNvSpPr txBox="1"/>
            <p:nvPr/>
          </p:nvSpPr>
          <p:spPr>
            <a:xfrm>
              <a:off x="2432335" y="273530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98431" y="2378815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8B1F3-7AB6-214C-8CC4-9C2C547472F5}"/>
              </a:ext>
            </a:extLst>
          </p:cNvPr>
          <p:cNvCxnSpPr>
            <a:cxnSpLocks/>
          </p:cNvCxnSpPr>
          <p:nvPr/>
        </p:nvCxnSpPr>
        <p:spPr>
          <a:xfrm>
            <a:off x="6043648" y="177235"/>
            <a:ext cx="0" cy="681284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8D0755-960A-1B43-9D36-B52C1EFE5848}"/>
              </a:ext>
            </a:extLst>
          </p:cNvPr>
          <p:cNvSpPr txBox="1"/>
          <p:nvPr/>
        </p:nvSpPr>
        <p:spPr>
          <a:xfrm>
            <a:off x="1760649" y="121325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4"/>
                </a:solidFill>
              </a:rPr>
              <a:t>WEIGHTED GRAPHS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A8A92DD-C218-8C48-951C-269F06C69DF3}"/>
              </a:ext>
            </a:extLst>
          </p:cNvPr>
          <p:cNvSpPr txBox="1"/>
          <p:nvPr/>
        </p:nvSpPr>
        <p:spPr>
          <a:xfrm>
            <a:off x="8101014" y="117315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3"/>
                </a:solidFill>
              </a:rPr>
              <a:t>UNWEIGHTED GRAPHS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4476079" y="1876623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Straight Arrow Connector 56"/>
            <p:cNvCxnSpPr>
              <a:cxnSpLocks/>
              <a:stCxn id="41" idx="0"/>
              <a:endCxn id="55" idx="3"/>
            </p:cNvCxnSpPr>
            <p:nvPr/>
          </p:nvCxnSpPr>
          <p:spPr>
            <a:xfrm flipV="1">
              <a:off x="8853487" y="2656684"/>
              <a:ext cx="343210" cy="13890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A77898-E85F-F741-963B-6957865F6BEE}"/>
              </a:ext>
            </a:extLst>
          </p:cNvPr>
          <p:cNvGrpSpPr/>
          <p:nvPr/>
        </p:nvGrpSpPr>
        <p:grpSpPr>
          <a:xfrm>
            <a:off x="8316156" y="3443968"/>
            <a:ext cx="3882622" cy="1370080"/>
            <a:chOff x="8316156" y="3443968"/>
            <a:chExt cx="3882622" cy="1370080"/>
          </a:xfrm>
        </p:grpSpPr>
        <p:sp>
          <p:nvSpPr>
            <p:cNvPr id="93" name="Oval 92"/>
            <p:cNvSpPr/>
            <p:nvPr/>
          </p:nvSpPr>
          <p:spPr>
            <a:xfrm>
              <a:off x="8316156" y="4022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656669" y="344396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608085" y="4431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1166834" y="4022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97" name="Straight Arrow Connector 96"/>
            <p:cNvCxnSpPr>
              <a:cxnSpLocks/>
              <a:stCxn id="94" idx="6"/>
              <a:endCxn id="96" idx="1"/>
            </p:cNvCxnSpPr>
            <p:nvPr/>
          </p:nvCxnSpPr>
          <p:spPr>
            <a:xfrm>
              <a:off x="10120080" y="3635478"/>
              <a:ext cx="1114620" cy="44264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Straight Arrow Connector 97"/>
            <p:cNvCxnSpPr>
              <a:cxnSpLocks/>
              <a:stCxn id="93" idx="5"/>
              <a:endCxn id="95" idx="2"/>
            </p:cNvCxnSpPr>
            <p:nvPr/>
          </p:nvCxnSpPr>
          <p:spPr>
            <a:xfrm>
              <a:off x="8711702" y="4348957"/>
              <a:ext cx="896383" cy="273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Straight Arrow Connector 98"/>
            <p:cNvCxnSpPr/>
            <p:nvPr/>
          </p:nvCxnSpPr>
          <p:spPr>
            <a:xfrm flipV="1">
              <a:off x="8779567" y="4222878"/>
              <a:ext cx="1032525" cy="226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Straight Arrow Connector 99"/>
            <p:cNvCxnSpPr>
              <a:cxnSpLocks/>
              <a:stCxn id="95" idx="6"/>
              <a:endCxn id="104" idx="2"/>
            </p:cNvCxnSpPr>
            <p:nvPr/>
          </p:nvCxnSpPr>
          <p:spPr>
            <a:xfrm flipV="1">
              <a:off x="10071495" y="4544917"/>
              <a:ext cx="484479" cy="7762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Straight Arrow Connector 100"/>
            <p:cNvCxnSpPr>
              <a:cxnSpLocks/>
              <a:stCxn id="102" idx="6"/>
              <a:endCxn id="94" idx="2"/>
            </p:cNvCxnSpPr>
            <p:nvPr/>
          </p:nvCxnSpPr>
          <p:spPr>
            <a:xfrm flipV="1">
              <a:off x="9261125" y="3635478"/>
              <a:ext cx="395544" cy="14633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Oval 101"/>
            <p:cNvSpPr/>
            <p:nvPr/>
          </p:nvSpPr>
          <p:spPr>
            <a:xfrm>
              <a:off x="9018295" y="3681457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Straight Arrow Connector 102"/>
            <p:cNvCxnSpPr>
              <a:cxnSpLocks/>
              <a:stCxn id="93" idx="0"/>
              <a:endCxn id="102" idx="3"/>
            </p:cNvCxnSpPr>
            <p:nvPr/>
          </p:nvCxnSpPr>
          <p:spPr>
            <a:xfrm flipV="1">
              <a:off x="8547862" y="3852768"/>
              <a:ext cx="505995" cy="16925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Oval 103"/>
            <p:cNvSpPr/>
            <p:nvPr/>
          </p:nvSpPr>
          <p:spPr>
            <a:xfrm>
              <a:off x="10555974" y="4444565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5" name="Straight Arrow Connector 104"/>
            <p:cNvCxnSpPr>
              <a:cxnSpLocks/>
              <a:stCxn id="104" idx="7"/>
              <a:endCxn id="96" idx="3"/>
            </p:cNvCxnSpPr>
            <p:nvPr/>
          </p:nvCxnSpPr>
          <p:spPr>
            <a:xfrm flipV="1">
              <a:off x="10763242" y="4348956"/>
              <a:ext cx="471457" cy="12500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Oval 105"/>
            <p:cNvSpPr/>
            <p:nvPr/>
          </p:nvSpPr>
          <p:spPr>
            <a:xfrm>
              <a:off x="9812091" y="4110919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10054921" y="4222878"/>
              <a:ext cx="1111913" cy="226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" name="TextBox 107"/>
            <p:cNvSpPr txBox="1"/>
            <p:nvPr/>
          </p:nvSpPr>
          <p:spPr>
            <a:xfrm>
              <a:off x="11592405" y="3963057"/>
              <a:ext cx="606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FEC1C54-438F-8F41-A4CB-8B6575DD0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1335" y="4163176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EE67B96-BF87-A641-AF66-112B0D9C5E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8906" y="4162369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61DC08-23F0-FD44-9262-DDB3DF83F176}"/>
              </a:ext>
            </a:extLst>
          </p:cNvPr>
          <p:cNvGrpSpPr/>
          <p:nvPr/>
        </p:nvGrpSpPr>
        <p:grpSpPr>
          <a:xfrm>
            <a:off x="4506795" y="4994631"/>
            <a:ext cx="3733458" cy="1416916"/>
            <a:chOff x="4506795" y="4994631"/>
            <a:chExt cx="3733458" cy="1416916"/>
          </a:xfrm>
        </p:grpSpPr>
        <p:sp>
          <p:nvSpPr>
            <p:cNvPr id="125" name="Oval 124"/>
            <p:cNvSpPr/>
            <p:nvPr/>
          </p:nvSpPr>
          <p:spPr>
            <a:xfrm>
              <a:off x="4506795" y="558756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5780798" y="501282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625" y="5994218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6037" y="558756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6221217" y="5203238"/>
              <a:ext cx="1059318" cy="44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4882716" y="5912617"/>
              <a:ext cx="851909" cy="27201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4947214" y="5777978"/>
              <a:ext cx="2268823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6175043" y="5912617"/>
              <a:ext cx="1105492" cy="27201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4727005" y="5203238"/>
              <a:ext cx="1053793" cy="38433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TextBox 133"/>
            <p:cNvSpPr txBox="1"/>
            <p:nvPr/>
          </p:nvSpPr>
          <p:spPr>
            <a:xfrm>
              <a:off x="5776798" y="539783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98179" y="499463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487470" y="604221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37521" y="50112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1560" y="6018777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63966" y="5546755"/>
              <a:ext cx="576287" cy="4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7E5611A-5641-7D40-826D-0E23037C0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7224" y="5706872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entagon 84">
            <a:extLst>
              <a:ext uri="{FF2B5EF4-FFF2-40B4-BE49-F238E27FC236}">
                <a16:creationId xmlns:a16="http://schemas.microsoft.com/office/drawing/2014/main" id="{E43F7922-2A81-3F41-97A4-3F908A483059}"/>
              </a:ext>
            </a:extLst>
          </p:cNvPr>
          <p:cNvSpPr/>
          <p:nvPr/>
        </p:nvSpPr>
        <p:spPr>
          <a:xfrm flipH="1">
            <a:off x="3712218" y="4750524"/>
            <a:ext cx="4237057" cy="19530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 output back into the original form, now with a solution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01626" y="3238365"/>
            <a:ext cx="3957929" cy="16954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the algorithm:</a:t>
            </a:r>
          </a:p>
          <a:p>
            <a:pPr algn="ctr"/>
            <a:r>
              <a:rPr lang="en-US" sz="2200" dirty="0"/>
              <a:t>Unweighted Shortest Paths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239A392A-9185-0D4C-8745-8861F64C03C8}"/>
              </a:ext>
            </a:extLst>
          </p:cNvPr>
          <p:cNvSpPr/>
          <p:nvPr/>
        </p:nvSpPr>
        <p:spPr>
          <a:xfrm>
            <a:off x="4435207" y="1753119"/>
            <a:ext cx="3957929" cy="19530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 input into a form </a:t>
            </a:r>
            <a:br>
              <a:rPr lang="en-US" dirty="0"/>
            </a:br>
            <a:r>
              <a:rPr lang="en-US" dirty="0"/>
              <a:t>we can feed into the algorithm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22" y="293083"/>
            <a:ext cx="10515600" cy="762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Weighted Graphs: An Example Reduction</a:t>
            </a:r>
          </a:p>
        </p:txBody>
      </p:sp>
    </p:spTree>
    <p:extLst>
      <p:ext uri="{BB962C8B-B14F-4D97-AF65-F5344CB8AC3E}">
        <p14:creationId xmlns:p14="http://schemas.microsoft.com/office/powerpoint/2010/main" val="10971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5416 -0.0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1107 -0.044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04467 L 0.3013 0.199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25 L -0.35573 0.23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0.01158 L -0.36446 -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141A-BBCA-524E-B56A-90D22AC6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1: Change into an unweighted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75FB-4B40-DF43-B162-6306BCBF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16" y="4744720"/>
            <a:ext cx="10809568" cy="18502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Unfortunately, looks like we can’t use this reduction here.</a:t>
            </a:r>
          </a:p>
          <a:p>
            <a:pPr lvl="1"/>
            <a:r>
              <a:rPr lang="en-US" dirty="0"/>
              <a:t>Note: we’ll see </a:t>
            </a:r>
            <a:r>
              <a:rPr lang="en-US" i="1" dirty="0"/>
              <a:t>good</a:t>
            </a:r>
            <a:r>
              <a:rPr lang="en-US" dirty="0"/>
              <a:t> examples of reductions later on!</a:t>
            </a:r>
          </a:p>
          <a:p>
            <a:pPr lvl="1"/>
            <a:endParaRPr lang="en-US" dirty="0"/>
          </a:p>
          <a:p>
            <a:r>
              <a:rPr lang="en-US" b="1" dirty="0"/>
              <a:t>Idea 2</a:t>
            </a:r>
            <a:r>
              <a:rPr lang="en-US" dirty="0"/>
              <a:t>: Could we change the order that we visit nodes to take edge weights into account?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78EE40-8D94-EF47-9042-4E2B77F97FAF}"/>
              </a:ext>
            </a:extLst>
          </p:cNvPr>
          <p:cNvGrpSpPr/>
          <p:nvPr/>
        </p:nvGrpSpPr>
        <p:grpSpPr>
          <a:xfrm>
            <a:off x="1776658" y="1730351"/>
            <a:ext cx="3244286" cy="1440619"/>
            <a:chOff x="1571625" y="2338937"/>
            <a:chExt cx="2247900" cy="11443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F83CE7-DE91-5B45-A622-C6A286D626DC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E091C1-03B0-B042-970F-04EE09D88940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6000D1-EE98-5C46-ADA1-2D8F72B6963D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006D36-0F7A-7C4D-A30D-1E854CFC29CA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6D975FC-AF2A-CB47-BE27-79A7903C23C3}"/>
                </a:ext>
              </a:extLst>
            </p:cNvPr>
            <p:cNvCxnSpPr>
              <a:stCxn id="6" idx="6"/>
              <a:endCxn id="8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ADB499-9FC6-CF4D-BB75-B8543B362D1D}"/>
                </a:ext>
              </a:extLst>
            </p:cNvPr>
            <p:cNvCxnSpPr>
              <a:stCxn id="5" idx="5"/>
              <a:endCxn id="7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8812BC-F372-7E4F-B468-6CB449B8DC53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90D7155-7CF3-4B43-A978-3CF85A67818F}"/>
                </a:ext>
              </a:extLst>
            </p:cNvPr>
            <p:cNvCxnSpPr>
              <a:stCxn id="7" idx="6"/>
              <a:endCxn id="8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ABB09B-F550-0845-8AA7-272E81169A75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5D4D1-5C59-4B4C-81C6-37027AFF2C5A}"/>
                </a:ext>
              </a:extLst>
            </p:cNvPr>
            <p:cNvSpPr txBox="1"/>
            <p:nvPr/>
          </p:nvSpPr>
          <p:spPr>
            <a:xfrm>
              <a:off x="2398573" y="2724459"/>
              <a:ext cx="478929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0.01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5DB33-61F6-3A4C-B7CC-4D2934DD1B52}"/>
                </a:ext>
              </a:extLst>
            </p:cNvPr>
            <p:cNvSpPr txBox="1"/>
            <p:nvPr/>
          </p:nvSpPr>
          <p:spPr>
            <a:xfrm>
              <a:off x="1856324" y="23626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D31321-6F4B-E14B-B630-10C5101AC384}"/>
                    </a:ext>
                  </a:extLst>
                </p:cNvPr>
                <p:cNvSpPr txBox="1"/>
                <p:nvPr/>
              </p:nvSpPr>
              <p:spPr>
                <a:xfrm>
                  <a:off x="2985225" y="3189899"/>
                  <a:ext cx="313525" cy="293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D31321-6F4B-E14B-B630-10C5101AC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225" y="3189899"/>
                  <a:ext cx="313525" cy="2933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D947E-EFEA-F04C-8029-9797F45F283C}"/>
                </a:ext>
              </a:extLst>
            </p:cNvPr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860200-D4B4-3D4A-9C46-14133EAD1645}"/>
                </a:ext>
              </a:extLst>
            </p:cNvPr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9.2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EDE21-20FE-104F-BA75-6AA2D423E5C0}"/>
              </a:ext>
            </a:extLst>
          </p:cNvPr>
          <p:cNvGrpSpPr/>
          <p:nvPr/>
        </p:nvGrpSpPr>
        <p:grpSpPr>
          <a:xfrm>
            <a:off x="6970715" y="1730351"/>
            <a:ext cx="3244286" cy="1440619"/>
            <a:chOff x="1571625" y="2338937"/>
            <a:chExt cx="2247900" cy="114433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A238FE-78E0-1649-AABF-37159B168E8C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BFFA57E-4D31-724A-AA2B-AA463ABE942B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3E7956-7E69-F74A-933F-D12048FA7E1F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E1FEC3-8C97-A648-876A-84709AF9131D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77EEE2-BE85-5C46-8E53-5F8D3C334365}"/>
                </a:ext>
              </a:extLst>
            </p:cNvPr>
            <p:cNvCxnSpPr>
              <a:stCxn id="21" idx="6"/>
              <a:endCxn id="23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8D4853A-D668-0D4B-9654-2F3E71AEBE6C}"/>
                </a:ext>
              </a:extLst>
            </p:cNvPr>
            <p:cNvCxnSpPr>
              <a:stCxn id="20" idx="5"/>
              <a:endCxn id="22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91E67C-98E1-B642-A3AB-6FF600AA18FE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971BA92-C97A-9541-A5F8-57D2DBF6DA2A}"/>
                </a:ext>
              </a:extLst>
            </p:cNvPr>
            <p:cNvCxnSpPr>
              <a:stCxn id="22" idx="6"/>
              <a:endCxn id="23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57D0A9-8716-2D46-8E96-45D28840DE16}"/>
                </a:ext>
              </a:extLst>
            </p:cNvPr>
            <p:cNvCxnSpPr>
              <a:stCxn id="20" idx="0"/>
              <a:endCxn id="21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34CD8-421B-614D-A1A7-769FB40AD445}"/>
                </a:ext>
              </a:extLst>
            </p:cNvPr>
            <p:cNvSpPr txBox="1"/>
            <p:nvPr/>
          </p:nvSpPr>
          <p:spPr>
            <a:xfrm>
              <a:off x="2398573" y="2724459"/>
              <a:ext cx="654417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500000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CD8449-989C-AF44-B651-92729CA6D050}"/>
                </a:ext>
              </a:extLst>
            </p:cNvPr>
            <p:cNvSpPr txBox="1"/>
            <p:nvPr/>
          </p:nvSpPr>
          <p:spPr>
            <a:xfrm>
              <a:off x="1928223" y="2364082"/>
              <a:ext cx="215696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7A6BE-2237-A545-9187-92C833CEA598}"/>
                </a:ext>
              </a:extLst>
            </p:cNvPr>
            <p:cNvSpPr txBox="1"/>
            <p:nvPr/>
          </p:nvSpPr>
          <p:spPr>
            <a:xfrm>
              <a:off x="2985225" y="3189899"/>
              <a:ext cx="566674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20000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9036B9-174C-5746-AEF3-51C6F221A0BE}"/>
                </a:ext>
              </a:extLst>
            </p:cNvPr>
            <p:cNvSpPr txBox="1"/>
            <p:nvPr/>
          </p:nvSpPr>
          <p:spPr>
            <a:xfrm>
              <a:off x="3020946" y="2338937"/>
              <a:ext cx="654417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899999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A43E4C-0459-0F46-9F10-AA9213D636FC}"/>
                </a:ext>
              </a:extLst>
            </p:cNvPr>
            <p:cNvSpPr txBox="1"/>
            <p:nvPr/>
          </p:nvSpPr>
          <p:spPr>
            <a:xfrm>
              <a:off x="1811830" y="3177609"/>
              <a:ext cx="478929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3000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CCC52CA-58E5-204B-8807-E67EA246EAEB}"/>
              </a:ext>
            </a:extLst>
          </p:cNvPr>
          <p:cNvSpPr txBox="1"/>
          <p:nvPr/>
        </p:nvSpPr>
        <p:spPr>
          <a:xfrm>
            <a:off x="1763819" y="3297272"/>
            <a:ext cx="310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possible to convert these to whole numbers of nodes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01254-CD44-8841-9365-8639604F6417}"/>
              </a:ext>
            </a:extLst>
          </p:cNvPr>
          <p:cNvSpPr txBox="1"/>
          <p:nvPr/>
        </p:nvSpPr>
        <p:spPr>
          <a:xfrm>
            <a:off x="6790335" y="3368462"/>
            <a:ext cx="33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if we can convert, how long will converting take? That’s so many nodes to create.</a:t>
            </a:r>
          </a:p>
        </p:txBody>
      </p:sp>
    </p:spTree>
    <p:extLst>
      <p:ext uri="{BB962C8B-B14F-4D97-AF65-F5344CB8AC3E}">
        <p14:creationId xmlns:p14="http://schemas.microsoft.com/office/powerpoint/2010/main" val="134541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Dijkstra’s Algorithm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4642310" y="492926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Dijkstra’s Algorithm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Named after its inventor, </a:t>
            </a:r>
            <a:r>
              <a:rPr lang="en-US" dirty="0" err="1"/>
              <a:t>Edsger</a:t>
            </a:r>
            <a:r>
              <a:rPr lang="en-US" dirty="0"/>
              <a:t> Dijkstra (1930-2002)</a:t>
            </a:r>
          </a:p>
          <a:p>
            <a:pPr lvl="1" eaLnBrk="1" hangingPunct="1"/>
            <a:r>
              <a:rPr lang="en-US" dirty="0"/>
              <a:t>Truly one of the “founders” of computer science</a:t>
            </a:r>
          </a:p>
          <a:p>
            <a:pPr lvl="1" eaLnBrk="1" hangingPunct="1"/>
            <a:r>
              <a:rPr lang="en-US" dirty="0"/>
              <a:t>1972 Turing Award</a:t>
            </a:r>
          </a:p>
          <a:p>
            <a:pPr lvl="1" eaLnBrk="1" hangingPunct="1"/>
            <a:r>
              <a:rPr lang="en-US" dirty="0"/>
              <a:t>This algorithm is just </a:t>
            </a:r>
            <a:r>
              <a:rPr lang="en-US" i="1" dirty="0"/>
              <a:t>one</a:t>
            </a:r>
            <a:r>
              <a:rPr lang="en-US" dirty="0"/>
              <a:t> of his many contributions!</a:t>
            </a:r>
          </a:p>
          <a:p>
            <a:pPr lvl="1" eaLnBrk="1" hangingPunct="1"/>
            <a:r>
              <a:rPr lang="en-US" dirty="0"/>
              <a:t>Example quote: “Computer science is no more about computers than astronomy is about telescopes”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The idea: reminiscent of BFS, but adapted to handle weights</a:t>
            </a:r>
          </a:p>
          <a:p>
            <a:pPr lvl="1"/>
            <a:r>
              <a:rPr lang="en-US" dirty="0"/>
              <a:t>Grow the set of nodes whose shortest distance has been computed</a:t>
            </a:r>
          </a:p>
          <a:p>
            <a:pPr lvl="1"/>
            <a:r>
              <a:rPr lang="en-US" dirty="0"/>
              <a:t>Nodes not in the set will have a “best distance so far”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856495" cy="2464419"/>
          </a:xfrm>
        </p:spPr>
        <p:txBody>
          <a:bodyPr>
            <a:normAutofit/>
          </a:bodyPr>
          <a:lstStyle/>
          <a:p>
            <a:r>
              <a:rPr lang="en-US" dirty="0"/>
              <a:t>P3 due next Wednesday, 8/05</a:t>
            </a:r>
          </a:p>
          <a:p>
            <a:r>
              <a:rPr lang="en-US" dirty="0"/>
              <a:t>EX3 published this evening, due next Friday 8/07</a:t>
            </a:r>
          </a:p>
          <a:p>
            <a:pPr lvl="1"/>
            <a:r>
              <a:rPr lang="en-US" dirty="0"/>
              <a:t>Will focus on the graph problems we’ve talked about this week</a:t>
            </a:r>
          </a:p>
          <a:p>
            <a:pPr lvl="1"/>
            <a:r>
              <a:rPr lang="en-US" dirty="0"/>
              <a:t>Note: ramping up slightly in difficulty now that you’ve had practice with algorithmic analysis, recommend taking a look early!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F10C4D-FFF4-EC40-9E0A-9C1DD8BD9932}"/>
              </a:ext>
            </a:extLst>
          </p:cNvPr>
          <p:cNvSpPr/>
          <p:nvPr/>
        </p:nvSpPr>
        <p:spPr>
          <a:xfrm>
            <a:off x="3847392" y="1346231"/>
            <a:ext cx="2936837" cy="2420471"/>
          </a:xfrm>
          <a:custGeom>
            <a:avLst/>
            <a:gdLst>
              <a:gd name="connsiteX0" fmla="*/ 2528047 w 2936837"/>
              <a:gd name="connsiteY0" fmla="*/ 96819 h 2420471"/>
              <a:gd name="connsiteX1" fmla="*/ 2452743 w 2936837"/>
              <a:gd name="connsiteY1" fmla="*/ 86061 h 2420471"/>
              <a:gd name="connsiteX2" fmla="*/ 2388197 w 2936837"/>
              <a:gd name="connsiteY2" fmla="*/ 43031 h 2420471"/>
              <a:gd name="connsiteX3" fmla="*/ 2355924 w 2936837"/>
              <a:gd name="connsiteY3" fmla="*/ 21516 h 2420471"/>
              <a:gd name="connsiteX4" fmla="*/ 2291379 w 2936837"/>
              <a:gd name="connsiteY4" fmla="*/ 0 h 2420471"/>
              <a:gd name="connsiteX5" fmla="*/ 1990164 w 2936837"/>
              <a:gd name="connsiteY5" fmla="*/ 10758 h 2420471"/>
              <a:gd name="connsiteX6" fmla="*/ 1936376 w 2936837"/>
              <a:gd name="connsiteY6" fmla="*/ 21516 h 2420471"/>
              <a:gd name="connsiteX7" fmla="*/ 1850315 w 2936837"/>
              <a:gd name="connsiteY7" fmla="*/ 43031 h 2420471"/>
              <a:gd name="connsiteX8" fmla="*/ 1818042 w 2936837"/>
              <a:gd name="connsiteY8" fmla="*/ 53788 h 2420471"/>
              <a:gd name="connsiteX9" fmla="*/ 1731981 w 2936837"/>
              <a:gd name="connsiteY9" fmla="*/ 75304 h 2420471"/>
              <a:gd name="connsiteX10" fmla="*/ 1688950 w 2936837"/>
              <a:gd name="connsiteY10" fmla="*/ 86061 h 2420471"/>
              <a:gd name="connsiteX11" fmla="*/ 1613647 w 2936837"/>
              <a:gd name="connsiteY11" fmla="*/ 107577 h 2420471"/>
              <a:gd name="connsiteX12" fmla="*/ 1204856 w 2936837"/>
              <a:gd name="connsiteY12" fmla="*/ 96819 h 2420471"/>
              <a:gd name="connsiteX13" fmla="*/ 1161826 w 2936837"/>
              <a:gd name="connsiteY13" fmla="*/ 86061 h 2420471"/>
              <a:gd name="connsiteX14" fmla="*/ 1108037 w 2936837"/>
              <a:gd name="connsiteY14" fmla="*/ 75304 h 2420471"/>
              <a:gd name="connsiteX15" fmla="*/ 1043492 w 2936837"/>
              <a:gd name="connsiteY15" fmla="*/ 64546 h 2420471"/>
              <a:gd name="connsiteX16" fmla="*/ 1000461 w 2936837"/>
              <a:gd name="connsiteY16" fmla="*/ 53788 h 2420471"/>
              <a:gd name="connsiteX17" fmla="*/ 903642 w 2936837"/>
              <a:gd name="connsiteY17" fmla="*/ 43031 h 2420471"/>
              <a:gd name="connsiteX18" fmla="*/ 720762 w 2936837"/>
              <a:gd name="connsiteY18" fmla="*/ 53788 h 2420471"/>
              <a:gd name="connsiteX19" fmla="*/ 656216 w 2936837"/>
              <a:gd name="connsiteY19" fmla="*/ 75304 h 2420471"/>
              <a:gd name="connsiteX20" fmla="*/ 623943 w 2936837"/>
              <a:gd name="connsiteY20" fmla="*/ 86061 h 2420471"/>
              <a:gd name="connsiteX21" fmla="*/ 591670 w 2936837"/>
              <a:gd name="connsiteY21" fmla="*/ 107577 h 2420471"/>
              <a:gd name="connsiteX22" fmla="*/ 559397 w 2936837"/>
              <a:gd name="connsiteY22" fmla="*/ 118334 h 2420471"/>
              <a:gd name="connsiteX23" fmla="*/ 494852 w 2936837"/>
              <a:gd name="connsiteY23" fmla="*/ 161365 h 2420471"/>
              <a:gd name="connsiteX24" fmla="*/ 462579 w 2936837"/>
              <a:gd name="connsiteY24" fmla="*/ 182880 h 2420471"/>
              <a:gd name="connsiteX25" fmla="*/ 430306 w 2936837"/>
              <a:gd name="connsiteY25" fmla="*/ 204396 h 2420471"/>
              <a:gd name="connsiteX26" fmla="*/ 398033 w 2936837"/>
              <a:gd name="connsiteY26" fmla="*/ 225911 h 2420471"/>
              <a:gd name="connsiteX27" fmla="*/ 376517 w 2936837"/>
              <a:gd name="connsiteY27" fmla="*/ 247426 h 2420471"/>
              <a:gd name="connsiteX28" fmla="*/ 344244 w 2936837"/>
              <a:gd name="connsiteY28" fmla="*/ 258184 h 2420471"/>
              <a:gd name="connsiteX29" fmla="*/ 268941 w 2936837"/>
              <a:gd name="connsiteY29" fmla="*/ 355003 h 2420471"/>
              <a:gd name="connsiteX30" fmla="*/ 225910 w 2936837"/>
              <a:gd name="connsiteY30" fmla="*/ 441064 h 2420471"/>
              <a:gd name="connsiteX31" fmla="*/ 182880 w 2936837"/>
              <a:gd name="connsiteY31" fmla="*/ 570156 h 2420471"/>
              <a:gd name="connsiteX32" fmla="*/ 172122 w 2936837"/>
              <a:gd name="connsiteY32" fmla="*/ 602428 h 2420471"/>
              <a:gd name="connsiteX33" fmla="*/ 150607 w 2936837"/>
              <a:gd name="connsiteY33" fmla="*/ 677732 h 2420471"/>
              <a:gd name="connsiteX34" fmla="*/ 139849 w 2936837"/>
              <a:gd name="connsiteY34" fmla="*/ 753036 h 2420471"/>
              <a:gd name="connsiteX35" fmla="*/ 129092 w 2936837"/>
              <a:gd name="connsiteY35" fmla="*/ 1215614 h 2420471"/>
              <a:gd name="connsiteX36" fmla="*/ 118334 w 2936837"/>
              <a:gd name="connsiteY36" fmla="*/ 1269403 h 2420471"/>
              <a:gd name="connsiteX37" fmla="*/ 86061 w 2936837"/>
              <a:gd name="connsiteY37" fmla="*/ 1387737 h 2420471"/>
              <a:gd name="connsiteX38" fmla="*/ 75303 w 2936837"/>
              <a:gd name="connsiteY38" fmla="*/ 1430767 h 2420471"/>
              <a:gd name="connsiteX39" fmla="*/ 64546 w 2936837"/>
              <a:gd name="connsiteY39" fmla="*/ 1463040 h 2420471"/>
              <a:gd name="connsiteX40" fmla="*/ 43030 w 2936837"/>
              <a:gd name="connsiteY40" fmla="*/ 1570617 h 2420471"/>
              <a:gd name="connsiteX41" fmla="*/ 10757 w 2936837"/>
              <a:gd name="connsiteY41" fmla="*/ 1678193 h 2420471"/>
              <a:gd name="connsiteX42" fmla="*/ 0 w 2936837"/>
              <a:gd name="connsiteY42" fmla="*/ 1764254 h 2420471"/>
              <a:gd name="connsiteX43" fmla="*/ 10757 w 2936837"/>
              <a:gd name="connsiteY43" fmla="*/ 1914861 h 2420471"/>
              <a:gd name="connsiteX44" fmla="*/ 21515 w 2936837"/>
              <a:gd name="connsiteY44" fmla="*/ 1947134 h 2420471"/>
              <a:gd name="connsiteX45" fmla="*/ 32273 w 2936837"/>
              <a:gd name="connsiteY45" fmla="*/ 1990165 h 2420471"/>
              <a:gd name="connsiteX46" fmla="*/ 53788 w 2936837"/>
              <a:gd name="connsiteY46" fmla="*/ 2054711 h 2420471"/>
              <a:gd name="connsiteX47" fmla="*/ 64546 w 2936837"/>
              <a:gd name="connsiteY47" fmla="*/ 2086984 h 2420471"/>
              <a:gd name="connsiteX48" fmla="*/ 86061 w 2936837"/>
              <a:gd name="connsiteY48" fmla="*/ 2119257 h 2420471"/>
              <a:gd name="connsiteX49" fmla="*/ 118334 w 2936837"/>
              <a:gd name="connsiteY49" fmla="*/ 2183803 h 2420471"/>
              <a:gd name="connsiteX50" fmla="*/ 150607 w 2936837"/>
              <a:gd name="connsiteY50" fmla="*/ 2205318 h 2420471"/>
              <a:gd name="connsiteX51" fmla="*/ 182880 w 2936837"/>
              <a:gd name="connsiteY51" fmla="*/ 2237591 h 2420471"/>
              <a:gd name="connsiteX52" fmla="*/ 215153 w 2936837"/>
              <a:gd name="connsiteY52" fmla="*/ 2259106 h 2420471"/>
              <a:gd name="connsiteX53" fmla="*/ 247426 w 2936837"/>
              <a:gd name="connsiteY53" fmla="*/ 2291379 h 2420471"/>
              <a:gd name="connsiteX54" fmla="*/ 279699 w 2936837"/>
              <a:gd name="connsiteY54" fmla="*/ 2312894 h 2420471"/>
              <a:gd name="connsiteX55" fmla="*/ 301214 w 2936837"/>
              <a:gd name="connsiteY55" fmla="*/ 2334410 h 2420471"/>
              <a:gd name="connsiteX56" fmla="*/ 333487 w 2936837"/>
              <a:gd name="connsiteY56" fmla="*/ 2345167 h 2420471"/>
              <a:gd name="connsiteX57" fmla="*/ 419548 w 2936837"/>
              <a:gd name="connsiteY57" fmla="*/ 2388198 h 2420471"/>
              <a:gd name="connsiteX58" fmla="*/ 505609 w 2936837"/>
              <a:gd name="connsiteY58" fmla="*/ 2409713 h 2420471"/>
              <a:gd name="connsiteX59" fmla="*/ 623943 w 2936837"/>
              <a:gd name="connsiteY59" fmla="*/ 2420471 h 2420471"/>
              <a:gd name="connsiteX60" fmla="*/ 828339 w 2936837"/>
              <a:gd name="connsiteY60" fmla="*/ 2388198 h 2420471"/>
              <a:gd name="connsiteX61" fmla="*/ 892884 w 2936837"/>
              <a:gd name="connsiteY61" fmla="*/ 2345167 h 2420471"/>
              <a:gd name="connsiteX62" fmla="*/ 925157 w 2936837"/>
              <a:gd name="connsiteY62" fmla="*/ 2323652 h 2420471"/>
              <a:gd name="connsiteX63" fmla="*/ 957430 w 2936837"/>
              <a:gd name="connsiteY63" fmla="*/ 2312894 h 2420471"/>
              <a:gd name="connsiteX64" fmla="*/ 978946 w 2936837"/>
              <a:gd name="connsiteY64" fmla="*/ 2291379 h 2420471"/>
              <a:gd name="connsiteX65" fmla="*/ 1043492 w 2936837"/>
              <a:gd name="connsiteY65" fmla="*/ 2269864 h 2420471"/>
              <a:gd name="connsiteX66" fmla="*/ 1118795 w 2936837"/>
              <a:gd name="connsiteY66" fmla="*/ 2248348 h 2420471"/>
              <a:gd name="connsiteX67" fmla="*/ 1258644 w 2936837"/>
              <a:gd name="connsiteY67" fmla="*/ 2216076 h 2420471"/>
              <a:gd name="connsiteX68" fmla="*/ 1366221 w 2936837"/>
              <a:gd name="connsiteY68" fmla="*/ 2205318 h 2420471"/>
              <a:gd name="connsiteX69" fmla="*/ 1559859 w 2936837"/>
              <a:gd name="connsiteY69" fmla="*/ 2183803 h 2420471"/>
              <a:gd name="connsiteX70" fmla="*/ 2033195 w 2936837"/>
              <a:gd name="connsiteY70" fmla="*/ 2173045 h 2420471"/>
              <a:gd name="connsiteX71" fmla="*/ 2140772 w 2936837"/>
              <a:gd name="connsiteY71" fmla="*/ 2140772 h 2420471"/>
              <a:gd name="connsiteX72" fmla="*/ 2173044 w 2936837"/>
              <a:gd name="connsiteY72" fmla="*/ 2130014 h 2420471"/>
              <a:gd name="connsiteX73" fmla="*/ 2237590 w 2936837"/>
              <a:gd name="connsiteY73" fmla="*/ 2097741 h 2420471"/>
              <a:gd name="connsiteX74" fmla="*/ 2302136 w 2936837"/>
              <a:gd name="connsiteY74" fmla="*/ 2065468 h 2420471"/>
              <a:gd name="connsiteX75" fmla="*/ 2355924 w 2936837"/>
              <a:gd name="connsiteY75" fmla="*/ 2022438 h 2420471"/>
              <a:gd name="connsiteX76" fmla="*/ 2431228 w 2936837"/>
              <a:gd name="connsiteY76" fmla="*/ 1957892 h 2420471"/>
              <a:gd name="connsiteX77" fmla="*/ 2452743 w 2936837"/>
              <a:gd name="connsiteY77" fmla="*/ 1925619 h 2420471"/>
              <a:gd name="connsiteX78" fmla="*/ 2474259 w 2936837"/>
              <a:gd name="connsiteY78" fmla="*/ 1904104 h 2420471"/>
              <a:gd name="connsiteX79" fmla="*/ 2485016 w 2936837"/>
              <a:gd name="connsiteY79" fmla="*/ 1871831 h 2420471"/>
              <a:gd name="connsiteX80" fmla="*/ 2528047 w 2936837"/>
              <a:gd name="connsiteY80" fmla="*/ 1828800 h 2420471"/>
              <a:gd name="connsiteX81" fmla="*/ 2560320 w 2936837"/>
              <a:gd name="connsiteY81" fmla="*/ 1775012 h 2420471"/>
              <a:gd name="connsiteX82" fmla="*/ 2603350 w 2936837"/>
              <a:gd name="connsiteY82" fmla="*/ 1710466 h 2420471"/>
              <a:gd name="connsiteX83" fmla="*/ 2667896 w 2936837"/>
              <a:gd name="connsiteY83" fmla="*/ 1624405 h 2420471"/>
              <a:gd name="connsiteX84" fmla="*/ 2689412 w 2936837"/>
              <a:gd name="connsiteY84" fmla="*/ 1592132 h 2420471"/>
              <a:gd name="connsiteX85" fmla="*/ 2710927 w 2936837"/>
              <a:gd name="connsiteY85" fmla="*/ 1559859 h 2420471"/>
              <a:gd name="connsiteX86" fmla="*/ 2743200 w 2936837"/>
              <a:gd name="connsiteY86" fmla="*/ 1495313 h 2420471"/>
              <a:gd name="connsiteX87" fmla="*/ 2775473 w 2936837"/>
              <a:gd name="connsiteY87" fmla="*/ 1387737 h 2420471"/>
              <a:gd name="connsiteX88" fmla="*/ 2796988 w 2936837"/>
              <a:gd name="connsiteY88" fmla="*/ 1323191 h 2420471"/>
              <a:gd name="connsiteX89" fmla="*/ 2840019 w 2936837"/>
              <a:gd name="connsiteY89" fmla="*/ 1194099 h 2420471"/>
              <a:gd name="connsiteX90" fmla="*/ 2883049 w 2936837"/>
              <a:gd name="connsiteY90" fmla="*/ 1065007 h 2420471"/>
              <a:gd name="connsiteX91" fmla="*/ 2893807 w 2936837"/>
              <a:gd name="connsiteY91" fmla="*/ 1032734 h 2420471"/>
              <a:gd name="connsiteX92" fmla="*/ 2904564 w 2936837"/>
              <a:gd name="connsiteY92" fmla="*/ 1000461 h 2420471"/>
              <a:gd name="connsiteX93" fmla="*/ 2936837 w 2936837"/>
              <a:gd name="connsiteY93" fmla="*/ 785308 h 2420471"/>
              <a:gd name="connsiteX94" fmla="*/ 2926080 w 2936837"/>
              <a:gd name="connsiteY94" fmla="*/ 527125 h 2420471"/>
              <a:gd name="connsiteX95" fmla="*/ 2904564 w 2936837"/>
              <a:gd name="connsiteY95" fmla="*/ 462579 h 2420471"/>
              <a:gd name="connsiteX96" fmla="*/ 2850776 w 2936837"/>
              <a:gd name="connsiteY96" fmla="*/ 365760 h 2420471"/>
              <a:gd name="connsiteX97" fmla="*/ 2829261 w 2936837"/>
              <a:gd name="connsiteY97" fmla="*/ 333487 h 2420471"/>
              <a:gd name="connsiteX98" fmla="*/ 2807746 w 2936837"/>
              <a:gd name="connsiteY98" fmla="*/ 301214 h 2420471"/>
              <a:gd name="connsiteX99" fmla="*/ 2786230 w 2936837"/>
              <a:gd name="connsiteY99" fmla="*/ 279699 h 2420471"/>
              <a:gd name="connsiteX100" fmla="*/ 2753957 w 2936837"/>
              <a:gd name="connsiteY100" fmla="*/ 225911 h 2420471"/>
              <a:gd name="connsiteX101" fmla="*/ 2732442 w 2936837"/>
              <a:gd name="connsiteY101" fmla="*/ 193638 h 2420471"/>
              <a:gd name="connsiteX102" fmla="*/ 2635623 w 2936837"/>
              <a:gd name="connsiteY102" fmla="*/ 139850 h 2420471"/>
              <a:gd name="connsiteX103" fmla="*/ 2581835 w 2936837"/>
              <a:gd name="connsiteY103" fmla="*/ 107577 h 2420471"/>
              <a:gd name="connsiteX104" fmla="*/ 2528047 w 2936837"/>
              <a:gd name="connsiteY104" fmla="*/ 96819 h 24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936837" h="2420471">
                <a:moveTo>
                  <a:pt x="2528047" y="96819"/>
                </a:moveTo>
                <a:cubicBezTo>
                  <a:pt x="2506532" y="93233"/>
                  <a:pt x="2476409" y="95163"/>
                  <a:pt x="2452743" y="86061"/>
                </a:cubicBezTo>
                <a:cubicBezTo>
                  <a:pt x="2428608" y="76779"/>
                  <a:pt x="2409712" y="57374"/>
                  <a:pt x="2388197" y="43031"/>
                </a:cubicBezTo>
                <a:cubicBezTo>
                  <a:pt x="2377439" y="35859"/>
                  <a:pt x="2368190" y="25605"/>
                  <a:pt x="2355924" y="21516"/>
                </a:cubicBezTo>
                <a:lnTo>
                  <a:pt x="2291379" y="0"/>
                </a:lnTo>
                <a:cubicBezTo>
                  <a:pt x="2190974" y="3586"/>
                  <a:pt x="2090449" y="4680"/>
                  <a:pt x="1990164" y="10758"/>
                </a:cubicBezTo>
                <a:cubicBezTo>
                  <a:pt x="1971913" y="11864"/>
                  <a:pt x="1954192" y="17405"/>
                  <a:pt x="1936376" y="21516"/>
                </a:cubicBezTo>
                <a:cubicBezTo>
                  <a:pt x="1907563" y="28165"/>
                  <a:pt x="1878368" y="33681"/>
                  <a:pt x="1850315" y="43031"/>
                </a:cubicBezTo>
                <a:cubicBezTo>
                  <a:pt x="1839557" y="46617"/>
                  <a:pt x="1828982" y="50804"/>
                  <a:pt x="1818042" y="53788"/>
                </a:cubicBezTo>
                <a:cubicBezTo>
                  <a:pt x="1789514" y="61568"/>
                  <a:pt x="1760668" y="68132"/>
                  <a:pt x="1731981" y="75304"/>
                </a:cubicBezTo>
                <a:cubicBezTo>
                  <a:pt x="1717637" y="78890"/>
                  <a:pt x="1702976" y="81385"/>
                  <a:pt x="1688950" y="86061"/>
                </a:cubicBezTo>
                <a:cubicBezTo>
                  <a:pt x="1642651" y="101494"/>
                  <a:pt x="1667678" y="94069"/>
                  <a:pt x="1613647" y="107577"/>
                </a:cubicBezTo>
                <a:cubicBezTo>
                  <a:pt x="1477383" y="103991"/>
                  <a:pt x="1341013" y="103303"/>
                  <a:pt x="1204856" y="96819"/>
                </a:cubicBezTo>
                <a:cubicBezTo>
                  <a:pt x="1190088" y="96116"/>
                  <a:pt x="1176259" y="89268"/>
                  <a:pt x="1161826" y="86061"/>
                </a:cubicBezTo>
                <a:cubicBezTo>
                  <a:pt x="1143977" y="82095"/>
                  <a:pt x="1126027" y="78575"/>
                  <a:pt x="1108037" y="75304"/>
                </a:cubicBezTo>
                <a:cubicBezTo>
                  <a:pt x="1086577" y="71402"/>
                  <a:pt x="1064880" y="68824"/>
                  <a:pt x="1043492" y="64546"/>
                </a:cubicBezTo>
                <a:cubicBezTo>
                  <a:pt x="1028994" y="61646"/>
                  <a:pt x="1015074" y="56036"/>
                  <a:pt x="1000461" y="53788"/>
                </a:cubicBezTo>
                <a:cubicBezTo>
                  <a:pt x="968367" y="48851"/>
                  <a:pt x="935915" y="46617"/>
                  <a:pt x="903642" y="43031"/>
                </a:cubicBezTo>
                <a:cubicBezTo>
                  <a:pt x="842682" y="46617"/>
                  <a:pt x="781314" y="45890"/>
                  <a:pt x="720762" y="53788"/>
                </a:cubicBezTo>
                <a:cubicBezTo>
                  <a:pt x="698273" y="56721"/>
                  <a:pt x="677731" y="68132"/>
                  <a:pt x="656216" y="75304"/>
                </a:cubicBezTo>
                <a:lnTo>
                  <a:pt x="623943" y="86061"/>
                </a:lnTo>
                <a:cubicBezTo>
                  <a:pt x="613185" y="93233"/>
                  <a:pt x="603234" y="101795"/>
                  <a:pt x="591670" y="107577"/>
                </a:cubicBezTo>
                <a:cubicBezTo>
                  <a:pt x="581528" y="112648"/>
                  <a:pt x="569310" y="112827"/>
                  <a:pt x="559397" y="118334"/>
                </a:cubicBezTo>
                <a:cubicBezTo>
                  <a:pt x="536793" y="130892"/>
                  <a:pt x="516367" y="147021"/>
                  <a:pt x="494852" y="161365"/>
                </a:cubicBezTo>
                <a:lnTo>
                  <a:pt x="462579" y="182880"/>
                </a:lnTo>
                <a:lnTo>
                  <a:pt x="430306" y="204396"/>
                </a:lnTo>
                <a:cubicBezTo>
                  <a:pt x="419548" y="211568"/>
                  <a:pt x="407175" y="216769"/>
                  <a:pt x="398033" y="225911"/>
                </a:cubicBezTo>
                <a:cubicBezTo>
                  <a:pt x="390861" y="233083"/>
                  <a:pt x="385214" y="242208"/>
                  <a:pt x="376517" y="247426"/>
                </a:cubicBezTo>
                <a:cubicBezTo>
                  <a:pt x="366793" y="253260"/>
                  <a:pt x="355002" y="254598"/>
                  <a:pt x="344244" y="258184"/>
                </a:cubicBezTo>
                <a:cubicBezTo>
                  <a:pt x="292775" y="335389"/>
                  <a:pt x="319498" y="304446"/>
                  <a:pt x="268941" y="355003"/>
                </a:cubicBezTo>
                <a:cubicBezTo>
                  <a:pt x="244219" y="429170"/>
                  <a:pt x="263462" y="403512"/>
                  <a:pt x="225910" y="441064"/>
                </a:cubicBezTo>
                <a:lnTo>
                  <a:pt x="182880" y="570156"/>
                </a:lnTo>
                <a:lnTo>
                  <a:pt x="172122" y="602428"/>
                </a:lnTo>
                <a:cubicBezTo>
                  <a:pt x="162903" y="630083"/>
                  <a:pt x="156011" y="648008"/>
                  <a:pt x="150607" y="677732"/>
                </a:cubicBezTo>
                <a:cubicBezTo>
                  <a:pt x="146071" y="702679"/>
                  <a:pt x="143435" y="727935"/>
                  <a:pt x="139849" y="753036"/>
                </a:cubicBezTo>
                <a:cubicBezTo>
                  <a:pt x="136263" y="907229"/>
                  <a:pt x="135513" y="1061513"/>
                  <a:pt x="129092" y="1215614"/>
                </a:cubicBezTo>
                <a:cubicBezTo>
                  <a:pt x="128331" y="1233883"/>
                  <a:pt x="122445" y="1251586"/>
                  <a:pt x="118334" y="1269403"/>
                </a:cubicBezTo>
                <a:cubicBezTo>
                  <a:pt x="72318" y="1468806"/>
                  <a:pt x="114511" y="1288165"/>
                  <a:pt x="86061" y="1387737"/>
                </a:cubicBezTo>
                <a:cubicBezTo>
                  <a:pt x="81999" y="1401953"/>
                  <a:pt x="79365" y="1416551"/>
                  <a:pt x="75303" y="1430767"/>
                </a:cubicBezTo>
                <a:cubicBezTo>
                  <a:pt x="72188" y="1441670"/>
                  <a:pt x="67096" y="1451991"/>
                  <a:pt x="64546" y="1463040"/>
                </a:cubicBezTo>
                <a:cubicBezTo>
                  <a:pt x="56323" y="1498673"/>
                  <a:pt x="54594" y="1535924"/>
                  <a:pt x="43030" y="1570617"/>
                </a:cubicBezTo>
                <a:cubicBezTo>
                  <a:pt x="16840" y="1649189"/>
                  <a:pt x="27016" y="1613161"/>
                  <a:pt x="10757" y="1678193"/>
                </a:cubicBezTo>
                <a:cubicBezTo>
                  <a:pt x="7171" y="1706880"/>
                  <a:pt x="0" y="1735344"/>
                  <a:pt x="0" y="1764254"/>
                </a:cubicBezTo>
                <a:cubicBezTo>
                  <a:pt x="0" y="1814584"/>
                  <a:pt x="4876" y="1864875"/>
                  <a:pt x="10757" y="1914861"/>
                </a:cubicBezTo>
                <a:cubicBezTo>
                  <a:pt x="12082" y="1926123"/>
                  <a:pt x="18400" y="1936231"/>
                  <a:pt x="21515" y="1947134"/>
                </a:cubicBezTo>
                <a:cubicBezTo>
                  <a:pt x="25577" y="1961350"/>
                  <a:pt x="28025" y="1976003"/>
                  <a:pt x="32273" y="1990165"/>
                </a:cubicBezTo>
                <a:cubicBezTo>
                  <a:pt x="38790" y="2011888"/>
                  <a:pt x="46616" y="2033196"/>
                  <a:pt x="53788" y="2054711"/>
                </a:cubicBezTo>
                <a:cubicBezTo>
                  <a:pt x="57374" y="2065469"/>
                  <a:pt x="58256" y="2077549"/>
                  <a:pt x="64546" y="2086984"/>
                </a:cubicBezTo>
                <a:cubicBezTo>
                  <a:pt x="71718" y="2097742"/>
                  <a:pt x="80279" y="2107693"/>
                  <a:pt x="86061" y="2119257"/>
                </a:cubicBezTo>
                <a:cubicBezTo>
                  <a:pt x="103559" y="2154253"/>
                  <a:pt x="87506" y="2152975"/>
                  <a:pt x="118334" y="2183803"/>
                </a:cubicBezTo>
                <a:cubicBezTo>
                  <a:pt x="127476" y="2192945"/>
                  <a:pt x="140675" y="2197041"/>
                  <a:pt x="150607" y="2205318"/>
                </a:cubicBezTo>
                <a:cubicBezTo>
                  <a:pt x="162294" y="2215057"/>
                  <a:pt x="171193" y="2227852"/>
                  <a:pt x="182880" y="2237591"/>
                </a:cubicBezTo>
                <a:cubicBezTo>
                  <a:pt x="192812" y="2245868"/>
                  <a:pt x="205221" y="2250829"/>
                  <a:pt x="215153" y="2259106"/>
                </a:cubicBezTo>
                <a:cubicBezTo>
                  <a:pt x="226840" y="2268845"/>
                  <a:pt x="235739" y="2281640"/>
                  <a:pt x="247426" y="2291379"/>
                </a:cubicBezTo>
                <a:cubicBezTo>
                  <a:pt x="257358" y="2299656"/>
                  <a:pt x="269603" y="2304817"/>
                  <a:pt x="279699" y="2312894"/>
                </a:cubicBezTo>
                <a:cubicBezTo>
                  <a:pt x="287619" y="2319230"/>
                  <a:pt x="292517" y="2329192"/>
                  <a:pt x="301214" y="2334410"/>
                </a:cubicBezTo>
                <a:cubicBezTo>
                  <a:pt x="310938" y="2340244"/>
                  <a:pt x="322729" y="2341581"/>
                  <a:pt x="333487" y="2345167"/>
                </a:cubicBezTo>
                <a:cubicBezTo>
                  <a:pt x="371038" y="2382720"/>
                  <a:pt x="345379" y="2363475"/>
                  <a:pt x="419548" y="2388198"/>
                </a:cubicBezTo>
                <a:cubicBezTo>
                  <a:pt x="454680" y="2399909"/>
                  <a:pt x="464061" y="2404520"/>
                  <a:pt x="505609" y="2409713"/>
                </a:cubicBezTo>
                <a:cubicBezTo>
                  <a:pt x="544910" y="2414626"/>
                  <a:pt x="584498" y="2416885"/>
                  <a:pt x="623943" y="2420471"/>
                </a:cubicBezTo>
                <a:cubicBezTo>
                  <a:pt x="659505" y="2417735"/>
                  <a:pt x="780993" y="2419763"/>
                  <a:pt x="828339" y="2388198"/>
                </a:cubicBezTo>
                <a:lnTo>
                  <a:pt x="892884" y="2345167"/>
                </a:lnTo>
                <a:cubicBezTo>
                  <a:pt x="903642" y="2337995"/>
                  <a:pt x="912891" y="2327741"/>
                  <a:pt x="925157" y="2323652"/>
                </a:cubicBezTo>
                <a:lnTo>
                  <a:pt x="957430" y="2312894"/>
                </a:lnTo>
                <a:cubicBezTo>
                  <a:pt x="964602" y="2305722"/>
                  <a:pt x="969874" y="2295915"/>
                  <a:pt x="978946" y="2291379"/>
                </a:cubicBezTo>
                <a:cubicBezTo>
                  <a:pt x="999231" y="2281237"/>
                  <a:pt x="1021977" y="2277036"/>
                  <a:pt x="1043492" y="2269864"/>
                </a:cubicBezTo>
                <a:cubicBezTo>
                  <a:pt x="1120870" y="2244071"/>
                  <a:pt x="1024238" y="2275364"/>
                  <a:pt x="1118795" y="2248348"/>
                </a:cubicBezTo>
                <a:cubicBezTo>
                  <a:pt x="1183108" y="2229973"/>
                  <a:pt x="1148503" y="2227090"/>
                  <a:pt x="1258644" y="2216076"/>
                </a:cubicBezTo>
                <a:lnTo>
                  <a:pt x="1366221" y="2205318"/>
                </a:lnTo>
                <a:cubicBezTo>
                  <a:pt x="1454576" y="2194923"/>
                  <a:pt x="1457132" y="2187538"/>
                  <a:pt x="1559859" y="2183803"/>
                </a:cubicBezTo>
                <a:cubicBezTo>
                  <a:pt x="1717574" y="2178068"/>
                  <a:pt x="1875416" y="2176631"/>
                  <a:pt x="2033195" y="2173045"/>
                </a:cubicBezTo>
                <a:cubicBezTo>
                  <a:pt x="2098223" y="2156788"/>
                  <a:pt x="2062208" y="2166960"/>
                  <a:pt x="2140772" y="2140772"/>
                </a:cubicBezTo>
                <a:cubicBezTo>
                  <a:pt x="2151529" y="2137186"/>
                  <a:pt x="2163609" y="2136304"/>
                  <a:pt x="2173044" y="2130014"/>
                </a:cubicBezTo>
                <a:cubicBezTo>
                  <a:pt x="2265534" y="2068355"/>
                  <a:pt x="2148513" y="2142280"/>
                  <a:pt x="2237590" y="2097741"/>
                </a:cubicBezTo>
                <a:cubicBezTo>
                  <a:pt x="2321006" y="2056033"/>
                  <a:pt x="2221017" y="2092509"/>
                  <a:pt x="2302136" y="2065468"/>
                </a:cubicBezTo>
                <a:cubicBezTo>
                  <a:pt x="2375393" y="1992214"/>
                  <a:pt x="2260912" y="2103878"/>
                  <a:pt x="2355924" y="2022438"/>
                </a:cubicBezTo>
                <a:cubicBezTo>
                  <a:pt x="2447221" y="1944182"/>
                  <a:pt x="2357140" y="2007283"/>
                  <a:pt x="2431228" y="1957892"/>
                </a:cubicBezTo>
                <a:cubicBezTo>
                  <a:pt x="2438400" y="1947134"/>
                  <a:pt x="2444666" y="1935715"/>
                  <a:pt x="2452743" y="1925619"/>
                </a:cubicBezTo>
                <a:cubicBezTo>
                  <a:pt x="2459079" y="1917699"/>
                  <a:pt x="2469041" y="1912801"/>
                  <a:pt x="2474259" y="1904104"/>
                </a:cubicBezTo>
                <a:cubicBezTo>
                  <a:pt x="2480093" y="1894380"/>
                  <a:pt x="2478425" y="1881058"/>
                  <a:pt x="2485016" y="1871831"/>
                </a:cubicBezTo>
                <a:cubicBezTo>
                  <a:pt x="2496806" y="1855324"/>
                  <a:pt x="2528047" y="1828800"/>
                  <a:pt x="2528047" y="1828800"/>
                </a:cubicBezTo>
                <a:cubicBezTo>
                  <a:pt x="2548615" y="1767091"/>
                  <a:pt x="2524879" y="1822267"/>
                  <a:pt x="2560320" y="1775012"/>
                </a:cubicBezTo>
                <a:cubicBezTo>
                  <a:pt x="2575835" y="1754326"/>
                  <a:pt x="2585065" y="1728750"/>
                  <a:pt x="2603350" y="1710466"/>
                </a:cubicBezTo>
                <a:cubicBezTo>
                  <a:pt x="2643152" y="1670666"/>
                  <a:pt x="2619238" y="1697392"/>
                  <a:pt x="2667896" y="1624405"/>
                </a:cubicBezTo>
                <a:lnTo>
                  <a:pt x="2689412" y="1592132"/>
                </a:lnTo>
                <a:lnTo>
                  <a:pt x="2710927" y="1559859"/>
                </a:lnTo>
                <a:cubicBezTo>
                  <a:pt x="2750154" y="1442171"/>
                  <a:pt x="2687594" y="1620425"/>
                  <a:pt x="2743200" y="1495313"/>
                </a:cubicBezTo>
                <a:cubicBezTo>
                  <a:pt x="2766601" y="1442661"/>
                  <a:pt x="2761033" y="1435871"/>
                  <a:pt x="2775473" y="1387737"/>
                </a:cubicBezTo>
                <a:cubicBezTo>
                  <a:pt x="2781990" y="1366014"/>
                  <a:pt x="2789816" y="1344706"/>
                  <a:pt x="2796988" y="1323191"/>
                </a:cubicBezTo>
                <a:lnTo>
                  <a:pt x="2840019" y="1194099"/>
                </a:lnTo>
                <a:lnTo>
                  <a:pt x="2883049" y="1065007"/>
                </a:lnTo>
                <a:lnTo>
                  <a:pt x="2893807" y="1032734"/>
                </a:lnTo>
                <a:lnTo>
                  <a:pt x="2904564" y="1000461"/>
                </a:lnTo>
                <a:cubicBezTo>
                  <a:pt x="2929165" y="828261"/>
                  <a:pt x="2917743" y="899876"/>
                  <a:pt x="2936837" y="785308"/>
                </a:cubicBezTo>
                <a:cubicBezTo>
                  <a:pt x="2933251" y="699247"/>
                  <a:pt x="2934651" y="612833"/>
                  <a:pt x="2926080" y="527125"/>
                </a:cubicBezTo>
                <a:cubicBezTo>
                  <a:pt x="2923823" y="504558"/>
                  <a:pt x="2911736" y="484094"/>
                  <a:pt x="2904564" y="462579"/>
                </a:cubicBezTo>
                <a:cubicBezTo>
                  <a:pt x="2885628" y="405771"/>
                  <a:pt x="2900103" y="439750"/>
                  <a:pt x="2850776" y="365760"/>
                </a:cubicBezTo>
                <a:lnTo>
                  <a:pt x="2829261" y="333487"/>
                </a:lnTo>
                <a:cubicBezTo>
                  <a:pt x="2822089" y="322729"/>
                  <a:pt x="2816888" y="310356"/>
                  <a:pt x="2807746" y="301214"/>
                </a:cubicBezTo>
                <a:lnTo>
                  <a:pt x="2786230" y="279699"/>
                </a:lnTo>
                <a:cubicBezTo>
                  <a:pt x="2767549" y="223652"/>
                  <a:pt x="2787711" y="268102"/>
                  <a:pt x="2753957" y="225911"/>
                </a:cubicBezTo>
                <a:cubicBezTo>
                  <a:pt x="2745880" y="215815"/>
                  <a:pt x="2742172" y="202152"/>
                  <a:pt x="2732442" y="193638"/>
                </a:cubicBezTo>
                <a:cubicBezTo>
                  <a:pt x="2686914" y="153801"/>
                  <a:pt x="2679950" y="154625"/>
                  <a:pt x="2635623" y="139850"/>
                </a:cubicBezTo>
                <a:cubicBezTo>
                  <a:pt x="2593599" y="97824"/>
                  <a:pt x="2637696" y="135507"/>
                  <a:pt x="2581835" y="107577"/>
                </a:cubicBezTo>
                <a:cubicBezTo>
                  <a:pt x="2570271" y="101795"/>
                  <a:pt x="2549562" y="100405"/>
                  <a:pt x="2528047" y="968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70F942-719B-E243-8FEE-637FA215E8B7}"/>
              </a:ext>
            </a:extLst>
          </p:cNvPr>
          <p:cNvSpPr/>
          <p:nvPr/>
        </p:nvSpPr>
        <p:spPr>
          <a:xfrm>
            <a:off x="6509385" y="1403866"/>
            <a:ext cx="1280160" cy="2357825"/>
          </a:xfrm>
          <a:custGeom>
            <a:avLst/>
            <a:gdLst>
              <a:gd name="connsiteX0" fmla="*/ 1140311 w 1280160"/>
              <a:gd name="connsiteY0" fmla="*/ 163265 h 2357825"/>
              <a:gd name="connsiteX1" fmla="*/ 978946 w 1280160"/>
              <a:gd name="connsiteY1" fmla="*/ 98719 h 2357825"/>
              <a:gd name="connsiteX2" fmla="*/ 914400 w 1280160"/>
              <a:gd name="connsiteY2" fmla="*/ 66446 h 2357825"/>
              <a:gd name="connsiteX3" fmla="*/ 882127 w 1280160"/>
              <a:gd name="connsiteY3" fmla="*/ 44930 h 2357825"/>
              <a:gd name="connsiteX4" fmla="*/ 849854 w 1280160"/>
              <a:gd name="connsiteY4" fmla="*/ 34173 h 2357825"/>
              <a:gd name="connsiteX5" fmla="*/ 817581 w 1280160"/>
              <a:gd name="connsiteY5" fmla="*/ 12657 h 2357825"/>
              <a:gd name="connsiteX6" fmla="*/ 602428 w 1280160"/>
              <a:gd name="connsiteY6" fmla="*/ 12657 h 2357825"/>
              <a:gd name="connsiteX7" fmla="*/ 570155 w 1280160"/>
              <a:gd name="connsiteY7" fmla="*/ 23415 h 2357825"/>
              <a:gd name="connsiteX8" fmla="*/ 516367 w 1280160"/>
              <a:gd name="connsiteY8" fmla="*/ 66446 h 2357825"/>
              <a:gd name="connsiteX9" fmla="*/ 494852 w 1280160"/>
              <a:gd name="connsiteY9" fmla="*/ 98719 h 2357825"/>
              <a:gd name="connsiteX10" fmla="*/ 451821 w 1280160"/>
              <a:gd name="connsiteY10" fmla="*/ 195537 h 2357825"/>
              <a:gd name="connsiteX11" fmla="*/ 451821 w 1280160"/>
              <a:gd name="connsiteY11" fmla="*/ 518267 h 2357825"/>
              <a:gd name="connsiteX12" fmla="*/ 473336 w 1280160"/>
              <a:gd name="connsiteY12" fmla="*/ 647359 h 2357825"/>
              <a:gd name="connsiteX13" fmla="*/ 462579 w 1280160"/>
              <a:gd name="connsiteY13" fmla="*/ 1045392 h 2357825"/>
              <a:gd name="connsiteX14" fmla="*/ 441064 w 1280160"/>
              <a:gd name="connsiteY14" fmla="*/ 1120695 h 2357825"/>
              <a:gd name="connsiteX15" fmla="*/ 419548 w 1280160"/>
              <a:gd name="connsiteY15" fmla="*/ 1217514 h 2357825"/>
              <a:gd name="connsiteX16" fmla="*/ 398033 w 1280160"/>
              <a:gd name="connsiteY16" fmla="*/ 1282060 h 2357825"/>
              <a:gd name="connsiteX17" fmla="*/ 365760 w 1280160"/>
              <a:gd name="connsiteY17" fmla="*/ 1378879 h 2357825"/>
              <a:gd name="connsiteX18" fmla="*/ 344245 w 1280160"/>
              <a:gd name="connsiteY18" fmla="*/ 1443425 h 2357825"/>
              <a:gd name="connsiteX19" fmla="*/ 333487 w 1280160"/>
              <a:gd name="connsiteY19" fmla="*/ 1475697 h 2357825"/>
              <a:gd name="connsiteX20" fmla="*/ 311972 w 1280160"/>
              <a:gd name="connsiteY20" fmla="*/ 1507970 h 2357825"/>
              <a:gd name="connsiteX21" fmla="*/ 301214 w 1280160"/>
              <a:gd name="connsiteY21" fmla="*/ 1540243 h 2357825"/>
              <a:gd name="connsiteX22" fmla="*/ 279699 w 1280160"/>
              <a:gd name="connsiteY22" fmla="*/ 1572516 h 2357825"/>
              <a:gd name="connsiteX23" fmla="*/ 247426 w 1280160"/>
              <a:gd name="connsiteY23" fmla="*/ 1626305 h 2357825"/>
              <a:gd name="connsiteX24" fmla="*/ 215153 w 1280160"/>
              <a:gd name="connsiteY24" fmla="*/ 1680093 h 2357825"/>
              <a:gd name="connsiteX25" fmla="*/ 150607 w 1280160"/>
              <a:gd name="connsiteY25" fmla="*/ 1776912 h 2357825"/>
              <a:gd name="connsiteX26" fmla="*/ 129092 w 1280160"/>
              <a:gd name="connsiteY26" fmla="*/ 1809185 h 2357825"/>
              <a:gd name="connsiteX27" fmla="*/ 64546 w 1280160"/>
              <a:gd name="connsiteY27" fmla="*/ 1895246 h 2357825"/>
              <a:gd name="connsiteX28" fmla="*/ 21515 w 1280160"/>
              <a:gd name="connsiteY28" fmla="*/ 1992065 h 2357825"/>
              <a:gd name="connsiteX29" fmla="*/ 10758 w 1280160"/>
              <a:gd name="connsiteY29" fmla="*/ 2024337 h 2357825"/>
              <a:gd name="connsiteX30" fmla="*/ 0 w 1280160"/>
              <a:gd name="connsiteY30" fmla="*/ 2056610 h 2357825"/>
              <a:gd name="connsiteX31" fmla="*/ 10758 w 1280160"/>
              <a:gd name="connsiteY31" fmla="*/ 2185702 h 2357825"/>
              <a:gd name="connsiteX32" fmla="*/ 64546 w 1280160"/>
              <a:gd name="connsiteY32" fmla="*/ 2239490 h 2357825"/>
              <a:gd name="connsiteX33" fmla="*/ 118334 w 1280160"/>
              <a:gd name="connsiteY33" fmla="*/ 2271763 h 2357825"/>
              <a:gd name="connsiteX34" fmla="*/ 204395 w 1280160"/>
              <a:gd name="connsiteY34" fmla="*/ 2314794 h 2357825"/>
              <a:gd name="connsiteX35" fmla="*/ 268941 w 1280160"/>
              <a:gd name="connsiteY35" fmla="*/ 2336309 h 2357825"/>
              <a:gd name="connsiteX36" fmla="*/ 301214 w 1280160"/>
              <a:gd name="connsiteY36" fmla="*/ 2347067 h 2357825"/>
              <a:gd name="connsiteX37" fmla="*/ 355002 w 1280160"/>
              <a:gd name="connsiteY37" fmla="*/ 2357825 h 2357825"/>
              <a:gd name="connsiteX38" fmla="*/ 656216 w 1280160"/>
              <a:gd name="connsiteY38" fmla="*/ 2347067 h 2357825"/>
              <a:gd name="connsiteX39" fmla="*/ 720762 w 1280160"/>
              <a:gd name="connsiteY39" fmla="*/ 2325552 h 2357825"/>
              <a:gd name="connsiteX40" fmla="*/ 796066 w 1280160"/>
              <a:gd name="connsiteY40" fmla="*/ 2282521 h 2357825"/>
              <a:gd name="connsiteX41" fmla="*/ 828339 w 1280160"/>
              <a:gd name="connsiteY41" fmla="*/ 2250248 h 2357825"/>
              <a:gd name="connsiteX42" fmla="*/ 839096 w 1280160"/>
              <a:gd name="connsiteY42" fmla="*/ 2217975 h 2357825"/>
              <a:gd name="connsiteX43" fmla="*/ 871369 w 1280160"/>
              <a:gd name="connsiteY43" fmla="*/ 2153429 h 2357825"/>
              <a:gd name="connsiteX44" fmla="*/ 892885 w 1280160"/>
              <a:gd name="connsiteY44" fmla="*/ 2013580 h 2357825"/>
              <a:gd name="connsiteX45" fmla="*/ 860612 w 1280160"/>
              <a:gd name="connsiteY45" fmla="*/ 1561759 h 2357825"/>
              <a:gd name="connsiteX46" fmla="*/ 849854 w 1280160"/>
              <a:gd name="connsiteY46" fmla="*/ 1529486 h 2357825"/>
              <a:gd name="connsiteX47" fmla="*/ 849854 w 1280160"/>
              <a:gd name="connsiteY47" fmla="*/ 1260545 h 2357825"/>
              <a:gd name="connsiteX48" fmla="*/ 892885 w 1280160"/>
              <a:gd name="connsiteY48" fmla="*/ 1174483 h 2357825"/>
              <a:gd name="connsiteX49" fmla="*/ 935915 w 1280160"/>
              <a:gd name="connsiteY49" fmla="*/ 1077665 h 2357825"/>
              <a:gd name="connsiteX50" fmla="*/ 989704 w 1280160"/>
              <a:gd name="connsiteY50" fmla="*/ 1023876 h 2357825"/>
              <a:gd name="connsiteX51" fmla="*/ 1043492 w 1280160"/>
              <a:gd name="connsiteY51" fmla="*/ 970088 h 2357825"/>
              <a:gd name="connsiteX52" fmla="*/ 1075765 w 1280160"/>
              <a:gd name="connsiteY52" fmla="*/ 937815 h 2357825"/>
              <a:gd name="connsiteX53" fmla="*/ 1129553 w 1280160"/>
              <a:gd name="connsiteY53" fmla="*/ 873269 h 2357825"/>
              <a:gd name="connsiteX54" fmla="*/ 1161826 w 1280160"/>
              <a:gd name="connsiteY54" fmla="*/ 808723 h 2357825"/>
              <a:gd name="connsiteX55" fmla="*/ 1183341 w 1280160"/>
              <a:gd name="connsiteY55" fmla="*/ 776450 h 2357825"/>
              <a:gd name="connsiteX56" fmla="*/ 1194099 w 1280160"/>
              <a:gd name="connsiteY56" fmla="*/ 744177 h 2357825"/>
              <a:gd name="connsiteX57" fmla="*/ 1215614 w 1280160"/>
              <a:gd name="connsiteY57" fmla="*/ 711905 h 2357825"/>
              <a:gd name="connsiteX58" fmla="*/ 1237129 w 1280160"/>
              <a:gd name="connsiteY58" fmla="*/ 647359 h 2357825"/>
              <a:gd name="connsiteX59" fmla="*/ 1247887 w 1280160"/>
              <a:gd name="connsiteY59" fmla="*/ 615086 h 2357825"/>
              <a:gd name="connsiteX60" fmla="*/ 1269402 w 1280160"/>
              <a:gd name="connsiteY60" fmla="*/ 550540 h 2357825"/>
              <a:gd name="connsiteX61" fmla="*/ 1280160 w 1280160"/>
              <a:gd name="connsiteY61" fmla="*/ 518267 h 2357825"/>
              <a:gd name="connsiteX62" fmla="*/ 1269402 w 1280160"/>
              <a:gd name="connsiteY62" fmla="*/ 356902 h 2357825"/>
              <a:gd name="connsiteX63" fmla="*/ 1258645 w 1280160"/>
              <a:gd name="connsiteY63" fmla="*/ 324629 h 2357825"/>
              <a:gd name="connsiteX64" fmla="*/ 1237129 w 1280160"/>
              <a:gd name="connsiteY64" fmla="*/ 303114 h 2357825"/>
              <a:gd name="connsiteX65" fmla="*/ 1194099 w 1280160"/>
              <a:gd name="connsiteY65" fmla="*/ 206295 h 2357825"/>
              <a:gd name="connsiteX66" fmla="*/ 1140311 w 1280160"/>
              <a:gd name="connsiteY66" fmla="*/ 163265 h 23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80160" h="2357825">
                <a:moveTo>
                  <a:pt x="1140311" y="163265"/>
                </a:moveTo>
                <a:cubicBezTo>
                  <a:pt x="1104452" y="145336"/>
                  <a:pt x="1032194" y="121539"/>
                  <a:pt x="978946" y="98719"/>
                </a:cubicBezTo>
                <a:cubicBezTo>
                  <a:pt x="956836" y="89243"/>
                  <a:pt x="935428" y="78128"/>
                  <a:pt x="914400" y="66446"/>
                </a:cubicBezTo>
                <a:cubicBezTo>
                  <a:pt x="903098" y="60167"/>
                  <a:pt x="893691" y="50712"/>
                  <a:pt x="882127" y="44930"/>
                </a:cubicBezTo>
                <a:cubicBezTo>
                  <a:pt x="871985" y="39859"/>
                  <a:pt x="860612" y="37759"/>
                  <a:pt x="849854" y="34173"/>
                </a:cubicBezTo>
                <a:cubicBezTo>
                  <a:pt x="839096" y="27001"/>
                  <a:pt x="829465" y="17750"/>
                  <a:pt x="817581" y="12657"/>
                </a:cubicBezTo>
                <a:cubicBezTo>
                  <a:pt x="754711" y="-14287"/>
                  <a:pt x="649602" y="9709"/>
                  <a:pt x="602428" y="12657"/>
                </a:cubicBezTo>
                <a:cubicBezTo>
                  <a:pt x="591670" y="16243"/>
                  <a:pt x="580297" y="18344"/>
                  <a:pt x="570155" y="23415"/>
                </a:cubicBezTo>
                <a:cubicBezTo>
                  <a:pt x="551514" y="32735"/>
                  <a:pt x="529709" y="49767"/>
                  <a:pt x="516367" y="66446"/>
                </a:cubicBezTo>
                <a:cubicBezTo>
                  <a:pt x="508290" y="76542"/>
                  <a:pt x="500103" y="86904"/>
                  <a:pt x="494852" y="98719"/>
                </a:cubicBezTo>
                <a:cubicBezTo>
                  <a:pt x="443646" y="213932"/>
                  <a:pt x="500511" y="122503"/>
                  <a:pt x="451821" y="195537"/>
                </a:cubicBezTo>
                <a:cubicBezTo>
                  <a:pt x="411573" y="316290"/>
                  <a:pt x="430864" y="245820"/>
                  <a:pt x="451821" y="518267"/>
                </a:cubicBezTo>
                <a:cubicBezTo>
                  <a:pt x="455167" y="561763"/>
                  <a:pt x="473336" y="647359"/>
                  <a:pt x="473336" y="647359"/>
                </a:cubicBezTo>
                <a:cubicBezTo>
                  <a:pt x="469750" y="780037"/>
                  <a:pt x="469046" y="912824"/>
                  <a:pt x="462579" y="1045392"/>
                </a:cubicBezTo>
                <a:cubicBezTo>
                  <a:pt x="461360" y="1070383"/>
                  <a:pt x="447071" y="1096668"/>
                  <a:pt x="441064" y="1120695"/>
                </a:cubicBezTo>
                <a:cubicBezTo>
                  <a:pt x="425710" y="1182111"/>
                  <a:pt x="436112" y="1162300"/>
                  <a:pt x="419548" y="1217514"/>
                </a:cubicBezTo>
                <a:cubicBezTo>
                  <a:pt x="413031" y="1239237"/>
                  <a:pt x="405205" y="1260545"/>
                  <a:pt x="398033" y="1282060"/>
                </a:cubicBezTo>
                <a:lnTo>
                  <a:pt x="365760" y="1378879"/>
                </a:lnTo>
                <a:lnTo>
                  <a:pt x="344245" y="1443425"/>
                </a:lnTo>
                <a:cubicBezTo>
                  <a:pt x="340659" y="1454182"/>
                  <a:pt x="339777" y="1466262"/>
                  <a:pt x="333487" y="1475697"/>
                </a:cubicBezTo>
                <a:cubicBezTo>
                  <a:pt x="326315" y="1486455"/>
                  <a:pt x="317754" y="1496406"/>
                  <a:pt x="311972" y="1507970"/>
                </a:cubicBezTo>
                <a:cubicBezTo>
                  <a:pt x="306901" y="1518112"/>
                  <a:pt x="306285" y="1530101"/>
                  <a:pt x="301214" y="1540243"/>
                </a:cubicBezTo>
                <a:cubicBezTo>
                  <a:pt x="295432" y="1551807"/>
                  <a:pt x="285481" y="1560952"/>
                  <a:pt x="279699" y="1572516"/>
                </a:cubicBezTo>
                <a:cubicBezTo>
                  <a:pt x="251769" y="1628376"/>
                  <a:pt x="289450" y="1584279"/>
                  <a:pt x="247426" y="1626305"/>
                </a:cubicBezTo>
                <a:cubicBezTo>
                  <a:pt x="226857" y="1688009"/>
                  <a:pt x="250593" y="1632840"/>
                  <a:pt x="215153" y="1680093"/>
                </a:cubicBezTo>
                <a:cubicBezTo>
                  <a:pt x="215143" y="1680107"/>
                  <a:pt x="161369" y="1760768"/>
                  <a:pt x="150607" y="1776912"/>
                </a:cubicBezTo>
                <a:cubicBezTo>
                  <a:pt x="143435" y="1787670"/>
                  <a:pt x="138234" y="1800043"/>
                  <a:pt x="129092" y="1809185"/>
                </a:cubicBezTo>
                <a:cubicBezTo>
                  <a:pt x="89291" y="1848984"/>
                  <a:pt x="113202" y="1822261"/>
                  <a:pt x="64546" y="1895246"/>
                </a:cubicBezTo>
                <a:cubicBezTo>
                  <a:pt x="30452" y="1946388"/>
                  <a:pt x="47119" y="1915255"/>
                  <a:pt x="21515" y="1992065"/>
                </a:cubicBezTo>
                <a:lnTo>
                  <a:pt x="10758" y="2024337"/>
                </a:lnTo>
                <a:lnTo>
                  <a:pt x="0" y="2056610"/>
                </a:lnTo>
                <a:cubicBezTo>
                  <a:pt x="3586" y="2099641"/>
                  <a:pt x="2290" y="2143361"/>
                  <a:pt x="10758" y="2185702"/>
                </a:cubicBezTo>
                <a:cubicBezTo>
                  <a:pt x="16905" y="2216439"/>
                  <a:pt x="44055" y="2223097"/>
                  <a:pt x="64546" y="2239490"/>
                </a:cubicBezTo>
                <a:cubicBezTo>
                  <a:pt x="106737" y="2273244"/>
                  <a:pt x="62287" y="2253082"/>
                  <a:pt x="118334" y="2271763"/>
                </a:cubicBezTo>
                <a:cubicBezTo>
                  <a:pt x="155885" y="2309316"/>
                  <a:pt x="130226" y="2290071"/>
                  <a:pt x="204395" y="2314794"/>
                </a:cubicBezTo>
                <a:lnTo>
                  <a:pt x="268941" y="2336309"/>
                </a:lnTo>
                <a:cubicBezTo>
                  <a:pt x="279699" y="2339895"/>
                  <a:pt x="290095" y="2344843"/>
                  <a:pt x="301214" y="2347067"/>
                </a:cubicBezTo>
                <a:lnTo>
                  <a:pt x="355002" y="2357825"/>
                </a:lnTo>
                <a:cubicBezTo>
                  <a:pt x="455407" y="2354239"/>
                  <a:pt x="556136" y="2355898"/>
                  <a:pt x="656216" y="2347067"/>
                </a:cubicBezTo>
                <a:cubicBezTo>
                  <a:pt x="678807" y="2345074"/>
                  <a:pt x="700477" y="2335695"/>
                  <a:pt x="720762" y="2325552"/>
                </a:cubicBezTo>
                <a:cubicBezTo>
                  <a:pt x="747064" y="2312401"/>
                  <a:pt x="773260" y="2301526"/>
                  <a:pt x="796066" y="2282521"/>
                </a:cubicBezTo>
                <a:cubicBezTo>
                  <a:pt x="807753" y="2272782"/>
                  <a:pt x="817581" y="2261006"/>
                  <a:pt x="828339" y="2250248"/>
                </a:cubicBezTo>
                <a:cubicBezTo>
                  <a:pt x="831925" y="2239490"/>
                  <a:pt x="834025" y="2228117"/>
                  <a:pt x="839096" y="2217975"/>
                </a:cubicBezTo>
                <a:cubicBezTo>
                  <a:pt x="862309" y="2171549"/>
                  <a:pt x="860552" y="2202106"/>
                  <a:pt x="871369" y="2153429"/>
                </a:cubicBezTo>
                <a:cubicBezTo>
                  <a:pt x="877340" y="2126559"/>
                  <a:pt x="889453" y="2037604"/>
                  <a:pt x="892885" y="2013580"/>
                </a:cubicBezTo>
                <a:cubicBezTo>
                  <a:pt x="891424" y="1969753"/>
                  <a:pt x="895465" y="1666315"/>
                  <a:pt x="860612" y="1561759"/>
                </a:cubicBezTo>
                <a:lnTo>
                  <a:pt x="849854" y="1529486"/>
                </a:lnTo>
                <a:cubicBezTo>
                  <a:pt x="837870" y="1409652"/>
                  <a:pt x="830508" y="1395964"/>
                  <a:pt x="849854" y="1260545"/>
                </a:cubicBezTo>
                <a:cubicBezTo>
                  <a:pt x="858095" y="1202858"/>
                  <a:pt x="862703" y="1204665"/>
                  <a:pt x="892885" y="1174483"/>
                </a:cubicBezTo>
                <a:cubicBezTo>
                  <a:pt x="906988" y="1132175"/>
                  <a:pt x="908376" y="1109138"/>
                  <a:pt x="935915" y="1077665"/>
                </a:cubicBezTo>
                <a:cubicBezTo>
                  <a:pt x="952612" y="1058582"/>
                  <a:pt x="971774" y="1041806"/>
                  <a:pt x="989704" y="1023876"/>
                </a:cubicBezTo>
                <a:lnTo>
                  <a:pt x="1043492" y="970088"/>
                </a:lnTo>
                <a:cubicBezTo>
                  <a:pt x="1054250" y="959330"/>
                  <a:pt x="1067326" y="950474"/>
                  <a:pt x="1075765" y="937815"/>
                </a:cubicBezTo>
                <a:cubicBezTo>
                  <a:pt x="1129183" y="857687"/>
                  <a:pt x="1060528" y="956099"/>
                  <a:pt x="1129553" y="873269"/>
                </a:cubicBezTo>
                <a:cubicBezTo>
                  <a:pt x="1168088" y="827026"/>
                  <a:pt x="1137568" y="857239"/>
                  <a:pt x="1161826" y="808723"/>
                </a:cubicBezTo>
                <a:cubicBezTo>
                  <a:pt x="1167608" y="797159"/>
                  <a:pt x="1177559" y="788014"/>
                  <a:pt x="1183341" y="776450"/>
                </a:cubicBezTo>
                <a:cubicBezTo>
                  <a:pt x="1188412" y="766308"/>
                  <a:pt x="1189028" y="754319"/>
                  <a:pt x="1194099" y="744177"/>
                </a:cubicBezTo>
                <a:cubicBezTo>
                  <a:pt x="1199881" y="732613"/>
                  <a:pt x="1210363" y="723719"/>
                  <a:pt x="1215614" y="711905"/>
                </a:cubicBezTo>
                <a:cubicBezTo>
                  <a:pt x="1224825" y="691181"/>
                  <a:pt x="1229957" y="668874"/>
                  <a:pt x="1237129" y="647359"/>
                </a:cubicBezTo>
                <a:lnTo>
                  <a:pt x="1247887" y="615086"/>
                </a:lnTo>
                <a:lnTo>
                  <a:pt x="1269402" y="550540"/>
                </a:lnTo>
                <a:lnTo>
                  <a:pt x="1280160" y="518267"/>
                </a:lnTo>
                <a:cubicBezTo>
                  <a:pt x="1276574" y="464479"/>
                  <a:pt x="1275355" y="410480"/>
                  <a:pt x="1269402" y="356902"/>
                </a:cubicBezTo>
                <a:cubicBezTo>
                  <a:pt x="1268150" y="345632"/>
                  <a:pt x="1264479" y="334353"/>
                  <a:pt x="1258645" y="324629"/>
                </a:cubicBezTo>
                <a:cubicBezTo>
                  <a:pt x="1253427" y="315932"/>
                  <a:pt x="1244301" y="310286"/>
                  <a:pt x="1237129" y="303114"/>
                </a:cubicBezTo>
                <a:cubicBezTo>
                  <a:pt x="1220070" y="251935"/>
                  <a:pt x="1223323" y="242826"/>
                  <a:pt x="1194099" y="206295"/>
                </a:cubicBezTo>
                <a:cubicBezTo>
                  <a:pt x="1187763" y="198375"/>
                  <a:pt x="1176170" y="181194"/>
                  <a:pt x="1140311" y="16326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Idea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20876" y="4078313"/>
            <a:ext cx="8366125" cy="251055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Initialization:</a:t>
            </a:r>
          </a:p>
          <a:p>
            <a:pPr lvl="1"/>
            <a:r>
              <a:rPr lang="en-US" dirty="0"/>
              <a:t>Start vertex has distance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; all other vertices have distance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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/>
              <a:t>At each step:</a:t>
            </a:r>
          </a:p>
          <a:p>
            <a:pPr lvl="1" eaLnBrk="1" hangingPunct="1"/>
            <a:r>
              <a:rPr lang="en-US" dirty="0"/>
              <a:t>Pick closest unknown vertex v</a:t>
            </a:r>
          </a:p>
          <a:p>
            <a:pPr lvl="1" eaLnBrk="1" hangingPunct="1"/>
            <a:r>
              <a:rPr lang="en-US" dirty="0"/>
              <a:t>Add it to the “cloud” of known vertices</a:t>
            </a:r>
          </a:p>
          <a:p>
            <a:pPr lvl="1" eaLnBrk="1" hangingPunct="1"/>
            <a:r>
              <a:rPr lang="en-US" dirty="0"/>
              <a:t>Update “best-so-far” distances for vertices with edges from v</a:t>
            </a:r>
          </a:p>
          <a:p>
            <a:pPr lvl="1" eaLnBrk="1" hangingPunct="1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466E9A-00E3-4AB6-8BF7-A35D01135CC4}"/>
              </a:ext>
            </a:extLst>
          </p:cNvPr>
          <p:cNvGrpSpPr/>
          <p:nvPr/>
        </p:nvGrpSpPr>
        <p:grpSpPr>
          <a:xfrm>
            <a:off x="4104519" y="1534742"/>
            <a:ext cx="4555069" cy="2238505"/>
            <a:chOff x="1681898" y="2177550"/>
            <a:chExt cx="3416302" cy="16788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D1364F-2BF4-44B3-9AC5-A9EA7CC2936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40650" y="2357632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33AF5B2B-D910-4F1D-AB65-C27BE6F73393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97950" y="230048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9415703B-C75C-48C4-BEE7-4387B11699D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26350" y="327203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FAD216C9-4740-443E-A68E-C1978221FD28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6500" y="310058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00387E8-C0E4-435E-8B99-53EFADC1C6CE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69500" y="2357632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A451FD40-5752-439C-ADEA-F70299908F6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12450" y="2357632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7C6C72D-408F-4AA7-AE9E-B9C7C511616E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12300" y="3386332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690EFC21-8798-4466-9232-05275C9192DD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55250" y="2929132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986E6729-83E5-4F50-9FF3-CDDECB7C8826}"/>
                </a:ext>
              </a:extLst>
            </p:cNvPr>
            <p:cNvCxnSpPr>
              <a:cxnSpLocks noChangeShapeType="1"/>
              <a:stCxn id="55" idx="6"/>
              <a:endCxn id="59" idx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2133544" y="2500506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48D3C5D7-370A-424A-98A4-A36ACE00156A}"/>
                </a:ext>
              </a:extLst>
            </p:cNvPr>
            <p:cNvCxnSpPr>
              <a:cxnSpLocks noChangeShapeType="1"/>
              <a:stCxn id="59" idx="2"/>
              <a:endCxn id="55" idx="4"/>
            </p:cNvCxnSpPr>
            <p:nvPr>
              <p:custDataLst>
                <p:tags r:id="rId20"/>
              </p:custDataLst>
            </p:nvPr>
          </p:nvCxnSpPr>
          <p:spPr bwMode="auto">
            <a:xfrm rot="10800000">
              <a:off x="1983526" y="2650526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F9BD5F6-3B20-41F9-A22F-3768379C0C92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21"/>
              </p:custDataLst>
            </p:nvPr>
          </p:nvCxnSpPr>
          <p:spPr bwMode="auto">
            <a:xfrm rot="10800000" flipV="1">
              <a:off x="3755175" y="3072007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D84637A3-F703-4773-8EA7-3FA9BCE0662C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3898050" y="3214882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0218EF07-7137-4037-BFAE-F8641D3EE957}"/>
                </a:ext>
              </a:extLst>
            </p:cNvPr>
            <p:cNvCxnSpPr>
              <a:cxnSpLocks noChangeShapeType="1"/>
              <a:stCxn id="55" idx="3"/>
              <a:endCxn id="58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1869225" y="2608854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0CB50653-96CF-4E29-8DB8-9F8D2CC17244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2019244" y="3351804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16035329-6F2A-4201-8FEA-83D52F77DC81}"/>
                </a:ext>
              </a:extLst>
            </p:cNvPr>
            <p:cNvCxnSpPr>
              <a:cxnSpLocks noChangeShapeType="1"/>
              <a:stCxn id="55" idx="7"/>
              <a:endCxn id="57" idx="2"/>
            </p:cNvCxnSpPr>
            <p:nvPr>
              <p:custDataLst>
                <p:tags r:id="rId25"/>
              </p:custDataLst>
            </p:nvPr>
          </p:nvCxnSpPr>
          <p:spPr bwMode="auto">
            <a:xfrm>
              <a:off x="2084728" y="2392160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BE209127-935A-44B0-B2F0-425D51CDC8DB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26"/>
              </p:custDataLst>
            </p:nvPr>
          </p:nvCxnSpPr>
          <p:spPr bwMode="auto">
            <a:xfrm>
              <a:off x="3390844" y="2443357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1D425C25-3DE6-46B2-926A-5CAFC1272875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7"/>
              </p:custDataLst>
            </p:nvPr>
          </p:nvCxnSpPr>
          <p:spPr bwMode="auto">
            <a:xfrm>
              <a:off x="4362394" y="2500507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6102E7ED-DFE4-4751-8D37-87475EB03B38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4212375" y="2650526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1F6EBFB5-4943-4E9B-BD00-8DA802E5884F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4599329" y="2650526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C5731C2A-28FD-49BE-A380-606918449CAC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30"/>
              </p:custDataLst>
            </p:nvPr>
          </p:nvCxnSpPr>
          <p:spPr bwMode="auto">
            <a:xfrm rot="16200000" flipH="1">
              <a:off x="3056278" y="2830310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7B62572F-BE53-4B01-BDF6-4A3CFC0A9816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3069375" y="2593375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EE29BE1B-5DF7-4529-852C-23CBCC89938F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3299166" y="3216072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544ADCFF-1750-4051-B8D0-44E66BBE2D20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33"/>
              </p:custDataLst>
            </p:nvPr>
          </p:nvCxnSpPr>
          <p:spPr bwMode="auto">
            <a:xfrm rot="5400000" flipH="1">
              <a:off x="2755050" y="2731488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3B16EF7F-75D7-4F94-8391-F0FC238384CF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429351" y="217755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D5165016-2FB8-4672-ADB2-0575C78A135D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80663" y="220124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87128F01-486D-4F28-B26D-D29C088B5F7A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9995" y="223298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55DC039-3E41-427E-87F6-A7065431DD59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55300" y="270053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DDAD4800-4241-4300-9AF0-C17AB3CD65F8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1055" y="275113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6DFA00F7-0FB7-49FB-BC13-6A37A91A06A4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26650" y="270053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B90B9297-1123-4855-9F81-8C284CC36E37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76041" y="290710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80FFCC19-7C3F-476E-88E9-BD8A1572B2A3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12726" y="3214881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1A9C1223-5214-40AB-8B5A-E592B3759A81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34259" y="318154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4AE8A07A-0156-4EC2-95C6-485F20165260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07538" y="351018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ADF18C9A-0DE6-458B-8F3A-721CE0888DED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36036" y="2489691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08E4B44A-6B23-4E66-AF09-6103F99ED5D1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096" y="291128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8E77CA62-601D-491B-8C1D-BF8E178E7A62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170111" y="315536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1B369EAC-401F-44E1-830F-064BDF95E17A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81898" y="2794443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D2FA2D6-9AA2-4E93-A44D-EC29BEC307D3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78940" y="273625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94" name="Text Box 47">
            <a:extLst>
              <a:ext uri="{FF2B5EF4-FFF2-40B4-BE49-F238E27FC236}">
                <a16:creationId xmlns:a16="http://schemas.microsoft.com/office/drawing/2014/main" id="{CCDF21E3-D4DD-4DA6-8524-2AA82CFB56E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5762" y="1509856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0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 Box 47">
            <a:extLst>
              <a:ext uri="{FF2B5EF4-FFF2-40B4-BE49-F238E27FC236}">
                <a16:creationId xmlns:a16="http://schemas.microsoft.com/office/drawing/2014/main" id="{95A386C9-E079-464B-813D-49020258D06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1210" y="2731081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 Box 47">
            <a:extLst>
              <a:ext uri="{FF2B5EF4-FFF2-40B4-BE49-F238E27FC236}">
                <a16:creationId xmlns:a16="http://schemas.microsoft.com/office/drawing/2014/main" id="{42467F10-20CC-4F93-8B81-55DAF8B35F8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5116" y="1464209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 Box 47">
            <a:extLst>
              <a:ext uri="{FF2B5EF4-FFF2-40B4-BE49-F238E27FC236}">
                <a16:creationId xmlns:a16="http://schemas.microsoft.com/office/drawing/2014/main" id="{25703F0E-36DC-4DD5-836F-3AA5E9D42B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37306" y="2621417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B5EDFDA6-6284-42F3-90DA-08DC208B84B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03421" y="1495610"/>
            <a:ext cx="478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4??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 Box 47">
            <a:extLst>
              <a:ext uri="{FF2B5EF4-FFF2-40B4-BE49-F238E27FC236}">
                <a16:creationId xmlns:a16="http://schemas.microsoft.com/office/drawing/2014/main" id="{E67F4286-11BB-4ECA-9674-E7C6C82EAEA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82804" y="3434693"/>
            <a:ext cx="5822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12??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 Box 47">
            <a:extLst>
              <a:ext uri="{FF2B5EF4-FFF2-40B4-BE49-F238E27FC236}">
                <a16:creationId xmlns:a16="http://schemas.microsoft.com/office/drawing/2014/main" id="{F7C073A5-9C9E-4E3B-BFD0-9B61857FE781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39781" y="1524801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 Box 47">
            <a:extLst>
              <a:ext uri="{FF2B5EF4-FFF2-40B4-BE49-F238E27FC236}">
                <a16:creationId xmlns:a16="http://schemas.microsoft.com/office/drawing/2014/main" id="{8BCD0F0F-E615-48F1-BD22-C752ED0C3388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83519" y="2271617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76EA1-00BF-9248-BC88-9EE03AAE84AD}"/>
              </a:ext>
            </a:extLst>
          </p:cNvPr>
          <p:cNvSpPr txBox="1"/>
          <p:nvPr/>
        </p:nvSpPr>
        <p:spPr>
          <a:xfrm>
            <a:off x="2631804" y="2868321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>
                <a:solidFill>
                  <a:schemeClr val="accent6"/>
                </a:solidFill>
              </a:rPr>
              <a:t>KNOWN</a:t>
            </a:r>
            <a:endParaRPr lang="en-US" b="1" spc="100" dirty="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A00BF2-5AB1-D649-BE07-9555A58FA046}"/>
              </a:ext>
            </a:extLst>
          </p:cNvPr>
          <p:cNvSpPr txBox="1"/>
          <p:nvPr/>
        </p:nvSpPr>
        <p:spPr>
          <a:xfrm>
            <a:off x="8618561" y="1359236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UNKNOWN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099A6F-D9E2-F94E-96EE-52B559570DCE}"/>
              </a:ext>
            </a:extLst>
          </p:cNvPr>
          <p:cNvSpPr txBox="1"/>
          <p:nvPr/>
        </p:nvSpPr>
        <p:spPr>
          <a:xfrm>
            <a:off x="6967913" y="1034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5"/>
                </a:solidFill>
              </a:rPr>
              <a:t>PERIMETER</a:t>
            </a:r>
          </a:p>
        </p:txBody>
      </p:sp>
      <p:sp>
        <p:nvSpPr>
          <p:cNvPr id="103" name="Google Shape;769;p43">
            <a:extLst>
              <a:ext uri="{FF2B5EF4-FFF2-40B4-BE49-F238E27FC236}">
                <a16:creationId xmlns:a16="http://schemas.microsoft.com/office/drawing/2014/main" id="{BD40721E-1827-F444-A0A9-3AA95729C321}"/>
              </a:ext>
            </a:extLst>
          </p:cNvPr>
          <p:cNvSpPr txBox="1"/>
          <p:nvPr/>
        </p:nvSpPr>
        <p:spPr>
          <a:xfrm>
            <a:off x="3312837" y="1712130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AF3FD-A525-154C-B00E-EB67E7A79584}"/>
              </a:ext>
            </a:extLst>
          </p:cNvPr>
          <p:cNvSpPr txBox="1">
            <a:spLocks/>
          </p:cNvSpPr>
          <p:nvPr/>
        </p:nvSpPr>
        <p:spPr bwMode="auto">
          <a:xfrm>
            <a:off x="3924139" y="2628569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from u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5031B03-1DB1-E941-BC4F-E276E105C30E}"/>
              </a:ext>
            </a:extLst>
          </p:cNvPr>
          <p:cNvSpPr txBox="1">
            <a:spLocks/>
          </p:cNvSpPr>
          <p:nvPr/>
        </p:nvSpPr>
        <p:spPr>
          <a:xfrm>
            <a:off x="337070" y="263617"/>
            <a:ext cx="8322835" cy="68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Dijkstra’s Pseudocode (High-Level)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BC1F40C-B6AE-9E4D-809C-F2088A15356C}"/>
              </a:ext>
            </a:extLst>
          </p:cNvPr>
          <p:cNvSpPr/>
          <p:nvPr/>
        </p:nvSpPr>
        <p:spPr>
          <a:xfrm>
            <a:off x="593364" y="1619598"/>
            <a:ext cx="2935450" cy="1287893"/>
          </a:xfrm>
          <a:prstGeom prst="wedgeRectCallout">
            <a:avLst>
              <a:gd name="adj1" fmla="val 73701"/>
              <a:gd name="adj2" fmla="val 639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 to “visited” in BFS, “known” is nodes that are finalized (we know their path)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846E949-D20A-C046-8636-5CA3DCACDDD6}"/>
              </a:ext>
            </a:extLst>
          </p:cNvPr>
          <p:cNvSpPr/>
          <p:nvPr/>
        </p:nvSpPr>
        <p:spPr>
          <a:xfrm>
            <a:off x="593364" y="3026161"/>
            <a:ext cx="2935450" cy="1287893"/>
          </a:xfrm>
          <a:prstGeom prst="wedgeRectCallout">
            <a:avLst>
              <a:gd name="adj1" fmla="val 74446"/>
              <a:gd name="adj2" fmla="val -16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Dijkstra’s algorithm is all about updating “best-so-far” in </a:t>
            </a:r>
            <a:r>
              <a:rPr lang="en-US" dirty="0" err="1"/>
              <a:t>distTo</a:t>
            </a:r>
            <a:r>
              <a:rPr lang="en-US" dirty="0"/>
              <a:t> if we find shorter path! Init all paths to infinite.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AE287A6-8F59-F744-B508-D36CBA71FADA}"/>
              </a:ext>
            </a:extLst>
          </p:cNvPr>
          <p:cNvSpPr/>
          <p:nvPr/>
        </p:nvSpPr>
        <p:spPr>
          <a:xfrm>
            <a:off x="593364" y="4432724"/>
            <a:ext cx="2935450" cy="650837"/>
          </a:xfrm>
          <a:prstGeom prst="wedgeRectCallout">
            <a:avLst>
              <a:gd name="adj1" fmla="val 81112"/>
              <a:gd name="adj2" fmla="val -662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 matters: always visit closest first!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19A4DAA-F9A4-574D-8CA4-C8654836E999}"/>
              </a:ext>
            </a:extLst>
          </p:cNvPr>
          <p:cNvSpPr/>
          <p:nvPr/>
        </p:nvSpPr>
        <p:spPr>
          <a:xfrm>
            <a:off x="593364" y="5202231"/>
            <a:ext cx="2935450" cy="1581038"/>
          </a:xfrm>
          <a:prstGeom prst="wedgeRectCallout">
            <a:avLst>
              <a:gd name="adj1" fmla="val 87639"/>
              <a:gd name="adj2" fmla="val -387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all vertices reachable from me: would getting there </a:t>
            </a:r>
            <a:r>
              <a:rPr lang="en-US" i="1" dirty="0"/>
              <a:t>through</a:t>
            </a:r>
            <a:r>
              <a:rPr lang="en-US" dirty="0"/>
              <a:t> me be a shorter path than they currently know about?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E3ECBD-4550-7C47-B6EE-D40A06FFA529}"/>
              </a:ext>
            </a:extLst>
          </p:cNvPr>
          <p:cNvSpPr txBox="1"/>
          <p:nvPr/>
        </p:nvSpPr>
        <p:spPr>
          <a:xfrm>
            <a:off x="4518287" y="1217424"/>
            <a:ext cx="44563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Suppose we already visited B, </a:t>
            </a:r>
            <a:r>
              <a:rPr lang="en-US" sz="1600" dirty="0" err="1"/>
              <a:t>distTo</a:t>
            </a:r>
            <a:r>
              <a:rPr lang="en-US" sz="1600" dirty="0"/>
              <a:t>[D] = </a:t>
            </a:r>
            <a:r>
              <a:rPr lang="en-US" sz="1600" dirty="0">
                <a:solidFill>
                  <a:srgbClr val="FF0000"/>
                </a:solidFill>
              </a:rPr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Now considering edge (C, 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That’s better! Update </a:t>
            </a:r>
            <a:r>
              <a:rPr lang="en-US" sz="1600" dirty="0" err="1"/>
              <a:t>distTo</a:t>
            </a:r>
            <a:r>
              <a:rPr lang="en-US" sz="1600" dirty="0"/>
              <a:t>[D], </a:t>
            </a:r>
            <a:r>
              <a:rPr lang="en-US" sz="1600" dirty="0" err="1"/>
              <a:t>edgeTo</a:t>
            </a:r>
            <a:r>
              <a:rPr lang="en-US" sz="1600" dirty="0"/>
              <a:t>[D]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2F987D-8545-FC42-A09B-177D395221EC}"/>
              </a:ext>
            </a:extLst>
          </p:cNvPr>
          <p:cNvGrpSpPr/>
          <p:nvPr/>
        </p:nvGrpSpPr>
        <p:grpSpPr>
          <a:xfrm>
            <a:off x="7950783" y="198933"/>
            <a:ext cx="4057288" cy="2254224"/>
            <a:chOff x="7950783" y="198933"/>
            <a:chExt cx="4057288" cy="225422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C345BB-5252-5348-8906-02A0263CB01C}"/>
                </a:ext>
              </a:extLst>
            </p:cNvPr>
            <p:cNvGrpSpPr/>
            <p:nvPr/>
          </p:nvGrpSpPr>
          <p:grpSpPr>
            <a:xfrm>
              <a:off x="7950783" y="198933"/>
              <a:ext cx="4057288" cy="2254224"/>
              <a:chOff x="7950783" y="198933"/>
              <a:chExt cx="4057288" cy="2254224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E1A663D-FA41-C34C-9487-F0D643C6ABF3}"/>
                  </a:ext>
                </a:extLst>
              </p:cNvPr>
              <p:cNvSpPr/>
              <p:nvPr/>
            </p:nvSpPr>
            <p:spPr>
              <a:xfrm>
                <a:off x="9996254" y="1003735"/>
                <a:ext cx="1254868" cy="1449422"/>
              </a:xfrm>
              <a:custGeom>
                <a:avLst/>
                <a:gdLst>
                  <a:gd name="connsiteX0" fmla="*/ 992222 w 1254868"/>
                  <a:gd name="connsiteY0" fmla="*/ 9728 h 1449422"/>
                  <a:gd name="connsiteX1" fmla="*/ 758758 w 1254868"/>
                  <a:gd name="connsiteY1" fmla="*/ 19456 h 1449422"/>
                  <a:gd name="connsiteX2" fmla="*/ 700392 w 1254868"/>
                  <a:gd name="connsiteY2" fmla="*/ 38911 h 1449422"/>
                  <a:gd name="connsiteX3" fmla="*/ 671209 w 1254868"/>
                  <a:gd name="connsiteY3" fmla="*/ 58366 h 1449422"/>
                  <a:gd name="connsiteX4" fmla="*/ 612843 w 1254868"/>
                  <a:gd name="connsiteY4" fmla="*/ 145915 h 1449422"/>
                  <a:gd name="connsiteX5" fmla="*/ 593388 w 1254868"/>
                  <a:gd name="connsiteY5" fmla="*/ 175098 h 1449422"/>
                  <a:gd name="connsiteX6" fmla="*/ 564205 w 1254868"/>
                  <a:gd name="connsiteY6" fmla="*/ 252919 h 1449422"/>
                  <a:gd name="connsiteX7" fmla="*/ 535022 w 1254868"/>
                  <a:gd name="connsiteY7" fmla="*/ 282102 h 1449422"/>
                  <a:gd name="connsiteX8" fmla="*/ 515566 w 1254868"/>
                  <a:gd name="connsiteY8" fmla="*/ 321013 h 1449422"/>
                  <a:gd name="connsiteX9" fmla="*/ 457200 w 1254868"/>
                  <a:gd name="connsiteY9" fmla="*/ 398834 h 1449422"/>
                  <a:gd name="connsiteX10" fmla="*/ 437745 w 1254868"/>
                  <a:gd name="connsiteY10" fmla="*/ 437745 h 1449422"/>
                  <a:gd name="connsiteX11" fmla="*/ 408562 w 1254868"/>
                  <a:gd name="connsiteY11" fmla="*/ 486383 h 1449422"/>
                  <a:gd name="connsiteX12" fmla="*/ 311285 w 1254868"/>
                  <a:gd name="connsiteY12" fmla="*/ 661481 h 1449422"/>
                  <a:gd name="connsiteX13" fmla="*/ 282102 w 1254868"/>
                  <a:gd name="connsiteY13" fmla="*/ 700392 h 1449422"/>
                  <a:gd name="connsiteX14" fmla="*/ 243192 w 1254868"/>
                  <a:gd name="connsiteY14" fmla="*/ 758758 h 1449422"/>
                  <a:gd name="connsiteX15" fmla="*/ 165371 w 1254868"/>
                  <a:gd name="connsiteY15" fmla="*/ 856034 h 1449422"/>
                  <a:gd name="connsiteX16" fmla="*/ 136188 w 1254868"/>
                  <a:gd name="connsiteY16" fmla="*/ 894945 h 1449422"/>
                  <a:gd name="connsiteX17" fmla="*/ 107005 w 1254868"/>
                  <a:gd name="connsiteY17" fmla="*/ 933856 h 1449422"/>
                  <a:gd name="connsiteX18" fmla="*/ 87549 w 1254868"/>
                  <a:gd name="connsiteY18" fmla="*/ 972766 h 1449422"/>
                  <a:gd name="connsiteX19" fmla="*/ 58366 w 1254868"/>
                  <a:gd name="connsiteY19" fmla="*/ 1011677 h 1449422"/>
                  <a:gd name="connsiteX20" fmla="*/ 38911 w 1254868"/>
                  <a:gd name="connsiteY20" fmla="*/ 1050587 h 1449422"/>
                  <a:gd name="connsiteX21" fmla="*/ 0 w 1254868"/>
                  <a:gd name="connsiteY21" fmla="*/ 1128409 h 1449422"/>
                  <a:gd name="connsiteX22" fmla="*/ 19456 w 1254868"/>
                  <a:gd name="connsiteY22" fmla="*/ 1284051 h 1449422"/>
                  <a:gd name="connsiteX23" fmla="*/ 38911 w 1254868"/>
                  <a:gd name="connsiteY23" fmla="*/ 1303507 h 1449422"/>
                  <a:gd name="connsiteX24" fmla="*/ 107005 w 1254868"/>
                  <a:gd name="connsiteY24" fmla="*/ 1352145 h 1449422"/>
                  <a:gd name="connsiteX25" fmla="*/ 194554 w 1254868"/>
                  <a:gd name="connsiteY25" fmla="*/ 1381328 h 1449422"/>
                  <a:gd name="connsiteX26" fmla="*/ 233464 w 1254868"/>
                  <a:gd name="connsiteY26" fmla="*/ 1400783 h 1449422"/>
                  <a:gd name="connsiteX27" fmla="*/ 311285 w 1254868"/>
                  <a:gd name="connsiteY27" fmla="*/ 1420239 h 1449422"/>
                  <a:gd name="connsiteX28" fmla="*/ 408562 w 1254868"/>
                  <a:gd name="connsiteY28" fmla="*/ 1449422 h 1449422"/>
                  <a:gd name="connsiteX29" fmla="*/ 700392 w 1254868"/>
                  <a:gd name="connsiteY29" fmla="*/ 1420239 h 1449422"/>
                  <a:gd name="connsiteX30" fmla="*/ 729575 w 1254868"/>
                  <a:gd name="connsiteY30" fmla="*/ 1410511 h 1449422"/>
                  <a:gd name="connsiteX31" fmla="*/ 778213 w 1254868"/>
                  <a:gd name="connsiteY31" fmla="*/ 1381328 h 1449422"/>
                  <a:gd name="connsiteX32" fmla="*/ 846307 w 1254868"/>
                  <a:gd name="connsiteY32" fmla="*/ 1313234 h 1449422"/>
                  <a:gd name="connsiteX33" fmla="*/ 875490 w 1254868"/>
                  <a:gd name="connsiteY33" fmla="*/ 1284051 h 1449422"/>
                  <a:gd name="connsiteX34" fmla="*/ 953311 w 1254868"/>
                  <a:gd name="connsiteY34" fmla="*/ 1215958 h 1449422"/>
                  <a:gd name="connsiteX35" fmla="*/ 1021405 w 1254868"/>
                  <a:gd name="connsiteY35" fmla="*/ 1147864 h 1449422"/>
                  <a:gd name="connsiteX36" fmla="*/ 1060315 w 1254868"/>
                  <a:gd name="connsiteY36" fmla="*/ 1089498 h 1449422"/>
                  <a:gd name="connsiteX37" fmla="*/ 1089498 w 1254868"/>
                  <a:gd name="connsiteY37" fmla="*/ 1021405 h 1449422"/>
                  <a:gd name="connsiteX38" fmla="*/ 1118681 w 1254868"/>
                  <a:gd name="connsiteY38" fmla="*/ 972766 h 1449422"/>
                  <a:gd name="connsiteX39" fmla="*/ 1147864 w 1254868"/>
                  <a:gd name="connsiteY39" fmla="*/ 885217 h 1449422"/>
                  <a:gd name="connsiteX40" fmla="*/ 1167319 w 1254868"/>
                  <a:gd name="connsiteY40" fmla="*/ 846307 h 1449422"/>
                  <a:gd name="connsiteX41" fmla="*/ 1186775 w 1254868"/>
                  <a:gd name="connsiteY41" fmla="*/ 787941 h 1449422"/>
                  <a:gd name="connsiteX42" fmla="*/ 1196502 w 1254868"/>
                  <a:gd name="connsiteY42" fmla="*/ 758758 h 1449422"/>
                  <a:gd name="connsiteX43" fmla="*/ 1206230 w 1254868"/>
                  <a:gd name="connsiteY43" fmla="*/ 729575 h 1449422"/>
                  <a:gd name="connsiteX44" fmla="*/ 1215958 w 1254868"/>
                  <a:gd name="connsiteY44" fmla="*/ 690664 h 1449422"/>
                  <a:gd name="connsiteX45" fmla="*/ 1235413 w 1254868"/>
                  <a:gd name="connsiteY45" fmla="*/ 593387 h 1449422"/>
                  <a:gd name="connsiteX46" fmla="*/ 1254868 w 1254868"/>
                  <a:gd name="connsiteY46" fmla="*/ 486383 h 1449422"/>
                  <a:gd name="connsiteX47" fmla="*/ 1245141 w 1254868"/>
                  <a:gd name="connsiteY47" fmla="*/ 194553 h 1449422"/>
                  <a:gd name="connsiteX48" fmla="*/ 1225685 w 1254868"/>
                  <a:gd name="connsiteY48" fmla="*/ 165370 h 1449422"/>
                  <a:gd name="connsiteX49" fmla="*/ 1215958 w 1254868"/>
                  <a:gd name="connsiteY49" fmla="*/ 136187 h 1449422"/>
                  <a:gd name="connsiteX50" fmla="*/ 1138137 w 1254868"/>
                  <a:gd name="connsiteY50" fmla="*/ 77822 h 1449422"/>
                  <a:gd name="connsiteX51" fmla="*/ 1118681 w 1254868"/>
                  <a:gd name="connsiteY51" fmla="*/ 58366 h 1449422"/>
                  <a:gd name="connsiteX52" fmla="*/ 1001949 w 1254868"/>
                  <a:gd name="connsiteY52" fmla="*/ 0 h 1449422"/>
                  <a:gd name="connsiteX53" fmla="*/ 992222 w 1254868"/>
                  <a:gd name="connsiteY53" fmla="*/ 9728 h 144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254868" h="1449422">
                    <a:moveTo>
                      <a:pt x="992222" y="9728"/>
                    </a:moveTo>
                    <a:cubicBezTo>
                      <a:pt x="914401" y="12971"/>
                      <a:pt x="836260" y="11706"/>
                      <a:pt x="758758" y="19456"/>
                    </a:cubicBezTo>
                    <a:cubicBezTo>
                      <a:pt x="738352" y="21497"/>
                      <a:pt x="717456" y="27536"/>
                      <a:pt x="700392" y="38911"/>
                    </a:cubicBezTo>
                    <a:lnTo>
                      <a:pt x="671209" y="58366"/>
                    </a:lnTo>
                    <a:lnTo>
                      <a:pt x="612843" y="145915"/>
                    </a:lnTo>
                    <a:cubicBezTo>
                      <a:pt x="606358" y="155643"/>
                      <a:pt x="597085" y="164007"/>
                      <a:pt x="593388" y="175098"/>
                    </a:cubicBezTo>
                    <a:cubicBezTo>
                      <a:pt x="586921" y="194499"/>
                      <a:pt x="572512" y="239628"/>
                      <a:pt x="564205" y="252919"/>
                    </a:cubicBezTo>
                    <a:cubicBezTo>
                      <a:pt x="556914" y="264585"/>
                      <a:pt x="543018" y="270908"/>
                      <a:pt x="535022" y="282102"/>
                    </a:cubicBezTo>
                    <a:cubicBezTo>
                      <a:pt x="526593" y="293902"/>
                      <a:pt x="523610" y="308947"/>
                      <a:pt x="515566" y="321013"/>
                    </a:cubicBezTo>
                    <a:cubicBezTo>
                      <a:pt x="497579" y="347993"/>
                      <a:pt x="471701" y="369832"/>
                      <a:pt x="457200" y="398834"/>
                    </a:cubicBezTo>
                    <a:cubicBezTo>
                      <a:pt x="450715" y="411804"/>
                      <a:pt x="444787" y="425069"/>
                      <a:pt x="437745" y="437745"/>
                    </a:cubicBezTo>
                    <a:cubicBezTo>
                      <a:pt x="428563" y="454273"/>
                      <a:pt x="417408" y="469673"/>
                      <a:pt x="408562" y="486383"/>
                    </a:cubicBezTo>
                    <a:cubicBezTo>
                      <a:pt x="341324" y="613388"/>
                      <a:pt x="373476" y="572637"/>
                      <a:pt x="311285" y="661481"/>
                    </a:cubicBezTo>
                    <a:cubicBezTo>
                      <a:pt x="301988" y="674763"/>
                      <a:pt x="291399" y="687110"/>
                      <a:pt x="282102" y="700392"/>
                    </a:cubicBezTo>
                    <a:cubicBezTo>
                      <a:pt x="268693" y="719548"/>
                      <a:pt x="257221" y="740052"/>
                      <a:pt x="243192" y="758758"/>
                    </a:cubicBezTo>
                    <a:cubicBezTo>
                      <a:pt x="218277" y="791978"/>
                      <a:pt x="191026" y="823382"/>
                      <a:pt x="165371" y="856034"/>
                    </a:cubicBezTo>
                    <a:cubicBezTo>
                      <a:pt x="155354" y="868782"/>
                      <a:pt x="145916" y="881975"/>
                      <a:pt x="136188" y="894945"/>
                    </a:cubicBezTo>
                    <a:cubicBezTo>
                      <a:pt x="126460" y="907915"/>
                      <a:pt x="114256" y="919355"/>
                      <a:pt x="107005" y="933856"/>
                    </a:cubicBezTo>
                    <a:cubicBezTo>
                      <a:pt x="100520" y="946826"/>
                      <a:pt x="95235" y="960469"/>
                      <a:pt x="87549" y="972766"/>
                    </a:cubicBezTo>
                    <a:cubicBezTo>
                      <a:pt x="78956" y="986514"/>
                      <a:pt x="66959" y="997929"/>
                      <a:pt x="58366" y="1011677"/>
                    </a:cubicBezTo>
                    <a:cubicBezTo>
                      <a:pt x="50681" y="1023974"/>
                      <a:pt x="46105" y="1037997"/>
                      <a:pt x="38911" y="1050587"/>
                    </a:cubicBezTo>
                    <a:cubicBezTo>
                      <a:pt x="56" y="1118584"/>
                      <a:pt x="38307" y="1032643"/>
                      <a:pt x="0" y="1128409"/>
                    </a:cubicBezTo>
                    <a:cubicBezTo>
                      <a:pt x="6485" y="1180290"/>
                      <a:pt x="8114" y="1233012"/>
                      <a:pt x="19456" y="1284051"/>
                    </a:cubicBezTo>
                    <a:cubicBezTo>
                      <a:pt x="21446" y="1293004"/>
                      <a:pt x="31865" y="1297636"/>
                      <a:pt x="38911" y="1303507"/>
                    </a:cubicBezTo>
                    <a:cubicBezTo>
                      <a:pt x="42016" y="1306095"/>
                      <a:pt x="96896" y="1347933"/>
                      <a:pt x="107005" y="1352145"/>
                    </a:cubicBezTo>
                    <a:cubicBezTo>
                      <a:pt x="135400" y="1363976"/>
                      <a:pt x="167040" y="1367571"/>
                      <a:pt x="194554" y="1381328"/>
                    </a:cubicBezTo>
                    <a:cubicBezTo>
                      <a:pt x="207524" y="1387813"/>
                      <a:pt x="219707" y="1396197"/>
                      <a:pt x="233464" y="1400783"/>
                    </a:cubicBezTo>
                    <a:cubicBezTo>
                      <a:pt x="258831" y="1409239"/>
                      <a:pt x="287369" y="1408281"/>
                      <a:pt x="311285" y="1420239"/>
                    </a:cubicBezTo>
                    <a:cubicBezTo>
                      <a:pt x="367838" y="1448515"/>
                      <a:pt x="335892" y="1437310"/>
                      <a:pt x="408562" y="1449422"/>
                    </a:cubicBezTo>
                    <a:cubicBezTo>
                      <a:pt x="543919" y="1439010"/>
                      <a:pt x="600146" y="1448880"/>
                      <a:pt x="700392" y="1420239"/>
                    </a:cubicBezTo>
                    <a:cubicBezTo>
                      <a:pt x="710251" y="1417422"/>
                      <a:pt x="720404" y="1415097"/>
                      <a:pt x="729575" y="1410511"/>
                    </a:cubicBezTo>
                    <a:cubicBezTo>
                      <a:pt x="746486" y="1402055"/>
                      <a:pt x="763688" y="1393432"/>
                      <a:pt x="778213" y="1381328"/>
                    </a:cubicBezTo>
                    <a:cubicBezTo>
                      <a:pt x="802873" y="1360778"/>
                      <a:pt x="823609" y="1335932"/>
                      <a:pt x="846307" y="1313234"/>
                    </a:cubicBezTo>
                    <a:cubicBezTo>
                      <a:pt x="856035" y="1303506"/>
                      <a:pt x="864484" y="1292305"/>
                      <a:pt x="875490" y="1284051"/>
                    </a:cubicBezTo>
                    <a:cubicBezTo>
                      <a:pt x="973606" y="1210462"/>
                      <a:pt x="852553" y="1304120"/>
                      <a:pt x="953311" y="1215958"/>
                    </a:cubicBezTo>
                    <a:cubicBezTo>
                      <a:pt x="1019340" y="1158184"/>
                      <a:pt x="968347" y="1218609"/>
                      <a:pt x="1021405" y="1147864"/>
                    </a:cubicBezTo>
                    <a:cubicBezTo>
                      <a:pt x="1042270" y="1085265"/>
                      <a:pt x="1014775" y="1153254"/>
                      <a:pt x="1060315" y="1089498"/>
                    </a:cubicBezTo>
                    <a:cubicBezTo>
                      <a:pt x="1094055" y="1042262"/>
                      <a:pt x="1068328" y="1063746"/>
                      <a:pt x="1089498" y="1021405"/>
                    </a:cubicBezTo>
                    <a:cubicBezTo>
                      <a:pt x="1097954" y="1004494"/>
                      <a:pt x="1110225" y="989677"/>
                      <a:pt x="1118681" y="972766"/>
                    </a:cubicBezTo>
                    <a:cubicBezTo>
                      <a:pt x="1161263" y="887602"/>
                      <a:pt x="1119997" y="959530"/>
                      <a:pt x="1147864" y="885217"/>
                    </a:cubicBezTo>
                    <a:cubicBezTo>
                      <a:pt x="1152955" y="871639"/>
                      <a:pt x="1161933" y="859771"/>
                      <a:pt x="1167319" y="846307"/>
                    </a:cubicBezTo>
                    <a:cubicBezTo>
                      <a:pt x="1174936" y="827266"/>
                      <a:pt x="1180290" y="807396"/>
                      <a:pt x="1186775" y="787941"/>
                    </a:cubicBezTo>
                    <a:lnTo>
                      <a:pt x="1196502" y="758758"/>
                    </a:lnTo>
                    <a:cubicBezTo>
                      <a:pt x="1199745" y="749030"/>
                      <a:pt x="1203743" y="739523"/>
                      <a:pt x="1206230" y="729575"/>
                    </a:cubicBezTo>
                    <a:cubicBezTo>
                      <a:pt x="1209473" y="716605"/>
                      <a:pt x="1213157" y="703737"/>
                      <a:pt x="1215958" y="690664"/>
                    </a:cubicBezTo>
                    <a:cubicBezTo>
                      <a:pt x="1222887" y="658330"/>
                      <a:pt x="1227392" y="625467"/>
                      <a:pt x="1235413" y="593387"/>
                    </a:cubicBezTo>
                    <a:cubicBezTo>
                      <a:pt x="1250702" y="532233"/>
                      <a:pt x="1243250" y="567712"/>
                      <a:pt x="1254868" y="486383"/>
                    </a:cubicBezTo>
                    <a:cubicBezTo>
                      <a:pt x="1251626" y="389106"/>
                      <a:pt x="1253953" y="291484"/>
                      <a:pt x="1245141" y="194553"/>
                    </a:cubicBezTo>
                    <a:cubicBezTo>
                      <a:pt x="1244083" y="182910"/>
                      <a:pt x="1230914" y="175827"/>
                      <a:pt x="1225685" y="165370"/>
                    </a:cubicBezTo>
                    <a:cubicBezTo>
                      <a:pt x="1221099" y="156199"/>
                      <a:pt x="1221234" y="144980"/>
                      <a:pt x="1215958" y="136187"/>
                    </a:cubicBezTo>
                    <a:cubicBezTo>
                      <a:pt x="1203017" y="114619"/>
                      <a:pt x="1145370" y="85055"/>
                      <a:pt x="1138137" y="77822"/>
                    </a:cubicBezTo>
                    <a:cubicBezTo>
                      <a:pt x="1131652" y="71337"/>
                      <a:pt x="1126018" y="63869"/>
                      <a:pt x="1118681" y="58366"/>
                    </a:cubicBezTo>
                    <a:cubicBezTo>
                      <a:pt x="1092452" y="38694"/>
                      <a:pt x="1039345" y="0"/>
                      <a:pt x="1001949" y="0"/>
                    </a:cubicBezTo>
                    <a:lnTo>
                      <a:pt x="992222" y="972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305F8F2-C0ED-7C46-AA2C-7CD1F183A501}"/>
                  </a:ext>
                </a:extLst>
              </p:cNvPr>
              <p:cNvSpPr/>
              <p:nvPr/>
            </p:nvSpPr>
            <p:spPr>
              <a:xfrm>
                <a:off x="8659905" y="352344"/>
                <a:ext cx="1857983" cy="1834115"/>
              </a:xfrm>
              <a:custGeom>
                <a:avLst/>
                <a:gdLst>
                  <a:gd name="connsiteX0" fmla="*/ 1284051 w 1857983"/>
                  <a:gd name="connsiteY0" fmla="*/ 112319 h 1834115"/>
                  <a:gd name="connsiteX1" fmla="*/ 1147864 w 1857983"/>
                  <a:gd name="connsiteY1" fmla="*/ 102592 h 1834115"/>
                  <a:gd name="connsiteX2" fmla="*/ 1060315 w 1857983"/>
                  <a:gd name="connsiteY2" fmla="*/ 63681 h 1834115"/>
                  <a:gd name="connsiteX3" fmla="*/ 1011677 w 1857983"/>
                  <a:gd name="connsiteY3" fmla="*/ 53953 h 1834115"/>
                  <a:gd name="connsiteX4" fmla="*/ 875489 w 1857983"/>
                  <a:gd name="connsiteY4" fmla="*/ 24770 h 1834115"/>
                  <a:gd name="connsiteX5" fmla="*/ 486383 w 1857983"/>
                  <a:gd name="connsiteY5" fmla="*/ 24770 h 1834115"/>
                  <a:gd name="connsiteX6" fmla="*/ 389106 w 1857983"/>
                  <a:gd name="connsiteY6" fmla="*/ 34498 h 1834115"/>
                  <a:gd name="connsiteX7" fmla="*/ 340468 w 1857983"/>
                  <a:gd name="connsiteY7" fmla="*/ 44226 h 1834115"/>
                  <a:gd name="connsiteX8" fmla="*/ 291830 w 1857983"/>
                  <a:gd name="connsiteY8" fmla="*/ 63681 h 1834115"/>
                  <a:gd name="connsiteX9" fmla="*/ 252919 w 1857983"/>
                  <a:gd name="connsiteY9" fmla="*/ 73409 h 1834115"/>
                  <a:gd name="connsiteX10" fmla="*/ 223736 w 1857983"/>
                  <a:gd name="connsiteY10" fmla="*/ 92864 h 1834115"/>
                  <a:gd name="connsiteX11" fmla="*/ 155643 w 1857983"/>
                  <a:gd name="connsiteY11" fmla="*/ 122047 h 1834115"/>
                  <a:gd name="connsiteX12" fmla="*/ 136187 w 1857983"/>
                  <a:gd name="connsiteY12" fmla="*/ 141502 h 1834115"/>
                  <a:gd name="connsiteX13" fmla="*/ 97277 w 1857983"/>
                  <a:gd name="connsiteY13" fmla="*/ 170685 h 1834115"/>
                  <a:gd name="connsiteX14" fmla="*/ 77821 w 1857983"/>
                  <a:gd name="connsiteY14" fmla="*/ 199868 h 1834115"/>
                  <a:gd name="connsiteX15" fmla="*/ 38911 w 1857983"/>
                  <a:gd name="connsiteY15" fmla="*/ 248507 h 1834115"/>
                  <a:gd name="connsiteX16" fmla="*/ 29183 w 1857983"/>
                  <a:gd name="connsiteY16" fmla="*/ 277690 h 1834115"/>
                  <a:gd name="connsiteX17" fmla="*/ 0 w 1857983"/>
                  <a:gd name="connsiteY17" fmla="*/ 365238 h 1834115"/>
                  <a:gd name="connsiteX18" fmla="*/ 9728 w 1857983"/>
                  <a:gd name="connsiteY18" fmla="*/ 666796 h 1834115"/>
                  <a:gd name="connsiteX19" fmla="*/ 38911 w 1857983"/>
                  <a:gd name="connsiteY19" fmla="*/ 812711 h 1834115"/>
                  <a:gd name="connsiteX20" fmla="*/ 58366 w 1857983"/>
                  <a:gd name="connsiteY20" fmla="*/ 890532 h 1834115"/>
                  <a:gd name="connsiteX21" fmla="*/ 97277 w 1857983"/>
                  <a:gd name="connsiteY21" fmla="*/ 987809 h 1834115"/>
                  <a:gd name="connsiteX22" fmla="*/ 116732 w 1857983"/>
                  <a:gd name="connsiteY22" fmla="*/ 1065630 h 1834115"/>
                  <a:gd name="connsiteX23" fmla="*/ 126460 w 1857983"/>
                  <a:gd name="connsiteY23" fmla="*/ 1094813 h 1834115"/>
                  <a:gd name="connsiteX24" fmla="*/ 136187 w 1857983"/>
                  <a:gd name="connsiteY24" fmla="*/ 1143451 h 1834115"/>
                  <a:gd name="connsiteX25" fmla="*/ 175098 w 1857983"/>
                  <a:gd name="connsiteY25" fmla="*/ 1289366 h 1834115"/>
                  <a:gd name="connsiteX26" fmla="*/ 204281 w 1857983"/>
                  <a:gd name="connsiteY26" fmla="*/ 1396370 h 1834115"/>
                  <a:gd name="connsiteX27" fmla="*/ 243191 w 1857983"/>
                  <a:gd name="connsiteY27" fmla="*/ 1483919 h 1834115"/>
                  <a:gd name="connsiteX28" fmla="*/ 282102 w 1857983"/>
                  <a:gd name="connsiteY28" fmla="*/ 1561741 h 1834115"/>
                  <a:gd name="connsiteX29" fmla="*/ 291830 w 1857983"/>
                  <a:gd name="connsiteY29" fmla="*/ 1590924 h 1834115"/>
                  <a:gd name="connsiteX30" fmla="*/ 389106 w 1857983"/>
                  <a:gd name="connsiteY30" fmla="*/ 1707656 h 1834115"/>
                  <a:gd name="connsiteX31" fmla="*/ 447472 w 1857983"/>
                  <a:gd name="connsiteY31" fmla="*/ 1756294 h 1834115"/>
                  <a:gd name="connsiteX32" fmla="*/ 476655 w 1857983"/>
                  <a:gd name="connsiteY32" fmla="*/ 1775749 h 1834115"/>
                  <a:gd name="connsiteX33" fmla="*/ 505838 w 1857983"/>
                  <a:gd name="connsiteY33" fmla="*/ 1785477 h 1834115"/>
                  <a:gd name="connsiteX34" fmla="*/ 535021 w 1857983"/>
                  <a:gd name="connsiteY34" fmla="*/ 1804932 h 1834115"/>
                  <a:gd name="connsiteX35" fmla="*/ 573932 w 1857983"/>
                  <a:gd name="connsiteY35" fmla="*/ 1814660 h 1834115"/>
                  <a:gd name="connsiteX36" fmla="*/ 651753 w 1857983"/>
                  <a:gd name="connsiteY36" fmla="*/ 1834115 h 1834115"/>
                  <a:gd name="connsiteX37" fmla="*/ 885217 w 1857983"/>
                  <a:gd name="connsiteY37" fmla="*/ 1824387 h 1834115"/>
                  <a:gd name="connsiteX38" fmla="*/ 963038 w 1857983"/>
                  <a:gd name="connsiteY38" fmla="*/ 1804932 h 1834115"/>
                  <a:gd name="connsiteX39" fmla="*/ 1001949 w 1857983"/>
                  <a:gd name="connsiteY39" fmla="*/ 1785477 h 1834115"/>
                  <a:gd name="connsiteX40" fmla="*/ 1050587 w 1857983"/>
                  <a:gd name="connsiteY40" fmla="*/ 1775749 h 1834115"/>
                  <a:gd name="connsiteX41" fmla="*/ 1079770 w 1857983"/>
                  <a:gd name="connsiteY41" fmla="*/ 1756294 h 1834115"/>
                  <a:gd name="connsiteX42" fmla="*/ 1118681 w 1857983"/>
                  <a:gd name="connsiteY42" fmla="*/ 1736838 h 1834115"/>
                  <a:gd name="connsiteX43" fmla="*/ 1157591 w 1857983"/>
                  <a:gd name="connsiteY43" fmla="*/ 1707656 h 1834115"/>
                  <a:gd name="connsiteX44" fmla="*/ 1186774 w 1857983"/>
                  <a:gd name="connsiteY44" fmla="*/ 1688200 h 1834115"/>
                  <a:gd name="connsiteX45" fmla="*/ 1235413 w 1857983"/>
                  <a:gd name="connsiteY45" fmla="*/ 1639562 h 1834115"/>
                  <a:gd name="connsiteX46" fmla="*/ 1254868 w 1857983"/>
                  <a:gd name="connsiteY46" fmla="*/ 1610379 h 1834115"/>
                  <a:gd name="connsiteX47" fmla="*/ 1313234 w 1857983"/>
                  <a:gd name="connsiteY47" fmla="*/ 1571468 h 1834115"/>
                  <a:gd name="connsiteX48" fmla="*/ 1429966 w 1857983"/>
                  <a:gd name="connsiteY48" fmla="*/ 1464464 h 1834115"/>
                  <a:gd name="connsiteX49" fmla="*/ 1449421 w 1857983"/>
                  <a:gd name="connsiteY49" fmla="*/ 1435281 h 1834115"/>
                  <a:gd name="connsiteX50" fmla="*/ 1459149 w 1857983"/>
                  <a:gd name="connsiteY50" fmla="*/ 1406098 h 1834115"/>
                  <a:gd name="connsiteX51" fmla="*/ 1488332 w 1857983"/>
                  <a:gd name="connsiteY51" fmla="*/ 1376915 h 1834115"/>
                  <a:gd name="connsiteX52" fmla="*/ 1527243 w 1857983"/>
                  <a:gd name="connsiteY52" fmla="*/ 1318549 h 1834115"/>
                  <a:gd name="connsiteX53" fmla="*/ 1566153 w 1857983"/>
                  <a:gd name="connsiteY53" fmla="*/ 1260183 h 1834115"/>
                  <a:gd name="connsiteX54" fmla="*/ 1585608 w 1857983"/>
                  <a:gd name="connsiteY54" fmla="*/ 1231000 h 1834115"/>
                  <a:gd name="connsiteX55" fmla="*/ 1605064 w 1857983"/>
                  <a:gd name="connsiteY55" fmla="*/ 1201817 h 1834115"/>
                  <a:gd name="connsiteX56" fmla="*/ 1663430 w 1857983"/>
                  <a:gd name="connsiteY56" fmla="*/ 1094813 h 1834115"/>
                  <a:gd name="connsiteX57" fmla="*/ 1682885 w 1857983"/>
                  <a:gd name="connsiteY57" fmla="*/ 1065630 h 1834115"/>
                  <a:gd name="connsiteX58" fmla="*/ 1702340 w 1857983"/>
                  <a:gd name="connsiteY58" fmla="*/ 1036447 h 1834115"/>
                  <a:gd name="connsiteX59" fmla="*/ 1721796 w 1857983"/>
                  <a:gd name="connsiteY59" fmla="*/ 1016992 h 1834115"/>
                  <a:gd name="connsiteX60" fmla="*/ 1750979 w 1857983"/>
                  <a:gd name="connsiteY60" fmla="*/ 948898 h 1834115"/>
                  <a:gd name="connsiteX61" fmla="*/ 1789889 w 1857983"/>
                  <a:gd name="connsiteY61" fmla="*/ 890532 h 1834115"/>
                  <a:gd name="connsiteX62" fmla="*/ 1809345 w 1857983"/>
                  <a:gd name="connsiteY62" fmla="*/ 861349 h 1834115"/>
                  <a:gd name="connsiteX63" fmla="*/ 1838528 w 1857983"/>
                  <a:gd name="connsiteY63" fmla="*/ 773800 h 1834115"/>
                  <a:gd name="connsiteX64" fmla="*/ 1848255 w 1857983"/>
                  <a:gd name="connsiteY64" fmla="*/ 744617 h 1834115"/>
                  <a:gd name="connsiteX65" fmla="*/ 1857983 w 1857983"/>
                  <a:gd name="connsiteY65" fmla="*/ 695979 h 1834115"/>
                  <a:gd name="connsiteX66" fmla="*/ 1848255 w 1857983"/>
                  <a:gd name="connsiteY66" fmla="*/ 462515 h 1834115"/>
                  <a:gd name="connsiteX67" fmla="*/ 1838528 w 1857983"/>
                  <a:gd name="connsiteY67" fmla="*/ 433332 h 1834115"/>
                  <a:gd name="connsiteX68" fmla="*/ 1789889 w 1857983"/>
                  <a:gd name="connsiteY68" fmla="*/ 384694 h 1834115"/>
                  <a:gd name="connsiteX69" fmla="*/ 1760706 w 1857983"/>
                  <a:gd name="connsiteY69" fmla="*/ 355511 h 1834115"/>
                  <a:gd name="connsiteX70" fmla="*/ 1721796 w 1857983"/>
                  <a:gd name="connsiteY70" fmla="*/ 336056 h 1834115"/>
                  <a:gd name="connsiteX71" fmla="*/ 1702340 w 1857983"/>
                  <a:gd name="connsiteY71" fmla="*/ 316600 h 1834115"/>
                  <a:gd name="connsiteX72" fmla="*/ 1643974 w 1857983"/>
                  <a:gd name="connsiteY72" fmla="*/ 277690 h 1834115"/>
                  <a:gd name="connsiteX73" fmla="*/ 1624519 w 1857983"/>
                  <a:gd name="connsiteY73" fmla="*/ 258234 h 1834115"/>
                  <a:gd name="connsiteX74" fmla="*/ 1566153 w 1857983"/>
                  <a:gd name="connsiteY74" fmla="*/ 219324 h 1834115"/>
                  <a:gd name="connsiteX75" fmla="*/ 1527243 w 1857983"/>
                  <a:gd name="connsiteY75" fmla="*/ 209596 h 1834115"/>
                  <a:gd name="connsiteX76" fmla="*/ 1468877 w 1857983"/>
                  <a:gd name="connsiteY76" fmla="*/ 190141 h 1834115"/>
                  <a:gd name="connsiteX77" fmla="*/ 1420238 w 1857983"/>
                  <a:gd name="connsiteY77" fmla="*/ 180413 h 1834115"/>
                  <a:gd name="connsiteX78" fmla="*/ 1381328 w 1857983"/>
                  <a:gd name="connsiteY78" fmla="*/ 160958 h 1834115"/>
                  <a:gd name="connsiteX79" fmla="*/ 1342417 w 1857983"/>
                  <a:gd name="connsiteY79" fmla="*/ 151230 h 1834115"/>
                  <a:gd name="connsiteX80" fmla="*/ 1284051 w 1857983"/>
                  <a:gd name="connsiteY80" fmla="*/ 112319 h 1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57983" h="1834115">
                    <a:moveTo>
                      <a:pt x="1284051" y="112319"/>
                    </a:moveTo>
                    <a:cubicBezTo>
                      <a:pt x="1251626" y="104213"/>
                      <a:pt x="1192337" y="112260"/>
                      <a:pt x="1147864" y="102592"/>
                    </a:cubicBezTo>
                    <a:cubicBezTo>
                      <a:pt x="1116657" y="95808"/>
                      <a:pt x="1090390" y="74422"/>
                      <a:pt x="1060315" y="63681"/>
                    </a:cubicBezTo>
                    <a:cubicBezTo>
                      <a:pt x="1044744" y="58120"/>
                      <a:pt x="1027628" y="58303"/>
                      <a:pt x="1011677" y="53953"/>
                    </a:cubicBezTo>
                    <a:cubicBezTo>
                      <a:pt x="894393" y="21966"/>
                      <a:pt x="1017151" y="42478"/>
                      <a:pt x="875489" y="24770"/>
                    </a:cubicBezTo>
                    <a:cubicBezTo>
                      <a:pt x="733753" y="-22472"/>
                      <a:pt x="841264" y="9669"/>
                      <a:pt x="486383" y="24770"/>
                    </a:cubicBezTo>
                    <a:cubicBezTo>
                      <a:pt x="453825" y="26155"/>
                      <a:pt x="421532" y="31255"/>
                      <a:pt x="389106" y="34498"/>
                    </a:cubicBezTo>
                    <a:cubicBezTo>
                      <a:pt x="372893" y="37741"/>
                      <a:pt x="356304" y="39475"/>
                      <a:pt x="340468" y="44226"/>
                    </a:cubicBezTo>
                    <a:cubicBezTo>
                      <a:pt x="323743" y="49244"/>
                      <a:pt x="308395" y="58159"/>
                      <a:pt x="291830" y="63681"/>
                    </a:cubicBezTo>
                    <a:cubicBezTo>
                      <a:pt x="279147" y="67909"/>
                      <a:pt x="265889" y="70166"/>
                      <a:pt x="252919" y="73409"/>
                    </a:cubicBezTo>
                    <a:cubicBezTo>
                      <a:pt x="243191" y="79894"/>
                      <a:pt x="234193" y="87636"/>
                      <a:pt x="223736" y="92864"/>
                    </a:cubicBezTo>
                    <a:cubicBezTo>
                      <a:pt x="171856" y="118804"/>
                      <a:pt x="216368" y="81565"/>
                      <a:pt x="155643" y="122047"/>
                    </a:cubicBezTo>
                    <a:cubicBezTo>
                      <a:pt x="148012" y="127134"/>
                      <a:pt x="143233" y="135631"/>
                      <a:pt x="136187" y="141502"/>
                    </a:cubicBezTo>
                    <a:cubicBezTo>
                      <a:pt x="123732" y="151881"/>
                      <a:pt x="108741" y="159221"/>
                      <a:pt x="97277" y="170685"/>
                    </a:cubicBezTo>
                    <a:cubicBezTo>
                      <a:pt x="89010" y="178952"/>
                      <a:pt x="85124" y="190739"/>
                      <a:pt x="77821" y="199868"/>
                    </a:cubicBezTo>
                    <a:cubicBezTo>
                      <a:pt x="53695" y="230026"/>
                      <a:pt x="58870" y="208590"/>
                      <a:pt x="38911" y="248507"/>
                    </a:cubicBezTo>
                    <a:cubicBezTo>
                      <a:pt x="34325" y="257678"/>
                      <a:pt x="32783" y="268089"/>
                      <a:pt x="29183" y="277690"/>
                    </a:cubicBezTo>
                    <a:cubicBezTo>
                      <a:pt x="1711" y="350950"/>
                      <a:pt x="16300" y="300041"/>
                      <a:pt x="0" y="365238"/>
                    </a:cubicBezTo>
                    <a:cubicBezTo>
                      <a:pt x="3243" y="465757"/>
                      <a:pt x="1015" y="566602"/>
                      <a:pt x="9728" y="666796"/>
                    </a:cubicBezTo>
                    <a:cubicBezTo>
                      <a:pt x="14025" y="716211"/>
                      <a:pt x="26881" y="764590"/>
                      <a:pt x="38911" y="812711"/>
                    </a:cubicBezTo>
                    <a:cubicBezTo>
                      <a:pt x="45396" y="838651"/>
                      <a:pt x="48435" y="865706"/>
                      <a:pt x="58366" y="890532"/>
                    </a:cubicBezTo>
                    <a:cubicBezTo>
                      <a:pt x="71336" y="922958"/>
                      <a:pt x="88807" y="953928"/>
                      <a:pt x="97277" y="987809"/>
                    </a:cubicBezTo>
                    <a:cubicBezTo>
                      <a:pt x="103762" y="1013749"/>
                      <a:pt x="108276" y="1040264"/>
                      <a:pt x="116732" y="1065630"/>
                    </a:cubicBezTo>
                    <a:cubicBezTo>
                      <a:pt x="119975" y="1075358"/>
                      <a:pt x="123973" y="1084865"/>
                      <a:pt x="126460" y="1094813"/>
                    </a:cubicBezTo>
                    <a:cubicBezTo>
                      <a:pt x="130470" y="1110853"/>
                      <a:pt x="132469" y="1127341"/>
                      <a:pt x="136187" y="1143451"/>
                    </a:cubicBezTo>
                    <a:cubicBezTo>
                      <a:pt x="159985" y="1246577"/>
                      <a:pt x="149518" y="1193441"/>
                      <a:pt x="175098" y="1289366"/>
                    </a:cubicBezTo>
                    <a:cubicBezTo>
                      <a:pt x="178602" y="1302508"/>
                      <a:pt x="193168" y="1370439"/>
                      <a:pt x="204281" y="1396370"/>
                    </a:cubicBezTo>
                    <a:cubicBezTo>
                      <a:pt x="240980" y="1482001"/>
                      <a:pt x="206990" y="1384366"/>
                      <a:pt x="243191" y="1483919"/>
                    </a:cubicBezTo>
                    <a:cubicBezTo>
                      <a:pt x="268740" y="1554179"/>
                      <a:pt x="246718" y="1526355"/>
                      <a:pt x="282102" y="1561741"/>
                    </a:cubicBezTo>
                    <a:cubicBezTo>
                      <a:pt x="285345" y="1571469"/>
                      <a:pt x="286850" y="1581960"/>
                      <a:pt x="291830" y="1590924"/>
                    </a:cubicBezTo>
                    <a:cubicBezTo>
                      <a:pt x="325688" y="1651869"/>
                      <a:pt x="338110" y="1656660"/>
                      <a:pt x="389106" y="1707656"/>
                    </a:cubicBezTo>
                    <a:cubicBezTo>
                      <a:pt x="416751" y="1735300"/>
                      <a:pt x="407015" y="1727396"/>
                      <a:pt x="447472" y="1756294"/>
                    </a:cubicBezTo>
                    <a:cubicBezTo>
                      <a:pt x="456985" y="1763089"/>
                      <a:pt x="466198" y="1770521"/>
                      <a:pt x="476655" y="1775749"/>
                    </a:cubicBezTo>
                    <a:cubicBezTo>
                      <a:pt x="485826" y="1780335"/>
                      <a:pt x="496667" y="1780891"/>
                      <a:pt x="505838" y="1785477"/>
                    </a:cubicBezTo>
                    <a:cubicBezTo>
                      <a:pt x="516295" y="1790705"/>
                      <a:pt x="524275" y="1800327"/>
                      <a:pt x="535021" y="1804932"/>
                    </a:cubicBezTo>
                    <a:cubicBezTo>
                      <a:pt x="547310" y="1810198"/>
                      <a:pt x="560881" y="1811760"/>
                      <a:pt x="573932" y="1814660"/>
                    </a:cubicBezTo>
                    <a:cubicBezTo>
                      <a:pt x="644366" y="1830312"/>
                      <a:pt x="599603" y="1816731"/>
                      <a:pt x="651753" y="1834115"/>
                    </a:cubicBezTo>
                    <a:cubicBezTo>
                      <a:pt x="729574" y="1830872"/>
                      <a:pt x="807513" y="1829746"/>
                      <a:pt x="885217" y="1824387"/>
                    </a:cubicBezTo>
                    <a:cubicBezTo>
                      <a:pt x="903367" y="1823135"/>
                      <a:pt x="943314" y="1813385"/>
                      <a:pt x="963038" y="1804932"/>
                    </a:cubicBezTo>
                    <a:cubicBezTo>
                      <a:pt x="976367" y="1799220"/>
                      <a:pt x="988192" y="1790063"/>
                      <a:pt x="1001949" y="1785477"/>
                    </a:cubicBezTo>
                    <a:cubicBezTo>
                      <a:pt x="1017634" y="1780249"/>
                      <a:pt x="1034374" y="1778992"/>
                      <a:pt x="1050587" y="1775749"/>
                    </a:cubicBezTo>
                    <a:cubicBezTo>
                      <a:pt x="1060315" y="1769264"/>
                      <a:pt x="1069619" y="1762094"/>
                      <a:pt x="1079770" y="1756294"/>
                    </a:cubicBezTo>
                    <a:cubicBezTo>
                      <a:pt x="1092361" y="1749099"/>
                      <a:pt x="1106384" y="1744524"/>
                      <a:pt x="1118681" y="1736838"/>
                    </a:cubicBezTo>
                    <a:cubicBezTo>
                      <a:pt x="1132429" y="1728245"/>
                      <a:pt x="1144398" y="1717079"/>
                      <a:pt x="1157591" y="1707656"/>
                    </a:cubicBezTo>
                    <a:cubicBezTo>
                      <a:pt x="1167105" y="1700861"/>
                      <a:pt x="1177975" y="1695899"/>
                      <a:pt x="1186774" y="1688200"/>
                    </a:cubicBezTo>
                    <a:cubicBezTo>
                      <a:pt x="1204029" y="1673102"/>
                      <a:pt x="1222695" y="1658640"/>
                      <a:pt x="1235413" y="1639562"/>
                    </a:cubicBezTo>
                    <a:cubicBezTo>
                      <a:pt x="1241898" y="1629834"/>
                      <a:pt x="1246070" y="1618078"/>
                      <a:pt x="1254868" y="1610379"/>
                    </a:cubicBezTo>
                    <a:cubicBezTo>
                      <a:pt x="1272465" y="1594981"/>
                      <a:pt x="1293779" y="1584438"/>
                      <a:pt x="1313234" y="1571468"/>
                    </a:cubicBezTo>
                    <a:cubicBezTo>
                      <a:pt x="1360472" y="1539976"/>
                      <a:pt x="1391638" y="1521957"/>
                      <a:pt x="1429966" y="1464464"/>
                    </a:cubicBezTo>
                    <a:cubicBezTo>
                      <a:pt x="1436451" y="1454736"/>
                      <a:pt x="1444193" y="1445738"/>
                      <a:pt x="1449421" y="1435281"/>
                    </a:cubicBezTo>
                    <a:cubicBezTo>
                      <a:pt x="1454007" y="1426110"/>
                      <a:pt x="1453461" y="1414630"/>
                      <a:pt x="1459149" y="1406098"/>
                    </a:cubicBezTo>
                    <a:cubicBezTo>
                      <a:pt x="1466780" y="1394652"/>
                      <a:pt x="1479886" y="1387774"/>
                      <a:pt x="1488332" y="1376915"/>
                    </a:cubicBezTo>
                    <a:cubicBezTo>
                      <a:pt x="1502687" y="1358458"/>
                      <a:pt x="1514273" y="1338004"/>
                      <a:pt x="1527243" y="1318549"/>
                    </a:cubicBezTo>
                    <a:lnTo>
                      <a:pt x="1566153" y="1260183"/>
                    </a:lnTo>
                    <a:lnTo>
                      <a:pt x="1585608" y="1231000"/>
                    </a:lnTo>
                    <a:cubicBezTo>
                      <a:pt x="1592093" y="1221272"/>
                      <a:pt x="1600722" y="1212672"/>
                      <a:pt x="1605064" y="1201817"/>
                    </a:cubicBezTo>
                    <a:cubicBezTo>
                      <a:pt x="1633203" y="1131468"/>
                      <a:pt x="1614832" y="1167709"/>
                      <a:pt x="1663430" y="1094813"/>
                    </a:cubicBezTo>
                    <a:lnTo>
                      <a:pt x="1682885" y="1065630"/>
                    </a:lnTo>
                    <a:cubicBezTo>
                      <a:pt x="1689370" y="1055902"/>
                      <a:pt x="1694073" y="1044714"/>
                      <a:pt x="1702340" y="1036447"/>
                    </a:cubicBezTo>
                    <a:lnTo>
                      <a:pt x="1721796" y="1016992"/>
                    </a:lnTo>
                    <a:cubicBezTo>
                      <a:pt x="1731860" y="986798"/>
                      <a:pt x="1732946" y="978953"/>
                      <a:pt x="1750979" y="948898"/>
                    </a:cubicBezTo>
                    <a:cubicBezTo>
                      <a:pt x="1763009" y="928848"/>
                      <a:pt x="1776919" y="909987"/>
                      <a:pt x="1789889" y="890532"/>
                    </a:cubicBezTo>
                    <a:lnTo>
                      <a:pt x="1809345" y="861349"/>
                    </a:lnTo>
                    <a:lnTo>
                      <a:pt x="1838528" y="773800"/>
                    </a:lnTo>
                    <a:cubicBezTo>
                      <a:pt x="1841770" y="764072"/>
                      <a:pt x="1846244" y="754672"/>
                      <a:pt x="1848255" y="744617"/>
                    </a:cubicBezTo>
                    <a:lnTo>
                      <a:pt x="1857983" y="695979"/>
                    </a:lnTo>
                    <a:cubicBezTo>
                      <a:pt x="1854740" y="618158"/>
                      <a:pt x="1854009" y="540191"/>
                      <a:pt x="1848255" y="462515"/>
                    </a:cubicBezTo>
                    <a:cubicBezTo>
                      <a:pt x="1847498" y="452289"/>
                      <a:pt x="1844680" y="441535"/>
                      <a:pt x="1838528" y="433332"/>
                    </a:cubicBezTo>
                    <a:cubicBezTo>
                      <a:pt x="1824771" y="414989"/>
                      <a:pt x="1806102" y="400907"/>
                      <a:pt x="1789889" y="384694"/>
                    </a:cubicBezTo>
                    <a:cubicBezTo>
                      <a:pt x="1780161" y="374966"/>
                      <a:pt x="1773011" y="361663"/>
                      <a:pt x="1760706" y="355511"/>
                    </a:cubicBezTo>
                    <a:cubicBezTo>
                      <a:pt x="1747736" y="349026"/>
                      <a:pt x="1733861" y="344100"/>
                      <a:pt x="1721796" y="336056"/>
                    </a:cubicBezTo>
                    <a:cubicBezTo>
                      <a:pt x="1714165" y="330968"/>
                      <a:pt x="1709677" y="322103"/>
                      <a:pt x="1702340" y="316600"/>
                    </a:cubicBezTo>
                    <a:cubicBezTo>
                      <a:pt x="1683634" y="302571"/>
                      <a:pt x="1660507" y="294224"/>
                      <a:pt x="1643974" y="277690"/>
                    </a:cubicBezTo>
                    <a:cubicBezTo>
                      <a:pt x="1637489" y="271205"/>
                      <a:pt x="1631856" y="263737"/>
                      <a:pt x="1624519" y="258234"/>
                    </a:cubicBezTo>
                    <a:cubicBezTo>
                      <a:pt x="1605813" y="244205"/>
                      <a:pt x="1588837" y="224995"/>
                      <a:pt x="1566153" y="219324"/>
                    </a:cubicBezTo>
                    <a:cubicBezTo>
                      <a:pt x="1553183" y="216081"/>
                      <a:pt x="1540048" y="213438"/>
                      <a:pt x="1527243" y="209596"/>
                    </a:cubicBezTo>
                    <a:cubicBezTo>
                      <a:pt x="1507600" y="203703"/>
                      <a:pt x="1488986" y="194163"/>
                      <a:pt x="1468877" y="190141"/>
                    </a:cubicBezTo>
                    <a:lnTo>
                      <a:pt x="1420238" y="180413"/>
                    </a:lnTo>
                    <a:cubicBezTo>
                      <a:pt x="1407268" y="173928"/>
                      <a:pt x="1394906" y="166050"/>
                      <a:pt x="1381328" y="160958"/>
                    </a:cubicBezTo>
                    <a:cubicBezTo>
                      <a:pt x="1368810" y="156264"/>
                      <a:pt x="1355223" y="155072"/>
                      <a:pt x="1342417" y="151230"/>
                    </a:cubicBezTo>
                    <a:cubicBezTo>
                      <a:pt x="1288044" y="134918"/>
                      <a:pt x="1316476" y="120425"/>
                      <a:pt x="1284051" y="11231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Google Shape;763;p43">
                <a:extLst>
                  <a:ext uri="{FF2B5EF4-FFF2-40B4-BE49-F238E27FC236}">
                    <a16:creationId xmlns:a16="http://schemas.microsoft.com/office/drawing/2014/main" id="{7347ED10-24CF-8342-B7F8-0AF6436CB4B6}"/>
                  </a:ext>
                </a:extLst>
              </p:cNvPr>
              <p:cNvCxnSpPr>
                <a:cxnSpLocks/>
                <a:stCxn id="12" idx="1"/>
                <a:endCxn id="11" idx="3"/>
              </p:cNvCxnSpPr>
              <p:nvPr/>
            </p:nvCxnSpPr>
            <p:spPr>
              <a:xfrm flipH="1">
                <a:off x="9563107" y="1801743"/>
                <a:ext cx="947341" cy="121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" name="Google Shape;752;p43">
                <a:extLst>
                  <a:ext uri="{FF2B5EF4-FFF2-40B4-BE49-F238E27FC236}">
                    <a16:creationId xmlns:a16="http://schemas.microsoft.com/office/drawing/2014/main" id="{BCD3E64E-5917-7543-A0BC-E58628176710}"/>
                  </a:ext>
                </a:extLst>
              </p:cNvPr>
              <p:cNvSpPr/>
              <p:nvPr/>
            </p:nvSpPr>
            <p:spPr>
              <a:xfrm>
                <a:off x="9139907" y="1634357"/>
                <a:ext cx="423200" cy="33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sz="2133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752;p43">
                <a:extLst>
                  <a:ext uri="{FF2B5EF4-FFF2-40B4-BE49-F238E27FC236}">
                    <a16:creationId xmlns:a16="http://schemas.microsoft.com/office/drawing/2014/main" id="{4652A0B1-2515-AA40-8476-1D6309FCBFA2}"/>
                  </a:ext>
                </a:extLst>
              </p:cNvPr>
              <p:cNvSpPr/>
              <p:nvPr/>
            </p:nvSpPr>
            <p:spPr>
              <a:xfrm>
                <a:off x="10510448" y="1633143"/>
                <a:ext cx="423200" cy="33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sz="2133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752;p43">
                <a:extLst>
                  <a:ext uri="{FF2B5EF4-FFF2-40B4-BE49-F238E27FC236}">
                    <a16:creationId xmlns:a16="http://schemas.microsoft.com/office/drawing/2014/main" id="{6041F67A-84AB-4B42-A46E-F9F7ABC97810}"/>
                  </a:ext>
                </a:extLst>
              </p:cNvPr>
              <p:cNvSpPr/>
              <p:nvPr/>
            </p:nvSpPr>
            <p:spPr>
              <a:xfrm>
                <a:off x="9822357" y="871795"/>
                <a:ext cx="423200" cy="33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sz="2133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752;p43">
                <a:extLst>
                  <a:ext uri="{FF2B5EF4-FFF2-40B4-BE49-F238E27FC236}">
                    <a16:creationId xmlns:a16="http://schemas.microsoft.com/office/drawing/2014/main" id="{A21C2734-2DF6-774D-BB6C-98B9A3F1C333}"/>
                  </a:ext>
                </a:extLst>
              </p:cNvPr>
              <p:cNvSpPr/>
              <p:nvPr/>
            </p:nvSpPr>
            <p:spPr>
              <a:xfrm>
                <a:off x="8863077" y="570568"/>
                <a:ext cx="423200" cy="33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sz="2133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Google Shape;763;p43">
                <a:extLst>
                  <a:ext uri="{FF2B5EF4-FFF2-40B4-BE49-F238E27FC236}">
                    <a16:creationId xmlns:a16="http://schemas.microsoft.com/office/drawing/2014/main" id="{79031B59-8527-AF4B-A69F-6E85FBD8C5C4}"/>
                  </a:ext>
                </a:extLst>
              </p:cNvPr>
              <p:cNvCxnSpPr>
                <a:cxnSpLocks/>
                <a:stCxn id="12" idx="0"/>
                <a:endCxn id="13" idx="3"/>
              </p:cNvCxnSpPr>
              <p:nvPr/>
            </p:nvCxnSpPr>
            <p:spPr>
              <a:xfrm flipH="1" flipV="1">
                <a:off x="10245557" y="1040395"/>
                <a:ext cx="476491" cy="592748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763;p43">
                <a:extLst>
                  <a:ext uri="{FF2B5EF4-FFF2-40B4-BE49-F238E27FC236}">
                    <a16:creationId xmlns:a16="http://schemas.microsoft.com/office/drawing/2014/main" id="{7815778E-2063-4B4C-B6BC-27DB5D06D8D6}"/>
                  </a:ext>
                </a:extLst>
              </p:cNvPr>
              <p:cNvCxnSpPr>
                <a:cxnSpLocks/>
                <a:stCxn id="13" idx="1"/>
                <a:endCxn id="14" idx="3"/>
              </p:cNvCxnSpPr>
              <p:nvPr/>
            </p:nvCxnSpPr>
            <p:spPr>
              <a:xfrm flipH="1" flipV="1">
                <a:off x="9286277" y="739168"/>
                <a:ext cx="536080" cy="30122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763;p43">
                <a:extLst>
                  <a:ext uri="{FF2B5EF4-FFF2-40B4-BE49-F238E27FC236}">
                    <a16:creationId xmlns:a16="http://schemas.microsoft.com/office/drawing/2014/main" id="{296A048A-C901-A54D-AA79-5A5B7DE55433}"/>
                  </a:ext>
                </a:extLst>
              </p:cNvPr>
              <p:cNvCxnSpPr>
                <a:cxnSpLocks/>
                <a:stCxn id="11" idx="0"/>
                <a:endCxn id="14" idx="2"/>
              </p:cNvCxnSpPr>
              <p:nvPr/>
            </p:nvCxnSpPr>
            <p:spPr>
              <a:xfrm flipH="1" flipV="1">
                <a:off x="9074677" y="907768"/>
                <a:ext cx="276830" cy="72658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A62778-93A4-7742-84A4-A07E9EC1FC04}"/>
                  </a:ext>
                </a:extLst>
              </p:cNvPr>
              <p:cNvSpPr txBox="1"/>
              <p:nvPr/>
            </p:nvSpPr>
            <p:spPr>
              <a:xfrm>
                <a:off x="9813817" y="198933"/>
                <a:ext cx="1042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pc="100" dirty="0">
                    <a:solidFill>
                      <a:schemeClr val="accent6"/>
                    </a:solidFill>
                  </a:rPr>
                  <a:t>KNOWN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B4339C-B7E6-0D4F-8645-51C156A9CF2E}"/>
                  </a:ext>
                </a:extLst>
              </p:cNvPr>
              <p:cNvSpPr txBox="1"/>
              <p:nvPr/>
            </p:nvSpPr>
            <p:spPr>
              <a:xfrm>
                <a:off x="10611535" y="719174"/>
                <a:ext cx="1396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pc="100" dirty="0">
                    <a:solidFill>
                      <a:schemeClr val="accent5"/>
                    </a:solidFill>
                  </a:rPr>
                  <a:t>PERIMETER</a:t>
                </a:r>
              </a:p>
            </p:txBody>
          </p:sp>
          <p:sp>
            <p:nvSpPr>
              <p:cNvPr id="30" name="Text Box 47">
                <a:extLst>
                  <a:ext uri="{FF2B5EF4-FFF2-40B4-BE49-F238E27FC236}">
                    <a16:creationId xmlns:a16="http://schemas.microsoft.com/office/drawing/2014/main" id="{B7269456-3FA9-FB42-98E6-BBEA1345ADD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924230" y="272233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0</a:t>
                </a:r>
                <a:endPara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47">
                <a:extLst>
                  <a:ext uri="{FF2B5EF4-FFF2-40B4-BE49-F238E27FC236}">
                    <a16:creationId xmlns:a16="http://schemas.microsoft.com/office/drawing/2014/main" id="{55426C7C-DD4C-7547-8C32-058EF64ABA9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889526" y="552399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2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 Box 47">
                <a:extLst>
                  <a:ext uri="{FF2B5EF4-FFF2-40B4-BE49-F238E27FC236}">
                    <a16:creationId xmlns:a16="http://schemas.microsoft.com/office/drawing/2014/main" id="{7415FB72-3093-EB4D-86D3-42EFCF8FA19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274245" y="1330419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3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47">
                <a:extLst>
                  <a:ext uri="{FF2B5EF4-FFF2-40B4-BE49-F238E27FC236}">
                    <a16:creationId xmlns:a16="http://schemas.microsoft.com/office/drawing/2014/main" id="{C9F99D9F-0F21-764A-A021-FE614CB9AB5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636117" y="1286593"/>
                <a:ext cx="4942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7??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 Box 54">
                <a:extLst>
                  <a:ext uri="{FF2B5EF4-FFF2-40B4-BE49-F238E27FC236}">
                    <a16:creationId xmlns:a16="http://schemas.microsoft.com/office/drawing/2014/main" id="{DEB9A696-87D5-064F-B320-202B79BEE45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416969" y="524266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5" name="Text Box 54">
                <a:extLst>
                  <a:ext uri="{FF2B5EF4-FFF2-40B4-BE49-F238E27FC236}">
                    <a16:creationId xmlns:a16="http://schemas.microsoft.com/office/drawing/2014/main" id="{84A2D207-E53E-B647-A55D-B377F5E7633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922862" y="1036654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6" name="Text Box 54">
                <a:extLst>
                  <a:ext uri="{FF2B5EF4-FFF2-40B4-BE49-F238E27FC236}">
                    <a16:creationId xmlns:a16="http://schemas.microsoft.com/office/drawing/2014/main" id="{8F197FE5-E669-1B49-AA1D-190BA2C292C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359034" y="959404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7" name="Text Box 54">
                <a:extLst>
                  <a:ext uri="{FF2B5EF4-FFF2-40B4-BE49-F238E27FC236}">
                    <a16:creationId xmlns:a16="http://schemas.microsoft.com/office/drawing/2014/main" id="{68D8836B-C0FD-AF45-BB21-51F30E6D400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848988" y="1723612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Google Shape;769;p43">
                <a:extLst>
                  <a:ext uri="{FF2B5EF4-FFF2-40B4-BE49-F238E27FC236}">
                    <a16:creationId xmlns:a16="http://schemas.microsoft.com/office/drawing/2014/main" id="{2F95C6C1-169F-BC41-9B90-CEAB204C318F}"/>
                  </a:ext>
                </a:extLst>
              </p:cNvPr>
              <p:cNvSpPr txBox="1"/>
              <p:nvPr/>
            </p:nvSpPr>
            <p:spPr>
              <a:xfrm>
                <a:off x="7950783" y="444934"/>
                <a:ext cx="964955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e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start</a:t>
                </a:r>
                <a:endParaRPr sz="1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D5F1A4-1C8F-3B4B-BAC5-9A38A6E31271}"/>
                </a:ext>
              </a:extLst>
            </p:cNvPr>
            <p:cNvSpPr txBox="1"/>
            <p:nvPr/>
          </p:nvSpPr>
          <p:spPr>
            <a:xfrm>
              <a:off x="9532511" y="172018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u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5D1C64-A74D-C841-9115-DFB8F9196E42}"/>
                </a:ext>
              </a:extLst>
            </p:cNvPr>
            <p:cNvSpPr txBox="1"/>
            <p:nvPr/>
          </p:nvSpPr>
          <p:spPr>
            <a:xfrm>
              <a:off x="10238643" y="173660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v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75B207-E5AD-D14D-8D80-094087282CC3}"/>
              </a:ext>
            </a:extLst>
          </p:cNvPr>
          <p:cNvGrpSpPr/>
          <p:nvPr/>
        </p:nvGrpSpPr>
        <p:grpSpPr>
          <a:xfrm>
            <a:off x="10639249" y="6410627"/>
            <a:ext cx="1448557" cy="372642"/>
            <a:chOff x="9770049" y="316386"/>
            <a:chExt cx="1448557" cy="372642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B775844-DAD8-0947-9228-461A3D9780A6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D0C59D-2055-364F-ACC0-AC9A43828505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47" name="5-Point Star 46">
              <a:extLst>
                <a:ext uri="{FF2B5EF4-FFF2-40B4-BE49-F238E27FC236}">
                  <a16:creationId xmlns:a16="http://schemas.microsoft.com/office/drawing/2014/main" id="{6FA38ADB-7F38-8247-9269-FAF75F598511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8869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Key Properties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9872" y="1707071"/>
            <a:ext cx="3899170" cy="469436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/>
              <a:t>Once a vertex is marked known, its shortest path is known</a:t>
            </a:r>
          </a:p>
          <a:p>
            <a:pPr lvl="1"/>
            <a:r>
              <a:rPr lang="en-US" sz="2000" dirty="0"/>
              <a:t>Can reconstruct path by following back-pointers (in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 map)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While a vertex is not known, another shorter path might be found</a:t>
            </a:r>
          </a:p>
          <a:p>
            <a:pPr lvl="1"/>
            <a:r>
              <a:rPr lang="en-US" sz="2000" dirty="0"/>
              <a:t>We call this update </a:t>
            </a:r>
            <a:r>
              <a:rPr lang="en-US" sz="2000" b="1" dirty="0">
                <a:solidFill>
                  <a:schemeClr val="accent3"/>
                </a:solidFill>
              </a:rPr>
              <a:t>relaxing</a:t>
            </a:r>
            <a:r>
              <a:rPr lang="en-US" sz="2000" dirty="0"/>
              <a:t> the distance because it only ever shortens the current best path</a:t>
            </a:r>
          </a:p>
          <a:p>
            <a:pPr lvl="1"/>
            <a:endParaRPr lang="en-US" sz="2000" dirty="0"/>
          </a:p>
          <a:p>
            <a:r>
              <a:rPr lang="en-US" sz="2400" dirty="0"/>
              <a:t>Going through closest vertices first lets us confidently say no shorter path will be found once known</a:t>
            </a:r>
          </a:p>
          <a:p>
            <a:pPr lvl="1"/>
            <a:r>
              <a:rPr lang="en-US" sz="2000" dirty="0"/>
              <a:t>Because not possible to find a shorter path that uses a farther vertex we’ll consider later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DA20F5-210D-5745-890D-2AD3201E44B3}"/>
              </a:ext>
            </a:extLst>
          </p:cNvPr>
          <p:cNvSpPr txBox="1">
            <a:spLocks/>
          </p:cNvSpPr>
          <p:nvPr/>
        </p:nvSpPr>
        <p:spPr bwMode="auto">
          <a:xfrm>
            <a:off x="4279042" y="1703916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to unknown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20033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6D5D5832-DD1E-6048-8C9E-0A7032876F2B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9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E4B5218-80A3-384D-B931-762690D1FAFE}"/>
              </a:ext>
            </a:extLst>
          </p:cNvPr>
          <p:cNvSpPr/>
          <p:nvPr/>
        </p:nvSpPr>
        <p:spPr>
          <a:xfrm>
            <a:off x="1954045" y="1419970"/>
            <a:ext cx="1129623" cy="1138404"/>
          </a:xfrm>
          <a:custGeom>
            <a:avLst/>
            <a:gdLst>
              <a:gd name="connsiteX0" fmla="*/ 623785 w 1129623"/>
              <a:gd name="connsiteY0" fmla="*/ 268 h 1138404"/>
              <a:gd name="connsiteX1" fmla="*/ 448687 w 1129623"/>
              <a:gd name="connsiteY1" fmla="*/ 19724 h 1138404"/>
              <a:gd name="connsiteX2" fmla="*/ 390321 w 1129623"/>
              <a:gd name="connsiteY2" fmla="*/ 39179 h 1138404"/>
              <a:gd name="connsiteX3" fmla="*/ 331955 w 1129623"/>
              <a:gd name="connsiteY3" fmla="*/ 58634 h 1138404"/>
              <a:gd name="connsiteX4" fmla="*/ 302772 w 1129623"/>
              <a:gd name="connsiteY4" fmla="*/ 68362 h 1138404"/>
              <a:gd name="connsiteX5" fmla="*/ 244406 w 1129623"/>
              <a:gd name="connsiteY5" fmla="*/ 97545 h 1138404"/>
              <a:gd name="connsiteX6" fmla="*/ 186040 w 1129623"/>
              <a:gd name="connsiteY6" fmla="*/ 155911 h 1138404"/>
              <a:gd name="connsiteX7" fmla="*/ 166585 w 1129623"/>
              <a:gd name="connsiteY7" fmla="*/ 185094 h 1138404"/>
              <a:gd name="connsiteX8" fmla="*/ 117946 w 1129623"/>
              <a:gd name="connsiteY8" fmla="*/ 224004 h 1138404"/>
              <a:gd name="connsiteX9" fmla="*/ 88764 w 1129623"/>
              <a:gd name="connsiteY9" fmla="*/ 272643 h 1138404"/>
              <a:gd name="connsiteX10" fmla="*/ 79036 w 1129623"/>
              <a:gd name="connsiteY10" fmla="*/ 301826 h 1138404"/>
              <a:gd name="connsiteX11" fmla="*/ 40125 w 1129623"/>
              <a:gd name="connsiteY11" fmla="*/ 360192 h 1138404"/>
              <a:gd name="connsiteX12" fmla="*/ 10942 w 1129623"/>
              <a:gd name="connsiteY12" fmla="*/ 476924 h 1138404"/>
              <a:gd name="connsiteX13" fmla="*/ 10942 w 1129623"/>
              <a:gd name="connsiteY13" fmla="*/ 836847 h 1138404"/>
              <a:gd name="connsiteX14" fmla="*/ 40125 w 1129623"/>
              <a:gd name="connsiteY14" fmla="*/ 934124 h 1138404"/>
              <a:gd name="connsiteX15" fmla="*/ 59581 w 1129623"/>
              <a:gd name="connsiteY15" fmla="*/ 953579 h 1138404"/>
              <a:gd name="connsiteX16" fmla="*/ 79036 w 1129623"/>
              <a:gd name="connsiteY16" fmla="*/ 982762 h 1138404"/>
              <a:gd name="connsiteX17" fmla="*/ 137402 w 1129623"/>
              <a:gd name="connsiteY17" fmla="*/ 1011945 h 1138404"/>
              <a:gd name="connsiteX18" fmla="*/ 234678 w 1129623"/>
              <a:gd name="connsiteY18" fmla="*/ 1050856 h 1138404"/>
              <a:gd name="connsiteX19" fmla="*/ 293044 w 1129623"/>
              <a:gd name="connsiteY19" fmla="*/ 1070311 h 1138404"/>
              <a:gd name="connsiteX20" fmla="*/ 322227 w 1129623"/>
              <a:gd name="connsiteY20" fmla="*/ 1080039 h 1138404"/>
              <a:gd name="connsiteX21" fmla="*/ 361138 w 1129623"/>
              <a:gd name="connsiteY21" fmla="*/ 1089766 h 1138404"/>
              <a:gd name="connsiteX22" fmla="*/ 390321 w 1129623"/>
              <a:gd name="connsiteY22" fmla="*/ 1099494 h 1138404"/>
              <a:gd name="connsiteX23" fmla="*/ 468142 w 1129623"/>
              <a:gd name="connsiteY23" fmla="*/ 1118949 h 1138404"/>
              <a:gd name="connsiteX24" fmla="*/ 545964 w 1129623"/>
              <a:gd name="connsiteY24" fmla="*/ 1138404 h 1138404"/>
              <a:gd name="connsiteX25" fmla="*/ 682151 w 1129623"/>
              <a:gd name="connsiteY25" fmla="*/ 1118949 h 1138404"/>
              <a:gd name="connsiteX26" fmla="*/ 711334 w 1129623"/>
              <a:gd name="connsiteY26" fmla="*/ 1099494 h 1138404"/>
              <a:gd name="connsiteX27" fmla="*/ 769700 w 1129623"/>
              <a:gd name="connsiteY27" fmla="*/ 1080039 h 1138404"/>
              <a:gd name="connsiteX28" fmla="*/ 828066 w 1129623"/>
              <a:gd name="connsiteY28" fmla="*/ 1050856 h 1138404"/>
              <a:gd name="connsiteX29" fmla="*/ 886432 w 1129623"/>
              <a:gd name="connsiteY29" fmla="*/ 1021673 h 1138404"/>
              <a:gd name="connsiteX30" fmla="*/ 905887 w 1129623"/>
              <a:gd name="connsiteY30" fmla="*/ 1002217 h 1138404"/>
              <a:gd name="connsiteX31" fmla="*/ 935070 w 1129623"/>
              <a:gd name="connsiteY31" fmla="*/ 992490 h 1138404"/>
              <a:gd name="connsiteX32" fmla="*/ 954525 w 1129623"/>
              <a:gd name="connsiteY32" fmla="*/ 963307 h 1138404"/>
              <a:gd name="connsiteX33" fmla="*/ 1003164 w 1129623"/>
              <a:gd name="connsiteY33" fmla="*/ 924396 h 1138404"/>
              <a:gd name="connsiteX34" fmla="*/ 1022619 w 1129623"/>
              <a:gd name="connsiteY34" fmla="*/ 895213 h 1138404"/>
              <a:gd name="connsiteX35" fmla="*/ 1051802 w 1129623"/>
              <a:gd name="connsiteY35" fmla="*/ 875758 h 1138404"/>
              <a:gd name="connsiteX36" fmla="*/ 1061529 w 1129623"/>
              <a:gd name="connsiteY36" fmla="*/ 846575 h 1138404"/>
              <a:gd name="connsiteX37" fmla="*/ 1100440 w 1129623"/>
              <a:gd name="connsiteY37" fmla="*/ 797936 h 1138404"/>
              <a:gd name="connsiteX38" fmla="*/ 1119895 w 1129623"/>
              <a:gd name="connsiteY38" fmla="*/ 739570 h 1138404"/>
              <a:gd name="connsiteX39" fmla="*/ 1129623 w 1129623"/>
              <a:gd name="connsiteY39" fmla="*/ 671477 h 1138404"/>
              <a:gd name="connsiteX40" fmla="*/ 1110168 w 1129623"/>
              <a:gd name="connsiteY40" fmla="*/ 486651 h 1138404"/>
              <a:gd name="connsiteX41" fmla="*/ 1100440 w 1129623"/>
              <a:gd name="connsiteY41" fmla="*/ 457468 h 1138404"/>
              <a:gd name="connsiteX42" fmla="*/ 1061529 w 1129623"/>
              <a:gd name="connsiteY42" fmla="*/ 399102 h 1138404"/>
              <a:gd name="connsiteX43" fmla="*/ 1022619 w 1129623"/>
              <a:gd name="connsiteY43" fmla="*/ 350464 h 1138404"/>
              <a:gd name="connsiteX44" fmla="*/ 993436 w 1129623"/>
              <a:gd name="connsiteY44" fmla="*/ 292098 h 1138404"/>
              <a:gd name="connsiteX45" fmla="*/ 954525 w 1129623"/>
              <a:gd name="connsiteY45" fmla="*/ 243460 h 1138404"/>
              <a:gd name="connsiteX46" fmla="*/ 925342 w 1129623"/>
              <a:gd name="connsiteY46" fmla="*/ 194821 h 1138404"/>
              <a:gd name="connsiteX47" fmla="*/ 915615 w 1129623"/>
              <a:gd name="connsiteY47" fmla="*/ 165639 h 1138404"/>
              <a:gd name="connsiteX48" fmla="*/ 857249 w 1129623"/>
              <a:gd name="connsiteY48" fmla="*/ 136456 h 1138404"/>
              <a:gd name="connsiteX49" fmla="*/ 837793 w 1129623"/>
              <a:gd name="connsiteY49" fmla="*/ 117000 h 1138404"/>
              <a:gd name="connsiteX50" fmla="*/ 779427 w 1129623"/>
              <a:gd name="connsiteY50" fmla="*/ 78090 h 1138404"/>
              <a:gd name="connsiteX51" fmla="*/ 730789 w 1129623"/>
              <a:gd name="connsiteY51" fmla="*/ 48907 h 1138404"/>
              <a:gd name="connsiteX52" fmla="*/ 711334 w 1129623"/>
              <a:gd name="connsiteY52" fmla="*/ 29451 h 1138404"/>
              <a:gd name="connsiteX53" fmla="*/ 623785 w 1129623"/>
              <a:gd name="connsiteY53" fmla="*/ 268 h 1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29623" h="1138404">
                <a:moveTo>
                  <a:pt x="623785" y="268"/>
                </a:moveTo>
                <a:cubicBezTo>
                  <a:pt x="580011" y="-1353"/>
                  <a:pt x="505321" y="4278"/>
                  <a:pt x="448687" y="19724"/>
                </a:cubicBezTo>
                <a:cubicBezTo>
                  <a:pt x="428902" y="25120"/>
                  <a:pt x="409776" y="32694"/>
                  <a:pt x="390321" y="39179"/>
                </a:cubicBezTo>
                <a:lnTo>
                  <a:pt x="331955" y="58634"/>
                </a:lnTo>
                <a:cubicBezTo>
                  <a:pt x="322227" y="61877"/>
                  <a:pt x="311304" y="62674"/>
                  <a:pt x="302772" y="68362"/>
                </a:cubicBezTo>
                <a:cubicBezTo>
                  <a:pt x="265057" y="93505"/>
                  <a:pt x="284680" y="84120"/>
                  <a:pt x="244406" y="97545"/>
                </a:cubicBezTo>
                <a:cubicBezTo>
                  <a:pt x="224951" y="117000"/>
                  <a:pt x="201302" y="133018"/>
                  <a:pt x="186040" y="155911"/>
                </a:cubicBezTo>
                <a:cubicBezTo>
                  <a:pt x="179555" y="165639"/>
                  <a:pt x="173888" y="175965"/>
                  <a:pt x="166585" y="185094"/>
                </a:cubicBezTo>
                <a:cubicBezTo>
                  <a:pt x="150745" y="204894"/>
                  <a:pt x="139612" y="209560"/>
                  <a:pt x="117946" y="224004"/>
                </a:cubicBezTo>
                <a:cubicBezTo>
                  <a:pt x="90393" y="306668"/>
                  <a:pt x="128820" y="205883"/>
                  <a:pt x="88764" y="272643"/>
                </a:cubicBezTo>
                <a:cubicBezTo>
                  <a:pt x="83488" y="281436"/>
                  <a:pt x="84016" y="292863"/>
                  <a:pt x="79036" y="301826"/>
                </a:cubicBezTo>
                <a:cubicBezTo>
                  <a:pt x="67680" y="322266"/>
                  <a:pt x="40125" y="360192"/>
                  <a:pt x="40125" y="360192"/>
                </a:cubicBezTo>
                <a:cubicBezTo>
                  <a:pt x="14433" y="437270"/>
                  <a:pt x="24042" y="398329"/>
                  <a:pt x="10942" y="476924"/>
                </a:cubicBezTo>
                <a:cubicBezTo>
                  <a:pt x="-2449" y="651017"/>
                  <a:pt x="-4800" y="616458"/>
                  <a:pt x="10942" y="836847"/>
                </a:cubicBezTo>
                <a:cubicBezTo>
                  <a:pt x="11959" y="851089"/>
                  <a:pt x="37433" y="931433"/>
                  <a:pt x="40125" y="934124"/>
                </a:cubicBezTo>
                <a:cubicBezTo>
                  <a:pt x="46610" y="940609"/>
                  <a:pt x="53852" y="946417"/>
                  <a:pt x="59581" y="953579"/>
                </a:cubicBezTo>
                <a:cubicBezTo>
                  <a:pt x="66884" y="962708"/>
                  <a:pt x="70769" y="974495"/>
                  <a:pt x="79036" y="982762"/>
                </a:cubicBezTo>
                <a:cubicBezTo>
                  <a:pt x="102402" y="1006128"/>
                  <a:pt x="109712" y="1000078"/>
                  <a:pt x="137402" y="1011945"/>
                </a:cubicBezTo>
                <a:cubicBezTo>
                  <a:pt x="237584" y="1054880"/>
                  <a:pt x="101843" y="1006578"/>
                  <a:pt x="234678" y="1050856"/>
                </a:cubicBezTo>
                <a:lnTo>
                  <a:pt x="293044" y="1070311"/>
                </a:lnTo>
                <a:cubicBezTo>
                  <a:pt x="302772" y="1073554"/>
                  <a:pt x="312279" y="1077552"/>
                  <a:pt x="322227" y="1080039"/>
                </a:cubicBezTo>
                <a:cubicBezTo>
                  <a:pt x="335197" y="1083281"/>
                  <a:pt x="348283" y="1086093"/>
                  <a:pt x="361138" y="1089766"/>
                </a:cubicBezTo>
                <a:cubicBezTo>
                  <a:pt x="370997" y="1092583"/>
                  <a:pt x="380428" y="1096796"/>
                  <a:pt x="390321" y="1099494"/>
                </a:cubicBezTo>
                <a:cubicBezTo>
                  <a:pt x="416117" y="1106529"/>
                  <a:pt x="442776" y="1110493"/>
                  <a:pt x="468142" y="1118949"/>
                </a:cubicBezTo>
                <a:cubicBezTo>
                  <a:pt x="513011" y="1133906"/>
                  <a:pt x="487270" y="1126666"/>
                  <a:pt x="545964" y="1138404"/>
                </a:cubicBezTo>
                <a:cubicBezTo>
                  <a:pt x="573310" y="1135918"/>
                  <a:pt x="644721" y="1137664"/>
                  <a:pt x="682151" y="1118949"/>
                </a:cubicBezTo>
                <a:cubicBezTo>
                  <a:pt x="692608" y="1113721"/>
                  <a:pt x="700650" y="1104242"/>
                  <a:pt x="711334" y="1099494"/>
                </a:cubicBezTo>
                <a:cubicBezTo>
                  <a:pt x="730074" y="1091165"/>
                  <a:pt x="769700" y="1080039"/>
                  <a:pt x="769700" y="1080039"/>
                </a:cubicBezTo>
                <a:cubicBezTo>
                  <a:pt x="853335" y="1024280"/>
                  <a:pt x="747517" y="1091130"/>
                  <a:pt x="828066" y="1050856"/>
                </a:cubicBezTo>
                <a:cubicBezTo>
                  <a:pt x="903495" y="1013141"/>
                  <a:pt x="813080" y="1046122"/>
                  <a:pt x="886432" y="1021673"/>
                </a:cubicBezTo>
                <a:cubicBezTo>
                  <a:pt x="892917" y="1015188"/>
                  <a:pt x="898023" y="1006936"/>
                  <a:pt x="905887" y="1002217"/>
                </a:cubicBezTo>
                <a:cubicBezTo>
                  <a:pt x="914680" y="996941"/>
                  <a:pt x="927063" y="998895"/>
                  <a:pt x="935070" y="992490"/>
                </a:cubicBezTo>
                <a:cubicBezTo>
                  <a:pt x="944199" y="985187"/>
                  <a:pt x="947222" y="972436"/>
                  <a:pt x="954525" y="963307"/>
                </a:cubicBezTo>
                <a:cubicBezTo>
                  <a:pt x="970367" y="943505"/>
                  <a:pt x="981495" y="938842"/>
                  <a:pt x="1003164" y="924396"/>
                </a:cubicBezTo>
                <a:cubicBezTo>
                  <a:pt x="1009649" y="914668"/>
                  <a:pt x="1014352" y="903480"/>
                  <a:pt x="1022619" y="895213"/>
                </a:cubicBezTo>
                <a:cubicBezTo>
                  <a:pt x="1030886" y="886946"/>
                  <a:pt x="1044499" y="884887"/>
                  <a:pt x="1051802" y="875758"/>
                </a:cubicBezTo>
                <a:cubicBezTo>
                  <a:pt x="1058207" y="867751"/>
                  <a:pt x="1056254" y="855368"/>
                  <a:pt x="1061529" y="846575"/>
                </a:cubicBezTo>
                <a:cubicBezTo>
                  <a:pt x="1096181" y="788821"/>
                  <a:pt x="1067065" y="873032"/>
                  <a:pt x="1100440" y="797936"/>
                </a:cubicBezTo>
                <a:cubicBezTo>
                  <a:pt x="1108769" y="779196"/>
                  <a:pt x="1119895" y="739570"/>
                  <a:pt x="1119895" y="739570"/>
                </a:cubicBezTo>
                <a:cubicBezTo>
                  <a:pt x="1123138" y="716872"/>
                  <a:pt x="1129623" y="694405"/>
                  <a:pt x="1129623" y="671477"/>
                </a:cubicBezTo>
                <a:cubicBezTo>
                  <a:pt x="1129623" y="588686"/>
                  <a:pt x="1128805" y="551882"/>
                  <a:pt x="1110168" y="486651"/>
                </a:cubicBezTo>
                <a:cubicBezTo>
                  <a:pt x="1107351" y="476792"/>
                  <a:pt x="1105420" y="466431"/>
                  <a:pt x="1100440" y="457468"/>
                </a:cubicBezTo>
                <a:cubicBezTo>
                  <a:pt x="1089084" y="437028"/>
                  <a:pt x="1061529" y="399102"/>
                  <a:pt x="1061529" y="399102"/>
                </a:cubicBezTo>
                <a:cubicBezTo>
                  <a:pt x="1042593" y="342289"/>
                  <a:pt x="1066619" y="394464"/>
                  <a:pt x="1022619" y="350464"/>
                </a:cubicBezTo>
                <a:cubicBezTo>
                  <a:pt x="994743" y="322588"/>
                  <a:pt x="1009258" y="323743"/>
                  <a:pt x="993436" y="292098"/>
                </a:cubicBezTo>
                <a:cubicBezTo>
                  <a:pt x="981164" y="267553"/>
                  <a:pt x="972623" y="261557"/>
                  <a:pt x="954525" y="243460"/>
                </a:cubicBezTo>
                <a:cubicBezTo>
                  <a:pt x="926972" y="160795"/>
                  <a:pt x="965399" y="261583"/>
                  <a:pt x="925342" y="194821"/>
                </a:cubicBezTo>
                <a:cubicBezTo>
                  <a:pt x="920067" y="186029"/>
                  <a:pt x="922020" y="173646"/>
                  <a:pt x="915615" y="165639"/>
                </a:cubicBezTo>
                <a:cubicBezTo>
                  <a:pt x="901899" y="148494"/>
                  <a:pt x="876475" y="142864"/>
                  <a:pt x="857249" y="136456"/>
                </a:cubicBezTo>
                <a:cubicBezTo>
                  <a:pt x="850764" y="129971"/>
                  <a:pt x="845130" y="122503"/>
                  <a:pt x="837793" y="117000"/>
                </a:cubicBezTo>
                <a:cubicBezTo>
                  <a:pt x="819087" y="102971"/>
                  <a:pt x="795960" y="94624"/>
                  <a:pt x="779427" y="78090"/>
                </a:cubicBezTo>
                <a:cubicBezTo>
                  <a:pt x="752722" y="51383"/>
                  <a:pt x="768673" y="61534"/>
                  <a:pt x="730789" y="48907"/>
                </a:cubicBezTo>
                <a:cubicBezTo>
                  <a:pt x="724304" y="42422"/>
                  <a:pt x="719537" y="33553"/>
                  <a:pt x="711334" y="29451"/>
                </a:cubicBezTo>
                <a:cubicBezTo>
                  <a:pt x="664222" y="5894"/>
                  <a:pt x="667559" y="1889"/>
                  <a:pt x="623785" y="2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02299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EF2A7051-078E-484E-80FE-5DB34B811BCC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9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A763B75-47E5-B444-91E1-21BF7835A670}"/>
              </a:ext>
            </a:extLst>
          </p:cNvPr>
          <p:cNvSpPr/>
          <p:nvPr/>
        </p:nvSpPr>
        <p:spPr>
          <a:xfrm>
            <a:off x="1846680" y="1410511"/>
            <a:ext cx="2326486" cy="1819072"/>
          </a:xfrm>
          <a:custGeom>
            <a:avLst/>
            <a:gdLst>
              <a:gd name="connsiteX0" fmla="*/ 964614 w 2326486"/>
              <a:gd name="connsiteY0" fmla="*/ 145915 h 1819072"/>
              <a:gd name="connsiteX1" fmla="*/ 896520 w 2326486"/>
              <a:gd name="connsiteY1" fmla="*/ 107004 h 1819072"/>
              <a:gd name="connsiteX2" fmla="*/ 867337 w 2326486"/>
              <a:gd name="connsiteY2" fmla="*/ 87549 h 1819072"/>
              <a:gd name="connsiteX3" fmla="*/ 799243 w 2326486"/>
              <a:gd name="connsiteY3" fmla="*/ 68093 h 1819072"/>
              <a:gd name="connsiteX4" fmla="*/ 770060 w 2326486"/>
              <a:gd name="connsiteY4" fmla="*/ 58366 h 1819072"/>
              <a:gd name="connsiteX5" fmla="*/ 740877 w 2326486"/>
              <a:gd name="connsiteY5" fmla="*/ 38910 h 1819072"/>
              <a:gd name="connsiteX6" fmla="*/ 682511 w 2326486"/>
              <a:gd name="connsiteY6" fmla="*/ 19455 h 1819072"/>
              <a:gd name="connsiteX7" fmla="*/ 594963 w 2326486"/>
              <a:gd name="connsiteY7" fmla="*/ 0 h 1819072"/>
              <a:gd name="connsiteX8" fmla="*/ 361499 w 2326486"/>
              <a:gd name="connsiteY8" fmla="*/ 9727 h 1819072"/>
              <a:gd name="connsiteX9" fmla="*/ 332316 w 2326486"/>
              <a:gd name="connsiteY9" fmla="*/ 19455 h 1819072"/>
              <a:gd name="connsiteX10" fmla="*/ 283677 w 2326486"/>
              <a:gd name="connsiteY10" fmla="*/ 29183 h 1819072"/>
              <a:gd name="connsiteX11" fmla="*/ 244767 w 2326486"/>
              <a:gd name="connsiteY11" fmla="*/ 48638 h 1819072"/>
              <a:gd name="connsiteX12" fmla="*/ 186401 w 2326486"/>
              <a:gd name="connsiteY12" fmla="*/ 77821 h 1819072"/>
              <a:gd name="connsiteX13" fmla="*/ 128035 w 2326486"/>
              <a:gd name="connsiteY13" fmla="*/ 136187 h 1819072"/>
              <a:gd name="connsiteX14" fmla="*/ 98852 w 2326486"/>
              <a:gd name="connsiteY14" fmla="*/ 165370 h 1819072"/>
              <a:gd name="connsiteX15" fmla="*/ 79397 w 2326486"/>
              <a:gd name="connsiteY15" fmla="*/ 194553 h 1819072"/>
              <a:gd name="connsiteX16" fmla="*/ 40486 w 2326486"/>
              <a:gd name="connsiteY16" fmla="*/ 243191 h 1819072"/>
              <a:gd name="connsiteX17" fmla="*/ 21031 w 2326486"/>
              <a:gd name="connsiteY17" fmla="*/ 301557 h 1819072"/>
              <a:gd name="connsiteX18" fmla="*/ 1575 w 2326486"/>
              <a:gd name="connsiteY18" fmla="*/ 340468 h 1819072"/>
              <a:gd name="connsiteX19" fmla="*/ 30758 w 2326486"/>
              <a:gd name="connsiteY19" fmla="*/ 719846 h 1819072"/>
              <a:gd name="connsiteX20" fmla="*/ 59941 w 2326486"/>
              <a:gd name="connsiteY20" fmla="*/ 768485 h 1819072"/>
              <a:gd name="connsiteX21" fmla="*/ 108580 w 2326486"/>
              <a:gd name="connsiteY21" fmla="*/ 856034 h 1819072"/>
              <a:gd name="connsiteX22" fmla="*/ 166946 w 2326486"/>
              <a:gd name="connsiteY22" fmla="*/ 894944 h 1819072"/>
              <a:gd name="connsiteX23" fmla="*/ 215584 w 2326486"/>
              <a:gd name="connsiteY23" fmla="*/ 943583 h 1819072"/>
              <a:gd name="connsiteX24" fmla="*/ 244767 w 2326486"/>
              <a:gd name="connsiteY24" fmla="*/ 972766 h 1819072"/>
              <a:gd name="connsiteX25" fmla="*/ 273950 w 2326486"/>
              <a:gd name="connsiteY25" fmla="*/ 992221 h 1819072"/>
              <a:gd name="connsiteX26" fmla="*/ 312860 w 2326486"/>
              <a:gd name="connsiteY26" fmla="*/ 1011676 h 1819072"/>
              <a:gd name="connsiteX27" fmla="*/ 332316 w 2326486"/>
              <a:gd name="connsiteY27" fmla="*/ 1031132 h 1819072"/>
              <a:gd name="connsiteX28" fmla="*/ 361499 w 2326486"/>
              <a:gd name="connsiteY28" fmla="*/ 1050587 h 1819072"/>
              <a:gd name="connsiteX29" fmla="*/ 390682 w 2326486"/>
              <a:gd name="connsiteY29" fmla="*/ 1079770 h 1819072"/>
              <a:gd name="connsiteX30" fmla="*/ 419865 w 2326486"/>
              <a:gd name="connsiteY30" fmla="*/ 1099225 h 1819072"/>
              <a:gd name="connsiteX31" fmla="*/ 478231 w 2326486"/>
              <a:gd name="connsiteY31" fmla="*/ 1147863 h 1819072"/>
              <a:gd name="connsiteX32" fmla="*/ 497686 w 2326486"/>
              <a:gd name="connsiteY32" fmla="*/ 1177046 h 1819072"/>
              <a:gd name="connsiteX33" fmla="*/ 556052 w 2326486"/>
              <a:gd name="connsiteY33" fmla="*/ 1215957 h 1819072"/>
              <a:gd name="connsiteX34" fmla="*/ 614418 w 2326486"/>
              <a:gd name="connsiteY34" fmla="*/ 1254868 h 1819072"/>
              <a:gd name="connsiteX35" fmla="*/ 643601 w 2326486"/>
              <a:gd name="connsiteY35" fmla="*/ 1274323 h 1819072"/>
              <a:gd name="connsiteX36" fmla="*/ 701967 w 2326486"/>
              <a:gd name="connsiteY36" fmla="*/ 1313234 h 1819072"/>
              <a:gd name="connsiteX37" fmla="*/ 808971 w 2326486"/>
              <a:gd name="connsiteY37" fmla="*/ 1381327 h 1819072"/>
              <a:gd name="connsiteX38" fmla="*/ 877065 w 2326486"/>
              <a:gd name="connsiteY38" fmla="*/ 1420238 h 1819072"/>
              <a:gd name="connsiteX39" fmla="*/ 935431 w 2326486"/>
              <a:gd name="connsiteY39" fmla="*/ 1459149 h 1819072"/>
              <a:gd name="connsiteX40" fmla="*/ 964614 w 2326486"/>
              <a:gd name="connsiteY40" fmla="*/ 1478604 h 1819072"/>
              <a:gd name="connsiteX41" fmla="*/ 993797 w 2326486"/>
              <a:gd name="connsiteY41" fmla="*/ 1498059 h 1819072"/>
              <a:gd name="connsiteX42" fmla="*/ 1022980 w 2326486"/>
              <a:gd name="connsiteY42" fmla="*/ 1527242 h 1819072"/>
              <a:gd name="connsiteX43" fmla="*/ 1052163 w 2326486"/>
              <a:gd name="connsiteY43" fmla="*/ 1536970 h 1819072"/>
              <a:gd name="connsiteX44" fmla="*/ 1081346 w 2326486"/>
              <a:gd name="connsiteY44" fmla="*/ 1556425 h 1819072"/>
              <a:gd name="connsiteX45" fmla="*/ 1149439 w 2326486"/>
              <a:gd name="connsiteY45" fmla="*/ 1585608 h 1819072"/>
              <a:gd name="connsiteX46" fmla="*/ 1207805 w 2326486"/>
              <a:gd name="connsiteY46" fmla="*/ 1624519 h 1819072"/>
              <a:gd name="connsiteX47" fmla="*/ 1236988 w 2326486"/>
              <a:gd name="connsiteY47" fmla="*/ 1643974 h 1819072"/>
              <a:gd name="connsiteX48" fmla="*/ 1266171 w 2326486"/>
              <a:gd name="connsiteY48" fmla="*/ 1653702 h 1819072"/>
              <a:gd name="connsiteX49" fmla="*/ 1324537 w 2326486"/>
              <a:gd name="connsiteY49" fmla="*/ 1692612 h 1819072"/>
              <a:gd name="connsiteX50" fmla="*/ 1382903 w 2326486"/>
              <a:gd name="connsiteY50" fmla="*/ 1721795 h 1819072"/>
              <a:gd name="connsiteX51" fmla="*/ 1470452 w 2326486"/>
              <a:gd name="connsiteY51" fmla="*/ 1750978 h 1819072"/>
              <a:gd name="connsiteX52" fmla="*/ 1528818 w 2326486"/>
              <a:gd name="connsiteY52" fmla="*/ 1770434 h 1819072"/>
              <a:gd name="connsiteX53" fmla="*/ 1558001 w 2326486"/>
              <a:gd name="connsiteY53" fmla="*/ 1780161 h 1819072"/>
              <a:gd name="connsiteX54" fmla="*/ 1587184 w 2326486"/>
              <a:gd name="connsiteY54" fmla="*/ 1799617 h 1819072"/>
              <a:gd name="connsiteX55" fmla="*/ 1703916 w 2326486"/>
              <a:gd name="connsiteY55" fmla="*/ 1819072 h 1819072"/>
              <a:gd name="connsiteX56" fmla="*/ 2024929 w 2326486"/>
              <a:gd name="connsiteY56" fmla="*/ 1809344 h 1819072"/>
              <a:gd name="connsiteX57" fmla="*/ 2063839 w 2326486"/>
              <a:gd name="connsiteY57" fmla="*/ 1799617 h 1819072"/>
              <a:gd name="connsiteX58" fmla="*/ 2122205 w 2326486"/>
              <a:gd name="connsiteY58" fmla="*/ 1770434 h 1819072"/>
              <a:gd name="connsiteX59" fmla="*/ 2161116 w 2326486"/>
              <a:gd name="connsiteY59" fmla="*/ 1731523 h 1819072"/>
              <a:gd name="connsiteX60" fmla="*/ 2209754 w 2326486"/>
              <a:gd name="connsiteY60" fmla="*/ 1692612 h 1819072"/>
              <a:gd name="connsiteX61" fmla="*/ 2229209 w 2326486"/>
              <a:gd name="connsiteY61" fmla="*/ 1663429 h 1819072"/>
              <a:gd name="connsiteX62" fmla="*/ 2287575 w 2326486"/>
              <a:gd name="connsiteY62" fmla="*/ 1585608 h 1819072"/>
              <a:gd name="connsiteX63" fmla="*/ 2316758 w 2326486"/>
              <a:gd name="connsiteY63" fmla="*/ 1498059 h 1819072"/>
              <a:gd name="connsiteX64" fmla="*/ 2326486 w 2326486"/>
              <a:gd name="connsiteY64" fmla="*/ 1468876 h 1819072"/>
              <a:gd name="connsiteX65" fmla="*/ 2307031 w 2326486"/>
              <a:gd name="connsiteY65" fmla="*/ 1371600 h 1819072"/>
              <a:gd name="connsiteX66" fmla="*/ 2248665 w 2326486"/>
              <a:gd name="connsiteY66" fmla="*/ 1293778 h 1819072"/>
              <a:gd name="connsiteX67" fmla="*/ 2238937 w 2326486"/>
              <a:gd name="connsiteY67" fmla="*/ 1264595 h 1819072"/>
              <a:gd name="connsiteX68" fmla="*/ 2200026 w 2326486"/>
              <a:gd name="connsiteY68" fmla="*/ 1215957 h 1819072"/>
              <a:gd name="connsiteX69" fmla="*/ 2170843 w 2326486"/>
              <a:gd name="connsiteY69" fmla="*/ 1157591 h 1819072"/>
              <a:gd name="connsiteX70" fmla="*/ 2161116 w 2326486"/>
              <a:gd name="connsiteY70" fmla="*/ 1128408 h 1819072"/>
              <a:gd name="connsiteX71" fmla="*/ 2122205 w 2326486"/>
              <a:gd name="connsiteY71" fmla="*/ 1070042 h 1819072"/>
              <a:gd name="connsiteX72" fmla="*/ 2083294 w 2326486"/>
              <a:gd name="connsiteY72" fmla="*/ 1001949 h 1819072"/>
              <a:gd name="connsiteX73" fmla="*/ 2054111 w 2326486"/>
              <a:gd name="connsiteY73" fmla="*/ 982493 h 1819072"/>
              <a:gd name="connsiteX74" fmla="*/ 2005473 w 2326486"/>
              <a:gd name="connsiteY74" fmla="*/ 933855 h 1819072"/>
              <a:gd name="connsiteX75" fmla="*/ 1917924 w 2326486"/>
              <a:gd name="connsiteY75" fmla="*/ 846306 h 1819072"/>
              <a:gd name="connsiteX76" fmla="*/ 1888741 w 2326486"/>
              <a:gd name="connsiteY76" fmla="*/ 817123 h 1819072"/>
              <a:gd name="connsiteX77" fmla="*/ 1859558 w 2326486"/>
              <a:gd name="connsiteY77" fmla="*/ 787940 h 1819072"/>
              <a:gd name="connsiteX78" fmla="*/ 1820648 w 2326486"/>
              <a:gd name="connsiteY78" fmla="*/ 758757 h 1819072"/>
              <a:gd name="connsiteX79" fmla="*/ 1791465 w 2326486"/>
              <a:gd name="connsiteY79" fmla="*/ 739302 h 1819072"/>
              <a:gd name="connsiteX80" fmla="*/ 1733099 w 2326486"/>
              <a:gd name="connsiteY80" fmla="*/ 719846 h 1819072"/>
              <a:gd name="connsiteX81" fmla="*/ 1684460 w 2326486"/>
              <a:gd name="connsiteY81" fmla="*/ 690663 h 1819072"/>
              <a:gd name="connsiteX82" fmla="*/ 1626094 w 2326486"/>
              <a:gd name="connsiteY82" fmla="*/ 651753 h 1819072"/>
              <a:gd name="connsiteX83" fmla="*/ 1596911 w 2326486"/>
              <a:gd name="connsiteY83" fmla="*/ 632298 h 1819072"/>
              <a:gd name="connsiteX84" fmla="*/ 1577456 w 2326486"/>
              <a:gd name="connsiteY84" fmla="*/ 612842 h 1819072"/>
              <a:gd name="connsiteX85" fmla="*/ 1519090 w 2326486"/>
              <a:gd name="connsiteY85" fmla="*/ 573932 h 1819072"/>
              <a:gd name="connsiteX86" fmla="*/ 1499635 w 2326486"/>
              <a:gd name="connsiteY86" fmla="*/ 554476 h 1819072"/>
              <a:gd name="connsiteX87" fmla="*/ 1431541 w 2326486"/>
              <a:gd name="connsiteY87" fmla="*/ 505838 h 1819072"/>
              <a:gd name="connsiteX88" fmla="*/ 1373175 w 2326486"/>
              <a:gd name="connsiteY88" fmla="*/ 466927 h 1819072"/>
              <a:gd name="connsiteX89" fmla="*/ 1353720 w 2326486"/>
              <a:gd name="connsiteY89" fmla="*/ 437744 h 1819072"/>
              <a:gd name="connsiteX90" fmla="*/ 1295354 w 2326486"/>
              <a:gd name="connsiteY90" fmla="*/ 398834 h 1819072"/>
              <a:gd name="connsiteX91" fmla="*/ 1236988 w 2326486"/>
              <a:gd name="connsiteY91" fmla="*/ 369651 h 1819072"/>
              <a:gd name="connsiteX92" fmla="*/ 1188350 w 2326486"/>
              <a:gd name="connsiteY92" fmla="*/ 340468 h 1819072"/>
              <a:gd name="connsiteX93" fmla="*/ 1168894 w 2326486"/>
              <a:gd name="connsiteY93" fmla="*/ 321012 h 1819072"/>
              <a:gd name="connsiteX94" fmla="*/ 1110529 w 2326486"/>
              <a:gd name="connsiteY94" fmla="*/ 282102 h 1819072"/>
              <a:gd name="connsiteX95" fmla="*/ 1052163 w 2326486"/>
              <a:gd name="connsiteY95" fmla="*/ 243191 h 1819072"/>
              <a:gd name="connsiteX96" fmla="*/ 1022980 w 2326486"/>
              <a:gd name="connsiteY96" fmla="*/ 233463 h 1819072"/>
              <a:gd name="connsiteX97" fmla="*/ 1003524 w 2326486"/>
              <a:gd name="connsiteY97" fmla="*/ 214008 h 1819072"/>
              <a:gd name="connsiteX98" fmla="*/ 974341 w 2326486"/>
              <a:gd name="connsiteY98" fmla="*/ 204280 h 1819072"/>
              <a:gd name="connsiteX99" fmla="*/ 964614 w 2326486"/>
              <a:gd name="connsiteY99" fmla="*/ 145915 h 1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26486" h="1819072">
                <a:moveTo>
                  <a:pt x="964614" y="145915"/>
                </a:moveTo>
                <a:cubicBezTo>
                  <a:pt x="951644" y="129702"/>
                  <a:pt x="918937" y="120454"/>
                  <a:pt x="896520" y="107004"/>
                </a:cubicBezTo>
                <a:cubicBezTo>
                  <a:pt x="886495" y="100989"/>
                  <a:pt x="877794" y="92777"/>
                  <a:pt x="867337" y="87549"/>
                </a:cubicBezTo>
                <a:cubicBezTo>
                  <a:pt x="851787" y="79774"/>
                  <a:pt x="813789" y="72249"/>
                  <a:pt x="799243" y="68093"/>
                </a:cubicBezTo>
                <a:cubicBezTo>
                  <a:pt x="789384" y="65276"/>
                  <a:pt x="779788" y="61608"/>
                  <a:pt x="770060" y="58366"/>
                </a:cubicBezTo>
                <a:cubicBezTo>
                  <a:pt x="760332" y="51881"/>
                  <a:pt x="751561" y="43658"/>
                  <a:pt x="740877" y="38910"/>
                </a:cubicBezTo>
                <a:cubicBezTo>
                  <a:pt x="722137" y="30581"/>
                  <a:pt x="702406" y="24429"/>
                  <a:pt x="682511" y="19455"/>
                </a:cubicBezTo>
                <a:cubicBezTo>
                  <a:pt x="627561" y="5717"/>
                  <a:pt x="656711" y="12349"/>
                  <a:pt x="594963" y="0"/>
                </a:cubicBezTo>
                <a:cubicBezTo>
                  <a:pt x="517142" y="3242"/>
                  <a:pt x="439175" y="3973"/>
                  <a:pt x="361499" y="9727"/>
                </a:cubicBezTo>
                <a:cubicBezTo>
                  <a:pt x="351273" y="10484"/>
                  <a:pt x="342264" y="16968"/>
                  <a:pt x="332316" y="19455"/>
                </a:cubicBezTo>
                <a:cubicBezTo>
                  <a:pt x="316276" y="23465"/>
                  <a:pt x="299890" y="25940"/>
                  <a:pt x="283677" y="29183"/>
                </a:cubicBezTo>
                <a:cubicBezTo>
                  <a:pt x="270707" y="35668"/>
                  <a:pt x="258095" y="42926"/>
                  <a:pt x="244767" y="48638"/>
                </a:cubicBezTo>
                <a:cubicBezTo>
                  <a:pt x="212130" y="62625"/>
                  <a:pt x="215408" y="52037"/>
                  <a:pt x="186401" y="77821"/>
                </a:cubicBezTo>
                <a:cubicBezTo>
                  <a:pt x="165837" y="96100"/>
                  <a:pt x="147490" y="116732"/>
                  <a:pt x="128035" y="136187"/>
                </a:cubicBezTo>
                <a:cubicBezTo>
                  <a:pt x="118307" y="145915"/>
                  <a:pt x="106483" y="153923"/>
                  <a:pt x="98852" y="165370"/>
                </a:cubicBezTo>
                <a:cubicBezTo>
                  <a:pt x="92367" y="175098"/>
                  <a:pt x="86700" y="185424"/>
                  <a:pt x="79397" y="194553"/>
                </a:cubicBezTo>
                <a:cubicBezTo>
                  <a:pt x="59182" y="219822"/>
                  <a:pt x="55458" y="209504"/>
                  <a:pt x="40486" y="243191"/>
                </a:cubicBezTo>
                <a:cubicBezTo>
                  <a:pt x="32157" y="261931"/>
                  <a:pt x="30203" y="283214"/>
                  <a:pt x="21031" y="301557"/>
                </a:cubicBezTo>
                <a:lnTo>
                  <a:pt x="1575" y="340468"/>
                </a:lnTo>
                <a:cubicBezTo>
                  <a:pt x="11924" y="681963"/>
                  <a:pt x="-22550" y="559923"/>
                  <a:pt x="30758" y="719846"/>
                </a:cubicBezTo>
                <a:cubicBezTo>
                  <a:pt x="43386" y="757729"/>
                  <a:pt x="33236" y="741779"/>
                  <a:pt x="59941" y="768485"/>
                </a:cubicBezTo>
                <a:cubicBezTo>
                  <a:pt x="70078" y="798896"/>
                  <a:pt x="79910" y="836921"/>
                  <a:pt x="108580" y="856034"/>
                </a:cubicBezTo>
                <a:cubicBezTo>
                  <a:pt x="128035" y="869004"/>
                  <a:pt x="150412" y="878410"/>
                  <a:pt x="166946" y="894944"/>
                </a:cubicBezTo>
                <a:lnTo>
                  <a:pt x="215584" y="943583"/>
                </a:lnTo>
                <a:cubicBezTo>
                  <a:pt x="225312" y="953311"/>
                  <a:pt x="233320" y="965135"/>
                  <a:pt x="244767" y="972766"/>
                </a:cubicBezTo>
                <a:cubicBezTo>
                  <a:pt x="254495" y="979251"/>
                  <a:pt x="263799" y="986421"/>
                  <a:pt x="273950" y="992221"/>
                </a:cubicBezTo>
                <a:cubicBezTo>
                  <a:pt x="286540" y="999415"/>
                  <a:pt x="300795" y="1003632"/>
                  <a:pt x="312860" y="1011676"/>
                </a:cubicBezTo>
                <a:cubicBezTo>
                  <a:pt x="320491" y="1016764"/>
                  <a:pt x="325154" y="1025403"/>
                  <a:pt x="332316" y="1031132"/>
                </a:cubicBezTo>
                <a:cubicBezTo>
                  <a:pt x="341445" y="1038435"/>
                  <a:pt x="352518" y="1043103"/>
                  <a:pt x="361499" y="1050587"/>
                </a:cubicBezTo>
                <a:cubicBezTo>
                  <a:pt x="372067" y="1059394"/>
                  <a:pt x="380114" y="1070963"/>
                  <a:pt x="390682" y="1079770"/>
                </a:cubicBezTo>
                <a:cubicBezTo>
                  <a:pt x="399663" y="1087254"/>
                  <a:pt x="410884" y="1091741"/>
                  <a:pt x="419865" y="1099225"/>
                </a:cubicBezTo>
                <a:cubicBezTo>
                  <a:pt x="494765" y="1161641"/>
                  <a:pt x="405775" y="1099560"/>
                  <a:pt x="478231" y="1147863"/>
                </a:cubicBezTo>
                <a:cubicBezTo>
                  <a:pt x="484716" y="1157591"/>
                  <a:pt x="488888" y="1169347"/>
                  <a:pt x="497686" y="1177046"/>
                </a:cubicBezTo>
                <a:cubicBezTo>
                  <a:pt x="515283" y="1192444"/>
                  <a:pt x="536597" y="1202987"/>
                  <a:pt x="556052" y="1215957"/>
                </a:cubicBezTo>
                <a:lnTo>
                  <a:pt x="614418" y="1254868"/>
                </a:lnTo>
                <a:cubicBezTo>
                  <a:pt x="624146" y="1261353"/>
                  <a:pt x="635334" y="1266056"/>
                  <a:pt x="643601" y="1274323"/>
                </a:cubicBezTo>
                <a:cubicBezTo>
                  <a:pt x="680035" y="1310757"/>
                  <a:pt x="659733" y="1299156"/>
                  <a:pt x="701967" y="1313234"/>
                </a:cubicBezTo>
                <a:cubicBezTo>
                  <a:pt x="787991" y="1377752"/>
                  <a:pt x="749026" y="1361347"/>
                  <a:pt x="808971" y="1381327"/>
                </a:cubicBezTo>
                <a:cubicBezTo>
                  <a:pt x="909907" y="1448620"/>
                  <a:pt x="753664" y="1346198"/>
                  <a:pt x="877065" y="1420238"/>
                </a:cubicBezTo>
                <a:cubicBezTo>
                  <a:pt x="897115" y="1432268"/>
                  <a:pt x="915976" y="1446179"/>
                  <a:pt x="935431" y="1459149"/>
                </a:cubicBezTo>
                <a:lnTo>
                  <a:pt x="964614" y="1478604"/>
                </a:lnTo>
                <a:cubicBezTo>
                  <a:pt x="974342" y="1485089"/>
                  <a:pt x="985530" y="1489792"/>
                  <a:pt x="993797" y="1498059"/>
                </a:cubicBezTo>
                <a:cubicBezTo>
                  <a:pt x="1003525" y="1507787"/>
                  <a:pt x="1011534" y="1519611"/>
                  <a:pt x="1022980" y="1527242"/>
                </a:cubicBezTo>
                <a:cubicBezTo>
                  <a:pt x="1031512" y="1532930"/>
                  <a:pt x="1042992" y="1532384"/>
                  <a:pt x="1052163" y="1536970"/>
                </a:cubicBezTo>
                <a:cubicBezTo>
                  <a:pt x="1062620" y="1542198"/>
                  <a:pt x="1070889" y="1551197"/>
                  <a:pt x="1081346" y="1556425"/>
                </a:cubicBezTo>
                <a:cubicBezTo>
                  <a:pt x="1161845" y="1596674"/>
                  <a:pt x="1048242" y="1524890"/>
                  <a:pt x="1149439" y="1585608"/>
                </a:cubicBezTo>
                <a:cubicBezTo>
                  <a:pt x="1169489" y="1597638"/>
                  <a:pt x="1188350" y="1611549"/>
                  <a:pt x="1207805" y="1624519"/>
                </a:cubicBezTo>
                <a:cubicBezTo>
                  <a:pt x="1217533" y="1631004"/>
                  <a:pt x="1225897" y="1640277"/>
                  <a:pt x="1236988" y="1643974"/>
                </a:cubicBezTo>
                <a:cubicBezTo>
                  <a:pt x="1246716" y="1647217"/>
                  <a:pt x="1257207" y="1648722"/>
                  <a:pt x="1266171" y="1653702"/>
                </a:cubicBezTo>
                <a:cubicBezTo>
                  <a:pt x="1286611" y="1665057"/>
                  <a:pt x="1302355" y="1685218"/>
                  <a:pt x="1324537" y="1692612"/>
                </a:cubicBezTo>
                <a:cubicBezTo>
                  <a:pt x="1430968" y="1728090"/>
                  <a:pt x="1269759" y="1671508"/>
                  <a:pt x="1382903" y="1721795"/>
                </a:cubicBezTo>
                <a:cubicBezTo>
                  <a:pt x="1382928" y="1721806"/>
                  <a:pt x="1455847" y="1746110"/>
                  <a:pt x="1470452" y="1750978"/>
                </a:cubicBezTo>
                <a:lnTo>
                  <a:pt x="1528818" y="1770434"/>
                </a:lnTo>
                <a:lnTo>
                  <a:pt x="1558001" y="1780161"/>
                </a:lnTo>
                <a:cubicBezTo>
                  <a:pt x="1567729" y="1786646"/>
                  <a:pt x="1575887" y="1796605"/>
                  <a:pt x="1587184" y="1799617"/>
                </a:cubicBezTo>
                <a:cubicBezTo>
                  <a:pt x="1625299" y="1809781"/>
                  <a:pt x="1703916" y="1819072"/>
                  <a:pt x="1703916" y="1819072"/>
                </a:cubicBezTo>
                <a:cubicBezTo>
                  <a:pt x="1810920" y="1815829"/>
                  <a:pt x="1918032" y="1815122"/>
                  <a:pt x="2024929" y="1809344"/>
                </a:cubicBezTo>
                <a:cubicBezTo>
                  <a:pt x="2038279" y="1808622"/>
                  <a:pt x="2050984" y="1803290"/>
                  <a:pt x="2063839" y="1799617"/>
                </a:cubicBezTo>
                <a:cubicBezTo>
                  <a:pt x="2089729" y="1792220"/>
                  <a:pt x="2100890" y="1788704"/>
                  <a:pt x="2122205" y="1770434"/>
                </a:cubicBezTo>
                <a:cubicBezTo>
                  <a:pt x="2136132" y="1758497"/>
                  <a:pt x="2145854" y="1741698"/>
                  <a:pt x="2161116" y="1731523"/>
                </a:cubicBezTo>
                <a:cubicBezTo>
                  <a:pt x="2182787" y="1717076"/>
                  <a:pt x="2193911" y="1712416"/>
                  <a:pt x="2209754" y="1692612"/>
                </a:cubicBezTo>
                <a:cubicBezTo>
                  <a:pt x="2217057" y="1683483"/>
                  <a:pt x="2221906" y="1672558"/>
                  <a:pt x="2229209" y="1663429"/>
                </a:cubicBezTo>
                <a:cubicBezTo>
                  <a:pt x="2255550" y="1630503"/>
                  <a:pt x="2268178" y="1643797"/>
                  <a:pt x="2287575" y="1585608"/>
                </a:cubicBezTo>
                <a:lnTo>
                  <a:pt x="2316758" y="1498059"/>
                </a:lnTo>
                <a:lnTo>
                  <a:pt x="2326486" y="1468876"/>
                </a:lnTo>
                <a:cubicBezTo>
                  <a:pt x="2324800" y="1457076"/>
                  <a:pt x="2319763" y="1392820"/>
                  <a:pt x="2307031" y="1371600"/>
                </a:cubicBezTo>
                <a:cubicBezTo>
                  <a:pt x="2272459" y="1313980"/>
                  <a:pt x="2289047" y="1414920"/>
                  <a:pt x="2248665" y="1293778"/>
                </a:cubicBezTo>
                <a:cubicBezTo>
                  <a:pt x="2245422" y="1284050"/>
                  <a:pt x="2243523" y="1273766"/>
                  <a:pt x="2238937" y="1264595"/>
                </a:cubicBezTo>
                <a:cubicBezTo>
                  <a:pt x="2226665" y="1240050"/>
                  <a:pt x="2218124" y="1234054"/>
                  <a:pt x="2200026" y="1215957"/>
                </a:cubicBezTo>
                <a:cubicBezTo>
                  <a:pt x="2176035" y="1119985"/>
                  <a:pt x="2208012" y="1219539"/>
                  <a:pt x="2170843" y="1157591"/>
                </a:cubicBezTo>
                <a:cubicBezTo>
                  <a:pt x="2165567" y="1148798"/>
                  <a:pt x="2166096" y="1137371"/>
                  <a:pt x="2161116" y="1128408"/>
                </a:cubicBezTo>
                <a:cubicBezTo>
                  <a:pt x="2149761" y="1107968"/>
                  <a:pt x="2129599" y="1092224"/>
                  <a:pt x="2122205" y="1070042"/>
                </a:cubicBezTo>
                <a:cubicBezTo>
                  <a:pt x="2111075" y="1036652"/>
                  <a:pt x="2112740" y="1031395"/>
                  <a:pt x="2083294" y="1001949"/>
                </a:cubicBezTo>
                <a:cubicBezTo>
                  <a:pt x="2075027" y="993682"/>
                  <a:pt x="2062910" y="990192"/>
                  <a:pt x="2054111" y="982493"/>
                </a:cubicBezTo>
                <a:cubicBezTo>
                  <a:pt x="2036856" y="967395"/>
                  <a:pt x="2021686" y="950068"/>
                  <a:pt x="2005473" y="933855"/>
                </a:cubicBezTo>
                <a:lnTo>
                  <a:pt x="1917924" y="846306"/>
                </a:lnTo>
                <a:lnTo>
                  <a:pt x="1888741" y="817123"/>
                </a:lnTo>
                <a:cubicBezTo>
                  <a:pt x="1879013" y="807395"/>
                  <a:pt x="1870564" y="796194"/>
                  <a:pt x="1859558" y="787940"/>
                </a:cubicBezTo>
                <a:cubicBezTo>
                  <a:pt x="1846588" y="778212"/>
                  <a:pt x="1833841" y="768180"/>
                  <a:pt x="1820648" y="758757"/>
                </a:cubicBezTo>
                <a:cubicBezTo>
                  <a:pt x="1811135" y="751962"/>
                  <a:pt x="1802148" y="744050"/>
                  <a:pt x="1791465" y="739302"/>
                </a:cubicBezTo>
                <a:cubicBezTo>
                  <a:pt x="1772725" y="730973"/>
                  <a:pt x="1733099" y="719846"/>
                  <a:pt x="1733099" y="719846"/>
                </a:cubicBezTo>
                <a:cubicBezTo>
                  <a:pt x="1689449" y="676199"/>
                  <a:pt x="1741286" y="722233"/>
                  <a:pt x="1684460" y="690663"/>
                </a:cubicBezTo>
                <a:cubicBezTo>
                  <a:pt x="1664020" y="679308"/>
                  <a:pt x="1645549" y="664723"/>
                  <a:pt x="1626094" y="651753"/>
                </a:cubicBezTo>
                <a:cubicBezTo>
                  <a:pt x="1616366" y="645268"/>
                  <a:pt x="1605178" y="640565"/>
                  <a:pt x="1596911" y="632298"/>
                </a:cubicBezTo>
                <a:cubicBezTo>
                  <a:pt x="1590426" y="625813"/>
                  <a:pt x="1584793" y="618345"/>
                  <a:pt x="1577456" y="612842"/>
                </a:cubicBezTo>
                <a:cubicBezTo>
                  <a:pt x="1558750" y="598813"/>
                  <a:pt x="1535623" y="590466"/>
                  <a:pt x="1519090" y="573932"/>
                </a:cubicBezTo>
                <a:cubicBezTo>
                  <a:pt x="1512605" y="567447"/>
                  <a:pt x="1506797" y="560205"/>
                  <a:pt x="1499635" y="554476"/>
                </a:cubicBezTo>
                <a:cubicBezTo>
                  <a:pt x="1422621" y="492864"/>
                  <a:pt x="1527427" y="588026"/>
                  <a:pt x="1431541" y="505838"/>
                </a:cubicBezTo>
                <a:cubicBezTo>
                  <a:pt x="1385170" y="466092"/>
                  <a:pt x="1422816" y="483474"/>
                  <a:pt x="1373175" y="466927"/>
                </a:cubicBezTo>
                <a:cubicBezTo>
                  <a:pt x="1366690" y="457199"/>
                  <a:pt x="1362518" y="445443"/>
                  <a:pt x="1353720" y="437744"/>
                </a:cubicBezTo>
                <a:cubicBezTo>
                  <a:pt x="1336123" y="422347"/>
                  <a:pt x="1314809" y="411804"/>
                  <a:pt x="1295354" y="398834"/>
                </a:cubicBezTo>
                <a:cubicBezTo>
                  <a:pt x="1257637" y="373689"/>
                  <a:pt x="1277265" y="383076"/>
                  <a:pt x="1236988" y="369651"/>
                </a:cubicBezTo>
                <a:cubicBezTo>
                  <a:pt x="1187695" y="320355"/>
                  <a:pt x="1251487" y="378350"/>
                  <a:pt x="1188350" y="340468"/>
                </a:cubicBezTo>
                <a:cubicBezTo>
                  <a:pt x="1180485" y="335749"/>
                  <a:pt x="1176231" y="326515"/>
                  <a:pt x="1168894" y="321012"/>
                </a:cubicBezTo>
                <a:cubicBezTo>
                  <a:pt x="1150188" y="306983"/>
                  <a:pt x="1129984" y="295072"/>
                  <a:pt x="1110529" y="282102"/>
                </a:cubicBezTo>
                <a:lnTo>
                  <a:pt x="1052163" y="243191"/>
                </a:lnTo>
                <a:lnTo>
                  <a:pt x="1022980" y="233463"/>
                </a:lnTo>
                <a:cubicBezTo>
                  <a:pt x="1016495" y="226978"/>
                  <a:pt x="1011388" y="218727"/>
                  <a:pt x="1003524" y="214008"/>
                </a:cubicBezTo>
                <a:cubicBezTo>
                  <a:pt x="994731" y="208732"/>
                  <a:pt x="982348" y="210686"/>
                  <a:pt x="974341" y="204280"/>
                </a:cubicBezTo>
                <a:cubicBezTo>
                  <a:pt x="934491" y="172400"/>
                  <a:pt x="977584" y="162128"/>
                  <a:pt x="964614" y="14591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56836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C95C6BC8-3A74-544C-8735-FC26C7D9F41A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1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AED8170-8860-EA44-95CD-6E05D5E8D139}"/>
              </a:ext>
            </a:extLst>
          </p:cNvPr>
          <p:cNvSpPr/>
          <p:nvPr/>
        </p:nvSpPr>
        <p:spPr>
          <a:xfrm>
            <a:off x="1887166" y="1309656"/>
            <a:ext cx="2461098" cy="1890744"/>
          </a:xfrm>
          <a:custGeom>
            <a:avLst/>
            <a:gdLst>
              <a:gd name="connsiteX0" fmla="*/ 2120630 w 2461098"/>
              <a:gd name="connsiteY0" fmla="*/ 3578 h 1890744"/>
              <a:gd name="connsiteX1" fmla="*/ 1517515 w 2461098"/>
              <a:gd name="connsiteY1" fmla="*/ 23033 h 1890744"/>
              <a:gd name="connsiteX2" fmla="*/ 1050587 w 2461098"/>
              <a:gd name="connsiteY2" fmla="*/ 32761 h 1890744"/>
              <a:gd name="connsiteX3" fmla="*/ 953311 w 2461098"/>
              <a:gd name="connsiteY3" fmla="*/ 42489 h 1890744"/>
              <a:gd name="connsiteX4" fmla="*/ 758757 w 2461098"/>
              <a:gd name="connsiteY4" fmla="*/ 61944 h 1890744"/>
              <a:gd name="connsiteX5" fmla="*/ 282102 w 2461098"/>
              <a:gd name="connsiteY5" fmla="*/ 71672 h 1890744"/>
              <a:gd name="connsiteX6" fmla="*/ 252919 w 2461098"/>
              <a:gd name="connsiteY6" fmla="*/ 81399 h 1890744"/>
              <a:gd name="connsiteX7" fmla="*/ 184825 w 2461098"/>
              <a:gd name="connsiteY7" fmla="*/ 120310 h 1890744"/>
              <a:gd name="connsiteX8" fmla="*/ 165370 w 2461098"/>
              <a:gd name="connsiteY8" fmla="*/ 149493 h 1890744"/>
              <a:gd name="connsiteX9" fmla="*/ 136187 w 2461098"/>
              <a:gd name="connsiteY9" fmla="*/ 168948 h 1890744"/>
              <a:gd name="connsiteX10" fmla="*/ 116732 w 2461098"/>
              <a:gd name="connsiteY10" fmla="*/ 188404 h 1890744"/>
              <a:gd name="connsiteX11" fmla="*/ 87549 w 2461098"/>
              <a:gd name="connsiteY11" fmla="*/ 246770 h 1890744"/>
              <a:gd name="connsiteX12" fmla="*/ 77821 w 2461098"/>
              <a:gd name="connsiteY12" fmla="*/ 275953 h 1890744"/>
              <a:gd name="connsiteX13" fmla="*/ 58366 w 2461098"/>
              <a:gd name="connsiteY13" fmla="*/ 305135 h 1890744"/>
              <a:gd name="connsiteX14" fmla="*/ 19455 w 2461098"/>
              <a:gd name="connsiteY14" fmla="*/ 392684 h 1890744"/>
              <a:gd name="connsiteX15" fmla="*/ 0 w 2461098"/>
              <a:gd name="connsiteY15" fmla="*/ 489961 h 1890744"/>
              <a:gd name="connsiteX16" fmla="*/ 9728 w 2461098"/>
              <a:gd name="connsiteY16" fmla="*/ 635876 h 1890744"/>
              <a:gd name="connsiteX17" fmla="*/ 29183 w 2461098"/>
              <a:gd name="connsiteY17" fmla="*/ 694242 h 1890744"/>
              <a:gd name="connsiteX18" fmla="*/ 77821 w 2461098"/>
              <a:gd name="connsiteY18" fmla="*/ 781791 h 1890744"/>
              <a:gd name="connsiteX19" fmla="*/ 97277 w 2461098"/>
              <a:gd name="connsiteY19" fmla="*/ 810974 h 1890744"/>
              <a:gd name="connsiteX20" fmla="*/ 116732 w 2461098"/>
              <a:gd name="connsiteY20" fmla="*/ 840157 h 1890744"/>
              <a:gd name="connsiteX21" fmla="*/ 175098 w 2461098"/>
              <a:gd name="connsiteY21" fmla="*/ 898523 h 1890744"/>
              <a:gd name="connsiteX22" fmla="*/ 252919 w 2461098"/>
              <a:gd name="connsiteY22" fmla="*/ 986072 h 1890744"/>
              <a:gd name="connsiteX23" fmla="*/ 282102 w 2461098"/>
              <a:gd name="connsiteY23" fmla="*/ 995799 h 1890744"/>
              <a:gd name="connsiteX24" fmla="*/ 350196 w 2461098"/>
              <a:gd name="connsiteY24" fmla="*/ 1063893 h 1890744"/>
              <a:gd name="connsiteX25" fmla="*/ 379379 w 2461098"/>
              <a:gd name="connsiteY25" fmla="*/ 1093076 h 1890744"/>
              <a:gd name="connsiteX26" fmla="*/ 418289 w 2461098"/>
              <a:gd name="connsiteY26" fmla="*/ 1151442 h 1890744"/>
              <a:gd name="connsiteX27" fmla="*/ 437745 w 2461098"/>
              <a:gd name="connsiteY27" fmla="*/ 1170897 h 1890744"/>
              <a:gd name="connsiteX28" fmla="*/ 476655 w 2461098"/>
              <a:gd name="connsiteY28" fmla="*/ 1229263 h 1890744"/>
              <a:gd name="connsiteX29" fmla="*/ 515566 w 2461098"/>
              <a:gd name="connsiteY29" fmla="*/ 1268174 h 1890744"/>
              <a:gd name="connsiteX30" fmla="*/ 544749 w 2461098"/>
              <a:gd name="connsiteY30" fmla="*/ 1297357 h 1890744"/>
              <a:gd name="connsiteX31" fmla="*/ 603115 w 2461098"/>
              <a:gd name="connsiteY31" fmla="*/ 1345995 h 1890744"/>
              <a:gd name="connsiteX32" fmla="*/ 632298 w 2461098"/>
              <a:gd name="connsiteY32" fmla="*/ 1365450 h 1890744"/>
              <a:gd name="connsiteX33" fmla="*/ 651753 w 2461098"/>
              <a:gd name="connsiteY33" fmla="*/ 1384906 h 1890744"/>
              <a:gd name="connsiteX34" fmla="*/ 690664 w 2461098"/>
              <a:gd name="connsiteY34" fmla="*/ 1414089 h 1890744"/>
              <a:gd name="connsiteX35" fmla="*/ 719847 w 2461098"/>
              <a:gd name="connsiteY35" fmla="*/ 1443272 h 1890744"/>
              <a:gd name="connsiteX36" fmla="*/ 778213 w 2461098"/>
              <a:gd name="connsiteY36" fmla="*/ 1482182 h 1890744"/>
              <a:gd name="connsiteX37" fmla="*/ 826851 w 2461098"/>
              <a:gd name="connsiteY37" fmla="*/ 1511365 h 1890744"/>
              <a:gd name="connsiteX38" fmla="*/ 875489 w 2461098"/>
              <a:gd name="connsiteY38" fmla="*/ 1540548 h 1890744"/>
              <a:gd name="connsiteX39" fmla="*/ 924128 w 2461098"/>
              <a:gd name="connsiteY39" fmla="*/ 1569731 h 1890744"/>
              <a:gd name="connsiteX40" fmla="*/ 982494 w 2461098"/>
              <a:gd name="connsiteY40" fmla="*/ 1608642 h 1890744"/>
              <a:gd name="connsiteX41" fmla="*/ 1011677 w 2461098"/>
              <a:gd name="connsiteY41" fmla="*/ 1618370 h 1890744"/>
              <a:gd name="connsiteX42" fmla="*/ 1070043 w 2461098"/>
              <a:gd name="connsiteY42" fmla="*/ 1657280 h 1890744"/>
              <a:gd name="connsiteX43" fmla="*/ 1157591 w 2461098"/>
              <a:gd name="connsiteY43" fmla="*/ 1686463 h 1890744"/>
              <a:gd name="connsiteX44" fmla="*/ 1186774 w 2461098"/>
              <a:gd name="connsiteY44" fmla="*/ 1696191 h 1890744"/>
              <a:gd name="connsiteX45" fmla="*/ 1274323 w 2461098"/>
              <a:gd name="connsiteY45" fmla="*/ 1735101 h 1890744"/>
              <a:gd name="connsiteX46" fmla="*/ 1342417 w 2461098"/>
              <a:gd name="connsiteY46" fmla="*/ 1754557 h 1890744"/>
              <a:gd name="connsiteX47" fmla="*/ 1371600 w 2461098"/>
              <a:gd name="connsiteY47" fmla="*/ 1774012 h 1890744"/>
              <a:gd name="connsiteX48" fmla="*/ 1488332 w 2461098"/>
              <a:gd name="connsiteY48" fmla="*/ 1803195 h 1890744"/>
              <a:gd name="connsiteX49" fmla="*/ 1546698 w 2461098"/>
              <a:gd name="connsiteY49" fmla="*/ 1832378 h 1890744"/>
              <a:gd name="connsiteX50" fmla="*/ 1605064 w 2461098"/>
              <a:gd name="connsiteY50" fmla="*/ 1851833 h 1890744"/>
              <a:gd name="connsiteX51" fmla="*/ 1634247 w 2461098"/>
              <a:gd name="connsiteY51" fmla="*/ 1861561 h 1890744"/>
              <a:gd name="connsiteX52" fmla="*/ 1663430 w 2461098"/>
              <a:gd name="connsiteY52" fmla="*/ 1871289 h 1890744"/>
              <a:gd name="connsiteX53" fmla="*/ 1741251 w 2461098"/>
              <a:gd name="connsiteY53" fmla="*/ 1890744 h 1890744"/>
              <a:gd name="connsiteX54" fmla="*/ 2033081 w 2461098"/>
              <a:gd name="connsiteY54" fmla="*/ 1871289 h 1890744"/>
              <a:gd name="connsiteX55" fmla="*/ 2062264 w 2461098"/>
              <a:gd name="connsiteY55" fmla="*/ 1861561 h 1890744"/>
              <a:gd name="connsiteX56" fmla="*/ 2110902 w 2461098"/>
              <a:gd name="connsiteY56" fmla="*/ 1822650 h 1890744"/>
              <a:gd name="connsiteX57" fmla="*/ 2140085 w 2461098"/>
              <a:gd name="connsiteY57" fmla="*/ 1803195 h 1890744"/>
              <a:gd name="connsiteX58" fmla="*/ 2169268 w 2461098"/>
              <a:gd name="connsiteY58" fmla="*/ 1744829 h 1890744"/>
              <a:gd name="connsiteX59" fmla="*/ 2198451 w 2461098"/>
              <a:gd name="connsiteY59" fmla="*/ 1686463 h 1890744"/>
              <a:gd name="connsiteX60" fmla="*/ 2227634 w 2461098"/>
              <a:gd name="connsiteY60" fmla="*/ 1579459 h 1890744"/>
              <a:gd name="connsiteX61" fmla="*/ 2237362 w 2461098"/>
              <a:gd name="connsiteY61" fmla="*/ 1550276 h 1890744"/>
              <a:gd name="connsiteX62" fmla="*/ 2256817 w 2461098"/>
              <a:gd name="connsiteY62" fmla="*/ 1521093 h 1890744"/>
              <a:gd name="connsiteX63" fmla="*/ 2295728 w 2461098"/>
              <a:gd name="connsiteY63" fmla="*/ 1443272 h 1890744"/>
              <a:gd name="connsiteX64" fmla="*/ 2324911 w 2461098"/>
              <a:gd name="connsiteY64" fmla="*/ 1345995 h 1890744"/>
              <a:gd name="connsiteX65" fmla="*/ 2334638 w 2461098"/>
              <a:gd name="connsiteY65" fmla="*/ 1316812 h 1890744"/>
              <a:gd name="connsiteX66" fmla="*/ 2363821 w 2461098"/>
              <a:gd name="connsiteY66" fmla="*/ 1190353 h 1890744"/>
              <a:gd name="connsiteX67" fmla="*/ 2383277 w 2461098"/>
              <a:gd name="connsiteY67" fmla="*/ 1122259 h 1890744"/>
              <a:gd name="connsiteX68" fmla="*/ 2393004 w 2461098"/>
              <a:gd name="connsiteY68" fmla="*/ 1063893 h 1890744"/>
              <a:gd name="connsiteX69" fmla="*/ 2422187 w 2461098"/>
              <a:gd name="connsiteY69" fmla="*/ 898523 h 1890744"/>
              <a:gd name="connsiteX70" fmla="*/ 2441643 w 2461098"/>
              <a:gd name="connsiteY70" fmla="*/ 733153 h 1890744"/>
              <a:gd name="connsiteX71" fmla="*/ 2461098 w 2461098"/>
              <a:gd name="connsiteY71" fmla="*/ 587238 h 1890744"/>
              <a:gd name="connsiteX72" fmla="*/ 2451370 w 2461098"/>
              <a:gd name="connsiteY72" fmla="*/ 334318 h 1890744"/>
              <a:gd name="connsiteX73" fmla="*/ 2431915 w 2461098"/>
              <a:gd name="connsiteY73" fmla="*/ 266225 h 1890744"/>
              <a:gd name="connsiteX74" fmla="*/ 2412460 w 2461098"/>
              <a:gd name="connsiteY74" fmla="*/ 198131 h 1890744"/>
              <a:gd name="connsiteX75" fmla="*/ 2393004 w 2461098"/>
              <a:gd name="connsiteY75" fmla="*/ 178676 h 1890744"/>
              <a:gd name="connsiteX76" fmla="*/ 2334638 w 2461098"/>
              <a:gd name="connsiteY76" fmla="*/ 100855 h 1890744"/>
              <a:gd name="connsiteX77" fmla="*/ 2276272 w 2461098"/>
              <a:gd name="connsiteY77" fmla="*/ 61944 h 1890744"/>
              <a:gd name="connsiteX78" fmla="*/ 2247089 w 2461098"/>
              <a:gd name="connsiteY78" fmla="*/ 42489 h 1890744"/>
              <a:gd name="connsiteX79" fmla="*/ 2217906 w 2461098"/>
              <a:gd name="connsiteY79" fmla="*/ 32761 h 1890744"/>
              <a:gd name="connsiteX80" fmla="*/ 2188723 w 2461098"/>
              <a:gd name="connsiteY80" fmla="*/ 13306 h 1890744"/>
              <a:gd name="connsiteX81" fmla="*/ 2159540 w 2461098"/>
              <a:gd name="connsiteY81" fmla="*/ 3578 h 1890744"/>
              <a:gd name="connsiteX82" fmla="*/ 2120630 w 2461098"/>
              <a:gd name="connsiteY82" fmla="*/ 3578 h 18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61098" h="1890744">
                <a:moveTo>
                  <a:pt x="2120630" y="3578"/>
                </a:moveTo>
                <a:cubicBezTo>
                  <a:pt x="1875241" y="38635"/>
                  <a:pt x="2081050" y="12091"/>
                  <a:pt x="1517515" y="23033"/>
                </a:cubicBezTo>
                <a:lnTo>
                  <a:pt x="1050587" y="32761"/>
                </a:lnTo>
                <a:lnTo>
                  <a:pt x="953311" y="42489"/>
                </a:lnTo>
                <a:cubicBezTo>
                  <a:pt x="877785" y="50881"/>
                  <a:pt x="840245" y="59272"/>
                  <a:pt x="758757" y="61944"/>
                </a:cubicBezTo>
                <a:cubicBezTo>
                  <a:pt x="599924" y="67152"/>
                  <a:pt x="440987" y="68429"/>
                  <a:pt x="282102" y="71672"/>
                </a:cubicBezTo>
                <a:cubicBezTo>
                  <a:pt x="272374" y="74914"/>
                  <a:pt x="262344" y="77360"/>
                  <a:pt x="252919" y="81399"/>
                </a:cubicBezTo>
                <a:cubicBezTo>
                  <a:pt x="218365" y="96208"/>
                  <a:pt x="214131" y="100773"/>
                  <a:pt x="184825" y="120310"/>
                </a:cubicBezTo>
                <a:cubicBezTo>
                  <a:pt x="178340" y="130038"/>
                  <a:pt x="173637" y="141226"/>
                  <a:pt x="165370" y="149493"/>
                </a:cubicBezTo>
                <a:cubicBezTo>
                  <a:pt x="157103" y="157760"/>
                  <a:pt x="145316" y="161645"/>
                  <a:pt x="136187" y="168948"/>
                </a:cubicBezTo>
                <a:cubicBezTo>
                  <a:pt x="129025" y="174677"/>
                  <a:pt x="123217" y="181919"/>
                  <a:pt x="116732" y="188404"/>
                </a:cubicBezTo>
                <a:cubicBezTo>
                  <a:pt x="92280" y="261757"/>
                  <a:pt x="125264" y="171340"/>
                  <a:pt x="87549" y="246770"/>
                </a:cubicBezTo>
                <a:cubicBezTo>
                  <a:pt x="82963" y="255941"/>
                  <a:pt x="82407" y="266782"/>
                  <a:pt x="77821" y="275953"/>
                </a:cubicBezTo>
                <a:cubicBezTo>
                  <a:pt x="72593" y="286410"/>
                  <a:pt x="63114" y="294452"/>
                  <a:pt x="58366" y="305135"/>
                </a:cubicBezTo>
                <a:cubicBezTo>
                  <a:pt x="12063" y="409318"/>
                  <a:pt x="63485" y="326641"/>
                  <a:pt x="19455" y="392684"/>
                </a:cubicBezTo>
                <a:cubicBezTo>
                  <a:pt x="13029" y="418392"/>
                  <a:pt x="0" y="466115"/>
                  <a:pt x="0" y="489961"/>
                </a:cubicBezTo>
                <a:cubicBezTo>
                  <a:pt x="0" y="538707"/>
                  <a:pt x="2834" y="587620"/>
                  <a:pt x="9728" y="635876"/>
                </a:cubicBezTo>
                <a:cubicBezTo>
                  <a:pt x="12628" y="656178"/>
                  <a:pt x="22698" y="674787"/>
                  <a:pt x="29183" y="694242"/>
                </a:cubicBezTo>
                <a:cubicBezTo>
                  <a:pt x="46304" y="745605"/>
                  <a:pt x="33227" y="714900"/>
                  <a:pt x="77821" y="781791"/>
                </a:cubicBezTo>
                <a:lnTo>
                  <a:pt x="97277" y="810974"/>
                </a:lnTo>
                <a:cubicBezTo>
                  <a:pt x="103762" y="820702"/>
                  <a:pt x="108465" y="831890"/>
                  <a:pt x="116732" y="840157"/>
                </a:cubicBezTo>
                <a:cubicBezTo>
                  <a:pt x="136187" y="859612"/>
                  <a:pt x="159836" y="875630"/>
                  <a:pt x="175098" y="898523"/>
                </a:cubicBezTo>
                <a:cubicBezTo>
                  <a:pt x="193636" y="926330"/>
                  <a:pt x="224362" y="976554"/>
                  <a:pt x="252919" y="986072"/>
                </a:cubicBezTo>
                <a:lnTo>
                  <a:pt x="282102" y="995799"/>
                </a:lnTo>
                <a:lnTo>
                  <a:pt x="350196" y="1063893"/>
                </a:lnTo>
                <a:cubicBezTo>
                  <a:pt x="359924" y="1073621"/>
                  <a:pt x="371748" y="1081629"/>
                  <a:pt x="379379" y="1093076"/>
                </a:cubicBezTo>
                <a:cubicBezTo>
                  <a:pt x="392349" y="1112531"/>
                  <a:pt x="401755" y="1134909"/>
                  <a:pt x="418289" y="1151442"/>
                </a:cubicBezTo>
                <a:cubicBezTo>
                  <a:pt x="424774" y="1157927"/>
                  <a:pt x="432242" y="1163560"/>
                  <a:pt x="437745" y="1170897"/>
                </a:cubicBezTo>
                <a:cubicBezTo>
                  <a:pt x="451774" y="1189603"/>
                  <a:pt x="460121" y="1212729"/>
                  <a:pt x="476655" y="1229263"/>
                </a:cubicBezTo>
                <a:lnTo>
                  <a:pt x="515566" y="1268174"/>
                </a:lnTo>
                <a:cubicBezTo>
                  <a:pt x="525294" y="1277902"/>
                  <a:pt x="533302" y="1289726"/>
                  <a:pt x="544749" y="1297357"/>
                </a:cubicBezTo>
                <a:cubicBezTo>
                  <a:pt x="617205" y="1345660"/>
                  <a:pt x="528215" y="1283579"/>
                  <a:pt x="603115" y="1345995"/>
                </a:cubicBezTo>
                <a:cubicBezTo>
                  <a:pt x="612096" y="1353479"/>
                  <a:pt x="623169" y="1358147"/>
                  <a:pt x="632298" y="1365450"/>
                </a:cubicBezTo>
                <a:cubicBezTo>
                  <a:pt x="639460" y="1371179"/>
                  <a:pt x="644707" y="1379035"/>
                  <a:pt x="651753" y="1384906"/>
                </a:cubicBezTo>
                <a:cubicBezTo>
                  <a:pt x="664208" y="1395285"/>
                  <a:pt x="678354" y="1403538"/>
                  <a:pt x="690664" y="1414089"/>
                </a:cubicBezTo>
                <a:cubicBezTo>
                  <a:pt x="701109" y="1423042"/>
                  <a:pt x="708988" y="1434826"/>
                  <a:pt x="719847" y="1443272"/>
                </a:cubicBezTo>
                <a:cubicBezTo>
                  <a:pt x="738304" y="1457627"/>
                  <a:pt x="761680" y="1465648"/>
                  <a:pt x="778213" y="1482182"/>
                </a:cubicBezTo>
                <a:cubicBezTo>
                  <a:pt x="804918" y="1508889"/>
                  <a:pt x="788967" y="1498738"/>
                  <a:pt x="826851" y="1511365"/>
                </a:cubicBezTo>
                <a:cubicBezTo>
                  <a:pt x="876144" y="1560661"/>
                  <a:pt x="812352" y="1502666"/>
                  <a:pt x="875489" y="1540548"/>
                </a:cubicBezTo>
                <a:cubicBezTo>
                  <a:pt x="942254" y="1580606"/>
                  <a:pt x="841459" y="1542177"/>
                  <a:pt x="924128" y="1569731"/>
                </a:cubicBezTo>
                <a:cubicBezTo>
                  <a:pt x="943583" y="1582701"/>
                  <a:pt x="960312" y="1601248"/>
                  <a:pt x="982494" y="1608642"/>
                </a:cubicBezTo>
                <a:cubicBezTo>
                  <a:pt x="992222" y="1611885"/>
                  <a:pt x="1002713" y="1613390"/>
                  <a:pt x="1011677" y="1618370"/>
                </a:cubicBezTo>
                <a:cubicBezTo>
                  <a:pt x="1032117" y="1629725"/>
                  <a:pt x="1047861" y="1649886"/>
                  <a:pt x="1070043" y="1657280"/>
                </a:cubicBezTo>
                <a:lnTo>
                  <a:pt x="1157591" y="1686463"/>
                </a:lnTo>
                <a:cubicBezTo>
                  <a:pt x="1167319" y="1689706"/>
                  <a:pt x="1178242" y="1690503"/>
                  <a:pt x="1186774" y="1696191"/>
                </a:cubicBezTo>
                <a:cubicBezTo>
                  <a:pt x="1225102" y="1721743"/>
                  <a:pt x="1218756" y="1721209"/>
                  <a:pt x="1274323" y="1735101"/>
                </a:cubicBezTo>
                <a:cubicBezTo>
                  <a:pt x="1286792" y="1738218"/>
                  <a:pt x="1328460" y="1747579"/>
                  <a:pt x="1342417" y="1754557"/>
                </a:cubicBezTo>
                <a:cubicBezTo>
                  <a:pt x="1352874" y="1759785"/>
                  <a:pt x="1360613" y="1770017"/>
                  <a:pt x="1371600" y="1774012"/>
                </a:cubicBezTo>
                <a:cubicBezTo>
                  <a:pt x="1478636" y="1812934"/>
                  <a:pt x="1415358" y="1778870"/>
                  <a:pt x="1488332" y="1803195"/>
                </a:cubicBezTo>
                <a:cubicBezTo>
                  <a:pt x="1594773" y="1838677"/>
                  <a:pt x="1433542" y="1782087"/>
                  <a:pt x="1546698" y="1832378"/>
                </a:cubicBezTo>
                <a:cubicBezTo>
                  <a:pt x="1565438" y="1840707"/>
                  <a:pt x="1585609" y="1845348"/>
                  <a:pt x="1605064" y="1851833"/>
                </a:cubicBezTo>
                <a:lnTo>
                  <a:pt x="1634247" y="1861561"/>
                </a:lnTo>
                <a:cubicBezTo>
                  <a:pt x="1643975" y="1864804"/>
                  <a:pt x="1653375" y="1869278"/>
                  <a:pt x="1663430" y="1871289"/>
                </a:cubicBezTo>
                <a:cubicBezTo>
                  <a:pt x="1722123" y="1883027"/>
                  <a:pt x="1696383" y="1875787"/>
                  <a:pt x="1741251" y="1890744"/>
                </a:cubicBezTo>
                <a:cubicBezTo>
                  <a:pt x="1851166" y="1886347"/>
                  <a:pt x="1935417" y="1895705"/>
                  <a:pt x="2033081" y="1871289"/>
                </a:cubicBezTo>
                <a:cubicBezTo>
                  <a:pt x="2043029" y="1868802"/>
                  <a:pt x="2053093" y="1866147"/>
                  <a:pt x="2062264" y="1861561"/>
                </a:cubicBezTo>
                <a:cubicBezTo>
                  <a:pt x="2102190" y="1841598"/>
                  <a:pt x="2080739" y="1846781"/>
                  <a:pt x="2110902" y="1822650"/>
                </a:cubicBezTo>
                <a:cubicBezTo>
                  <a:pt x="2120031" y="1815347"/>
                  <a:pt x="2130357" y="1809680"/>
                  <a:pt x="2140085" y="1803195"/>
                </a:cubicBezTo>
                <a:cubicBezTo>
                  <a:pt x="2195840" y="1719561"/>
                  <a:pt x="2128994" y="1825377"/>
                  <a:pt x="2169268" y="1744829"/>
                </a:cubicBezTo>
                <a:cubicBezTo>
                  <a:pt x="2193043" y="1697279"/>
                  <a:pt x="2186225" y="1735363"/>
                  <a:pt x="2198451" y="1686463"/>
                </a:cubicBezTo>
                <a:cubicBezTo>
                  <a:pt x="2225951" y="1576465"/>
                  <a:pt x="2185895" y="1704675"/>
                  <a:pt x="2227634" y="1579459"/>
                </a:cubicBezTo>
                <a:cubicBezTo>
                  <a:pt x="2230877" y="1569731"/>
                  <a:pt x="2231674" y="1558808"/>
                  <a:pt x="2237362" y="1550276"/>
                </a:cubicBezTo>
                <a:cubicBezTo>
                  <a:pt x="2243847" y="1540548"/>
                  <a:pt x="2252069" y="1531777"/>
                  <a:pt x="2256817" y="1521093"/>
                </a:cubicBezTo>
                <a:cubicBezTo>
                  <a:pt x="2292585" y="1440615"/>
                  <a:pt x="2255772" y="1483226"/>
                  <a:pt x="2295728" y="1443272"/>
                </a:cubicBezTo>
                <a:cubicBezTo>
                  <a:pt x="2341953" y="1304595"/>
                  <a:pt x="2295513" y="1448890"/>
                  <a:pt x="2324911" y="1345995"/>
                </a:cubicBezTo>
                <a:cubicBezTo>
                  <a:pt x="2327728" y="1336136"/>
                  <a:pt x="2332151" y="1326760"/>
                  <a:pt x="2334638" y="1316812"/>
                </a:cubicBezTo>
                <a:cubicBezTo>
                  <a:pt x="2350067" y="1255097"/>
                  <a:pt x="2339618" y="1262960"/>
                  <a:pt x="2363821" y="1190353"/>
                </a:cubicBezTo>
                <a:cubicBezTo>
                  <a:pt x="2373092" y="1162540"/>
                  <a:pt x="2377170" y="1152794"/>
                  <a:pt x="2383277" y="1122259"/>
                </a:cubicBezTo>
                <a:cubicBezTo>
                  <a:pt x="2387145" y="1102918"/>
                  <a:pt x="2389476" y="1083299"/>
                  <a:pt x="2393004" y="1063893"/>
                </a:cubicBezTo>
                <a:cubicBezTo>
                  <a:pt x="2406529" y="989503"/>
                  <a:pt x="2409412" y="1000717"/>
                  <a:pt x="2422187" y="898523"/>
                </a:cubicBezTo>
                <a:cubicBezTo>
                  <a:pt x="2446769" y="701870"/>
                  <a:pt x="2416435" y="947426"/>
                  <a:pt x="2441643" y="733153"/>
                </a:cubicBezTo>
                <a:cubicBezTo>
                  <a:pt x="2450029" y="661873"/>
                  <a:pt x="2451343" y="655519"/>
                  <a:pt x="2461098" y="587238"/>
                </a:cubicBezTo>
                <a:cubicBezTo>
                  <a:pt x="2457855" y="502931"/>
                  <a:pt x="2456982" y="418500"/>
                  <a:pt x="2451370" y="334318"/>
                </a:cubicBezTo>
                <a:cubicBezTo>
                  <a:pt x="2450048" y="314481"/>
                  <a:pt x="2437517" y="285833"/>
                  <a:pt x="2431915" y="266225"/>
                </a:cubicBezTo>
                <a:cubicBezTo>
                  <a:pt x="2429604" y="258136"/>
                  <a:pt x="2418819" y="208729"/>
                  <a:pt x="2412460" y="198131"/>
                </a:cubicBezTo>
                <a:cubicBezTo>
                  <a:pt x="2407741" y="190267"/>
                  <a:pt x="2398507" y="186013"/>
                  <a:pt x="2393004" y="178676"/>
                </a:cubicBezTo>
                <a:cubicBezTo>
                  <a:pt x="2375751" y="155672"/>
                  <a:pt x="2360138" y="119980"/>
                  <a:pt x="2334638" y="100855"/>
                </a:cubicBezTo>
                <a:cubicBezTo>
                  <a:pt x="2315932" y="86826"/>
                  <a:pt x="2295727" y="74914"/>
                  <a:pt x="2276272" y="61944"/>
                </a:cubicBezTo>
                <a:cubicBezTo>
                  <a:pt x="2266544" y="55459"/>
                  <a:pt x="2258180" y="46186"/>
                  <a:pt x="2247089" y="42489"/>
                </a:cubicBezTo>
                <a:cubicBezTo>
                  <a:pt x="2237361" y="39246"/>
                  <a:pt x="2227077" y="37347"/>
                  <a:pt x="2217906" y="32761"/>
                </a:cubicBezTo>
                <a:cubicBezTo>
                  <a:pt x="2207449" y="27533"/>
                  <a:pt x="2199180" y="18534"/>
                  <a:pt x="2188723" y="13306"/>
                </a:cubicBezTo>
                <a:cubicBezTo>
                  <a:pt x="2179552" y="8720"/>
                  <a:pt x="2169060" y="7386"/>
                  <a:pt x="2159540" y="3578"/>
                </a:cubicBezTo>
                <a:cubicBezTo>
                  <a:pt x="2152808" y="885"/>
                  <a:pt x="2146570" y="-2907"/>
                  <a:pt x="2120630" y="357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052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27FD4101-5087-6249-BB91-19AA1115C130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5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1B326B2-6A95-9145-B059-D1FF3F86C887}"/>
              </a:ext>
            </a:extLst>
          </p:cNvPr>
          <p:cNvSpPr/>
          <p:nvPr/>
        </p:nvSpPr>
        <p:spPr>
          <a:xfrm>
            <a:off x="1702340" y="1313234"/>
            <a:ext cx="2752928" cy="2217906"/>
          </a:xfrm>
          <a:custGeom>
            <a:avLst/>
            <a:gdLst>
              <a:gd name="connsiteX0" fmla="*/ 1566154 w 2752928"/>
              <a:gd name="connsiteY0" fmla="*/ 48638 h 2217906"/>
              <a:gd name="connsiteX1" fmla="*/ 1060315 w 2752928"/>
              <a:gd name="connsiteY1" fmla="*/ 48638 h 2217906"/>
              <a:gd name="connsiteX2" fmla="*/ 700392 w 2752928"/>
              <a:gd name="connsiteY2" fmla="*/ 38911 h 2217906"/>
              <a:gd name="connsiteX3" fmla="*/ 515566 w 2752928"/>
              <a:gd name="connsiteY3" fmla="*/ 48638 h 2217906"/>
              <a:gd name="connsiteX4" fmla="*/ 418290 w 2752928"/>
              <a:gd name="connsiteY4" fmla="*/ 77821 h 2217906"/>
              <a:gd name="connsiteX5" fmla="*/ 389107 w 2752928"/>
              <a:gd name="connsiteY5" fmla="*/ 87549 h 2217906"/>
              <a:gd name="connsiteX6" fmla="*/ 330741 w 2752928"/>
              <a:gd name="connsiteY6" fmla="*/ 116732 h 2217906"/>
              <a:gd name="connsiteX7" fmla="*/ 272375 w 2752928"/>
              <a:gd name="connsiteY7" fmla="*/ 155643 h 2217906"/>
              <a:gd name="connsiteX8" fmla="*/ 243192 w 2752928"/>
              <a:gd name="connsiteY8" fmla="*/ 175098 h 2217906"/>
              <a:gd name="connsiteX9" fmla="*/ 214009 w 2752928"/>
              <a:gd name="connsiteY9" fmla="*/ 233464 h 2217906"/>
              <a:gd name="connsiteX10" fmla="*/ 194554 w 2752928"/>
              <a:gd name="connsiteY10" fmla="*/ 272375 h 2217906"/>
              <a:gd name="connsiteX11" fmla="*/ 175098 w 2752928"/>
              <a:gd name="connsiteY11" fmla="*/ 330740 h 2217906"/>
              <a:gd name="connsiteX12" fmla="*/ 165371 w 2752928"/>
              <a:gd name="connsiteY12" fmla="*/ 359923 h 2217906"/>
              <a:gd name="connsiteX13" fmla="*/ 155643 w 2752928"/>
              <a:gd name="connsiteY13" fmla="*/ 389106 h 2217906"/>
              <a:gd name="connsiteX14" fmla="*/ 145915 w 2752928"/>
              <a:gd name="connsiteY14" fmla="*/ 428017 h 2217906"/>
              <a:gd name="connsiteX15" fmla="*/ 136188 w 2752928"/>
              <a:gd name="connsiteY15" fmla="*/ 457200 h 2217906"/>
              <a:gd name="connsiteX16" fmla="*/ 116732 w 2752928"/>
              <a:gd name="connsiteY16" fmla="*/ 535021 h 2217906"/>
              <a:gd name="connsiteX17" fmla="*/ 97277 w 2752928"/>
              <a:gd name="connsiteY17" fmla="*/ 612843 h 2217906"/>
              <a:gd name="connsiteX18" fmla="*/ 87549 w 2752928"/>
              <a:gd name="connsiteY18" fmla="*/ 651753 h 2217906"/>
              <a:gd name="connsiteX19" fmla="*/ 68094 w 2752928"/>
              <a:gd name="connsiteY19" fmla="*/ 778213 h 2217906"/>
              <a:gd name="connsiteX20" fmla="*/ 58366 w 2752928"/>
              <a:gd name="connsiteY20" fmla="*/ 856034 h 2217906"/>
              <a:gd name="connsiteX21" fmla="*/ 48639 w 2752928"/>
              <a:gd name="connsiteY21" fmla="*/ 904672 h 2217906"/>
              <a:gd name="connsiteX22" fmla="*/ 38911 w 2752928"/>
              <a:gd name="connsiteY22" fmla="*/ 1001949 h 2217906"/>
              <a:gd name="connsiteX23" fmla="*/ 29183 w 2752928"/>
              <a:gd name="connsiteY23" fmla="*/ 1089498 h 2217906"/>
              <a:gd name="connsiteX24" fmla="*/ 19456 w 2752928"/>
              <a:gd name="connsiteY24" fmla="*/ 1225685 h 2217906"/>
              <a:gd name="connsiteX25" fmla="*/ 0 w 2752928"/>
              <a:gd name="connsiteY25" fmla="*/ 1634247 h 2217906"/>
              <a:gd name="connsiteX26" fmla="*/ 19456 w 2752928"/>
              <a:gd name="connsiteY26" fmla="*/ 1916349 h 2217906"/>
              <a:gd name="connsiteX27" fmla="*/ 38911 w 2752928"/>
              <a:gd name="connsiteY27" fmla="*/ 1974715 h 2217906"/>
              <a:gd name="connsiteX28" fmla="*/ 77822 w 2752928"/>
              <a:gd name="connsiteY28" fmla="*/ 2023353 h 2217906"/>
              <a:gd name="connsiteX29" fmla="*/ 136188 w 2752928"/>
              <a:gd name="connsiteY29" fmla="*/ 2101175 h 2217906"/>
              <a:gd name="connsiteX30" fmla="*/ 194554 w 2752928"/>
              <a:gd name="connsiteY30" fmla="*/ 2149813 h 2217906"/>
              <a:gd name="connsiteX31" fmla="*/ 223737 w 2752928"/>
              <a:gd name="connsiteY31" fmla="*/ 2178996 h 2217906"/>
              <a:gd name="connsiteX32" fmla="*/ 282103 w 2752928"/>
              <a:gd name="connsiteY32" fmla="*/ 2198451 h 2217906"/>
              <a:gd name="connsiteX33" fmla="*/ 437745 w 2752928"/>
              <a:gd name="connsiteY33" fmla="*/ 2217906 h 2217906"/>
              <a:gd name="connsiteX34" fmla="*/ 710120 w 2752928"/>
              <a:gd name="connsiteY34" fmla="*/ 2198451 h 2217906"/>
              <a:gd name="connsiteX35" fmla="*/ 768486 w 2752928"/>
              <a:gd name="connsiteY35" fmla="*/ 2178996 h 2217906"/>
              <a:gd name="connsiteX36" fmla="*/ 807396 w 2752928"/>
              <a:gd name="connsiteY36" fmla="*/ 2169268 h 2217906"/>
              <a:gd name="connsiteX37" fmla="*/ 865762 w 2752928"/>
              <a:gd name="connsiteY37" fmla="*/ 2149813 h 2217906"/>
              <a:gd name="connsiteX38" fmla="*/ 933856 w 2752928"/>
              <a:gd name="connsiteY38" fmla="*/ 2130357 h 2217906"/>
              <a:gd name="connsiteX39" fmla="*/ 972766 w 2752928"/>
              <a:gd name="connsiteY39" fmla="*/ 2120630 h 2217906"/>
              <a:gd name="connsiteX40" fmla="*/ 1108954 w 2752928"/>
              <a:gd name="connsiteY40" fmla="*/ 2081719 h 2217906"/>
              <a:gd name="connsiteX41" fmla="*/ 1147864 w 2752928"/>
              <a:gd name="connsiteY41" fmla="*/ 2071992 h 2217906"/>
              <a:gd name="connsiteX42" fmla="*/ 1352145 w 2752928"/>
              <a:gd name="connsiteY42" fmla="*/ 2042809 h 2217906"/>
              <a:gd name="connsiteX43" fmla="*/ 1692613 w 2752928"/>
              <a:gd name="connsiteY43" fmla="*/ 2033081 h 2217906"/>
              <a:gd name="connsiteX44" fmla="*/ 2003898 w 2752928"/>
              <a:gd name="connsiteY44" fmla="*/ 2003898 h 2217906"/>
              <a:gd name="connsiteX45" fmla="*/ 2101175 w 2752928"/>
              <a:gd name="connsiteY45" fmla="*/ 1984443 h 2217906"/>
              <a:gd name="connsiteX46" fmla="*/ 2130358 w 2752928"/>
              <a:gd name="connsiteY46" fmla="*/ 1974715 h 2217906"/>
              <a:gd name="connsiteX47" fmla="*/ 2159541 w 2752928"/>
              <a:gd name="connsiteY47" fmla="*/ 1955260 h 2217906"/>
              <a:gd name="connsiteX48" fmla="*/ 2217907 w 2752928"/>
              <a:gd name="connsiteY48" fmla="*/ 1935804 h 2217906"/>
              <a:gd name="connsiteX49" fmla="*/ 2276273 w 2752928"/>
              <a:gd name="connsiteY49" fmla="*/ 1896894 h 2217906"/>
              <a:gd name="connsiteX50" fmla="*/ 2295728 w 2752928"/>
              <a:gd name="connsiteY50" fmla="*/ 1877438 h 2217906"/>
              <a:gd name="connsiteX51" fmla="*/ 2354094 w 2752928"/>
              <a:gd name="connsiteY51" fmla="*/ 1838528 h 2217906"/>
              <a:gd name="connsiteX52" fmla="*/ 2412460 w 2752928"/>
              <a:gd name="connsiteY52" fmla="*/ 1770434 h 2217906"/>
              <a:gd name="connsiteX53" fmla="*/ 2431915 w 2752928"/>
              <a:gd name="connsiteY53" fmla="*/ 1712068 h 2217906"/>
              <a:gd name="connsiteX54" fmla="*/ 2441643 w 2752928"/>
              <a:gd name="connsiteY54" fmla="*/ 1682885 h 2217906"/>
              <a:gd name="connsiteX55" fmla="*/ 2461098 w 2752928"/>
              <a:gd name="connsiteY55" fmla="*/ 1624519 h 2217906"/>
              <a:gd name="connsiteX56" fmla="*/ 2470826 w 2752928"/>
              <a:gd name="connsiteY56" fmla="*/ 1595336 h 2217906"/>
              <a:gd name="connsiteX57" fmla="*/ 2480554 w 2752928"/>
              <a:gd name="connsiteY57" fmla="*/ 1556426 h 2217906"/>
              <a:gd name="connsiteX58" fmla="*/ 2500009 w 2752928"/>
              <a:gd name="connsiteY58" fmla="*/ 1527243 h 2217906"/>
              <a:gd name="connsiteX59" fmla="*/ 2538920 w 2752928"/>
              <a:gd name="connsiteY59" fmla="*/ 1439694 h 2217906"/>
              <a:gd name="connsiteX60" fmla="*/ 2568103 w 2752928"/>
              <a:gd name="connsiteY60" fmla="*/ 1342417 h 2217906"/>
              <a:gd name="connsiteX61" fmla="*/ 2577830 w 2752928"/>
              <a:gd name="connsiteY61" fmla="*/ 1313234 h 2217906"/>
              <a:gd name="connsiteX62" fmla="*/ 2587558 w 2752928"/>
              <a:gd name="connsiteY62" fmla="*/ 1274323 h 2217906"/>
              <a:gd name="connsiteX63" fmla="*/ 2597286 w 2752928"/>
              <a:gd name="connsiteY63" fmla="*/ 1245140 h 2217906"/>
              <a:gd name="connsiteX64" fmla="*/ 2607013 w 2752928"/>
              <a:gd name="connsiteY64" fmla="*/ 1206230 h 2217906"/>
              <a:gd name="connsiteX65" fmla="*/ 2626469 w 2752928"/>
              <a:gd name="connsiteY65" fmla="*/ 1147864 h 2217906"/>
              <a:gd name="connsiteX66" fmla="*/ 2636196 w 2752928"/>
              <a:gd name="connsiteY66" fmla="*/ 1118681 h 2217906"/>
              <a:gd name="connsiteX67" fmla="*/ 2645924 w 2752928"/>
              <a:gd name="connsiteY67" fmla="*/ 1079770 h 2217906"/>
              <a:gd name="connsiteX68" fmla="*/ 2665379 w 2752928"/>
              <a:gd name="connsiteY68" fmla="*/ 1021404 h 2217906"/>
              <a:gd name="connsiteX69" fmla="*/ 2675107 w 2752928"/>
              <a:gd name="connsiteY69" fmla="*/ 982494 h 2217906"/>
              <a:gd name="connsiteX70" fmla="*/ 2694562 w 2752928"/>
              <a:gd name="connsiteY70" fmla="*/ 924128 h 2217906"/>
              <a:gd name="connsiteX71" fmla="*/ 2714017 w 2752928"/>
              <a:gd name="connsiteY71" fmla="*/ 865762 h 2217906"/>
              <a:gd name="connsiteX72" fmla="*/ 2723745 w 2752928"/>
              <a:gd name="connsiteY72" fmla="*/ 836579 h 2217906"/>
              <a:gd name="connsiteX73" fmla="*/ 2733473 w 2752928"/>
              <a:gd name="connsiteY73" fmla="*/ 797668 h 2217906"/>
              <a:gd name="connsiteX74" fmla="*/ 2752928 w 2752928"/>
              <a:gd name="connsiteY74" fmla="*/ 554477 h 2217906"/>
              <a:gd name="connsiteX75" fmla="*/ 2743200 w 2752928"/>
              <a:gd name="connsiteY75" fmla="*/ 350196 h 2217906"/>
              <a:gd name="connsiteX76" fmla="*/ 2704290 w 2752928"/>
              <a:gd name="connsiteY76" fmla="*/ 262647 h 2217906"/>
              <a:gd name="connsiteX77" fmla="*/ 2665379 w 2752928"/>
              <a:gd name="connsiteY77" fmla="*/ 223736 h 2217906"/>
              <a:gd name="connsiteX78" fmla="*/ 2616741 w 2752928"/>
              <a:gd name="connsiteY78" fmla="*/ 175098 h 2217906"/>
              <a:gd name="connsiteX79" fmla="*/ 2558375 w 2752928"/>
              <a:gd name="connsiteY79" fmla="*/ 107004 h 2217906"/>
              <a:gd name="connsiteX80" fmla="*/ 2529192 w 2752928"/>
              <a:gd name="connsiteY80" fmla="*/ 87549 h 2217906"/>
              <a:gd name="connsiteX81" fmla="*/ 2470826 w 2752928"/>
              <a:gd name="connsiteY81" fmla="*/ 68094 h 2217906"/>
              <a:gd name="connsiteX82" fmla="*/ 2441643 w 2752928"/>
              <a:gd name="connsiteY82" fmla="*/ 58366 h 2217906"/>
              <a:gd name="connsiteX83" fmla="*/ 2354094 w 2752928"/>
              <a:gd name="connsiteY83" fmla="*/ 29183 h 2217906"/>
              <a:gd name="connsiteX84" fmla="*/ 2276273 w 2752928"/>
              <a:gd name="connsiteY84" fmla="*/ 9728 h 2217906"/>
              <a:gd name="connsiteX85" fmla="*/ 2149813 w 2752928"/>
              <a:gd name="connsiteY85" fmla="*/ 0 h 2217906"/>
              <a:gd name="connsiteX86" fmla="*/ 1857983 w 2752928"/>
              <a:gd name="connsiteY86" fmla="*/ 9728 h 2217906"/>
              <a:gd name="connsiteX87" fmla="*/ 1780162 w 2752928"/>
              <a:gd name="connsiteY87" fmla="*/ 29183 h 2217906"/>
              <a:gd name="connsiteX88" fmla="*/ 1702341 w 2752928"/>
              <a:gd name="connsiteY88" fmla="*/ 38911 h 2217906"/>
              <a:gd name="connsiteX89" fmla="*/ 1673158 w 2752928"/>
              <a:gd name="connsiteY89" fmla="*/ 48638 h 2217906"/>
              <a:gd name="connsiteX90" fmla="*/ 1566154 w 2752928"/>
              <a:gd name="connsiteY90" fmla="*/ 48638 h 22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752928" h="2217906">
                <a:moveTo>
                  <a:pt x="1566154" y="48638"/>
                </a:moveTo>
                <a:cubicBezTo>
                  <a:pt x="1354514" y="78873"/>
                  <a:pt x="1515015" y="59728"/>
                  <a:pt x="1060315" y="48638"/>
                </a:cubicBezTo>
                <a:lnTo>
                  <a:pt x="700392" y="38911"/>
                </a:lnTo>
                <a:cubicBezTo>
                  <a:pt x="638783" y="42153"/>
                  <a:pt x="577028" y="43294"/>
                  <a:pt x="515566" y="48638"/>
                </a:cubicBezTo>
                <a:cubicBezTo>
                  <a:pt x="495680" y="50367"/>
                  <a:pt x="429639" y="74038"/>
                  <a:pt x="418290" y="77821"/>
                </a:cubicBezTo>
                <a:cubicBezTo>
                  <a:pt x="408562" y="81064"/>
                  <a:pt x="397639" y="81861"/>
                  <a:pt x="389107" y="87549"/>
                </a:cubicBezTo>
                <a:cubicBezTo>
                  <a:pt x="259540" y="173926"/>
                  <a:pt x="451576" y="49601"/>
                  <a:pt x="330741" y="116732"/>
                </a:cubicBezTo>
                <a:cubicBezTo>
                  <a:pt x="310301" y="128088"/>
                  <a:pt x="291830" y="142673"/>
                  <a:pt x="272375" y="155643"/>
                </a:cubicBezTo>
                <a:lnTo>
                  <a:pt x="243192" y="175098"/>
                </a:lnTo>
                <a:cubicBezTo>
                  <a:pt x="205806" y="231179"/>
                  <a:pt x="238173" y="177082"/>
                  <a:pt x="214009" y="233464"/>
                </a:cubicBezTo>
                <a:cubicBezTo>
                  <a:pt x="208297" y="246793"/>
                  <a:pt x="199940" y="258911"/>
                  <a:pt x="194554" y="272375"/>
                </a:cubicBezTo>
                <a:cubicBezTo>
                  <a:pt x="186938" y="291416"/>
                  <a:pt x="181583" y="311285"/>
                  <a:pt x="175098" y="330740"/>
                </a:cubicBezTo>
                <a:lnTo>
                  <a:pt x="165371" y="359923"/>
                </a:lnTo>
                <a:cubicBezTo>
                  <a:pt x="162128" y="369651"/>
                  <a:pt x="158130" y="379158"/>
                  <a:pt x="155643" y="389106"/>
                </a:cubicBezTo>
                <a:cubicBezTo>
                  <a:pt x="152400" y="402076"/>
                  <a:pt x="149588" y="415162"/>
                  <a:pt x="145915" y="428017"/>
                </a:cubicBezTo>
                <a:cubicBezTo>
                  <a:pt x="143098" y="437876"/>
                  <a:pt x="138886" y="447308"/>
                  <a:pt x="136188" y="457200"/>
                </a:cubicBezTo>
                <a:cubicBezTo>
                  <a:pt x="129153" y="482997"/>
                  <a:pt x="123217" y="509081"/>
                  <a:pt x="116732" y="535021"/>
                </a:cubicBezTo>
                <a:lnTo>
                  <a:pt x="97277" y="612843"/>
                </a:lnTo>
                <a:cubicBezTo>
                  <a:pt x="94034" y="625813"/>
                  <a:pt x="89747" y="638566"/>
                  <a:pt x="87549" y="651753"/>
                </a:cubicBezTo>
                <a:cubicBezTo>
                  <a:pt x="77643" y="711191"/>
                  <a:pt x="76438" y="715639"/>
                  <a:pt x="68094" y="778213"/>
                </a:cubicBezTo>
                <a:cubicBezTo>
                  <a:pt x="64639" y="804126"/>
                  <a:pt x="62341" y="830196"/>
                  <a:pt x="58366" y="856034"/>
                </a:cubicBezTo>
                <a:cubicBezTo>
                  <a:pt x="55852" y="872375"/>
                  <a:pt x="50824" y="888283"/>
                  <a:pt x="48639" y="904672"/>
                </a:cubicBezTo>
                <a:cubicBezTo>
                  <a:pt x="44332" y="936974"/>
                  <a:pt x="42323" y="969541"/>
                  <a:pt x="38911" y="1001949"/>
                </a:cubicBezTo>
                <a:cubicBezTo>
                  <a:pt x="35837" y="1031150"/>
                  <a:pt x="31727" y="1060246"/>
                  <a:pt x="29183" y="1089498"/>
                </a:cubicBezTo>
                <a:cubicBezTo>
                  <a:pt x="25240" y="1134838"/>
                  <a:pt x="22209" y="1180257"/>
                  <a:pt x="19456" y="1225685"/>
                </a:cubicBezTo>
                <a:cubicBezTo>
                  <a:pt x="11054" y="1364320"/>
                  <a:pt x="6056" y="1494966"/>
                  <a:pt x="0" y="1634247"/>
                </a:cubicBezTo>
                <a:cubicBezTo>
                  <a:pt x="4773" y="1753562"/>
                  <a:pt x="-9044" y="1821347"/>
                  <a:pt x="19456" y="1916349"/>
                </a:cubicBezTo>
                <a:cubicBezTo>
                  <a:pt x="25349" y="1935992"/>
                  <a:pt x="27536" y="1957651"/>
                  <a:pt x="38911" y="1974715"/>
                </a:cubicBezTo>
                <a:cubicBezTo>
                  <a:pt x="63453" y="2011529"/>
                  <a:pt x="50099" y="1995631"/>
                  <a:pt x="77822" y="2023353"/>
                </a:cubicBezTo>
                <a:cubicBezTo>
                  <a:pt x="94799" y="2074288"/>
                  <a:pt x="80299" y="2045287"/>
                  <a:pt x="136188" y="2101175"/>
                </a:cubicBezTo>
                <a:cubicBezTo>
                  <a:pt x="221444" y="2186430"/>
                  <a:pt x="113297" y="2082098"/>
                  <a:pt x="194554" y="2149813"/>
                </a:cubicBezTo>
                <a:cubicBezTo>
                  <a:pt x="205122" y="2158620"/>
                  <a:pt x="211711" y="2172315"/>
                  <a:pt x="223737" y="2178996"/>
                </a:cubicBezTo>
                <a:cubicBezTo>
                  <a:pt x="241664" y="2188955"/>
                  <a:pt x="262208" y="2193477"/>
                  <a:pt x="282103" y="2198451"/>
                </a:cubicBezTo>
                <a:cubicBezTo>
                  <a:pt x="358893" y="2217649"/>
                  <a:pt x="307690" y="2207069"/>
                  <a:pt x="437745" y="2217906"/>
                </a:cubicBezTo>
                <a:cubicBezTo>
                  <a:pt x="503505" y="2215047"/>
                  <a:pt x="626930" y="2221139"/>
                  <a:pt x="710120" y="2198451"/>
                </a:cubicBezTo>
                <a:cubicBezTo>
                  <a:pt x="729905" y="2193055"/>
                  <a:pt x="748591" y="2183970"/>
                  <a:pt x="768486" y="2178996"/>
                </a:cubicBezTo>
                <a:cubicBezTo>
                  <a:pt x="781456" y="2175753"/>
                  <a:pt x="794591" y="2173110"/>
                  <a:pt x="807396" y="2169268"/>
                </a:cubicBezTo>
                <a:cubicBezTo>
                  <a:pt x="827039" y="2163375"/>
                  <a:pt x="845867" y="2154787"/>
                  <a:pt x="865762" y="2149813"/>
                </a:cubicBezTo>
                <a:cubicBezTo>
                  <a:pt x="987442" y="2119392"/>
                  <a:pt x="836139" y="2158276"/>
                  <a:pt x="933856" y="2130357"/>
                </a:cubicBezTo>
                <a:cubicBezTo>
                  <a:pt x="946711" y="2126684"/>
                  <a:pt x="959961" y="2124471"/>
                  <a:pt x="972766" y="2120630"/>
                </a:cubicBezTo>
                <a:cubicBezTo>
                  <a:pt x="1112325" y="2078764"/>
                  <a:pt x="938448" y="2124346"/>
                  <a:pt x="1108954" y="2081719"/>
                </a:cubicBezTo>
                <a:cubicBezTo>
                  <a:pt x="1121924" y="2078477"/>
                  <a:pt x="1134677" y="2074190"/>
                  <a:pt x="1147864" y="2071992"/>
                </a:cubicBezTo>
                <a:cubicBezTo>
                  <a:pt x="1201333" y="2063080"/>
                  <a:pt x="1294038" y="2045450"/>
                  <a:pt x="1352145" y="2042809"/>
                </a:cubicBezTo>
                <a:cubicBezTo>
                  <a:pt x="1465564" y="2037654"/>
                  <a:pt x="1579124" y="2036324"/>
                  <a:pt x="1692613" y="2033081"/>
                </a:cubicBezTo>
                <a:cubicBezTo>
                  <a:pt x="1818017" y="2025243"/>
                  <a:pt x="1879576" y="2024619"/>
                  <a:pt x="2003898" y="2003898"/>
                </a:cubicBezTo>
                <a:cubicBezTo>
                  <a:pt x="2049749" y="1996256"/>
                  <a:pt x="2060551" y="1996050"/>
                  <a:pt x="2101175" y="1984443"/>
                </a:cubicBezTo>
                <a:cubicBezTo>
                  <a:pt x="2111034" y="1981626"/>
                  <a:pt x="2121187" y="1979301"/>
                  <a:pt x="2130358" y="1974715"/>
                </a:cubicBezTo>
                <a:cubicBezTo>
                  <a:pt x="2140815" y="1969487"/>
                  <a:pt x="2148858" y="1960008"/>
                  <a:pt x="2159541" y="1955260"/>
                </a:cubicBezTo>
                <a:cubicBezTo>
                  <a:pt x="2178281" y="1946931"/>
                  <a:pt x="2200843" y="1947180"/>
                  <a:pt x="2217907" y="1935804"/>
                </a:cubicBezTo>
                <a:cubicBezTo>
                  <a:pt x="2237362" y="1922834"/>
                  <a:pt x="2259740" y="1913428"/>
                  <a:pt x="2276273" y="1896894"/>
                </a:cubicBezTo>
                <a:cubicBezTo>
                  <a:pt x="2282758" y="1890409"/>
                  <a:pt x="2288391" y="1882941"/>
                  <a:pt x="2295728" y="1877438"/>
                </a:cubicBezTo>
                <a:cubicBezTo>
                  <a:pt x="2314434" y="1863409"/>
                  <a:pt x="2337560" y="1855062"/>
                  <a:pt x="2354094" y="1838528"/>
                </a:cubicBezTo>
                <a:cubicBezTo>
                  <a:pt x="2373380" y="1819242"/>
                  <a:pt x="2400608" y="1797102"/>
                  <a:pt x="2412460" y="1770434"/>
                </a:cubicBezTo>
                <a:cubicBezTo>
                  <a:pt x="2420789" y="1751694"/>
                  <a:pt x="2425430" y="1731523"/>
                  <a:pt x="2431915" y="1712068"/>
                </a:cubicBezTo>
                <a:lnTo>
                  <a:pt x="2441643" y="1682885"/>
                </a:lnTo>
                <a:lnTo>
                  <a:pt x="2461098" y="1624519"/>
                </a:lnTo>
                <a:cubicBezTo>
                  <a:pt x="2464341" y="1614791"/>
                  <a:pt x="2468339" y="1605284"/>
                  <a:pt x="2470826" y="1595336"/>
                </a:cubicBezTo>
                <a:cubicBezTo>
                  <a:pt x="2474069" y="1582366"/>
                  <a:pt x="2475288" y="1568714"/>
                  <a:pt x="2480554" y="1556426"/>
                </a:cubicBezTo>
                <a:cubicBezTo>
                  <a:pt x="2485159" y="1545680"/>
                  <a:pt x="2495261" y="1537927"/>
                  <a:pt x="2500009" y="1527243"/>
                </a:cubicBezTo>
                <a:cubicBezTo>
                  <a:pt x="2546311" y="1423062"/>
                  <a:pt x="2494891" y="1505736"/>
                  <a:pt x="2538920" y="1439694"/>
                </a:cubicBezTo>
                <a:cubicBezTo>
                  <a:pt x="2585145" y="1301017"/>
                  <a:pt x="2538705" y="1445312"/>
                  <a:pt x="2568103" y="1342417"/>
                </a:cubicBezTo>
                <a:cubicBezTo>
                  <a:pt x="2570920" y="1332558"/>
                  <a:pt x="2575013" y="1323093"/>
                  <a:pt x="2577830" y="1313234"/>
                </a:cubicBezTo>
                <a:cubicBezTo>
                  <a:pt x="2581503" y="1300379"/>
                  <a:pt x="2583885" y="1287178"/>
                  <a:pt x="2587558" y="1274323"/>
                </a:cubicBezTo>
                <a:cubicBezTo>
                  <a:pt x="2590375" y="1264464"/>
                  <a:pt x="2594469" y="1254999"/>
                  <a:pt x="2597286" y="1245140"/>
                </a:cubicBezTo>
                <a:cubicBezTo>
                  <a:pt x="2600959" y="1232285"/>
                  <a:pt x="2603171" y="1219035"/>
                  <a:pt x="2607013" y="1206230"/>
                </a:cubicBezTo>
                <a:cubicBezTo>
                  <a:pt x="2612906" y="1186587"/>
                  <a:pt x="2619984" y="1167319"/>
                  <a:pt x="2626469" y="1147864"/>
                </a:cubicBezTo>
                <a:cubicBezTo>
                  <a:pt x="2629712" y="1138136"/>
                  <a:pt x="2633709" y="1128629"/>
                  <a:pt x="2636196" y="1118681"/>
                </a:cubicBezTo>
                <a:cubicBezTo>
                  <a:pt x="2639439" y="1105711"/>
                  <a:pt x="2642082" y="1092576"/>
                  <a:pt x="2645924" y="1079770"/>
                </a:cubicBezTo>
                <a:cubicBezTo>
                  <a:pt x="2651817" y="1060127"/>
                  <a:pt x="2660405" y="1041299"/>
                  <a:pt x="2665379" y="1021404"/>
                </a:cubicBezTo>
                <a:cubicBezTo>
                  <a:pt x="2668622" y="1008434"/>
                  <a:pt x="2671265" y="995299"/>
                  <a:pt x="2675107" y="982494"/>
                </a:cubicBezTo>
                <a:cubicBezTo>
                  <a:pt x="2681000" y="962851"/>
                  <a:pt x="2688077" y="943583"/>
                  <a:pt x="2694562" y="924128"/>
                </a:cubicBezTo>
                <a:lnTo>
                  <a:pt x="2714017" y="865762"/>
                </a:lnTo>
                <a:cubicBezTo>
                  <a:pt x="2717260" y="856034"/>
                  <a:pt x="2721258" y="846527"/>
                  <a:pt x="2723745" y="836579"/>
                </a:cubicBezTo>
                <a:lnTo>
                  <a:pt x="2733473" y="797668"/>
                </a:lnTo>
                <a:cubicBezTo>
                  <a:pt x="2742410" y="717225"/>
                  <a:pt x="2752928" y="635380"/>
                  <a:pt x="2752928" y="554477"/>
                </a:cubicBezTo>
                <a:cubicBezTo>
                  <a:pt x="2752928" y="486306"/>
                  <a:pt x="2750728" y="417950"/>
                  <a:pt x="2743200" y="350196"/>
                </a:cubicBezTo>
                <a:cubicBezTo>
                  <a:pt x="2740083" y="322141"/>
                  <a:pt x="2723699" y="285291"/>
                  <a:pt x="2704290" y="262647"/>
                </a:cubicBezTo>
                <a:cubicBezTo>
                  <a:pt x="2692353" y="248720"/>
                  <a:pt x="2675554" y="238998"/>
                  <a:pt x="2665379" y="223736"/>
                </a:cubicBezTo>
                <a:cubicBezTo>
                  <a:pt x="2639439" y="184825"/>
                  <a:pt x="2655652" y="201038"/>
                  <a:pt x="2616741" y="175098"/>
                </a:cubicBezTo>
                <a:cubicBezTo>
                  <a:pt x="2599139" y="148695"/>
                  <a:pt x="2586682" y="125875"/>
                  <a:pt x="2558375" y="107004"/>
                </a:cubicBezTo>
                <a:cubicBezTo>
                  <a:pt x="2548647" y="100519"/>
                  <a:pt x="2539876" y="92297"/>
                  <a:pt x="2529192" y="87549"/>
                </a:cubicBezTo>
                <a:cubicBezTo>
                  <a:pt x="2510452" y="79220"/>
                  <a:pt x="2490281" y="74579"/>
                  <a:pt x="2470826" y="68094"/>
                </a:cubicBezTo>
                <a:lnTo>
                  <a:pt x="2441643" y="58366"/>
                </a:lnTo>
                <a:lnTo>
                  <a:pt x="2354094" y="29183"/>
                </a:lnTo>
                <a:cubicBezTo>
                  <a:pt x="2323783" y="19079"/>
                  <a:pt x="2311493" y="13641"/>
                  <a:pt x="2276273" y="9728"/>
                </a:cubicBezTo>
                <a:cubicBezTo>
                  <a:pt x="2234254" y="5059"/>
                  <a:pt x="2191966" y="3243"/>
                  <a:pt x="2149813" y="0"/>
                </a:cubicBezTo>
                <a:cubicBezTo>
                  <a:pt x="2052536" y="3243"/>
                  <a:pt x="1955012" y="2068"/>
                  <a:pt x="1857983" y="9728"/>
                </a:cubicBezTo>
                <a:cubicBezTo>
                  <a:pt x="1831327" y="11832"/>
                  <a:pt x="1806694" y="25866"/>
                  <a:pt x="1780162" y="29183"/>
                </a:cubicBezTo>
                <a:lnTo>
                  <a:pt x="1702341" y="38911"/>
                </a:lnTo>
                <a:cubicBezTo>
                  <a:pt x="1692613" y="42153"/>
                  <a:pt x="1683412" y="48638"/>
                  <a:pt x="1673158" y="48638"/>
                </a:cubicBezTo>
                <a:cubicBezTo>
                  <a:pt x="1640571" y="48638"/>
                  <a:pt x="1575881" y="38911"/>
                  <a:pt x="1566154" y="486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23983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D226B68E-2E44-6F4F-B6A4-589EE2333E5F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7058108-C25E-A243-BD98-A904117D9FDD}"/>
              </a:ext>
            </a:extLst>
          </p:cNvPr>
          <p:cNvSpPr/>
          <p:nvPr/>
        </p:nvSpPr>
        <p:spPr>
          <a:xfrm>
            <a:off x="1712068" y="1322707"/>
            <a:ext cx="3988341" cy="2237616"/>
          </a:xfrm>
          <a:custGeom>
            <a:avLst/>
            <a:gdLst>
              <a:gd name="connsiteX0" fmla="*/ 3852153 w 3988341"/>
              <a:gd name="connsiteY0" fmla="*/ 107259 h 2237616"/>
              <a:gd name="connsiteX1" fmla="*/ 3764604 w 3988341"/>
              <a:gd name="connsiteY1" fmla="*/ 97531 h 2237616"/>
              <a:gd name="connsiteX2" fmla="*/ 3667328 w 3988341"/>
              <a:gd name="connsiteY2" fmla="*/ 68348 h 2237616"/>
              <a:gd name="connsiteX3" fmla="*/ 3638145 w 3988341"/>
              <a:gd name="connsiteY3" fmla="*/ 58621 h 2237616"/>
              <a:gd name="connsiteX4" fmla="*/ 3540868 w 3988341"/>
              <a:gd name="connsiteY4" fmla="*/ 48893 h 2237616"/>
              <a:gd name="connsiteX5" fmla="*/ 2918298 w 3988341"/>
              <a:gd name="connsiteY5" fmla="*/ 39165 h 2237616"/>
              <a:gd name="connsiteX6" fmla="*/ 2110902 w 3988341"/>
              <a:gd name="connsiteY6" fmla="*/ 19710 h 2237616"/>
              <a:gd name="connsiteX7" fmla="*/ 1264596 w 3988341"/>
              <a:gd name="connsiteY7" fmla="*/ 9982 h 2237616"/>
              <a:gd name="connsiteX8" fmla="*/ 807396 w 3988341"/>
              <a:gd name="connsiteY8" fmla="*/ 9982 h 2237616"/>
              <a:gd name="connsiteX9" fmla="*/ 700392 w 3988341"/>
              <a:gd name="connsiteY9" fmla="*/ 29438 h 2237616"/>
              <a:gd name="connsiteX10" fmla="*/ 603115 w 3988341"/>
              <a:gd name="connsiteY10" fmla="*/ 58621 h 2237616"/>
              <a:gd name="connsiteX11" fmla="*/ 544749 w 3988341"/>
              <a:gd name="connsiteY11" fmla="*/ 78076 h 2237616"/>
              <a:gd name="connsiteX12" fmla="*/ 486383 w 3988341"/>
              <a:gd name="connsiteY12" fmla="*/ 97531 h 2237616"/>
              <a:gd name="connsiteX13" fmla="*/ 457200 w 3988341"/>
              <a:gd name="connsiteY13" fmla="*/ 107259 h 2237616"/>
              <a:gd name="connsiteX14" fmla="*/ 369651 w 3988341"/>
              <a:gd name="connsiteY14" fmla="*/ 155897 h 2237616"/>
              <a:gd name="connsiteX15" fmla="*/ 330741 w 3988341"/>
              <a:gd name="connsiteY15" fmla="*/ 204536 h 2237616"/>
              <a:gd name="connsiteX16" fmla="*/ 282102 w 3988341"/>
              <a:gd name="connsiteY16" fmla="*/ 243446 h 2237616"/>
              <a:gd name="connsiteX17" fmla="*/ 243192 w 3988341"/>
              <a:gd name="connsiteY17" fmla="*/ 292084 h 2237616"/>
              <a:gd name="connsiteX18" fmla="*/ 223736 w 3988341"/>
              <a:gd name="connsiteY18" fmla="*/ 311540 h 2237616"/>
              <a:gd name="connsiteX19" fmla="*/ 194553 w 3988341"/>
              <a:gd name="connsiteY19" fmla="*/ 360178 h 2237616"/>
              <a:gd name="connsiteX20" fmla="*/ 155643 w 3988341"/>
              <a:gd name="connsiteY20" fmla="*/ 437999 h 2237616"/>
              <a:gd name="connsiteX21" fmla="*/ 136187 w 3988341"/>
              <a:gd name="connsiteY21" fmla="*/ 467182 h 2237616"/>
              <a:gd name="connsiteX22" fmla="*/ 116732 w 3988341"/>
              <a:gd name="connsiteY22" fmla="*/ 525548 h 2237616"/>
              <a:gd name="connsiteX23" fmla="*/ 97277 w 3988341"/>
              <a:gd name="connsiteY23" fmla="*/ 554731 h 2237616"/>
              <a:gd name="connsiteX24" fmla="*/ 77821 w 3988341"/>
              <a:gd name="connsiteY24" fmla="*/ 613097 h 2237616"/>
              <a:gd name="connsiteX25" fmla="*/ 68094 w 3988341"/>
              <a:gd name="connsiteY25" fmla="*/ 642280 h 2237616"/>
              <a:gd name="connsiteX26" fmla="*/ 48638 w 3988341"/>
              <a:gd name="connsiteY26" fmla="*/ 729829 h 2237616"/>
              <a:gd name="connsiteX27" fmla="*/ 38911 w 3988341"/>
              <a:gd name="connsiteY27" fmla="*/ 768740 h 2237616"/>
              <a:gd name="connsiteX28" fmla="*/ 29183 w 3988341"/>
              <a:gd name="connsiteY28" fmla="*/ 836833 h 2237616"/>
              <a:gd name="connsiteX29" fmla="*/ 9728 w 3988341"/>
              <a:gd name="connsiteY29" fmla="*/ 1021659 h 2237616"/>
              <a:gd name="connsiteX30" fmla="*/ 0 w 3988341"/>
              <a:gd name="connsiteY30" fmla="*/ 1294033 h 2237616"/>
              <a:gd name="connsiteX31" fmla="*/ 9728 w 3988341"/>
              <a:gd name="connsiteY31" fmla="*/ 1556680 h 2237616"/>
              <a:gd name="connsiteX32" fmla="*/ 29183 w 3988341"/>
              <a:gd name="connsiteY32" fmla="*/ 1644229 h 2237616"/>
              <a:gd name="connsiteX33" fmla="*/ 38911 w 3988341"/>
              <a:gd name="connsiteY33" fmla="*/ 1673412 h 2237616"/>
              <a:gd name="connsiteX34" fmla="*/ 48638 w 3988341"/>
              <a:gd name="connsiteY34" fmla="*/ 1722050 h 2237616"/>
              <a:gd name="connsiteX35" fmla="*/ 58366 w 3988341"/>
              <a:gd name="connsiteY35" fmla="*/ 1760961 h 2237616"/>
              <a:gd name="connsiteX36" fmla="*/ 68094 w 3988341"/>
              <a:gd name="connsiteY36" fmla="*/ 1809599 h 2237616"/>
              <a:gd name="connsiteX37" fmla="*/ 97277 w 3988341"/>
              <a:gd name="connsiteY37" fmla="*/ 1906876 h 2237616"/>
              <a:gd name="connsiteX38" fmla="*/ 107004 w 3988341"/>
              <a:gd name="connsiteY38" fmla="*/ 1936059 h 2237616"/>
              <a:gd name="connsiteX39" fmla="*/ 126460 w 3988341"/>
              <a:gd name="connsiteY39" fmla="*/ 1955514 h 2237616"/>
              <a:gd name="connsiteX40" fmla="*/ 145915 w 3988341"/>
              <a:gd name="connsiteY40" fmla="*/ 1984697 h 2237616"/>
              <a:gd name="connsiteX41" fmla="*/ 233464 w 3988341"/>
              <a:gd name="connsiteY41" fmla="*/ 2043063 h 2237616"/>
              <a:gd name="connsiteX42" fmla="*/ 350196 w 3988341"/>
              <a:gd name="connsiteY42" fmla="*/ 2120884 h 2237616"/>
              <a:gd name="connsiteX43" fmla="*/ 408562 w 3988341"/>
              <a:gd name="connsiteY43" fmla="*/ 2159795 h 2237616"/>
              <a:gd name="connsiteX44" fmla="*/ 437745 w 3988341"/>
              <a:gd name="connsiteY44" fmla="*/ 2169523 h 2237616"/>
              <a:gd name="connsiteX45" fmla="*/ 496111 w 3988341"/>
              <a:gd name="connsiteY45" fmla="*/ 2208433 h 2237616"/>
              <a:gd name="connsiteX46" fmla="*/ 603115 w 3988341"/>
              <a:gd name="connsiteY46" fmla="*/ 2237616 h 2237616"/>
              <a:gd name="connsiteX47" fmla="*/ 894945 w 3988341"/>
              <a:gd name="connsiteY47" fmla="*/ 2227889 h 2237616"/>
              <a:gd name="connsiteX48" fmla="*/ 1001949 w 3988341"/>
              <a:gd name="connsiteY48" fmla="*/ 2198706 h 2237616"/>
              <a:gd name="connsiteX49" fmla="*/ 1040860 w 3988341"/>
              <a:gd name="connsiteY49" fmla="*/ 2188978 h 2237616"/>
              <a:gd name="connsiteX50" fmla="*/ 1099226 w 3988341"/>
              <a:gd name="connsiteY50" fmla="*/ 2169523 h 2237616"/>
              <a:gd name="connsiteX51" fmla="*/ 1157592 w 3988341"/>
              <a:gd name="connsiteY51" fmla="*/ 2150067 h 2237616"/>
              <a:gd name="connsiteX52" fmla="*/ 1235413 w 3988341"/>
              <a:gd name="connsiteY52" fmla="*/ 2120884 h 2237616"/>
              <a:gd name="connsiteX53" fmla="*/ 1264596 w 3988341"/>
              <a:gd name="connsiteY53" fmla="*/ 2101429 h 2237616"/>
              <a:gd name="connsiteX54" fmla="*/ 1332689 w 3988341"/>
              <a:gd name="connsiteY54" fmla="*/ 2072246 h 2237616"/>
              <a:gd name="connsiteX55" fmla="*/ 1361872 w 3988341"/>
              <a:gd name="connsiteY55" fmla="*/ 2052791 h 2237616"/>
              <a:gd name="connsiteX56" fmla="*/ 1420238 w 3988341"/>
              <a:gd name="connsiteY56" fmla="*/ 2033336 h 2237616"/>
              <a:gd name="connsiteX57" fmla="*/ 1527243 w 3988341"/>
              <a:gd name="connsiteY57" fmla="*/ 2004153 h 2237616"/>
              <a:gd name="connsiteX58" fmla="*/ 2062264 w 3988341"/>
              <a:gd name="connsiteY58" fmla="*/ 1984697 h 2237616"/>
              <a:gd name="connsiteX59" fmla="*/ 2130358 w 3988341"/>
              <a:gd name="connsiteY59" fmla="*/ 1974970 h 2237616"/>
              <a:gd name="connsiteX60" fmla="*/ 2188723 w 3988341"/>
              <a:gd name="connsiteY60" fmla="*/ 1955514 h 2237616"/>
              <a:gd name="connsiteX61" fmla="*/ 2227634 w 3988341"/>
              <a:gd name="connsiteY61" fmla="*/ 1945787 h 2237616"/>
              <a:gd name="connsiteX62" fmla="*/ 2266545 w 3988341"/>
              <a:gd name="connsiteY62" fmla="*/ 1906876 h 2237616"/>
              <a:gd name="connsiteX63" fmla="*/ 2324911 w 3988341"/>
              <a:gd name="connsiteY63" fmla="*/ 1867965 h 2237616"/>
              <a:gd name="connsiteX64" fmla="*/ 2373549 w 3988341"/>
              <a:gd name="connsiteY64" fmla="*/ 1809599 h 2237616"/>
              <a:gd name="connsiteX65" fmla="*/ 2402732 w 3988341"/>
              <a:gd name="connsiteY65" fmla="*/ 1780416 h 2237616"/>
              <a:gd name="connsiteX66" fmla="*/ 2441643 w 3988341"/>
              <a:gd name="connsiteY66" fmla="*/ 1712323 h 2237616"/>
              <a:gd name="connsiteX67" fmla="*/ 2461098 w 3988341"/>
              <a:gd name="connsiteY67" fmla="*/ 1683140 h 2237616"/>
              <a:gd name="connsiteX68" fmla="*/ 2480553 w 3988341"/>
              <a:gd name="connsiteY68" fmla="*/ 1624774 h 2237616"/>
              <a:gd name="connsiteX69" fmla="*/ 2490281 w 3988341"/>
              <a:gd name="connsiteY69" fmla="*/ 1595591 h 2237616"/>
              <a:gd name="connsiteX70" fmla="*/ 2529192 w 3988341"/>
              <a:gd name="connsiteY70" fmla="*/ 1508042 h 2237616"/>
              <a:gd name="connsiteX71" fmla="*/ 2538919 w 3988341"/>
              <a:gd name="connsiteY71" fmla="*/ 1478859 h 2237616"/>
              <a:gd name="connsiteX72" fmla="*/ 2548647 w 3988341"/>
              <a:gd name="connsiteY72" fmla="*/ 1449676 h 2237616"/>
              <a:gd name="connsiteX73" fmla="*/ 2558375 w 3988341"/>
              <a:gd name="connsiteY73" fmla="*/ 1410765 h 2237616"/>
              <a:gd name="connsiteX74" fmla="*/ 2577830 w 3988341"/>
              <a:gd name="connsiteY74" fmla="*/ 1381582 h 2237616"/>
              <a:gd name="connsiteX75" fmla="*/ 2597285 w 3988341"/>
              <a:gd name="connsiteY75" fmla="*/ 1323216 h 2237616"/>
              <a:gd name="connsiteX76" fmla="*/ 2616741 w 3988341"/>
              <a:gd name="connsiteY76" fmla="*/ 1255123 h 2237616"/>
              <a:gd name="connsiteX77" fmla="*/ 2636196 w 3988341"/>
              <a:gd name="connsiteY77" fmla="*/ 1225940 h 2237616"/>
              <a:gd name="connsiteX78" fmla="*/ 2655651 w 3988341"/>
              <a:gd name="connsiteY78" fmla="*/ 1167574 h 2237616"/>
              <a:gd name="connsiteX79" fmla="*/ 2665379 w 3988341"/>
              <a:gd name="connsiteY79" fmla="*/ 1138391 h 2237616"/>
              <a:gd name="connsiteX80" fmla="*/ 2743200 w 3988341"/>
              <a:gd name="connsiteY80" fmla="*/ 1041114 h 2237616"/>
              <a:gd name="connsiteX81" fmla="*/ 2801566 w 3988341"/>
              <a:gd name="connsiteY81" fmla="*/ 1002204 h 2237616"/>
              <a:gd name="connsiteX82" fmla="*/ 2821021 w 3988341"/>
              <a:gd name="connsiteY82" fmla="*/ 982748 h 2237616"/>
              <a:gd name="connsiteX83" fmla="*/ 2879387 w 3988341"/>
              <a:gd name="connsiteY83" fmla="*/ 963293 h 2237616"/>
              <a:gd name="connsiteX84" fmla="*/ 2937753 w 3988341"/>
              <a:gd name="connsiteY84" fmla="*/ 943838 h 2237616"/>
              <a:gd name="connsiteX85" fmla="*/ 2976664 w 3988341"/>
              <a:gd name="connsiteY85" fmla="*/ 934110 h 2237616"/>
              <a:gd name="connsiteX86" fmla="*/ 3589506 w 3988341"/>
              <a:gd name="connsiteY86" fmla="*/ 924382 h 2237616"/>
              <a:gd name="connsiteX87" fmla="*/ 3677055 w 3988341"/>
              <a:gd name="connsiteY87" fmla="*/ 904927 h 2237616"/>
              <a:gd name="connsiteX88" fmla="*/ 3706238 w 3988341"/>
              <a:gd name="connsiteY88" fmla="*/ 895199 h 2237616"/>
              <a:gd name="connsiteX89" fmla="*/ 3754877 w 3988341"/>
              <a:gd name="connsiteY89" fmla="*/ 856289 h 2237616"/>
              <a:gd name="connsiteX90" fmla="*/ 3793787 w 3988341"/>
              <a:gd name="connsiteY90" fmla="*/ 807650 h 2237616"/>
              <a:gd name="connsiteX91" fmla="*/ 3822970 w 3988341"/>
              <a:gd name="connsiteY91" fmla="*/ 788195 h 2237616"/>
              <a:gd name="connsiteX92" fmla="*/ 3861881 w 3988341"/>
              <a:gd name="connsiteY92" fmla="*/ 749284 h 2237616"/>
              <a:gd name="connsiteX93" fmla="*/ 3891064 w 3988341"/>
              <a:gd name="connsiteY93" fmla="*/ 720102 h 2237616"/>
              <a:gd name="connsiteX94" fmla="*/ 3910519 w 3988341"/>
              <a:gd name="connsiteY94" fmla="*/ 700646 h 2237616"/>
              <a:gd name="connsiteX95" fmla="*/ 3939702 w 3988341"/>
              <a:gd name="connsiteY95" fmla="*/ 642280 h 2237616"/>
              <a:gd name="connsiteX96" fmla="*/ 3949430 w 3988341"/>
              <a:gd name="connsiteY96" fmla="*/ 613097 h 2237616"/>
              <a:gd name="connsiteX97" fmla="*/ 3978613 w 3988341"/>
              <a:gd name="connsiteY97" fmla="*/ 554731 h 2237616"/>
              <a:gd name="connsiteX98" fmla="*/ 3988341 w 3988341"/>
              <a:gd name="connsiteY98" fmla="*/ 428272 h 2237616"/>
              <a:gd name="connsiteX99" fmla="*/ 3978613 w 3988341"/>
              <a:gd name="connsiteY99" fmla="*/ 272629 h 2237616"/>
              <a:gd name="connsiteX100" fmla="*/ 3959158 w 3988341"/>
              <a:gd name="connsiteY100" fmla="*/ 214263 h 2237616"/>
              <a:gd name="connsiteX101" fmla="*/ 3949430 w 3988341"/>
              <a:gd name="connsiteY101" fmla="*/ 185080 h 2237616"/>
              <a:gd name="connsiteX102" fmla="*/ 3910519 w 3988341"/>
              <a:gd name="connsiteY102" fmla="*/ 136442 h 2237616"/>
              <a:gd name="connsiteX103" fmla="*/ 3852153 w 3988341"/>
              <a:gd name="connsiteY103" fmla="*/ 107259 h 22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988341" h="2237616">
                <a:moveTo>
                  <a:pt x="3852153" y="107259"/>
                </a:moveTo>
                <a:cubicBezTo>
                  <a:pt x="3827834" y="100774"/>
                  <a:pt x="3793625" y="101996"/>
                  <a:pt x="3764604" y="97531"/>
                </a:cubicBezTo>
                <a:cubicBezTo>
                  <a:pt x="3737295" y="93330"/>
                  <a:pt x="3690063" y="75926"/>
                  <a:pt x="3667328" y="68348"/>
                </a:cubicBezTo>
                <a:cubicBezTo>
                  <a:pt x="3657600" y="65105"/>
                  <a:pt x="3648348" y="59641"/>
                  <a:pt x="3638145" y="58621"/>
                </a:cubicBezTo>
                <a:cubicBezTo>
                  <a:pt x="3605719" y="55378"/>
                  <a:pt x="3573444" y="49773"/>
                  <a:pt x="3540868" y="48893"/>
                </a:cubicBezTo>
                <a:cubicBezTo>
                  <a:pt x="3333395" y="43285"/>
                  <a:pt x="3125821" y="42408"/>
                  <a:pt x="2918298" y="39165"/>
                </a:cubicBezTo>
                <a:cubicBezTo>
                  <a:pt x="2552395" y="16298"/>
                  <a:pt x="2787078" y="28492"/>
                  <a:pt x="2110902" y="19710"/>
                </a:cubicBezTo>
                <a:lnTo>
                  <a:pt x="1264596" y="9982"/>
                </a:lnTo>
                <a:cubicBezTo>
                  <a:pt x="1031271" y="-623"/>
                  <a:pt x="1051810" y="-5786"/>
                  <a:pt x="807396" y="9982"/>
                </a:cubicBezTo>
                <a:cubicBezTo>
                  <a:pt x="792515" y="10942"/>
                  <a:pt x="718247" y="25470"/>
                  <a:pt x="700392" y="29438"/>
                </a:cubicBezTo>
                <a:cubicBezTo>
                  <a:pt x="656274" y="39242"/>
                  <a:pt x="651634" y="42448"/>
                  <a:pt x="603115" y="58621"/>
                </a:cubicBezTo>
                <a:lnTo>
                  <a:pt x="544749" y="78076"/>
                </a:lnTo>
                <a:lnTo>
                  <a:pt x="486383" y="97531"/>
                </a:lnTo>
                <a:cubicBezTo>
                  <a:pt x="476655" y="100774"/>
                  <a:pt x="465732" y="101571"/>
                  <a:pt x="457200" y="107259"/>
                </a:cubicBezTo>
                <a:cubicBezTo>
                  <a:pt x="390302" y="151858"/>
                  <a:pt x="421017" y="138776"/>
                  <a:pt x="369651" y="155897"/>
                </a:cubicBezTo>
                <a:cubicBezTo>
                  <a:pt x="322668" y="202883"/>
                  <a:pt x="379837" y="143167"/>
                  <a:pt x="330741" y="204536"/>
                </a:cubicBezTo>
                <a:cubicBezTo>
                  <a:pt x="309864" y="230632"/>
                  <a:pt x="310190" y="220976"/>
                  <a:pt x="282102" y="243446"/>
                </a:cubicBezTo>
                <a:cubicBezTo>
                  <a:pt x="256008" y="264322"/>
                  <a:pt x="265660" y="263999"/>
                  <a:pt x="243192" y="292084"/>
                </a:cubicBezTo>
                <a:cubicBezTo>
                  <a:pt x="237462" y="299246"/>
                  <a:pt x="230221" y="305055"/>
                  <a:pt x="223736" y="311540"/>
                </a:cubicBezTo>
                <a:cubicBezTo>
                  <a:pt x="196181" y="394210"/>
                  <a:pt x="234612" y="293414"/>
                  <a:pt x="194553" y="360178"/>
                </a:cubicBezTo>
                <a:cubicBezTo>
                  <a:pt x="179631" y="385047"/>
                  <a:pt x="171731" y="413868"/>
                  <a:pt x="155643" y="437999"/>
                </a:cubicBezTo>
                <a:lnTo>
                  <a:pt x="136187" y="467182"/>
                </a:lnTo>
                <a:cubicBezTo>
                  <a:pt x="129702" y="486637"/>
                  <a:pt x="128107" y="508484"/>
                  <a:pt x="116732" y="525548"/>
                </a:cubicBezTo>
                <a:cubicBezTo>
                  <a:pt x="110247" y="535276"/>
                  <a:pt x="102025" y="544048"/>
                  <a:pt x="97277" y="554731"/>
                </a:cubicBezTo>
                <a:cubicBezTo>
                  <a:pt x="88948" y="573471"/>
                  <a:pt x="84306" y="593642"/>
                  <a:pt x="77821" y="613097"/>
                </a:cubicBezTo>
                <a:cubicBezTo>
                  <a:pt x="74578" y="622825"/>
                  <a:pt x="70581" y="632332"/>
                  <a:pt x="68094" y="642280"/>
                </a:cubicBezTo>
                <a:cubicBezTo>
                  <a:pt x="44379" y="737139"/>
                  <a:pt x="73327" y="618728"/>
                  <a:pt x="48638" y="729829"/>
                </a:cubicBezTo>
                <a:cubicBezTo>
                  <a:pt x="45738" y="742880"/>
                  <a:pt x="41303" y="755586"/>
                  <a:pt x="38911" y="768740"/>
                </a:cubicBezTo>
                <a:cubicBezTo>
                  <a:pt x="34810" y="791298"/>
                  <a:pt x="32213" y="814106"/>
                  <a:pt x="29183" y="836833"/>
                </a:cubicBezTo>
                <a:cubicBezTo>
                  <a:pt x="17037" y="927928"/>
                  <a:pt x="19049" y="919123"/>
                  <a:pt x="9728" y="1021659"/>
                </a:cubicBezTo>
                <a:cubicBezTo>
                  <a:pt x="6485" y="1112450"/>
                  <a:pt x="0" y="1203184"/>
                  <a:pt x="0" y="1294033"/>
                </a:cubicBezTo>
                <a:cubicBezTo>
                  <a:pt x="0" y="1381642"/>
                  <a:pt x="4263" y="1469242"/>
                  <a:pt x="9728" y="1556680"/>
                </a:cubicBezTo>
                <a:cubicBezTo>
                  <a:pt x="10531" y="1569525"/>
                  <a:pt x="24781" y="1628821"/>
                  <a:pt x="29183" y="1644229"/>
                </a:cubicBezTo>
                <a:cubicBezTo>
                  <a:pt x="32000" y="1654088"/>
                  <a:pt x="36424" y="1663464"/>
                  <a:pt x="38911" y="1673412"/>
                </a:cubicBezTo>
                <a:cubicBezTo>
                  <a:pt x="42921" y="1689452"/>
                  <a:pt x="45051" y="1705910"/>
                  <a:pt x="48638" y="1722050"/>
                </a:cubicBezTo>
                <a:cubicBezTo>
                  <a:pt x="51538" y="1735101"/>
                  <a:pt x="55466" y="1747910"/>
                  <a:pt x="58366" y="1760961"/>
                </a:cubicBezTo>
                <a:cubicBezTo>
                  <a:pt x="61953" y="1777101"/>
                  <a:pt x="64507" y="1793459"/>
                  <a:pt x="68094" y="1809599"/>
                </a:cubicBezTo>
                <a:cubicBezTo>
                  <a:pt x="77898" y="1853717"/>
                  <a:pt x="81104" y="1858357"/>
                  <a:pt x="97277" y="1906876"/>
                </a:cubicBezTo>
                <a:cubicBezTo>
                  <a:pt x="100520" y="1916604"/>
                  <a:pt x="99753" y="1928809"/>
                  <a:pt x="107004" y="1936059"/>
                </a:cubicBezTo>
                <a:cubicBezTo>
                  <a:pt x="113489" y="1942544"/>
                  <a:pt x="120731" y="1948352"/>
                  <a:pt x="126460" y="1955514"/>
                </a:cubicBezTo>
                <a:cubicBezTo>
                  <a:pt x="133763" y="1964643"/>
                  <a:pt x="137117" y="1976998"/>
                  <a:pt x="145915" y="1984697"/>
                </a:cubicBezTo>
                <a:cubicBezTo>
                  <a:pt x="145923" y="1984704"/>
                  <a:pt x="218868" y="2033332"/>
                  <a:pt x="233464" y="2043063"/>
                </a:cubicBezTo>
                <a:lnTo>
                  <a:pt x="350196" y="2120884"/>
                </a:lnTo>
                <a:lnTo>
                  <a:pt x="408562" y="2159795"/>
                </a:lnTo>
                <a:cubicBezTo>
                  <a:pt x="418290" y="2163038"/>
                  <a:pt x="428781" y="2164543"/>
                  <a:pt x="437745" y="2169523"/>
                </a:cubicBezTo>
                <a:cubicBezTo>
                  <a:pt x="458185" y="2180878"/>
                  <a:pt x="473929" y="2201039"/>
                  <a:pt x="496111" y="2208433"/>
                </a:cubicBezTo>
                <a:cubicBezTo>
                  <a:pt x="570162" y="2233118"/>
                  <a:pt x="534367" y="2223867"/>
                  <a:pt x="603115" y="2237616"/>
                </a:cubicBezTo>
                <a:cubicBezTo>
                  <a:pt x="700392" y="2234374"/>
                  <a:pt x="797916" y="2235549"/>
                  <a:pt x="894945" y="2227889"/>
                </a:cubicBezTo>
                <a:cubicBezTo>
                  <a:pt x="942849" y="2224107"/>
                  <a:pt x="962687" y="2209924"/>
                  <a:pt x="1001949" y="2198706"/>
                </a:cubicBezTo>
                <a:cubicBezTo>
                  <a:pt x="1014804" y="2195033"/>
                  <a:pt x="1028054" y="2192820"/>
                  <a:pt x="1040860" y="2188978"/>
                </a:cubicBezTo>
                <a:cubicBezTo>
                  <a:pt x="1060503" y="2183085"/>
                  <a:pt x="1079771" y="2176008"/>
                  <a:pt x="1099226" y="2169523"/>
                </a:cubicBezTo>
                <a:lnTo>
                  <a:pt x="1157592" y="2150067"/>
                </a:lnTo>
                <a:cubicBezTo>
                  <a:pt x="1182858" y="2141645"/>
                  <a:pt x="1212136" y="2132523"/>
                  <a:pt x="1235413" y="2120884"/>
                </a:cubicBezTo>
                <a:cubicBezTo>
                  <a:pt x="1245870" y="2115656"/>
                  <a:pt x="1254139" y="2106657"/>
                  <a:pt x="1264596" y="2101429"/>
                </a:cubicBezTo>
                <a:cubicBezTo>
                  <a:pt x="1373716" y="2046871"/>
                  <a:pt x="1191015" y="2153204"/>
                  <a:pt x="1332689" y="2072246"/>
                </a:cubicBezTo>
                <a:cubicBezTo>
                  <a:pt x="1342840" y="2066445"/>
                  <a:pt x="1351188" y="2057539"/>
                  <a:pt x="1361872" y="2052791"/>
                </a:cubicBezTo>
                <a:cubicBezTo>
                  <a:pt x="1380612" y="2044462"/>
                  <a:pt x="1400783" y="2039821"/>
                  <a:pt x="1420238" y="2033336"/>
                </a:cubicBezTo>
                <a:cubicBezTo>
                  <a:pt x="1462174" y="2019357"/>
                  <a:pt x="1472367" y="2015129"/>
                  <a:pt x="1527243" y="2004153"/>
                </a:cubicBezTo>
                <a:cubicBezTo>
                  <a:pt x="1734892" y="1962622"/>
                  <a:pt x="1559351" y="1994756"/>
                  <a:pt x="2062264" y="1984697"/>
                </a:cubicBezTo>
                <a:cubicBezTo>
                  <a:pt x="2084962" y="1981455"/>
                  <a:pt x="2108017" y="1980126"/>
                  <a:pt x="2130358" y="1974970"/>
                </a:cubicBezTo>
                <a:cubicBezTo>
                  <a:pt x="2150340" y="1970359"/>
                  <a:pt x="2168828" y="1960487"/>
                  <a:pt x="2188723" y="1955514"/>
                </a:cubicBezTo>
                <a:lnTo>
                  <a:pt x="2227634" y="1945787"/>
                </a:lnTo>
                <a:cubicBezTo>
                  <a:pt x="2240604" y="1932817"/>
                  <a:pt x="2251283" y="1917051"/>
                  <a:pt x="2266545" y="1906876"/>
                </a:cubicBezTo>
                <a:cubicBezTo>
                  <a:pt x="2286000" y="1893906"/>
                  <a:pt x="2308377" y="1884499"/>
                  <a:pt x="2324911" y="1867965"/>
                </a:cubicBezTo>
                <a:cubicBezTo>
                  <a:pt x="2410170" y="1782706"/>
                  <a:pt x="2305834" y="1890858"/>
                  <a:pt x="2373549" y="1809599"/>
                </a:cubicBezTo>
                <a:cubicBezTo>
                  <a:pt x="2382356" y="1799031"/>
                  <a:pt x="2393925" y="1790984"/>
                  <a:pt x="2402732" y="1780416"/>
                </a:cubicBezTo>
                <a:cubicBezTo>
                  <a:pt x="2424274" y="1754566"/>
                  <a:pt x="2424347" y="1742590"/>
                  <a:pt x="2441643" y="1712323"/>
                </a:cubicBezTo>
                <a:cubicBezTo>
                  <a:pt x="2447444" y="1702172"/>
                  <a:pt x="2456350" y="1693824"/>
                  <a:pt x="2461098" y="1683140"/>
                </a:cubicBezTo>
                <a:cubicBezTo>
                  <a:pt x="2469427" y="1664400"/>
                  <a:pt x="2474068" y="1644229"/>
                  <a:pt x="2480553" y="1624774"/>
                </a:cubicBezTo>
                <a:cubicBezTo>
                  <a:pt x="2483796" y="1615046"/>
                  <a:pt x="2484593" y="1604123"/>
                  <a:pt x="2490281" y="1595591"/>
                </a:cubicBezTo>
                <a:cubicBezTo>
                  <a:pt x="2521111" y="1549346"/>
                  <a:pt x="2506040" y="1577497"/>
                  <a:pt x="2529192" y="1508042"/>
                </a:cubicBezTo>
                <a:lnTo>
                  <a:pt x="2538919" y="1478859"/>
                </a:lnTo>
                <a:cubicBezTo>
                  <a:pt x="2542162" y="1469131"/>
                  <a:pt x="2546160" y="1459624"/>
                  <a:pt x="2548647" y="1449676"/>
                </a:cubicBezTo>
                <a:cubicBezTo>
                  <a:pt x="2551890" y="1436706"/>
                  <a:pt x="2553109" y="1423054"/>
                  <a:pt x="2558375" y="1410765"/>
                </a:cubicBezTo>
                <a:cubicBezTo>
                  <a:pt x="2562980" y="1400019"/>
                  <a:pt x="2573082" y="1392266"/>
                  <a:pt x="2577830" y="1381582"/>
                </a:cubicBezTo>
                <a:cubicBezTo>
                  <a:pt x="2586159" y="1362842"/>
                  <a:pt x="2592311" y="1343111"/>
                  <a:pt x="2597285" y="1323216"/>
                </a:cubicBezTo>
                <a:cubicBezTo>
                  <a:pt x="2600402" y="1310748"/>
                  <a:pt x="2609763" y="1269079"/>
                  <a:pt x="2616741" y="1255123"/>
                </a:cubicBezTo>
                <a:cubicBezTo>
                  <a:pt x="2621969" y="1244666"/>
                  <a:pt x="2629711" y="1235668"/>
                  <a:pt x="2636196" y="1225940"/>
                </a:cubicBezTo>
                <a:lnTo>
                  <a:pt x="2655651" y="1167574"/>
                </a:lnTo>
                <a:cubicBezTo>
                  <a:pt x="2658894" y="1157846"/>
                  <a:pt x="2659691" y="1146923"/>
                  <a:pt x="2665379" y="1138391"/>
                </a:cubicBezTo>
                <a:cubicBezTo>
                  <a:pt x="2714464" y="1064763"/>
                  <a:pt x="2687755" y="1096559"/>
                  <a:pt x="2743200" y="1041114"/>
                </a:cubicBezTo>
                <a:cubicBezTo>
                  <a:pt x="2779634" y="1004680"/>
                  <a:pt x="2759332" y="1016281"/>
                  <a:pt x="2801566" y="1002204"/>
                </a:cubicBezTo>
                <a:cubicBezTo>
                  <a:pt x="2808051" y="995719"/>
                  <a:pt x="2812818" y="986850"/>
                  <a:pt x="2821021" y="982748"/>
                </a:cubicBezTo>
                <a:cubicBezTo>
                  <a:pt x="2839364" y="973577"/>
                  <a:pt x="2859932" y="969778"/>
                  <a:pt x="2879387" y="963293"/>
                </a:cubicBezTo>
                <a:lnTo>
                  <a:pt x="2937753" y="943838"/>
                </a:lnTo>
                <a:cubicBezTo>
                  <a:pt x="2950723" y="940595"/>
                  <a:pt x="2963300" y="934509"/>
                  <a:pt x="2976664" y="934110"/>
                </a:cubicBezTo>
                <a:cubicBezTo>
                  <a:pt x="3180879" y="928014"/>
                  <a:pt x="3385225" y="927625"/>
                  <a:pt x="3589506" y="924382"/>
                </a:cubicBezTo>
                <a:cubicBezTo>
                  <a:pt x="3622948" y="917694"/>
                  <a:pt x="3644993" y="914088"/>
                  <a:pt x="3677055" y="904927"/>
                </a:cubicBezTo>
                <a:cubicBezTo>
                  <a:pt x="3686914" y="902110"/>
                  <a:pt x="3696510" y="898442"/>
                  <a:pt x="3706238" y="895199"/>
                </a:cubicBezTo>
                <a:cubicBezTo>
                  <a:pt x="3753224" y="848216"/>
                  <a:pt x="3693508" y="905385"/>
                  <a:pt x="3754877" y="856289"/>
                </a:cubicBezTo>
                <a:cubicBezTo>
                  <a:pt x="3803007" y="817784"/>
                  <a:pt x="3743229" y="858208"/>
                  <a:pt x="3793787" y="807650"/>
                </a:cubicBezTo>
                <a:cubicBezTo>
                  <a:pt x="3802054" y="799383"/>
                  <a:pt x="3814093" y="795803"/>
                  <a:pt x="3822970" y="788195"/>
                </a:cubicBezTo>
                <a:cubicBezTo>
                  <a:pt x="3836897" y="776258"/>
                  <a:pt x="3848911" y="762254"/>
                  <a:pt x="3861881" y="749284"/>
                </a:cubicBezTo>
                <a:lnTo>
                  <a:pt x="3891064" y="720102"/>
                </a:lnTo>
                <a:lnTo>
                  <a:pt x="3910519" y="700646"/>
                </a:lnTo>
                <a:cubicBezTo>
                  <a:pt x="3934971" y="627293"/>
                  <a:pt x="3901987" y="717710"/>
                  <a:pt x="3939702" y="642280"/>
                </a:cubicBezTo>
                <a:cubicBezTo>
                  <a:pt x="3944288" y="633109"/>
                  <a:pt x="3944844" y="622268"/>
                  <a:pt x="3949430" y="613097"/>
                </a:cubicBezTo>
                <a:cubicBezTo>
                  <a:pt x="3987145" y="537667"/>
                  <a:pt x="3954161" y="628084"/>
                  <a:pt x="3978613" y="554731"/>
                </a:cubicBezTo>
                <a:cubicBezTo>
                  <a:pt x="3981856" y="512578"/>
                  <a:pt x="3988341" y="470550"/>
                  <a:pt x="3988341" y="428272"/>
                </a:cubicBezTo>
                <a:cubicBezTo>
                  <a:pt x="3988341" y="376290"/>
                  <a:pt x="3985636" y="324135"/>
                  <a:pt x="3978613" y="272629"/>
                </a:cubicBezTo>
                <a:cubicBezTo>
                  <a:pt x="3975842" y="252309"/>
                  <a:pt x="3965643" y="233718"/>
                  <a:pt x="3959158" y="214263"/>
                </a:cubicBezTo>
                <a:cubicBezTo>
                  <a:pt x="3955915" y="204535"/>
                  <a:pt x="3955118" y="193612"/>
                  <a:pt x="3949430" y="185080"/>
                </a:cubicBezTo>
                <a:cubicBezTo>
                  <a:pt x="3942555" y="174768"/>
                  <a:pt x="3924382" y="143373"/>
                  <a:pt x="3910519" y="136442"/>
                </a:cubicBezTo>
                <a:cubicBezTo>
                  <a:pt x="3869557" y="115962"/>
                  <a:pt x="3876472" y="113744"/>
                  <a:pt x="3852153" y="10725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0047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2" y="1368475"/>
            <a:ext cx="4726714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E6786140-4A33-ED4B-B9C4-0FC8484FE575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4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FCBFC4D-7381-514F-B8E2-FCB1204AC4CD}"/>
              </a:ext>
            </a:extLst>
          </p:cNvPr>
          <p:cNvSpPr/>
          <p:nvPr/>
        </p:nvSpPr>
        <p:spPr>
          <a:xfrm>
            <a:off x="1708765" y="1303506"/>
            <a:ext cx="4983865" cy="2247090"/>
          </a:xfrm>
          <a:custGeom>
            <a:avLst/>
            <a:gdLst>
              <a:gd name="connsiteX0" fmla="*/ 4828222 w 4983865"/>
              <a:gd name="connsiteY0" fmla="*/ 136188 h 2247090"/>
              <a:gd name="connsiteX1" fmla="*/ 4730946 w 4983865"/>
              <a:gd name="connsiteY1" fmla="*/ 126460 h 2247090"/>
              <a:gd name="connsiteX2" fmla="*/ 4672580 w 4983865"/>
              <a:gd name="connsiteY2" fmla="*/ 107005 h 2247090"/>
              <a:gd name="connsiteX3" fmla="*/ 4643397 w 4983865"/>
              <a:gd name="connsiteY3" fmla="*/ 97277 h 2247090"/>
              <a:gd name="connsiteX4" fmla="*/ 4225107 w 4983865"/>
              <a:gd name="connsiteY4" fmla="*/ 77822 h 2247090"/>
              <a:gd name="connsiteX5" fmla="*/ 4108375 w 4983865"/>
              <a:gd name="connsiteY5" fmla="*/ 68094 h 2247090"/>
              <a:gd name="connsiteX6" fmla="*/ 4030554 w 4983865"/>
              <a:gd name="connsiteY6" fmla="*/ 58366 h 2247090"/>
              <a:gd name="connsiteX7" fmla="*/ 3894367 w 4983865"/>
              <a:gd name="connsiteY7" fmla="*/ 48639 h 2247090"/>
              <a:gd name="connsiteX8" fmla="*/ 3573354 w 4983865"/>
              <a:gd name="connsiteY8" fmla="*/ 29183 h 2247090"/>
              <a:gd name="connsiteX9" fmla="*/ 3505261 w 4983865"/>
              <a:gd name="connsiteY9" fmla="*/ 19456 h 2247090"/>
              <a:gd name="connsiteX10" fmla="*/ 3466350 w 4983865"/>
              <a:gd name="connsiteY10" fmla="*/ 9728 h 2247090"/>
              <a:gd name="connsiteX11" fmla="*/ 3369073 w 4983865"/>
              <a:gd name="connsiteY11" fmla="*/ 0 h 2247090"/>
              <a:gd name="connsiteX12" fmla="*/ 2688137 w 4983865"/>
              <a:gd name="connsiteY12" fmla="*/ 9728 h 2247090"/>
              <a:gd name="connsiteX13" fmla="*/ 2454673 w 4983865"/>
              <a:gd name="connsiteY13" fmla="*/ 19456 h 2247090"/>
              <a:gd name="connsiteX14" fmla="*/ 1647278 w 4983865"/>
              <a:gd name="connsiteY14" fmla="*/ 38911 h 2247090"/>
              <a:gd name="connsiteX15" fmla="*/ 1481907 w 4983865"/>
              <a:gd name="connsiteY15" fmla="*/ 58366 h 2247090"/>
              <a:gd name="connsiteX16" fmla="*/ 1258171 w 4983865"/>
              <a:gd name="connsiteY16" fmla="*/ 77822 h 2247090"/>
              <a:gd name="connsiteX17" fmla="*/ 1083073 w 4983865"/>
              <a:gd name="connsiteY17" fmla="*/ 107005 h 2247090"/>
              <a:gd name="connsiteX18" fmla="*/ 1024707 w 4983865"/>
              <a:gd name="connsiteY18" fmla="*/ 116732 h 2247090"/>
              <a:gd name="connsiteX19" fmla="*/ 985797 w 4983865"/>
              <a:gd name="connsiteY19" fmla="*/ 126460 h 2247090"/>
              <a:gd name="connsiteX20" fmla="*/ 742605 w 4983865"/>
              <a:gd name="connsiteY20" fmla="*/ 155643 h 2247090"/>
              <a:gd name="connsiteX21" fmla="*/ 664784 w 4983865"/>
              <a:gd name="connsiteY21" fmla="*/ 165371 h 2247090"/>
              <a:gd name="connsiteX22" fmla="*/ 528597 w 4983865"/>
              <a:gd name="connsiteY22" fmla="*/ 184826 h 2247090"/>
              <a:gd name="connsiteX23" fmla="*/ 499414 w 4983865"/>
              <a:gd name="connsiteY23" fmla="*/ 194554 h 2247090"/>
              <a:gd name="connsiteX24" fmla="*/ 460503 w 4983865"/>
              <a:gd name="connsiteY24" fmla="*/ 204281 h 2247090"/>
              <a:gd name="connsiteX25" fmla="*/ 431320 w 4983865"/>
              <a:gd name="connsiteY25" fmla="*/ 223737 h 2247090"/>
              <a:gd name="connsiteX26" fmla="*/ 402137 w 4983865"/>
              <a:gd name="connsiteY26" fmla="*/ 233464 h 2247090"/>
              <a:gd name="connsiteX27" fmla="*/ 382682 w 4983865"/>
              <a:gd name="connsiteY27" fmla="*/ 252920 h 2247090"/>
              <a:gd name="connsiteX28" fmla="*/ 343771 w 4983865"/>
              <a:gd name="connsiteY28" fmla="*/ 272375 h 2247090"/>
              <a:gd name="connsiteX29" fmla="*/ 314588 w 4983865"/>
              <a:gd name="connsiteY29" fmla="*/ 291830 h 2247090"/>
              <a:gd name="connsiteX30" fmla="*/ 236767 w 4983865"/>
              <a:gd name="connsiteY30" fmla="*/ 379379 h 2247090"/>
              <a:gd name="connsiteX31" fmla="*/ 207584 w 4983865"/>
              <a:gd name="connsiteY31" fmla="*/ 408562 h 2247090"/>
              <a:gd name="connsiteX32" fmla="*/ 178401 w 4983865"/>
              <a:gd name="connsiteY32" fmla="*/ 437745 h 2247090"/>
              <a:gd name="connsiteX33" fmla="*/ 139490 w 4983865"/>
              <a:gd name="connsiteY33" fmla="*/ 496111 h 2247090"/>
              <a:gd name="connsiteX34" fmla="*/ 100580 w 4983865"/>
              <a:gd name="connsiteY34" fmla="*/ 564205 h 2247090"/>
              <a:gd name="connsiteX35" fmla="*/ 81124 w 4983865"/>
              <a:gd name="connsiteY35" fmla="*/ 583660 h 2247090"/>
              <a:gd name="connsiteX36" fmla="*/ 71397 w 4983865"/>
              <a:gd name="connsiteY36" fmla="*/ 612843 h 2247090"/>
              <a:gd name="connsiteX37" fmla="*/ 51941 w 4983865"/>
              <a:gd name="connsiteY37" fmla="*/ 632298 h 2247090"/>
              <a:gd name="connsiteX38" fmla="*/ 32486 w 4983865"/>
              <a:gd name="connsiteY38" fmla="*/ 710120 h 2247090"/>
              <a:gd name="connsiteX39" fmla="*/ 13031 w 4983865"/>
              <a:gd name="connsiteY39" fmla="*/ 768485 h 2247090"/>
              <a:gd name="connsiteX40" fmla="*/ 3303 w 4983865"/>
              <a:gd name="connsiteY40" fmla="*/ 846307 h 2247090"/>
              <a:gd name="connsiteX41" fmla="*/ 22758 w 4983865"/>
              <a:gd name="connsiteY41" fmla="*/ 1468877 h 2247090"/>
              <a:gd name="connsiteX42" fmla="*/ 32486 w 4983865"/>
              <a:gd name="connsiteY42" fmla="*/ 1634247 h 2247090"/>
              <a:gd name="connsiteX43" fmla="*/ 51941 w 4983865"/>
              <a:gd name="connsiteY43" fmla="*/ 1838528 h 2247090"/>
              <a:gd name="connsiteX44" fmla="*/ 71397 w 4983865"/>
              <a:gd name="connsiteY44" fmla="*/ 1935805 h 2247090"/>
              <a:gd name="connsiteX45" fmla="*/ 90852 w 4983865"/>
              <a:gd name="connsiteY45" fmla="*/ 1994171 h 2247090"/>
              <a:gd name="connsiteX46" fmla="*/ 100580 w 4983865"/>
              <a:gd name="connsiteY46" fmla="*/ 2023354 h 2247090"/>
              <a:gd name="connsiteX47" fmla="*/ 158946 w 4983865"/>
              <a:gd name="connsiteY47" fmla="*/ 2071992 h 2247090"/>
              <a:gd name="connsiteX48" fmla="*/ 246495 w 4983865"/>
              <a:gd name="connsiteY48" fmla="*/ 2120630 h 2247090"/>
              <a:gd name="connsiteX49" fmla="*/ 275678 w 4983865"/>
              <a:gd name="connsiteY49" fmla="*/ 2140085 h 2247090"/>
              <a:gd name="connsiteX50" fmla="*/ 334044 w 4983865"/>
              <a:gd name="connsiteY50" fmla="*/ 2159541 h 2247090"/>
              <a:gd name="connsiteX51" fmla="*/ 421592 w 4983865"/>
              <a:gd name="connsiteY51" fmla="*/ 2198451 h 2247090"/>
              <a:gd name="connsiteX52" fmla="*/ 450775 w 4983865"/>
              <a:gd name="connsiteY52" fmla="*/ 2208179 h 2247090"/>
              <a:gd name="connsiteX53" fmla="*/ 538324 w 4983865"/>
              <a:gd name="connsiteY53" fmla="*/ 2227634 h 2247090"/>
              <a:gd name="connsiteX54" fmla="*/ 596690 w 4983865"/>
              <a:gd name="connsiteY54" fmla="*/ 2237362 h 2247090"/>
              <a:gd name="connsiteX55" fmla="*/ 703695 w 4983865"/>
              <a:gd name="connsiteY55" fmla="*/ 2247090 h 2247090"/>
              <a:gd name="connsiteX56" fmla="*/ 1170622 w 4983865"/>
              <a:gd name="connsiteY56" fmla="*/ 2237362 h 2247090"/>
              <a:gd name="connsiteX57" fmla="*/ 1277626 w 4983865"/>
              <a:gd name="connsiteY57" fmla="*/ 2217907 h 2247090"/>
              <a:gd name="connsiteX58" fmla="*/ 1335992 w 4983865"/>
              <a:gd name="connsiteY58" fmla="*/ 2208179 h 2247090"/>
              <a:gd name="connsiteX59" fmla="*/ 1423541 w 4983865"/>
              <a:gd name="connsiteY59" fmla="*/ 2188724 h 2247090"/>
              <a:gd name="connsiteX60" fmla="*/ 1481907 w 4983865"/>
              <a:gd name="connsiteY60" fmla="*/ 2169268 h 2247090"/>
              <a:gd name="connsiteX61" fmla="*/ 1579184 w 4983865"/>
              <a:gd name="connsiteY61" fmla="*/ 2149813 h 2247090"/>
              <a:gd name="connsiteX62" fmla="*/ 1637550 w 4983865"/>
              <a:gd name="connsiteY62" fmla="*/ 2130358 h 2247090"/>
              <a:gd name="connsiteX63" fmla="*/ 1666733 w 4983865"/>
              <a:gd name="connsiteY63" fmla="*/ 2120630 h 2247090"/>
              <a:gd name="connsiteX64" fmla="*/ 1744554 w 4983865"/>
              <a:gd name="connsiteY64" fmla="*/ 2101175 h 2247090"/>
              <a:gd name="connsiteX65" fmla="*/ 1890469 w 4983865"/>
              <a:gd name="connsiteY65" fmla="*/ 2052537 h 2247090"/>
              <a:gd name="connsiteX66" fmla="*/ 1978018 w 4983865"/>
              <a:gd name="connsiteY66" fmla="*/ 2023354 h 2247090"/>
              <a:gd name="connsiteX67" fmla="*/ 2007201 w 4983865"/>
              <a:gd name="connsiteY67" fmla="*/ 2013626 h 2247090"/>
              <a:gd name="connsiteX68" fmla="*/ 2094750 w 4983865"/>
              <a:gd name="connsiteY68" fmla="*/ 1994171 h 2247090"/>
              <a:gd name="connsiteX69" fmla="*/ 2153116 w 4983865"/>
              <a:gd name="connsiteY69" fmla="*/ 1974715 h 2247090"/>
              <a:gd name="connsiteX70" fmla="*/ 2182299 w 4983865"/>
              <a:gd name="connsiteY70" fmla="*/ 1964988 h 2247090"/>
              <a:gd name="connsiteX71" fmla="*/ 2240665 w 4983865"/>
              <a:gd name="connsiteY71" fmla="*/ 1926077 h 2247090"/>
              <a:gd name="connsiteX72" fmla="*/ 2260120 w 4983865"/>
              <a:gd name="connsiteY72" fmla="*/ 1896894 h 2247090"/>
              <a:gd name="connsiteX73" fmla="*/ 2289303 w 4983865"/>
              <a:gd name="connsiteY73" fmla="*/ 1877439 h 2247090"/>
              <a:gd name="connsiteX74" fmla="*/ 2308758 w 4983865"/>
              <a:gd name="connsiteY74" fmla="*/ 1857983 h 2247090"/>
              <a:gd name="connsiteX75" fmla="*/ 2357397 w 4983865"/>
              <a:gd name="connsiteY75" fmla="*/ 1819073 h 2247090"/>
              <a:gd name="connsiteX76" fmla="*/ 2367124 w 4983865"/>
              <a:gd name="connsiteY76" fmla="*/ 1789890 h 2247090"/>
              <a:gd name="connsiteX77" fmla="*/ 2386580 w 4983865"/>
              <a:gd name="connsiteY77" fmla="*/ 1770434 h 2247090"/>
              <a:gd name="connsiteX78" fmla="*/ 2435218 w 4983865"/>
              <a:gd name="connsiteY78" fmla="*/ 1702341 h 2247090"/>
              <a:gd name="connsiteX79" fmla="*/ 2464401 w 4983865"/>
              <a:gd name="connsiteY79" fmla="*/ 1634247 h 2247090"/>
              <a:gd name="connsiteX80" fmla="*/ 2483856 w 4983865"/>
              <a:gd name="connsiteY80" fmla="*/ 1575881 h 2247090"/>
              <a:gd name="connsiteX81" fmla="*/ 2493584 w 4983865"/>
              <a:gd name="connsiteY81" fmla="*/ 1546698 h 2247090"/>
              <a:gd name="connsiteX82" fmla="*/ 2532495 w 4983865"/>
              <a:gd name="connsiteY82" fmla="*/ 1449422 h 2247090"/>
              <a:gd name="connsiteX83" fmla="*/ 2571405 w 4983865"/>
              <a:gd name="connsiteY83" fmla="*/ 1332690 h 2247090"/>
              <a:gd name="connsiteX84" fmla="*/ 2581133 w 4983865"/>
              <a:gd name="connsiteY84" fmla="*/ 1303507 h 2247090"/>
              <a:gd name="connsiteX85" fmla="*/ 2590861 w 4983865"/>
              <a:gd name="connsiteY85" fmla="*/ 1274324 h 2247090"/>
              <a:gd name="connsiteX86" fmla="*/ 2610316 w 4983865"/>
              <a:gd name="connsiteY86" fmla="*/ 1245141 h 2247090"/>
              <a:gd name="connsiteX87" fmla="*/ 2620044 w 4983865"/>
              <a:gd name="connsiteY87" fmla="*/ 1215958 h 2247090"/>
              <a:gd name="connsiteX88" fmla="*/ 2649226 w 4983865"/>
              <a:gd name="connsiteY88" fmla="*/ 1196503 h 2247090"/>
              <a:gd name="connsiteX89" fmla="*/ 2697865 w 4983865"/>
              <a:gd name="connsiteY89" fmla="*/ 1147864 h 2247090"/>
              <a:gd name="connsiteX90" fmla="*/ 2756231 w 4983865"/>
              <a:gd name="connsiteY90" fmla="*/ 1108954 h 2247090"/>
              <a:gd name="connsiteX91" fmla="*/ 2785414 w 4983865"/>
              <a:gd name="connsiteY91" fmla="*/ 1089498 h 2247090"/>
              <a:gd name="connsiteX92" fmla="*/ 2843780 w 4983865"/>
              <a:gd name="connsiteY92" fmla="*/ 1070043 h 2247090"/>
              <a:gd name="connsiteX93" fmla="*/ 2872963 w 4983865"/>
              <a:gd name="connsiteY93" fmla="*/ 1050588 h 2247090"/>
              <a:gd name="connsiteX94" fmla="*/ 2941056 w 4983865"/>
              <a:gd name="connsiteY94" fmla="*/ 1031132 h 2247090"/>
              <a:gd name="connsiteX95" fmla="*/ 3339890 w 4983865"/>
              <a:gd name="connsiteY95" fmla="*/ 1040860 h 2247090"/>
              <a:gd name="connsiteX96" fmla="*/ 3476078 w 4983865"/>
              <a:gd name="connsiteY96" fmla="*/ 1050588 h 2247090"/>
              <a:gd name="connsiteX97" fmla="*/ 4409933 w 4983865"/>
              <a:gd name="connsiteY97" fmla="*/ 1040860 h 2247090"/>
              <a:gd name="connsiteX98" fmla="*/ 4526665 w 4983865"/>
              <a:gd name="connsiteY98" fmla="*/ 1021405 h 2247090"/>
              <a:gd name="connsiteX99" fmla="*/ 4555848 w 4983865"/>
              <a:gd name="connsiteY99" fmla="*/ 1011677 h 2247090"/>
              <a:gd name="connsiteX100" fmla="*/ 4643397 w 4983865"/>
              <a:gd name="connsiteY100" fmla="*/ 992222 h 2247090"/>
              <a:gd name="connsiteX101" fmla="*/ 4701763 w 4983865"/>
              <a:gd name="connsiteY101" fmla="*/ 972766 h 2247090"/>
              <a:gd name="connsiteX102" fmla="*/ 4730946 w 4983865"/>
              <a:gd name="connsiteY102" fmla="*/ 963039 h 2247090"/>
              <a:gd name="connsiteX103" fmla="*/ 4808767 w 4983865"/>
              <a:gd name="connsiteY103" fmla="*/ 904673 h 2247090"/>
              <a:gd name="connsiteX104" fmla="*/ 4867133 w 4983865"/>
              <a:gd name="connsiteY104" fmla="*/ 875490 h 2247090"/>
              <a:gd name="connsiteX105" fmla="*/ 4906044 w 4983865"/>
              <a:gd name="connsiteY105" fmla="*/ 826851 h 2247090"/>
              <a:gd name="connsiteX106" fmla="*/ 4935226 w 4983865"/>
              <a:gd name="connsiteY106" fmla="*/ 797668 h 2247090"/>
              <a:gd name="connsiteX107" fmla="*/ 4964409 w 4983865"/>
              <a:gd name="connsiteY107" fmla="*/ 710120 h 2247090"/>
              <a:gd name="connsiteX108" fmla="*/ 4974137 w 4983865"/>
              <a:gd name="connsiteY108" fmla="*/ 680937 h 2247090"/>
              <a:gd name="connsiteX109" fmla="*/ 4983865 w 4983865"/>
              <a:gd name="connsiteY109" fmla="*/ 642026 h 2247090"/>
              <a:gd name="connsiteX110" fmla="*/ 4964409 w 4983865"/>
              <a:gd name="connsiteY110" fmla="*/ 350196 h 2247090"/>
              <a:gd name="connsiteX111" fmla="*/ 4944954 w 4983865"/>
              <a:gd name="connsiteY111" fmla="*/ 291830 h 2247090"/>
              <a:gd name="connsiteX112" fmla="*/ 4896316 w 4983865"/>
              <a:gd name="connsiteY112" fmla="*/ 204281 h 2247090"/>
              <a:gd name="connsiteX113" fmla="*/ 4867133 w 4983865"/>
              <a:gd name="connsiteY113" fmla="*/ 184826 h 2247090"/>
              <a:gd name="connsiteX114" fmla="*/ 4828222 w 4983865"/>
              <a:gd name="connsiteY114" fmla="*/ 136188 h 22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983865" h="2247090">
                <a:moveTo>
                  <a:pt x="4828222" y="136188"/>
                </a:moveTo>
                <a:cubicBezTo>
                  <a:pt x="4805524" y="126460"/>
                  <a:pt x="4762975" y="132465"/>
                  <a:pt x="4730946" y="126460"/>
                </a:cubicBezTo>
                <a:cubicBezTo>
                  <a:pt x="4710790" y="122681"/>
                  <a:pt x="4692035" y="113490"/>
                  <a:pt x="4672580" y="107005"/>
                </a:cubicBezTo>
                <a:cubicBezTo>
                  <a:pt x="4662852" y="103762"/>
                  <a:pt x="4653635" y="97846"/>
                  <a:pt x="4643397" y="97277"/>
                </a:cubicBezTo>
                <a:cubicBezTo>
                  <a:pt x="4387295" y="83049"/>
                  <a:pt x="4526708" y="89885"/>
                  <a:pt x="4225107" y="77822"/>
                </a:cubicBezTo>
                <a:lnTo>
                  <a:pt x="4108375" y="68094"/>
                </a:lnTo>
                <a:cubicBezTo>
                  <a:pt x="4082363" y="65493"/>
                  <a:pt x="4056589" y="60733"/>
                  <a:pt x="4030554" y="58366"/>
                </a:cubicBezTo>
                <a:cubicBezTo>
                  <a:pt x="3985230" y="54246"/>
                  <a:pt x="3939786" y="51538"/>
                  <a:pt x="3894367" y="48639"/>
                </a:cubicBezTo>
                <a:lnTo>
                  <a:pt x="3573354" y="29183"/>
                </a:lnTo>
                <a:cubicBezTo>
                  <a:pt x="3550656" y="25941"/>
                  <a:pt x="3527819" y="23557"/>
                  <a:pt x="3505261" y="19456"/>
                </a:cubicBezTo>
                <a:cubicBezTo>
                  <a:pt x="3492107" y="17064"/>
                  <a:pt x="3479585" y="11619"/>
                  <a:pt x="3466350" y="9728"/>
                </a:cubicBezTo>
                <a:cubicBezTo>
                  <a:pt x="3434090" y="5119"/>
                  <a:pt x="3401499" y="3243"/>
                  <a:pt x="3369073" y="0"/>
                </a:cubicBezTo>
                <a:lnTo>
                  <a:pt x="2688137" y="9728"/>
                </a:lnTo>
                <a:cubicBezTo>
                  <a:pt x="2610266" y="11385"/>
                  <a:pt x="2532519" y="16861"/>
                  <a:pt x="2454673" y="19456"/>
                </a:cubicBezTo>
                <a:lnTo>
                  <a:pt x="1647278" y="38911"/>
                </a:lnTo>
                <a:cubicBezTo>
                  <a:pt x="1596446" y="45265"/>
                  <a:pt x="1532400" y="53632"/>
                  <a:pt x="1481907" y="58366"/>
                </a:cubicBezTo>
                <a:cubicBezTo>
                  <a:pt x="1407374" y="65354"/>
                  <a:pt x="1332013" y="65515"/>
                  <a:pt x="1258171" y="77822"/>
                </a:cubicBezTo>
                <a:lnTo>
                  <a:pt x="1083073" y="107005"/>
                </a:lnTo>
                <a:cubicBezTo>
                  <a:pt x="1063618" y="110247"/>
                  <a:pt x="1043842" y="111948"/>
                  <a:pt x="1024707" y="116732"/>
                </a:cubicBezTo>
                <a:cubicBezTo>
                  <a:pt x="1011737" y="119975"/>
                  <a:pt x="998951" y="124068"/>
                  <a:pt x="985797" y="126460"/>
                </a:cubicBezTo>
                <a:cubicBezTo>
                  <a:pt x="927233" y="137108"/>
                  <a:pt x="767185" y="152570"/>
                  <a:pt x="742605" y="155643"/>
                </a:cubicBezTo>
                <a:lnTo>
                  <a:pt x="664784" y="165371"/>
                </a:lnTo>
                <a:cubicBezTo>
                  <a:pt x="468428" y="193421"/>
                  <a:pt x="774706" y="154061"/>
                  <a:pt x="528597" y="184826"/>
                </a:cubicBezTo>
                <a:cubicBezTo>
                  <a:pt x="518869" y="188069"/>
                  <a:pt x="509273" y="191737"/>
                  <a:pt x="499414" y="194554"/>
                </a:cubicBezTo>
                <a:cubicBezTo>
                  <a:pt x="486559" y="198227"/>
                  <a:pt x="472791" y="199015"/>
                  <a:pt x="460503" y="204281"/>
                </a:cubicBezTo>
                <a:cubicBezTo>
                  <a:pt x="449757" y="208886"/>
                  <a:pt x="441777" y="218508"/>
                  <a:pt x="431320" y="223737"/>
                </a:cubicBezTo>
                <a:cubicBezTo>
                  <a:pt x="422149" y="228323"/>
                  <a:pt x="411865" y="230222"/>
                  <a:pt x="402137" y="233464"/>
                </a:cubicBezTo>
                <a:cubicBezTo>
                  <a:pt x="395652" y="239949"/>
                  <a:pt x="390313" y="247833"/>
                  <a:pt x="382682" y="252920"/>
                </a:cubicBezTo>
                <a:cubicBezTo>
                  <a:pt x="370616" y="260964"/>
                  <a:pt x="356362" y="265181"/>
                  <a:pt x="343771" y="272375"/>
                </a:cubicBezTo>
                <a:cubicBezTo>
                  <a:pt x="333620" y="278175"/>
                  <a:pt x="324316" y="285345"/>
                  <a:pt x="314588" y="291830"/>
                </a:cubicBezTo>
                <a:cubicBezTo>
                  <a:pt x="279871" y="343906"/>
                  <a:pt x="303400" y="312746"/>
                  <a:pt x="236767" y="379379"/>
                </a:cubicBezTo>
                <a:lnTo>
                  <a:pt x="207584" y="408562"/>
                </a:lnTo>
                <a:lnTo>
                  <a:pt x="178401" y="437745"/>
                </a:lnTo>
                <a:cubicBezTo>
                  <a:pt x="161305" y="489032"/>
                  <a:pt x="179972" y="447532"/>
                  <a:pt x="139490" y="496111"/>
                </a:cubicBezTo>
                <a:cubicBezTo>
                  <a:pt x="106320" y="535915"/>
                  <a:pt x="132298" y="516629"/>
                  <a:pt x="100580" y="564205"/>
                </a:cubicBezTo>
                <a:cubicBezTo>
                  <a:pt x="95493" y="571836"/>
                  <a:pt x="87609" y="577175"/>
                  <a:pt x="81124" y="583660"/>
                </a:cubicBezTo>
                <a:cubicBezTo>
                  <a:pt x="77882" y="593388"/>
                  <a:pt x="76673" y="604050"/>
                  <a:pt x="71397" y="612843"/>
                </a:cubicBezTo>
                <a:cubicBezTo>
                  <a:pt x="66678" y="620707"/>
                  <a:pt x="55347" y="623783"/>
                  <a:pt x="51941" y="632298"/>
                </a:cubicBezTo>
                <a:cubicBezTo>
                  <a:pt x="42010" y="657125"/>
                  <a:pt x="40942" y="684753"/>
                  <a:pt x="32486" y="710120"/>
                </a:cubicBezTo>
                <a:lnTo>
                  <a:pt x="13031" y="768485"/>
                </a:lnTo>
                <a:cubicBezTo>
                  <a:pt x="9788" y="794426"/>
                  <a:pt x="3303" y="820164"/>
                  <a:pt x="3303" y="846307"/>
                </a:cubicBezTo>
                <a:cubicBezTo>
                  <a:pt x="3303" y="1352791"/>
                  <a:pt x="-11853" y="1226583"/>
                  <a:pt x="22758" y="1468877"/>
                </a:cubicBezTo>
                <a:cubicBezTo>
                  <a:pt x="26001" y="1524000"/>
                  <a:pt x="28140" y="1579200"/>
                  <a:pt x="32486" y="1634247"/>
                </a:cubicBezTo>
                <a:cubicBezTo>
                  <a:pt x="37869" y="1702437"/>
                  <a:pt x="40695" y="1771057"/>
                  <a:pt x="51941" y="1838528"/>
                </a:cubicBezTo>
                <a:cubicBezTo>
                  <a:pt x="58515" y="1877972"/>
                  <a:pt x="60513" y="1899524"/>
                  <a:pt x="71397" y="1935805"/>
                </a:cubicBezTo>
                <a:cubicBezTo>
                  <a:pt x="77290" y="1955448"/>
                  <a:pt x="84367" y="1974716"/>
                  <a:pt x="90852" y="1994171"/>
                </a:cubicBezTo>
                <a:cubicBezTo>
                  <a:pt x="94095" y="2003899"/>
                  <a:pt x="92048" y="2017666"/>
                  <a:pt x="100580" y="2023354"/>
                </a:cubicBezTo>
                <a:cubicBezTo>
                  <a:pt x="204852" y="2092867"/>
                  <a:pt x="46608" y="1984617"/>
                  <a:pt x="158946" y="2071992"/>
                </a:cubicBezTo>
                <a:cubicBezTo>
                  <a:pt x="209121" y="2111017"/>
                  <a:pt x="202463" y="2105954"/>
                  <a:pt x="246495" y="2120630"/>
                </a:cubicBezTo>
                <a:cubicBezTo>
                  <a:pt x="256223" y="2127115"/>
                  <a:pt x="264995" y="2135337"/>
                  <a:pt x="275678" y="2140085"/>
                </a:cubicBezTo>
                <a:cubicBezTo>
                  <a:pt x="294418" y="2148414"/>
                  <a:pt x="316981" y="2148165"/>
                  <a:pt x="334044" y="2159541"/>
                </a:cubicBezTo>
                <a:cubicBezTo>
                  <a:pt x="380290" y="2190372"/>
                  <a:pt x="352134" y="2175298"/>
                  <a:pt x="421592" y="2198451"/>
                </a:cubicBezTo>
                <a:cubicBezTo>
                  <a:pt x="431320" y="2201694"/>
                  <a:pt x="440827" y="2205692"/>
                  <a:pt x="450775" y="2208179"/>
                </a:cubicBezTo>
                <a:cubicBezTo>
                  <a:pt x="492420" y="2218591"/>
                  <a:pt x="493031" y="2219399"/>
                  <a:pt x="538324" y="2227634"/>
                </a:cubicBezTo>
                <a:cubicBezTo>
                  <a:pt x="557730" y="2231162"/>
                  <a:pt x="577101" y="2235057"/>
                  <a:pt x="596690" y="2237362"/>
                </a:cubicBezTo>
                <a:cubicBezTo>
                  <a:pt x="632260" y="2241547"/>
                  <a:pt x="668027" y="2243847"/>
                  <a:pt x="703695" y="2247090"/>
                </a:cubicBezTo>
                <a:lnTo>
                  <a:pt x="1170622" y="2237362"/>
                </a:lnTo>
                <a:cubicBezTo>
                  <a:pt x="1231061" y="2235164"/>
                  <a:pt x="1228653" y="2227702"/>
                  <a:pt x="1277626" y="2217907"/>
                </a:cubicBezTo>
                <a:cubicBezTo>
                  <a:pt x="1296967" y="2214039"/>
                  <a:pt x="1316586" y="2211707"/>
                  <a:pt x="1335992" y="2208179"/>
                </a:cubicBezTo>
                <a:cubicBezTo>
                  <a:pt x="1359480" y="2203908"/>
                  <a:pt x="1399527" y="2195928"/>
                  <a:pt x="1423541" y="2188724"/>
                </a:cubicBezTo>
                <a:cubicBezTo>
                  <a:pt x="1443184" y="2182831"/>
                  <a:pt x="1461797" y="2173290"/>
                  <a:pt x="1481907" y="2169268"/>
                </a:cubicBezTo>
                <a:cubicBezTo>
                  <a:pt x="1514333" y="2162783"/>
                  <a:pt x="1547813" y="2160270"/>
                  <a:pt x="1579184" y="2149813"/>
                </a:cubicBezTo>
                <a:lnTo>
                  <a:pt x="1637550" y="2130358"/>
                </a:lnTo>
                <a:cubicBezTo>
                  <a:pt x="1647278" y="2127115"/>
                  <a:pt x="1656785" y="2123117"/>
                  <a:pt x="1666733" y="2120630"/>
                </a:cubicBezTo>
                <a:cubicBezTo>
                  <a:pt x="1692673" y="2114145"/>
                  <a:pt x="1719187" y="2109630"/>
                  <a:pt x="1744554" y="2101175"/>
                </a:cubicBezTo>
                <a:lnTo>
                  <a:pt x="1890469" y="2052537"/>
                </a:lnTo>
                <a:lnTo>
                  <a:pt x="1978018" y="2023354"/>
                </a:lnTo>
                <a:cubicBezTo>
                  <a:pt x="1987746" y="2020111"/>
                  <a:pt x="1997146" y="2015637"/>
                  <a:pt x="2007201" y="2013626"/>
                </a:cubicBezTo>
                <a:cubicBezTo>
                  <a:pt x="2034955" y="2008075"/>
                  <a:pt x="2067287" y="2002410"/>
                  <a:pt x="2094750" y="1994171"/>
                </a:cubicBezTo>
                <a:cubicBezTo>
                  <a:pt x="2114393" y="1988278"/>
                  <a:pt x="2133661" y="1981200"/>
                  <a:pt x="2153116" y="1974715"/>
                </a:cubicBezTo>
                <a:lnTo>
                  <a:pt x="2182299" y="1964988"/>
                </a:lnTo>
                <a:cubicBezTo>
                  <a:pt x="2201754" y="1952018"/>
                  <a:pt x="2227695" y="1945532"/>
                  <a:pt x="2240665" y="1926077"/>
                </a:cubicBezTo>
                <a:cubicBezTo>
                  <a:pt x="2247150" y="1916349"/>
                  <a:pt x="2251853" y="1905161"/>
                  <a:pt x="2260120" y="1896894"/>
                </a:cubicBezTo>
                <a:cubicBezTo>
                  <a:pt x="2268387" y="1888627"/>
                  <a:pt x="2280174" y="1884742"/>
                  <a:pt x="2289303" y="1877439"/>
                </a:cubicBezTo>
                <a:cubicBezTo>
                  <a:pt x="2296465" y="1871710"/>
                  <a:pt x="2301596" y="1863712"/>
                  <a:pt x="2308758" y="1857983"/>
                </a:cubicBezTo>
                <a:cubicBezTo>
                  <a:pt x="2370127" y="1808887"/>
                  <a:pt x="2310411" y="1866056"/>
                  <a:pt x="2357397" y="1819073"/>
                </a:cubicBezTo>
                <a:cubicBezTo>
                  <a:pt x="2360639" y="1809345"/>
                  <a:pt x="2361849" y="1798683"/>
                  <a:pt x="2367124" y="1789890"/>
                </a:cubicBezTo>
                <a:cubicBezTo>
                  <a:pt x="2371843" y="1782025"/>
                  <a:pt x="2380708" y="1777480"/>
                  <a:pt x="2386580" y="1770434"/>
                </a:cubicBezTo>
                <a:cubicBezTo>
                  <a:pt x="2406693" y="1746299"/>
                  <a:pt x="2418369" y="1727615"/>
                  <a:pt x="2435218" y="1702341"/>
                </a:cubicBezTo>
                <a:cubicBezTo>
                  <a:pt x="2460952" y="1599406"/>
                  <a:pt x="2426013" y="1720622"/>
                  <a:pt x="2464401" y="1634247"/>
                </a:cubicBezTo>
                <a:cubicBezTo>
                  <a:pt x="2472730" y="1615507"/>
                  <a:pt x="2477371" y="1595336"/>
                  <a:pt x="2483856" y="1575881"/>
                </a:cubicBezTo>
                <a:cubicBezTo>
                  <a:pt x="2487099" y="1566153"/>
                  <a:pt x="2488998" y="1555869"/>
                  <a:pt x="2493584" y="1546698"/>
                </a:cubicBezTo>
                <a:cubicBezTo>
                  <a:pt x="2522209" y="1489449"/>
                  <a:pt x="2508456" y="1521540"/>
                  <a:pt x="2532495" y="1449422"/>
                </a:cubicBezTo>
                <a:lnTo>
                  <a:pt x="2571405" y="1332690"/>
                </a:lnTo>
                <a:lnTo>
                  <a:pt x="2581133" y="1303507"/>
                </a:lnTo>
                <a:cubicBezTo>
                  <a:pt x="2584376" y="1293779"/>
                  <a:pt x="2585173" y="1282856"/>
                  <a:pt x="2590861" y="1274324"/>
                </a:cubicBezTo>
                <a:cubicBezTo>
                  <a:pt x="2597346" y="1264596"/>
                  <a:pt x="2605088" y="1255598"/>
                  <a:pt x="2610316" y="1245141"/>
                </a:cubicBezTo>
                <a:cubicBezTo>
                  <a:pt x="2614902" y="1235970"/>
                  <a:pt x="2613638" y="1223965"/>
                  <a:pt x="2620044" y="1215958"/>
                </a:cubicBezTo>
                <a:cubicBezTo>
                  <a:pt x="2627347" y="1206829"/>
                  <a:pt x="2640428" y="1204202"/>
                  <a:pt x="2649226" y="1196503"/>
                </a:cubicBezTo>
                <a:cubicBezTo>
                  <a:pt x="2666481" y="1181404"/>
                  <a:pt x="2678787" y="1160582"/>
                  <a:pt x="2697865" y="1147864"/>
                </a:cubicBezTo>
                <a:lnTo>
                  <a:pt x="2756231" y="1108954"/>
                </a:lnTo>
                <a:cubicBezTo>
                  <a:pt x="2765959" y="1102469"/>
                  <a:pt x="2774323" y="1093195"/>
                  <a:pt x="2785414" y="1089498"/>
                </a:cubicBezTo>
                <a:cubicBezTo>
                  <a:pt x="2804869" y="1083013"/>
                  <a:pt x="2826716" y="1081418"/>
                  <a:pt x="2843780" y="1070043"/>
                </a:cubicBezTo>
                <a:cubicBezTo>
                  <a:pt x="2853508" y="1063558"/>
                  <a:pt x="2862506" y="1055816"/>
                  <a:pt x="2872963" y="1050588"/>
                </a:cubicBezTo>
                <a:cubicBezTo>
                  <a:pt x="2886919" y="1043610"/>
                  <a:pt x="2928588" y="1034249"/>
                  <a:pt x="2941056" y="1031132"/>
                </a:cubicBezTo>
                <a:lnTo>
                  <a:pt x="3339890" y="1040860"/>
                </a:lnTo>
                <a:cubicBezTo>
                  <a:pt x="3385372" y="1042514"/>
                  <a:pt x="3430566" y="1050588"/>
                  <a:pt x="3476078" y="1050588"/>
                </a:cubicBezTo>
                <a:cubicBezTo>
                  <a:pt x="3787380" y="1050588"/>
                  <a:pt x="4098648" y="1044103"/>
                  <a:pt x="4409933" y="1040860"/>
                </a:cubicBezTo>
                <a:cubicBezTo>
                  <a:pt x="4448353" y="1035371"/>
                  <a:pt x="4488744" y="1030885"/>
                  <a:pt x="4526665" y="1021405"/>
                </a:cubicBezTo>
                <a:cubicBezTo>
                  <a:pt x="4536613" y="1018918"/>
                  <a:pt x="4545900" y="1014164"/>
                  <a:pt x="4555848" y="1011677"/>
                </a:cubicBezTo>
                <a:cubicBezTo>
                  <a:pt x="4611362" y="997798"/>
                  <a:pt x="4593487" y="1007195"/>
                  <a:pt x="4643397" y="992222"/>
                </a:cubicBezTo>
                <a:cubicBezTo>
                  <a:pt x="4663040" y="986329"/>
                  <a:pt x="4682308" y="979251"/>
                  <a:pt x="4701763" y="972766"/>
                </a:cubicBezTo>
                <a:lnTo>
                  <a:pt x="4730946" y="963039"/>
                </a:lnTo>
                <a:cubicBezTo>
                  <a:pt x="4766935" y="927048"/>
                  <a:pt x="4742768" y="948673"/>
                  <a:pt x="4808767" y="904673"/>
                </a:cubicBezTo>
                <a:cubicBezTo>
                  <a:pt x="4846484" y="879528"/>
                  <a:pt x="4826856" y="888915"/>
                  <a:pt x="4867133" y="875490"/>
                </a:cubicBezTo>
                <a:cubicBezTo>
                  <a:pt x="4923736" y="818885"/>
                  <a:pt x="4844685" y="900483"/>
                  <a:pt x="4906044" y="826851"/>
                </a:cubicBezTo>
                <a:cubicBezTo>
                  <a:pt x="4914851" y="816283"/>
                  <a:pt x="4925499" y="807396"/>
                  <a:pt x="4935226" y="797668"/>
                </a:cubicBezTo>
                <a:lnTo>
                  <a:pt x="4964409" y="710120"/>
                </a:lnTo>
                <a:cubicBezTo>
                  <a:pt x="4967652" y="700392"/>
                  <a:pt x="4971650" y="690885"/>
                  <a:pt x="4974137" y="680937"/>
                </a:cubicBezTo>
                <a:lnTo>
                  <a:pt x="4983865" y="642026"/>
                </a:lnTo>
                <a:cubicBezTo>
                  <a:pt x="4982214" y="602396"/>
                  <a:pt x="4984689" y="431316"/>
                  <a:pt x="4964409" y="350196"/>
                </a:cubicBezTo>
                <a:cubicBezTo>
                  <a:pt x="4959435" y="330301"/>
                  <a:pt x="4951439" y="311285"/>
                  <a:pt x="4944954" y="291830"/>
                </a:cubicBezTo>
                <a:cubicBezTo>
                  <a:pt x="4934818" y="261421"/>
                  <a:pt x="4924984" y="223392"/>
                  <a:pt x="4896316" y="204281"/>
                </a:cubicBezTo>
                <a:cubicBezTo>
                  <a:pt x="4886588" y="197796"/>
                  <a:pt x="4877590" y="190054"/>
                  <a:pt x="4867133" y="184826"/>
                </a:cubicBezTo>
                <a:cubicBezTo>
                  <a:pt x="4822420" y="162470"/>
                  <a:pt x="4850920" y="145916"/>
                  <a:pt x="4828222" y="1361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66132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A592A852-B5E1-6D40-A03E-19FEAEECE15A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7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4493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the weighted shortest path problem and explain why BFS doesn’t work to solve it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Trace through Dijkstra’s algorithm on a graph showing intermediate steps at each step and implement Dijkstra’s algorithm in code (P4)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Evaluate inputs to (and modifications to) Dijkstra’s algorithm for correct behavior and efficiency based on the algorithm’s properties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Synthesize code to solve problems on a graph based on DFS, BFS, and Dijkstra’s traversals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9CF498B-6B8D-7048-ABB5-7B07667AFA5D}"/>
              </a:ext>
            </a:extLst>
          </p:cNvPr>
          <p:cNvSpPr/>
          <p:nvPr/>
        </p:nvSpPr>
        <p:spPr>
          <a:xfrm>
            <a:off x="1731523" y="1264596"/>
            <a:ext cx="5107022" cy="2383276"/>
          </a:xfrm>
          <a:custGeom>
            <a:avLst/>
            <a:gdLst>
              <a:gd name="connsiteX0" fmla="*/ 3317132 w 5107022"/>
              <a:gd name="connsiteY0" fmla="*/ 29183 h 2383276"/>
              <a:gd name="connsiteX1" fmla="*/ 2636196 w 5107022"/>
              <a:gd name="connsiteY1" fmla="*/ 29183 h 2383276"/>
              <a:gd name="connsiteX2" fmla="*/ 2519464 w 5107022"/>
              <a:gd name="connsiteY2" fmla="*/ 9727 h 2383276"/>
              <a:gd name="connsiteX3" fmla="*/ 2169268 w 5107022"/>
              <a:gd name="connsiteY3" fmla="*/ 0 h 2383276"/>
              <a:gd name="connsiteX4" fmla="*/ 1235413 w 5107022"/>
              <a:gd name="connsiteY4" fmla="*/ 19455 h 2383276"/>
              <a:gd name="connsiteX5" fmla="*/ 1021405 w 5107022"/>
              <a:gd name="connsiteY5" fmla="*/ 38910 h 2383276"/>
              <a:gd name="connsiteX6" fmla="*/ 953311 w 5107022"/>
              <a:gd name="connsiteY6" fmla="*/ 48638 h 2383276"/>
              <a:gd name="connsiteX7" fmla="*/ 875490 w 5107022"/>
              <a:gd name="connsiteY7" fmla="*/ 58366 h 2383276"/>
              <a:gd name="connsiteX8" fmla="*/ 836579 w 5107022"/>
              <a:gd name="connsiteY8" fmla="*/ 68093 h 2383276"/>
              <a:gd name="connsiteX9" fmla="*/ 719847 w 5107022"/>
              <a:gd name="connsiteY9" fmla="*/ 87549 h 2383276"/>
              <a:gd name="connsiteX10" fmla="*/ 359924 w 5107022"/>
              <a:gd name="connsiteY10" fmla="*/ 97276 h 2383276"/>
              <a:gd name="connsiteX11" fmla="*/ 272375 w 5107022"/>
              <a:gd name="connsiteY11" fmla="*/ 116732 h 2383276"/>
              <a:gd name="connsiteX12" fmla="*/ 223737 w 5107022"/>
              <a:gd name="connsiteY12" fmla="*/ 126459 h 2383276"/>
              <a:gd name="connsiteX13" fmla="*/ 165371 w 5107022"/>
              <a:gd name="connsiteY13" fmla="*/ 165370 h 2383276"/>
              <a:gd name="connsiteX14" fmla="*/ 126460 w 5107022"/>
              <a:gd name="connsiteY14" fmla="*/ 204281 h 2383276"/>
              <a:gd name="connsiteX15" fmla="*/ 87549 w 5107022"/>
              <a:gd name="connsiteY15" fmla="*/ 252919 h 2383276"/>
              <a:gd name="connsiteX16" fmla="*/ 58366 w 5107022"/>
              <a:gd name="connsiteY16" fmla="*/ 311285 h 2383276"/>
              <a:gd name="connsiteX17" fmla="*/ 48639 w 5107022"/>
              <a:gd name="connsiteY17" fmla="*/ 350195 h 2383276"/>
              <a:gd name="connsiteX18" fmla="*/ 29183 w 5107022"/>
              <a:gd name="connsiteY18" fmla="*/ 408561 h 2383276"/>
              <a:gd name="connsiteX19" fmla="*/ 19456 w 5107022"/>
              <a:gd name="connsiteY19" fmla="*/ 457200 h 2383276"/>
              <a:gd name="connsiteX20" fmla="*/ 0 w 5107022"/>
              <a:gd name="connsiteY20" fmla="*/ 680936 h 2383276"/>
              <a:gd name="connsiteX21" fmla="*/ 9728 w 5107022"/>
              <a:gd name="connsiteY21" fmla="*/ 972766 h 2383276"/>
              <a:gd name="connsiteX22" fmla="*/ 29183 w 5107022"/>
              <a:gd name="connsiteY22" fmla="*/ 1215957 h 2383276"/>
              <a:gd name="connsiteX23" fmla="*/ 48639 w 5107022"/>
              <a:gd name="connsiteY23" fmla="*/ 1682885 h 2383276"/>
              <a:gd name="connsiteX24" fmla="*/ 58366 w 5107022"/>
              <a:gd name="connsiteY24" fmla="*/ 2149813 h 2383276"/>
              <a:gd name="connsiteX25" fmla="*/ 126460 w 5107022"/>
              <a:gd name="connsiteY25" fmla="*/ 2256817 h 2383276"/>
              <a:gd name="connsiteX26" fmla="*/ 155643 w 5107022"/>
              <a:gd name="connsiteY26" fmla="*/ 2266544 h 2383276"/>
              <a:gd name="connsiteX27" fmla="*/ 204281 w 5107022"/>
              <a:gd name="connsiteY27" fmla="*/ 2295727 h 2383276"/>
              <a:gd name="connsiteX28" fmla="*/ 233464 w 5107022"/>
              <a:gd name="connsiteY28" fmla="*/ 2315183 h 2383276"/>
              <a:gd name="connsiteX29" fmla="*/ 301558 w 5107022"/>
              <a:gd name="connsiteY29" fmla="*/ 2334638 h 2383276"/>
              <a:gd name="connsiteX30" fmla="*/ 389107 w 5107022"/>
              <a:gd name="connsiteY30" fmla="*/ 2363821 h 2383276"/>
              <a:gd name="connsiteX31" fmla="*/ 418290 w 5107022"/>
              <a:gd name="connsiteY31" fmla="*/ 2373549 h 2383276"/>
              <a:gd name="connsiteX32" fmla="*/ 457200 w 5107022"/>
              <a:gd name="connsiteY32" fmla="*/ 2383276 h 2383276"/>
              <a:gd name="connsiteX33" fmla="*/ 807396 w 5107022"/>
              <a:gd name="connsiteY33" fmla="*/ 2373549 h 2383276"/>
              <a:gd name="connsiteX34" fmla="*/ 865762 w 5107022"/>
              <a:gd name="connsiteY34" fmla="*/ 2363821 h 2383276"/>
              <a:gd name="connsiteX35" fmla="*/ 943583 w 5107022"/>
              <a:gd name="connsiteY35" fmla="*/ 2344366 h 2383276"/>
              <a:gd name="connsiteX36" fmla="*/ 982494 w 5107022"/>
              <a:gd name="connsiteY36" fmla="*/ 2334638 h 2383276"/>
              <a:gd name="connsiteX37" fmla="*/ 1060315 w 5107022"/>
              <a:gd name="connsiteY37" fmla="*/ 2315183 h 2383276"/>
              <a:gd name="connsiteX38" fmla="*/ 1138137 w 5107022"/>
              <a:gd name="connsiteY38" fmla="*/ 2295727 h 2383276"/>
              <a:gd name="connsiteX39" fmla="*/ 1167320 w 5107022"/>
              <a:gd name="connsiteY39" fmla="*/ 2286000 h 2383276"/>
              <a:gd name="connsiteX40" fmla="*/ 1206230 w 5107022"/>
              <a:gd name="connsiteY40" fmla="*/ 2276272 h 2383276"/>
              <a:gd name="connsiteX41" fmla="*/ 1235413 w 5107022"/>
              <a:gd name="connsiteY41" fmla="*/ 2266544 h 2383276"/>
              <a:gd name="connsiteX42" fmla="*/ 1274324 w 5107022"/>
              <a:gd name="connsiteY42" fmla="*/ 2256817 h 2383276"/>
              <a:gd name="connsiteX43" fmla="*/ 1303507 w 5107022"/>
              <a:gd name="connsiteY43" fmla="*/ 2247089 h 2383276"/>
              <a:gd name="connsiteX44" fmla="*/ 1342417 w 5107022"/>
              <a:gd name="connsiteY44" fmla="*/ 2237361 h 2383276"/>
              <a:gd name="connsiteX45" fmla="*/ 1371600 w 5107022"/>
              <a:gd name="connsiteY45" fmla="*/ 2227634 h 2383276"/>
              <a:gd name="connsiteX46" fmla="*/ 1410511 w 5107022"/>
              <a:gd name="connsiteY46" fmla="*/ 2217906 h 2383276"/>
              <a:gd name="connsiteX47" fmla="*/ 1478605 w 5107022"/>
              <a:gd name="connsiteY47" fmla="*/ 2198451 h 2383276"/>
              <a:gd name="connsiteX48" fmla="*/ 1517515 w 5107022"/>
              <a:gd name="connsiteY48" fmla="*/ 2178995 h 2383276"/>
              <a:gd name="connsiteX49" fmla="*/ 1624520 w 5107022"/>
              <a:gd name="connsiteY49" fmla="*/ 2149813 h 2383276"/>
              <a:gd name="connsiteX50" fmla="*/ 1663430 w 5107022"/>
              <a:gd name="connsiteY50" fmla="*/ 2130357 h 2383276"/>
              <a:gd name="connsiteX51" fmla="*/ 1702341 w 5107022"/>
              <a:gd name="connsiteY51" fmla="*/ 2120630 h 2383276"/>
              <a:gd name="connsiteX52" fmla="*/ 1731524 w 5107022"/>
              <a:gd name="connsiteY52" fmla="*/ 2110902 h 2383276"/>
              <a:gd name="connsiteX53" fmla="*/ 1780162 w 5107022"/>
              <a:gd name="connsiteY53" fmla="*/ 2101174 h 2383276"/>
              <a:gd name="connsiteX54" fmla="*/ 1838528 w 5107022"/>
              <a:gd name="connsiteY54" fmla="*/ 2081719 h 2383276"/>
              <a:gd name="connsiteX55" fmla="*/ 1935805 w 5107022"/>
              <a:gd name="connsiteY55" fmla="*/ 2052536 h 2383276"/>
              <a:gd name="connsiteX56" fmla="*/ 1994171 w 5107022"/>
              <a:gd name="connsiteY56" fmla="*/ 2033081 h 2383276"/>
              <a:gd name="connsiteX57" fmla="*/ 2101175 w 5107022"/>
              <a:gd name="connsiteY57" fmla="*/ 2003898 h 2383276"/>
              <a:gd name="connsiteX58" fmla="*/ 2149813 w 5107022"/>
              <a:gd name="connsiteY58" fmla="*/ 1974715 h 2383276"/>
              <a:gd name="connsiteX59" fmla="*/ 2208179 w 5107022"/>
              <a:gd name="connsiteY59" fmla="*/ 1935804 h 2383276"/>
              <a:gd name="connsiteX60" fmla="*/ 2247090 w 5107022"/>
              <a:gd name="connsiteY60" fmla="*/ 1916349 h 2383276"/>
              <a:gd name="connsiteX61" fmla="*/ 2266545 w 5107022"/>
              <a:gd name="connsiteY61" fmla="*/ 1896893 h 2383276"/>
              <a:gd name="connsiteX62" fmla="*/ 2363822 w 5107022"/>
              <a:gd name="connsiteY62" fmla="*/ 1828800 h 2383276"/>
              <a:gd name="connsiteX63" fmla="*/ 2383277 w 5107022"/>
              <a:gd name="connsiteY63" fmla="*/ 1809344 h 2383276"/>
              <a:gd name="connsiteX64" fmla="*/ 2412460 w 5107022"/>
              <a:gd name="connsiteY64" fmla="*/ 1789889 h 2383276"/>
              <a:gd name="connsiteX65" fmla="*/ 2441643 w 5107022"/>
              <a:gd name="connsiteY65" fmla="*/ 1760706 h 2383276"/>
              <a:gd name="connsiteX66" fmla="*/ 2470826 w 5107022"/>
              <a:gd name="connsiteY66" fmla="*/ 1750978 h 2383276"/>
              <a:gd name="connsiteX67" fmla="*/ 2500009 w 5107022"/>
              <a:gd name="connsiteY67" fmla="*/ 1731523 h 2383276"/>
              <a:gd name="connsiteX68" fmla="*/ 2597286 w 5107022"/>
              <a:gd name="connsiteY68" fmla="*/ 1702340 h 2383276"/>
              <a:gd name="connsiteX69" fmla="*/ 2655651 w 5107022"/>
              <a:gd name="connsiteY69" fmla="*/ 1682885 h 2383276"/>
              <a:gd name="connsiteX70" fmla="*/ 2714017 w 5107022"/>
              <a:gd name="connsiteY70" fmla="*/ 1663430 h 2383276"/>
              <a:gd name="connsiteX71" fmla="*/ 2743200 w 5107022"/>
              <a:gd name="connsiteY71" fmla="*/ 1653702 h 2383276"/>
              <a:gd name="connsiteX72" fmla="*/ 2811294 w 5107022"/>
              <a:gd name="connsiteY72" fmla="*/ 1643974 h 2383276"/>
              <a:gd name="connsiteX73" fmla="*/ 3161490 w 5107022"/>
              <a:gd name="connsiteY73" fmla="*/ 1653702 h 2383276"/>
              <a:gd name="connsiteX74" fmla="*/ 3190673 w 5107022"/>
              <a:gd name="connsiteY74" fmla="*/ 1663430 h 2383276"/>
              <a:gd name="connsiteX75" fmla="*/ 3229583 w 5107022"/>
              <a:gd name="connsiteY75" fmla="*/ 1673157 h 2383276"/>
              <a:gd name="connsiteX76" fmla="*/ 3287949 w 5107022"/>
              <a:gd name="connsiteY76" fmla="*/ 1692613 h 2383276"/>
              <a:gd name="connsiteX77" fmla="*/ 3385226 w 5107022"/>
              <a:gd name="connsiteY77" fmla="*/ 1702340 h 2383276"/>
              <a:gd name="connsiteX78" fmla="*/ 3482503 w 5107022"/>
              <a:gd name="connsiteY78" fmla="*/ 1721795 h 2383276"/>
              <a:gd name="connsiteX79" fmla="*/ 3570051 w 5107022"/>
              <a:gd name="connsiteY79" fmla="*/ 1750978 h 2383276"/>
              <a:gd name="connsiteX80" fmla="*/ 3599234 w 5107022"/>
              <a:gd name="connsiteY80" fmla="*/ 1760706 h 2383276"/>
              <a:gd name="connsiteX81" fmla="*/ 3638145 w 5107022"/>
              <a:gd name="connsiteY81" fmla="*/ 1770434 h 2383276"/>
              <a:gd name="connsiteX82" fmla="*/ 3745149 w 5107022"/>
              <a:gd name="connsiteY82" fmla="*/ 1799617 h 2383276"/>
              <a:gd name="connsiteX83" fmla="*/ 3891064 w 5107022"/>
              <a:gd name="connsiteY83" fmla="*/ 1819072 h 2383276"/>
              <a:gd name="connsiteX84" fmla="*/ 4134256 w 5107022"/>
              <a:gd name="connsiteY84" fmla="*/ 1809344 h 2383276"/>
              <a:gd name="connsiteX85" fmla="*/ 4241260 w 5107022"/>
              <a:gd name="connsiteY85" fmla="*/ 1780161 h 2383276"/>
              <a:gd name="connsiteX86" fmla="*/ 4260715 w 5107022"/>
              <a:gd name="connsiteY86" fmla="*/ 1750978 h 2383276"/>
              <a:gd name="connsiteX87" fmla="*/ 4309354 w 5107022"/>
              <a:gd name="connsiteY87" fmla="*/ 1702340 h 2383276"/>
              <a:gd name="connsiteX88" fmla="*/ 4319081 w 5107022"/>
              <a:gd name="connsiteY88" fmla="*/ 1673157 h 2383276"/>
              <a:gd name="connsiteX89" fmla="*/ 4396903 w 5107022"/>
              <a:gd name="connsiteY89" fmla="*/ 1605064 h 2383276"/>
              <a:gd name="connsiteX90" fmla="*/ 4474724 w 5107022"/>
              <a:gd name="connsiteY90" fmla="*/ 1536970 h 2383276"/>
              <a:gd name="connsiteX91" fmla="*/ 4484451 w 5107022"/>
              <a:gd name="connsiteY91" fmla="*/ 1507787 h 2383276"/>
              <a:gd name="connsiteX92" fmla="*/ 4523362 w 5107022"/>
              <a:gd name="connsiteY92" fmla="*/ 1468876 h 2383276"/>
              <a:gd name="connsiteX93" fmla="*/ 4572000 w 5107022"/>
              <a:gd name="connsiteY93" fmla="*/ 1410510 h 2383276"/>
              <a:gd name="connsiteX94" fmla="*/ 4591456 w 5107022"/>
              <a:gd name="connsiteY94" fmla="*/ 1391055 h 2383276"/>
              <a:gd name="connsiteX95" fmla="*/ 4659549 w 5107022"/>
              <a:gd name="connsiteY95" fmla="*/ 1322961 h 2383276"/>
              <a:gd name="connsiteX96" fmla="*/ 4708188 w 5107022"/>
              <a:gd name="connsiteY96" fmla="*/ 1284051 h 2383276"/>
              <a:gd name="connsiteX97" fmla="*/ 4727643 w 5107022"/>
              <a:gd name="connsiteY97" fmla="*/ 1264595 h 2383276"/>
              <a:gd name="connsiteX98" fmla="*/ 4756826 w 5107022"/>
              <a:gd name="connsiteY98" fmla="*/ 1254868 h 2383276"/>
              <a:gd name="connsiteX99" fmla="*/ 4776281 w 5107022"/>
              <a:gd name="connsiteY99" fmla="*/ 1225685 h 2383276"/>
              <a:gd name="connsiteX100" fmla="*/ 4824920 w 5107022"/>
              <a:gd name="connsiteY100" fmla="*/ 1196502 h 2383276"/>
              <a:gd name="connsiteX101" fmla="*/ 4863830 w 5107022"/>
              <a:gd name="connsiteY101" fmla="*/ 1138136 h 2383276"/>
              <a:gd name="connsiteX102" fmla="*/ 4902741 w 5107022"/>
              <a:gd name="connsiteY102" fmla="*/ 1099225 h 2383276"/>
              <a:gd name="connsiteX103" fmla="*/ 4941651 w 5107022"/>
              <a:gd name="connsiteY103" fmla="*/ 1040859 h 2383276"/>
              <a:gd name="connsiteX104" fmla="*/ 4990290 w 5107022"/>
              <a:gd name="connsiteY104" fmla="*/ 992221 h 2383276"/>
              <a:gd name="connsiteX105" fmla="*/ 5029200 w 5107022"/>
              <a:gd name="connsiteY105" fmla="*/ 933855 h 2383276"/>
              <a:gd name="connsiteX106" fmla="*/ 5068111 w 5107022"/>
              <a:gd name="connsiteY106" fmla="*/ 885217 h 2383276"/>
              <a:gd name="connsiteX107" fmla="*/ 5087566 w 5107022"/>
              <a:gd name="connsiteY107" fmla="*/ 826851 h 2383276"/>
              <a:gd name="connsiteX108" fmla="*/ 5097294 w 5107022"/>
              <a:gd name="connsiteY108" fmla="*/ 797668 h 2383276"/>
              <a:gd name="connsiteX109" fmla="*/ 5107022 w 5107022"/>
              <a:gd name="connsiteY109" fmla="*/ 768485 h 2383276"/>
              <a:gd name="connsiteX110" fmla="*/ 5087566 w 5107022"/>
              <a:gd name="connsiteY110" fmla="*/ 476655 h 2383276"/>
              <a:gd name="connsiteX111" fmla="*/ 5068111 w 5107022"/>
              <a:gd name="connsiteY111" fmla="*/ 418289 h 2383276"/>
              <a:gd name="connsiteX112" fmla="*/ 5048656 w 5107022"/>
              <a:gd name="connsiteY112" fmla="*/ 389106 h 2383276"/>
              <a:gd name="connsiteX113" fmla="*/ 5038928 w 5107022"/>
              <a:gd name="connsiteY113" fmla="*/ 359923 h 2383276"/>
              <a:gd name="connsiteX114" fmla="*/ 4951379 w 5107022"/>
              <a:gd name="connsiteY114" fmla="*/ 282102 h 2383276"/>
              <a:gd name="connsiteX115" fmla="*/ 4922196 w 5107022"/>
              <a:gd name="connsiteY115" fmla="*/ 252919 h 2383276"/>
              <a:gd name="connsiteX116" fmla="*/ 4893013 w 5107022"/>
              <a:gd name="connsiteY116" fmla="*/ 233464 h 2383276"/>
              <a:gd name="connsiteX117" fmla="*/ 4873558 w 5107022"/>
              <a:gd name="connsiteY117" fmla="*/ 214008 h 2383276"/>
              <a:gd name="connsiteX118" fmla="*/ 4834647 w 5107022"/>
              <a:gd name="connsiteY118" fmla="*/ 194553 h 2383276"/>
              <a:gd name="connsiteX119" fmla="*/ 4805464 w 5107022"/>
              <a:gd name="connsiteY119" fmla="*/ 175098 h 2383276"/>
              <a:gd name="connsiteX120" fmla="*/ 4669277 w 5107022"/>
              <a:gd name="connsiteY120" fmla="*/ 136187 h 2383276"/>
              <a:gd name="connsiteX121" fmla="*/ 4610911 w 5107022"/>
              <a:gd name="connsiteY121" fmla="*/ 116732 h 2383276"/>
              <a:gd name="connsiteX122" fmla="*/ 4581728 w 5107022"/>
              <a:gd name="connsiteY122" fmla="*/ 107004 h 2383276"/>
              <a:gd name="connsiteX123" fmla="*/ 4513634 w 5107022"/>
              <a:gd name="connsiteY123" fmla="*/ 97276 h 2383276"/>
              <a:gd name="connsiteX124" fmla="*/ 4435813 w 5107022"/>
              <a:gd name="connsiteY124" fmla="*/ 87549 h 2383276"/>
              <a:gd name="connsiteX125" fmla="*/ 4241260 w 5107022"/>
              <a:gd name="connsiteY125" fmla="*/ 68093 h 2383276"/>
              <a:gd name="connsiteX126" fmla="*/ 3754877 w 5107022"/>
              <a:gd name="connsiteY126" fmla="*/ 58366 h 2383276"/>
              <a:gd name="connsiteX127" fmla="*/ 3638145 w 5107022"/>
              <a:gd name="connsiteY127" fmla="*/ 48638 h 2383276"/>
              <a:gd name="connsiteX128" fmla="*/ 3589507 w 5107022"/>
              <a:gd name="connsiteY128" fmla="*/ 38910 h 2383276"/>
              <a:gd name="connsiteX129" fmla="*/ 3453320 w 5107022"/>
              <a:gd name="connsiteY129" fmla="*/ 48638 h 2383276"/>
              <a:gd name="connsiteX130" fmla="*/ 3317132 w 5107022"/>
              <a:gd name="connsiteY130" fmla="*/ 29183 h 238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107022" h="2383276">
                <a:moveTo>
                  <a:pt x="3317132" y="29183"/>
                </a:moveTo>
                <a:cubicBezTo>
                  <a:pt x="3180945" y="25941"/>
                  <a:pt x="3172648" y="50931"/>
                  <a:pt x="2636196" y="29183"/>
                </a:cubicBezTo>
                <a:cubicBezTo>
                  <a:pt x="2596781" y="27585"/>
                  <a:pt x="2558896" y="10822"/>
                  <a:pt x="2519464" y="9727"/>
                </a:cubicBezTo>
                <a:lnTo>
                  <a:pt x="2169268" y="0"/>
                </a:lnTo>
                <a:lnTo>
                  <a:pt x="1235413" y="19455"/>
                </a:lnTo>
                <a:cubicBezTo>
                  <a:pt x="1183999" y="23264"/>
                  <a:pt x="1075917" y="32497"/>
                  <a:pt x="1021405" y="38910"/>
                </a:cubicBezTo>
                <a:cubicBezTo>
                  <a:pt x="998634" y="41589"/>
                  <a:pt x="976038" y="45608"/>
                  <a:pt x="953311" y="48638"/>
                </a:cubicBezTo>
                <a:cubicBezTo>
                  <a:pt x="927398" y="52093"/>
                  <a:pt x="901277" y="54068"/>
                  <a:pt x="875490" y="58366"/>
                </a:cubicBezTo>
                <a:cubicBezTo>
                  <a:pt x="862302" y="60564"/>
                  <a:pt x="849630" y="65193"/>
                  <a:pt x="836579" y="68093"/>
                </a:cubicBezTo>
                <a:cubicBezTo>
                  <a:pt x="807957" y="74453"/>
                  <a:pt x="745373" y="86389"/>
                  <a:pt x="719847" y="87549"/>
                </a:cubicBezTo>
                <a:cubicBezTo>
                  <a:pt x="599953" y="92999"/>
                  <a:pt x="479898" y="94034"/>
                  <a:pt x="359924" y="97276"/>
                </a:cubicBezTo>
                <a:cubicBezTo>
                  <a:pt x="213153" y="126631"/>
                  <a:pt x="396077" y="89243"/>
                  <a:pt x="272375" y="116732"/>
                </a:cubicBezTo>
                <a:cubicBezTo>
                  <a:pt x="256235" y="120319"/>
                  <a:pt x="239950" y="123217"/>
                  <a:pt x="223737" y="126459"/>
                </a:cubicBezTo>
                <a:cubicBezTo>
                  <a:pt x="204282" y="139429"/>
                  <a:pt x="181905" y="148836"/>
                  <a:pt x="165371" y="165370"/>
                </a:cubicBezTo>
                <a:cubicBezTo>
                  <a:pt x="152401" y="178340"/>
                  <a:pt x="136635" y="189019"/>
                  <a:pt x="126460" y="204281"/>
                </a:cubicBezTo>
                <a:cubicBezTo>
                  <a:pt x="101918" y="241095"/>
                  <a:pt x="115272" y="225197"/>
                  <a:pt x="87549" y="252919"/>
                </a:cubicBezTo>
                <a:cubicBezTo>
                  <a:pt x="46568" y="375870"/>
                  <a:pt x="114930" y="179303"/>
                  <a:pt x="58366" y="311285"/>
                </a:cubicBezTo>
                <a:cubicBezTo>
                  <a:pt x="53100" y="323573"/>
                  <a:pt x="52481" y="337390"/>
                  <a:pt x="48639" y="350195"/>
                </a:cubicBezTo>
                <a:cubicBezTo>
                  <a:pt x="42746" y="369838"/>
                  <a:pt x="33205" y="388451"/>
                  <a:pt x="29183" y="408561"/>
                </a:cubicBezTo>
                <a:cubicBezTo>
                  <a:pt x="25941" y="424774"/>
                  <a:pt x="21794" y="440832"/>
                  <a:pt x="19456" y="457200"/>
                </a:cubicBezTo>
                <a:cubicBezTo>
                  <a:pt x="8917" y="530976"/>
                  <a:pt x="5287" y="606919"/>
                  <a:pt x="0" y="680936"/>
                </a:cubicBezTo>
                <a:cubicBezTo>
                  <a:pt x="3243" y="778213"/>
                  <a:pt x="4427" y="875580"/>
                  <a:pt x="9728" y="972766"/>
                </a:cubicBezTo>
                <a:cubicBezTo>
                  <a:pt x="14157" y="1053968"/>
                  <a:pt x="25490" y="1134718"/>
                  <a:pt x="29183" y="1215957"/>
                </a:cubicBezTo>
                <a:cubicBezTo>
                  <a:pt x="35000" y="1343927"/>
                  <a:pt x="45313" y="1559837"/>
                  <a:pt x="48639" y="1682885"/>
                </a:cubicBezTo>
                <a:cubicBezTo>
                  <a:pt x="52845" y="1838505"/>
                  <a:pt x="49731" y="1994376"/>
                  <a:pt x="58366" y="2149813"/>
                </a:cubicBezTo>
                <a:cubicBezTo>
                  <a:pt x="60266" y="2184011"/>
                  <a:pt x="91057" y="2245017"/>
                  <a:pt x="126460" y="2256817"/>
                </a:cubicBezTo>
                <a:lnTo>
                  <a:pt x="155643" y="2266544"/>
                </a:lnTo>
                <a:cubicBezTo>
                  <a:pt x="193644" y="2304547"/>
                  <a:pt x="153769" y="2270471"/>
                  <a:pt x="204281" y="2295727"/>
                </a:cubicBezTo>
                <a:cubicBezTo>
                  <a:pt x="214738" y="2300956"/>
                  <a:pt x="223007" y="2309954"/>
                  <a:pt x="233464" y="2315183"/>
                </a:cubicBezTo>
                <a:cubicBezTo>
                  <a:pt x="247415" y="2322158"/>
                  <a:pt x="289097" y="2331523"/>
                  <a:pt x="301558" y="2334638"/>
                </a:cubicBezTo>
                <a:cubicBezTo>
                  <a:pt x="352332" y="2368486"/>
                  <a:pt x="310471" y="2346346"/>
                  <a:pt x="389107" y="2363821"/>
                </a:cubicBezTo>
                <a:cubicBezTo>
                  <a:pt x="399117" y="2366045"/>
                  <a:pt x="408431" y="2370732"/>
                  <a:pt x="418290" y="2373549"/>
                </a:cubicBezTo>
                <a:cubicBezTo>
                  <a:pt x="431145" y="2377222"/>
                  <a:pt x="444230" y="2380034"/>
                  <a:pt x="457200" y="2383276"/>
                </a:cubicBezTo>
                <a:lnTo>
                  <a:pt x="807396" y="2373549"/>
                </a:lnTo>
                <a:cubicBezTo>
                  <a:pt x="827097" y="2372611"/>
                  <a:pt x="846476" y="2367954"/>
                  <a:pt x="865762" y="2363821"/>
                </a:cubicBezTo>
                <a:cubicBezTo>
                  <a:pt x="891907" y="2358218"/>
                  <a:pt x="917643" y="2350851"/>
                  <a:pt x="943583" y="2344366"/>
                </a:cubicBezTo>
                <a:cubicBezTo>
                  <a:pt x="956553" y="2341123"/>
                  <a:pt x="969384" y="2337260"/>
                  <a:pt x="982494" y="2334638"/>
                </a:cubicBezTo>
                <a:cubicBezTo>
                  <a:pt x="1101464" y="2310843"/>
                  <a:pt x="978064" y="2337615"/>
                  <a:pt x="1060315" y="2315183"/>
                </a:cubicBezTo>
                <a:cubicBezTo>
                  <a:pt x="1086112" y="2308148"/>
                  <a:pt x="1112770" y="2304182"/>
                  <a:pt x="1138137" y="2295727"/>
                </a:cubicBezTo>
                <a:cubicBezTo>
                  <a:pt x="1147865" y="2292485"/>
                  <a:pt x="1157461" y="2288817"/>
                  <a:pt x="1167320" y="2286000"/>
                </a:cubicBezTo>
                <a:cubicBezTo>
                  <a:pt x="1180175" y="2282327"/>
                  <a:pt x="1193375" y="2279945"/>
                  <a:pt x="1206230" y="2276272"/>
                </a:cubicBezTo>
                <a:cubicBezTo>
                  <a:pt x="1216089" y="2273455"/>
                  <a:pt x="1225554" y="2269361"/>
                  <a:pt x="1235413" y="2266544"/>
                </a:cubicBezTo>
                <a:cubicBezTo>
                  <a:pt x="1248268" y="2262871"/>
                  <a:pt x="1261469" y="2260490"/>
                  <a:pt x="1274324" y="2256817"/>
                </a:cubicBezTo>
                <a:cubicBezTo>
                  <a:pt x="1284183" y="2254000"/>
                  <a:pt x="1293648" y="2249906"/>
                  <a:pt x="1303507" y="2247089"/>
                </a:cubicBezTo>
                <a:cubicBezTo>
                  <a:pt x="1316362" y="2243416"/>
                  <a:pt x="1329562" y="2241034"/>
                  <a:pt x="1342417" y="2237361"/>
                </a:cubicBezTo>
                <a:cubicBezTo>
                  <a:pt x="1352276" y="2234544"/>
                  <a:pt x="1361741" y="2230451"/>
                  <a:pt x="1371600" y="2227634"/>
                </a:cubicBezTo>
                <a:cubicBezTo>
                  <a:pt x="1384455" y="2223961"/>
                  <a:pt x="1397656" y="2221579"/>
                  <a:pt x="1410511" y="2217906"/>
                </a:cubicBezTo>
                <a:cubicBezTo>
                  <a:pt x="1508159" y="2190006"/>
                  <a:pt x="1357015" y="2228846"/>
                  <a:pt x="1478605" y="2198451"/>
                </a:cubicBezTo>
                <a:cubicBezTo>
                  <a:pt x="1491575" y="2191966"/>
                  <a:pt x="1503758" y="2183581"/>
                  <a:pt x="1517515" y="2178995"/>
                </a:cubicBezTo>
                <a:cubicBezTo>
                  <a:pt x="1581556" y="2157648"/>
                  <a:pt x="1556308" y="2183921"/>
                  <a:pt x="1624520" y="2149813"/>
                </a:cubicBezTo>
                <a:cubicBezTo>
                  <a:pt x="1637490" y="2143328"/>
                  <a:pt x="1649852" y="2135449"/>
                  <a:pt x="1663430" y="2130357"/>
                </a:cubicBezTo>
                <a:cubicBezTo>
                  <a:pt x="1675948" y="2125663"/>
                  <a:pt x="1689486" y="2124303"/>
                  <a:pt x="1702341" y="2120630"/>
                </a:cubicBezTo>
                <a:cubicBezTo>
                  <a:pt x="1712200" y="2117813"/>
                  <a:pt x="1721576" y="2113389"/>
                  <a:pt x="1731524" y="2110902"/>
                </a:cubicBezTo>
                <a:cubicBezTo>
                  <a:pt x="1747564" y="2106892"/>
                  <a:pt x="1764211" y="2105524"/>
                  <a:pt x="1780162" y="2101174"/>
                </a:cubicBezTo>
                <a:cubicBezTo>
                  <a:pt x="1799947" y="2095778"/>
                  <a:pt x="1818633" y="2086693"/>
                  <a:pt x="1838528" y="2081719"/>
                </a:cubicBezTo>
                <a:cubicBezTo>
                  <a:pt x="1897331" y="2067018"/>
                  <a:pt x="1864760" y="2076218"/>
                  <a:pt x="1935805" y="2052536"/>
                </a:cubicBezTo>
                <a:lnTo>
                  <a:pt x="1994171" y="2033081"/>
                </a:lnTo>
                <a:cubicBezTo>
                  <a:pt x="2081940" y="2011138"/>
                  <a:pt x="2046625" y="2022080"/>
                  <a:pt x="2101175" y="2003898"/>
                </a:cubicBezTo>
                <a:cubicBezTo>
                  <a:pt x="2144822" y="1960249"/>
                  <a:pt x="2092988" y="2006284"/>
                  <a:pt x="2149813" y="1974715"/>
                </a:cubicBezTo>
                <a:cubicBezTo>
                  <a:pt x="2170253" y="1963360"/>
                  <a:pt x="2187265" y="1946261"/>
                  <a:pt x="2208179" y="1935804"/>
                </a:cubicBezTo>
                <a:lnTo>
                  <a:pt x="2247090" y="1916349"/>
                </a:lnTo>
                <a:cubicBezTo>
                  <a:pt x="2253575" y="1909864"/>
                  <a:pt x="2259208" y="1902396"/>
                  <a:pt x="2266545" y="1896893"/>
                </a:cubicBezTo>
                <a:cubicBezTo>
                  <a:pt x="2327158" y="1851433"/>
                  <a:pt x="2314001" y="1870318"/>
                  <a:pt x="2363822" y="1828800"/>
                </a:cubicBezTo>
                <a:cubicBezTo>
                  <a:pt x="2370868" y="1822929"/>
                  <a:pt x="2376115" y="1815073"/>
                  <a:pt x="2383277" y="1809344"/>
                </a:cubicBezTo>
                <a:cubicBezTo>
                  <a:pt x="2392406" y="1802041"/>
                  <a:pt x="2403479" y="1797373"/>
                  <a:pt x="2412460" y="1789889"/>
                </a:cubicBezTo>
                <a:cubicBezTo>
                  <a:pt x="2423028" y="1781082"/>
                  <a:pt x="2430197" y="1768337"/>
                  <a:pt x="2441643" y="1760706"/>
                </a:cubicBezTo>
                <a:cubicBezTo>
                  <a:pt x="2450175" y="1755018"/>
                  <a:pt x="2461655" y="1755564"/>
                  <a:pt x="2470826" y="1750978"/>
                </a:cubicBezTo>
                <a:cubicBezTo>
                  <a:pt x="2481283" y="1745750"/>
                  <a:pt x="2489552" y="1736751"/>
                  <a:pt x="2500009" y="1731523"/>
                </a:cubicBezTo>
                <a:cubicBezTo>
                  <a:pt x="2558067" y="1702495"/>
                  <a:pt x="2537141" y="1718743"/>
                  <a:pt x="2597286" y="1702340"/>
                </a:cubicBezTo>
                <a:cubicBezTo>
                  <a:pt x="2617071" y="1696944"/>
                  <a:pt x="2636196" y="1689370"/>
                  <a:pt x="2655651" y="1682885"/>
                </a:cubicBezTo>
                <a:lnTo>
                  <a:pt x="2714017" y="1663430"/>
                </a:lnTo>
                <a:cubicBezTo>
                  <a:pt x="2723745" y="1660187"/>
                  <a:pt x="2733049" y="1655152"/>
                  <a:pt x="2743200" y="1653702"/>
                </a:cubicBezTo>
                <a:lnTo>
                  <a:pt x="2811294" y="1643974"/>
                </a:lnTo>
                <a:cubicBezTo>
                  <a:pt x="2928026" y="1647217"/>
                  <a:pt x="3044866" y="1647721"/>
                  <a:pt x="3161490" y="1653702"/>
                </a:cubicBezTo>
                <a:cubicBezTo>
                  <a:pt x="3171730" y="1654227"/>
                  <a:pt x="3180814" y="1660613"/>
                  <a:pt x="3190673" y="1663430"/>
                </a:cubicBezTo>
                <a:cubicBezTo>
                  <a:pt x="3203528" y="1667103"/>
                  <a:pt x="3216778" y="1669315"/>
                  <a:pt x="3229583" y="1673157"/>
                </a:cubicBezTo>
                <a:cubicBezTo>
                  <a:pt x="3249226" y="1679050"/>
                  <a:pt x="3267543" y="1690573"/>
                  <a:pt x="3287949" y="1692613"/>
                </a:cubicBezTo>
                <a:lnTo>
                  <a:pt x="3385226" y="1702340"/>
                </a:lnTo>
                <a:cubicBezTo>
                  <a:pt x="3417652" y="1708825"/>
                  <a:pt x="3451132" y="1711338"/>
                  <a:pt x="3482503" y="1721795"/>
                </a:cubicBezTo>
                <a:lnTo>
                  <a:pt x="3570051" y="1750978"/>
                </a:lnTo>
                <a:cubicBezTo>
                  <a:pt x="3579779" y="1754221"/>
                  <a:pt x="3589286" y="1758219"/>
                  <a:pt x="3599234" y="1760706"/>
                </a:cubicBezTo>
                <a:cubicBezTo>
                  <a:pt x="3612204" y="1763949"/>
                  <a:pt x="3625290" y="1766761"/>
                  <a:pt x="3638145" y="1770434"/>
                </a:cubicBezTo>
                <a:cubicBezTo>
                  <a:pt x="3680791" y="1782618"/>
                  <a:pt x="3688423" y="1793315"/>
                  <a:pt x="3745149" y="1799617"/>
                </a:cubicBezTo>
                <a:cubicBezTo>
                  <a:pt x="3852301" y="1811522"/>
                  <a:pt x="3803735" y="1804517"/>
                  <a:pt x="3891064" y="1819072"/>
                </a:cubicBezTo>
                <a:cubicBezTo>
                  <a:pt x="3972128" y="1815829"/>
                  <a:pt x="4053460" y="1816689"/>
                  <a:pt x="4134256" y="1809344"/>
                </a:cubicBezTo>
                <a:cubicBezTo>
                  <a:pt x="4164430" y="1806601"/>
                  <a:pt x="4208797" y="1790982"/>
                  <a:pt x="4241260" y="1780161"/>
                </a:cubicBezTo>
                <a:cubicBezTo>
                  <a:pt x="4247745" y="1770433"/>
                  <a:pt x="4253016" y="1759776"/>
                  <a:pt x="4260715" y="1750978"/>
                </a:cubicBezTo>
                <a:cubicBezTo>
                  <a:pt x="4275814" y="1733723"/>
                  <a:pt x="4309354" y="1702340"/>
                  <a:pt x="4309354" y="1702340"/>
                </a:cubicBezTo>
                <a:cubicBezTo>
                  <a:pt x="4312596" y="1692612"/>
                  <a:pt x="4312929" y="1681360"/>
                  <a:pt x="4319081" y="1673157"/>
                </a:cubicBezTo>
                <a:cubicBezTo>
                  <a:pt x="4377625" y="1595099"/>
                  <a:pt x="4347807" y="1648023"/>
                  <a:pt x="4396903" y="1605064"/>
                </a:cubicBezTo>
                <a:cubicBezTo>
                  <a:pt x="4487951" y="1525396"/>
                  <a:pt x="4409054" y="1580749"/>
                  <a:pt x="4474724" y="1536970"/>
                </a:cubicBezTo>
                <a:cubicBezTo>
                  <a:pt x="4477966" y="1527242"/>
                  <a:pt x="4478491" y="1516131"/>
                  <a:pt x="4484451" y="1507787"/>
                </a:cubicBezTo>
                <a:cubicBezTo>
                  <a:pt x="4495112" y="1492861"/>
                  <a:pt x="4510392" y="1481846"/>
                  <a:pt x="4523362" y="1468876"/>
                </a:cubicBezTo>
                <a:cubicBezTo>
                  <a:pt x="4592692" y="1399546"/>
                  <a:pt x="4517821" y="1478232"/>
                  <a:pt x="4572000" y="1410510"/>
                </a:cubicBezTo>
                <a:cubicBezTo>
                  <a:pt x="4577729" y="1403348"/>
                  <a:pt x="4585953" y="1398392"/>
                  <a:pt x="4591456" y="1391055"/>
                </a:cubicBezTo>
                <a:cubicBezTo>
                  <a:pt x="4643488" y="1321679"/>
                  <a:pt x="4604923" y="1341170"/>
                  <a:pt x="4659549" y="1322961"/>
                </a:cubicBezTo>
                <a:cubicBezTo>
                  <a:pt x="4706535" y="1275978"/>
                  <a:pt x="4646819" y="1333147"/>
                  <a:pt x="4708188" y="1284051"/>
                </a:cubicBezTo>
                <a:cubicBezTo>
                  <a:pt x="4715350" y="1278322"/>
                  <a:pt x="4719779" y="1269314"/>
                  <a:pt x="4727643" y="1264595"/>
                </a:cubicBezTo>
                <a:cubicBezTo>
                  <a:pt x="4736436" y="1259319"/>
                  <a:pt x="4747098" y="1258110"/>
                  <a:pt x="4756826" y="1254868"/>
                </a:cubicBezTo>
                <a:cubicBezTo>
                  <a:pt x="4763311" y="1245140"/>
                  <a:pt x="4767152" y="1232988"/>
                  <a:pt x="4776281" y="1225685"/>
                </a:cubicBezTo>
                <a:cubicBezTo>
                  <a:pt x="4828649" y="1183790"/>
                  <a:pt x="4785258" y="1249385"/>
                  <a:pt x="4824920" y="1196502"/>
                </a:cubicBezTo>
                <a:cubicBezTo>
                  <a:pt x="4838949" y="1177796"/>
                  <a:pt x="4847296" y="1154670"/>
                  <a:pt x="4863830" y="1138136"/>
                </a:cubicBezTo>
                <a:cubicBezTo>
                  <a:pt x="4876800" y="1125166"/>
                  <a:pt x="4892566" y="1114487"/>
                  <a:pt x="4902741" y="1099225"/>
                </a:cubicBezTo>
                <a:cubicBezTo>
                  <a:pt x="4915711" y="1079770"/>
                  <a:pt x="4925117" y="1057393"/>
                  <a:pt x="4941651" y="1040859"/>
                </a:cubicBezTo>
                <a:cubicBezTo>
                  <a:pt x="4957864" y="1024646"/>
                  <a:pt x="4977572" y="1011299"/>
                  <a:pt x="4990290" y="992221"/>
                </a:cubicBezTo>
                <a:cubicBezTo>
                  <a:pt x="5003260" y="972766"/>
                  <a:pt x="5012666" y="950388"/>
                  <a:pt x="5029200" y="933855"/>
                </a:cubicBezTo>
                <a:cubicBezTo>
                  <a:pt x="5045372" y="917684"/>
                  <a:pt x="5058293" y="907307"/>
                  <a:pt x="5068111" y="885217"/>
                </a:cubicBezTo>
                <a:cubicBezTo>
                  <a:pt x="5076440" y="866477"/>
                  <a:pt x="5081081" y="846306"/>
                  <a:pt x="5087566" y="826851"/>
                </a:cubicBezTo>
                <a:lnTo>
                  <a:pt x="5097294" y="797668"/>
                </a:lnTo>
                <a:lnTo>
                  <a:pt x="5107022" y="768485"/>
                </a:lnTo>
                <a:cubicBezTo>
                  <a:pt x="5102383" y="647874"/>
                  <a:pt x="5116869" y="574332"/>
                  <a:pt x="5087566" y="476655"/>
                </a:cubicBezTo>
                <a:cubicBezTo>
                  <a:pt x="5081673" y="457012"/>
                  <a:pt x="5079486" y="435353"/>
                  <a:pt x="5068111" y="418289"/>
                </a:cubicBezTo>
                <a:cubicBezTo>
                  <a:pt x="5061626" y="408561"/>
                  <a:pt x="5053884" y="399563"/>
                  <a:pt x="5048656" y="389106"/>
                </a:cubicBezTo>
                <a:cubicBezTo>
                  <a:pt x="5044070" y="379935"/>
                  <a:pt x="5045223" y="368017"/>
                  <a:pt x="5038928" y="359923"/>
                </a:cubicBezTo>
                <a:cubicBezTo>
                  <a:pt x="4969224" y="270304"/>
                  <a:pt x="5004760" y="326586"/>
                  <a:pt x="4951379" y="282102"/>
                </a:cubicBezTo>
                <a:cubicBezTo>
                  <a:pt x="4940811" y="273295"/>
                  <a:pt x="4932764" y="261726"/>
                  <a:pt x="4922196" y="252919"/>
                </a:cubicBezTo>
                <a:cubicBezTo>
                  <a:pt x="4913215" y="245435"/>
                  <a:pt x="4902142" y="240767"/>
                  <a:pt x="4893013" y="233464"/>
                </a:cubicBezTo>
                <a:cubicBezTo>
                  <a:pt x="4885851" y="227735"/>
                  <a:pt x="4881189" y="219095"/>
                  <a:pt x="4873558" y="214008"/>
                </a:cubicBezTo>
                <a:cubicBezTo>
                  <a:pt x="4861492" y="205964"/>
                  <a:pt x="4847238" y="201747"/>
                  <a:pt x="4834647" y="194553"/>
                </a:cubicBezTo>
                <a:cubicBezTo>
                  <a:pt x="4824496" y="188753"/>
                  <a:pt x="4816147" y="179846"/>
                  <a:pt x="4805464" y="175098"/>
                </a:cubicBezTo>
                <a:cubicBezTo>
                  <a:pt x="4749248" y="150113"/>
                  <a:pt x="4731116" y="156800"/>
                  <a:pt x="4669277" y="136187"/>
                </a:cubicBezTo>
                <a:lnTo>
                  <a:pt x="4610911" y="116732"/>
                </a:lnTo>
                <a:cubicBezTo>
                  <a:pt x="4601183" y="113489"/>
                  <a:pt x="4591879" y="108454"/>
                  <a:pt x="4581728" y="107004"/>
                </a:cubicBezTo>
                <a:lnTo>
                  <a:pt x="4513634" y="97276"/>
                </a:lnTo>
                <a:lnTo>
                  <a:pt x="4435813" y="87549"/>
                </a:lnTo>
                <a:cubicBezTo>
                  <a:pt x="4334838" y="73124"/>
                  <a:pt x="4391852" y="72799"/>
                  <a:pt x="4241260" y="68093"/>
                </a:cubicBezTo>
                <a:cubicBezTo>
                  <a:pt x="4079179" y="63028"/>
                  <a:pt x="3917005" y="61608"/>
                  <a:pt x="3754877" y="58366"/>
                </a:cubicBezTo>
                <a:cubicBezTo>
                  <a:pt x="3715966" y="55123"/>
                  <a:pt x="3676923" y="53200"/>
                  <a:pt x="3638145" y="48638"/>
                </a:cubicBezTo>
                <a:cubicBezTo>
                  <a:pt x="3621724" y="46706"/>
                  <a:pt x="3606041" y="38910"/>
                  <a:pt x="3589507" y="38910"/>
                </a:cubicBezTo>
                <a:cubicBezTo>
                  <a:pt x="3543996" y="38910"/>
                  <a:pt x="3498716" y="45395"/>
                  <a:pt x="3453320" y="48638"/>
                </a:cubicBezTo>
                <a:cubicBezTo>
                  <a:pt x="3358565" y="38109"/>
                  <a:pt x="3453319" y="32425"/>
                  <a:pt x="3317132" y="2918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69421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499FCDD1-FE53-7F4C-A09D-A0AE38A84AA2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9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582685E-24E7-2341-9CF2-B7CDC8EB5370}"/>
              </a:ext>
            </a:extLst>
          </p:cNvPr>
          <p:cNvSpPr/>
          <p:nvPr/>
        </p:nvSpPr>
        <p:spPr>
          <a:xfrm>
            <a:off x="1741251" y="1361872"/>
            <a:ext cx="4893013" cy="2402732"/>
          </a:xfrm>
          <a:custGeom>
            <a:avLst/>
            <a:gdLst>
              <a:gd name="connsiteX0" fmla="*/ 4056434 w 4893013"/>
              <a:gd name="connsiteY0" fmla="*/ 58366 h 2402732"/>
              <a:gd name="connsiteX1" fmla="*/ 3463047 w 4893013"/>
              <a:gd name="connsiteY1" fmla="*/ 58366 h 2402732"/>
              <a:gd name="connsiteX2" fmla="*/ 3171217 w 4893013"/>
              <a:gd name="connsiteY2" fmla="*/ 48639 h 2402732"/>
              <a:gd name="connsiteX3" fmla="*/ 2441643 w 4893013"/>
              <a:gd name="connsiteY3" fmla="*/ 38911 h 2402732"/>
              <a:gd name="connsiteX4" fmla="*/ 2033081 w 4893013"/>
              <a:gd name="connsiteY4" fmla="*/ 19456 h 2402732"/>
              <a:gd name="connsiteX5" fmla="*/ 1867711 w 4893013"/>
              <a:gd name="connsiteY5" fmla="*/ 9728 h 2402732"/>
              <a:gd name="connsiteX6" fmla="*/ 466928 w 4893013"/>
              <a:gd name="connsiteY6" fmla="*/ 0 h 2402732"/>
              <a:gd name="connsiteX7" fmla="*/ 272375 w 4893013"/>
              <a:gd name="connsiteY7" fmla="*/ 9728 h 2402732"/>
              <a:gd name="connsiteX8" fmla="*/ 243192 w 4893013"/>
              <a:gd name="connsiteY8" fmla="*/ 19456 h 2402732"/>
              <a:gd name="connsiteX9" fmla="*/ 136187 w 4893013"/>
              <a:gd name="connsiteY9" fmla="*/ 107005 h 2402732"/>
              <a:gd name="connsiteX10" fmla="*/ 116732 w 4893013"/>
              <a:gd name="connsiteY10" fmla="*/ 136188 h 2402732"/>
              <a:gd name="connsiteX11" fmla="*/ 77821 w 4893013"/>
              <a:gd name="connsiteY11" fmla="*/ 223737 h 2402732"/>
              <a:gd name="connsiteX12" fmla="*/ 58366 w 4893013"/>
              <a:gd name="connsiteY12" fmla="*/ 282102 h 2402732"/>
              <a:gd name="connsiteX13" fmla="*/ 48638 w 4893013"/>
              <a:gd name="connsiteY13" fmla="*/ 311285 h 2402732"/>
              <a:gd name="connsiteX14" fmla="*/ 29183 w 4893013"/>
              <a:gd name="connsiteY14" fmla="*/ 797668 h 2402732"/>
              <a:gd name="connsiteX15" fmla="*/ 19455 w 4893013"/>
              <a:gd name="connsiteY15" fmla="*/ 1284051 h 2402732"/>
              <a:gd name="connsiteX16" fmla="*/ 9728 w 4893013"/>
              <a:gd name="connsiteY16" fmla="*/ 1352145 h 2402732"/>
              <a:gd name="connsiteX17" fmla="*/ 0 w 4893013"/>
              <a:gd name="connsiteY17" fmla="*/ 1459149 h 2402732"/>
              <a:gd name="connsiteX18" fmla="*/ 9728 w 4893013"/>
              <a:gd name="connsiteY18" fmla="*/ 1867711 h 2402732"/>
              <a:gd name="connsiteX19" fmla="*/ 29183 w 4893013"/>
              <a:gd name="connsiteY19" fmla="*/ 1955260 h 2402732"/>
              <a:gd name="connsiteX20" fmla="*/ 48638 w 4893013"/>
              <a:gd name="connsiteY20" fmla="*/ 1984443 h 2402732"/>
              <a:gd name="connsiteX21" fmla="*/ 107004 w 4893013"/>
              <a:gd name="connsiteY21" fmla="*/ 2081719 h 2402732"/>
              <a:gd name="connsiteX22" fmla="*/ 194553 w 4893013"/>
              <a:gd name="connsiteY22" fmla="*/ 2159541 h 2402732"/>
              <a:gd name="connsiteX23" fmla="*/ 233464 w 4893013"/>
              <a:gd name="connsiteY23" fmla="*/ 2178996 h 2402732"/>
              <a:gd name="connsiteX24" fmla="*/ 262647 w 4893013"/>
              <a:gd name="connsiteY24" fmla="*/ 2208179 h 2402732"/>
              <a:gd name="connsiteX25" fmla="*/ 447472 w 4893013"/>
              <a:gd name="connsiteY25" fmla="*/ 2266545 h 2402732"/>
              <a:gd name="connsiteX26" fmla="*/ 476655 w 4893013"/>
              <a:gd name="connsiteY26" fmla="*/ 2276273 h 2402732"/>
              <a:gd name="connsiteX27" fmla="*/ 515566 w 4893013"/>
              <a:gd name="connsiteY27" fmla="*/ 2286000 h 2402732"/>
              <a:gd name="connsiteX28" fmla="*/ 544749 w 4893013"/>
              <a:gd name="connsiteY28" fmla="*/ 2295728 h 2402732"/>
              <a:gd name="connsiteX29" fmla="*/ 622570 w 4893013"/>
              <a:gd name="connsiteY29" fmla="*/ 2305456 h 2402732"/>
              <a:gd name="connsiteX30" fmla="*/ 661481 w 4893013"/>
              <a:gd name="connsiteY30" fmla="*/ 2315183 h 2402732"/>
              <a:gd name="connsiteX31" fmla="*/ 710119 w 4893013"/>
              <a:gd name="connsiteY31" fmla="*/ 2324911 h 2402732"/>
              <a:gd name="connsiteX32" fmla="*/ 749030 w 4893013"/>
              <a:gd name="connsiteY32" fmla="*/ 2334639 h 2402732"/>
              <a:gd name="connsiteX33" fmla="*/ 914400 w 4893013"/>
              <a:gd name="connsiteY33" fmla="*/ 2354094 h 2402732"/>
              <a:gd name="connsiteX34" fmla="*/ 943583 w 4893013"/>
              <a:gd name="connsiteY34" fmla="*/ 2363822 h 2402732"/>
              <a:gd name="connsiteX35" fmla="*/ 1070043 w 4893013"/>
              <a:gd name="connsiteY35" fmla="*/ 2383277 h 2402732"/>
              <a:gd name="connsiteX36" fmla="*/ 1177047 w 4893013"/>
              <a:gd name="connsiteY36" fmla="*/ 2393005 h 2402732"/>
              <a:gd name="connsiteX37" fmla="*/ 1916349 w 4893013"/>
              <a:gd name="connsiteY37" fmla="*/ 2402732 h 2402732"/>
              <a:gd name="connsiteX38" fmla="*/ 2568102 w 4893013"/>
              <a:gd name="connsiteY38" fmla="*/ 2393005 h 2402732"/>
              <a:gd name="connsiteX39" fmla="*/ 2655651 w 4893013"/>
              <a:gd name="connsiteY39" fmla="*/ 2383277 h 2402732"/>
              <a:gd name="connsiteX40" fmla="*/ 2762655 w 4893013"/>
              <a:gd name="connsiteY40" fmla="*/ 2373549 h 2402732"/>
              <a:gd name="connsiteX41" fmla="*/ 2966936 w 4893013"/>
              <a:gd name="connsiteY41" fmla="*/ 2344366 h 2402732"/>
              <a:gd name="connsiteX42" fmla="*/ 3142034 w 4893013"/>
              <a:gd name="connsiteY42" fmla="*/ 2315183 h 2402732"/>
              <a:gd name="connsiteX43" fmla="*/ 3142034 w 4893013"/>
              <a:gd name="connsiteY43" fmla="*/ 2315183 h 2402732"/>
              <a:gd name="connsiteX44" fmla="*/ 3190672 w 4893013"/>
              <a:gd name="connsiteY44" fmla="*/ 2305456 h 2402732"/>
              <a:gd name="connsiteX45" fmla="*/ 3229583 w 4893013"/>
              <a:gd name="connsiteY45" fmla="*/ 2295728 h 2402732"/>
              <a:gd name="connsiteX46" fmla="*/ 3336587 w 4893013"/>
              <a:gd name="connsiteY46" fmla="*/ 2276273 h 2402732"/>
              <a:gd name="connsiteX47" fmla="*/ 3365770 w 4893013"/>
              <a:gd name="connsiteY47" fmla="*/ 2266545 h 2402732"/>
              <a:gd name="connsiteX48" fmla="*/ 3453319 w 4893013"/>
              <a:gd name="connsiteY48" fmla="*/ 2256817 h 2402732"/>
              <a:gd name="connsiteX49" fmla="*/ 3492230 w 4893013"/>
              <a:gd name="connsiteY49" fmla="*/ 2247090 h 2402732"/>
              <a:gd name="connsiteX50" fmla="*/ 3521413 w 4893013"/>
              <a:gd name="connsiteY50" fmla="*/ 2227634 h 2402732"/>
              <a:gd name="connsiteX51" fmla="*/ 3550596 w 4893013"/>
              <a:gd name="connsiteY51" fmla="*/ 2217907 h 2402732"/>
              <a:gd name="connsiteX52" fmla="*/ 3579779 w 4893013"/>
              <a:gd name="connsiteY52" fmla="*/ 2198451 h 2402732"/>
              <a:gd name="connsiteX53" fmla="*/ 3608962 w 4893013"/>
              <a:gd name="connsiteY53" fmla="*/ 2188724 h 2402732"/>
              <a:gd name="connsiteX54" fmla="*/ 3706238 w 4893013"/>
              <a:gd name="connsiteY54" fmla="*/ 2140085 h 2402732"/>
              <a:gd name="connsiteX55" fmla="*/ 3725694 w 4893013"/>
              <a:gd name="connsiteY55" fmla="*/ 2120630 h 2402732"/>
              <a:gd name="connsiteX56" fmla="*/ 3784060 w 4893013"/>
              <a:gd name="connsiteY56" fmla="*/ 2081719 h 2402732"/>
              <a:gd name="connsiteX57" fmla="*/ 3832698 w 4893013"/>
              <a:gd name="connsiteY57" fmla="*/ 2033081 h 2402732"/>
              <a:gd name="connsiteX58" fmla="*/ 3861881 w 4893013"/>
              <a:gd name="connsiteY58" fmla="*/ 2003898 h 2402732"/>
              <a:gd name="connsiteX59" fmla="*/ 3900792 w 4893013"/>
              <a:gd name="connsiteY59" fmla="*/ 1974715 h 2402732"/>
              <a:gd name="connsiteX60" fmla="*/ 3959158 w 4893013"/>
              <a:gd name="connsiteY60" fmla="*/ 1916349 h 2402732"/>
              <a:gd name="connsiteX61" fmla="*/ 4027251 w 4893013"/>
              <a:gd name="connsiteY61" fmla="*/ 1867711 h 2402732"/>
              <a:gd name="connsiteX62" fmla="*/ 4056434 w 4893013"/>
              <a:gd name="connsiteY62" fmla="*/ 1838528 h 2402732"/>
              <a:gd name="connsiteX63" fmla="*/ 4095345 w 4893013"/>
              <a:gd name="connsiteY63" fmla="*/ 1819073 h 2402732"/>
              <a:gd name="connsiteX64" fmla="*/ 4114800 w 4893013"/>
              <a:gd name="connsiteY64" fmla="*/ 1789890 h 2402732"/>
              <a:gd name="connsiteX65" fmla="*/ 4173166 w 4893013"/>
              <a:gd name="connsiteY65" fmla="*/ 1741251 h 2402732"/>
              <a:gd name="connsiteX66" fmla="*/ 4202349 w 4893013"/>
              <a:gd name="connsiteY66" fmla="*/ 1702341 h 2402732"/>
              <a:gd name="connsiteX67" fmla="*/ 4250987 w 4893013"/>
              <a:gd name="connsiteY67" fmla="*/ 1653702 h 2402732"/>
              <a:gd name="connsiteX68" fmla="*/ 4270443 w 4893013"/>
              <a:gd name="connsiteY68" fmla="*/ 1614792 h 2402732"/>
              <a:gd name="connsiteX69" fmla="*/ 4338536 w 4893013"/>
              <a:gd name="connsiteY69" fmla="*/ 1546698 h 2402732"/>
              <a:gd name="connsiteX70" fmla="*/ 4357992 w 4893013"/>
              <a:gd name="connsiteY70" fmla="*/ 1527243 h 2402732"/>
              <a:gd name="connsiteX71" fmla="*/ 4387175 w 4893013"/>
              <a:gd name="connsiteY71" fmla="*/ 1488332 h 2402732"/>
              <a:gd name="connsiteX72" fmla="*/ 4426085 w 4893013"/>
              <a:gd name="connsiteY72" fmla="*/ 1459149 h 2402732"/>
              <a:gd name="connsiteX73" fmla="*/ 4455268 w 4893013"/>
              <a:gd name="connsiteY73" fmla="*/ 1420239 h 2402732"/>
              <a:gd name="connsiteX74" fmla="*/ 4494179 w 4893013"/>
              <a:gd name="connsiteY74" fmla="*/ 1381328 h 2402732"/>
              <a:gd name="connsiteX75" fmla="*/ 4513634 w 4893013"/>
              <a:gd name="connsiteY75" fmla="*/ 1342417 h 2402732"/>
              <a:gd name="connsiteX76" fmla="*/ 4562272 w 4893013"/>
              <a:gd name="connsiteY76" fmla="*/ 1274324 h 2402732"/>
              <a:gd name="connsiteX77" fmla="*/ 4581728 w 4893013"/>
              <a:gd name="connsiteY77" fmla="*/ 1235413 h 2402732"/>
              <a:gd name="connsiteX78" fmla="*/ 4630366 w 4893013"/>
              <a:gd name="connsiteY78" fmla="*/ 1167319 h 2402732"/>
              <a:gd name="connsiteX79" fmla="*/ 4669277 w 4893013"/>
              <a:gd name="connsiteY79" fmla="*/ 1108954 h 2402732"/>
              <a:gd name="connsiteX80" fmla="*/ 4708187 w 4893013"/>
              <a:gd name="connsiteY80" fmla="*/ 1050588 h 2402732"/>
              <a:gd name="connsiteX81" fmla="*/ 4727643 w 4893013"/>
              <a:gd name="connsiteY81" fmla="*/ 1021405 h 2402732"/>
              <a:gd name="connsiteX82" fmla="*/ 4766553 w 4893013"/>
              <a:gd name="connsiteY82" fmla="*/ 943583 h 2402732"/>
              <a:gd name="connsiteX83" fmla="*/ 4776281 w 4893013"/>
              <a:gd name="connsiteY83" fmla="*/ 914400 h 2402732"/>
              <a:gd name="connsiteX84" fmla="*/ 4795736 w 4893013"/>
              <a:gd name="connsiteY84" fmla="*/ 885217 h 2402732"/>
              <a:gd name="connsiteX85" fmla="*/ 4824919 w 4893013"/>
              <a:gd name="connsiteY85" fmla="*/ 797668 h 2402732"/>
              <a:gd name="connsiteX86" fmla="*/ 4834647 w 4893013"/>
              <a:gd name="connsiteY86" fmla="*/ 768485 h 2402732"/>
              <a:gd name="connsiteX87" fmla="*/ 4854102 w 4893013"/>
              <a:gd name="connsiteY87" fmla="*/ 739302 h 2402732"/>
              <a:gd name="connsiteX88" fmla="*/ 4863830 w 4893013"/>
              <a:gd name="connsiteY88" fmla="*/ 700392 h 2402732"/>
              <a:gd name="connsiteX89" fmla="*/ 4873558 w 4893013"/>
              <a:gd name="connsiteY89" fmla="*/ 671209 h 2402732"/>
              <a:gd name="connsiteX90" fmla="*/ 4893013 w 4893013"/>
              <a:gd name="connsiteY90" fmla="*/ 573932 h 2402732"/>
              <a:gd name="connsiteX91" fmla="*/ 4863830 w 4893013"/>
              <a:gd name="connsiteY91" fmla="*/ 350196 h 2402732"/>
              <a:gd name="connsiteX92" fmla="*/ 4844375 w 4893013"/>
              <a:gd name="connsiteY92" fmla="*/ 321013 h 2402732"/>
              <a:gd name="connsiteX93" fmla="*/ 4815192 w 4893013"/>
              <a:gd name="connsiteY93" fmla="*/ 262647 h 2402732"/>
              <a:gd name="connsiteX94" fmla="*/ 4766553 w 4893013"/>
              <a:gd name="connsiteY94" fmla="*/ 214009 h 2402732"/>
              <a:gd name="connsiteX95" fmla="*/ 4679004 w 4893013"/>
              <a:gd name="connsiteY95" fmla="*/ 155643 h 2402732"/>
              <a:gd name="connsiteX96" fmla="*/ 4649821 w 4893013"/>
              <a:gd name="connsiteY96" fmla="*/ 136188 h 2402732"/>
              <a:gd name="connsiteX97" fmla="*/ 4620638 w 4893013"/>
              <a:gd name="connsiteY97" fmla="*/ 116732 h 2402732"/>
              <a:gd name="connsiteX98" fmla="*/ 4581728 w 4893013"/>
              <a:gd name="connsiteY98" fmla="*/ 107005 h 2402732"/>
              <a:gd name="connsiteX99" fmla="*/ 4503906 w 4893013"/>
              <a:gd name="connsiteY99" fmla="*/ 77822 h 2402732"/>
              <a:gd name="connsiteX100" fmla="*/ 4464996 w 4893013"/>
              <a:gd name="connsiteY100" fmla="*/ 68094 h 2402732"/>
              <a:gd name="connsiteX101" fmla="*/ 4406630 w 4893013"/>
              <a:gd name="connsiteY101" fmla="*/ 48639 h 2402732"/>
              <a:gd name="connsiteX102" fmla="*/ 4377447 w 4893013"/>
              <a:gd name="connsiteY102" fmla="*/ 38911 h 2402732"/>
              <a:gd name="connsiteX103" fmla="*/ 4338536 w 4893013"/>
              <a:gd name="connsiteY103" fmla="*/ 29183 h 2402732"/>
              <a:gd name="connsiteX104" fmla="*/ 4124528 w 4893013"/>
              <a:gd name="connsiteY104" fmla="*/ 38911 h 2402732"/>
              <a:gd name="connsiteX105" fmla="*/ 4056434 w 4893013"/>
              <a:gd name="connsiteY105" fmla="*/ 58366 h 24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93013" h="2402732">
                <a:moveTo>
                  <a:pt x="4056434" y="58366"/>
                </a:moveTo>
                <a:cubicBezTo>
                  <a:pt x="3817251" y="92536"/>
                  <a:pt x="3993865" y="71004"/>
                  <a:pt x="3463047" y="58366"/>
                </a:cubicBezTo>
                <a:lnTo>
                  <a:pt x="3171217" y="48639"/>
                </a:lnTo>
                <a:lnTo>
                  <a:pt x="2441643" y="38911"/>
                </a:lnTo>
                <a:cubicBezTo>
                  <a:pt x="2057186" y="16295"/>
                  <a:pt x="2534342" y="43325"/>
                  <a:pt x="2033081" y="19456"/>
                </a:cubicBezTo>
                <a:cubicBezTo>
                  <a:pt x="1977925" y="16830"/>
                  <a:pt x="1922925" y="10414"/>
                  <a:pt x="1867711" y="9728"/>
                </a:cubicBezTo>
                <a:lnTo>
                  <a:pt x="466928" y="0"/>
                </a:lnTo>
                <a:cubicBezTo>
                  <a:pt x="402077" y="3243"/>
                  <a:pt x="337063" y="4103"/>
                  <a:pt x="272375" y="9728"/>
                </a:cubicBezTo>
                <a:cubicBezTo>
                  <a:pt x="262160" y="10616"/>
                  <a:pt x="252156" y="14476"/>
                  <a:pt x="243192" y="19456"/>
                </a:cubicBezTo>
                <a:cubicBezTo>
                  <a:pt x="210045" y="37871"/>
                  <a:pt x="157922" y="74401"/>
                  <a:pt x="136187" y="107005"/>
                </a:cubicBezTo>
                <a:cubicBezTo>
                  <a:pt x="129702" y="116733"/>
                  <a:pt x="121480" y="125504"/>
                  <a:pt x="116732" y="136188"/>
                </a:cubicBezTo>
                <a:cubicBezTo>
                  <a:pt x="70430" y="240369"/>
                  <a:pt x="121850" y="157695"/>
                  <a:pt x="77821" y="223737"/>
                </a:cubicBezTo>
                <a:lnTo>
                  <a:pt x="58366" y="282102"/>
                </a:lnTo>
                <a:lnTo>
                  <a:pt x="48638" y="311285"/>
                </a:lnTo>
                <a:cubicBezTo>
                  <a:pt x="19338" y="516398"/>
                  <a:pt x="38535" y="362822"/>
                  <a:pt x="29183" y="797668"/>
                </a:cubicBezTo>
                <a:cubicBezTo>
                  <a:pt x="25696" y="959791"/>
                  <a:pt x="25141" y="1121991"/>
                  <a:pt x="19455" y="1284051"/>
                </a:cubicBezTo>
                <a:cubicBezTo>
                  <a:pt x="18651" y="1306965"/>
                  <a:pt x="12260" y="1329357"/>
                  <a:pt x="9728" y="1352145"/>
                </a:cubicBezTo>
                <a:cubicBezTo>
                  <a:pt x="5773" y="1387741"/>
                  <a:pt x="3243" y="1423481"/>
                  <a:pt x="0" y="1459149"/>
                </a:cubicBezTo>
                <a:cubicBezTo>
                  <a:pt x="3243" y="1595336"/>
                  <a:pt x="3936" y="1731608"/>
                  <a:pt x="9728" y="1867711"/>
                </a:cubicBezTo>
                <a:cubicBezTo>
                  <a:pt x="9946" y="1872840"/>
                  <a:pt x="25254" y="1946092"/>
                  <a:pt x="29183" y="1955260"/>
                </a:cubicBezTo>
                <a:cubicBezTo>
                  <a:pt x="33788" y="1966006"/>
                  <a:pt x="42838" y="1974292"/>
                  <a:pt x="48638" y="1984443"/>
                </a:cubicBezTo>
                <a:cubicBezTo>
                  <a:pt x="69106" y="2020263"/>
                  <a:pt x="75278" y="2049993"/>
                  <a:pt x="107004" y="2081719"/>
                </a:cubicBezTo>
                <a:cubicBezTo>
                  <a:pt x="140114" y="2114829"/>
                  <a:pt x="156387" y="2135687"/>
                  <a:pt x="194553" y="2159541"/>
                </a:cubicBezTo>
                <a:cubicBezTo>
                  <a:pt x="206850" y="2167227"/>
                  <a:pt x="220494" y="2172511"/>
                  <a:pt x="233464" y="2178996"/>
                </a:cubicBezTo>
                <a:cubicBezTo>
                  <a:pt x="243192" y="2188724"/>
                  <a:pt x="250181" y="2202361"/>
                  <a:pt x="262647" y="2208179"/>
                </a:cubicBezTo>
                <a:cubicBezTo>
                  <a:pt x="306492" y="2228640"/>
                  <a:pt x="394780" y="2250737"/>
                  <a:pt x="447472" y="2266545"/>
                </a:cubicBezTo>
                <a:cubicBezTo>
                  <a:pt x="457293" y="2269491"/>
                  <a:pt x="466796" y="2273456"/>
                  <a:pt x="476655" y="2276273"/>
                </a:cubicBezTo>
                <a:cubicBezTo>
                  <a:pt x="489510" y="2279946"/>
                  <a:pt x="502711" y="2282327"/>
                  <a:pt x="515566" y="2286000"/>
                </a:cubicBezTo>
                <a:cubicBezTo>
                  <a:pt x="525425" y="2288817"/>
                  <a:pt x="534661" y="2293894"/>
                  <a:pt x="544749" y="2295728"/>
                </a:cubicBezTo>
                <a:cubicBezTo>
                  <a:pt x="570470" y="2300405"/>
                  <a:pt x="596783" y="2301158"/>
                  <a:pt x="622570" y="2305456"/>
                </a:cubicBezTo>
                <a:cubicBezTo>
                  <a:pt x="635758" y="2307654"/>
                  <a:pt x="648430" y="2312283"/>
                  <a:pt x="661481" y="2315183"/>
                </a:cubicBezTo>
                <a:cubicBezTo>
                  <a:pt x="677621" y="2318770"/>
                  <a:pt x="693979" y="2321324"/>
                  <a:pt x="710119" y="2324911"/>
                </a:cubicBezTo>
                <a:cubicBezTo>
                  <a:pt x="723170" y="2327811"/>
                  <a:pt x="735842" y="2332441"/>
                  <a:pt x="749030" y="2334639"/>
                </a:cubicBezTo>
                <a:cubicBezTo>
                  <a:pt x="775750" y="2339092"/>
                  <a:pt x="890990" y="2351493"/>
                  <a:pt x="914400" y="2354094"/>
                </a:cubicBezTo>
                <a:cubicBezTo>
                  <a:pt x="924128" y="2357337"/>
                  <a:pt x="933635" y="2361335"/>
                  <a:pt x="943583" y="2363822"/>
                </a:cubicBezTo>
                <a:cubicBezTo>
                  <a:pt x="984065" y="2373942"/>
                  <a:pt x="1029243" y="2378982"/>
                  <a:pt x="1070043" y="2383277"/>
                </a:cubicBezTo>
                <a:cubicBezTo>
                  <a:pt x="1105661" y="2387026"/>
                  <a:pt x="1141241" y="2392182"/>
                  <a:pt x="1177047" y="2393005"/>
                </a:cubicBezTo>
                <a:lnTo>
                  <a:pt x="1916349" y="2402732"/>
                </a:lnTo>
                <a:lnTo>
                  <a:pt x="2568102" y="2393005"/>
                </a:lnTo>
                <a:cubicBezTo>
                  <a:pt x="2597454" y="2392233"/>
                  <a:pt x="2626434" y="2386199"/>
                  <a:pt x="2655651" y="2383277"/>
                </a:cubicBezTo>
                <a:cubicBezTo>
                  <a:pt x="2691288" y="2379713"/>
                  <a:pt x="2727141" y="2378181"/>
                  <a:pt x="2762655" y="2373549"/>
                </a:cubicBezTo>
                <a:cubicBezTo>
                  <a:pt x="3181557" y="2318910"/>
                  <a:pt x="2636820" y="2381047"/>
                  <a:pt x="2966936" y="2344366"/>
                </a:cubicBezTo>
                <a:cubicBezTo>
                  <a:pt x="3050335" y="2323518"/>
                  <a:pt x="2992612" y="2336530"/>
                  <a:pt x="3142034" y="2315183"/>
                </a:cubicBezTo>
                <a:lnTo>
                  <a:pt x="3142034" y="2315183"/>
                </a:lnTo>
                <a:cubicBezTo>
                  <a:pt x="3158247" y="2311941"/>
                  <a:pt x="3174532" y="2309043"/>
                  <a:pt x="3190672" y="2305456"/>
                </a:cubicBezTo>
                <a:cubicBezTo>
                  <a:pt x="3203723" y="2302556"/>
                  <a:pt x="3216473" y="2298350"/>
                  <a:pt x="3229583" y="2295728"/>
                </a:cubicBezTo>
                <a:cubicBezTo>
                  <a:pt x="3272926" y="2287059"/>
                  <a:pt x="3294872" y="2286702"/>
                  <a:pt x="3336587" y="2276273"/>
                </a:cubicBezTo>
                <a:cubicBezTo>
                  <a:pt x="3346535" y="2273786"/>
                  <a:pt x="3355656" y="2268231"/>
                  <a:pt x="3365770" y="2266545"/>
                </a:cubicBezTo>
                <a:cubicBezTo>
                  <a:pt x="3394733" y="2261718"/>
                  <a:pt x="3424136" y="2260060"/>
                  <a:pt x="3453319" y="2256817"/>
                </a:cubicBezTo>
                <a:cubicBezTo>
                  <a:pt x="3466289" y="2253575"/>
                  <a:pt x="3479942" y="2252356"/>
                  <a:pt x="3492230" y="2247090"/>
                </a:cubicBezTo>
                <a:cubicBezTo>
                  <a:pt x="3502976" y="2242485"/>
                  <a:pt x="3510956" y="2232863"/>
                  <a:pt x="3521413" y="2227634"/>
                </a:cubicBezTo>
                <a:cubicBezTo>
                  <a:pt x="3530584" y="2223048"/>
                  <a:pt x="3540868" y="2221149"/>
                  <a:pt x="3550596" y="2217907"/>
                </a:cubicBezTo>
                <a:cubicBezTo>
                  <a:pt x="3560324" y="2211422"/>
                  <a:pt x="3569322" y="2203680"/>
                  <a:pt x="3579779" y="2198451"/>
                </a:cubicBezTo>
                <a:cubicBezTo>
                  <a:pt x="3588950" y="2193865"/>
                  <a:pt x="3599999" y="2193704"/>
                  <a:pt x="3608962" y="2188724"/>
                </a:cubicBezTo>
                <a:cubicBezTo>
                  <a:pt x="3703724" y="2136079"/>
                  <a:pt x="3630194" y="2159097"/>
                  <a:pt x="3706238" y="2140085"/>
                </a:cubicBezTo>
                <a:cubicBezTo>
                  <a:pt x="3712723" y="2133600"/>
                  <a:pt x="3718357" y="2126133"/>
                  <a:pt x="3725694" y="2120630"/>
                </a:cubicBezTo>
                <a:cubicBezTo>
                  <a:pt x="3744400" y="2106601"/>
                  <a:pt x="3767526" y="2098253"/>
                  <a:pt x="3784060" y="2081719"/>
                </a:cubicBezTo>
                <a:lnTo>
                  <a:pt x="3832698" y="2033081"/>
                </a:lnTo>
                <a:cubicBezTo>
                  <a:pt x="3842426" y="2023353"/>
                  <a:pt x="3850875" y="2012152"/>
                  <a:pt x="3861881" y="2003898"/>
                </a:cubicBezTo>
                <a:lnTo>
                  <a:pt x="3900792" y="1974715"/>
                </a:lnTo>
                <a:cubicBezTo>
                  <a:pt x="3935041" y="1923340"/>
                  <a:pt x="3902849" y="1964614"/>
                  <a:pt x="3959158" y="1916349"/>
                </a:cubicBezTo>
                <a:cubicBezTo>
                  <a:pt x="4014370" y="1869024"/>
                  <a:pt x="3959406" y="1901633"/>
                  <a:pt x="4027251" y="1867711"/>
                </a:cubicBezTo>
                <a:cubicBezTo>
                  <a:pt x="4036979" y="1857983"/>
                  <a:pt x="4045239" y="1846524"/>
                  <a:pt x="4056434" y="1838528"/>
                </a:cubicBezTo>
                <a:cubicBezTo>
                  <a:pt x="4068234" y="1830099"/>
                  <a:pt x="4084205" y="1828356"/>
                  <a:pt x="4095345" y="1819073"/>
                </a:cubicBezTo>
                <a:cubicBezTo>
                  <a:pt x="4104326" y="1811589"/>
                  <a:pt x="4106533" y="1798157"/>
                  <a:pt x="4114800" y="1789890"/>
                </a:cubicBezTo>
                <a:cubicBezTo>
                  <a:pt x="4204873" y="1699816"/>
                  <a:pt x="4077537" y="1852817"/>
                  <a:pt x="4173166" y="1741251"/>
                </a:cubicBezTo>
                <a:cubicBezTo>
                  <a:pt x="4183717" y="1728942"/>
                  <a:pt x="4191578" y="1714458"/>
                  <a:pt x="4202349" y="1702341"/>
                </a:cubicBezTo>
                <a:cubicBezTo>
                  <a:pt x="4217582" y="1685204"/>
                  <a:pt x="4240733" y="1674210"/>
                  <a:pt x="4250987" y="1653702"/>
                </a:cubicBezTo>
                <a:cubicBezTo>
                  <a:pt x="4257472" y="1640732"/>
                  <a:pt x="4261260" y="1626015"/>
                  <a:pt x="4270443" y="1614792"/>
                </a:cubicBezTo>
                <a:cubicBezTo>
                  <a:pt x="4290770" y="1589948"/>
                  <a:pt x="4315838" y="1569396"/>
                  <a:pt x="4338536" y="1546698"/>
                </a:cubicBezTo>
                <a:cubicBezTo>
                  <a:pt x="4345021" y="1540213"/>
                  <a:pt x="4352489" y="1534580"/>
                  <a:pt x="4357992" y="1527243"/>
                </a:cubicBezTo>
                <a:cubicBezTo>
                  <a:pt x="4367720" y="1514273"/>
                  <a:pt x="4375711" y="1499796"/>
                  <a:pt x="4387175" y="1488332"/>
                </a:cubicBezTo>
                <a:cubicBezTo>
                  <a:pt x="4398639" y="1476868"/>
                  <a:pt x="4414621" y="1470613"/>
                  <a:pt x="4426085" y="1459149"/>
                </a:cubicBezTo>
                <a:cubicBezTo>
                  <a:pt x="4437549" y="1447685"/>
                  <a:pt x="4444592" y="1432440"/>
                  <a:pt x="4455268" y="1420239"/>
                </a:cubicBezTo>
                <a:cubicBezTo>
                  <a:pt x="4467347" y="1406435"/>
                  <a:pt x="4494179" y="1381328"/>
                  <a:pt x="4494179" y="1381328"/>
                </a:cubicBezTo>
                <a:cubicBezTo>
                  <a:pt x="4500664" y="1368358"/>
                  <a:pt x="4505948" y="1354714"/>
                  <a:pt x="4513634" y="1342417"/>
                </a:cubicBezTo>
                <a:cubicBezTo>
                  <a:pt x="4548448" y="1286714"/>
                  <a:pt x="4534822" y="1322362"/>
                  <a:pt x="4562272" y="1274324"/>
                </a:cubicBezTo>
                <a:cubicBezTo>
                  <a:pt x="4569467" y="1261733"/>
                  <a:pt x="4574533" y="1248004"/>
                  <a:pt x="4581728" y="1235413"/>
                </a:cubicBezTo>
                <a:cubicBezTo>
                  <a:pt x="4595785" y="1210814"/>
                  <a:pt x="4614126" y="1190519"/>
                  <a:pt x="4630366" y="1167319"/>
                </a:cubicBezTo>
                <a:cubicBezTo>
                  <a:pt x="4643775" y="1148164"/>
                  <a:pt x="4656307" y="1128409"/>
                  <a:pt x="4669277" y="1108954"/>
                </a:cubicBezTo>
                <a:lnTo>
                  <a:pt x="4708187" y="1050588"/>
                </a:lnTo>
                <a:cubicBezTo>
                  <a:pt x="4714672" y="1040860"/>
                  <a:pt x="4722415" y="1031862"/>
                  <a:pt x="4727643" y="1021405"/>
                </a:cubicBezTo>
                <a:cubicBezTo>
                  <a:pt x="4740613" y="995464"/>
                  <a:pt x="4757381" y="971097"/>
                  <a:pt x="4766553" y="943583"/>
                </a:cubicBezTo>
                <a:cubicBezTo>
                  <a:pt x="4769796" y="933855"/>
                  <a:pt x="4771695" y="923571"/>
                  <a:pt x="4776281" y="914400"/>
                </a:cubicBezTo>
                <a:cubicBezTo>
                  <a:pt x="4781509" y="903943"/>
                  <a:pt x="4790988" y="895900"/>
                  <a:pt x="4795736" y="885217"/>
                </a:cubicBezTo>
                <a:cubicBezTo>
                  <a:pt x="4795747" y="885192"/>
                  <a:pt x="4820051" y="812273"/>
                  <a:pt x="4824919" y="797668"/>
                </a:cubicBezTo>
                <a:cubicBezTo>
                  <a:pt x="4828162" y="787940"/>
                  <a:pt x="4828959" y="777017"/>
                  <a:pt x="4834647" y="768485"/>
                </a:cubicBezTo>
                <a:lnTo>
                  <a:pt x="4854102" y="739302"/>
                </a:lnTo>
                <a:cubicBezTo>
                  <a:pt x="4857345" y="726332"/>
                  <a:pt x="4860157" y="713247"/>
                  <a:pt x="4863830" y="700392"/>
                </a:cubicBezTo>
                <a:cubicBezTo>
                  <a:pt x="4866647" y="690533"/>
                  <a:pt x="4871252" y="681200"/>
                  <a:pt x="4873558" y="671209"/>
                </a:cubicBezTo>
                <a:cubicBezTo>
                  <a:pt x="4880994" y="638988"/>
                  <a:pt x="4893013" y="573932"/>
                  <a:pt x="4893013" y="573932"/>
                </a:cubicBezTo>
                <a:cubicBezTo>
                  <a:pt x="4891701" y="551623"/>
                  <a:pt x="4897174" y="400212"/>
                  <a:pt x="4863830" y="350196"/>
                </a:cubicBezTo>
                <a:cubicBezTo>
                  <a:pt x="4857345" y="340468"/>
                  <a:pt x="4849603" y="331470"/>
                  <a:pt x="4844375" y="321013"/>
                </a:cubicBezTo>
                <a:cubicBezTo>
                  <a:pt x="4824478" y="281219"/>
                  <a:pt x="4847714" y="299814"/>
                  <a:pt x="4815192" y="262647"/>
                </a:cubicBezTo>
                <a:cubicBezTo>
                  <a:pt x="4800093" y="245392"/>
                  <a:pt x="4785631" y="226727"/>
                  <a:pt x="4766553" y="214009"/>
                </a:cubicBezTo>
                <a:lnTo>
                  <a:pt x="4679004" y="155643"/>
                </a:lnTo>
                <a:lnTo>
                  <a:pt x="4649821" y="136188"/>
                </a:lnTo>
                <a:cubicBezTo>
                  <a:pt x="4640093" y="129703"/>
                  <a:pt x="4631980" y="119567"/>
                  <a:pt x="4620638" y="116732"/>
                </a:cubicBezTo>
                <a:cubicBezTo>
                  <a:pt x="4607668" y="113490"/>
                  <a:pt x="4594411" y="111233"/>
                  <a:pt x="4581728" y="107005"/>
                </a:cubicBezTo>
                <a:cubicBezTo>
                  <a:pt x="4520011" y="86433"/>
                  <a:pt x="4551744" y="91490"/>
                  <a:pt x="4503906" y="77822"/>
                </a:cubicBezTo>
                <a:cubicBezTo>
                  <a:pt x="4491051" y="74149"/>
                  <a:pt x="4477801" y="71936"/>
                  <a:pt x="4464996" y="68094"/>
                </a:cubicBezTo>
                <a:cubicBezTo>
                  <a:pt x="4445353" y="62201"/>
                  <a:pt x="4426085" y="55124"/>
                  <a:pt x="4406630" y="48639"/>
                </a:cubicBezTo>
                <a:cubicBezTo>
                  <a:pt x="4396902" y="45396"/>
                  <a:pt x="4387395" y="41398"/>
                  <a:pt x="4377447" y="38911"/>
                </a:cubicBezTo>
                <a:lnTo>
                  <a:pt x="4338536" y="29183"/>
                </a:lnTo>
                <a:cubicBezTo>
                  <a:pt x="4267200" y="32426"/>
                  <a:pt x="4195727" y="33434"/>
                  <a:pt x="4124528" y="38911"/>
                </a:cubicBezTo>
                <a:cubicBezTo>
                  <a:pt x="4111198" y="39936"/>
                  <a:pt x="4085617" y="48639"/>
                  <a:pt x="4056434" y="583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818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9479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A2C0A168-AFBB-FC48-9F82-23CC758EADBE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6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Dijkstra’s Algorithm: Interpreting the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8D718-4EAD-4443-B071-17FBDAA1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823" y="1329373"/>
            <a:ext cx="4820554" cy="1506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Now that we’re done, how do we get the path from A to E?</a:t>
            </a:r>
          </a:p>
          <a:p>
            <a:r>
              <a:rPr lang="en-US" sz="2000" dirty="0"/>
              <a:t>Follow </a:t>
            </a:r>
            <a:r>
              <a:rPr lang="en-US" sz="2000" dirty="0" err="1"/>
              <a:t>edgeTo</a:t>
            </a:r>
            <a:r>
              <a:rPr lang="en-US" sz="2000" dirty="0"/>
              <a:t> </a:t>
            </a:r>
            <a:r>
              <a:rPr lang="en-US" sz="2000" dirty="0" err="1"/>
              <a:t>backpointers</a:t>
            </a:r>
            <a:r>
              <a:rPr lang="en-US" sz="2000" dirty="0"/>
              <a:t>!</a:t>
            </a:r>
          </a:p>
          <a:p>
            <a:r>
              <a:rPr lang="en-US" sz="2000" dirty="0" err="1"/>
              <a:t>distTo</a:t>
            </a:r>
            <a:r>
              <a:rPr lang="en-US" sz="2000" dirty="0"/>
              <a:t> and </a:t>
            </a:r>
            <a:r>
              <a:rPr lang="en-US" sz="2000" dirty="0" err="1"/>
              <a:t>edgeTo</a:t>
            </a:r>
            <a:r>
              <a:rPr lang="en-US" sz="2000" dirty="0"/>
              <a:t> make up the </a:t>
            </a:r>
            <a:r>
              <a:rPr lang="en-US" sz="2000" b="1" dirty="0"/>
              <a:t>shortest path tree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180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62710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9479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Google Shape;769;p43">
            <a:extLst>
              <a:ext uri="{FF2B5EF4-FFF2-40B4-BE49-F238E27FC236}">
                <a16:creationId xmlns:a16="http://schemas.microsoft.com/office/drawing/2014/main" id="{811FECC6-8EDB-3A46-8B9F-E80DD42D342D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" name="Content Placeholder 1">
            <a:extLst>
              <a:ext uri="{FF2B5EF4-FFF2-40B4-BE49-F238E27FC236}">
                <a16:creationId xmlns:a16="http://schemas.microsoft.com/office/drawing/2014/main" id="{BB96BDBB-7218-5045-97E5-F243919C62F1}"/>
              </a:ext>
            </a:extLst>
          </p:cNvPr>
          <p:cNvSpPr txBox="1">
            <a:spLocks/>
          </p:cNvSpPr>
          <p:nvPr/>
        </p:nvSpPr>
        <p:spPr>
          <a:xfrm>
            <a:off x="7202249" y="2331584"/>
            <a:ext cx="3396378" cy="8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058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Review: Key 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10515600" cy="532103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Once a vertex is marked known, its shortest path is known</a:t>
            </a:r>
          </a:p>
          <a:p>
            <a:pPr lvl="1"/>
            <a:r>
              <a:rPr lang="en-US" dirty="0"/>
              <a:t>Can reconstruct path by following </a:t>
            </a:r>
            <a:r>
              <a:rPr lang="en-US" dirty="0" err="1"/>
              <a:t>backpointers</a:t>
            </a:r>
            <a:endParaRPr lang="en-US" dirty="0"/>
          </a:p>
          <a:p>
            <a:pPr eaLnBrk="1" hangingPunct="1"/>
            <a:r>
              <a:rPr lang="en-US" dirty="0"/>
              <a:t>While a vertex is not known, another shorter path might be found!</a:t>
            </a:r>
          </a:p>
          <a:p>
            <a:pPr eaLnBrk="1" hangingPunct="1"/>
            <a:endParaRPr lang="en-US" dirty="0"/>
          </a:p>
          <a:p>
            <a:r>
              <a:rPr lang="en-US" dirty="0"/>
              <a:t>The “Order Added to Known Set” is unimportant</a:t>
            </a:r>
          </a:p>
          <a:p>
            <a:pPr lvl="1"/>
            <a:r>
              <a:rPr lang="en-US" dirty="0"/>
              <a:t>A detail about how the algorithm works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(client doesn’t care)</a:t>
            </a:r>
          </a:p>
          <a:p>
            <a:pPr lvl="1"/>
            <a:r>
              <a:rPr lang="en-US" dirty="0"/>
              <a:t>Not used by the algorithm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(implementation doesn’t care)</a:t>
            </a:r>
          </a:p>
          <a:p>
            <a:pPr lvl="1"/>
            <a:r>
              <a:rPr lang="en-US" dirty="0"/>
              <a:t>It is sorted by path-distance; ties are resolved “somehow”</a:t>
            </a:r>
          </a:p>
          <a:p>
            <a:pPr lvl="1"/>
            <a:endParaRPr lang="en-US" dirty="0"/>
          </a:p>
          <a:p>
            <a:r>
              <a:rPr lang="en-US" dirty="0"/>
              <a:t>If we only need path to a specific vertex, can stop early once that vertex is known</a:t>
            </a:r>
          </a:p>
          <a:p>
            <a:pPr lvl="1"/>
            <a:r>
              <a:rPr lang="en-US" dirty="0"/>
              <a:t>Because its shortest path cannot change!</a:t>
            </a:r>
          </a:p>
          <a:p>
            <a:pPr lvl="1"/>
            <a:r>
              <a:rPr lang="en-US" dirty="0"/>
              <a:t>Return a partial </a:t>
            </a:r>
            <a:r>
              <a:rPr lang="en-US" b="1" dirty="0"/>
              <a:t>shortest path tree</a:t>
            </a:r>
          </a:p>
        </p:txBody>
      </p:sp>
    </p:spTree>
    <p:extLst>
      <p:ext uri="{BB962C8B-B14F-4D97-AF65-F5344CB8AC3E}">
        <p14:creationId xmlns:p14="http://schemas.microsoft.com/office/powerpoint/2010/main" val="39608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66901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CC972679-61A1-6441-9D36-9B8A0BABF83D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1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D90D783-7452-C74C-835B-1E2C8F2090BB}"/>
              </a:ext>
            </a:extLst>
          </p:cNvPr>
          <p:cNvSpPr/>
          <p:nvPr/>
        </p:nvSpPr>
        <p:spPr>
          <a:xfrm>
            <a:off x="2237362" y="1225685"/>
            <a:ext cx="1177047" cy="992221"/>
          </a:xfrm>
          <a:custGeom>
            <a:avLst/>
            <a:gdLst>
              <a:gd name="connsiteX0" fmla="*/ 846306 w 1177047"/>
              <a:gd name="connsiteY0" fmla="*/ 9728 h 992221"/>
              <a:gd name="connsiteX1" fmla="*/ 778212 w 1177047"/>
              <a:gd name="connsiteY1" fmla="*/ 19455 h 992221"/>
              <a:gd name="connsiteX2" fmla="*/ 739302 w 1177047"/>
              <a:gd name="connsiteY2" fmla="*/ 9728 h 992221"/>
              <a:gd name="connsiteX3" fmla="*/ 651753 w 1177047"/>
              <a:gd name="connsiteY3" fmla="*/ 0 h 992221"/>
              <a:gd name="connsiteX4" fmla="*/ 204281 w 1177047"/>
              <a:gd name="connsiteY4" fmla="*/ 9728 h 992221"/>
              <a:gd name="connsiteX5" fmla="*/ 175098 w 1177047"/>
              <a:gd name="connsiteY5" fmla="*/ 19455 h 992221"/>
              <a:gd name="connsiteX6" fmla="*/ 155642 w 1177047"/>
              <a:gd name="connsiteY6" fmla="*/ 38911 h 992221"/>
              <a:gd name="connsiteX7" fmla="*/ 126459 w 1177047"/>
              <a:gd name="connsiteY7" fmla="*/ 58366 h 992221"/>
              <a:gd name="connsiteX8" fmla="*/ 116732 w 1177047"/>
              <a:gd name="connsiteY8" fmla="*/ 87549 h 992221"/>
              <a:gd name="connsiteX9" fmla="*/ 97276 w 1177047"/>
              <a:gd name="connsiteY9" fmla="*/ 116732 h 992221"/>
              <a:gd name="connsiteX10" fmla="*/ 58366 w 1177047"/>
              <a:gd name="connsiteY10" fmla="*/ 204281 h 992221"/>
              <a:gd name="connsiteX11" fmla="*/ 29183 w 1177047"/>
              <a:gd name="connsiteY11" fmla="*/ 321013 h 992221"/>
              <a:gd name="connsiteX12" fmla="*/ 19455 w 1177047"/>
              <a:gd name="connsiteY12" fmla="*/ 359924 h 992221"/>
              <a:gd name="connsiteX13" fmla="*/ 0 w 1177047"/>
              <a:gd name="connsiteY13" fmla="*/ 486383 h 992221"/>
              <a:gd name="connsiteX14" fmla="*/ 9727 w 1177047"/>
              <a:gd name="connsiteY14" fmla="*/ 671209 h 992221"/>
              <a:gd name="connsiteX15" fmla="*/ 48638 w 1177047"/>
              <a:gd name="connsiteY15" fmla="*/ 758758 h 992221"/>
              <a:gd name="connsiteX16" fmla="*/ 77821 w 1177047"/>
              <a:gd name="connsiteY16" fmla="*/ 787941 h 992221"/>
              <a:gd name="connsiteX17" fmla="*/ 97276 w 1177047"/>
              <a:gd name="connsiteY17" fmla="*/ 817124 h 992221"/>
              <a:gd name="connsiteX18" fmla="*/ 145915 w 1177047"/>
              <a:gd name="connsiteY18" fmla="*/ 856034 h 992221"/>
              <a:gd name="connsiteX19" fmla="*/ 175098 w 1177047"/>
              <a:gd name="connsiteY19" fmla="*/ 885217 h 992221"/>
              <a:gd name="connsiteX20" fmla="*/ 204281 w 1177047"/>
              <a:gd name="connsiteY20" fmla="*/ 904672 h 992221"/>
              <a:gd name="connsiteX21" fmla="*/ 223736 w 1177047"/>
              <a:gd name="connsiteY21" fmla="*/ 924128 h 992221"/>
              <a:gd name="connsiteX22" fmla="*/ 252919 w 1177047"/>
              <a:gd name="connsiteY22" fmla="*/ 933855 h 992221"/>
              <a:gd name="connsiteX23" fmla="*/ 350195 w 1177047"/>
              <a:gd name="connsiteY23" fmla="*/ 972766 h 992221"/>
              <a:gd name="connsiteX24" fmla="*/ 379378 w 1177047"/>
              <a:gd name="connsiteY24" fmla="*/ 982494 h 992221"/>
              <a:gd name="connsiteX25" fmla="*/ 408561 w 1177047"/>
              <a:gd name="connsiteY25" fmla="*/ 992221 h 992221"/>
              <a:gd name="connsiteX26" fmla="*/ 622570 w 1177047"/>
              <a:gd name="connsiteY26" fmla="*/ 982494 h 992221"/>
              <a:gd name="connsiteX27" fmla="*/ 690664 w 1177047"/>
              <a:gd name="connsiteY27" fmla="*/ 953311 h 992221"/>
              <a:gd name="connsiteX28" fmla="*/ 749029 w 1177047"/>
              <a:gd name="connsiteY28" fmla="*/ 933855 h 992221"/>
              <a:gd name="connsiteX29" fmla="*/ 817123 w 1177047"/>
              <a:gd name="connsiteY29" fmla="*/ 894945 h 992221"/>
              <a:gd name="connsiteX30" fmla="*/ 875489 w 1177047"/>
              <a:gd name="connsiteY30" fmla="*/ 865762 h 992221"/>
              <a:gd name="connsiteX31" fmla="*/ 924127 w 1177047"/>
              <a:gd name="connsiteY31" fmla="*/ 826851 h 992221"/>
              <a:gd name="connsiteX32" fmla="*/ 953310 w 1177047"/>
              <a:gd name="connsiteY32" fmla="*/ 817124 h 992221"/>
              <a:gd name="connsiteX33" fmla="*/ 972766 w 1177047"/>
              <a:gd name="connsiteY33" fmla="*/ 797668 h 992221"/>
              <a:gd name="connsiteX34" fmla="*/ 1001949 w 1177047"/>
              <a:gd name="connsiteY34" fmla="*/ 778213 h 992221"/>
              <a:gd name="connsiteX35" fmla="*/ 1021404 w 1177047"/>
              <a:gd name="connsiteY35" fmla="*/ 749030 h 992221"/>
              <a:gd name="connsiteX36" fmla="*/ 1050587 w 1177047"/>
              <a:gd name="connsiteY36" fmla="*/ 710119 h 992221"/>
              <a:gd name="connsiteX37" fmla="*/ 1070042 w 1177047"/>
              <a:gd name="connsiteY37" fmla="*/ 680936 h 992221"/>
              <a:gd name="connsiteX38" fmla="*/ 1128408 w 1177047"/>
              <a:gd name="connsiteY38" fmla="*/ 603115 h 992221"/>
              <a:gd name="connsiteX39" fmla="*/ 1157591 w 1177047"/>
              <a:gd name="connsiteY39" fmla="*/ 544749 h 992221"/>
              <a:gd name="connsiteX40" fmla="*/ 1177047 w 1177047"/>
              <a:gd name="connsiteY40" fmla="*/ 486383 h 992221"/>
              <a:gd name="connsiteX41" fmla="*/ 1167319 w 1177047"/>
              <a:gd name="connsiteY41" fmla="*/ 291830 h 992221"/>
              <a:gd name="connsiteX42" fmla="*/ 1157591 w 1177047"/>
              <a:gd name="connsiteY42" fmla="*/ 262647 h 992221"/>
              <a:gd name="connsiteX43" fmla="*/ 1147864 w 1177047"/>
              <a:gd name="connsiteY43" fmla="*/ 223736 h 992221"/>
              <a:gd name="connsiteX44" fmla="*/ 1108953 w 1177047"/>
              <a:gd name="connsiteY44" fmla="*/ 165370 h 992221"/>
              <a:gd name="connsiteX45" fmla="*/ 1070042 w 1177047"/>
              <a:gd name="connsiteY45" fmla="*/ 107004 h 992221"/>
              <a:gd name="connsiteX46" fmla="*/ 1050587 w 1177047"/>
              <a:gd name="connsiteY46" fmla="*/ 77821 h 992221"/>
              <a:gd name="connsiteX47" fmla="*/ 963038 w 1177047"/>
              <a:gd name="connsiteY47" fmla="*/ 38911 h 992221"/>
              <a:gd name="connsiteX48" fmla="*/ 933855 w 1177047"/>
              <a:gd name="connsiteY48" fmla="*/ 29183 h 992221"/>
              <a:gd name="connsiteX49" fmla="*/ 904672 w 1177047"/>
              <a:gd name="connsiteY49" fmla="*/ 19455 h 992221"/>
              <a:gd name="connsiteX50" fmla="*/ 865761 w 1177047"/>
              <a:gd name="connsiteY50" fmla="*/ 9728 h 992221"/>
              <a:gd name="connsiteX51" fmla="*/ 846306 w 1177047"/>
              <a:gd name="connsiteY51" fmla="*/ 9728 h 9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77047" h="992221">
                <a:moveTo>
                  <a:pt x="846306" y="9728"/>
                </a:moveTo>
                <a:cubicBezTo>
                  <a:pt x="831715" y="11349"/>
                  <a:pt x="801140" y="19455"/>
                  <a:pt x="778212" y="19455"/>
                </a:cubicBezTo>
                <a:cubicBezTo>
                  <a:pt x="764843" y="19455"/>
                  <a:pt x="752516" y="11761"/>
                  <a:pt x="739302" y="9728"/>
                </a:cubicBezTo>
                <a:cubicBezTo>
                  <a:pt x="710281" y="5263"/>
                  <a:pt x="680936" y="3243"/>
                  <a:pt x="651753" y="0"/>
                </a:cubicBezTo>
                <a:lnTo>
                  <a:pt x="204281" y="9728"/>
                </a:lnTo>
                <a:cubicBezTo>
                  <a:pt x="194036" y="10146"/>
                  <a:pt x="183891" y="14180"/>
                  <a:pt x="175098" y="19455"/>
                </a:cubicBezTo>
                <a:cubicBezTo>
                  <a:pt x="167233" y="24174"/>
                  <a:pt x="162804" y="33182"/>
                  <a:pt x="155642" y="38911"/>
                </a:cubicBezTo>
                <a:cubicBezTo>
                  <a:pt x="146513" y="46214"/>
                  <a:pt x="136187" y="51881"/>
                  <a:pt x="126459" y="58366"/>
                </a:cubicBezTo>
                <a:cubicBezTo>
                  <a:pt x="123217" y="68094"/>
                  <a:pt x="121318" y="78378"/>
                  <a:pt x="116732" y="87549"/>
                </a:cubicBezTo>
                <a:cubicBezTo>
                  <a:pt x="111503" y="98006"/>
                  <a:pt x="102024" y="106048"/>
                  <a:pt x="97276" y="116732"/>
                </a:cubicBezTo>
                <a:cubicBezTo>
                  <a:pt x="50968" y="220923"/>
                  <a:pt x="102397" y="138233"/>
                  <a:pt x="58366" y="204281"/>
                </a:cubicBezTo>
                <a:lnTo>
                  <a:pt x="29183" y="321013"/>
                </a:lnTo>
                <a:cubicBezTo>
                  <a:pt x="25940" y="333983"/>
                  <a:pt x="21653" y="346736"/>
                  <a:pt x="19455" y="359924"/>
                </a:cubicBezTo>
                <a:cubicBezTo>
                  <a:pt x="5957" y="440905"/>
                  <a:pt x="12516" y="398764"/>
                  <a:pt x="0" y="486383"/>
                </a:cubicBezTo>
                <a:cubicBezTo>
                  <a:pt x="3242" y="547992"/>
                  <a:pt x="2376" y="609955"/>
                  <a:pt x="9727" y="671209"/>
                </a:cubicBezTo>
                <a:cubicBezTo>
                  <a:pt x="13294" y="700938"/>
                  <a:pt x="28973" y="735160"/>
                  <a:pt x="48638" y="758758"/>
                </a:cubicBezTo>
                <a:cubicBezTo>
                  <a:pt x="57445" y="769326"/>
                  <a:pt x="69014" y="777373"/>
                  <a:pt x="77821" y="787941"/>
                </a:cubicBezTo>
                <a:cubicBezTo>
                  <a:pt x="85305" y="796922"/>
                  <a:pt x="89973" y="807995"/>
                  <a:pt x="97276" y="817124"/>
                </a:cubicBezTo>
                <a:cubicBezTo>
                  <a:pt x="119915" y="845423"/>
                  <a:pt x="115581" y="830756"/>
                  <a:pt x="145915" y="856034"/>
                </a:cubicBezTo>
                <a:cubicBezTo>
                  <a:pt x="156483" y="864841"/>
                  <a:pt x="164530" y="876410"/>
                  <a:pt x="175098" y="885217"/>
                </a:cubicBezTo>
                <a:cubicBezTo>
                  <a:pt x="184079" y="892701"/>
                  <a:pt x="195152" y="897369"/>
                  <a:pt x="204281" y="904672"/>
                </a:cubicBezTo>
                <a:cubicBezTo>
                  <a:pt x="211443" y="910401"/>
                  <a:pt x="215872" y="919409"/>
                  <a:pt x="223736" y="924128"/>
                </a:cubicBezTo>
                <a:cubicBezTo>
                  <a:pt x="232529" y="929404"/>
                  <a:pt x="243494" y="929816"/>
                  <a:pt x="252919" y="933855"/>
                </a:cubicBezTo>
                <a:cubicBezTo>
                  <a:pt x="353125" y="976801"/>
                  <a:pt x="217326" y="928476"/>
                  <a:pt x="350195" y="972766"/>
                </a:cubicBezTo>
                <a:lnTo>
                  <a:pt x="379378" y="982494"/>
                </a:lnTo>
                <a:lnTo>
                  <a:pt x="408561" y="992221"/>
                </a:lnTo>
                <a:cubicBezTo>
                  <a:pt x="479897" y="988979"/>
                  <a:pt x="551387" y="988188"/>
                  <a:pt x="622570" y="982494"/>
                </a:cubicBezTo>
                <a:cubicBezTo>
                  <a:pt x="642137" y="980929"/>
                  <a:pt x="675635" y="959323"/>
                  <a:pt x="690664" y="953311"/>
                </a:cubicBezTo>
                <a:cubicBezTo>
                  <a:pt x="709705" y="945695"/>
                  <a:pt x="731966" y="945230"/>
                  <a:pt x="749029" y="933855"/>
                </a:cubicBezTo>
                <a:cubicBezTo>
                  <a:pt x="820139" y="886449"/>
                  <a:pt x="730716" y="944321"/>
                  <a:pt x="817123" y="894945"/>
                </a:cubicBezTo>
                <a:cubicBezTo>
                  <a:pt x="869925" y="864772"/>
                  <a:pt x="821982" y="883596"/>
                  <a:pt x="875489" y="865762"/>
                </a:cubicBezTo>
                <a:cubicBezTo>
                  <a:pt x="893585" y="847665"/>
                  <a:pt x="899583" y="839123"/>
                  <a:pt x="924127" y="826851"/>
                </a:cubicBezTo>
                <a:cubicBezTo>
                  <a:pt x="933298" y="822265"/>
                  <a:pt x="943582" y="820366"/>
                  <a:pt x="953310" y="817124"/>
                </a:cubicBezTo>
                <a:cubicBezTo>
                  <a:pt x="959795" y="810639"/>
                  <a:pt x="965604" y="803397"/>
                  <a:pt x="972766" y="797668"/>
                </a:cubicBezTo>
                <a:cubicBezTo>
                  <a:pt x="981895" y="790365"/>
                  <a:pt x="993682" y="786480"/>
                  <a:pt x="1001949" y="778213"/>
                </a:cubicBezTo>
                <a:cubicBezTo>
                  <a:pt x="1010216" y="769946"/>
                  <a:pt x="1014609" y="758544"/>
                  <a:pt x="1021404" y="749030"/>
                </a:cubicBezTo>
                <a:cubicBezTo>
                  <a:pt x="1030827" y="735837"/>
                  <a:pt x="1041164" y="723312"/>
                  <a:pt x="1050587" y="710119"/>
                </a:cubicBezTo>
                <a:cubicBezTo>
                  <a:pt x="1057382" y="700605"/>
                  <a:pt x="1062739" y="690065"/>
                  <a:pt x="1070042" y="680936"/>
                </a:cubicBezTo>
                <a:cubicBezTo>
                  <a:pt x="1096383" y="648010"/>
                  <a:pt x="1109011" y="661304"/>
                  <a:pt x="1128408" y="603115"/>
                </a:cubicBezTo>
                <a:cubicBezTo>
                  <a:pt x="1163886" y="496684"/>
                  <a:pt x="1107304" y="657893"/>
                  <a:pt x="1157591" y="544749"/>
                </a:cubicBezTo>
                <a:cubicBezTo>
                  <a:pt x="1165920" y="526009"/>
                  <a:pt x="1177047" y="486383"/>
                  <a:pt x="1177047" y="486383"/>
                </a:cubicBezTo>
                <a:cubicBezTo>
                  <a:pt x="1173804" y="421532"/>
                  <a:pt x="1172944" y="356518"/>
                  <a:pt x="1167319" y="291830"/>
                </a:cubicBezTo>
                <a:cubicBezTo>
                  <a:pt x="1166431" y="281615"/>
                  <a:pt x="1160408" y="272506"/>
                  <a:pt x="1157591" y="262647"/>
                </a:cubicBezTo>
                <a:cubicBezTo>
                  <a:pt x="1153918" y="249792"/>
                  <a:pt x="1153843" y="235694"/>
                  <a:pt x="1147864" y="223736"/>
                </a:cubicBezTo>
                <a:cubicBezTo>
                  <a:pt x="1137407" y="202822"/>
                  <a:pt x="1119410" y="186284"/>
                  <a:pt x="1108953" y="165370"/>
                </a:cubicBezTo>
                <a:cubicBezTo>
                  <a:pt x="1069738" y="86940"/>
                  <a:pt x="1109655" y="156521"/>
                  <a:pt x="1070042" y="107004"/>
                </a:cubicBezTo>
                <a:cubicBezTo>
                  <a:pt x="1062739" y="97875"/>
                  <a:pt x="1058854" y="86088"/>
                  <a:pt x="1050587" y="77821"/>
                </a:cubicBezTo>
                <a:cubicBezTo>
                  <a:pt x="1027464" y="54698"/>
                  <a:pt x="991933" y="48543"/>
                  <a:pt x="963038" y="38911"/>
                </a:cubicBezTo>
                <a:lnTo>
                  <a:pt x="933855" y="29183"/>
                </a:lnTo>
                <a:cubicBezTo>
                  <a:pt x="924127" y="25940"/>
                  <a:pt x="914620" y="21942"/>
                  <a:pt x="904672" y="19455"/>
                </a:cubicBezTo>
                <a:cubicBezTo>
                  <a:pt x="891702" y="16213"/>
                  <a:pt x="878996" y="11619"/>
                  <a:pt x="865761" y="9728"/>
                </a:cubicBezTo>
                <a:cubicBezTo>
                  <a:pt x="856131" y="8352"/>
                  <a:pt x="860897" y="8107"/>
                  <a:pt x="846306" y="97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19009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6F288373-F071-E048-BD78-5F39AD3BD996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66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A75461D-F88A-0C4B-AC34-BBBD05F53B2A}"/>
              </a:ext>
            </a:extLst>
          </p:cNvPr>
          <p:cNvSpPr/>
          <p:nvPr/>
        </p:nvSpPr>
        <p:spPr>
          <a:xfrm>
            <a:off x="2276272" y="1207087"/>
            <a:ext cx="2464315" cy="1915492"/>
          </a:xfrm>
          <a:custGeom>
            <a:avLst/>
            <a:gdLst>
              <a:gd name="connsiteX0" fmla="*/ 1741251 w 2464315"/>
              <a:gd name="connsiteY0" fmla="*/ 816266 h 1915492"/>
              <a:gd name="connsiteX1" fmla="*/ 1673158 w 2464315"/>
              <a:gd name="connsiteY1" fmla="*/ 806539 h 1915492"/>
              <a:gd name="connsiteX2" fmla="*/ 1614792 w 2464315"/>
              <a:gd name="connsiteY2" fmla="*/ 777356 h 1915492"/>
              <a:gd name="connsiteX3" fmla="*/ 1575881 w 2464315"/>
              <a:gd name="connsiteY3" fmla="*/ 767628 h 1915492"/>
              <a:gd name="connsiteX4" fmla="*/ 1517515 w 2464315"/>
              <a:gd name="connsiteY4" fmla="*/ 748173 h 1915492"/>
              <a:gd name="connsiteX5" fmla="*/ 1488332 w 2464315"/>
              <a:gd name="connsiteY5" fmla="*/ 728717 h 1915492"/>
              <a:gd name="connsiteX6" fmla="*/ 1459149 w 2464315"/>
              <a:gd name="connsiteY6" fmla="*/ 718990 h 1915492"/>
              <a:gd name="connsiteX7" fmla="*/ 1410511 w 2464315"/>
              <a:gd name="connsiteY7" fmla="*/ 670351 h 1915492"/>
              <a:gd name="connsiteX8" fmla="*/ 1352145 w 2464315"/>
              <a:gd name="connsiteY8" fmla="*/ 631441 h 1915492"/>
              <a:gd name="connsiteX9" fmla="*/ 1322962 w 2464315"/>
              <a:gd name="connsiteY9" fmla="*/ 611985 h 1915492"/>
              <a:gd name="connsiteX10" fmla="*/ 1293779 w 2464315"/>
              <a:gd name="connsiteY10" fmla="*/ 582802 h 1915492"/>
              <a:gd name="connsiteX11" fmla="*/ 1264596 w 2464315"/>
              <a:gd name="connsiteY11" fmla="*/ 563347 h 1915492"/>
              <a:gd name="connsiteX12" fmla="*/ 1206230 w 2464315"/>
              <a:gd name="connsiteY12" fmla="*/ 504981 h 1915492"/>
              <a:gd name="connsiteX13" fmla="*/ 1167319 w 2464315"/>
              <a:gd name="connsiteY13" fmla="*/ 456343 h 1915492"/>
              <a:gd name="connsiteX14" fmla="*/ 1157592 w 2464315"/>
              <a:gd name="connsiteY14" fmla="*/ 427160 h 1915492"/>
              <a:gd name="connsiteX15" fmla="*/ 1108954 w 2464315"/>
              <a:gd name="connsiteY15" fmla="*/ 388249 h 1915492"/>
              <a:gd name="connsiteX16" fmla="*/ 1060315 w 2464315"/>
              <a:gd name="connsiteY16" fmla="*/ 339611 h 1915492"/>
              <a:gd name="connsiteX17" fmla="*/ 1040860 w 2464315"/>
              <a:gd name="connsiteY17" fmla="*/ 310428 h 1915492"/>
              <a:gd name="connsiteX18" fmla="*/ 1011677 w 2464315"/>
              <a:gd name="connsiteY18" fmla="*/ 300700 h 1915492"/>
              <a:gd name="connsiteX19" fmla="*/ 982494 w 2464315"/>
              <a:gd name="connsiteY19" fmla="*/ 271517 h 1915492"/>
              <a:gd name="connsiteX20" fmla="*/ 924128 w 2464315"/>
              <a:gd name="connsiteY20" fmla="*/ 232607 h 1915492"/>
              <a:gd name="connsiteX21" fmla="*/ 846307 w 2464315"/>
              <a:gd name="connsiteY21" fmla="*/ 174241 h 1915492"/>
              <a:gd name="connsiteX22" fmla="*/ 787941 w 2464315"/>
              <a:gd name="connsiteY22" fmla="*/ 145058 h 1915492"/>
              <a:gd name="connsiteX23" fmla="*/ 729575 w 2464315"/>
              <a:gd name="connsiteY23" fmla="*/ 115875 h 1915492"/>
              <a:gd name="connsiteX24" fmla="*/ 671209 w 2464315"/>
              <a:gd name="connsiteY24" fmla="*/ 86692 h 1915492"/>
              <a:gd name="connsiteX25" fmla="*/ 583660 w 2464315"/>
              <a:gd name="connsiteY25" fmla="*/ 47781 h 1915492"/>
              <a:gd name="connsiteX26" fmla="*/ 525294 w 2464315"/>
              <a:gd name="connsiteY26" fmla="*/ 28326 h 1915492"/>
              <a:gd name="connsiteX27" fmla="*/ 496111 w 2464315"/>
              <a:gd name="connsiteY27" fmla="*/ 18598 h 1915492"/>
              <a:gd name="connsiteX28" fmla="*/ 447473 w 2464315"/>
              <a:gd name="connsiteY28" fmla="*/ 8870 h 1915492"/>
              <a:gd name="connsiteX29" fmla="*/ 155643 w 2464315"/>
              <a:gd name="connsiteY29" fmla="*/ 57509 h 1915492"/>
              <a:gd name="connsiteX30" fmla="*/ 126460 w 2464315"/>
              <a:gd name="connsiteY30" fmla="*/ 86692 h 1915492"/>
              <a:gd name="connsiteX31" fmla="*/ 107005 w 2464315"/>
              <a:gd name="connsiteY31" fmla="*/ 115875 h 1915492"/>
              <a:gd name="connsiteX32" fmla="*/ 68094 w 2464315"/>
              <a:gd name="connsiteY32" fmla="*/ 164513 h 1915492"/>
              <a:gd name="connsiteX33" fmla="*/ 58366 w 2464315"/>
              <a:gd name="connsiteY33" fmla="*/ 193696 h 1915492"/>
              <a:gd name="connsiteX34" fmla="*/ 19456 w 2464315"/>
              <a:gd name="connsiteY34" fmla="*/ 252062 h 1915492"/>
              <a:gd name="connsiteX35" fmla="*/ 0 w 2464315"/>
              <a:gd name="connsiteY35" fmla="*/ 310428 h 1915492"/>
              <a:gd name="connsiteX36" fmla="*/ 9728 w 2464315"/>
              <a:gd name="connsiteY36" fmla="*/ 524436 h 1915492"/>
              <a:gd name="connsiteX37" fmla="*/ 38911 w 2464315"/>
              <a:gd name="connsiteY37" fmla="*/ 582802 h 1915492"/>
              <a:gd name="connsiteX38" fmla="*/ 48639 w 2464315"/>
              <a:gd name="connsiteY38" fmla="*/ 611985 h 1915492"/>
              <a:gd name="connsiteX39" fmla="*/ 68094 w 2464315"/>
              <a:gd name="connsiteY39" fmla="*/ 631441 h 1915492"/>
              <a:gd name="connsiteX40" fmla="*/ 87549 w 2464315"/>
              <a:gd name="connsiteY40" fmla="*/ 660624 h 1915492"/>
              <a:gd name="connsiteX41" fmla="*/ 107005 w 2464315"/>
              <a:gd name="connsiteY41" fmla="*/ 699534 h 1915492"/>
              <a:gd name="connsiteX42" fmla="*/ 126460 w 2464315"/>
              <a:gd name="connsiteY42" fmla="*/ 718990 h 1915492"/>
              <a:gd name="connsiteX43" fmla="*/ 145915 w 2464315"/>
              <a:gd name="connsiteY43" fmla="*/ 748173 h 1915492"/>
              <a:gd name="connsiteX44" fmla="*/ 194554 w 2464315"/>
              <a:gd name="connsiteY44" fmla="*/ 787083 h 1915492"/>
              <a:gd name="connsiteX45" fmla="*/ 214009 w 2464315"/>
              <a:gd name="connsiteY45" fmla="*/ 806539 h 1915492"/>
              <a:gd name="connsiteX46" fmla="*/ 301558 w 2464315"/>
              <a:gd name="connsiteY46" fmla="*/ 864904 h 1915492"/>
              <a:gd name="connsiteX47" fmla="*/ 359924 w 2464315"/>
              <a:gd name="connsiteY47" fmla="*/ 903815 h 1915492"/>
              <a:gd name="connsiteX48" fmla="*/ 389107 w 2464315"/>
              <a:gd name="connsiteY48" fmla="*/ 923270 h 1915492"/>
              <a:gd name="connsiteX49" fmla="*/ 428017 w 2464315"/>
              <a:gd name="connsiteY49" fmla="*/ 932998 h 1915492"/>
              <a:gd name="connsiteX50" fmla="*/ 457200 w 2464315"/>
              <a:gd name="connsiteY50" fmla="*/ 952453 h 1915492"/>
              <a:gd name="connsiteX51" fmla="*/ 515566 w 2464315"/>
              <a:gd name="connsiteY51" fmla="*/ 971909 h 1915492"/>
              <a:gd name="connsiteX52" fmla="*/ 544749 w 2464315"/>
              <a:gd name="connsiteY52" fmla="*/ 981636 h 1915492"/>
              <a:gd name="connsiteX53" fmla="*/ 573932 w 2464315"/>
              <a:gd name="connsiteY53" fmla="*/ 991364 h 1915492"/>
              <a:gd name="connsiteX54" fmla="*/ 612843 w 2464315"/>
              <a:gd name="connsiteY54" fmla="*/ 1001092 h 1915492"/>
              <a:gd name="connsiteX55" fmla="*/ 671209 w 2464315"/>
              <a:gd name="connsiteY55" fmla="*/ 1020547 h 1915492"/>
              <a:gd name="connsiteX56" fmla="*/ 700392 w 2464315"/>
              <a:gd name="connsiteY56" fmla="*/ 1030275 h 1915492"/>
              <a:gd name="connsiteX57" fmla="*/ 768485 w 2464315"/>
              <a:gd name="connsiteY57" fmla="*/ 1049730 h 1915492"/>
              <a:gd name="connsiteX58" fmla="*/ 807396 w 2464315"/>
              <a:gd name="connsiteY58" fmla="*/ 1059458 h 1915492"/>
              <a:gd name="connsiteX59" fmla="*/ 846307 w 2464315"/>
              <a:gd name="connsiteY59" fmla="*/ 1078913 h 1915492"/>
              <a:gd name="connsiteX60" fmla="*/ 904673 w 2464315"/>
              <a:gd name="connsiteY60" fmla="*/ 1098368 h 1915492"/>
              <a:gd name="connsiteX61" fmla="*/ 933856 w 2464315"/>
              <a:gd name="connsiteY61" fmla="*/ 1108096 h 1915492"/>
              <a:gd name="connsiteX62" fmla="*/ 963039 w 2464315"/>
              <a:gd name="connsiteY62" fmla="*/ 1127551 h 1915492"/>
              <a:gd name="connsiteX63" fmla="*/ 1021405 w 2464315"/>
              <a:gd name="connsiteY63" fmla="*/ 1147007 h 1915492"/>
              <a:gd name="connsiteX64" fmla="*/ 1079771 w 2464315"/>
              <a:gd name="connsiteY64" fmla="*/ 1176190 h 1915492"/>
              <a:gd name="connsiteX65" fmla="*/ 1108954 w 2464315"/>
              <a:gd name="connsiteY65" fmla="*/ 1195645 h 1915492"/>
              <a:gd name="connsiteX66" fmla="*/ 1138137 w 2464315"/>
              <a:gd name="connsiteY66" fmla="*/ 1205373 h 1915492"/>
              <a:gd name="connsiteX67" fmla="*/ 1167319 w 2464315"/>
              <a:gd name="connsiteY67" fmla="*/ 1224828 h 1915492"/>
              <a:gd name="connsiteX68" fmla="*/ 1206230 w 2464315"/>
              <a:gd name="connsiteY68" fmla="*/ 1263739 h 1915492"/>
              <a:gd name="connsiteX69" fmla="*/ 1235413 w 2464315"/>
              <a:gd name="connsiteY69" fmla="*/ 1273466 h 1915492"/>
              <a:gd name="connsiteX70" fmla="*/ 1313234 w 2464315"/>
              <a:gd name="connsiteY70" fmla="*/ 1331832 h 1915492"/>
              <a:gd name="connsiteX71" fmla="*/ 1342417 w 2464315"/>
              <a:gd name="connsiteY71" fmla="*/ 1351287 h 1915492"/>
              <a:gd name="connsiteX72" fmla="*/ 1381328 w 2464315"/>
              <a:gd name="connsiteY72" fmla="*/ 1399926 h 1915492"/>
              <a:gd name="connsiteX73" fmla="*/ 1410511 w 2464315"/>
              <a:gd name="connsiteY73" fmla="*/ 1429109 h 1915492"/>
              <a:gd name="connsiteX74" fmla="*/ 1429966 w 2464315"/>
              <a:gd name="connsiteY74" fmla="*/ 1458292 h 1915492"/>
              <a:gd name="connsiteX75" fmla="*/ 1449422 w 2464315"/>
              <a:gd name="connsiteY75" fmla="*/ 1477747 h 1915492"/>
              <a:gd name="connsiteX76" fmla="*/ 1498060 w 2464315"/>
              <a:gd name="connsiteY76" fmla="*/ 1565296 h 1915492"/>
              <a:gd name="connsiteX77" fmla="*/ 1536971 w 2464315"/>
              <a:gd name="connsiteY77" fmla="*/ 1613934 h 1915492"/>
              <a:gd name="connsiteX78" fmla="*/ 1556426 w 2464315"/>
              <a:gd name="connsiteY78" fmla="*/ 1643117 h 1915492"/>
              <a:gd name="connsiteX79" fmla="*/ 1575881 w 2464315"/>
              <a:gd name="connsiteY79" fmla="*/ 1662573 h 1915492"/>
              <a:gd name="connsiteX80" fmla="*/ 1643975 w 2464315"/>
              <a:gd name="connsiteY80" fmla="*/ 1740394 h 1915492"/>
              <a:gd name="connsiteX81" fmla="*/ 1673158 w 2464315"/>
              <a:gd name="connsiteY81" fmla="*/ 1759849 h 1915492"/>
              <a:gd name="connsiteX82" fmla="*/ 1731524 w 2464315"/>
              <a:gd name="connsiteY82" fmla="*/ 1818215 h 1915492"/>
              <a:gd name="connsiteX83" fmla="*/ 1848256 w 2464315"/>
              <a:gd name="connsiteY83" fmla="*/ 1876581 h 1915492"/>
              <a:gd name="connsiteX84" fmla="*/ 1945532 w 2464315"/>
              <a:gd name="connsiteY84" fmla="*/ 1905764 h 1915492"/>
              <a:gd name="connsiteX85" fmla="*/ 1974715 w 2464315"/>
              <a:gd name="connsiteY85" fmla="*/ 1915492 h 1915492"/>
              <a:gd name="connsiteX86" fmla="*/ 2120630 w 2464315"/>
              <a:gd name="connsiteY86" fmla="*/ 1905764 h 1915492"/>
              <a:gd name="connsiteX87" fmla="*/ 2178996 w 2464315"/>
              <a:gd name="connsiteY87" fmla="*/ 1886309 h 1915492"/>
              <a:gd name="connsiteX88" fmla="*/ 2237362 w 2464315"/>
              <a:gd name="connsiteY88" fmla="*/ 1847398 h 1915492"/>
              <a:gd name="connsiteX89" fmla="*/ 2266545 w 2464315"/>
              <a:gd name="connsiteY89" fmla="*/ 1827943 h 1915492"/>
              <a:gd name="connsiteX90" fmla="*/ 2305456 w 2464315"/>
              <a:gd name="connsiteY90" fmla="*/ 1789032 h 1915492"/>
              <a:gd name="connsiteX91" fmla="*/ 2334639 w 2464315"/>
              <a:gd name="connsiteY91" fmla="*/ 1759849 h 1915492"/>
              <a:gd name="connsiteX92" fmla="*/ 2393005 w 2464315"/>
              <a:gd name="connsiteY92" fmla="*/ 1682028 h 1915492"/>
              <a:gd name="connsiteX93" fmla="*/ 2422188 w 2464315"/>
              <a:gd name="connsiteY93" fmla="*/ 1633390 h 1915492"/>
              <a:gd name="connsiteX94" fmla="*/ 2431915 w 2464315"/>
              <a:gd name="connsiteY94" fmla="*/ 1604207 h 1915492"/>
              <a:gd name="connsiteX95" fmla="*/ 2451371 w 2464315"/>
              <a:gd name="connsiteY95" fmla="*/ 1575024 h 1915492"/>
              <a:gd name="connsiteX96" fmla="*/ 2451371 w 2464315"/>
              <a:gd name="connsiteY96" fmla="*/ 1283194 h 1915492"/>
              <a:gd name="connsiteX97" fmla="*/ 2422188 w 2464315"/>
              <a:gd name="connsiteY97" fmla="*/ 1185917 h 1915492"/>
              <a:gd name="connsiteX98" fmla="*/ 2412460 w 2464315"/>
              <a:gd name="connsiteY98" fmla="*/ 1156734 h 1915492"/>
              <a:gd name="connsiteX99" fmla="*/ 2383277 w 2464315"/>
              <a:gd name="connsiteY99" fmla="*/ 1098368 h 1915492"/>
              <a:gd name="connsiteX100" fmla="*/ 2354094 w 2464315"/>
              <a:gd name="connsiteY100" fmla="*/ 1078913 h 1915492"/>
              <a:gd name="connsiteX101" fmla="*/ 2324911 w 2464315"/>
              <a:gd name="connsiteY101" fmla="*/ 1049730 h 1915492"/>
              <a:gd name="connsiteX102" fmla="*/ 2295728 w 2464315"/>
              <a:gd name="connsiteY102" fmla="*/ 1030275 h 1915492"/>
              <a:gd name="connsiteX103" fmla="*/ 2217907 w 2464315"/>
              <a:gd name="connsiteY103" fmla="*/ 971909 h 1915492"/>
              <a:gd name="connsiteX104" fmla="*/ 2198451 w 2464315"/>
              <a:gd name="connsiteY104" fmla="*/ 952453 h 1915492"/>
              <a:gd name="connsiteX105" fmla="*/ 2140085 w 2464315"/>
              <a:gd name="connsiteY105" fmla="*/ 932998 h 1915492"/>
              <a:gd name="connsiteX106" fmla="*/ 2081719 w 2464315"/>
              <a:gd name="connsiteY106" fmla="*/ 913543 h 1915492"/>
              <a:gd name="connsiteX107" fmla="*/ 2023354 w 2464315"/>
              <a:gd name="connsiteY107" fmla="*/ 894087 h 1915492"/>
              <a:gd name="connsiteX108" fmla="*/ 1994171 w 2464315"/>
              <a:gd name="connsiteY108" fmla="*/ 884360 h 1915492"/>
              <a:gd name="connsiteX109" fmla="*/ 1916349 w 2464315"/>
              <a:gd name="connsiteY109" fmla="*/ 845449 h 1915492"/>
              <a:gd name="connsiteX110" fmla="*/ 1887166 w 2464315"/>
              <a:gd name="connsiteY110" fmla="*/ 835722 h 1915492"/>
              <a:gd name="connsiteX111" fmla="*/ 1857983 w 2464315"/>
              <a:gd name="connsiteY111" fmla="*/ 825994 h 1915492"/>
              <a:gd name="connsiteX112" fmla="*/ 1819073 w 2464315"/>
              <a:gd name="connsiteY112" fmla="*/ 816266 h 1915492"/>
              <a:gd name="connsiteX113" fmla="*/ 1789890 w 2464315"/>
              <a:gd name="connsiteY113" fmla="*/ 806539 h 1915492"/>
              <a:gd name="connsiteX114" fmla="*/ 1741251 w 2464315"/>
              <a:gd name="connsiteY114" fmla="*/ 816266 h 19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464315" h="1915492">
                <a:moveTo>
                  <a:pt x="1741251" y="816266"/>
                </a:moveTo>
                <a:cubicBezTo>
                  <a:pt x="1721796" y="816266"/>
                  <a:pt x="1695641" y="811036"/>
                  <a:pt x="1673158" y="806539"/>
                </a:cubicBezTo>
                <a:cubicBezTo>
                  <a:pt x="1621924" y="796292"/>
                  <a:pt x="1665003" y="798875"/>
                  <a:pt x="1614792" y="777356"/>
                </a:cubicBezTo>
                <a:cubicBezTo>
                  <a:pt x="1602503" y="772090"/>
                  <a:pt x="1588687" y="771470"/>
                  <a:pt x="1575881" y="767628"/>
                </a:cubicBezTo>
                <a:cubicBezTo>
                  <a:pt x="1556238" y="761735"/>
                  <a:pt x="1517515" y="748173"/>
                  <a:pt x="1517515" y="748173"/>
                </a:cubicBezTo>
                <a:cubicBezTo>
                  <a:pt x="1507787" y="741688"/>
                  <a:pt x="1498789" y="733946"/>
                  <a:pt x="1488332" y="728717"/>
                </a:cubicBezTo>
                <a:cubicBezTo>
                  <a:pt x="1479161" y="724131"/>
                  <a:pt x="1467352" y="725142"/>
                  <a:pt x="1459149" y="718990"/>
                </a:cubicBezTo>
                <a:cubicBezTo>
                  <a:pt x="1440806" y="705233"/>
                  <a:pt x="1429589" y="683069"/>
                  <a:pt x="1410511" y="670351"/>
                </a:cubicBezTo>
                <a:lnTo>
                  <a:pt x="1352145" y="631441"/>
                </a:lnTo>
                <a:cubicBezTo>
                  <a:pt x="1342417" y="624956"/>
                  <a:pt x="1331229" y="620252"/>
                  <a:pt x="1322962" y="611985"/>
                </a:cubicBezTo>
                <a:cubicBezTo>
                  <a:pt x="1313234" y="602257"/>
                  <a:pt x="1304347" y="591609"/>
                  <a:pt x="1293779" y="582802"/>
                </a:cubicBezTo>
                <a:cubicBezTo>
                  <a:pt x="1284798" y="575318"/>
                  <a:pt x="1273334" y="571114"/>
                  <a:pt x="1264596" y="563347"/>
                </a:cubicBezTo>
                <a:cubicBezTo>
                  <a:pt x="1244032" y="545068"/>
                  <a:pt x="1221492" y="527874"/>
                  <a:pt x="1206230" y="504981"/>
                </a:cubicBezTo>
                <a:cubicBezTo>
                  <a:pt x="1181688" y="468167"/>
                  <a:pt x="1195042" y="484065"/>
                  <a:pt x="1167319" y="456343"/>
                </a:cubicBezTo>
                <a:cubicBezTo>
                  <a:pt x="1164077" y="446615"/>
                  <a:pt x="1162867" y="435953"/>
                  <a:pt x="1157592" y="427160"/>
                </a:cubicBezTo>
                <a:cubicBezTo>
                  <a:pt x="1145614" y="407196"/>
                  <a:pt x="1125699" y="402900"/>
                  <a:pt x="1108954" y="388249"/>
                </a:cubicBezTo>
                <a:cubicBezTo>
                  <a:pt x="1091698" y="373151"/>
                  <a:pt x="1073033" y="358689"/>
                  <a:pt x="1060315" y="339611"/>
                </a:cubicBezTo>
                <a:cubicBezTo>
                  <a:pt x="1053830" y="329883"/>
                  <a:pt x="1049989" y="317731"/>
                  <a:pt x="1040860" y="310428"/>
                </a:cubicBezTo>
                <a:cubicBezTo>
                  <a:pt x="1032853" y="304022"/>
                  <a:pt x="1021405" y="303943"/>
                  <a:pt x="1011677" y="300700"/>
                </a:cubicBezTo>
                <a:cubicBezTo>
                  <a:pt x="1001949" y="290972"/>
                  <a:pt x="993353" y="279963"/>
                  <a:pt x="982494" y="271517"/>
                </a:cubicBezTo>
                <a:cubicBezTo>
                  <a:pt x="964037" y="257162"/>
                  <a:pt x="940661" y="249141"/>
                  <a:pt x="924128" y="232607"/>
                </a:cubicBezTo>
                <a:cubicBezTo>
                  <a:pt x="888139" y="196616"/>
                  <a:pt x="912306" y="218241"/>
                  <a:pt x="846307" y="174241"/>
                </a:cubicBezTo>
                <a:cubicBezTo>
                  <a:pt x="808590" y="149096"/>
                  <a:pt x="828218" y="158483"/>
                  <a:pt x="787941" y="145058"/>
                </a:cubicBezTo>
                <a:cubicBezTo>
                  <a:pt x="704306" y="89299"/>
                  <a:pt x="810124" y="156149"/>
                  <a:pt x="729575" y="115875"/>
                </a:cubicBezTo>
                <a:cubicBezTo>
                  <a:pt x="654146" y="78160"/>
                  <a:pt x="744561" y="111141"/>
                  <a:pt x="671209" y="86692"/>
                </a:cubicBezTo>
                <a:cubicBezTo>
                  <a:pt x="624962" y="55860"/>
                  <a:pt x="653119" y="70934"/>
                  <a:pt x="583660" y="47781"/>
                </a:cubicBezTo>
                <a:lnTo>
                  <a:pt x="525294" y="28326"/>
                </a:lnTo>
                <a:cubicBezTo>
                  <a:pt x="515566" y="25083"/>
                  <a:pt x="506166" y="20609"/>
                  <a:pt x="496111" y="18598"/>
                </a:cubicBezTo>
                <a:lnTo>
                  <a:pt x="447473" y="8870"/>
                </a:lnTo>
                <a:cubicBezTo>
                  <a:pt x="176225" y="19303"/>
                  <a:pt x="254212" y="-41060"/>
                  <a:pt x="155643" y="57509"/>
                </a:cubicBezTo>
                <a:cubicBezTo>
                  <a:pt x="145915" y="67237"/>
                  <a:pt x="134091" y="75245"/>
                  <a:pt x="126460" y="86692"/>
                </a:cubicBezTo>
                <a:cubicBezTo>
                  <a:pt x="119975" y="96420"/>
                  <a:pt x="114308" y="106746"/>
                  <a:pt x="107005" y="115875"/>
                </a:cubicBezTo>
                <a:cubicBezTo>
                  <a:pt x="82874" y="146038"/>
                  <a:pt x="88057" y="124587"/>
                  <a:pt x="68094" y="164513"/>
                </a:cubicBezTo>
                <a:cubicBezTo>
                  <a:pt x="63508" y="173684"/>
                  <a:pt x="63346" y="184732"/>
                  <a:pt x="58366" y="193696"/>
                </a:cubicBezTo>
                <a:cubicBezTo>
                  <a:pt x="47011" y="214136"/>
                  <a:pt x="26850" y="229880"/>
                  <a:pt x="19456" y="252062"/>
                </a:cubicBezTo>
                <a:lnTo>
                  <a:pt x="0" y="310428"/>
                </a:lnTo>
                <a:cubicBezTo>
                  <a:pt x="3243" y="381764"/>
                  <a:pt x="4033" y="453254"/>
                  <a:pt x="9728" y="524436"/>
                </a:cubicBezTo>
                <a:cubicBezTo>
                  <a:pt x="12057" y="553542"/>
                  <a:pt x="26420" y="557820"/>
                  <a:pt x="38911" y="582802"/>
                </a:cubicBezTo>
                <a:cubicBezTo>
                  <a:pt x="43497" y="591973"/>
                  <a:pt x="43363" y="603192"/>
                  <a:pt x="48639" y="611985"/>
                </a:cubicBezTo>
                <a:cubicBezTo>
                  <a:pt x="53358" y="619849"/>
                  <a:pt x="62365" y="624279"/>
                  <a:pt x="68094" y="631441"/>
                </a:cubicBezTo>
                <a:cubicBezTo>
                  <a:pt x="75397" y="640570"/>
                  <a:pt x="81748" y="650473"/>
                  <a:pt x="87549" y="660624"/>
                </a:cubicBezTo>
                <a:cubicBezTo>
                  <a:pt x="94744" y="673214"/>
                  <a:pt x="98961" y="687468"/>
                  <a:pt x="107005" y="699534"/>
                </a:cubicBezTo>
                <a:cubicBezTo>
                  <a:pt x="112092" y="707165"/>
                  <a:pt x="120731" y="711828"/>
                  <a:pt x="126460" y="718990"/>
                </a:cubicBezTo>
                <a:cubicBezTo>
                  <a:pt x="133763" y="728119"/>
                  <a:pt x="138612" y="739044"/>
                  <a:pt x="145915" y="748173"/>
                </a:cubicBezTo>
                <a:cubicBezTo>
                  <a:pt x="166792" y="774269"/>
                  <a:pt x="166466" y="764613"/>
                  <a:pt x="194554" y="787083"/>
                </a:cubicBezTo>
                <a:cubicBezTo>
                  <a:pt x="201716" y="792812"/>
                  <a:pt x="206672" y="801036"/>
                  <a:pt x="214009" y="806539"/>
                </a:cubicBezTo>
                <a:cubicBezTo>
                  <a:pt x="214015" y="806544"/>
                  <a:pt x="286963" y="855174"/>
                  <a:pt x="301558" y="864904"/>
                </a:cubicBezTo>
                <a:lnTo>
                  <a:pt x="359924" y="903815"/>
                </a:lnTo>
                <a:cubicBezTo>
                  <a:pt x="369652" y="910300"/>
                  <a:pt x="377765" y="920434"/>
                  <a:pt x="389107" y="923270"/>
                </a:cubicBezTo>
                <a:lnTo>
                  <a:pt x="428017" y="932998"/>
                </a:lnTo>
                <a:cubicBezTo>
                  <a:pt x="437745" y="939483"/>
                  <a:pt x="446517" y="947705"/>
                  <a:pt x="457200" y="952453"/>
                </a:cubicBezTo>
                <a:cubicBezTo>
                  <a:pt x="475940" y="960782"/>
                  <a:pt x="496111" y="965424"/>
                  <a:pt x="515566" y="971909"/>
                </a:cubicBezTo>
                <a:lnTo>
                  <a:pt x="544749" y="981636"/>
                </a:lnTo>
                <a:cubicBezTo>
                  <a:pt x="554477" y="984879"/>
                  <a:pt x="563984" y="988877"/>
                  <a:pt x="573932" y="991364"/>
                </a:cubicBezTo>
                <a:cubicBezTo>
                  <a:pt x="586902" y="994607"/>
                  <a:pt x="600037" y="997250"/>
                  <a:pt x="612843" y="1001092"/>
                </a:cubicBezTo>
                <a:cubicBezTo>
                  <a:pt x="632486" y="1006985"/>
                  <a:pt x="651754" y="1014062"/>
                  <a:pt x="671209" y="1020547"/>
                </a:cubicBezTo>
                <a:cubicBezTo>
                  <a:pt x="680937" y="1023790"/>
                  <a:pt x="690444" y="1027788"/>
                  <a:pt x="700392" y="1030275"/>
                </a:cubicBezTo>
                <a:cubicBezTo>
                  <a:pt x="821992" y="1060673"/>
                  <a:pt x="670827" y="1021827"/>
                  <a:pt x="768485" y="1049730"/>
                </a:cubicBezTo>
                <a:cubicBezTo>
                  <a:pt x="781340" y="1053403"/>
                  <a:pt x="794878" y="1054764"/>
                  <a:pt x="807396" y="1059458"/>
                </a:cubicBezTo>
                <a:cubicBezTo>
                  <a:pt x="820974" y="1064550"/>
                  <a:pt x="832843" y="1073527"/>
                  <a:pt x="846307" y="1078913"/>
                </a:cubicBezTo>
                <a:cubicBezTo>
                  <a:pt x="865348" y="1086529"/>
                  <a:pt x="885218" y="1091883"/>
                  <a:pt x="904673" y="1098368"/>
                </a:cubicBezTo>
                <a:cubicBezTo>
                  <a:pt x="914401" y="1101611"/>
                  <a:pt x="925324" y="1102408"/>
                  <a:pt x="933856" y="1108096"/>
                </a:cubicBezTo>
                <a:cubicBezTo>
                  <a:pt x="943584" y="1114581"/>
                  <a:pt x="952356" y="1122803"/>
                  <a:pt x="963039" y="1127551"/>
                </a:cubicBezTo>
                <a:cubicBezTo>
                  <a:pt x="981779" y="1135880"/>
                  <a:pt x="1004341" y="1135631"/>
                  <a:pt x="1021405" y="1147007"/>
                </a:cubicBezTo>
                <a:cubicBezTo>
                  <a:pt x="1105039" y="1202762"/>
                  <a:pt x="999223" y="1135916"/>
                  <a:pt x="1079771" y="1176190"/>
                </a:cubicBezTo>
                <a:cubicBezTo>
                  <a:pt x="1090228" y="1181418"/>
                  <a:pt x="1098497" y="1190417"/>
                  <a:pt x="1108954" y="1195645"/>
                </a:cubicBezTo>
                <a:cubicBezTo>
                  <a:pt x="1118125" y="1200231"/>
                  <a:pt x="1128966" y="1200787"/>
                  <a:pt x="1138137" y="1205373"/>
                </a:cubicBezTo>
                <a:cubicBezTo>
                  <a:pt x="1148594" y="1210601"/>
                  <a:pt x="1158443" y="1217220"/>
                  <a:pt x="1167319" y="1224828"/>
                </a:cubicBezTo>
                <a:cubicBezTo>
                  <a:pt x="1181246" y="1236765"/>
                  <a:pt x="1188828" y="1257939"/>
                  <a:pt x="1206230" y="1263739"/>
                </a:cubicBezTo>
                <a:lnTo>
                  <a:pt x="1235413" y="1273466"/>
                </a:lnTo>
                <a:cubicBezTo>
                  <a:pt x="1271401" y="1309456"/>
                  <a:pt x="1247237" y="1287835"/>
                  <a:pt x="1313234" y="1331832"/>
                </a:cubicBezTo>
                <a:cubicBezTo>
                  <a:pt x="1322962" y="1338317"/>
                  <a:pt x="1334150" y="1343020"/>
                  <a:pt x="1342417" y="1351287"/>
                </a:cubicBezTo>
                <a:cubicBezTo>
                  <a:pt x="1399021" y="1407891"/>
                  <a:pt x="1319971" y="1326297"/>
                  <a:pt x="1381328" y="1399926"/>
                </a:cubicBezTo>
                <a:cubicBezTo>
                  <a:pt x="1390135" y="1410494"/>
                  <a:pt x="1401704" y="1418541"/>
                  <a:pt x="1410511" y="1429109"/>
                </a:cubicBezTo>
                <a:cubicBezTo>
                  <a:pt x="1417995" y="1438090"/>
                  <a:pt x="1422663" y="1449163"/>
                  <a:pt x="1429966" y="1458292"/>
                </a:cubicBezTo>
                <a:cubicBezTo>
                  <a:pt x="1435695" y="1465454"/>
                  <a:pt x="1443919" y="1470410"/>
                  <a:pt x="1449422" y="1477747"/>
                </a:cubicBezTo>
                <a:cubicBezTo>
                  <a:pt x="1541429" y="1600422"/>
                  <a:pt x="1460147" y="1489471"/>
                  <a:pt x="1498060" y="1565296"/>
                </a:cubicBezTo>
                <a:cubicBezTo>
                  <a:pt x="1518023" y="1605222"/>
                  <a:pt x="1512840" y="1583771"/>
                  <a:pt x="1536971" y="1613934"/>
                </a:cubicBezTo>
                <a:cubicBezTo>
                  <a:pt x="1544274" y="1623063"/>
                  <a:pt x="1549123" y="1633988"/>
                  <a:pt x="1556426" y="1643117"/>
                </a:cubicBezTo>
                <a:cubicBezTo>
                  <a:pt x="1562155" y="1650279"/>
                  <a:pt x="1570152" y="1655411"/>
                  <a:pt x="1575881" y="1662573"/>
                </a:cubicBezTo>
                <a:cubicBezTo>
                  <a:pt x="1605260" y="1699297"/>
                  <a:pt x="1592552" y="1706113"/>
                  <a:pt x="1643975" y="1740394"/>
                </a:cubicBezTo>
                <a:cubicBezTo>
                  <a:pt x="1653703" y="1746879"/>
                  <a:pt x="1664420" y="1752082"/>
                  <a:pt x="1673158" y="1759849"/>
                </a:cubicBezTo>
                <a:cubicBezTo>
                  <a:pt x="1693722" y="1778128"/>
                  <a:pt x="1708631" y="1802953"/>
                  <a:pt x="1731524" y="1818215"/>
                </a:cubicBezTo>
                <a:cubicBezTo>
                  <a:pt x="1788589" y="1856259"/>
                  <a:pt x="1783814" y="1860470"/>
                  <a:pt x="1848256" y="1876581"/>
                </a:cubicBezTo>
                <a:cubicBezTo>
                  <a:pt x="1907058" y="1891282"/>
                  <a:pt x="1874488" y="1882083"/>
                  <a:pt x="1945532" y="1905764"/>
                </a:cubicBezTo>
                <a:lnTo>
                  <a:pt x="1974715" y="1915492"/>
                </a:lnTo>
                <a:cubicBezTo>
                  <a:pt x="2023353" y="1912249"/>
                  <a:pt x="2072374" y="1912658"/>
                  <a:pt x="2120630" y="1905764"/>
                </a:cubicBezTo>
                <a:cubicBezTo>
                  <a:pt x="2140932" y="1902864"/>
                  <a:pt x="2178996" y="1886309"/>
                  <a:pt x="2178996" y="1886309"/>
                </a:cubicBezTo>
                <a:lnTo>
                  <a:pt x="2237362" y="1847398"/>
                </a:lnTo>
                <a:cubicBezTo>
                  <a:pt x="2247090" y="1840913"/>
                  <a:pt x="2258278" y="1836210"/>
                  <a:pt x="2266545" y="1827943"/>
                </a:cubicBezTo>
                <a:lnTo>
                  <a:pt x="2305456" y="1789032"/>
                </a:lnTo>
                <a:cubicBezTo>
                  <a:pt x="2315184" y="1779304"/>
                  <a:pt x="2327008" y="1771296"/>
                  <a:pt x="2334639" y="1759849"/>
                </a:cubicBezTo>
                <a:cubicBezTo>
                  <a:pt x="2378636" y="1693852"/>
                  <a:pt x="2357015" y="1718016"/>
                  <a:pt x="2393005" y="1682028"/>
                </a:cubicBezTo>
                <a:cubicBezTo>
                  <a:pt x="2420560" y="1599358"/>
                  <a:pt x="2382129" y="1700154"/>
                  <a:pt x="2422188" y="1633390"/>
                </a:cubicBezTo>
                <a:cubicBezTo>
                  <a:pt x="2427464" y="1624597"/>
                  <a:pt x="2427329" y="1613378"/>
                  <a:pt x="2431915" y="1604207"/>
                </a:cubicBezTo>
                <a:cubicBezTo>
                  <a:pt x="2437144" y="1593750"/>
                  <a:pt x="2444886" y="1584752"/>
                  <a:pt x="2451371" y="1575024"/>
                </a:cubicBezTo>
                <a:cubicBezTo>
                  <a:pt x="2470128" y="1443717"/>
                  <a:pt x="2467064" y="1495047"/>
                  <a:pt x="2451371" y="1283194"/>
                </a:cubicBezTo>
                <a:cubicBezTo>
                  <a:pt x="2449971" y="1264295"/>
                  <a:pt x="2425467" y="1195753"/>
                  <a:pt x="2422188" y="1185917"/>
                </a:cubicBezTo>
                <a:lnTo>
                  <a:pt x="2412460" y="1156734"/>
                </a:lnTo>
                <a:cubicBezTo>
                  <a:pt x="2404548" y="1133000"/>
                  <a:pt x="2402133" y="1117224"/>
                  <a:pt x="2383277" y="1098368"/>
                </a:cubicBezTo>
                <a:cubicBezTo>
                  <a:pt x="2375010" y="1090101"/>
                  <a:pt x="2363075" y="1086397"/>
                  <a:pt x="2354094" y="1078913"/>
                </a:cubicBezTo>
                <a:cubicBezTo>
                  <a:pt x="2343526" y="1070106"/>
                  <a:pt x="2335479" y="1058537"/>
                  <a:pt x="2324911" y="1049730"/>
                </a:cubicBezTo>
                <a:cubicBezTo>
                  <a:pt x="2315930" y="1042246"/>
                  <a:pt x="2304526" y="1037974"/>
                  <a:pt x="2295728" y="1030275"/>
                </a:cubicBezTo>
                <a:cubicBezTo>
                  <a:pt x="2226942" y="970086"/>
                  <a:pt x="2274610" y="990809"/>
                  <a:pt x="2217907" y="971909"/>
                </a:cubicBezTo>
                <a:cubicBezTo>
                  <a:pt x="2211422" y="965424"/>
                  <a:pt x="2206654" y="956555"/>
                  <a:pt x="2198451" y="952453"/>
                </a:cubicBezTo>
                <a:cubicBezTo>
                  <a:pt x="2180108" y="943282"/>
                  <a:pt x="2159540" y="939483"/>
                  <a:pt x="2140085" y="932998"/>
                </a:cubicBezTo>
                <a:lnTo>
                  <a:pt x="2081719" y="913543"/>
                </a:lnTo>
                <a:lnTo>
                  <a:pt x="2023354" y="894087"/>
                </a:lnTo>
                <a:lnTo>
                  <a:pt x="1994171" y="884360"/>
                </a:lnTo>
                <a:cubicBezTo>
                  <a:pt x="1960214" y="850403"/>
                  <a:pt x="1983415" y="867804"/>
                  <a:pt x="1916349" y="845449"/>
                </a:cubicBezTo>
                <a:lnTo>
                  <a:pt x="1887166" y="835722"/>
                </a:lnTo>
                <a:cubicBezTo>
                  <a:pt x="1877438" y="832479"/>
                  <a:pt x="1867931" y="828481"/>
                  <a:pt x="1857983" y="825994"/>
                </a:cubicBezTo>
                <a:cubicBezTo>
                  <a:pt x="1845013" y="822751"/>
                  <a:pt x="1831928" y="819939"/>
                  <a:pt x="1819073" y="816266"/>
                </a:cubicBezTo>
                <a:cubicBezTo>
                  <a:pt x="1809214" y="813449"/>
                  <a:pt x="1800004" y="808225"/>
                  <a:pt x="1789890" y="806539"/>
                </a:cubicBezTo>
                <a:cubicBezTo>
                  <a:pt x="1780295" y="804940"/>
                  <a:pt x="1760706" y="816266"/>
                  <a:pt x="1741251" y="8162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53525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529826" cy="2895600"/>
            <a:chOff x="-2841517" y="667954"/>
            <a:chExt cx="2647370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F53DC22C-380B-AB48-999F-B7FA74A32BDA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39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4A23ACB-8DBA-B44F-85FF-515C171FBF74}"/>
              </a:ext>
            </a:extLst>
          </p:cNvPr>
          <p:cNvSpPr/>
          <p:nvPr/>
        </p:nvSpPr>
        <p:spPr>
          <a:xfrm>
            <a:off x="2130357" y="1245140"/>
            <a:ext cx="2509737" cy="2042809"/>
          </a:xfrm>
          <a:custGeom>
            <a:avLst/>
            <a:gdLst>
              <a:gd name="connsiteX0" fmla="*/ 1819073 w 2509737"/>
              <a:gd name="connsiteY0" fmla="*/ 690664 h 2042809"/>
              <a:gd name="connsiteX1" fmla="*/ 1750979 w 2509737"/>
              <a:gd name="connsiteY1" fmla="*/ 710120 h 2042809"/>
              <a:gd name="connsiteX2" fmla="*/ 1682886 w 2509737"/>
              <a:gd name="connsiteY2" fmla="*/ 700392 h 2042809"/>
              <a:gd name="connsiteX3" fmla="*/ 1585609 w 2509737"/>
              <a:gd name="connsiteY3" fmla="*/ 671209 h 2042809"/>
              <a:gd name="connsiteX4" fmla="*/ 1556426 w 2509737"/>
              <a:gd name="connsiteY4" fmla="*/ 661481 h 2042809"/>
              <a:gd name="connsiteX5" fmla="*/ 1468877 w 2509737"/>
              <a:gd name="connsiteY5" fmla="*/ 603115 h 2042809"/>
              <a:gd name="connsiteX6" fmla="*/ 1439694 w 2509737"/>
              <a:gd name="connsiteY6" fmla="*/ 583660 h 2042809"/>
              <a:gd name="connsiteX7" fmla="*/ 1410511 w 2509737"/>
              <a:gd name="connsiteY7" fmla="*/ 573932 h 2042809"/>
              <a:gd name="connsiteX8" fmla="*/ 1352145 w 2509737"/>
              <a:gd name="connsiteY8" fmla="*/ 535022 h 2042809"/>
              <a:gd name="connsiteX9" fmla="*/ 1264596 w 2509737"/>
              <a:gd name="connsiteY9" fmla="*/ 486383 h 2042809"/>
              <a:gd name="connsiteX10" fmla="*/ 1235413 w 2509737"/>
              <a:gd name="connsiteY10" fmla="*/ 457200 h 2042809"/>
              <a:gd name="connsiteX11" fmla="*/ 1206230 w 2509737"/>
              <a:gd name="connsiteY11" fmla="*/ 437745 h 2042809"/>
              <a:gd name="connsiteX12" fmla="*/ 1118681 w 2509737"/>
              <a:gd name="connsiteY12" fmla="*/ 350196 h 2042809"/>
              <a:gd name="connsiteX13" fmla="*/ 1089498 w 2509737"/>
              <a:gd name="connsiteY13" fmla="*/ 321013 h 2042809"/>
              <a:gd name="connsiteX14" fmla="*/ 1001949 w 2509737"/>
              <a:gd name="connsiteY14" fmla="*/ 262647 h 2042809"/>
              <a:gd name="connsiteX15" fmla="*/ 972766 w 2509737"/>
              <a:gd name="connsiteY15" fmla="*/ 243192 h 2042809"/>
              <a:gd name="connsiteX16" fmla="*/ 943583 w 2509737"/>
              <a:gd name="connsiteY16" fmla="*/ 223737 h 2042809"/>
              <a:gd name="connsiteX17" fmla="*/ 924128 w 2509737"/>
              <a:gd name="connsiteY17" fmla="*/ 204281 h 2042809"/>
              <a:gd name="connsiteX18" fmla="*/ 894945 w 2509737"/>
              <a:gd name="connsiteY18" fmla="*/ 184826 h 2042809"/>
              <a:gd name="connsiteX19" fmla="*/ 836579 w 2509737"/>
              <a:gd name="connsiteY19" fmla="*/ 165371 h 2042809"/>
              <a:gd name="connsiteX20" fmla="*/ 778213 w 2509737"/>
              <a:gd name="connsiteY20" fmla="*/ 126460 h 2042809"/>
              <a:gd name="connsiteX21" fmla="*/ 719847 w 2509737"/>
              <a:gd name="connsiteY21" fmla="*/ 107005 h 2042809"/>
              <a:gd name="connsiteX22" fmla="*/ 661481 w 2509737"/>
              <a:gd name="connsiteY22" fmla="*/ 77822 h 2042809"/>
              <a:gd name="connsiteX23" fmla="*/ 632298 w 2509737"/>
              <a:gd name="connsiteY23" fmla="*/ 58366 h 2042809"/>
              <a:gd name="connsiteX24" fmla="*/ 496111 w 2509737"/>
              <a:gd name="connsiteY24" fmla="*/ 19456 h 2042809"/>
              <a:gd name="connsiteX25" fmla="*/ 389107 w 2509737"/>
              <a:gd name="connsiteY25" fmla="*/ 0 h 2042809"/>
              <a:gd name="connsiteX26" fmla="*/ 301558 w 2509737"/>
              <a:gd name="connsiteY26" fmla="*/ 9728 h 2042809"/>
              <a:gd name="connsiteX27" fmla="*/ 243192 w 2509737"/>
              <a:gd name="connsiteY27" fmla="*/ 48639 h 2042809"/>
              <a:gd name="connsiteX28" fmla="*/ 214009 w 2509737"/>
              <a:gd name="connsiteY28" fmla="*/ 58366 h 2042809"/>
              <a:gd name="connsiteX29" fmla="*/ 126460 w 2509737"/>
              <a:gd name="connsiteY29" fmla="*/ 136188 h 2042809"/>
              <a:gd name="connsiteX30" fmla="*/ 97277 w 2509737"/>
              <a:gd name="connsiteY30" fmla="*/ 165371 h 2042809"/>
              <a:gd name="connsiteX31" fmla="*/ 68094 w 2509737"/>
              <a:gd name="connsiteY31" fmla="*/ 252920 h 2042809"/>
              <a:gd name="connsiteX32" fmla="*/ 48639 w 2509737"/>
              <a:gd name="connsiteY32" fmla="*/ 321013 h 2042809"/>
              <a:gd name="connsiteX33" fmla="*/ 38911 w 2509737"/>
              <a:gd name="connsiteY33" fmla="*/ 389107 h 2042809"/>
              <a:gd name="connsiteX34" fmla="*/ 29183 w 2509737"/>
              <a:gd name="connsiteY34" fmla="*/ 437745 h 2042809"/>
              <a:gd name="connsiteX35" fmla="*/ 19456 w 2509737"/>
              <a:gd name="connsiteY35" fmla="*/ 525294 h 2042809"/>
              <a:gd name="connsiteX36" fmla="*/ 0 w 2509737"/>
              <a:gd name="connsiteY36" fmla="*/ 690664 h 2042809"/>
              <a:gd name="connsiteX37" fmla="*/ 9728 w 2509737"/>
              <a:gd name="connsiteY37" fmla="*/ 1264596 h 2042809"/>
              <a:gd name="connsiteX38" fmla="*/ 19456 w 2509737"/>
              <a:gd name="connsiteY38" fmla="*/ 1322962 h 2042809"/>
              <a:gd name="connsiteX39" fmla="*/ 38911 w 2509737"/>
              <a:gd name="connsiteY39" fmla="*/ 1478605 h 2042809"/>
              <a:gd name="connsiteX40" fmla="*/ 48639 w 2509737"/>
              <a:gd name="connsiteY40" fmla="*/ 1517515 h 2042809"/>
              <a:gd name="connsiteX41" fmla="*/ 58366 w 2509737"/>
              <a:gd name="connsiteY41" fmla="*/ 1575881 h 2042809"/>
              <a:gd name="connsiteX42" fmla="*/ 68094 w 2509737"/>
              <a:gd name="connsiteY42" fmla="*/ 1624520 h 2042809"/>
              <a:gd name="connsiteX43" fmla="*/ 87549 w 2509737"/>
              <a:gd name="connsiteY43" fmla="*/ 1731524 h 2042809"/>
              <a:gd name="connsiteX44" fmla="*/ 97277 w 2509737"/>
              <a:gd name="connsiteY44" fmla="*/ 1760707 h 2042809"/>
              <a:gd name="connsiteX45" fmla="*/ 107005 w 2509737"/>
              <a:gd name="connsiteY45" fmla="*/ 1799617 h 2042809"/>
              <a:gd name="connsiteX46" fmla="*/ 126460 w 2509737"/>
              <a:gd name="connsiteY46" fmla="*/ 1857983 h 2042809"/>
              <a:gd name="connsiteX47" fmla="*/ 165371 w 2509737"/>
              <a:gd name="connsiteY47" fmla="*/ 1896894 h 2042809"/>
              <a:gd name="connsiteX48" fmla="*/ 184826 w 2509737"/>
              <a:gd name="connsiteY48" fmla="*/ 1926077 h 2042809"/>
              <a:gd name="connsiteX49" fmla="*/ 243192 w 2509737"/>
              <a:gd name="connsiteY49" fmla="*/ 1964988 h 2042809"/>
              <a:gd name="connsiteX50" fmla="*/ 272375 w 2509737"/>
              <a:gd name="connsiteY50" fmla="*/ 1984443 h 2042809"/>
              <a:gd name="connsiteX51" fmla="*/ 301558 w 2509737"/>
              <a:gd name="connsiteY51" fmla="*/ 2003898 h 2042809"/>
              <a:gd name="connsiteX52" fmla="*/ 359924 w 2509737"/>
              <a:gd name="connsiteY52" fmla="*/ 2023354 h 2042809"/>
              <a:gd name="connsiteX53" fmla="*/ 389107 w 2509737"/>
              <a:gd name="connsiteY53" fmla="*/ 2033081 h 2042809"/>
              <a:gd name="connsiteX54" fmla="*/ 428017 w 2509737"/>
              <a:gd name="connsiteY54" fmla="*/ 2042809 h 2042809"/>
              <a:gd name="connsiteX55" fmla="*/ 603115 w 2509737"/>
              <a:gd name="connsiteY55" fmla="*/ 2023354 h 2042809"/>
              <a:gd name="connsiteX56" fmla="*/ 632298 w 2509737"/>
              <a:gd name="connsiteY56" fmla="*/ 2003898 h 2042809"/>
              <a:gd name="connsiteX57" fmla="*/ 690664 w 2509737"/>
              <a:gd name="connsiteY57" fmla="*/ 1984443 h 2042809"/>
              <a:gd name="connsiteX58" fmla="*/ 719847 w 2509737"/>
              <a:gd name="connsiteY58" fmla="*/ 1974715 h 2042809"/>
              <a:gd name="connsiteX59" fmla="*/ 778213 w 2509737"/>
              <a:gd name="connsiteY59" fmla="*/ 1945532 h 2042809"/>
              <a:gd name="connsiteX60" fmla="*/ 846307 w 2509737"/>
              <a:gd name="connsiteY60" fmla="*/ 1916349 h 2042809"/>
              <a:gd name="connsiteX61" fmla="*/ 875490 w 2509737"/>
              <a:gd name="connsiteY61" fmla="*/ 1896894 h 2042809"/>
              <a:gd name="connsiteX62" fmla="*/ 904673 w 2509737"/>
              <a:gd name="connsiteY62" fmla="*/ 1887166 h 2042809"/>
              <a:gd name="connsiteX63" fmla="*/ 1099226 w 2509737"/>
              <a:gd name="connsiteY63" fmla="*/ 1848256 h 2042809"/>
              <a:gd name="connsiteX64" fmla="*/ 1264596 w 2509737"/>
              <a:gd name="connsiteY64" fmla="*/ 1828800 h 2042809"/>
              <a:gd name="connsiteX65" fmla="*/ 1478605 w 2509737"/>
              <a:gd name="connsiteY65" fmla="*/ 1809345 h 2042809"/>
              <a:gd name="connsiteX66" fmla="*/ 1731524 w 2509737"/>
              <a:gd name="connsiteY66" fmla="*/ 1819073 h 2042809"/>
              <a:gd name="connsiteX67" fmla="*/ 1789890 w 2509737"/>
              <a:gd name="connsiteY67" fmla="*/ 1828800 h 2042809"/>
              <a:gd name="connsiteX68" fmla="*/ 1867711 w 2509737"/>
              <a:gd name="connsiteY68" fmla="*/ 1838528 h 2042809"/>
              <a:gd name="connsiteX69" fmla="*/ 2198452 w 2509737"/>
              <a:gd name="connsiteY69" fmla="*/ 1819073 h 2042809"/>
              <a:gd name="connsiteX70" fmla="*/ 2286000 w 2509737"/>
              <a:gd name="connsiteY70" fmla="*/ 1799617 h 2042809"/>
              <a:gd name="connsiteX71" fmla="*/ 2334639 w 2509737"/>
              <a:gd name="connsiteY71" fmla="*/ 1760707 h 2042809"/>
              <a:gd name="connsiteX72" fmla="*/ 2363822 w 2509737"/>
              <a:gd name="connsiteY72" fmla="*/ 1750979 h 2042809"/>
              <a:gd name="connsiteX73" fmla="*/ 2441643 w 2509737"/>
              <a:gd name="connsiteY73" fmla="*/ 1692613 h 2042809"/>
              <a:gd name="connsiteX74" fmla="*/ 2461098 w 2509737"/>
              <a:gd name="connsiteY74" fmla="*/ 1663430 h 2042809"/>
              <a:gd name="connsiteX75" fmla="*/ 2480554 w 2509737"/>
              <a:gd name="connsiteY75" fmla="*/ 1643975 h 2042809"/>
              <a:gd name="connsiteX76" fmla="*/ 2509737 w 2509737"/>
              <a:gd name="connsiteY76" fmla="*/ 1585609 h 2042809"/>
              <a:gd name="connsiteX77" fmla="*/ 2500009 w 2509737"/>
              <a:gd name="connsiteY77" fmla="*/ 1342417 h 2042809"/>
              <a:gd name="connsiteX78" fmla="*/ 2490281 w 2509737"/>
              <a:gd name="connsiteY78" fmla="*/ 1313234 h 2042809"/>
              <a:gd name="connsiteX79" fmla="*/ 2461098 w 2509737"/>
              <a:gd name="connsiteY79" fmla="*/ 1215958 h 2042809"/>
              <a:gd name="connsiteX80" fmla="*/ 2441643 w 2509737"/>
              <a:gd name="connsiteY80" fmla="*/ 1157592 h 2042809"/>
              <a:gd name="connsiteX81" fmla="*/ 2402732 w 2509737"/>
              <a:gd name="connsiteY81" fmla="*/ 1099226 h 2042809"/>
              <a:gd name="connsiteX82" fmla="*/ 2383277 w 2509737"/>
              <a:gd name="connsiteY82" fmla="*/ 1070043 h 2042809"/>
              <a:gd name="connsiteX83" fmla="*/ 2344366 w 2509737"/>
              <a:gd name="connsiteY83" fmla="*/ 1001949 h 2042809"/>
              <a:gd name="connsiteX84" fmla="*/ 2324911 w 2509737"/>
              <a:gd name="connsiteY84" fmla="*/ 972766 h 2042809"/>
              <a:gd name="connsiteX85" fmla="*/ 2295728 w 2509737"/>
              <a:gd name="connsiteY85" fmla="*/ 953311 h 2042809"/>
              <a:gd name="connsiteX86" fmla="*/ 2237362 w 2509737"/>
              <a:gd name="connsiteY86" fmla="*/ 885217 h 2042809"/>
              <a:gd name="connsiteX87" fmla="*/ 2208179 w 2509737"/>
              <a:gd name="connsiteY87" fmla="*/ 875490 h 2042809"/>
              <a:gd name="connsiteX88" fmla="*/ 2178996 w 2509737"/>
              <a:gd name="connsiteY88" fmla="*/ 856034 h 2042809"/>
              <a:gd name="connsiteX89" fmla="*/ 2110903 w 2509737"/>
              <a:gd name="connsiteY89" fmla="*/ 826851 h 2042809"/>
              <a:gd name="connsiteX90" fmla="*/ 2062264 w 2509737"/>
              <a:gd name="connsiteY90" fmla="*/ 797669 h 2042809"/>
              <a:gd name="connsiteX91" fmla="*/ 1984443 w 2509737"/>
              <a:gd name="connsiteY91" fmla="*/ 739303 h 2042809"/>
              <a:gd name="connsiteX92" fmla="*/ 1955260 w 2509737"/>
              <a:gd name="connsiteY92" fmla="*/ 719847 h 2042809"/>
              <a:gd name="connsiteX93" fmla="*/ 1896894 w 2509737"/>
              <a:gd name="connsiteY93" fmla="*/ 700392 h 2042809"/>
              <a:gd name="connsiteX94" fmla="*/ 1838528 w 2509737"/>
              <a:gd name="connsiteY94" fmla="*/ 680937 h 2042809"/>
              <a:gd name="connsiteX95" fmla="*/ 1819073 w 2509737"/>
              <a:gd name="connsiteY95" fmla="*/ 690664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509737" h="2042809">
                <a:moveTo>
                  <a:pt x="1819073" y="690664"/>
                </a:moveTo>
                <a:cubicBezTo>
                  <a:pt x="1796375" y="697149"/>
                  <a:pt x="1774525" y="708438"/>
                  <a:pt x="1750979" y="710120"/>
                </a:cubicBezTo>
                <a:cubicBezTo>
                  <a:pt x="1728109" y="711754"/>
                  <a:pt x="1705444" y="704494"/>
                  <a:pt x="1682886" y="700392"/>
                </a:cubicBezTo>
                <a:cubicBezTo>
                  <a:pt x="1650545" y="694512"/>
                  <a:pt x="1616063" y="681360"/>
                  <a:pt x="1585609" y="671209"/>
                </a:cubicBezTo>
                <a:cubicBezTo>
                  <a:pt x="1575881" y="667966"/>
                  <a:pt x="1564958" y="667169"/>
                  <a:pt x="1556426" y="661481"/>
                </a:cubicBezTo>
                <a:lnTo>
                  <a:pt x="1468877" y="603115"/>
                </a:lnTo>
                <a:cubicBezTo>
                  <a:pt x="1459149" y="596630"/>
                  <a:pt x="1450785" y="587357"/>
                  <a:pt x="1439694" y="583660"/>
                </a:cubicBezTo>
                <a:cubicBezTo>
                  <a:pt x="1429966" y="580417"/>
                  <a:pt x="1419475" y="578912"/>
                  <a:pt x="1410511" y="573932"/>
                </a:cubicBezTo>
                <a:cubicBezTo>
                  <a:pt x="1390071" y="562577"/>
                  <a:pt x="1374327" y="542416"/>
                  <a:pt x="1352145" y="535022"/>
                </a:cubicBezTo>
                <a:cubicBezTo>
                  <a:pt x="1315448" y="522789"/>
                  <a:pt x="1298045" y="519832"/>
                  <a:pt x="1264596" y="486383"/>
                </a:cubicBezTo>
                <a:cubicBezTo>
                  <a:pt x="1254868" y="476655"/>
                  <a:pt x="1245981" y="466007"/>
                  <a:pt x="1235413" y="457200"/>
                </a:cubicBezTo>
                <a:cubicBezTo>
                  <a:pt x="1226432" y="449716"/>
                  <a:pt x="1214968" y="445512"/>
                  <a:pt x="1206230" y="437745"/>
                </a:cubicBezTo>
                <a:lnTo>
                  <a:pt x="1118681" y="350196"/>
                </a:lnTo>
                <a:cubicBezTo>
                  <a:pt x="1108953" y="340468"/>
                  <a:pt x="1100945" y="328644"/>
                  <a:pt x="1089498" y="321013"/>
                </a:cubicBezTo>
                <a:lnTo>
                  <a:pt x="1001949" y="262647"/>
                </a:lnTo>
                <a:lnTo>
                  <a:pt x="972766" y="243192"/>
                </a:lnTo>
                <a:cubicBezTo>
                  <a:pt x="963038" y="236707"/>
                  <a:pt x="951850" y="232004"/>
                  <a:pt x="943583" y="223737"/>
                </a:cubicBezTo>
                <a:cubicBezTo>
                  <a:pt x="937098" y="217252"/>
                  <a:pt x="931290" y="210010"/>
                  <a:pt x="924128" y="204281"/>
                </a:cubicBezTo>
                <a:cubicBezTo>
                  <a:pt x="914999" y="196978"/>
                  <a:pt x="905629" y="189574"/>
                  <a:pt x="894945" y="184826"/>
                </a:cubicBezTo>
                <a:cubicBezTo>
                  <a:pt x="876205" y="176497"/>
                  <a:pt x="836579" y="165371"/>
                  <a:pt x="836579" y="165371"/>
                </a:cubicBezTo>
                <a:cubicBezTo>
                  <a:pt x="817124" y="152401"/>
                  <a:pt x="800396" y="133854"/>
                  <a:pt x="778213" y="126460"/>
                </a:cubicBezTo>
                <a:lnTo>
                  <a:pt x="719847" y="107005"/>
                </a:lnTo>
                <a:cubicBezTo>
                  <a:pt x="636212" y="51246"/>
                  <a:pt x="742030" y="118096"/>
                  <a:pt x="661481" y="77822"/>
                </a:cubicBezTo>
                <a:cubicBezTo>
                  <a:pt x="651024" y="72593"/>
                  <a:pt x="642982" y="63114"/>
                  <a:pt x="632298" y="58366"/>
                </a:cubicBezTo>
                <a:cubicBezTo>
                  <a:pt x="576088" y="33384"/>
                  <a:pt x="557942" y="40067"/>
                  <a:pt x="496111" y="19456"/>
                </a:cubicBezTo>
                <a:cubicBezTo>
                  <a:pt x="442127" y="1461"/>
                  <a:pt x="477103" y="11000"/>
                  <a:pt x="389107" y="0"/>
                </a:cubicBezTo>
                <a:cubicBezTo>
                  <a:pt x="359924" y="3243"/>
                  <a:pt x="330169" y="3126"/>
                  <a:pt x="301558" y="9728"/>
                </a:cubicBezTo>
                <a:cubicBezTo>
                  <a:pt x="237903" y="24418"/>
                  <a:pt x="283362" y="24537"/>
                  <a:pt x="243192" y="48639"/>
                </a:cubicBezTo>
                <a:cubicBezTo>
                  <a:pt x="234399" y="53915"/>
                  <a:pt x="223737" y="55124"/>
                  <a:pt x="214009" y="58366"/>
                </a:cubicBezTo>
                <a:cubicBezTo>
                  <a:pt x="161933" y="93084"/>
                  <a:pt x="193093" y="69555"/>
                  <a:pt x="126460" y="136188"/>
                </a:cubicBezTo>
                <a:lnTo>
                  <a:pt x="97277" y="165371"/>
                </a:lnTo>
                <a:lnTo>
                  <a:pt x="68094" y="252920"/>
                </a:lnTo>
                <a:cubicBezTo>
                  <a:pt x="59758" y="277927"/>
                  <a:pt x="53526" y="294136"/>
                  <a:pt x="48639" y="321013"/>
                </a:cubicBezTo>
                <a:cubicBezTo>
                  <a:pt x="44537" y="343572"/>
                  <a:pt x="42681" y="366491"/>
                  <a:pt x="38911" y="389107"/>
                </a:cubicBezTo>
                <a:cubicBezTo>
                  <a:pt x="36193" y="405416"/>
                  <a:pt x="31521" y="421377"/>
                  <a:pt x="29183" y="437745"/>
                </a:cubicBezTo>
                <a:cubicBezTo>
                  <a:pt x="25031" y="466812"/>
                  <a:pt x="23337" y="496189"/>
                  <a:pt x="19456" y="525294"/>
                </a:cubicBezTo>
                <a:cubicBezTo>
                  <a:pt x="-2855" y="692632"/>
                  <a:pt x="23671" y="430292"/>
                  <a:pt x="0" y="690664"/>
                </a:cubicBezTo>
                <a:cubicBezTo>
                  <a:pt x="3243" y="881975"/>
                  <a:pt x="3843" y="1073348"/>
                  <a:pt x="9728" y="1264596"/>
                </a:cubicBezTo>
                <a:cubicBezTo>
                  <a:pt x="10335" y="1284310"/>
                  <a:pt x="16849" y="1303411"/>
                  <a:pt x="19456" y="1322962"/>
                </a:cubicBezTo>
                <a:cubicBezTo>
                  <a:pt x="27581" y="1383900"/>
                  <a:pt x="28259" y="1420018"/>
                  <a:pt x="38911" y="1478605"/>
                </a:cubicBezTo>
                <a:cubicBezTo>
                  <a:pt x="41303" y="1491759"/>
                  <a:pt x="46017" y="1504405"/>
                  <a:pt x="48639" y="1517515"/>
                </a:cubicBezTo>
                <a:cubicBezTo>
                  <a:pt x="52507" y="1536856"/>
                  <a:pt x="54838" y="1556475"/>
                  <a:pt x="58366" y="1575881"/>
                </a:cubicBezTo>
                <a:cubicBezTo>
                  <a:pt x="61324" y="1592148"/>
                  <a:pt x="65136" y="1608253"/>
                  <a:pt x="68094" y="1624520"/>
                </a:cubicBezTo>
                <a:cubicBezTo>
                  <a:pt x="73873" y="1656303"/>
                  <a:pt x="79543" y="1699500"/>
                  <a:pt x="87549" y="1731524"/>
                </a:cubicBezTo>
                <a:cubicBezTo>
                  <a:pt x="90036" y="1741472"/>
                  <a:pt x="94460" y="1750848"/>
                  <a:pt x="97277" y="1760707"/>
                </a:cubicBezTo>
                <a:cubicBezTo>
                  <a:pt x="100950" y="1773562"/>
                  <a:pt x="103163" y="1786812"/>
                  <a:pt x="107005" y="1799617"/>
                </a:cubicBezTo>
                <a:cubicBezTo>
                  <a:pt x="112898" y="1819260"/>
                  <a:pt x="111959" y="1843482"/>
                  <a:pt x="126460" y="1857983"/>
                </a:cubicBezTo>
                <a:cubicBezTo>
                  <a:pt x="139430" y="1870953"/>
                  <a:pt x="155196" y="1881632"/>
                  <a:pt x="165371" y="1896894"/>
                </a:cubicBezTo>
                <a:cubicBezTo>
                  <a:pt x="171856" y="1906622"/>
                  <a:pt x="176028" y="1918378"/>
                  <a:pt x="184826" y="1926077"/>
                </a:cubicBezTo>
                <a:cubicBezTo>
                  <a:pt x="202423" y="1941475"/>
                  <a:pt x="223737" y="1952018"/>
                  <a:pt x="243192" y="1964988"/>
                </a:cubicBezTo>
                <a:lnTo>
                  <a:pt x="272375" y="1984443"/>
                </a:lnTo>
                <a:cubicBezTo>
                  <a:pt x="282103" y="1990928"/>
                  <a:pt x="290467" y="2000201"/>
                  <a:pt x="301558" y="2003898"/>
                </a:cubicBezTo>
                <a:lnTo>
                  <a:pt x="359924" y="2023354"/>
                </a:lnTo>
                <a:cubicBezTo>
                  <a:pt x="369652" y="2026597"/>
                  <a:pt x="379159" y="2030594"/>
                  <a:pt x="389107" y="2033081"/>
                </a:cubicBezTo>
                <a:lnTo>
                  <a:pt x="428017" y="2042809"/>
                </a:lnTo>
                <a:cubicBezTo>
                  <a:pt x="446227" y="2041595"/>
                  <a:pt x="556702" y="2046561"/>
                  <a:pt x="603115" y="2023354"/>
                </a:cubicBezTo>
                <a:cubicBezTo>
                  <a:pt x="613572" y="2018125"/>
                  <a:pt x="621614" y="2008646"/>
                  <a:pt x="632298" y="2003898"/>
                </a:cubicBezTo>
                <a:cubicBezTo>
                  <a:pt x="651038" y="1995569"/>
                  <a:pt x="671209" y="1990928"/>
                  <a:pt x="690664" y="1984443"/>
                </a:cubicBezTo>
                <a:lnTo>
                  <a:pt x="719847" y="1974715"/>
                </a:lnTo>
                <a:cubicBezTo>
                  <a:pt x="759006" y="1935558"/>
                  <a:pt x="715465" y="1972424"/>
                  <a:pt x="778213" y="1945532"/>
                </a:cubicBezTo>
                <a:cubicBezTo>
                  <a:pt x="872260" y="1905226"/>
                  <a:pt x="734599" y="1944277"/>
                  <a:pt x="846307" y="1916349"/>
                </a:cubicBezTo>
                <a:cubicBezTo>
                  <a:pt x="856035" y="1909864"/>
                  <a:pt x="865033" y="1902122"/>
                  <a:pt x="875490" y="1896894"/>
                </a:cubicBezTo>
                <a:cubicBezTo>
                  <a:pt x="884661" y="1892308"/>
                  <a:pt x="894780" y="1889864"/>
                  <a:pt x="904673" y="1887166"/>
                </a:cubicBezTo>
                <a:cubicBezTo>
                  <a:pt x="1028954" y="1853271"/>
                  <a:pt x="944036" y="1879295"/>
                  <a:pt x="1099226" y="1848256"/>
                </a:cubicBezTo>
                <a:cubicBezTo>
                  <a:pt x="1192558" y="1829589"/>
                  <a:pt x="1116257" y="1842927"/>
                  <a:pt x="1264596" y="1828800"/>
                </a:cubicBezTo>
                <a:cubicBezTo>
                  <a:pt x="1506439" y="1805768"/>
                  <a:pt x="1161209" y="1833761"/>
                  <a:pt x="1478605" y="1809345"/>
                </a:cubicBezTo>
                <a:cubicBezTo>
                  <a:pt x="1562911" y="1812588"/>
                  <a:pt x="1647320" y="1813810"/>
                  <a:pt x="1731524" y="1819073"/>
                </a:cubicBezTo>
                <a:cubicBezTo>
                  <a:pt x="1751209" y="1820303"/>
                  <a:pt x="1770365" y="1826011"/>
                  <a:pt x="1789890" y="1828800"/>
                </a:cubicBezTo>
                <a:cubicBezTo>
                  <a:pt x="1815769" y="1832497"/>
                  <a:pt x="1841771" y="1835285"/>
                  <a:pt x="1867711" y="1838528"/>
                </a:cubicBezTo>
                <a:cubicBezTo>
                  <a:pt x="2265213" y="1824821"/>
                  <a:pt x="2040175" y="1847850"/>
                  <a:pt x="2198452" y="1819073"/>
                </a:cubicBezTo>
                <a:cubicBezTo>
                  <a:pt x="2273774" y="1805378"/>
                  <a:pt x="2234549" y="1816768"/>
                  <a:pt x="2286000" y="1799617"/>
                </a:cubicBezTo>
                <a:cubicBezTo>
                  <a:pt x="2304096" y="1781522"/>
                  <a:pt x="2310097" y="1772978"/>
                  <a:pt x="2334639" y="1760707"/>
                </a:cubicBezTo>
                <a:cubicBezTo>
                  <a:pt x="2343810" y="1756121"/>
                  <a:pt x="2354858" y="1755959"/>
                  <a:pt x="2363822" y="1750979"/>
                </a:cubicBezTo>
                <a:cubicBezTo>
                  <a:pt x="2386234" y="1738528"/>
                  <a:pt x="2422750" y="1716230"/>
                  <a:pt x="2441643" y="1692613"/>
                </a:cubicBezTo>
                <a:cubicBezTo>
                  <a:pt x="2448946" y="1683484"/>
                  <a:pt x="2453795" y="1672559"/>
                  <a:pt x="2461098" y="1663430"/>
                </a:cubicBezTo>
                <a:cubicBezTo>
                  <a:pt x="2466827" y="1656268"/>
                  <a:pt x="2474825" y="1651137"/>
                  <a:pt x="2480554" y="1643975"/>
                </a:cubicBezTo>
                <a:cubicBezTo>
                  <a:pt x="2502104" y="1617038"/>
                  <a:pt x="2499463" y="1616431"/>
                  <a:pt x="2509737" y="1585609"/>
                </a:cubicBezTo>
                <a:cubicBezTo>
                  <a:pt x="2506494" y="1504545"/>
                  <a:pt x="2505789" y="1423340"/>
                  <a:pt x="2500009" y="1342417"/>
                </a:cubicBezTo>
                <a:cubicBezTo>
                  <a:pt x="2499278" y="1332189"/>
                  <a:pt x="2493098" y="1323093"/>
                  <a:pt x="2490281" y="1313234"/>
                </a:cubicBezTo>
                <a:cubicBezTo>
                  <a:pt x="2460872" y="1210302"/>
                  <a:pt x="2507344" y="1354696"/>
                  <a:pt x="2461098" y="1215958"/>
                </a:cubicBezTo>
                <a:cubicBezTo>
                  <a:pt x="2461096" y="1215953"/>
                  <a:pt x="2441646" y="1157596"/>
                  <a:pt x="2441643" y="1157592"/>
                </a:cubicBezTo>
                <a:lnTo>
                  <a:pt x="2402732" y="1099226"/>
                </a:lnTo>
                <a:cubicBezTo>
                  <a:pt x="2396247" y="1089498"/>
                  <a:pt x="2386974" y="1081134"/>
                  <a:pt x="2383277" y="1070043"/>
                </a:cubicBezTo>
                <a:cubicBezTo>
                  <a:pt x="2367491" y="1022685"/>
                  <a:pt x="2381174" y="1053481"/>
                  <a:pt x="2344366" y="1001949"/>
                </a:cubicBezTo>
                <a:cubicBezTo>
                  <a:pt x="2337571" y="992435"/>
                  <a:pt x="2333178" y="981033"/>
                  <a:pt x="2324911" y="972766"/>
                </a:cubicBezTo>
                <a:cubicBezTo>
                  <a:pt x="2316644" y="964499"/>
                  <a:pt x="2305456" y="959796"/>
                  <a:pt x="2295728" y="953311"/>
                </a:cubicBezTo>
                <a:cubicBezTo>
                  <a:pt x="2283281" y="934640"/>
                  <a:pt x="2257581" y="891956"/>
                  <a:pt x="2237362" y="885217"/>
                </a:cubicBezTo>
                <a:lnTo>
                  <a:pt x="2208179" y="875490"/>
                </a:lnTo>
                <a:cubicBezTo>
                  <a:pt x="2198451" y="869005"/>
                  <a:pt x="2189453" y="861263"/>
                  <a:pt x="2178996" y="856034"/>
                </a:cubicBezTo>
                <a:cubicBezTo>
                  <a:pt x="2127105" y="830088"/>
                  <a:pt x="2171643" y="867345"/>
                  <a:pt x="2110903" y="826851"/>
                </a:cubicBezTo>
                <a:cubicBezTo>
                  <a:pt x="2057496" y="791246"/>
                  <a:pt x="2129999" y="820246"/>
                  <a:pt x="2062264" y="797669"/>
                </a:cubicBezTo>
                <a:cubicBezTo>
                  <a:pt x="2026275" y="761678"/>
                  <a:pt x="2050442" y="783303"/>
                  <a:pt x="1984443" y="739303"/>
                </a:cubicBezTo>
                <a:cubicBezTo>
                  <a:pt x="1974715" y="732818"/>
                  <a:pt x="1966351" y="723544"/>
                  <a:pt x="1955260" y="719847"/>
                </a:cubicBezTo>
                <a:lnTo>
                  <a:pt x="1896894" y="700392"/>
                </a:lnTo>
                <a:cubicBezTo>
                  <a:pt x="1896893" y="700392"/>
                  <a:pt x="1838530" y="680936"/>
                  <a:pt x="1838528" y="680937"/>
                </a:cubicBezTo>
                <a:lnTo>
                  <a:pt x="1819073" y="69066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05538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529826" cy="2895600"/>
            <a:chOff x="-2841517" y="667954"/>
            <a:chExt cx="2647370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D4FD8907-7080-684B-A02D-209A34B9CB04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F4C8B43-2CC7-D543-BDB3-8C2333643E4D}"/>
              </a:ext>
            </a:extLst>
          </p:cNvPr>
          <p:cNvSpPr/>
          <p:nvPr/>
        </p:nvSpPr>
        <p:spPr>
          <a:xfrm>
            <a:off x="2125042" y="1206230"/>
            <a:ext cx="3857988" cy="2052536"/>
          </a:xfrm>
          <a:custGeom>
            <a:avLst/>
            <a:gdLst>
              <a:gd name="connsiteX0" fmla="*/ 3799103 w 3857988"/>
              <a:gd name="connsiteY0" fmla="*/ 1381327 h 2052536"/>
              <a:gd name="connsiteX1" fmla="*/ 3789375 w 3857988"/>
              <a:gd name="connsiteY1" fmla="*/ 1313234 h 2052536"/>
              <a:gd name="connsiteX2" fmla="*/ 3808830 w 3857988"/>
              <a:gd name="connsiteY2" fmla="*/ 1274323 h 2052536"/>
              <a:gd name="connsiteX3" fmla="*/ 3828286 w 3857988"/>
              <a:gd name="connsiteY3" fmla="*/ 1215957 h 2052536"/>
              <a:gd name="connsiteX4" fmla="*/ 3838013 w 3857988"/>
              <a:gd name="connsiteY4" fmla="*/ 1186774 h 2052536"/>
              <a:gd name="connsiteX5" fmla="*/ 3847741 w 3857988"/>
              <a:gd name="connsiteY5" fmla="*/ 1157591 h 2052536"/>
              <a:gd name="connsiteX6" fmla="*/ 3847741 w 3857988"/>
              <a:gd name="connsiteY6" fmla="*/ 1001949 h 2052536"/>
              <a:gd name="connsiteX7" fmla="*/ 3828286 w 3857988"/>
              <a:gd name="connsiteY7" fmla="*/ 943583 h 2052536"/>
              <a:gd name="connsiteX8" fmla="*/ 3789375 w 3857988"/>
              <a:gd name="connsiteY8" fmla="*/ 894944 h 2052536"/>
              <a:gd name="connsiteX9" fmla="*/ 3750464 w 3857988"/>
              <a:gd name="connsiteY9" fmla="*/ 846306 h 2052536"/>
              <a:gd name="connsiteX10" fmla="*/ 3721281 w 3857988"/>
              <a:gd name="connsiteY10" fmla="*/ 836579 h 2052536"/>
              <a:gd name="connsiteX11" fmla="*/ 3643460 w 3857988"/>
              <a:gd name="connsiteY11" fmla="*/ 778213 h 2052536"/>
              <a:gd name="connsiteX12" fmla="*/ 3585094 w 3857988"/>
              <a:gd name="connsiteY12" fmla="*/ 749030 h 2052536"/>
              <a:gd name="connsiteX13" fmla="*/ 3565639 w 3857988"/>
              <a:gd name="connsiteY13" fmla="*/ 729574 h 2052536"/>
              <a:gd name="connsiteX14" fmla="*/ 3400269 w 3857988"/>
              <a:gd name="connsiteY14" fmla="*/ 700391 h 2052536"/>
              <a:gd name="connsiteX15" fmla="*/ 3234898 w 3857988"/>
              <a:gd name="connsiteY15" fmla="*/ 719847 h 2052536"/>
              <a:gd name="connsiteX16" fmla="*/ 3176532 w 3857988"/>
              <a:gd name="connsiteY16" fmla="*/ 739302 h 2052536"/>
              <a:gd name="connsiteX17" fmla="*/ 3118167 w 3857988"/>
              <a:gd name="connsiteY17" fmla="*/ 778213 h 2052536"/>
              <a:gd name="connsiteX18" fmla="*/ 3098711 w 3857988"/>
              <a:gd name="connsiteY18" fmla="*/ 797668 h 2052536"/>
              <a:gd name="connsiteX19" fmla="*/ 3069528 w 3857988"/>
              <a:gd name="connsiteY19" fmla="*/ 807396 h 2052536"/>
              <a:gd name="connsiteX20" fmla="*/ 3040345 w 3857988"/>
              <a:gd name="connsiteY20" fmla="*/ 836579 h 2052536"/>
              <a:gd name="connsiteX21" fmla="*/ 2981979 w 3857988"/>
              <a:gd name="connsiteY21" fmla="*/ 875489 h 2052536"/>
              <a:gd name="connsiteX22" fmla="*/ 2952796 w 3857988"/>
              <a:gd name="connsiteY22" fmla="*/ 894944 h 2052536"/>
              <a:gd name="connsiteX23" fmla="*/ 2904158 w 3857988"/>
              <a:gd name="connsiteY23" fmla="*/ 924127 h 2052536"/>
              <a:gd name="connsiteX24" fmla="*/ 2836064 w 3857988"/>
              <a:gd name="connsiteY24" fmla="*/ 972766 h 2052536"/>
              <a:gd name="connsiteX25" fmla="*/ 2748515 w 3857988"/>
              <a:gd name="connsiteY25" fmla="*/ 1040859 h 2052536"/>
              <a:gd name="connsiteX26" fmla="*/ 2719332 w 3857988"/>
              <a:gd name="connsiteY26" fmla="*/ 1050587 h 2052536"/>
              <a:gd name="connsiteX27" fmla="*/ 2660967 w 3857988"/>
              <a:gd name="connsiteY27" fmla="*/ 1089498 h 2052536"/>
              <a:gd name="connsiteX28" fmla="*/ 2553962 w 3857988"/>
              <a:gd name="connsiteY28" fmla="*/ 1118681 h 2052536"/>
              <a:gd name="connsiteX29" fmla="*/ 2515052 w 3857988"/>
              <a:gd name="connsiteY29" fmla="*/ 1128408 h 2052536"/>
              <a:gd name="connsiteX30" fmla="*/ 2446958 w 3857988"/>
              <a:gd name="connsiteY30" fmla="*/ 1147864 h 2052536"/>
              <a:gd name="connsiteX31" fmla="*/ 2417775 w 3857988"/>
              <a:gd name="connsiteY31" fmla="*/ 1157591 h 2052536"/>
              <a:gd name="connsiteX32" fmla="*/ 2369137 w 3857988"/>
              <a:gd name="connsiteY32" fmla="*/ 1167319 h 2052536"/>
              <a:gd name="connsiteX33" fmla="*/ 2330226 w 3857988"/>
              <a:gd name="connsiteY33" fmla="*/ 1177047 h 2052536"/>
              <a:gd name="connsiteX34" fmla="*/ 2184311 w 3857988"/>
              <a:gd name="connsiteY34" fmla="*/ 1167319 h 2052536"/>
              <a:gd name="connsiteX35" fmla="*/ 2096762 w 3857988"/>
              <a:gd name="connsiteY35" fmla="*/ 1118681 h 2052536"/>
              <a:gd name="connsiteX36" fmla="*/ 2048124 w 3857988"/>
              <a:gd name="connsiteY36" fmla="*/ 1070042 h 2052536"/>
              <a:gd name="connsiteX37" fmla="*/ 2018941 w 3857988"/>
              <a:gd name="connsiteY37" fmla="*/ 1050587 h 2052536"/>
              <a:gd name="connsiteX38" fmla="*/ 1960575 w 3857988"/>
              <a:gd name="connsiteY38" fmla="*/ 982493 h 2052536"/>
              <a:gd name="connsiteX39" fmla="*/ 1931392 w 3857988"/>
              <a:gd name="connsiteY39" fmla="*/ 972766 h 2052536"/>
              <a:gd name="connsiteX40" fmla="*/ 1882754 w 3857988"/>
              <a:gd name="connsiteY40" fmla="*/ 933855 h 2052536"/>
              <a:gd name="connsiteX41" fmla="*/ 1863298 w 3857988"/>
              <a:gd name="connsiteY41" fmla="*/ 914400 h 2052536"/>
              <a:gd name="connsiteX42" fmla="*/ 1804932 w 3857988"/>
              <a:gd name="connsiteY42" fmla="*/ 875489 h 2052536"/>
              <a:gd name="connsiteX43" fmla="*/ 1746567 w 3857988"/>
              <a:gd name="connsiteY43" fmla="*/ 836579 h 2052536"/>
              <a:gd name="connsiteX44" fmla="*/ 1697928 w 3857988"/>
              <a:gd name="connsiteY44" fmla="*/ 797668 h 2052536"/>
              <a:gd name="connsiteX45" fmla="*/ 1659018 w 3857988"/>
              <a:gd name="connsiteY45" fmla="*/ 778213 h 2052536"/>
              <a:gd name="connsiteX46" fmla="*/ 1600652 w 3857988"/>
              <a:gd name="connsiteY46" fmla="*/ 749030 h 2052536"/>
              <a:gd name="connsiteX47" fmla="*/ 1552013 w 3857988"/>
              <a:gd name="connsiteY47" fmla="*/ 710119 h 2052536"/>
              <a:gd name="connsiteX48" fmla="*/ 1522830 w 3857988"/>
              <a:gd name="connsiteY48" fmla="*/ 680936 h 2052536"/>
              <a:gd name="connsiteX49" fmla="*/ 1493647 w 3857988"/>
              <a:gd name="connsiteY49" fmla="*/ 661481 h 2052536"/>
              <a:gd name="connsiteX50" fmla="*/ 1474192 w 3857988"/>
              <a:gd name="connsiteY50" fmla="*/ 642025 h 2052536"/>
              <a:gd name="connsiteX51" fmla="*/ 1415826 w 3857988"/>
              <a:gd name="connsiteY51" fmla="*/ 603115 h 2052536"/>
              <a:gd name="connsiteX52" fmla="*/ 1357460 w 3857988"/>
              <a:gd name="connsiteY52" fmla="*/ 564204 h 2052536"/>
              <a:gd name="connsiteX53" fmla="*/ 1328277 w 3857988"/>
              <a:gd name="connsiteY53" fmla="*/ 544749 h 2052536"/>
              <a:gd name="connsiteX54" fmla="*/ 1250456 w 3857988"/>
              <a:gd name="connsiteY54" fmla="*/ 486383 h 2052536"/>
              <a:gd name="connsiteX55" fmla="*/ 1221273 w 3857988"/>
              <a:gd name="connsiteY55" fmla="*/ 466927 h 2052536"/>
              <a:gd name="connsiteX56" fmla="*/ 1162907 w 3857988"/>
              <a:gd name="connsiteY56" fmla="*/ 418289 h 2052536"/>
              <a:gd name="connsiteX57" fmla="*/ 1143452 w 3857988"/>
              <a:gd name="connsiteY57" fmla="*/ 389106 h 2052536"/>
              <a:gd name="connsiteX58" fmla="*/ 1055903 w 3857988"/>
              <a:gd name="connsiteY58" fmla="*/ 321013 h 2052536"/>
              <a:gd name="connsiteX59" fmla="*/ 1036447 w 3857988"/>
              <a:gd name="connsiteY59" fmla="*/ 291830 h 2052536"/>
              <a:gd name="connsiteX60" fmla="*/ 987809 w 3857988"/>
              <a:gd name="connsiteY60" fmla="*/ 243191 h 2052536"/>
              <a:gd name="connsiteX61" fmla="*/ 958626 w 3857988"/>
              <a:gd name="connsiteY61" fmla="*/ 214008 h 2052536"/>
              <a:gd name="connsiteX62" fmla="*/ 929443 w 3857988"/>
              <a:gd name="connsiteY62" fmla="*/ 194553 h 2052536"/>
              <a:gd name="connsiteX63" fmla="*/ 841894 w 3857988"/>
              <a:gd name="connsiteY63" fmla="*/ 126459 h 2052536"/>
              <a:gd name="connsiteX64" fmla="*/ 802984 w 3857988"/>
              <a:gd name="connsiteY64" fmla="*/ 116732 h 2052536"/>
              <a:gd name="connsiteX65" fmla="*/ 773801 w 3857988"/>
              <a:gd name="connsiteY65" fmla="*/ 97276 h 2052536"/>
              <a:gd name="connsiteX66" fmla="*/ 715435 w 3857988"/>
              <a:gd name="connsiteY66" fmla="*/ 77821 h 2052536"/>
              <a:gd name="connsiteX67" fmla="*/ 686252 w 3857988"/>
              <a:gd name="connsiteY67" fmla="*/ 68093 h 2052536"/>
              <a:gd name="connsiteX68" fmla="*/ 618158 w 3857988"/>
              <a:gd name="connsiteY68" fmla="*/ 58366 h 2052536"/>
              <a:gd name="connsiteX69" fmla="*/ 530609 w 3857988"/>
              <a:gd name="connsiteY69" fmla="*/ 29183 h 2052536"/>
              <a:gd name="connsiteX70" fmla="*/ 501426 w 3857988"/>
              <a:gd name="connsiteY70" fmla="*/ 19455 h 2052536"/>
              <a:gd name="connsiteX71" fmla="*/ 472243 w 3857988"/>
              <a:gd name="connsiteY71" fmla="*/ 0 h 2052536"/>
              <a:gd name="connsiteX72" fmla="*/ 374967 w 3857988"/>
              <a:gd name="connsiteY72" fmla="*/ 9727 h 2052536"/>
              <a:gd name="connsiteX73" fmla="*/ 355511 w 3857988"/>
              <a:gd name="connsiteY73" fmla="*/ 29183 h 2052536"/>
              <a:gd name="connsiteX74" fmla="*/ 297145 w 3857988"/>
              <a:gd name="connsiteY74" fmla="*/ 77821 h 2052536"/>
              <a:gd name="connsiteX75" fmla="*/ 277690 w 3857988"/>
              <a:gd name="connsiteY75" fmla="*/ 107004 h 2052536"/>
              <a:gd name="connsiteX76" fmla="*/ 229052 w 3857988"/>
              <a:gd name="connsiteY76" fmla="*/ 165370 h 2052536"/>
              <a:gd name="connsiteX77" fmla="*/ 209596 w 3857988"/>
              <a:gd name="connsiteY77" fmla="*/ 223736 h 2052536"/>
              <a:gd name="connsiteX78" fmla="*/ 190141 w 3857988"/>
              <a:gd name="connsiteY78" fmla="*/ 252919 h 2052536"/>
              <a:gd name="connsiteX79" fmla="*/ 170686 w 3857988"/>
              <a:gd name="connsiteY79" fmla="*/ 311285 h 2052536"/>
              <a:gd name="connsiteX80" fmla="*/ 160958 w 3857988"/>
              <a:gd name="connsiteY80" fmla="*/ 340468 h 2052536"/>
              <a:gd name="connsiteX81" fmla="*/ 141503 w 3857988"/>
              <a:gd name="connsiteY81" fmla="*/ 398834 h 2052536"/>
              <a:gd name="connsiteX82" fmla="*/ 131775 w 3857988"/>
              <a:gd name="connsiteY82" fmla="*/ 428017 h 2052536"/>
              <a:gd name="connsiteX83" fmla="*/ 112320 w 3857988"/>
              <a:gd name="connsiteY83" fmla="*/ 505838 h 2052536"/>
              <a:gd name="connsiteX84" fmla="*/ 102592 w 3857988"/>
              <a:gd name="connsiteY84" fmla="*/ 544749 h 2052536"/>
              <a:gd name="connsiteX85" fmla="*/ 83137 w 3857988"/>
              <a:gd name="connsiteY85" fmla="*/ 651753 h 2052536"/>
              <a:gd name="connsiteX86" fmla="*/ 73409 w 3857988"/>
              <a:gd name="connsiteY86" fmla="*/ 680936 h 2052536"/>
              <a:gd name="connsiteX87" fmla="*/ 44226 w 3857988"/>
              <a:gd name="connsiteY87" fmla="*/ 846306 h 2052536"/>
              <a:gd name="connsiteX88" fmla="*/ 34498 w 3857988"/>
              <a:gd name="connsiteY88" fmla="*/ 894944 h 2052536"/>
              <a:gd name="connsiteX89" fmla="*/ 15043 w 3857988"/>
              <a:gd name="connsiteY89" fmla="*/ 972766 h 2052536"/>
              <a:gd name="connsiteX90" fmla="*/ 15043 w 3857988"/>
              <a:gd name="connsiteY90" fmla="*/ 1663430 h 2052536"/>
              <a:gd name="connsiteX91" fmla="*/ 34498 w 3857988"/>
              <a:gd name="connsiteY91" fmla="*/ 1721796 h 2052536"/>
              <a:gd name="connsiteX92" fmla="*/ 63681 w 3857988"/>
              <a:gd name="connsiteY92" fmla="*/ 1780161 h 2052536"/>
              <a:gd name="connsiteX93" fmla="*/ 112320 w 3857988"/>
              <a:gd name="connsiteY93" fmla="*/ 1828800 h 2052536"/>
              <a:gd name="connsiteX94" fmla="*/ 160958 w 3857988"/>
              <a:gd name="connsiteY94" fmla="*/ 1877438 h 2052536"/>
              <a:gd name="connsiteX95" fmla="*/ 180413 w 3857988"/>
              <a:gd name="connsiteY95" fmla="*/ 1906621 h 2052536"/>
              <a:gd name="connsiteX96" fmla="*/ 277690 w 3857988"/>
              <a:gd name="connsiteY96" fmla="*/ 1984442 h 2052536"/>
              <a:gd name="connsiteX97" fmla="*/ 336056 w 3857988"/>
              <a:gd name="connsiteY97" fmla="*/ 2003898 h 2052536"/>
              <a:gd name="connsiteX98" fmla="*/ 365239 w 3857988"/>
              <a:gd name="connsiteY98" fmla="*/ 2013625 h 2052536"/>
              <a:gd name="connsiteX99" fmla="*/ 423605 w 3857988"/>
              <a:gd name="connsiteY99" fmla="*/ 2023353 h 2052536"/>
              <a:gd name="connsiteX100" fmla="*/ 579247 w 3857988"/>
              <a:gd name="connsiteY100" fmla="*/ 2052536 h 2052536"/>
              <a:gd name="connsiteX101" fmla="*/ 715435 w 3857988"/>
              <a:gd name="connsiteY101" fmla="*/ 2042808 h 2052536"/>
              <a:gd name="connsiteX102" fmla="*/ 744618 w 3857988"/>
              <a:gd name="connsiteY102" fmla="*/ 2023353 h 2052536"/>
              <a:gd name="connsiteX103" fmla="*/ 773801 w 3857988"/>
              <a:gd name="connsiteY103" fmla="*/ 2013625 h 2052536"/>
              <a:gd name="connsiteX104" fmla="*/ 832167 w 3857988"/>
              <a:gd name="connsiteY104" fmla="*/ 1984442 h 2052536"/>
              <a:gd name="connsiteX105" fmla="*/ 890532 w 3857988"/>
              <a:gd name="connsiteY105" fmla="*/ 1935804 h 2052536"/>
              <a:gd name="connsiteX106" fmla="*/ 948898 w 3857988"/>
              <a:gd name="connsiteY106" fmla="*/ 1916349 h 2052536"/>
              <a:gd name="connsiteX107" fmla="*/ 978081 w 3857988"/>
              <a:gd name="connsiteY107" fmla="*/ 1906621 h 2052536"/>
              <a:gd name="connsiteX108" fmla="*/ 1036447 w 3857988"/>
              <a:gd name="connsiteY108" fmla="*/ 1887166 h 2052536"/>
              <a:gd name="connsiteX109" fmla="*/ 1075358 w 3857988"/>
              <a:gd name="connsiteY109" fmla="*/ 1877438 h 2052536"/>
              <a:gd name="connsiteX110" fmla="*/ 1192090 w 3857988"/>
              <a:gd name="connsiteY110" fmla="*/ 1857983 h 2052536"/>
              <a:gd name="connsiteX111" fmla="*/ 1328277 w 3857988"/>
              <a:gd name="connsiteY111" fmla="*/ 1848255 h 2052536"/>
              <a:gd name="connsiteX112" fmla="*/ 1454737 w 3857988"/>
              <a:gd name="connsiteY112" fmla="*/ 1828800 h 2052536"/>
              <a:gd name="connsiteX113" fmla="*/ 1542286 w 3857988"/>
              <a:gd name="connsiteY113" fmla="*/ 1819072 h 2052536"/>
              <a:gd name="connsiteX114" fmla="*/ 1590924 w 3857988"/>
              <a:gd name="connsiteY114" fmla="*/ 1809344 h 2052536"/>
              <a:gd name="connsiteX115" fmla="*/ 1649290 w 3857988"/>
              <a:gd name="connsiteY115" fmla="*/ 1799617 h 2052536"/>
              <a:gd name="connsiteX116" fmla="*/ 2223222 w 3857988"/>
              <a:gd name="connsiteY116" fmla="*/ 1799617 h 2052536"/>
              <a:gd name="connsiteX117" fmla="*/ 2330226 w 3857988"/>
              <a:gd name="connsiteY117" fmla="*/ 1770434 h 2052536"/>
              <a:gd name="connsiteX118" fmla="*/ 2359409 w 3857988"/>
              <a:gd name="connsiteY118" fmla="*/ 1760706 h 2052536"/>
              <a:gd name="connsiteX119" fmla="*/ 2388592 w 3857988"/>
              <a:gd name="connsiteY119" fmla="*/ 1750979 h 2052536"/>
              <a:gd name="connsiteX120" fmla="*/ 2476141 w 3857988"/>
              <a:gd name="connsiteY120" fmla="*/ 1712068 h 2052536"/>
              <a:gd name="connsiteX121" fmla="*/ 2505324 w 3857988"/>
              <a:gd name="connsiteY121" fmla="*/ 1702340 h 2052536"/>
              <a:gd name="connsiteX122" fmla="*/ 2534507 w 3857988"/>
              <a:gd name="connsiteY122" fmla="*/ 1692613 h 2052536"/>
              <a:gd name="connsiteX123" fmla="*/ 2583145 w 3857988"/>
              <a:gd name="connsiteY123" fmla="*/ 1663430 h 2052536"/>
              <a:gd name="connsiteX124" fmla="*/ 2602601 w 3857988"/>
              <a:gd name="connsiteY124" fmla="*/ 1643974 h 2052536"/>
              <a:gd name="connsiteX125" fmla="*/ 2660967 w 3857988"/>
              <a:gd name="connsiteY125" fmla="*/ 1624519 h 2052536"/>
              <a:gd name="connsiteX126" fmla="*/ 2748515 w 3857988"/>
              <a:gd name="connsiteY126" fmla="*/ 1595336 h 2052536"/>
              <a:gd name="connsiteX127" fmla="*/ 2836064 w 3857988"/>
              <a:gd name="connsiteY127" fmla="*/ 1566153 h 2052536"/>
              <a:gd name="connsiteX128" fmla="*/ 2865247 w 3857988"/>
              <a:gd name="connsiteY128" fmla="*/ 1556425 h 2052536"/>
              <a:gd name="connsiteX129" fmla="*/ 2894430 w 3857988"/>
              <a:gd name="connsiteY129" fmla="*/ 1536970 h 2052536"/>
              <a:gd name="connsiteX130" fmla="*/ 2991707 w 3857988"/>
              <a:gd name="connsiteY130" fmla="*/ 1517515 h 2052536"/>
              <a:gd name="connsiteX131" fmla="*/ 3244626 w 3857988"/>
              <a:gd name="connsiteY131" fmla="*/ 1488332 h 2052536"/>
              <a:gd name="connsiteX132" fmla="*/ 3653188 w 3857988"/>
              <a:gd name="connsiteY132" fmla="*/ 1478604 h 2052536"/>
              <a:gd name="connsiteX133" fmla="*/ 3711554 w 3857988"/>
              <a:gd name="connsiteY133" fmla="*/ 1459149 h 2052536"/>
              <a:gd name="connsiteX134" fmla="*/ 3760192 w 3857988"/>
              <a:gd name="connsiteY134" fmla="*/ 1429966 h 2052536"/>
              <a:gd name="connsiteX135" fmla="*/ 3799103 w 3857988"/>
              <a:gd name="connsiteY135" fmla="*/ 1381327 h 20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857988" h="2052536">
                <a:moveTo>
                  <a:pt x="3799103" y="1381327"/>
                </a:moveTo>
                <a:cubicBezTo>
                  <a:pt x="3803967" y="1361872"/>
                  <a:pt x="3787299" y="1336068"/>
                  <a:pt x="3789375" y="1313234"/>
                </a:cubicBezTo>
                <a:cubicBezTo>
                  <a:pt x="3790688" y="1298792"/>
                  <a:pt x="3803444" y="1287787"/>
                  <a:pt x="3808830" y="1274323"/>
                </a:cubicBezTo>
                <a:cubicBezTo>
                  <a:pt x="3816446" y="1255282"/>
                  <a:pt x="3821801" y="1235412"/>
                  <a:pt x="3828286" y="1215957"/>
                </a:cubicBezTo>
                <a:lnTo>
                  <a:pt x="3838013" y="1186774"/>
                </a:lnTo>
                <a:lnTo>
                  <a:pt x="3847741" y="1157591"/>
                </a:lnTo>
                <a:cubicBezTo>
                  <a:pt x="3858431" y="1082766"/>
                  <a:pt x="3864088" y="1083682"/>
                  <a:pt x="3847741" y="1001949"/>
                </a:cubicBezTo>
                <a:cubicBezTo>
                  <a:pt x="3843719" y="981840"/>
                  <a:pt x="3839662" y="960646"/>
                  <a:pt x="3828286" y="943583"/>
                </a:cubicBezTo>
                <a:cubicBezTo>
                  <a:pt x="3768393" y="853747"/>
                  <a:pt x="3844827" y="964261"/>
                  <a:pt x="3789375" y="894944"/>
                </a:cubicBezTo>
                <a:cubicBezTo>
                  <a:pt x="3777139" y="879648"/>
                  <a:pt x="3768533" y="857147"/>
                  <a:pt x="3750464" y="846306"/>
                </a:cubicBezTo>
                <a:cubicBezTo>
                  <a:pt x="3741671" y="841031"/>
                  <a:pt x="3731009" y="839821"/>
                  <a:pt x="3721281" y="836579"/>
                </a:cubicBezTo>
                <a:cubicBezTo>
                  <a:pt x="3685292" y="800588"/>
                  <a:pt x="3709459" y="822213"/>
                  <a:pt x="3643460" y="778213"/>
                </a:cubicBezTo>
                <a:cubicBezTo>
                  <a:pt x="3605743" y="753068"/>
                  <a:pt x="3625371" y="762455"/>
                  <a:pt x="3585094" y="749030"/>
                </a:cubicBezTo>
                <a:cubicBezTo>
                  <a:pt x="3578609" y="742545"/>
                  <a:pt x="3573842" y="733676"/>
                  <a:pt x="3565639" y="729574"/>
                </a:cubicBezTo>
                <a:cubicBezTo>
                  <a:pt x="3510920" y="702214"/>
                  <a:pt x="3461989" y="706002"/>
                  <a:pt x="3400269" y="700391"/>
                </a:cubicBezTo>
                <a:cubicBezTo>
                  <a:pt x="3317122" y="706787"/>
                  <a:pt x="3296912" y="701243"/>
                  <a:pt x="3234898" y="719847"/>
                </a:cubicBezTo>
                <a:cubicBezTo>
                  <a:pt x="3215255" y="725740"/>
                  <a:pt x="3193595" y="727926"/>
                  <a:pt x="3176532" y="739302"/>
                </a:cubicBezTo>
                <a:cubicBezTo>
                  <a:pt x="3157077" y="752272"/>
                  <a:pt x="3134701" y="761680"/>
                  <a:pt x="3118167" y="778213"/>
                </a:cubicBezTo>
                <a:cubicBezTo>
                  <a:pt x="3111682" y="784698"/>
                  <a:pt x="3106575" y="792949"/>
                  <a:pt x="3098711" y="797668"/>
                </a:cubicBezTo>
                <a:cubicBezTo>
                  <a:pt x="3089918" y="802944"/>
                  <a:pt x="3079256" y="804153"/>
                  <a:pt x="3069528" y="807396"/>
                </a:cubicBezTo>
                <a:cubicBezTo>
                  <a:pt x="3059800" y="817124"/>
                  <a:pt x="3051204" y="828133"/>
                  <a:pt x="3040345" y="836579"/>
                </a:cubicBezTo>
                <a:cubicBezTo>
                  <a:pt x="3021888" y="850934"/>
                  <a:pt x="3001434" y="862519"/>
                  <a:pt x="2981979" y="875489"/>
                </a:cubicBezTo>
                <a:cubicBezTo>
                  <a:pt x="2972251" y="881974"/>
                  <a:pt x="2961063" y="886677"/>
                  <a:pt x="2952796" y="894944"/>
                </a:cubicBezTo>
                <a:cubicBezTo>
                  <a:pt x="2926091" y="921651"/>
                  <a:pt x="2942042" y="911500"/>
                  <a:pt x="2904158" y="924127"/>
                </a:cubicBezTo>
                <a:cubicBezTo>
                  <a:pt x="2857996" y="970289"/>
                  <a:pt x="2882648" y="957237"/>
                  <a:pt x="2836064" y="972766"/>
                </a:cubicBezTo>
                <a:cubicBezTo>
                  <a:pt x="2810883" y="997947"/>
                  <a:pt x="2783423" y="1029223"/>
                  <a:pt x="2748515" y="1040859"/>
                </a:cubicBezTo>
                <a:cubicBezTo>
                  <a:pt x="2738787" y="1044102"/>
                  <a:pt x="2728295" y="1045607"/>
                  <a:pt x="2719332" y="1050587"/>
                </a:cubicBezTo>
                <a:cubicBezTo>
                  <a:pt x="2698892" y="1061943"/>
                  <a:pt x="2683149" y="1082104"/>
                  <a:pt x="2660967" y="1089498"/>
                </a:cubicBezTo>
                <a:cubicBezTo>
                  <a:pt x="2606420" y="1107679"/>
                  <a:pt x="2641725" y="1096740"/>
                  <a:pt x="2553962" y="1118681"/>
                </a:cubicBezTo>
                <a:cubicBezTo>
                  <a:pt x="2540992" y="1121923"/>
                  <a:pt x="2527735" y="1124180"/>
                  <a:pt x="2515052" y="1128408"/>
                </a:cubicBezTo>
                <a:cubicBezTo>
                  <a:pt x="2445102" y="1151726"/>
                  <a:pt x="2532434" y="1123443"/>
                  <a:pt x="2446958" y="1147864"/>
                </a:cubicBezTo>
                <a:cubicBezTo>
                  <a:pt x="2437099" y="1150681"/>
                  <a:pt x="2427723" y="1155104"/>
                  <a:pt x="2417775" y="1157591"/>
                </a:cubicBezTo>
                <a:cubicBezTo>
                  <a:pt x="2401735" y="1161601"/>
                  <a:pt x="2385277" y="1163732"/>
                  <a:pt x="2369137" y="1167319"/>
                </a:cubicBezTo>
                <a:cubicBezTo>
                  <a:pt x="2356086" y="1170219"/>
                  <a:pt x="2343196" y="1173804"/>
                  <a:pt x="2330226" y="1177047"/>
                </a:cubicBezTo>
                <a:cubicBezTo>
                  <a:pt x="2281588" y="1173804"/>
                  <a:pt x="2232759" y="1172702"/>
                  <a:pt x="2184311" y="1167319"/>
                </a:cubicBezTo>
                <a:cubicBezTo>
                  <a:pt x="2156789" y="1164261"/>
                  <a:pt x="2109288" y="1131208"/>
                  <a:pt x="2096762" y="1118681"/>
                </a:cubicBezTo>
                <a:cubicBezTo>
                  <a:pt x="2080549" y="1102468"/>
                  <a:pt x="2067202" y="1082760"/>
                  <a:pt x="2048124" y="1070042"/>
                </a:cubicBezTo>
                <a:lnTo>
                  <a:pt x="2018941" y="1050587"/>
                </a:lnTo>
                <a:cubicBezTo>
                  <a:pt x="2006494" y="1031916"/>
                  <a:pt x="1980794" y="989232"/>
                  <a:pt x="1960575" y="982493"/>
                </a:cubicBezTo>
                <a:lnTo>
                  <a:pt x="1931392" y="972766"/>
                </a:lnTo>
                <a:cubicBezTo>
                  <a:pt x="1884426" y="925798"/>
                  <a:pt x="1944099" y="982930"/>
                  <a:pt x="1882754" y="933855"/>
                </a:cubicBezTo>
                <a:cubicBezTo>
                  <a:pt x="1875592" y="928126"/>
                  <a:pt x="1870635" y="919903"/>
                  <a:pt x="1863298" y="914400"/>
                </a:cubicBezTo>
                <a:cubicBezTo>
                  <a:pt x="1844592" y="900371"/>
                  <a:pt x="1821466" y="892023"/>
                  <a:pt x="1804932" y="875489"/>
                </a:cubicBezTo>
                <a:cubicBezTo>
                  <a:pt x="1768499" y="839056"/>
                  <a:pt x="1788800" y="850656"/>
                  <a:pt x="1746567" y="836579"/>
                </a:cubicBezTo>
                <a:cubicBezTo>
                  <a:pt x="1725261" y="815273"/>
                  <a:pt x="1726562" y="814030"/>
                  <a:pt x="1697928" y="797668"/>
                </a:cubicBezTo>
                <a:cubicBezTo>
                  <a:pt x="1685338" y="790474"/>
                  <a:pt x="1671608" y="785408"/>
                  <a:pt x="1659018" y="778213"/>
                </a:cubicBezTo>
                <a:cubicBezTo>
                  <a:pt x="1606218" y="748041"/>
                  <a:pt x="1654157" y="766864"/>
                  <a:pt x="1600652" y="749030"/>
                </a:cubicBezTo>
                <a:cubicBezTo>
                  <a:pt x="1544048" y="692426"/>
                  <a:pt x="1625642" y="771476"/>
                  <a:pt x="1552013" y="710119"/>
                </a:cubicBezTo>
                <a:cubicBezTo>
                  <a:pt x="1541445" y="701312"/>
                  <a:pt x="1533398" y="689743"/>
                  <a:pt x="1522830" y="680936"/>
                </a:cubicBezTo>
                <a:cubicBezTo>
                  <a:pt x="1513849" y="673452"/>
                  <a:pt x="1502776" y="668784"/>
                  <a:pt x="1493647" y="661481"/>
                </a:cubicBezTo>
                <a:cubicBezTo>
                  <a:pt x="1486485" y="655752"/>
                  <a:pt x="1481529" y="647528"/>
                  <a:pt x="1474192" y="642025"/>
                </a:cubicBezTo>
                <a:cubicBezTo>
                  <a:pt x="1455486" y="627996"/>
                  <a:pt x="1435281" y="616085"/>
                  <a:pt x="1415826" y="603115"/>
                </a:cubicBezTo>
                <a:lnTo>
                  <a:pt x="1357460" y="564204"/>
                </a:lnTo>
                <a:cubicBezTo>
                  <a:pt x="1347732" y="557719"/>
                  <a:pt x="1336544" y="553016"/>
                  <a:pt x="1328277" y="544749"/>
                </a:cubicBezTo>
                <a:cubicBezTo>
                  <a:pt x="1292288" y="508758"/>
                  <a:pt x="1316455" y="530383"/>
                  <a:pt x="1250456" y="486383"/>
                </a:cubicBezTo>
                <a:cubicBezTo>
                  <a:pt x="1240728" y="479898"/>
                  <a:pt x="1229540" y="475194"/>
                  <a:pt x="1221273" y="466927"/>
                </a:cubicBezTo>
                <a:cubicBezTo>
                  <a:pt x="1183823" y="429477"/>
                  <a:pt x="1203537" y="445375"/>
                  <a:pt x="1162907" y="418289"/>
                </a:cubicBezTo>
                <a:cubicBezTo>
                  <a:pt x="1156422" y="408561"/>
                  <a:pt x="1152250" y="396805"/>
                  <a:pt x="1143452" y="389106"/>
                </a:cubicBezTo>
                <a:cubicBezTo>
                  <a:pt x="1076700" y="330698"/>
                  <a:pt x="1099819" y="373712"/>
                  <a:pt x="1055903" y="321013"/>
                </a:cubicBezTo>
                <a:cubicBezTo>
                  <a:pt x="1048418" y="312032"/>
                  <a:pt x="1044146" y="300629"/>
                  <a:pt x="1036447" y="291830"/>
                </a:cubicBezTo>
                <a:cubicBezTo>
                  <a:pt x="1021349" y="274575"/>
                  <a:pt x="1004022" y="259404"/>
                  <a:pt x="987809" y="243191"/>
                </a:cubicBezTo>
                <a:cubicBezTo>
                  <a:pt x="978081" y="233463"/>
                  <a:pt x="970073" y="221639"/>
                  <a:pt x="958626" y="214008"/>
                </a:cubicBezTo>
                <a:cubicBezTo>
                  <a:pt x="948898" y="207523"/>
                  <a:pt x="938424" y="202037"/>
                  <a:pt x="929443" y="194553"/>
                </a:cubicBezTo>
                <a:cubicBezTo>
                  <a:pt x="900003" y="170020"/>
                  <a:pt x="884040" y="136995"/>
                  <a:pt x="841894" y="126459"/>
                </a:cubicBezTo>
                <a:lnTo>
                  <a:pt x="802984" y="116732"/>
                </a:lnTo>
                <a:cubicBezTo>
                  <a:pt x="793256" y="110247"/>
                  <a:pt x="784485" y="102024"/>
                  <a:pt x="773801" y="97276"/>
                </a:cubicBezTo>
                <a:cubicBezTo>
                  <a:pt x="755061" y="88947"/>
                  <a:pt x="734890" y="84306"/>
                  <a:pt x="715435" y="77821"/>
                </a:cubicBezTo>
                <a:cubicBezTo>
                  <a:pt x="705707" y="74578"/>
                  <a:pt x="696403" y="69543"/>
                  <a:pt x="686252" y="68093"/>
                </a:cubicBezTo>
                <a:lnTo>
                  <a:pt x="618158" y="58366"/>
                </a:lnTo>
                <a:lnTo>
                  <a:pt x="530609" y="29183"/>
                </a:lnTo>
                <a:cubicBezTo>
                  <a:pt x="520881" y="25940"/>
                  <a:pt x="509958" y="25143"/>
                  <a:pt x="501426" y="19455"/>
                </a:cubicBezTo>
                <a:lnTo>
                  <a:pt x="472243" y="0"/>
                </a:lnTo>
                <a:cubicBezTo>
                  <a:pt x="439818" y="3242"/>
                  <a:pt x="406581" y="1823"/>
                  <a:pt x="374967" y="9727"/>
                </a:cubicBezTo>
                <a:cubicBezTo>
                  <a:pt x="366069" y="11951"/>
                  <a:pt x="362673" y="23454"/>
                  <a:pt x="355511" y="29183"/>
                </a:cubicBezTo>
                <a:cubicBezTo>
                  <a:pt x="317251" y="59791"/>
                  <a:pt x="331806" y="36227"/>
                  <a:pt x="297145" y="77821"/>
                </a:cubicBezTo>
                <a:cubicBezTo>
                  <a:pt x="289661" y="86802"/>
                  <a:pt x="285174" y="98023"/>
                  <a:pt x="277690" y="107004"/>
                </a:cubicBezTo>
                <a:cubicBezTo>
                  <a:pt x="255871" y="133187"/>
                  <a:pt x="242854" y="134316"/>
                  <a:pt x="229052" y="165370"/>
                </a:cubicBezTo>
                <a:cubicBezTo>
                  <a:pt x="220723" y="184110"/>
                  <a:pt x="220972" y="206672"/>
                  <a:pt x="209596" y="223736"/>
                </a:cubicBezTo>
                <a:cubicBezTo>
                  <a:pt x="203111" y="233464"/>
                  <a:pt x="194889" y="242235"/>
                  <a:pt x="190141" y="252919"/>
                </a:cubicBezTo>
                <a:cubicBezTo>
                  <a:pt x="181812" y="271659"/>
                  <a:pt x="177171" y="291830"/>
                  <a:pt x="170686" y="311285"/>
                </a:cubicBezTo>
                <a:lnTo>
                  <a:pt x="160958" y="340468"/>
                </a:lnTo>
                <a:lnTo>
                  <a:pt x="141503" y="398834"/>
                </a:lnTo>
                <a:cubicBezTo>
                  <a:pt x="138260" y="408562"/>
                  <a:pt x="134262" y="418069"/>
                  <a:pt x="131775" y="428017"/>
                </a:cubicBezTo>
                <a:lnTo>
                  <a:pt x="112320" y="505838"/>
                </a:lnTo>
                <a:cubicBezTo>
                  <a:pt x="109077" y="518808"/>
                  <a:pt x="104790" y="531561"/>
                  <a:pt x="102592" y="544749"/>
                </a:cubicBezTo>
                <a:cubicBezTo>
                  <a:pt x="98258" y="570753"/>
                  <a:pt x="89932" y="624573"/>
                  <a:pt x="83137" y="651753"/>
                </a:cubicBezTo>
                <a:cubicBezTo>
                  <a:pt x="80650" y="661701"/>
                  <a:pt x="76652" y="671208"/>
                  <a:pt x="73409" y="680936"/>
                </a:cubicBezTo>
                <a:cubicBezTo>
                  <a:pt x="59005" y="781760"/>
                  <a:pt x="68177" y="726554"/>
                  <a:pt x="44226" y="846306"/>
                </a:cubicBezTo>
                <a:cubicBezTo>
                  <a:pt x="40983" y="862519"/>
                  <a:pt x="39726" y="879259"/>
                  <a:pt x="34498" y="894944"/>
                </a:cubicBezTo>
                <a:cubicBezTo>
                  <a:pt x="19543" y="939813"/>
                  <a:pt x="26782" y="914072"/>
                  <a:pt x="15043" y="972766"/>
                </a:cubicBezTo>
                <a:cubicBezTo>
                  <a:pt x="-3948" y="1257622"/>
                  <a:pt x="-6054" y="1227420"/>
                  <a:pt x="15043" y="1663430"/>
                </a:cubicBezTo>
                <a:cubicBezTo>
                  <a:pt x="16034" y="1683914"/>
                  <a:pt x="28013" y="1702341"/>
                  <a:pt x="34498" y="1721796"/>
                </a:cubicBezTo>
                <a:cubicBezTo>
                  <a:pt x="43682" y="1749347"/>
                  <a:pt x="43374" y="1756953"/>
                  <a:pt x="63681" y="1780161"/>
                </a:cubicBezTo>
                <a:cubicBezTo>
                  <a:pt x="78780" y="1797416"/>
                  <a:pt x="99602" y="1809722"/>
                  <a:pt x="112320" y="1828800"/>
                </a:cubicBezTo>
                <a:cubicBezTo>
                  <a:pt x="138260" y="1867711"/>
                  <a:pt x="122047" y="1851498"/>
                  <a:pt x="160958" y="1877438"/>
                </a:cubicBezTo>
                <a:cubicBezTo>
                  <a:pt x="167443" y="1887166"/>
                  <a:pt x="172805" y="1897744"/>
                  <a:pt x="180413" y="1906621"/>
                </a:cubicBezTo>
                <a:cubicBezTo>
                  <a:pt x="201666" y="1931416"/>
                  <a:pt x="247647" y="1974427"/>
                  <a:pt x="277690" y="1984442"/>
                </a:cubicBezTo>
                <a:lnTo>
                  <a:pt x="336056" y="2003898"/>
                </a:lnTo>
                <a:cubicBezTo>
                  <a:pt x="345784" y="2007141"/>
                  <a:pt x="355125" y="2011939"/>
                  <a:pt x="365239" y="2013625"/>
                </a:cubicBezTo>
                <a:cubicBezTo>
                  <a:pt x="384694" y="2016868"/>
                  <a:pt x="404319" y="2019220"/>
                  <a:pt x="423605" y="2023353"/>
                </a:cubicBezTo>
                <a:cubicBezTo>
                  <a:pt x="568058" y="2054307"/>
                  <a:pt x="434544" y="2034447"/>
                  <a:pt x="579247" y="2052536"/>
                </a:cubicBezTo>
                <a:cubicBezTo>
                  <a:pt x="624643" y="2049293"/>
                  <a:pt x="670616" y="2050717"/>
                  <a:pt x="715435" y="2042808"/>
                </a:cubicBezTo>
                <a:cubicBezTo>
                  <a:pt x="726948" y="2040776"/>
                  <a:pt x="734161" y="2028581"/>
                  <a:pt x="744618" y="2023353"/>
                </a:cubicBezTo>
                <a:cubicBezTo>
                  <a:pt x="753789" y="2018767"/>
                  <a:pt x="764630" y="2018211"/>
                  <a:pt x="773801" y="2013625"/>
                </a:cubicBezTo>
                <a:cubicBezTo>
                  <a:pt x="849231" y="1975910"/>
                  <a:pt x="758814" y="2008894"/>
                  <a:pt x="832167" y="1984442"/>
                </a:cubicBezTo>
                <a:cubicBezTo>
                  <a:pt x="850494" y="1966114"/>
                  <a:pt x="866153" y="1946639"/>
                  <a:pt x="890532" y="1935804"/>
                </a:cubicBezTo>
                <a:cubicBezTo>
                  <a:pt x="909272" y="1927475"/>
                  <a:pt x="929443" y="1922834"/>
                  <a:pt x="948898" y="1916349"/>
                </a:cubicBezTo>
                <a:lnTo>
                  <a:pt x="978081" y="1906621"/>
                </a:lnTo>
                <a:lnTo>
                  <a:pt x="1036447" y="1887166"/>
                </a:lnTo>
                <a:cubicBezTo>
                  <a:pt x="1049417" y="1883923"/>
                  <a:pt x="1062307" y="1880338"/>
                  <a:pt x="1075358" y="1877438"/>
                </a:cubicBezTo>
                <a:cubicBezTo>
                  <a:pt x="1111200" y="1869473"/>
                  <a:pt x="1156551" y="1861368"/>
                  <a:pt x="1192090" y="1857983"/>
                </a:cubicBezTo>
                <a:cubicBezTo>
                  <a:pt x="1237396" y="1853668"/>
                  <a:pt x="1282881" y="1851498"/>
                  <a:pt x="1328277" y="1848255"/>
                </a:cubicBezTo>
                <a:cubicBezTo>
                  <a:pt x="1376978" y="1840138"/>
                  <a:pt x="1404644" y="1835061"/>
                  <a:pt x="1454737" y="1828800"/>
                </a:cubicBezTo>
                <a:cubicBezTo>
                  <a:pt x="1483873" y="1825158"/>
                  <a:pt x="1513219" y="1823225"/>
                  <a:pt x="1542286" y="1819072"/>
                </a:cubicBezTo>
                <a:cubicBezTo>
                  <a:pt x="1558654" y="1816734"/>
                  <a:pt x="1574657" y="1812302"/>
                  <a:pt x="1590924" y="1809344"/>
                </a:cubicBezTo>
                <a:cubicBezTo>
                  <a:pt x="1610330" y="1805816"/>
                  <a:pt x="1629835" y="1802859"/>
                  <a:pt x="1649290" y="1799617"/>
                </a:cubicBezTo>
                <a:cubicBezTo>
                  <a:pt x="1930213" y="1808395"/>
                  <a:pt x="1956356" y="1816296"/>
                  <a:pt x="2223222" y="1799617"/>
                </a:cubicBezTo>
                <a:cubicBezTo>
                  <a:pt x="2257063" y="1797502"/>
                  <a:pt x="2299470" y="1780686"/>
                  <a:pt x="2330226" y="1770434"/>
                </a:cubicBezTo>
                <a:lnTo>
                  <a:pt x="2359409" y="1760706"/>
                </a:lnTo>
                <a:lnTo>
                  <a:pt x="2388592" y="1750979"/>
                </a:lnTo>
                <a:cubicBezTo>
                  <a:pt x="2434839" y="1720147"/>
                  <a:pt x="2406682" y="1735221"/>
                  <a:pt x="2476141" y="1712068"/>
                </a:cubicBezTo>
                <a:lnTo>
                  <a:pt x="2505324" y="1702340"/>
                </a:lnTo>
                <a:lnTo>
                  <a:pt x="2534507" y="1692613"/>
                </a:lnTo>
                <a:cubicBezTo>
                  <a:pt x="2583800" y="1643317"/>
                  <a:pt x="2520008" y="1701312"/>
                  <a:pt x="2583145" y="1663430"/>
                </a:cubicBezTo>
                <a:cubicBezTo>
                  <a:pt x="2591010" y="1658711"/>
                  <a:pt x="2594398" y="1648076"/>
                  <a:pt x="2602601" y="1643974"/>
                </a:cubicBezTo>
                <a:cubicBezTo>
                  <a:pt x="2620944" y="1634803"/>
                  <a:pt x="2641512" y="1631004"/>
                  <a:pt x="2660967" y="1624519"/>
                </a:cubicBezTo>
                <a:lnTo>
                  <a:pt x="2748515" y="1595336"/>
                </a:lnTo>
                <a:lnTo>
                  <a:pt x="2836064" y="1566153"/>
                </a:lnTo>
                <a:cubicBezTo>
                  <a:pt x="2845792" y="1562910"/>
                  <a:pt x="2856715" y="1562113"/>
                  <a:pt x="2865247" y="1556425"/>
                </a:cubicBezTo>
                <a:cubicBezTo>
                  <a:pt x="2874975" y="1549940"/>
                  <a:pt x="2883256" y="1540408"/>
                  <a:pt x="2894430" y="1536970"/>
                </a:cubicBezTo>
                <a:cubicBezTo>
                  <a:pt x="2926036" y="1527245"/>
                  <a:pt x="2959089" y="1522951"/>
                  <a:pt x="2991707" y="1517515"/>
                </a:cubicBezTo>
                <a:cubicBezTo>
                  <a:pt x="3111843" y="1497492"/>
                  <a:pt x="3116957" y="1492892"/>
                  <a:pt x="3244626" y="1488332"/>
                </a:cubicBezTo>
                <a:cubicBezTo>
                  <a:pt x="3380765" y="1483470"/>
                  <a:pt x="3517001" y="1481847"/>
                  <a:pt x="3653188" y="1478604"/>
                </a:cubicBezTo>
                <a:cubicBezTo>
                  <a:pt x="3672643" y="1472119"/>
                  <a:pt x="3697053" y="1473650"/>
                  <a:pt x="3711554" y="1459149"/>
                </a:cubicBezTo>
                <a:cubicBezTo>
                  <a:pt x="3738259" y="1432442"/>
                  <a:pt x="3722308" y="1442593"/>
                  <a:pt x="3760192" y="1429966"/>
                </a:cubicBezTo>
                <a:cubicBezTo>
                  <a:pt x="3788818" y="1401339"/>
                  <a:pt x="3794239" y="1400782"/>
                  <a:pt x="3799103" y="138132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76891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818AAF82-852B-0E41-93D7-B036BD543E7F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3A963D6-93FF-1B4A-9536-145AFDEDFF15}"/>
              </a:ext>
            </a:extLst>
          </p:cNvPr>
          <p:cNvSpPr/>
          <p:nvPr/>
        </p:nvSpPr>
        <p:spPr>
          <a:xfrm>
            <a:off x="2091447" y="1099226"/>
            <a:ext cx="3871608" cy="2081719"/>
          </a:xfrm>
          <a:custGeom>
            <a:avLst/>
            <a:gdLst>
              <a:gd name="connsiteX0" fmla="*/ 3161489 w 3871608"/>
              <a:gd name="connsiteY0" fmla="*/ 282102 h 2081719"/>
              <a:gd name="connsiteX1" fmla="*/ 3093396 w 3871608"/>
              <a:gd name="connsiteY1" fmla="*/ 252919 h 2081719"/>
              <a:gd name="connsiteX2" fmla="*/ 3044757 w 3871608"/>
              <a:gd name="connsiteY2" fmla="*/ 223736 h 2081719"/>
              <a:gd name="connsiteX3" fmla="*/ 2996119 w 3871608"/>
              <a:gd name="connsiteY3" fmla="*/ 184825 h 2081719"/>
              <a:gd name="connsiteX4" fmla="*/ 2928025 w 3871608"/>
              <a:gd name="connsiteY4" fmla="*/ 165370 h 2081719"/>
              <a:gd name="connsiteX5" fmla="*/ 2869659 w 3871608"/>
              <a:gd name="connsiteY5" fmla="*/ 145914 h 2081719"/>
              <a:gd name="connsiteX6" fmla="*/ 2840476 w 3871608"/>
              <a:gd name="connsiteY6" fmla="*/ 126459 h 2081719"/>
              <a:gd name="connsiteX7" fmla="*/ 2782110 w 3871608"/>
              <a:gd name="connsiteY7" fmla="*/ 107004 h 2081719"/>
              <a:gd name="connsiteX8" fmla="*/ 2752927 w 3871608"/>
              <a:gd name="connsiteY8" fmla="*/ 97276 h 2081719"/>
              <a:gd name="connsiteX9" fmla="*/ 2723744 w 3871608"/>
              <a:gd name="connsiteY9" fmla="*/ 87548 h 2081719"/>
              <a:gd name="connsiteX10" fmla="*/ 2645923 w 3871608"/>
              <a:gd name="connsiteY10" fmla="*/ 68093 h 2081719"/>
              <a:gd name="connsiteX11" fmla="*/ 2568102 w 3871608"/>
              <a:gd name="connsiteY11" fmla="*/ 48638 h 2081719"/>
              <a:gd name="connsiteX12" fmla="*/ 2538919 w 3871608"/>
              <a:gd name="connsiteY12" fmla="*/ 38910 h 2081719"/>
              <a:gd name="connsiteX13" fmla="*/ 2422187 w 3871608"/>
              <a:gd name="connsiteY13" fmla="*/ 19455 h 2081719"/>
              <a:gd name="connsiteX14" fmla="*/ 2227634 w 3871608"/>
              <a:gd name="connsiteY14" fmla="*/ 0 h 2081719"/>
              <a:gd name="connsiteX15" fmla="*/ 1634247 w 3871608"/>
              <a:gd name="connsiteY15" fmla="*/ 9727 h 2081719"/>
              <a:gd name="connsiteX16" fmla="*/ 1585608 w 3871608"/>
              <a:gd name="connsiteY16" fmla="*/ 19455 h 2081719"/>
              <a:gd name="connsiteX17" fmla="*/ 1507787 w 3871608"/>
              <a:gd name="connsiteY17" fmla="*/ 29183 h 2081719"/>
              <a:gd name="connsiteX18" fmla="*/ 1459149 w 3871608"/>
              <a:gd name="connsiteY18" fmla="*/ 38910 h 2081719"/>
              <a:gd name="connsiteX19" fmla="*/ 1293779 w 3871608"/>
              <a:gd name="connsiteY19" fmla="*/ 68093 h 2081719"/>
              <a:gd name="connsiteX20" fmla="*/ 1264596 w 3871608"/>
              <a:gd name="connsiteY20" fmla="*/ 77821 h 2081719"/>
              <a:gd name="connsiteX21" fmla="*/ 1215957 w 3871608"/>
              <a:gd name="connsiteY21" fmla="*/ 87548 h 2081719"/>
              <a:gd name="connsiteX22" fmla="*/ 1147864 w 3871608"/>
              <a:gd name="connsiteY22" fmla="*/ 107004 h 2081719"/>
              <a:gd name="connsiteX23" fmla="*/ 1070042 w 3871608"/>
              <a:gd name="connsiteY23" fmla="*/ 126459 h 2081719"/>
              <a:gd name="connsiteX24" fmla="*/ 992221 w 3871608"/>
              <a:gd name="connsiteY24" fmla="*/ 145914 h 2081719"/>
              <a:gd name="connsiteX25" fmla="*/ 875489 w 3871608"/>
              <a:gd name="connsiteY25" fmla="*/ 184825 h 2081719"/>
              <a:gd name="connsiteX26" fmla="*/ 817123 w 3871608"/>
              <a:gd name="connsiteY26" fmla="*/ 204280 h 2081719"/>
              <a:gd name="connsiteX27" fmla="*/ 447472 w 3871608"/>
              <a:gd name="connsiteY27" fmla="*/ 214008 h 2081719"/>
              <a:gd name="connsiteX28" fmla="*/ 379379 w 3871608"/>
              <a:gd name="connsiteY28" fmla="*/ 233463 h 2081719"/>
              <a:gd name="connsiteX29" fmla="*/ 330740 w 3871608"/>
              <a:gd name="connsiteY29" fmla="*/ 272374 h 2081719"/>
              <a:gd name="connsiteX30" fmla="*/ 282102 w 3871608"/>
              <a:gd name="connsiteY30" fmla="*/ 311285 h 2081719"/>
              <a:gd name="connsiteX31" fmla="*/ 252919 w 3871608"/>
              <a:gd name="connsiteY31" fmla="*/ 350195 h 2081719"/>
              <a:gd name="connsiteX32" fmla="*/ 214008 w 3871608"/>
              <a:gd name="connsiteY32" fmla="*/ 408561 h 2081719"/>
              <a:gd name="connsiteX33" fmla="*/ 194553 w 3871608"/>
              <a:gd name="connsiteY33" fmla="*/ 428017 h 2081719"/>
              <a:gd name="connsiteX34" fmla="*/ 155642 w 3871608"/>
              <a:gd name="connsiteY34" fmla="*/ 505838 h 2081719"/>
              <a:gd name="connsiteX35" fmla="*/ 126459 w 3871608"/>
              <a:gd name="connsiteY35" fmla="*/ 583659 h 2081719"/>
              <a:gd name="connsiteX36" fmla="*/ 116732 w 3871608"/>
              <a:gd name="connsiteY36" fmla="*/ 612842 h 2081719"/>
              <a:gd name="connsiteX37" fmla="*/ 97276 w 3871608"/>
              <a:gd name="connsiteY37" fmla="*/ 661480 h 2081719"/>
              <a:gd name="connsiteX38" fmla="*/ 77821 w 3871608"/>
              <a:gd name="connsiteY38" fmla="*/ 768485 h 2081719"/>
              <a:gd name="connsiteX39" fmla="*/ 68093 w 3871608"/>
              <a:gd name="connsiteY39" fmla="*/ 826851 h 2081719"/>
              <a:gd name="connsiteX40" fmla="*/ 48638 w 3871608"/>
              <a:gd name="connsiteY40" fmla="*/ 933855 h 2081719"/>
              <a:gd name="connsiteX41" fmla="*/ 29183 w 3871608"/>
              <a:gd name="connsiteY41" fmla="*/ 1089497 h 2081719"/>
              <a:gd name="connsiteX42" fmla="*/ 0 w 3871608"/>
              <a:gd name="connsiteY42" fmla="*/ 1313234 h 2081719"/>
              <a:gd name="connsiteX43" fmla="*/ 9727 w 3871608"/>
              <a:gd name="connsiteY43" fmla="*/ 1653702 h 2081719"/>
              <a:gd name="connsiteX44" fmla="*/ 38910 w 3871608"/>
              <a:gd name="connsiteY44" fmla="*/ 1760706 h 2081719"/>
              <a:gd name="connsiteX45" fmla="*/ 58366 w 3871608"/>
              <a:gd name="connsiteY45" fmla="*/ 1780161 h 2081719"/>
              <a:gd name="connsiteX46" fmla="*/ 68093 w 3871608"/>
              <a:gd name="connsiteY46" fmla="*/ 1809344 h 2081719"/>
              <a:gd name="connsiteX47" fmla="*/ 116732 w 3871608"/>
              <a:gd name="connsiteY47" fmla="*/ 1857983 h 2081719"/>
              <a:gd name="connsiteX48" fmla="*/ 204281 w 3871608"/>
              <a:gd name="connsiteY48" fmla="*/ 1926076 h 2081719"/>
              <a:gd name="connsiteX49" fmla="*/ 243191 w 3871608"/>
              <a:gd name="connsiteY49" fmla="*/ 1945531 h 2081719"/>
              <a:gd name="connsiteX50" fmla="*/ 262647 w 3871608"/>
              <a:gd name="connsiteY50" fmla="*/ 1964987 h 2081719"/>
              <a:gd name="connsiteX51" fmla="*/ 330740 w 3871608"/>
              <a:gd name="connsiteY51" fmla="*/ 1984442 h 2081719"/>
              <a:gd name="connsiteX52" fmla="*/ 389106 w 3871608"/>
              <a:gd name="connsiteY52" fmla="*/ 2023353 h 2081719"/>
              <a:gd name="connsiteX53" fmla="*/ 476655 w 3871608"/>
              <a:gd name="connsiteY53" fmla="*/ 2052536 h 2081719"/>
              <a:gd name="connsiteX54" fmla="*/ 505838 w 3871608"/>
              <a:gd name="connsiteY54" fmla="*/ 2062263 h 2081719"/>
              <a:gd name="connsiteX55" fmla="*/ 535021 w 3871608"/>
              <a:gd name="connsiteY55" fmla="*/ 2071991 h 2081719"/>
              <a:gd name="connsiteX56" fmla="*/ 573932 w 3871608"/>
              <a:gd name="connsiteY56" fmla="*/ 2081719 h 2081719"/>
              <a:gd name="connsiteX57" fmla="*/ 778213 w 3871608"/>
              <a:gd name="connsiteY57" fmla="*/ 2071991 h 2081719"/>
              <a:gd name="connsiteX58" fmla="*/ 807396 w 3871608"/>
              <a:gd name="connsiteY58" fmla="*/ 2062263 h 2081719"/>
              <a:gd name="connsiteX59" fmla="*/ 885217 w 3871608"/>
              <a:gd name="connsiteY59" fmla="*/ 2042808 h 2081719"/>
              <a:gd name="connsiteX60" fmla="*/ 1040859 w 3871608"/>
              <a:gd name="connsiteY60" fmla="*/ 2013625 h 2081719"/>
              <a:gd name="connsiteX61" fmla="*/ 1264596 w 3871608"/>
              <a:gd name="connsiteY61" fmla="*/ 1994170 h 2081719"/>
              <a:gd name="connsiteX62" fmla="*/ 1332689 w 3871608"/>
              <a:gd name="connsiteY62" fmla="*/ 1984442 h 2081719"/>
              <a:gd name="connsiteX63" fmla="*/ 1536970 w 3871608"/>
              <a:gd name="connsiteY63" fmla="*/ 1964987 h 2081719"/>
              <a:gd name="connsiteX64" fmla="*/ 2003898 w 3871608"/>
              <a:gd name="connsiteY64" fmla="*/ 1955259 h 2081719"/>
              <a:gd name="connsiteX65" fmla="*/ 2140085 w 3871608"/>
              <a:gd name="connsiteY65" fmla="*/ 1926076 h 2081719"/>
              <a:gd name="connsiteX66" fmla="*/ 2198451 w 3871608"/>
              <a:gd name="connsiteY66" fmla="*/ 1906621 h 2081719"/>
              <a:gd name="connsiteX67" fmla="*/ 2237362 w 3871608"/>
              <a:gd name="connsiteY67" fmla="*/ 1896893 h 2081719"/>
              <a:gd name="connsiteX68" fmla="*/ 2324910 w 3871608"/>
              <a:gd name="connsiteY68" fmla="*/ 1867710 h 2081719"/>
              <a:gd name="connsiteX69" fmla="*/ 2354093 w 3871608"/>
              <a:gd name="connsiteY69" fmla="*/ 1857983 h 2081719"/>
              <a:gd name="connsiteX70" fmla="*/ 2431915 w 3871608"/>
              <a:gd name="connsiteY70" fmla="*/ 1828800 h 2081719"/>
              <a:gd name="connsiteX71" fmla="*/ 2490281 w 3871608"/>
              <a:gd name="connsiteY71" fmla="*/ 1809344 h 2081719"/>
              <a:gd name="connsiteX72" fmla="*/ 2587557 w 3871608"/>
              <a:gd name="connsiteY72" fmla="*/ 1789889 h 2081719"/>
              <a:gd name="connsiteX73" fmla="*/ 2616740 w 3871608"/>
              <a:gd name="connsiteY73" fmla="*/ 1780161 h 2081719"/>
              <a:gd name="connsiteX74" fmla="*/ 2645923 w 3871608"/>
              <a:gd name="connsiteY74" fmla="*/ 1760706 h 2081719"/>
              <a:gd name="connsiteX75" fmla="*/ 2694562 w 3871608"/>
              <a:gd name="connsiteY75" fmla="*/ 1750978 h 2081719"/>
              <a:gd name="connsiteX76" fmla="*/ 2762655 w 3871608"/>
              <a:gd name="connsiteY76" fmla="*/ 1731523 h 2081719"/>
              <a:gd name="connsiteX77" fmla="*/ 2840476 w 3871608"/>
              <a:gd name="connsiteY77" fmla="*/ 1712068 h 2081719"/>
              <a:gd name="connsiteX78" fmla="*/ 2947481 w 3871608"/>
              <a:gd name="connsiteY78" fmla="*/ 1682885 h 2081719"/>
              <a:gd name="connsiteX79" fmla="*/ 2986391 w 3871608"/>
              <a:gd name="connsiteY79" fmla="*/ 1673157 h 2081719"/>
              <a:gd name="connsiteX80" fmla="*/ 3044757 w 3871608"/>
              <a:gd name="connsiteY80" fmla="*/ 1653702 h 2081719"/>
              <a:gd name="connsiteX81" fmla="*/ 3073940 w 3871608"/>
              <a:gd name="connsiteY81" fmla="*/ 1643974 h 2081719"/>
              <a:gd name="connsiteX82" fmla="*/ 3122579 w 3871608"/>
              <a:gd name="connsiteY82" fmla="*/ 1634246 h 2081719"/>
              <a:gd name="connsiteX83" fmla="*/ 3180944 w 3871608"/>
              <a:gd name="connsiteY83" fmla="*/ 1624519 h 2081719"/>
              <a:gd name="connsiteX84" fmla="*/ 3258766 w 3871608"/>
              <a:gd name="connsiteY84" fmla="*/ 1605063 h 2081719"/>
              <a:gd name="connsiteX85" fmla="*/ 3356042 w 3871608"/>
              <a:gd name="connsiteY85" fmla="*/ 1585608 h 2081719"/>
              <a:gd name="connsiteX86" fmla="*/ 3414408 w 3871608"/>
              <a:gd name="connsiteY86" fmla="*/ 1575880 h 2081719"/>
              <a:gd name="connsiteX87" fmla="*/ 3443591 w 3871608"/>
              <a:gd name="connsiteY87" fmla="*/ 1566153 h 2081719"/>
              <a:gd name="connsiteX88" fmla="*/ 3482502 w 3871608"/>
              <a:gd name="connsiteY88" fmla="*/ 1556425 h 2081719"/>
              <a:gd name="connsiteX89" fmla="*/ 3540868 w 3871608"/>
              <a:gd name="connsiteY89" fmla="*/ 1527242 h 2081719"/>
              <a:gd name="connsiteX90" fmla="*/ 3599234 w 3871608"/>
              <a:gd name="connsiteY90" fmla="*/ 1507787 h 2081719"/>
              <a:gd name="connsiteX91" fmla="*/ 3628417 w 3871608"/>
              <a:gd name="connsiteY91" fmla="*/ 1488331 h 2081719"/>
              <a:gd name="connsiteX92" fmla="*/ 3667327 w 3871608"/>
              <a:gd name="connsiteY92" fmla="*/ 1468876 h 2081719"/>
              <a:gd name="connsiteX93" fmla="*/ 3686783 w 3871608"/>
              <a:gd name="connsiteY93" fmla="*/ 1449421 h 2081719"/>
              <a:gd name="connsiteX94" fmla="*/ 3715966 w 3871608"/>
              <a:gd name="connsiteY94" fmla="*/ 1439693 h 2081719"/>
              <a:gd name="connsiteX95" fmla="*/ 3774332 w 3871608"/>
              <a:gd name="connsiteY95" fmla="*/ 1400783 h 2081719"/>
              <a:gd name="connsiteX96" fmla="*/ 3803515 w 3871608"/>
              <a:gd name="connsiteY96" fmla="*/ 1381327 h 2081719"/>
              <a:gd name="connsiteX97" fmla="*/ 3852153 w 3871608"/>
              <a:gd name="connsiteY97" fmla="*/ 1313234 h 2081719"/>
              <a:gd name="connsiteX98" fmla="*/ 3861881 w 3871608"/>
              <a:gd name="connsiteY98" fmla="*/ 1264595 h 2081719"/>
              <a:gd name="connsiteX99" fmla="*/ 3871608 w 3871608"/>
              <a:gd name="connsiteY99" fmla="*/ 1225685 h 2081719"/>
              <a:gd name="connsiteX100" fmla="*/ 3861881 w 3871608"/>
              <a:gd name="connsiteY100" fmla="*/ 1060314 h 2081719"/>
              <a:gd name="connsiteX101" fmla="*/ 3852153 w 3871608"/>
              <a:gd name="connsiteY101" fmla="*/ 1031131 h 2081719"/>
              <a:gd name="connsiteX102" fmla="*/ 3822970 w 3871608"/>
              <a:gd name="connsiteY102" fmla="*/ 924127 h 2081719"/>
              <a:gd name="connsiteX103" fmla="*/ 3803515 w 3871608"/>
              <a:gd name="connsiteY103" fmla="*/ 865761 h 2081719"/>
              <a:gd name="connsiteX104" fmla="*/ 3764604 w 3871608"/>
              <a:gd name="connsiteY104" fmla="*/ 787940 h 2081719"/>
              <a:gd name="connsiteX105" fmla="*/ 3745149 w 3871608"/>
              <a:gd name="connsiteY105" fmla="*/ 758757 h 2081719"/>
              <a:gd name="connsiteX106" fmla="*/ 3677055 w 3871608"/>
              <a:gd name="connsiteY106" fmla="*/ 651753 h 2081719"/>
              <a:gd name="connsiteX107" fmla="*/ 3647872 w 3871608"/>
              <a:gd name="connsiteY107" fmla="*/ 593387 h 2081719"/>
              <a:gd name="connsiteX108" fmla="*/ 3628417 w 3871608"/>
              <a:gd name="connsiteY108" fmla="*/ 573931 h 2081719"/>
              <a:gd name="connsiteX109" fmla="*/ 3608962 w 3871608"/>
              <a:gd name="connsiteY109" fmla="*/ 544748 h 2081719"/>
              <a:gd name="connsiteX110" fmla="*/ 3589506 w 3871608"/>
              <a:gd name="connsiteY110" fmla="*/ 525293 h 2081719"/>
              <a:gd name="connsiteX111" fmla="*/ 3550596 w 3871608"/>
              <a:gd name="connsiteY111" fmla="*/ 466927 h 2081719"/>
              <a:gd name="connsiteX112" fmla="*/ 3531140 w 3871608"/>
              <a:gd name="connsiteY112" fmla="*/ 437744 h 2081719"/>
              <a:gd name="connsiteX113" fmla="*/ 3501957 w 3871608"/>
              <a:gd name="connsiteY113" fmla="*/ 418289 h 2081719"/>
              <a:gd name="connsiteX114" fmla="*/ 3472774 w 3871608"/>
              <a:gd name="connsiteY114" fmla="*/ 389106 h 2081719"/>
              <a:gd name="connsiteX115" fmla="*/ 3443591 w 3871608"/>
              <a:gd name="connsiteY115" fmla="*/ 379378 h 2081719"/>
              <a:gd name="connsiteX116" fmla="*/ 3414408 w 3871608"/>
              <a:gd name="connsiteY116" fmla="*/ 359923 h 2081719"/>
              <a:gd name="connsiteX117" fmla="*/ 3385225 w 3871608"/>
              <a:gd name="connsiteY117" fmla="*/ 350195 h 2081719"/>
              <a:gd name="connsiteX118" fmla="*/ 3287949 w 3871608"/>
              <a:gd name="connsiteY118" fmla="*/ 311285 h 2081719"/>
              <a:gd name="connsiteX119" fmla="*/ 3258766 w 3871608"/>
              <a:gd name="connsiteY119" fmla="*/ 301557 h 2081719"/>
              <a:gd name="connsiteX120" fmla="*/ 3229583 w 3871608"/>
              <a:gd name="connsiteY120" fmla="*/ 291829 h 2081719"/>
              <a:gd name="connsiteX121" fmla="*/ 3161489 w 3871608"/>
              <a:gd name="connsiteY121" fmla="*/ 282102 h 208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871608" h="2081719">
                <a:moveTo>
                  <a:pt x="3161489" y="282102"/>
                </a:moveTo>
                <a:cubicBezTo>
                  <a:pt x="3138791" y="272374"/>
                  <a:pt x="3114983" y="264912"/>
                  <a:pt x="3093396" y="252919"/>
                </a:cubicBezTo>
                <a:cubicBezTo>
                  <a:pt x="3013285" y="208412"/>
                  <a:pt x="3142347" y="256264"/>
                  <a:pt x="3044757" y="223736"/>
                </a:cubicBezTo>
                <a:cubicBezTo>
                  <a:pt x="3026660" y="205638"/>
                  <a:pt x="3020664" y="197097"/>
                  <a:pt x="2996119" y="184825"/>
                </a:cubicBezTo>
                <a:cubicBezTo>
                  <a:pt x="2979767" y="176649"/>
                  <a:pt x="2943617" y="170048"/>
                  <a:pt x="2928025" y="165370"/>
                </a:cubicBezTo>
                <a:cubicBezTo>
                  <a:pt x="2908382" y="159477"/>
                  <a:pt x="2886723" y="157290"/>
                  <a:pt x="2869659" y="145914"/>
                </a:cubicBezTo>
                <a:cubicBezTo>
                  <a:pt x="2859931" y="139429"/>
                  <a:pt x="2851160" y="131207"/>
                  <a:pt x="2840476" y="126459"/>
                </a:cubicBezTo>
                <a:cubicBezTo>
                  <a:pt x="2821736" y="118130"/>
                  <a:pt x="2801565" y="113489"/>
                  <a:pt x="2782110" y="107004"/>
                </a:cubicBezTo>
                <a:lnTo>
                  <a:pt x="2752927" y="97276"/>
                </a:lnTo>
                <a:cubicBezTo>
                  <a:pt x="2743199" y="94033"/>
                  <a:pt x="2733692" y="90035"/>
                  <a:pt x="2723744" y="87548"/>
                </a:cubicBezTo>
                <a:cubicBezTo>
                  <a:pt x="2697804" y="81063"/>
                  <a:pt x="2671289" y="76549"/>
                  <a:pt x="2645923" y="68093"/>
                </a:cubicBezTo>
                <a:cubicBezTo>
                  <a:pt x="2579215" y="45856"/>
                  <a:pt x="2662011" y="72115"/>
                  <a:pt x="2568102" y="48638"/>
                </a:cubicBezTo>
                <a:cubicBezTo>
                  <a:pt x="2558154" y="46151"/>
                  <a:pt x="2548974" y="40921"/>
                  <a:pt x="2538919" y="38910"/>
                </a:cubicBezTo>
                <a:cubicBezTo>
                  <a:pt x="2500238" y="31174"/>
                  <a:pt x="2461498" y="22731"/>
                  <a:pt x="2422187" y="19455"/>
                </a:cubicBezTo>
                <a:cubicBezTo>
                  <a:pt x="2279403" y="7556"/>
                  <a:pt x="2344199" y="14570"/>
                  <a:pt x="2227634" y="0"/>
                </a:cubicBezTo>
                <a:lnTo>
                  <a:pt x="1634247" y="9727"/>
                </a:lnTo>
                <a:cubicBezTo>
                  <a:pt x="1617720" y="10228"/>
                  <a:pt x="1601950" y="16941"/>
                  <a:pt x="1585608" y="19455"/>
                </a:cubicBezTo>
                <a:cubicBezTo>
                  <a:pt x="1559770" y="23430"/>
                  <a:pt x="1533625" y="25208"/>
                  <a:pt x="1507787" y="29183"/>
                </a:cubicBezTo>
                <a:cubicBezTo>
                  <a:pt x="1491446" y="31697"/>
                  <a:pt x="1475431" y="36037"/>
                  <a:pt x="1459149" y="38910"/>
                </a:cubicBezTo>
                <a:cubicBezTo>
                  <a:pt x="1450019" y="40521"/>
                  <a:pt x="1329163" y="59247"/>
                  <a:pt x="1293779" y="68093"/>
                </a:cubicBezTo>
                <a:cubicBezTo>
                  <a:pt x="1283831" y="70580"/>
                  <a:pt x="1274544" y="75334"/>
                  <a:pt x="1264596" y="77821"/>
                </a:cubicBezTo>
                <a:cubicBezTo>
                  <a:pt x="1248556" y="81831"/>
                  <a:pt x="1231997" y="83538"/>
                  <a:pt x="1215957" y="87548"/>
                </a:cubicBezTo>
                <a:cubicBezTo>
                  <a:pt x="1085953" y="120048"/>
                  <a:pt x="1311638" y="70610"/>
                  <a:pt x="1147864" y="107004"/>
                </a:cubicBezTo>
                <a:cubicBezTo>
                  <a:pt x="976507" y="145083"/>
                  <a:pt x="1184781" y="95167"/>
                  <a:pt x="1070042" y="126459"/>
                </a:cubicBezTo>
                <a:cubicBezTo>
                  <a:pt x="1044246" y="133494"/>
                  <a:pt x="1017587" y="137458"/>
                  <a:pt x="992221" y="145914"/>
                </a:cubicBezTo>
                <a:lnTo>
                  <a:pt x="875489" y="184825"/>
                </a:lnTo>
                <a:cubicBezTo>
                  <a:pt x="875485" y="184826"/>
                  <a:pt x="817127" y="204280"/>
                  <a:pt x="817123" y="204280"/>
                </a:cubicBezTo>
                <a:lnTo>
                  <a:pt x="447472" y="214008"/>
                </a:lnTo>
                <a:cubicBezTo>
                  <a:pt x="435012" y="217123"/>
                  <a:pt x="393329" y="226488"/>
                  <a:pt x="379379" y="233463"/>
                </a:cubicBezTo>
                <a:cubicBezTo>
                  <a:pt x="339463" y="253421"/>
                  <a:pt x="360897" y="248249"/>
                  <a:pt x="330740" y="272374"/>
                </a:cubicBezTo>
                <a:cubicBezTo>
                  <a:pt x="299320" y="297509"/>
                  <a:pt x="305592" y="283097"/>
                  <a:pt x="282102" y="311285"/>
                </a:cubicBezTo>
                <a:cubicBezTo>
                  <a:pt x="271723" y="323740"/>
                  <a:pt x="262216" y="336913"/>
                  <a:pt x="252919" y="350195"/>
                </a:cubicBezTo>
                <a:cubicBezTo>
                  <a:pt x="239510" y="369351"/>
                  <a:pt x="230541" y="392027"/>
                  <a:pt x="214008" y="408561"/>
                </a:cubicBezTo>
                <a:cubicBezTo>
                  <a:pt x="207523" y="415046"/>
                  <a:pt x="199272" y="420153"/>
                  <a:pt x="194553" y="428017"/>
                </a:cubicBezTo>
                <a:cubicBezTo>
                  <a:pt x="179632" y="452886"/>
                  <a:pt x="155642" y="505838"/>
                  <a:pt x="155642" y="505838"/>
                </a:cubicBezTo>
                <a:cubicBezTo>
                  <a:pt x="137708" y="577578"/>
                  <a:pt x="156981" y="512440"/>
                  <a:pt x="126459" y="583659"/>
                </a:cubicBezTo>
                <a:cubicBezTo>
                  <a:pt x="122420" y="593084"/>
                  <a:pt x="120332" y="603241"/>
                  <a:pt x="116732" y="612842"/>
                </a:cubicBezTo>
                <a:cubicBezTo>
                  <a:pt x="110601" y="629192"/>
                  <a:pt x="103761" y="645267"/>
                  <a:pt x="97276" y="661480"/>
                </a:cubicBezTo>
                <a:cubicBezTo>
                  <a:pt x="68632" y="833356"/>
                  <a:pt x="104997" y="619023"/>
                  <a:pt x="77821" y="768485"/>
                </a:cubicBezTo>
                <a:cubicBezTo>
                  <a:pt x="74293" y="787891"/>
                  <a:pt x="71621" y="807445"/>
                  <a:pt x="68093" y="826851"/>
                </a:cubicBezTo>
                <a:cubicBezTo>
                  <a:pt x="58381" y="880267"/>
                  <a:pt x="56452" y="876553"/>
                  <a:pt x="48638" y="933855"/>
                </a:cubicBezTo>
                <a:cubicBezTo>
                  <a:pt x="41574" y="985660"/>
                  <a:pt x="36577" y="1037738"/>
                  <a:pt x="29183" y="1089497"/>
                </a:cubicBezTo>
                <a:cubicBezTo>
                  <a:pt x="5574" y="1254752"/>
                  <a:pt x="14791" y="1180109"/>
                  <a:pt x="0" y="1313234"/>
                </a:cubicBezTo>
                <a:cubicBezTo>
                  <a:pt x="3242" y="1426723"/>
                  <a:pt x="4057" y="1540308"/>
                  <a:pt x="9727" y="1653702"/>
                </a:cubicBezTo>
                <a:cubicBezTo>
                  <a:pt x="10527" y="1669697"/>
                  <a:pt x="30290" y="1752086"/>
                  <a:pt x="38910" y="1760706"/>
                </a:cubicBezTo>
                <a:lnTo>
                  <a:pt x="58366" y="1780161"/>
                </a:lnTo>
                <a:cubicBezTo>
                  <a:pt x="61608" y="1789889"/>
                  <a:pt x="61941" y="1801141"/>
                  <a:pt x="68093" y="1809344"/>
                </a:cubicBezTo>
                <a:cubicBezTo>
                  <a:pt x="81850" y="1827687"/>
                  <a:pt x="100519" y="1841770"/>
                  <a:pt x="116732" y="1857983"/>
                </a:cubicBezTo>
                <a:cubicBezTo>
                  <a:pt x="148755" y="1890006"/>
                  <a:pt x="157744" y="1902808"/>
                  <a:pt x="204281" y="1926076"/>
                </a:cubicBezTo>
                <a:cubicBezTo>
                  <a:pt x="217251" y="1932561"/>
                  <a:pt x="231126" y="1937487"/>
                  <a:pt x="243191" y="1945531"/>
                </a:cubicBezTo>
                <a:cubicBezTo>
                  <a:pt x="250822" y="1950619"/>
                  <a:pt x="254444" y="1960885"/>
                  <a:pt x="262647" y="1964987"/>
                </a:cubicBezTo>
                <a:cubicBezTo>
                  <a:pt x="313038" y="1990183"/>
                  <a:pt x="287698" y="1960529"/>
                  <a:pt x="330740" y="1984442"/>
                </a:cubicBezTo>
                <a:cubicBezTo>
                  <a:pt x="351180" y="1995798"/>
                  <a:pt x="366923" y="2015959"/>
                  <a:pt x="389106" y="2023353"/>
                </a:cubicBezTo>
                <a:lnTo>
                  <a:pt x="476655" y="2052536"/>
                </a:lnTo>
                <a:lnTo>
                  <a:pt x="505838" y="2062263"/>
                </a:lnTo>
                <a:cubicBezTo>
                  <a:pt x="515566" y="2065506"/>
                  <a:pt x="525073" y="2069504"/>
                  <a:pt x="535021" y="2071991"/>
                </a:cubicBezTo>
                <a:lnTo>
                  <a:pt x="573932" y="2081719"/>
                </a:lnTo>
                <a:cubicBezTo>
                  <a:pt x="642026" y="2078476"/>
                  <a:pt x="710278" y="2077652"/>
                  <a:pt x="778213" y="2071991"/>
                </a:cubicBezTo>
                <a:cubicBezTo>
                  <a:pt x="788431" y="2071139"/>
                  <a:pt x="797503" y="2064961"/>
                  <a:pt x="807396" y="2062263"/>
                </a:cubicBezTo>
                <a:cubicBezTo>
                  <a:pt x="833192" y="2055228"/>
                  <a:pt x="858998" y="2048052"/>
                  <a:pt x="885217" y="2042808"/>
                </a:cubicBezTo>
                <a:cubicBezTo>
                  <a:pt x="902958" y="2039260"/>
                  <a:pt x="1008852" y="2016994"/>
                  <a:pt x="1040859" y="2013625"/>
                </a:cubicBezTo>
                <a:cubicBezTo>
                  <a:pt x="1305928" y="1985722"/>
                  <a:pt x="1043456" y="2020186"/>
                  <a:pt x="1264596" y="1994170"/>
                </a:cubicBezTo>
                <a:cubicBezTo>
                  <a:pt x="1287367" y="1991491"/>
                  <a:pt x="1309938" y="1987286"/>
                  <a:pt x="1332689" y="1984442"/>
                </a:cubicBezTo>
                <a:cubicBezTo>
                  <a:pt x="1380025" y="1978525"/>
                  <a:pt x="1496055" y="1966351"/>
                  <a:pt x="1536970" y="1964987"/>
                </a:cubicBezTo>
                <a:cubicBezTo>
                  <a:pt x="1692560" y="1959801"/>
                  <a:pt x="1848255" y="1958502"/>
                  <a:pt x="2003898" y="1955259"/>
                </a:cubicBezTo>
                <a:cubicBezTo>
                  <a:pt x="2052878" y="1947095"/>
                  <a:pt x="2091609" y="1942234"/>
                  <a:pt x="2140085" y="1926076"/>
                </a:cubicBezTo>
                <a:cubicBezTo>
                  <a:pt x="2159540" y="1919591"/>
                  <a:pt x="2178556" y="1911595"/>
                  <a:pt x="2198451" y="1906621"/>
                </a:cubicBezTo>
                <a:cubicBezTo>
                  <a:pt x="2211421" y="1903378"/>
                  <a:pt x="2224556" y="1900735"/>
                  <a:pt x="2237362" y="1896893"/>
                </a:cubicBezTo>
                <a:cubicBezTo>
                  <a:pt x="2237400" y="1896881"/>
                  <a:pt x="2310300" y="1872580"/>
                  <a:pt x="2324910" y="1867710"/>
                </a:cubicBezTo>
                <a:lnTo>
                  <a:pt x="2354093" y="1857983"/>
                </a:lnTo>
                <a:cubicBezTo>
                  <a:pt x="2404880" y="1824124"/>
                  <a:pt x="2360714" y="1848218"/>
                  <a:pt x="2431915" y="1828800"/>
                </a:cubicBezTo>
                <a:cubicBezTo>
                  <a:pt x="2451700" y="1823404"/>
                  <a:pt x="2470171" y="1813366"/>
                  <a:pt x="2490281" y="1809344"/>
                </a:cubicBezTo>
                <a:cubicBezTo>
                  <a:pt x="2522706" y="1802859"/>
                  <a:pt x="2556187" y="1800346"/>
                  <a:pt x="2587557" y="1789889"/>
                </a:cubicBezTo>
                <a:cubicBezTo>
                  <a:pt x="2597285" y="1786646"/>
                  <a:pt x="2607569" y="1784747"/>
                  <a:pt x="2616740" y="1780161"/>
                </a:cubicBezTo>
                <a:cubicBezTo>
                  <a:pt x="2627197" y="1774933"/>
                  <a:pt x="2634976" y="1764811"/>
                  <a:pt x="2645923" y="1760706"/>
                </a:cubicBezTo>
                <a:cubicBezTo>
                  <a:pt x="2661404" y="1754901"/>
                  <a:pt x="2678422" y="1754565"/>
                  <a:pt x="2694562" y="1750978"/>
                </a:cubicBezTo>
                <a:cubicBezTo>
                  <a:pt x="2782067" y="1731533"/>
                  <a:pt x="2691147" y="1751025"/>
                  <a:pt x="2762655" y="1731523"/>
                </a:cubicBezTo>
                <a:cubicBezTo>
                  <a:pt x="2788451" y="1724488"/>
                  <a:pt x="2815110" y="1720524"/>
                  <a:pt x="2840476" y="1712068"/>
                </a:cubicBezTo>
                <a:cubicBezTo>
                  <a:pt x="2895028" y="1693883"/>
                  <a:pt x="2859704" y="1704829"/>
                  <a:pt x="2947481" y="1682885"/>
                </a:cubicBezTo>
                <a:cubicBezTo>
                  <a:pt x="2960451" y="1679642"/>
                  <a:pt x="2973708" y="1677385"/>
                  <a:pt x="2986391" y="1673157"/>
                </a:cubicBezTo>
                <a:lnTo>
                  <a:pt x="3044757" y="1653702"/>
                </a:lnTo>
                <a:cubicBezTo>
                  <a:pt x="3054485" y="1650459"/>
                  <a:pt x="3063885" y="1645985"/>
                  <a:pt x="3073940" y="1643974"/>
                </a:cubicBezTo>
                <a:lnTo>
                  <a:pt x="3122579" y="1634246"/>
                </a:lnTo>
                <a:cubicBezTo>
                  <a:pt x="3141984" y="1630718"/>
                  <a:pt x="3161658" y="1628652"/>
                  <a:pt x="3180944" y="1624519"/>
                </a:cubicBezTo>
                <a:cubicBezTo>
                  <a:pt x="3207090" y="1618916"/>
                  <a:pt x="3232546" y="1610307"/>
                  <a:pt x="3258766" y="1605063"/>
                </a:cubicBezTo>
                <a:cubicBezTo>
                  <a:pt x="3291191" y="1598578"/>
                  <a:pt x="3323424" y="1591044"/>
                  <a:pt x="3356042" y="1585608"/>
                </a:cubicBezTo>
                <a:cubicBezTo>
                  <a:pt x="3375497" y="1582365"/>
                  <a:pt x="3395154" y="1580159"/>
                  <a:pt x="3414408" y="1575880"/>
                </a:cubicBezTo>
                <a:cubicBezTo>
                  <a:pt x="3424418" y="1573656"/>
                  <a:pt x="3433732" y="1568970"/>
                  <a:pt x="3443591" y="1566153"/>
                </a:cubicBezTo>
                <a:cubicBezTo>
                  <a:pt x="3456446" y="1562480"/>
                  <a:pt x="3469647" y="1560098"/>
                  <a:pt x="3482502" y="1556425"/>
                </a:cubicBezTo>
                <a:cubicBezTo>
                  <a:pt x="3557005" y="1535138"/>
                  <a:pt x="3464126" y="1561349"/>
                  <a:pt x="3540868" y="1527242"/>
                </a:cubicBezTo>
                <a:cubicBezTo>
                  <a:pt x="3559608" y="1518913"/>
                  <a:pt x="3599234" y="1507787"/>
                  <a:pt x="3599234" y="1507787"/>
                </a:cubicBezTo>
                <a:cubicBezTo>
                  <a:pt x="3608962" y="1501302"/>
                  <a:pt x="3618266" y="1494132"/>
                  <a:pt x="3628417" y="1488331"/>
                </a:cubicBezTo>
                <a:cubicBezTo>
                  <a:pt x="3641007" y="1481136"/>
                  <a:pt x="3655261" y="1476920"/>
                  <a:pt x="3667327" y="1468876"/>
                </a:cubicBezTo>
                <a:cubicBezTo>
                  <a:pt x="3674958" y="1463789"/>
                  <a:pt x="3678919" y="1454140"/>
                  <a:pt x="3686783" y="1449421"/>
                </a:cubicBezTo>
                <a:cubicBezTo>
                  <a:pt x="3695576" y="1444145"/>
                  <a:pt x="3707002" y="1444673"/>
                  <a:pt x="3715966" y="1439693"/>
                </a:cubicBezTo>
                <a:cubicBezTo>
                  <a:pt x="3736406" y="1428338"/>
                  <a:pt x="3754877" y="1413753"/>
                  <a:pt x="3774332" y="1400783"/>
                </a:cubicBezTo>
                <a:cubicBezTo>
                  <a:pt x="3784060" y="1394298"/>
                  <a:pt x="3796500" y="1390680"/>
                  <a:pt x="3803515" y="1381327"/>
                </a:cubicBezTo>
                <a:cubicBezTo>
                  <a:pt x="3839713" y="1333064"/>
                  <a:pt x="3823705" y="1355907"/>
                  <a:pt x="3852153" y="1313234"/>
                </a:cubicBezTo>
                <a:cubicBezTo>
                  <a:pt x="3855396" y="1297021"/>
                  <a:pt x="3858294" y="1280735"/>
                  <a:pt x="3861881" y="1264595"/>
                </a:cubicBezTo>
                <a:cubicBezTo>
                  <a:pt x="3864781" y="1251544"/>
                  <a:pt x="3871608" y="1239054"/>
                  <a:pt x="3871608" y="1225685"/>
                </a:cubicBezTo>
                <a:cubicBezTo>
                  <a:pt x="3871608" y="1170466"/>
                  <a:pt x="3867375" y="1115259"/>
                  <a:pt x="3861881" y="1060314"/>
                </a:cubicBezTo>
                <a:cubicBezTo>
                  <a:pt x="3860861" y="1050111"/>
                  <a:pt x="3854640" y="1041079"/>
                  <a:pt x="3852153" y="1031131"/>
                </a:cubicBezTo>
                <a:cubicBezTo>
                  <a:pt x="3824651" y="921126"/>
                  <a:pt x="3864711" y="1049352"/>
                  <a:pt x="3822970" y="924127"/>
                </a:cubicBezTo>
                <a:cubicBezTo>
                  <a:pt x="3816485" y="904672"/>
                  <a:pt x="3812686" y="884104"/>
                  <a:pt x="3803515" y="865761"/>
                </a:cubicBezTo>
                <a:cubicBezTo>
                  <a:pt x="3790545" y="839821"/>
                  <a:pt x="3780691" y="812071"/>
                  <a:pt x="3764604" y="787940"/>
                </a:cubicBezTo>
                <a:cubicBezTo>
                  <a:pt x="3758119" y="778212"/>
                  <a:pt x="3750747" y="769021"/>
                  <a:pt x="3745149" y="758757"/>
                </a:cubicBezTo>
                <a:cubicBezTo>
                  <a:pt x="3691074" y="659620"/>
                  <a:pt x="3731020" y="705718"/>
                  <a:pt x="3677055" y="651753"/>
                </a:cubicBezTo>
                <a:cubicBezTo>
                  <a:pt x="3666780" y="620930"/>
                  <a:pt x="3669423" y="620326"/>
                  <a:pt x="3647872" y="593387"/>
                </a:cubicBezTo>
                <a:cubicBezTo>
                  <a:pt x="3642143" y="586225"/>
                  <a:pt x="3634146" y="581093"/>
                  <a:pt x="3628417" y="573931"/>
                </a:cubicBezTo>
                <a:cubicBezTo>
                  <a:pt x="3621114" y="564802"/>
                  <a:pt x="3616265" y="553877"/>
                  <a:pt x="3608962" y="544748"/>
                </a:cubicBezTo>
                <a:cubicBezTo>
                  <a:pt x="3603233" y="537586"/>
                  <a:pt x="3595009" y="532630"/>
                  <a:pt x="3589506" y="525293"/>
                </a:cubicBezTo>
                <a:cubicBezTo>
                  <a:pt x="3575477" y="506587"/>
                  <a:pt x="3563566" y="486382"/>
                  <a:pt x="3550596" y="466927"/>
                </a:cubicBezTo>
                <a:cubicBezTo>
                  <a:pt x="3544111" y="457199"/>
                  <a:pt x="3540868" y="444229"/>
                  <a:pt x="3531140" y="437744"/>
                </a:cubicBezTo>
                <a:cubicBezTo>
                  <a:pt x="3521412" y="431259"/>
                  <a:pt x="3510938" y="425773"/>
                  <a:pt x="3501957" y="418289"/>
                </a:cubicBezTo>
                <a:cubicBezTo>
                  <a:pt x="3491389" y="409482"/>
                  <a:pt x="3484220" y="396737"/>
                  <a:pt x="3472774" y="389106"/>
                </a:cubicBezTo>
                <a:cubicBezTo>
                  <a:pt x="3464242" y="383418"/>
                  <a:pt x="3452762" y="383964"/>
                  <a:pt x="3443591" y="379378"/>
                </a:cubicBezTo>
                <a:cubicBezTo>
                  <a:pt x="3433134" y="374150"/>
                  <a:pt x="3424865" y="365151"/>
                  <a:pt x="3414408" y="359923"/>
                </a:cubicBezTo>
                <a:cubicBezTo>
                  <a:pt x="3405237" y="355337"/>
                  <a:pt x="3394650" y="354234"/>
                  <a:pt x="3385225" y="350195"/>
                </a:cubicBezTo>
                <a:cubicBezTo>
                  <a:pt x="3285034" y="307256"/>
                  <a:pt x="3420796" y="355567"/>
                  <a:pt x="3287949" y="311285"/>
                </a:cubicBezTo>
                <a:lnTo>
                  <a:pt x="3258766" y="301557"/>
                </a:lnTo>
                <a:lnTo>
                  <a:pt x="3229583" y="291829"/>
                </a:lnTo>
                <a:lnTo>
                  <a:pt x="3161489" y="28210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990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7D08B8A7-BB75-6E4D-990D-B115CEC71D21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7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</a:t>
            </a:r>
            <a:r>
              <a:rPr lang="en-US" b="1" dirty="0">
                <a:solidFill>
                  <a:schemeClr val="accent5"/>
                </a:solidFill>
              </a:rPr>
              <a:t>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7842710" y="14389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1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E25D04-89F6-A04F-9E47-D60173392155}"/>
              </a:ext>
            </a:extLst>
          </p:cNvPr>
          <p:cNvSpPr/>
          <p:nvPr/>
        </p:nvSpPr>
        <p:spPr>
          <a:xfrm>
            <a:off x="2176237" y="1136093"/>
            <a:ext cx="3845184" cy="3028105"/>
          </a:xfrm>
          <a:custGeom>
            <a:avLst/>
            <a:gdLst>
              <a:gd name="connsiteX0" fmla="*/ 2337397 w 3845184"/>
              <a:gd name="connsiteY0" fmla="*/ 2043 h 3028105"/>
              <a:gd name="connsiteX1" fmla="*/ 1938563 w 3845184"/>
              <a:gd name="connsiteY1" fmla="*/ 21498 h 3028105"/>
              <a:gd name="connsiteX2" fmla="*/ 1831559 w 3845184"/>
              <a:gd name="connsiteY2" fmla="*/ 40954 h 3028105"/>
              <a:gd name="connsiteX3" fmla="*/ 1802376 w 3845184"/>
              <a:gd name="connsiteY3" fmla="*/ 50681 h 3028105"/>
              <a:gd name="connsiteX4" fmla="*/ 1763465 w 3845184"/>
              <a:gd name="connsiteY4" fmla="*/ 60409 h 3028105"/>
              <a:gd name="connsiteX5" fmla="*/ 1705099 w 3845184"/>
              <a:gd name="connsiteY5" fmla="*/ 79864 h 3028105"/>
              <a:gd name="connsiteX6" fmla="*/ 1617550 w 3845184"/>
              <a:gd name="connsiteY6" fmla="*/ 89592 h 3028105"/>
              <a:gd name="connsiteX7" fmla="*/ 1325720 w 3845184"/>
              <a:gd name="connsiteY7" fmla="*/ 79864 h 3028105"/>
              <a:gd name="connsiteX8" fmla="*/ 1131167 w 3845184"/>
              <a:gd name="connsiteY8" fmla="*/ 50681 h 3028105"/>
              <a:gd name="connsiteX9" fmla="*/ 1072801 w 3845184"/>
              <a:gd name="connsiteY9" fmla="*/ 40954 h 3028105"/>
              <a:gd name="connsiteX10" fmla="*/ 751789 w 3845184"/>
              <a:gd name="connsiteY10" fmla="*/ 21498 h 3028105"/>
              <a:gd name="connsiteX11" fmla="*/ 644784 w 3845184"/>
              <a:gd name="connsiteY11" fmla="*/ 11771 h 3028105"/>
              <a:gd name="connsiteX12" fmla="*/ 479414 w 3845184"/>
              <a:gd name="connsiteY12" fmla="*/ 2043 h 3028105"/>
              <a:gd name="connsiteX13" fmla="*/ 304316 w 3845184"/>
              <a:gd name="connsiteY13" fmla="*/ 21498 h 3028105"/>
              <a:gd name="connsiteX14" fmla="*/ 226495 w 3845184"/>
              <a:gd name="connsiteY14" fmla="*/ 40954 h 3028105"/>
              <a:gd name="connsiteX15" fmla="*/ 197312 w 3845184"/>
              <a:gd name="connsiteY15" fmla="*/ 60409 h 3028105"/>
              <a:gd name="connsiteX16" fmla="*/ 158401 w 3845184"/>
              <a:gd name="connsiteY16" fmla="*/ 79864 h 3028105"/>
              <a:gd name="connsiteX17" fmla="*/ 109763 w 3845184"/>
              <a:gd name="connsiteY17" fmla="*/ 128503 h 3028105"/>
              <a:gd name="connsiteX18" fmla="*/ 80580 w 3845184"/>
              <a:gd name="connsiteY18" fmla="*/ 157686 h 3028105"/>
              <a:gd name="connsiteX19" fmla="*/ 61125 w 3845184"/>
              <a:gd name="connsiteY19" fmla="*/ 216052 h 3028105"/>
              <a:gd name="connsiteX20" fmla="*/ 51397 w 3845184"/>
              <a:gd name="connsiteY20" fmla="*/ 245235 h 3028105"/>
              <a:gd name="connsiteX21" fmla="*/ 61125 w 3845184"/>
              <a:gd name="connsiteY21" fmla="*/ 498154 h 3028105"/>
              <a:gd name="connsiteX22" fmla="*/ 70852 w 3845184"/>
              <a:gd name="connsiteY22" fmla="*/ 527337 h 3028105"/>
              <a:gd name="connsiteX23" fmla="*/ 90308 w 3845184"/>
              <a:gd name="connsiteY23" fmla="*/ 634341 h 3028105"/>
              <a:gd name="connsiteX24" fmla="*/ 80580 w 3845184"/>
              <a:gd name="connsiteY24" fmla="*/ 1062358 h 3028105"/>
              <a:gd name="connsiteX25" fmla="*/ 70852 w 3845184"/>
              <a:gd name="connsiteY25" fmla="*/ 1130452 h 3028105"/>
              <a:gd name="connsiteX26" fmla="*/ 51397 w 3845184"/>
              <a:gd name="connsiteY26" fmla="*/ 1286094 h 3028105"/>
              <a:gd name="connsiteX27" fmla="*/ 41669 w 3845184"/>
              <a:gd name="connsiteY27" fmla="*/ 1354188 h 3028105"/>
              <a:gd name="connsiteX28" fmla="*/ 31942 w 3845184"/>
              <a:gd name="connsiteY28" fmla="*/ 1412554 h 3028105"/>
              <a:gd name="connsiteX29" fmla="*/ 12486 w 3845184"/>
              <a:gd name="connsiteY29" fmla="*/ 1548741 h 3028105"/>
              <a:gd name="connsiteX30" fmla="*/ 12486 w 3845184"/>
              <a:gd name="connsiteY30" fmla="*/ 1928120 h 3028105"/>
              <a:gd name="connsiteX31" fmla="*/ 31942 w 3845184"/>
              <a:gd name="connsiteY31" fmla="*/ 1996213 h 3028105"/>
              <a:gd name="connsiteX32" fmla="*/ 51397 w 3845184"/>
              <a:gd name="connsiteY32" fmla="*/ 2025396 h 3028105"/>
              <a:gd name="connsiteX33" fmla="*/ 61125 w 3845184"/>
              <a:gd name="connsiteY33" fmla="*/ 2064307 h 3028105"/>
              <a:gd name="connsiteX34" fmla="*/ 119491 w 3845184"/>
              <a:gd name="connsiteY34" fmla="*/ 2142128 h 3028105"/>
              <a:gd name="connsiteX35" fmla="*/ 138946 w 3845184"/>
              <a:gd name="connsiteY35" fmla="*/ 2171311 h 3028105"/>
              <a:gd name="connsiteX36" fmla="*/ 158401 w 3845184"/>
              <a:gd name="connsiteY36" fmla="*/ 2190767 h 3028105"/>
              <a:gd name="connsiteX37" fmla="*/ 197312 w 3845184"/>
              <a:gd name="connsiteY37" fmla="*/ 2258860 h 3028105"/>
              <a:gd name="connsiteX38" fmla="*/ 226495 w 3845184"/>
              <a:gd name="connsiteY38" fmla="*/ 2288043 h 3028105"/>
              <a:gd name="connsiteX39" fmla="*/ 245950 w 3845184"/>
              <a:gd name="connsiteY39" fmla="*/ 2317226 h 3028105"/>
              <a:gd name="connsiteX40" fmla="*/ 294589 w 3845184"/>
              <a:gd name="connsiteY40" fmla="*/ 2365864 h 3028105"/>
              <a:gd name="connsiteX41" fmla="*/ 343227 w 3845184"/>
              <a:gd name="connsiteY41" fmla="*/ 2414503 h 3028105"/>
              <a:gd name="connsiteX42" fmla="*/ 372410 w 3845184"/>
              <a:gd name="connsiteY42" fmla="*/ 2433958 h 3028105"/>
              <a:gd name="connsiteX43" fmla="*/ 459959 w 3845184"/>
              <a:gd name="connsiteY43" fmla="*/ 2521507 h 3028105"/>
              <a:gd name="connsiteX44" fmla="*/ 489142 w 3845184"/>
              <a:gd name="connsiteY44" fmla="*/ 2550690 h 3028105"/>
              <a:gd name="connsiteX45" fmla="*/ 518325 w 3845184"/>
              <a:gd name="connsiteY45" fmla="*/ 2570145 h 3028105"/>
              <a:gd name="connsiteX46" fmla="*/ 537780 w 3845184"/>
              <a:gd name="connsiteY46" fmla="*/ 2589601 h 3028105"/>
              <a:gd name="connsiteX47" fmla="*/ 596146 w 3845184"/>
              <a:gd name="connsiteY47" fmla="*/ 2628511 h 3028105"/>
              <a:gd name="connsiteX48" fmla="*/ 673967 w 3845184"/>
              <a:gd name="connsiteY48" fmla="*/ 2686877 h 3028105"/>
              <a:gd name="connsiteX49" fmla="*/ 703150 w 3845184"/>
              <a:gd name="connsiteY49" fmla="*/ 2706333 h 3028105"/>
              <a:gd name="connsiteX50" fmla="*/ 732333 w 3845184"/>
              <a:gd name="connsiteY50" fmla="*/ 2725788 h 3028105"/>
              <a:gd name="connsiteX51" fmla="*/ 751789 w 3845184"/>
              <a:gd name="connsiteY51" fmla="*/ 2745243 h 3028105"/>
              <a:gd name="connsiteX52" fmla="*/ 819882 w 3845184"/>
              <a:gd name="connsiteY52" fmla="*/ 2784154 h 3028105"/>
              <a:gd name="connsiteX53" fmla="*/ 887976 w 3845184"/>
              <a:gd name="connsiteY53" fmla="*/ 2823064 h 3028105"/>
              <a:gd name="connsiteX54" fmla="*/ 1004708 w 3845184"/>
              <a:gd name="connsiteY54" fmla="*/ 2900886 h 3028105"/>
              <a:gd name="connsiteX55" fmla="*/ 1033891 w 3845184"/>
              <a:gd name="connsiteY55" fmla="*/ 2920341 h 3028105"/>
              <a:gd name="connsiteX56" fmla="*/ 1063074 w 3845184"/>
              <a:gd name="connsiteY56" fmla="*/ 2939796 h 3028105"/>
              <a:gd name="connsiteX57" fmla="*/ 1092257 w 3845184"/>
              <a:gd name="connsiteY57" fmla="*/ 2949524 h 3028105"/>
              <a:gd name="connsiteX58" fmla="*/ 1160350 w 3845184"/>
              <a:gd name="connsiteY58" fmla="*/ 2988435 h 3028105"/>
              <a:gd name="connsiteX59" fmla="*/ 1189533 w 3845184"/>
              <a:gd name="connsiteY59" fmla="*/ 3007890 h 3028105"/>
              <a:gd name="connsiteX60" fmla="*/ 1257627 w 3845184"/>
              <a:gd name="connsiteY60" fmla="*/ 3027345 h 3028105"/>
              <a:gd name="connsiteX61" fmla="*/ 1520274 w 3845184"/>
              <a:gd name="connsiteY61" fmla="*/ 2998162 h 3028105"/>
              <a:gd name="connsiteX62" fmla="*/ 1578640 w 3845184"/>
              <a:gd name="connsiteY62" fmla="*/ 2959252 h 3028105"/>
              <a:gd name="connsiteX63" fmla="*/ 1607823 w 3845184"/>
              <a:gd name="connsiteY63" fmla="*/ 2939796 h 3028105"/>
              <a:gd name="connsiteX64" fmla="*/ 1627278 w 3845184"/>
              <a:gd name="connsiteY64" fmla="*/ 2910613 h 3028105"/>
              <a:gd name="connsiteX65" fmla="*/ 1714827 w 3845184"/>
              <a:gd name="connsiteY65" fmla="*/ 2832792 h 3028105"/>
              <a:gd name="connsiteX66" fmla="*/ 1782920 w 3845184"/>
              <a:gd name="connsiteY66" fmla="*/ 2716060 h 3028105"/>
              <a:gd name="connsiteX67" fmla="*/ 1802376 w 3845184"/>
              <a:gd name="connsiteY67" fmla="*/ 2686877 h 3028105"/>
              <a:gd name="connsiteX68" fmla="*/ 1821831 w 3845184"/>
              <a:gd name="connsiteY68" fmla="*/ 2657694 h 3028105"/>
              <a:gd name="connsiteX69" fmla="*/ 1831559 w 3845184"/>
              <a:gd name="connsiteY69" fmla="*/ 2618784 h 3028105"/>
              <a:gd name="connsiteX70" fmla="*/ 1870469 w 3845184"/>
              <a:gd name="connsiteY70" fmla="*/ 2560418 h 3028105"/>
              <a:gd name="connsiteX71" fmla="*/ 1899652 w 3845184"/>
              <a:gd name="connsiteY71" fmla="*/ 2492324 h 3028105"/>
              <a:gd name="connsiteX72" fmla="*/ 1909380 w 3845184"/>
              <a:gd name="connsiteY72" fmla="*/ 2463141 h 3028105"/>
              <a:gd name="connsiteX73" fmla="*/ 1919108 w 3845184"/>
              <a:gd name="connsiteY73" fmla="*/ 2424230 h 3028105"/>
              <a:gd name="connsiteX74" fmla="*/ 1958018 w 3845184"/>
              <a:gd name="connsiteY74" fmla="*/ 2365864 h 3028105"/>
              <a:gd name="connsiteX75" fmla="*/ 2016384 w 3845184"/>
              <a:gd name="connsiteY75" fmla="*/ 2249133 h 3028105"/>
              <a:gd name="connsiteX76" fmla="*/ 2035840 w 3845184"/>
              <a:gd name="connsiteY76" fmla="*/ 2210222 h 3028105"/>
              <a:gd name="connsiteX77" fmla="*/ 2045567 w 3845184"/>
              <a:gd name="connsiteY77" fmla="*/ 2181039 h 3028105"/>
              <a:gd name="connsiteX78" fmla="*/ 2065023 w 3845184"/>
              <a:gd name="connsiteY78" fmla="*/ 2161584 h 3028105"/>
              <a:gd name="connsiteX79" fmla="*/ 2094206 w 3845184"/>
              <a:gd name="connsiteY79" fmla="*/ 2112945 h 3028105"/>
              <a:gd name="connsiteX80" fmla="*/ 2103933 w 3845184"/>
              <a:gd name="connsiteY80" fmla="*/ 2083762 h 3028105"/>
              <a:gd name="connsiteX81" fmla="*/ 2123389 w 3845184"/>
              <a:gd name="connsiteY81" fmla="*/ 2064307 h 3028105"/>
              <a:gd name="connsiteX82" fmla="*/ 2142844 w 3845184"/>
              <a:gd name="connsiteY82" fmla="*/ 2035124 h 3028105"/>
              <a:gd name="connsiteX83" fmla="*/ 2201210 w 3845184"/>
              <a:gd name="connsiteY83" fmla="*/ 1976758 h 3028105"/>
              <a:gd name="connsiteX84" fmla="*/ 2240120 w 3845184"/>
              <a:gd name="connsiteY84" fmla="*/ 1937847 h 3028105"/>
              <a:gd name="connsiteX85" fmla="*/ 2269303 w 3845184"/>
              <a:gd name="connsiteY85" fmla="*/ 1918392 h 3028105"/>
              <a:gd name="connsiteX86" fmla="*/ 2308214 w 3845184"/>
              <a:gd name="connsiteY86" fmla="*/ 1879481 h 3028105"/>
              <a:gd name="connsiteX87" fmla="*/ 2327669 w 3845184"/>
              <a:gd name="connsiteY87" fmla="*/ 1850298 h 3028105"/>
              <a:gd name="connsiteX88" fmla="*/ 2356852 w 3845184"/>
              <a:gd name="connsiteY88" fmla="*/ 1830843 h 3028105"/>
              <a:gd name="connsiteX89" fmla="*/ 2376308 w 3845184"/>
              <a:gd name="connsiteY89" fmla="*/ 1801660 h 3028105"/>
              <a:gd name="connsiteX90" fmla="*/ 2463857 w 3845184"/>
              <a:gd name="connsiteY90" fmla="*/ 1753022 h 3028105"/>
              <a:gd name="connsiteX91" fmla="*/ 2493040 w 3845184"/>
              <a:gd name="connsiteY91" fmla="*/ 1733567 h 3028105"/>
              <a:gd name="connsiteX92" fmla="*/ 2561133 w 3845184"/>
              <a:gd name="connsiteY92" fmla="*/ 1704384 h 3028105"/>
              <a:gd name="connsiteX93" fmla="*/ 2590316 w 3845184"/>
              <a:gd name="connsiteY93" fmla="*/ 1684928 h 3028105"/>
              <a:gd name="connsiteX94" fmla="*/ 2648682 w 3845184"/>
              <a:gd name="connsiteY94" fmla="*/ 1665473 h 3028105"/>
              <a:gd name="connsiteX95" fmla="*/ 2677865 w 3845184"/>
              <a:gd name="connsiteY95" fmla="*/ 1646018 h 3028105"/>
              <a:gd name="connsiteX96" fmla="*/ 2736231 w 3845184"/>
              <a:gd name="connsiteY96" fmla="*/ 1626562 h 3028105"/>
              <a:gd name="connsiteX97" fmla="*/ 2765414 w 3845184"/>
              <a:gd name="connsiteY97" fmla="*/ 1607107 h 3028105"/>
              <a:gd name="connsiteX98" fmla="*/ 2804325 w 3845184"/>
              <a:gd name="connsiteY98" fmla="*/ 1597379 h 3028105"/>
              <a:gd name="connsiteX99" fmla="*/ 2862691 w 3845184"/>
              <a:gd name="connsiteY99" fmla="*/ 1577924 h 3028105"/>
              <a:gd name="connsiteX100" fmla="*/ 2901601 w 3845184"/>
              <a:gd name="connsiteY100" fmla="*/ 1568196 h 3028105"/>
              <a:gd name="connsiteX101" fmla="*/ 2989150 w 3845184"/>
              <a:gd name="connsiteY101" fmla="*/ 1539013 h 3028105"/>
              <a:gd name="connsiteX102" fmla="*/ 3018333 w 3845184"/>
              <a:gd name="connsiteY102" fmla="*/ 1529286 h 3028105"/>
              <a:gd name="connsiteX103" fmla="*/ 3086427 w 3845184"/>
              <a:gd name="connsiteY103" fmla="*/ 1519558 h 3028105"/>
              <a:gd name="connsiteX104" fmla="*/ 3417167 w 3845184"/>
              <a:gd name="connsiteY104" fmla="*/ 1480647 h 3028105"/>
              <a:gd name="connsiteX105" fmla="*/ 3524172 w 3845184"/>
              <a:gd name="connsiteY105" fmla="*/ 1451464 h 3028105"/>
              <a:gd name="connsiteX106" fmla="*/ 3553354 w 3845184"/>
              <a:gd name="connsiteY106" fmla="*/ 1441737 h 3028105"/>
              <a:gd name="connsiteX107" fmla="*/ 3601993 w 3845184"/>
              <a:gd name="connsiteY107" fmla="*/ 1412554 h 3028105"/>
              <a:gd name="connsiteX108" fmla="*/ 3660359 w 3845184"/>
              <a:gd name="connsiteY108" fmla="*/ 1373643 h 3028105"/>
              <a:gd name="connsiteX109" fmla="*/ 3728452 w 3845184"/>
              <a:gd name="connsiteY109" fmla="*/ 1334733 h 3028105"/>
              <a:gd name="connsiteX110" fmla="*/ 3747908 w 3845184"/>
              <a:gd name="connsiteY110" fmla="*/ 1315277 h 3028105"/>
              <a:gd name="connsiteX111" fmla="*/ 3786818 w 3845184"/>
              <a:gd name="connsiteY111" fmla="*/ 1286094 h 3028105"/>
              <a:gd name="connsiteX112" fmla="*/ 3825729 w 3845184"/>
              <a:gd name="connsiteY112" fmla="*/ 1227728 h 3028105"/>
              <a:gd name="connsiteX113" fmla="*/ 3845184 w 3845184"/>
              <a:gd name="connsiteY113" fmla="*/ 1169362 h 3028105"/>
              <a:gd name="connsiteX114" fmla="*/ 3835457 w 3845184"/>
              <a:gd name="connsiteY114" fmla="*/ 955354 h 3028105"/>
              <a:gd name="connsiteX115" fmla="*/ 3816001 w 3845184"/>
              <a:gd name="connsiteY115" fmla="*/ 896988 h 3028105"/>
              <a:gd name="connsiteX116" fmla="*/ 3806274 w 3845184"/>
              <a:gd name="connsiteY116" fmla="*/ 867805 h 3028105"/>
              <a:gd name="connsiteX117" fmla="*/ 3767363 w 3845184"/>
              <a:gd name="connsiteY117" fmla="*/ 828894 h 3028105"/>
              <a:gd name="connsiteX118" fmla="*/ 3728452 w 3845184"/>
              <a:gd name="connsiteY118" fmla="*/ 780256 h 3028105"/>
              <a:gd name="connsiteX119" fmla="*/ 3699269 w 3845184"/>
              <a:gd name="connsiteY119" fmla="*/ 760801 h 3028105"/>
              <a:gd name="connsiteX120" fmla="*/ 3679814 w 3845184"/>
              <a:gd name="connsiteY120" fmla="*/ 741345 h 3028105"/>
              <a:gd name="connsiteX121" fmla="*/ 3640903 w 3845184"/>
              <a:gd name="connsiteY121" fmla="*/ 712162 h 3028105"/>
              <a:gd name="connsiteX122" fmla="*/ 3611720 w 3845184"/>
              <a:gd name="connsiteY122" fmla="*/ 682979 h 3028105"/>
              <a:gd name="connsiteX123" fmla="*/ 3582537 w 3845184"/>
              <a:gd name="connsiteY123" fmla="*/ 663524 h 3028105"/>
              <a:gd name="connsiteX124" fmla="*/ 3553354 w 3845184"/>
              <a:gd name="connsiteY124" fmla="*/ 634341 h 3028105"/>
              <a:gd name="connsiteX125" fmla="*/ 3465806 w 3845184"/>
              <a:gd name="connsiteY125" fmla="*/ 585703 h 3028105"/>
              <a:gd name="connsiteX126" fmla="*/ 3417167 w 3845184"/>
              <a:gd name="connsiteY126" fmla="*/ 546792 h 3028105"/>
              <a:gd name="connsiteX127" fmla="*/ 3378257 w 3845184"/>
              <a:gd name="connsiteY127" fmla="*/ 527337 h 3028105"/>
              <a:gd name="connsiteX128" fmla="*/ 3319891 w 3845184"/>
              <a:gd name="connsiteY128" fmla="*/ 498154 h 3028105"/>
              <a:gd name="connsiteX129" fmla="*/ 3242069 w 3845184"/>
              <a:gd name="connsiteY129" fmla="*/ 459243 h 3028105"/>
              <a:gd name="connsiteX130" fmla="*/ 3242069 w 3845184"/>
              <a:gd name="connsiteY130" fmla="*/ 459243 h 3028105"/>
              <a:gd name="connsiteX131" fmla="*/ 3212886 w 3845184"/>
              <a:gd name="connsiteY131" fmla="*/ 439788 h 3028105"/>
              <a:gd name="connsiteX132" fmla="*/ 3154520 w 3845184"/>
              <a:gd name="connsiteY132" fmla="*/ 420333 h 3028105"/>
              <a:gd name="connsiteX133" fmla="*/ 3125337 w 3845184"/>
              <a:gd name="connsiteY133" fmla="*/ 400877 h 3028105"/>
              <a:gd name="connsiteX134" fmla="*/ 3096154 w 3845184"/>
              <a:gd name="connsiteY134" fmla="*/ 391150 h 3028105"/>
              <a:gd name="connsiteX135" fmla="*/ 3076699 w 3845184"/>
              <a:gd name="connsiteY135" fmla="*/ 371694 h 3028105"/>
              <a:gd name="connsiteX136" fmla="*/ 3047516 w 3845184"/>
              <a:gd name="connsiteY136" fmla="*/ 352239 h 3028105"/>
              <a:gd name="connsiteX137" fmla="*/ 3018333 w 3845184"/>
              <a:gd name="connsiteY137" fmla="*/ 342511 h 3028105"/>
              <a:gd name="connsiteX138" fmla="*/ 2989150 w 3845184"/>
              <a:gd name="connsiteY138" fmla="*/ 323056 h 3028105"/>
              <a:gd name="connsiteX139" fmla="*/ 2959967 w 3845184"/>
              <a:gd name="connsiteY139" fmla="*/ 313328 h 3028105"/>
              <a:gd name="connsiteX140" fmla="*/ 2930784 w 3845184"/>
              <a:gd name="connsiteY140" fmla="*/ 293873 h 3028105"/>
              <a:gd name="connsiteX141" fmla="*/ 2862691 w 3845184"/>
              <a:gd name="connsiteY141" fmla="*/ 264690 h 3028105"/>
              <a:gd name="connsiteX142" fmla="*/ 2765414 w 3845184"/>
              <a:gd name="connsiteY142" fmla="*/ 206324 h 3028105"/>
              <a:gd name="connsiteX143" fmla="*/ 2707048 w 3845184"/>
              <a:gd name="connsiteY143" fmla="*/ 167413 h 3028105"/>
              <a:gd name="connsiteX144" fmla="*/ 2648682 w 3845184"/>
              <a:gd name="connsiteY144" fmla="*/ 128503 h 3028105"/>
              <a:gd name="connsiteX145" fmla="*/ 2561133 w 3845184"/>
              <a:gd name="connsiteY145" fmla="*/ 60409 h 3028105"/>
              <a:gd name="connsiteX146" fmla="*/ 2473584 w 3845184"/>
              <a:gd name="connsiteY146" fmla="*/ 31226 h 3028105"/>
              <a:gd name="connsiteX147" fmla="*/ 2415218 w 3845184"/>
              <a:gd name="connsiteY147" fmla="*/ 11771 h 3028105"/>
              <a:gd name="connsiteX148" fmla="*/ 2376308 w 3845184"/>
              <a:gd name="connsiteY148" fmla="*/ 2043 h 3028105"/>
              <a:gd name="connsiteX149" fmla="*/ 2337397 w 3845184"/>
              <a:gd name="connsiteY149" fmla="*/ 2043 h 302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845184" h="3028105">
                <a:moveTo>
                  <a:pt x="2337397" y="2043"/>
                </a:moveTo>
                <a:lnTo>
                  <a:pt x="1938563" y="21498"/>
                </a:lnTo>
                <a:cubicBezTo>
                  <a:pt x="1905331" y="23119"/>
                  <a:pt x="1864668" y="31494"/>
                  <a:pt x="1831559" y="40954"/>
                </a:cubicBezTo>
                <a:cubicBezTo>
                  <a:pt x="1821700" y="43771"/>
                  <a:pt x="1812235" y="47864"/>
                  <a:pt x="1802376" y="50681"/>
                </a:cubicBezTo>
                <a:cubicBezTo>
                  <a:pt x="1789521" y="54354"/>
                  <a:pt x="1776271" y="56567"/>
                  <a:pt x="1763465" y="60409"/>
                </a:cubicBezTo>
                <a:cubicBezTo>
                  <a:pt x="1743822" y="66302"/>
                  <a:pt x="1725481" y="77599"/>
                  <a:pt x="1705099" y="79864"/>
                </a:cubicBezTo>
                <a:lnTo>
                  <a:pt x="1617550" y="89592"/>
                </a:lnTo>
                <a:lnTo>
                  <a:pt x="1325720" y="79864"/>
                </a:lnTo>
                <a:cubicBezTo>
                  <a:pt x="1282971" y="77614"/>
                  <a:pt x="1161699" y="55770"/>
                  <a:pt x="1131167" y="50681"/>
                </a:cubicBezTo>
                <a:cubicBezTo>
                  <a:pt x="1111712" y="47438"/>
                  <a:pt x="1092457" y="42592"/>
                  <a:pt x="1072801" y="40954"/>
                </a:cubicBezTo>
                <a:cubicBezTo>
                  <a:pt x="788641" y="17273"/>
                  <a:pt x="1168777" y="47559"/>
                  <a:pt x="751789" y="21498"/>
                </a:cubicBezTo>
                <a:cubicBezTo>
                  <a:pt x="716043" y="19264"/>
                  <a:pt x="680508" y="14323"/>
                  <a:pt x="644784" y="11771"/>
                </a:cubicBezTo>
                <a:cubicBezTo>
                  <a:pt x="589706" y="7837"/>
                  <a:pt x="534537" y="5286"/>
                  <a:pt x="479414" y="2043"/>
                </a:cubicBezTo>
                <a:cubicBezTo>
                  <a:pt x="277831" y="16442"/>
                  <a:pt x="402673" y="-359"/>
                  <a:pt x="304316" y="21498"/>
                </a:cubicBezTo>
                <a:cubicBezTo>
                  <a:pt x="284335" y="25938"/>
                  <a:pt x="247355" y="30524"/>
                  <a:pt x="226495" y="40954"/>
                </a:cubicBezTo>
                <a:cubicBezTo>
                  <a:pt x="216038" y="46182"/>
                  <a:pt x="207463" y="54609"/>
                  <a:pt x="197312" y="60409"/>
                </a:cubicBezTo>
                <a:cubicBezTo>
                  <a:pt x="184721" y="67603"/>
                  <a:pt x="171371" y="73379"/>
                  <a:pt x="158401" y="79864"/>
                </a:cubicBezTo>
                <a:lnTo>
                  <a:pt x="109763" y="128503"/>
                </a:lnTo>
                <a:lnTo>
                  <a:pt x="80580" y="157686"/>
                </a:lnTo>
                <a:lnTo>
                  <a:pt x="61125" y="216052"/>
                </a:lnTo>
                <a:lnTo>
                  <a:pt x="51397" y="245235"/>
                </a:lnTo>
                <a:cubicBezTo>
                  <a:pt x="54640" y="329541"/>
                  <a:pt x="55320" y="413985"/>
                  <a:pt x="61125" y="498154"/>
                </a:cubicBezTo>
                <a:cubicBezTo>
                  <a:pt x="61830" y="508383"/>
                  <a:pt x="68365" y="517389"/>
                  <a:pt x="70852" y="527337"/>
                </a:cubicBezTo>
                <a:cubicBezTo>
                  <a:pt x="77651" y="554533"/>
                  <a:pt x="85970" y="608317"/>
                  <a:pt x="90308" y="634341"/>
                </a:cubicBezTo>
                <a:cubicBezTo>
                  <a:pt x="87065" y="777013"/>
                  <a:pt x="86172" y="919758"/>
                  <a:pt x="80580" y="1062358"/>
                </a:cubicBezTo>
                <a:cubicBezTo>
                  <a:pt x="79682" y="1085269"/>
                  <a:pt x="73531" y="1107681"/>
                  <a:pt x="70852" y="1130452"/>
                </a:cubicBezTo>
                <a:cubicBezTo>
                  <a:pt x="44164" y="1357302"/>
                  <a:pt x="75560" y="1129037"/>
                  <a:pt x="51397" y="1286094"/>
                </a:cubicBezTo>
                <a:cubicBezTo>
                  <a:pt x="47910" y="1308756"/>
                  <a:pt x="45155" y="1331526"/>
                  <a:pt x="41669" y="1354188"/>
                </a:cubicBezTo>
                <a:cubicBezTo>
                  <a:pt x="38670" y="1373682"/>
                  <a:pt x="34549" y="1393003"/>
                  <a:pt x="31942" y="1412554"/>
                </a:cubicBezTo>
                <a:cubicBezTo>
                  <a:pt x="13459" y="1551181"/>
                  <a:pt x="31875" y="1451802"/>
                  <a:pt x="12486" y="1548741"/>
                </a:cubicBezTo>
                <a:cubicBezTo>
                  <a:pt x="-4830" y="1721912"/>
                  <a:pt x="-3482" y="1664638"/>
                  <a:pt x="12486" y="1928120"/>
                </a:cubicBezTo>
                <a:cubicBezTo>
                  <a:pt x="12916" y="1935213"/>
                  <a:pt x="27025" y="1986379"/>
                  <a:pt x="31942" y="1996213"/>
                </a:cubicBezTo>
                <a:cubicBezTo>
                  <a:pt x="37170" y="2006670"/>
                  <a:pt x="44912" y="2015668"/>
                  <a:pt x="51397" y="2025396"/>
                </a:cubicBezTo>
                <a:cubicBezTo>
                  <a:pt x="54640" y="2038366"/>
                  <a:pt x="55146" y="2052349"/>
                  <a:pt x="61125" y="2064307"/>
                </a:cubicBezTo>
                <a:cubicBezTo>
                  <a:pt x="106380" y="2154819"/>
                  <a:pt x="83007" y="2096524"/>
                  <a:pt x="119491" y="2142128"/>
                </a:cubicBezTo>
                <a:cubicBezTo>
                  <a:pt x="126794" y="2151257"/>
                  <a:pt x="131643" y="2162182"/>
                  <a:pt x="138946" y="2171311"/>
                </a:cubicBezTo>
                <a:cubicBezTo>
                  <a:pt x="144675" y="2178473"/>
                  <a:pt x="153314" y="2183136"/>
                  <a:pt x="158401" y="2190767"/>
                </a:cubicBezTo>
                <a:cubicBezTo>
                  <a:pt x="190110" y="2238330"/>
                  <a:pt x="164150" y="2219065"/>
                  <a:pt x="197312" y="2258860"/>
                </a:cubicBezTo>
                <a:cubicBezTo>
                  <a:pt x="206119" y="2269428"/>
                  <a:pt x="217688" y="2277475"/>
                  <a:pt x="226495" y="2288043"/>
                </a:cubicBezTo>
                <a:cubicBezTo>
                  <a:pt x="233979" y="2297024"/>
                  <a:pt x="238251" y="2308428"/>
                  <a:pt x="245950" y="2317226"/>
                </a:cubicBezTo>
                <a:cubicBezTo>
                  <a:pt x="261049" y="2334481"/>
                  <a:pt x="278376" y="2349651"/>
                  <a:pt x="294589" y="2365864"/>
                </a:cubicBezTo>
                <a:lnTo>
                  <a:pt x="343227" y="2414503"/>
                </a:lnTo>
                <a:cubicBezTo>
                  <a:pt x="352955" y="2420988"/>
                  <a:pt x="363672" y="2426191"/>
                  <a:pt x="372410" y="2433958"/>
                </a:cubicBezTo>
                <a:lnTo>
                  <a:pt x="459959" y="2521507"/>
                </a:lnTo>
                <a:cubicBezTo>
                  <a:pt x="469687" y="2531235"/>
                  <a:pt x="477695" y="2543059"/>
                  <a:pt x="489142" y="2550690"/>
                </a:cubicBezTo>
                <a:cubicBezTo>
                  <a:pt x="498870" y="2557175"/>
                  <a:pt x="509196" y="2562842"/>
                  <a:pt x="518325" y="2570145"/>
                </a:cubicBezTo>
                <a:cubicBezTo>
                  <a:pt x="525487" y="2575874"/>
                  <a:pt x="530443" y="2584098"/>
                  <a:pt x="537780" y="2589601"/>
                </a:cubicBezTo>
                <a:cubicBezTo>
                  <a:pt x="556486" y="2603630"/>
                  <a:pt x="579613" y="2611977"/>
                  <a:pt x="596146" y="2628511"/>
                </a:cubicBezTo>
                <a:cubicBezTo>
                  <a:pt x="632135" y="2664502"/>
                  <a:pt x="607968" y="2642877"/>
                  <a:pt x="673967" y="2686877"/>
                </a:cubicBezTo>
                <a:lnTo>
                  <a:pt x="703150" y="2706333"/>
                </a:lnTo>
                <a:cubicBezTo>
                  <a:pt x="712878" y="2712818"/>
                  <a:pt x="724066" y="2717521"/>
                  <a:pt x="732333" y="2725788"/>
                </a:cubicBezTo>
                <a:cubicBezTo>
                  <a:pt x="738818" y="2732273"/>
                  <a:pt x="744627" y="2739514"/>
                  <a:pt x="751789" y="2745243"/>
                </a:cubicBezTo>
                <a:cubicBezTo>
                  <a:pt x="790038" y="2775842"/>
                  <a:pt x="774235" y="2755624"/>
                  <a:pt x="819882" y="2784154"/>
                </a:cubicBezTo>
                <a:cubicBezTo>
                  <a:pt x="887183" y="2826218"/>
                  <a:pt x="830645" y="2803955"/>
                  <a:pt x="887976" y="2823064"/>
                </a:cubicBezTo>
                <a:lnTo>
                  <a:pt x="1004708" y="2900886"/>
                </a:lnTo>
                <a:lnTo>
                  <a:pt x="1033891" y="2920341"/>
                </a:lnTo>
                <a:cubicBezTo>
                  <a:pt x="1043619" y="2926826"/>
                  <a:pt x="1051983" y="2936099"/>
                  <a:pt x="1063074" y="2939796"/>
                </a:cubicBezTo>
                <a:lnTo>
                  <a:pt x="1092257" y="2949524"/>
                </a:lnTo>
                <a:cubicBezTo>
                  <a:pt x="1147697" y="3004964"/>
                  <a:pt x="1091764" y="2959041"/>
                  <a:pt x="1160350" y="2988435"/>
                </a:cubicBezTo>
                <a:cubicBezTo>
                  <a:pt x="1171096" y="2993040"/>
                  <a:pt x="1179076" y="3002662"/>
                  <a:pt x="1189533" y="3007890"/>
                </a:cubicBezTo>
                <a:cubicBezTo>
                  <a:pt x="1203493" y="3014870"/>
                  <a:pt x="1245154" y="3024227"/>
                  <a:pt x="1257627" y="3027345"/>
                </a:cubicBezTo>
                <a:cubicBezTo>
                  <a:pt x="1262176" y="3027128"/>
                  <a:pt x="1463483" y="3036022"/>
                  <a:pt x="1520274" y="2998162"/>
                </a:cubicBezTo>
                <a:lnTo>
                  <a:pt x="1578640" y="2959252"/>
                </a:lnTo>
                <a:lnTo>
                  <a:pt x="1607823" y="2939796"/>
                </a:lnTo>
                <a:cubicBezTo>
                  <a:pt x="1614308" y="2930068"/>
                  <a:pt x="1619511" y="2919351"/>
                  <a:pt x="1627278" y="2910613"/>
                </a:cubicBezTo>
                <a:cubicBezTo>
                  <a:pt x="1675738" y="2856095"/>
                  <a:pt x="1670473" y="2862361"/>
                  <a:pt x="1714827" y="2832792"/>
                </a:cubicBezTo>
                <a:cubicBezTo>
                  <a:pt x="1746181" y="2770082"/>
                  <a:pt x="1730353" y="2798665"/>
                  <a:pt x="1782920" y="2716060"/>
                </a:cubicBezTo>
                <a:cubicBezTo>
                  <a:pt x="1789197" y="2706197"/>
                  <a:pt x="1795891" y="2696605"/>
                  <a:pt x="1802376" y="2686877"/>
                </a:cubicBezTo>
                <a:lnTo>
                  <a:pt x="1821831" y="2657694"/>
                </a:lnTo>
                <a:cubicBezTo>
                  <a:pt x="1825074" y="2644724"/>
                  <a:pt x="1825580" y="2630742"/>
                  <a:pt x="1831559" y="2618784"/>
                </a:cubicBezTo>
                <a:cubicBezTo>
                  <a:pt x="1842016" y="2597870"/>
                  <a:pt x="1863075" y="2582600"/>
                  <a:pt x="1870469" y="2560418"/>
                </a:cubicBezTo>
                <a:cubicBezTo>
                  <a:pt x="1893283" y="2491979"/>
                  <a:pt x="1863591" y="2576468"/>
                  <a:pt x="1899652" y="2492324"/>
                </a:cubicBezTo>
                <a:cubicBezTo>
                  <a:pt x="1903691" y="2482899"/>
                  <a:pt x="1906563" y="2473000"/>
                  <a:pt x="1909380" y="2463141"/>
                </a:cubicBezTo>
                <a:cubicBezTo>
                  <a:pt x="1913053" y="2450286"/>
                  <a:pt x="1913129" y="2436188"/>
                  <a:pt x="1919108" y="2424230"/>
                </a:cubicBezTo>
                <a:cubicBezTo>
                  <a:pt x="1929565" y="2403316"/>
                  <a:pt x="1950624" y="2388046"/>
                  <a:pt x="1958018" y="2365864"/>
                </a:cubicBezTo>
                <a:cubicBezTo>
                  <a:pt x="2006919" y="2219165"/>
                  <a:pt x="1940957" y="2399984"/>
                  <a:pt x="2016384" y="2249133"/>
                </a:cubicBezTo>
                <a:cubicBezTo>
                  <a:pt x="2022869" y="2236163"/>
                  <a:pt x="2030128" y="2223551"/>
                  <a:pt x="2035840" y="2210222"/>
                </a:cubicBezTo>
                <a:cubicBezTo>
                  <a:pt x="2039879" y="2200797"/>
                  <a:pt x="2040291" y="2189832"/>
                  <a:pt x="2045567" y="2181039"/>
                </a:cubicBezTo>
                <a:cubicBezTo>
                  <a:pt x="2050286" y="2173175"/>
                  <a:pt x="2058538" y="2168069"/>
                  <a:pt x="2065023" y="2161584"/>
                </a:cubicBezTo>
                <a:cubicBezTo>
                  <a:pt x="2092577" y="2078915"/>
                  <a:pt x="2054148" y="2179710"/>
                  <a:pt x="2094206" y="2112945"/>
                </a:cubicBezTo>
                <a:cubicBezTo>
                  <a:pt x="2099481" y="2104152"/>
                  <a:pt x="2098657" y="2092555"/>
                  <a:pt x="2103933" y="2083762"/>
                </a:cubicBezTo>
                <a:cubicBezTo>
                  <a:pt x="2108652" y="2075898"/>
                  <a:pt x="2117660" y="2071469"/>
                  <a:pt x="2123389" y="2064307"/>
                </a:cubicBezTo>
                <a:cubicBezTo>
                  <a:pt x="2130692" y="2055178"/>
                  <a:pt x="2135077" y="2043862"/>
                  <a:pt x="2142844" y="2035124"/>
                </a:cubicBezTo>
                <a:cubicBezTo>
                  <a:pt x="2161123" y="2014560"/>
                  <a:pt x="2181755" y="1996213"/>
                  <a:pt x="2201210" y="1976758"/>
                </a:cubicBezTo>
                <a:cubicBezTo>
                  <a:pt x="2214180" y="1963788"/>
                  <a:pt x="2224858" y="1948022"/>
                  <a:pt x="2240120" y="1937847"/>
                </a:cubicBezTo>
                <a:cubicBezTo>
                  <a:pt x="2249848" y="1931362"/>
                  <a:pt x="2260426" y="1926000"/>
                  <a:pt x="2269303" y="1918392"/>
                </a:cubicBezTo>
                <a:cubicBezTo>
                  <a:pt x="2283230" y="1906455"/>
                  <a:pt x="2298039" y="1894743"/>
                  <a:pt x="2308214" y="1879481"/>
                </a:cubicBezTo>
                <a:cubicBezTo>
                  <a:pt x="2314699" y="1869753"/>
                  <a:pt x="2319402" y="1858565"/>
                  <a:pt x="2327669" y="1850298"/>
                </a:cubicBezTo>
                <a:cubicBezTo>
                  <a:pt x="2335936" y="1842031"/>
                  <a:pt x="2347124" y="1837328"/>
                  <a:pt x="2356852" y="1830843"/>
                </a:cubicBezTo>
                <a:cubicBezTo>
                  <a:pt x="2363337" y="1821115"/>
                  <a:pt x="2367509" y="1809359"/>
                  <a:pt x="2376308" y="1801660"/>
                </a:cubicBezTo>
                <a:cubicBezTo>
                  <a:pt x="2458096" y="1730097"/>
                  <a:pt x="2405962" y="1781970"/>
                  <a:pt x="2463857" y="1753022"/>
                </a:cubicBezTo>
                <a:cubicBezTo>
                  <a:pt x="2474314" y="1747794"/>
                  <a:pt x="2482583" y="1738795"/>
                  <a:pt x="2493040" y="1733567"/>
                </a:cubicBezTo>
                <a:cubicBezTo>
                  <a:pt x="2602151" y="1679011"/>
                  <a:pt x="2419473" y="1785334"/>
                  <a:pt x="2561133" y="1704384"/>
                </a:cubicBezTo>
                <a:cubicBezTo>
                  <a:pt x="2571284" y="1698583"/>
                  <a:pt x="2579632" y="1689676"/>
                  <a:pt x="2590316" y="1684928"/>
                </a:cubicBezTo>
                <a:cubicBezTo>
                  <a:pt x="2609056" y="1676599"/>
                  <a:pt x="2631618" y="1676848"/>
                  <a:pt x="2648682" y="1665473"/>
                </a:cubicBezTo>
                <a:cubicBezTo>
                  <a:pt x="2658410" y="1658988"/>
                  <a:pt x="2667182" y="1650766"/>
                  <a:pt x="2677865" y="1646018"/>
                </a:cubicBezTo>
                <a:cubicBezTo>
                  <a:pt x="2696605" y="1637689"/>
                  <a:pt x="2719167" y="1637938"/>
                  <a:pt x="2736231" y="1626562"/>
                </a:cubicBezTo>
                <a:cubicBezTo>
                  <a:pt x="2745959" y="1620077"/>
                  <a:pt x="2754668" y="1611712"/>
                  <a:pt x="2765414" y="1607107"/>
                </a:cubicBezTo>
                <a:cubicBezTo>
                  <a:pt x="2777703" y="1601841"/>
                  <a:pt x="2791519" y="1601221"/>
                  <a:pt x="2804325" y="1597379"/>
                </a:cubicBezTo>
                <a:cubicBezTo>
                  <a:pt x="2823968" y="1591486"/>
                  <a:pt x="2842796" y="1582898"/>
                  <a:pt x="2862691" y="1577924"/>
                </a:cubicBezTo>
                <a:cubicBezTo>
                  <a:pt x="2875661" y="1574681"/>
                  <a:pt x="2888796" y="1572038"/>
                  <a:pt x="2901601" y="1568196"/>
                </a:cubicBezTo>
                <a:cubicBezTo>
                  <a:pt x="2901651" y="1568181"/>
                  <a:pt x="2974534" y="1543885"/>
                  <a:pt x="2989150" y="1539013"/>
                </a:cubicBezTo>
                <a:cubicBezTo>
                  <a:pt x="2998878" y="1535771"/>
                  <a:pt x="3008182" y="1530736"/>
                  <a:pt x="3018333" y="1529286"/>
                </a:cubicBezTo>
                <a:cubicBezTo>
                  <a:pt x="3041031" y="1526043"/>
                  <a:pt x="3063639" y="1522090"/>
                  <a:pt x="3086427" y="1519558"/>
                </a:cubicBezTo>
                <a:cubicBezTo>
                  <a:pt x="3173297" y="1509906"/>
                  <a:pt x="3324330" y="1499213"/>
                  <a:pt x="3417167" y="1480647"/>
                </a:cubicBezTo>
                <a:cubicBezTo>
                  <a:pt x="3485919" y="1466898"/>
                  <a:pt x="3450116" y="1476150"/>
                  <a:pt x="3524172" y="1451464"/>
                </a:cubicBezTo>
                <a:lnTo>
                  <a:pt x="3553354" y="1441737"/>
                </a:lnTo>
                <a:cubicBezTo>
                  <a:pt x="3597005" y="1398086"/>
                  <a:pt x="3545165" y="1444125"/>
                  <a:pt x="3601993" y="1412554"/>
                </a:cubicBezTo>
                <a:cubicBezTo>
                  <a:pt x="3622433" y="1401199"/>
                  <a:pt x="3639445" y="1384100"/>
                  <a:pt x="3660359" y="1373643"/>
                </a:cubicBezTo>
                <a:cubicBezTo>
                  <a:pt x="3686986" y="1360330"/>
                  <a:pt x="3705537" y="1353065"/>
                  <a:pt x="3728452" y="1334733"/>
                </a:cubicBezTo>
                <a:cubicBezTo>
                  <a:pt x="3735614" y="1329004"/>
                  <a:pt x="3740862" y="1321149"/>
                  <a:pt x="3747908" y="1315277"/>
                </a:cubicBezTo>
                <a:cubicBezTo>
                  <a:pt x="3760363" y="1304898"/>
                  <a:pt x="3776047" y="1298211"/>
                  <a:pt x="3786818" y="1286094"/>
                </a:cubicBezTo>
                <a:cubicBezTo>
                  <a:pt x="3802352" y="1268618"/>
                  <a:pt x="3818335" y="1249911"/>
                  <a:pt x="3825729" y="1227728"/>
                </a:cubicBezTo>
                <a:lnTo>
                  <a:pt x="3845184" y="1169362"/>
                </a:lnTo>
                <a:cubicBezTo>
                  <a:pt x="3841942" y="1098026"/>
                  <a:pt x="3843065" y="1026357"/>
                  <a:pt x="3835457" y="955354"/>
                </a:cubicBezTo>
                <a:cubicBezTo>
                  <a:pt x="3833272" y="934963"/>
                  <a:pt x="3822486" y="916443"/>
                  <a:pt x="3816001" y="896988"/>
                </a:cubicBezTo>
                <a:cubicBezTo>
                  <a:pt x="3812758" y="887260"/>
                  <a:pt x="3813525" y="875056"/>
                  <a:pt x="3806274" y="867805"/>
                </a:cubicBezTo>
                <a:cubicBezTo>
                  <a:pt x="3793304" y="854835"/>
                  <a:pt x="3777538" y="844156"/>
                  <a:pt x="3767363" y="828894"/>
                </a:cubicBezTo>
                <a:cubicBezTo>
                  <a:pt x="3752916" y="807223"/>
                  <a:pt x="3748256" y="796099"/>
                  <a:pt x="3728452" y="780256"/>
                </a:cubicBezTo>
                <a:cubicBezTo>
                  <a:pt x="3719323" y="772953"/>
                  <a:pt x="3708398" y="768104"/>
                  <a:pt x="3699269" y="760801"/>
                </a:cubicBezTo>
                <a:cubicBezTo>
                  <a:pt x="3692107" y="755072"/>
                  <a:pt x="3686860" y="747216"/>
                  <a:pt x="3679814" y="741345"/>
                </a:cubicBezTo>
                <a:cubicBezTo>
                  <a:pt x="3667359" y="730966"/>
                  <a:pt x="3653213" y="722713"/>
                  <a:pt x="3640903" y="712162"/>
                </a:cubicBezTo>
                <a:cubicBezTo>
                  <a:pt x="3630458" y="703209"/>
                  <a:pt x="3622288" y="691786"/>
                  <a:pt x="3611720" y="682979"/>
                </a:cubicBezTo>
                <a:cubicBezTo>
                  <a:pt x="3602739" y="675495"/>
                  <a:pt x="3591518" y="671008"/>
                  <a:pt x="3582537" y="663524"/>
                </a:cubicBezTo>
                <a:cubicBezTo>
                  <a:pt x="3571969" y="654717"/>
                  <a:pt x="3564213" y="642787"/>
                  <a:pt x="3553354" y="634341"/>
                </a:cubicBezTo>
                <a:cubicBezTo>
                  <a:pt x="3503180" y="595316"/>
                  <a:pt x="3509838" y="600379"/>
                  <a:pt x="3465806" y="585703"/>
                </a:cubicBezTo>
                <a:cubicBezTo>
                  <a:pt x="3444500" y="564397"/>
                  <a:pt x="3445801" y="563154"/>
                  <a:pt x="3417167" y="546792"/>
                </a:cubicBezTo>
                <a:cubicBezTo>
                  <a:pt x="3404577" y="539598"/>
                  <a:pt x="3390847" y="534532"/>
                  <a:pt x="3378257" y="527337"/>
                </a:cubicBezTo>
                <a:cubicBezTo>
                  <a:pt x="3325457" y="497165"/>
                  <a:pt x="3373396" y="515988"/>
                  <a:pt x="3319891" y="498154"/>
                </a:cubicBezTo>
                <a:cubicBezTo>
                  <a:pt x="3285934" y="464197"/>
                  <a:pt x="3309136" y="481598"/>
                  <a:pt x="3242069" y="459243"/>
                </a:cubicBezTo>
                <a:lnTo>
                  <a:pt x="3242069" y="459243"/>
                </a:lnTo>
                <a:cubicBezTo>
                  <a:pt x="3232341" y="452758"/>
                  <a:pt x="3223570" y="444536"/>
                  <a:pt x="3212886" y="439788"/>
                </a:cubicBezTo>
                <a:cubicBezTo>
                  <a:pt x="3194146" y="431459"/>
                  <a:pt x="3154520" y="420333"/>
                  <a:pt x="3154520" y="420333"/>
                </a:cubicBezTo>
                <a:cubicBezTo>
                  <a:pt x="3144792" y="413848"/>
                  <a:pt x="3135794" y="406106"/>
                  <a:pt x="3125337" y="400877"/>
                </a:cubicBezTo>
                <a:cubicBezTo>
                  <a:pt x="3116166" y="396291"/>
                  <a:pt x="3104947" y="396426"/>
                  <a:pt x="3096154" y="391150"/>
                </a:cubicBezTo>
                <a:cubicBezTo>
                  <a:pt x="3088290" y="386431"/>
                  <a:pt x="3083861" y="377423"/>
                  <a:pt x="3076699" y="371694"/>
                </a:cubicBezTo>
                <a:cubicBezTo>
                  <a:pt x="3067570" y="364391"/>
                  <a:pt x="3057973" y="357467"/>
                  <a:pt x="3047516" y="352239"/>
                </a:cubicBezTo>
                <a:cubicBezTo>
                  <a:pt x="3038345" y="347653"/>
                  <a:pt x="3027504" y="347097"/>
                  <a:pt x="3018333" y="342511"/>
                </a:cubicBezTo>
                <a:cubicBezTo>
                  <a:pt x="3007876" y="337283"/>
                  <a:pt x="2999607" y="328284"/>
                  <a:pt x="2989150" y="323056"/>
                </a:cubicBezTo>
                <a:cubicBezTo>
                  <a:pt x="2979979" y="318470"/>
                  <a:pt x="2969138" y="317914"/>
                  <a:pt x="2959967" y="313328"/>
                </a:cubicBezTo>
                <a:cubicBezTo>
                  <a:pt x="2949510" y="308100"/>
                  <a:pt x="2941241" y="299101"/>
                  <a:pt x="2930784" y="293873"/>
                </a:cubicBezTo>
                <a:cubicBezTo>
                  <a:pt x="2850285" y="253624"/>
                  <a:pt x="2963888" y="325408"/>
                  <a:pt x="2862691" y="264690"/>
                </a:cubicBezTo>
                <a:cubicBezTo>
                  <a:pt x="2745312" y="194262"/>
                  <a:pt x="2854355" y="250793"/>
                  <a:pt x="2765414" y="206324"/>
                </a:cubicBezTo>
                <a:cubicBezTo>
                  <a:pt x="2672318" y="113228"/>
                  <a:pt x="2791516" y="223725"/>
                  <a:pt x="2707048" y="167413"/>
                </a:cubicBezTo>
                <a:cubicBezTo>
                  <a:pt x="2634185" y="118837"/>
                  <a:pt x="2718069" y="151630"/>
                  <a:pt x="2648682" y="128503"/>
                </a:cubicBezTo>
                <a:cubicBezTo>
                  <a:pt x="2623503" y="103324"/>
                  <a:pt x="2596038" y="72044"/>
                  <a:pt x="2561133" y="60409"/>
                </a:cubicBezTo>
                <a:lnTo>
                  <a:pt x="2473584" y="31226"/>
                </a:lnTo>
                <a:lnTo>
                  <a:pt x="2415218" y="11771"/>
                </a:lnTo>
                <a:cubicBezTo>
                  <a:pt x="2402248" y="8528"/>
                  <a:pt x="2389631" y="3153"/>
                  <a:pt x="2376308" y="2043"/>
                </a:cubicBezTo>
                <a:cubicBezTo>
                  <a:pt x="2350457" y="-111"/>
                  <a:pt x="2410354" y="-1199"/>
                  <a:pt x="2337397" y="20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B, 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57537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A84DD991-E77E-FD48-BC3C-A072DED93995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9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5853091-A879-884C-926F-2B341ADD1864}"/>
              </a:ext>
            </a:extLst>
          </p:cNvPr>
          <p:cNvSpPr/>
          <p:nvPr/>
        </p:nvSpPr>
        <p:spPr>
          <a:xfrm>
            <a:off x="2120630" y="1070043"/>
            <a:ext cx="3774332" cy="3122578"/>
          </a:xfrm>
          <a:custGeom>
            <a:avLst/>
            <a:gdLst>
              <a:gd name="connsiteX0" fmla="*/ 2694561 w 3774332"/>
              <a:gd name="connsiteY0" fmla="*/ 194553 h 3122578"/>
              <a:gd name="connsiteX1" fmla="*/ 2626468 w 3774332"/>
              <a:gd name="connsiteY1" fmla="*/ 184825 h 3122578"/>
              <a:gd name="connsiteX2" fmla="*/ 2587557 w 3774332"/>
              <a:gd name="connsiteY2" fmla="*/ 145914 h 3122578"/>
              <a:gd name="connsiteX3" fmla="*/ 2529191 w 3774332"/>
              <a:gd name="connsiteY3" fmla="*/ 116731 h 3122578"/>
              <a:gd name="connsiteX4" fmla="*/ 2470825 w 3774332"/>
              <a:gd name="connsiteY4" fmla="*/ 77821 h 3122578"/>
              <a:gd name="connsiteX5" fmla="*/ 2412459 w 3774332"/>
              <a:gd name="connsiteY5" fmla="*/ 58366 h 3122578"/>
              <a:gd name="connsiteX6" fmla="*/ 2383276 w 3774332"/>
              <a:gd name="connsiteY6" fmla="*/ 38910 h 3122578"/>
              <a:gd name="connsiteX7" fmla="*/ 2276272 w 3774332"/>
              <a:gd name="connsiteY7" fmla="*/ 9727 h 3122578"/>
              <a:gd name="connsiteX8" fmla="*/ 2159540 w 3774332"/>
              <a:gd name="connsiteY8" fmla="*/ 0 h 3122578"/>
              <a:gd name="connsiteX9" fmla="*/ 1984442 w 3774332"/>
              <a:gd name="connsiteY9" fmla="*/ 9727 h 3122578"/>
              <a:gd name="connsiteX10" fmla="*/ 1935804 w 3774332"/>
              <a:gd name="connsiteY10" fmla="*/ 19455 h 3122578"/>
              <a:gd name="connsiteX11" fmla="*/ 1857983 w 3774332"/>
              <a:gd name="connsiteY11" fmla="*/ 29183 h 3122578"/>
              <a:gd name="connsiteX12" fmla="*/ 1760706 w 3774332"/>
              <a:gd name="connsiteY12" fmla="*/ 48638 h 3122578"/>
              <a:gd name="connsiteX13" fmla="*/ 1546698 w 3774332"/>
              <a:gd name="connsiteY13" fmla="*/ 68093 h 3122578"/>
              <a:gd name="connsiteX14" fmla="*/ 992221 w 3774332"/>
              <a:gd name="connsiteY14" fmla="*/ 58366 h 3122578"/>
              <a:gd name="connsiteX15" fmla="*/ 846306 w 3774332"/>
              <a:gd name="connsiteY15" fmla="*/ 38910 h 3122578"/>
              <a:gd name="connsiteX16" fmla="*/ 817123 w 3774332"/>
              <a:gd name="connsiteY16" fmla="*/ 29183 h 3122578"/>
              <a:gd name="connsiteX17" fmla="*/ 476655 w 3774332"/>
              <a:gd name="connsiteY17" fmla="*/ 38910 h 3122578"/>
              <a:gd name="connsiteX18" fmla="*/ 398834 w 3774332"/>
              <a:gd name="connsiteY18" fmla="*/ 68093 h 3122578"/>
              <a:gd name="connsiteX19" fmla="*/ 369651 w 3774332"/>
              <a:gd name="connsiteY19" fmla="*/ 87548 h 3122578"/>
              <a:gd name="connsiteX20" fmla="*/ 272374 w 3774332"/>
              <a:gd name="connsiteY20" fmla="*/ 145914 h 3122578"/>
              <a:gd name="connsiteX21" fmla="*/ 243191 w 3774332"/>
              <a:gd name="connsiteY21" fmla="*/ 165370 h 3122578"/>
              <a:gd name="connsiteX22" fmla="*/ 184825 w 3774332"/>
              <a:gd name="connsiteY22" fmla="*/ 214008 h 3122578"/>
              <a:gd name="connsiteX23" fmla="*/ 145915 w 3774332"/>
              <a:gd name="connsiteY23" fmla="*/ 272374 h 3122578"/>
              <a:gd name="connsiteX24" fmla="*/ 116732 w 3774332"/>
              <a:gd name="connsiteY24" fmla="*/ 330740 h 3122578"/>
              <a:gd name="connsiteX25" fmla="*/ 87549 w 3774332"/>
              <a:gd name="connsiteY25" fmla="*/ 389106 h 3122578"/>
              <a:gd name="connsiteX26" fmla="*/ 77821 w 3774332"/>
              <a:gd name="connsiteY26" fmla="*/ 437744 h 3122578"/>
              <a:gd name="connsiteX27" fmla="*/ 68093 w 3774332"/>
              <a:gd name="connsiteY27" fmla="*/ 466927 h 3122578"/>
              <a:gd name="connsiteX28" fmla="*/ 48638 w 3774332"/>
              <a:gd name="connsiteY28" fmla="*/ 554476 h 3122578"/>
              <a:gd name="connsiteX29" fmla="*/ 29183 w 3774332"/>
              <a:gd name="connsiteY29" fmla="*/ 778212 h 3122578"/>
              <a:gd name="connsiteX30" fmla="*/ 19455 w 3774332"/>
              <a:gd name="connsiteY30" fmla="*/ 1001948 h 3122578"/>
              <a:gd name="connsiteX31" fmla="*/ 0 w 3774332"/>
              <a:gd name="connsiteY31" fmla="*/ 1527242 h 3122578"/>
              <a:gd name="connsiteX32" fmla="*/ 9727 w 3774332"/>
              <a:gd name="connsiteY32" fmla="*/ 1994170 h 3122578"/>
              <a:gd name="connsiteX33" fmla="*/ 19455 w 3774332"/>
              <a:gd name="connsiteY33" fmla="*/ 2052536 h 3122578"/>
              <a:gd name="connsiteX34" fmla="*/ 38910 w 3774332"/>
              <a:gd name="connsiteY34" fmla="*/ 2081719 h 3122578"/>
              <a:gd name="connsiteX35" fmla="*/ 68093 w 3774332"/>
              <a:gd name="connsiteY35" fmla="*/ 2169268 h 3122578"/>
              <a:gd name="connsiteX36" fmla="*/ 107004 w 3774332"/>
              <a:gd name="connsiteY36" fmla="*/ 2266544 h 3122578"/>
              <a:gd name="connsiteX37" fmla="*/ 136187 w 3774332"/>
              <a:gd name="connsiteY37" fmla="*/ 2305455 h 3122578"/>
              <a:gd name="connsiteX38" fmla="*/ 214008 w 3774332"/>
              <a:gd name="connsiteY38" fmla="*/ 2431914 h 3122578"/>
              <a:gd name="connsiteX39" fmla="*/ 233464 w 3774332"/>
              <a:gd name="connsiteY39" fmla="*/ 2451370 h 3122578"/>
              <a:gd name="connsiteX40" fmla="*/ 291830 w 3774332"/>
              <a:gd name="connsiteY40" fmla="*/ 2538919 h 3122578"/>
              <a:gd name="connsiteX41" fmla="*/ 350196 w 3774332"/>
              <a:gd name="connsiteY41" fmla="*/ 2597285 h 3122578"/>
              <a:gd name="connsiteX42" fmla="*/ 437744 w 3774332"/>
              <a:gd name="connsiteY42" fmla="*/ 2694561 h 3122578"/>
              <a:gd name="connsiteX43" fmla="*/ 466927 w 3774332"/>
              <a:gd name="connsiteY43" fmla="*/ 2723744 h 3122578"/>
              <a:gd name="connsiteX44" fmla="*/ 496110 w 3774332"/>
              <a:gd name="connsiteY44" fmla="*/ 2743200 h 3122578"/>
              <a:gd name="connsiteX45" fmla="*/ 554476 w 3774332"/>
              <a:gd name="connsiteY45" fmla="*/ 2801566 h 3122578"/>
              <a:gd name="connsiteX46" fmla="*/ 583659 w 3774332"/>
              <a:gd name="connsiteY46" fmla="*/ 2830748 h 3122578"/>
              <a:gd name="connsiteX47" fmla="*/ 622570 w 3774332"/>
              <a:gd name="connsiteY47" fmla="*/ 2859931 h 3122578"/>
              <a:gd name="connsiteX48" fmla="*/ 680936 w 3774332"/>
              <a:gd name="connsiteY48" fmla="*/ 2898842 h 3122578"/>
              <a:gd name="connsiteX49" fmla="*/ 778213 w 3774332"/>
              <a:gd name="connsiteY49" fmla="*/ 2966936 h 3122578"/>
              <a:gd name="connsiteX50" fmla="*/ 807396 w 3774332"/>
              <a:gd name="connsiteY50" fmla="*/ 2976663 h 3122578"/>
              <a:gd name="connsiteX51" fmla="*/ 875489 w 3774332"/>
              <a:gd name="connsiteY51" fmla="*/ 3015574 h 3122578"/>
              <a:gd name="connsiteX52" fmla="*/ 933855 w 3774332"/>
              <a:gd name="connsiteY52" fmla="*/ 3035029 h 3122578"/>
              <a:gd name="connsiteX53" fmla="*/ 1021404 w 3774332"/>
              <a:gd name="connsiteY53" fmla="*/ 3064212 h 3122578"/>
              <a:gd name="connsiteX54" fmla="*/ 1099225 w 3774332"/>
              <a:gd name="connsiteY54" fmla="*/ 3083668 h 3122578"/>
              <a:gd name="connsiteX55" fmla="*/ 1313234 w 3774332"/>
              <a:gd name="connsiteY55" fmla="*/ 3103123 h 3122578"/>
              <a:gd name="connsiteX56" fmla="*/ 1566153 w 3774332"/>
              <a:gd name="connsiteY56" fmla="*/ 3112851 h 3122578"/>
              <a:gd name="connsiteX57" fmla="*/ 1789889 w 3774332"/>
              <a:gd name="connsiteY57" fmla="*/ 3122578 h 3122578"/>
              <a:gd name="connsiteX58" fmla="*/ 2169268 w 3774332"/>
              <a:gd name="connsiteY58" fmla="*/ 3112851 h 3122578"/>
              <a:gd name="connsiteX59" fmla="*/ 2247089 w 3774332"/>
              <a:gd name="connsiteY59" fmla="*/ 3093395 h 3122578"/>
              <a:gd name="connsiteX60" fmla="*/ 2334638 w 3774332"/>
              <a:gd name="connsiteY60" fmla="*/ 3073940 h 3122578"/>
              <a:gd name="connsiteX61" fmla="*/ 2393004 w 3774332"/>
              <a:gd name="connsiteY61" fmla="*/ 3054485 h 3122578"/>
              <a:gd name="connsiteX62" fmla="*/ 2461098 w 3774332"/>
              <a:gd name="connsiteY62" fmla="*/ 3025302 h 3122578"/>
              <a:gd name="connsiteX63" fmla="*/ 2548647 w 3774332"/>
              <a:gd name="connsiteY63" fmla="*/ 2976663 h 3122578"/>
              <a:gd name="connsiteX64" fmla="*/ 2636196 w 3774332"/>
              <a:gd name="connsiteY64" fmla="*/ 2947480 h 3122578"/>
              <a:gd name="connsiteX65" fmla="*/ 2714017 w 3774332"/>
              <a:gd name="connsiteY65" fmla="*/ 2908570 h 3122578"/>
              <a:gd name="connsiteX66" fmla="*/ 2743200 w 3774332"/>
              <a:gd name="connsiteY66" fmla="*/ 2889114 h 3122578"/>
              <a:gd name="connsiteX67" fmla="*/ 2772383 w 3774332"/>
              <a:gd name="connsiteY67" fmla="*/ 2879387 h 3122578"/>
              <a:gd name="connsiteX68" fmla="*/ 2811293 w 3774332"/>
              <a:gd name="connsiteY68" fmla="*/ 2859931 h 3122578"/>
              <a:gd name="connsiteX69" fmla="*/ 2937753 w 3774332"/>
              <a:gd name="connsiteY69" fmla="*/ 2821021 h 3122578"/>
              <a:gd name="connsiteX70" fmla="*/ 2976664 w 3774332"/>
              <a:gd name="connsiteY70" fmla="*/ 2801566 h 3122578"/>
              <a:gd name="connsiteX71" fmla="*/ 3083668 w 3774332"/>
              <a:gd name="connsiteY71" fmla="*/ 2772383 h 3122578"/>
              <a:gd name="connsiteX72" fmla="*/ 3122579 w 3774332"/>
              <a:gd name="connsiteY72" fmla="*/ 2752927 h 3122578"/>
              <a:gd name="connsiteX73" fmla="*/ 3151761 w 3774332"/>
              <a:gd name="connsiteY73" fmla="*/ 2733472 h 3122578"/>
              <a:gd name="connsiteX74" fmla="*/ 3180944 w 3774332"/>
              <a:gd name="connsiteY74" fmla="*/ 2723744 h 3122578"/>
              <a:gd name="connsiteX75" fmla="*/ 3219855 w 3774332"/>
              <a:gd name="connsiteY75" fmla="*/ 2704289 h 3122578"/>
              <a:gd name="connsiteX76" fmla="*/ 3249038 w 3774332"/>
              <a:gd name="connsiteY76" fmla="*/ 2684834 h 3122578"/>
              <a:gd name="connsiteX77" fmla="*/ 3278221 w 3774332"/>
              <a:gd name="connsiteY77" fmla="*/ 2675106 h 3122578"/>
              <a:gd name="connsiteX78" fmla="*/ 3307404 w 3774332"/>
              <a:gd name="connsiteY78" fmla="*/ 2655651 h 3122578"/>
              <a:gd name="connsiteX79" fmla="*/ 3365770 w 3774332"/>
              <a:gd name="connsiteY79" fmla="*/ 2626468 h 3122578"/>
              <a:gd name="connsiteX80" fmla="*/ 3404681 w 3774332"/>
              <a:gd name="connsiteY80" fmla="*/ 2587557 h 3122578"/>
              <a:gd name="connsiteX81" fmla="*/ 3463047 w 3774332"/>
              <a:gd name="connsiteY81" fmla="*/ 2519463 h 3122578"/>
              <a:gd name="connsiteX82" fmla="*/ 3482502 w 3774332"/>
              <a:gd name="connsiteY82" fmla="*/ 2480553 h 3122578"/>
              <a:gd name="connsiteX83" fmla="*/ 3501957 w 3774332"/>
              <a:gd name="connsiteY83" fmla="*/ 2451370 h 3122578"/>
              <a:gd name="connsiteX84" fmla="*/ 3511685 w 3774332"/>
              <a:gd name="connsiteY84" fmla="*/ 2422187 h 3122578"/>
              <a:gd name="connsiteX85" fmla="*/ 3550596 w 3774332"/>
              <a:gd name="connsiteY85" fmla="*/ 2354093 h 3122578"/>
              <a:gd name="connsiteX86" fmla="*/ 3560323 w 3774332"/>
              <a:gd name="connsiteY86" fmla="*/ 2324910 h 3122578"/>
              <a:gd name="connsiteX87" fmla="*/ 3579779 w 3774332"/>
              <a:gd name="connsiteY87" fmla="*/ 2305455 h 3122578"/>
              <a:gd name="connsiteX88" fmla="*/ 3599234 w 3774332"/>
              <a:gd name="connsiteY88" fmla="*/ 2276272 h 3122578"/>
              <a:gd name="connsiteX89" fmla="*/ 3608961 w 3774332"/>
              <a:gd name="connsiteY89" fmla="*/ 2237361 h 3122578"/>
              <a:gd name="connsiteX90" fmla="*/ 3686783 w 3774332"/>
              <a:gd name="connsiteY90" fmla="*/ 2101174 h 3122578"/>
              <a:gd name="connsiteX91" fmla="*/ 3735421 w 3774332"/>
              <a:gd name="connsiteY91" fmla="*/ 1955259 h 3122578"/>
              <a:gd name="connsiteX92" fmla="*/ 3754876 w 3774332"/>
              <a:gd name="connsiteY92" fmla="*/ 1896893 h 3122578"/>
              <a:gd name="connsiteX93" fmla="*/ 3774332 w 3774332"/>
              <a:gd name="connsiteY93" fmla="*/ 1770434 h 3122578"/>
              <a:gd name="connsiteX94" fmla="*/ 3764604 w 3774332"/>
              <a:gd name="connsiteY94" fmla="*/ 1089497 h 3122578"/>
              <a:gd name="connsiteX95" fmla="*/ 3754876 w 3774332"/>
              <a:gd name="connsiteY95" fmla="*/ 1060314 h 3122578"/>
              <a:gd name="connsiteX96" fmla="*/ 3745149 w 3774332"/>
              <a:gd name="connsiteY96" fmla="*/ 1001948 h 3122578"/>
              <a:gd name="connsiteX97" fmla="*/ 3725693 w 3774332"/>
              <a:gd name="connsiteY97" fmla="*/ 953310 h 3122578"/>
              <a:gd name="connsiteX98" fmla="*/ 3715966 w 3774332"/>
              <a:gd name="connsiteY98" fmla="*/ 914400 h 3122578"/>
              <a:gd name="connsiteX99" fmla="*/ 3696510 w 3774332"/>
              <a:gd name="connsiteY99" fmla="*/ 885217 h 3122578"/>
              <a:gd name="connsiteX100" fmla="*/ 3677055 w 3774332"/>
              <a:gd name="connsiteY100" fmla="*/ 846306 h 3122578"/>
              <a:gd name="connsiteX101" fmla="*/ 3628417 w 3774332"/>
              <a:gd name="connsiteY101" fmla="*/ 787940 h 3122578"/>
              <a:gd name="connsiteX102" fmla="*/ 3589506 w 3774332"/>
              <a:gd name="connsiteY102" fmla="*/ 739302 h 3122578"/>
              <a:gd name="connsiteX103" fmla="*/ 3560323 w 3774332"/>
              <a:gd name="connsiteY103" fmla="*/ 710119 h 3122578"/>
              <a:gd name="connsiteX104" fmla="*/ 3540868 w 3774332"/>
              <a:gd name="connsiteY104" fmla="*/ 680936 h 3122578"/>
              <a:gd name="connsiteX105" fmla="*/ 3482502 w 3774332"/>
              <a:gd name="connsiteY105" fmla="*/ 622570 h 3122578"/>
              <a:gd name="connsiteX106" fmla="*/ 3443591 w 3774332"/>
              <a:gd name="connsiteY106" fmla="*/ 573931 h 3122578"/>
              <a:gd name="connsiteX107" fmla="*/ 3414408 w 3774332"/>
              <a:gd name="connsiteY107" fmla="*/ 554476 h 3122578"/>
              <a:gd name="connsiteX108" fmla="*/ 3385225 w 3774332"/>
              <a:gd name="connsiteY108" fmla="*/ 525293 h 3122578"/>
              <a:gd name="connsiteX109" fmla="*/ 3326859 w 3774332"/>
              <a:gd name="connsiteY109" fmla="*/ 496110 h 3122578"/>
              <a:gd name="connsiteX110" fmla="*/ 3297676 w 3774332"/>
              <a:gd name="connsiteY110" fmla="*/ 476655 h 3122578"/>
              <a:gd name="connsiteX111" fmla="*/ 3239310 w 3774332"/>
              <a:gd name="connsiteY111" fmla="*/ 457200 h 3122578"/>
              <a:gd name="connsiteX112" fmla="*/ 3190672 w 3774332"/>
              <a:gd name="connsiteY112" fmla="*/ 428017 h 3122578"/>
              <a:gd name="connsiteX113" fmla="*/ 3132306 w 3774332"/>
              <a:gd name="connsiteY113" fmla="*/ 398834 h 3122578"/>
              <a:gd name="connsiteX114" fmla="*/ 3044757 w 3774332"/>
              <a:gd name="connsiteY114" fmla="*/ 340468 h 3122578"/>
              <a:gd name="connsiteX115" fmla="*/ 3015574 w 3774332"/>
              <a:gd name="connsiteY115" fmla="*/ 321012 h 3122578"/>
              <a:gd name="connsiteX116" fmla="*/ 2986391 w 3774332"/>
              <a:gd name="connsiteY116" fmla="*/ 311285 h 3122578"/>
              <a:gd name="connsiteX117" fmla="*/ 2937753 w 3774332"/>
              <a:gd name="connsiteY117" fmla="*/ 282102 h 3122578"/>
              <a:gd name="connsiteX118" fmla="*/ 2918298 w 3774332"/>
              <a:gd name="connsiteY118" fmla="*/ 262646 h 3122578"/>
              <a:gd name="connsiteX119" fmla="*/ 2859932 w 3774332"/>
              <a:gd name="connsiteY119" fmla="*/ 243191 h 3122578"/>
              <a:gd name="connsiteX120" fmla="*/ 2830749 w 3774332"/>
              <a:gd name="connsiteY120" fmla="*/ 233463 h 3122578"/>
              <a:gd name="connsiteX121" fmla="*/ 2723744 w 3774332"/>
              <a:gd name="connsiteY121" fmla="*/ 204280 h 3122578"/>
              <a:gd name="connsiteX122" fmla="*/ 2694561 w 3774332"/>
              <a:gd name="connsiteY122" fmla="*/ 194553 h 31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774332" h="3122578">
                <a:moveTo>
                  <a:pt x="2694561" y="194553"/>
                </a:moveTo>
                <a:cubicBezTo>
                  <a:pt x="2678348" y="191311"/>
                  <a:pt x="2647341" y="194313"/>
                  <a:pt x="2626468" y="184825"/>
                </a:cubicBezTo>
                <a:cubicBezTo>
                  <a:pt x="2609769" y="177235"/>
                  <a:pt x="2601484" y="157851"/>
                  <a:pt x="2587557" y="145914"/>
                </a:cubicBezTo>
                <a:cubicBezTo>
                  <a:pt x="2539830" y="105005"/>
                  <a:pt x="2578246" y="143984"/>
                  <a:pt x="2529191" y="116731"/>
                </a:cubicBezTo>
                <a:cubicBezTo>
                  <a:pt x="2508751" y="105376"/>
                  <a:pt x="2493007" y="85215"/>
                  <a:pt x="2470825" y="77821"/>
                </a:cubicBezTo>
                <a:lnTo>
                  <a:pt x="2412459" y="58366"/>
                </a:lnTo>
                <a:cubicBezTo>
                  <a:pt x="2402731" y="51881"/>
                  <a:pt x="2393960" y="43658"/>
                  <a:pt x="2383276" y="38910"/>
                </a:cubicBezTo>
                <a:cubicBezTo>
                  <a:pt x="2355894" y="26740"/>
                  <a:pt x="2307393" y="13388"/>
                  <a:pt x="2276272" y="9727"/>
                </a:cubicBezTo>
                <a:cubicBezTo>
                  <a:pt x="2237494" y="5165"/>
                  <a:pt x="2198451" y="3242"/>
                  <a:pt x="2159540" y="0"/>
                </a:cubicBezTo>
                <a:cubicBezTo>
                  <a:pt x="2101174" y="3242"/>
                  <a:pt x="2042678" y="4663"/>
                  <a:pt x="1984442" y="9727"/>
                </a:cubicBezTo>
                <a:cubicBezTo>
                  <a:pt x="1967970" y="11159"/>
                  <a:pt x="1952145" y="16941"/>
                  <a:pt x="1935804" y="19455"/>
                </a:cubicBezTo>
                <a:cubicBezTo>
                  <a:pt x="1909966" y="23430"/>
                  <a:pt x="1883923" y="25940"/>
                  <a:pt x="1857983" y="29183"/>
                </a:cubicBezTo>
                <a:cubicBezTo>
                  <a:pt x="1802048" y="47827"/>
                  <a:pt x="1850131" y="33733"/>
                  <a:pt x="1760706" y="48638"/>
                </a:cubicBezTo>
                <a:cubicBezTo>
                  <a:pt x="1626153" y="71064"/>
                  <a:pt x="1834674" y="51154"/>
                  <a:pt x="1546698" y="68093"/>
                </a:cubicBezTo>
                <a:lnTo>
                  <a:pt x="992221" y="58366"/>
                </a:lnTo>
                <a:cubicBezTo>
                  <a:pt x="976200" y="57873"/>
                  <a:pt x="866123" y="41741"/>
                  <a:pt x="846306" y="38910"/>
                </a:cubicBezTo>
                <a:cubicBezTo>
                  <a:pt x="836578" y="35668"/>
                  <a:pt x="827377" y="29183"/>
                  <a:pt x="817123" y="29183"/>
                </a:cubicBezTo>
                <a:cubicBezTo>
                  <a:pt x="703587" y="29183"/>
                  <a:pt x="590042" y="33095"/>
                  <a:pt x="476655" y="38910"/>
                </a:cubicBezTo>
                <a:cubicBezTo>
                  <a:pt x="450357" y="40259"/>
                  <a:pt x="420763" y="55562"/>
                  <a:pt x="398834" y="68093"/>
                </a:cubicBezTo>
                <a:cubicBezTo>
                  <a:pt x="388683" y="73893"/>
                  <a:pt x="379802" y="81748"/>
                  <a:pt x="369651" y="87548"/>
                </a:cubicBezTo>
                <a:cubicBezTo>
                  <a:pt x="264969" y="147367"/>
                  <a:pt x="415135" y="50740"/>
                  <a:pt x="272374" y="145914"/>
                </a:cubicBezTo>
                <a:cubicBezTo>
                  <a:pt x="262646" y="152399"/>
                  <a:pt x="251458" y="157103"/>
                  <a:pt x="243191" y="165370"/>
                </a:cubicBezTo>
                <a:cubicBezTo>
                  <a:pt x="205741" y="202820"/>
                  <a:pt x="225455" y="186922"/>
                  <a:pt x="184825" y="214008"/>
                </a:cubicBezTo>
                <a:cubicBezTo>
                  <a:pt x="171855" y="233463"/>
                  <a:pt x="153309" y="250192"/>
                  <a:pt x="145915" y="272374"/>
                </a:cubicBezTo>
                <a:cubicBezTo>
                  <a:pt x="121463" y="345727"/>
                  <a:pt x="154447" y="255310"/>
                  <a:pt x="116732" y="330740"/>
                </a:cubicBezTo>
                <a:cubicBezTo>
                  <a:pt x="76458" y="411288"/>
                  <a:pt x="143304" y="305472"/>
                  <a:pt x="87549" y="389106"/>
                </a:cubicBezTo>
                <a:cubicBezTo>
                  <a:pt x="84306" y="405319"/>
                  <a:pt x="81831" y="421704"/>
                  <a:pt x="77821" y="437744"/>
                </a:cubicBezTo>
                <a:cubicBezTo>
                  <a:pt x="75334" y="447692"/>
                  <a:pt x="70317" y="456917"/>
                  <a:pt x="68093" y="466927"/>
                </a:cubicBezTo>
                <a:cubicBezTo>
                  <a:pt x="45267" y="569648"/>
                  <a:pt x="70537" y="488781"/>
                  <a:pt x="48638" y="554476"/>
                </a:cubicBezTo>
                <a:cubicBezTo>
                  <a:pt x="40592" y="634934"/>
                  <a:pt x="33769" y="695659"/>
                  <a:pt x="29183" y="778212"/>
                </a:cubicBezTo>
                <a:cubicBezTo>
                  <a:pt x="25042" y="852746"/>
                  <a:pt x="21716" y="927333"/>
                  <a:pt x="19455" y="1001948"/>
                </a:cubicBezTo>
                <a:cubicBezTo>
                  <a:pt x="4094" y="1508853"/>
                  <a:pt x="23586" y="1267782"/>
                  <a:pt x="0" y="1527242"/>
                </a:cubicBezTo>
                <a:cubicBezTo>
                  <a:pt x="3242" y="1682885"/>
                  <a:pt x="3965" y="1838600"/>
                  <a:pt x="9727" y="1994170"/>
                </a:cubicBezTo>
                <a:cubicBezTo>
                  <a:pt x="10457" y="2013880"/>
                  <a:pt x="13218" y="2033824"/>
                  <a:pt x="19455" y="2052536"/>
                </a:cubicBezTo>
                <a:cubicBezTo>
                  <a:pt x="23152" y="2063627"/>
                  <a:pt x="34413" y="2070927"/>
                  <a:pt x="38910" y="2081719"/>
                </a:cubicBezTo>
                <a:cubicBezTo>
                  <a:pt x="50741" y="2110114"/>
                  <a:pt x="58365" y="2140085"/>
                  <a:pt x="68093" y="2169268"/>
                </a:cubicBezTo>
                <a:cubicBezTo>
                  <a:pt x="79717" y="2204140"/>
                  <a:pt x="88022" y="2231745"/>
                  <a:pt x="107004" y="2266544"/>
                </a:cubicBezTo>
                <a:cubicBezTo>
                  <a:pt x="114768" y="2280777"/>
                  <a:pt x="127483" y="2291777"/>
                  <a:pt x="136187" y="2305455"/>
                </a:cubicBezTo>
                <a:cubicBezTo>
                  <a:pt x="182774" y="2378663"/>
                  <a:pt x="164108" y="2365379"/>
                  <a:pt x="214008" y="2431914"/>
                </a:cubicBezTo>
                <a:cubicBezTo>
                  <a:pt x="219511" y="2439251"/>
                  <a:pt x="228069" y="2443953"/>
                  <a:pt x="233464" y="2451370"/>
                </a:cubicBezTo>
                <a:cubicBezTo>
                  <a:pt x="254093" y="2479735"/>
                  <a:pt x="267029" y="2514118"/>
                  <a:pt x="291830" y="2538919"/>
                </a:cubicBezTo>
                <a:cubicBezTo>
                  <a:pt x="311285" y="2558374"/>
                  <a:pt x="333687" y="2575274"/>
                  <a:pt x="350196" y="2597285"/>
                </a:cubicBezTo>
                <a:cubicBezTo>
                  <a:pt x="395887" y="2658205"/>
                  <a:pt x="367916" y="2624732"/>
                  <a:pt x="437744" y="2694561"/>
                </a:cubicBezTo>
                <a:cubicBezTo>
                  <a:pt x="447472" y="2704289"/>
                  <a:pt x="455481" y="2716113"/>
                  <a:pt x="466927" y="2723744"/>
                </a:cubicBezTo>
                <a:cubicBezTo>
                  <a:pt x="476655" y="2730229"/>
                  <a:pt x="487372" y="2735433"/>
                  <a:pt x="496110" y="2743200"/>
                </a:cubicBezTo>
                <a:cubicBezTo>
                  <a:pt x="516674" y="2761479"/>
                  <a:pt x="535021" y="2782111"/>
                  <a:pt x="554476" y="2801566"/>
                </a:cubicBezTo>
                <a:cubicBezTo>
                  <a:pt x="564204" y="2811293"/>
                  <a:pt x="572654" y="2822494"/>
                  <a:pt x="583659" y="2830748"/>
                </a:cubicBezTo>
                <a:cubicBezTo>
                  <a:pt x="596629" y="2840476"/>
                  <a:pt x="609288" y="2850634"/>
                  <a:pt x="622570" y="2859931"/>
                </a:cubicBezTo>
                <a:cubicBezTo>
                  <a:pt x="641726" y="2873340"/>
                  <a:pt x="662230" y="2884813"/>
                  <a:pt x="680936" y="2898842"/>
                </a:cubicBezTo>
                <a:cubicBezTo>
                  <a:pt x="698693" y="2912159"/>
                  <a:pt x="763844" y="2962147"/>
                  <a:pt x="778213" y="2966936"/>
                </a:cubicBezTo>
                <a:lnTo>
                  <a:pt x="807396" y="2976663"/>
                </a:lnTo>
                <a:cubicBezTo>
                  <a:pt x="833719" y="2994213"/>
                  <a:pt x="844633" y="3003232"/>
                  <a:pt x="875489" y="3015574"/>
                </a:cubicBezTo>
                <a:cubicBezTo>
                  <a:pt x="894530" y="3023190"/>
                  <a:pt x="915512" y="3025857"/>
                  <a:pt x="933855" y="3035029"/>
                </a:cubicBezTo>
                <a:cubicBezTo>
                  <a:pt x="993857" y="3065031"/>
                  <a:pt x="951360" y="3048048"/>
                  <a:pt x="1021404" y="3064212"/>
                </a:cubicBezTo>
                <a:cubicBezTo>
                  <a:pt x="1047458" y="3070224"/>
                  <a:pt x="1072693" y="3080352"/>
                  <a:pt x="1099225" y="3083668"/>
                </a:cubicBezTo>
                <a:cubicBezTo>
                  <a:pt x="1195571" y="3095710"/>
                  <a:pt x="1197341" y="3097328"/>
                  <a:pt x="1313234" y="3103123"/>
                </a:cubicBezTo>
                <a:cubicBezTo>
                  <a:pt x="1397497" y="3107336"/>
                  <a:pt x="1481855" y="3109410"/>
                  <a:pt x="1566153" y="3112851"/>
                </a:cubicBezTo>
                <a:lnTo>
                  <a:pt x="1789889" y="3122578"/>
                </a:lnTo>
                <a:lnTo>
                  <a:pt x="2169268" y="3112851"/>
                </a:lnTo>
                <a:cubicBezTo>
                  <a:pt x="2204549" y="3111247"/>
                  <a:pt x="2216740" y="3102066"/>
                  <a:pt x="2247089" y="3093395"/>
                </a:cubicBezTo>
                <a:cubicBezTo>
                  <a:pt x="2430521" y="3040987"/>
                  <a:pt x="2114000" y="3134114"/>
                  <a:pt x="2334638" y="3073940"/>
                </a:cubicBezTo>
                <a:cubicBezTo>
                  <a:pt x="2354423" y="3068544"/>
                  <a:pt x="2393004" y="3054485"/>
                  <a:pt x="2393004" y="3054485"/>
                </a:cubicBezTo>
                <a:cubicBezTo>
                  <a:pt x="2452147" y="3015055"/>
                  <a:pt x="2389306" y="3052224"/>
                  <a:pt x="2461098" y="3025302"/>
                </a:cubicBezTo>
                <a:cubicBezTo>
                  <a:pt x="2536530" y="2997015"/>
                  <a:pt x="2462003" y="3013796"/>
                  <a:pt x="2548647" y="2976663"/>
                </a:cubicBezTo>
                <a:cubicBezTo>
                  <a:pt x="2576921" y="2964545"/>
                  <a:pt x="2610601" y="2964543"/>
                  <a:pt x="2636196" y="2947480"/>
                </a:cubicBezTo>
                <a:cubicBezTo>
                  <a:pt x="2703813" y="2902403"/>
                  <a:pt x="2618821" y="2956169"/>
                  <a:pt x="2714017" y="2908570"/>
                </a:cubicBezTo>
                <a:cubicBezTo>
                  <a:pt x="2724474" y="2903341"/>
                  <a:pt x="2732743" y="2894343"/>
                  <a:pt x="2743200" y="2889114"/>
                </a:cubicBezTo>
                <a:cubicBezTo>
                  <a:pt x="2752371" y="2884528"/>
                  <a:pt x="2762958" y="2883426"/>
                  <a:pt x="2772383" y="2879387"/>
                </a:cubicBezTo>
                <a:cubicBezTo>
                  <a:pt x="2785712" y="2873675"/>
                  <a:pt x="2797715" y="2865023"/>
                  <a:pt x="2811293" y="2859931"/>
                </a:cubicBezTo>
                <a:cubicBezTo>
                  <a:pt x="2890735" y="2830140"/>
                  <a:pt x="2812929" y="2883432"/>
                  <a:pt x="2937753" y="2821021"/>
                </a:cubicBezTo>
                <a:cubicBezTo>
                  <a:pt x="2950723" y="2814536"/>
                  <a:pt x="2963200" y="2806952"/>
                  <a:pt x="2976664" y="2801566"/>
                </a:cubicBezTo>
                <a:cubicBezTo>
                  <a:pt x="3026037" y="2781817"/>
                  <a:pt x="3034817" y="2782153"/>
                  <a:pt x="3083668" y="2772383"/>
                </a:cubicBezTo>
                <a:cubicBezTo>
                  <a:pt x="3096638" y="2765898"/>
                  <a:pt x="3109988" y="2760122"/>
                  <a:pt x="3122579" y="2752927"/>
                </a:cubicBezTo>
                <a:cubicBezTo>
                  <a:pt x="3132729" y="2747127"/>
                  <a:pt x="3141304" y="2738700"/>
                  <a:pt x="3151761" y="2733472"/>
                </a:cubicBezTo>
                <a:cubicBezTo>
                  <a:pt x="3160932" y="2728886"/>
                  <a:pt x="3171519" y="2727783"/>
                  <a:pt x="3180944" y="2723744"/>
                </a:cubicBezTo>
                <a:cubicBezTo>
                  <a:pt x="3194273" y="2718032"/>
                  <a:pt x="3207264" y="2711483"/>
                  <a:pt x="3219855" y="2704289"/>
                </a:cubicBezTo>
                <a:cubicBezTo>
                  <a:pt x="3230006" y="2698489"/>
                  <a:pt x="3238581" y="2690062"/>
                  <a:pt x="3249038" y="2684834"/>
                </a:cubicBezTo>
                <a:cubicBezTo>
                  <a:pt x="3258209" y="2680248"/>
                  <a:pt x="3269050" y="2679692"/>
                  <a:pt x="3278221" y="2675106"/>
                </a:cubicBezTo>
                <a:cubicBezTo>
                  <a:pt x="3288678" y="2669878"/>
                  <a:pt x="3296947" y="2660879"/>
                  <a:pt x="3307404" y="2655651"/>
                </a:cubicBezTo>
                <a:cubicBezTo>
                  <a:pt x="3348829" y="2634938"/>
                  <a:pt x="3326743" y="2659920"/>
                  <a:pt x="3365770" y="2626468"/>
                </a:cubicBezTo>
                <a:cubicBezTo>
                  <a:pt x="3379697" y="2614531"/>
                  <a:pt x="3391711" y="2600527"/>
                  <a:pt x="3404681" y="2587557"/>
                </a:cubicBezTo>
                <a:cubicBezTo>
                  <a:pt x="3431210" y="2561028"/>
                  <a:pt x="3442248" y="2552741"/>
                  <a:pt x="3463047" y="2519463"/>
                </a:cubicBezTo>
                <a:cubicBezTo>
                  <a:pt x="3470732" y="2507166"/>
                  <a:pt x="3475308" y="2493143"/>
                  <a:pt x="3482502" y="2480553"/>
                </a:cubicBezTo>
                <a:cubicBezTo>
                  <a:pt x="3488302" y="2470402"/>
                  <a:pt x="3496729" y="2461827"/>
                  <a:pt x="3501957" y="2451370"/>
                </a:cubicBezTo>
                <a:cubicBezTo>
                  <a:pt x="3506543" y="2442199"/>
                  <a:pt x="3507099" y="2431358"/>
                  <a:pt x="3511685" y="2422187"/>
                </a:cubicBezTo>
                <a:cubicBezTo>
                  <a:pt x="3560524" y="2324508"/>
                  <a:pt x="3499441" y="2473455"/>
                  <a:pt x="3550596" y="2354093"/>
                </a:cubicBezTo>
                <a:cubicBezTo>
                  <a:pt x="3554635" y="2344668"/>
                  <a:pt x="3555047" y="2333703"/>
                  <a:pt x="3560323" y="2324910"/>
                </a:cubicBezTo>
                <a:cubicBezTo>
                  <a:pt x="3565042" y="2317046"/>
                  <a:pt x="3574050" y="2312617"/>
                  <a:pt x="3579779" y="2305455"/>
                </a:cubicBezTo>
                <a:cubicBezTo>
                  <a:pt x="3587082" y="2296326"/>
                  <a:pt x="3592749" y="2286000"/>
                  <a:pt x="3599234" y="2276272"/>
                </a:cubicBezTo>
                <a:cubicBezTo>
                  <a:pt x="3602476" y="2263302"/>
                  <a:pt x="3602982" y="2249319"/>
                  <a:pt x="3608961" y="2237361"/>
                </a:cubicBezTo>
                <a:cubicBezTo>
                  <a:pt x="3651656" y="2151970"/>
                  <a:pt x="3652675" y="2203498"/>
                  <a:pt x="3686783" y="2101174"/>
                </a:cubicBezTo>
                <a:lnTo>
                  <a:pt x="3735421" y="1955259"/>
                </a:lnTo>
                <a:lnTo>
                  <a:pt x="3754876" y="1896893"/>
                </a:lnTo>
                <a:cubicBezTo>
                  <a:pt x="3769731" y="1822620"/>
                  <a:pt x="3762553" y="1864661"/>
                  <a:pt x="3774332" y="1770434"/>
                </a:cubicBezTo>
                <a:cubicBezTo>
                  <a:pt x="3771089" y="1543455"/>
                  <a:pt x="3770821" y="1316414"/>
                  <a:pt x="3764604" y="1089497"/>
                </a:cubicBezTo>
                <a:cubicBezTo>
                  <a:pt x="3764323" y="1079247"/>
                  <a:pt x="3757100" y="1070324"/>
                  <a:pt x="3754876" y="1060314"/>
                </a:cubicBezTo>
                <a:cubicBezTo>
                  <a:pt x="3750597" y="1041060"/>
                  <a:pt x="3750339" y="1020977"/>
                  <a:pt x="3745149" y="1001948"/>
                </a:cubicBezTo>
                <a:cubicBezTo>
                  <a:pt x="3740555" y="985102"/>
                  <a:pt x="3731215" y="969876"/>
                  <a:pt x="3725693" y="953310"/>
                </a:cubicBezTo>
                <a:cubicBezTo>
                  <a:pt x="3721465" y="940627"/>
                  <a:pt x="3721232" y="926688"/>
                  <a:pt x="3715966" y="914400"/>
                </a:cubicBezTo>
                <a:cubicBezTo>
                  <a:pt x="3711361" y="903654"/>
                  <a:pt x="3702311" y="895368"/>
                  <a:pt x="3696510" y="885217"/>
                </a:cubicBezTo>
                <a:cubicBezTo>
                  <a:pt x="3689315" y="872626"/>
                  <a:pt x="3684249" y="858897"/>
                  <a:pt x="3677055" y="846306"/>
                </a:cubicBezTo>
                <a:cubicBezTo>
                  <a:pt x="3653634" y="805319"/>
                  <a:pt x="3661554" y="825810"/>
                  <a:pt x="3628417" y="787940"/>
                </a:cubicBezTo>
                <a:cubicBezTo>
                  <a:pt x="3614745" y="772315"/>
                  <a:pt x="3603178" y="754927"/>
                  <a:pt x="3589506" y="739302"/>
                </a:cubicBezTo>
                <a:cubicBezTo>
                  <a:pt x="3580447" y="728949"/>
                  <a:pt x="3569130" y="720687"/>
                  <a:pt x="3560323" y="710119"/>
                </a:cubicBezTo>
                <a:cubicBezTo>
                  <a:pt x="3552839" y="701138"/>
                  <a:pt x="3548635" y="689674"/>
                  <a:pt x="3540868" y="680936"/>
                </a:cubicBezTo>
                <a:cubicBezTo>
                  <a:pt x="3522589" y="660372"/>
                  <a:pt x="3497764" y="645463"/>
                  <a:pt x="3482502" y="622570"/>
                </a:cubicBezTo>
                <a:cubicBezTo>
                  <a:pt x="3468056" y="600901"/>
                  <a:pt x="3463393" y="589773"/>
                  <a:pt x="3443591" y="573931"/>
                </a:cubicBezTo>
                <a:cubicBezTo>
                  <a:pt x="3434462" y="566628"/>
                  <a:pt x="3423389" y="561960"/>
                  <a:pt x="3414408" y="554476"/>
                </a:cubicBezTo>
                <a:cubicBezTo>
                  <a:pt x="3403840" y="545669"/>
                  <a:pt x="3395793" y="534100"/>
                  <a:pt x="3385225" y="525293"/>
                </a:cubicBezTo>
                <a:cubicBezTo>
                  <a:pt x="3343410" y="490448"/>
                  <a:pt x="3370729" y="518045"/>
                  <a:pt x="3326859" y="496110"/>
                </a:cubicBezTo>
                <a:cubicBezTo>
                  <a:pt x="3316402" y="490882"/>
                  <a:pt x="3308360" y="481403"/>
                  <a:pt x="3297676" y="476655"/>
                </a:cubicBezTo>
                <a:cubicBezTo>
                  <a:pt x="3278936" y="468326"/>
                  <a:pt x="3239310" y="457200"/>
                  <a:pt x="3239310" y="457200"/>
                </a:cubicBezTo>
                <a:cubicBezTo>
                  <a:pt x="3201309" y="419197"/>
                  <a:pt x="3241184" y="453273"/>
                  <a:pt x="3190672" y="428017"/>
                </a:cubicBezTo>
                <a:cubicBezTo>
                  <a:pt x="3115243" y="390302"/>
                  <a:pt x="3205658" y="423283"/>
                  <a:pt x="3132306" y="398834"/>
                </a:cubicBezTo>
                <a:lnTo>
                  <a:pt x="3044757" y="340468"/>
                </a:lnTo>
                <a:cubicBezTo>
                  <a:pt x="3035029" y="333983"/>
                  <a:pt x="3026665" y="324709"/>
                  <a:pt x="3015574" y="321012"/>
                </a:cubicBezTo>
                <a:lnTo>
                  <a:pt x="2986391" y="311285"/>
                </a:lnTo>
                <a:cubicBezTo>
                  <a:pt x="2937096" y="261988"/>
                  <a:pt x="3000892" y="319986"/>
                  <a:pt x="2937753" y="282102"/>
                </a:cubicBezTo>
                <a:cubicBezTo>
                  <a:pt x="2929889" y="277383"/>
                  <a:pt x="2926501" y="266748"/>
                  <a:pt x="2918298" y="262646"/>
                </a:cubicBezTo>
                <a:cubicBezTo>
                  <a:pt x="2899955" y="253475"/>
                  <a:pt x="2879387" y="249676"/>
                  <a:pt x="2859932" y="243191"/>
                </a:cubicBezTo>
                <a:cubicBezTo>
                  <a:pt x="2850204" y="239948"/>
                  <a:pt x="2840804" y="235474"/>
                  <a:pt x="2830749" y="233463"/>
                </a:cubicBezTo>
                <a:cubicBezTo>
                  <a:pt x="2804642" y="228242"/>
                  <a:pt x="2744906" y="218388"/>
                  <a:pt x="2723744" y="204280"/>
                </a:cubicBezTo>
                <a:cubicBezTo>
                  <a:pt x="2690746" y="182281"/>
                  <a:pt x="2710774" y="197795"/>
                  <a:pt x="2694561" y="19455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B, F, 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72157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C3A63E94-7FBE-4741-ADDF-C4114FEEC2AD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1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C791-174B-0842-B23E-788A691D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Dijkstra’s Work?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290EC5D-478A-AA44-84BB-5619E773CA33}"/>
              </a:ext>
            </a:extLst>
          </p:cNvPr>
          <p:cNvSpPr/>
          <p:nvPr/>
        </p:nvSpPr>
        <p:spPr>
          <a:xfrm>
            <a:off x="777724" y="1467225"/>
            <a:ext cx="2335396" cy="2084345"/>
          </a:xfrm>
          <a:custGeom>
            <a:avLst/>
            <a:gdLst>
              <a:gd name="connsiteX0" fmla="*/ 1284051 w 1857983"/>
              <a:gd name="connsiteY0" fmla="*/ 112319 h 1834115"/>
              <a:gd name="connsiteX1" fmla="*/ 1147864 w 1857983"/>
              <a:gd name="connsiteY1" fmla="*/ 102592 h 1834115"/>
              <a:gd name="connsiteX2" fmla="*/ 1060315 w 1857983"/>
              <a:gd name="connsiteY2" fmla="*/ 63681 h 1834115"/>
              <a:gd name="connsiteX3" fmla="*/ 1011677 w 1857983"/>
              <a:gd name="connsiteY3" fmla="*/ 53953 h 1834115"/>
              <a:gd name="connsiteX4" fmla="*/ 875489 w 1857983"/>
              <a:gd name="connsiteY4" fmla="*/ 24770 h 1834115"/>
              <a:gd name="connsiteX5" fmla="*/ 486383 w 1857983"/>
              <a:gd name="connsiteY5" fmla="*/ 24770 h 1834115"/>
              <a:gd name="connsiteX6" fmla="*/ 389106 w 1857983"/>
              <a:gd name="connsiteY6" fmla="*/ 34498 h 1834115"/>
              <a:gd name="connsiteX7" fmla="*/ 340468 w 1857983"/>
              <a:gd name="connsiteY7" fmla="*/ 44226 h 1834115"/>
              <a:gd name="connsiteX8" fmla="*/ 291830 w 1857983"/>
              <a:gd name="connsiteY8" fmla="*/ 63681 h 1834115"/>
              <a:gd name="connsiteX9" fmla="*/ 252919 w 1857983"/>
              <a:gd name="connsiteY9" fmla="*/ 73409 h 1834115"/>
              <a:gd name="connsiteX10" fmla="*/ 223736 w 1857983"/>
              <a:gd name="connsiteY10" fmla="*/ 92864 h 1834115"/>
              <a:gd name="connsiteX11" fmla="*/ 155643 w 1857983"/>
              <a:gd name="connsiteY11" fmla="*/ 122047 h 1834115"/>
              <a:gd name="connsiteX12" fmla="*/ 136187 w 1857983"/>
              <a:gd name="connsiteY12" fmla="*/ 141502 h 1834115"/>
              <a:gd name="connsiteX13" fmla="*/ 97277 w 1857983"/>
              <a:gd name="connsiteY13" fmla="*/ 170685 h 1834115"/>
              <a:gd name="connsiteX14" fmla="*/ 77821 w 1857983"/>
              <a:gd name="connsiteY14" fmla="*/ 199868 h 1834115"/>
              <a:gd name="connsiteX15" fmla="*/ 38911 w 1857983"/>
              <a:gd name="connsiteY15" fmla="*/ 248507 h 1834115"/>
              <a:gd name="connsiteX16" fmla="*/ 29183 w 1857983"/>
              <a:gd name="connsiteY16" fmla="*/ 277690 h 1834115"/>
              <a:gd name="connsiteX17" fmla="*/ 0 w 1857983"/>
              <a:gd name="connsiteY17" fmla="*/ 365238 h 1834115"/>
              <a:gd name="connsiteX18" fmla="*/ 9728 w 1857983"/>
              <a:gd name="connsiteY18" fmla="*/ 666796 h 1834115"/>
              <a:gd name="connsiteX19" fmla="*/ 38911 w 1857983"/>
              <a:gd name="connsiteY19" fmla="*/ 812711 h 1834115"/>
              <a:gd name="connsiteX20" fmla="*/ 58366 w 1857983"/>
              <a:gd name="connsiteY20" fmla="*/ 890532 h 1834115"/>
              <a:gd name="connsiteX21" fmla="*/ 97277 w 1857983"/>
              <a:gd name="connsiteY21" fmla="*/ 987809 h 1834115"/>
              <a:gd name="connsiteX22" fmla="*/ 116732 w 1857983"/>
              <a:gd name="connsiteY22" fmla="*/ 1065630 h 1834115"/>
              <a:gd name="connsiteX23" fmla="*/ 126460 w 1857983"/>
              <a:gd name="connsiteY23" fmla="*/ 1094813 h 1834115"/>
              <a:gd name="connsiteX24" fmla="*/ 136187 w 1857983"/>
              <a:gd name="connsiteY24" fmla="*/ 1143451 h 1834115"/>
              <a:gd name="connsiteX25" fmla="*/ 175098 w 1857983"/>
              <a:gd name="connsiteY25" fmla="*/ 1289366 h 1834115"/>
              <a:gd name="connsiteX26" fmla="*/ 204281 w 1857983"/>
              <a:gd name="connsiteY26" fmla="*/ 1396370 h 1834115"/>
              <a:gd name="connsiteX27" fmla="*/ 243191 w 1857983"/>
              <a:gd name="connsiteY27" fmla="*/ 1483919 h 1834115"/>
              <a:gd name="connsiteX28" fmla="*/ 282102 w 1857983"/>
              <a:gd name="connsiteY28" fmla="*/ 1561741 h 1834115"/>
              <a:gd name="connsiteX29" fmla="*/ 291830 w 1857983"/>
              <a:gd name="connsiteY29" fmla="*/ 1590924 h 1834115"/>
              <a:gd name="connsiteX30" fmla="*/ 389106 w 1857983"/>
              <a:gd name="connsiteY30" fmla="*/ 1707656 h 1834115"/>
              <a:gd name="connsiteX31" fmla="*/ 447472 w 1857983"/>
              <a:gd name="connsiteY31" fmla="*/ 1756294 h 1834115"/>
              <a:gd name="connsiteX32" fmla="*/ 476655 w 1857983"/>
              <a:gd name="connsiteY32" fmla="*/ 1775749 h 1834115"/>
              <a:gd name="connsiteX33" fmla="*/ 505838 w 1857983"/>
              <a:gd name="connsiteY33" fmla="*/ 1785477 h 1834115"/>
              <a:gd name="connsiteX34" fmla="*/ 535021 w 1857983"/>
              <a:gd name="connsiteY34" fmla="*/ 1804932 h 1834115"/>
              <a:gd name="connsiteX35" fmla="*/ 573932 w 1857983"/>
              <a:gd name="connsiteY35" fmla="*/ 1814660 h 1834115"/>
              <a:gd name="connsiteX36" fmla="*/ 651753 w 1857983"/>
              <a:gd name="connsiteY36" fmla="*/ 1834115 h 1834115"/>
              <a:gd name="connsiteX37" fmla="*/ 885217 w 1857983"/>
              <a:gd name="connsiteY37" fmla="*/ 1824387 h 1834115"/>
              <a:gd name="connsiteX38" fmla="*/ 963038 w 1857983"/>
              <a:gd name="connsiteY38" fmla="*/ 1804932 h 1834115"/>
              <a:gd name="connsiteX39" fmla="*/ 1001949 w 1857983"/>
              <a:gd name="connsiteY39" fmla="*/ 1785477 h 1834115"/>
              <a:gd name="connsiteX40" fmla="*/ 1050587 w 1857983"/>
              <a:gd name="connsiteY40" fmla="*/ 1775749 h 1834115"/>
              <a:gd name="connsiteX41" fmla="*/ 1079770 w 1857983"/>
              <a:gd name="connsiteY41" fmla="*/ 1756294 h 1834115"/>
              <a:gd name="connsiteX42" fmla="*/ 1118681 w 1857983"/>
              <a:gd name="connsiteY42" fmla="*/ 1736838 h 1834115"/>
              <a:gd name="connsiteX43" fmla="*/ 1157591 w 1857983"/>
              <a:gd name="connsiteY43" fmla="*/ 1707656 h 1834115"/>
              <a:gd name="connsiteX44" fmla="*/ 1186774 w 1857983"/>
              <a:gd name="connsiteY44" fmla="*/ 1688200 h 1834115"/>
              <a:gd name="connsiteX45" fmla="*/ 1235413 w 1857983"/>
              <a:gd name="connsiteY45" fmla="*/ 1639562 h 1834115"/>
              <a:gd name="connsiteX46" fmla="*/ 1254868 w 1857983"/>
              <a:gd name="connsiteY46" fmla="*/ 1610379 h 1834115"/>
              <a:gd name="connsiteX47" fmla="*/ 1313234 w 1857983"/>
              <a:gd name="connsiteY47" fmla="*/ 1571468 h 1834115"/>
              <a:gd name="connsiteX48" fmla="*/ 1429966 w 1857983"/>
              <a:gd name="connsiteY48" fmla="*/ 1464464 h 1834115"/>
              <a:gd name="connsiteX49" fmla="*/ 1449421 w 1857983"/>
              <a:gd name="connsiteY49" fmla="*/ 1435281 h 1834115"/>
              <a:gd name="connsiteX50" fmla="*/ 1459149 w 1857983"/>
              <a:gd name="connsiteY50" fmla="*/ 1406098 h 1834115"/>
              <a:gd name="connsiteX51" fmla="*/ 1488332 w 1857983"/>
              <a:gd name="connsiteY51" fmla="*/ 1376915 h 1834115"/>
              <a:gd name="connsiteX52" fmla="*/ 1527243 w 1857983"/>
              <a:gd name="connsiteY52" fmla="*/ 1318549 h 1834115"/>
              <a:gd name="connsiteX53" fmla="*/ 1566153 w 1857983"/>
              <a:gd name="connsiteY53" fmla="*/ 1260183 h 1834115"/>
              <a:gd name="connsiteX54" fmla="*/ 1585608 w 1857983"/>
              <a:gd name="connsiteY54" fmla="*/ 1231000 h 1834115"/>
              <a:gd name="connsiteX55" fmla="*/ 1605064 w 1857983"/>
              <a:gd name="connsiteY55" fmla="*/ 1201817 h 1834115"/>
              <a:gd name="connsiteX56" fmla="*/ 1663430 w 1857983"/>
              <a:gd name="connsiteY56" fmla="*/ 1094813 h 1834115"/>
              <a:gd name="connsiteX57" fmla="*/ 1682885 w 1857983"/>
              <a:gd name="connsiteY57" fmla="*/ 1065630 h 1834115"/>
              <a:gd name="connsiteX58" fmla="*/ 1702340 w 1857983"/>
              <a:gd name="connsiteY58" fmla="*/ 1036447 h 1834115"/>
              <a:gd name="connsiteX59" fmla="*/ 1721796 w 1857983"/>
              <a:gd name="connsiteY59" fmla="*/ 1016992 h 1834115"/>
              <a:gd name="connsiteX60" fmla="*/ 1750979 w 1857983"/>
              <a:gd name="connsiteY60" fmla="*/ 948898 h 1834115"/>
              <a:gd name="connsiteX61" fmla="*/ 1789889 w 1857983"/>
              <a:gd name="connsiteY61" fmla="*/ 890532 h 1834115"/>
              <a:gd name="connsiteX62" fmla="*/ 1809345 w 1857983"/>
              <a:gd name="connsiteY62" fmla="*/ 861349 h 1834115"/>
              <a:gd name="connsiteX63" fmla="*/ 1838528 w 1857983"/>
              <a:gd name="connsiteY63" fmla="*/ 773800 h 1834115"/>
              <a:gd name="connsiteX64" fmla="*/ 1848255 w 1857983"/>
              <a:gd name="connsiteY64" fmla="*/ 744617 h 1834115"/>
              <a:gd name="connsiteX65" fmla="*/ 1857983 w 1857983"/>
              <a:gd name="connsiteY65" fmla="*/ 695979 h 1834115"/>
              <a:gd name="connsiteX66" fmla="*/ 1848255 w 1857983"/>
              <a:gd name="connsiteY66" fmla="*/ 462515 h 1834115"/>
              <a:gd name="connsiteX67" fmla="*/ 1838528 w 1857983"/>
              <a:gd name="connsiteY67" fmla="*/ 433332 h 1834115"/>
              <a:gd name="connsiteX68" fmla="*/ 1789889 w 1857983"/>
              <a:gd name="connsiteY68" fmla="*/ 384694 h 1834115"/>
              <a:gd name="connsiteX69" fmla="*/ 1760706 w 1857983"/>
              <a:gd name="connsiteY69" fmla="*/ 355511 h 1834115"/>
              <a:gd name="connsiteX70" fmla="*/ 1721796 w 1857983"/>
              <a:gd name="connsiteY70" fmla="*/ 336056 h 1834115"/>
              <a:gd name="connsiteX71" fmla="*/ 1702340 w 1857983"/>
              <a:gd name="connsiteY71" fmla="*/ 316600 h 1834115"/>
              <a:gd name="connsiteX72" fmla="*/ 1643974 w 1857983"/>
              <a:gd name="connsiteY72" fmla="*/ 277690 h 1834115"/>
              <a:gd name="connsiteX73" fmla="*/ 1624519 w 1857983"/>
              <a:gd name="connsiteY73" fmla="*/ 258234 h 1834115"/>
              <a:gd name="connsiteX74" fmla="*/ 1566153 w 1857983"/>
              <a:gd name="connsiteY74" fmla="*/ 219324 h 1834115"/>
              <a:gd name="connsiteX75" fmla="*/ 1527243 w 1857983"/>
              <a:gd name="connsiteY75" fmla="*/ 209596 h 1834115"/>
              <a:gd name="connsiteX76" fmla="*/ 1468877 w 1857983"/>
              <a:gd name="connsiteY76" fmla="*/ 190141 h 1834115"/>
              <a:gd name="connsiteX77" fmla="*/ 1420238 w 1857983"/>
              <a:gd name="connsiteY77" fmla="*/ 180413 h 1834115"/>
              <a:gd name="connsiteX78" fmla="*/ 1381328 w 1857983"/>
              <a:gd name="connsiteY78" fmla="*/ 160958 h 1834115"/>
              <a:gd name="connsiteX79" fmla="*/ 1342417 w 1857983"/>
              <a:gd name="connsiteY79" fmla="*/ 151230 h 1834115"/>
              <a:gd name="connsiteX80" fmla="*/ 1284051 w 1857983"/>
              <a:gd name="connsiteY80" fmla="*/ 112319 h 183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857983" h="1834115">
                <a:moveTo>
                  <a:pt x="1284051" y="112319"/>
                </a:moveTo>
                <a:cubicBezTo>
                  <a:pt x="1251626" y="104213"/>
                  <a:pt x="1192337" y="112260"/>
                  <a:pt x="1147864" y="102592"/>
                </a:cubicBezTo>
                <a:cubicBezTo>
                  <a:pt x="1116657" y="95808"/>
                  <a:pt x="1090390" y="74422"/>
                  <a:pt x="1060315" y="63681"/>
                </a:cubicBezTo>
                <a:cubicBezTo>
                  <a:pt x="1044744" y="58120"/>
                  <a:pt x="1027628" y="58303"/>
                  <a:pt x="1011677" y="53953"/>
                </a:cubicBezTo>
                <a:cubicBezTo>
                  <a:pt x="894393" y="21966"/>
                  <a:pt x="1017151" y="42478"/>
                  <a:pt x="875489" y="24770"/>
                </a:cubicBezTo>
                <a:cubicBezTo>
                  <a:pt x="733753" y="-22472"/>
                  <a:pt x="841264" y="9669"/>
                  <a:pt x="486383" y="24770"/>
                </a:cubicBezTo>
                <a:cubicBezTo>
                  <a:pt x="453825" y="26155"/>
                  <a:pt x="421532" y="31255"/>
                  <a:pt x="389106" y="34498"/>
                </a:cubicBezTo>
                <a:cubicBezTo>
                  <a:pt x="372893" y="37741"/>
                  <a:pt x="356304" y="39475"/>
                  <a:pt x="340468" y="44226"/>
                </a:cubicBezTo>
                <a:cubicBezTo>
                  <a:pt x="323743" y="49244"/>
                  <a:pt x="308395" y="58159"/>
                  <a:pt x="291830" y="63681"/>
                </a:cubicBezTo>
                <a:cubicBezTo>
                  <a:pt x="279147" y="67909"/>
                  <a:pt x="265889" y="70166"/>
                  <a:pt x="252919" y="73409"/>
                </a:cubicBezTo>
                <a:cubicBezTo>
                  <a:pt x="243191" y="79894"/>
                  <a:pt x="234193" y="87636"/>
                  <a:pt x="223736" y="92864"/>
                </a:cubicBezTo>
                <a:cubicBezTo>
                  <a:pt x="171856" y="118804"/>
                  <a:pt x="216368" y="81565"/>
                  <a:pt x="155643" y="122047"/>
                </a:cubicBezTo>
                <a:cubicBezTo>
                  <a:pt x="148012" y="127134"/>
                  <a:pt x="143233" y="135631"/>
                  <a:pt x="136187" y="141502"/>
                </a:cubicBezTo>
                <a:cubicBezTo>
                  <a:pt x="123732" y="151881"/>
                  <a:pt x="108741" y="159221"/>
                  <a:pt x="97277" y="170685"/>
                </a:cubicBezTo>
                <a:cubicBezTo>
                  <a:pt x="89010" y="178952"/>
                  <a:pt x="85124" y="190739"/>
                  <a:pt x="77821" y="199868"/>
                </a:cubicBezTo>
                <a:cubicBezTo>
                  <a:pt x="53695" y="230026"/>
                  <a:pt x="58870" y="208590"/>
                  <a:pt x="38911" y="248507"/>
                </a:cubicBezTo>
                <a:cubicBezTo>
                  <a:pt x="34325" y="257678"/>
                  <a:pt x="32783" y="268089"/>
                  <a:pt x="29183" y="277690"/>
                </a:cubicBezTo>
                <a:cubicBezTo>
                  <a:pt x="1711" y="350950"/>
                  <a:pt x="16300" y="300041"/>
                  <a:pt x="0" y="365238"/>
                </a:cubicBezTo>
                <a:cubicBezTo>
                  <a:pt x="3243" y="465757"/>
                  <a:pt x="1015" y="566602"/>
                  <a:pt x="9728" y="666796"/>
                </a:cubicBezTo>
                <a:cubicBezTo>
                  <a:pt x="14025" y="716211"/>
                  <a:pt x="26881" y="764590"/>
                  <a:pt x="38911" y="812711"/>
                </a:cubicBezTo>
                <a:cubicBezTo>
                  <a:pt x="45396" y="838651"/>
                  <a:pt x="48435" y="865706"/>
                  <a:pt x="58366" y="890532"/>
                </a:cubicBezTo>
                <a:cubicBezTo>
                  <a:pt x="71336" y="922958"/>
                  <a:pt x="88807" y="953928"/>
                  <a:pt x="97277" y="987809"/>
                </a:cubicBezTo>
                <a:cubicBezTo>
                  <a:pt x="103762" y="1013749"/>
                  <a:pt x="108276" y="1040264"/>
                  <a:pt x="116732" y="1065630"/>
                </a:cubicBezTo>
                <a:cubicBezTo>
                  <a:pt x="119975" y="1075358"/>
                  <a:pt x="123973" y="1084865"/>
                  <a:pt x="126460" y="1094813"/>
                </a:cubicBezTo>
                <a:cubicBezTo>
                  <a:pt x="130470" y="1110853"/>
                  <a:pt x="132469" y="1127341"/>
                  <a:pt x="136187" y="1143451"/>
                </a:cubicBezTo>
                <a:cubicBezTo>
                  <a:pt x="159985" y="1246577"/>
                  <a:pt x="149518" y="1193441"/>
                  <a:pt x="175098" y="1289366"/>
                </a:cubicBezTo>
                <a:cubicBezTo>
                  <a:pt x="178602" y="1302508"/>
                  <a:pt x="193168" y="1370439"/>
                  <a:pt x="204281" y="1396370"/>
                </a:cubicBezTo>
                <a:cubicBezTo>
                  <a:pt x="240980" y="1482001"/>
                  <a:pt x="206990" y="1384366"/>
                  <a:pt x="243191" y="1483919"/>
                </a:cubicBezTo>
                <a:cubicBezTo>
                  <a:pt x="268740" y="1554179"/>
                  <a:pt x="246718" y="1526355"/>
                  <a:pt x="282102" y="1561741"/>
                </a:cubicBezTo>
                <a:cubicBezTo>
                  <a:pt x="285345" y="1571469"/>
                  <a:pt x="286850" y="1581960"/>
                  <a:pt x="291830" y="1590924"/>
                </a:cubicBezTo>
                <a:cubicBezTo>
                  <a:pt x="325688" y="1651869"/>
                  <a:pt x="338110" y="1656660"/>
                  <a:pt x="389106" y="1707656"/>
                </a:cubicBezTo>
                <a:cubicBezTo>
                  <a:pt x="416751" y="1735300"/>
                  <a:pt x="407015" y="1727396"/>
                  <a:pt x="447472" y="1756294"/>
                </a:cubicBezTo>
                <a:cubicBezTo>
                  <a:pt x="456985" y="1763089"/>
                  <a:pt x="466198" y="1770521"/>
                  <a:pt x="476655" y="1775749"/>
                </a:cubicBezTo>
                <a:cubicBezTo>
                  <a:pt x="485826" y="1780335"/>
                  <a:pt x="496667" y="1780891"/>
                  <a:pt x="505838" y="1785477"/>
                </a:cubicBezTo>
                <a:cubicBezTo>
                  <a:pt x="516295" y="1790705"/>
                  <a:pt x="524275" y="1800327"/>
                  <a:pt x="535021" y="1804932"/>
                </a:cubicBezTo>
                <a:cubicBezTo>
                  <a:pt x="547310" y="1810198"/>
                  <a:pt x="560881" y="1811760"/>
                  <a:pt x="573932" y="1814660"/>
                </a:cubicBezTo>
                <a:cubicBezTo>
                  <a:pt x="644366" y="1830312"/>
                  <a:pt x="599603" y="1816731"/>
                  <a:pt x="651753" y="1834115"/>
                </a:cubicBezTo>
                <a:cubicBezTo>
                  <a:pt x="729574" y="1830872"/>
                  <a:pt x="807513" y="1829746"/>
                  <a:pt x="885217" y="1824387"/>
                </a:cubicBezTo>
                <a:cubicBezTo>
                  <a:pt x="903367" y="1823135"/>
                  <a:pt x="943314" y="1813385"/>
                  <a:pt x="963038" y="1804932"/>
                </a:cubicBezTo>
                <a:cubicBezTo>
                  <a:pt x="976367" y="1799220"/>
                  <a:pt x="988192" y="1790063"/>
                  <a:pt x="1001949" y="1785477"/>
                </a:cubicBezTo>
                <a:cubicBezTo>
                  <a:pt x="1017634" y="1780249"/>
                  <a:pt x="1034374" y="1778992"/>
                  <a:pt x="1050587" y="1775749"/>
                </a:cubicBezTo>
                <a:cubicBezTo>
                  <a:pt x="1060315" y="1769264"/>
                  <a:pt x="1069619" y="1762094"/>
                  <a:pt x="1079770" y="1756294"/>
                </a:cubicBezTo>
                <a:cubicBezTo>
                  <a:pt x="1092361" y="1749099"/>
                  <a:pt x="1106384" y="1744524"/>
                  <a:pt x="1118681" y="1736838"/>
                </a:cubicBezTo>
                <a:cubicBezTo>
                  <a:pt x="1132429" y="1728245"/>
                  <a:pt x="1144398" y="1717079"/>
                  <a:pt x="1157591" y="1707656"/>
                </a:cubicBezTo>
                <a:cubicBezTo>
                  <a:pt x="1167105" y="1700861"/>
                  <a:pt x="1177975" y="1695899"/>
                  <a:pt x="1186774" y="1688200"/>
                </a:cubicBezTo>
                <a:cubicBezTo>
                  <a:pt x="1204029" y="1673102"/>
                  <a:pt x="1222695" y="1658640"/>
                  <a:pt x="1235413" y="1639562"/>
                </a:cubicBezTo>
                <a:cubicBezTo>
                  <a:pt x="1241898" y="1629834"/>
                  <a:pt x="1246070" y="1618078"/>
                  <a:pt x="1254868" y="1610379"/>
                </a:cubicBezTo>
                <a:cubicBezTo>
                  <a:pt x="1272465" y="1594981"/>
                  <a:pt x="1293779" y="1584438"/>
                  <a:pt x="1313234" y="1571468"/>
                </a:cubicBezTo>
                <a:cubicBezTo>
                  <a:pt x="1360472" y="1539976"/>
                  <a:pt x="1391638" y="1521957"/>
                  <a:pt x="1429966" y="1464464"/>
                </a:cubicBezTo>
                <a:cubicBezTo>
                  <a:pt x="1436451" y="1454736"/>
                  <a:pt x="1444193" y="1445738"/>
                  <a:pt x="1449421" y="1435281"/>
                </a:cubicBezTo>
                <a:cubicBezTo>
                  <a:pt x="1454007" y="1426110"/>
                  <a:pt x="1453461" y="1414630"/>
                  <a:pt x="1459149" y="1406098"/>
                </a:cubicBezTo>
                <a:cubicBezTo>
                  <a:pt x="1466780" y="1394652"/>
                  <a:pt x="1479886" y="1387774"/>
                  <a:pt x="1488332" y="1376915"/>
                </a:cubicBezTo>
                <a:cubicBezTo>
                  <a:pt x="1502687" y="1358458"/>
                  <a:pt x="1514273" y="1338004"/>
                  <a:pt x="1527243" y="1318549"/>
                </a:cubicBezTo>
                <a:lnTo>
                  <a:pt x="1566153" y="1260183"/>
                </a:lnTo>
                <a:lnTo>
                  <a:pt x="1585608" y="1231000"/>
                </a:lnTo>
                <a:cubicBezTo>
                  <a:pt x="1592093" y="1221272"/>
                  <a:pt x="1600722" y="1212672"/>
                  <a:pt x="1605064" y="1201817"/>
                </a:cubicBezTo>
                <a:cubicBezTo>
                  <a:pt x="1633203" y="1131468"/>
                  <a:pt x="1614832" y="1167709"/>
                  <a:pt x="1663430" y="1094813"/>
                </a:cubicBezTo>
                <a:lnTo>
                  <a:pt x="1682885" y="1065630"/>
                </a:lnTo>
                <a:cubicBezTo>
                  <a:pt x="1689370" y="1055902"/>
                  <a:pt x="1694073" y="1044714"/>
                  <a:pt x="1702340" y="1036447"/>
                </a:cubicBezTo>
                <a:lnTo>
                  <a:pt x="1721796" y="1016992"/>
                </a:lnTo>
                <a:cubicBezTo>
                  <a:pt x="1731860" y="986798"/>
                  <a:pt x="1732946" y="978953"/>
                  <a:pt x="1750979" y="948898"/>
                </a:cubicBezTo>
                <a:cubicBezTo>
                  <a:pt x="1763009" y="928848"/>
                  <a:pt x="1776919" y="909987"/>
                  <a:pt x="1789889" y="890532"/>
                </a:cubicBezTo>
                <a:lnTo>
                  <a:pt x="1809345" y="861349"/>
                </a:lnTo>
                <a:lnTo>
                  <a:pt x="1838528" y="773800"/>
                </a:lnTo>
                <a:cubicBezTo>
                  <a:pt x="1841770" y="764072"/>
                  <a:pt x="1846244" y="754672"/>
                  <a:pt x="1848255" y="744617"/>
                </a:cubicBezTo>
                <a:lnTo>
                  <a:pt x="1857983" y="695979"/>
                </a:lnTo>
                <a:cubicBezTo>
                  <a:pt x="1854740" y="618158"/>
                  <a:pt x="1854009" y="540191"/>
                  <a:pt x="1848255" y="462515"/>
                </a:cubicBezTo>
                <a:cubicBezTo>
                  <a:pt x="1847498" y="452289"/>
                  <a:pt x="1844680" y="441535"/>
                  <a:pt x="1838528" y="433332"/>
                </a:cubicBezTo>
                <a:cubicBezTo>
                  <a:pt x="1824771" y="414989"/>
                  <a:pt x="1806102" y="400907"/>
                  <a:pt x="1789889" y="384694"/>
                </a:cubicBezTo>
                <a:cubicBezTo>
                  <a:pt x="1780161" y="374966"/>
                  <a:pt x="1773011" y="361663"/>
                  <a:pt x="1760706" y="355511"/>
                </a:cubicBezTo>
                <a:cubicBezTo>
                  <a:pt x="1747736" y="349026"/>
                  <a:pt x="1733861" y="344100"/>
                  <a:pt x="1721796" y="336056"/>
                </a:cubicBezTo>
                <a:cubicBezTo>
                  <a:pt x="1714165" y="330968"/>
                  <a:pt x="1709677" y="322103"/>
                  <a:pt x="1702340" y="316600"/>
                </a:cubicBezTo>
                <a:cubicBezTo>
                  <a:pt x="1683634" y="302571"/>
                  <a:pt x="1660507" y="294224"/>
                  <a:pt x="1643974" y="277690"/>
                </a:cubicBezTo>
                <a:cubicBezTo>
                  <a:pt x="1637489" y="271205"/>
                  <a:pt x="1631856" y="263737"/>
                  <a:pt x="1624519" y="258234"/>
                </a:cubicBezTo>
                <a:cubicBezTo>
                  <a:pt x="1605813" y="244205"/>
                  <a:pt x="1588837" y="224995"/>
                  <a:pt x="1566153" y="219324"/>
                </a:cubicBezTo>
                <a:cubicBezTo>
                  <a:pt x="1553183" y="216081"/>
                  <a:pt x="1540048" y="213438"/>
                  <a:pt x="1527243" y="209596"/>
                </a:cubicBezTo>
                <a:cubicBezTo>
                  <a:pt x="1507600" y="203703"/>
                  <a:pt x="1488986" y="194163"/>
                  <a:pt x="1468877" y="190141"/>
                </a:cubicBezTo>
                <a:lnTo>
                  <a:pt x="1420238" y="180413"/>
                </a:lnTo>
                <a:cubicBezTo>
                  <a:pt x="1407268" y="173928"/>
                  <a:pt x="1394906" y="166050"/>
                  <a:pt x="1381328" y="160958"/>
                </a:cubicBezTo>
                <a:cubicBezTo>
                  <a:pt x="1368810" y="156264"/>
                  <a:pt x="1355223" y="155072"/>
                  <a:pt x="1342417" y="151230"/>
                </a:cubicBezTo>
                <a:cubicBezTo>
                  <a:pt x="1288044" y="134918"/>
                  <a:pt x="1316476" y="120425"/>
                  <a:pt x="1284051" y="112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4A8FC290-A399-1E45-AD5D-72AB522EF2E9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C49C6-0FBA-694F-9A22-702E00CB24C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BCD3E982-9191-BF42-B769-D0DBDCD433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B7ACE27B-7407-1E49-8CBD-D6154157CF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5A0C4C4F-583B-7B4F-926B-6BDACA7F4B7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2C03EB4C-4DF3-EE4F-A552-74FE74667D06}"/>
              </a:ext>
            </a:extLst>
          </p:cNvPr>
          <p:cNvCxnSpPr>
            <a:cxnSpLocks noChangeShapeType="1"/>
            <a:stCxn id="59" idx="2"/>
            <a:endCxn id="1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Google Shape;752;p43">
            <a:extLst>
              <a:ext uri="{FF2B5EF4-FFF2-40B4-BE49-F238E27FC236}">
                <a16:creationId xmlns:a16="http://schemas.microsoft.com/office/drawing/2014/main" id="{1F5309C3-1849-0D4A-9B39-18D682EF1E3A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BCE77C57-E868-C343-AB2C-C1393A437080}"/>
              </a:ext>
            </a:extLst>
          </p:cNvPr>
          <p:cNvCxnSpPr>
            <a:cxnSpLocks noChangeShapeType="1"/>
            <a:stCxn id="59" idx="3"/>
            <a:endCxn id="37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32">
            <a:extLst>
              <a:ext uri="{FF2B5EF4-FFF2-40B4-BE49-F238E27FC236}">
                <a16:creationId xmlns:a16="http://schemas.microsoft.com/office/drawing/2014/main" id="{8D07B29F-F59D-2543-8636-B6EB9BBB1CC2}"/>
              </a:ext>
            </a:extLst>
          </p:cNvPr>
          <p:cNvCxnSpPr>
            <a:cxnSpLocks noChangeShapeType="1"/>
            <a:stCxn id="37" idx="2"/>
            <a:endCxn id="1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Text Box 54">
            <a:extLst>
              <a:ext uri="{FF2B5EF4-FFF2-40B4-BE49-F238E27FC236}">
                <a16:creationId xmlns:a16="http://schemas.microsoft.com/office/drawing/2014/main" id="{5B1FC8FD-9A33-0B40-9831-859B9F244C7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Google Shape;752;p43">
            <a:extLst>
              <a:ext uri="{FF2B5EF4-FFF2-40B4-BE49-F238E27FC236}">
                <a16:creationId xmlns:a16="http://schemas.microsoft.com/office/drawing/2014/main" id="{F5A96F77-9451-574B-9430-A45E148FFD1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47">
            <a:extLst>
              <a:ext uri="{FF2B5EF4-FFF2-40B4-BE49-F238E27FC236}">
                <a16:creationId xmlns:a16="http://schemas.microsoft.com/office/drawing/2014/main" id="{7BF58D7B-071C-BB4C-9A77-990F10A406C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47">
            <a:extLst>
              <a:ext uri="{FF2B5EF4-FFF2-40B4-BE49-F238E27FC236}">
                <a16:creationId xmlns:a16="http://schemas.microsoft.com/office/drawing/2014/main" id="{1F80B96F-60B6-EC44-B650-0B23AA7DD8D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6??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EE53FA44-08EC-5341-8FCA-9739B93ED165}"/>
              </a:ext>
            </a:extLst>
          </p:cNvPr>
          <p:cNvSpPr txBox="1">
            <a:spLocks/>
          </p:cNvSpPr>
          <p:nvPr/>
        </p:nvSpPr>
        <p:spPr>
          <a:xfrm>
            <a:off x="233573" y="4697486"/>
            <a:ext cx="5045476" cy="1817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We’re about to add X to the known set</a:t>
            </a:r>
          </a:p>
          <a:p>
            <a:r>
              <a:rPr lang="en-US" sz="2400" dirty="0"/>
              <a:t>But how can we be sure we won’t later find a path through some node A that is shorter to X?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Because </a:t>
            </a:r>
            <a:r>
              <a:rPr lang="en-US" sz="2400" i="1" dirty="0">
                <a:solidFill>
                  <a:schemeClr val="bg1"/>
                </a:solidFill>
              </a:rPr>
              <a:t>if we could, Dijkstra’s would explore A first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D1D8485-D2BB-FC40-9D6E-E3220A62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65" y="2964111"/>
            <a:ext cx="6150631" cy="3349140"/>
          </a:xfrm>
        </p:spPr>
        <p:txBody>
          <a:bodyPr>
            <a:noAutofit/>
          </a:bodyPr>
          <a:lstStyle/>
          <a:p>
            <a:r>
              <a:rPr lang="en-US" sz="2400" dirty="0"/>
              <a:t>Similar “First Try Phenomenon” to BFS</a:t>
            </a:r>
          </a:p>
          <a:p>
            <a:endParaRPr lang="en-US" sz="2400" dirty="0"/>
          </a:p>
          <a:p>
            <a:r>
              <a:rPr lang="en-US" sz="2400" dirty="0"/>
              <a:t>How can we be sure we won’t find a shorter path to X later?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Key Intuition</a:t>
            </a:r>
            <a:r>
              <a:rPr lang="en-US" sz="2000" dirty="0">
                <a:solidFill>
                  <a:schemeClr val="bg1"/>
                </a:solidFill>
              </a:rPr>
              <a:t>: Dijkstra’s works because:</a:t>
            </a:r>
          </a:p>
          <a:p>
            <a:pPr marL="800100" lvl="1" indent="-342900"/>
            <a:r>
              <a:rPr lang="en-US" sz="1800" dirty="0">
                <a:solidFill>
                  <a:schemeClr val="bg1"/>
                </a:solidFill>
              </a:rPr>
              <a:t>IF we always add the closest vertices to “known” first,</a:t>
            </a:r>
          </a:p>
          <a:p>
            <a:pPr marL="800100" lvl="1" indent="-342900"/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THEN by the time a vertex is added, any possible relaxing has happened and the path we know is </a:t>
            </a:r>
            <a:r>
              <a:rPr lang="en-US" sz="1800" i="1" dirty="0">
                <a:solidFill>
                  <a:schemeClr val="bg1"/>
                </a:solidFill>
                <a:sym typeface="Wingdings" pitchFamily="2" charset="2"/>
              </a:rPr>
              <a:t>always the shortest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!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B102E9-45DB-FE45-9511-583EB1E8F0A8}"/>
              </a:ext>
            </a:extLst>
          </p:cNvPr>
          <p:cNvSpPr/>
          <p:nvPr/>
        </p:nvSpPr>
        <p:spPr>
          <a:xfrm>
            <a:off x="6213444" y="1627198"/>
            <a:ext cx="5014907" cy="118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Dijkstra’s Algorithm Invariant</a:t>
            </a:r>
          </a:p>
          <a:p>
            <a:pPr marL="349250">
              <a:tabLst>
                <a:tab pos="336550" algn="l"/>
              </a:tabLst>
            </a:pPr>
            <a:r>
              <a:rPr lang="en-US" dirty="0"/>
              <a:t>All vertices in the “known” set have the correct shortest path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FD5896-5CC3-3D4A-909A-0FAA49C5A03B}"/>
              </a:ext>
            </a:extLst>
          </p:cNvPr>
          <p:cNvSpPr/>
          <p:nvPr/>
        </p:nvSpPr>
        <p:spPr>
          <a:xfrm rot="16200000">
            <a:off x="5347238" y="1947141"/>
            <a:ext cx="1186150" cy="546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INVARIANT</a:t>
            </a: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6713F82D-247B-9245-9EB0-F5D17ECBCACA}"/>
              </a:ext>
            </a:extLst>
          </p:cNvPr>
          <p:cNvSpPr/>
          <p:nvPr/>
        </p:nvSpPr>
        <p:spPr>
          <a:xfrm>
            <a:off x="8440736" y="3423634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/>
      <p:bldP spid="26" grpId="0"/>
      <p:bldP spid="29" grpId="0"/>
      <p:bldP spid="30" grpId="0"/>
      <p:bldP spid="37" grpId="0" animBg="1"/>
      <p:bldP spid="58" grpId="0"/>
      <p:bldP spid="59" grpId="0" animBg="1"/>
      <p:bldP spid="64" grpId="0"/>
      <p:bldP spid="65" grpId="0"/>
      <p:bldP spid="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808FF3A-0092-8746-AF4B-ADBE54A9173D}"/>
              </a:ext>
            </a:extLst>
          </p:cNvPr>
          <p:cNvSpPr/>
          <p:nvPr/>
        </p:nvSpPr>
        <p:spPr>
          <a:xfrm>
            <a:off x="846306" y="1478446"/>
            <a:ext cx="3599234" cy="2188882"/>
          </a:xfrm>
          <a:custGeom>
            <a:avLst/>
            <a:gdLst>
              <a:gd name="connsiteX0" fmla="*/ 865762 w 3599234"/>
              <a:gd name="connsiteY0" fmla="*/ 19614 h 2188882"/>
              <a:gd name="connsiteX1" fmla="*/ 719847 w 3599234"/>
              <a:gd name="connsiteY1" fmla="*/ 29341 h 2188882"/>
              <a:gd name="connsiteX2" fmla="*/ 408562 w 3599234"/>
              <a:gd name="connsiteY2" fmla="*/ 39069 h 2188882"/>
              <a:gd name="connsiteX3" fmla="*/ 369651 w 3599234"/>
              <a:gd name="connsiteY3" fmla="*/ 48797 h 2188882"/>
              <a:gd name="connsiteX4" fmla="*/ 282103 w 3599234"/>
              <a:gd name="connsiteY4" fmla="*/ 77980 h 2188882"/>
              <a:gd name="connsiteX5" fmla="*/ 252920 w 3599234"/>
              <a:gd name="connsiteY5" fmla="*/ 87707 h 2188882"/>
              <a:gd name="connsiteX6" fmla="*/ 223737 w 3599234"/>
              <a:gd name="connsiteY6" fmla="*/ 97435 h 2188882"/>
              <a:gd name="connsiteX7" fmla="*/ 204281 w 3599234"/>
              <a:gd name="connsiteY7" fmla="*/ 116890 h 2188882"/>
              <a:gd name="connsiteX8" fmla="*/ 175098 w 3599234"/>
              <a:gd name="connsiteY8" fmla="*/ 126618 h 2188882"/>
              <a:gd name="connsiteX9" fmla="*/ 155643 w 3599234"/>
              <a:gd name="connsiteY9" fmla="*/ 155801 h 2188882"/>
              <a:gd name="connsiteX10" fmla="*/ 97277 w 3599234"/>
              <a:gd name="connsiteY10" fmla="*/ 194711 h 2188882"/>
              <a:gd name="connsiteX11" fmla="*/ 87549 w 3599234"/>
              <a:gd name="connsiteY11" fmla="*/ 223894 h 2188882"/>
              <a:gd name="connsiteX12" fmla="*/ 68094 w 3599234"/>
              <a:gd name="connsiteY12" fmla="*/ 243350 h 2188882"/>
              <a:gd name="connsiteX13" fmla="*/ 38911 w 3599234"/>
              <a:gd name="connsiteY13" fmla="*/ 340626 h 2188882"/>
              <a:gd name="connsiteX14" fmla="*/ 29183 w 3599234"/>
              <a:gd name="connsiteY14" fmla="*/ 408720 h 2188882"/>
              <a:gd name="connsiteX15" fmla="*/ 19456 w 3599234"/>
              <a:gd name="connsiteY15" fmla="*/ 437903 h 2188882"/>
              <a:gd name="connsiteX16" fmla="*/ 9728 w 3599234"/>
              <a:gd name="connsiteY16" fmla="*/ 476814 h 2188882"/>
              <a:gd name="connsiteX17" fmla="*/ 0 w 3599234"/>
              <a:gd name="connsiteY17" fmla="*/ 544907 h 2188882"/>
              <a:gd name="connsiteX18" fmla="*/ 9728 w 3599234"/>
              <a:gd name="connsiteY18" fmla="*/ 797826 h 2188882"/>
              <a:gd name="connsiteX19" fmla="*/ 29183 w 3599234"/>
              <a:gd name="connsiteY19" fmla="*/ 856192 h 2188882"/>
              <a:gd name="connsiteX20" fmla="*/ 48639 w 3599234"/>
              <a:gd name="connsiteY20" fmla="*/ 924286 h 2188882"/>
              <a:gd name="connsiteX21" fmla="*/ 68094 w 3599234"/>
              <a:gd name="connsiteY21" fmla="*/ 953469 h 2188882"/>
              <a:gd name="connsiteX22" fmla="*/ 87549 w 3599234"/>
              <a:gd name="connsiteY22" fmla="*/ 1011835 h 2188882"/>
              <a:gd name="connsiteX23" fmla="*/ 97277 w 3599234"/>
              <a:gd name="connsiteY23" fmla="*/ 1041018 h 2188882"/>
              <a:gd name="connsiteX24" fmla="*/ 116732 w 3599234"/>
              <a:gd name="connsiteY24" fmla="*/ 1070201 h 2188882"/>
              <a:gd name="connsiteX25" fmla="*/ 136188 w 3599234"/>
              <a:gd name="connsiteY25" fmla="*/ 1138294 h 2188882"/>
              <a:gd name="connsiteX26" fmla="*/ 165371 w 3599234"/>
              <a:gd name="connsiteY26" fmla="*/ 1225843 h 2188882"/>
              <a:gd name="connsiteX27" fmla="*/ 184826 w 3599234"/>
              <a:gd name="connsiteY27" fmla="*/ 1284209 h 2188882"/>
              <a:gd name="connsiteX28" fmla="*/ 204281 w 3599234"/>
              <a:gd name="connsiteY28" fmla="*/ 1313392 h 2188882"/>
              <a:gd name="connsiteX29" fmla="*/ 223737 w 3599234"/>
              <a:gd name="connsiteY29" fmla="*/ 1381486 h 2188882"/>
              <a:gd name="connsiteX30" fmla="*/ 243192 w 3599234"/>
              <a:gd name="connsiteY30" fmla="*/ 1410669 h 2188882"/>
              <a:gd name="connsiteX31" fmla="*/ 282103 w 3599234"/>
              <a:gd name="connsiteY31" fmla="*/ 1488490 h 2188882"/>
              <a:gd name="connsiteX32" fmla="*/ 301558 w 3599234"/>
              <a:gd name="connsiteY32" fmla="*/ 1546856 h 2188882"/>
              <a:gd name="connsiteX33" fmla="*/ 311285 w 3599234"/>
              <a:gd name="connsiteY33" fmla="*/ 1576039 h 2188882"/>
              <a:gd name="connsiteX34" fmla="*/ 330741 w 3599234"/>
              <a:gd name="connsiteY34" fmla="*/ 1595494 h 2188882"/>
              <a:gd name="connsiteX35" fmla="*/ 359924 w 3599234"/>
              <a:gd name="connsiteY35" fmla="*/ 1653860 h 2188882"/>
              <a:gd name="connsiteX36" fmla="*/ 369651 w 3599234"/>
              <a:gd name="connsiteY36" fmla="*/ 1683043 h 2188882"/>
              <a:gd name="connsiteX37" fmla="*/ 389107 w 3599234"/>
              <a:gd name="connsiteY37" fmla="*/ 1702499 h 2188882"/>
              <a:gd name="connsiteX38" fmla="*/ 428017 w 3599234"/>
              <a:gd name="connsiteY38" fmla="*/ 1760865 h 2188882"/>
              <a:gd name="connsiteX39" fmla="*/ 476656 w 3599234"/>
              <a:gd name="connsiteY39" fmla="*/ 1809503 h 2188882"/>
              <a:gd name="connsiteX40" fmla="*/ 525294 w 3599234"/>
              <a:gd name="connsiteY40" fmla="*/ 1858141 h 2188882"/>
              <a:gd name="connsiteX41" fmla="*/ 564205 w 3599234"/>
              <a:gd name="connsiteY41" fmla="*/ 1897052 h 2188882"/>
              <a:gd name="connsiteX42" fmla="*/ 622571 w 3599234"/>
              <a:gd name="connsiteY42" fmla="*/ 1926235 h 2188882"/>
              <a:gd name="connsiteX43" fmla="*/ 651754 w 3599234"/>
              <a:gd name="connsiteY43" fmla="*/ 1935963 h 2188882"/>
              <a:gd name="connsiteX44" fmla="*/ 690664 w 3599234"/>
              <a:gd name="connsiteY44" fmla="*/ 1955418 h 2188882"/>
              <a:gd name="connsiteX45" fmla="*/ 797668 w 3599234"/>
              <a:gd name="connsiteY45" fmla="*/ 1984601 h 2188882"/>
              <a:gd name="connsiteX46" fmla="*/ 885217 w 3599234"/>
              <a:gd name="connsiteY46" fmla="*/ 1994328 h 2188882"/>
              <a:gd name="connsiteX47" fmla="*/ 1254868 w 3599234"/>
              <a:gd name="connsiteY47" fmla="*/ 1984601 h 2188882"/>
              <a:gd name="connsiteX48" fmla="*/ 1322962 w 3599234"/>
              <a:gd name="connsiteY48" fmla="*/ 1965145 h 2188882"/>
              <a:gd name="connsiteX49" fmla="*/ 1381328 w 3599234"/>
              <a:gd name="connsiteY49" fmla="*/ 1926235 h 2188882"/>
              <a:gd name="connsiteX50" fmla="*/ 1410511 w 3599234"/>
              <a:gd name="connsiteY50" fmla="*/ 1916507 h 2188882"/>
              <a:gd name="connsiteX51" fmla="*/ 1439694 w 3599234"/>
              <a:gd name="connsiteY51" fmla="*/ 1887324 h 2188882"/>
              <a:gd name="connsiteX52" fmla="*/ 1498060 w 3599234"/>
              <a:gd name="connsiteY52" fmla="*/ 1848414 h 2188882"/>
              <a:gd name="connsiteX53" fmla="*/ 1527243 w 3599234"/>
              <a:gd name="connsiteY53" fmla="*/ 1828958 h 2188882"/>
              <a:gd name="connsiteX54" fmla="*/ 1585609 w 3599234"/>
              <a:gd name="connsiteY54" fmla="*/ 1780320 h 2188882"/>
              <a:gd name="connsiteX55" fmla="*/ 1624520 w 3599234"/>
              <a:gd name="connsiteY55" fmla="*/ 1770592 h 2188882"/>
              <a:gd name="connsiteX56" fmla="*/ 1653703 w 3599234"/>
              <a:gd name="connsiteY56" fmla="*/ 1751137 h 2188882"/>
              <a:gd name="connsiteX57" fmla="*/ 1731524 w 3599234"/>
              <a:gd name="connsiteY57" fmla="*/ 1731682 h 2188882"/>
              <a:gd name="connsiteX58" fmla="*/ 1819073 w 3599234"/>
              <a:gd name="connsiteY58" fmla="*/ 1692771 h 2188882"/>
              <a:gd name="connsiteX59" fmla="*/ 1877439 w 3599234"/>
              <a:gd name="connsiteY59" fmla="*/ 1673316 h 2188882"/>
              <a:gd name="connsiteX60" fmla="*/ 1945532 w 3599234"/>
              <a:gd name="connsiteY60" fmla="*/ 1663588 h 2188882"/>
              <a:gd name="connsiteX61" fmla="*/ 2149813 w 3599234"/>
              <a:gd name="connsiteY61" fmla="*/ 1673316 h 2188882"/>
              <a:gd name="connsiteX62" fmla="*/ 2266545 w 3599234"/>
              <a:gd name="connsiteY62" fmla="*/ 1731682 h 2188882"/>
              <a:gd name="connsiteX63" fmla="*/ 2305456 w 3599234"/>
              <a:gd name="connsiteY63" fmla="*/ 1760865 h 2188882"/>
              <a:gd name="connsiteX64" fmla="*/ 2334639 w 3599234"/>
              <a:gd name="connsiteY64" fmla="*/ 1790048 h 2188882"/>
              <a:gd name="connsiteX65" fmla="*/ 2393005 w 3599234"/>
              <a:gd name="connsiteY65" fmla="*/ 1828958 h 2188882"/>
              <a:gd name="connsiteX66" fmla="*/ 2412460 w 3599234"/>
              <a:gd name="connsiteY66" fmla="*/ 1858141 h 2188882"/>
              <a:gd name="connsiteX67" fmla="*/ 2451371 w 3599234"/>
              <a:gd name="connsiteY67" fmla="*/ 1897052 h 2188882"/>
              <a:gd name="connsiteX68" fmla="*/ 2470826 w 3599234"/>
              <a:gd name="connsiteY68" fmla="*/ 1926235 h 2188882"/>
              <a:gd name="connsiteX69" fmla="*/ 2500009 w 3599234"/>
              <a:gd name="connsiteY69" fmla="*/ 1945690 h 2188882"/>
              <a:gd name="connsiteX70" fmla="*/ 2558375 w 3599234"/>
              <a:gd name="connsiteY70" fmla="*/ 1994328 h 2188882"/>
              <a:gd name="connsiteX71" fmla="*/ 2587558 w 3599234"/>
              <a:gd name="connsiteY71" fmla="*/ 2004056 h 2188882"/>
              <a:gd name="connsiteX72" fmla="*/ 2616741 w 3599234"/>
              <a:gd name="connsiteY72" fmla="*/ 2023511 h 2188882"/>
              <a:gd name="connsiteX73" fmla="*/ 2636196 w 3599234"/>
              <a:gd name="connsiteY73" fmla="*/ 2042967 h 2188882"/>
              <a:gd name="connsiteX74" fmla="*/ 2665379 w 3599234"/>
              <a:gd name="connsiteY74" fmla="*/ 2052694 h 2188882"/>
              <a:gd name="connsiteX75" fmla="*/ 2762656 w 3599234"/>
              <a:gd name="connsiteY75" fmla="*/ 2111060 h 2188882"/>
              <a:gd name="connsiteX76" fmla="*/ 2811294 w 3599234"/>
              <a:gd name="connsiteY76" fmla="*/ 2140243 h 2188882"/>
              <a:gd name="connsiteX77" fmla="*/ 2840477 w 3599234"/>
              <a:gd name="connsiteY77" fmla="*/ 2159699 h 2188882"/>
              <a:gd name="connsiteX78" fmla="*/ 3073941 w 3599234"/>
              <a:gd name="connsiteY78" fmla="*/ 2188882 h 2188882"/>
              <a:gd name="connsiteX79" fmla="*/ 3278222 w 3599234"/>
              <a:gd name="connsiteY79" fmla="*/ 2179154 h 2188882"/>
              <a:gd name="connsiteX80" fmla="*/ 3336588 w 3599234"/>
              <a:gd name="connsiteY80" fmla="*/ 2159699 h 2188882"/>
              <a:gd name="connsiteX81" fmla="*/ 3365771 w 3599234"/>
              <a:gd name="connsiteY81" fmla="*/ 2149971 h 2188882"/>
              <a:gd name="connsiteX82" fmla="*/ 3394954 w 3599234"/>
              <a:gd name="connsiteY82" fmla="*/ 2140243 h 2188882"/>
              <a:gd name="connsiteX83" fmla="*/ 3424137 w 3599234"/>
              <a:gd name="connsiteY83" fmla="*/ 2120788 h 2188882"/>
              <a:gd name="connsiteX84" fmla="*/ 3463047 w 3599234"/>
              <a:gd name="connsiteY84" fmla="*/ 2062422 h 2188882"/>
              <a:gd name="connsiteX85" fmla="*/ 3472775 w 3599234"/>
              <a:gd name="connsiteY85" fmla="*/ 2033239 h 2188882"/>
              <a:gd name="connsiteX86" fmla="*/ 3511685 w 3599234"/>
              <a:gd name="connsiteY86" fmla="*/ 1974873 h 2188882"/>
              <a:gd name="connsiteX87" fmla="*/ 3521413 w 3599234"/>
              <a:gd name="connsiteY87" fmla="*/ 1945690 h 2188882"/>
              <a:gd name="connsiteX88" fmla="*/ 3560324 w 3599234"/>
              <a:gd name="connsiteY88" fmla="*/ 1887324 h 2188882"/>
              <a:gd name="connsiteX89" fmla="*/ 3579779 w 3599234"/>
              <a:gd name="connsiteY89" fmla="*/ 1828958 h 2188882"/>
              <a:gd name="connsiteX90" fmla="*/ 3589507 w 3599234"/>
              <a:gd name="connsiteY90" fmla="*/ 1799775 h 2188882"/>
              <a:gd name="connsiteX91" fmla="*/ 3599234 w 3599234"/>
              <a:gd name="connsiteY91" fmla="*/ 1751137 h 2188882"/>
              <a:gd name="connsiteX92" fmla="*/ 3589507 w 3599234"/>
              <a:gd name="connsiteY92" fmla="*/ 1576039 h 2188882"/>
              <a:gd name="connsiteX93" fmla="*/ 3570051 w 3599234"/>
              <a:gd name="connsiteY93" fmla="*/ 1517673 h 2188882"/>
              <a:gd name="connsiteX94" fmla="*/ 3560324 w 3599234"/>
              <a:gd name="connsiteY94" fmla="*/ 1488490 h 2188882"/>
              <a:gd name="connsiteX95" fmla="*/ 3550596 w 3599234"/>
              <a:gd name="connsiteY95" fmla="*/ 1459307 h 2188882"/>
              <a:gd name="connsiteX96" fmla="*/ 3531141 w 3599234"/>
              <a:gd name="connsiteY96" fmla="*/ 1430124 h 2188882"/>
              <a:gd name="connsiteX97" fmla="*/ 3521413 w 3599234"/>
              <a:gd name="connsiteY97" fmla="*/ 1400941 h 2188882"/>
              <a:gd name="connsiteX98" fmla="*/ 3482503 w 3599234"/>
              <a:gd name="connsiteY98" fmla="*/ 1342575 h 2188882"/>
              <a:gd name="connsiteX99" fmla="*/ 3404681 w 3599234"/>
              <a:gd name="connsiteY99" fmla="*/ 1235571 h 2188882"/>
              <a:gd name="connsiteX100" fmla="*/ 3336588 w 3599234"/>
              <a:gd name="connsiteY100" fmla="*/ 1167477 h 2188882"/>
              <a:gd name="connsiteX101" fmla="*/ 3317132 w 3599234"/>
              <a:gd name="connsiteY101" fmla="*/ 1138294 h 2188882"/>
              <a:gd name="connsiteX102" fmla="*/ 3287949 w 3599234"/>
              <a:gd name="connsiteY102" fmla="*/ 1118839 h 2188882"/>
              <a:gd name="connsiteX103" fmla="*/ 3249039 w 3599234"/>
              <a:gd name="connsiteY103" fmla="*/ 1089656 h 2188882"/>
              <a:gd name="connsiteX104" fmla="*/ 3190673 w 3599234"/>
              <a:gd name="connsiteY104" fmla="*/ 1021563 h 2188882"/>
              <a:gd name="connsiteX105" fmla="*/ 3112851 w 3599234"/>
              <a:gd name="connsiteY105" fmla="*/ 963197 h 2188882"/>
              <a:gd name="connsiteX106" fmla="*/ 3064213 w 3599234"/>
              <a:gd name="connsiteY106" fmla="*/ 934014 h 2188882"/>
              <a:gd name="connsiteX107" fmla="*/ 3005847 w 3599234"/>
              <a:gd name="connsiteY107" fmla="*/ 895103 h 2188882"/>
              <a:gd name="connsiteX108" fmla="*/ 2947481 w 3599234"/>
              <a:gd name="connsiteY108" fmla="*/ 875648 h 2188882"/>
              <a:gd name="connsiteX109" fmla="*/ 2869660 w 3599234"/>
              <a:gd name="connsiteY109" fmla="*/ 817282 h 2188882"/>
              <a:gd name="connsiteX110" fmla="*/ 2801566 w 3599234"/>
              <a:gd name="connsiteY110" fmla="*/ 778371 h 2188882"/>
              <a:gd name="connsiteX111" fmla="*/ 2772383 w 3599234"/>
              <a:gd name="connsiteY111" fmla="*/ 768643 h 2188882"/>
              <a:gd name="connsiteX112" fmla="*/ 2675107 w 3599234"/>
              <a:gd name="connsiteY112" fmla="*/ 720005 h 2188882"/>
              <a:gd name="connsiteX113" fmla="*/ 2597285 w 3599234"/>
              <a:gd name="connsiteY113" fmla="*/ 661639 h 2188882"/>
              <a:gd name="connsiteX114" fmla="*/ 2568103 w 3599234"/>
              <a:gd name="connsiteY114" fmla="*/ 642184 h 2188882"/>
              <a:gd name="connsiteX115" fmla="*/ 2538920 w 3599234"/>
              <a:gd name="connsiteY115" fmla="*/ 622728 h 2188882"/>
              <a:gd name="connsiteX116" fmla="*/ 2470826 w 3599234"/>
              <a:gd name="connsiteY116" fmla="*/ 593545 h 2188882"/>
              <a:gd name="connsiteX117" fmla="*/ 2412460 w 3599234"/>
              <a:gd name="connsiteY117" fmla="*/ 574090 h 2188882"/>
              <a:gd name="connsiteX118" fmla="*/ 2383277 w 3599234"/>
              <a:gd name="connsiteY118" fmla="*/ 564363 h 2188882"/>
              <a:gd name="connsiteX119" fmla="*/ 2295728 w 3599234"/>
              <a:gd name="connsiteY119" fmla="*/ 505997 h 2188882"/>
              <a:gd name="connsiteX120" fmla="*/ 2266545 w 3599234"/>
              <a:gd name="connsiteY120" fmla="*/ 486541 h 2188882"/>
              <a:gd name="connsiteX121" fmla="*/ 2198451 w 3599234"/>
              <a:gd name="connsiteY121" fmla="*/ 467086 h 2188882"/>
              <a:gd name="connsiteX122" fmla="*/ 2110903 w 3599234"/>
              <a:gd name="connsiteY122" fmla="*/ 418448 h 2188882"/>
              <a:gd name="connsiteX123" fmla="*/ 2081720 w 3599234"/>
              <a:gd name="connsiteY123" fmla="*/ 398992 h 2188882"/>
              <a:gd name="connsiteX124" fmla="*/ 2052537 w 3599234"/>
              <a:gd name="connsiteY124" fmla="*/ 389265 h 2188882"/>
              <a:gd name="connsiteX125" fmla="*/ 2003898 w 3599234"/>
              <a:gd name="connsiteY125" fmla="*/ 360082 h 2188882"/>
              <a:gd name="connsiteX126" fmla="*/ 1974715 w 3599234"/>
              <a:gd name="connsiteY126" fmla="*/ 340626 h 2188882"/>
              <a:gd name="connsiteX127" fmla="*/ 1916349 w 3599234"/>
              <a:gd name="connsiteY127" fmla="*/ 321171 h 2188882"/>
              <a:gd name="connsiteX128" fmla="*/ 1838528 w 3599234"/>
              <a:gd name="connsiteY128" fmla="*/ 272533 h 2188882"/>
              <a:gd name="connsiteX129" fmla="*/ 1809345 w 3599234"/>
              <a:gd name="connsiteY129" fmla="*/ 253077 h 2188882"/>
              <a:gd name="connsiteX130" fmla="*/ 1780162 w 3599234"/>
              <a:gd name="connsiteY130" fmla="*/ 243350 h 2188882"/>
              <a:gd name="connsiteX131" fmla="*/ 1750979 w 3599234"/>
              <a:gd name="connsiteY131" fmla="*/ 223894 h 2188882"/>
              <a:gd name="connsiteX132" fmla="*/ 1692613 w 3599234"/>
              <a:gd name="connsiteY132" fmla="*/ 204439 h 2188882"/>
              <a:gd name="connsiteX133" fmla="*/ 1634247 w 3599234"/>
              <a:gd name="connsiteY133" fmla="*/ 175256 h 2188882"/>
              <a:gd name="connsiteX134" fmla="*/ 1595337 w 3599234"/>
              <a:gd name="connsiteY134" fmla="*/ 155801 h 2188882"/>
              <a:gd name="connsiteX135" fmla="*/ 1566154 w 3599234"/>
              <a:gd name="connsiteY135" fmla="*/ 146073 h 2188882"/>
              <a:gd name="connsiteX136" fmla="*/ 1536971 w 3599234"/>
              <a:gd name="connsiteY136" fmla="*/ 126618 h 2188882"/>
              <a:gd name="connsiteX137" fmla="*/ 1507788 w 3599234"/>
              <a:gd name="connsiteY137" fmla="*/ 116890 h 2188882"/>
              <a:gd name="connsiteX138" fmla="*/ 1478605 w 3599234"/>
              <a:gd name="connsiteY138" fmla="*/ 97435 h 2188882"/>
              <a:gd name="connsiteX139" fmla="*/ 1361873 w 3599234"/>
              <a:gd name="connsiteY139" fmla="*/ 68252 h 2188882"/>
              <a:gd name="connsiteX140" fmla="*/ 1225685 w 3599234"/>
              <a:gd name="connsiteY140" fmla="*/ 29341 h 2188882"/>
              <a:gd name="connsiteX141" fmla="*/ 1099226 w 3599234"/>
              <a:gd name="connsiteY141" fmla="*/ 9886 h 2188882"/>
              <a:gd name="connsiteX142" fmla="*/ 1001949 w 3599234"/>
              <a:gd name="connsiteY142" fmla="*/ 158 h 2188882"/>
              <a:gd name="connsiteX143" fmla="*/ 865762 w 3599234"/>
              <a:gd name="connsiteY143" fmla="*/ 19614 h 218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599234" h="2188882">
                <a:moveTo>
                  <a:pt x="865762" y="19614"/>
                </a:moveTo>
                <a:cubicBezTo>
                  <a:pt x="818745" y="24478"/>
                  <a:pt x="768549" y="27269"/>
                  <a:pt x="719847" y="29341"/>
                </a:cubicBezTo>
                <a:cubicBezTo>
                  <a:pt x="616129" y="33754"/>
                  <a:pt x="512214" y="33310"/>
                  <a:pt x="408562" y="39069"/>
                </a:cubicBezTo>
                <a:cubicBezTo>
                  <a:pt x="395213" y="39811"/>
                  <a:pt x="382457" y="44955"/>
                  <a:pt x="369651" y="48797"/>
                </a:cubicBezTo>
                <a:cubicBezTo>
                  <a:pt x="369573" y="48820"/>
                  <a:pt x="296733" y="73103"/>
                  <a:pt x="282103" y="77980"/>
                </a:cubicBezTo>
                <a:lnTo>
                  <a:pt x="252920" y="87707"/>
                </a:lnTo>
                <a:lnTo>
                  <a:pt x="223737" y="97435"/>
                </a:lnTo>
                <a:cubicBezTo>
                  <a:pt x="217252" y="103920"/>
                  <a:pt x="212145" y="112171"/>
                  <a:pt x="204281" y="116890"/>
                </a:cubicBezTo>
                <a:cubicBezTo>
                  <a:pt x="195488" y="122166"/>
                  <a:pt x="183105" y="120212"/>
                  <a:pt x="175098" y="126618"/>
                </a:cubicBezTo>
                <a:cubicBezTo>
                  <a:pt x="165969" y="133921"/>
                  <a:pt x="164441" y="148102"/>
                  <a:pt x="155643" y="155801"/>
                </a:cubicBezTo>
                <a:cubicBezTo>
                  <a:pt x="138046" y="171198"/>
                  <a:pt x="97277" y="194711"/>
                  <a:pt x="97277" y="194711"/>
                </a:cubicBezTo>
                <a:cubicBezTo>
                  <a:pt x="94034" y="204439"/>
                  <a:pt x="92825" y="215101"/>
                  <a:pt x="87549" y="223894"/>
                </a:cubicBezTo>
                <a:cubicBezTo>
                  <a:pt x="82830" y="231758"/>
                  <a:pt x="72195" y="235147"/>
                  <a:pt x="68094" y="243350"/>
                </a:cubicBezTo>
                <a:cubicBezTo>
                  <a:pt x="60844" y="257850"/>
                  <a:pt x="42900" y="318686"/>
                  <a:pt x="38911" y="340626"/>
                </a:cubicBezTo>
                <a:cubicBezTo>
                  <a:pt x="34809" y="363185"/>
                  <a:pt x="33680" y="386237"/>
                  <a:pt x="29183" y="408720"/>
                </a:cubicBezTo>
                <a:cubicBezTo>
                  <a:pt x="27172" y="418775"/>
                  <a:pt x="22273" y="428044"/>
                  <a:pt x="19456" y="437903"/>
                </a:cubicBezTo>
                <a:cubicBezTo>
                  <a:pt x="15783" y="450758"/>
                  <a:pt x="12120" y="463660"/>
                  <a:pt x="9728" y="476814"/>
                </a:cubicBezTo>
                <a:cubicBezTo>
                  <a:pt x="5626" y="499372"/>
                  <a:pt x="3243" y="522209"/>
                  <a:pt x="0" y="544907"/>
                </a:cubicBezTo>
                <a:cubicBezTo>
                  <a:pt x="3243" y="629213"/>
                  <a:pt x="1853" y="713826"/>
                  <a:pt x="9728" y="797826"/>
                </a:cubicBezTo>
                <a:cubicBezTo>
                  <a:pt x="11642" y="818244"/>
                  <a:pt x="24209" y="836297"/>
                  <a:pt x="29183" y="856192"/>
                </a:cubicBezTo>
                <a:cubicBezTo>
                  <a:pt x="32300" y="868661"/>
                  <a:pt x="41661" y="910329"/>
                  <a:pt x="48639" y="924286"/>
                </a:cubicBezTo>
                <a:cubicBezTo>
                  <a:pt x="53867" y="934743"/>
                  <a:pt x="63346" y="942785"/>
                  <a:pt x="68094" y="953469"/>
                </a:cubicBezTo>
                <a:cubicBezTo>
                  <a:pt x="76423" y="972209"/>
                  <a:pt x="81064" y="992380"/>
                  <a:pt x="87549" y="1011835"/>
                </a:cubicBezTo>
                <a:cubicBezTo>
                  <a:pt x="90792" y="1021563"/>
                  <a:pt x="91589" y="1032486"/>
                  <a:pt x="97277" y="1041018"/>
                </a:cubicBezTo>
                <a:cubicBezTo>
                  <a:pt x="103762" y="1050746"/>
                  <a:pt x="111504" y="1059744"/>
                  <a:pt x="116732" y="1070201"/>
                </a:cubicBezTo>
                <a:cubicBezTo>
                  <a:pt x="124905" y="1086547"/>
                  <a:pt x="131513" y="1122710"/>
                  <a:pt x="136188" y="1138294"/>
                </a:cubicBezTo>
                <a:cubicBezTo>
                  <a:pt x="136203" y="1138344"/>
                  <a:pt x="160499" y="1211227"/>
                  <a:pt x="165371" y="1225843"/>
                </a:cubicBezTo>
                <a:cubicBezTo>
                  <a:pt x="165373" y="1225848"/>
                  <a:pt x="184823" y="1284205"/>
                  <a:pt x="184826" y="1284209"/>
                </a:cubicBezTo>
                <a:lnTo>
                  <a:pt x="204281" y="1313392"/>
                </a:lnTo>
                <a:cubicBezTo>
                  <a:pt x="207398" y="1325861"/>
                  <a:pt x="216759" y="1367529"/>
                  <a:pt x="223737" y="1381486"/>
                </a:cubicBezTo>
                <a:cubicBezTo>
                  <a:pt x="228965" y="1391943"/>
                  <a:pt x="238444" y="1399985"/>
                  <a:pt x="243192" y="1410669"/>
                </a:cubicBezTo>
                <a:cubicBezTo>
                  <a:pt x="278960" y="1491147"/>
                  <a:pt x="242147" y="1448536"/>
                  <a:pt x="282103" y="1488490"/>
                </a:cubicBezTo>
                <a:lnTo>
                  <a:pt x="301558" y="1546856"/>
                </a:lnTo>
                <a:cubicBezTo>
                  <a:pt x="304800" y="1556584"/>
                  <a:pt x="304034" y="1568789"/>
                  <a:pt x="311285" y="1576039"/>
                </a:cubicBezTo>
                <a:lnTo>
                  <a:pt x="330741" y="1595494"/>
                </a:lnTo>
                <a:cubicBezTo>
                  <a:pt x="355190" y="1668846"/>
                  <a:pt x="322209" y="1578431"/>
                  <a:pt x="359924" y="1653860"/>
                </a:cubicBezTo>
                <a:cubicBezTo>
                  <a:pt x="364510" y="1663031"/>
                  <a:pt x="364376" y="1674250"/>
                  <a:pt x="369651" y="1683043"/>
                </a:cubicBezTo>
                <a:cubicBezTo>
                  <a:pt x="374370" y="1690908"/>
                  <a:pt x="383604" y="1695162"/>
                  <a:pt x="389107" y="1702499"/>
                </a:cubicBezTo>
                <a:cubicBezTo>
                  <a:pt x="403136" y="1721205"/>
                  <a:pt x="411483" y="1744331"/>
                  <a:pt x="428017" y="1760865"/>
                </a:cubicBezTo>
                <a:cubicBezTo>
                  <a:pt x="444230" y="1777078"/>
                  <a:pt x="463938" y="1790425"/>
                  <a:pt x="476656" y="1809503"/>
                </a:cubicBezTo>
                <a:cubicBezTo>
                  <a:pt x="514125" y="1865707"/>
                  <a:pt x="474854" y="1814907"/>
                  <a:pt x="525294" y="1858141"/>
                </a:cubicBezTo>
                <a:cubicBezTo>
                  <a:pt x="539221" y="1870078"/>
                  <a:pt x="546804" y="1891251"/>
                  <a:pt x="564205" y="1897052"/>
                </a:cubicBezTo>
                <a:cubicBezTo>
                  <a:pt x="637558" y="1921504"/>
                  <a:pt x="547141" y="1888520"/>
                  <a:pt x="622571" y="1926235"/>
                </a:cubicBezTo>
                <a:cubicBezTo>
                  <a:pt x="631742" y="1930821"/>
                  <a:pt x="642329" y="1931924"/>
                  <a:pt x="651754" y="1935963"/>
                </a:cubicBezTo>
                <a:cubicBezTo>
                  <a:pt x="665082" y="1941675"/>
                  <a:pt x="677200" y="1950033"/>
                  <a:pt x="690664" y="1955418"/>
                </a:cubicBezTo>
                <a:cubicBezTo>
                  <a:pt x="726564" y="1969778"/>
                  <a:pt x="759679" y="1979174"/>
                  <a:pt x="797668" y="1984601"/>
                </a:cubicBezTo>
                <a:cubicBezTo>
                  <a:pt x="826735" y="1988753"/>
                  <a:pt x="856034" y="1991086"/>
                  <a:pt x="885217" y="1994328"/>
                </a:cubicBezTo>
                <a:cubicBezTo>
                  <a:pt x="1008434" y="1991086"/>
                  <a:pt x="1131748" y="1990464"/>
                  <a:pt x="1254868" y="1984601"/>
                </a:cubicBezTo>
                <a:cubicBezTo>
                  <a:pt x="1260378" y="1984339"/>
                  <a:pt x="1314342" y="1969934"/>
                  <a:pt x="1322962" y="1965145"/>
                </a:cubicBezTo>
                <a:cubicBezTo>
                  <a:pt x="1343402" y="1953790"/>
                  <a:pt x="1359146" y="1933629"/>
                  <a:pt x="1381328" y="1926235"/>
                </a:cubicBezTo>
                <a:lnTo>
                  <a:pt x="1410511" y="1916507"/>
                </a:lnTo>
                <a:cubicBezTo>
                  <a:pt x="1420239" y="1906779"/>
                  <a:pt x="1428835" y="1895770"/>
                  <a:pt x="1439694" y="1887324"/>
                </a:cubicBezTo>
                <a:cubicBezTo>
                  <a:pt x="1458151" y="1872969"/>
                  <a:pt x="1478605" y="1861384"/>
                  <a:pt x="1498060" y="1848414"/>
                </a:cubicBezTo>
                <a:cubicBezTo>
                  <a:pt x="1507788" y="1841929"/>
                  <a:pt x="1518976" y="1837225"/>
                  <a:pt x="1527243" y="1828958"/>
                </a:cubicBezTo>
                <a:cubicBezTo>
                  <a:pt x="1544773" y="1811428"/>
                  <a:pt x="1561908" y="1790478"/>
                  <a:pt x="1585609" y="1780320"/>
                </a:cubicBezTo>
                <a:cubicBezTo>
                  <a:pt x="1597898" y="1775054"/>
                  <a:pt x="1611550" y="1773835"/>
                  <a:pt x="1624520" y="1770592"/>
                </a:cubicBezTo>
                <a:cubicBezTo>
                  <a:pt x="1634248" y="1764107"/>
                  <a:pt x="1642716" y="1755132"/>
                  <a:pt x="1653703" y="1751137"/>
                </a:cubicBezTo>
                <a:cubicBezTo>
                  <a:pt x="1678832" y="1741999"/>
                  <a:pt x="1731524" y="1731682"/>
                  <a:pt x="1731524" y="1731682"/>
                </a:cubicBezTo>
                <a:cubicBezTo>
                  <a:pt x="1777771" y="1700850"/>
                  <a:pt x="1749614" y="1715924"/>
                  <a:pt x="1819073" y="1692771"/>
                </a:cubicBezTo>
                <a:lnTo>
                  <a:pt x="1877439" y="1673316"/>
                </a:lnTo>
                <a:lnTo>
                  <a:pt x="1945532" y="1663588"/>
                </a:lnTo>
                <a:cubicBezTo>
                  <a:pt x="2013626" y="1666831"/>
                  <a:pt x="2082059" y="1665788"/>
                  <a:pt x="2149813" y="1673316"/>
                </a:cubicBezTo>
                <a:cubicBezTo>
                  <a:pt x="2193717" y="1678194"/>
                  <a:pt x="2232897" y="1706446"/>
                  <a:pt x="2266545" y="1731682"/>
                </a:cubicBezTo>
                <a:cubicBezTo>
                  <a:pt x="2279515" y="1741410"/>
                  <a:pt x="2293146" y="1750314"/>
                  <a:pt x="2305456" y="1760865"/>
                </a:cubicBezTo>
                <a:cubicBezTo>
                  <a:pt x="2315901" y="1769818"/>
                  <a:pt x="2323780" y="1781602"/>
                  <a:pt x="2334639" y="1790048"/>
                </a:cubicBezTo>
                <a:cubicBezTo>
                  <a:pt x="2353096" y="1804403"/>
                  <a:pt x="2393005" y="1828958"/>
                  <a:pt x="2393005" y="1828958"/>
                </a:cubicBezTo>
                <a:cubicBezTo>
                  <a:pt x="2399490" y="1838686"/>
                  <a:pt x="2404852" y="1849264"/>
                  <a:pt x="2412460" y="1858141"/>
                </a:cubicBezTo>
                <a:cubicBezTo>
                  <a:pt x="2424397" y="1872068"/>
                  <a:pt x="2441196" y="1881790"/>
                  <a:pt x="2451371" y="1897052"/>
                </a:cubicBezTo>
                <a:cubicBezTo>
                  <a:pt x="2457856" y="1906780"/>
                  <a:pt x="2462559" y="1917968"/>
                  <a:pt x="2470826" y="1926235"/>
                </a:cubicBezTo>
                <a:cubicBezTo>
                  <a:pt x="2479093" y="1934502"/>
                  <a:pt x="2491028" y="1938206"/>
                  <a:pt x="2500009" y="1945690"/>
                </a:cubicBezTo>
                <a:cubicBezTo>
                  <a:pt x="2532282" y="1972584"/>
                  <a:pt x="2522145" y="1976213"/>
                  <a:pt x="2558375" y="1994328"/>
                </a:cubicBezTo>
                <a:cubicBezTo>
                  <a:pt x="2567546" y="1998914"/>
                  <a:pt x="2578387" y="1999470"/>
                  <a:pt x="2587558" y="2004056"/>
                </a:cubicBezTo>
                <a:cubicBezTo>
                  <a:pt x="2598015" y="2009284"/>
                  <a:pt x="2607612" y="2016208"/>
                  <a:pt x="2616741" y="2023511"/>
                </a:cubicBezTo>
                <a:cubicBezTo>
                  <a:pt x="2623903" y="2029240"/>
                  <a:pt x="2628332" y="2038248"/>
                  <a:pt x="2636196" y="2042967"/>
                </a:cubicBezTo>
                <a:cubicBezTo>
                  <a:pt x="2644989" y="2048243"/>
                  <a:pt x="2655651" y="2049452"/>
                  <a:pt x="2665379" y="2052694"/>
                </a:cubicBezTo>
                <a:cubicBezTo>
                  <a:pt x="2735811" y="2099649"/>
                  <a:pt x="2702831" y="2081148"/>
                  <a:pt x="2762656" y="2111060"/>
                </a:cubicBezTo>
                <a:cubicBezTo>
                  <a:pt x="2800657" y="2149063"/>
                  <a:pt x="2760782" y="2114987"/>
                  <a:pt x="2811294" y="2140243"/>
                </a:cubicBezTo>
                <a:cubicBezTo>
                  <a:pt x="2821751" y="2145472"/>
                  <a:pt x="2829490" y="2155704"/>
                  <a:pt x="2840477" y="2159699"/>
                </a:cubicBezTo>
                <a:cubicBezTo>
                  <a:pt x="2920329" y="2188736"/>
                  <a:pt x="2985704" y="2183367"/>
                  <a:pt x="3073941" y="2188882"/>
                </a:cubicBezTo>
                <a:cubicBezTo>
                  <a:pt x="3142035" y="2185639"/>
                  <a:pt x="3210468" y="2186682"/>
                  <a:pt x="3278222" y="2179154"/>
                </a:cubicBezTo>
                <a:cubicBezTo>
                  <a:pt x="3298604" y="2176889"/>
                  <a:pt x="3317133" y="2166184"/>
                  <a:pt x="3336588" y="2159699"/>
                </a:cubicBezTo>
                <a:lnTo>
                  <a:pt x="3365771" y="2149971"/>
                </a:lnTo>
                <a:cubicBezTo>
                  <a:pt x="3375499" y="2146728"/>
                  <a:pt x="3386422" y="2145931"/>
                  <a:pt x="3394954" y="2140243"/>
                </a:cubicBezTo>
                <a:lnTo>
                  <a:pt x="3424137" y="2120788"/>
                </a:lnTo>
                <a:cubicBezTo>
                  <a:pt x="3437107" y="2101333"/>
                  <a:pt x="3455653" y="2084604"/>
                  <a:pt x="3463047" y="2062422"/>
                </a:cubicBezTo>
                <a:cubicBezTo>
                  <a:pt x="3466290" y="2052694"/>
                  <a:pt x="3467795" y="2042203"/>
                  <a:pt x="3472775" y="2033239"/>
                </a:cubicBezTo>
                <a:cubicBezTo>
                  <a:pt x="3484130" y="2012799"/>
                  <a:pt x="3504291" y="1997055"/>
                  <a:pt x="3511685" y="1974873"/>
                </a:cubicBezTo>
                <a:cubicBezTo>
                  <a:pt x="3514928" y="1965145"/>
                  <a:pt x="3516433" y="1954653"/>
                  <a:pt x="3521413" y="1945690"/>
                </a:cubicBezTo>
                <a:cubicBezTo>
                  <a:pt x="3532769" y="1925250"/>
                  <a:pt x="3560324" y="1887324"/>
                  <a:pt x="3560324" y="1887324"/>
                </a:cubicBezTo>
                <a:lnTo>
                  <a:pt x="3579779" y="1828958"/>
                </a:lnTo>
                <a:cubicBezTo>
                  <a:pt x="3583022" y="1819230"/>
                  <a:pt x="3587496" y="1809830"/>
                  <a:pt x="3589507" y="1799775"/>
                </a:cubicBezTo>
                <a:lnTo>
                  <a:pt x="3599234" y="1751137"/>
                </a:lnTo>
                <a:cubicBezTo>
                  <a:pt x="3595992" y="1692771"/>
                  <a:pt x="3596758" y="1634044"/>
                  <a:pt x="3589507" y="1576039"/>
                </a:cubicBezTo>
                <a:cubicBezTo>
                  <a:pt x="3586963" y="1555690"/>
                  <a:pt x="3576536" y="1537128"/>
                  <a:pt x="3570051" y="1517673"/>
                </a:cubicBezTo>
                <a:lnTo>
                  <a:pt x="3560324" y="1488490"/>
                </a:lnTo>
                <a:cubicBezTo>
                  <a:pt x="3557081" y="1478762"/>
                  <a:pt x="3556284" y="1467839"/>
                  <a:pt x="3550596" y="1459307"/>
                </a:cubicBezTo>
                <a:cubicBezTo>
                  <a:pt x="3544111" y="1449579"/>
                  <a:pt x="3536369" y="1440581"/>
                  <a:pt x="3531141" y="1430124"/>
                </a:cubicBezTo>
                <a:cubicBezTo>
                  <a:pt x="3526555" y="1420953"/>
                  <a:pt x="3526393" y="1409905"/>
                  <a:pt x="3521413" y="1400941"/>
                </a:cubicBezTo>
                <a:cubicBezTo>
                  <a:pt x="3510058" y="1380501"/>
                  <a:pt x="3495473" y="1362030"/>
                  <a:pt x="3482503" y="1342575"/>
                </a:cubicBezTo>
                <a:cubicBezTo>
                  <a:pt x="3460779" y="1309989"/>
                  <a:pt x="3426465" y="1257356"/>
                  <a:pt x="3404681" y="1235571"/>
                </a:cubicBezTo>
                <a:cubicBezTo>
                  <a:pt x="3381983" y="1212873"/>
                  <a:pt x="3354394" y="1194185"/>
                  <a:pt x="3336588" y="1167477"/>
                </a:cubicBezTo>
                <a:cubicBezTo>
                  <a:pt x="3330103" y="1157749"/>
                  <a:pt x="3325399" y="1146561"/>
                  <a:pt x="3317132" y="1138294"/>
                </a:cubicBezTo>
                <a:cubicBezTo>
                  <a:pt x="3308865" y="1130027"/>
                  <a:pt x="3297462" y="1125634"/>
                  <a:pt x="3287949" y="1118839"/>
                </a:cubicBezTo>
                <a:cubicBezTo>
                  <a:pt x="3274756" y="1109416"/>
                  <a:pt x="3261240" y="1100332"/>
                  <a:pt x="3249039" y="1089656"/>
                </a:cubicBezTo>
                <a:cubicBezTo>
                  <a:pt x="3186593" y="1035015"/>
                  <a:pt x="3230034" y="1070764"/>
                  <a:pt x="3190673" y="1021563"/>
                </a:cubicBezTo>
                <a:cubicBezTo>
                  <a:pt x="3156148" y="978407"/>
                  <a:pt x="3175115" y="1025464"/>
                  <a:pt x="3112851" y="963197"/>
                </a:cubicBezTo>
                <a:cubicBezTo>
                  <a:pt x="3086146" y="936490"/>
                  <a:pt x="3102097" y="946641"/>
                  <a:pt x="3064213" y="934014"/>
                </a:cubicBezTo>
                <a:cubicBezTo>
                  <a:pt x="3039470" y="909270"/>
                  <a:pt x="3045110" y="910808"/>
                  <a:pt x="3005847" y="895103"/>
                </a:cubicBezTo>
                <a:cubicBezTo>
                  <a:pt x="2986806" y="887487"/>
                  <a:pt x="2947481" y="875648"/>
                  <a:pt x="2947481" y="875648"/>
                </a:cubicBezTo>
                <a:cubicBezTo>
                  <a:pt x="2911492" y="839657"/>
                  <a:pt x="2935659" y="861282"/>
                  <a:pt x="2869660" y="817282"/>
                </a:cubicBezTo>
                <a:cubicBezTo>
                  <a:pt x="2840346" y="797739"/>
                  <a:pt x="2836131" y="793184"/>
                  <a:pt x="2801566" y="778371"/>
                </a:cubicBezTo>
                <a:cubicBezTo>
                  <a:pt x="2792141" y="774332"/>
                  <a:pt x="2781347" y="773623"/>
                  <a:pt x="2772383" y="768643"/>
                </a:cubicBezTo>
                <a:cubicBezTo>
                  <a:pt x="2677624" y="716000"/>
                  <a:pt x="2751149" y="739016"/>
                  <a:pt x="2675107" y="720005"/>
                </a:cubicBezTo>
                <a:cubicBezTo>
                  <a:pt x="2639117" y="684016"/>
                  <a:pt x="2663282" y="705638"/>
                  <a:pt x="2597285" y="661639"/>
                </a:cubicBezTo>
                <a:lnTo>
                  <a:pt x="2568103" y="642184"/>
                </a:lnTo>
                <a:cubicBezTo>
                  <a:pt x="2558375" y="635699"/>
                  <a:pt x="2550011" y="626425"/>
                  <a:pt x="2538920" y="622728"/>
                </a:cubicBezTo>
                <a:cubicBezTo>
                  <a:pt x="2444995" y="591422"/>
                  <a:pt x="2591012" y="641620"/>
                  <a:pt x="2470826" y="593545"/>
                </a:cubicBezTo>
                <a:cubicBezTo>
                  <a:pt x="2451785" y="585929"/>
                  <a:pt x="2431915" y="580575"/>
                  <a:pt x="2412460" y="574090"/>
                </a:cubicBezTo>
                <a:lnTo>
                  <a:pt x="2383277" y="564363"/>
                </a:lnTo>
                <a:lnTo>
                  <a:pt x="2295728" y="505997"/>
                </a:lnTo>
                <a:cubicBezTo>
                  <a:pt x="2286000" y="499512"/>
                  <a:pt x="2277636" y="490238"/>
                  <a:pt x="2266545" y="486541"/>
                </a:cubicBezTo>
                <a:cubicBezTo>
                  <a:pt x="2224678" y="472586"/>
                  <a:pt x="2247310" y="479301"/>
                  <a:pt x="2198451" y="467086"/>
                </a:cubicBezTo>
                <a:cubicBezTo>
                  <a:pt x="2131554" y="422487"/>
                  <a:pt x="2162268" y="435569"/>
                  <a:pt x="2110903" y="418448"/>
                </a:cubicBezTo>
                <a:cubicBezTo>
                  <a:pt x="2101175" y="411963"/>
                  <a:pt x="2092177" y="404221"/>
                  <a:pt x="2081720" y="398992"/>
                </a:cubicBezTo>
                <a:cubicBezTo>
                  <a:pt x="2072549" y="394406"/>
                  <a:pt x="2061330" y="394540"/>
                  <a:pt x="2052537" y="389265"/>
                </a:cubicBezTo>
                <a:cubicBezTo>
                  <a:pt x="1985772" y="349207"/>
                  <a:pt x="2086567" y="387636"/>
                  <a:pt x="2003898" y="360082"/>
                </a:cubicBezTo>
                <a:cubicBezTo>
                  <a:pt x="1994170" y="353597"/>
                  <a:pt x="1985399" y="345374"/>
                  <a:pt x="1974715" y="340626"/>
                </a:cubicBezTo>
                <a:cubicBezTo>
                  <a:pt x="1955975" y="332297"/>
                  <a:pt x="1933739" y="332040"/>
                  <a:pt x="1916349" y="321171"/>
                </a:cubicBezTo>
                <a:cubicBezTo>
                  <a:pt x="1890409" y="304958"/>
                  <a:pt x="1863980" y="289502"/>
                  <a:pt x="1838528" y="272533"/>
                </a:cubicBezTo>
                <a:cubicBezTo>
                  <a:pt x="1828800" y="266048"/>
                  <a:pt x="1819802" y="258306"/>
                  <a:pt x="1809345" y="253077"/>
                </a:cubicBezTo>
                <a:cubicBezTo>
                  <a:pt x="1800174" y="248491"/>
                  <a:pt x="1789890" y="246592"/>
                  <a:pt x="1780162" y="243350"/>
                </a:cubicBezTo>
                <a:cubicBezTo>
                  <a:pt x="1770434" y="236865"/>
                  <a:pt x="1761663" y="228642"/>
                  <a:pt x="1750979" y="223894"/>
                </a:cubicBezTo>
                <a:cubicBezTo>
                  <a:pt x="1732239" y="215565"/>
                  <a:pt x="1709677" y="215814"/>
                  <a:pt x="1692613" y="204439"/>
                </a:cubicBezTo>
                <a:cubicBezTo>
                  <a:pt x="1636531" y="167051"/>
                  <a:pt x="1690631" y="199421"/>
                  <a:pt x="1634247" y="175256"/>
                </a:cubicBezTo>
                <a:cubicBezTo>
                  <a:pt x="1620919" y="169544"/>
                  <a:pt x="1608665" y="161513"/>
                  <a:pt x="1595337" y="155801"/>
                </a:cubicBezTo>
                <a:cubicBezTo>
                  <a:pt x="1585912" y="151762"/>
                  <a:pt x="1575325" y="150659"/>
                  <a:pt x="1566154" y="146073"/>
                </a:cubicBezTo>
                <a:cubicBezTo>
                  <a:pt x="1555697" y="140845"/>
                  <a:pt x="1547428" y="131846"/>
                  <a:pt x="1536971" y="126618"/>
                </a:cubicBezTo>
                <a:cubicBezTo>
                  <a:pt x="1527800" y="122032"/>
                  <a:pt x="1516959" y="121476"/>
                  <a:pt x="1507788" y="116890"/>
                </a:cubicBezTo>
                <a:cubicBezTo>
                  <a:pt x="1497331" y="111662"/>
                  <a:pt x="1489592" y="101430"/>
                  <a:pt x="1478605" y="97435"/>
                </a:cubicBezTo>
                <a:cubicBezTo>
                  <a:pt x="1371669" y="58550"/>
                  <a:pt x="1434795" y="92559"/>
                  <a:pt x="1361873" y="68252"/>
                </a:cubicBezTo>
                <a:cubicBezTo>
                  <a:pt x="1315619" y="52834"/>
                  <a:pt x="1274536" y="37482"/>
                  <a:pt x="1225685" y="29341"/>
                </a:cubicBezTo>
                <a:cubicBezTo>
                  <a:pt x="1183476" y="22307"/>
                  <a:pt x="1141772" y="14892"/>
                  <a:pt x="1099226" y="9886"/>
                </a:cubicBezTo>
                <a:cubicBezTo>
                  <a:pt x="1066862" y="6078"/>
                  <a:pt x="1034510" y="1460"/>
                  <a:pt x="1001949" y="158"/>
                </a:cubicBezTo>
                <a:cubicBezTo>
                  <a:pt x="953350" y="-1786"/>
                  <a:pt x="912779" y="14750"/>
                  <a:pt x="865762" y="1961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C791-174B-0842-B23E-788A691D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Dijkstra’s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890B-72FC-514E-8075-C4894B82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65" y="2964111"/>
            <a:ext cx="6150631" cy="3349140"/>
          </a:xfrm>
        </p:spPr>
        <p:txBody>
          <a:bodyPr>
            <a:noAutofit/>
          </a:bodyPr>
          <a:lstStyle/>
          <a:p>
            <a:r>
              <a:rPr lang="en-US" sz="2400" dirty="0"/>
              <a:t>Similar “First Try Phenomenon” to BFS</a:t>
            </a:r>
          </a:p>
          <a:p>
            <a:endParaRPr lang="en-US" sz="2400" dirty="0"/>
          </a:p>
          <a:p>
            <a:r>
              <a:rPr lang="en-US" sz="2400" dirty="0"/>
              <a:t>How can we be sure we won’t find a shorter path to X later?</a:t>
            </a:r>
          </a:p>
          <a:p>
            <a:pPr lvl="1"/>
            <a:r>
              <a:rPr lang="en-US" sz="2000" b="1" dirty="0"/>
              <a:t>Key Intuition</a:t>
            </a:r>
            <a:r>
              <a:rPr lang="en-US" sz="2000" dirty="0"/>
              <a:t>: Dijkstra’s works because:</a:t>
            </a:r>
          </a:p>
          <a:p>
            <a:pPr marL="800100" lvl="1" indent="-342900"/>
            <a:r>
              <a:rPr lang="en-US" sz="1800" dirty="0"/>
              <a:t>IF we always add the closest vertices to “known” first,</a:t>
            </a:r>
          </a:p>
          <a:p>
            <a:pPr marL="800100" lvl="1" indent="-342900"/>
            <a:r>
              <a:rPr lang="en-US" sz="1800" dirty="0">
                <a:sym typeface="Wingdings" pitchFamily="2" charset="2"/>
              </a:rPr>
              <a:t>THEN by the time a vertex is added, any possible relaxing has happened and the path we know is </a:t>
            </a:r>
            <a:r>
              <a:rPr lang="en-US" sz="1800" i="1" dirty="0">
                <a:sym typeface="Wingdings" pitchFamily="2" charset="2"/>
              </a:rPr>
              <a:t>always the shortest</a:t>
            </a:r>
            <a:r>
              <a:rPr lang="en-US" sz="1800" dirty="0">
                <a:sym typeface="Wingdings" pitchFamily="2" charset="2"/>
              </a:rPr>
              <a:t>!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07A21-037E-CA46-A3A8-3EDD086F37C3}"/>
              </a:ext>
            </a:extLst>
          </p:cNvPr>
          <p:cNvSpPr/>
          <p:nvPr/>
        </p:nvSpPr>
        <p:spPr>
          <a:xfrm>
            <a:off x="6213444" y="1627198"/>
            <a:ext cx="5014907" cy="118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Dijkstra’s Algorithm Invariant</a:t>
            </a:r>
          </a:p>
          <a:p>
            <a:pPr marL="349250">
              <a:tabLst>
                <a:tab pos="336550" algn="l"/>
              </a:tabLst>
            </a:pPr>
            <a:r>
              <a:rPr lang="en-US" dirty="0"/>
              <a:t>All vertices in the “known” set have the correct shortest path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36AFC-A88A-1D49-8227-C7BB45B25A6D}"/>
              </a:ext>
            </a:extLst>
          </p:cNvPr>
          <p:cNvSpPr/>
          <p:nvPr/>
        </p:nvSpPr>
        <p:spPr>
          <a:xfrm rot="16200000">
            <a:off x="5347238" y="1947141"/>
            <a:ext cx="1186150" cy="546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INVARIANT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4A8FC290-A399-1E45-AD5D-72AB522EF2E9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C49C6-0FBA-694F-9A22-702E00CB24C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BCD3E982-9191-BF42-B769-D0DBDCD433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7??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B7ACE27B-7407-1E49-8CBD-D6154157CF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5A0C4C4F-583B-7B4F-926B-6BDACA7F4B7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2C03EB4C-4DF3-EE4F-A552-74FE74667D06}"/>
              </a:ext>
            </a:extLst>
          </p:cNvPr>
          <p:cNvCxnSpPr>
            <a:cxnSpLocks noChangeShapeType="1"/>
            <a:stCxn id="59" idx="2"/>
            <a:endCxn id="1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Google Shape;752;p43">
            <a:extLst>
              <a:ext uri="{FF2B5EF4-FFF2-40B4-BE49-F238E27FC236}">
                <a16:creationId xmlns:a16="http://schemas.microsoft.com/office/drawing/2014/main" id="{1F5309C3-1849-0D4A-9B39-18D682EF1E3A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BCE77C57-E868-C343-AB2C-C1393A437080}"/>
              </a:ext>
            </a:extLst>
          </p:cNvPr>
          <p:cNvCxnSpPr>
            <a:cxnSpLocks noChangeShapeType="1"/>
            <a:stCxn id="59" idx="3"/>
            <a:endCxn id="37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32">
            <a:extLst>
              <a:ext uri="{FF2B5EF4-FFF2-40B4-BE49-F238E27FC236}">
                <a16:creationId xmlns:a16="http://schemas.microsoft.com/office/drawing/2014/main" id="{8D07B29F-F59D-2543-8636-B6EB9BBB1CC2}"/>
              </a:ext>
            </a:extLst>
          </p:cNvPr>
          <p:cNvCxnSpPr>
            <a:cxnSpLocks noChangeShapeType="1"/>
            <a:stCxn id="37" idx="2"/>
            <a:endCxn id="1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Text Box 54">
            <a:extLst>
              <a:ext uri="{FF2B5EF4-FFF2-40B4-BE49-F238E27FC236}">
                <a16:creationId xmlns:a16="http://schemas.microsoft.com/office/drawing/2014/main" id="{5B1FC8FD-9A33-0B40-9831-859B9F244C7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Google Shape;752;p43">
            <a:extLst>
              <a:ext uri="{FF2B5EF4-FFF2-40B4-BE49-F238E27FC236}">
                <a16:creationId xmlns:a16="http://schemas.microsoft.com/office/drawing/2014/main" id="{F5A96F77-9451-574B-9430-A45E148FFD1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47">
            <a:extLst>
              <a:ext uri="{FF2B5EF4-FFF2-40B4-BE49-F238E27FC236}">
                <a16:creationId xmlns:a16="http://schemas.microsoft.com/office/drawing/2014/main" id="{7BF58D7B-071C-BB4C-9A77-990F10A406C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47">
            <a:extLst>
              <a:ext uri="{FF2B5EF4-FFF2-40B4-BE49-F238E27FC236}">
                <a16:creationId xmlns:a16="http://schemas.microsoft.com/office/drawing/2014/main" id="{1F80B96F-60B6-EC44-B650-0B23AA7DD8D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6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0EEC5DD-F3FD-2344-8058-5306AB663C39}"/>
              </a:ext>
            </a:extLst>
          </p:cNvPr>
          <p:cNvSpPr txBox="1">
            <a:spLocks/>
          </p:cNvSpPr>
          <p:nvPr/>
        </p:nvSpPr>
        <p:spPr>
          <a:xfrm>
            <a:off x="233573" y="4697486"/>
            <a:ext cx="5045476" cy="1817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We’re about to add X to the known set</a:t>
            </a:r>
          </a:p>
          <a:p>
            <a:r>
              <a:rPr lang="en-US" sz="2400" dirty="0"/>
              <a:t>But how can we be sure we won’t later find a path through some node A that is shorter to X?</a:t>
            </a:r>
          </a:p>
          <a:p>
            <a:r>
              <a:rPr lang="en-US" sz="2400" dirty="0"/>
              <a:t>Because </a:t>
            </a:r>
            <a:r>
              <a:rPr lang="en-US" sz="2400" i="1" dirty="0"/>
              <a:t>if we could, Dijkstra’s would explore A first</a:t>
            </a:r>
            <a:endParaRPr lang="en-US" sz="2000" i="1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8057D7-C42C-DA49-BC0A-B494E0C25C2C}"/>
              </a:ext>
            </a:extLst>
          </p:cNvPr>
          <p:cNvSpPr/>
          <p:nvPr/>
        </p:nvSpPr>
        <p:spPr>
          <a:xfrm>
            <a:off x="8440736" y="3423634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5242-456F-2048-A0C7-6857C7DF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/>
              <a:t>Doesn’t</a:t>
            </a:r>
            <a:r>
              <a:rPr lang="en-US" dirty="0"/>
              <a:t> Dijkstra’s Work?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882478-05A5-9C4B-BFCE-40F965C8F5C2}"/>
              </a:ext>
            </a:extLst>
          </p:cNvPr>
          <p:cNvSpPr/>
          <p:nvPr/>
        </p:nvSpPr>
        <p:spPr>
          <a:xfrm>
            <a:off x="777724" y="1467225"/>
            <a:ext cx="2335396" cy="2084345"/>
          </a:xfrm>
          <a:custGeom>
            <a:avLst/>
            <a:gdLst>
              <a:gd name="connsiteX0" fmla="*/ 1284051 w 1857983"/>
              <a:gd name="connsiteY0" fmla="*/ 112319 h 1834115"/>
              <a:gd name="connsiteX1" fmla="*/ 1147864 w 1857983"/>
              <a:gd name="connsiteY1" fmla="*/ 102592 h 1834115"/>
              <a:gd name="connsiteX2" fmla="*/ 1060315 w 1857983"/>
              <a:gd name="connsiteY2" fmla="*/ 63681 h 1834115"/>
              <a:gd name="connsiteX3" fmla="*/ 1011677 w 1857983"/>
              <a:gd name="connsiteY3" fmla="*/ 53953 h 1834115"/>
              <a:gd name="connsiteX4" fmla="*/ 875489 w 1857983"/>
              <a:gd name="connsiteY4" fmla="*/ 24770 h 1834115"/>
              <a:gd name="connsiteX5" fmla="*/ 486383 w 1857983"/>
              <a:gd name="connsiteY5" fmla="*/ 24770 h 1834115"/>
              <a:gd name="connsiteX6" fmla="*/ 389106 w 1857983"/>
              <a:gd name="connsiteY6" fmla="*/ 34498 h 1834115"/>
              <a:gd name="connsiteX7" fmla="*/ 340468 w 1857983"/>
              <a:gd name="connsiteY7" fmla="*/ 44226 h 1834115"/>
              <a:gd name="connsiteX8" fmla="*/ 291830 w 1857983"/>
              <a:gd name="connsiteY8" fmla="*/ 63681 h 1834115"/>
              <a:gd name="connsiteX9" fmla="*/ 252919 w 1857983"/>
              <a:gd name="connsiteY9" fmla="*/ 73409 h 1834115"/>
              <a:gd name="connsiteX10" fmla="*/ 223736 w 1857983"/>
              <a:gd name="connsiteY10" fmla="*/ 92864 h 1834115"/>
              <a:gd name="connsiteX11" fmla="*/ 155643 w 1857983"/>
              <a:gd name="connsiteY11" fmla="*/ 122047 h 1834115"/>
              <a:gd name="connsiteX12" fmla="*/ 136187 w 1857983"/>
              <a:gd name="connsiteY12" fmla="*/ 141502 h 1834115"/>
              <a:gd name="connsiteX13" fmla="*/ 97277 w 1857983"/>
              <a:gd name="connsiteY13" fmla="*/ 170685 h 1834115"/>
              <a:gd name="connsiteX14" fmla="*/ 77821 w 1857983"/>
              <a:gd name="connsiteY14" fmla="*/ 199868 h 1834115"/>
              <a:gd name="connsiteX15" fmla="*/ 38911 w 1857983"/>
              <a:gd name="connsiteY15" fmla="*/ 248507 h 1834115"/>
              <a:gd name="connsiteX16" fmla="*/ 29183 w 1857983"/>
              <a:gd name="connsiteY16" fmla="*/ 277690 h 1834115"/>
              <a:gd name="connsiteX17" fmla="*/ 0 w 1857983"/>
              <a:gd name="connsiteY17" fmla="*/ 365238 h 1834115"/>
              <a:gd name="connsiteX18" fmla="*/ 9728 w 1857983"/>
              <a:gd name="connsiteY18" fmla="*/ 666796 h 1834115"/>
              <a:gd name="connsiteX19" fmla="*/ 38911 w 1857983"/>
              <a:gd name="connsiteY19" fmla="*/ 812711 h 1834115"/>
              <a:gd name="connsiteX20" fmla="*/ 58366 w 1857983"/>
              <a:gd name="connsiteY20" fmla="*/ 890532 h 1834115"/>
              <a:gd name="connsiteX21" fmla="*/ 97277 w 1857983"/>
              <a:gd name="connsiteY21" fmla="*/ 987809 h 1834115"/>
              <a:gd name="connsiteX22" fmla="*/ 116732 w 1857983"/>
              <a:gd name="connsiteY22" fmla="*/ 1065630 h 1834115"/>
              <a:gd name="connsiteX23" fmla="*/ 126460 w 1857983"/>
              <a:gd name="connsiteY23" fmla="*/ 1094813 h 1834115"/>
              <a:gd name="connsiteX24" fmla="*/ 136187 w 1857983"/>
              <a:gd name="connsiteY24" fmla="*/ 1143451 h 1834115"/>
              <a:gd name="connsiteX25" fmla="*/ 175098 w 1857983"/>
              <a:gd name="connsiteY25" fmla="*/ 1289366 h 1834115"/>
              <a:gd name="connsiteX26" fmla="*/ 204281 w 1857983"/>
              <a:gd name="connsiteY26" fmla="*/ 1396370 h 1834115"/>
              <a:gd name="connsiteX27" fmla="*/ 243191 w 1857983"/>
              <a:gd name="connsiteY27" fmla="*/ 1483919 h 1834115"/>
              <a:gd name="connsiteX28" fmla="*/ 282102 w 1857983"/>
              <a:gd name="connsiteY28" fmla="*/ 1561741 h 1834115"/>
              <a:gd name="connsiteX29" fmla="*/ 291830 w 1857983"/>
              <a:gd name="connsiteY29" fmla="*/ 1590924 h 1834115"/>
              <a:gd name="connsiteX30" fmla="*/ 389106 w 1857983"/>
              <a:gd name="connsiteY30" fmla="*/ 1707656 h 1834115"/>
              <a:gd name="connsiteX31" fmla="*/ 447472 w 1857983"/>
              <a:gd name="connsiteY31" fmla="*/ 1756294 h 1834115"/>
              <a:gd name="connsiteX32" fmla="*/ 476655 w 1857983"/>
              <a:gd name="connsiteY32" fmla="*/ 1775749 h 1834115"/>
              <a:gd name="connsiteX33" fmla="*/ 505838 w 1857983"/>
              <a:gd name="connsiteY33" fmla="*/ 1785477 h 1834115"/>
              <a:gd name="connsiteX34" fmla="*/ 535021 w 1857983"/>
              <a:gd name="connsiteY34" fmla="*/ 1804932 h 1834115"/>
              <a:gd name="connsiteX35" fmla="*/ 573932 w 1857983"/>
              <a:gd name="connsiteY35" fmla="*/ 1814660 h 1834115"/>
              <a:gd name="connsiteX36" fmla="*/ 651753 w 1857983"/>
              <a:gd name="connsiteY36" fmla="*/ 1834115 h 1834115"/>
              <a:gd name="connsiteX37" fmla="*/ 885217 w 1857983"/>
              <a:gd name="connsiteY37" fmla="*/ 1824387 h 1834115"/>
              <a:gd name="connsiteX38" fmla="*/ 963038 w 1857983"/>
              <a:gd name="connsiteY38" fmla="*/ 1804932 h 1834115"/>
              <a:gd name="connsiteX39" fmla="*/ 1001949 w 1857983"/>
              <a:gd name="connsiteY39" fmla="*/ 1785477 h 1834115"/>
              <a:gd name="connsiteX40" fmla="*/ 1050587 w 1857983"/>
              <a:gd name="connsiteY40" fmla="*/ 1775749 h 1834115"/>
              <a:gd name="connsiteX41" fmla="*/ 1079770 w 1857983"/>
              <a:gd name="connsiteY41" fmla="*/ 1756294 h 1834115"/>
              <a:gd name="connsiteX42" fmla="*/ 1118681 w 1857983"/>
              <a:gd name="connsiteY42" fmla="*/ 1736838 h 1834115"/>
              <a:gd name="connsiteX43" fmla="*/ 1157591 w 1857983"/>
              <a:gd name="connsiteY43" fmla="*/ 1707656 h 1834115"/>
              <a:gd name="connsiteX44" fmla="*/ 1186774 w 1857983"/>
              <a:gd name="connsiteY44" fmla="*/ 1688200 h 1834115"/>
              <a:gd name="connsiteX45" fmla="*/ 1235413 w 1857983"/>
              <a:gd name="connsiteY45" fmla="*/ 1639562 h 1834115"/>
              <a:gd name="connsiteX46" fmla="*/ 1254868 w 1857983"/>
              <a:gd name="connsiteY46" fmla="*/ 1610379 h 1834115"/>
              <a:gd name="connsiteX47" fmla="*/ 1313234 w 1857983"/>
              <a:gd name="connsiteY47" fmla="*/ 1571468 h 1834115"/>
              <a:gd name="connsiteX48" fmla="*/ 1429966 w 1857983"/>
              <a:gd name="connsiteY48" fmla="*/ 1464464 h 1834115"/>
              <a:gd name="connsiteX49" fmla="*/ 1449421 w 1857983"/>
              <a:gd name="connsiteY49" fmla="*/ 1435281 h 1834115"/>
              <a:gd name="connsiteX50" fmla="*/ 1459149 w 1857983"/>
              <a:gd name="connsiteY50" fmla="*/ 1406098 h 1834115"/>
              <a:gd name="connsiteX51" fmla="*/ 1488332 w 1857983"/>
              <a:gd name="connsiteY51" fmla="*/ 1376915 h 1834115"/>
              <a:gd name="connsiteX52" fmla="*/ 1527243 w 1857983"/>
              <a:gd name="connsiteY52" fmla="*/ 1318549 h 1834115"/>
              <a:gd name="connsiteX53" fmla="*/ 1566153 w 1857983"/>
              <a:gd name="connsiteY53" fmla="*/ 1260183 h 1834115"/>
              <a:gd name="connsiteX54" fmla="*/ 1585608 w 1857983"/>
              <a:gd name="connsiteY54" fmla="*/ 1231000 h 1834115"/>
              <a:gd name="connsiteX55" fmla="*/ 1605064 w 1857983"/>
              <a:gd name="connsiteY55" fmla="*/ 1201817 h 1834115"/>
              <a:gd name="connsiteX56" fmla="*/ 1663430 w 1857983"/>
              <a:gd name="connsiteY56" fmla="*/ 1094813 h 1834115"/>
              <a:gd name="connsiteX57" fmla="*/ 1682885 w 1857983"/>
              <a:gd name="connsiteY57" fmla="*/ 1065630 h 1834115"/>
              <a:gd name="connsiteX58" fmla="*/ 1702340 w 1857983"/>
              <a:gd name="connsiteY58" fmla="*/ 1036447 h 1834115"/>
              <a:gd name="connsiteX59" fmla="*/ 1721796 w 1857983"/>
              <a:gd name="connsiteY59" fmla="*/ 1016992 h 1834115"/>
              <a:gd name="connsiteX60" fmla="*/ 1750979 w 1857983"/>
              <a:gd name="connsiteY60" fmla="*/ 948898 h 1834115"/>
              <a:gd name="connsiteX61" fmla="*/ 1789889 w 1857983"/>
              <a:gd name="connsiteY61" fmla="*/ 890532 h 1834115"/>
              <a:gd name="connsiteX62" fmla="*/ 1809345 w 1857983"/>
              <a:gd name="connsiteY62" fmla="*/ 861349 h 1834115"/>
              <a:gd name="connsiteX63" fmla="*/ 1838528 w 1857983"/>
              <a:gd name="connsiteY63" fmla="*/ 773800 h 1834115"/>
              <a:gd name="connsiteX64" fmla="*/ 1848255 w 1857983"/>
              <a:gd name="connsiteY64" fmla="*/ 744617 h 1834115"/>
              <a:gd name="connsiteX65" fmla="*/ 1857983 w 1857983"/>
              <a:gd name="connsiteY65" fmla="*/ 695979 h 1834115"/>
              <a:gd name="connsiteX66" fmla="*/ 1848255 w 1857983"/>
              <a:gd name="connsiteY66" fmla="*/ 462515 h 1834115"/>
              <a:gd name="connsiteX67" fmla="*/ 1838528 w 1857983"/>
              <a:gd name="connsiteY67" fmla="*/ 433332 h 1834115"/>
              <a:gd name="connsiteX68" fmla="*/ 1789889 w 1857983"/>
              <a:gd name="connsiteY68" fmla="*/ 384694 h 1834115"/>
              <a:gd name="connsiteX69" fmla="*/ 1760706 w 1857983"/>
              <a:gd name="connsiteY69" fmla="*/ 355511 h 1834115"/>
              <a:gd name="connsiteX70" fmla="*/ 1721796 w 1857983"/>
              <a:gd name="connsiteY70" fmla="*/ 336056 h 1834115"/>
              <a:gd name="connsiteX71" fmla="*/ 1702340 w 1857983"/>
              <a:gd name="connsiteY71" fmla="*/ 316600 h 1834115"/>
              <a:gd name="connsiteX72" fmla="*/ 1643974 w 1857983"/>
              <a:gd name="connsiteY72" fmla="*/ 277690 h 1834115"/>
              <a:gd name="connsiteX73" fmla="*/ 1624519 w 1857983"/>
              <a:gd name="connsiteY73" fmla="*/ 258234 h 1834115"/>
              <a:gd name="connsiteX74" fmla="*/ 1566153 w 1857983"/>
              <a:gd name="connsiteY74" fmla="*/ 219324 h 1834115"/>
              <a:gd name="connsiteX75" fmla="*/ 1527243 w 1857983"/>
              <a:gd name="connsiteY75" fmla="*/ 209596 h 1834115"/>
              <a:gd name="connsiteX76" fmla="*/ 1468877 w 1857983"/>
              <a:gd name="connsiteY76" fmla="*/ 190141 h 1834115"/>
              <a:gd name="connsiteX77" fmla="*/ 1420238 w 1857983"/>
              <a:gd name="connsiteY77" fmla="*/ 180413 h 1834115"/>
              <a:gd name="connsiteX78" fmla="*/ 1381328 w 1857983"/>
              <a:gd name="connsiteY78" fmla="*/ 160958 h 1834115"/>
              <a:gd name="connsiteX79" fmla="*/ 1342417 w 1857983"/>
              <a:gd name="connsiteY79" fmla="*/ 151230 h 1834115"/>
              <a:gd name="connsiteX80" fmla="*/ 1284051 w 1857983"/>
              <a:gd name="connsiteY80" fmla="*/ 112319 h 183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857983" h="1834115">
                <a:moveTo>
                  <a:pt x="1284051" y="112319"/>
                </a:moveTo>
                <a:cubicBezTo>
                  <a:pt x="1251626" y="104213"/>
                  <a:pt x="1192337" y="112260"/>
                  <a:pt x="1147864" y="102592"/>
                </a:cubicBezTo>
                <a:cubicBezTo>
                  <a:pt x="1116657" y="95808"/>
                  <a:pt x="1090390" y="74422"/>
                  <a:pt x="1060315" y="63681"/>
                </a:cubicBezTo>
                <a:cubicBezTo>
                  <a:pt x="1044744" y="58120"/>
                  <a:pt x="1027628" y="58303"/>
                  <a:pt x="1011677" y="53953"/>
                </a:cubicBezTo>
                <a:cubicBezTo>
                  <a:pt x="894393" y="21966"/>
                  <a:pt x="1017151" y="42478"/>
                  <a:pt x="875489" y="24770"/>
                </a:cubicBezTo>
                <a:cubicBezTo>
                  <a:pt x="733753" y="-22472"/>
                  <a:pt x="841264" y="9669"/>
                  <a:pt x="486383" y="24770"/>
                </a:cubicBezTo>
                <a:cubicBezTo>
                  <a:pt x="453825" y="26155"/>
                  <a:pt x="421532" y="31255"/>
                  <a:pt x="389106" y="34498"/>
                </a:cubicBezTo>
                <a:cubicBezTo>
                  <a:pt x="372893" y="37741"/>
                  <a:pt x="356304" y="39475"/>
                  <a:pt x="340468" y="44226"/>
                </a:cubicBezTo>
                <a:cubicBezTo>
                  <a:pt x="323743" y="49244"/>
                  <a:pt x="308395" y="58159"/>
                  <a:pt x="291830" y="63681"/>
                </a:cubicBezTo>
                <a:cubicBezTo>
                  <a:pt x="279147" y="67909"/>
                  <a:pt x="265889" y="70166"/>
                  <a:pt x="252919" y="73409"/>
                </a:cubicBezTo>
                <a:cubicBezTo>
                  <a:pt x="243191" y="79894"/>
                  <a:pt x="234193" y="87636"/>
                  <a:pt x="223736" y="92864"/>
                </a:cubicBezTo>
                <a:cubicBezTo>
                  <a:pt x="171856" y="118804"/>
                  <a:pt x="216368" y="81565"/>
                  <a:pt x="155643" y="122047"/>
                </a:cubicBezTo>
                <a:cubicBezTo>
                  <a:pt x="148012" y="127134"/>
                  <a:pt x="143233" y="135631"/>
                  <a:pt x="136187" y="141502"/>
                </a:cubicBezTo>
                <a:cubicBezTo>
                  <a:pt x="123732" y="151881"/>
                  <a:pt x="108741" y="159221"/>
                  <a:pt x="97277" y="170685"/>
                </a:cubicBezTo>
                <a:cubicBezTo>
                  <a:pt x="89010" y="178952"/>
                  <a:pt x="85124" y="190739"/>
                  <a:pt x="77821" y="199868"/>
                </a:cubicBezTo>
                <a:cubicBezTo>
                  <a:pt x="53695" y="230026"/>
                  <a:pt x="58870" y="208590"/>
                  <a:pt x="38911" y="248507"/>
                </a:cubicBezTo>
                <a:cubicBezTo>
                  <a:pt x="34325" y="257678"/>
                  <a:pt x="32783" y="268089"/>
                  <a:pt x="29183" y="277690"/>
                </a:cubicBezTo>
                <a:cubicBezTo>
                  <a:pt x="1711" y="350950"/>
                  <a:pt x="16300" y="300041"/>
                  <a:pt x="0" y="365238"/>
                </a:cubicBezTo>
                <a:cubicBezTo>
                  <a:pt x="3243" y="465757"/>
                  <a:pt x="1015" y="566602"/>
                  <a:pt x="9728" y="666796"/>
                </a:cubicBezTo>
                <a:cubicBezTo>
                  <a:pt x="14025" y="716211"/>
                  <a:pt x="26881" y="764590"/>
                  <a:pt x="38911" y="812711"/>
                </a:cubicBezTo>
                <a:cubicBezTo>
                  <a:pt x="45396" y="838651"/>
                  <a:pt x="48435" y="865706"/>
                  <a:pt x="58366" y="890532"/>
                </a:cubicBezTo>
                <a:cubicBezTo>
                  <a:pt x="71336" y="922958"/>
                  <a:pt x="88807" y="953928"/>
                  <a:pt x="97277" y="987809"/>
                </a:cubicBezTo>
                <a:cubicBezTo>
                  <a:pt x="103762" y="1013749"/>
                  <a:pt x="108276" y="1040264"/>
                  <a:pt x="116732" y="1065630"/>
                </a:cubicBezTo>
                <a:cubicBezTo>
                  <a:pt x="119975" y="1075358"/>
                  <a:pt x="123973" y="1084865"/>
                  <a:pt x="126460" y="1094813"/>
                </a:cubicBezTo>
                <a:cubicBezTo>
                  <a:pt x="130470" y="1110853"/>
                  <a:pt x="132469" y="1127341"/>
                  <a:pt x="136187" y="1143451"/>
                </a:cubicBezTo>
                <a:cubicBezTo>
                  <a:pt x="159985" y="1246577"/>
                  <a:pt x="149518" y="1193441"/>
                  <a:pt x="175098" y="1289366"/>
                </a:cubicBezTo>
                <a:cubicBezTo>
                  <a:pt x="178602" y="1302508"/>
                  <a:pt x="193168" y="1370439"/>
                  <a:pt x="204281" y="1396370"/>
                </a:cubicBezTo>
                <a:cubicBezTo>
                  <a:pt x="240980" y="1482001"/>
                  <a:pt x="206990" y="1384366"/>
                  <a:pt x="243191" y="1483919"/>
                </a:cubicBezTo>
                <a:cubicBezTo>
                  <a:pt x="268740" y="1554179"/>
                  <a:pt x="246718" y="1526355"/>
                  <a:pt x="282102" y="1561741"/>
                </a:cubicBezTo>
                <a:cubicBezTo>
                  <a:pt x="285345" y="1571469"/>
                  <a:pt x="286850" y="1581960"/>
                  <a:pt x="291830" y="1590924"/>
                </a:cubicBezTo>
                <a:cubicBezTo>
                  <a:pt x="325688" y="1651869"/>
                  <a:pt x="338110" y="1656660"/>
                  <a:pt x="389106" y="1707656"/>
                </a:cubicBezTo>
                <a:cubicBezTo>
                  <a:pt x="416751" y="1735300"/>
                  <a:pt x="407015" y="1727396"/>
                  <a:pt x="447472" y="1756294"/>
                </a:cubicBezTo>
                <a:cubicBezTo>
                  <a:pt x="456985" y="1763089"/>
                  <a:pt x="466198" y="1770521"/>
                  <a:pt x="476655" y="1775749"/>
                </a:cubicBezTo>
                <a:cubicBezTo>
                  <a:pt x="485826" y="1780335"/>
                  <a:pt x="496667" y="1780891"/>
                  <a:pt x="505838" y="1785477"/>
                </a:cubicBezTo>
                <a:cubicBezTo>
                  <a:pt x="516295" y="1790705"/>
                  <a:pt x="524275" y="1800327"/>
                  <a:pt x="535021" y="1804932"/>
                </a:cubicBezTo>
                <a:cubicBezTo>
                  <a:pt x="547310" y="1810198"/>
                  <a:pt x="560881" y="1811760"/>
                  <a:pt x="573932" y="1814660"/>
                </a:cubicBezTo>
                <a:cubicBezTo>
                  <a:pt x="644366" y="1830312"/>
                  <a:pt x="599603" y="1816731"/>
                  <a:pt x="651753" y="1834115"/>
                </a:cubicBezTo>
                <a:cubicBezTo>
                  <a:pt x="729574" y="1830872"/>
                  <a:pt x="807513" y="1829746"/>
                  <a:pt x="885217" y="1824387"/>
                </a:cubicBezTo>
                <a:cubicBezTo>
                  <a:pt x="903367" y="1823135"/>
                  <a:pt x="943314" y="1813385"/>
                  <a:pt x="963038" y="1804932"/>
                </a:cubicBezTo>
                <a:cubicBezTo>
                  <a:pt x="976367" y="1799220"/>
                  <a:pt x="988192" y="1790063"/>
                  <a:pt x="1001949" y="1785477"/>
                </a:cubicBezTo>
                <a:cubicBezTo>
                  <a:pt x="1017634" y="1780249"/>
                  <a:pt x="1034374" y="1778992"/>
                  <a:pt x="1050587" y="1775749"/>
                </a:cubicBezTo>
                <a:cubicBezTo>
                  <a:pt x="1060315" y="1769264"/>
                  <a:pt x="1069619" y="1762094"/>
                  <a:pt x="1079770" y="1756294"/>
                </a:cubicBezTo>
                <a:cubicBezTo>
                  <a:pt x="1092361" y="1749099"/>
                  <a:pt x="1106384" y="1744524"/>
                  <a:pt x="1118681" y="1736838"/>
                </a:cubicBezTo>
                <a:cubicBezTo>
                  <a:pt x="1132429" y="1728245"/>
                  <a:pt x="1144398" y="1717079"/>
                  <a:pt x="1157591" y="1707656"/>
                </a:cubicBezTo>
                <a:cubicBezTo>
                  <a:pt x="1167105" y="1700861"/>
                  <a:pt x="1177975" y="1695899"/>
                  <a:pt x="1186774" y="1688200"/>
                </a:cubicBezTo>
                <a:cubicBezTo>
                  <a:pt x="1204029" y="1673102"/>
                  <a:pt x="1222695" y="1658640"/>
                  <a:pt x="1235413" y="1639562"/>
                </a:cubicBezTo>
                <a:cubicBezTo>
                  <a:pt x="1241898" y="1629834"/>
                  <a:pt x="1246070" y="1618078"/>
                  <a:pt x="1254868" y="1610379"/>
                </a:cubicBezTo>
                <a:cubicBezTo>
                  <a:pt x="1272465" y="1594981"/>
                  <a:pt x="1293779" y="1584438"/>
                  <a:pt x="1313234" y="1571468"/>
                </a:cubicBezTo>
                <a:cubicBezTo>
                  <a:pt x="1360472" y="1539976"/>
                  <a:pt x="1391638" y="1521957"/>
                  <a:pt x="1429966" y="1464464"/>
                </a:cubicBezTo>
                <a:cubicBezTo>
                  <a:pt x="1436451" y="1454736"/>
                  <a:pt x="1444193" y="1445738"/>
                  <a:pt x="1449421" y="1435281"/>
                </a:cubicBezTo>
                <a:cubicBezTo>
                  <a:pt x="1454007" y="1426110"/>
                  <a:pt x="1453461" y="1414630"/>
                  <a:pt x="1459149" y="1406098"/>
                </a:cubicBezTo>
                <a:cubicBezTo>
                  <a:pt x="1466780" y="1394652"/>
                  <a:pt x="1479886" y="1387774"/>
                  <a:pt x="1488332" y="1376915"/>
                </a:cubicBezTo>
                <a:cubicBezTo>
                  <a:pt x="1502687" y="1358458"/>
                  <a:pt x="1514273" y="1338004"/>
                  <a:pt x="1527243" y="1318549"/>
                </a:cubicBezTo>
                <a:lnTo>
                  <a:pt x="1566153" y="1260183"/>
                </a:lnTo>
                <a:lnTo>
                  <a:pt x="1585608" y="1231000"/>
                </a:lnTo>
                <a:cubicBezTo>
                  <a:pt x="1592093" y="1221272"/>
                  <a:pt x="1600722" y="1212672"/>
                  <a:pt x="1605064" y="1201817"/>
                </a:cubicBezTo>
                <a:cubicBezTo>
                  <a:pt x="1633203" y="1131468"/>
                  <a:pt x="1614832" y="1167709"/>
                  <a:pt x="1663430" y="1094813"/>
                </a:cubicBezTo>
                <a:lnTo>
                  <a:pt x="1682885" y="1065630"/>
                </a:lnTo>
                <a:cubicBezTo>
                  <a:pt x="1689370" y="1055902"/>
                  <a:pt x="1694073" y="1044714"/>
                  <a:pt x="1702340" y="1036447"/>
                </a:cubicBezTo>
                <a:lnTo>
                  <a:pt x="1721796" y="1016992"/>
                </a:lnTo>
                <a:cubicBezTo>
                  <a:pt x="1731860" y="986798"/>
                  <a:pt x="1732946" y="978953"/>
                  <a:pt x="1750979" y="948898"/>
                </a:cubicBezTo>
                <a:cubicBezTo>
                  <a:pt x="1763009" y="928848"/>
                  <a:pt x="1776919" y="909987"/>
                  <a:pt x="1789889" y="890532"/>
                </a:cubicBezTo>
                <a:lnTo>
                  <a:pt x="1809345" y="861349"/>
                </a:lnTo>
                <a:lnTo>
                  <a:pt x="1838528" y="773800"/>
                </a:lnTo>
                <a:cubicBezTo>
                  <a:pt x="1841770" y="764072"/>
                  <a:pt x="1846244" y="754672"/>
                  <a:pt x="1848255" y="744617"/>
                </a:cubicBezTo>
                <a:lnTo>
                  <a:pt x="1857983" y="695979"/>
                </a:lnTo>
                <a:cubicBezTo>
                  <a:pt x="1854740" y="618158"/>
                  <a:pt x="1854009" y="540191"/>
                  <a:pt x="1848255" y="462515"/>
                </a:cubicBezTo>
                <a:cubicBezTo>
                  <a:pt x="1847498" y="452289"/>
                  <a:pt x="1844680" y="441535"/>
                  <a:pt x="1838528" y="433332"/>
                </a:cubicBezTo>
                <a:cubicBezTo>
                  <a:pt x="1824771" y="414989"/>
                  <a:pt x="1806102" y="400907"/>
                  <a:pt x="1789889" y="384694"/>
                </a:cubicBezTo>
                <a:cubicBezTo>
                  <a:pt x="1780161" y="374966"/>
                  <a:pt x="1773011" y="361663"/>
                  <a:pt x="1760706" y="355511"/>
                </a:cubicBezTo>
                <a:cubicBezTo>
                  <a:pt x="1747736" y="349026"/>
                  <a:pt x="1733861" y="344100"/>
                  <a:pt x="1721796" y="336056"/>
                </a:cubicBezTo>
                <a:cubicBezTo>
                  <a:pt x="1714165" y="330968"/>
                  <a:pt x="1709677" y="322103"/>
                  <a:pt x="1702340" y="316600"/>
                </a:cubicBezTo>
                <a:cubicBezTo>
                  <a:pt x="1683634" y="302571"/>
                  <a:pt x="1660507" y="294224"/>
                  <a:pt x="1643974" y="277690"/>
                </a:cubicBezTo>
                <a:cubicBezTo>
                  <a:pt x="1637489" y="271205"/>
                  <a:pt x="1631856" y="263737"/>
                  <a:pt x="1624519" y="258234"/>
                </a:cubicBezTo>
                <a:cubicBezTo>
                  <a:pt x="1605813" y="244205"/>
                  <a:pt x="1588837" y="224995"/>
                  <a:pt x="1566153" y="219324"/>
                </a:cubicBezTo>
                <a:cubicBezTo>
                  <a:pt x="1553183" y="216081"/>
                  <a:pt x="1540048" y="213438"/>
                  <a:pt x="1527243" y="209596"/>
                </a:cubicBezTo>
                <a:cubicBezTo>
                  <a:pt x="1507600" y="203703"/>
                  <a:pt x="1488986" y="194163"/>
                  <a:pt x="1468877" y="190141"/>
                </a:cubicBezTo>
                <a:lnTo>
                  <a:pt x="1420238" y="180413"/>
                </a:lnTo>
                <a:cubicBezTo>
                  <a:pt x="1407268" y="173928"/>
                  <a:pt x="1394906" y="166050"/>
                  <a:pt x="1381328" y="160958"/>
                </a:cubicBezTo>
                <a:cubicBezTo>
                  <a:pt x="1368810" y="156264"/>
                  <a:pt x="1355223" y="155072"/>
                  <a:pt x="1342417" y="151230"/>
                </a:cubicBezTo>
                <a:cubicBezTo>
                  <a:pt x="1288044" y="134918"/>
                  <a:pt x="1316476" y="120425"/>
                  <a:pt x="1284051" y="112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BFA3B357-4C75-C74C-9672-D882E8D9ACE0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4DBB-162D-9441-A98B-BCFDF540CE3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0C09A784-1C81-8047-A099-5A3E1FE7B5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139B0609-C3F8-4F4D-812C-FE0446A913B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54">
            <a:extLst>
              <a:ext uri="{FF2B5EF4-FFF2-40B4-BE49-F238E27FC236}">
                <a16:creationId xmlns:a16="http://schemas.microsoft.com/office/drawing/2014/main" id="{C275FFA1-B8E6-BD45-8504-B32047772F2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0" name="AutoShape 32">
            <a:extLst>
              <a:ext uri="{FF2B5EF4-FFF2-40B4-BE49-F238E27FC236}">
                <a16:creationId xmlns:a16="http://schemas.microsoft.com/office/drawing/2014/main" id="{1EEDE247-9E85-5A45-9B28-0EEB0628D081}"/>
              </a:ext>
            </a:extLst>
          </p:cNvPr>
          <p:cNvCxnSpPr>
            <a:cxnSpLocks noChangeShapeType="1"/>
            <a:stCxn id="15" idx="2"/>
            <a:endCxn id="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Google Shape;752;p43">
            <a:extLst>
              <a:ext uri="{FF2B5EF4-FFF2-40B4-BE49-F238E27FC236}">
                <a16:creationId xmlns:a16="http://schemas.microsoft.com/office/drawing/2014/main" id="{CF88E93A-F1A8-A24D-86E2-62792C6AE206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2724F4BA-B975-4740-A624-764E64B40630}"/>
              </a:ext>
            </a:extLst>
          </p:cNvPr>
          <p:cNvCxnSpPr>
            <a:cxnSpLocks noChangeShapeType="1"/>
            <a:stCxn id="1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32">
            <a:extLst>
              <a:ext uri="{FF2B5EF4-FFF2-40B4-BE49-F238E27FC236}">
                <a16:creationId xmlns:a16="http://schemas.microsoft.com/office/drawing/2014/main" id="{EED858D5-13D5-664B-8E19-FE74559F10BC}"/>
              </a:ext>
            </a:extLst>
          </p:cNvPr>
          <p:cNvCxnSpPr>
            <a:cxnSpLocks noChangeShapeType="1"/>
            <a:stCxn id="11" idx="2"/>
            <a:endCxn id="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54">
            <a:extLst>
              <a:ext uri="{FF2B5EF4-FFF2-40B4-BE49-F238E27FC236}">
                <a16:creationId xmlns:a16="http://schemas.microsoft.com/office/drawing/2014/main" id="{CD9BB9B7-603C-0343-8990-67B655B0542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187422EF-BED0-964E-919B-B325629E580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C408EB4F-015E-3A49-B162-FB42BF92CD2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A3F9B02-2CAA-7A44-B911-00AF4813128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66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11??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E0B178E-ABF1-EB46-9F98-68EE3113AC4D}"/>
              </a:ext>
            </a:extLst>
          </p:cNvPr>
          <p:cNvSpPr txBox="1">
            <a:spLocks/>
          </p:cNvSpPr>
          <p:nvPr/>
        </p:nvSpPr>
        <p:spPr>
          <a:xfrm>
            <a:off x="243300" y="4556100"/>
            <a:ext cx="5554384" cy="181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Which vertex do we add first?</a:t>
            </a:r>
          </a:p>
          <a:p>
            <a:pPr lvl="1"/>
            <a:r>
              <a:rPr lang="en-US" sz="1800" dirty="0"/>
              <a:t>X, using edge 3, because </a:t>
            </a:r>
            <a:r>
              <a:rPr lang="en-US" sz="1800" dirty="0">
                <a:solidFill>
                  <a:srgbClr val="FF0000"/>
                </a:solidFill>
              </a:rPr>
              <a:t>8</a:t>
            </a:r>
            <a:r>
              <a:rPr lang="en-US" sz="1800" dirty="0"/>
              <a:t> &lt; </a:t>
            </a:r>
            <a:r>
              <a:rPr lang="en-US" sz="1800" dirty="0">
                <a:solidFill>
                  <a:srgbClr val="FF0000"/>
                </a:solidFill>
              </a:rPr>
              <a:t>11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5117ECD8-6EAA-234E-A306-E2A2579D204B}"/>
              </a:ext>
            </a:extLst>
          </p:cNvPr>
          <p:cNvSpPr/>
          <p:nvPr/>
        </p:nvSpPr>
        <p:spPr>
          <a:xfrm>
            <a:off x="879306" y="1484216"/>
            <a:ext cx="2344366" cy="3093396"/>
          </a:xfrm>
          <a:custGeom>
            <a:avLst/>
            <a:gdLst>
              <a:gd name="connsiteX0" fmla="*/ 437745 w 2344366"/>
              <a:gd name="connsiteY0" fmla="*/ 58366 h 3093396"/>
              <a:gd name="connsiteX1" fmla="*/ 301558 w 2344366"/>
              <a:gd name="connsiteY1" fmla="*/ 77821 h 3093396"/>
              <a:gd name="connsiteX2" fmla="*/ 272375 w 2344366"/>
              <a:gd name="connsiteY2" fmla="*/ 87549 h 3093396"/>
              <a:gd name="connsiteX3" fmla="*/ 214009 w 2344366"/>
              <a:gd name="connsiteY3" fmla="*/ 126460 h 3093396"/>
              <a:gd name="connsiteX4" fmla="*/ 184826 w 2344366"/>
              <a:gd name="connsiteY4" fmla="*/ 145915 h 3093396"/>
              <a:gd name="connsiteX5" fmla="*/ 155643 w 2344366"/>
              <a:gd name="connsiteY5" fmla="*/ 165370 h 3093396"/>
              <a:gd name="connsiteX6" fmla="*/ 136188 w 2344366"/>
              <a:gd name="connsiteY6" fmla="*/ 194553 h 3093396"/>
              <a:gd name="connsiteX7" fmla="*/ 97277 w 2344366"/>
              <a:gd name="connsiteY7" fmla="*/ 233464 h 3093396"/>
              <a:gd name="connsiteX8" fmla="*/ 58366 w 2344366"/>
              <a:gd name="connsiteY8" fmla="*/ 291830 h 3093396"/>
              <a:gd name="connsiteX9" fmla="*/ 38911 w 2344366"/>
              <a:gd name="connsiteY9" fmla="*/ 350196 h 3093396"/>
              <a:gd name="connsiteX10" fmla="*/ 19456 w 2344366"/>
              <a:gd name="connsiteY10" fmla="*/ 379379 h 3093396"/>
              <a:gd name="connsiteX11" fmla="*/ 0 w 2344366"/>
              <a:gd name="connsiteY11" fmla="*/ 437745 h 3093396"/>
              <a:gd name="connsiteX12" fmla="*/ 9728 w 2344366"/>
              <a:gd name="connsiteY12" fmla="*/ 564204 h 3093396"/>
              <a:gd name="connsiteX13" fmla="*/ 29183 w 2344366"/>
              <a:gd name="connsiteY13" fmla="*/ 632298 h 3093396"/>
              <a:gd name="connsiteX14" fmla="*/ 38911 w 2344366"/>
              <a:gd name="connsiteY14" fmla="*/ 671208 h 3093396"/>
              <a:gd name="connsiteX15" fmla="*/ 48639 w 2344366"/>
              <a:gd name="connsiteY15" fmla="*/ 700391 h 3093396"/>
              <a:gd name="connsiteX16" fmla="*/ 58366 w 2344366"/>
              <a:gd name="connsiteY16" fmla="*/ 749030 h 3093396"/>
              <a:gd name="connsiteX17" fmla="*/ 68094 w 2344366"/>
              <a:gd name="connsiteY17" fmla="*/ 778213 h 3093396"/>
              <a:gd name="connsiteX18" fmla="*/ 77822 w 2344366"/>
              <a:gd name="connsiteY18" fmla="*/ 826851 h 3093396"/>
              <a:gd name="connsiteX19" fmla="*/ 87549 w 2344366"/>
              <a:gd name="connsiteY19" fmla="*/ 856034 h 3093396"/>
              <a:gd name="connsiteX20" fmla="*/ 97277 w 2344366"/>
              <a:gd name="connsiteY20" fmla="*/ 894945 h 3093396"/>
              <a:gd name="connsiteX21" fmla="*/ 136188 w 2344366"/>
              <a:gd name="connsiteY21" fmla="*/ 992221 h 3093396"/>
              <a:gd name="connsiteX22" fmla="*/ 145915 w 2344366"/>
              <a:gd name="connsiteY22" fmla="*/ 1031132 h 3093396"/>
              <a:gd name="connsiteX23" fmla="*/ 165371 w 2344366"/>
              <a:gd name="connsiteY23" fmla="*/ 1089498 h 3093396"/>
              <a:gd name="connsiteX24" fmla="*/ 194554 w 2344366"/>
              <a:gd name="connsiteY24" fmla="*/ 1177047 h 3093396"/>
              <a:gd name="connsiteX25" fmla="*/ 204281 w 2344366"/>
              <a:gd name="connsiteY25" fmla="*/ 1206230 h 3093396"/>
              <a:gd name="connsiteX26" fmla="*/ 214009 w 2344366"/>
              <a:gd name="connsiteY26" fmla="*/ 1235413 h 3093396"/>
              <a:gd name="connsiteX27" fmla="*/ 243192 w 2344366"/>
              <a:gd name="connsiteY27" fmla="*/ 1332689 h 3093396"/>
              <a:gd name="connsiteX28" fmla="*/ 252920 w 2344366"/>
              <a:gd name="connsiteY28" fmla="*/ 1361872 h 3093396"/>
              <a:gd name="connsiteX29" fmla="*/ 262647 w 2344366"/>
              <a:gd name="connsiteY29" fmla="*/ 1391055 h 3093396"/>
              <a:gd name="connsiteX30" fmla="*/ 282103 w 2344366"/>
              <a:gd name="connsiteY30" fmla="*/ 1429966 h 3093396"/>
              <a:gd name="connsiteX31" fmla="*/ 311286 w 2344366"/>
              <a:gd name="connsiteY31" fmla="*/ 1498060 h 3093396"/>
              <a:gd name="connsiteX32" fmla="*/ 340468 w 2344366"/>
              <a:gd name="connsiteY32" fmla="*/ 1585608 h 3093396"/>
              <a:gd name="connsiteX33" fmla="*/ 350196 w 2344366"/>
              <a:gd name="connsiteY33" fmla="*/ 1614791 h 3093396"/>
              <a:gd name="connsiteX34" fmla="*/ 369651 w 2344366"/>
              <a:gd name="connsiteY34" fmla="*/ 1643974 h 3093396"/>
              <a:gd name="connsiteX35" fmla="*/ 389107 w 2344366"/>
              <a:gd name="connsiteY35" fmla="*/ 1702340 h 3093396"/>
              <a:gd name="connsiteX36" fmla="*/ 398834 w 2344366"/>
              <a:gd name="connsiteY36" fmla="*/ 1731523 h 3093396"/>
              <a:gd name="connsiteX37" fmla="*/ 418290 w 2344366"/>
              <a:gd name="connsiteY37" fmla="*/ 1760706 h 3093396"/>
              <a:gd name="connsiteX38" fmla="*/ 447473 w 2344366"/>
              <a:gd name="connsiteY38" fmla="*/ 1857983 h 3093396"/>
              <a:gd name="connsiteX39" fmla="*/ 466928 w 2344366"/>
              <a:gd name="connsiteY39" fmla="*/ 1896894 h 3093396"/>
              <a:gd name="connsiteX40" fmla="*/ 486383 w 2344366"/>
              <a:gd name="connsiteY40" fmla="*/ 1926077 h 3093396"/>
              <a:gd name="connsiteX41" fmla="*/ 505839 w 2344366"/>
              <a:gd name="connsiteY41" fmla="*/ 1984442 h 3093396"/>
              <a:gd name="connsiteX42" fmla="*/ 515566 w 2344366"/>
              <a:gd name="connsiteY42" fmla="*/ 2013625 h 3093396"/>
              <a:gd name="connsiteX43" fmla="*/ 554477 w 2344366"/>
              <a:gd name="connsiteY43" fmla="*/ 2071991 h 3093396"/>
              <a:gd name="connsiteX44" fmla="*/ 573932 w 2344366"/>
              <a:gd name="connsiteY44" fmla="*/ 2110902 h 3093396"/>
              <a:gd name="connsiteX45" fmla="*/ 612843 w 2344366"/>
              <a:gd name="connsiteY45" fmla="*/ 2169268 h 3093396"/>
              <a:gd name="connsiteX46" fmla="*/ 632298 w 2344366"/>
              <a:gd name="connsiteY46" fmla="*/ 2198451 h 3093396"/>
              <a:gd name="connsiteX47" fmla="*/ 671209 w 2344366"/>
              <a:gd name="connsiteY47" fmla="*/ 2237362 h 3093396"/>
              <a:gd name="connsiteX48" fmla="*/ 700392 w 2344366"/>
              <a:gd name="connsiteY48" fmla="*/ 2266545 h 3093396"/>
              <a:gd name="connsiteX49" fmla="*/ 729575 w 2344366"/>
              <a:gd name="connsiteY49" fmla="*/ 2286000 h 3093396"/>
              <a:gd name="connsiteX50" fmla="*/ 787941 w 2344366"/>
              <a:gd name="connsiteY50" fmla="*/ 2354094 h 3093396"/>
              <a:gd name="connsiteX51" fmla="*/ 817124 w 2344366"/>
              <a:gd name="connsiteY51" fmla="*/ 2373549 h 3093396"/>
              <a:gd name="connsiteX52" fmla="*/ 846307 w 2344366"/>
              <a:gd name="connsiteY52" fmla="*/ 2402732 h 3093396"/>
              <a:gd name="connsiteX53" fmla="*/ 875490 w 2344366"/>
              <a:gd name="connsiteY53" fmla="*/ 2422187 h 3093396"/>
              <a:gd name="connsiteX54" fmla="*/ 933856 w 2344366"/>
              <a:gd name="connsiteY54" fmla="*/ 2470825 h 3093396"/>
              <a:gd name="connsiteX55" fmla="*/ 943583 w 2344366"/>
              <a:gd name="connsiteY55" fmla="*/ 2500008 h 3093396"/>
              <a:gd name="connsiteX56" fmla="*/ 972766 w 2344366"/>
              <a:gd name="connsiteY56" fmla="*/ 2519464 h 3093396"/>
              <a:gd name="connsiteX57" fmla="*/ 992222 w 2344366"/>
              <a:gd name="connsiteY57" fmla="*/ 2538919 h 3093396"/>
              <a:gd name="connsiteX58" fmla="*/ 1031132 w 2344366"/>
              <a:gd name="connsiteY58" fmla="*/ 2597285 h 3093396"/>
              <a:gd name="connsiteX59" fmla="*/ 1050588 w 2344366"/>
              <a:gd name="connsiteY59" fmla="*/ 2616740 h 3093396"/>
              <a:gd name="connsiteX60" fmla="*/ 1070043 w 2344366"/>
              <a:gd name="connsiteY60" fmla="*/ 2645923 h 3093396"/>
              <a:gd name="connsiteX61" fmla="*/ 1099226 w 2344366"/>
              <a:gd name="connsiteY61" fmla="*/ 2665379 h 3093396"/>
              <a:gd name="connsiteX62" fmla="*/ 1128409 w 2344366"/>
              <a:gd name="connsiteY62" fmla="*/ 2704289 h 3093396"/>
              <a:gd name="connsiteX63" fmla="*/ 1177047 w 2344366"/>
              <a:gd name="connsiteY63" fmla="*/ 2743200 h 3093396"/>
              <a:gd name="connsiteX64" fmla="*/ 1225686 w 2344366"/>
              <a:gd name="connsiteY64" fmla="*/ 2791838 h 3093396"/>
              <a:gd name="connsiteX65" fmla="*/ 1274324 w 2344366"/>
              <a:gd name="connsiteY65" fmla="*/ 2840477 h 3093396"/>
              <a:gd name="connsiteX66" fmla="*/ 1303507 w 2344366"/>
              <a:gd name="connsiteY66" fmla="*/ 2869660 h 3093396"/>
              <a:gd name="connsiteX67" fmla="*/ 1361873 w 2344366"/>
              <a:gd name="connsiteY67" fmla="*/ 2947481 h 3093396"/>
              <a:gd name="connsiteX68" fmla="*/ 1391056 w 2344366"/>
              <a:gd name="connsiteY68" fmla="*/ 2976664 h 3093396"/>
              <a:gd name="connsiteX69" fmla="*/ 1478605 w 2344366"/>
              <a:gd name="connsiteY69" fmla="*/ 3044757 h 3093396"/>
              <a:gd name="connsiteX70" fmla="*/ 1536971 w 2344366"/>
              <a:gd name="connsiteY70" fmla="*/ 3064213 h 3093396"/>
              <a:gd name="connsiteX71" fmla="*/ 1595337 w 2344366"/>
              <a:gd name="connsiteY71" fmla="*/ 3093396 h 3093396"/>
              <a:gd name="connsiteX72" fmla="*/ 1799617 w 2344366"/>
              <a:gd name="connsiteY72" fmla="*/ 3083668 h 3093396"/>
              <a:gd name="connsiteX73" fmla="*/ 1828800 w 2344366"/>
              <a:gd name="connsiteY73" fmla="*/ 3073940 h 3093396"/>
              <a:gd name="connsiteX74" fmla="*/ 1867711 w 2344366"/>
              <a:gd name="connsiteY74" fmla="*/ 3064213 h 3093396"/>
              <a:gd name="connsiteX75" fmla="*/ 1896894 w 2344366"/>
              <a:gd name="connsiteY75" fmla="*/ 3054485 h 3093396"/>
              <a:gd name="connsiteX76" fmla="*/ 2013626 w 2344366"/>
              <a:gd name="connsiteY76" fmla="*/ 3035030 h 3093396"/>
              <a:gd name="connsiteX77" fmla="*/ 2052537 w 2344366"/>
              <a:gd name="connsiteY77" fmla="*/ 3025302 h 3093396"/>
              <a:gd name="connsiteX78" fmla="*/ 2110903 w 2344366"/>
              <a:gd name="connsiteY78" fmla="*/ 3005847 h 3093396"/>
              <a:gd name="connsiteX79" fmla="*/ 2130358 w 2344366"/>
              <a:gd name="connsiteY79" fmla="*/ 2986391 h 3093396"/>
              <a:gd name="connsiteX80" fmla="*/ 2159541 w 2344366"/>
              <a:gd name="connsiteY80" fmla="*/ 2966936 h 3093396"/>
              <a:gd name="connsiteX81" fmla="*/ 2169268 w 2344366"/>
              <a:gd name="connsiteY81" fmla="*/ 2937753 h 3093396"/>
              <a:gd name="connsiteX82" fmla="*/ 2188724 w 2344366"/>
              <a:gd name="connsiteY82" fmla="*/ 2918298 h 3093396"/>
              <a:gd name="connsiteX83" fmla="*/ 2227634 w 2344366"/>
              <a:gd name="connsiteY83" fmla="*/ 2859932 h 3093396"/>
              <a:gd name="connsiteX84" fmla="*/ 2266545 w 2344366"/>
              <a:gd name="connsiteY84" fmla="*/ 2801566 h 3093396"/>
              <a:gd name="connsiteX85" fmla="*/ 2286000 w 2344366"/>
              <a:gd name="connsiteY85" fmla="*/ 2772383 h 3093396"/>
              <a:gd name="connsiteX86" fmla="*/ 2305456 w 2344366"/>
              <a:gd name="connsiteY86" fmla="*/ 2714017 h 3093396"/>
              <a:gd name="connsiteX87" fmla="*/ 2334639 w 2344366"/>
              <a:gd name="connsiteY87" fmla="*/ 2607013 h 3093396"/>
              <a:gd name="connsiteX88" fmla="*/ 2344366 w 2344366"/>
              <a:gd name="connsiteY88" fmla="*/ 2538919 h 3093396"/>
              <a:gd name="connsiteX89" fmla="*/ 2334639 w 2344366"/>
              <a:gd name="connsiteY89" fmla="*/ 2373549 h 3093396"/>
              <a:gd name="connsiteX90" fmla="*/ 2295728 w 2344366"/>
              <a:gd name="connsiteY90" fmla="*/ 2237362 h 3093396"/>
              <a:gd name="connsiteX91" fmla="*/ 2286000 w 2344366"/>
              <a:gd name="connsiteY91" fmla="*/ 2208179 h 3093396"/>
              <a:gd name="connsiteX92" fmla="*/ 2266545 w 2344366"/>
              <a:gd name="connsiteY92" fmla="*/ 2140085 h 3093396"/>
              <a:gd name="connsiteX93" fmla="*/ 2247090 w 2344366"/>
              <a:gd name="connsiteY93" fmla="*/ 2110902 h 3093396"/>
              <a:gd name="connsiteX94" fmla="*/ 2237362 w 2344366"/>
              <a:gd name="connsiteY94" fmla="*/ 2081719 h 3093396"/>
              <a:gd name="connsiteX95" fmla="*/ 2217907 w 2344366"/>
              <a:gd name="connsiteY95" fmla="*/ 2052536 h 3093396"/>
              <a:gd name="connsiteX96" fmla="*/ 2208179 w 2344366"/>
              <a:gd name="connsiteY96" fmla="*/ 2023353 h 3093396"/>
              <a:gd name="connsiteX97" fmla="*/ 2188724 w 2344366"/>
              <a:gd name="connsiteY97" fmla="*/ 1994170 h 3093396"/>
              <a:gd name="connsiteX98" fmla="*/ 2178996 w 2344366"/>
              <a:gd name="connsiteY98" fmla="*/ 1964987 h 3093396"/>
              <a:gd name="connsiteX99" fmla="*/ 2140086 w 2344366"/>
              <a:gd name="connsiteY99" fmla="*/ 1887166 h 3093396"/>
              <a:gd name="connsiteX100" fmla="*/ 2110903 w 2344366"/>
              <a:gd name="connsiteY100" fmla="*/ 1819072 h 3093396"/>
              <a:gd name="connsiteX101" fmla="*/ 2101175 w 2344366"/>
              <a:gd name="connsiteY101" fmla="*/ 1789889 h 3093396"/>
              <a:gd name="connsiteX102" fmla="*/ 2081720 w 2344366"/>
              <a:gd name="connsiteY102" fmla="*/ 1760706 h 3093396"/>
              <a:gd name="connsiteX103" fmla="*/ 2071992 w 2344366"/>
              <a:gd name="connsiteY103" fmla="*/ 1731523 h 3093396"/>
              <a:gd name="connsiteX104" fmla="*/ 2052537 w 2344366"/>
              <a:gd name="connsiteY104" fmla="*/ 1702340 h 3093396"/>
              <a:gd name="connsiteX105" fmla="*/ 2042809 w 2344366"/>
              <a:gd name="connsiteY105" fmla="*/ 1673157 h 3093396"/>
              <a:gd name="connsiteX106" fmla="*/ 2003898 w 2344366"/>
              <a:gd name="connsiteY106" fmla="*/ 1614791 h 3093396"/>
              <a:gd name="connsiteX107" fmla="*/ 1974715 w 2344366"/>
              <a:gd name="connsiteY107" fmla="*/ 1546698 h 3093396"/>
              <a:gd name="connsiteX108" fmla="*/ 1955260 w 2344366"/>
              <a:gd name="connsiteY108" fmla="*/ 1488332 h 3093396"/>
              <a:gd name="connsiteX109" fmla="*/ 1945532 w 2344366"/>
              <a:gd name="connsiteY109" fmla="*/ 1459149 h 3093396"/>
              <a:gd name="connsiteX110" fmla="*/ 1974715 w 2344366"/>
              <a:gd name="connsiteY110" fmla="*/ 1313234 h 3093396"/>
              <a:gd name="connsiteX111" fmla="*/ 1994171 w 2344366"/>
              <a:gd name="connsiteY111" fmla="*/ 1293779 h 3093396"/>
              <a:gd name="connsiteX112" fmla="*/ 2013626 w 2344366"/>
              <a:gd name="connsiteY112" fmla="*/ 1235413 h 3093396"/>
              <a:gd name="connsiteX113" fmla="*/ 2052537 w 2344366"/>
              <a:gd name="connsiteY113" fmla="*/ 1186774 h 3093396"/>
              <a:gd name="connsiteX114" fmla="*/ 2062264 w 2344366"/>
              <a:gd name="connsiteY114" fmla="*/ 1157591 h 3093396"/>
              <a:gd name="connsiteX115" fmla="*/ 2101175 w 2344366"/>
              <a:gd name="connsiteY115" fmla="*/ 1099225 h 3093396"/>
              <a:gd name="connsiteX116" fmla="*/ 2110903 w 2344366"/>
              <a:gd name="connsiteY116" fmla="*/ 1070042 h 3093396"/>
              <a:gd name="connsiteX117" fmla="*/ 2140086 w 2344366"/>
              <a:gd name="connsiteY117" fmla="*/ 1040860 h 3093396"/>
              <a:gd name="connsiteX118" fmla="*/ 2198451 w 2344366"/>
              <a:gd name="connsiteY118" fmla="*/ 953311 h 3093396"/>
              <a:gd name="connsiteX119" fmla="*/ 2217907 w 2344366"/>
              <a:gd name="connsiteY119" fmla="*/ 924128 h 3093396"/>
              <a:gd name="connsiteX120" fmla="*/ 2247090 w 2344366"/>
              <a:gd name="connsiteY120" fmla="*/ 865762 h 3093396"/>
              <a:gd name="connsiteX121" fmla="*/ 2266545 w 2344366"/>
              <a:gd name="connsiteY121" fmla="*/ 797668 h 3093396"/>
              <a:gd name="connsiteX122" fmla="*/ 2295728 w 2344366"/>
              <a:gd name="connsiteY122" fmla="*/ 729574 h 3093396"/>
              <a:gd name="connsiteX123" fmla="*/ 2286000 w 2344366"/>
              <a:gd name="connsiteY123" fmla="*/ 554477 h 3093396"/>
              <a:gd name="connsiteX124" fmla="*/ 2276273 w 2344366"/>
              <a:gd name="connsiteY124" fmla="*/ 525294 h 3093396"/>
              <a:gd name="connsiteX125" fmla="*/ 2247090 w 2344366"/>
              <a:gd name="connsiteY125" fmla="*/ 505838 h 3093396"/>
              <a:gd name="connsiteX126" fmla="*/ 2198451 w 2344366"/>
              <a:gd name="connsiteY126" fmla="*/ 476655 h 3093396"/>
              <a:gd name="connsiteX127" fmla="*/ 2130358 w 2344366"/>
              <a:gd name="connsiteY127" fmla="*/ 428017 h 3093396"/>
              <a:gd name="connsiteX128" fmla="*/ 2101175 w 2344366"/>
              <a:gd name="connsiteY128" fmla="*/ 408562 h 3093396"/>
              <a:gd name="connsiteX129" fmla="*/ 2081720 w 2344366"/>
              <a:gd name="connsiteY129" fmla="*/ 389106 h 3093396"/>
              <a:gd name="connsiteX130" fmla="*/ 2052537 w 2344366"/>
              <a:gd name="connsiteY130" fmla="*/ 379379 h 3093396"/>
              <a:gd name="connsiteX131" fmla="*/ 1974715 w 2344366"/>
              <a:gd name="connsiteY131" fmla="*/ 340468 h 3093396"/>
              <a:gd name="connsiteX132" fmla="*/ 1916349 w 2344366"/>
              <a:gd name="connsiteY132" fmla="*/ 311285 h 3093396"/>
              <a:gd name="connsiteX133" fmla="*/ 1887166 w 2344366"/>
              <a:gd name="connsiteY133" fmla="*/ 291830 h 3093396"/>
              <a:gd name="connsiteX134" fmla="*/ 1857983 w 2344366"/>
              <a:gd name="connsiteY134" fmla="*/ 282102 h 3093396"/>
              <a:gd name="connsiteX135" fmla="*/ 1828800 w 2344366"/>
              <a:gd name="connsiteY135" fmla="*/ 262647 h 3093396"/>
              <a:gd name="connsiteX136" fmla="*/ 1770434 w 2344366"/>
              <a:gd name="connsiteY136" fmla="*/ 243191 h 3093396"/>
              <a:gd name="connsiteX137" fmla="*/ 1663430 w 2344366"/>
              <a:gd name="connsiteY137" fmla="*/ 204281 h 3093396"/>
              <a:gd name="connsiteX138" fmla="*/ 1566154 w 2344366"/>
              <a:gd name="connsiteY138" fmla="*/ 175098 h 3093396"/>
              <a:gd name="connsiteX139" fmla="*/ 1536971 w 2344366"/>
              <a:gd name="connsiteY139" fmla="*/ 165370 h 3093396"/>
              <a:gd name="connsiteX140" fmla="*/ 1498060 w 2344366"/>
              <a:gd name="connsiteY140" fmla="*/ 155642 h 3093396"/>
              <a:gd name="connsiteX141" fmla="*/ 1468877 w 2344366"/>
              <a:gd name="connsiteY141" fmla="*/ 145915 h 3093396"/>
              <a:gd name="connsiteX142" fmla="*/ 1429966 w 2344366"/>
              <a:gd name="connsiteY142" fmla="*/ 136187 h 3093396"/>
              <a:gd name="connsiteX143" fmla="*/ 1342417 w 2344366"/>
              <a:gd name="connsiteY143" fmla="*/ 107004 h 3093396"/>
              <a:gd name="connsiteX144" fmla="*/ 1284051 w 2344366"/>
              <a:gd name="connsiteY144" fmla="*/ 87549 h 3093396"/>
              <a:gd name="connsiteX145" fmla="*/ 1254868 w 2344366"/>
              <a:gd name="connsiteY145" fmla="*/ 77821 h 3093396"/>
              <a:gd name="connsiteX146" fmla="*/ 1215958 w 2344366"/>
              <a:gd name="connsiteY146" fmla="*/ 68094 h 3093396"/>
              <a:gd name="connsiteX147" fmla="*/ 1186775 w 2344366"/>
              <a:gd name="connsiteY147" fmla="*/ 58366 h 3093396"/>
              <a:gd name="connsiteX148" fmla="*/ 1128409 w 2344366"/>
              <a:gd name="connsiteY148" fmla="*/ 48638 h 3093396"/>
              <a:gd name="connsiteX149" fmla="*/ 1001949 w 2344366"/>
              <a:gd name="connsiteY149" fmla="*/ 29183 h 3093396"/>
              <a:gd name="connsiteX150" fmla="*/ 933856 w 2344366"/>
              <a:gd name="connsiteY150" fmla="*/ 19455 h 3093396"/>
              <a:gd name="connsiteX151" fmla="*/ 807396 w 2344366"/>
              <a:gd name="connsiteY151" fmla="*/ 9728 h 3093396"/>
              <a:gd name="connsiteX152" fmla="*/ 729575 w 2344366"/>
              <a:gd name="connsiteY152" fmla="*/ 0 h 3093396"/>
              <a:gd name="connsiteX153" fmla="*/ 525294 w 2344366"/>
              <a:gd name="connsiteY153" fmla="*/ 9728 h 3093396"/>
              <a:gd name="connsiteX154" fmla="*/ 466928 w 2344366"/>
              <a:gd name="connsiteY154" fmla="*/ 38911 h 3093396"/>
              <a:gd name="connsiteX155" fmla="*/ 437745 w 2344366"/>
              <a:gd name="connsiteY155" fmla="*/ 58366 h 30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344366" h="3093396">
                <a:moveTo>
                  <a:pt x="437745" y="58366"/>
                </a:moveTo>
                <a:cubicBezTo>
                  <a:pt x="410183" y="64851"/>
                  <a:pt x="358516" y="61548"/>
                  <a:pt x="301558" y="77821"/>
                </a:cubicBezTo>
                <a:cubicBezTo>
                  <a:pt x="291699" y="80638"/>
                  <a:pt x="281338" y="82569"/>
                  <a:pt x="272375" y="87549"/>
                </a:cubicBezTo>
                <a:cubicBezTo>
                  <a:pt x="251935" y="98905"/>
                  <a:pt x="233464" y="113490"/>
                  <a:pt x="214009" y="126460"/>
                </a:cubicBezTo>
                <a:lnTo>
                  <a:pt x="184826" y="145915"/>
                </a:lnTo>
                <a:lnTo>
                  <a:pt x="155643" y="165370"/>
                </a:lnTo>
                <a:cubicBezTo>
                  <a:pt x="149158" y="175098"/>
                  <a:pt x="143796" y="185676"/>
                  <a:pt x="136188" y="194553"/>
                </a:cubicBezTo>
                <a:cubicBezTo>
                  <a:pt x="124251" y="208480"/>
                  <a:pt x="107452" y="218202"/>
                  <a:pt x="97277" y="233464"/>
                </a:cubicBezTo>
                <a:lnTo>
                  <a:pt x="58366" y="291830"/>
                </a:lnTo>
                <a:cubicBezTo>
                  <a:pt x="51881" y="311285"/>
                  <a:pt x="50286" y="333132"/>
                  <a:pt x="38911" y="350196"/>
                </a:cubicBezTo>
                <a:cubicBezTo>
                  <a:pt x="32426" y="359924"/>
                  <a:pt x="24204" y="368696"/>
                  <a:pt x="19456" y="379379"/>
                </a:cubicBezTo>
                <a:cubicBezTo>
                  <a:pt x="11127" y="398119"/>
                  <a:pt x="0" y="437745"/>
                  <a:pt x="0" y="437745"/>
                </a:cubicBezTo>
                <a:cubicBezTo>
                  <a:pt x="3243" y="479898"/>
                  <a:pt x="4788" y="522216"/>
                  <a:pt x="9728" y="564204"/>
                </a:cubicBezTo>
                <a:cubicBezTo>
                  <a:pt x="12768" y="590045"/>
                  <a:pt x="22265" y="608085"/>
                  <a:pt x="29183" y="632298"/>
                </a:cubicBezTo>
                <a:cubicBezTo>
                  <a:pt x="32856" y="645153"/>
                  <a:pt x="35238" y="658353"/>
                  <a:pt x="38911" y="671208"/>
                </a:cubicBezTo>
                <a:cubicBezTo>
                  <a:pt x="41728" y="681067"/>
                  <a:pt x="46152" y="690443"/>
                  <a:pt x="48639" y="700391"/>
                </a:cubicBezTo>
                <a:cubicBezTo>
                  <a:pt x="52649" y="716431"/>
                  <a:pt x="54356" y="732990"/>
                  <a:pt x="58366" y="749030"/>
                </a:cubicBezTo>
                <a:cubicBezTo>
                  <a:pt x="60853" y="758978"/>
                  <a:pt x="65607" y="768265"/>
                  <a:pt x="68094" y="778213"/>
                </a:cubicBezTo>
                <a:cubicBezTo>
                  <a:pt x="72104" y="794253"/>
                  <a:pt x="73812" y="810811"/>
                  <a:pt x="77822" y="826851"/>
                </a:cubicBezTo>
                <a:cubicBezTo>
                  <a:pt x="80309" y="836799"/>
                  <a:pt x="84732" y="846175"/>
                  <a:pt x="87549" y="856034"/>
                </a:cubicBezTo>
                <a:cubicBezTo>
                  <a:pt x="91222" y="868889"/>
                  <a:pt x="92583" y="882427"/>
                  <a:pt x="97277" y="894945"/>
                </a:cubicBezTo>
                <a:cubicBezTo>
                  <a:pt x="127461" y="975435"/>
                  <a:pt x="109944" y="887235"/>
                  <a:pt x="136188" y="992221"/>
                </a:cubicBezTo>
                <a:cubicBezTo>
                  <a:pt x="139430" y="1005191"/>
                  <a:pt x="142073" y="1018326"/>
                  <a:pt x="145915" y="1031132"/>
                </a:cubicBezTo>
                <a:cubicBezTo>
                  <a:pt x="151808" y="1050775"/>
                  <a:pt x="158886" y="1070043"/>
                  <a:pt x="165371" y="1089498"/>
                </a:cubicBezTo>
                <a:lnTo>
                  <a:pt x="194554" y="1177047"/>
                </a:lnTo>
                <a:lnTo>
                  <a:pt x="204281" y="1206230"/>
                </a:lnTo>
                <a:cubicBezTo>
                  <a:pt x="207524" y="1215958"/>
                  <a:pt x="211522" y="1225465"/>
                  <a:pt x="214009" y="1235413"/>
                </a:cubicBezTo>
                <a:cubicBezTo>
                  <a:pt x="228710" y="1294215"/>
                  <a:pt x="219511" y="1261645"/>
                  <a:pt x="243192" y="1332689"/>
                </a:cubicBezTo>
                <a:lnTo>
                  <a:pt x="252920" y="1361872"/>
                </a:lnTo>
                <a:cubicBezTo>
                  <a:pt x="256162" y="1371600"/>
                  <a:pt x="258061" y="1381884"/>
                  <a:pt x="262647" y="1391055"/>
                </a:cubicBezTo>
                <a:lnTo>
                  <a:pt x="282103" y="1429966"/>
                </a:lnTo>
                <a:cubicBezTo>
                  <a:pt x="307833" y="1532892"/>
                  <a:pt x="272899" y="1411692"/>
                  <a:pt x="311286" y="1498060"/>
                </a:cubicBezTo>
                <a:cubicBezTo>
                  <a:pt x="311294" y="1498078"/>
                  <a:pt x="335601" y="1571007"/>
                  <a:pt x="340468" y="1585608"/>
                </a:cubicBezTo>
                <a:cubicBezTo>
                  <a:pt x="343711" y="1595336"/>
                  <a:pt x="344508" y="1606259"/>
                  <a:pt x="350196" y="1614791"/>
                </a:cubicBezTo>
                <a:cubicBezTo>
                  <a:pt x="356681" y="1624519"/>
                  <a:pt x="364903" y="1633291"/>
                  <a:pt x="369651" y="1643974"/>
                </a:cubicBezTo>
                <a:cubicBezTo>
                  <a:pt x="377980" y="1662714"/>
                  <a:pt x="382622" y="1682885"/>
                  <a:pt x="389107" y="1702340"/>
                </a:cubicBezTo>
                <a:cubicBezTo>
                  <a:pt x="392350" y="1712068"/>
                  <a:pt x="393146" y="1722991"/>
                  <a:pt x="398834" y="1731523"/>
                </a:cubicBezTo>
                <a:lnTo>
                  <a:pt x="418290" y="1760706"/>
                </a:lnTo>
                <a:cubicBezTo>
                  <a:pt x="425273" y="1788639"/>
                  <a:pt x="435628" y="1834292"/>
                  <a:pt x="447473" y="1857983"/>
                </a:cubicBezTo>
                <a:cubicBezTo>
                  <a:pt x="453958" y="1870953"/>
                  <a:pt x="459734" y="1884303"/>
                  <a:pt x="466928" y="1896894"/>
                </a:cubicBezTo>
                <a:cubicBezTo>
                  <a:pt x="472728" y="1907045"/>
                  <a:pt x="481635" y="1915394"/>
                  <a:pt x="486383" y="1926077"/>
                </a:cubicBezTo>
                <a:cubicBezTo>
                  <a:pt x="494712" y="1944817"/>
                  <a:pt x="499354" y="1964987"/>
                  <a:pt x="505839" y="1984442"/>
                </a:cubicBezTo>
                <a:cubicBezTo>
                  <a:pt x="509082" y="1994170"/>
                  <a:pt x="509878" y="2005093"/>
                  <a:pt x="515566" y="2013625"/>
                </a:cubicBezTo>
                <a:cubicBezTo>
                  <a:pt x="528536" y="2033080"/>
                  <a:pt x="544020" y="2051077"/>
                  <a:pt x="554477" y="2071991"/>
                </a:cubicBezTo>
                <a:cubicBezTo>
                  <a:pt x="560962" y="2084961"/>
                  <a:pt x="566471" y="2098467"/>
                  <a:pt x="573932" y="2110902"/>
                </a:cubicBezTo>
                <a:cubicBezTo>
                  <a:pt x="585962" y="2130952"/>
                  <a:pt x="599873" y="2149813"/>
                  <a:pt x="612843" y="2169268"/>
                </a:cubicBezTo>
                <a:cubicBezTo>
                  <a:pt x="619328" y="2178996"/>
                  <a:pt x="624031" y="2190184"/>
                  <a:pt x="632298" y="2198451"/>
                </a:cubicBezTo>
                <a:lnTo>
                  <a:pt x="671209" y="2237362"/>
                </a:lnTo>
                <a:cubicBezTo>
                  <a:pt x="680937" y="2247090"/>
                  <a:pt x="688945" y="2258914"/>
                  <a:pt x="700392" y="2266545"/>
                </a:cubicBezTo>
                <a:lnTo>
                  <a:pt x="729575" y="2286000"/>
                </a:lnTo>
                <a:cubicBezTo>
                  <a:pt x="747177" y="2312403"/>
                  <a:pt x="759634" y="2335223"/>
                  <a:pt x="787941" y="2354094"/>
                </a:cubicBezTo>
                <a:cubicBezTo>
                  <a:pt x="797669" y="2360579"/>
                  <a:pt x="808143" y="2366065"/>
                  <a:pt x="817124" y="2373549"/>
                </a:cubicBezTo>
                <a:cubicBezTo>
                  <a:pt x="827692" y="2382356"/>
                  <a:pt x="835739" y="2393925"/>
                  <a:pt x="846307" y="2402732"/>
                </a:cubicBezTo>
                <a:cubicBezTo>
                  <a:pt x="855288" y="2410216"/>
                  <a:pt x="866509" y="2414703"/>
                  <a:pt x="875490" y="2422187"/>
                </a:cubicBezTo>
                <a:cubicBezTo>
                  <a:pt x="950390" y="2484603"/>
                  <a:pt x="861400" y="2422522"/>
                  <a:pt x="933856" y="2470825"/>
                </a:cubicBezTo>
                <a:cubicBezTo>
                  <a:pt x="937098" y="2480553"/>
                  <a:pt x="937178" y="2492001"/>
                  <a:pt x="943583" y="2500008"/>
                </a:cubicBezTo>
                <a:cubicBezTo>
                  <a:pt x="950886" y="2509137"/>
                  <a:pt x="963637" y="2512161"/>
                  <a:pt x="972766" y="2519464"/>
                </a:cubicBezTo>
                <a:cubicBezTo>
                  <a:pt x="979928" y="2525193"/>
                  <a:pt x="986719" y="2531582"/>
                  <a:pt x="992222" y="2538919"/>
                </a:cubicBezTo>
                <a:cubicBezTo>
                  <a:pt x="1006251" y="2557625"/>
                  <a:pt x="1014598" y="2580752"/>
                  <a:pt x="1031132" y="2597285"/>
                </a:cubicBezTo>
                <a:cubicBezTo>
                  <a:pt x="1037617" y="2603770"/>
                  <a:pt x="1044859" y="2609578"/>
                  <a:pt x="1050588" y="2616740"/>
                </a:cubicBezTo>
                <a:cubicBezTo>
                  <a:pt x="1057891" y="2625869"/>
                  <a:pt x="1061776" y="2637656"/>
                  <a:pt x="1070043" y="2645923"/>
                </a:cubicBezTo>
                <a:cubicBezTo>
                  <a:pt x="1078310" y="2654190"/>
                  <a:pt x="1090959" y="2657112"/>
                  <a:pt x="1099226" y="2665379"/>
                </a:cubicBezTo>
                <a:cubicBezTo>
                  <a:pt x="1110690" y="2676843"/>
                  <a:pt x="1118030" y="2691834"/>
                  <a:pt x="1128409" y="2704289"/>
                </a:cubicBezTo>
                <a:cubicBezTo>
                  <a:pt x="1145738" y="2725084"/>
                  <a:pt x="1153481" y="2727490"/>
                  <a:pt x="1177047" y="2743200"/>
                </a:cubicBezTo>
                <a:cubicBezTo>
                  <a:pt x="1215961" y="2801569"/>
                  <a:pt x="1173802" y="2746439"/>
                  <a:pt x="1225686" y="2791838"/>
                </a:cubicBezTo>
                <a:cubicBezTo>
                  <a:pt x="1242941" y="2806937"/>
                  <a:pt x="1258111" y="2824264"/>
                  <a:pt x="1274324" y="2840477"/>
                </a:cubicBezTo>
                <a:lnTo>
                  <a:pt x="1303507" y="2869660"/>
                </a:lnTo>
                <a:cubicBezTo>
                  <a:pt x="1320484" y="2920594"/>
                  <a:pt x="1305984" y="2891592"/>
                  <a:pt x="1361873" y="2947481"/>
                </a:cubicBezTo>
                <a:lnTo>
                  <a:pt x="1391056" y="2976664"/>
                </a:lnTo>
                <a:cubicBezTo>
                  <a:pt x="1416237" y="3001845"/>
                  <a:pt x="1443697" y="3033121"/>
                  <a:pt x="1478605" y="3044757"/>
                </a:cubicBezTo>
                <a:cubicBezTo>
                  <a:pt x="1498060" y="3051242"/>
                  <a:pt x="1519907" y="3052837"/>
                  <a:pt x="1536971" y="3064213"/>
                </a:cubicBezTo>
                <a:cubicBezTo>
                  <a:pt x="1574686" y="3089356"/>
                  <a:pt x="1555063" y="3079971"/>
                  <a:pt x="1595337" y="3093396"/>
                </a:cubicBezTo>
                <a:cubicBezTo>
                  <a:pt x="1663430" y="3090153"/>
                  <a:pt x="1731682" y="3089329"/>
                  <a:pt x="1799617" y="3083668"/>
                </a:cubicBezTo>
                <a:cubicBezTo>
                  <a:pt x="1809835" y="3082816"/>
                  <a:pt x="1818941" y="3076757"/>
                  <a:pt x="1828800" y="3073940"/>
                </a:cubicBezTo>
                <a:cubicBezTo>
                  <a:pt x="1841655" y="3070267"/>
                  <a:pt x="1854856" y="3067886"/>
                  <a:pt x="1867711" y="3064213"/>
                </a:cubicBezTo>
                <a:cubicBezTo>
                  <a:pt x="1877570" y="3061396"/>
                  <a:pt x="1887035" y="3057302"/>
                  <a:pt x="1896894" y="3054485"/>
                </a:cubicBezTo>
                <a:cubicBezTo>
                  <a:pt x="1946884" y="3040202"/>
                  <a:pt x="1950465" y="3042925"/>
                  <a:pt x="2013626" y="3035030"/>
                </a:cubicBezTo>
                <a:cubicBezTo>
                  <a:pt x="2026596" y="3031787"/>
                  <a:pt x="2039731" y="3029144"/>
                  <a:pt x="2052537" y="3025302"/>
                </a:cubicBezTo>
                <a:cubicBezTo>
                  <a:pt x="2072180" y="3019409"/>
                  <a:pt x="2110903" y="3005847"/>
                  <a:pt x="2110903" y="3005847"/>
                </a:cubicBezTo>
                <a:cubicBezTo>
                  <a:pt x="2117388" y="2999362"/>
                  <a:pt x="2123196" y="2992120"/>
                  <a:pt x="2130358" y="2986391"/>
                </a:cubicBezTo>
                <a:cubicBezTo>
                  <a:pt x="2139487" y="2979088"/>
                  <a:pt x="2152238" y="2976065"/>
                  <a:pt x="2159541" y="2966936"/>
                </a:cubicBezTo>
                <a:cubicBezTo>
                  <a:pt x="2165946" y="2958929"/>
                  <a:pt x="2163992" y="2946546"/>
                  <a:pt x="2169268" y="2937753"/>
                </a:cubicBezTo>
                <a:cubicBezTo>
                  <a:pt x="2173987" y="2929889"/>
                  <a:pt x="2183221" y="2925635"/>
                  <a:pt x="2188724" y="2918298"/>
                </a:cubicBezTo>
                <a:cubicBezTo>
                  <a:pt x="2202753" y="2899592"/>
                  <a:pt x="2214664" y="2879387"/>
                  <a:pt x="2227634" y="2859932"/>
                </a:cubicBezTo>
                <a:lnTo>
                  <a:pt x="2266545" y="2801566"/>
                </a:lnTo>
                <a:cubicBezTo>
                  <a:pt x="2273030" y="2791838"/>
                  <a:pt x="2282303" y="2783474"/>
                  <a:pt x="2286000" y="2772383"/>
                </a:cubicBezTo>
                <a:lnTo>
                  <a:pt x="2305456" y="2714017"/>
                </a:lnTo>
                <a:cubicBezTo>
                  <a:pt x="2317325" y="2678409"/>
                  <a:pt x="2329157" y="2645388"/>
                  <a:pt x="2334639" y="2607013"/>
                </a:cubicBezTo>
                <a:lnTo>
                  <a:pt x="2344366" y="2538919"/>
                </a:lnTo>
                <a:cubicBezTo>
                  <a:pt x="2341124" y="2483796"/>
                  <a:pt x="2341218" y="2428374"/>
                  <a:pt x="2334639" y="2373549"/>
                </a:cubicBezTo>
                <a:cubicBezTo>
                  <a:pt x="2330059" y="2335386"/>
                  <a:pt x="2308414" y="2275419"/>
                  <a:pt x="2295728" y="2237362"/>
                </a:cubicBezTo>
                <a:cubicBezTo>
                  <a:pt x="2292485" y="2227634"/>
                  <a:pt x="2288487" y="2218127"/>
                  <a:pt x="2286000" y="2208179"/>
                </a:cubicBezTo>
                <a:cubicBezTo>
                  <a:pt x="2282882" y="2195706"/>
                  <a:pt x="2273525" y="2154045"/>
                  <a:pt x="2266545" y="2140085"/>
                </a:cubicBezTo>
                <a:cubicBezTo>
                  <a:pt x="2261317" y="2129628"/>
                  <a:pt x="2252318" y="2121359"/>
                  <a:pt x="2247090" y="2110902"/>
                </a:cubicBezTo>
                <a:cubicBezTo>
                  <a:pt x="2242504" y="2101731"/>
                  <a:pt x="2241948" y="2090890"/>
                  <a:pt x="2237362" y="2081719"/>
                </a:cubicBezTo>
                <a:cubicBezTo>
                  <a:pt x="2232134" y="2071262"/>
                  <a:pt x="2223135" y="2062993"/>
                  <a:pt x="2217907" y="2052536"/>
                </a:cubicBezTo>
                <a:cubicBezTo>
                  <a:pt x="2213321" y="2043365"/>
                  <a:pt x="2212765" y="2032524"/>
                  <a:pt x="2208179" y="2023353"/>
                </a:cubicBezTo>
                <a:cubicBezTo>
                  <a:pt x="2202951" y="2012896"/>
                  <a:pt x="2193952" y="2004627"/>
                  <a:pt x="2188724" y="1994170"/>
                </a:cubicBezTo>
                <a:cubicBezTo>
                  <a:pt x="2184138" y="1984999"/>
                  <a:pt x="2183239" y="1974322"/>
                  <a:pt x="2178996" y="1964987"/>
                </a:cubicBezTo>
                <a:cubicBezTo>
                  <a:pt x="2166995" y="1938584"/>
                  <a:pt x="2149258" y="1914680"/>
                  <a:pt x="2140086" y="1887166"/>
                </a:cubicBezTo>
                <a:cubicBezTo>
                  <a:pt x="2117272" y="1818727"/>
                  <a:pt x="2146964" y="1903216"/>
                  <a:pt x="2110903" y="1819072"/>
                </a:cubicBezTo>
                <a:cubicBezTo>
                  <a:pt x="2106864" y="1809647"/>
                  <a:pt x="2105761" y="1799060"/>
                  <a:pt x="2101175" y="1789889"/>
                </a:cubicBezTo>
                <a:cubicBezTo>
                  <a:pt x="2095947" y="1779432"/>
                  <a:pt x="2086948" y="1771163"/>
                  <a:pt x="2081720" y="1760706"/>
                </a:cubicBezTo>
                <a:cubicBezTo>
                  <a:pt x="2077134" y="1751535"/>
                  <a:pt x="2076578" y="1740694"/>
                  <a:pt x="2071992" y="1731523"/>
                </a:cubicBezTo>
                <a:cubicBezTo>
                  <a:pt x="2066764" y="1721066"/>
                  <a:pt x="2057765" y="1712797"/>
                  <a:pt x="2052537" y="1702340"/>
                </a:cubicBezTo>
                <a:cubicBezTo>
                  <a:pt x="2047951" y="1693169"/>
                  <a:pt x="2047789" y="1682120"/>
                  <a:pt x="2042809" y="1673157"/>
                </a:cubicBezTo>
                <a:cubicBezTo>
                  <a:pt x="2031453" y="1652717"/>
                  <a:pt x="2003898" y="1614791"/>
                  <a:pt x="2003898" y="1614791"/>
                </a:cubicBezTo>
                <a:cubicBezTo>
                  <a:pt x="1978167" y="1511863"/>
                  <a:pt x="2013103" y="1633069"/>
                  <a:pt x="1974715" y="1546698"/>
                </a:cubicBezTo>
                <a:cubicBezTo>
                  <a:pt x="1966386" y="1527958"/>
                  <a:pt x="1961745" y="1507787"/>
                  <a:pt x="1955260" y="1488332"/>
                </a:cubicBezTo>
                <a:lnTo>
                  <a:pt x="1945532" y="1459149"/>
                </a:lnTo>
                <a:cubicBezTo>
                  <a:pt x="1947236" y="1443809"/>
                  <a:pt x="1953161" y="1334787"/>
                  <a:pt x="1974715" y="1313234"/>
                </a:cubicBezTo>
                <a:lnTo>
                  <a:pt x="1994171" y="1293779"/>
                </a:lnTo>
                <a:cubicBezTo>
                  <a:pt x="2000656" y="1274324"/>
                  <a:pt x="1999125" y="1249914"/>
                  <a:pt x="2013626" y="1235413"/>
                </a:cubicBezTo>
                <a:cubicBezTo>
                  <a:pt x="2041348" y="1207690"/>
                  <a:pt x="2027993" y="1223588"/>
                  <a:pt x="2052537" y="1186774"/>
                </a:cubicBezTo>
                <a:cubicBezTo>
                  <a:pt x="2055779" y="1177046"/>
                  <a:pt x="2057284" y="1166554"/>
                  <a:pt x="2062264" y="1157591"/>
                </a:cubicBezTo>
                <a:cubicBezTo>
                  <a:pt x="2073619" y="1137151"/>
                  <a:pt x="2093781" y="1121407"/>
                  <a:pt x="2101175" y="1099225"/>
                </a:cubicBezTo>
                <a:cubicBezTo>
                  <a:pt x="2104418" y="1089497"/>
                  <a:pt x="2105215" y="1078574"/>
                  <a:pt x="2110903" y="1070042"/>
                </a:cubicBezTo>
                <a:cubicBezTo>
                  <a:pt x="2118534" y="1058596"/>
                  <a:pt x="2131640" y="1051719"/>
                  <a:pt x="2140086" y="1040860"/>
                </a:cubicBezTo>
                <a:cubicBezTo>
                  <a:pt x="2140090" y="1040855"/>
                  <a:pt x="2188722" y="967905"/>
                  <a:pt x="2198451" y="953311"/>
                </a:cubicBezTo>
                <a:lnTo>
                  <a:pt x="2217907" y="924128"/>
                </a:lnTo>
                <a:cubicBezTo>
                  <a:pt x="2242356" y="850776"/>
                  <a:pt x="2209375" y="941191"/>
                  <a:pt x="2247090" y="865762"/>
                </a:cubicBezTo>
                <a:cubicBezTo>
                  <a:pt x="2254862" y="850218"/>
                  <a:pt x="2262391" y="812206"/>
                  <a:pt x="2266545" y="797668"/>
                </a:cubicBezTo>
                <a:cubicBezTo>
                  <a:pt x="2276087" y="764272"/>
                  <a:pt x="2278436" y="764159"/>
                  <a:pt x="2295728" y="729574"/>
                </a:cubicBezTo>
                <a:cubicBezTo>
                  <a:pt x="2292485" y="671208"/>
                  <a:pt x="2291542" y="612669"/>
                  <a:pt x="2286000" y="554477"/>
                </a:cubicBezTo>
                <a:cubicBezTo>
                  <a:pt x="2285028" y="544269"/>
                  <a:pt x="2282678" y="533301"/>
                  <a:pt x="2276273" y="525294"/>
                </a:cubicBezTo>
                <a:cubicBezTo>
                  <a:pt x="2268970" y="516165"/>
                  <a:pt x="2256219" y="513141"/>
                  <a:pt x="2247090" y="505838"/>
                </a:cubicBezTo>
                <a:cubicBezTo>
                  <a:pt x="2208940" y="475318"/>
                  <a:pt x="2249129" y="493548"/>
                  <a:pt x="2198451" y="476655"/>
                </a:cubicBezTo>
                <a:cubicBezTo>
                  <a:pt x="2150917" y="429121"/>
                  <a:pt x="2190108" y="462160"/>
                  <a:pt x="2130358" y="428017"/>
                </a:cubicBezTo>
                <a:cubicBezTo>
                  <a:pt x="2120207" y="422217"/>
                  <a:pt x="2110304" y="415865"/>
                  <a:pt x="2101175" y="408562"/>
                </a:cubicBezTo>
                <a:cubicBezTo>
                  <a:pt x="2094013" y="402833"/>
                  <a:pt x="2089584" y="393825"/>
                  <a:pt x="2081720" y="389106"/>
                </a:cubicBezTo>
                <a:cubicBezTo>
                  <a:pt x="2072927" y="383830"/>
                  <a:pt x="2062265" y="382621"/>
                  <a:pt x="2052537" y="379379"/>
                </a:cubicBezTo>
                <a:cubicBezTo>
                  <a:pt x="1988587" y="315429"/>
                  <a:pt x="2108846" y="429887"/>
                  <a:pt x="1974715" y="340468"/>
                </a:cubicBezTo>
                <a:cubicBezTo>
                  <a:pt x="1891081" y="284713"/>
                  <a:pt x="1996897" y="351559"/>
                  <a:pt x="1916349" y="311285"/>
                </a:cubicBezTo>
                <a:cubicBezTo>
                  <a:pt x="1905892" y="306057"/>
                  <a:pt x="1897623" y="297058"/>
                  <a:pt x="1887166" y="291830"/>
                </a:cubicBezTo>
                <a:cubicBezTo>
                  <a:pt x="1877995" y="287244"/>
                  <a:pt x="1867154" y="286688"/>
                  <a:pt x="1857983" y="282102"/>
                </a:cubicBezTo>
                <a:cubicBezTo>
                  <a:pt x="1847526" y="276874"/>
                  <a:pt x="1839483" y="267395"/>
                  <a:pt x="1828800" y="262647"/>
                </a:cubicBezTo>
                <a:cubicBezTo>
                  <a:pt x="1810060" y="254318"/>
                  <a:pt x="1787498" y="254567"/>
                  <a:pt x="1770434" y="243191"/>
                </a:cubicBezTo>
                <a:cubicBezTo>
                  <a:pt x="1709254" y="202405"/>
                  <a:pt x="1774889" y="241435"/>
                  <a:pt x="1663430" y="204281"/>
                </a:cubicBezTo>
                <a:cubicBezTo>
                  <a:pt x="1524726" y="158045"/>
                  <a:pt x="1669064" y="204501"/>
                  <a:pt x="1566154" y="175098"/>
                </a:cubicBezTo>
                <a:cubicBezTo>
                  <a:pt x="1556295" y="172281"/>
                  <a:pt x="1546830" y="168187"/>
                  <a:pt x="1536971" y="165370"/>
                </a:cubicBezTo>
                <a:cubicBezTo>
                  <a:pt x="1524116" y="161697"/>
                  <a:pt x="1510915" y="159315"/>
                  <a:pt x="1498060" y="155642"/>
                </a:cubicBezTo>
                <a:cubicBezTo>
                  <a:pt x="1488201" y="152825"/>
                  <a:pt x="1478736" y="148732"/>
                  <a:pt x="1468877" y="145915"/>
                </a:cubicBezTo>
                <a:cubicBezTo>
                  <a:pt x="1456022" y="142242"/>
                  <a:pt x="1442772" y="140029"/>
                  <a:pt x="1429966" y="136187"/>
                </a:cubicBezTo>
                <a:cubicBezTo>
                  <a:pt x="1429916" y="136172"/>
                  <a:pt x="1357033" y="111876"/>
                  <a:pt x="1342417" y="107004"/>
                </a:cubicBezTo>
                <a:lnTo>
                  <a:pt x="1284051" y="87549"/>
                </a:lnTo>
                <a:cubicBezTo>
                  <a:pt x="1274323" y="84306"/>
                  <a:pt x="1264816" y="80308"/>
                  <a:pt x="1254868" y="77821"/>
                </a:cubicBezTo>
                <a:cubicBezTo>
                  <a:pt x="1241898" y="74579"/>
                  <a:pt x="1228813" y="71767"/>
                  <a:pt x="1215958" y="68094"/>
                </a:cubicBezTo>
                <a:cubicBezTo>
                  <a:pt x="1206099" y="65277"/>
                  <a:pt x="1196785" y="60590"/>
                  <a:pt x="1186775" y="58366"/>
                </a:cubicBezTo>
                <a:cubicBezTo>
                  <a:pt x="1167521" y="54087"/>
                  <a:pt x="1147815" y="52166"/>
                  <a:pt x="1128409" y="48638"/>
                </a:cubicBezTo>
                <a:cubicBezTo>
                  <a:pt x="1016049" y="28209"/>
                  <a:pt x="1156399" y="49777"/>
                  <a:pt x="1001949" y="29183"/>
                </a:cubicBezTo>
                <a:cubicBezTo>
                  <a:pt x="979222" y="26153"/>
                  <a:pt x="956670" y="21736"/>
                  <a:pt x="933856" y="19455"/>
                </a:cubicBezTo>
                <a:cubicBezTo>
                  <a:pt x="891788" y="15248"/>
                  <a:pt x="849483" y="13736"/>
                  <a:pt x="807396" y="9728"/>
                </a:cubicBezTo>
                <a:cubicBezTo>
                  <a:pt x="781372" y="7250"/>
                  <a:pt x="755515" y="3243"/>
                  <a:pt x="729575" y="0"/>
                </a:cubicBezTo>
                <a:cubicBezTo>
                  <a:pt x="661481" y="3243"/>
                  <a:pt x="593229" y="4067"/>
                  <a:pt x="525294" y="9728"/>
                </a:cubicBezTo>
                <a:cubicBezTo>
                  <a:pt x="495949" y="12173"/>
                  <a:pt x="492180" y="26285"/>
                  <a:pt x="466928" y="38911"/>
                </a:cubicBezTo>
                <a:cubicBezTo>
                  <a:pt x="445423" y="49663"/>
                  <a:pt x="465307" y="51881"/>
                  <a:pt x="437745" y="583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F5242-456F-2048-A0C7-6857C7DF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/>
              <a:t>Doesn’t</a:t>
            </a:r>
            <a:r>
              <a:rPr lang="en-US" dirty="0"/>
              <a:t> Dijkstra’s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4693-C754-4146-8DFA-74CDCFEC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140" y="2944624"/>
            <a:ext cx="5344516" cy="3086687"/>
          </a:xfrm>
        </p:spPr>
        <p:txBody>
          <a:bodyPr/>
          <a:lstStyle/>
          <a:p>
            <a:r>
              <a:rPr lang="en-US" dirty="0"/>
              <a:t>Dijkstra’s Algorithm is not guaranteed to work on graphs with </a:t>
            </a:r>
            <a:r>
              <a:rPr lang="en-US" b="1" dirty="0"/>
              <a:t>negative edge weights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can</a:t>
            </a:r>
            <a:r>
              <a:rPr lang="en-US" dirty="0"/>
              <a:t> work, but is fooled when a negative edge “hides” behind a large edge weight</a:t>
            </a:r>
          </a:p>
          <a:p>
            <a:pPr lvl="1"/>
            <a:r>
              <a:rPr lang="en-US" dirty="0"/>
              <a:t>Will still run, but give wrong answer</a:t>
            </a: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BFA3B357-4C75-C74C-9672-D882E8D9ACE0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4DBB-162D-9441-A98B-BCFDF540CE3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0C09A784-1C81-8047-A099-5A3E1FE7B5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139B0609-C3F8-4F4D-812C-FE0446A913B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54">
            <a:extLst>
              <a:ext uri="{FF2B5EF4-FFF2-40B4-BE49-F238E27FC236}">
                <a16:creationId xmlns:a16="http://schemas.microsoft.com/office/drawing/2014/main" id="{C275FFA1-B8E6-BD45-8504-B32047772F2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0" name="AutoShape 32">
            <a:extLst>
              <a:ext uri="{FF2B5EF4-FFF2-40B4-BE49-F238E27FC236}">
                <a16:creationId xmlns:a16="http://schemas.microsoft.com/office/drawing/2014/main" id="{1EEDE247-9E85-5A45-9B28-0EEB0628D081}"/>
              </a:ext>
            </a:extLst>
          </p:cNvPr>
          <p:cNvCxnSpPr>
            <a:cxnSpLocks noChangeShapeType="1"/>
            <a:stCxn id="15" idx="2"/>
            <a:endCxn id="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Google Shape;752;p43">
            <a:extLst>
              <a:ext uri="{FF2B5EF4-FFF2-40B4-BE49-F238E27FC236}">
                <a16:creationId xmlns:a16="http://schemas.microsoft.com/office/drawing/2014/main" id="{CF88E93A-F1A8-A24D-86E2-62792C6AE206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2724F4BA-B975-4740-A624-764E64B40630}"/>
              </a:ext>
            </a:extLst>
          </p:cNvPr>
          <p:cNvCxnSpPr>
            <a:cxnSpLocks noChangeShapeType="1"/>
            <a:stCxn id="1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32">
            <a:extLst>
              <a:ext uri="{FF2B5EF4-FFF2-40B4-BE49-F238E27FC236}">
                <a16:creationId xmlns:a16="http://schemas.microsoft.com/office/drawing/2014/main" id="{EED858D5-13D5-664B-8E19-FE74559F10BC}"/>
              </a:ext>
            </a:extLst>
          </p:cNvPr>
          <p:cNvCxnSpPr>
            <a:cxnSpLocks noChangeShapeType="1"/>
            <a:stCxn id="11" idx="2"/>
            <a:endCxn id="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54">
            <a:extLst>
              <a:ext uri="{FF2B5EF4-FFF2-40B4-BE49-F238E27FC236}">
                <a16:creationId xmlns:a16="http://schemas.microsoft.com/office/drawing/2014/main" id="{CD9BB9B7-603C-0343-8990-67B655B0542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187422EF-BED0-964E-919B-B325629E580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C408EB4F-015E-3A49-B162-FB42BF92CD2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A3F9B02-2CAA-7A44-B911-00AF4813128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66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11??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AB4EE8-864D-2F43-A1D8-80E1B9227CF2}"/>
              </a:ext>
            </a:extLst>
          </p:cNvPr>
          <p:cNvSpPr txBox="1">
            <a:spLocks/>
          </p:cNvSpPr>
          <p:nvPr/>
        </p:nvSpPr>
        <p:spPr>
          <a:xfrm>
            <a:off x="243300" y="4556100"/>
            <a:ext cx="5554384" cy="199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Which vertex do we add first?</a:t>
            </a:r>
          </a:p>
          <a:p>
            <a:pPr lvl="1"/>
            <a:r>
              <a:rPr lang="en-US" sz="1800" dirty="0"/>
              <a:t>X, using edge 3, because </a:t>
            </a:r>
            <a:r>
              <a:rPr lang="en-US" sz="1800" dirty="0">
                <a:solidFill>
                  <a:srgbClr val="FF0000"/>
                </a:solidFill>
              </a:rPr>
              <a:t>8</a:t>
            </a:r>
            <a:r>
              <a:rPr lang="en-US" sz="1800" dirty="0"/>
              <a:t> &lt; </a:t>
            </a:r>
            <a:r>
              <a:rPr lang="en-US" sz="1800" dirty="0">
                <a:solidFill>
                  <a:srgbClr val="FF0000"/>
                </a:solidFill>
              </a:rPr>
              <a:t>11</a:t>
            </a:r>
          </a:p>
          <a:p>
            <a:r>
              <a:rPr lang="en-US" sz="2000" dirty="0"/>
              <a:t>Is 8 the correct shortest path length to X?</a:t>
            </a:r>
          </a:p>
          <a:p>
            <a:pPr lvl="1"/>
            <a:r>
              <a:rPr lang="en-US" sz="1800" dirty="0"/>
              <a:t>No! Going through A, we could have gotten a path of length 6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C1B928-B978-3545-A1D0-2316D70405FF}"/>
              </a:ext>
            </a:extLst>
          </p:cNvPr>
          <p:cNvGrpSpPr/>
          <p:nvPr/>
        </p:nvGrpSpPr>
        <p:grpSpPr>
          <a:xfrm>
            <a:off x="5667180" y="1330830"/>
            <a:ext cx="5561171" cy="1186151"/>
            <a:chOff x="5667180" y="1330830"/>
            <a:chExt cx="5561171" cy="11861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9F8CDF-EC7B-8340-9816-7492E3AF28C7}"/>
                </a:ext>
              </a:extLst>
            </p:cNvPr>
            <p:cNvSpPr/>
            <p:nvPr/>
          </p:nvSpPr>
          <p:spPr>
            <a:xfrm>
              <a:off x="6213444" y="1330830"/>
              <a:ext cx="5014907" cy="11861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Dijkstra’s Algorithm Invariant</a:t>
              </a:r>
            </a:p>
            <a:p>
              <a:pPr marL="349250">
                <a:tabLst>
                  <a:tab pos="336550" algn="l"/>
                </a:tabLst>
              </a:pPr>
              <a:r>
                <a:rPr lang="en-US" dirty="0"/>
                <a:t>All vertices in the “known” set have the correct shortest path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61D12D-8BB6-1E43-9ACA-B49D25A431C0}"/>
                </a:ext>
              </a:extLst>
            </p:cNvPr>
            <p:cNvSpPr/>
            <p:nvPr/>
          </p:nvSpPr>
          <p:spPr>
            <a:xfrm rot="16200000">
              <a:off x="5347238" y="1650773"/>
              <a:ext cx="1186150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INVARIANT</a:t>
              </a:r>
            </a:p>
          </p:txBody>
        </p:sp>
      </p:grp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62D54BA3-CE1C-B641-9FFF-151A502BCBB6}"/>
              </a:ext>
            </a:extLst>
          </p:cNvPr>
          <p:cNvSpPr/>
          <p:nvPr/>
        </p:nvSpPr>
        <p:spPr>
          <a:xfrm>
            <a:off x="7334656" y="1035359"/>
            <a:ext cx="2408035" cy="160939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4BD5A7-1024-EF40-8847-95A746FE6BBC}"/>
              </a:ext>
            </a:extLst>
          </p:cNvPr>
          <p:cNvSpPr txBox="1"/>
          <p:nvPr/>
        </p:nvSpPr>
        <p:spPr>
          <a:xfrm>
            <a:off x="10712825" y="82668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😵</a:t>
            </a:r>
          </a:p>
        </p:txBody>
      </p:sp>
    </p:spTree>
    <p:extLst>
      <p:ext uri="{BB962C8B-B14F-4D97-AF65-F5344CB8AC3E}">
        <p14:creationId xmlns:p14="http://schemas.microsoft.com/office/powerpoint/2010/main" val="5400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4876485" y="53319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6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DC2D-BADB-7645-B6BE-8284051B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Dijkstra’s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623C-0047-204C-A1D3-F8AB533C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6" y="1371600"/>
            <a:ext cx="10877144" cy="762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implement “let u be the closest unknown vertex”?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1910A-7F9F-2E46-94E7-204CFA89CE38}"/>
              </a:ext>
            </a:extLst>
          </p:cNvPr>
          <p:cNvSpPr txBox="1">
            <a:spLocks/>
          </p:cNvSpPr>
          <p:nvPr/>
        </p:nvSpPr>
        <p:spPr bwMode="auto">
          <a:xfrm>
            <a:off x="4230403" y="2250897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to unknown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1E41E5-AE4E-9F4A-B42D-CA0CE238A863}"/>
              </a:ext>
            </a:extLst>
          </p:cNvPr>
          <p:cNvSpPr txBox="1">
            <a:spLocks/>
          </p:cNvSpPr>
          <p:nvPr/>
        </p:nvSpPr>
        <p:spPr>
          <a:xfrm>
            <a:off x="476655" y="2134235"/>
            <a:ext cx="3570051" cy="3579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Would sure be convenient to store vertices in a structure that…</a:t>
            </a:r>
          </a:p>
          <a:p>
            <a:pPr lvl="1"/>
            <a:r>
              <a:rPr lang="en-US" dirty="0"/>
              <a:t>Gives them each a distance “priority” value</a:t>
            </a:r>
          </a:p>
          <a:p>
            <a:pPr lvl="1"/>
            <a:r>
              <a:rPr lang="en-US" dirty="0"/>
              <a:t>Makes it fast to grab the one with the smallest distance</a:t>
            </a:r>
          </a:p>
          <a:p>
            <a:pPr lvl="1"/>
            <a:r>
              <a:rPr lang="en-US" dirty="0"/>
              <a:t>Lets us update that distance as we discover new, better paths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B90D-DE38-E146-9CCD-10A489CF5108}"/>
              </a:ext>
            </a:extLst>
          </p:cNvPr>
          <p:cNvSpPr/>
          <p:nvPr/>
        </p:nvSpPr>
        <p:spPr>
          <a:xfrm>
            <a:off x="332363" y="5598320"/>
            <a:ext cx="3382290" cy="520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100" dirty="0"/>
              <a:t>MIN PRIORITY QUEUE ADT</a:t>
            </a:r>
          </a:p>
        </p:txBody>
      </p:sp>
    </p:spTree>
    <p:extLst>
      <p:ext uri="{BB962C8B-B14F-4D97-AF65-F5344CB8AC3E}">
        <p14:creationId xmlns:p14="http://schemas.microsoft.com/office/powerpoint/2010/main" val="2508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47AE-E4AC-ED48-9AB9-0F495404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19"/>
            <a:ext cx="10515600" cy="762635"/>
          </a:xfrm>
        </p:spPr>
        <p:txBody>
          <a:bodyPr/>
          <a:lstStyle/>
          <a:p>
            <a:r>
              <a:rPr lang="en-US" dirty="0"/>
              <a:t>Implementing Dijkstra’s: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CBB6-240D-8641-AFD9-AC767051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9" y="1371600"/>
            <a:ext cx="3745149" cy="52918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a </a:t>
            </a:r>
            <a:r>
              <a:rPr lang="en-US" dirty="0" err="1"/>
              <a:t>MinPriorityQueue</a:t>
            </a:r>
            <a:r>
              <a:rPr lang="en-US" dirty="0"/>
              <a:t> to keep track of the perimeter</a:t>
            </a:r>
          </a:p>
          <a:p>
            <a:pPr lvl="1"/>
            <a:r>
              <a:rPr lang="en-US" dirty="0"/>
              <a:t>Don’t need to track entire graph</a:t>
            </a:r>
          </a:p>
          <a:p>
            <a:pPr lvl="1"/>
            <a:r>
              <a:rPr lang="en-US" dirty="0"/>
              <a:t>Don’t need separate “known” set – implicit in PQ (we’ll never try to update a “known” vertex)</a:t>
            </a:r>
          </a:p>
          <a:p>
            <a:r>
              <a:rPr lang="en-US" dirty="0"/>
              <a:t>This pseudocode is much closer to what you’ll implement in P4</a:t>
            </a:r>
          </a:p>
          <a:p>
            <a:pPr lvl="1"/>
            <a:r>
              <a:rPr lang="en-US" dirty="0"/>
              <a:t>However, still some details for you to figure out!</a:t>
            </a:r>
          </a:p>
          <a:p>
            <a:pPr lvl="1"/>
            <a:r>
              <a:rPr lang="en-US" dirty="0"/>
              <a:t>e.g. how to initialize </a:t>
            </a:r>
            <a:r>
              <a:rPr lang="en-US" dirty="0" err="1"/>
              <a:t>distTo</a:t>
            </a:r>
            <a:r>
              <a:rPr lang="en-US" dirty="0"/>
              <a:t> with all nodes mapped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Spec will describe some optimizations for you to make </a:t>
            </a:r>
            <a:r>
              <a:rPr lang="en-US" dirty="0">
                <a:cs typeface="Consolas" panose="020B0609020204030204" pitchFamily="49" charset="0"/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9B999-A97B-9D41-AB7D-FDD2264512D7}"/>
              </a:ext>
            </a:extLst>
          </p:cNvPr>
          <p:cNvSpPr txBox="1">
            <a:spLocks/>
          </p:cNvSpPr>
          <p:nvPr/>
        </p:nvSpPr>
        <p:spPr bwMode="auto">
          <a:xfrm>
            <a:off x="4252857" y="1054480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BAF56F-4591-374B-B48F-397960A8372D}"/>
              </a:ext>
            </a:extLst>
          </p:cNvPr>
          <p:cNvGrpSpPr/>
          <p:nvPr/>
        </p:nvGrpSpPr>
        <p:grpSpPr>
          <a:xfrm>
            <a:off x="10639249" y="6410627"/>
            <a:ext cx="1448557" cy="372642"/>
            <a:chOff x="9770049" y="316386"/>
            <a:chExt cx="1448557" cy="37264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0E4F379-23CF-4D4A-988B-3C65914A194D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A5340-B118-B242-8660-69109C90F2D9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9F5A0237-5B5C-EB43-9C19-B5FE316CADEC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261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F73-91D8-024A-8EAD-0002846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06"/>
            <a:ext cx="10515600" cy="762635"/>
          </a:xfrm>
        </p:spPr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FBAA8-7711-2940-89F1-EE51094524C8}"/>
              </a:ext>
            </a:extLst>
          </p:cNvPr>
          <p:cNvSpPr txBox="1">
            <a:spLocks/>
          </p:cNvSpPr>
          <p:nvPr/>
        </p:nvSpPr>
        <p:spPr bwMode="auto">
          <a:xfrm>
            <a:off x="4126398" y="1210859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/>
              <p:nvPr/>
            </p:nvSpPr>
            <p:spPr>
              <a:xfrm>
                <a:off x="3065786" y="1701568"/>
                <a:ext cx="87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86" y="1701568"/>
                <a:ext cx="8796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/>
              <p:nvPr/>
            </p:nvSpPr>
            <p:spPr>
              <a:xfrm>
                <a:off x="2184611" y="2749205"/>
                <a:ext cx="176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11" y="2749205"/>
                <a:ext cx="1769587" cy="369332"/>
              </a:xfrm>
              <a:prstGeom prst="rect">
                <a:avLst/>
              </a:prstGeom>
              <a:blipFill>
                <a:blip r:embed="rId3"/>
                <a:stretch>
                  <a:fillRect t="-6667" r="-285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/>
              <p:nvPr/>
            </p:nvSpPr>
            <p:spPr>
              <a:xfrm>
                <a:off x="2737904" y="3004701"/>
                <a:ext cx="1216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4" y="3004701"/>
                <a:ext cx="12162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/>
              <p:nvPr/>
            </p:nvSpPr>
            <p:spPr>
              <a:xfrm>
                <a:off x="1698003" y="3503323"/>
                <a:ext cx="2256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u="sng" dirty="0">
                    <a:ea typeface="Cambria Math" panose="02040503050406030204" pitchFamily="18" charset="0"/>
                  </a:rPr>
                  <a:t>total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03" y="3503323"/>
                <a:ext cx="2256195" cy="369332"/>
              </a:xfrm>
              <a:prstGeom prst="rect">
                <a:avLst/>
              </a:prstGeom>
              <a:blipFill>
                <a:blip r:embed="rId5"/>
                <a:stretch>
                  <a:fillRect l="-1124" t="-10345" r="-22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/>
              <p:nvPr/>
            </p:nvSpPr>
            <p:spPr>
              <a:xfrm>
                <a:off x="2738673" y="5331724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73" y="5331724"/>
                <a:ext cx="121552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/>
              <p:nvPr/>
            </p:nvSpPr>
            <p:spPr>
              <a:xfrm>
                <a:off x="2729925" y="5836510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25" y="5836510"/>
                <a:ext cx="12155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/>
              <p:nvPr/>
            </p:nvSpPr>
            <p:spPr>
              <a:xfrm>
                <a:off x="3246119" y="4322109"/>
                <a:ext cx="708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19" y="4322109"/>
                <a:ext cx="7080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837C4-1017-9043-8CB1-2CF63890017F}"/>
              </a:ext>
            </a:extLst>
          </p:cNvPr>
          <p:cNvCxnSpPr>
            <a:cxnSpLocks/>
          </p:cNvCxnSpPr>
          <p:nvPr/>
        </p:nvCxnSpPr>
        <p:spPr>
          <a:xfrm>
            <a:off x="3954198" y="1914727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C225B-B535-3842-AAFC-01B8E905385F}"/>
              </a:ext>
            </a:extLst>
          </p:cNvPr>
          <p:cNvCxnSpPr>
            <a:cxnSpLocks/>
          </p:cNvCxnSpPr>
          <p:nvPr/>
        </p:nvCxnSpPr>
        <p:spPr>
          <a:xfrm>
            <a:off x="3954198" y="2934268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FA491-E5DD-A347-A43B-4A729598B2C6}"/>
              </a:ext>
            </a:extLst>
          </p:cNvPr>
          <p:cNvCxnSpPr>
            <a:cxnSpLocks/>
          </p:cNvCxnSpPr>
          <p:nvPr/>
        </p:nvCxnSpPr>
        <p:spPr>
          <a:xfrm>
            <a:off x="3954198" y="3212889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0DF42-1A92-F748-BB72-6DE980EB379D}"/>
              </a:ext>
            </a:extLst>
          </p:cNvPr>
          <p:cNvCxnSpPr>
            <a:cxnSpLocks/>
          </p:cNvCxnSpPr>
          <p:nvPr/>
        </p:nvCxnSpPr>
        <p:spPr>
          <a:xfrm>
            <a:off x="3954198" y="3726672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3BD962-7F10-9D4C-A05D-0D0B52309C16}"/>
              </a:ext>
            </a:extLst>
          </p:cNvPr>
          <p:cNvCxnSpPr>
            <a:cxnSpLocks/>
          </p:cNvCxnSpPr>
          <p:nvPr/>
        </p:nvCxnSpPr>
        <p:spPr>
          <a:xfrm>
            <a:off x="3954198" y="4512938"/>
            <a:ext cx="5618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2D046-DA29-9544-BEE1-3E37A3F315CC}"/>
              </a:ext>
            </a:extLst>
          </p:cNvPr>
          <p:cNvCxnSpPr>
            <a:cxnSpLocks/>
          </p:cNvCxnSpPr>
          <p:nvPr/>
        </p:nvCxnSpPr>
        <p:spPr>
          <a:xfrm>
            <a:off x="3954198" y="5488702"/>
            <a:ext cx="1133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E865EF-7F5D-3148-A9C6-B2F0F0AB72F6}"/>
              </a:ext>
            </a:extLst>
          </p:cNvPr>
          <p:cNvCxnSpPr>
            <a:cxnSpLocks/>
          </p:cNvCxnSpPr>
          <p:nvPr/>
        </p:nvCxnSpPr>
        <p:spPr>
          <a:xfrm>
            <a:off x="3954198" y="6021176"/>
            <a:ext cx="1123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907EB88A-1AC7-8A4C-AAA8-0F4C4009F25D}"/>
              </a:ext>
            </a:extLst>
          </p:cNvPr>
          <p:cNvSpPr/>
          <p:nvPr/>
        </p:nvSpPr>
        <p:spPr>
          <a:xfrm>
            <a:off x="4555272" y="3910325"/>
            <a:ext cx="214009" cy="1156307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F8DCEE-E37D-BA4B-A159-AC12C66A5CF5}"/>
              </a:ext>
            </a:extLst>
          </p:cNvPr>
          <p:cNvSpPr/>
          <p:nvPr/>
        </p:nvSpPr>
        <p:spPr>
          <a:xfrm>
            <a:off x="1525803" y="3526559"/>
            <a:ext cx="302997" cy="267928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2FBDCA7A-612A-0044-B309-AB95291E6B3D}"/>
              </a:ext>
            </a:extLst>
          </p:cNvPr>
          <p:cNvSpPr/>
          <p:nvPr/>
        </p:nvSpPr>
        <p:spPr>
          <a:xfrm>
            <a:off x="2081435" y="2657814"/>
            <a:ext cx="206352" cy="69377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/>
              <p:nvPr/>
            </p:nvSpPr>
            <p:spPr>
              <a:xfrm>
                <a:off x="4893" y="4681534"/>
                <a:ext cx="1516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" y="4681534"/>
                <a:ext cx="151631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/>
              <p:nvPr/>
            </p:nvSpPr>
            <p:spPr>
              <a:xfrm>
                <a:off x="497829" y="2828951"/>
                <a:ext cx="15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9" y="2828951"/>
                <a:ext cx="151458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4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1" grpId="0" animBg="1"/>
      <p:bldP spid="33" grpId="0" animBg="1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D939B8-87A3-ED4E-B6F9-F749FCAEDD8C}"/>
              </a:ext>
            </a:extLst>
          </p:cNvPr>
          <p:cNvSpPr txBox="1">
            <a:spLocks/>
          </p:cNvSpPr>
          <p:nvPr/>
        </p:nvSpPr>
        <p:spPr bwMode="auto">
          <a:xfrm>
            <a:off x="6622983" y="1775021"/>
            <a:ext cx="4715627" cy="4775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bfs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start)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 = </a:t>
            </a:r>
            <a:r>
              <a:rPr lang="en-US" sz="1400" b="0" dirty="0">
                <a:solidFill>
                  <a:schemeClr val="accent2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&gt; visited =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&lt;&gt;();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(start);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(start);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D3F885-B43A-954D-8031-04DD0AB44296}"/>
              </a:ext>
            </a:extLst>
          </p:cNvPr>
          <p:cNvSpPr txBox="1">
            <a:spLocks/>
          </p:cNvSpPr>
          <p:nvPr/>
        </p:nvSpPr>
        <p:spPr bwMode="auto">
          <a:xfrm>
            <a:off x="853392" y="1775023"/>
            <a:ext cx="4715627" cy="15071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dfs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start)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 = </a:t>
            </a:r>
            <a:r>
              <a:rPr lang="en-US" sz="1400" b="0" dirty="0">
                <a:solidFill>
                  <a:schemeClr val="accent2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&gt; visited =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&lt;&gt;();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9D0C5-1385-3540-AA5A-DC651F16B8F7}"/>
              </a:ext>
            </a:extLst>
          </p:cNvPr>
          <p:cNvSpPr/>
          <p:nvPr/>
        </p:nvSpPr>
        <p:spPr>
          <a:xfrm>
            <a:off x="8224726" y="402943"/>
            <a:ext cx="3556387" cy="11723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Explore layer-by-layer: examine every node at a certain distance from start, then examine nodes that are one level farther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AEFE2-3D45-434F-B89E-E5E6FC53C5E0}"/>
              </a:ext>
            </a:extLst>
          </p:cNvPr>
          <p:cNvSpPr/>
          <p:nvPr/>
        </p:nvSpPr>
        <p:spPr>
          <a:xfrm>
            <a:off x="2402221" y="402942"/>
            <a:ext cx="3556387" cy="117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Follow a “choice” all the way to the end, then come back to revisit other choices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37C8C-FE4B-4848-BD39-C20C4BC1B5A2}"/>
              </a:ext>
            </a:extLst>
          </p:cNvPr>
          <p:cNvSpPr txBox="1"/>
          <p:nvPr/>
        </p:nvSpPr>
        <p:spPr>
          <a:xfrm>
            <a:off x="410889" y="3328057"/>
            <a:ext cx="5752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Can also be implemented recursively; though be careful of stack overflow!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354297-296C-3F48-B2DD-1F5DACA62E3F}"/>
              </a:ext>
            </a:extLst>
          </p:cNvPr>
          <p:cNvSpPr/>
          <p:nvPr/>
        </p:nvSpPr>
        <p:spPr>
          <a:xfrm>
            <a:off x="410889" y="402942"/>
            <a:ext cx="1991333" cy="1172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DFS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CAAB34-3955-1B46-B418-961FD105BC76}"/>
              </a:ext>
            </a:extLst>
          </p:cNvPr>
          <p:cNvSpPr/>
          <p:nvPr/>
        </p:nvSpPr>
        <p:spPr>
          <a:xfrm>
            <a:off x="6233394" y="402942"/>
            <a:ext cx="1991333" cy="11723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BFS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B5123F-EC4E-8F41-A236-40A1663D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2" y="3927108"/>
            <a:ext cx="5665646" cy="2623113"/>
          </a:xfrm>
        </p:spPr>
        <p:txBody>
          <a:bodyPr>
            <a:normAutofit/>
          </a:bodyPr>
          <a:lstStyle/>
          <a:p>
            <a:r>
              <a:rPr lang="en-US" sz="2400" dirty="0"/>
              <a:t>BFS and DFS are just techniques for iterating! (think: for loop over an array)</a:t>
            </a:r>
          </a:p>
          <a:p>
            <a:pPr lvl="1"/>
            <a:r>
              <a:rPr lang="en-US" sz="2000" dirty="0"/>
              <a:t>Need to add code that actually processes something to solve a problem</a:t>
            </a:r>
          </a:p>
          <a:p>
            <a:pPr lvl="1"/>
            <a:r>
              <a:rPr lang="en-US" sz="2000" dirty="0"/>
              <a:t>A </a:t>
            </a:r>
            <a:r>
              <a:rPr lang="en-US" sz="2000" i="1" dirty="0"/>
              <a:t>lot</a:t>
            </a:r>
            <a:r>
              <a:rPr lang="en-US" sz="2000" dirty="0"/>
              <a:t> of interview problems on graphs can be solved with </a:t>
            </a:r>
            <a:r>
              <a:rPr lang="en-US" sz="2000" b="1" dirty="0"/>
              <a:t>modifications on top of BFS or DFS</a:t>
            </a:r>
            <a:r>
              <a:rPr lang="en-US" sz="2000" dirty="0"/>
              <a:t>! Very worth being comfortable with the pseudocode </a:t>
            </a:r>
            <a:r>
              <a:rPr lang="en-US" sz="2000" dirty="0">
                <a:sym typeface="Wingdings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463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F73-91D8-024A-8EAD-0002846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06"/>
            <a:ext cx="10515600" cy="762635"/>
          </a:xfrm>
        </p:spPr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FBAA8-7711-2940-89F1-EE51094524C8}"/>
              </a:ext>
            </a:extLst>
          </p:cNvPr>
          <p:cNvSpPr txBox="1">
            <a:spLocks/>
          </p:cNvSpPr>
          <p:nvPr/>
        </p:nvSpPr>
        <p:spPr bwMode="auto">
          <a:xfrm>
            <a:off x="8129686" y="1210859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/>
              <p:nvPr/>
            </p:nvSpPr>
            <p:spPr>
              <a:xfrm>
                <a:off x="7069074" y="1701568"/>
                <a:ext cx="87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4" y="1701568"/>
                <a:ext cx="8796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/>
              <p:nvPr/>
            </p:nvSpPr>
            <p:spPr>
              <a:xfrm>
                <a:off x="6187899" y="2749205"/>
                <a:ext cx="176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99" y="2749205"/>
                <a:ext cx="1769587" cy="369332"/>
              </a:xfrm>
              <a:prstGeom prst="rect">
                <a:avLst/>
              </a:prstGeom>
              <a:blipFill>
                <a:blip r:embed="rId3"/>
                <a:stretch>
                  <a:fillRect t="-6667" r="-212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/>
              <p:nvPr/>
            </p:nvSpPr>
            <p:spPr>
              <a:xfrm>
                <a:off x="6741192" y="3004701"/>
                <a:ext cx="1216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192" y="3004701"/>
                <a:ext cx="12162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/>
              <p:nvPr/>
            </p:nvSpPr>
            <p:spPr>
              <a:xfrm>
                <a:off x="5701291" y="3503323"/>
                <a:ext cx="2256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u="sng" dirty="0">
                    <a:ea typeface="Cambria Math" panose="02040503050406030204" pitchFamily="18" charset="0"/>
                  </a:rPr>
                  <a:t>total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291" y="3503323"/>
                <a:ext cx="2256195" cy="369332"/>
              </a:xfrm>
              <a:prstGeom prst="rect">
                <a:avLst/>
              </a:prstGeom>
              <a:blipFill>
                <a:blip r:embed="rId5"/>
                <a:stretch>
                  <a:fillRect l="-1117" t="-10345" r="-1676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/>
              <p:nvPr/>
            </p:nvSpPr>
            <p:spPr>
              <a:xfrm>
                <a:off x="6741961" y="5331724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61" y="5331724"/>
                <a:ext cx="121552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/>
              <p:nvPr/>
            </p:nvSpPr>
            <p:spPr>
              <a:xfrm>
                <a:off x="6733213" y="5836510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13" y="5836510"/>
                <a:ext cx="12155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/>
              <p:nvPr/>
            </p:nvSpPr>
            <p:spPr>
              <a:xfrm>
                <a:off x="7249407" y="4322109"/>
                <a:ext cx="708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7" y="4322109"/>
                <a:ext cx="7080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837C4-1017-9043-8CB1-2CF63890017F}"/>
              </a:ext>
            </a:extLst>
          </p:cNvPr>
          <p:cNvCxnSpPr>
            <a:cxnSpLocks/>
          </p:cNvCxnSpPr>
          <p:nvPr/>
        </p:nvCxnSpPr>
        <p:spPr>
          <a:xfrm>
            <a:off x="7957486" y="1914727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C225B-B535-3842-AAFC-01B8E905385F}"/>
              </a:ext>
            </a:extLst>
          </p:cNvPr>
          <p:cNvCxnSpPr>
            <a:cxnSpLocks/>
          </p:cNvCxnSpPr>
          <p:nvPr/>
        </p:nvCxnSpPr>
        <p:spPr>
          <a:xfrm>
            <a:off x="7957486" y="2934268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FA491-E5DD-A347-A43B-4A729598B2C6}"/>
              </a:ext>
            </a:extLst>
          </p:cNvPr>
          <p:cNvCxnSpPr>
            <a:cxnSpLocks/>
          </p:cNvCxnSpPr>
          <p:nvPr/>
        </p:nvCxnSpPr>
        <p:spPr>
          <a:xfrm>
            <a:off x="7957486" y="3212889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0DF42-1A92-F748-BB72-6DE980EB379D}"/>
              </a:ext>
            </a:extLst>
          </p:cNvPr>
          <p:cNvCxnSpPr>
            <a:cxnSpLocks/>
          </p:cNvCxnSpPr>
          <p:nvPr/>
        </p:nvCxnSpPr>
        <p:spPr>
          <a:xfrm>
            <a:off x="7957486" y="3726672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3BD962-7F10-9D4C-A05D-0D0B52309C16}"/>
              </a:ext>
            </a:extLst>
          </p:cNvPr>
          <p:cNvCxnSpPr>
            <a:cxnSpLocks/>
          </p:cNvCxnSpPr>
          <p:nvPr/>
        </p:nvCxnSpPr>
        <p:spPr>
          <a:xfrm>
            <a:off x="7957486" y="4512938"/>
            <a:ext cx="5618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2D046-DA29-9544-BEE1-3E37A3F315CC}"/>
              </a:ext>
            </a:extLst>
          </p:cNvPr>
          <p:cNvCxnSpPr>
            <a:cxnSpLocks/>
          </p:cNvCxnSpPr>
          <p:nvPr/>
        </p:nvCxnSpPr>
        <p:spPr>
          <a:xfrm>
            <a:off x="7957486" y="5488702"/>
            <a:ext cx="1133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E865EF-7F5D-3148-A9C6-B2F0F0AB72F6}"/>
              </a:ext>
            </a:extLst>
          </p:cNvPr>
          <p:cNvCxnSpPr>
            <a:cxnSpLocks/>
          </p:cNvCxnSpPr>
          <p:nvPr/>
        </p:nvCxnSpPr>
        <p:spPr>
          <a:xfrm>
            <a:off x="7957486" y="6021176"/>
            <a:ext cx="1123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907EB88A-1AC7-8A4C-AAA8-0F4C4009F25D}"/>
              </a:ext>
            </a:extLst>
          </p:cNvPr>
          <p:cNvSpPr/>
          <p:nvPr/>
        </p:nvSpPr>
        <p:spPr>
          <a:xfrm>
            <a:off x="8558560" y="3910325"/>
            <a:ext cx="214009" cy="1156307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F8DCEE-E37D-BA4B-A159-AC12C66A5CF5}"/>
              </a:ext>
            </a:extLst>
          </p:cNvPr>
          <p:cNvSpPr/>
          <p:nvPr/>
        </p:nvSpPr>
        <p:spPr>
          <a:xfrm>
            <a:off x="5529091" y="3526559"/>
            <a:ext cx="302997" cy="267928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2FBDCA7A-612A-0044-B309-AB95291E6B3D}"/>
              </a:ext>
            </a:extLst>
          </p:cNvPr>
          <p:cNvSpPr/>
          <p:nvPr/>
        </p:nvSpPr>
        <p:spPr>
          <a:xfrm>
            <a:off x="6084723" y="2657814"/>
            <a:ext cx="206352" cy="69377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/>
              <p:nvPr/>
            </p:nvSpPr>
            <p:spPr>
              <a:xfrm>
                <a:off x="4008181" y="4681534"/>
                <a:ext cx="1516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81" y="4681534"/>
                <a:ext cx="151631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/>
              <p:nvPr/>
            </p:nvSpPr>
            <p:spPr>
              <a:xfrm>
                <a:off x="4501117" y="2828951"/>
                <a:ext cx="15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17" y="2828951"/>
                <a:ext cx="151458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FE18D4-1514-194C-A274-978256E4D3C3}"/>
                  </a:ext>
                </a:extLst>
              </p:cNvPr>
              <p:cNvSpPr txBox="1"/>
              <p:nvPr/>
            </p:nvSpPr>
            <p:spPr>
              <a:xfrm>
                <a:off x="475722" y="3170399"/>
                <a:ext cx="2775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FE18D4-1514-194C-A274-978256E4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2" y="3170399"/>
                <a:ext cx="277524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863EF-953C-194D-9D12-36F70BF9C280}"/>
              </a:ext>
            </a:extLst>
          </p:cNvPr>
          <p:cNvSpPr txBox="1"/>
          <p:nvPr/>
        </p:nvSpPr>
        <p:spPr>
          <a:xfrm>
            <a:off x="1212044" y="2600947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Final result: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271B2-8A7E-E344-B75D-F177F353DB4A}"/>
              </a:ext>
            </a:extLst>
          </p:cNvPr>
          <p:cNvSpPr txBox="1"/>
          <p:nvPr/>
        </p:nvSpPr>
        <p:spPr>
          <a:xfrm>
            <a:off x="301054" y="3872655"/>
            <a:ext cx="348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can’t we simplify further?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know if |V| or |E| is going to be larger, so we don’t know which term will dominate.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Sometimes we assume |E| is larger than |V|, so |</a:t>
            </a:r>
            <a:r>
              <a:rPr lang="en-US" i="1" dirty="0" err="1"/>
              <a:t>E|log|V</a:t>
            </a:r>
            <a:r>
              <a:rPr lang="en-US" i="1" dirty="0"/>
              <a:t>| dominates. But not always true!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7157D08-7DB4-734C-B657-3F95304141D0}"/>
              </a:ext>
            </a:extLst>
          </p:cNvPr>
          <p:cNvSpPr/>
          <p:nvPr/>
        </p:nvSpPr>
        <p:spPr>
          <a:xfrm>
            <a:off x="3648293" y="1684289"/>
            <a:ext cx="339430" cy="3270272"/>
          </a:xfrm>
          <a:prstGeom prst="leftBrace">
            <a:avLst>
              <a:gd name="adj1" fmla="val 5761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4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424A-78DC-E349-8C36-CCA7BD16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725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chemeClr val="accent4"/>
                </a:solidFill>
              </a:rPr>
              <a:t>Review  </a:t>
            </a:r>
            <a:r>
              <a:rPr lang="en-US" dirty="0"/>
              <a:t>Using BFS for the Shortest Path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17C9B-311F-0B4E-92C1-83A09CEE165B}"/>
              </a:ext>
            </a:extLst>
          </p:cNvPr>
          <p:cNvGrpSpPr/>
          <p:nvPr/>
        </p:nvGrpSpPr>
        <p:grpSpPr>
          <a:xfrm>
            <a:off x="838200" y="1385698"/>
            <a:ext cx="4697863" cy="1750843"/>
            <a:chOff x="1200498" y="1542028"/>
            <a:chExt cx="4815838" cy="15448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EBAFA2-1904-1F4D-9398-715FBB8E6C0C}"/>
                </a:ext>
              </a:extLst>
            </p:cNvPr>
            <p:cNvSpPr/>
            <p:nvPr/>
          </p:nvSpPr>
          <p:spPr>
            <a:xfrm>
              <a:off x="1200498" y="1542028"/>
              <a:ext cx="4815838" cy="15448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51727-6930-9848-BC92-9FA805FC2494}"/>
                </a:ext>
              </a:extLst>
            </p:cNvPr>
            <p:cNvSpPr/>
            <p:nvPr/>
          </p:nvSpPr>
          <p:spPr>
            <a:xfrm>
              <a:off x="1200498" y="1546719"/>
              <a:ext cx="4815838" cy="4823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(Unweighted) Shortest Path Problem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E8A845-D0AE-D244-9042-BD7E6A44BFD4}"/>
                </a:ext>
              </a:extLst>
            </p:cNvPr>
            <p:cNvSpPr/>
            <p:nvPr/>
          </p:nvSpPr>
          <p:spPr>
            <a:xfrm>
              <a:off x="1200498" y="2105477"/>
              <a:ext cx="4815838" cy="896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Given source vertex </a:t>
              </a:r>
              <a:r>
                <a:rPr lang="en-US" sz="2000" b="1" dirty="0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 and a target vertex </a:t>
              </a:r>
              <a:r>
                <a:rPr lang="en-US" sz="2000" b="1" dirty="0">
                  <a:solidFill>
                    <a:schemeClr val="bg1"/>
                  </a:solidFill>
                </a:rPr>
                <a:t>t</a:t>
              </a:r>
              <a:r>
                <a:rPr lang="en-US" sz="2000" dirty="0">
                  <a:solidFill>
                    <a:schemeClr val="bg1"/>
                  </a:solidFill>
                </a:rPr>
                <a:t>, how long is the shortest path from </a:t>
              </a:r>
              <a:r>
                <a:rPr lang="en-US" sz="2000" b="1" dirty="0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 to</a:t>
              </a:r>
              <a:r>
                <a:rPr lang="en-US" sz="2000" b="1" dirty="0">
                  <a:solidFill>
                    <a:schemeClr val="bg1"/>
                  </a:solidFill>
                </a:rPr>
                <a:t> t</a:t>
              </a:r>
              <a:r>
                <a:rPr lang="en-US" sz="2000" dirty="0">
                  <a:solidFill>
                    <a:schemeClr val="bg1"/>
                  </a:solidFill>
                </a:rPr>
                <a:t>? What edges make up that path?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312DE6-10EE-BD48-9E10-F76F0EB5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09" y="3586620"/>
            <a:ext cx="4817054" cy="2213265"/>
          </a:xfrm>
        </p:spPr>
        <p:txBody>
          <a:bodyPr>
            <a:normAutofit/>
          </a:bodyPr>
          <a:lstStyle/>
          <a:p>
            <a:r>
              <a:rPr lang="en-US" sz="2400" dirty="0"/>
              <a:t>This is a little harder, but still totally doable! We just need a way to keep track of how far each node is from the start.</a:t>
            </a:r>
          </a:p>
          <a:p>
            <a:pPr lvl="1"/>
            <a:r>
              <a:rPr lang="en-US" sz="2000" dirty="0"/>
              <a:t>Sounds like a job for?</a:t>
            </a:r>
          </a:p>
          <a:p>
            <a:pPr lvl="2"/>
            <a:r>
              <a:rPr lang="en-US" sz="1600" dirty="0"/>
              <a:t>BFS!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1CB806-DFEA-F249-8DBE-C4B3C1E9EF6D}"/>
              </a:ext>
            </a:extLst>
          </p:cNvPr>
          <p:cNvSpPr txBox="1">
            <a:spLocks/>
          </p:cNvSpPr>
          <p:nvPr/>
        </p:nvSpPr>
        <p:spPr bwMode="auto">
          <a:xfrm>
            <a:off x="6471806" y="935182"/>
            <a:ext cx="5471983" cy="5839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Edge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Double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0.0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edge);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(from) +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1021526-4268-1346-9762-601094174922}"/>
              </a:ext>
            </a:extLst>
          </p:cNvPr>
          <p:cNvSpPr/>
          <p:nvPr/>
        </p:nvSpPr>
        <p:spPr>
          <a:xfrm>
            <a:off x="4551165" y="4587418"/>
            <a:ext cx="2608172" cy="879568"/>
          </a:xfrm>
          <a:prstGeom prst="wedgeRectCallout">
            <a:avLst>
              <a:gd name="adj1" fmla="val 60384"/>
              <a:gd name="adj2" fmla="val -479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Remember how we got to this point, and what layer this vertex is part of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A4AC795-A53E-2940-9719-058918AEC33F}"/>
              </a:ext>
            </a:extLst>
          </p:cNvPr>
          <p:cNvSpPr/>
          <p:nvPr/>
        </p:nvSpPr>
        <p:spPr>
          <a:xfrm>
            <a:off x="9718910" y="1879801"/>
            <a:ext cx="2359961" cy="762635"/>
          </a:xfrm>
          <a:prstGeom prst="wedgeRectCallout">
            <a:avLst>
              <a:gd name="adj1" fmla="val -59179"/>
              <a:gd name="adj2" fmla="val -206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start required no edge to arrive at, and is on level 0</a:t>
            </a:r>
          </a:p>
        </p:txBody>
      </p:sp>
    </p:spTree>
    <p:extLst>
      <p:ext uri="{BB962C8B-B14F-4D97-AF65-F5344CB8AC3E}">
        <p14:creationId xmlns:p14="http://schemas.microsoft.com/office/powerpoint/2010/main" val="30425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177F-FBE2-8A46-8DC6-CFC43F2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19" y="216591"/>
            <a:ext cx="10515600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BFS for Shortest Paths: Example</a:t>
            </a:r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01F92F15-E090-FA4B-B362-F51ECFF4F3D2}"/>
              </a:ext>
            </a:extLst>
          </p:cNvPr>
          <p:cNvSpPr/>
          <p:nvPr/>
        </p:nvSpPr>
        <p:spPr>
          <a:xfrm>
            <a:off x="1443968" y="3113267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967383F1-0FAE-9140-AAE9-99BBC258DA2E}"/>
              </a:ext>
            </a:extLst>
          </p:cNvPr>
          <p:cNvSpPr/>
          <p:nvPr/>
        </p:nvSpPr>
        <p:spPr>
          <a:xfrm>
            <a:off x="1595247" y="456136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3;p43">
            <a:extLst>
              <a:ext uri="{FF2B5EF4-FFF2-40B4-BE49-F238E27FC236}">
                <a16:creationId xmlns:a16="http://schemas.microsoft.com/office/drawing/2014/main" id="{61189E5E-EA34-B541-91ED-47BBBDA99966}"/>
              </a:ext>
            </a:extLst>
          </p:cNvPr>
          <p:cNvSpPr/>
          <p:nvPr/>
        </p:nvSpPr>
        <p:spPr>
          <a:xfrm>
            <a:off x="4029945" y="2690273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54;p43">
            <a:extLst>
              <a:ext uri="{FF2B5EF4-FFF2-40B4-BE49-F238E27FC236}">
                <a16:creationId xmlns:a16="http://schemas.microsoft.com/office/drawing/2014/main" id="{FFA0558E-2B6C-1B45-BA6C-D02F49AAABF0}"/>
              </a:ext>
            </a:extLst>
          </p:cNvPr>
          <p:cNvSpPr/>
          <p:nvPr/>
        </p:nvSpPr>
        <p:spPr>
          <a:xfrm>
            <a:off x="2874069" y="3355973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755;p43">
            <a:extLst>
              <a:ext uri="{FF2B5EF4-FFF2-40B4-BE49-F238E27FC236}">
                <a16:creationId xmlns:a16="http://schemas.microsoft.com/office/drawing/2014/main" id="{2813258C-8A37-894C-B9A2-D9D6A72867C4}"/>
              </a:ext>
            </a:extLst>
          </p:cNvPr>
          <p:cNvSpPr/>
          <p:nvPr/>
        </p:nvSpPr>
        <p:spPr>
          <a:xfrm>
            <a:off x="3506903" y="472996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759;p43">
            <a:extLst>
              <a:ext uri="{FF2B5EF4-FFF2-40B4-BE49-F238E27FC236}">
                <a16:creationId xmlns:a16="http://schemas.microsoft.com/office/drawing/2014/main" id="{37842B28-895D-934E-BFFE-8624018D8A70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55568" y="3450467"/>
            <a:ext cx="151279" cy="11108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60;p43">
            <a:extLst>
              <a:ext uri="{FF2B5EF4-FFF2-40B4-BE49-F238E27FC236}">
                <a16:creationId xmlns:a16="http://schemas.microsoft.com/office/drawing/2014/main" id="{D45513BA-1470-B54B-A637-DA9C3C49BF0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1867168" y="3281867"/>
            <a:ext cx="1006901" cy="2427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761;p43">
            <a:extLst>
              <a:ext uri="{FF2B5EF4-FFF2-40B4-BE49-F238E27FC236}">
                <a16:creationId xmlns:a16="http://schemas.microsoft.com/office/drawing/2014/main" id="{5C1C026E-E0EE-2C4D-8DCF-468408C0FFEB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3297269" y="3027473"/>
            <a:ext cx="944276" cy="49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765;p43">
            <a:extLst>
              <a:ext uri="{FF2B5EF4-FFF2-40B4-BE49-F238E27FC236}">
                <a16:creationId xmlns:a16="http://schemas.microsoft.com/office/drawing/2014/main" id="{07F62F5B-D1AF-BB41-A22E-18167CFA258B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018447" y="4729961"/>
            <a:ext cx="1488456" cy="16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769;p43">
            <a:extLst>
              <a:ext uri="{FF2B5EF4-FFF2-40B4-BE49-F238E27FC236}">
                <a16:creationId xmlns:a16="http://schemas.microsoft.com/office/drawing/2014/main" id="{DA3F45E8-B21B-D74E-A19C-E77A47920588}"/>
              </a:ext>
            </a:extLst>
          </p:cNvPr>
          <p:cNvSpPr txBox="1"/>
          <p:nvPr/>
        </p:nvSpPr>
        <p:spPr>
          <a:xfrm>
            <a:off x="445539" y="3027473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91A80-3F06-5A4F-8C4C-1B504B11FF54}"/>
              </a:ext>
            </a:extLst>
          </p:cNvPr>
          <p:cNvSpPr txBox="1"/>
          <p:nvPr/>
        </p:nvSpPr>
        <p:spPr>
          <a:xfrm>
            <a:off x="445539" y="283683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VISITED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137C0-563B-E848-9415-F3CA75FFFB8E}"/>
              </a:ext>
            </a:extLst>
          </p:cNvPr>
          <p:cNvSpPr/>
          <p:nvPr/>
        </p:nvSpPr>
        <p:spPr>
          <a:xfrm>
            <a:off x="1390716" y="3057647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3D826-BB23-0C4A-BA1E-D22547F05A89}"/>
              </a:ext>
            </a:extLst>
          </p:cNvPr>
          <p:cNvSpPr/>
          <p:nvPr/>
        </p:nvSpPr>
        <p:spPr>
          <a:xfrm>
            <a:off x="1545208" y="4506248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39800-C7DC-8044-BF54-0D5458198B23}"/>
              </a:ext>
            </a:extLst>
          </p:cNvPr>
          <p:cNvSpPr/>
          <p:nvPr/>
        </p:nvSpPr>
        <p:spPr>
          <a:xfrm>
            <a:off x="3449591" y="4674848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3DA80-28E5-A64A-9FAC-EBC15EE4D705}"/>
              </a:ext>
            </a:extLst>
          </p:cNvPr>
          <p:cNvSpPr/>
          <p:nvPr/>
        </p:nvSpPr>
        <p:spPr>
          <a:xfrm>
            <a:off x="2824031" y="3299353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FB3B8-EA6E-2747-B79B-4303A0BE5223}"/>
              </a:ext>
            </a:extLst>
          </p:cNvPr>
          <p:cNvSpPr/>
          <p:nvPr/>
        </p:nvSpPr>
        <p:spPr>
          <a:xfrm>
            <a:off x="3979907" y="2635160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Google Shape;763;p43">
            <a:extLst>
              <a:ext uri="{FF2B5EF4-FFF2-40B4-BE49-F238E27FC236}">
                <a16:creationId xmlns:a16="http://schemas.microsoft.com/office/drawing/2014/main" id="{C1028548-7007-444F-9EDC-EBB121C3382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085669" y="3693173"/>
            <a:ext cx="632834" cy="1036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037666-C888-654C-BA0D-E5EDF0BA4231}"/>
              </a:ext>
            </a:extLst>
          </p:cNvPr>
          <p:cNvSpPr txBox="1"/>
          <p:nvPr/>
        </p:nvSpPr>
        <p:spPr>
          <a:xfrm>
            <a:off x="741125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5"/>
                </a:solidFill>
              </a:rPr>
              <a:t>PERIMETER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EE516CE-F0CE-6449-93E1-20A7A619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1545"/>
              </p:ext>
            </p:extLst>
          </p:nvPr>
        </p:nvGraphicFramePr>
        <p:xfrm>
          <a:off x="781867" y="1618101"/>
          <a:ext cx="4643005" cy="56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005">
                  <a:extLst>
                    <a:ext uri="{9D8B030D-6E8A-4147-A177-3AD203B41FA5}">
                      <a16:colId xmlns:a16="http://schemas.microsoft.com/office/drawing/2014/main" val="2691301314"/>
                    </a:ext>
                  </a:extLst>
                </a:gridCol>
              </a:tblGrid>
              <a:tr h="568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91839"/>
                  </a:ext>
                </a:extLst>
              </a:tr>
            </a:tbl>
          </a:graphicData>
        </a:graphic>
      </p:graphicFrame>
      <p:sp>
        <p:nvSpPr>
          <p:cNvPr id="24" name="Left Arrow 23">
            <a:extLst>
              <a:ext uri="{FF2B5EF4-FFF2-40B4-BE49-F238E27FC236}">
                <a16:creationId xmlns:a16="http://schemas.microsoft.com/office/drawing/2014/main" id="{370544A8-19DD-0A4E-86DD-860720EBBCB4}"/>
              </a:ext>
            </a:extLst>
          </p:cNvPr>
          <p:cNvSpPr/>
          <p:nvPr/>
        </p:nvSpPr>
        <p:spPr>
          <a:xfrm>
            <a:off x="513508" y="1763764"/>
            <a:ext cx="268359" cy="277219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797BD6DD-A2AB-364E-B7B5-144BBE846857}"/>
              </a:ext>
            </a:extLst>
          </p:cNvPr>
          <p:cNvSpPr/>
          <p:nvPr/>
        </p:nvSpPr>
        <p:spPr>
          <a:xfrm>
            <a:off x="5424872" y="1761609"/>
            <a:ext cx="268359" cy="277219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8F62F51-629A-8047-BF79-27A40E1D127F}"/>
              </a:ext>
            </a:extLst>
          </p:cNvPr>
          <p:cNvSpPr txBox="1">
            <a:spLocks/>
          </p:cNvSpPr>
          <p:nvPr/>
        </p:nvSpPr>
        <p:spPr bwMode="auto">
          <a:xfrm>
            <a:off x="6471806" y="935182"/>
            <a:ext cx="5471983" cy="5839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Edge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Double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0.0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edge);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(from) +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C37E0A-ADB0-314F-8C55-BB75848BAB8F}"/>
              </a:ext>
            </a:extLst>
          </p:cNvPr>
          <p:cNvSpPr txBox="1"/>
          <p:nvPr/>
        </p:nvSpPr>
        <p:spPr>
          <a:xfrm>
            <a:off x="632442" y="4086068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2"/>
                </a:solidFill>
              </a:rPr>
              <a:t>E</a:t>
            </a:r>
            <a:r>
              <a:rPr lang="en-US" sz="1600" b="1" spc="100" dirty="0">
                <a:solidFill>
                  <a:schemeClr val="accent2"/>
                </a:solidFill>
              </a:rPr>
              <a:t>DGE</a:t>
            </a:r>
            <a:r>
              <a:rPr lang="en-US" b="1" spc="100" dirty="0">
                <a:solidFill>
                  <a:schemeClr val="accent2"/>
                </a:solidFill>
              </a:rPr>
              <a:t>T</a:t>
            </a:r>
            <a:r>
              <a:rPr lang="en-US" sz="1600" b="1" spc="100" dirty="0">
                <a:solidFill>
                  <a:schemeClr val="accent2"/>
                </a:solidFill>
              </a:rPr>
              <a:t>O</a:t>
            </a:r>
            <a:endParaRPr lang="en-US" b="1" spc="1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73ADD7-BBF7-0743-BD05-212DF9C953C8}"/>
              </a:ext>
            </a:extLst>
          </p:cNvPr>
          <p:cNvSpPr txBox="1"/>
          <p:nvPr/>
        </p:nvSpPr>
        <p:spPr>
          <a:xfrm>
            <a:off x="1607471" y="2530259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rgbClr val="00B0F0"/>
                </a:solidFill>
              </a:rPr>
              <a:t>D</a:t>
            </a:r>
            <a:r>
              <a:rPr lang="en-US" sz="1600" b="1" spc="100" dirty="0">
                <a:solidFill>
                  <a:srgbClr val="00B0F0"/>
                </a:solidFill>
              </a:rPr>
              <a:t>IST</a:t>
            </a:r>
            <a:r>
              <a:rPr lang="en-US" b="1" spc="100" dirty="0">
                <a:solidFill>
                  <a:srgbClr val="00B0F0"/>
                </a:solidFill>
              </a:rPr>
              <a:t>T</a:t>
            </a:r>
            <a:r>
              <a:rPr lang="en-US" sz="1600" b="1" spc="100" dirty="0">
                <a:solidFill>
                  <a:srgbClr val="00B0F0"/>
                </a:solidFill>
              </a:rPr>
              <a:t>O</a:t>
            </a:r>
            <a:endParaRPr lang="en-US" b="1" spc="100" dirty="0">
              <a:solidFill>
                <a:srgbClr val="00B0F0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6ACA740-D54C-574C-946C-B683CFDF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" y="5345987"/>
            <a:ext cx="6223595" cy="14687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 map stores </a:t>
            </a:r>
            <a:r>
              <a:rPr lang="en-US" sz="2000" b="1" dirty="0" err="1">
                <a:solidFill>
                  <a:schemeClr val="accent2"/>
                </a:solidFill>
              </a:rPr>
              <a:t>backpointers</a:t>
            </a:r>
            <a:r>
              <a:rPr lang="en-US" sz="2000" dirty="0"/>
              <a:t>: each vertex remembers what vertex was used to arrive at it!</a:t>
            </a:r>
          </a:p>
          <a:p>
            <a:r>
              <a:rPr lang="en-US" sz="2000" dirty="0"/>
              <a:t>Note: this code stores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visited</a:t>
            </a:r>
            <a:r>
              <a:rPr lang="en-US" sz="2000" dirty="0"/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, and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2000" dirty="0"/>
              <a:t> as </a:t>
            </a:r>
            <a:r>
              <a:rPr lang="en-US" sz="2000" b="1" dirty="0"/>
              <a:t>external maps </a:t>
            </a:r>
            <a:r>
              <a:rPr lang="en-US" sz="2000" dirty="0"/>
              <a:t>(only drawn on graph for convenience). Another implementation option: store them as fields of the nodes themselves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9376DB-37CE-AF40-82B2-75EF5CF44D61}"/>
              </a:ext>
            </a:extLst>
          </p:cNvPr>
          <p:cNvCxnSpPr/>
          <p:nvPr/>
        </p:nvCxnSpPr>
        <p:spPr>
          <a:xfrm flipH="1" flipV="1">
            <a:off x="1621237" y="3845835"/>
            <a:ext cx="109970" cy="7203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38E75A-24C7-A349-8186-799C5CB9A968}"/>
              </a:ext>
            </a:extLst>
          </p:cNvPr>
          <p:cNvCxnSpPr>
            <a:cxnSpLocks/>
          </p:cNvCxnSpPr>
          <p:nvPr/>
        </p:nvCxnSpPr>
        <p:spPr>
          <a:xfrm flipH="1" flipV="1">
            <a:off x="2148960" y="3429000"/>
            <a:ext cx="730968" cy="1798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6A107F-D95E-B149-9CF5-2D1A8FC3F5F6}"/>
              </a:ext>
            </a:extLst>
          </p:cNvPr>
          <p:cNvCxnSpPr>
            <a:cxnSpLocks/>
          </p:cNvCxnSpPr>
          <p:nvPr/>
        </p:nvCxnSpPr>
        <p:spPr>
          <a:xfrm flipH="1" flipV="1">
            <a:off x="2757549" y="4718176"/>
            <a:ext cx="749354" cy="1100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7B3C9F-3D9F-7F45-B4AB-50FAF102B357}"/>
              </a:ext>
            </a:extLst>
          </p:cNvPr>
          <p:cNvCxnSpPr>
            <a:cxnSpLocks/>
          </p:cNvCxnSpPr>
          <p:nvPr/>
        </p:nvCxnSpPr>
        <p:spPr>
          <a:xfrm flipH="1">
            <a:off x="3677099" y="3039258"/>
            <a:ext cx="662457" cy="3869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B1C964C-49EB-3340-B2F9-AEA03235F22A}"/>
              </a:ext>
            </a:extLst>
          </p:cNvPr>
          <p:cNvSpPr txBox="1"/>
          <p:nvPr/>
        </p:nvSpPr>
        <p:spPr>
          <a:xfrm>
            <a:off x="1878221" y="28282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4B23A1-1E5B-2241-9E62-7E0821AF47DB}"/>
              </a:ext>
            </a:extLst>
          </p:cNvPr>
          <p:cNvSpPr txBox="1"/>
          <p:nvPr/>
        </p:nvSpPr>
        <p:spPr>
          <a:xfrm>
            <a:off x="2051921" y="42569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8E6D7A-9463-8B4D-9274-75369B5B2CCA}"/>
              </a:ext>
            </a:extLst>
          </p:cNvPr>
          <p:cNvSpPr txBox="1"/>
          <p:nvPr/>
        </p:nvSpPr>
        <p:spPr>
          <a:xfrm>
            <a:off x="3321239" y="30215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400F2B-5627-484E-8A59-960CBFF835AB}"/>
              </a:ext>
            </a:extLst>
          </p:cNvPr>
          <p:cNvSpPr txBox="1"/>
          <p:nvPr/>
        </p:nvSpPr>
        <p:spPr>
          <a:xfrm>
            <a:off x="3960525" y="44416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D482F-E74B-214B-A06B-58A03DED03ED}"/>
              </a:ext>
            </a:extLst>
          </p:cNvPr>
          <p:cNvSpPr txBox="1"/>
          <p:nvPr/>
        </p:nvSpPr>
        <p:spPr>
          <a:xfrm>
            <a:off x="4492728" y="24339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747597-0F71-2249-80D6-5B048E739A40}"/>
              </a:ext>
            </a:extLst>
          </p:cNvPr>
          <p:cNvSpPr txBox="1"/>
          <p:nvPr/>
        </p:nvSpPr>
        <p:spPr>
          <a:xfrm>
            <a:off x="2213903" y="171912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76EACC-891D-0145-86B1-123921B21FFD}"/>
              </a:ext>
            </a:extLst>
          </p:cNvPr>
          <p:cNvSpPr txBox="1"/>
          <p:nvPr/>
        </p:nvSpPr>
        <p:spPr>
          <a:xfrm>
            <a:off x="2602296" y="17218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9B59CE-AB69-9142-8054-2395F0185340}"/>
              </a:ext>
            </a:extLst>
          </p:cNvPr>
          <p:cNvSpPr txBox="1"/>
          <p:nvPr/>
        </p:nvSpPr>
        <p:spPr>
          <a:xfrm>
            <a:off x="2981844" y="1722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043170-4B17-F140-9D08-81E084CB57C9}"/>
              </a:ext>
            </a:extLst>
          </p:cNvPr>
          <p:cNvSpPr txBox="1"/>
          <p:nvPr/>
        </p:nvSpPr>
        <p:spPr>
          <a:xfrm>
            <a:off x="3366291" y="17191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80B0114-1AFD-2442-A528-60476043A3F3}"/>
              </a:ext>
            </a:extLst>
          </p:cNvPr>
          <p:cNvSpPr txBox="1"/>
          <p:nvPr/>
        </p:nvSpPr>
        <p:spPr>
          <a:xfrm>
            <a:off x="3754684" y="17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718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45" grpId="0"/>
      <p:bldP spid="46" grpId="0"/>
      <p:bldP spid="47" grpId="0" build="p"/>
      <p:bldP spid="57" grpId="0"/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6AED-4A5F-0B4E-943E-1D68DEE0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What about the Target Vertex?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95B1-D60B-DA49-81D0-04A3DDFF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178" y="1371600"/>
            <a:ext cx="7406322" cy="5330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modification on BFS didn’t mention the target vertex at all!</a:t>
            </a:r>
          </a:p>
          <a:p>
            <a:r>
              <a:rPr lang="en-US" dirty="0"/>
              <a:t>Instead, it calculated the shortest path and distance from start to </a:t>
            </a:r>
            <a:r>
              <a:rPr lang="en-US" i="1" dirty="0"/>
              <a:t>every other vertex</a:t>
            </a:r>
          </a:p>
          <a:p>
            <a:pPr lvl="1"/>
            <a:r>
              <a:rPr lang="en-US" dirty="0"/>
              <a:t>This is called the </a:t>
            </a:r>
            <a:r>
              <a:rPr lang="en-US" b="1" dirty="0">
                <a:solidFill>
                  <a:schemeClr val="accent3"/>
                </a:solidFill>
              </a:rPr>
              <a:t>shortest path tree</a:t>
            </a:r>
          </a:p>
          <a:p>
            <a:pPr lvl="2"/>
            <a:r>
              <a:rPr lang="en-US" dirty="0"/>
              <a:t>A general concept: in this implementation, made up of </a:t>
            </a:r>
            <a:r>
              <a:rPr lang="en-US" b="1" dirty="0">
                <a:solidFill>
                  <a:srgbClr val="00B0F0"/>
                </a:solidFill>
              </a:rPr>
              <a:t>distances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2"/>
                </a:solidFill>
              </a:rPr>
              <a:t>backpointers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Shortest path tree has all the answers!</a:t>
            </a:r>
          </a:p>
          <a:p>
            <a:pPr lvl="1"/>
            <a:r>
              <a:rPr lang="en-US" b="1" dirty="0"/>
              <a:t>Length of shortest path from A to D?</a:t>
            </a:r>
          </a:p>
          <a:p>
            <a:pPr lvl="2"/>
            <a:r>
              <a:rPr lang="en-US" dirty="0"/>
              <a:t>Lookup in </a:t>
            </a:r>
            <a:r>
              <a:rPr lang="en-US" b="1" dirty="0" err="1">
                <a:solidFill>
                  <a:srgbClr val="00B0F0"/>
                </a:solidFill>
              </a:rPr>
              <a:t>distTo</a:t>
            </a:r>
            <a:r>
              <a:rPr lang="en-US" dirty="0"/>
              <a:t> map: </a:t>
            </a:r>
            <a:r>
              <a:rPr lang="en-US" b="1" dirty="0">
                <a:solidFill>
                  <a:srgbClr val="00B0F0"/>
                </a:solidFill>
              </a:rPr>
              <a:t>2</a:t>
            </a:r>
          </a:p>
          <a:p>
            <a:pPr lvl="1"/>
            <a:r>
              <a:rPr lang="en-US" b="1" dirty="0"/>
              <a:t>What’s the shortest path from A to D?</a:t>
            </a:r>
          </a:p>
          <a:p>
            <a:pPr lvl="2"/>
            <a:r>
              <a:rPr lang="en-US" dirty="0"/>
              <a:t>Build up backwards from </a:t>
            </a:r>
            <a:r>
              <a:rPr lang="en-US" b="1" dirty="0" err="1">
                <a:solidFill>
                  <a:schemeClr val="accent2"/>
                </a:solidFill>
              </a:rPr>
              <a:t>edgeTo</a:t>
            </a:r>
            <a:r>
              <a:rPr lang="en-US" dirty="0"/>
              <a:t> map: start at D, follow </a:t>
            </a:r>
            <a:r>
              <a:rPr lang="en-US" b="1" dirty="0" err="1">
                <a:solidFill>
                  <a:schemeClr val="accent2"/>
                </a:solidFill>
              </a:rPr>
              <a:t>backpointer</a:t>
            </a:r>
            <a:r>
              <a:rPr lang="en-US" dirty="0"/>
              <a:t> to B, follow </a:t>
            </a:r>
            <a:r>
              <a:rPr lang="en-US" b="1" dirty="0" err="1">
                <a:solidFill>
                  <a:schemeClr val="accent2"/>
                </a:solidFill>
              </a:rPr>
              <a:t>backpointer</a:t>
            </a:r>
            <a:r>
              <a:rPr lang="en-US" dirty="0"/>
              <a:t> to A – our shortest path is </a:t>
            </a:r>
            <a:r>
              <a:rPr lang="en-US" b="1" dirty="0">
                <a:solidFill>
                  <a:schemeClr val="accent2"/>
                </a:solidFill>
              </a:rPr>
              <a:t>A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</a:rPr>
              <a:t>B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</a:rPr>
              <a:t>D</a:t>
            </a:r>
          </a:p>
          <a:p>
            <a:endParaRPr lang="en-US" sz="1300" dirty="0"/>
          </a:p>
          <a:p>
            <a:r>
              <a:rPr lang="en-US" dirty="0"/>
              <a:t>All our shortest path algorithms will have this property</a:t>
            </a:r>
          </a:p>
          <a:p>
            <a:pPr lvl="1"/>
            <a:r>
              <a:rPr lang="en-US" dirty="0"/>
              <a:t>If you only care about t, you can sometimes stop early!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70AD8CE8-3DD3-5E4B-8C06-CAFD8C99F132}"/>
              </a:ext>
            </a:extLst>
          </p:cNvPr>
          <p:cNvSpPr/>
          <p:nvPr/>
        </p:nvSpPr>
        <p:spPr>
          <a:xfrm>
            <a:off x="1188929" y="309248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8D20B668-AD09-264F-9D95-6F8701DA94CA}"/>
              </a:ext>
            </a:extLst>
          </p:cNvPr>
          <p:cNvSpPr/>
          <p:nvPr/>
        </p:nvSpPr>
        <p:spPr>
          <a:xfrm>
            <a:off x="1340208" y="454057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3;p43">
            <a:extLst>
              <a:ext uri="{FF2B5EF4-FFF2-40B4-BE49-F238E27FC236}">
                <a16:creationId xmlns:a16="http://schemas.microsoft.com/office/drawing/2014/main" id="{DEC3FA7F-8A1C-6D42-A3EB-8E6676B39961}"/>
              </a:ext>
            </a:extLst>
          </p:cNvPr>
          <p:cNvSpPr/>
          <p:nvPr/>
        </p:nvSpPr>
        <p:spPr>
          <a:xfrm>
            <a:off x="3774906" y="266949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54;p43">
            <a:extLst>
              <a:ext uri="{FF2B5EF4-FFF2-40B4-BE49-F238E27FC236}">
                <a16:creationId xmlns:a16="http://schemas.microsoft.com/office/drawing/2014/main" id="{FF995AD8-9D47-D44E-9AE9-5D999C6CDE7B}"/>
              </a:ext>
            </a:extLst>
          </p:cNvPr>
          <p:cNvSpPr/>
          <p:nvPr/>
        </p:nvSpPr>
        <p:spPr>
          <a:xfrm>
            <a:off x="2619030" y="333519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755;p43">
            <a:extLst>
              <a:ext uri="{FF2B5EF4-FFF2-40B4-BE49-F238E27FC236}">
                <a16:creationId xmlns:a16="http://schemas.microsoft.com/office/drawing/2014/main" id="{71AF73FF-0103-5648-925F-540CF669CD8E}"/>
              </a:ext>
            </a:extLst>
          </p:cNvPr>
          <p:cNvSpPr/>
          <p:nvPr/>
        </p:nvSpPr>
        <p:spPr>
          <a:xfrm>
            <a:off x="3251864" y="470917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759;p43">
            <a:extLst>
              <a:ext uri="{FF2B5EF4-FFF2-40B4-BE49-F238E27FC236}">
                <a16:creationId xmlns:a16="http://schemas.microsoft.com/office/drawing/2014/main" id="{77C0F930-BE63-6147-AD7A-8EDE6D3DF326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400529" y="3429685"/>
            <a:ext cx="151279" cy="11108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60;p43">
            <a:extLst>
              <a:ext uri="{FF2B5EF4-FFF2-40B4-BE49-F238E27FC236}">
                <a16:creationId xmlns:a16="http://schemas.microsoft.com/office/drawing/2014/main" id="{01F9B403-6DC6-7D4E-862C-349F0BF5FF01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1612129" y="3261085"/>
            <a:ext cx="1006901" cy="2427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761;p43">
            <a:extLst>
              <a:ext uri="{FF2B5EF4-FFF2-40B4-BE49-F238E27FC236}">
                <a16:creationId xmlns:a16="http://schemas.microsoft.com/office/drawing/2014/main" id="{090F2029-CA08-1F48-9EE6-FC71BA6CAC41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3042230" y="3006691"/>
            <a:ext cx="944276" cy="49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765;p43">
            <a:extLst>
              <a:ext uri="{FF2B5EF4-FFF2-40B4-BE49-F238E27FC236}">
                <a16:creationId xmlns:a16="http://schemas.microsoft.com/office/drawing/2014/main" id="{CCBDC6F2-A2AC-5D46-93AE-D3433B294AB3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763408" y="4709179"/>
            <a:ext cx="1488456" cy="16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769;p43">
            <a:extLst>
              <a:ext uri="{FF2B5EF4-FFF2-40B4-BE49-F238E27FC236}">
                <a16:creationId xmlns:a16="http://schemas.microsoft.com/office/drawing/2014/main" id="{C992D81D-D503-DD45-8625-C3BCD18006BE}"/>
              </a:ext>
            </a:extLst>
          </p:cNvPr>
          <p:cNvSpPr txBox="1"/>
          <p:nvPr/>
        </p:nvSpPr>
        <p:spPr>
          <a:xfrm>
            <a:off x="190500" y="3006691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" name="Google Shape;763;p43">
            <a:extLst>
              <a:ext uri="{FF2B5EF4-FFF2-40B4-BE49-F238E27FC236}">
                <a16:creationId xmlns:a16="http://schemas.microsoft.com/office/drawing/2014/main" id="{8E0D6C47-D072-6F45-9935-C3AF1F846F7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830630" y="3672391"/>
            <a:ext cx="632834" cy="1036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0140F0-8860-8E44-A53C-89F4FA1CFE8D}"/>
              </a:ext>
            </a:extLst>
          </p:cNvPr>
          <p:cNvSpPr txBox="1"/>
          <p:nvPr/>
        </p:nvSpPr>
        <p:spPr>
          <a:xfrm>
            <a:off x="377403" y="4065286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2"/>
                </a:solidFill>
              </a:rPr>
              <a:t>E</a:t>
            </a:r>
            <a:r>
              <a:rPr lang="en-US" sz="1600" b="1" spc="100" dirty="0">
                <a:solidFill>
                  <a:schemeClr val="accent2"/>
                </a:solidFill>
              </a:rPr>
              <a:t>DGE</a:t>
            </a:r>
            <a:r>
              <a:rPr lang="en-US" b="1" spc="100" dirty="0">
                <a:solidFill>
                  <a:schemeClr val="accent2"/>
                </a:solidFill>
              </a:rPr>
              <a:t>T</a:t>
            </a:r>
            <a:r>
              <a:rPr lang="en-US" sz="1600" b="1" spc="100" dirty="0">
                <a:solidFill>
                  <a:schemeClr val="accent2"/>
                </a:solidFill>
              </a:rPr>
              <a:t>O</a:t>
            </a:r>
            <a:endParaRPr lang="en-US" b="1" spc="1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041D7F-BD6F-3C48-A632-CCD694D6FACF}"/>
              </a:ext>
            </a:extLst>
          </p:cNvPr>
          <p:cNvSpPr txBox="1"/>
          <p:nvPr/>
        </p:nvSpPr>
        <p:spPr>
          <a:xfrm>
            <a:off x="1352432" y="2509477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rgbClr val="00B0F0"/>
                </a:solidFill>
              </a:rPr>
              <a:t>D</a:t>
            </a:r>
            <a:r>
              <a:rPr lang="en-US" sz="1600" b="1" spc="100" dirty="0">
                <a:solidFill>
                  <a:srgbClr val="00B0F0"/>
                </a:solidFill>
              </a:rPr>
              <a:t>IST</a:t>
            </a:r>
            <a:r>
              <a:rPr lang="en-US" b="1" spc="100" dirty="0">
                <a:solidFill>
                  <a:srgbClr val="00B0F0"/>
                </a:solidFill>
              </a:rPr>
              <a:t>T</a:t>
            </a:r>
            <a:r>
              <a:rPr lang="en-US" sz="1600" b="1" spc="100" dirty="0">
                <a:solidFill>
                  <a:srgbClr val="00B0F0"/>
                </a:solidFill>
              </a:rPr>
              <a:t>O</a:t>
            </a:r>
            <a:endParaRPr lang="en-US" b="1" spc="100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1B0BE3-2143-7348-82B5-9800A204BD08}"/>
              </a:ext>
            </a:extLst>
          </p:cNvPr>
          <p:cNvCxnSpPr/>
          <p:nvPr/>
        </p:nvCxnSpPr>
        <p:spPr>
          <a:xfrm flipH="1" flipV="1">
            <a:off x="1366198" y="3825053"/>
            <a:ext cx="109970" cy="7203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8F501E-CC1B-9647-BD68-F949C68BA189}"/>
              </a:ext>
            </a:extLst>
          </p:cNvPr>
          <p:cNvCxnSpPr>
            <a:cxnSpLocks/>
          </p:cNvCxnSpPr>
          <p:nvPr/>
        </p:nvCxnSpPr>
        <p:spPr>
          <a:xfrm flipH="1" flipV="1">
            <a:off x="1893921" y="3408218"/>
            <a:ext cx="730968" cy="1798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4EB6F9-E6D4-0D43-B2A2-5981A54A4A99}"/>
              </a:ext>
            </a:extLst>
          </p:cNvPr>
          <p:cNvCxnSpPr>
            <a:cxnSpLocks/>
          </p:cNvCxnSpPr>
          <p:nvPr/>
        </p:nvCxnSpPr>
        <p:spPr>
          <a:xfrm flipH="1" flipV="1">
            <a:off x="2502510" y="4697394"/>
            <a:ext cx="749354" cy="1100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F52F2E-2FDB-644F-A373-E1B88DA9DB4F}"/>
              </a:ext>
            </a:extLst>
          </p:cNvPr>
          <p:cNvCxnSpPr>
            <a:cxnSpLocks/>
          </p:cNvCxnSpPr>
          <p:nvPr/>
        </p:nvCxnSpPr>
        <p:spPr>
          <a:xfrm flipH="1">
            <a:off x="3422060" y="3018476"/>
            <a:ext cx="662457" cy="3869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531FD6-BD19-8A40-9004-9B8C52512886}"/>
              </a:ext>
            </a:extLst>
          </p:cNvPr>
          <p:cNvSpPr txBox="1"/>
          <p:nvPr/>
        </p:nvSpPr>
        <p:spPr>
          <a:xfrm>
            <a:off x="1623182" y="28074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C8C4B-42A4-884B-ABF7-7377590F3C33}"/>
              </a:ext>
            </a:extLst>
          </p:cNvPr>
          <p:cNvSpPr txBox="1"/>
          <p:nvPr/>
        </p:nvSpPr>
        <p:spPr>
          <a:xfrm>
            <a:off x="1796882" y="42362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D87754-B33F-B145-95C1-48F8C4103E3D}"/>
              </a:ext>
            </a:extLst>
          </p:cNvPr>
          <p:cNvSpPr txBox="1"/>
          <p:nvPr/>
        </p:nvSpPr>
        <p:spPr>
          <a:xfrm>
            <a:off x="3066200" y="300072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8027C0-41B7-A542-8D73-98CC087B90A8}"/>
              </a:ext>
            </a:extLst>
          </p:cNvPr>
          <p:cNvSpPr txBox="1"/>
          <p:nvPr/>
        </p:nvSpPr>
        <p:spPr>
          <a:xfrm>
            <a:off x="3705486" y="44208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52CBE-7354-2E47-B0FC-58A54A130C12}"/>
              </a:ext>
            </a:extLst>
          </p:cNvPr>
          <p:cNvSpPr txBox="1"/>
          <p:nvPr/>
        </p:nvSpPr>
        <p:spPr>
          <a:xfrm>
            <a:off x="4237689" y="24131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9140488-7F77-B949-A194-7488BE707350}"/>
              </a:ext>
            </a:extLst>
          </p:cNvPr>
          <p:cNvSpPr txBox="1">
            <a:spLocks/>
          </p:cNvSpPr>
          <p:nvPr/>
        </p:nvSpPr>
        <p:spPr>
          <a:xfrm>
            <a:off x="4888010" y="5694218"/>
            <a:ext cx="7113490" cy="100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6C2C5A-3393-514D-B421-6E341AC896C8}"/>
              </a:ext>
            </a:extLst>
          </p:cNvPr>
          <p:cNvSpPr txBox="1"/>
          <p:nvPr/>
        </p:nvSpPr>
        <p:spPr>
          <a:xfrm>
            <a:off x="953663" y="1782449"/>
            <a:ext cx="261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Shortest Path Tree:</a:t>
            </a:r>
          </a:p>
        </p:txBody>
      </p:sp>
    </p:spTree>
    <p:extLst>
      <p:ext uri="{BB962C8B-B14F-4D97-AF65-F5344CB8AC3E}">
        <p14:creationId xmlns:p14="http://schemas.microsoft.com/office/powerpoint/2010/main" val="168731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6330175" y="24536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0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20802</TotalTime>
  <Words>5862</Words>
  <Application>Microsoft Macintosh PowerPoint</Application>
  <PresentationFormat>Widescreen</PresentationFormat>
  <Paragraphs>1908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Symbol</vt:lpstr>
      <vt:lpstr>System Font Regular</vt:lpstr>
      <vt:lpstr>Wingdings</vt:lpstr>
      <vt:lpstr>CSE 373 Summer 2020</vt:lpstr>
      <vt:lpstr>Dijkstra’s Algorithm</vt:lpstr>
      <vt:lpstr>Announcements</vt:lpstr>
      <vt:lpstr>Learning Objectives</vt:lpstr>
      <vt:lpstr>Lecture Outline</vt:lpstr>
      <vt:lpstr>PowerPoint Presentation</vt:lpstr>
      <vt:lpstr>Review  Using BFS for the Shortest Path Problem</vt:lpstr>
      <vt:lpstr>Review  BFS for Shortest Paths: Example</vt:lpstr>
      <vt:lpstr>Review  What about the Target Vertex?</vt:lpstr>
      <vt:lpstr>Lecture Outline</vt:lpstr>
      <vt:lpstr>Our Graph Problem Collection</vt:lpstr>
      <vt:lpstr>The Weighted Shortest Path Problem</vt:lpstr>
      <vt:lpstr>Why does BFS work for unweighted graphs?</vt:lpstr>
      <vt:lpstr>Why doesn’t BFS work for weighted graphs?</vt:lpstr>
      <vt:lpstr>Lecture Outline</vt:lpstr>
      <vt:lpstr>Idea 1: Change into an unweighted graph</vt:lpstr>
      <vt:lpstr>Weighted Graphs: An Example Reduction</vt:lpstr>
      <vt:lpstr>Idea 1: Change into an unweighted graph</vt:lpstr>
      <vt:lpstr>Lecture Outline</vt:lpstr>
      <vt:lpstr>Dijkstra’s Algorithm</vt:lpstr>
      <vt:lpstr>Dijkstra’s Algorithm: Idea</vt:lpstr>
      <vt:lpstr>PowerPoint Presentation</vt:lpstr>
      <vt:lpstr>Dijkstra’s Algorithm: Key Properties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Interpreting the Results</vt:lpstr>
      <vt:lpstr>Review: Key Features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Why Does Dijkstra’s Work?</vt:lpstr>
      <vt:lpstr>Why Does Dijkstra’s Work?</vt:lpstr>
      <vt:lpstr>When Doesn’t Dijkstra’s Work?</vt:lpstr>
      <vt:lpstr>When Doesn’t Dijkstra’s Work?</vt:lpstr>
      <vt:lpstr>Lecture Outline</vt:lpstr>
      <vt:lpstr>Implementing Dijkstra’s</vt:lpstr>
      <vt:lpstr>Implementing Dijkstra’s: Pseudocode</vt:lpstr>
      <vt:lpstr>Dijkstra’s Runtime</vt:lpstr>
      <vt:lpstr>Dijkstra’s Runtime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S Johnston</cp:lastModifiedBy>
  <cp:revision>828</cp:revision>
  <dcterms:created xsi:type="dcterms:W3CDTF">2020-06-13T06:27:42Z</dcterms:created>
  <dcterms:modified xsi:type="dcterms:W3CDTF">2020-08-13T22:38:38Z</dcterms:modified>
</cp:coreProperties>
</file>