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91" r:id="rId3"/>
    <p:sldId id="512" r:id="rId4"/>
    <p:sldId id="516" r:id="rId5"/>
    <p:sldId id="591" r:id="rId6"/>
    <p:sldId id="269" r:id="rId7"/>
    <p:sldId id="590" r:id="rId8"/>
    <p:sldId id="592" r:id="rId9"/>
    <p:sldId id="589" r:id="rId10"/>
    <p:sldId id="507" r:id="rId11"/>
    <p:sldId id="571" r:id="rId12"/>
    <p:sldId id="608" r:id="rId13"/>
    <p:sldId id="572" r:id="rId14"/>
    <p:sldId id="573" r:id="rId15"/>
    <p:sldId id="586" r:id="rId16"/>
    <p:sldId id="578" r:id="rId17"/>
    <p:sldId id="576" r:id="rId18"/>
    <p:sldId id="594" r:id="rId19"/>
    <p:sldId id="593" r:id="rId20"/>
    <p:sldId id="609" r:id="rId21"/>
    <p:sldId id="595" r:id="rId22"/>
    <p:sldId id="596" r:id="rId23"/>
    <p:sldId id="598" r:id="rId24"/>
    <p:sldId id="599" r:id="rId25"/>
    <p:sldId id="597" r:id="rId26"/>
    <p:sldId id="600" r:id="rId27"/>
    <p:sldId id="603" r:id="rId28"/>
    <p:sldId id="610" r:id="rId29"/>
    <p:sldId id="604" r:id="rId30"/>
    <p:sldId id="605" r:id="rId31"/>
    <p:sldId id="606" r:id="rId32"/>
    <p:sldId id="607" r:id="rId33"/>
    <p:sldId id="601" r:id="rId34"/>
    <p:sldId id="60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E1B2"/>
    <a:srgbClr val="BDFFF7"/>
    <a:srgbClr val="0FB9B1"/>
    <a:srgbClr val="007EDE"/>
    <a:srgbClr val="BEFFFC"/>
    <a:srgbClr val="00A287"/>
    <a:srgbClr val="C1FFF5"/>
    <a:srgbClr val="FFD0D1"/>
    <a:srgbClr val="54A0FF"/>
    <a:srgbClr val="B6A4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02"/>
    <p:restoredTop sz="88844"/>
  </p:normalViewPr>
  <p:slideViewPr>
    <p:cSldViewPr snapToGrid="0" snapToObjects="1">
      <p:cViewPr varScale="1">
        <p:scale>
          <a:sx n="113" d="100"/>
          <a:sy n="113" d="100"/>
        </p:scale>
        <p:origin x="1384" y="176"/>
      </p:cViewPr>
      <p:guideLst/>
    </p:cSldViewPr>
  </p:slideViewPr>
  <p:outlineViewPr>
    <p:cViewPr>
      <p:scale>
        <a:sx n="33" d="100"/>
        <a:sy n="33" d="100"/>
      </p:scale>
      <p:origin x="0" y="-18096"/>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8B3A00-37AE-DF4F-846D-B0E493D1DDE8}" type="datetimeFigureOut">
              <a:rPr lang="en-US" smtClean="0"/>
              <a:t>7/29/20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0FC8D-3FAB-384B-A523-F958535FCC05}" type="slidenum">
              <a:rPr lang="en-US" smtClean="0"/>
              <a:t>‹#›</a:t>
            </a:fld>
            <a:endParaRPr lang="en-US"/>
          </a:p>
        </p:txBody>
      </p:sp>
    </p:spTree>
    <p:extLst>
      <p:ext uri="{BB962C8B-B14F-4D97-AF65-F5344CB8AC3E}">
        <p14:creationId xmlns:p14="http://schemas.microsoft.com/office/powerpoint/2010/main" val="3294039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a:t>
            </a:fld>
            <a:endParaRPr lang="en-US"/>
          </a:p>
        </p:txBody>
      </p:sp>
    </p:spTree>
    <p:extLst>
      <p:ext uri="{BB962C8B-B14F-4D97-AF65-F5344CB8AC3E}">
        <p14:creationId xmlns:p14="http://schemas.microsoft.com/office/powerpoint/2010/main" val="2795112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10</a:t>
            </a:fld>
            <a:endParaRPr lang="en-US"/>
          </a:p>
        </p:txBody>
      </p:sp>
    </p:spTree>
    <p:extLst>
      <p:ext uri="{BB962C8B-B14F-4D97-AF65-F5344CB8AC3E}">
        <p14:creationId xmlns:p14="http://schemas.microsoft.com/office/powerpoint/2010/main" val="4003849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11</a:t>
            </a:fld>
            <a:endParaRPr lang="en-US"/>
          </a:p>
        </p:txBody>
      </p:sp>
    </p:spTree>
    <p:extLst>
      <p:ext uri="{BB962C8B-B14F-4D97-AF65-F5344CB8AC3E}">
        <p14:creationId xmlns:p14="http://schemas.microsoft.com/office/powerpoint/2010/main" val="1606741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12</a:t>
            </a:fld>
            <a:endParaRPr lang="en-US"/>
          </a:p>
        </p:txBody>
      </p:sp>
    </p:spTree>
    <p:extLst>
      <p:ext uri="{BB962C8B-B14F-4D97-AF65-F5344CB8AC3E}">
        <p14:creationId xmlns:p14="http://schemas.microsoft.com/office/powerpoint/2010/main" val="3192982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13</a:t>
            </a:fld>
            <a:endParaRPr lang="en-US"/>
          </a:p>
        </p:txBody>
      </p:sp>
    </p:spTree>
    <p:extLst>
      <p:ext uri="{BB962C8B-B14F-4D97-AF65-F5344CB8AC3E}">
        <p14:creationId xmlns:p14="http://schemas.microsoft.com/office/powerpoint/2010/main" val="3751482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219105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15</a:t>
            </a:fld>
            <a:endParaRPr lang="en-US"/>
          </a:p>
        </p:txBody>
      </p:sp>
    </p:spTree>
    <p:extLst>
      <p:ext uri="{BB962C8B-B14F-4D97-AF65-F5344CB8AC3E}">
        <p14:creationId xmlns:p14="http://schemas.microsoft.com/office/powerpoint/2010/main" val="2150008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472812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17</a:t>
            </a:fld>
            <a:endParaRPr lang="en-US"/>
          </a:p>
        </p:txBody>
      </p:sp>
    </p:spTree>
    <p:extLst>
      <p:ext uri="{BB962C8B-B14F-4D97-AF65-F5344CB8AC3E}">
        <p14:creationId xmlns:p14="http://schemas.microsoft.com/office/powerpoint/2010/main" val="4140925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18</a:t>
            </a:fld>
            <a:endParaRPr lang="en-US"/>
          </a:p>
        </p:txBody>
      </p:sp>
    </p:spTree>
    <p:extLst>
      <p:ext uri="{BB962C8B-B14F-4D97-AF65-F5344CB8AC3E}">
        <p14:creationId xmlns:p14="http://schemas.microsoft.com/office/powerpoint/2010/main" val="1225279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19</a:t>
            </a:fld>
            <a:endParaRPr lang="en-US"/>
          </a:p>
        </p:txBody>
      </p:sp>
    </p:spTree>
    <p:extLst>
      <p:ext uri="{BB962C8B-B14F-4D97-AF65-F5344CB8AC3E}">
        <p14:creationId xmlns:p14="http://schemas.microsoft.com/office/powerpoint/2010/main" val="1671925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2</a:t>
            </a:fld>
            <a:endParaRPr lang="en-US"/>
          </a:p>
        </p:txBody>
      </p:sp>
    </p:spTree>
    <p:extLst>
      <p:ext uri="{BB962C8B-B14F-4D97-AF65-F5344CB8AC3E}">
        <p14:creationId xmlns:p14="http://schemas.microsoft.com/office/powerpoint/2010/main" val="2791738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20</a:t>
            </a:fld>
            <a:endParaRPr lang="en-US"/>
          </a:p>
        </p:txBody>
      </p:sp>
    </p:spTree>
    <p:extLst>
      <p:ext uri="{BB962C8B-B14F-4D97-AF65-F5344CB8AC3E}">
        <p14:creationId xmlns:p14="http://schemas.microsoft.com/office/powerpoint/2010/main" val="2464459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21</a:t>
            </a:fld>
            <a:endParaRPr lang="en-US"/>
          </a:p>
        </p:txBody>
      </p:sp>
    </p:spTree>
    <p:extLst>
      <p:ext uri="{BB962C8B-B14F-4D97-AF65-F5344CB8AC3E}">
        <p14:creationId xmlns:p14="http://schemas.microsoft.com/office/powerpoint/2010/main" val="17702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22</a:t>
            </a:fld>
            <a:endParaRPr lang="en-US"/>
          </a:p>
        </p:txBody>
      </p:sp>
    </p:spTree>
    <p:extLst>
      <p:ext uri="{BB962C8B-B14F-4D97-AF65-F5344CB8AC3E}">
        <p14:creationId xmlns:p14="http://schemas.microsoft.com/office/powerpoint/2010/main" val="2916039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23</a:t>
            </a:fld>
            <a:endParaRPr lang="en-US"/>
          </a:p>
        </p:txBody>
      </p:sp>
    </p:spTree>
    <p:extLst>
      <p:ext uri="{BB962C8B-B14F-4D97-AF65-F5344CB8AC3E}">
        <p14:creationId xmlns:p14="http://schemas.microsoft.com/office/powerpoint/2010/main" val="346609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24</a:t>
            </a:fld>
            <a:endParaRPr lang="en-US"/>
          </a:p>
        </p:txBody>
      </p:sp>
    </p:spTree>
    <p:extLst>
      <p:ext uri="{BB962C8B-B14F-4D97-AF65-F5344CB8AC3E}">
        <p14:creationId xmlns:p14="http://schemas.microsoft.com/office/powerpoint/2010/main" val="3561505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25</a:t>
            </a:fld>
            <a:endParaRPr lang="en-US"/>
          </a:p>
        </p:txBody>
      </p:sp>
    </p:spTree>
    <p:extLst>
      <p:ext uri="{BB962C8B-B14F-4D97-AF65-F5344CB8AC3E}">
        <p14:creationId xmlns:p14="http://schemas.microsoft.com/office/powerpoint/2010/main" val="2069978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26</a:t>
            </a:fld>
            <a:endParaRPr lang="en-US"/>
          </a:p>
        </p:txBody>
      </p:sp>
    </p:spTree>
    <p:extLst>
      <p:ext uri="{BB962C8B-B14F-4D97-AF65-F5344CB8AC3E}">
        <p14:creationId xmlns:p14="http://schemas.microsoft.com/office/powerpoint/2010/main" val="71079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27</a:t>
            </a:fld>
            <a:endParaRPr lang="en-US"/>
          </a:p>
        </p:txBody>
      </p:sp>
    </p:spTree>
    <p:extLst>
      <p:ext uri="{BB962C8B-B14F-4D97-AF65-F5344CB8AC3E}">
        <p14:creationId xmlns:p14="http://schemas.microsoft.com/office/powerpoint/2010/main" val="3302900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28</a:t>
            </a:fld>
            <a:endParaRPr lang="en-US"/>
          </a:p>
        </p:txBody>
      </p:sp>
    </p:spTree>
    <p:extLst>
      <p:ext uri="{BB962C8B-B14F-4D97-AF65-F5344CB8AC3E}">
        <p14:creationId xmlns:p14="http://schemas.microsoft.com/office/powerpoint/2010/main" val="1376642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29</a:t>
            </a:fld>
            <a:endParaRPr lang="en-US"/>
          </a:p>
        </p:txBody>
      </p:sp>
    </p:spTree>
    <p:extLst>
      <p:ext uri="{BB962C8B-B14F-4D97-AF65-F5344CB8AC3E}">
        <p14:creationId xmlns:p14="http://schemas.microsoft.com/office/powerpoint/2010/main" val="2427695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3</a:t>
            </a:fld>
            <a:endParaRPr lang="en-US"/>
          </a:p>
        </p:txBody>
      </p:sp>
    </p:spTree>
    <p:extLst>
      <p:ext uri="{BB962C8B-B14F-4D97-AF65-F5344CB8AC3E}">
        <p14:creationId xmlns:p14="http://schemas.microsoft.com/office/powerpoint/2010/main" val="2934831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30</a:t>
            </a:fld>
            <a:endParaRPr lang="en-US"/>
          </a:p>
        </p:txBody>
      </p:sp>
    </p:spTree>
    <p:extLst>
      <p:ext uri="{BB962C8B-B14F-4D97-AF65-F5344CB8AC3E}">
        <p14:creationId xmlns:p14="http://schemas.microsoft.com/office/powerpoint/2010/main" val="16963905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31</a:t>
            </a:fld>
            <a:endParaRPr lang="en-US"/>
          </a:p>
        </p:txBody>
      </p:sp>
    </p:spTree>
    <p:extLst>
      <p:ext uri="{BB962C8B-B14F-4D97-AF65-F5344CB8AC3E}">
        <p14:creationId xmlns:p14="http://schemas.microsoft.com/office/powerpoint/2010/main" val="1362479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32</a:t>
            </a:fld>
            <a:endParaRPr lang="en-US"/>
          </a:p>
        </p:txBody>
      </p:sp>
    </p:spTree>
    <p:extLst>
      <p:ext uri="{BB962C8B-B14F-4D97-AF65-F5344CB8AC3E}">
        <p14:creationId xmlns:p14="http://schemas.microsoft.com/office/powerpoint/2010/main" val="3602445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0FC8D-3FAB-384B-A523-F958535FCC05}" type="slidenum">
              <a:rPr lang="en-US" smtClean="0"/>
              <a:t>33</a:t>
            </a:fld>
            <a:endParaRPr lang="en-US"/>
          </a:p>
        </p:txBody>
      </p:sp>
    </p:spTree>
    <p:extLst>
      <p:ext uri="{BB962C8B-B14F-4D97-AF65-F5344CB8AC3E}">
        <p14:creationId xmlns:p14="http://schemas.microsoft.com/office/powerpoint/2010/main" val="3276171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34</a:t>
            </a:fld>
            <a:endParaRPr lang="en-US"/>
          </a:p>
        </p:txBody>
      </p:sp>
    </p:spTree>
    <p:extLst>
      <p:ext uri="{BB962C8B-B14F-4D97-AF65-F5344CB8AC3E}">
        <p14:creationId xmlns:p14="http://schemas.microsoft.com/office/powerpoint/2010/main" val="191252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4</a:t>
            </a:fld>
            <a:endParaRPr lang="en-US"/>
          </a:p>
        </p:txBody>
      </p:sp>
    </p:spTree>
    <p:extLst>
      <p:ext uri="{BB962C8B-B14F-4D97-AF65-F5344CB8AC3E}">
        <p14:creationId xmlns:p14="http://schemas.microsoft.com/office/powerpoint/2010/main" val="179644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5</a:t>
            </a:fld>
            <a:endParaRPr lang="en-US"/>
          </a:p>
        </p:txBody>
      </p:sp>
    </p:spTree>
    <p:extLst>
      <p:ext uri="{BB962C8B-B14F-4D97-AF65-F5344CB8AC3E}">
        <p14:creationId xmlns:p14="http://schemas.microsoft.com/office/powerpoint/2010/main" val="3670167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336D0-BB87-4158-9DDA-BA914A234D18}" type="slidenum">
              <a:rPr lang="en-US" smtClean="0"/>
              <a:t>6</a:t>
            </a:fld>
            <a:endParaRPr lang="en-US"/>
          </a:p>
        </p:txBody>
      </p:sp>
    </p:spTree>
    <p:extLst>
      <p:ext uri="{BB962C8B-B14F-4D97-AF65-F5344CB8AC3E}">
        <p14:creationId xmlns:p14="http://schemas.microsoft.com/office/powerpoint/2010/main" val="1693224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7</a:t>
            </a:fld>
            <a:endParaRPr lang="en-US"/>
          </a:p>
        </p:txBody>
      </p:sp>
    </p:spTree>
    <p:extLst>
      <p:ext uri="{BB962C8B-B14F-4D97-AF65-F5344CB8AC3E}">
        <p14:creationId xmlns:p14="http://schemas.microsoft.com/office/powerpoint/2010/main" val="2178856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8</a:t>
            </a:fld>
            <a:endParaRPr lang="en-US"/>
          </a:p>
        </p:txBody>
      </p:sp>
    </p:spTree>
    <p:extLst>
      <p:ext uri="{BB962C8B-B14F-4D97-AF65-F5344CB8AC3E}">
        <p14:creationId xmlns:p14="http://schemas.microsoft.com/office/powerpoint/2010/main" val="2439321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60FC8D-3FAB-384B-A523-F958535FCC05}" type="slidenum">
              <a:rPr lang="en-US" smtClean="0"/>
              <a:t>9</a:t>
            </a:fld>
            <a:endParaRPr lang="en-US"/>
          </a:p>
        </p:txBody>
      </p:sp>
    </p:spTree>
    <p:extLst>
      <p:ext uri="{BB962C8B-B14F-4D97-AF65-F5344CB8AC3E}">
        <p14:creationId xmlns:p14="http://schemas.microsoft.com/office/powerpoint/2010/main" val="35678817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A660E5-0D31-D049-86B2-0794F6A9F71E}"/>
              </a:ext>
            </a:extLst>
          </p:cNvPr>
          <p:cNvSpPr/>
          <p:nvPr userDrawn="1"/>
        </p:nvSpPr>
        <p:spPr>
          <a:xfrm>
            <a:off x="-75414" y="0"/>
            <a:ext cx="12343614" cy="6858000"/>
          </a:xfrm>
          <a:prstGeom prst="rect">
            <a:avLst/>
          </a:prstGeom>
          <a:solidFill>
            <a:srgbClr val="2E235D"/>
          </a:solidFill>
          <a:ln>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58C267F-E2C0-6546-AB36-6C9268BDB617}"/>
              </a:ext>
            </a:extLst>
          </p:cNvPr>
          <p:cNvPicPr>
            <a:picLocks noChangeAspect="1"/>
          </p:cNvPicPr>
          <p:nvPr userDrawn="1"/>
        </p:nvPicPr>
        <p:blipFill>
          <a:blip r:embed="rId2"/>
          <a:srcRect/>
          <a:stretch/>
        </p:blipFill>
        <p:spPr>
          <a:xfrm>
            <a:off x="-99681" y="-90528"/>
            <a:ext cx="12367879" cy="7082689"/>
          </a:xfrm>
          <a:prstGeom prst="rect">
            <a:avLst/>
          </a:prstGeom>
        </p:spPr>
      </p:pic>
      <p:sp>
        <p:nvSpPr>
          <p:cNvPr id="8" name="Rounded Rectangle 7">
            <a:extLst>
              <a:ext uri="{FF2B5EF4-FFF2-40B4-BE49-F238E27FC236}">
                <a16:creationId xmlns:a16="http://schemas.microsoft.com/office/drawing/2014/main" id="{E2D1BB74-0E76-424E-9431-E2DFD70A90F2}"/>
              </a:ext>
            </a:extLst>
          </p:cNvPr>
          <p:cNvSpPr/>
          <p:nvPr userDrawn="1"/>
        </p:nvSpPr>
        <p:spPr>
          <a:xfrm>
            <a:off x="7167842" y="1236372"/>
            <a:ext cx="5250244" cy="5153775"/>
          </a:xfrm>
          <a:prstGeom prst="roundRect">
            <a:avLst>
              <a:gd name="adj" fmla="val 1114"/>
            </a:avLst>
          </a:prstGeom>
          <a:solidFill>
            <a:srgbClr val="FAFAFA"/>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39E575A9-56CD-5A42-B9C7-1068F92289D5}"/>
              </a:ext>
            </a:extLst>
          </p:cNvPr>
          <p:cNvSpPr>
            <a:spLocks noGrp="1"/>
          </p:cNvSpPr>
          <p:nvPr>
            <p:ph type="title"/>
          </p:nvPr>
        </p:nvSpPr>
        <p:spPr>
          <a:xfrm>
            <a:off x="292977" y="4013370"/>
            <a:ext cx="6212925" cy="1954786"/>
          </a:xfrm>
        </p:spPr>
        <p:txBody>
          <a:bodyPr anchor="t">
            <a:noAutofit/>
          </a:bodyPr>
          <a:lstStyle>
            <a:lvl1pPr>
              <a:defRPr sz="6000" b="0" i="0">
                <a:solidFill>
                  <a:srgbClr val="F0F0F0"/>
                </a:solidFill>
                <a:latin typeface="Montserrat SemiBold" pitchFamily="2" charset="77"/>
              </a:defRPr>
            </a:lvl1pPr>
          </a:lstStyle>
          <a:p>
            <a:r>
              <a:rPr lang="en-US" dirty="0"/>
              <a:t>Click to edit Master title style</a:t>
            </a:r>
          </a:p>
        </p:txBody>
      </p:sp>
      <p:sp>
        <p:nvSpPr>
          <p:cNvPr id="11" name="TextBox 10">
            <a:extLst>
              <a:ext uri="{FF2B5EF4-FFF2-40B4-BE49-F238E27FC236}">
                <a16:creationId xmlns:a16="http://schemas.microsoft.com/office/drawing/2014/main" id="{4AB47C65-C622-BE47-AE97-E148F4F3EA4E}"/>
              </a:ext>
            </a:extLst>
          </p:cNvPr>
          <p:cNvSpPr txBox="1"/>
          <p:nvPr userDrawn="1"/>
        </p:nvSpPr>
        <p:spPr>
          <a:xfrm>
            <a:off x="292977" y="3182200"/>
            <a:ext cx="3154416" cy="646331"/>
          </a:xfrm>
          <a:prstGeom prst="rect">
            <a:avLst/>
          </a:prstGeom>
          <a:noFill/>
        </p:spPr>
        <p:txBody>
          <a:bodyPr wrap="square" rtlCol="0">
            <a:spAutoFit/>
          </a:bodyPr>
          <a:lstStyle/>
          <a:p>
            <a:r>
              <a:rPr lang="en-US" sz="3600" b="1" i="0" spc="100" baseline="0" dirty="0">
                <a:solidFill>
                  <a:srgbClr val="F0F0F0"/>
                </a:solidFill>
                <a:latin typeface="Montserrat ExtraBold" pitchFamily="2" charset="77"/>
              </a:rPr>
              <a:t>CSE 373</a:t>
            </a:r>
          </a:p>
        </p:txBody>
      </p:sp>
      <p:sp>
        <p:nvSpPr>
          <p:cNvPr id="13" name="TextBox 12">
            <a:extLst>
              <a:ext uri="{FF2B5EF4-FFF2-40B4-BE49-F238E27FC236}">
                <a16:creationId xmlns:a16="http://schemas.microsoft.com/office/drawing/2014/main" id="{2B78BE69-200E-4044-A2C1-9E437C58D5E9}"/>
              </a:ext>
            </a:extLst>
          </p:cNvPr>
          <p:cNvSpPr txBox="1"/>
          <p:nvPr userDrawn="1"/>
        </p:nvSpPr>
        <p:spPr>
          <a:xfrm>
            <a:off x="8346734" y="5086748"/>
            <a:ext cx="3390395" cy="881408"/>
          </a:xfrm>
          <a:prstGeom prst="rect">
            <a:avLst/>
          </a:prstGeom>
          <a:noFill/>
        </p:spPr>
        <p:txBody>
          <a:bodyPr wrap="square" numCol="2" rtlCol="0">
            <a:noAutofit/>
          </a:bodyPr>
          <a:lstStyle/>
          <a:p>
            <a:r>
              <a:rPr lang="en-US" sz="1200" b="1" i="0" dirty="0">
                <a:solidFill>
                  <a:schemeClr val="tx1">
                    <a:lumMod val="65000"/>
                    <a:lumOff val="35000"/>
                  </a:schemeClr>
                </a:solidFill>
                <a:latin typeface="Montserrat SemiBold" pitchFamily="2" charset="77"/>
              </a:rPr>
              <a:t>Timothy </a:t>
            </a:r>
            <a:r>
              <a:rPr lang="en-US" sz="1200" b="1" i="0" dirty="0" err="1">
                <a:solidFill>
                  <a:schemeClr val="tx1">
                    <a:lumMod val="65000"/>
                    <a:lumOff val="35000"/>
                  </a:schemeClr>
                </a:solidFill>
                <a:latin typeface="Montserrat SemiBold" pitchFamily="2" charset="77"/>
              </a:rPr>
              <a:t>Akintilo</a:t>
            </a:r>
            <a:endParaRPr lang="en-US" sz="1200" b="1" i="0" dirty="0">
              <a:solidFill>
                <a:schemeClr val="tx1">
                  <a:lumMod val="65000"/>
                  <a:lumOff val="35000"/>
                </a:schemeClr>
              </a:solidFill>
              <a:latin typeface="Montserrat SemiBold" pitchFamily="2" charset="77"/>
            </a:endParaRPr>
          </a:p>
          <a:p>
            <a:r>
              <a:rPr lang="en-US" sz="1200" b="1" i="0" dirty="0">
                <a:solidFill>
                  <a:schemeClr val="tx1">
                    <a:lumMod val="65000"/>
                    <a:lumOff val="35000"/>
                  </a:schemeClr>
                </a:solidFill>
                <a:latin typeface="Montserrat SemiBold" pitchFamily="2" charset="77"/>
              </a:rPr>
              <a:t>Brian Chan</a:t>
            </a:r>
          </a:p>
          <a:p>
            <a:r>
              <a:rPr lang="en-US" sz="1200" b="1" i="0" dirty="0">
                <a:solidFill>
                  <a:schemeClr val="tx1">
                    <a:lumMod val="65000"/>
                    <a:lumOff val="35000"/>
                  </a:schemeClr>
                </a:solidFill>
                <a:latin typeface="Montserrat SemiBold" pitchFamily="2" charset="77"/>
              </a:rPr>
              <a:t>Joyce </a:t>
            </a:r>
            <a:r>
              <a:rPr lang="en-US" sz="1200" b="1" i="0" dirty="0" err="1">
                <a:solidFill>
                  <a:schemeClr val="tx1">
                    <a:lumMod val="65000"/>
                    <a:lumOff val="35000"/>
                  </a:schemeClr>
                </a:solidFill>
                <a:latin typeface="Montserrat SemiBold" pitchFamily="2" charset="77"/>
              </a:rPr>
              <a:t>Elauria</a:t>
            </a:r>
            <a:endParaRPr lang="en-US" sz="1200" b="1" i="0" dirty="0">
              <a:solidFill>
                <a:schemeClr val="tx1">
                  <a:lumMod val="65000"/>
                  <a:lumOff val="35000"/>
                </a:schemeClr>
              </a:solidFill>
              <a:latin typeface="Montserrat SemiBold" pitchFamily="2" charset="77"/>
            </a:endParaRPr>
          </a:p>
          <a:p>
            <a:r>
              <a:rPr lang="en-US" sz="1200" b="1" i="0" dirty="0">
                <a:solidFill>
                  <a:schemeClr val="tx1">
                    <a:lumMod val="65000"/>
                    <a:lumOff val="35000"/>
                  </a:schemeClr>
                </a:solidFill>
                <a:latin typeface="Montserrat SemiBold" pitchFamily="2" charset="77"/>
              </a:rPr>
              <a:t>Eric Fan</a:t>
            </a:r>
          </a:p>
          <a:p>
            <a:r>
              <a:rPr lang="en-US" sz="1200" b="1" i="0" dirty="0">
                <a:solidFill>
                  <a:schemeClr val="tx1">
                    <a:lumMod val="65000"/>
                    <a:lumOff val="35000"/>
                  </a:schemeClr>
                </a:solidFill>
                <a:latin typeface="Montserrat SemiBold" pitchFamily="2" charset="77"/>
              </a:rPr>
              <a:t>Farrell </a:t>
            </a:r>
            <a:r>
              <a:rPr lang="en-US" sz="1200" b="1" i="0" dirty="0" err="1">
                <a:solidFill>
                  <a:schemeClr val="tx1">
                    <a:lumMod val="65000"/>
                    <a:lumOff val="35000"/>
                  </a:schemeClr>
                </a:solidFill>
                <a:latin typeface="Montserrat SemiBold" pitchFamily="2" charset="77"/>
              </a:rPr>
              <a:t>Fileas</a:t>
            </a:r>
            <a:endParaRPr lang="en-US" sz="1200" b="1" i="0" dirty="0">
              <a:solidFill>
                <a:schemeClr val="tx1">
                  <a:lumMod val="65000"/>
                  <a:lumOff val="35000"/>
                </a:schemeClr>
              </a:solidFill>
              <a:latin typeface="Montserrat SemiBold" pitchFamily="2" charset="77"/>
            </a:endParaRPr>
          </a:p>
          <a:p>
            <a:r>
              <a:rPr lang="en-US" sz="1200" b="1" i="0" dirty="0">
                <a:solidFill>
                  <a:schemeClr val="tx1">
                    <a:lumMod val="65000"/>
                    <a:lumOff val="35000"/>
                  </a:schemeClr>
                </a:solidFill>
                <a:latin typeface="Montserrat SemiBold" pitchFamily="2" charset="77"/>
              </a:rPr>
              <a:t>Melissa </a:t>
            </a:r>
            <a:r>
              <a:rPr lang="en-US" sz="1200" b="1" i="0" dirty="0" err="1">
                <a:solidFill>
                  <a:schemeClr val="tx1">
                    <a:lumMod val="65000"/>
                    <a:lumOff val="35000"/>
                  </a:schemeClr>
                </a:solidFill>
                <a:latin typeface="Montserrat SemiBold" pitchFamily="2" charset="77"/>
              </a:rPr>
              <a:t>Hovik</a:t>
            </a:r>
            <a:endParaRPr lang="en-US" sz="1200" b="1" i="0" dirty="0">
              <a:solidFill>
                <a:schemeClr val="tx1">
                  <a:lumMod val="65000"/>
                  <a:lumOff val="35000"/>
                </a:schemeClr>
              </a:solidFill>
              <a:latin typeface="Montserrat SemiBold" pitchFamily="2" charset="77"/>
            </a:endParaRPr>
          </a:p>
          <a:p>
            <a:r>
              <a:rPr lang="en-US" sz="1200" b="1" i="0" dirty="0">
                <a:solidFill>
                  <a:schemeClr val="tx1">
                    <a:lumMod val="65000"/>
                    <a:lumOff val="35000"/>
                  </a:schemeClr>
                </a:solidFill>
                <a:latin typeface="Montserrat SemiBold" pitchFamily="2" charset="77"/>
              </a:rPr>
              <a:t>Leona </a:t>
            </a:r>
            <a:r>
              <a:rPr lang="en-US" sz="1200" b="1" i="0" dirty="0" err="1">
                <a:solidFill>
                  <a:schemeClr val="tx1">
                    <a:lumMod val="65000"/>
                    <a:lumOff val="35000"/>
                  </a:schemeClr>
                </a:solidFill>
                <a:latin typeface="Montserrat SemiBold" pitchFamily="2" charset="77"/>
              </a:rPr>
              <a:t>Kazi</a:t>
            </a:r>
            <a:endParaRPr lang="en-US" sz="1200" b="1" i="0" dirty="0">
              <a:solidFill>
                <a:schemeClr val="tx1">
                  <a:lumMod val="65000"/>
                  <a:lumOff val="35000"/>
                </a:schemeClr>
              </a:solidFill>
              <a:latin typeface="Montserrat SemiBold" pitchFamily="2" charset="77"/>
            </a:endParaRPr>
          </a:p>
          <a:p>
            <a:r>
              <a:rPr lang="en-US" sz="1200" b="1" i="0" dirty="0">
                <a:solidFill>
                  <a:schemeClr val="tx1">
                    <a:lumMod val="65000"/>
                    <a:lumOff val="35000"/>
                  </a:schemeClr>
                </a:solidFill>
                <a:latin typeface="Montserrat SemiBold" pitchFamily="2" charset="77"/>
              </a:rPr>
              <a:t>Keanu </a:t>
            </a:r>
            <a:r>
              <a:rPr lang="en-US" sz="1200" b="1" i="0" dirty="0" err="1">
                <a:solidFill>
                  <a:schemeClr val="tx1">
                    <a:lumMod val="65000"/>
                    <a:lumOff val="35000"/>
                  </a:schemeClr>
                </a:solidFill>
                <a:latin typeface="Montserrat SemiBold" pitchFamily="2" charset="77"/>
              </a:rPr>
              <a:t>Vestil</a:t>
            </a:r>
            <a:endParaRPr lang="en-US" sz="1200" b="1" i="0" dirty="0">
              <a:solidFill>
                <a:schemeClr val="tx1">
                  <a:lumMod val="65000"/>
                  <a:lumOff val="35000"/>
                </a:schemeClr>
              </a:solidFill>
              <a:latin typeface="Montserrat SemiBold" pitchFamily="2" charset="77"/>
            </a:endParaRPr>
          </a:p>
          <a:p>
            <a:endParaRPr lang="en-US" sz="1200" b="1" i="0" dirty="0">
              <a:solidFill>
                <a:schemeClr val="tx1">
                  <a:lumMod val="65000"/>
                  <a:lumOff val="35000"/>
                </a:schemeClr>
              </a:solidFill>
              <a:latin typeface="Montserrat SemiBold" pitchFamily="2" charset="77"/>
            </a:endParaRPr>
          </a:p>
          <a:p>
            <a:r>
              <a:rPr lang="en-US" sz="1200" b="1" i="0" dirty="0">
                <a:solidFill>
                  <a:schemeClr val="tx1">
                    <a:lumMod val="65000"/>
                    <a:lumOff val="35000"/>
                  </a:schemeClr>
                </a:solidFill>
                <a:latin typeface="Montserrat SemiBold" pitchFamily="2" charset="77"/>
              </a:rPr>
              <a:t>Howard Xiao</a:t>
            </a:r>
          </a:p>
        </p:txBody>
      </p:sp>
      <p:sp>
        <p:nvSpPr>
          <p:cNvPr id="15" name="Rectangle 14">
            <a:extLst>
              <a:ext uri="{FF2B5EF4-FFF2-40B4-BE49-F238E27FC236}">
                <a16:creationId xmlns:a16="http://schemas.microsoft.com/office/drawing/2014/main" id="{44EAF4F2-01CF-EC46-93D6-03F2FDFE184D}"/>
              </a:ext>
            </a:extLst>
          </p:cNvPr>
          <p:cNvSpPr/>
          <p:nvPr userDrawn="1"/>
        </p:nvSpPr>
        <p:spPr>
          <a:xfrm>
            <a:off x="8346734" y="4819413"/>
            <a:ext cx="1446230" cy="276999"/>
          </a:xfrm>
          <a:prstGeom prst="rect">
            <a:avLst/>
          </a:prstGeom>
        </p:spPr>
        <p:txBody>
          <a:bodyPr wrap="none">
            <a:spAutoFit/>
          </a:bodyPr>
          <a:lstStyle/>
          <a:p>
            <a:r>
              <a:rPr lang="en-US" sz="1200" b="1" i="0" dirty="0">
                <a:solidFill>
                  <a:schemeClr val="tx1">
                    <a:lumMod val="65000"/>
                    <a:lumOff val="35000"/>
                  </a:schemeClr>
                </a:solidFill>
                <a:latin typeface="Montserrat SemiBold" pitchFamily="2" charset="77"/>
              </a:rPr>
              <a:t>Aaron Johnston</a:t>
            </a:r>
          </a:p>
        </p:txBody>
      </p:sp>
      <p:sp>
        <p:nvSpPr>
          <p:cNvPr id="16" name="Rectangle 15">
            <a:extLst>
              <a:ext uri="{FF2B5EF4-FFF2-40B4-BE49-F238E27FC236}">
                <a16:creationId xmlns:a16="http://schemas.microsoft.com/office/drawing/2014/main" id="{63074505-8E8F-B24F-A5BE-1DB9A8DED503}"/>
              </a:ext>
            </a:extLst>
          </p:cNvPr>
          <p:cNvSpPr/>
          <p:nvPr userDrawn="1"/>
        </p:nvSpPr>
        <p:spPr>
          <a:xfrm>
            <a:off x="7360567" y="4819413"/>
            <a:ext cx="986167" cy="276999"/>
          </a:xfrm>
          <a:prstGeom prst="rect">
            <a:avLst/>
          </a:prstGeom>
        </p:spPr>
        <p:txBody>
          <a:bodyPr wrap="none">
            <a:spAutoFit/>
          </a:bodyPr>
          <a:lstStyle/>
          <a:p>
            <a:pPr algn="r"/>
            <a:r>
              <a:rPr lang="en-US" sz="1200" b="1" i="0">
                <a:solidFill>
                  <a:schemeClr val="bg1">
                    <a:lumMod val="65000"/>
                  </a:schemeClr>
                </a:solidFill>
                <a:latin typeface="Montserrat" pitchFamily="2" charset="77"/>
              </a:rPr>
              <a:t>Instructor</a:t>
            </a:r>
            <a:endParaRPr lang="en-US" sz="1200" b="1" i="0" dirty="0">
              <a:solidFill>
                <a:schemeClr val="bg1">
                  <a:lumMod val="65000"/>
                </a:schemeClr>
              </a:solidFill>
              <a:latin typeface="Montserrat" pitchFamily="2" charset="77"/>
            </a:endParaRPr>
          </a:p>
        </p:txBody>
      </p:sp>
      <p:sp>
        <p:nvSpPr>
          <p:cNvPr id="17" name="Rectangle 16">
            <a:extLst>
              <a:ext uri="{FF2B5EF4-FFF2-40B4-BE49-F238E27FC236}">
                <a16:creationId xmlns:a16="http://schemas.microsoft.com/office/drawing/2014/main" id="{6498BAF8-1E44-DB4E-9257-6B3BC83B7863}"/>
              </a:ext>
            </a:extLst>
          </p:cNvPr>
          <p:cNvSpPr/>
          <p:nvPr userDrawn="1"/>
        </p:nvSpPr>
        <p:spPr>
          <a:xfrm>
            <a:off x="7848275" y="5075655"/>
            <a:ext cx="479618" cy="276999"/>
          </a:xfrm>
          <a:prstGeom prst="rect">
            <a:avLst/>
          </a:prstGeom>
        </p:spPr>
        <p:txBody>
          <a:bodyPr wrap="none">
            <a:spAutoFit/>
          </a:bodyPr>
          <a:lstStyle/>
          <a:p>
            <a:pPr algn="r"/>
            <a:r>
              <a:rPr lang="en-US" sz="1200" b="1" i="0">
                <a:solidFill>
                  <a:schemeClr val="bg1">
                    <a:lumMod val="65000"/>
                  </a:schemeClr>
                </a:solidFill>
                <a:latin typeface="Montserrat" pitchFamily="2" charset="77"/>
              </a:rPr>
              <a:t>TAs</a:t>
            </a:r>
            <a:endParaRPr lang="en-US" sz="1200" b="1" i="0" dirty="0">
              <a:solidFill>
                <a:schemeClr val="bg1">
                  <a:lumMod val="65000"/>
                </a:schemeClr>
              </a:solidFill>
              <a:latin typeface="Montserrat" pitchFamily="2" charset="77"/>
            </a:endParaRPr>
          </a:p>
        </p:txBody>
      </p:sp>
      <p:sp>
        <p:nvSpPr>
          <p:cNvPr id="18" name="Rectangle 17">
            <a:extLst>
              <a:ext uri="{FF2B5EF4-FFF2-40B4-BE49-F238E27FC236}">
                <a16:creationId xmlns:a16="http://schemas.microsoft.com/office/drawing/2014/main" id="{9BC725FB-FF53-2F4D-8F32-E3582C5A0F05}"/>
              </a:ext>
            </a:extLst>
          </p:cNvPr>
          <p:cNvSpPr/>
          <p:nvPr userDrawn="1"/>
        </p:nvSpPr>
        <p:spPr>
          <a:xfrm>
            <a:off x="9947419" y="5633793"/>
            <a:ext cx="2160499" cy="276999"/>
          </a:xfrm>
          <a:prstGeom prst="rect">
            <a:avLst/>
          </a:prstGeom>
        </p:spPr>
        <p:txBody>
          <a:bodyPr wrap="square">
            <a:spAutoFit/>
          </a:bodyPr>
          <a:lstStyle/>
          <a:p>
            <a:pPr marL="9525" indent="0">
              <a:tabLst/>
            </a:pPr>
            <a:r>
              <a:rPr lang="en-US" sz="1200" b="1" i="0" dirty="0">
                <a:solidFill>
                  <a:schemeClr val="tx1">
                    <a:lumMod val="65000"/>
                    <a:lumOff val="35000"/>
                  </a:schemeClr>
                </a:solidFill>
                <a:latin typeface="Montserrat SemiBold" pitchFamily="2" charset="77"/>
              </a:rPr>
              <a:t>Siddharth Vaidyanathan</a:t>
            </a:r>
          </a:p>
        </p:txBody>
      </p:sp>
      <p:cxnSp>
        <p:nvCxnSpPr>
          <p:cNvPr id="3" name="Straight Connector 2">
            <a:extLst>
              <a:ext uri="{FF2B5EF4-FFF2-40B4-BE49-F238E27FC236}">
                <a16:creationId xmlns:a16="http://schemas.microsoft.com/office/drawing/2014/main" id="{BAC05E88-8AF6-194B-9672-EDDDCDDD56AE}"/>
              </a:ext>
            </a:extLst>
          </p:cNvPr>
          <p:cNvCxnSpPr>
            <a:cxnSpLocks/>
          </p:cNvCxnSpPr>
          <p:nvPr userDrawn="1"/>
        </p:nvCxnSpPr>
        <p:spPr>
          <a:xfrm>
            <a:off x="7360567" y="4535920"/>
            <a:ext cx="470760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ounded Rectangle 3">
            <a:extLst>
              <a:ext uri="{FF2B5EF4-FFF2-40B4-BE49-F238E27FC236}">
                <a16:creationId xmlns:a16="http://schemas.microsoft.com/office/drawing/2014/main" id="{F7A9EB4D-77DA-A446-AC45-F12975CF7B81}"/>
              </a:ext>
            </a:extLst>
          </p:cNvPr>
          <p:cNvSpPr/>
          <p:nvPr userDrawn="1"/>
        </p:nvSpPr>
        <p:spPr>
          <a:xfrm>
            <a:off x="420128" y="2753848"/>
            <a:ext cx="1202483" cy="420130"/>
          </a:xfrm>
          <a:prstGeom prst="roundRect">
            <a:avLst/>
          </a:prstGeom>
          <a:solidFill>
            <a:srgbClr val="FA8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i="0" spc="300" dirty="0">
                <a:latin typeface="Montserrat" pitchFamily="2" charset="77"/>
              </a:rPr>
              <a:t>LEC 15</a:t>
            </a:r>
          </a:p>
        </p:txBody>
      </p:sp>
    </p:spTree>
    <p:extLst>
      <p:ext uri="{BB962C8B-B14F-4D97-AF65-F5344CB8AC3E}">
        <p14:creationId xmlns:p14="http://schemas.microsoft.com/office/powerpoint/2010/main" val="382836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llEverywhe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B53D-D190-0D4A-BA39-A8F17D8FEB4B}"/>
              </a:ext>
            </a:extLst>
          </p:cNvPr>
          <p:cNvSpPr>
            <a:spLocks noGrp="1"/>
          </p:cNvSpPr>
          <p:nvPr>
            <p:ph type="title"/>
          </p:nvPr>
        </p:nvSpPr>
        <p:spPr>
          <a:xfrm>
            <a:off x="838199" y="1388066"/>
            <a:ext cx="10515600" cy="762635"/>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0F8F08A-57D8-194E-8383-EB3BBBF69B6C}"/>
              </a:ext>
            </a:extLst>
          </p:cNvPr>
          <p:cNvSpPr>
            <a:spLocks noGrp="1"/>
          </p:cNvSpPr>
          <p:nvPr>
            <p:ph type="sldNum" sz="quarter" idx="10"/>
          </p:nvPr>
        </p:nvSpPr>
        <p:spPr/>
        <p:txBody>
          <a:bodyPr/>
          <a:lstStyle/>
          <a:p>
            <a:fld id="{B84CCEFC-A9FF-8249-A3D3-21FB7B7CCB8D}" type="slidenum">
              <a:rPr lang="en-US" smtClean="0"/>
              <a:pPr/>
              <a:t>‹#›</a:t>
            </a:fld>
            <a:endParaRPr lang="en-US"/>
          </a:p>
        </p:txBody>
      </p:sp>
      <p:sp>
        <p:nvSpPr>
          <p:cNvPr id="4" name="Rectangle 3">
            <a:extLst>
              <a:ext uri="{FF2B5EF4-FFF2-40B4-BE49-F238E27FC236}">
                <a16:creationId xmlns:a16="http://schemas.microsoft.com/office/drawing/2014/main" id="{D536DF9B-F95B-9446-A8D9-E083A46274F8}"/>
              </a:ext>
            </a:extLst>
          </p:cNvPr>
          <p:cNvSpPr/>
          <p:nvPr userDrawn="1"/>
        </p:nvSpPr>
        <p:spPr>
          <a:xfrm>
            <a:off x="-14882" y="189488"/>
            <a:ext cx="12221763" cy="984404"/>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D6F027E-A466-424B-A56C-C5857F0E6FA7}"/>
              </a:ext>
            </a:extLst>
          </p:cNvPr>
          <p:cNvPicPr>
            <a:picLocks noChangeAspect="1"/>
          </p:cNvPicPr>
          <p:nvPr userDrawn="1"/>
        </p:nvPicPr>
        <p:blipFill>
          <a:blip r:embed="rId2"/>
          <a:stretch>
            <a:fillRect/>
          </a:stretch>
        </p:blipFill>
        <p:spPr>
          <a:xfrm>
            <a:off x="396618" y="254185"/>
            <a:ext cx="3709636" cy="855009"/>
          </a:xfrm>
          <a:prstGeom prst="rect">
            <a:avLst/>
          </a:prstGeom>
        </p:spPr>
      </p:pic>
      <p:sp>
        <p:nvSpPr>
          <p:cNvPr id="6" name="Rounded Rectangle 5">
            <a:extLst>
              <a:ext uri="{FF2B5EF4-FFF2-40B4-BE49-F238E27FC236}">
                <a16:creationId xmlns:a16="http://schemas.microsoft.com/office/drawing/2014/main" id="{DB3AA407-1DA0-3243-8E37-6DD02AC469B7}"/>
              </a:ext>
            </a:extLst>
          </p:cNvPr>
          <p:cNvSpPr/>
          <p:nvPr userDrawn="1"/>
        </p:nvSpPr>
        <p:spPr>
          <a:xfrm>
            <a:off x="8414951" y="403662"/>
            <a:ext cx="3380431" cy="556054"/>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0" dirty="0">
                <a:latin typeface="Calibri" panose="020F0502020204030204" pitchFamily="34" charset="0"/>
                <a:cs typeface="Calibri" panose="020F0502020204030204" pitchFamily="34" charset="0"/>
              </a:rPr>
              <a:t>pollev.com/uwcse373</a:t>
            </a:r>
          </a:p>
        </p:txBody>
      </p:sp>
    </p:spTree>
    <p:extLst>
      <p:ext uri="{BB962C8B-B14F-4D97-AF65-F5344CB8AC3E}">
        <p14:creationId xmlns:p14="http://schemas.microsoft.com/office/powerpoint/2010/main" val="1063051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B8B3-3837-584A-94CD-BA26A8EFFBB5}"/>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9AA6CF4A-8D26-7E47-BE24-56CAFA2BFD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2DA4DA-0832-AD49-906C-ED72A76C79FD}"/>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2058810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231-F19F-A840-B5BC-F29C9E5212F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900AC8BA-BD64-6945-A342-22D2048343EF}"/>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1809023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2D3693-0064-BB4F-9EC2-569D40495AAF}"/>
              </a:ext>
            </a:extLst>
          </p:cNvPr>
          <p:cNvSpPr>
            <a:spLocks noGrp="1"/>
          </p:cNvSpPr>
          <p:nvPr>
            <p:ph type="sldNum" sz="quarter" idx="12"/>
          </p:nvPr>
        </p:nvSpPr>
        <p:spPr/>
        <p:txBody>
          <a:bodyPr/>
          <a:lstStyle/>
          <a:p>
            <a:fld id="{B84CCEFC-A9FF-8249-A3D3-21FB7B7CCB8D}" type="slidenum">
              <a:rPr lang="en-US" smtClean="0"/>
              <a:t>‹#›</a:t>
            </a:fld>
            <a:endParaRPr lang="en-US"/>
          </a:p>
        </p:txBody>
      </p:sp>
    </p:spTree>
    <p:extLst>
      <p:ext uri="{BB962C8B-B14F-4D97-AF65-F5344CB8AC3E}">
        <p14:creationId xmlns:p14="http://schemas.microsoft.com/office/powerpoint/2010/main" val="1841486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04F1-978C-6343-BF90-B404034CBA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04F229-CC7E-6549-B870-85C68E662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62A86D8F-09C9-484A-A9EC-64E198B90B29}"/>
              </a:ext>
            </a:extLst>
          </p:cNvPr>
          <p:cNvSpPr>
            <a:spLocks noGrp="1"/>
          </p:cNvSpPr>
          <p:nvPr>
            <p:ph type="sldNum" sz="quarter" idx="10"/>
          </p:nvPr>
        </p:nvSpPr>
        <p:spPr/>
        <p:txBody>
          <a:bodyPr/>
          <a:lstStyle/>
          <a:p>
            <a:fld id="{B84CCEFC-A9FF-8249-A3D3-21FB7B7CCB8D}" type="slidenum">
              <a:rPr lang="en-US" smtClean="0"/>
              <a:pPr/>
              <a:t>‹#›</a:t>
            </a:fld>
            <a:endParaRPr lang="en-US"/>
          </a:p>
        </p:txBody>
      </p:sp>
    </p:spTree>
    <p:extLst>
      <p:ext uri="{BB962C8B-B14F-4D97-AF65-F5344CB8AC3E}">
        <p14:creationId xmlns:p14="http://schemas.microsoft.com/office/powerpoint/2010/main" val="1930453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01CC624-0437-43EF-99D3-4B5E545BF210}"/>
              </a:ext>
            </a:extLst>
          </p:cNvPr>
          <p:cNvSpPr/>
          <p:nvPr userDrawn="1"/>
        </p:nvSpPr>
        <p:spPr>
          <a:xfrm>
            <a:off x="272955" y="0"/>
            <a:ext cx="423081" cy="1562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05FEBE18-A94F-4CF8-8975-BC720F0701B8}"/>
              </a:ext>
            </a:extLst>
          </p:cNvPr>
          <p:cNvSpPr>
            <a:spLocks noGrp="1"/>
          </p:cNvSpPr>
          <p:nvPr>
            <p:ph type="dt" sz="half" idx="10"/>
          </p:nvPr>
        </p:nvSpPr>
        <p:spPr/>
        <p:txBody>
          <a:bodyPr/>
          <a:lstStyle/>
          <a:p>
            <a:fld id="{20B1D116-9EEC-4608-812B-930500586DFA}" type="datetime1">
              <a:rPr lang="en-US" smtClean="0"/>
              <a:t>7/29/20</a:t>
            </a:fld>
            <a:endParaRPr lang="en-US"/>
          </a:p>
        </p:txBody>
      </p:sp>
      <p:sp>
        <p:nvSpPr>
          <p:cNvPr id="5" name="Slide Number Placeholder 4">
            <a:extLst>
              <a:ext uri="{FF2B5EF4-FFF2-40B4-BE49-F238E27FC236}">
                <a16:creationId xmlns:a16="http://schemas.microsoft.com/office/drawing/2014/main" id="{94B072C5-2DDD-45C4-966C-970A137A42B6}"/>
              </a:ext>
            </a:extLst>
          </p:cNvPr>
          <p:cNvSpPr>
            <a:spLocks noGrp="1"/>
          </p:cNvSpPr>
          <p:nvPr>
            <p:ph type="sldNum" sz="quarter" idx="12"/>
          </p:nvPr>
        </p:nvSpPr>
        <p:spPr/>
        <p:txBody>
          <a:bodyPr/>
          <a:lstStyle/>
          <a:p>
            <a:fld id="{659665DE-58FC-41F4-AC58-2C90A5E00527}" type="slidenum">
              <a:rPr lang="en-US" smtClean="0"/>
              <a:pPr/>
              <a:t>‹#›</a:t>
            </a:fld>
            <a:endParaRPr lang="en-US"/>
          </a:p>
        </p:txBody>
      </p:sp>
      <p:cxnSp>
        <p:nvCxnSpPr>
          <p:cNvPr id="16" name="Straight Connector 15">
            <a:extLst>
              <a:ext uri="{FF2B5EF4-FFF2-40B4-BE49-F238E27FC236}">
                <a16:creationId xmlns:a16="http://schemas.microsoft.com/office/drawing/2014/main" id="{537B5817-8D3A-4DD3-92FF-32BBC5F91560}"/>
              </a:ext>
            </a:extLst>
          </p:cNvPr>
          <p:cNvCxnSpPr/>
          <p:nvPr userDrawn="1"/>
        </p:nvCxnSpPr>
        <p:spPr>
          <a:xfrm>
            <a:off x="61415" y="753975"/>
            <a:ext cx="12008609" cy="0"/>
          </a:xfrm>
          <a:prstGeom prst="line">
            <a:avLst/>
          </a:prstGeom>
          <a:ln>
            <a:solidFill>
              <a:srgbClr val="9B8ABE"/>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2B1C59-33FF-4FB4-BDD7-F61C64008581}"/>
              </a:ext>
            </a:extLst>
          </p:cNvPr>
          <p:cNvSpPr>
            <a:spLocks noGrp="1"/>
          </p:cNvSpPr>
          <p:nvPr>
            <p:ph type="title"/>
          </p:nvPr>
        </p:nvSpPr>
        <p:spPr>
          <a:xfrm>
            <a:off x="1428134" y="263276"/>
            <a:ext cx="10334364" cy="1014667"/>
          </a:xfrm>
          <a:solidFill>
            <a:schemeClr val="bg1"/>
          </a:solidFill>
        </p:spPr>
        <p:txBody>
          <a:bodyPr/>
          <a:lstStyle/>
          <a:p>
            <a:r>
              <a:rPr lang="en-US" dirty="0"/>
              <a:t>Click to edit Master title style</a:t>
            </a:r>
          </a:p>
        </p:txBody>
      </p:sp>
      <p:grpSp>
        <p:nvGrpSpPr>
          <p:cNvPr id="13" name="Group 12">
            <a:extLst>
              <a:ext uri="{FF2B5EF4-FFF2-40B4-BE49-F238E27FC236}">
                <a16:creationId xmlns:a16="http://schemas.microsoft.com/office/drawing/2014/main" id="{FB754F48-B758-43EB-980F-1E2884C8E2A7}"/>
              </a:ext>
            </a:extLst>
          </p:cNvPr>
          <p:cNvGrpSpPr/>
          <p:nvPr userDrawn="1"/>
        </p:nvGrpSpPr>
        <p:grpSpPr>
          <a:xfrm>
            <a:off x="575239" y="475151"/>
            <a:ext cx="631298" cy="631298"/>
            <a:chOff x="1530939" y="2405329"/>
            <a:chExt cx="631298" cy="631298"/>
          </a:xfrm>
        </p:grpSpPr>
        <p:sp>
          <p:nvSpPr>
            <p:cNvPr id="7" name="Oval 6">
              <a:extLst>
                <a:ext uri="{FF2B5EF4-FFF2-40B4-BE49-F238E27FC236}">
                  <a16:creationId xmlns:a16="http://schemas.microsoft.com/office/drawing/2014/main" id="{99BADBD9-302C-40D9-A763-C65CCFE16FDE}"/>
                </a:ext>
              </a:extLst>
            </p:cNvPr>
            <p:cNvSpPr/>
            <p:nvPr userDrawn="1"/>
          </p:nvSpPr>
          <p:spPr>
            <a:xfrm>
              <a:off x="1530939" y="2405329"/>
              <a:ext cx="631298" cy="631298"/>
            </a:xfrm>
            <a:prstGeom prst="ellipse">
              <a:avLst/>
            </a:prstGeom>
            <a:solidFill>
              <a:srgbClr val="B6A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Shape 490">
              <a:extLst>
                <a:ext uri="{FF2B5EF4-FFF2-40B4-BE49-F238E27FC236}">
                  <a16:creationId xmlns:a16="http://schemas.microsoft.com/office/drawing/2014/main" id="{ABC713E7-D704-4682-B292-907313F269C9}"/>
                </a:ext>
              </a:extLst>
            </p:cNvPr>
            <p:cNvGrpSpPr/>
            <p:nvPr userDrawn="1"/>
          </p:nvGrpSpPr>
          <p:grpSpPr>
            <a:xfrm>
              <a:off x="1661835" y="2536225"/>
              <a:ext cx="369505" cy="369505"/>
              <a:chOff x="2594050" y="1631825"/>
              <a:chExt cx="439625" cy="439625"/>
            </a:xfrm>
          </p:grpSpPr>
          <p:sp>
            <p:nvSpPr>
              <p:cNvPr id="9" name="Shape 491">
                <a:extLst>
                  <a:ext uri="{FF2B5EF4-FFF2-40B4-BE49-F238E27FC236}">
                    <a16:creationId xmlns:a16="http://schemas.microsoft.com/office/drawing/2014/main" id="{5701E159-D011-460A-BF32-22B3BFF6328B}"/>
                  </a:ext>
                </a:extLst>
              </p:cNvPr>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492">
                <a:extLst>
                  <a:ext uri="{FF2B5EF4-FFF2-40B4-BE49-F238E27FC236}">
                    <a16:creationId xmlns:a16="http://schemas.microsoft.com/office/drawing/2014/main" id="{CA3D8659-8AB7-48FB-9131-98E6A18A0B20}"/>
                  </a:ext>
                </a:extLst>
              </p:cNvPr>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493">
                <a:extLst>
                  <a:ext uri="{FF2B5EF4-FFF2-40B4-BE49-F238E27FC236}">
                    <a16:creationId xmlns:a16="http://schemas.microsoft.com/office/drawing/2014/main" id="{A811AE90-64AA-41C3-9DE9-62A86028AA6C}"/>
                  </a:ext>
                </a:extLst>
              </p:cNvPr>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494">
                <a:extLst>
                  <a:ext uri="{FF2B5EF4-FFF2-40B4-BE49-F238E27FC236}">
                    <a16:creationId xmlns:a16="http://schemas.microsoft.com/office/drawing/2014/main" id="{0551D70B-4457-48F5-81B9-3A38F6B661D9}"/>
                  </a:ext>
                </a:extLst>
              </p:cNvPr>
              <p:cNvSpPr/>
              <p:nvPr/>
            </p:nvSpPr>
            <p:spPr>
              <a:xfrm>
                <a:off x="2801675" y="1740825"/>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sp>
        <p:nvSpPr>
          <p:cNvPr id="17" name="Content Placeholder 2">
            <a:extLst>
              <a:ext uri="{FF2B5EF4-FFF2-40B4-BE49-F238E27FC236}">
                <a16:creationId xmlns:a16="http://schemas.microsoft.com/office/drawing/2014/main" id="{572BD7EC-0D21-433C-A8B8-B34982C0240B}"/>
              </a:ext>
            </a:extLst>
          </p:cNvPr>
          <p:cNvSpPr>
            <a:spLocks noGrp="1"/>
          </p:cNvSpPr>
          <p:nvPr>
            <p:ph idx="1"/>
          </p:nvPr>
        </p:nvSpPr>
        <p:spPr>
          <a:xfrm>
            <a:off x="1428134" y="1463857"/>
            <a:ext cx="10334364" cy="4845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oter Placeholder 4">
            <a:extLst>
              <a:ext uri="{FF2B5EF4-FFF2-40B4-BE49-F238E27FC236}">
                <a16:creationId xmlns:a16="http://schemas.microsoft.com/office/drawing/2014/main" id="{74F733CC-2D13-824F-AEF8-39DA701BC1AC}"/>
              </a:ext>
            </a:extLst>
          </p:cNvPr>
          <p:cNvSpPr>
            <a:spLocks noGrp="1"/>
          </p:cNvSpPr>
          <p:nvPr>
            <p:ph type="ftr" sz="quarter" idx="11"/>
          </p:nvPr>
        </p:nvSpPr>
        <p:spPr>
          <a:xfrm>
            <a:off x="4842742" y="6544402"/>
            <a:ext cx="5901459" cy="274320"/>
          </a:xfrm>
        </p:spPr>
        <p:txBody>
          <a:bodyPr/>
          <a:lstStyle/>
          <a:p>
            <a:r>
              <a:rPr lang="en-US" dirty="0"/>
              <a:t>CSE 373 20 SP – champion &amp; Chun</a:t>
            </a:r>
          </a:p>
        </p:txBody>
      </p:sp>
    </p:spTree>
    <p:extLst>
      <p:ext uri="{BB962C8B-B14F-4D97-AF65-F5344CB8AC3E}">
        <p14:creationId xmlns:p14="http://schemas.microsoft.com/office/powerpoint/2010/main" val="807033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9168" y="1621972"/>
            <a:ext cx="11154834" cy="4712153"/>
          </a:xfrm>
        </p:spPr>
        <p:txBody>
          <a:bodyPr/>
          <a:lstStyle>
            <a:lvl1pPr>
              <a:defRPr sz="2133" b="0"/>
            </a:lvl1pPr>
            <a:lvl2pPr>
              <a:defRPr sz="1867"/>
            </a:lvl2pPr>
            <a:lvl3pPr>
              <a:defRPr sz="18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a:xfrm>
            <a:off x="11379200" y="6492240"/>
            <a:ext cx="812800" cy="365125"/>
          </a:xfrm>
        </p:spPr>
        <p:txBody>
          <a:bodyPr/>
          <a:lstStyle>
            <a:lvl1pPr algn="ctr">
              <a:defRPr sz="900">
                <a:solidFill>
                  <a:srgbClr val="4B2A85"/>
                </a:solidFill>
              </a:defRPr>
            </a:lvl1pPr>
          </a:lstStyle>
          <a:p>
            <a:fld id="{CC1B5E29-5BFE-4A77-A178-85B6D82C95E0}" type="slidenum">
              <a:rPr lang="en-US" smtClean="0"/>
              <a:t>‹#›</a:t>
            </a:fld>
            <a:endParaRPr lang="en-US"/>
          </a:p>
        </p:txBody>
      </p:sp>
    </p:spTree>
    <p:extLst>
      <p:ext uri="{BB962C8B-B14F-4D97-AF65-F5344CB8AC3E}">
        <p14:creationId xmlns:p14="http://schemas.microsoft.com/office/powerpoint/2010/main" val="1131128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460B4-70F4-B145-8648-892BD7385F5F}"/>
              </a:ext>
            </a:extLst>
          </p:cNvPr>
          <p:cNvSpPr>
            <a:spLocks noGrp="1"/>
          </p:cNvSpPr>
          <p:nvPr>
            <p:ph type="title"/>
          </p:nvPr>
        </p:nvSpPr>
        <p:spPr>
          <a:xfrm>
            <a:off x="838200" y="456565"/>
            <a:ext cx="10515600" cy="76263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173FE4-2A2D-D54E-9CA7-3BE743A500E7}"/>
              </a:ext>
            </a:extLst>
          </p:cNvPr>
          <p:cNvSpPr>
            <a:spLocks noGrp="1"/>
          </p:cNvSpPr>
          <p:nvPr>
            <p:ph type="body" idx="1"/>
          </p:nvPr>
        </p:nvSpPr>
        <p:spPr>
          <a:xfrm>
            <a:off x="838200" y="1371600"/>
            <a:ext cx="10515600"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20E522-6C81-E146-9573-8B2A26576090}"/>
              </a:ext>
            </a:extLst>
          </p:cNvPr>
          <p:cNvSpPr>
            <a:spLocks noGrp="1"/>
          </p:cNvSpPr>
          <p:nvPr>
            <p:ph type="sldNum" sz="quarter" idx="4"/>
          </p:nvPr>
        </p:nvSpPr>
        <p:spPr>
          <a:xfrm>
            <a:off x="11549903" y="6492875"/>
            <a:ext cx="552450" cy="365125"/>
          </a:xfrm>
          <a:prstGeom prst="rect">
            <a:avLst/>
          </a:prstGeom>
        </p:spPr>
        <p:txBody>
          <a:bodyPr vert="horz" lIns="91440" tIns="45720" rIns="91440" bIns="45720" rtlCol="0" anchor="ctr"/>
          <a:lstStyle>
            <a:lvl1pPr algn="r">
              <a:defRPr sz="1100" b="1">
                <a:solidFill>
                  <a:srgbClr val="2E235D"/>
                </a:solidFill>
              </a:defRPr>
            </a:lvl1pPr>
          </a:lstStyle>
          <a:p>
            <a:fld id="{B84CCEFC-A9FF-8249-A3D3-21FB7B7CCB8D}" type="slidenum">
              <a:rPr lang="en-US" smtClean="0"/>
              <a:pPr/>
              <a:t>‹#›</a:t>
            </a:fld>
            <a:endParaRPr lang="en-US"/>
          </a:p>
        </p:txBody>
      </p:sp>
      <p:sp>
        <p:nvSpPr>
          <p:cNvPr id="8" name="Rectangle 7">
            <a:extLst>
              <a:ext uri="{FF2B5EF4-FFF2-40B4-BE49-F238E27FC236}">
                <a16:creationId xmlns:a16="http://schemas.microsoft.com/office/drawing/2014/main" id="{27829BDB-00F0-1A4D-85ED-E7EECB1665B0}"/>
              </a:ext>
            </a:extLst>
          </p:cNvPr>
          <p:cNvSpPr/>
          <p:nvPr userDrawn="1"/>
        </p:nvSpPr>
        <p:spPr>
          <a:xfrm>
            <a:off x="-29764" y="-6263"/>
            <a:ext cx="12221763" cy="230293"/>
          </a:xfrm>
          <a:prstGeom prst="rect">
            <a:avLst/>
          </a:prstGeom>
          <a:solidFill>
            <a:srgbClr val="2E235D"/>
          </a:solidFill>
          <a:ln w="12700">
            <a:solidFill>
              <a:srgbClr val="2E2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2F99840-7979-4642-ADBB-375B21C7BD9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763" y="29972"/>
            <a:ext cx="2150721" cy="169037"/>
          </a:xfrm>
          <a:prstGeom prst="rect">
            <a:avLst/>
          </a:prstGeom>
        </p:spPr>
      </p:pic>
      <p:sp>
        <p:nvSpPr>
          <p:cNvPr id="9" name="TextBox 8">
            <a:extLst>
              <a:ext uri="{FF2B5EF4-FFF2-40B4-BE49-F238E27FC236}">
                <a16:creationId xmlns:a16="http://schemas.microsoft.com/office/drawing/2014/main" id="{C16FF7FA-8B99-C643-9479-91C32ACC4F6F}"/>
              </a:ext>
            </a:extLst>
          </p:cNvPr>
          <p:cNvSpPr txBox="1"/>
          <p:nvPr userDrawn="1"/>
        </p:nvSpPr>
        <p:spPr>
          <a:xfrm>
            <a:off x="10569575" y="0"/>
            <a:ext cx="1622425" cy="230832"/>
          </a:xfrm>
          <a:prstGeom prst="rect">
            <a:avLst/>
          </a:prstGeom>
          <a:noFill/>
        </p:spPr>
        <p:txBody>
          <a:bodyPr wrap="square" rtlCol="0">
            <a:spAutoFit/>
          </a:bodyPr>
          <a:lstStyle/>
          <a:p>
            <a:pPr algn="r"/>
            <a:r>
              <a:rPr lang="en-US" sz="900" b="1" i="0" dirty="0">
                <a:solidFill>
                  <a:schemeClr val="bg1"/>
                </a:solidFill>
                <a:latin typeface="Montserrat SemiBold" pitchFamily="2" charset="77"/>
              </a:rPr>
              <a:t>CSE 373 Summer 2020</a:t>
            </a:r>
          </a:p>
        </p:txBody>
      </p:sp>
      <p:sp>
        <p:nvSpPr>
          <p:cNvPr id="10" name="TextBox 9">
            <a:extLst>
              <a:ext uri="{FF2B5EF4-FFF2-40B4-BE49-F238E27FC236}">
                <a16:creationId xmlns:a16="http://schemas.microsoft.com/office/drawing/2014/main" id="{2982E279-6D9E-BC4A-A9B9-46E4512D586D}"/>
              </a:ext>
            </a:extLst>
          </p:cNvPr>
          <p:cNvSpPr txBox="1"/>
          <p:nvPr userDrawn="1"/>
        </p:nvSpPr>
        <p:spPr>
          <a:xfrm>
            <a:off x="3000376" y="-2819"/>
            <a:ext cx="6191248" cy="230832"/>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i="0" dirty="0">
                <a:solidFill>
                  <a:schemeClr val="bg1"/>
                </a:solidFill>
                <a:latin typeface="Montserrat SemiBold" pitchFamily="2" charset="77"/>
              </a:rPr>
              <a:t>LEC 15: BFS, DFS, Shortest Paths</a:t>
            </a:r>
          </a:p>
        </p:txBody>
      </p:sp>
    </p:spTree>
    <p:extLst>
      <p:ext uri="{BB962C8B-B14F-4D97-AF65-F5344CB8AC3E}">
        <p14:creationId xmlns:p14="http://schemas.microsoft.com/office/powerpoint/2010/main" val="8468274"/>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5" r:id="rId5"/>
    <p:sldLayoutId id="2147483657" r:id="rId6"/>
    <p:sldLayoutId id="2147483658" r:id="rId7"/>
    <p:sldLayoutId id="2147483659" r:id="rId8"/>
  </p:sldLayoutIdLst>
  <p:txStyles>
    <p:title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0.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7.tif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9.tiff"/></Relationships>
</file>

<file path=ppt/slides/_rels/slide3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18.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3E336-7FEF-924C-B9A0-DBFB9A4D8162}"/>
              </a:ext>
            </a:extLst>
          </p:cNvPr>
          <p:cNvSpPr>
            <a:spLocks noGrp="1"/>
          </p:cNvSpPr>
          <p:nvPr>
            <p:ph type="title"/>
          </p:nvPr>
        </p:nvSpPr>
        <p:spPr>
          <a:xfrm>
            <a:off x="305333" y="4125093"/>
            <a:ext cx="6823054" cy="2445040"/>
          </a:xfrm>
        </p:spPr>
        <p:txBody>
          <a:bodyPr/>
          <a:lstStyle/>
          <a:p>
            <a:r>
              <a:rPr lang="en-US" dirty="0"/>
              <a:t>BFS, DFS, Shortest Paths</a:t>
            </a:r>
          </a:p>
        </p:txBody>
      </p:sp>
      <p:sp>
        <p:nvSpPr>
          <p:cNvPr id="3" name="TextBox 2">
            <a:extLst>
              <a:ext uri="{FF2B5EF4-FFF2-40B4-BE49-F238E27FC236}">
                <a16:creationId xmlns:a16="http://schemas.microsoft.com/office/drawing/2014/main" id="{CA86C931-2F9F-1949-B765-EE0BF932B1A7}"/>
              </a:ext>
            </a:extLst>
          </p:cNvPr>
          <p:cNvSpPr txBox="1"/>
          <p:nvPr/>
        </p:nvSpPr>
        <p:spPr>
          <a:xfrm>
            <a:off x="7379594" y="1403798"/>
            <a:ext cx="4631431" cy="338554"/>
          </a:xfrm>
          <a:prstGeom prst="rect">
            <a:avLst/>
          </a:prstGeom>
          <a:noFill/>
        </p:spPr>
        <p:txBody>
          <a:bodyPr wrap="square" rtlCol="0">
            <a:spAutoFit/>
          </a:bodyPr>
          <a:lstStyle/>
          <a:p>
            <a:pPr algn="ctr"/>
            <a:r>
              <a:rPr lang="en-US" sz="1600" b="1" spc="80" dirty="0">
                <a:solidFill>
                  <a:schemeClr val="bg1">
                    <a:lumMod val="65000"/>
                  </a:schemeClr>
                </a:solidFill>
                <a:latin typeface="Montserrat SemiBold" pitchFamily="2" charset="77"/>
              </a:rPr>
              <a:t>BEFORE WE START</a:t>
            </a:r>
          </a:p>
        </p:txBody>
      </p:sp>
      <p:sp>
        <p:nvSpPr>
          <p:cNvPr id="7" name="Rounded Rectangle 6">
            <a:extLst>
              <a:ext uri="{FF2B5EF4-FFF2-40B4-BE49-F238E27FC236}">
                <a16:creationId xmlns:a16="http://schemas.microsoft.com/office/drawing/2014/main" id="{A0808519-770C-F345-BDA5-8F39C53CDBC3}"/>
              </a:ext>
            </a:extLst>
          </p:cNvPr>
          <p:cNvSpPr/>
          <p:nvPr/>
        </p:nvSpPr>
        <p:spPr>
          <a:xfrm>
            <a:off x="8501965" y="4358457"/>
            <a:ext cx="2386682" cy="392590"/>
          </a:xfrm>
          <a:prstGeom prst="roundRect">
            <a:avLst/>
          </a:prstGeom>
          <a:solidFill>
            <a:srgbClr val="4E40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a:latin typeface="Calibri" panose="020F0502020204030204" pitchFamily="34" charset="0"/>
                <a:cs typeface="Calibri" panose="020F0502020204030204" pitchFamily="34" charset="0"/>
              </a:rPr>
              <a:t>pollev.com/uwcse373</a:t>
            </a:r>
          </a:p>
        </p:txBody>
      </p:sp>
      <p:sp>
        <p:nvSpPr>
          <p:cNvPr id="4" name="TextBox 3">
            <a:extLst>
              <a:ext uri="{FF2B5EF4-FFF2-40B4-BE49-F238E27FC236}">
                <a16:creationId xmlns:a16="http://schemas.microsoft.com/office/drawing/2014/main" id="{1335008A-098F-B549-9DF4-CB8455EC993D}"/>
              </a:ext>
            </a:extLst>
          </p:cNvPr>
          <p:cNvSpPr txBox="1"/>
          <p:nvPr/>
        </p:nvSpPr>
        <p:spPr>
          <a:xfrm>
            <a:off x="7379594" y="1726092"/>
            <a:ext cx="4726267" cy="584775"/>
          </a:xfrm>
          <a:prstGeom prst="rect">
            <a:avLst/>
          </a:prstGeom>
          <a:noFill/>
        </p:spPr>
        <p:txBody>
          <a:bodyPr wrap="square" rtlCol="0">
            <a:spAutoFit/>
          </a:bodyPr>
          <a:lstStyle/>
          <a:p>
            <a:r>
              <a:rPr lang="en-US" sz="1600" dirty="0">
                <a:solidFill>
                  <a:schemeClr val="tx1">
                    <a:lumMod val="75000"/>
                    <a:lumOff val="25000"/>
                  </a:schemeClr>
                </a:solidFill>
              </a:rPr>
              <a:t>If we model UW course prerequisites with a graph, what would it look like?</a:t>
            </a:r>
          </a:p>
        </p:txBody>
      </p:sp>
      <p:sp>
        <p:nvSpPr>
          <p:cNvPr id="6" name="TextBox 5">
            <a:extLst>
              <a:ext uri="{FF2B5EF4-FFF2-40B4-BE49-F238E27FC236}">
                <a16:creationId xmlns:a16="http://schemas.microsoft.com/office/drawing/2014/main" id="{59EBB17D-5E5F-3741-9EAE-A839B58D4CA4}"/>
              </a:ext>
            </a:extLst>
          </p:cNvPr>
          <p:cNvSpPr txBox="1"/>
          <p:nvPr/>
        </p:nvSpPr>
        <p:spPr>
          <a:xfrm>
            <a:off x="7568438" y="2221012"/>
            <a:ext cx="3692934" cy="2137445"/>
          </a:xfrm>
          <a:prstGeom prst="rect">
            <a:avLst/>
          </a:prstGeom>
          <a:noFill/>
        </p:spPr>
        <p:txBody>
          <a:bodyPr wrap="none" rtlCol="0">
            <a:spAutoFit/>
          </a:bodyPr>
          <a:lstStyle/>
          <a:p>
            <a:pPr>
              <a:lnSpc>
                <a:spcPts val="2300"/>
              </a:lnSpc>
            </a:pPr>
            <a:r>
              <a:rPr lang="en-US" sz="1600" dirty="0">
                <a:solidFill>
                  <a:schemeClr val="tx1">
                    <a:lumMod val="75000"/>
                    <a:lumOff val="25000"/>
                  </a:schemeClr>
                </a:solidFill>
              </a:rPr>
              <a:t>Courses represented as Vertices or Edges?</a:t>
            </a:r>
          </a:p>
          <a:p>
            <a:pPr>
              <a:lnSpc>
                <a:spcPts val="2300"/>
              </a:lnSpc>
            </a:pPr>
            <a:r>
              <a:rPr lang="en-US" sz="1600" dirty="0">
                <a:solidFill>
                  <a:schemeClr val="tx1">
                    <a:lumMod val="75000"/>
                    <a:lumOff val="25000"/>
                  </a:schemeClr>
                </a:solidFill>
              </a:rPr>
              <a:t>Undirected or Directed Graph?</a:t>
            </a:r>
          </a:p>
          <a:p>
            <a:pPr>
              <a:lnSpc>
                <a:spcPts val="2300"/>
              </a:lnSpc>
            </a:pPr>
            <a:r>
              <a:rPr lang="en-US" sz="1600" dirty="0">
                <a:solidFill>
                  <a:schemeClr val="tx1">
                    <a:lumMod val="75000"/>
                    <a:lumOff val="25000"/>
                  </a:schemeClr>
                </a:solidFill>
              </a:rPr>
              <a:t>Cyclic or Acyclic?</a:t>
            </a:r>
          </a:p>
          <a:p>
            <a:pPr>
              <a:lnSpc>
                <a:spcPts val="2300"/>
              </a:lnSpc>
            </a:pPr>
            <a:r>
              <a:rPr lang="en-US" sz="1600" dirty="0">
                <a:solidFill>
                  <a:schemeClr val="tx1">
                    <a:lumMod val="75000"/>
                    <a:lumOff val="25000"/>
                  </a:schemeClr>
                </a:solidFill>
              </a:rPr>
              <a:t>Weighted or Unweighted?</a:t>
            </a:r>
          </a:p>
          <a:p>
            <a:pPr>
              <a:lnSpc>
                <a:spcPts val="2300"/>
              </a:lnSpc>
            </a:pPr>
            <a:r>
              <a:rPr lang="en-US" sz="1600" dirty="0">
                <a:solidFill>
                  <a:schemeClr val="tx1">
                    <a:lumMod val="75000"/>
                    <a:lumOff val="25000"/>
                  </a:schemeClr>
                </a:solidFill>
              </a:rPr>
              <a:t>Are there edge labels?</a:t>
            </a:r>
          </a:p>
          <a:p>
            <a:pPr>
              <a:lnSpc>
                <a:spcPts val="2300"/>
              </a:lnSpc>
            </a:pPr>
            <a:r>
              <a:rPr lang="en-US" sz="1600" dirty="0">
                <a:solidFill>
                  <a:schemeClr val="tx1">
                    <a:lumMod val="75000"/>
                    <a:lumOff val="25000"/>
                  </a:schemeClr>
                </a:solidFill>
              </a:rPr>
              <a:t>Are there Parallel Edges?</a:t>
            </a:r>
          </a:p>
          <a:p>
            <a:pPr>
              <a:lnSpc>
                <a:spcPts val="2300"/>
              </a:lnSpc>
            </a:pPr>
            <a:r>
              <a:rPr lang="en-US" sz="1600" dirty="0">
                <a:solidFill>
                  <a:schemeClr val="tx1">
                    <a:lumMod val="75000"/>
                    <a:lumOff val="25000"/>
                  </a:schemeClr>
                </a:solidFill>
              </a:rPr>
              <a:t>Are there Self Loops?</a:t>
            </a:r>
          </a:p>
        </p:txBody>
      </p:sp>
    </p:spTree>
    <p:extLst>
      <p:ext uri="{BB962C8B-B14F-4D97-AF65-F5344CB8AC3E}">
        <p14:creationId xmlns:p14="http://schemas.microsoft.com/office/powerpoint/2010/main" val="3581297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Tradeoffs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75240" y="1463856"/>
                <a:ext cx="11187258" cy="5233505"/>
              </a:xfrm>
            </p:spPr>
            <p:txBody>
              <a:bodyPr>
                <a:normAutofit/>
              </a:bodyPr>
              <a:lstStyle/>
              <a:p>
                <a:r>
                  <a:rPr lang="en-US" dirty="0"/>
                  <a:t>Adjacency Matrices take more space, and have slower </a:t>
                </a:r>
                <a14:m>
                  <m:oMath xmlns:m="http://schemas.openxmlformats.org/officeDocument/2006/math">
                    <m:r>
                      <m:rPr>
                        <m:sty m:val="p"/>
                      </m:rPr>
                      <a:rPr lang="en-US" b="0" i="0" smtClean="0">
                        <a:latin typeface="Cambria Math" panose="02040503050406030204" pitchFamily="18" charset="0"/>
                      </a:rPr>
                      <m:t>Θ</m:t>
                    </m:r>
                    <m:r>
                      <a:rPr lang="en-US" b="0" i="1" smtClean="0">
                        <a:latin typeface="Cambria Math" panose="02040503050406030204" pitchFamily="18" charset="0"/>
                      </a:rPr>
                      <m:t>()</m:t>
                    </m:r>
                  </m:oMath>
                </a14:m>
                <a:r>
                  <a:rPr lang="en-US" dirty="0"/>
                  <a:t> bounds, why would you use them?</a:t>
                </a:r>
              </a:p>
              <a:p>
                <a:pPr lvl="1"/>
                <a:r>
                  <a:rPr lang="en-US" dirty="0"/>
                  <a:t>For </a:t>
                </a:r>
                <a:r>
                  <a:rPr lang="en-US" b="1" dirty="0">
                    <a:solidFill>
                      <a:schemeClr val="accent3"/>
                    </a:solidFill>
                  </a:rPr>
                  <a:t>dense</a:t>
                </a:r>
                <a:r>
                  <a:rPr lang="en-US" dirty="0"/>
                  <a:t> graphs (where </a:t>
                </a:r>
                <a14:m>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 </m:t>
                    </m:r>
                  </m:oMath>
                </a14:m>
                <a:r>
                  <a:rPr lang="en-US" b="0" i="0" dirty="0"/>
                  <a:t>is close to</a:t>
                </a:r>
                <a14:m>
                  <m:oMath xmlns:m="http://schemas.openxmlformats.org/officeDocument/2006/math">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sup>
                    </m:sSup>
                  </m:oMath>
                </a14:m>
                <a:r>
                  <a:rPr lang="en-US" dirty="0"/>
                  <a:t>), the running times will be close</a:t>
                </a:r>
              </a:p>
              <a:p>
                <a:pPr lvl="1"/>
                <a:r>
                  <a:rPr lang="en-US" dirty="0"/>
                  <a:t>And the constant factors can be much better for matrices than for lists. </a:t>
                </a:r>
              </a:p>
              <a:p>
                <a:pPr lvl="1"/>
                <a:r>
                  <a:rPr lang="en-US" dirty="0"/>
                  <a:t>Sometimes the matrix itself is useful (“spectral graph theory”)</a:t>
                </a:r>
              </a:p>
              <a:p>
                <a:r>
                  <a:rPr lang="en-US" dirty="0"/>
                  <a:t>What’s the tradeoff between using linked lists and hash tables for the list of neighbors?</a:t>
                </a:r>
              </a:p>
              <a:p>
                <a:pPr lvl="1"/>
                <a:r>
                  <a:rPr lang="en-US" dirty="0"/>
                  <a:t>A hash table still </a:t>
                </a:r>
                <a:r>
                  <a:rPr lang="en-US" i="1" dirty="0"/>
                  <a:t>might</a:t>
                </a:r>
                <a:r>
                  <a:rPr lang="en-US" dirty="0"/>
                  <a:t> hit a worst-case</a:t>
                </a:r>
              </a:p>
              <a:p>
                <a:pPr lvl="1"/>
                <a:r>
                  <a:rPr lang="en-US" dirty="0"/>
                  <a:t>And the linked list might not</a:t>
                </a:r>
              </a:p>
              <a:p>
                <a:pPr lvl="2"/>
                <a:r>
                  <a:rPr lang="en-US" sz="1800" dirty="0"/>
                  <a:t>Graph algorithms often just need to iterate over all the neighbors, so you might get a better guarantee with the linked list.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75240" y="1463856"/>
                <a:ext cx="11187258" cy="5233505"/>
              </a:xfrm>
              <a:blipFill>
                <a:blip r:embed="rId3"/>
                <a:stretch>
                  <a:fillRect l="-907" t="-1695"/>
                </a:stretch>
              </a:blipFill>
            </p:spPr>
            <p:txBody>
              <a:bodyPr/>
              <a:lstStyle/>
              <a:p>
                <a:r>
                  <a:rPr lang="en-US">
                    <a:noFill/>
                  </a:rPr>
                  <a:t> </a:t>
                </a:r>
              </a:p>
            </p:txBody>
          </p:sp>
        </mc:Fallback>
      </mc:AlternateContent>
    </p:spTree>
    <p:extLst>
      <p:ext uri="{BB962C8B-B14F-4D97-AF65-F5344CB8AC3E}">
        <p14:creationId xmlns:p14="http://schemas.microsoft.com/office/powerpoint/2010/main" val="414481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F700D-4D81-104B-8A0A-FC2949264C26}"/>
              </a:ext>
            </a:extLst>
          </p:cNvPr>
          <p:cNvSpPr>
            <a:spLocks noGrp="1"/>
          </p:cNvSpPr>
          <p:nvPr>
            <p:ph type="title"/>
          </p:nvPr>
        </p:nvSpPr>
        <p:spPr/>
        <p:txBody>
          <a:bodyPr/>
          <a:lstStyle/>
          <a:p>
            <a:r>
              <a:rPr lang="en-US" dirty="0"/>
              <a:t>373: Assumed Graph Implementations</a:t>
            </a:r>
          </a:p>
        </p:txBody>
      </p:sp>
      <p:sp>
        <p:nvSpPr>
          <p:cNvPr id="3" name="Content Placeholder 2">
            <a:extLst>
              <a:ext uri="{FF2B5EF4-FFF2-40B4-BE49-F238E27FC236}">
                <a16:creationId xmlns:a16="http://schemas.microsoft.com/office/drawing/2014/main" id="{40B7E2EC-C826-3140-A669-1E0C8D5F0343}"/>
              </a:ext>
            </a:extLst>
          </p:cNvPr>
          <p:cNvSpPr>
            <a:spLocks noGrp="1"/>
          </p:cNvSpPr>
          <p:nvPr>
            <p:ph idx="1"/>
          </p:nvPr>
        </p:nvSpPr>
        <p:spPr>
          <a:xfrm>
            <a:off x="838200" y="1371600"/>
            <a:ext cx="10515600" cy="2132091"/>
          </a:xfrm>
        </p:spPr>
        <p:txBody>
          <a:bodyPr/>
          <a:lstStyle/>
          <a:p>
            <a:r>
              <a:rPr lang="en-US" dirty="0"/>
              <a:t>For this class, unless otherwise stated, assume we’re using an </a:t>
            </a:r>
            <a:r>
              <a:rPr lang="en-US" b="1" dirty="0"/>
              <a:t>adjacency list </a:t>
            </a:r>
            <a:r>
              <a:rPr lang="en-US" dirty="0"/>
              <a:t>with </a:t>
            </a:r>
            <a:r>
              <a:rPr lang="en-US" b="1" dirty="0"/>
              <a:t>hash maps</a:t>
            </a:r>
            <a:r>
              <a:rPr lang="en-US" dirty="0"/>
              <a:t>.</a:t>
            </a:r>
          </a:p>
          <a:p>
            <a:pPr lvl="1"/>
            <a:r>
              <a:rPr lang="en-US" dirty="0"/>
              <a:t>Also unless otherwise stated, assume all graph hash map operations are O(1). This is a pretty reasonable assumption, because for most problems we examine you know the set of vertices ahead of time and can prevent resizing.</a:t>
            </a:r>
          </a:p>
        </p:txBody>
      </p:sp>
      <p:graphicFrame>
        <p:nvGraphicFramePr>
          <p:cNvPr id="4" name="Table 3">
            <a:extLst>
              <a:ext uri="{FF2B5EF4-FFF2-40B4-BE49-F238E27FC236}">
                <a16:creationId xmlns:a16="http://schemas.microsoft.com/office/drawing/2014/main" id="{78766082-A926-4D4B-B546-504A4703F8A2}"/>
              </a:ext>
            </a:extLst>
          </p:cNvPr>
          <p:cNvGraphicFramePr>
            <a:graphicFrameLocks noGrp="1"/>
          </p:cNvGraphicFramePr>
          <p:nvPr>
            <p:extLst>
              <p:ext uri="{D42A27DB-BD31-4B8C-83A1-F6EECF244321}">
                <p14:modId xmlns:p14="http://schemas.microsoft.com/office/powerpoint/2010/main" val="3945775387"/>
              </p:ext>
            </p:extLst>
          </p:nvPr>
        </p:nvGraphicFramePr>
        <p:xfrm>
          <a:off x="3887683" y="3792550"/>
          <a:ext cx="4206871" cy="2225040"/>
        </p:xfrm>
        <a:graphic>
          <a:graphicData uri="http://schemas.openxmlformats.org/drawingml/2006/table">
            <a:tbl>
              <a:tblPr firstRow="1" bandRow="1">
                <a:tableStyleId>{5C22544A-7EE6-4342-B048-85BDC9FD1C3A}</a:tableStyleId>
              </a:tblPr>
              <a:tblGrid>
                <a:gridCol w="2805454">
                  <a:extLst>
                    <a:ext uri="{9D8B030D-6E8A-4147-A177-3AD203B41FA5}">
                      <a16:colId xmlns:a16="http://schemas.microsoft.com/office/drawing/2014/main" val="29581149"/>
                    </a:ext>
                  </a:extLst>
                </a:gridCol>
                <a:gridCol w="1401417">
                  <a:extLst>
                    <a:ext uri="{9D8B030D-6E8A-4147-A177-3AD203B41FA5}">
                      <a16:colId xmlns:a16="http://schemas.microsoft.com/office/drawing/2014/main" val="3546704715"/>
                    </a:ext>
                  </a:extLst>
                </a:gridCol>
              </a:tblGrid>
              <a:tr h="370840">
                <a:tc>
                  <a:txBody>
                    <a:bodyPr/>
                    <a:lstStyle/>
                    <a:p>
                      <a:r>
                        <a:rPr lang="en-US" b="1" dirty="0">
                          <a:solidFill>
                            <a:schemeClr val="tx1"/>
                          </a:solidFill>
                        </a:rPr>
                        <a:t>Add Edge</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chemeClr val="tx1"/>
                        </a:solidFill>
                      </a:endParaRP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2456913"/>
                  </a:ext>
                </a:extLst>
              </a:tr>
              <a:tr h="370840">
                <a:tc>
                  <a:txBody>
                    <a:bodyPr/>
                    <a:lstStyle/>
                    <a:p>
                      <a:r>
                        <a:rPr lang="en-US" b="1" dirty="0">
                          <a:solidFill>
                            <a:schemeClr val="tx1"/>
                          </a:solidFill>
                        </a:rPr>
                        <a:t>Remove Edge</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chemeClr val="tx1"/>
                        </a:solidFill>
                      </a:endParaRP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22850"/>
                  </a:ext>
                </a:extLst>
              </a:tr>
              <a:tr h="370840">
                <a:tc>
                  <a:txBody>
                    <a:bodyPr/>
                    <a:lstStyle/>
                    <a:p>
                      <a:r>
                        <a:rPr lang="en-US" b="1" dirty="0">
                          <a:solidFill>
                            <a:schemeClr val="tx1"/>
                          </a:solidFill>
                        </a:rPr>
                        <a:t>Check if edge (u, v) exists</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chemeClr val="tx1"/>
                        </a:solidFill>
                      </a:endParaRP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73029766"/>
                  </a:ext>
                </a:extLst>
              </a:tr>
              <a:tr h="370840">
                <a:tc>
                  <a:txBody>
                    <a:bodyPr/>
                    <a:lstStyle/>
                    <a:p>
                      <a:r>
                        <a:rPr lang="en-US" b="1" dirty="0">
                          <a:solidFill>
                            <a:schemeClr val="tx1"/>
                          </a:solidFill>
                        </a:rPr>
                        <a:t>Get out-neighbors of u</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chemeClr val="tx1"/>
                        </a:solidFill>
                      </a:endParaRP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9550275"/>
                  </a:ext>
                </a:extLst>
              </a:tr>
              <a:tr h="370840">
                <a:tc>
                  <a:txBody>
                    <a:bodyPr/>
                    <a:lstStyle/>
                    <a:p>
                      <a:r>
                        <a:rPr lang="en-US" b="1" dirty="0">
                          <a:solidFill>
                            <a:schemeClr val="tx1"/>
                          </a:solidFill>
                        </a:rPr>
                        <a:t>Get in-neighbors of v</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chemeClr val="tx1"/>
                        </a:solidFill>
                      </a:endParaRP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2523638"/>
                  </a:ext>
                </a:extLst>
              </a:tr>
              <a:tr h="370840">
                <a:tc>
                  <a:txBody>
                    <a:bodyPr/>
                    <a:lstStyle/>
                    <a:p>
                      <a:r>
                        <a:rPr lang="en-US" b="1" dirty="0">
                          <a:solidFill>
                            <a:schemeClr val="tx1"/>
                          </a:solidFill>
                        </a:rPr>
                        <a:t>(Space Complexity)</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chemeClr val="tx1"/>
                        </a:solidFill>
                      </a:endParaRP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8185659"/>
                  </a:ext>
                </a:extLst>
              </a:tr>
            </a:tbl>
          </a:graphicData>
        </a:graphic>
      </p:graphicFrame>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79BF131-1552-B546-ABEA-5EBDB27AF911}"/>
                  </a:ext>
                </a:extLst>
              </p:cNvPr>
              <p:cNvSpPr/>
              <p:nvPr/>
            </p:nvSpPr>
            <p:spPr>
              <a:xfrm>
                <a:off x="6592118" y="4139001"/>
                <a:ext cx="1253869" cy="400110"/>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sz="2000" b="1" i="0" dirty="0" smtClean="0">
                          <a:solidFill>
                            <a:srgbClr val="4C3282"/>
                          </a:solidFill>
                          <a:latin typeface="Cambria Math" panose="02040503050406030204" pitchFamily="18" charset="0"/>
                        </a:rPr>
                        <m:t>𝚯</m:t>
                      </m:r>
                      <m:r>
                        <a:rPr lang="en-US" sz="2000" b="1" i="1" dirty="0" smtClean="0">
                          <a:solidFill>
                            <a:srgbClr val="4C3282"/>
                          </a:solidFill>
                          <a:latin typeface="Cambria Math" panose="02040503050406030204" pitchFamily="18" charset="0"/>
                        </a:rPr>
                        <m:t>(</m:t>
                      </m:r>
                      <m:r>
                        <a:rPr lang="en-US" sz="2000" b="1" i="1" dirty="0" smtClean="0">
                          <a:solidFill>
                            <a:srgbClr val="4C3282"/>
                          </a:solidFill>
                          <a:latin typeface="Cambria Math" panose="02040503050406030204" pitchFamily="18" charset="0"/>
                        </a:rPr>
                        <m:t>𝟏</m:t>
                      </m:r>
                      <m:r>
                        <a:rPr lang="en-US" sz="2000" b="1" i="1" dirty="0" smtClean="0">
                          <a:solidFill>
                            <a:srgbClr val="4C3282"/>
                          </a:solidFill>
                          <a:latin typeface="Cambria Math" panose="02040503050406030204" pitchFamily="18" charset="0"/>
                        </a:rPr>
                        <m:t>)</m:t>
                      </m:r>
                    </m:oMath>
                  </m:oMathPara>
                </a14:m>
                <a:endParaRPr lang="en-US" sz="2000" b="1" dirty="0">
                  <a:solidFill>
                    <a:srgbClr val="4C3282"/>
                  </a:solidFill>
                </a:endParaRPr>
              </a:p>
            </p:txBody>
          </p:sp>
        </mc:Choice>
        <mc:Fallback xmlns="">
          <p:sp>
            <p:nvSpPr>
              <p:cNvPr id="5" name="Rectangle 4">
                <a:extLst>
                  <a:ext uri="{FF2B5EF4-FFF2-40B4-BE49-F238E27FC236}">
                    <a16:creationId xmlns:a16="http://schemas.microsoft.com/office/drawing/2014/main" id="{079BF131-1552-B546-ABEA-5EBDB27AF911}"/>
                  </a:ext>
                </a:extLst>
              </p:cNvPr>
              <p:cNvSpPr>
                <a:spLocks noRot="1" noChangeAspect="1" noMove="1" noResize="1" noEditPoints="1" noAdjustHandles="1" noChangeArrowheads="1" noChangeShapeType="1" noTextEdit="1"/>
              </p:cNvSpPr>
              <p:nvPr/>
            </p:nvSpPr>
            <p:spPr>
              <a:xfrm>
                <a:off x="6592118" y="4139001"/>
                <a:ext cx="1253869" cy="400110"/>
              </a:xfrm>
              <a:prstGeom prst="rect">
                <a:avLst/>
              </a:prstGeom>
              <a:blipFill>
                <a:blip r:embed="rId3"/>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BD68B759-8E6E-1C42-BA2E-08DF721222FD}"/>
                  </a:ext>
                </a:extLst>
              </p:cNvPr>
              <p:cNvSpPr/>
              <p:nvPr/>
            </p:nvSpPr>
            <p:spPr>
              <a:xfrm>
                <a:off x="6592117" y="4524860"/>
                <a:ext cx="1253869" cy="400110"/>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sz="2000" b="1" dirty="0" smtClean="0">
                          <a:solidFill>
                            <a:srgbClr val="4C3282"/>
                          </a:solidFill>
                          <a:latin typeface="Cambria Math" panose="02040503050406030204" pitchFamily="18" charset="0"/>
                        </a:rPr>
                        <m:t>𝚯</m:t>
                      </m:r>
                      <m:r>
                        <a:rPr lang="en-US" sz="2000" b="1" i="1" dirty="0">
                          <a:solidFill>
                            <a:srgbClr val="4C3282"/>
                          </a:solidFill>
                          <a:latin typeface="Cambria Math" panose="02040503050406030204" pitchFamily="18" charset="0"/>
                        </a:rPr>
                        <m:t>(</m:t>
                      </m:r>
                      <m:r>
                        <a:rPr lang="en-US" sz="2000" b="1" i="1" dirty="0" smtClean="0">
                          <a:solidFill>
                            <a:srgbClr val="4C3282"/>
                          </a:solidFill>
                          <a:latin typeface="Cambria Math" panose="02040503050406030204" pitchFamily="18" charset="0"/>
                        </a:rPr>
                        <m:t>𝟏</m:t>
                      </m:r>
                      <m:r>
                        <a:rPr lang="en-US" sz="2000" b="1" i="1" dirty="0" smtClean="0">
                          <a:solidFill>
                            <a:srgbClr val="4C3282"/>
                          </a:solidFill>
                          <a:latin typeface="Cambria Math" panose="02040503050406030204" pitchFamily="18" charset="0"/>
                        </a:rPr>
                        <m:t>)</m:t>
                      </m:r>
                    </m:oMath>
                  </m:oMathPara>
                </a14:m>
                <a:endParaRPr lang="en-US" sz="2000" b="1" dirty="0">
                  <a:solidFill>
                    <a:srgbClr val="4C3282"/>
                  </a:solidFill>
                </a:endParaRPr>
              </a:p>
            </p:txBody>
          </p:sp>
        </mc:Choice>
        <mc:Fallback xmlns="">
          <p:sp>
            <p:nvSpPr>
              <p:cNvPr id="6" name="Rectangle 5">
                <a:extLst>
                  <a:ext uri="{FF2B5EF4-FFF2-40B4-BE49-F238E27FC236}">
                    <a16:creationId xmlns:a16="http://schemas.microsoft.com/office/drawing/2014/main" id="{BD68B759-8E6E-1C42-BA2E-08DF721222FD}"/>
                  </a:ext>
                </a:extLst>
              </p:cNvPr>
              <p:cNvSpPr>
                <a:spLocks noRot="1" noChangeAspect="1" noMove="1" noResize="1" noEditPoints="1" noAdjustHandles="1" noChangeArrowheads="1" noChangeShapeType="1" noTextEdit="1"/>
              </p:cNvSpPr>
              <p:nvPr/>
            </p:nvSpPr>
            <p:spPr>
              <a:xfrm>
                <a:off x="6592117" y="4524860"/>
                <a:ext cx="1253869" cy="400110"/>
              </a:xfrm>
              <a:prstGeom prst="rect">
                <a:avLst/>
              </a:prstGeom>
              <a:blipFill>
                <a:blip r:embed="rId4"/>
                <a:stretch>
                  <a:fillRect b="-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94D37E3-31D0-A544-8833-83C5426445DE}"/>
                  </a:ext>
                </a:extLst>
              </p:cNvPr>
              <p:cNvSpPr/>
              <p:nvPr/>
            </p:nvSpPr>
            <p:spPr>
              <a:xfrm>
                <a:off x="6225194" y="4896344"/>
                <a:ext cx="1911101" cy="400110"/>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sz="2000" b="1" dirty="0">
                          <a:solidFill>
                            <a:srgbClr val="4C3282"/>
                          </a:solidFill>
                          <a:latin typeface="Cambria Math" panose="02040503050406030204" pitchFamily="18" charset="0"/>
                        </a:rPr>
                        <m:t>𝚯</m:t>
                      </m:r>
                      <m:r>
                        <a:rPr lang="en-US" sz="2000" b="1" i="1" dirty="0">
                          <a:solidFill>
                            <a:srgbClr val="4C3282"/>
                          </a:solidFill>
                          <a:latin typeface="Cambria Math" panose="02040503050406030204" pitchFamily="18" charset="0"/>
                        </a:rPr>
                        <m:t>(</m:t>
                      </m:r>
                      <m:r>
                        <a:rPr lang="en-US" sz="2000" b="1" dirty="0">
                          <a:solidFill>
                            <a:srgbClr val="4C3282"/>
                          </a:solidFill>
                          <a:latin typeface="Cambria Math" panose="02040503050406030204" pitchFamily="18" charset="0"/>
                        </a:rPr>
                        <m:t>𝐝𝐞𝐠</m:t>
                      </m:r>
                      <m:r>
                        <a:rPr lang="en-US" sz="2000" b="1" i="1" dirty="0">
                          <a:solidFill>
                            <a:srgbClr val="4C3282"/>
                          </a:solidFill>
                          <a:latin typeface="Cambria Math" panose="02040503050406030204" pitchFamily="18" charset="0"/>
                        </a:rPr>
                        <m:t>⁡(</m:t>
                      </m:r>
                      <m:r>
                        <a:rPr lang="en-US" sz="2000" b="1" i="1" dirty="0">
                          <a:solidFill>
                            <a:srgbClr val="4C3282"/>
                          </a:solidFill>
                          <a:latin typeface="Cambria Math" panose="02040503050406030204" pitchFamily="18" charset="0"/>
                        </a:rPr>
                        <m:t>𝒖</m:t>
                      </m:r>
                      <m:r>
                        <a:rPr lang="en-US" sz="2000" b="1" i="1" dirty="0">
                          <a:solidFill>
                            <a:srgbClr val="4C3282"/>
                          </a:solidFill>
                          <a:latin typeface="Cambria Math" panose="02040503050406030204" pitchFamily="18" charset="0"/>
                        </a:rPr>
                        <m:t>))</m:t>
                      </m:r>
                    </m:oMath>
                  </m:oMathPara>
                </a14:m>
                <a:endParaRPr lang="en-US" sz="2000" b="1" dirty="0">
                  <a:solidFill>
                    <a:srgbClr val="4C3282"/>
                  </a:solidFill>
                </a:endParaRPr>
              </a:p>
            </p:txBody>
          </p:sp>
        </mc:Choice>
        <mc:Fallback xmlns="">
          <p:sp>
            <p:nvSpPr>
              <p:cNvPr id="7" name="Rectangle 6">
                <a:extLst>
                  <a:ext uri="{FF2B5EF4-FFF2-40B4-BE49-F238E27FC236}">
                    <a16:creationId xmlns:a16="http://schemas.microsoft.com/office/drawing/2014/main" id="{094D37E3-31D0-A544-8833-83C5426445DE}"/>
                  </a:ext>
                </a:extLst>
              </p:cNvPr>
              <p:cNvSpPr>
                <a:spLocks noRot="1" noChangeAspect="1" noMove="1" noResize="1" noEditPoints="1" noAdjustHandles="1" noChangeArrowheads="1" noChangeShapeType="1" noTextEdit="1"/>
              </p:cNvSpPr>
              <p:nvPr/>
            </p:nvSpPr>
            <p:spPr>
              <a:xfrm>
                <a:off x="6225194" y="4896344"/>
                <a:ext cx="1911101" cy="400110"/>
              </a:xfrm>
              <a:prstGeom prst="rect">
                <a:avLst/>
              </a:prstGeom>
              <a:blipFill>
                <a:blip r:embed="rId5"/>
                <a:stretch>
                  <a:fillRect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CA21C44-22CB-1A4A-A0F0-339E85512530}"/>
                  </a:ext>
                </a:extLst>
              </p:cNvPr>
              <p:cNvSpPr/>
              <p:nvPr/>
            </p:nvSpPr>
            <p:spPr>
              <a:xfrm>
                <a:off x="6595095" y="5256912"/>
                <a:ext cx="1548845"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b="1" dirty="0">
                          <a:solidFill>
                            <a:srgbClr val="4C3282"/>
                          </a:solidFill>
                          <a:latin typeface="Cambria Math" panose="02040503050406030204" pitchFamily="18" charset="0"/>
                        </a:rPr>
                        <m:t>𝚯</m:t>
                      </m:r>
                      <m:r>
                        <a:rPr lang="en-US" sz="2000" b="1" i="1" dirty="0">
                          <a:solidFill>
                            <a:srgbClr val="4C3282"/>
                          </a:solidFill>
                          <a:latin typeface="Cambria Math" panose="02040503050406030204" pitchFamily="18" charset="0"/>
                        </a:rPr>
                        <m:t>(</m:t>
                      </m:r>
                      <m:r>
                        <a:rPr lang="en-US" sz="2000" b="1" i="1" dirty="0">
                          <a:solidFill>
                            <a:srgbClr val="4C3282"/>
                          </a:solidFill>
                          <a:latin typeface="Cambria Math" panose="02040503050406030204" pitchFamily="18" charset="0"/>
                        </a:rPr>
                        <m:t>𝒏</m:t>
                      </m:r>
                      <m:r>
                        <a:rPr lang="en-US" sz="2000" b="1" i="1" dirty="0">
                          <a:solidFill>
                            <a:srgbClr val="4C3282"/>
                          </a:solidFill>
                          <a:latin typeface="Cambria Math" panose="02040503050406030204" pitchFamily="18" charset="0"/>
                        </a:rPr>
                        <m:t>)</m:t>
                      </m:r>
                    </m:oMath>
                  </m:oMathPara>
                </a14:m>
                <a:endParaRPr lang="en-US" sz="2000" b="1" dirty="0">
                  <a:solidFill>
                    <a:srgbClr val="4C3282"/>
                  </a:solidFill>
                </a:endParaRPr>
              </a:p>
            </p:txBody>
          </p:sp>
        </mc:Choice>
        <mc:Fallback xmlns="">
          <p:sp>
            <p:nvSpPr>
              <p:cNvPr id="8" name="Rectangle 7">
                <a:extLst>
                  <a:ext uri="{FF2B5EF4-FFF2-40B4-BE49-F238E27FC236}">
                    <a16:creationId xmlns:a16="http://schemas.microsoft.com/office/drawing/2014/main" id="{BCA21C44-22CB-1A4A-A0F0-339E85512530}"/>
                  </a:ext>
                </a:extLst>
              </p:cNvPr>
              <p:cNvSpPr>
                <a:spLocks noRot="1" noChangeAspect="1" noMove="1" noResize="1" noEditPoints="1" noAdjustHandles="1" noChangeArrowheads="1" noChangeShapeType="1" noTextEdit="1"/>
              </p:cNvSpPr>
              <p:nvPr/>
            </p:nvSpPr>
            <p:spPr>
              <a:xfrm>
                <a:off x="6595095" y="5256912"/>
                <a:ext cx="1548845" cy="400110"/>
              </a:xfrm>
              <a:prstGeom prst="rect">
                <a:avLst/>
              </a:prstGeom>
              <a:blipFill>
                <a:blip r:embed="rId6"/>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338042FB-016E-ED45-9D11-7A323A4C55F2}"/>
                  </a:ext>
                </a:extLst>
              </p:cNvPr>
              <p:cNvSpPr/>
              <p:nvPr/>
            </p:nvSpPr>
            <p:spPr>
              <a:xfrm>
                <a:off x="6690977" y="5639313"/>
                <a:ext cx="134863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dirty="0" smtClean="0">
                          <a:solidFill>
                            <a:srgbClr val="4C3282"/>
                          </a:solidFill>
                          <a:latin typeface="Cambria Math" panose="02040503050406030204" pitchFamily="18" charset="0"/>
                        </a:rPr>
                        <m:t>𝚯</m:t>
                      </m:r>
                      <m:r>
                        <a:rPr lang="en-US" sz="2000" b="1" i="1" dirty="0" smtClean="0">
                          <a:solidFill>
                            <a:srgbClr val="4C3282"/>
                          </a:solidFill>
                          <a:latin typeface="Cambria Math" panose="02040503050406030204" pitchFamily="18" charset="0"/>
                        </a:rPr>
                        <m:t>(</m:t>
                      </m:r>
                      <m:r>
                        <a:rPr lang="en-US" sz="2000" b="1" i="1" dirty="0" smtClean="0">
                          <a:solidFill>
                            <a:srgbClr val="4C3282"/>
                          </a:solidFill>
                          <a:latin typeface="Cambria Math" panose="02040503050406030204" pitchFamily="18" charset="0"/>
                        </a:rPr>
                        <m:t>𝒏</m:t>
                      </m:r>
                      <m:r>
                        <a:rPr lang="en-US" sz="2000" b="1" i="1" dirty="0" smtClean="0">
                          <a:solidFill>
                            <a:srgbClr val="4C3282"/>
                          </a:solidFill>
                          <a:latin typeface="Cambria Math" panose="02040503050406030204" pitchFamily="18" charset="0"/>
                        </a:rPr>
                        <m:t>+</m:t>
                      </m:r>
                      <m:r>
                        <a:rPr lang="en-US" sz="2000" b="1" i="1" dirty="0" smtClean="0">
                          <a:solidFill>
                            <a:srgbClr val="4C3282"/>
                          </a:solidFill>
                          <a:latin typeface="Cambria Math" panose="02040503050406030204" pitchFamily="18" charset="0"/>
                        </a:rPr>
                        <m:t>𝒎</m:t>
                      </m:r>
                      <m:r>
                        <a:rPr lang="en-US" sz="2000" b="1" i="1" dirty="0" smtClean="0">
                          <a:solidFill>
                            <a:srgbClr val="4C3282"/>
                          </a:solidFill>
                          <a:latin typeface="Cambria Math" panose="02040503050406030204" pitchFamily="18" charset="0"/>
                        </a:rPr>
                        <m:t>)</m:t>
                      </m:r>
                    </m:oMath>
                  </m:oMathPara>
                </a14:m>
                <a:endParaRPr lang="en-US" sz="2000" b="1" dirty="0">
                  <a:solidFill>
                    <a:srgbClr val="4C3282"/>
                  </a:solidFill>
                </a:endParaRPr>
              </a:p>
            </p:txBody>
          </p:sp>
        </mc:Choice>
        <mc:Fallback xmlns="">
          <p:sp>
            <p:nvSpPr>
              <p:cNvPr id="9" name="Rectangle 8">
                <a:extLst>
                  <a:ext uri="{FF2B5EF4-FFF2-40B4-BE49-F238E27FC236}">
                    <a16:creationId xmlns:a16="http://schemas.microsoft.com/office/drawing/2014/main" id="{338042FB-016E-ED45-9D11-7A323A4C55F2}"/>
                  </a:ext>
                </a:extLst>
              </p:cNvPr>
              <p:cNvSpPr>
                <a:spLocks noRot="1" noChangeAspect="1" noMove="1" noResize="1" noEditPoints="1" noAdjustHandles="1" noChangeArrowheads="1" noChangeShapeType="1" noTextEdit="1"/>
              </p:cNvSpPr>
              <p:nvPr/>
            </p:nvSpPr>
            <p:spPr>
              <a:xfrm>
                <a:off x="6690977" y="5639313"/>
                <a:ext cx="1348639" cy="400110"/>
              </a:xfrm>
              <a:prstGeom prst="rect">
                <a:avLst/>
              </a:prstGeom>
              <a:blipFill>
                <a:blip r:embed="rId7"/>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2A081A9D-B7D8-314A-906B-EA9B6C12DBFD}"/>
                  </a:ext>
                </a:extLst>
              </p:cNvPr>
              <p:cNvSpPr/>
              <p:nvPr/>
            </p:nvSpPr>
            <p:spPr>
              <a:xfrm>
                <a:off x="6592119" y="3747259"/>
                <a:ext cx="1253869" cy="400110"/>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sz="2000" b="1" i="0" dirty="0" smtClean="0">
                          <a:solidFill>
                            <a:srgbClr val="4C3282"/>
                          </a:solidFill>
                          <a:latin typeface="Cambria Math" panose="02040503050406030204" pitchFamily="18" charset="0"/>
                        </a:rPr>
                        <m:t>𝚯</m:t>
                      </m:r>
                      <m:r>
                        <a:rPr lang="en-US" sz="2000" b="1" i="1" dirty="0" smtClean="0">
                          <a:solidFill>
                            <a:srgbClr val="4C3282"/>
                          </a:solidFill>
                          <a:latin typeface="Cambria Math" panose="02040503050406030204" pitchFamily="18" charset="0"/>
                        </a:rPr>
                        <m:t>(</m:t>
                      </m:r>
                      <m:r>
                        <a:rPr lang="en-US" sz="2000" b="1" i="1" dirty="0" smtClean="0">
                          <a:solidFill>
                            <a:srgbClr val="4C3282"/>
                          </a:solidFill>
                          <a:latin typeface="Cambria Math" panose="02040503050406030204" pitchFamily="18" charset="0"/>
                        </a:rPr>
                        <m:t>𝟏</m:t>
                      </m:r>
                      <m:r>
                        <a:rPr lang="en-US" sz="2000" b="1" i="1" dirty="0" smtClean="0">
                          <a:solidFill>
                            <a:srgbClr val="4C3282"/>
                          </a:solidFill>
                          <a:latin typeface="Cambria Math" panose="02040503050406030204" pitchFamily="18" charset="0"/>
                        </a:rPr>
                        <m:t>)</m:t>
                      </m:r>
                    </m:oMath>
                  </m:oMathPara>
                </a14:m>
                <a:endParaRPr lang="en-US" sz="2000" b="1" dirty="0">
                  <a:solidFill>
                    <a:srgbClr val="4C3282"/>
                  </a:solidFill>
                </a:endParaRPr>
              </a:p>
            </p:txBody>
          </p:sp>
        </mc:Choice>
        <mc:Fallback xmlns="">
          <p:sp>
            <p:nvSpPr>
              <p:cNvPr id="10" name="Rectangle 9">
                <a:extLst>
                  <a:ext uri="{FF2B5EF4-FFF2-40B4-BE49-F238E27FC236}">
                    <a16:creationId xmlns:a16="http://schemas.microsoft.com/office/drawing/2014/main" id="{2A081A9D-B7D8-314A-906B-EA9B6C12DBFD}"/>
                  </a:ext>
                </a:extLst>
              </p:cNvPr>
              <p:cNvSpPr>
                <a:spLocks noRot="1" noChangeAspect="1" noMove="1" noResize="1" noEditPoints="1" noAdjustHandles="1" noChangeArrowheads="1" noChangeShapeType="1" noTextEdit="1"/>
              </p:cNvSpPr>
              <p:nvPr/>
            </p:nvSpPr>
            <p:spPr>
              <a:xfrm>
                <a:off x="6592119" y="3747259"/>
                <a:ext cx="1253869" cy="400110"/>
              </a:xfrm>
              <a:prstGeom prst="rect">
                <a:avLst/>
              </a:prstGeom>
              <a:blipFill>
                <a:blip r:embed="rId3"/>
                <a:stretch>
                  <a:fillRect b="-9091"/>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50A17F5A-C20D-984A-9AAD-EA242FE4A6A0}"/>
              </a:ext>
            </a:extLst>
          </p:cNvPr>
          <p:cNvSpPr/>
          <p:nvPr/>
        </p:nvSpPr>
        <p:spPr>
          <a:xfrm>
            <a:off x="6431919" y="6062881"/>
            <a:ext cx="1662635" cy="338554"/>
          </a:xfrm>
          <a:prstGeom prst="rect">
            <a:avLst/>
          </a:prstGeom>
        </p:spPr>
        <p:txBody>
          <a:bodyPr wrap="none">
            <a:spAutoFit/>
          </a:bodyPr>
          <a:lstStyle/>
          <a:p>
            <a:r>
              <a:rPr lang="en-US" sz="1600" dirty="0">
                <a:latin typeface="Calibri" panose="020F0502020204030204" pitchFamily="34" charset="0"/>
                <a:cs typeface="Calibri" panose="020F0502020204030204" pitchFamily="34" charset="0"/>
              </a:rPr>
              <a:t>(|V| = n, |E| = m)</a:t>
            </a:r>
          </a:p>
        </p:txBody>
      </p:sp>
    </p:spTree>
    <p:extLst>
      <p:ext uri="{BB962C8B-B14F-4D97-AF65-F5344CB8AC3E}">
        <p14:creationId xmlns:p14="http://schemas.microsoft.com/office/powerpoint/2010/main" val="757830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D11B2-A58F-C140-9EF2-75CC42DEE147}"/>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B2DCE81C-FFDE-374A-96F7-91C227904DC7}"/>
              </a:ext>
            </a:extLst>
          </p:cNvPr>
          <p:cNvSpPr>
            <a:spLocks noGrp="1"/>
          </p:cNvSpPr>
          <p:nvPr>
            <p:ph idx="1"/>
          </p:nvPr>
        </p:nvSpPr>
        <p:spPr/>
        <p:txBody>
          <a:bodyPr/>
          <a:lstStyle/>
          <a:p>
            <a:r>
              <a:rPr lang="en-US" sz="2400" b="1" i="1" dirty="0">
                <a:solidFill>
                  <a:schemeClr val="accent4"/>
                </a:solidFill>
              </a:rPr>
              <a:t>Review</a:t>
            </a:r>
            <a:r>
              <a:rPr lang="en-US" dirty="0"/>
              <a:t>  Graph Implementations</a:t>
            </a:r>
          </a:p>
          <a:p>
            <a:pPr marL="0" indent="0">
              <a:buNone/>
            </a:pPr>
            <a:endParaRPr lang="en-US" dirty="0"/>
          </a:p>
          <a:p>
            <a:r>
              <a:rPr lang="en-US" b="1" dirty="0">
                <a:solidFill>
                  <a:schemeClr val="accent5"/>
                </a:solidFill>
              </a:rPr>
              <a:t>s-t Connectivity Problem</a:t>
            </a:r>
          </a:p>
          <a:p>
            <a:endParaRPr lang="en-US" dirty="0"/>
          </a:p>
          <a:p>
            <a:r>
              <a:rPr lang="en-US" dirty="0"/>
              <a:t>BFS and DFS</a:t>
            </a:r>
          </a:p>
          <a:p>
            <a:pPr marL="0" indent="0">
              <a:buNone/>
            </a:pPr>
            <a:endParaRPr lang="en-US" dirty="0"/>
          </a:p>
          <a:p>
            <a:r>
              <a:rPr lang="en-US" dirty="0"/>
              <a:t>Shortest Paths Problem</a:t>
            </a:r>
          </a:p>
          <a:p>
            <a:endParaRPr lang="en-US" dirty="0"/>
          </a:p>
        </p:txBody>
      </p:sp>
      <p:sp>
        <p:nvSpPr>
          <p:cNvPr id="4" name="Pentagon 3">
            <a:extLst>
              <a:ext uri="{FF2B5EF4-FFF2-40B4-BE49-F238E27FC236}">
                <a16:creationId xmlns:a16="http://schemas.microsoft.com/office/drawing/2014/main" id="{58165A75-060D-3B41-A8F5-F02C35F0D9F2}"/>
              </a:ext>
            </a:extLst>
          </p:cNvPr>
          <p:cNvSpPr/>
          <p:nvPr/>
        </p:nvSpPr>
        <p:spPr>
          <a:xfrm rot="10800000">
            <a:off x="5115098" y="2443007"/>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1484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8FDE1-FCC0-4A57-AD63-6C3E8C99D84E}"/>
              </a:ext>
            </a:extLst>
          </p:cNvPr>
          <p:cNvSpPr>
            <a:spLocks noGrp="1"/>
          </p:cNvSpPr>
          <p:nvPr>
            <p:ph type="title"/>
          </p:nvPr>
        </p:nvSpPr>
        <p:spPr/>
        <p:txBody>
          <a:bodyPr/>
          <a:lstStyle/>
          <a:p>
            <a:r>
              <a:rPr lang="en-US" dirty="0"/>
              <a:t>s-t Connectivity Problem</a:t>
            </a:r>
          </a:p>
        </p:txBody>
      </p:sp>
      <p:sp>
        <p:nvSpPr>
          <p:cNvPr id="3" name="Content Placeholder 2">
            <a:extLst>
              <a:ext uri="{FF2B5EF4-FFF2-40B4-BE49-F238E27FC236}">
                <a16:creationId xmlns:a16="http://schemas.microsoft.com/office/drawing/2014/main" id="{10562299-01AD-4637-B579-B81E8A6AC65F}"/>
              </a:ext>
            </a:extLst>
          </p:cNvPr>
          <p:cNvSpPr>
            <a:spLocks noGrp="1"/>
          </p:cNvSpPr>
          <p:nvPr>
            <p:ph idx="1"/>
          </p:nvPr>
        </p:nvSpPr>
        <p:spPr>
          <a:xfrm>
            <a:off x="894836" y="3804041"/>
            <a:ext cx="5600232" cy="2486026"/>
          </a:xfrm>
        </p:spPr>
        <p:txBody>
          <a:bodyPr>
            <a:normAutofit/>
          </a:bodyPr>
          <a:lstStyle/>
          <a:p>
            <a:pPr>
              <a:spcBef>
                <a:spcPts val="1067"/>
              </a:spcBef>
              <a:spcAft>
                <a:spcPts val="1067"/>
              </a:spcAft>
            </a:pPr>
            <a:r>
              <a:rPr lang="en-US" dirty="0"/>
              <a:t>Try to come up with an algorithm for </a:t>
            </a:r>
            <a:r>
              <a:rPr lang="en-US" dirty="0">
                <a:latin typeface="Consolas" panose="020B0609020204030204" pitchFamily="49" charset="0"/>
                <a:cs typeface="Consolas" panose="020B0609020204030204" pitchFamily="49" charset="0"/>
              </a:rPr>
              <a:t>connected(</a:t>
            </a:r>
            <a:r>
              <a:rPr lang="en-US" b="1" dirty="0">
                <a:latin typeface="Consolas" panose="020B0609020204030204" pitchFamily="49" charset="0"/>
                <a:cs typeface="Consolas" panose="020B0609020204030204" pitchFamily="49" charset="0"/>
              </a:rPr>
              <a:t>s</a:t>
            </a:r>
            <a:r>
              <a:rPr lang="en-US" dirty="0">
                <a:latin typeface="Consolas" panose="020B0609020204030204" pitchFamily="49" charset="0"/>
                <a:cs typeface="Consolas" panose="020B0609020204030204" pitchFamily="49" charset="0"/>
              </a:rPr>
              <a:t>, </a:t>
            </a:r>
            <a:r>
              <a:rPr lang="en-US" b="1" dirty="0">
                <a:latin typeface="Consolas" panose="020B0609020204030204" pitchFamily="49" charset="0"/>
                <a:cs typeface="Consolas" panose="020B0609020204030204" pitchFamily="49" charset="0"/>
              </a:rPr>
              <a:t>t</a:t>
            </a:r>
            <a:r>
              <a:rPr lang="en-US" dirty="0">
                <a:latin typeface="Consolas" panose="020B0609020204030204" pitchFamily="49" charset="0"/>
                <a:cs typeface="Consolas" panose="020B0609020204030204" pitchFamily="49" charset="0"/>
              </a:rPr>
              <a:t>)</a:t>
            </a:r>
          </a:p>
          <a:p>
            <a:pPr lvl="1">
              <a:spcBef>
                <a:spcPts val="1067"/>
              </a:spcBef>
              <a:spcAft>
                <a:spcPts val="1067"/>
              </a:spcAft>
            </a:pPr>
            <a:r>
              <a:rPr lang="en-US" dirty="0">
                <a:cs typeface="Consolas" panose="020B0609020204030204" pitchFamily="49" charset="0"/>
              </a:rPr>
              <a:t>We can use recursion: if a neighbor of </a:t>
            </a:r>
            <a:r>
              <a:rPr lang="en-US" b="1" dirty="0">
                <a:cs typeface="Consolas" panose="020B0609020204030204" pitchFamily="49" charset="0"/>
              </a:rPr>
              <a:t>s</a:t>
            </a:r>
            <a:r>
              <a:rPr lang="en-US" dirty="0">
                <a:cs typeface="Consolas" panose="020B0609020204030204" pitchFamily="49" charset="0"/>
              </a:rPr>
              <a:t> is connected to </a:t>
            </a:r>
            <a:r>
              <a:rPr lang="en-US" b="1" dirty="0">
                <a:cs typeface="Consolas" panose="020B0609020204030204" pitchFamily="49" charset="0"/>
              </a:rPr>
              <a:t>t</a:t>
            </a:r>
            <a:r>
              <a:rPr lang="en-US" dirty="0">
                <a:cs typeface="Consolas" panose="020B0609020204030204" pitchFamily="49" charset="0"/>
              </a:rPr>
              <a:t>, that means </a:t>
            </a:r>
            <a:r>
              <a:rPr lang="en-US" b="1" dirty="0">
                <a:cs typeface="Consolas" panose="020B0609020204030204" pitchFamily="49" charset="0"/>
              </a:rPr>
              <a:t>s</a:t>
            </a:r>
            <a:r>
              <a:rPr lang="en-US" dirty="0">
                <a:cs typeface="Consolas" panose="020B0609020204030204" pitchFamily="49" charset="0"/>
              </a:rPr>
              <a:t> is also connected to </a:t>
            </a:r>
            <a:r>
              <a:rPr lang="en-US" b="1" dirty="0">
                <a:cs typeface="Consolas" panose="020B0609020204030204" pitchFamily="49" charset="0"/>
              </a:rPr>
              <a:t>t</a:t>
            </a:r>
            <a:r>
              <a:rPr lang="en-US" dirty="0">
                <a:cs typeface="Consolas" panose="020B0609020204030204" pitchFamily="49" charset="0"/>
              </a:rPr>
              <a:t>!</a:t>
            </a:r>
          </a:p>
          <a:p>
            <a:endParaRPr lang="en-US" dirty="0"/>
          </a:p>
        </p:txBody>
      </p:sp>
      <p:grpSp>
        <p:nvGrpSpPr>
          <p:cNvPr id="39" name="Group 38">
            <a:extLst>
              <a:ext uri="{FF2B5EF4-FFF2-40B4-BE49-F238E27FC236}">
                <a16:creationId xmlns:a16="http://schemas.microsoft.com/office/drawing/2014/main" id="{49F59B60-BF5F-4E72-976E-D286D4511CD4}"/>
              </a:ext>
            </a:extLst>
          </p:cNvPr>
          <p:cNvGrpSpPr/>
          <p:nvPr/>
        </p:nvGrpSpPr>
        <p:grpSpPr>
          <a:xfrm>
            <a:off x="7453448" y="1624297"/>
            <a:ext cx="4272596" cy="2179744"/>
            <a:chOff x="3561846" y="2711584"/>
            <a:chExt cx="3204447" cy="1634808"/>
          </a:xfrm>
        </p:grpSpPr>
        <p:sp>
          <p:nvSpPr>
            <p:cNvPr id="5" name="Google Shape;751;p43">
              <a:extLst>
                <a:ext uri="{FF2B5EF4-FFF2-40B4-BE49-F238E27FC236}">
                  <a16:creationId xmlns:a16="http://schemas.microsoft.com/office/drawing/2014/main" id="{CAE2FA41-71E8-4FE3-B908-D87F94F44DC4}"/>
                </a:ext>
              </a:extLst>
            </p:cNvPr>
            <p:cNvSpPr/>
            <p:nvPr/>
          </p:nvSpPr>
          <p:spPr>
            <a:xfrm>
              <a:off x="4419916" y="3029859"/>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1</a:t>
              </a:r>
              <a:endParaRPr sz="2133">
                <a:latin typeface="Calibri" panose="020F0502020204030204" pitchFamily="34" charset="0"/>
                <a:cs typeface="Calibri" panose="020F0502020204030204" pitchFamily="34" charset="0"/>
              </a:endParaRPr>
            </a:p>
          </p:txBody>
        </p:sp>
        <p:sp>
          <p:nvSpPr>
            <p:cNvPr id="6" name="Google Shape;752;p43">
              <a:extLst>
                <a:ext uri="{FF2B5EF4-FFF2-40B4-BE49-F238E27FC236}">
                  <a16:creationId xmlns:a16="http://schemas.microsoft.com/office/drawing/2014/main" id="{C638EB77-2CB7-42B6-84CC-20C03925618E}"/>
                </a:ext>
              </a:extLst>
            </p:cNvPr>
            <p:cNvSpPr/>
            <p:nvPr/>
          </p:nvSpPr>
          <p:spPr>
            <a:xfrm>
              <a:off x="4533375" y="3648838"/>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2</a:t>
              </a:r>
              <a:endParaRPr sz="2133">
                <a:latin typeface="Calibri" panose="020F0502020204030204" pitchFamily="34" charset="0"/>
                <a:cs typeface="Calibri" panose="020F0502020204030204" pitchFamily="34" charset="0"/>
              </a:endParaRPr>
            </a:p>
          </p:txBody>
        </p:sp>
        <p:sp>
          <p:nvSpPr>
            <p:cNvPr id="7" name="Google Shape;753;p43">
              <a:extLst>
                <a:ext uri="{FF2B5EF4-FFF2-40B4-BE49-F238E27FC236}">
                  <a16:creationId xmlns:a16="http://schemas.microsoft.com/office/drawing/2014/main" id="{1691F80B-193C-4EB3-BF51-D9D4C79A91E0}"/>
                </a:ext>
              </a:extLst>
            </p:cNvPr>
            <p:cNvSpPr/>
            <p:nvPr/>
          </p:nvSpPr>
          <p:spPr>
            <a:xfrm>
              <a:off x="5073800" y="2711584"/>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3</a:t>
              </a:r>
              <a:endParaRPr sz="2133">
                <a:latin typeface="Calibri" panose="020F0502020204030204" pitchFamily="34" charset="0"/>
                <a:cs typeface="Calibri" panose="020F0502020204030204" pitchFamily="34" charset="0"/>
              </a:endParaRPr>
            </a:p>
          </p:txBody>
        </p:sp>
        <p:sp>
          <p:nvSpPr>
            <p:cNvPr id="8" name="Google Shape;754;p43">
              <a:extLst>
                <a:ext uri="{FF2B5EF4-FFF2-40B4-BE49-F238E27FC236}">
                  <a16:creationId xmlns:a16="http://schemas.microsoft.com/office/drawing/2014/main" id="{7E903B1B-CF13-4BE2-A149-5775233FFA80}"/>
                </a:ext>
              </a:extLst>
            </p:cNvPr>
            <p:cNvSpPr/>
            <p:nvPr/>
          </p:nvSpPr>
          <p:spPr>
            <a:xfrm>
              <a:off x="5048800" y="3282759"/>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4</a:t>
              </a:r>
              <a:endParaRPr sz="2133">
                <a:latin typeface="Calibri" panose="020F0502020204030204" pitchFamily="34" charset="0"/>
                <a:cs typeface="Calibri" panose="020F0502020204030204" pitchFamily="34" charset="0"/>
              </a:endParaRPr>
            </a:p>
          </p:txBody>
        </p:sp>
        <p:sp>
          <p:nvSpPr>
            <p:cNvPr id="9" name="Google Shape;755;p43">
              <a:extLst>
                <a:ext uri="{FF2B5EF4-FFF2-40B4-BE49-F238E27FC236}">
                  <a16:creationId xmlns:a16="http://schemas.microsoft.com/office/drawing/2014/main" id="{5D532230-C19B-40EE-8771-5E652A120B93}"/>
                </a:ext>
              </a:extLst>
            </p:cNvPr>
            <p:cNvSpPr/>
            <p:nvPr/>
          </p:nvSpPr>
          <p:spPr>
            <a:xfrm>
              <a:off x="5389511" y="3761348"/>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5</a:t>
              </a:r>
              <a:endParaRPr sz="2133">
                <a:latin typeface="Calibri" panose="020F0502020204030204" pitchFamily="34" charset="0"/>
                <a:cs typeface="Calibri" panose="020F0502020204030204" pitchFamily="34" charset="0"/>
              </a:endParaRPr>
            </a:p>
          </p:txBody>
        </p:sp>
        <p:sp>
          <p:nvSpPr>
            <p:cNvPr id="10" name="Google Shape;756;p43">
              <a:extLst>
                <a:ext uri="{FF2B5EF4-FFF2-40B4-BE49-F238E27FC236}">
                  <a16:creationId xmlns:a16="http://schemas.microsoft.com/office/drawing/2014/main" id="{B66586B7-3B54-482B-BB9C-82FA1ACC9338}"/>
                </a:ext>
              </a:extLst>
            </p:cNvPr>
            <p:cNvSpPr/>
            <p:nvPr/>
          </p:nvSpPr>
          <p:spPr>
            <a:xfrm>
              <a:off x="5606359" y="2997184"/>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6</a:t>
              </a:r>
              <a:endParaRPr sz="2133">
                <a:latin typeface="Calibri" panose="020F0502020204030204" pitchFamily="34" charset="0"/>
                <a:cs typeface="Calibri" panose="020F0502020204030204" pitchFamily="34" charset="0"/>
              </a:endParaRPr>
            </a:p>
          </p:txBody>
        </p:sp>
        <p:sp>
          <p:nvSpPr>
            <p:cNvPr id="11" name="Google Shape;757;p43">
              <a:extLst>
                <a:ext uri="{FF2B5EF4-FFF2-40B4-BE49-F238E27FC236}">
                  <a16:creationId xmlns:a16="http://schemas.microsoft.com/office/drawing/2014/main" id="{FC3D8EDB-4E9E-4083-B613-67172E7C31E8}"/>
                </a:ext>
              </a:extLst>
            </p:cNvPr>
            <p:cNvSpPr/>
            <p:nvPr/>
          </p:nvSpPr>
          <p:spPr>
            <a:xfrm>
              <a:off x="6056687" y="3444000"/>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b="1">
                  <a:latin typeface="Calibri" panose="020F0502020204030204" pitchFamily="34" charset="0"/>
                  <a:cs typeface="Calibri" panose="020F0502020204030204" pitchFamily="34" charset="0"/>
                </a:rPr>
                <a:t>7</a:t>
              </a:r>
              <a:endParaRPr sz="2133" b="1">
                <a:latin typeface="Calibri" panose="020F0502020204030204" pitchFamily="34" charset="0"/>
                <a:cs typeface="Calibri" panose="020F0502020204030204" pitchFamily="34" charset="0"/>
              </a:endParaRPr>
            </a:p>
          </p:txBody>
        </p:sp>
        <p:sp>
          <p:nvSpPr>
            <p:cNvPr id="12" name="Google Shape;758;p43">
              <a:extLst>
                <a:ext uri="{FF2B5EF4-FFF2-40B4-BE49-F238E27FC236}">
                  <a16:creationId xmlns:a16="http://schemas.microsoft.com/office/drawing/2014/main" id="{20269D9C-85A6-4A59-9A35-2BF629B51CB8}"/>
                </a:ext>
              </a:extLst>
            </p:cNvPr>
            <p:cNvSpPr/>
            <p:nvPr/>
          </p:nvSpPr>
          <p:spPr>
            <a:xfrm>
              <a:off x="5048519" y="4093492"/>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8</a:t>
              </a:r>
              <a:endParaRPr sz="2133" dirty="0">
                <a:latin typeface="Calibri" panose="020F0502020204030204" pitchFamily="34" charset="0"/>
                <a:cs typeface="Calibri" panose="020F0502020204030204" pitchFamily="34" charset="0"/>
              </a:endParaRPr>
            </a:p>
          </p:txBody>
        </p:sp>
        <p:cxnSp>
          <p:nvCxnSpPr>
            <p:cNvPr id="13" name="Google Shape;759;p43">
              <a:extLst>
                <a:ext uri="{FF2B5EF4-FFF2-40B4-BE49-F238E27FC236}">
                  <a16:creationId xmlns:a16="http://schemas.microsoft.com/office/drawing/2014/main" id="{B5F5A6C6-D6C1-42B0-9A74-71A00324D130}"/>
                </a:ext>
              </a:extLst>
            </p:cNvPr>
            <p:cNvCxnSpPr>
              <a:stCxn id="5" idx="2"/>
              <a:endCxn id="6" idx="0"/>
            </p:cNvCxnSpPr>
            <p:nvPr/>
          </p:nvCxnSpPr>
          <p:spPr>
            <a:xfrm>
              <a:off x="4578616" y="3282759"/>
              <a:ext cx="113459" cy="366079"/>
            </a:xfrm>
            <a:prstGeom prst="straightConnector1">
              <a:avLst/>
            </a:prstGeom>
            <a:noFill/>
            <a:ln w="19050" cap="flat" cmpd="sng">
              <a:solidFill>
                <a:schemeClr val="dk2"/>
              </a:solidFill>
              <a:prstDash val="solid"/>
              <a:round/>
              <a:headEnd type="none" w="med" len="med"/>
              <a:tailEnd type="none" w="med" len="med"/>
            </a:ln>
          </p:spPr>
        </p:cxnSp>
        <p:cxnSp>
          <p:nvCxnSpPr>
            <p:cNvPr id="14" name="Google Shape;760;p43">
              <a:extLst>
                <a:ext uri="{FF2B5EF4-FFF2-40B4-BE49-F238E27FC236}">
                  <a16:creationId xmlns:a16="http://schemas.microsoft.com/office/drawing/2014/main" id="{4471C323-11A1-4007-A26A-639D78DE87D3}"/>
                </a:ext>
              </a:extLst>
            </p:cNvPr>
            <p:cNvCxnSpPr>
              <a:stCxn id="5" idx="3"/>
              <a:endCxn id="8" idx="1"/>
            </p:cNvCxnSpPr>
            <p:nvPr/>
          </p:nvCxnSpPr>
          <p:spPr>
            <a:xfrm>
              <a:off x="4737316" y="3156309"/>
              <a:ext cx="311484" cy="252900"/>
            </a:xfrm>
            <a:prstGeom prst="straightConnector1">
              <a:avLst/>
            </a:prstGeom>
            <a:noFill/>
            <a:ln w="19050" cap="flat" cmpd="sng">
              <a:solidFill>
                <a:schemeClr val="dk2"/>
              </a:solidFill>
              <a:prstDash val="solid"/>
              <a:round/>
              <a:headEnd type="none" w="med" len="med"/>
              <a:tailEnd type="none" w="med" len="med"/>
            </a:ln>
          </p:spPr>
        </p:cxnSp>
        <p:cxnSp>
          <p:nvCxnSpPr>
            <p:cNvPr id="15" name="Google Shape;761;p43">
              <a:extLst>
                <a:ext uri="{FF2B5EF4-FFF2-40B4-BE49-F238E27FC236}">
                  <a16:creationId xmlns:a16="http://schemas.microsoft.com/office/drawing/2014/main" id="{F922E3CD-C0B3-4FCB-A242-1E206F641BD7}"/>
                </a:ext>
              </a:extLst>
            </p:cNvPr>
            <p:cNvCxnSpPr>
              <a:stCxn id="7" idx="2"/>
              <a:endCxn id="8" idx="0"/>
            </p:cNvCxnSpPr>
            <p:nvPr/>
          </p:nvCxnSpPr>
          <p:spPr>
            <a:xfrm flipH="1">
              <a:off x="5207600" y="2964484"/>
              <a:ext cx="24900" cy="318300"/>
            </a:xfrm>
            <a:prstGeom prst="straightConnector1">
              <a:avLst/>
            </a:prstGeom>
            <a:noFill/>
            <a:ln w="19050" cap="flat" cmpd="sng">
              <a:solidFill>
                <a:schemeClr val="dk2"/>
              </a:solidFill>
              <a:prstDash val="solid"/>
              <a:round/>
              <a:headEnd type="none" w="med" len="med"/>
              <a:tailEnd type="none" w="med" len="med"/>
            </a:ln>
          </p:spPr>
        </p:cxnSp>
        <p:cxnSp>
          <p:nvCxnSpPr>
            <p:cNvPr id="16" name="Google Shape;762;p43">
              <a:extLst>
                <a:ext uri="{FF2B5EF4-FFF2-40B4-BE49-F238E27FC236}">
                  <a16:creationId xmlns:a16="http://schemas.microsoft.com/office/drawing/2014/main" id="{6F83F87F-F21F-463F-B7C8-050594581998}"/>
                </a:ext>
              </a:extLst>
            </p:cNvPr>
            <p:cNvCxnSpPr>
              <a:stCxn id="10" idx="2"/>
              <a:endCxn id="11" idx="0"/>
            </p:cNvCxnSpPr>
            <p:nvPr/>
          </p:nvCxnSpPr>
          <p:spPr>
            <a:xfrm>
              <a:off x="5765059" y="3250084"/>
              <a:ext cx="450328" cy="193916"/>
            </a:xfrm>
            <a:prstGeom prst="straightConnector1">
              <a:avLst/>
            </a:prstGeom>
            <a:noFill/>
            <a:ln w="19050" cap="flat" cmpd="sng">
              <a:solidFill>
                <a:schemeClr val="dk2"/>
              </a:solidFill>
              <a:prstDash val="solid"/>
              <a:round/>
              <a:headEnd type="none" w="med" len="med"/>
              <a:tailEnd type="none" w="med" len="med"/>
            </a:ln>
          </p:spPr>
        </p:cxnSp>
        <p:cxnSp>
          <p:nvCxnSpPr>
            <p:cNvPr id="17" name="Google Shape;763;p43">
              <a:extLst>
                <a:ext uri="{FF2B5EF4-FFF2-40B4-BE49-F238E27FC236}">
                  <a16:creationId xmlns:a16="http://schemas.microsoft.com/office/drawing/2014/main" id="{BEEA6A30-CE93-4189-9E27-1D7062522731}"/>
                </a:ext>
              </a:extLst>
            </p:cNvPr>
            <p:cNvCxnSpPr>
              <a:stCxn id="10" idx="2"/>
              <a:endCxn id="9" idx="3"/>
            </p:cNvCxnSpPr>
            <p:nvPr/>
          </p:nvCxnSpPr>
          <p:spPr>
            <a:xfrm flipH="1">
              <a:off x="5706911" y="3250084"/>
              <a:ext cx="58148" cy="637714"/>
            </a:xfrm>
            <a:prstGeom prst="straightConnector1">
              <a:avLst/>
            </a:prstGeom>
            <a:noFill/>
            <a:ln w="19050" cap="flat" cmpd="sng">
              <a:solidFill>
                <a:schemeClr val="dk2"/>
              </a:solidFill>
              <a:prstDash val="solid"/>
              <a:round/>
              <a:headEnd type="none" w="med" len="med"/>
              <a:tailEnd type="none" w="med" len="med"/>
            </a:ln>
          </p:spPr>
        </p:cxnSp>
        <p:cxnSp>
          <p:nvCxnSpPr>
            <p:cNvPr id="18" name="Google Shape;764;p43">
              <a:extLst>
                <a:ext uri="{FF2B5EF4-FFF2-40B4-BE49-F238E27FC236}">
                  <a16:creationId xmlns:a16="http://schemas.microsoft.com/office/drawing/2014/main" id="{FCD7FC0A-4458-4748-970A-C1F261BCEE10}"/>
                </a:ext>
              </a:extLst>
            </p:cNvPr>
            <p:cNvCxnSpPr>
              <a:stCxn id="8" idx="2"/>
              <a:endCxn id="9" idx="0"/>
            </p:cNvCxnSpPr>
            <p:nvPr/>
          </p:nvCxnSpPr>
          <p:spPr>
            <a:xfrm>
              <a:off x="5207500" y="3535659"/>
              <a:ext cx="340711" cy="225689"/>
            </a:xfrm>
            <a:prstGeom prst="straightConnector1">
              <a:avLst/>
            </a:prstGeom>
            <a:noFill/>
            <a:ln w="19050" cap="flat" cmpd="sng">
              <a:solidFill>
                <a:schemeClr val="dk2"/>
              </a:solidFill>
              <a:prstDash val="solid"/>
              <a:round/>
              <a:headEnd type="none" w="med" len="med"/>
              <a:tailEnd type="none" w="med" len="med"/>
            </a:ln>
          </p:spPr>
        </p:cxnSp>
        <p:cxnSp>
          <p:nvCxnSpPr>
            <p:cNvPr id="19" name="Google Shape;765;p43">
              <a:extLst>
                <a:ext uri="{FF2B5EF4-FFF2-40B4-BE49-F238E27FC236}">
                  <a16:creationId xmlns:a16="http://schemas.microsoft.com/office/drawing/2014/main" id="{81C9A317-7B50-4C0D-AB15-EC347CB4CE4B}"/>
                </a:ext>
              </a:extLst>
            </p:cNvPr>
            <p:cNvCxnSpPr>
              <a:stCxn id="6" idx="3"/>
              <a:endCxn id="9" idx="1"/>
            </p:cNvCxnSpPr>
            <p:nvPr/>
          </p:nvCxnSpPr>
          <p:spPr>
            <a:xfrm>
              <a:off x="4850775" y="3775288"/>
              <a:ext cx="538736" cy="112510"/>
            </a:xfrm>
            <a:prstGeom prst="straightConnector1">
              <a:avLst/>
            </a:prstGeom>
            <a:noFill/>
            <a:ln w="19050" cap="flat" cmpd="sng">
              <a:solidFill>
                <a:schemeClr val="dk2"/>
              </a:solidFill>
              <a:prstDash val="solid"/>
              <a:round/>
              <a:headEnd type="none" w="med" len="med"/>
              <a:tailEnd type="none" w="med" len="med"/>
            </a:ln>
          </p:spPr>
        </p:cxnSp>
        <p:cxnSp>
          <p:nvCxnSpPr>
            <p:cNvPr id="20" name="Google Shape;766;p43">
              <a:extLst>
                <a:ext uri="{FF2B5EF4-FFF2-40B4-BE49-F238E27FC236}">
                  <a16:creationId xmlns:a16="http://schemas.microsoft.com/office/drawing/2014/main" id="{82677742-D1C4-4144-8E1E-D743357221E0}"/>
                </a:ext>
              </a:extLst>
            </p:cNvPr>
            <p:cNvCxnSpPr>
              <a:stCxn id="9" idx="2"/>
              <a:endCxn id="12" idx="0"/>
            </p:cNvCxnSpPr>
            <p:nvPr/>
          </p:nvCxnSpPr>
          <p:spPr>
            <a:xfrm flipH="1">
              <a:off x="5207219" y="4014248"/>
              <a:ext cx="340992" cy="79244"/>
            </a:xfrm>
            <a:prstGeom prst="straightConnector1">
              <a:avLst/>
            </a:prstGeom>
            <a:noFill/>
            <a:ln w="19050" cap="flat" cmpd="sng">
              <a:solidFill>
                <a:schemeClr val="dk2"/>
              </a:solidFill>
              <a:prstDash val="solid"/>
              <a:round/>
              <a:headEnd type="none" w="med" len="med"/>
              <a:tailEnd type="none" w="med" len="med"/>
            </a:ln>
          </p:spPr>
        </p:cxnSp>
        <p:sp>
          <p:nvSpPr>
            <p:cNvPr id="21" name="Google Shape;767;p43">
              <a:extLst>
                <a:ext uri="{FF2B5EF4-FFF2-40B4-BE49-F238E27FC236}">
                  <a16:creationId xmlns:a16="http://schemas.microsoft.com/office/drawing/2014/main" id="{6D2A548B-BD88-402D-B793-1F491D847555}"/>
                </a:ext>
              </a:extLst>
            </p:cNvPr>
            <p:cNvSpPr/>
            <p:nvPr/>
          </p:nvSpPr>
          <p:spPr>
            <a:xfrm>
              <a:off x="3822136" y="3282759"/>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b="1">
                  <a:latin typeface="Calibri" panose="020F0502020204030204" pitchFamily="34" charset="0"/>
                  <a:cs typeface="Calibri" panose="020F0502020204030204" pitchFamily="34" charset="0"/>
                </a:rPr>
                <a:t>0</a:t>
              </a:r>
              <a:endParaRPr sz="2133" b="1">
                <a:latin typeface="Calibri" panose="020F0502020204030204" pitchFamily="34" charset="0"/>
                <a:cs typeface="Calibri" panose="020F0502020204030204" pitchFamily="34" charset="0"/>
              </a:endParaRPr>
            </a:p>
          </p:txBody>
        </p:sp>
        <p:cxnSp>
          <p:nvCxnSpPr>
            <p:cNvPr id="22" name="Google Shape;768;p43">
              <a:extLst>
                <a:ext uri="{FF2B5EF4-FFF2-40B4-BE49-F238E27FC236}">
                  <a16:creationId xmlns:a16="http://schemas.microsoft.com/office/drawing/2014/main" id="{5712D8C6-4CF0-4674-9057-5D97B5CFA838}"/>
                </a:ext>
              </a:extLst>
            </p:cNvPr>
            <p:cNvCxnSpPr>
              <a:stCxn id="21" idx="3"/>
              <a:endCxn id="5" idx="1"/>
            </p:cNvCxnSpPr>
            <p:nvPr/>
          </p:nvCxnSpPr>
          <p:spPr>
            <a:xfrm flipV="1">
              <a:off x="4139536" y="3156309"/>
              <a:ext cx="280380" cy="252900"/>
            </a:xfrm>
            <a:prstGeom prst="straightConnector1">
              <a:avLst/>
            </a:prstGeom>
            <a:noFill/>
            <a:ln w="19050" cap="flat" cmpd="sng">
              <a:solidFill>
                <a:schemeClr val="dk2"/>
              </a:solidFill>
              <a:prstDash val="solid"/>
              <a:round/>
              <a:headEnd type="none" w="med" len="med"/>
              <a:tailEnd type="none" w="med" len="med"/>
            </a:ln>
          </p:spPr>
        </p:cxnSp>
        <p:sp>
          <p:nvSpPr>
            <p:cNvPr id="23" name="Google Shape;769;p43">
              <a:extLst>
                <a:ext uri="{FF2B5EF4-FFF2-40B4-BE49-F238E27FC236}">
                  <a16:creationId xmlns:a16="http://schemas.microsoft.com/office/drawing/2014/main" id="{0A92731B-D361-4CBA-864F-61F9E0DDD74E}"/>
                </a:ext>
              </a:extLst>
            </p:cNvPr>
            <p:cNvSpPr txBox="1"/>
            <p:nvPr/>
          </p:nvSpPr>
          <p:spPr>
            <a:xfrm>
              <a:off x="3561846" y="3177459"/>
              <a:ext cx="317400" cy="358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b="1" dirty="0">
                  <a:latin typeface="Calibri" panose="020F0502020204030204" pitchFamily="34" charset="0"/>
                  <a:cs typeface="Calibri" panose="020F0502020204030204" pitchFamily="34" charset="0"/>
                </a:rPr>
                <a:t>s</a:t>
              </a:r>
              <a:endParaRPr sz="2133" b="1" dirty="0">
                <a:latin typeface="Calibri" panose="020F0502020204030204" pitchFamily="34" charset="0"/>
                <a:cs typeface="Calibri" panose="020F0502020204030204" pitchFamily="34" charset="0"/>
              </a:endParaRPr>
            </a:p>
          </p:txBody>
        </p:sp>
        <p:sp>
          <p:nvSpPr>
            <p:cNvPr id="24" name="Google Shape;770;p43">
              <a:extLst>
                <a:ext uri="{FF2B5EF4-FFF2-40B4-BE49-F238E27FC236}">
                  <a16:creationId xmlns:a16="http://schemas.microsoft.com/office/drawing/2014/main" id="{D8B6D5BE-327E-40E8-AA39-98FC8ED1DBE3}"/>
                </a:ext>
              </a:extLst>
            </p:cNvPr>
            <p:cNvSpPr txBox="1"/>
            <p:nvPr/>
          </p:nvSpPr>
          <p:spPr>
            <a:xfrm>
              <a:off x="6354393" y="3387202"/>
              <a:ext cx="411900" cy="4041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b="1" dirty="0">
                  <a:latin typeface="Calibri" panose="020F0502020204030204" pitchFamily="34" charset="0"/>
                  <a:cs typeface="Calibri" panose="020F0502020204030204" pitchFamily="34" charset="0"/>
                </a:rPr>
                <a:t>t</a:t>
              </a:r>
              <a:endParaRPr sz="2133" b="1" dirty="0">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EA4813FA-D4DD-F54E-B77E-070EEF005403}"/>
              </a:ext>
            </a:extLst>
          </p:cNvPr>
          <p:cNvGrpSpPr/>
          <p:nvPr/>
        </p:nvGrpSpPr>
        <p:grpSpPr>
          <a:xfrm>
            <a:off x="1027528" y="1505413"/>
            <a:ext cx="5269342" cy="1932322"/>
            <a:chOff x="1200498" y="1542028"/>
            <a:chExt cx="4815838" cy="1704989"/>
          </a:xfrm>
        </p:grpSpPr>
        <p:sp>
          <p:nvSpPr>
            <p:cNvPr id="26" name="Rectangle 25">
              <a:extLst>
                <a:ext uri="{FF2B5EF4-FFF2-40B4-BE49-F238E27FC236}">
                  <a16:creationId xmlns:a16="http://schemas.microsoft.com/office/drawing/2014/main" id="{1E50A6B5-8626-9B4B-AC88-06DCB74298C2}"/>
                </a:ext>
              </a:extLst>
            </p:cNvPr>
            <p:cNvSpPr/>
            <p:nvPr/>
          </p:nvSpPr>
          <p:spPr>
            <a:xfrm>
              <a:off x="1200498" y="1542028"/>
              <a:ext cx="4815838" cy="17049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a:extLst>
                <a:ext uri="{FF2B5EF4-FFF2-40B4-BE49-F238E27FC236}">
                  <a16:creationId xmlns:a16="http://schemas.microsoft.com/office/drawing/2014/main" id="{04DCBCBD-9CB0-3641-89A8-BEE298716D64}"/>
                </a:ext>
              </a:extLst>
            </p:cNvPr>
            <p:cNvSpPr/>
            <p:nvPr/>
          </p:nvSpPr>
          <p:spPr>
            <a:xfrm>
              <a:off x="1200498" y="1546719"/>
              <a:ext cx="4815838" cy="48235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s-t Connectivity Problem</a:t>
              </a:r>
            </a:p>
          </p:txBody>
        </p:sp>
        <p:sp>
          <p:nvSpPr>
            <p:cNvPr id="25" name="Rectangle 24">
              <a:extLst>
                <a:ext uri="{FF2B5EF4-FFF2-40B4-BE49-F238E27FC236}">
                  <a16:creationId xmlns:a16="http://schemas.microsoft.com/office/drawing/2014/main" id="{7A88BA99-BDE4-E44E-9100-6E79720F0F77}"/>
                </a:ext>
              </a:extLst>
            </p:cNvPr>
            <p:cNvSpPr/>
            <p:nvPr/>
          </p:nvSpPr>
          <p:spPr>
            <a:xfrm>
              <a:off x="1200498" y="2258238"/>
              <a:ext cx="4815838" cy="624605"/>
            </a:xfrm>
            <a:prstGeom prst="rect">
              <a:avLst/>
            </a:prstGeom>
          </p:spPr>
          <p:txBody>
            <a:bodyPr wrap="square">
              <a:spAutoFit/>
            </a:bodyPr>
            <a:lstStyle/>
            <a:p>
              <a:pPr algn="ctr">
                <a:spcBef>
                  <a:spcPts val="1067"/>
                </a:spcBef>
                <a:spcAft>
                  <a:spcPts val="1067"/>
                </a:spcAft>
              </a:pPr>
              <a:r>
                <a:rPr lang="en-US" sz="2000" dirty="0">
                  <a:solidFill>
                    <a:schemeClr val="bg1"/>
                  </a:solidFill>
                </a:rPr>
                <a:t>Given source vertex </a:t>
              </a:r>
              <a:r>
                <a:rPr lang="en-US" sz="2000" b="1" dirty="0">
                  <a:solidFill>
                    <a:schemeClr val="bg1"/>
                  </a:solidFill>
                </a:rPr>
                <a:t>s</a:t>
              </a:r>
              <a:r>
                <a:rPr lang="en-US" sz="2000" dirty="0">
                  <a:solidFill>
                    <a:schemeClr val="bg1"/>
                  </a:solidFill>
                </a:rPr>
                <a:t> and a target vertex </a:t>
              </a:r>
              <a:r>
                <a:rPr lang="en-US" sz="2000" b="1" dirty="0">
                  <a:solidFill>
                    <a:schemeClr val="bg1"/>
                  </a:solidFill>
                </a:rPr>
                <a:t>t</a:t>
              </a:r>
              <a:r>
                <a:rPr lang="en-US" sz="2000" dirty="0">
                  <a:solidFill>
                    <a:schemeClr val="bg1"/>
                  </a:solidFill>
                </a:rPr>
                <a:t>, does there exist a path between </a:t>
              </a:r>
              <a:r>
                <a:rPr lang="en-US" sz="2000" b="1" dirty="0">
                  <a:solidFill>
                    <a:schemeClr val="bg1"/>
                  </a:solidFill>
                </a:rPr>
                <a:t>s</a:t>
              </a:r>
              <a:r>
                <a:rPr lang="en-US" sz="2000" dirty="0">
                  <a:solidFill>
                    <a:schemeClr val="bg1"/>
                  </a:solidFill>
                </a:rPr>
                <a:t> and </a:t>
              </a:r>
              <a:r>
                <a:rPr lang="en-US" sz="2000" b="1" dirty="0">
                  <a:solidFill>
                    <a:schemeClr val="bg1"/>
                  </a:solidFill>
                </a:rPr>
                <a:t>t</a:t>
              </a:r>
              <a:r>
                <a:rPr lang="en-US" sz="2000" dirty="0">
                  <a:solidFill>
                    <a:schemeClr val="bg1"/>
                  </a:solidFill>
                </a:rPr>
                <a:t>?</a:t>
              </a:r>
            </a:p>
          </p:txBody>
        </p:sp>
      </p:grpSp>
    </p:spTree>
    <p:extLst>
      <p:ext uri="{BB962C8B-B14F-4D97-AF65-F5344CB8AC3E}">
        <p14:creationId xmlns:p14="http://schemas.microsoft.com/office/powerpoint/2010/main" val="106637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8FDE1-FCC0-4A57-AD63-6C3E8C99D84E}"/>
              </a:ext>
            </a:extLst>
          </p:cNvPr>
          <p:cNvSpPr>
            <a:spLocks noGrp="1"/>
          </p:cNvSpPr>
          <p:nvPr>
            <p:ph type="title"/>
          </p:nvPr>
        </p:nvSpPr>
        <p:spPr/>
        <p:txBody>
          <a:bodyPr/>
          <a:lstStyle/>
          <a:p>
            <a:r>
              <a:rPr lang="en-US" dirty="0"/>
              <a:t>s-t Connectivity Problem: Proposed Solution</a:t>
            </a:r>
          </a:p>
        </p:txBody>
      </p:sp>
      <p:grpSp>
        <p:nvGrpSpPr>
          <p:cNvPr id="26" name="Group 25">
            <a:extLst>
              <a:ext uri="{FF2B5EF4-FFF2-40B4-BE49-F238E27FC236}">
                <a16:creationId xmlns:a16="http://schemas.microsoft.com/office/drawing/2014/main" id="{BFF56C99-47CF-2746-8E1F-AC8D5D44792D}"/>
              </a:ext>
            </a:extLst>
          </p:cNvPr>
          <p:cNvGrpSpPr/>
          <p:nvPr/>
        </p:nvGrpSpPr>
        <p:grpSpPr>
          <a:xfrm>
            <a:off x="7453448" y="1624297"/>
            <a:ext cx="4272596" cy="2179744"/>
            <a:chOff x="3561846" y="2711584"/>
            <a:chExt cx="3204447" cy="1634808"/>
          </a:xfrm>
        </p:grpSpPr>
        <p:sp>
          <p:nvSpPr>
            <p:cNvPr id="27" name="Google Shape;751;p43">
              <a:extLst>
                <a:ext uri="{FF2B5EF4-FFF2-40B4-BE49-F238E27FC236}">
                  <a16:creationId xmlns:a16="http://schemas.microsoft.com/office/drawing/2014/main" id="{B1F2C977-D4C3-004C-AD96-A13F0F88CBC0}"/>
                </a:ext>
              </a:extLst>
            </p:cNvPr>
            <p:cNvSpPr/>
            <p:nvPr/>
          </p:nvSpPr>
          <p:spPr>
            <a:xfrm>
              <a:off x="4419916" y="3029859"/>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1</a:t>
              </a:r>
              <a:endParaRPr sz="2133">
                <a:latin typeface="Calibri" panose="020F0502020204030204" pitchFamily="34" charset="0"/>
                <a:cs typeface="Calibri" panose="020F0502020204030204" pitchFamily="34" charset="0"/>
              </a:endParaRPr>
            </a:p>
          </p:txBody>
        </p:sp>
        <p:sp>
          <p:nvSpPr>
            <p:cNvPr id="28" name="Google Shape;752;p43">
              <a:extLst>
                <a:ext uri="{FF2B5EF4-FFF2-40B4-BE49-F238E27FC236}">
                  <a16:creationId xmlns:a16="http://schemas.microsoft.com/office/drawing/2014/main" id="{15C6C101-FCB3-FC48-99E6-635ACCEFC5AA}"/>
                </a:ext>
              </a:extLst>
            </p:cNvPr>
            <p:cNvSpPr/>
            <p:nvPr/>
          </p:nvSpPr>
          <p:spPr>
            <a:xfrm>
              <a:off x="4533375" y="3648838"/>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2</a:t>
              </a:r>
              <a:endParaRPr sz="2133">
                <a:latin typeface="Calibri" panose="020F0502020204030204" pitchFamily="34" charset="0"/>
                <a:cs typeface="Calibri" panose="020F0502020204030204" pitchFamily="34" charset="0"/>
              </a:endParaRPr>
            </a:p>
          </p:txBody>
        </p:sp>
        <p:sp>
          <p:nvSpPr>
            <p:cNvPr id="29" name="Google Shape;753;p43">
              <a:extLst>
                <a:ext uri="{FF2B5EF4-FFF2-40B4-BE49-F238E27FC236}">
                  <a16:creationId xmlns:a16="http://schemas.microsoft.com/office/drawing/2014/main" id="{CC261954-9A47-D043-85A9-254B45E1045A}"/>
                </a:ext>
              </a:extLst>
            </p:cNvPr>
            <p:cNvSpPr/>
            <p:nvPr/>
          </p:nvSpPr>
          <p:spPr>
            <a:xfrm>
              <a:off x="5073800" y="2711584"/>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3</a:t>
              </a:r>
              <a:endParaRPr sz="2133">
                <a:latin typeface="Calibri" panose="020F0502020204030204" pitchFamily="34" charset="0"/>
                <a:cs typeface="Calibri" panose="020F0502020204030204" pitchFamily="34" charset="0"/>
              </a:endParaRPr>
            </a:p>
          </p:txBody>
        </p:sp>
        <p:sp>
          <p:nvSpPr>
            <p:cNvPr id="30" name="Google Shape;754;p43">
              <a:extLst>
                <a:ext uri="{FF2B5EF4-FFF2-40B4-BE49-F238E27FC236}">
                  <a16:creationId xmlns:a16="http://schemas.microsoft.com/office/drawing/2014/main" id="{C437F03F-59C6-AF4A-99C8-206D5046D35C}"/>
                </a:ext>
              </a:extLst>
            </p:cNvPr>
            <p:cNvSpPr/>
            <p:nvPr/>
          </p:nvSpPr>
          <p:spPr>
            <a:xfrm>
              <a:off x="5048800" y="3282759"/>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4</a:t>
              </a:r>
              <a:endParaRPr sz="2133">
                <a:latin typeface="Calibri" panose="020F0502020204030204" pitchFamily="34" charset="0"/>
                <a:cs typeface="Calibri" panose="020F0502020204030204" pitchFamily="34" charset="0"/>
              </a:endParaRPr>
            </a:p>
          </p:txBody>
        </p:sp>
        <p:sp>
          <p:nvSpPr>
            <p:cNvPr id="31" name="Google Shape;755;p43">
              <a:extLst>
                <a:ext uri="{FF2B5EF4-FFF2-40B4-BE49-F238E27FC236}">
                  <a16:creationId xmlns:a16="http://schemas.microsoft.com/office/drawing/2014/main" id="{9CC75E4A-CE4A-E444-81E4-9C5122CAE896}"/>
                </a:ext>
              </a:extLst>
            </p:cNvPr>
            <p:cNvSpPr/>
            <p:nvPr/>
          </p:nvSpPr>
          <p:spPr>
            <a:xfrm>
              <a:off x="5389511" y="3761348"/>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5</a:t>
              </a:r>
              <a:endParaRPr sz="2133">
                <a:latin typeface="Calibri" panose="020F0502020204030204" pitchFamily="34" charset="0"/>
                <a:cs typeface="Calibri" panose="020F0502020204030204" pitchFamily="34" charset="0"/>
              </a:endParaRPr>
            </a:p>
          </p:txBody>
        </p:sp>
        <p:sp>
          <p:nvSpPr>
            <p:cNvPr id="32" name="Google Shape;756;p43">
              <a:extLst>
                <a:ext uri="{FF2B5EF4-FFF2-40B4-BE49-F238E27FC236}">
                  <a16:creationId xmlns:a16="http://schemas.microsoft.com/office/drawing/2014/main" id="{E75E067C-76C9-194C-BCA2-FC9B307222E8}"/>
                </a:ext>
              </a:extLst>
            </p:cNvPr>
            <p:cNvSpPr/>
            <p:nvPr/>
          </p:nvSpPr>
          <p:spPr>
            <a:xfrm>
              <a:off x="5606359" y="2997184"/>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6</a:t>
              </a:r>
              <a:endParaRPr sz="2133">
                <a:latin typeface="Calibri" panose="020F0502020204030204" pitchFamily="34" charset="0"/>
                <a:cs typeface="Calibri" panose="020F0502020204030204" pitchFamily="34" charset="0"/>
              </a:endParaRPr>
            </a:p>
          </p:txBody>
        </p:sp>
        <p:sp>
          <p:nvSpPr>
            <p:cNvPr id="33" name="Google Shape;757;p43">
              <a:extLst>
                <a:ext uri="{FF2B5EF4-FFF2-40B4-BE49-F238E27FC236}">
                  <a16:creationId xmlns:a16="http://schemas.microsoft.com/office/drawing/2014/main" id="{CE7B19A8-F2CF-7347-8D93-FB31D16D07C9}"/>
                </a:ext>
              </a:extLst>
            </p:cNvPr>
            <p:cNvSpPr/>
            <p:nvPr/>
          </p:nvSpPr>
          <p:spPr>
            <a:xfrm>
              <a:off x="6056687" y="3444000"/>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b="1">
                  <a:latin typeface="Calibri" panose="020F0502020204030204" pitchFamily="34" charset="0"/>
                  <a:cs typeface="Calibri" panose="020F0502020204030204" pitchFamily="34" charset="0"/>
                </a:rPr>
                <a:t>7</a:t>
              </a:r>
              <a:endParaRPr sz="2133" b="1">
                <a:latin typeface="Calibri" panose="020F0502020204030204" pitchFamily="34" charset="0"/>
                <a:cs typeface="Calibri" panose="020F0502020204030204" pitchFamily="34" charset="0"/>
              </a:endParaRPr>
            </a:p>
          </p:txBody>
        </p:sp>
        <p:sp>
          <p:nvSpPr>
            <p:cNvPr id="34" name="Google Shape;758;p43">
              <a:extLst>
                <a:ext uri="{FF2B5EF4-FFF2-40B4-BE49-F238E27FC236}">
                  <a16:creationId xmlns:a16="http://schemas.microsoft.com/office/drawing/2014/main" id="{4B6208AA-8F3E-3A4B-A470-9C029B6D0C44}"/>
                </a:ext>
              </a:extLst>
            </p:cNvPr>
            <p:cNvSpPr/>
            <p:nvPr/>
          </p:nvSpPr>
          <p:spPr>
            <a:xfrm>
              <a:off x="5048519" y="4093492"/>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8</a:t>
              </a:r>
              <a:endParaRPr sz="2133" dirty="0">
                <a:latin typeface="Calibri" panose="020F0502020204030204" pitchFamily="34" charset="0"/>
                <a:cs typeface="Calibri" panose="020F0502020204030204" pitchFamily="34" charset="0"/>
              </a:endParaRPr>
            </a:p>
          </p:txBody>
        </p:sp>
        <p:cxnSp>
          <p:nvCxnSpPr>
            <p:cNvPr id="35" name="Google Shape;759;p43">
              <a:extLst>
                <a:ext uri="{FF2B5EF4-FFF2-40B4-BE49-F238E27FC236}">
                  <a16:creationId xmlns:a16="http://schemas.microsoft.com/office/drawing/2014/main" id="{1A233CAC-AD86-344E-9A7E-9778367D527A}"/>
                </a:ext>
              </a:extLst>
            </p:cNvPr>
            <p:cNvCxnSpPr>
              <a:stCxn id="27" idx="2"/>
              <a:endCxn id="28" idx="0"/>
            </p:cNvCxnSpPr>
            <p:nvPr/>
          </p:nvCxnSpPr>
          <p:spPr>
            <a:xfrm>
              <a:off x="4578616" y="3282759"/>
              <a:ext cx="113459" cy="366079"/>
            </a:xfrm>
            <a:prstGeom prst="straightConnector1">
              <a:avLst/>
            </a:prstGeom>
            <a:noFill/>
            <a:ln w="19050" cap="flat" cmpd="sng">
              <a:solidFill>
                <a:schemeClr val="dk2"/>
              </a:solidFill>
              <a:prstDash val="solid"/>
              <a:round/>
              <a:headEnd type="none" w="med" len="med"/>
              <a:tailEnd type="none" w="med" len="med"/>
            </a:ln>
          </p:spPr>
        </p:cxnSp>
        <p:cxnSp>
          <p:nvCxnSpPr>
            <p:cNvPr id="36" name="Google Shape;760;p43">
              <a:extLst>
                <a:ext uri="{FF2B5EF4-FFF2-40B4-BE49-F238E27FC236}">
                  <a16:creationId xmlns:a16="http://schemas.microsoft.com/office/drawing/2014/main" id="{D5D9F85C-77A3-2647-B9D6-055D836C2EB5}"/>
                </a:ext>
              </a:extLst>
            </p:cNvPr>
            <p:cNvCxnSpPr>
              <a:stCxn id="27" idx="3"/>
              <a:endCxn id="30" idx="1"/>
            </p:cNvCxnSpPr>
            <p:nvPr/>
          </p:nvCxnSpPr>
          <p:spPr>
            <a:xfrm>
              <a:off x="4737316" y="3156309"/>
              <a:ext cx="311484" cy="252900"/>
            </a:xfrm>
            <a:prstGeom prst="straightConnector1">
              <a:avLst/>
            </a:prstGeom>
            <a:noFill/>
            <a:ln w="19050" cap="flat" cmpd="sng">
              <a:solidFill>
                <a:schemeClr val="dk2"/>
              </a:solidFill>
              <a:prstDash val="solid"/>
              <a:round/>
              <a:headEnd type="none" w="med" len="med"/>
              <a:tailEnd type="none" w="med" len="med"/>
            </a:ln>
          </p:spPr>
        </p:cxnSp>
        <p:cxnSp>
          <p:nvCxnSpPr>
            <p:cNvPr id="37" name="Google Shape;761;p43">
              <a:extLst>
                <a:ext uri="{FF2B5EF4-FFF2-40B4-BE49-F238E27FC236}">
                  <a16:creationId xmlns:a16="http://schemas.microsoft.com/office/drawing/2014/main" id="{52ABA26B-B13B-8441-9EAB-C5ECB05024CE}"/>
                </a:ext>
              </a:extLst>
            </p:cNvPr>
            <p:cNvCxnSpPr>
              <a:stCxn id="29" idx="2"/>
              <a:endCxn id="30" idx="0"/>
            </p:cNvCxnSpPr>
            <p:nvPr/>
          </p:nvCxnSpPr>
          <p:spPr>
            <a:xfrm flipH="1">
              <a:off x="5207600" y="2964484"/>
              <a:ext cx="24900" cy="318300"/>
            </a:xfrm>
            <a:prstGeom prst="straightConnector1">
              <a:avLst/>
            </a:prstGeom>
            <a:noFill/>
            <a:ln w="19050" cap="flat" cmpd="sng">
              <a:solidFill>
                <a:schemeClr val="dk2"/>
              </a:solidFill>
              <a:prstDash val="solid"/>
              <a:round/>
              <a:headEnd type="none" w="med" len="med"/>
              <a:tailEnd type="none" w="med" len="med"/>
            </a:ln>
          </p:spPr>
        </p:cxnSp>
        <p:cxnSp>
          <p:nvCxnSpPr>
            <p:cNvPr id="38" name="Google Shape;762;p43">
              <a:extLst>
                <a:ext uri="{FF2B5EF4-FFF2-40B4-BE49-F238E27FC236}">
                  <a16:creationId xmlns:a16="http://schemas.microsoft.com/office/drawing/2014/main" id="{9297FCD9-F011-E048-A538-2A27AE975999}"/>
                </a:ext>
              </a:extLst>
            </p:cNvPr>
            <p:cNvCxnSpPr>
              <a:stCxn id="32" idx="2"/>
              <a:endCxn id="33" idx="0"/>
            </p:cNvCxnSpPr>
            <p:nvPr/>
          </p:nvCxnSpPr>
          <p:spPr>
            <a:xfrm>
              <a:off x="5765059" y="3250084"/>
              <a:ext cx="450328" cy="193916"/>
            </a:xfrm>
            <a:prstGeom prst="straightConnector1">
              <a:avLst/>
            </a:prstGeom>
            <a:noFill/>
            <a:ln w="19050" cap="flat" cmpd="sng">
              <a:solidFill>
                <a:schemeClr val="dk2"/>
              </a:solidFill>
              <a:prstDash val="solid"/>
              <a:round/>
              <a:headEnd type="none" w="med" len="med"/>
              <a:tailEnd type="none" w="med" len="med"/>
            </a:ln>
          </p:spPr>
        </p:cxnSp>
        <p:cxnSp>
          <p:nvCxnSpPr>
            <p:cNvPr id="40" name="Google Shape;763;p43">
              <a:extLst>
                <a:ext uri="{FF2B5EF4-FFF2-40B4-BE49-F238E27FC236}">
                  <a16:creationId xmlns:a16="http://schemas.microsoft.com/office/drawing/2014/main" id="{C82FBA5A-9670-A945-8807-D346BC6BC989}"/>
                </a:ext>
              </a:extLst>
            </p:cNvPr>
            <p:cNvCxnSpPr>
              <a:stCxn id="32" idx="2"/>
              <a:endCxn id="31" idx="3"/>
            </p:cNvCxnSpPr>
            <p:nvPr/>
          </p:nvCxnSpPr>
          <p:spPr>
            <a:xfrm flipH="1">
              <a:off x="5706911" y="3250084"/>
              <a:ext cx="58148" cy="637714"/>
            </a:xfrm>
            <a:prstGeom prst="straightConnector1">
              <a:avLst/>
            </a:prstGeom>
            <a:noFill/>
            <a:ln w="19050" cap="flat" cmpd="sng">
              <a:solidFill>
                <a:schemeClr val="dk2"/>
              </a:solidFill>
              <a:prstDash val="solid"/>
              <a:round/>
              <a:headEnd type="none" w="med" len="med"/>
              <a:tailEnd type="none" w="med" len="med"/>
            </a:ln>
          </p:spPr>
        </p:cxnSp>
        <p:cxnSp>
          <p:nvCxnSpPr>
            <p:cNvPr id="41" name="Google Shape;764;p43">
              <a:extLst>
                <a:ext uri="{FF2B5EF4-FFF2-40B4-BE49-F238E27FC236}">
                  <a16:creationId xmlns:a16="http://schemas.microsoft.com/office/drawing/2014/main" id="{2F4AD2EC-D661-8140-BE89-768F087C06B9}"/>
                </a:ext>
              </a:extLst>
            </p:cNvPr>
            <p:cNvCxnSpPr>
              <a:stCxn id="30" idx="2"/>
              <a:endCxn id="31" idx="0"/>
            </p:cNvCxnSpPr>
            <p:nvPr/>
          </p:nvCxnSpPr>
          <p:spPr>
            <a:xfrm>
              <a:off x="5207500" y="3535659"/>
              <a:ext cx="340711" cy="225689"/>
            </a:xfrm>
            <a:prstGeom prst="straightConnector1">
              <a:avLst/>
            </a:prstGeom>
            <a:noFill/>
            <a:ln w="19050" cap="flat" cmpd="sng">
              <a:solidFill>
                <a:schemeClr val="dk2"/>
              </a:solidFill>
              <a:prstDash val="solid"/>
              <a:round/>
              <a:headEnd type="none" w="med" len="med"/>
              <a:tailEnd type="none" w="med" len="med"/>
            </a:ln>
          </p:spPr>
        </p:cxnSp>
        <p:cxnSp>
          <p:nvCxnSpPr>
            <p:cNvPr id="42" name="Google Shape;765;p43">
              <a:extLst>
                <a:ext uri="{FF2B5EF4-FFF2-40B4-BE49-F238E27FC236}">
                  <a16:creationId xmlns:a16="http://schemas.microsoft.com/office/drawing/2014/main" id="{1FA4CDB4-6B2C-814F-895B-A8E3A6F50051}"/>
                </a:ext>
              </a:extLst>
            </p:cNvPr>
            <p:cNvCxnSpPr>
              <a:stCxn id="28" idx="3"/>
              <a:endCxn id="31" idx="1"/>
            </p:cNvCxnSpPr>
            <p:nvPr/>
          </p:nvCxnSpPr>
          <p:spPr>
            <a:xfrm>
              <a:off x="4850775" y="3775288"/>
              <a:ext cx="538736" cy="112510"/>
            </a:xfrm>
            <a:prstGeom prst="straightConnector1">
              <a:avLst/>
            </a:prstGeom>
            <a:noFill/>
            <a:ln w="19050" cap="flat" cmpd="sng">
              <a:solidFill>
                <a:schemeClr val="dk2"/>
              </a:solidFill>
              <a:prstDash val="solid"/>
              <a:round/>
              <a:headEnd type="none" w="med" len="med"/>
              <a:tailEnd type="none" w="med" len="med"/>
            </a:ln>
          </p:spPr>
        </p:cxnSp>
        <p:cxnSp>
          <p:nvCxnSpPr>
            <p:cNvPr id="43" name="Google Shape;766;p43">
              <a:extLst>
                <a:ext uri="{FF2B5EF4-FFF2-40B4-BE49-F238E27FC236}">
                  <a16:creationId xmlns:a16="http://schemas.microsoft.com/office/drawing/2014/main" id="{14BCDB1B-48E6-BD4F-8849-93BA998D4B15}"/>
                </a:ext>
              </a:extLst>
            </p:cNvPr>
            <p:cNvCxnSpPr>
              <a:stCxn id="31" idx="2"/>
              <a:endCxn id="34" idx="0"/>
            </p:cNvCxnSpPr>
            <p:nvPr/>
          </p:nvCxnSpPr>
          <p:spPr>
            <a:xfrm flipH="1">
              <a:off x="5207219" y="4014248"/>
              <a:ext cx="340992" cy="79244"/>
            </a:xfrm>
            <a:prstGeom prst="straightConnector1">
              <a:avLst/>
            </a:prstGeom>
            <a:noFill/>
            <a:ln w="19050" cap="flat" cmpd="sng">
              <a:solidFill>
                <a:schemeClr val="dk2"/>
              </a:solidFill>
              <a:prstDash val="solid"/>
              <a:round/>
              <a:headEnd type="none" w="med" len="med"/>
              <a:tailEnd type="none" w="med" len="med"/>
            </a:ln>
          </p:spPr>
        </p:cxnSp>
        <p:sp>
          <p:nvSpPr>
            <p:cNvPr id="44" name="Google Shape;767;p43">
              <a:extLst>
                <a:ext uri="{FF2B5EF4-FFF2-40B4-BE49-F238E27FC236}">
                  <a16:creationId xmlns:a16="http://schemas.microsoft.com/office/drawing/2014/main" id="{DD122D33-23CB-9D41-A0AC-2E38C98D9801}"/>
                </a:ext>
              </a:extLst>
            </p:cNvPr>
            <p:cNvSpPr/>
            <p:nvPr/>
          </p:nvSpPr>
          <p:spPr>
            <a:xfrm>
              <a:off x="3822136" y="3282759"/>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b="1">
                  <a:latin typeface="Calibri" panose="020F0502020204030204" pitchFamily="34" charset="0"/>
                  <a:cs typeface="Calibri" panose="020F0502020204030204" pitchFamily="34" charset="0"/>
                </a:rPr>
                <a:t>0</a:t>
              </a:r>
              <a:endParaRPr sz="2133" b="1">
                <a:latin typeface="Calibri" panose="020F0502020204030204" pitchFamily="34" charset="0"/>
                <a:cs typeface="Calibri" panose="020F0502020204030204" pitchFamily="34" charset="0"/>
              </a:endParaRPr>
            </a:p>
          </p:txBody>
        </p:sp>
        <p:cxnSp>
          <p:nvCxnSpPr>
            <p:cNvPr id="45" name="Google Shape;768;p43">
              <a:extLst>
                <a:ext uri="{FF2B5EF4-FFF2-40B4-BE49-F238E27FC236}">
                  <a16:creationId xmlns:a16="http://schemas.microsoft.com/office/drawing/2014/main" id="{9978FBFB-8C13-A449-8994-C3BA411454FA}"/>
                </a:ext>
              </a:extLst>
            </p:cNvPr>
            <p:cNvCxnSpPr>
              <a:stCxn id="44" idx="3"/>
              <a:endCxn id="27" idx="1"/>
            </p:cNvCxnSpPr>
            <p:nvPr/>
          </p:nvCxnSpPr>
          <p:spPr>
            <a:xfrm flipV="1">
              <a:off x="4139536" y="3156309"/>
              <a:ext cx="280380" cy="252900"/>
            </a:xfrm>
            <a:prstGeom prst="straightConnector1">
              <a:avLst/>
            </a:prstGeom>
            <a:noFill/>
            <a:ln w="19050" cap="flat" cmpd="sng">
              <a:solidFill>
                <a:schemeClr val="dk2"/>
              </a:solidFill>
              <a:prstDash val="solid"/>
              <a:round/>
              <a:headEnd type="none" w="med" len="med"/>
              <a:tailEnd type="none" w="med" len="med"/>
            </a:ln>
          </p:spPr>
        </p:cxnSp>
        <p:sp>
          <p:nvSpPr>
            <p:cNvPr id="46" name="Google Shape;769;p43">
              <a:extLst>
                <a:ext uri="{FF2B5EF4-FFF2-40B4-BE49-F238E27FC236}">
                  <a16:creationId xmlns:a16="http://schemas.microsoft.com/office/drawing/2014/main" id="{19C1ED77-E333-CC4F-84C8-C29877B73B4E}"/>
                </a:ext>
              </a:extLst>
            </p:cNvPr>
            <p:cNvSpPr txBox="1"/>
            <p:nvPr/>
          </p:nvSpPr>
          <p:spPr>
            <a:xfrm>
              <a:off x="3561846" y="3177459"/>
              <a:ext cx="317400" cy="358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b="1" dirty="0">
                  <a:latin typeface="Calibri" panose="020F0502020204030204" pitchFamily="34" charset="0"/>
                  <a:cs typeface="Calibri" panose="020F0502020204030204" pitchFamily="34" charset="0"/>
                </a:rPr>
                <a:t>s</a:t>
              </a:r>
              <a:endParaRPr sz="2133" b="1" dirty="0">
                <a:latin typeface="Calibri" panose="020F0502020204030204" pitchFamily="34" charset="0"/>
                <a:cs typeface="Calibri" panose="020F0502020204030204" pitchFamily="34" charset="0"/>
              </a:endParaRPr>
            </a:p>
          </p:txBody>
        </p:sp>
        <p:sp>
          <p:nvSpPr>
            <p:cNvPr id="47" name="Google Shape;770;p43">
              <a:extLst>
                <a:ext uri="{FF2B5EF4-FFF2-40B4-BE49-F238E27FC236}">
                  <a16:creationId xmlns:a16="http://schemas.microsoft.com/office/drawing/2014/main" id="{B18C3C31-CCFD-384C-9626-CABF2ABB1E21}"/>
                </a:ext>
              </a:extLst>
            </p:cNvPr>
            <p:cNvSpPr txBox="1"/>
            <p:nvPr/>
          </p:nvSpPr>
          <p:spPr>
            <a:xfrm>
              <a:off x="6354393" y="3387202"/>
              <a:ext cx="411900" cy="4041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b="1" dirty="0">
                  <a:latin typeface="Calibri" panose="020F0502020204030204" pitchFamily="34" charset="0"/>
                  <a:cs typeface="Calibri" panose="020F0502020204030204" pitchFamily="34" charset="0"/>
                </a:rPr>
                <a:t>t</a:t>
              </a:r>
              <a:endParaRPr sz="2133" b="1" dirty="0">
                <a:latin typeface="Calibri" panose="020F0502020204030204" pitchFamily="34" charset="0"/>
                <a:cs typeface="Calibri" panose="020F0502020204030204" pitchFamily="34" charset="0"/>
              </a:endParaRPr>
            </a:p>
          </p:txBody>
        </p:sp>
      </p:grpSp>
      <p:sp>
        <p:nvSpPr>
          <p:cNvPr id="25" name="Content Placeholder 2">
            <a:extLst>
              <a:ext uri="{FF2B5EF4-FFF2-40B4-BE49-F238E27FC236}">
                <a16:creationId xmlns:a16="http://schemas.microsoft.com/office/drawing/2014/main" id="{2F178367-DC40-914B-81FB-F195492FB93C}"/>
              </a:ext>
            </a:extLst>
          </p:cNvPr>
          <p:cNvSpPr txBox="1">
            <a:spLocks/>
          </p:cNvSpPr>
          <p:nvPr/>
        </p:nvSpPr>
        <p:spPr bwMode="auto">
          <a:xfrm>
            <a:off x="1016148" y="1874569"/>
            <a:ext cx="4854066" cy="3521744"/>
          </a:xfrm>
          <a:prstGeom prst="rect">
            <a:avLst/>
          </a:prstGeom>
          <a:solidFill>
            <a:schemeClr val="bg1">
              <a:lumMod val="95000"/>
            </a:schemeClr>
          </a:solidFill>
          <a:ln w="9525">
            <a:solidFill>
              <a:schemeClr val="tx1"/>
            </a:solidFill>
            <a:miter lim="800000"/>
            <a:headEnd/>
            <a:tailEnd/>
          </a:ln>
        </p:spPr>
        <p:txBody>
          <a:bodyPr vert="horz" wrap="square" lIns="121920" tIns="60960" rIns="121920" bIns="60960" numCol="1" anchor="t" anchorCtr="0" compatLnSpc="1">
            <a:prstTxWarp prst="textNoShape">
              <a:avLst/>
            </a:prstTxWarp>
          </a:bodyPr>
          <a:lstStyle>
            <a:lvl1pPr marL="192881" indent="-192881" algn="l" rtl="0" eaLnBrk="1" fontAlgn="base" hangingPunct="1">
              <a:spcBef>
                <a:spcPct val="20000"/>
              </a:spcBef>
              <a:spcAft>
                <a:spcPct val="0"/>
              </a:spcAft>
              <a:buClr>
                <a:srgbClr val="4B2A85"/>
              </a:buClr>
              <a:buSzPct val="60000"/>
              <a:buFont typeface="Wingdings" panose="05000000000000000000" pitchFamily="2" charset="2"/>
              <a:buChar char="v"/>
              <a:defRPr sz="1600" b="1">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365189" indent="-160735" algn="l" rtl="0" eaLnBrk="1" fontAlgn="base" hangingPunct="1">
              <a:spcBef>
                <a:spcPct val="20000"/>
              </a:spcBef>
              <a:spcAft>
                <a:spcPct val="0"/>
              </a:spcAft>
              <a:buClr>
                <a:srgbClr val="4B2A85"/>
              </a:buClr>
              <a:buSzPct val="110000"/>
              <a:buFont typeface="Wingdings" pitchFamily="2" charset="2"/>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514350" indent="-128588" algn="l" rtl="0" eaLnBrk="1" fontAlgn="base" hangingPunct="1">
              <a:spcBef>
                <a:spcPct val="20000"/>
              </a:spcBef>
              <a:spcAft>
                <a:spcPct val="0"/>
              </a:spcAft>
              <a:buClr>
                <a:srgbClr val="4B2A85"/>
              </a:buClr>
              <a:buSzPct val="80000"/>
              <a:buFont typeface="Arial" panose="020B0604020202020204" pitchFamily="34" charset="0"/>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658368"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812673"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414463" indent="-128588" algn="l" rtl="0" eaLnBrk="1" fontAlgn="base" hangingPunct="1">
              <a:spcBef>
                <a:spcPct val="20000"/>
              </a:spcBef>
              <a:spcAft>
                <a:spcPct val="0"/>
              </a:spcAft>
              <a:buChar char="»"/>
              <a:defRPr sz="1125">
                <a:solidFill>
                  <a:schemeClr val="tx1"/>
                </a:solidFill>
                <a:latin typeface="Arial" charset="0"/>
              </a:defRPr>
            </a:lvl6pPr>
            <a:lvl7pPr marL="1671638" indent="-128588" algn="l" rtl="0" eaLnBrk="1" fontAlgn="base" hangingPunct="1">
              <a:spcBef>
                <a:spcPct val="20000"/>
              </a:spcBef>
              <a:spcAft>
                <a:spcPct val="0"/>
              </a:spcAft>
              <a:buChar char="»"/>
              <a:defRPr sz="1125">
                <a:solidFill>
                  <a:schemeClr val="tx1"/>
                </a:solidFill>
                <a:latin typeface="Arial" charset="0"/>
              </a:defRPr>
            </a:lvl7pPr>
            <a:lvl8pPr marL="1928813" indent="-128588" algn="l" rtl="0" eaLnBrk="1" fontAlgn="base" hangingPunct="1">
              <a:spcBef>
                <a:spcPct val="20000"/>
              </a:spcBef>
              <a:spcAft>
                <a:spcPct val="0"/>
              </a:spcAft>
              <a:buChar char="»"/>
              <a:defRPr sz="1125">
                <a:solidFill>
                  <a:schemeClr val="tx1"/>
                </a:solidFill>
                <a:latin typeface="Arial" charset="0"/>
              </a:defRPr>
            </a:lvl8pPr>
            <a:lvl9pPr marL="2185988" indent="-128588" algn="l" rtl="0" eaLnBrk="1" fontAlgn="base" hangingPunct="1">
              <a:spcBef>
                <a:spcPct val="20000"/>
              </a:spcBef>
              <a:spcAft>
                <a:spcPct val="0"/>
              </a:spcAft>
              <a:buChar char="»"/>
              <a:defRPr sz="1125">
                <a:solidFill>
                  <a:schemeClr val="tx1"/>
                </a:solidFill>
                <a:latin typeface="Arial" charset="0"/>
              </a:defRPr>
            </a:lvl9pPr>
          </a:lstStyle>
          <a:p>
            <a:pPr marL="0" indent="0">
              <a:spcBef>
                <a:spcPts val="0"/>
              </a:spcBef>
              <a:spcAft>
                <a:spcPts val="0"/>
              </a:spcAft>
              <a:buClr>
                <a:schemeClr val="dk1"/>
              </a:buClr>
              <a:buSzPts val="1100"/>
              <a:buNone/>
            </a:pPr>
            <a:r>
              <a:rPr lang="en-US" sz="1800" dirty="0">
                <a:latin typeface="Consolas" panose="020B0609020204030204" pitchFamily="49" charset="0"/>
                <a:cs typeface="Consolas" panose="020B0609020204030204" pitchFamily="49" charset="0"/>
              </a:rPr>
              <a:t>connected</a:t>
            </a:r>
            <a:r>
              <a:rPr lang="en-US" sz="1800" b="0" dirty="0">
                <a:latin typeface="Consolas" panose="020B0609020204030204" pitchFamily="49" charset="0"/>
                <a:cs typeface="Consolas" panose="020B0609020204030204" pitchFamily="49" charset="0"/>
              </a:rPr>
              <a:t>(</a:t>
            </a:r>
            <a:r>
              <a:rPr lang="en-US" sz="1800" b="0" dirty="0">
                <a:solidFill>
                  <a:schemeClr val="accent3"/>
                </a:solidFill>
                <a:latin typeface="Consolas" panose="020B0609020204030204" pitchFamily="49" charset="0"/>
                <a:cs typeface="Consolas" panose="020B0609020204030204" pitchFamily="49" charset="0"/>
              </a:rPr>
              <a:t>Vertex</a:t>
            </a:r>
            <a:r>
              <a:rPr lang="en-US" sz="1800" b="0" dirty="0">
                <a:latin typeface="Consolas" panose="020B0609020204030204" pitchFamily="49" charset="0"/>
                <a:cs typeface="Consolas" panose="020B0609020204030204" pitchFamily="49" charset="0"/>
              </a:rPr>
              <a:t> s, </a:t>
            </a:r>
            <a:r>
              <a:rPr lang="en-US" sz="1800" b="0" dirty="0">
                <a:solidFill>
                  <a:schemeClr val="accent3"/>
                </a:solidFill>
                <a:latin typeface="Consolas" panose="020B0609020204030204" pitchFamily="49" charset="0"/>
                <a:cs typeface="Consolas" panose="020B0609020204030204" pitchFamily="49" charset="0"/>
              </a:rPr>
              <a:t>Vertex</a:t>
            </a:r>
            <a:r>
              <a:rPr lang="en-US" sz="1800" b="0" dirty="0">
                <a:latin typeface="Consolas" panose="020B0609020204030204" pitchFamily="49" charset="0"/>
                <a:cs typeface="Consolas" panose="020B0609020204030204" pitchFamily="49" charset="0"/>
              </a:rPr>
              <a:t> t) {</a:t>
            </a:r>
          </a:p>
          <a:p>
            <a:pPr marL="0" indent="0">
              <a:spcBef>
                <a:spcPts val="0"/>
              </a:spcBef>
              <a:spcAft>
                <a:spcPts val="0"/>
              </a:spcAft>
              <a:buClr>
                <a:schemeClr val="dk1"/>
              </a:buClr>
              <a:buSzPts val="1100"/>
              <a:buNone/>
            </a:pPr>
            <a:r>
              <a:rPr lang="en-US" sz="1800" b="0" dirty="0">
                <a:solidFill>
                  <a:schemeClr val="accent2"/>
                </a:solidFill>
                <a:latin typeface="Consolas" panose="020B0609020204030204" pitchFamily="49" charset="0"/>
                <a:cs typeface="Consolas" panose="020B0609020204030204" pitchFamily="49" charset="0"/>
              </a:rPr>
              <a:t>  if</a:t>
            </a:r>
            <a:r>
              <a:rPr lang="en-US" sz="1800" b="0" dirty="0">
                <a:latin typeface="Consolas" panose="020B0609020204030204" pitchFamily="49" charset="0"/>
                <a:cs typeface="Consolas" panose="020B0609020204030204" pitchFamily="49" charset="0"/>
              </a:rPr>
              <a:t> (s == t) {</a:t>
            </a:r>
          </a:p>
          <a:p>
            <a:pPr marL="0" indent="0">
              <a:spcBef>
                <a:spcPts val="0"/>
              </a:spcBef>
              <a:spcAft>
                <a:spcPts val="0"/>
              </a:spcAft>
              <a:buClr>
                <a:schemeClr val="dk1"/>
              </a:buClr>
              <a:buSzPts val="1100"/>
              <a:buNone/>
            </a:pPr>
            <a:r>
              <a:rPr lang="en-US" sz="1800" b="0" dirty="0">
                <a:latin typeface="Consolas" panose="020B0609020204030204" pitchFamily="49" charset="0"/>
                <a:cs typeface="Consolas" panose="020B0609020204030204" pitchFamily="49" charset="0"/>
              </a:rPr>
              <a:t>    </a:t>
            </a:r>
            <a:r>
              <a:rPr lang="en-US" sz="1800" b="0" dirty="0">
                <a:solidFill>
                  <a:schemeClr val="accent2"/>
                </a:solidFill>
                <a:latin typeface="Consolas" panose="020B0609020204030204" pitchFamily="49" charset="0"/>
                <a:cs typeface="Consolas" panose="020B0609020204030204" pitchFamily="49" charset="0"/>
              </a:rPr>
              <a:t>return</a:t>
            </a:r>
            <a:r>
              <a:rPr lang="en-US" sz="1800" b="0" dirty="0">
                <a:latin typeface="Consolas" panose="020B0609020204030204" pitchFamily="49" charset="0"/>
                <a:cs typeface="Consolas" panose="020B0609020204030204" pitchFamily="49" charset="0"/>
              </a:rPr>
              <a:t> true;</a:t>
            </a:r>
          </a:p>
          <a:p>
            <a:pPr marL="0" indent="0">
              <a:spcBef>
                <a:spcPts val="0"/>
              </a:spcBef>
              <a:spcAft>
                <a:spcPts val="0"/>
              </a:spcAft>
              <a:buClr>
                <a:schemeClr val="dk1"/>
              </a:buClr>
              <a:buSzPts val="1100"/>
              <a:buNone/>
            </a:pPr>
            <a:r>
              <a:rPr lang="en-US" sz="1800" b="0" dirty="0">
                <a:latin typeface="Consolas" panose="020B0609020204030204" pitchFamily="49" charset="0"/>
                <a:cs typeface="Consolas" panose="020B0609020204030204" pitchFamily="49" charset="0"/>
              </a:rPr>
              <a:t>  } </a:t>
            </a:r>
            <a:r>
              <a:rPr lang="en-US" sz="1800" b="0" dirty="0">
                <a:solidFill>
                  <a:schemeClr val="accent2"/>
                </a:solidFill>
                <a:latin typeface="Consolas" panose="020B0609020204030204" pitchFamily="49" charset="0"/>
                <a:cs typeface="Consolas" panose="020B0609020204030204" pitchFamily="49" charset="0"/>
              </a:rPr>
              <a:t>else</a:t>
            </a:r>
            <a:r>
              <a:rPr lang="en-US" sz="1800"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sz="1800" b="0" dirty="0">
                <a:solidFill>
                  <a:schemeClr val="accent2"/>
                </a:solidFill>
                <a:latin typeface="Consolas" panose="020B0609020204030204" pitchFamily="49" charset="0"/>
                <a:cs typeface="Consolas" panose="020B0609020204030204" pitchFamily="49" charset="0"/>
              </a:rPr>
              <a:t>    for</a:t>
            </a:r>
            <a:r>
              <a:rPr lang="en-US" sz="1800" b="0" dirty="0">
                <a:latin typeface="Consolas" panose="020B0609020204030204" pitchFamily="49" charset="0"/>
                <a:cs typeface="Consolas" panose="020B0609020204030204" pitchFamily="49" charset="0"/>
              </a:rPr>
              <a:t> (</a:t>
            </a:r>
            <a:r>
              <a:rPr lang="en-US" sz="1800" b="0" dirty="0">
                <a:solidFill>
                  <a:schemeClr val="accent3"/>
                </a:solidFill>
                <a:latin typeface="Consolas" panose="020B0609020204030204" pitchFamily="49" charset="0"/>
                <a:cs typeface="Consolas" panose="020B0609020204030204" pitchFamily="49" charset="0"/>
              </a:rPr>
              <a:t>Vertex</a:t>
            </a:r>
            <a:r>
              <a:rPr lang="en-US" sz="1800" b="0" dirty="0">
                <a:latin typeface="Consolas" panose="020B0609020204030204" pitchFamily="49" charset="0"/>
                <a:cs typeface="Consolas" panose="020B0609020204030204" pitchFamily="49" charset="0"/>
              </a:rPr>
              <a:t> n : </a:t>
            </a:r>
            <a:r>
              <a:rPr lang="en-US" sz="1800" b="0" dirty="0" err="1">
                <a:latin typeface="Consolas" panose="020B0609020204030204" pitchFamily="49" charset="0"/>
                <a:cs typeface="Consolas" panose="020B0609020204030204" pitchFamily="49" charset="0"/>
              </a:rPr>
              <a:t>s.neighbors</a:t>
            </a:r>
            <a:r>
              <a:rPr lang="en-US" sz="1800"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sz="1800" b="0" dirty="0">
                <a:solidFill>
                  <a:schemeClr val="accent2"/>
                </a:solidFill>
                <a:latin typeface="Consolas" panose="020B0609020204030204" pitchFamily="49" charset="0"/>
                <a:cs typeface="Consolas" panose="020B0609020204030204" pitchFamily="49" charset="0"/>
              </a:rPr>
              <a:t>      if</a:t>
            </a:r>
            <a:r>
              <a:rPr lang="en-US" sz="1800" b="0" dirty="0">
                <a:latin typeface="Consolas" panose="020B0609020204030204" pitchFamily="49" charset="0"/>
                <a:cs typeface="Consolas" panose="020B0609020204030204" pitchFamily="49" charset="0"/>
              </a:rPr>
              <a:t> (</a:t>
            </a:r>
            <a:r>
              <a:rPr lang="en-US" sz="1800" dirty="0">
                <a:latin typeface="Consolas" panose="020B0609020204030204" pitchFamily="49" charset="0"/>
                <a:cs typeface="Consolas" panose="020B0609020204030204" pitchFamily="49" charset="0"/>
              </a:rPr>
              <a:t>connected</a:t>
            </a:r>
            <a:r>
              <a:rPr lang="en-US" sz="1800" b="0" dirty="0">
                <a:latin typeface="Consolas" panose="020B0609020204030204" pitchFamily="49" charset="0"/>
                <a:cs typeface="Consolas" panose="020B0609020204030204" pitchFamily="49" charset="0"/>
              </a:rPr>
              <a:t>(n, t)) {</a:t>
            </a:r>
          </a:p>
          <a:p>
            <a:pPr marL="0" indent="0">
              <a:spcBef>
                <a:spcPts val="0"/>
              </a:spcBef>
              <a:spcAft>
                <a:spcPts val="0"/>
              </a:spcAft>
              <a:buClr>
                <a:schemeClr val="dk1"/>
              </a:buClr>
              <a:buSzPts val="1100"/>
              <a:buNone/>
            </a:pPr>
            <a:r>
              <a:rPr lang="en-US" sz="1800" b="0" dirty="0">
                <a:latin typeface="Consolas" panose="020B0609020204030204" pitchFamily="49" charset="0"/>
                <a:cs typeface="Consolas" panose="020B0609020204030204" pitchFamily="49" charset="0"/>
              </a:rPr>
              <a:t>        </a:t>
            </a:r>
            <a:r>
              <a:rPr lang="en-US" sz="1800" b="0" dirty="0">
                <a:solidFill>
                  <a:schemeClr val="accent2"/>
                </a:solidFill>
                <a:latin typeface="Consolas" panose="020B0609020204030204" pitchFamily="49" charset="0"/>
                <a:cs typeface="Consolas" panose="020B0609020204030204" pitchFamily="49" charset="0"/>
              </a:rPr>
              <a:t>return</a:t>
            </a:r>
            <a:r>
              <a:rPr lang="en-US" sz="1800" b="0" dirty="0">
                <a:latin typeface="Consolas" panose="020B0609020204030204" pitchFamily="49" charset="0"/>
                <a:cs typeface="Consolas" panose="020B0609020204030204" pitchFamily="49" charset="0"/>
              </a:rPr>
              <a:t> </a:t>
            </a:r>
            <a:r>
              <a:rPr lang="en-US" sz="1800" b="0" dirty="0">
                <a:solidFill>
                  <a:schemeClr val="accent5"/>
                </a:solidFill>
                <a:latin typeface="Consolas" panose="020B0609020204030204" pitchFamily="49" charset="0"/>
                <a:cs typeface="Consolas" panose="020B0609020204030204" pitchFamily="49" charset="0"/>
              </a:rPr>
              <a:t>true</a:t>
            </a:r>
            <a:r>
              <a:rPr lang="en-US" sz="1800" b="0" dirty="0">
                <a:latin typeface="Consolas" panose="020B0609020204030204" pitchFamily="49" charset="0"/>
                <a:cs typeface="Consolas" panose="020B0609020204030204" pitchFamily="49" charset="0"/>
              </a:rPr>
              <a:t>;</a:t>
            </a:r>
          </a:p>
          <a:p>
            <a:pPr marL="0" indent="0">
              <a:spcBef>
                <a:spcPts val="0"/>
              </a:spcBef>
              <a:spcAft>
                <a:spcPts val="0"/>
              </a:spcAft>
              <a:buClr>
                <a:schemeClr val="dk1"/>
              </a:buClr>
              <a:buSzPts val="1100"/>
              <a:buNone/>
            </a:pPr>
            <a:r>
              <a:rPr lang="en-US" sz="1800"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sz="1800"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sz="1800" b="0" dirty="0">
                <a:latin typeface="Consolas" panose="020B0609020204030204" pitchFamily="49" charset="0"/>
                <a:cs typeface="Consolas" panose="020B0609020204030204" pitchFamily="49" charset="0"/>
              </a:rPr>
              <a:t>    </a:t>
            </a:r>
            <a:r>
              <a:rPr lang="en-US" sz="1800" b="0" dirty="0">
                <a:solidFill>
                  <a:schemeClr val="accent2"/>
                </a:solidFill>
                <a:latin typeface="Consolas" panose="020B0609020204030204" pitchFamily="49" charset="0"/>
                <a:cs typeface="Consolas" panose="020B0609020204030204" pitchFamily="49" charset="0"/>
              </a:rPr>
              <a:t>return</a:t>
            </a:r>
            <a:r>
              <a:rPr lang="en-US" sz="1800" b="0" dirty="0">
                <a:latin typeface="Consolas" panose="020B0609020204030204" pitchFamily="49" charset="0"/>
                <a:cs typeface="Consolas" panose="020B0609020204030204" pitchFamily="49" charset="0"/>
              </a:rPr>
              <a:t> </a:t>
            </a:r>
            <a:r>
              <a:rPr lang="en-US" sz="1800" b="0" dirty="0">
                <a:solidFill>
                  <a:schemeClr val="accent5"/>
                </a:solidFill>
                <a:latin typeface="Consolas" panose="020B0609020204030204" pitchFamily="49" charset="0"/>
                <a:cs typeface="Consolas" panose="020B0609020204030204" pitchFamily="49" charset="0"/>
              </a:rPr>
              <a:t>false</a:t>
            </a:r>
            <a:r>
              <a:rPr lang="en-US" sz="1800" b="0" dirty="0">
                <a:latin typeface="Consolas" panose="020B0609020204030204" pitchFamily="49" charset="0"/>
                <a:cs typeface="Consolas" panose="020B0609020204030204" pitchFamily="49" charset="0"/>
              </a:rPr>
              <a:t>;</a:t>
            </a:r>
          </a:p>
          <a:p>
            <a:pPr marL="0" indent="0">
              <a:spcBef>
                <a:spcPts val="0"/>
              </a:spcBef>
              <a:spcAft>
                <a:spcPts val="0"/>
              </a:spcAft>
              <a:buClr>
                <a:schemeClr val="dk1"/>
              </a:buClr>
              <a:buSzPts val="1100"/>
              <a:buNone/>
            </a:pPr>
            <a:r>
              <a:rPr lang="en-US" sz="1800"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sz="1800" b="0" dirty="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2759757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
            <a:extLst>
              <a:ext uri="{FF2B5EF4-FFF2-40B4-BE49-F238E27FC236}">
                <a16:creationId xmlns:a16="http://schemas.microsoft.com/office/drawing/2014/main" id="{F1870B34-B987-CF4D-9816-A989169B36CC}"/>
              </a:ext>
            </a:extLst>
          </p:cNvPr>
          <p:cNvSpPr txBox="1">
            <a:spLocks/>
          </p:cNvSpPr>
          <p:nvPr/>
        </p:nvSpPr>
        <p:spPr bwMode="auto">
          <a:xfrm>
            <a:off x="247858" y="2131054"/>
            <a:ext cx="4854066" cy="3521744"/>
          </a:xfrm>
          <a:prstGeom prst="rect">
            <a:avLst/>
          </a:prstGeom>
          <a:solidFill>
            <a:schemeClr val="bg1">
              <a:lumMod val="95000"/>
            </a:schemeClr>
          </a:solidFill>
          <a:ln w="9525">
            <a:solidFill>
              <a:schemeClr val="tx1"/>
            </a:solidFill>
            <a:miter lim="800000"/>
            <a:headEnd/>
            <a:tailEnd/>
          </a:ln>
        </p:spPr>
        <p:txBody>
          <a:bodyPr vert="horz" wrap="square" lIns="121920" tIns="60960" rIns="121920" bIns="60960" numCol="1" anchor="t" anchorCtr="0" compatLnSpc="1">
            <a:prstTxWarp prst="textNoShape">
              <a:avLst/>
            </a:prstTxWarp>
          </a:bodyPr>
          <a:lstStyle>
            <a:lvl1pPr marL="192881" indent="-192881" algn="l" rtl="0" eaLnBrk="1" fontAlgn="base" hangingPunct="1">
              <a:spcBef>
                <a:spcPct val="20000"/>
              </a:spcBef>
              <a:spcAft>
                <a:spcPct val="0"/>
              </a:spcAft>
              <a:buClr>
                <a:srgbClr val="4B2A85"/>
              </a:buClr>
              <a:buSzPct val="60000"/>
              <a:buFont typeface="Wingdings" panose="05000000000000000000" pitchFamily="2" charset="2"/>
              <a:buChar char="v"/>
              <a:defRPr sz="1600" b="1">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365189" indent="-160735" algn="l" rtl="0" eaLnBrk="1" fontAlgn="base" hangingPunct="1">
              <a:spcBef>
                <a:spcPct val="20000"/>
              </a:spcBef>
              <a:spcAft>
                <a:spcPct val="0"/>
              </a:spcAft>
              <a:buClr>
                <a:srgbClr val="4B2A85"/>
              </a:buClr>
              <a:buSzPct val="110000"/>
              <a:buFont typeface="Wingdings" pitchFamily="2" charset="2"/>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514350" indent="-128588" algn="l" rtl="0" eaLnBrk="1" fontAlgn="base" hangingPunct="1">
              <a:spcBef>
                <a:spcPct val="20000"/>
              </a:spcBef>
              <a:spcAft>
                <a:spcPct val="0"/>
              </a:spcAft>
              <a:buClr>
                <a:srgbClr val="4B2A85"/>
              </a:buClr>
              <a:buSzPct val="80000"/>
              <a:buFont typeface="Arial" panose="020B0604020202020204" pitchFamily="34" charset="0"/>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658368"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812673"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414463" indent="-128588" algn="l" rtl="0" eaLnBrk="1" fontAlgn="base" hangingPunct="1">
              <a:spcBef>
                <a:spcPct val="20000"/>
              </a:spcBef>
              <a:spcAft>
                <a:spcPct val="0"/>
              </a:spcAft>
              <a:buChar char="»"/>
              <a:defRPr sz="1125">
                <a:solidFill>
                  <a:schemeClr val="tx1"/>
                </a:solidFill>
                <a:latin typeface="Arial" charset="0"/>
              </a:defRPr>
            </a:lvl6pPr>
            <a:lvl7pPr marL="1671638" indent="-128588" algn="l" rtl="0" eaLnBrk="1" fontAlgn="base" hangingPunct="1">
              <a:spcBef>
                <a:spcPct val="20000"/>
              </a:spcBef>
              <a:spcAft>
                <a:spcPct val="0"/>
              </a:spcAft>
              <a:buChar char="»"/>
              <a:defRPr sz="1125">
                <a:solidFill>
                  <a:schemeClr val="tx1"/>
                </a:solidFill>
                <a:latin typeface="Arial" charset="0"/>
              </a:defRPr>
            </a:lvl7pPr>
            <a:lvl8pPr marL="1928813" indent="-128588" algn="l" rtl="0" eaLnBrk="1" fontAlgn="base" hangingPunct="1">
              <a:spcBef>
                <a:spcPct val="20000"/>
              </a:spcBef>
              <a:spcAft>
                <a:spcPct val="0"/>
              </a:spcAft>
              <a:buChar char="»"/>
              <a:defRPr sz="1125">
                <a:solidFill>
                  <a:schemeClr val="tx1"/>
                </a:solidFill>
                <a:latin typeface="Arial" charset="0"/>
              </a:defRPr>
            </a:lvl8pPr>
            <a:lvl9pPr marL="2185988" indent="-128588" algn="l" rtl="0" eaLnBrk="1" fontAlgn="base" hangingPunct="1">
              <a:spcBef>
                <a:spcPct val="20000"/>
              </a:spcBef>
              <a:spcAft>
                <a:spcPct val="0"/>
              </a:spcAft>
              <a:buChar char="»"/>
              <a:defRPr sz="1125">
                <a:solidFill>
                  <a:schemeClr val="tx1"/>
                </a:solidFill>
                <a:latin typeface="Arial" charset="0"/>
              </a:defRPr>
            </a:lvl9pPr>
          </a:lstStyle>
          <a:p>
            <a:pPr marL="0" indent="0">
              <a:spcBef>
                <a:spcPts val="0"/>
              </a:spcBef>
              <a:spcAft>
                <a:spcPts val="0"/>
              </a:spcAft>
              <a:buClr>
                <a:schemeClr val="dk1"/>
              </a:buClr>
              <a:buSzPts val="1100"/>
              <a:buNone/>
            </a:pPr>
            <a:r>
              <a:rPr lang="en-US" sz="1800" dirty="0">
                <a:latin typeface="Consolas" panose="020B0609020204030204" pitchFamily="49" charset="0"/>
                <a:cs typeface="Consolas" panose="020B0609020204030204" pitchFamily="49" charset="0"/>
              </a:rPr>
              <a:t>connected</a:t>
            </a:r>
            <a:r>
              <a:rPr lang="en-US" sz="1800" b="0" dirty="0">
                <a:latin typeface="Consolas" panose="020B0609020204030204" pitchFamily="49" charset="0"/>
                <a:cs typeface="Consolas" panose="020B0609020204030204" pitchFamily="49" charset="0"/>
              </a:rPr>
              <a:t>(</a:t>
            </a:r>
            <a:r>
              <a:rPr lang="en-US" sz="1800" b="0" dirty="0">
                <a:solidFill>
                  <a:schemeClr val="accent3"/>
                </a:solidFill>
                <a:latin typeface="Consolas" panose="020B0609020204030204" pitchFamily="49" charset="0"/>
                <a:cs typeface="Consolas" panose="020B0609020204030204" pitchFamily="49" charset="0"/>
              </a:rPr>
              <a:t>Vertex</a:t>
            </a:r>
            <a:r>
              <a:rPr lang="en-US" sz="1800" b="0" dirty="0">
                <a:latin typeface="Consolas" panose="020B0609020204030204" pitchFamily="49" charset="0"/>
                <a:cs typeface="Consolas" panose="020B0609020204030204" pitchFamily="49" charset="0"/>
              </a:rPr>
              <a:t> s, </a:t>
            </a:r>
            <a:r>
              <a:rPr lang="en-US" sz="1800" b="0" dirty="0">
                <a:solidFill>
                  <a:schemeClr val="accent3"/>
                </a:solidFill>
                <a:latin typeface="Consolas" panose="020B0609020204030204" pitchFamily="49" charset="0"/>
                <a:cs typeface="Consolas" panose="020B0609020204030204" pitchFamily="49" charset="0"/>
              </a:rPr>
              <a:t>Vertex</a:t>
            </a:r>
            <a:r>
              <a:rPr lang="en-US" sz="1800" b="0" dirty="0">
                <a:latin typeface="Consolas" panose="020B0609020204030204" pitchFamily="49" charset="0"/>
                <a:cs typeface="Consolas" panose="020B0609020204030204" pitchFamily="49" charset="0"/>
              </a:rPr>
              <a:t> t) {</a:t>
            </a:r>
          </a:p>
          <a:p>
            <a:pPr marL="0" indent="0">
              <a:spcBef>
                <a:spcPts val="0"/>
              </a:spcBef>
              <a:spcAft>
                <a:spcPts val="0"/>
              </a:spcAft>
              <a:buClr>
                <a:schemeClr val="dk1"/>
              </a:buClr>
              <a:buSzPts val="1100"/>
              <a:buNone/>
            </a:pPr>
            <a:r>
              <a:rPr lang="en-US" sz="1800" b="0" dirty="0">
                <a:solidFill>
                  <a:schemeClr val="accent2"/>
                </a:solidFill>
                <a:latin typeface="Consolas" panose="020B0609020204030204" pitchFamily="49" charset="0"/>
                <a:cs typeface="Consolas" panose="020B0609020204030204" pitchFamily="49" charset="0"/>
              </a:rPr>
              <a:t>  if</a:t>
            </a:r>
            <a:r>
              <a:rPr lang="en-US" sz="1800" b="0" dirty="0">
                <a:latin typeface="Consolas" panose="020B0609020204030204" pitchFamily="49" charset="0"/>
                <a:cs typeface="Consolas" panose="020B0609020204030204" pitchFamily="49" charset="0"/>
              </a:rPr>
              <a:t> (s == t) {</a:t>
            </a:r>
          </a:p>
          <a:p>
            <a:pPr marL="0" indent="0">
              <a:spcBef>
                <a:spcPts val="0"/>
              </a:spcBef>
              <a:spcAft>
                <a:spcPts val="0"/>
              </a:spcAft>
              <a:buClr>
                <a:schemeClr val="dk1"/>
              </a:buClr>
              <a:buSzPts val="1100"/>
              <a:buNone/>
            </a:pPr>
            <a:r>
              <a:rPr lang="en-US" sz="1800" b="0" dirty="0">
                <a:latin typeface="Consolas" panose="020B0609020204030204" pitchFamily="49" charset="0"/>
                <a:cs typeface="Consolas" panose="020B0609020204030204" pitchFamily="49" charset="0"/>
              </a:rPr>
              <a:t>    </a:t>
            </a:r>
            <a:r>
              <a:rPr lang="en-US" sz="1800" b="0" dirty="0">
                <a:solidFill>
                  <a:schemeClr val="accent2"/>
                </a:solidFill>
                <a:latin typeface="Consolas" panose="020B0609020204030204" pitchFamily="49" charset="0"/>
                <a:cs typeface="Consolas" panose="020B0609020204030204" pitchFamily="49" charset="0"/>
              </a:rPr>
              <a:t>return</a:t>
            </a:r>
            <a:r>
              <a:rPr lang="en-US" sz="1800" b="0" dirty="0">
                <a:latin typeface="Consolas" panose="020B0609020204030204" pitchFamily="49" charset="0"/>
                <a:cs typeface="Consolas" panose="020B0609020204030204" pitchFamily="49" charset="0"/>
              </a:rPr>
              <a:t> true;</a:t>
            </a:r>
          </a:p>
          <a:p>
            <a:pPr marL="0" indent="0">
              <a:spcBef>
                <a:spcPts val="0"/>
              </a:spcBef>
              <a:spcAft>
                <a:spcPts val="0"/>
              </a:spcAft>
              <a:buClr>
                <a:schemeClr val="dk1"/>
              </a:buClr>
              <a:buSzPts val="1100"/>
              <a:buNone/>
            </a:pPr>
            <a:r>
              <a:rPr lang="en-US" sz="1800" b="0" dirty="0">
                <a:latin typeface="Consolas" panose="020B0609020204030204" pitchFamily="49" charset="0"/>
                <a:cs typeface="Consolas" panose="020B0609020204030204" pitchFamily="49" charset="0"/>
              </a:rPr>
              <a:t>  } </a:t>
            </a:r>
            <a:r>
              <a:rPr lang="en-US" sz="1800" b="0" dirty="0">
                <a:solidFill>
                  <a:schemeClr val="accent2"/>
                </a:solidFill>
                <a:latin typeface="Consolas" panose="020B0609020204030204" pitchFamily="49" charset="0"/>
                <a:cs typeface="Consolas" panose="020B0609020204030204" pitchFamily="49" charset="0"/>
              </a:rPr>
              <a:t>else</a:t>
            </a:r>
            <a:r>
              <a:rPr lang="en-US" sz="1800"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sz="1800" b="0" dirty="0">
                <a:solidFill>
                  <a:schemeClr val="accent2"/>
                </a:solidFill>
                <a:latin typeface="Consolas" panose="020B0609020204030204" pitchFamily="49" charset="0"/>
                <a:cs typeface="Consolas" panose="020B0609020204030204" pitchFamily="49" charset="0"/>
              </a:rPr>
              <a:t>    for</a:t>
            </a:r>
            <a:r>
              <a:rPr lang="en-US" sz="1800" b="0" dirty="0">
                <a:latin typeface="Consolas" panose="020B0609020204030204" pitchFamily="49" charset="0"/>
                <a:cs typeface="Consolas" panose="020B0609020204030204" pitchFamily="49" charset="0"/>
              </a:rPr>
              <a:t> (</a:t>
            </a:r>
            <a:r>
              <a:rPr lang="en-US" sz="1800" b="0" dirty="0">
                <a:solidFill>
                  <a:schemeClr val="accent3"/>
                </a:solidFill>
                <a:latin typeface="Consolas" panose="020B0609020204030204" pitchFamily="49" charset="0"/>
                <a:cs typeface="Consolas" panose="020B0609020204030204" pitchFamily="49" charset="0"/>
              </a:rPr>
              <a:t>Vertex</a:t>
            </a:r>
            <a:r>
              <a:rPr lang="en-US" sz="1800" b="0" dirty="0">
                <a:latin typeface="Consolas" panose="020B0609020204030204" pitchFamily="49" charset="0"/>
                <a:cs typeface="Consolas" panose="020B0609020204030204" pitchFamily="49" charset="0"/>
              </a:rPr>
              <a:t> n : </a:t>
            </a:r>
            <a:r>
              <a:rPr lang="en-US" sz="1800" b="0" dirty="0" err="1">
                <a:latin typeface="Consolas" panose="020B0609020204030204" pitchFamily="49" charset="0"/>
                <a:cs typeface="Consolas" panose="020B0609020204030204" pitchFamily="49" charset="0"/>
              </a:rPr>
              <a:t>s.neighbors</a:t>
            </a:r>
            <a:r>
              <a:rPr lang="en-US" sz="1800"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sz="1800" b="0" dirty="0">
                <a:solidFill>
                  <a:schemeClr val="accent2"/>
                </a:solidFill>
                <a:latin typeface="Consolas" panose="020B0609020204030204" pitchFamily="49" charset="0"/>
                <a:cs typeface="Consolas" panose="020B0609020204030204" pitchFamily="49" charset="0"/>
              </a:rPr>
              <a:t>      if</a:t>
            </a:r>
            <a:r>
              <a:rPr lang="en-US" sz="1800" b="0" dirty="0">
                <a:latin typeface="Consolas" panose="020B0609020204030204" pitchFamily="49" charset="0"/>
                <a:cs typeface="Consolas" panose="020B0609020204030204" pitchFamily="49" charset="0"/>
              </a:rPr>
              <a:t> (</a:t>
            </a:r>
            <a:r>
              <a:rPr lang="en-US" sz="1800" dirty="0">
                <a:latin typeface="Consolas" panose="020B0609020204030204" pitchFamily="49" charset="0"/>
                <a:cs typeface="Consolas" panose="020B0609020204030204" pitchFamily="49" charset="0"/>
              </a:rPr>
              <a:t>connected</a:t>
            </a:r>
            <a:r>
              <a:rPr lang="en-US" sz="1800" b="0" dirty="0">
                <a:latin typeface="Consolas" panose="020B0609020204030204" pitchFamily="49" charset="0"/>
                <a:cs typeface="Consolas" panose="020B0609020204030204" pitchFamily="49" charset="0"/>
              </a:rPr>
              <a:t>(n, t)) {</a:t>
            </a:r>
          </a:p>
          <a:p>
            <a:pPr marL="0" indent="0">
              <a:spcBef>
                <a:spcPts val="0"/>
              </a:spcBef>
              <a:spcAft>
                <a:spcPts val="0"/>
              </a:spcAft>
              <a:buClr>
                <a:schemeClr val="dk1"/>
              </a:buClr>
              <a:buSzPts val="1100"/>
              <a:buNone/>
            </a:pPr>
            <a:r>
              <a:rPr lang="en-US" sz="1800" b="0" dirty="0">
                <a:latin typeface="Consolas" panose="020B0609020204030204" pitchFamily="49" charset="0"/>
                <a:cs typeface="Consolas" panose="020B0609020204030204" pitchFamily="49" charset="0"/>
              </a:rPr>
              <a:t>        </a:t>
            </a:r>
            <a:r>
              <a:rPr lang="en-US" sz="1800" b="0" dirty="0">
                <a:solidFill>
                  <a:schemeClr val="accent2"/>
                </a:solidFill>
                <a:latin typeface="Consolas" panose="020B0609020204030204" pitchFamily="49" charset="0"/>
                <a:cs typeface="Consolas" panose="020B0609020204030204" pitchFamily="49" charset="0"/>
              </a:rPr>
              <a:t>return</a:t>
            </a:r>
            <a:r>
              <a:rPr lang="en-US" sz="1800" b="0" dirty="0">
                <a:latin typeface="Consolas" panose="020B0609020204030204" pitchFamily="49" charset="0"/>
                <a:cs typeface="Consolas" panose="020B0609020204030204" pitchFamily="49" charset="0"/>
              </a:rPr>
              <a:t> </a:t>
            </a:r>
            <a:r>
              <a:rPr lang="en-US" sz="1800" b="0" dirty="0">
                <a:solidFill>
                  <a:schemeClr val="accent5"/>
                </a:solidFill>
                <a:latin typeface="Consolas" panose="020B0609020204030204" pitchFamily="49" charset="0"/>
                <a:cs typeface="Consolas" panose="020B0609020204030204" pitchFamily="49" charset="0"/>
              </a:rPr>
              <a:t>true</a:t>
            </a:r>
            <a:r>
              <a:rPr lang="en-US" sz="1800" b="0" dirty="0">
                <a:latin typeface="Consolas" panose="020B0609020204030204" pitchFamily="49" charset="0"/>
                <a:cs typeface="Consolas" panose="020B0609020204030204" pitchFamily="49" charset="0"/>
              </a:rPr>
              <a:t>;</a:t>
            </a:r>
          </a:p>
          <a:p>
            <a:pPr marL="0" indent="0">
              <a:spcBef>
                <a:spcPts val="0"/>
              </a:spcBef>
              <a:spcAft>
                <a:spcPts val="0"/>
              </a:spcAft>
              <a:buClr>
                <a:schemeClr val="dk1"/>
              </a:buClr>
              <a:buSzPts val="1100"/>
              <a:buNone/>
            </a:pPr>
            <a:r>
              <a:rPr lang="en-US" sz="1800"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sz="1800"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sz="1800" b="0" dirty="0">
                <a:latin typeface="Consolas" panose="020B0609020204030204" pitchFamily="49" charset="0"/>
                <a:cs typeface="Consolas" panose="020B0609020204030204" pitchFamily="49" charset="0"/>
              </a:rPr>
              <a:t>    </a:t>
            </a:r>
            <a:r>
              <a:rPr lang="en-US" sz="1800" b="0" dirty="0">
                <a:solidFill>
                  <a:schemeClr val="accent2"/>
                </a:solidFill>
                <a:latin typeface="Consolas" panose="020B0609020204030204" pitchFamily="49" charset="0"/>
                <a:cs typeface="Consolas" panose="020B0609020204030204" pitchFamily="49" charset="0"/>
              </a:rPr>
              <a:t>return</a:t>
            </a:r>
            <a:r>
              <a:rPr lang="en-US" sz="1800" b="0" dirty="0">
                <a:latin typeface="Consolas" panose="020B0609020204030204" pitchFamily="49" charset="0"/>
                <a:cs typeface="Consolas" panose="020B0609020204030204" pitchFamily="49" charset="0"/>
              </a:rPr>
              <a:t> </a:t>
            </a:r>
            <a:r>
              <a:rPr lang="en-US" sz="1800" b="0" dirty="0">
                <a:solidFill>
                  <a:schemeClr val="accent5"/>
                </a:solidFill>
                <a:latin typeface="Consolas" panose="020B0609020204030204" pitchFamily="49" charset="0"/>
                <a:cs typeface="Consolas" panose="020B0609020204030204" pitchFamily="49" charset="0"/>
              </a:rPr>
              <a:t>false</a:t>
            </a:r>
            <a:r>
              <a:rPr lang="en-US" sz="1800" b="0" dirty="0">
                <a:latin typeface="Consolas" panose="020B0609020204030204" pitchFamily="49" charset="0"/>
                <a:cs typeface="Consolas" panose="020B0609020204030204" pitchFamily="49" charset="0"/>
              </a:rPr>
              <a:t>;</a:t>
            </a:r>
          </a:p>
          <a:p>
            <a:pPr marL="0" indent="0">
              <a:spcBef>
                <a:spcPts val="0"/>
              </a:spcBef>
              <a:spcAft>
                <a:spcPts val="0"/>
              </a:spcAft>
              <a:buClr>
                <a:schemeClr val="dk1"/>
              </a:buClr>
              <a:buSzPts val="1100"/>
              <a:buNone/>
            </a:pPr>
            <a:r>
              <a:rPr lang="en-US" sz="1800"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sz="1800" b="0" dirty="0">
                <a:latin typeface="Consolas" panose="020B0609020204030204" pitchFamily="49" charset="0"/>
                <a:cs typeface="Consolas" panose="020B0609020204030204" pitchFamily="49" charset="0"/>
              </a:rPr>
              <a:t>}</a:t>
            </a:r>
          </a:p>
        </p:txBody>
      </p:sp>
      <p:pic>
        <p:nvPicPr>
          <p:cNvPr id="5" name="slide.url=https://www.polleverywhere.com/discourses/8bGp0ir8GHRMPrFVjCtqR">
            <a:extLst>
              <a:ext uri="{FF2B5EF4-FFF2-40B4-BE49-F238E27FC236}">
                <a16:creationId xmlns:a16="http://schemas.microsoft.com/office/drawing/2014/main" id="{5E56EFBE-3FD2-FB41-A6B1-9A7B08AA4204}"/>
              </a:ext>
            </a:extLst>
          </p:cNvPr>
          <p:cNvPicPr>
            <a:picLocks/>
          </p:cNvPicPr>
          <p:nvPr/>
        </p:nvPicPr>
        <p:blipFill>
          <a:blip r:embed="rId3"/>
          <a:stretch>
            <a:fillRect/>
          </a:stretch>
        </p:blipFill>
        <p:spPr>
          <a:xfrm>
            <a:off x="5930050" y="1922586"/>
            <a:ext cx="6198451" cy="4871914"/>
          </a:xfrm>
          <a:prstGeom prst="rect">
            <a:avLst/>
          </a:prstGeom>
        </p:spPr>
      </p:pic>
      <p:sp>
        <p:nvSpPr>
          <p:cNvPr id="6" name="Title 1">
            <a:extLst>
              <a:ext uri="{FF2B5EF4-FFF2-40B4-BE49-F238E27FC236}">
                <a16:creationId xmlns:a16="http://schemas.microsoft.com/office/drawing/2014/main" id="{10CEF80B-A6C5-3A49-B724-298C6ACB4E92}"/>
              </a:ext>
            </a:extLst>
          </p:cNvPr>
          <p:cNvSpPr txBox="1">
            <a:spLocks/>
          </p:cNvSpPr>
          <p:nvPr/>
        </p:nvSpPr>
        <p:spPr>
          <a:xfrm>
            <a:off x="-411550" y="1267941"/>
            <a:ext cx="10515600" cy="7626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a:solidFill>
                  <a:schemeClr val="tx1"/>
                </a:solidFill>
                <a:latin typeface="Calibri" panose="020F0502020204030204" pitchFamily="34" charset="0"/>
                <a:ea typeface="+mj-ea"/>
                <a:cs typeface="Calibri" panose="020F0502020204030204" pitchFamily="34" charset="0"/>
              </a:defRPr>
            </a:lvl1pPr>
          </a:lstStyle>
          <a:p>
            <a:r>
              <a:rPr lang="en-US" sz="4800" dirty="0"/>
              <a:t>What’s wrong with this proposal?</a:t>
            </a:r>
          </a:p>
        </p:txBody>
      </p:sp>
      <p:grpSp>
        <p:nvGrpSpPr>
          <p:cNvPr id="8" name="Group 7">
            <a:extLst>
              <a:ext uri="{FF2B5EF4-FFF2-40B4-BE49-F238E27FC236}">
                <a16:creationId xmlns:a16="http://schemas.microsoft.com/office/drawing/2014/main" id="{C5F39941-0469-AA4C-939D-8E30DDA61EC5}"/>
              </a:ext>
            </a:extLst>
          </p:cNvPr>
          <p:cNvGrpSpPr/>
          <p:nvPr/>
        </p:nvGrpSpPr>
        <p:grpSpPr>
          <a:xfrm>
            <a:off x="1625310" y="4614756"/>
            <a:ext cx="4272596" cy="2179744"/>
            <a:chOff x="3561846" y="2711584"/>
            <a:chExt cx="3204447" cy="1634808"/>
          </a:xfrm>
        </p:grpSpPr>
        <p:sp>
          <p:nvSpPr>
            <p:cNvPr id="9" name="Google Shape;751;p43">
              <a:extLst>
                <a:ext uri="{FF2B5EF4-FFF2-40B4-BE49-F238E27FC236}">
                  <a16:creationId xmlns:a16="http://schemas.microsoft.com/office/drawing/2014/main" id="{A0EDAE2E-0072-A244-8BB7-9982BF261876}"/>
                </a:ext>
              </a:extLst>
            </p:cNvPr>
            <p:cNvSpPr/>
            <p:nvPr/>
          </p:nvSpPr>
          <p:spPr>
            <a:xfrm>
              <a:off x="4419916" y="3029859"/>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1</a:t>
              </a:r>
              <a:endParaRPr sz="2133">
                <a:latin typeface="Calibri" panose="020F0502020204030204" pitchFamily="34" charset="0"/>
                <a:cs typeface="Calibri" panose="020F0502020204030204" pitchFamily="34" charset="0"/>
              </a:endParaRPr>
            </a:p>
          </p:txBody>
        </p:sp>
        <p:sp>
          <p:nvSpPr>
            <p:cNvPr id="10" name="Google Shape;752;p43">
              <a:extLst>
                <a:ext uri="{FF2B5EF4-FFF2-40B4-BE49-F238E27FC236}">
                  <a16:creationId xmlns:a16="http://schemas.microsoft.com/office/drawing/2014/main" id="{1B6553E8-7C87-0845-AEAE-5ACA65F9C24F}"/>
                </a:ext>
              </a:extLst>
            </p:cNvPr>
            <p:cNvSpPr/>
            <p:nvPr/>
          </p:nvSpPr>
          <p:spPr>
            <a:xfrm>
              <a:off x="4533375" y="3648838"/>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2</a:t>
              </a:r>
              <a:endParaRPr sz="2133">
                <a:latin typeface="Calibri" panose="020F0502020204030204" pitchFamily="34" charset="0"/>
                <a:cs typeface="Calibri" panose="020F0502020204030204" pitchFamily="34" charset="0"/>
              </a:endParaRPr>
            </a:p>
          </p:txBody>
        </p:sp>
        <p:sp>
          <p:nvSpPr>
            <p:cNvPr id="11" name="Google Shape;753;p43">
              <a:extLst>
                <a:ext uri="{FF2B5EF4-FFF2-40B4-BE49-F238E27FC236}">
                  <a16:creationId xmlns:a16="http://schemas.microsoft.com/office/drawing/2014/main" id="{DC2B8E9F-1CB2-6440-8487-4E06F2F3660E}"/>
                </a:ext>
              </a:extLst>
            </p:cNvPr>
            <p:cNvSpPr/>
            <p:nvPr/>
          </p:nvSpPr>
          <p:spPr>
            <a:xfrm>
              <a:off x="5073800" y="2711584"/>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3</a:t>
              </a:r>
              <a:endParaRPr sz="2133" dirty="0">
                <a:latin typeface="Calibri" panose="020F0502020204030204" pitchFamily="34" charset="0"/>
                <a:cs typeface="Calibri" panose="020F0502020204030204" pitchFamily="34" charset="0"/>
              </a:endParaRPr>
            </a:p>
          </p:txBody>
        </p:sp>
        <p:sp>
          <p:nvSpPr>
            <p:cNvPr id="12" name="Google Shape;754;p43">
              <a:extLst>
                <a:ext uri="{FF2B5EF4-FFF2-40B4-BE49-F238E27FC236}">
                  <a16:creationId xmlns:a16="http://schemas.microsoft.com/office/drawing/2014/main" id="{51B89B0B-02AC-B94C-AEAD-0430709DDF7A}"/>
                </a:ext>
              </a:extLst>
            </p:cNvPr>
            <p:cNvSpPr/>
            <p:nvPr/>
          </p:nvSpPr>
          <p:spPr>
            <a:xfrm>
              <a:off x="5048800" y="3282759"/>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4</a:t>
              </a:r>
              <a:endParaRPr sz="2133">
                <a:latin typeface="Calibri" panose="020F0502020204030204" pitchFamily="34" charset="0"/>
                <a:cs typeface="Calibri" panose="020F0502020204030204" pitchFamily="34" charset="0"/>
              </a:endParaRPr>
            </a:p>
          </p:txBody>
        </p:sp>
        <p:sp>
          <p:nvSpPr>
            <p:cNvPr id="13" name="Google Shape;755;p43">
              <a:extLst>
                <a:ext uri="{FF2B5EF4-FFF2-40B4-BE49-F238E27FC236}">
                  <a16:creationId xmlns:a16="http://schemas.microsoft.com/office/drawing/2014/main" id="{26B96694-5C8C-754B-A4E4-8EA11C43C99E}"/>
                </a:ext>
              </a:extLst>
            </p:cNvPr>
            <p:cNvSpPr/>
            <p:nvPr/>
          </p:nvSpPr>
          <p:spPr>
            <a:xfrm>
              <a:off x="5389511" y="3761348"/>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5</a:t>
              </a:r>
              <a:endParaRPr sz="2133">
                <a:latin typeface="Calibri" panose="020F0502020204030204" pitchFamily="34" charset="0"/>
                <a:cs typeface="Calibri" panose="020F0502020204030204" pitchFamily="34" charset="0"/>
              </a:endParaRPr>
            </a:p>
          </p:txBody>
        </p:sp>
        <p:sp>
          <p:nvSpPr>
            <p:cNvPr id="14" name="Google Shape;756;p43">
              <a:extLst>
                <a:ext uri="{FF2B5EF4-FFF2-40B4-BE49-F238E27FC236}">
                  <a16:creationId xmlns:a16="http://schemas.microsoft.com/office/drawing/2014/main" id="{2C5E3EF6-DE16-9B42-9660-AE0F2DA3B4CD}"/>
                </a:ext>
              </a:extLst>
            </p:cNvPr>
            <p:cNvSpPr/>
            <p:nvPr/>
          </p:nvSpPr>
          <p:spPr>
            <a:xfrm>
              <a:off x="5606359" y="2997184"/>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6</a:t>
              </a:r>
              <a:endParaRPr sz="2133">
                <a:latin typeface="Calibri" panose="020F0502020204030204" pitchFamily="34" charset="0"/>
                <a:cs typeface="Calibri" panose="020F0502020204030204" pitchFamily="34" charset="0"/>
              </a:endParaRPr>
            </a:p>
          </p:txBody>
        </p:sp>
        <p:sp>
          <p:nvSpPr>
            <p:cNvPr id="15" name="Google Shape;757;p43">
              <a:extLst>
                <a:ext uri="{FF2B5EF4-FFF2-40B4-BE49-F238E27FC236}">
                  <a16:creationId xmlns:a16="http://schemas.microsoft.com/office/drawing/2014/main" id="{7F968B05-9304-654C-B3B2-97BBCE8F9030}"/>
                </a:ext>
              </a:extLst>
            </p:cNvPr>
            <p:cNvSpPr/>
            <p:nvPr/>
          </p:nvSpPr>
          <p:spPr>
            <a:xfrm>
              <a:off x="6056687" y="3444000"/>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b="1">
                  <a:latin typeface="Calibri" panose="020F0502020204030204" pitchFamily="34" charset="0"/>
                  <a:cs typeface="Calibri" panose="020F0502020204030204" pitchFamily="34" charset="0"/>
                </a:rPr>
                <a:t>7</a:t>
              </a:r>
              <a:endParaRPr sz="2133" b="1">
                <a:latin typeface="Calibri" panose="020F0502020204030204" pitchFamily="34" charset="0"/>
                <a:cs typeface="Calibri" panose="020F0502020204030204" pitchFamily="34" charset="0"/>
              </a:endParaRPr>
            </a:p>
          </p:txBody>
        </p:sp>
        <p:sp>
          <p:nvSpPr>
            <p:cNvPr id="16" name="Google Shape;758;p43">
              <a:extLst>
                <a:ext uri="{FF2B5EF4-FFF2-40B4-BE49-F238E27FC236}">
                  <a16:creationId xmlns:a16="http://schemas.microsoft.com/office/drawing/2014/main" id="{EFC43783-C5E6-5441-94EB-5E8865AE60FF}"/>
                </a:ext>
              </a:extLst>
            </p:cNvPr>
            <p:cNvSpPr/>
            <p:nvPr/>
          </p:nvSpPr>
          <p:spPr>
            <a:xfrm>
              <a:off x="5048519" y="4093492"/>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8</a:t>
              </a:r>
              <a:endParaRPr sz="2133" dirty="0">
                <a:latin typeface="Calibri" panose="020F0502020204030204" pitchFamily="34" charset="0"/>
                <a:cs typeface="Calibri" panose="020F0502020204030204" pitchFamily="34" charset="0"/>
              </a:endParaRPr>
            </a:p>
          </p:txBody>
        </p:sp>
        <p:cxnSp>
          <p:nvCxnSpPr>
            <p:cNvPr id="17" name="Google Shape;759;p43">
              <a:extLst>
                <a:ext uri="{FF2B5EF4-FFF2-40B4-BE49-F238E27FC236}">
                  <a16:creationId xmlns:a16="http://schemas.microsoft.com/office/drawing/2014/main" id="{B9CD4E41-B663-0A44-B689-738D218C1CCD}"/>
                </a:ext>
              </a:extLst>
            </p:cNvPr>
            <p:cNvCxnSpPr>
              <a:stCxn id="9" idx="2"/>
              <a:endCxn id="10" idx="0"/>
            </p:cNvCxnSpPr>
            <p:nvPr/>
          </p:nvCxnSpPr>
          <p:spPr>
            <a:xfrm>
              <a:off x="4578616" y="3282759"/>
              <a:ext cx="113459" cy="366079"/>
            </a:xfrm>
            <a:prstGeom prst="straightConnector1">
              <a:avLst/>
            </a:prstGeom>
            <a:noFill/>
            <a:ln w="19050" cap="flat" cmpd="sng">
              <a:solidFill>
                <a:schemeClr val="dk2"/>
              </a:solidFill>
              <a:prstDash val="solid"/>
              <a:round/>
              <a:headEnd type="none" w="med" len="med"/>
              <a:tailEnd type="none" w="med" len="med"/>
            </a:ln>
          </p:spPr>
        </p:cxnSp>
        <p:cxnSp>
          <p:nvCxnSpPr>
            <p:cNvPr id="18" name="Google Shape;760;p43">
              <a:extLst>
                <a:ext uri="{FF2B5EF4-FFF2-40B4-BE49-F238E27FC236}">
                  <a16:creationId xmlns:a16="http://schemas.microsoft.com/office/drawing/2014/main" id="{D842570E-0CA2-1C4B-A558-99B1DE098C29}"/>
                </a:ext>
              </a:extLst>
            </p:cNvPr>
            <p:cNvCxnSpPr>
              <a:stCxn id="9" idx="3"/>
              <a:endCxn id="12" idx="1"/>
            </p:cNvCxnSpPr>
            <p:nvPr/>
          </p:nvCxnSpPr>
          <p:spPr>
            <a:xfrm>
              <a:off x="4737316" y="3156309"/>
              <a:ext cx="311484" cy="252900"/>
            </a:xfrm>
            <a:prstGeom prst="straightConnector1">
              <a:avLst/>
            </a:prstGeom>
            <a:noFill/>
            <a:ln w="19050" cap="flat" cmpd="sng">
              <a:solidFill>
                <a:schemeClr val="dk2"/>
              </a:solidFill>
              <a:prstDash val="solid"/>
              <a:round/>
              <a:headEnd type="none" w="med" len="med"/>
              <a:tailEnd type="none" w="med" len="med"/>
            </a:ln>
          </p:spPr>
        </p:cxnSp>
        <p:cxnSp>
          <p:nvCxnSpPr>
            <p:cNvPr id="19" name="Google Shape;761;p43">
              <a:extLst>
                <a:ext uri="{FF2B5EF4-FFF2-40B4-BE49-F238E27FC236}">
                  <a16:creationId xmlns:a16="http://schemas.microsoft.com/office/drawing/2014/main" id="{21844427-E1D7-764F-9BDB-0EB5CC8B664D}"/>
                </a:ext>
              </a:extLst>
            </p:cNvPr>
            <p:cNvCxnSpPr>
              <a:stCxn id="11" idx="2"/>
              <a:endCxn id="12" idx="0"/>
            </p:cNvCxnSpPr>
            <p:nvPr/>
          </p:nvCxnSpPr>
          <p:spPr>
            <a:xfrm flipH="1">
              <a:off x="5207600" y="2964484"/>
              <a:ext cx="24900" cy="318300"/>
            </a:xfrm>
            <a:prstGeom prst="straightConnector1">
              <a:avLst/>
            </a:prstGeom>
            <a:noFill/>
            <a:ln w="19050" cap="flat" cmpd="sng">
              <a:solidFill>
                <a:schemeClr val="dk2"/>
              </a:solidFill>
              <a:prstDash val="solid"/>
              <a:round/>
              <a:headEnd type="none" w="med" len="med"/>
              <a:tailEnd type="none" w="med" len="med"/>
            </a:ln>
          </p:spPr>
        </p:cxnSp>
        <p:cxnSp>
          <p:nvCxnSpPr>
            <p:cNvPr id="20" name="Google Shape;762;p43">
              <a:extLst>
                <a:ext uri="{FF2B5EF4-FFF2-40B4-BE49-F238E27FC236}">
                  <a16:creationId xmlns:a16="http://schemas.microsoft.com/office/drawing/2014/main" id="{4A28B63A-D21E-5945-9EDC-96600CAD4563}"/>
                </a:ext>
              </a:extLst>
            </p:cNvPr>
            <p:cNvCxnSpPr>
              <a:stCxn id="14" idx="2"/>
              <a:endCxn id="15" idx="0"/>
            </p:cNvCxnSpPr>
            <p:nvPr/>
          </p:nvCxnSpPr>
          <p:spPr>
            <a:xfrm>
              <a:off x="5765059" y="3250084"/>
              <a:ext cx="450328" cy="193916"/>
            </a:xfrm>
            <a:prstGeom prst="straightConnector1">
              <a:avLst/>
            </a:prstGeom>
            <a:noFill/>
            <a:ln w="19050" cap="flat" cmpd="sng">
              <a:solidFill>
                <a:schemeClr val="dk2"/>
              </a:solidFill>
              <a:prstDash val="solid"/>
              <a:round/>
              <a:headEnd type="none" w="med" len="med"/>
              <a:tailEnd type="none" w="med" len="med"/>
            </a:ln>
          </p:spPr>
        </p:cxnSp>
        <p:cxnSp>
          <p:nvCxnSpPr>
            <p:cNvPr id="21" name="Google Shape;763;p43">
              <a:extLst>
                <a:ext uri="{FF2B5EF4-FFF2-40B4-BE49-F238E27FC236}">
                  <a16:creationId xmlns:a16="http://schemas.microsoft.com/office/drawing/2014/main" id="{98145AE9-5B1B-984A-8744-2D0FDF0BB56E}"/>
                </a:ext>
              </a:extLst>
            </p:cNvPr>
            <p:cNvCxnSpPr>
              <a:stCxn id="14" idx="2"/>
              <a:endCxn id="13" idx="3"/>
            </p:cNvCxnSpPr>
            <p:nvPr/>
          </p:nvCxnSpPr>
          <p:spPr>
            <a:xfrm flipH="1">
              <a:off x="5706911" y="3250084"/>
              <a:ext cx="58148" cy="637714"/>
            </a:xfrm>
            <a:prstGeom prst="straightConnector1">
              <a:avLst/>
            </a:prstGeom>
            <a:noFill/>
            <a:ln w="19050" cap="flat" cmpd="sng">
              <a:solidFill>
                <a:schemeClr val="dk2"/>
              </a:solidFill>
              <a:prstDash val="solid"/>
              <a:round/>
              <a:headEnd type="none" w="med" len="med"/>
              <a:tailEnd type="none" w="med" len="med"/>
            </a:ln>
          </p:spPr>
        </p:cxnSp>
        <p:cxnSp>
          <p:nvCxnSpPr>
            <p:cNvPr id="22" name="Google Shape;764;p43">
              <a:extLst>
                <a:ext uri="{FF2B5EF4-FFF2-40B4-BE49-F238E27FC236}">
                  <a16:creationId xmlns:a16="http://schemas.microsoft.com/office/drawing/2014/main" id="{390F34EA-B90A-B445-A68C-98B61EDCB7E8}"/>
                </a:ext>
              </a:extLst>
            </p:cNvPr>
            <p:cNvCxnSpPr>
              <a:stCxn id="12" idx="2"/>
              <a:endCxn id="13" idx="0"/>
            </p:cNvCxnSpPr>
            <p:nvPr/>
          </p:nvCxnSpPr>
          <p:spPr>
            <a:xfrm>
              <a:off x="5207500" y="3535659"/>
              <a:ext cx="340711" cy="225689"/>
            </a:xfrm>
            <a:prstGeom prst="straightConnector1">
              <a:avLst/>
            </a:prstGeom>
            <a:noFill/>
            <a:ln w="19050" cap="flat" cmpd="sng">
              <a:solidFill>
                <a:schemeClr val="dk2"/>
              </a:solidFill>
              <a:prstDash val="solid"/>
              <a:round/>
              <a:headEnd type="none" w="med" len="med"/>
              <a:tailEnd type="none" w="med" len="med"/>
            </a:ln>
          </p:spPr>
        </p:cxnSp>
        <p:cxnSp>
          <p:nvCxnSpPr>
            <p:cNvPr id="23" name="Google Shape;765;p43">
              <a:extLst>
                <a:ext uri="{FF2B5EF4-FFF2-40B4-BE49-F238E27FC236}">
                  <a16:creationId xmlns:a16="http://schemas.microsoft.com/office/drawing/2014/main" id="{18B6B020-8374-374C-96F6-B0640A73B787}"/>
                </a:ext>
              </a:extLst>
            </p:cNvPr>
            <p:cNvCxnSpPr>
              <a:stCxn id="10" idx="3"/>
              <a:endCxn id="13" idx="1"/>
            </p:cNvCxnSpPr>
            <p:nvPr/>
          </p:nvCxnSpPr>
          <p:spPr>
            <a:xfrm>
              <a:off x="4850775" y="3775288"/>
              <a:ext cx="538736" cy="112510"/>
            </a:xfrm>
            <a:prstGeom prst="straightConnector1">
              <a:avLst/>
            </a:prstGeom>
            <a:noFill/>
            <a:ln w="19050" cap="flat" cmpd="sng">
              <a:solidFill>
                <a:schemeClr val="dk2"/>
              </a:solidFill>
              <a:prstDash val="solid"/>
              <a:round/>
              <a:headEnd type="none" w="med" len="med"/>
              <a:tailEnd type="none" w="med" len="med"/>
            </a:ln>
          </p:spPr>
        </p:cxnSp>
        <p:cxnSp>
          <p:nvCxnSpPr>
            <p:cNvPr id="24" name="Google Shape;766;p43">
              <a:extLst>
                <a:ext uri="{FF2B5EF4-FFF2-40B4-BE49-F238E27FC236}">
                  <a16:creationId xmlns:a16="http://schemas.microsoft.com/office/drawing/2014/main" id="{EAEB4F48-52A4-6D40-B8D1-A2F00CC507B4}"/>
                </a:ext>
              </a:extLst>
            </p:cNvPr>
            <p:cNvCxnSpPr>
              <a:stCxn id="13" idx="2"/>
              <a:endCxn id="16" idx="0"/>
            </p:cNvCxnSpPr>
            <p:nvPr/>
          </p:nvCxnSpPr>
          <p:spPr>
            <a:xfrm flipH="1">
              <a:off x="5207219" y="4014248"/>
              <a:ext cx="340992" cy="79244"/>
            </a:xfrm>
            <a:prstGeom prst="straightConnector1">
              <a:avLst/>
            </a:prstGeom>
            <a:noFill/>
            <a:ln w="19050" cap="flat" cmpd="sng">
              <a:solidFill>
                <a:schemeClr val="dk2"/>
              </a:solidFill>
              <a:prstDash val="solid"/>
              <a:round/>
              <a:headEnd type="none" w="med" len="med"/>
              <a:tailEnd type="none" w="med" len="med"/>
            </a:ln>
          </p:spPr>
        </p:cxnSp>
        <p:sp>
          <p:nvSpPr>
            <p:cNvPr id="25" name="Google Shape;767;p43">
              <a:extLst>
                <a:ext uri="{FF2B5EF4-FFF2-40B4-BE49-F238E27FC236}">
                  <a16:creationId xmlns:a16="http://schemas.microsoft.com/office/drawing/2014/main" id="{0E07894E-4FA2-DA4C-8CA3-04894030DE73}"/>
                </a:ext>
              </a:extLst>
            </p:cNvPr>
            <p:cNvSpPr/>
            <p:nvPr/>
          </p:nvSpPr>
          <p:spPr>
            <a:xfrm>
              <a:off x="3822136" y="3282759"/>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b="1">
                  <a:latin typeface="Calibri" panose="020F0502020204030204" pitchFamily="34" charset="0"/>
                  <a:cs typeface="Calibri" panose="020F0502020204030204" pitchFamily="34" charset="0"/>
                </a:rPr>
                <a:t>0</a:t>
              </a:r>
              <a:endParaRPr sz="2133" b="1">
                <a:latin typeface="Calibri" panose="020F0502020204030204" pitchFamily="34" charset="0"/>
                <a:cs typeface="Calibri" panose="020F0502020204030204" pitchFamily="34" charset="0"/>
              </a:endParaRPr>
            </a:p>
          </p:txBody>
        </p:sp>
        <p:cxnSp>
          <p:nvCxnSpPr>
            <p:cNvPr id="26" name="Google Shape;768;p43">
              <a:extLst>
                <a:ext uri="{FF2B5EF4-FFF2-40B4-BE49-F238E27FC236}">
                  <a16:creationId xmlns:a16="http://schemas.microsoft.com/office/drawing/2014/main" id="{754AE2D3-2D3B-3242-AE46-9023ECDF45DD}"/>
                </a:ext>
              </a:extLst>
            </p:cNvPr>
            <p:cNvCxnSpPr>
              <a:stCxn id="25" idx="3"/>
              <a:endCxn id="9" idx="1"/>
            </p:cNvCxnSpPr>
            <p:nvPr/>
          </p:nvCxnSpPr>
          <p:spPr>
            <a:xfrm flipV="1">
              <a:off x="4139536" y="3156309"/>
              <a:ext cx="280380" cy="252900"/>
            </a:xfrm>
            <a:prstGeom prst="straightConnector1">
              <a:avLst/>
            </a:prstGeom>
            <a:noFill/>
            <a:ln w="19050" cap="flat" cmpd="sng">
              <a:solidFill>
                <a:schemeClr val="dk2"/>
              </a:solidFill>
              <a:prstDash val="solid"/>
              <a:round/>
              <a:headEnd type="none" w="med" len="med"/>
              <a:tailEnd type="none" w="med" len="med"/>
            </a:ln>
          </p:spPr>
        </p:cxnSp>
        <p:sp>
          <p:nvSpPr>
            <p:cNvPr id="27" name="Google Shape;769;p43">
              <a:extLst>
                <a:ext uri="{FF2B5EF4-FFF2-40B4-BE49-F238E27FC236}">
                  <a16:creationId xmlns:a16="http://schemas.microsoft.com/office/drawing/2014/main" id="{10305481-C29A-4746-880F-89832602C402}"/>
                </a:ext>
              </a:extLst>
            </p:cNvPr>
            <p:cNvSpPr txBox="1"/>
            <p:nvPr/>
          </p:nvSpPr>
          <p:spPr>
            <a:xfrm>
              <a:off x="3561846" y="3177459"/>
              <a:ext cx="317400" cy="358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b="1" dirty="0">
                  <a:latin typeface="Calibri" panose="020F0502020204030204" pitchFamily="34" charset="0"/>
                  <a:cs typeface="Calibri" panose="020F0502020204030204" pitchFamily="34" charset="0"/>
                </a:rPr>
                <a:t>s</a:t>
              </a:r>
              <a:endParaRPr sz="2133" b="1" dirty="0">
                <a:latin typeface="Calibri" panose="020F0502020204030204" pitchFamily="34" charset="0"/>
                <a:cs typeface="Calibri" panose="020F0502020204030204" pitchFamily="34" charset="0"/>
              </a:endParaRPr>
            </a:p>
          </p:txBody>
        </p:sp>
        <p:sp>
          <p:nvSpPr>
            <p:cNvPr id="28" name="Google Shape;770;p43">
              <a:extLst>
                <a:ext uri="{FF2B5EF4-FFF2-40B4-BE49-F238E27FC236}">
                  <a16:creationId xmlns:a16="http://schemas.microsoft.com/office/drawing/2014/main" id="{9CF92F5C-5E75-0341-A48F-82B99CFD0354}"/>
                </a:ext>
              </a:extLst>
            </p:cNvPr>
            <p:cNvSpPr txBox="1"/>
            <p:nvPr/>
          </p:nvSpPr>
          <p:spPr>
            <a:xfrm>
              <a:off x="6354393" y="3387202"/>
              <a:ext cx="411900" cy="4041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b="1" dirty="0">
                  <a:latin typeface="Calibri" panose="020F0502020204030204" pitchFamily="34" charset="0"/>
                  <a:cs typeface="Calibri" panose="020F0502020204030204" pitchFamily="34" charset="0"/>
                </a:rPr>
                <a:t>t</a:t>
              </a:r>
              <a:endParaRPr sz="2133"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83293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8FDE1-FCC0-4A57-AD63-6C3E8C99D84E}"/>
              </a:ext>
            </a:extLst>
          </p:cNvPr>
          <p:cNvSpPr>
            <a:spLocks noGrp="1"/>
          </p:cNvSpPr>
          <p:nvPr>
            <p:ph type="title"/>
          </p:nvPr>
        </p:nvSpPr>
        <p:spPr/>
        <p:txBody>
          <a:bodyPr/>
          <a:lstStyle/>
          <a:p>
            <a:r>
              <a:rPr lang="en-US" dirty="0"/>
              <a:t>What’s wrong with this proposal?</a:t>
            </a:r>
          </a:p>
        </p:txBody>
      </p:sp>
      <p:grpSp>
        <p:nvGrpSpPr>
          <p:cNvPr id="26" name="Group 25">
            <a:extLst>
              <a:ext uri="{FF2B5EF4-FFF2-40B4-BE49-F238E27FC236}">
                <a16:creationId xmlns:a16="http://schemas.microsoft.com/office/drawing/2014/main" id="{BFF56C99-47CF-2746-8E1F-AC8D5D44792D}"/>
              </a:ext>
            </a:extLst>
          </p:cNvPr>
          <p:cNvGrpSpPr/>
          <p:nvPr/>
        </p:nvGrpSpPr>
        <p:grpSpPr>
          <a:xfrm>
            <a:off x="6683237" y="1695197"/>
            <a:ext cx="4272596" cy="2179744"/>
            <a:chOff x="3561846" y="2711584"/>
            <a:chExt cx="3204447" cy="1634808"/>
          </a:xfrm>
        </p:grpSpPr>
        <p:sp>
          <p:nvSpPr>
            <p:cNvPr id="27" name="Google Shape;751;p43">
              <a:extLst>
                <a:ext uri="{FF2B5EF4-FFF2-40B4-BE49-F238E27FC236}">
                  <a16:creationId xmlns:a16="http://schemas.microsoft.com/office/drawing/2014/main" id="{B1F2C977-D4C3-004C-AD96-A13F0F88CBC0}"/>
                </a:ext>
              </a:extLst>
            </p:cNvPr>
            <p:cNvSpPr/>
            <p:nvPr/>
          </p:nvSpPr>
          <p:spPr>
            <a:xfrm>
              <a:off x="4419916" y="3029859"/>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1</a:t>
              </a:r>
              <a:endParaRPr sz="2133">
                <a:latin typeface="Calibri" panose="020F0502020204030204" pitchFamily="34" charset="0"/>
                <a:cs typeface="Calibri" panose="020F0502020204030204" pitchFamily="34" charset="0"/>
              </a:endParaRPr>
            </a:p>
          </p:txBody>
        </p:sp>
        <p:sp>
          <p:nvSpPr>
            <p:cNvPr id="28" name="Google Shape;752;p43">
              <a:extLst>
                <a:ext uri="{FF2B5EF4-FFF2-40B4-BE49-F238E27FC236}">
                  <a16:creationId xmlns:a16="http://schemas.microsoft.com/office/drawing/2014/main" id="{15C6C101-FCB3-FC48-99E6-635ACCEFC5AA}"/>
                </a:ext>
              </a:extLst>
            </p:cNvPr>
            <p:cNvSpPr/>
            <p:nvPr/>
          </p:nvSpPr>
          <p:spPr>
            <a:xfrm>
              <a:off x="4533375" y="3648838"/>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2</a:t>
              </a:r>
              <a:endParaRPr sz="2133">
                <a:latin typeface="Calibri" panose="020F0502020204030204" pitchFamily="34" charset="0"/>
                <a:cs typeface="Calibri" panose="020F0502020204030204" pitchFamily="34" charset="0"/>
              </a:endParaRPr>
            </a:p>
          </p:txBody>
        </p:sp>
        <p:sp>
          <p:nvSpPr>
            <p:cNvPr id="29" name="Google Shape;753;p43">
              <a:extLst>
                <a:ext uri="{FF2B5EF4-FFF2-40B4-BE49-F238E27FC236}">
                  <a16:creationId xmlns:a16="http://schemas.microsoft.com/office/drawing/2014/main" id="{CC261954-9A47-D043-85A9-254B45E1045A}"/>
                </a:ext>
              </a:extLst>
            </p:cNvPr>
            <p:cNvSpPr/>
            <p:nvPr/>
          </p:nvSpPr>
          <p:spPr>
            <a:xfrm>
              <a:off x="5073800" y="2711584"/>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3</a:t>
              </a:r>
              <a:endParaRPr sz="2133" dirty="0">
                <a:latin typeface="Calibri" panose="020F0502020204030204" pitchFamily="34" charset="0"/>
                <a:cs typeface="Calibri" panose="020F0502020204030204" pitchFamily="34" charset="0"/>
              </a:endParaRPr>
            </a:p>
          </p:txBody>
        </p:sp>
        <p:sp>
          <p:nvSpPr>
            <p:cNvPr id="30" name="Google Shape;754;p43">
              <a:extLst>
                <a:ext uri="{FF2B5EF4-FFF2-40B4-BE49-F238E27FC236}">
                  <a16:creationId xmlns:a16="http://schemas.microsoft.com/office/drawing/2014/main" id="{C437F03F-59C6-AF4A-99C8-206D5046D35C}"/>
                </a:ext>
              </a:extLst>
            </p:cNvPr>
            <p:cNvSpPr/>
            <p:nvPr/>
          </p:nvSpPr>
          <p:spPr>
            <a:xfrm>
              <a:off x="5048800" y="3282759"/>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4</a:t>
              </a:r>
              <a:endParaRPr sz="2133">
                <a:latin typeface="Calibri" panose="020F0502020204030204" pitchFamily="34" charset="0"/>
                <a:cs typeface="Calibri" panose="020F0502020204030204" pitchFamily="34" charset="0"/>
              </a:endParaRPr>
            </a:p>
          </p:txBody>
        </p:sp>
        <p:sp>
          <p:nvSpPr>
            <p:cNvPr id="31" name="Google Shape;755;p43">
              <a:extLst>
                <a:ext uri="{FF2B5EF4-FFF2-40B4-BE49-F238E27FC236}">
                  <a16:creationId xmlns:a16="http://schemas.microsoft.com/office/drawing/2014/main" id="{9CC75E4A-CE4A-E444-81E4-9C5122CAE896}"/>
                </a:ext>
              </a:extLst>
            </p:cNvPr>
            <p:cNvSpPr/>
            <p:nvPr/>
          </p:nvSpPr>
          <p:spPr>
            <a:xfrm>
              <a:off x="5389511" y="3761348"/>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5</a:t>
              </a:r>
              <a:endParaRPr sz="2133">
                <a:latin typeface="Calibri" panose="020F0502020204030204" pitchFamily="34" charset="0"/>
                <a:cs typeface="Calibri" panose="020F0502020204030204" pitchFamily="34" charset="0"/>
              </a:endParaRPr>
            </a:p>
          </p:txBody>
        </p:sp>
        <p:sp>
          <p:nvSpPr>
            <p:cNvPr id="32" name="Google Shape;756;p43">
              <a:extLst>
                <a:ext uri="{FF2B5EF4-FFF2-40B4-BE49-F238E27FC236}">
                  <a16:creationId xmlns:a16="http://schemas.microsoft.com/office/drawing/2014/main" id="{E75E067C-76C9-194C-BCA2-FC9B307222E8}"/>
                </a:ext>
              </a:extLst>
            </p:cNvPr>
            <p:cNvSpPr/>
            <p:nvPr/>
          </p:nvSpPr>
          <p:spPr>
            <a:xfrm>
              <a:off x="5606359" y="2997184"/>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6</a:t>
              </a:r>
              <a:endParaRPr sz="2133">
                <a:latin typeface="Calibri" panose="020F0502020204030204" pitchFamily="34" charset="0"/>
                <a:cs typeface="Calibri" panose="020F0502020204030204" pitchFamily="34" charset="0"/>
              </a:endParaRPr>
            </a:p>
          </p:txBody>
        </p:sp>
        <p:sp>
          <p:nvSpPr>
            <p:cNvPr id="33" name="Google Shape;757;p43">
              <a:extLst>
                <a:ext uri="{FF2B5EF4-FFF2-40B4-BE49-F238E27FC236}">
                  <a16:creationId xmlns:a16="http://schemas.microsoft.com/office/drawing/2014/main" id="{CE7B19A8-F2CF-7347-8D93-FB31D16D07C9}"/>
                </a:ext>
              </a:extLst>
            </p:cNvPr>
            <p:cNvSpPr/>
            <p:nvPr/>
          </p:nvSpPr>
          <p:spPr>
            <a:xfrm>
              <a:off x="6056687" y="3444000"/>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b="1">
                  <a:latin typeface="Calibri" panose="020F0502020204030204" pitchFamily="34" charset="0"/>
                  <a:cs typeface="Calibri" panose="020F0502020204030204" pitchFamily="34" charset="0"/>
                </a:rPr>
                <a:t>7</a:t>
              </a:r>
              <a:endParaRPr sz="2133" b="1">
                <a:latin typeface="Calibri" panose="020F0502020204030204" pitchFamily="34" charset="0"/>
                <a:cs typeface="Calibri" panose="020F0502020204030204" pitchFamily="34" charset="0"/>
              </a:endParaRPr>
            </a:p>
          </p:txBody>
        </p:sp>
        <p:sp>
          <p:nvSpPr>
            <p:cNvPr id="34" name="Google Shape;758;p43">
              <a:extLst>
                <a:ext uri="{FF2B5EF4-FFF2-40B4-BE49-F238E27FC236}">
                  <a16:creationId xmlns:a16="http://schemas.microsoft.com/office/drawing/2014/main" id="{4B6208AA-8F3E-3A4B-A470-9C029B6D0C44}"/>
                </a:ext>
              </a:extLst>
            </p:cNvPr>
            <p:cNvSpPr/>
            <p:nvPr/>
          </p:nvSpPr>
          <p:spPr>
            <a:xfrm>
              <a:off x="5048519" y="4093492"/>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8</a:t>
              </a:r>
              <a:endParaRPr sz="2133" dirty="0">
                <a:latin typeface="Calibri" panose="020F0502020204030204" pitchFamily="34" charset="0"/>
                <a:cs typeface="Calibri" panose="020F0502020204030204" pitchFamily="34" charset="0"/>
              </a:endParaRPr>
            </a:p>
          </p:txBody>
        </p:sp>
        <p:cxnSp>
          <p:nvCxnSpPr>
            <p:cNvPr id="35" name="Google Shape;759;p43">
              <a:extLst>
                <a:ext uri="{FF2B5EF4-FFF2-40B4-BE49-F238E27FC236}">
                  <a16:creationId xmlns:a16="http://schemas.microsoft.com/office/drawing/2014/main" id="{1A233CAC-AD86-344E-9A7E-9778367D527A}"/>
                </a:ext>
              </a:extLst>
            </p:cNvPr>
            <p:cNvCxnSpPr>
              <a:stCxn id="27" idx="2"/>
              <a:endCxn id="28" idx="0"/>
            </p:cNvCxnSpPr>
            <p:nvPr/>
          </p:nvCxnSpPr>
          <p:spPr>
            <a:xfrm>
              <a:off x="4578616" y="3282759"/>
              <a:ext cx="113459" cy="366079"/>
            </a:xfrm>
            <a:prstGeom prst="straightConnector1">
              <a:avLst/>
            </a:prstGeom>
            <a:noFill/>
            <a:ln w="19050" cap="flat" cmpd="sng">
              <a:solidFill>
                <a:schemeClr val="dk2"/>
              </a:solidFill>
              <a:prstDash val="solid"/>
              <a:round/>
              <a:headEnd type="none" w="med" len="med"/>
              <a:tailEnd type="none" w="med" len="med"/>
            </a:ln>
          </p:spPr>
        </p:cxnSp>
        <p:cxnSp>
          <p:nvCxnSpPr>
            <p:cNvPr id="36" name="Google Shape;760;p43">
              <a:extLst>
                <a:ext uri="{FF2B5EF4-FFF2-40B4-BE49-F238E27FC236}">
                  <a16:creationId xmlns:a16="http://schemas.microsoft.com/office/drawing/2014/main" id="{D5D9F85C-77A3-2647-B9D6-055D836C2EB5}"/>
                </a:ext>
              </a:extLst>
            </p:cNvPr>
            <p:cNvCxnSpPr>
              <a:stCxn id="27" idx="3"/>
              <a:endCxn id="30" idx="1"/>
            </p:cNvCxnSpPr>
            <p:nvPr/>
          </p:nvCxnSpPr>
          <p:spPr>
            <a:xfrm>
              <a:off x="4737316" y="3156309"/>
              <a:ext cx="311484" cy="252900"/>
            </a:xfrm>
            <a:prstGeom prst="straightConnector1">
              <a:avLst/>
            </a:prstGeom>
            <a:noFill/>
            <a:ln w="19050" cap="flat" cmpd="sng">
              <a:solidFill>
                <a:schemeClr val="dk2"/>
              </a:solidFill>
              <a:prstDash val="solid"/>
              <a:round/>
              <a:headEnd type="none" w="med" len="med"/>
              <a:tailEnd type="none" w="med" len="med"/>
            </a:ln>
          </p:spPr>
        </p:cxnSp>
        <p:cxnSp>
          <p:nvCxnSpPr>
            <p:cNvPr id="37" name="Google Shape;761;p43">
              <a:extLst>
                <a:ext uri="{FF2B5EF4-FFF2-40B4-BE49-F238E27FC236}">
                  <a16:creationId xmlns:a16="http://schemas.microsoft.com/office/drawing/2014/main" id="{52ABA26B-B13B-8441-9EAB-C5ECB05024CE}"/>
                </a:ext>
              </a:extLst>
            </p:cNvPr>
            <p:cNvCxnSpPr>
              <a:stCxn id="29" idx="2"/>
              <a:endCxn id="30" idx="0"/>
            </p:cNvCxnSpPr>
            <p:nvPr/>
          </p:nvCxnSpPr>
          <p:spPr>
            <a:xfrm flipH="1">
              <a:off x="5207600" y="2964484"/>
              <a:ext cx="24900" cy="318300"/>
            </a:xfrm>
            <a:prstGeom prst="straightConnector1">
              <a:avLst/>
            </a:prstGeom>
            <a:noFill/>
            <a:ln w="19050" cap="flat" cmpd="sng">
              <a:solidFill>
                <a:schemeClr val="dk2"/>
              </a:solidFill>
              <a:prstDash val="solid"/>
              <a:round/>
              <a:headEnd type="none" w="med" len="med"/>
              <a:tailEnd type="none" w="med" len="med"/>
            </a:ln>
          </p:spPr>
        </p:cxnSp>
        <p:cxnSp>
          <p:nvCxnSpPr>
            <p:cNvPr id="38" name="Google Shape;762;p43">
              <a:extLst>
                <a:ext uri="{FF2B5EF4-FFF2-40B4-BE49-F238E27FC236}">
                  <a16:creationId xmlns:a16="http://schemas.microsoft.com/office/drawing/2014/main" id="{9297FCD9-F011-E048-A538-2A27AE975999}"/>
                </a:ext>
              </a:extLst>
            </p:cNvPr>
            <p:cNvCxnSpPr>
              <a:stCxn id="32" idx="2"/>
              <a:endCxn id="33" idx="0"/>
            </p:cNvCxnSpPr>
            <p:nvPr/>
          </p:nvCxnSpPr>
          <p:spPr>
            <a:xfrm>
              <a:off x="5765059" y="3250084"/>
              <a:ext cx="450328" cy="193916"/>
            </a:xfrm>
            <a:prstGeom prst="straightConnector1">
              <a:avLst/>
            </a:prstGeom>
            <a:noFill/>
            <a:ln w="19050" cap="flat" cmpd="sng">
              <a:solidFill>
                <a:schemeClr val="dk2"/>
              </a:solidFill>
              <a:prstDash val="solid"/>
              <a:round/>
              <a:headEnd type="none" w="med" len="med"/>
              <a:tailEnd type="none" w="med" len="med"/>
            </a:ln>
          </p:spPr>
        </p:cxnSp>
        <p:cxnSp>
          <p:nvCxnSpPr>
            <p:cNvPr id="40" name="Google Shape;763;p43">
              <a:extLst>
                <a:ext uri="{FF2B5EF4-FFF2-40B4-BE49-F238E27FC236}">
                  <a16:creationId xmlns:a16="http://schemas.microsoft.com/office/drawing/2014/main" id="{C82FBA5A-9670-A945-8807-D346BC6BC989}"/>
                </a:ext>
              </a:extLst>
            </p:cNvPr>
            <p:cNvCxnSpPr>
              <a:stCxn id="32" idx="2"/>
              <a:endCxn id="31" idx="3"/>
            </p:cNvCxnSpPr>
            <p:nvPr/>
          </p:nvCxnSpPr>
          <p:spPr>
            <a:xfrm flipH="1">
              <a:off x="5706911" y="3250084"/>
              <a:ext cx="58148" cy="637714"/>
            </a:xfrm>
            <a:prstGeom prst="straightConnector1">
              <a:avLst/>
            </a:prstGeom>
            <a:noFill/>
            <a:ln w="19050" cap="flat" cmpd="sng">
              <a:solidFill>
                <a:schemeClr val="dk2"/>
              </a:solidFill>
              <a:prstDash val="solid"/>
              <a:round/>
              <a:headEnd type="none" w="med" len="med"/>
              <a:tailEnd type="none" w="med" len="med"/>
            </a:ln>
          </p:spPr>
        </p:cxnSp>
        <p:cxnSp>
          <p:nvCxnSpPr>
            <p:cNvPr id="41" name="Google Shape;764;p43">
              <a:extLst>
                <a:ext uri="{FF2B5EF4-FFF2-40B4-BE49-F238E27FC236}">
                  <a16:creationId xmlns:a16="http://schemas.microsoft.com/office/drawing/2014/main" id="{2F4AD2EC-D661-8140-BE89-768F087C06B9}"/>
                </a:ext>
              </a:extLst>
            </p:cNvPr>
            <p:cNvCxnSpPr>
              <a:stCxn id="30" idx="2"/>
              <a:endCxn id="31" idx="0"/>
            </p:cNvCxnSpPr>
            <p:nvPr/>
          </p:nvCxnSpPr>
          <p:spPr>
            <a:xfrm>
              <a:off x="5207500" y="3535659"/>
              <a:ext cx="340711" cy="225689"/>
            </a:xfrm>
            <a:prstGeom prst="straightConnector1">
              <a:avLst/>
            </a:prstGeom>
            <a:noFill/>
            <a:ln w="19050" cap="flat" cmpd="sng">
              <a:solidFill>
                <a:schemeClr val="dk2"/>
              </a:solidFill>
              <a:prstDash val="solid"/>
              <a:round/>
              <a:headEnd type="none" w="med" len="med"/>
              <a:tailEnd type="none" w="med" len="med"/>
            </a:ln>
          </p:spPr>
        </p:cxnSp>
        <p:cxnSp>
          <p:nvCxnSpPr>
            <p:cNvPr id="42" name="Google Shape;765;p43">
              <a:extLst>
                <a:ext uri="{FF2B5EF4-FFF2-40B4-BE49-F238E27FC236}">
                  <a16:creationId xmlns:a16="http://schemas.microsoft.com/office/drawing/2014/main" id="{1FA4CDB4-6B2C-814F-895B-A8E3A6F50051}"/>
                </a:ext>
              </a:extLst>
            </p:cNvPr>
            <p:cNvCxnSpPr>
              <a:stCxn id="28" idx="3"/>
              <a:endCxn id="31" idx="1"/>
            </p:cNvCxnSpPr>
            <p:nvPr/>
          </p:nvCxnSpPr>
          <p:spPr>
            <a:xfrm>
              <a:off x="4850775" y="3775288"/>
              <a:ext cx="538736" cy="112510"/>
            </a:xfrm>
            <a:prstGeom prst="straightConnector1">
              <a:avLst/>
            </a:prstGeom>
            <a:noFill/>
            <a:ln w="19050" cap="flat" cmpd="sng">
              <a:solidFill>
                <a:schemeClr val="dk2"/>
              </a:solidFill>
              <a:prstDash val="solid"/>
              <a:round/>
              <a:headEnd type="none" w="med" len="med"/>
              <a:tailEnd type="none" w="med" len="med"/>
            </a:ln>
          </p:spPr>
        </p:cxnSp>
        <p:cxnSp>
          <p:nvCxnSpPr>
            <p:cNvPr id="43" name="Google Shape;766;p43">
              <a:extLst>
                <a:ext uri="{FF2B5EF4-FFF2-40B4-BE49-F238E27FC236}">
                  <a16:creationId xmlns:a16="http://schemas.microsoft.com/office/drawing/2014/main" id="{14BCDB1B-48E6-BD4F-8849-93BA998D4B15}"/>
                </a:ext>
              </a:extLst>
            </p:cNvPr>
            <p:cNvCxnSpPr>
              <a:stCxn id="31" idx="2"/>
              <a:endCxn id="34" idx="0"/>
            </p:cNvCxnSpPr>
            <p:nvPr/>
          </p:nvCxnSpPr>
          <p:spPr>
            <a:xfrm flipH="1">
              <a:off x="5207219" y="4014248"/>
              <a:ext cx="340992" cy="79244"/>
            </a:xfrm>
            <a:prstGeom prst="straightConnector1">
              <a:avLst/>
            </a:prstGeom>
            <a:noFill/>
            <a:ln w="19050" cap="flat" cmpd="sng">
              <a:solidFill>
                <a:schemeClr val="dk2"/>
              </a:solidFill>
              <a:prstDash val="solid"/>
              <a:round/>
              <a:headEnd type="none" w="med" len="med"/>
              <a:tailEnd type="none" w="med" len="med"/>
            </a:ln>
          </p:spPr>
        </p:cxnSp>
        <p:sp>
          <p:nvSpPr>
            <p:cNvPr id="44" name="Google Shape;767;p43">
              <a:extLst>
                <a:ext uri="{FF2B5EF4-FFF2-40B4-BE49-F238E27FC236}">
                  <a16:creationId xmlns:a16="http://schemas.microsoft.com/office/drawing/2014/main" id="{DD122D33-23CB-9D41-A0AC-2E38C98D9801}"/>
                </a:ext>
              </a:extLst>
            </p:cNvPr>
            <p:cNvSpPr/>
            <p:nvPr/>
          </p:nvSpPr>
          <p:spPr>
            <a:xfrm>
              <a:off x="3822136" y="3282759"/>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b="1">
                  <a:latin typeface="Calibri" panose="020F0502020204030204" pitchFamily="34" charset="0"/>
                  <a:cs typeface="Calibri" panose="020F0502020204030204" pitchFamily="34" charset="0"/>
                </a:rPr>
                <a:t>0</a:t>
              </a:r>
              <a:endParaRPr sz="2133" b="1">
                <a:latin typeface="Calibri" panose="020F0502020204030204" pitchFamily="34" charset="0"/>
                <a:cs typeface="Calibri" panose="020F0502020204030204" pitchFamily="34" charset="0"/>
              </a:endParaRPr>
            </a:p>
          </p:txBody>
        </p:sp>
        <p:cxnSp>
          <p:nvCxnSpPr>
            <p:cNvPr id="45" name="Google Shape;768;p43">
              <a:extLst>
                <a:ext uri="{FF2B5EF4-FFF2-40B4-BE49-F238E27FC236}">
                  <a16:creationId xmlns:a16="http://schemas.microsoft.com/office/drawing/2014/main" id="{9978FBFB-8C13-A449-8994-C3BA411454FA}"/>
                </a:ext>
              </a:extLst>
            </p:cNvPr>
            <p:cNvCxnSpPr>
              <a:stCxn id="44" idx="3"/>
              <a:endCxn id="27" idx="1"/>
            </p:cNvCxnSpPr>
            <p:nvPr/>
          </p:nvCxnSpPr>
          <p:spPr>
            <a:xfrm flipV="1">
              <a:off x="4139536" y="3156309"/>
              <a:ext cx="280380" cy="252900"/>
            </a:xfrm>
            <a:prstGeom prst="straightConnector1">
              <a:avLst/>
            </a:prstGeom>
            <a:noFill/>
            <a:ln w="19050" cap="flat" cmpd="sng">
              <a:solidFill>
                <a:schemeClr val="dk2"/>
              </a:solidFill>
              <a:prstDash val="solid"/>
              <a:round/>
              <a:headEnd type="none" w="med" len="med"/>
              <a:tailEnd type="none" w="med" len="med"/>
            </a:ln>
          </p:spPr>
        </p:cxnSp>
        <p:sp>
          <p:nvSpPr>
            <p:cNvPr id="46" name="Google Shape;769;p43">
              <a:extLst>
                <a:ext uri="{FF2B5EF4-FFF2-40B4-BE49-F238E27FC236}">
                  <a16:creationId xmlns:a16="http://schemas.microsoft.com/office/drawing/2014/main" id="{19C1ED77-E333-CC4F-84C8-C29877B73B4E}"/>
                </a:ext>
              </a:extLst>
            </p:cNvPr>
            <p:cNvSpPr txBox="1"/>
            <p:nvPr/>
          </p:nvSpPr>
          <p:spPr>
            <a:xfrm>
              <a:off x="3561846" y="3177459"/>
              <a:ext cx="317400" cy="358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b="1" dirty="0">
                  <a:latin typeface="Calibri" panose="020F0502020204030204" pitchFamily="34" charset="0"/>
                  <a:cs typeface="Calibri" panose="020F0502020204030204" pitchFamily="34" charset="0"/>
                </a:rPr>
                <a:t>s</a:t>
              </a:r>
              <a:endParaRPr sz="2133" b="1" dirty="0">
                <a:latin typeface="Calibri" panose="020F0502020204030204" pitchFamily="34" charset="0"/>
                <a:cs typeface="Calibri" panose="020F0502020204030204" pitchFamily="34" charset="0"/>
              </a:endParaRPr>
            </a:p>
          </p:txBody>
        </p:sp>
        <p:sp>
          <p:nvSpPr>
            <p:cNvPr id="47" name="Google Shape;770;p43">
              <a:extLst>
                <a:ext uri="{FF2B5EF4-FFF2-40B4-BE49-F238E27FC236}">
                  <a16:creationId xmlns:a16="http://schemas.microsoft.com/office/drawing/2014/main" id="{B18C3C31-CCFD-384C-9626-CABF2ABB1E21}"/>
                </a:ext>
              </a:extLst>
            </p:cNvPr>
            <p:cNvSpPr txBox="1"/>
            <p:nvPr/>
          </p:nvSpPr>
          <p:spPr>
            <a:xfrm>
              <a:off x="6354393" y="3387202"/>
              <a:ext cx="411900" cy="4041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b="1" dirty="0">
                  <a:latin typeface="Calibri" panose="020F0502020204030204" pitchFamily="34" charset="0"/>
                  <a:cs typeface="Calibri" panose="020F0502020204030204" pitchFamily="34" charset="0"/>
                </a:rPr>
                <a:t>t</a:t>
              </a:r>
              <a:endParaRPr sz="2133" b="1" dirty="0">
                <a:latin typeface="Calibri" panose="020F0502020204030204" pitchFamily="34" charset="0"/>
                <a:cs typeface="Calibri" panose="020F0502020204030204" pitchFamily="34" charset="0"/>
              </a:endParaRPr>
            </a:p>
          </p:txBody>
        </p:sp>
      </p:grpSp>
      <p:sp>
        <p:nvSpPr>
          <p:cNvPr id="4" name="Rectangle 3">
            <a:extLst>
              <a:ext uri="{FF2B5EF4-FFF2-40B4-BE49-F238E27FC236}">
                <a16:creationId xmlns:a16="http://schemas.microsoft.com/office/drawing/2014/main" id="{742392E3-C588-D048-8247-AED9F05E4652}"/>
              </a:ext>
            </a:extLst>
          </p:cNvPr>
          <p:cNvSpPr/>
          <p:nvPr/>
        </p:nvSpPr>
        <p:spPr>
          <a:xfrm>
            <a:off x="6048605" y="5116328"/>
            <a:ext cx="6096000" cy="923330"/>
          </a:xfrm>
          <a:prstGeom prst="rect">
            <a:avLst/>
          </a:prstGeom>
        </p:spPr>
        <p:txBody>
          <a:bodyPr>
            <a:spAutoFit/>
          </a:bodyPr>
          <a:lstStyle/>
          <a:p>
            <a:pPr lvl="1"/>
            <a:r>
              <a:rPr lang="en-US" dirty="0"/>
              <a:t>Does 0 == 7?  No; if(connected(1, 7) return true;</a:t>
            </a:r>
          </a:p>
          <a:p>
            <a:pPr lvl="1"/>
            <a:r>
              <a:rPr lang="en-US" dirty="0"/>
              <a:t>Does 1 == 7?  No; if(connected(0, 7) return true;</a:t>
            </a:r>
          </a:p>
          <a:p>
            <a:pPr lvl="1"/>
            <a:r>
              <a:rPr lang="en-US" dirty="0"/>
              <a:t>Does 0 == 7?</a:t>
            </a:r>
          </a:p>
        </p:txBody>
      </p:sp>
      <p:sp>
        <p:nvSpPr>
          <p:cNvPr id="39" name="Content Placeholder 2">
            <a:extLst>
              <a:ext uri="{FF2B5EF4-FFF2-40B4-BE49-F238E27FC236}">
                <a16:creationId xmlns:a16="http://schemas.microsoft.com/office/drawing/2014/main" id="{E29A643A-3271-8547-ADB5-2DBCEED2FB53}"/>
              </a:ext>
            </a:extLst>
          </p:cNvPr>
          <p:cNvSpPr txBox="1">
            <a:spLocks/>
          </p:cNvSpPr>
          <p:nvPr/>
        </p:nvSpPr>
        <p:spPr bwMode="auto">
          <a:xfrm>
            <a:off x="765789" y="1945469"/>
            <a:ext cx="4854066" cy="3521744"/>
          </a:xfrm>
          <a:prstGeom prst="rect">
            <a:avLst/>
          </a:prstGeom>
          <a:solidFill>
            <a:schemeClr val="bg1">
              <a:lumMod val="95000"/>
            </a:schemeClr>
          </a:solidFill>
          <a:ln w="9525">
            <a:solidFill>
              <a:schemeClr val="tx1"/>
            </a:solidFill>
            <a:miter lim="800000"/>
            <a:headEnd/>
            <a:tailEnd/>
          </a:ln>
        </p:spPr>
        <p:txBody>
          <a:bodyPr vert="horz" wrap="square" lIns="121920" tIns="60960" rIns="121920" bIns="60960" numCol="1" anchor="t" anchorCtr="0" compatLnSpc="1">
            <a:prstTxWarp prst="textNoShape">
              <a:avLst/>
            </a:prstTxWarp>
          </a:bodyPr>
          <a:lstStyle>
            <a:lvl1pPr marL="192881" indent="-192881" algn="l" rtl="0" eaLnBrk="1" fontAlgn="base" hangingPunct="1">
              <a:spcBef>
                <a:spcPct val="20000"/>
              </a:spcBef>
              <a:spcAft>
                <a:spcPct val="0"/>
              </a:spcAft>
              <a:buClr>
                <a:srgbClr val="4B2A85"/>
              </a:buClr>
              <a:buSzPct val="60000"/>
              <a:buFont typeface="Wingdings" panose="05000000000000000000" pitchFamily="2" charset="2"/>
              <a:buChar char="v"/>
              <a:defRPr sz="1600" b="1">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365189" indent="-160735" algn="l" rtl="0" eaLnBrk="1" fontAlgn="base" hangingPunct="1">
              <a:spcBef>
                <a:spcPct val="20000"/>
              </a:spcBef>
              <a:spcAft>
                <a:spcPct val="0"/>
              </a:spcAft>
              <a:buClr>
                <a:srgbClr val="4B2A85"/>
              </a:buClr>
              <a:buSzPct val="110000"/>
              <a:buFont typeface="Wingdings" pitchFamily="2" charset="2"/>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514350" indent="-128588" algn="l" rtl="0" eaLnBrk="1" fontAlgn="base" hangingPunct="1">
              <a:spcBef>
                <a:spcPct val="20000"/>
              </a:spcBef>
              <a:spcAft>
                <a:spcPct val="0"/>
              </a:spcAft>
              <a:buClr>
                <a:srgbClr val="4B2A85"/>
              </a:buClr>
              <a:buSzPct val="80000"/>
              <a:buFont typeface="Arial" panose="020B0604020202020204" pitchFamily="34" charset="0"/>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658368"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812673"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414463" indent="-128588" algn="l" rtl="0" eaLnBrk="1" fontAlgn="base" hangingPunct="1">
              <a:spcBef>
                <a:spcPct val="20000"/>
              </a:spcBef>
              <a:spcAft>
                <a:spcPct val="0"/>
              </a:spcAft>
              <a:buChar char="»"/>
              <a:defRPr sz="1125">
                <a:solidFill>
                  <a:schemeClr val="tx1"/>
                </a:solidFill>
                <a:latin typeface="Arial" charset="0"/>
              </a:defRPr>
            </a:lvl6pPr>
            <a:lvl7pPr marL="1671638" indent="-128588" algn="l" rtl="0" eaLnBrk="1" fontAlgn="base" hangingPunct="1">
              <a:spcBef>
                <a:spcPct val="20000"/>
              </a:spcBef>
              <a:spcAft>
                <a:spcPct val="0"/>
              </a:spcAft>
              <a:buChar char="»"/>
              <a:defRPr sz="1125">
                <a:solidFill>
                  <a:schemeClr val="tx1"/>
                </a:solidFill>
                <a:latin typeface="Arial" charset="0"/>
              </a:defRPr>
            </a:lvl7pPr>
            <a:lvl8pPr marL="1928813" indent="-128588" algn="l" rtl="0" eaLnBrk="1" fontAlgn="base" hangingPunct="1">
              <a:spcBef>
                <a:spcPct val="20000"/>
              </a:spcBef>
              <a:spcAft>
                <a:spcPct val="0"/>
              </a:spcAft>
              <a:buChar char="»"/>
              <a:defRPr sz="1125">
                <a:solidFill>
                  <a:schemeClr val="tx1"/>
                </a:solidFill>
                <a:latin typeface="Arial" charset="0"/>
              </a:defRPr>
            </a:lvl8pPr>
            <a:lvl9pPr marL="2185988" indent="-128588" algn="l" rtl="0" eaLnBrk="1" fontAlgn="base" hangingPunct="1">
              <a:spcBef>
                <a:spcPct val="20000"/>
              </a:spcBef>
              <a:spcAft>
                <a:spcPct val="0"/>
              </a:spcAft>
              <a:buChar char="»"/>
              <a:defRPr sz="1125">
                <a:solidFill>
                  <a:schemeClr val="tx1"/>
                </a:solidFill>
                <a:latin typeface="Arial" charset="0"/>
              </a:defRPr>
            </a:lvl9pPr>
          </a:lstStyle>
          <a:p>
            <a:pPr marL="0" indent="0">
              <a:spcBef>
                <a:spcPts val="0"/>
              </a:spcBef>
              <a:spcAft>
                <a:spcPts val="0"/>
              </a:spcAft>
              <a:buClr>
                <a:schemeClr val="dk1"/>
              </a:buClr>
              <a:buSzPts val="1100"/>
              <a:buNone/>
            </a:pPr>
            <a:r>
              <a:rPr lang="en-US" sz="1800" dirty="0">
                <a:latin typeface="Consolas" panose="020B0609020204030204" pitchFamily="49" charset="0"/>
                <a:cs typeface="Consolas" panose="020B0609020204030204" pitchFamily="49" charset="0"/>
              </a:rPr>
              <a:t>connected</a:t>
            </a:r>
            <a:r>
              <a:rPr lang="en-US" sz="1800" b="0" dirty="0">
                <a:latin typeface="Consolas" panose="020B0609020204030204" pitchFamily="49" charset="0"/>
                <a:cs typeface="Consolas" panose="020B0609020204030204" pitchFamily="49" charset="0"/>
              </a:rPr>
              <a:t>(</a:t>
            </a:r>
            <a:r>
              <a:rPr lang="en-US" sz="1800" b="0" dirty="0">
                <a:solidFill>
                  <a:schemeClr val="accent3"/>
                </a:solidFill>
                <a:latin typeface="Consolas" panose="020B0609020204030204" pitchFamily="49" charset="0"/>
                <a:cs typeface="Consolas" panose="020B0609020204030204" pitchFamily="49" charset="0"/>
              </a:rPr>
              <a:t>Vertex</a:t>
            </a:r>
            <a:r>
              <a:rPr lang="en-US" sz="1800" b="0" dirty="0">
                <a:latin typeface="Consolas" panose="020B0609020204030204" pitchFamily="49" charset="0"/>
                <a:cs typeface="Consolas" panose="020B0609020204030204" pitchFamily="49" charset="0"/>
              </a:rPr>
              <a:t> s, </a:t>
            </a:r>
            <a:r>
              <a:rPr lang="en-US" sz="1800" b="0" dirty="0">
                <a:solidFill>
                  <a:schemeClr val="accent3"/>
                </a:solidFill>
                <a:latin typeface="Consolas" panose="020B0609020204030204" pitchFamily="49" charset="0"/>
                <a:cs typeface="Consolas" panose="020B0609020204030204" pitchFamily="49" charset="0"/>
              </a:rPr>
              <a:t>Vertex</a:t>
            </a:r>
            <a:r>
              <a:rPr lang="en-US" sz="1800" b="0" dirty="0">
                <a:latin typeface="Consolas" panose="020B0609020204030204" pitchFamily="49" charset="0"/>
                <a:cs typeface="Consolas" panose="020B0609020204030204" pitchFamily="49" charset="0"/>
              </a:rPr>
              <a:t> t) {</a:t>
            </a:r>
          </a:p>
          <a:p>
            <a:pPr marL="0" indent="0">
              <a:spcBef>
                <a:spcPts val="0"/>
              </a:spcBef>
              <a:spcAft>
                <a:spcPts val="0"/>
              </a:spcAft>
              <a:buClr>
                <a:schemeClr val="dk1"/>
              </a:buClr>
              <a:buSzPts val="1100"/>
              <a:buNone/>
            </a:pPr>
            <a:r>
              <a:rPr lang="en-US" sz="1800" b="0" dirty="0">
                <a:solidFill>
                  <a:schemeClr val="accent2"/>
                </a:solidFill>
                <a:latin typeface="Consolas" panose="020B0609020204030204" pitchFamily="49" charset="0"/>
                <a:cs typeface="Consolas" panose="020B0609020204030204" pitchFamily="49" charset="0"/>
              </a:rPr>
              <a:t>  if</a:t>
            </a:r>
            <a:r>
              <a:rPr lang="en-US" sz="1800" b="0" dirty="0">
                <a:latin typeface="Consolas" panose="020B0609020204030204" pitchFamily="49" charset="0"/>
                <a:cs typeface="Consolas" panose="020B0609020204030204" pitchFamily="49" charset="0"/>
              </a:rPr>
              <a:t> (s == t) {</a:t>
            </a:r>
          </a:p>
          <a:p>
            <a:pPr marL="0" indent="0">
              <a:spcBef>
                <a:spcPts val="0"/>
              </a:spcBef>
              <a:spcAft>
                <a:spcPts val="0"/>
              </a:spcAft>
              <a:buClr>
                <a:schemeClr val="dk1"/>
              </a:buClr>
              <a:buSzPts val="1100"/>
              <a:buNone/>
            </a:pPr>
            <a:r>
              <a:rPr lang="en-US" sz="1800" b="0" dirty="0">
                <a:latin typeface="Consolas" panose="020B0609020204030204" pitchFamily="49" charset="0"/>
                <a:cs typeface="Consolas" panose="020B0609020204030204" pitchFamily="49" charset="0"/>
              </a:rPr>
              <a:t>    </a:t>
            </a:r>
            <a:r>
              <a:rPr lang="en-US" sz="1800" b="0" dirty="0">
                <a:solidFill>
                  <a:schemeClr val="accent2"/>
                </a:solidFill>
                <a:latin typeface="Consolas" panose="020B0609020204030204" pitchFamily="49" charset="0"/>
                <a:cs typeface="Consolas" panose="020B0609020204030204" pitchFamily="49" charset="0"/>
              </a:rPr>
              <a:t>return</a:t>
            </a:r>
            <a:r>
              <a:rPr lang="en-US" sz="1800" b="0" dirty="0">
                <a:latin typeface="Consolas" panose="020B0609020204030204" pitchFamily="49" charset="0"/>
                <a:cs typeface="Consolas" panose="020B0609020204030204" pitchFamily="49" charset="0"/>
              </a:rPr>
              <a:t> true;</a:t>
            </a:r>
          </a:p>
          <a:p>
            <a:pPr marL="0" indent="0">
              <a:spcBef>
                <a:spcPts val="0"/>
              </a:spcBef>
              <a:spcAft>
                <a:spcPts val="0"/>
              </a:spcAft>
              <a:buClr>
                <a:schemeClr val="dk1"/>
              </a:buClr>
              <a:buSzPts val="1100"/>
              <a:buNone/>
            </a:pPr>
            <a:r>
              <a:rPr lang="en-US" sz="1800" b="0" dirty="0">
                <a:latin typeface="Consolas" panose="020B0609020204030204" pitchFamily="49" charset="0"/>
                <a:cs typeface="Consolas" panose="020B0609020204030204" pitchFamily="49" charset="0"/>
              </a:rPr>
              <a:t>  } </a:t>
            </a:r>
            <a:r>
              <a:rPr lang="en-US" sz="1800" b="0" dirty="0">
                <a:solidFill>
                  <a:schemeClr val="accent2"/>
                </a:solidFill>
                <a:latin typeface="Consolas" panose="020B0609020204030204" pitchFamily="49" charset="0"/>
                <a:cs typeface="Consolas" panose="020B0609020204030204" pitchFamily="49" charset="0"/>
              </a:rPr>
              <a:t>else</a:t>
            </a:r>
            <a:r>
              <a:rPr lang="en-US" sz="1800"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sz="1800" b="0" dirty="0">
                <a:solidFill>
                  <a:schemeClr val="accent2"/>
                </a:solidFill>
                <a:latin typeface="Consolas" panose="020B0609020204030204" pitchFamily="49" charset="0"/>
                <a:cs typeface="Consolas" panose="020B0609020204030204" pitchFamily="49" charset="0"/>
              </a:rPr>
              <a:t>    for</a:t>
            </a:r>
            <a:r>
              <a:rPr lang="en-US" sz="1800" b="0" dirty="0">
                <a:latin typeface="Consolas" panose="020B0609020204030204" pitchFamily="49" charset="0"/>
                <a:cs typeface="Consolas" panose="020B0609020204030204" pitchFamily="49" charset="0"/>
              </a:rPr>
              <a:t> (</a:t>
            </a:r>
            <a:r>
              <a:rPr lang="en-US" sz="1800" b="0" dirty="0">
                <a:solidFill>
                  <a:schemeClr val="accent3"/>
                </a:solidFill>
                <a:latin typeface="Consolas" panose="020B0609020204030204" pitchFamily="49" charset="0"/>
                <a:cs typeface="Consolas" panose="020B0609020204030204" pitchFamily="49" charset="0"/>
              </a:rPr>
              <a:t>Vertex</a:t>
            </a:r>
            <a:r>
              <a:rPr lang="en-US" sz="1800" b="0" dirty="0">
                <a:latin typeface="Consolas" panose="020B0609020204030204" pitchFamily="49" charset="0"/>
                <a:cs typeface="Consolas" panose="020B0609020204030204" pitchFamily="49" charset="0"/>
              </a:rPr>
              <a:t> n : </a:t>
            </a:r>
            <a:r>
              <a:rPr lang="en-US" sz="1800" b="0" dirty="0" err="1">
                <a:latin typeface="Consolas" panose="020B0609020204030204" pitchFamily="49" charset="0"/>
                <a:cs typeface="Consolas" panose="020B0609020204030204" pitchFamily="49" charset="0"/>
              </a:rPr>
              <a:t>s.neighbors</a:t>
            </a:r>
            <a:r>
              <a:rPr lang="en-US" sz="1800"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sz="1800" b="0" dirty="0">
                <a:solidFill>
                  <a:schemeClr val="accent2"/>
                </a:solidFill>
                <a:latin typeface="Consolas" panose="020B0609020204030204" pitchFamily="49" charset="0"/>
                <a:cs typeface="Consolas" panose="020B0609020204030204" pitchFamily="49" charset="0"/>
              </a:rPr>
              <a:t>      if</a:t>
            </a:r>
            <a:r>
              <a:rPr lang="en-US" sz="1800" b="0" dirty="0">
                <a:latin typeface="Consolas" panose="020B0609020204030204" pitchFamily="49" charset="0"/>
                <a:cs typeface="Consolas" panose="020B0609020204030204" pitchFamily="49" charset="0"/>
              </a:rPr>
              <a:t> (</a:t>
            </a:r>
            <a:r>
              <a:rPr lang="en-US" sz="1800" dirty="0">
                <a:latin typeface="Consolas" panose="020B0609020204030204" pitchFamily="49" charset="0"/>
                <a:cs typeface="Consolas" panose="020B0609020204030204" pitchFamily="49" charset="0"/>
              </a:rPr>
              <a:t>connected</a:t>
            </a:r>
            <a:r>
              <a:rPr lang="en-US" sz="1800" b="0" dirty="0">
                <a:latin typeface="Consolas" panose="020B0609020204030204" pitchFamily="49" charset="0"/>
                <a:cs typeface="Consolas" panose="020B0609020204030204" pitchFamily="49" charset="0"/>
              </a:rPr>
              <a:t>(n, t)) {</a:t>
            </a:r>
          </a:p>
          <a:p>
            <a:pPr marL="0" indent="0">
              <a:spcBef>
                <a:spcPts val="0"/>
              </a:spcBef>
              <a:spcAft>
                <a:spcPts val="0"/>
              </a:spcAft>
              <a:buClr>
                <a:schemeClr val="dk1"/>
              </a:buClr>
              <a:buSzPts val="1100"/>
              <a:buNone/>
            </a:pPr>
            <a:r>
              <a:rPr lang="en-US" sz="1800" b="0" dirty="0">
                <a:latin typeface="Consolas" panose="020B0609020204030204" pitchFamily="49" charset="0"/>
                <a:cs typeface="Consolas" panose="020B0609020204030204" pitchFamily="49" charset="0"/>
              </a:rPr>
              <a:t>        </a:t>
            </a:r>
            <a:r>
              <a:rPr lang="en-US" sz="1800" b="0" dirty="0">
                <a:solidFill>
                  <a:schemeClr val="accent2"/>
                </a:solidFill>
                <a:latin typeface="Consolas" panose="020B0609020204030204" pitchFamily="49" charset="0"/>
                <a:cs typeface="Consolas" panose="020B0609020204030204" pitchFamily="49" charset="0"/>
              </a:rPr>
              <a:t>return</a:t>
            </a:r>
            <a:r>
              <a:rPr lang="en-US" sz="1800" b="0" dirty="0">
                <a:latin typeface="Consolas" panose="020B0609020204030204" pitchFamily="49" charset="0"/>
                <a:cs typeface="Consolas" panose="020B0609020204030204" pitchFamily="49" charset="0"/>
              </a:rPr>
              <a:t> </a:t>
            </a:r>
            <a:r>
              <a:rPr lang="en-US" sz="1800" b="0" dirty="0">
                <a:solidFill>
                  <a:schemeClr val="accent5"/>
                </a:solidFill>
                <a:latin typeface="Consolas" panose="020B0609020204030204" pitchFamily="49" charset="0"/>
                <a:cs typeface="Consolas" panose="020B0609020204030204" pitchFamily="49" charset="0"/>
              </a:rPr>
              <a:t>true</a:t>
            </a:r>
            <a:r>
              <a:rPr lang="en-US" sz="1800" b="0" dirty="0">
                <a:latin typeface="Consolas" panose="020B0609020204030204" pitchFamily="49" charset="0"/>
                <a:cs typeface="Consolas" panose="020B0609020204030204" pitchFamily="49" charset="0"/>
              </a:rPr>
              <a:t>;</a:t>
            </a:r>
          </a:p>
          <a:p>
            <a:pPr marL="0" indent="0">
              <a:spcBef>
                <a:spcPts val="0"/>
              </a:spcBef>
              <a:spcAft>
                <a:spcPts val="0"/>
              </a:spcAft>
              <a:buClr>
                <a:schemeClr val="dk1"/>
              </a:buClr>
              <a:buSzPts val="1100"/>
              <a:buNone/>
            </a:pPr>
            <a:r>
              <a:rPr lang="en-US" sz="1800"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sz="1800"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sz="1800" b="0" dirty="0">
                <a:latin typeface="Consolas" panose="020B0609020204030204" pitchFamily="49" charset="0"/>
                <a:cs typeface="Consolas" panose="020B0609020204030204" pitchFamily="49" charset="0"/>
              </a:rPr>
              <a:t>    </a:t>
            </a:r>
            <a:r>
              <a:rPr lang="en-US" sz="1800" b="0" dirty="0">
                <a:solidFill>
                  <a:schemeClr val="accent2"/>
                </a:solidFill>
                <a:latin typeface="Consolas" panose="020B0609020204030204" pitchFamily="49" charset="0"/>
                <a:cs typeface="Consolas" panose="020B0609020204030204" pitchFamily="49" charset="0"/>
              </a:rPr>
              <a:t>return</a:t>
            </a:r>
            <a:r>
              <a:rPr lang="en-US" sz="1800" b="0" dirty="0">
                <a:latin typeface="Consolas" panose="020B0609020204030204" pitchFamily="49" charset="0"/>
                <a:cs typeface="Consolas" panose="020B0609020204030204" pitchFamily="49" charset="0"/>
              </a:rPr>
              <a:t> </a:t>
            </a:r>
            <a:r>
              <a:rPr lang="en-US" sz="1800" b="0" dirty="0">
                <a:solidFill>
                  <a:schemeClr val="accent5"/>
                </a:solidFill>
                <a:latin typeface="Consolas" panose="020B0609020204030204" pitchFamily="49" charset="0"/>
                <a:cs typeface="Consolas" panose="020B0609020204030204" pitchFamily="49" charset="0"/>
              </a:rPr>
              <a:t>false</a:t>
            </a:r>
            <a:r>
              <a:rPr lang="en-US" sz="1800" b="0" dirty="0">
                <a:latin typeface="Consolas" panose="020B0609020204030204" pitchFamily="49" charset="0"/>
                <a:cs typeface="Consolas" panose="020B0609020204030204" pitchFamily="49" charset="0"/>
              </a:rPr>
              <a:t>;</a:t>
            </a:r>
          </a:p>
          <a:p>
            <a:pPr marL="0" indent="0">
              <a:spcBef>
                <a:spcPts val="0"/>
              </a:spcBef>
              <a:spcAft>
                <a:spcPts val="0"/>
              </a:spcAft>
              <a:buClr>
                <a:schemeClr val="dk1"/>
              </a:buClr>
              <a:buSzPts val="1100"/>
              <a:buNone/>
            </a:pPr>
            <a:r>
              <a:rPr lang="en-US" sz="1800"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sz="1800" b="0" dirty="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37718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A77455-8639-4957-B19B-DAF8B940D6D2}"/>
              </a:ext>
            </a:extLst>
          </p:cNvPr>
          <p:cNvSpPr>
            <a:spLocks noGrp="1"/>
          </p:cNvSpPr>
          <p:nvPr>
            <p:ph type="title"/>
          </p:nvPr>
        </p:nvSpPr>
        <p:spPr/>
        <p:txBody>
          <a:bodyPr/>
          <a:lstStyle/>
          <a:p>
            <a:r>
              <a:rPr lang="en-US" dirty="0"/>
              <a:t>s-t Connectivity Problem: Better Solution</a:t>
            </a:r>
          </a:p>
        </p:txBody>
      </p:sp>
      <p:sp>
        <p:nvSpPr>
          <p:cNvPr id="5" name="Content Placeholder 4">
            <a:extLst>
              <a:ext uri="{FF2B5EF4-FFF2-40B4-BE49-F238E27FC236}">
                <a16:creationId xmlns:a16="http://schemas.microsoft.com/office/drawing/2014/main" id="{A7BD6898-C058-4257-ABB7-39A50C708235}"/>
              </a:ext>
            </a:extLst>
          </p:cNvPr>
          <p:cNvSpPr>
            <a:spLocks noGrp="1"/>
          </p:cNvSpPr>
          <p:nvPr>
            <p:ph idx="1"/>
          </p:nvPr>
        </p:nvSpPr>
        <p:spPr>
          <a:xfrm>
            <a:off x="838200" y="1371600"/>
            <a:ext cx="10515600" cy="642727"/>
          </a:xfrm>
        </p:spPr>
        <p:txBody>
          <a:bodyPr/>
          <a:lstStyle/>
          <a:p>
            <a:r>
              <a:rPr lang="en-US" dirty="0"/>
              <a:t>Solution: Mark each node as visited!</a:t>
            </a:r>
          </a:p>
        </p:txBody>
      </p:sp>
      <p:sp>
        <p:nvSpPr>
          <p:cNvPr id="6" name="Content Placeholder 2">
            <a:extLst>
              <a:ext uri="{FF2B5EF4-FFF2-40B4-BE49-F238E27FC236}">
                <a16:creationId xmlns:a16="http://schemas.microsoft.com/office/drawing/2014/main" id="{08C13BC6-ADE8-42B7-BA07-5F4DEE57FEC5}"/>
              </a:ext>
            </a:extLst>
          </p:cNvPr>
          <p:cNvSpPr txBox="1">
            <a:spLocks/>
          </p:cNvSpPr>
          <p:nvPr/>
        </p:nvSpPr>
        <p:spPr bwMode="auto">
          <a:xfrm>
            <a:off x="1199394" y="1901332"/>
            <a:ext cx="5475761" cy="4585733"/>
          </a:xfrm>
          <a:prstGeom prst="rect">
            <a:avLst/>
          </a:prstGeom>
          <a:solidFill>
            <a:schemeClr val="bg1">
              <a:lumMod val="95000"/>
            </a:schemeClr>
          </a:solidFill>
          <a:ln w="9525">
            <a:solidFill>
              <a:schemeClr val="tx1"/>
            </a:solidFill>
            <a:miter lim="800000"/>
            <a:headEnd/>
            <a:tailEnd/>
          </a:ln>
        </p:spPr>
        <p:txBody>
          <a:bodyPr vert="horz" wrap="square" lIns="121920" tIns="60960" rIns="121920" bIns="60960" numCol="1" anchor="t" anchorCtr="0" compatLnSpc="1">
            <a:prstTxWarp prst="textNoShape">
              <a:avLst/>
            </a:prstTxWarp>
          </a:bodyPr>
          <a:lstStyle>
            <a:lvl1pPr marL="192881" indent="-192881" algn="l" rtl="0" eaLnBrk="1" fontAlgn="base" hangingPunct="1">
              <a:spcBef>
                <a:spcPct val="20000"/>
              </a:spcBef>
              <a:spcAft>
                <a:spcPct val="0"/>
              </a:spcAft>
              <a:buClr>
                <a:srgbClr val="4B2A85"/>
              </a:buClr>
              <a:buSzPct val="60000"/>
              <a:buFont typeface="Wingdings" panose="05000000000000000000" pitchFamily="2" charset="2"/>
              <a:buChar char="v"/>
              <a:defRPr sz="1600" b="1">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365189" indent="-160735" algn="l" rtl="0" eaLnBrk="1" fontAlgn="base" hangingPunct="1">
              <a:spcBef>
                <a:spcPct val="20000"/>
              </a:spcBef>
              <a:spcAft>
                <a:spcPct val="0"/>
              </a:spcAft>
              <a:buClr>
                <a:srgbClr val="4B2A85"/>
              </a:buClr>
              <a:buSzPct val="110000"/>
              <a:buFont typeface="Wingdings" pitchFamily="2" charset="2"/>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514350" indent="-128588" algn="l" rtl="0" eaLnBrk="1" fontAlgn="base" hangingPunct="1">
              <a:spcBef>
                <a:spcPct val="20000"/>
              </a:spcBef>
              <a:spcAft>
                <a:spcPct val="0"/>
              </a:spcAft>
              <a:buClr>
                <a:srgbClr val="4B2A85"/>
              </a:buClr>
              <a:buSzPct val="80000"/>
              <a:buFont typeface="Arial" panose="020B0604020202020204" pitchFamily="34" charset="0"/>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658368"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812673"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414463" indent="-128588" algn="l" rtl="0" eaLnBrk="1" fontAlgn="base" hangingPunct="1">
              <a:spcBef>
                <a:spcPct val="20000"/>
              </a:spcBef>
              <a:spcAft>
                <a:spcPct val="0"/>
              </a:spcAft>
              <a:buChar char="»"/>
              <a:defRPr sz="1125">
                <a:solidFill>
                  <a:schemeClr val="tx1"/>
                </a:solidFill>
                <a:latin typeface="Arial" charset="0"/>
              </a:defRPr>
            </a:lvl6pPr>
            <a:lvl7pPr marL="1671638" indent="-128588" algn="l" rtl="0" eaLnBrk="1" fontAlgn="base" hangingPunct="1">
              <a:spcBef>
                <a:spcPct val="20000"/>
              </a:spcBef>
              <a:spcAft>
                <a:spcPct val="0"/>
              </a:spcAft>
              <a:buChar char="»"/>
              <a:defRPr sz="1125">
                <a:solidFill>
                  <a:schemeClr val="tx1"/>
                </a:solidFill>
                <a:latin typeface="Arial" charset="0"/>
              </a:defRPr>
            </a:lvl7pPr>
            <a:lvl8pPr marL="1928813" indent="-128588" algn="l" rtl="0" eaLnBrk="1" fontAlgn="base" hangingPunct="1">
              <a:spcBef>
                <a:spcPct val="20000"/>
              </a:spcBef>
              <a:spcAft>
                <a:spcPct val="0"/>
              </a:spcAft>
              <a:buChar char="»"/>
              <a:defRPr sz="1125">
                <a:solidFill>
                  <a:schemeClr val="tx1"/>
                </a:solidFill>
                <a:latin typeface="Arial" charset="0"/>
              </a:defRPr>
            </a:lvl8pPr>
            <a:lvl9pPr marL="2185988" indent="-128588" algn="l" rtl="0" eaLnBrk="1" fontAlgn="base" hangingPunct="1">
              <a:spcBef>
                <a:spcPct val="20000"/>
              </a:spcBef>
              <a:spcAft>
                <a:spcPct val="0"/>
              </a:spcAft>
              <a:buChar char="»"/>
              <a:defRPr sz="1125">
                <a:solidFill>
                  <a:schemeClr val="tx1"/>
                </a:solidFill>
                <a:latin typeface="Arial" charset="0"/>
              </a:defRPr>
            </a:lvl9pPr>
          </a:lstStyle>
          <a:p>
            <a:pPr marL="0" indent="0">
              <a:spcBef>
                <a:spcPts val="0"/>
              </a:spcBef>
              <a:spcAft>
                <a:spcPts val="0"/>
              </a:spcAft>
              <a:buClr>
                <a:schemeClr val="dk1"/>
              </a:buClr>
              <a:buSzPts val="1100"/>
              <a:buNone/>
            </a:pPr>
            <a:r>
              <a:rPr lang="en-US" sz="1867" dirty="0">
                <a:latin typeface="Consolas" panose="020B0609020204030204" pitchFamily="49" charset="0"/>
                <a:cs typeface="Consolas" panose="020B0609020204030204" pitchFamily="49" charset="0"/>
              </a:rPr>
              <a:t>connected</a:t>
            </a:r>
            <a:r>
              <a:rPr lang="en-US" sz="1867" b="0" dirty="0">
                <a:latin typeface="Consolas" panose="020B0609020204030204" pitchFamily="49" charset="0"/>
                <a:cs typeface="Consolas" panose="020B0609020204030204" pitchFamily="49" charset="0"/>
              </a:rPr>
              <a:t>(</a:t>
            </a:r>
            <a:r>
              <a:rPr lang="en-US" sz="1867" b="0" dirty="0">
                <a:solidFill>
                  <a:schemeClr val="accent3"/>
                </a:solidFill>
                <a:latin typeface="Consolas" panose="020B0609020204030204" pitchFamily="49" charset="0"/>
                <a:cs typeface="Consolas" panose="020B0609020204030204" pitchFamily="49" charset="0"/>
              </a:rPr>
              <a:t>Vertex</a:t>
            </a:r>
            <a:r>
              <a:rPr lang="en-US" sz="1867" b="0" dirty="0">
                <a:latin typeface="Consolas" panose="020B0609020204030204" pitchFamily="49" charset="0"/>
                <a:cs typeface="Consolas" panose="020B0609020204030204" pitchFamily="49" charset="0"/>
              </a:rPr>
              <a:t> s, </a:t>
            </a:r>
            <a:r>
              <a:rPr lang="en-US" sz="1867" b="0" dirty="0">
                <a:solidFill>
                  <a:schemeClr val="accent3"/>
                </a:solidFill>
                <a:latin typeface="Consolas" panose="020B0609020204030204" pitchFamily="49" charset="0"/>
                <a:cs typeface="Consolas" panose="020B0609020204030204" pitchFamily="49" charset="0"/>
              </a:rPr>
              <a:t>Vertex</a:t>
            </a:r>
            <a:r>
              <a:rPr lang="en-US" sz="1867" b="0" dirty="0">
                <a:latin typeface="Consolas" panose="020B0609020204030204" pitchFamily="49" charset="0"/>
                <a:cs typeface="Consolas" panose="020B0609020204030204" pitchFamily="49" charset="0"/>
              </a:rPr>
              <a:t> t) {</a:t>
            </a:r>
          </a:p>
          <a:p>
            <a:pPr marL="0" indent="0">
              <a:spcBef>
                <a:spcPts val="0"/>
              </a:spcBef>
              <a:spcAft>
                <a:spcPts val="0"/>
              </a:spcAft>
              <a:buClr>
                <a:schemeClr val="dk1"/>
              </a:buClr>
              <a:buSzPts val="1100"/>
              <a:buNone/>
            </a:pPr>
            <a:r>
              <a:rPr lang="en-US" sz="1867" b="0" dirty="0">
                <a:latin typeface="Consolas" panose="020B0609020204030204" pitchFamily="49" charset="0"/>
                <a:cs typeface="Consolas" panose="020B0609020204030204" pitchFamily="49" charset="0"/>
              </a:rPr>
              <a:t>  </a:t>
            </a:r>
            <a:r>
              <a:rPr lang="en-US" sz="1800" b="0" dirty="0">
                <a:solidFill>
                  <a:schemeClr val="accent3">
                    <a:lumMod val="75000"/>
                  </a:schemeClr>
                </a:solidFill>
                <a:highlight>
                  <a:srgbClr val="0FB9B1"/>
                </a:highlight>
                <a:latin typeface="Consolas" panose="020B0609020204030204" pitchFamily="49" charset="0"/>
                <a:ea typeface="+mn-ea"/>
                <a:cs typeface="Consolas" panose="020B0609020204030204" pitchFamily="49" charset="0"/>
              </a:rPr>
              <a:t>Set</a:t>
            </a:r>
            <a:r>
              <a:rPr lang="en-US" sz="1800" b="0" dirty="0">
                <a:solidFill>
                  <a:srgbClr val="000000"/>
                </a:solidFill>
                <a:highlight>
                  <a:srgbClr val="0FB9B1"/>
                </a:highlight>
                <a:latin typeface="Consolas" panose="020B0609020204030204" pitchFamily="49" charset="0"/>
                <a:ea typeface="+mn-ea"/>
                <a:cs typeface="Consolas" panose="020B0609020204030204" pitchFamily="49" charset="0"/>
              </a:rPr>
              <a:t>&lt;</a:t>
            </a:r>
            <a:r>
              <a:rPr lang="en-US" sz="1800" b="0" dirty="0">
                <a:solidFill>
                  <a:schemeClr val="accent3">
                    <a:lumMod val="75000"/>
                  </a:schemeClr>
                </a:solidFill>
                <a:highlight>
                  <a:srgbClr val="0FB9B1"/>
                </a:highlight>
                <a:latin typeface="Consolas" panose="020B0609020204030204" pitchFamily="49" charset="0"/>
                <a:ea typeface="+mn-ea"/>
                <a:cs typeface="Consolas" panose="020B0609020204030204" pitchFamily="49" charset="0"/>
              </a:rPr>
              <a:t>Vertex</a:t>
            </a:r>
            <a:r>
              <a:rPr lang="en-US" sz="1800" b="0" dirty="0">
                <a:solidFill>
                  <a:srgbClr val="000000"/>
                </a:solidFill>
                <a:highlight>
                  <a:srgbClr val="0FB9B1"/>
                </a:highlight>
                <a:latin typeface="Consolas" panose="020B0609020204030204" pitchFamily="49" charset="0"/>
                <a:ea typeface="+mn-ea"/>
                <a:cs typeface="Consolas" panose="020B0609020204030204" pitchFamily="49" charset="0"/>
              </a:rPr>
              <a:t>&gt; visited;  </a:t>
            </a:r>
            <a:r>
              <a:rPr lang="en-US" sz="1800" b="0" dirty="0">
                <a:solidFill>
                  <a:schemeClr val="tx1">
                    <a:lumMod val="65000"/>
                    <a:lumOff val="35000"/>
                  </a:schemeClr>
                </a:solidFill>
                <a:highlight>
                  <a:srgbClr val="0FB9B1"/>
                </a:highlight>
                <a:latin typeface="Consolas" panose="020B0609020204030204" pitchFamily="49" charset="0"/>
                <a:ea typeface="+mn-ea"/>
                <a:cs typeface="Consolas" panose="020B0609020204030204" pitchFamily="49" charset="0"/>
              </a:rPr>
              <a:t>// assume global</a:t>
            </a:r>
          </a:p>
          <a:p>
            <a:pPr marL="0" indent="0">
              <a:spcBef>
                <a:spcPts val="0"/>
              </a:spcBef>
              <a:spcAft>
                <a:spcPts val="0"/>
              </a:spcAft>
              <a:buClr>
                <a:schemeClr val="dk1"/>
              </a:buClr>
              <a:buSzPts val="1100"/>
              <a:buNone/>
            </a:pPr>
            <a:r>
              <a:rPr lang="en-US" sz="1800" b="0" dirty="0">
                <a:solidFill>
                  <a:srgbClr val="000000"/>
                </a:solidFill>
                <a:latin typeface="Consolas" panose="020B0609020204030204" pitchFamily="49" charset="0"/>
                <a:ea typeface="+mn-ea"/>
                <a:cs typeface="Consolas" panose="020B0609020204030204" pitchFamily="49" charset="0"/>
              </a:rPr>
              <a:t>  </a:t>
            </a:r>
            <a:r>
              <a:rPr lang="en-US" sz="1867" b="0" dirty="0">
                <a:solidFill>
                  <a:schemeClr val="accent2"/>
                </a:solidFill>
                <a:latin typeface="Consolas" panose="020B0609020204030204" pitchFamily="49" charset="0"/>
                <a:cs typeface="Consolas" panose="020B0609020204030204" pitchFamily="49" charset="0"/>
              </a:rPr>
              <a:t>if</a:t>
            </a:r>
            <a:r>
              <a:rPr lang="en-US" sz="1867" b="0" dirty="0">
                <a:latin typeface="Consolas" panose="020B0609020204030204" pitchFamily="49" charset="0"/>
                <a:cs typeface="Consolas" panose="020B0609020204030204" pitchFamily="49" charset="0"/>
              </a:rPr>
              <a:t> (s == t) {</a:t>
            </a:r>
          </a:p>
          <a:p>
            <a:pPr marL="0" indent="0">
              <a:spcBef>
                <a:spcPts val="0"/>
              </a:spcBef>
              <a:spcAft>
                <a:spcPts val="0"/>
              </a:spcAft>
              <a:buClr>
                <a:schemeClr val="dk1"/>
              </a:buClr>
              <a:buSzPts val="1100"/>
              <a:buNone/>
            </a:pPr>
            <a:r>
              <a:rPr lang="en-US" sz="1867" b="0" dirty="0">
                <a:latin typeface="Consolas" panose="020B0609020204030204" pitchFamily="49" charset="0"/>
                <a:cs typeface="Consolas" panose="020B0609020204030204" pitchFamily="49" charset="0"/>
              </a:rPr>
              <a:t>    </a:t>
            </a:r>
            <a:r>
              <a:rPr lang="en-US" sz="1867" b="0" dirty="0">
                <a:solidFill>
                  <a:schemeClr val="accent2"/>
                </a:solidFill>
                <a:latin typeface="Consolas" panose="020B0609020204030204" pitchFamily="49" charset="0"/>
                <a:cs typeface="Consolas" panose="020B0609020204030204" pitchFamily="49" charset="0"/>
              </a:rPr>
              <a:t>return</a:t>
            </a:r>
            <a:r>
              <a:rPr lang="en-US" sz="1867" b="0" dirty="0">
                <a:latin typeface="Consolas" panose="020B0609020204030204" pitchFamily="49" charset="0"/>
                <a:cs typeface="Consolas" panose="020B0609020204030204" pitchFamily="49" charset="0"/>
              </a:rPr>
              <a:t> true;</a:t>
            </a:r>
          </a:p>
          <a:p>
            <a:pPr marL="0" indent="0">
              <a:spcBef>
                <a:spcPts val="0"/>
              </a:spcBef>
              <a:spcAft>
                <a:spcPts val="0"/>
              </a:spcAft>
              <a:buClr>
                <a:schemeClr val="dk1"/>
              </a:buClr>
              <a:buSzPts val="1100"/>
              <a:buNone/>
            </a:pPr>
            <a:r>
              <a:rPr lang="en-US" sz="1867" b="0" dirty="0">
                <a:latin typeface="Consolas" panose="020B0609020204030204" pitchFamily="49" charset="0"/>
                <a:cs typeface="Consolas" panose="020B0609020204030204" pitchFamily="49" charset="0"/>
              </a:rPr>
              <a:t>  } </a:t>
            </a:r>
            <a:r>
              <a:rPr lang="en-US" sz="1867" b="0" dirty="0">
                <a:solidFill>
                  <a:schemeClr val="accent2"/>
                </a:solidFill>
                <a:latin typeface="Consolas" panose="020B0609020204030204" pitchFamily="49" charset="0"/>
                <a:cs typeface="Consolas" panose="020B0609020204030204" pitchFamily="49" charset="0"/>
              </a:rPr>
              <a:t>else</a:t>
            </a:r>
            <a:r>
              <a:rPr lang="en-US" sz="1867"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sz="1867" b="0" dirty="0">
                <a:latin typeface="Consolas" panose="020B0609020204030204" pitchFamily="49" charset="0"/>
                <a:cs typeface="Consolas" panose="020B0609020204030204" pitchFamily="49" charset="0"/>
              </a:rPr>
              <a:t>  </a:t>
            </a:r>
            <a:r>
              <a:rPr lang="en-US" sz="1867" b="0" dirty="0" err="1">
                <a:highlight>
                  <a:srgbClr val="0FB9B1"/>
                </a:highlight>
                <a:latin typeface="Consolas" panose="020B0609020204030204" pitchFamily="49" charset="0"/>
                <a:cs typeface="Consolas" panose="020B0609020204030204" pitchFamily="49" charset="0"/>
              </a:rPr>
              <a:t>visited.</a:t>
            </a:r>
            <a:r>
              <a:rPr lang="en-US" sz="1867" dirty="0" err="1">
                <a:highlight>
                  <a:srgbClr val="0FB9B1"/>
                </a:highlight>
                <a:latin typeface="Consolas" panose="020B0609020204030204" pitchFamily="49" charset="0"/>
                <a:cs typeface="Consolas" panose="020B0609020204030204" pitchFamily="49" charset="0"/>
              </a:rPr>
              <a:t>add</a:t>
            </a:r>
            <a:r>
              <a:rPr lang="en-US" sz="1867" b="0" dirty="0">
                <a:highlight>
                  <a:srgbClr val="0FB9B1"/>
                </a:highlight>
                <a:latin typeface="Consolas" panose="020B0609020204030204" pitchFamily="49" charset="0"/>
                <a:cs typeface="Consolas" panose="020B0609020204030204" pitchFamily="49" charset="0"/>
              </a:rPr>
              <a:t>(s);</a:t>
            </a:r>
          </a:p>
          <a:p>
            <a:pPr marL="0" indent="0">
              <a:spcBef>
                <a:spcPts val="0"/>
              </a:spcBef>
              <a:spcAft>
                <a:spcPts val="0"/>
              </a:spcAft>
              <a:buClr>
                <a:schemeClr val="dk1"/>
              </a:buClr>
              <a:buSzPts val="1100"/>
              <a:buNone/>
            </a:pPr>
            <a:r>
              <a:rPr lang="en-US" sz="1867" b="0" dirty="0">
                <a:latin typeface="Consolas" panose="020B0609020204030204" pitchFamily="49" charset="0"/>
                <a:cs typeface="Consolas" panose="020B0609020204030204" pitchFamily="49" charset="0"/>
              </a:rPr>
              <a:t>  </a:t>
            </a:r>
            <a:r>
              <a:rPr lang="en-US" sz="1867" b="0" dirty="0">
                <a:solidFill>
                  <a:schemeClr val="accent2"/>
                </a:solidFill>
                <a:latin typeface="Consolas" panose="020B0609020204030204" pitchFamily="49" charset="0"/>
                <a:cs typeface="Consolas" panose="020B0609020204030204" pitchFamily="49" charset="0"/>
              </a:rPr>
              <a:t>for</a:t>
            </a:r>
            <a:r>
              <a:rPr lang="en-US" sz="1867" b="0" dirty="0">
                <a:latin typeface="Consolas" panose="020B0609020204030204" pitchFamily="49" charset="0"/>
                <a:cs typeface="Consolas" panose="020B0609020204030204" pitchFamily="49" charset="0"/>
              </a:rPr>
              <a:t> (</a:t>
            </a:r>
            <a:r>
              <a:rPr lang="en-US" sz="1867" b="0" dirty="0">
                <a:solidFill>
                  <a:schemeClr val="accent3"/>
                </a:solidFill>
                <a:latin typeface="Consolas" panose="020B0609020204030204" pitchFamily="49" charset="0"/>
                <a:cs typeface="Consolas" panose="020B0609020204030204" pitchFamily="49" charset="0"/>
              </a:rPr>
              <a:t>Vertex</a:t>
            </a:r>
            <a:r>
              <a:rPr lang="en-US" sz="1867" b="0" dirty="0">
                <a:latin typeface="Consolas" panose="020B0609020204030204" pitchFamily="49" charset="0"/>
                <a:cs typeface="Consolas" panose="020B0609020204030204" pitchFamily="49" charset="0"/>
              </a:rPr>
              <a:t> n : </a:t>
            </a:r>
            <a:r>
              <a:rPr lang="en-US" sz="1867" b="0" dirty="0" err="1">
                <a:latin typeface="Consolas" panose="020B0609020204030204" pitchFamily="49" charset="0"/>
                <a:cs typeface="Consolas" panose="020B0609020204030204" pitchFamily="49" charset="0"/>
              </a:rPr>
              <a:t>s.neighbors</a:t>
            </a:r>
            <a:r>
              <a:rPr lang="en-US" sz="1867"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sz="1867" b="0" dirty="0">
                <a:solidFill>
                  <a:srgbClr val="C00000"/>
                </a:solidFill>
                <a:latin typeface="Consolas" panose="020B0609020204030204" pitchFamily="49" charset="0"/>
                <a:cs typeface="Consolas" panose="020B0609020204030204" pitchFamily="49" charset="0"/>
              </a:rPr>
              <a:t>      </a:t>
            </a:r>
            <a:r>
              <a:rPr lang="en-US" sz="1867" b="0" dirty="0">
                <a:solidFill>
                  <a:schemeClr val="accent2"/>
                </a:solidFill>
                <a:highlight>
                  <a:srgbClr val="0FB9B1"/>
                </a:highlight>
                <a:latin typeface="Consolas" panose="020B0609020204030204" pitchFamily="49" charset="0"/>
                <a:cs typeface="Consolas" panose="020B0609020204030204" pitchFamily="49" charset="0"/>
              </a:rPr>
              <a:t>if</a:t>
            </a:r>
            <a:r>
              <a:rPr lang="en-US" sz="1867" b="0" dirty="0">
                <a:highlight>
                  <a:srgbClr val="0FB9B1"/>
                </a:highlight>
                <a:latin typeface="Consolas" panose="020B0609020204030204" pitchFamily="49" charset="0"/>
                <a:cs typeface="Consolas" panose="020B0609020204030204" pitchFamily="49" charset="0"/>
              </a:rPr>
              <a:t> (!</a:t>
            </a:r>
            <a:r>
              <a:rPr lang="en-US" sz="1867" b="0" dirty="0" err="1">
                <a:highlight>
                  <a:srgbClr val="0FB9B1"/>
                </a:highlight>
                <a:latin typeface="Consolas" panose="020B0609020204030204" pitchFamily="49" charset="0"/>
                <a:cs typeface="Consolas" panose="020B0609020204030204" pitchFamily="49" charset="0"/>
              </a:rPr>
              <a:t>visited.</a:t>
            </a:r>
            <a:r>
              <a:rPr lang="en-US" sz="1867" dirty="0" err="1">
                <a:highlight>
                  <a:srgbClr val="0FB9B1"/>
                </a:highlight>
                <a:latin typeface="Consolas" panose="020B0609020204030204" pitchFamily="49" charset="0"/>
                <a:cs typeface="Consolas" panose="020B0609020204030204" pitchFamily="49" charset="0"/>
              </a:rPr>
              <a:t>contains</a:t>
            </a:r>
            <a:r>
              <a:rPr lang="en-US" sz="1867" b="0" dirty="0">
                <a:highlight>
                  <a:srgbClr val="0FB9B1"/>
                </a:highlight>
                <a:latin typeface="Consolas" panose="020B0609020204030204" pitchFamily="49" charset="0"/>
                <a:cs typeface="Consolas" panose="020B0609020204030204" pitchFamily="49" charset="0"/>
              </a:rPr>
              <a:t>(n)) {</a:t>
            </a:r>
          </a:p>
          <a:p>
            <a:pPr marL="0" indent="0">
              <a:spcBef>
                <a:spcPts val="0"/>
              </a:spcBef>
              <a:spcAft>
                <a:spcPts val="0"/>
              </a:spcAft>
              <a:buClr>
                <a:schemeClr val="dk1"/>
              </a:buClr>
              <a:buSzPts val="1100"/>
              <a:buNone/>
            </a:pPr>
            <a:r>
              <a:rPr lang="en-US" sz="1867" b="0" dirty="0">
                <a:latin typeface="Consolas" panose="020B0609020204030204" pitchFamily="49" charset="0"/>
                <a:cs typeface="Consolas" panose="020B0609020204030204" pitchFamily="49" charset="0"/>
              </a:rPr>
              <a:t>        </a:t>
            </a:r>
            <a:r>
              <a:rPr lang="en-US" sz="1867" b="0" dirty="0">
                <a:solidFill>
                  <a:schemeClr val="accent2"/>
                </a:solidFill>
                <a:latin typeface="Consolas" panose="020B0609020204030204" pitchFamily="49" charset="0"/>
                <a:cs typeface="Consolas" panose="020B0609020204030204" pitchFamily="49" charset="0"/>
              </a:rPr>
              <a:t>if</a:t>
            </a:r>
            <a:r>
              <a:rPr lang="en-US" sz="1867" b="0" dirty="0">
                <a:latin typeface="Consolas" panose="020B0609020204030204" pitchFamily="49" charset="0"/>
                <a:cs typeface="Consolas" panose="020B0609020204030204" pitchFamily="49" charset="0"/>
              </a:rPr>
              <a:t> (</a:t>
            </a:r>
            <a:r>
              <a:rPr lang="en-US" sz="1867" dirty="0">
                <a:latin typeface="Consolas" panose="020B0609020204030204" pitchFamily="49" charset="0"/>
                <a:cs typeface="Consolas" panose="020B0609020204030204" pitchFamily="49" charset="0"/>
              </a:rPr>
              <a:t>connected</a:t>
            </a:r>
            <a:r>
              <a:rPr lang="en-US" sz="1867" b="0" dirty="0">
                <a:latin typeface="Consolas" panose="020B0609020204030204" pitchFamily="49" charset="0"/>
                <a:cs typeface="Consolas" panose="020B0609020204030204" pitchFamily="49" charset="0"/>
              </a:rPr>
              <a:t>(n, t)) {</a:t>
            </a:r>
          </a:p>
          <a:p>
            <a:pPr marL="0" indent="0">
              <a:spcBef>
                <a:spcPts val="0"/>
              </a:spcBef>
              <a:spcAft>
                <a:spcPts val="0"/>
              </a:spcAft>
              <a:buClr>
                <a:schemeClr val="dk1"/>
              </a:buClr>
              <a:buSzPts val="1100"/>
              <a:buNone/>
            </a:pPr>
            <a:r>
              <a:rPr lang="en-US" sz="1867" b="0" dirty="0">
                <a:latin typeface="Consolas" panose="020B0609020204030204" pitchFamily="49" charset="0"/>
                <a:cs typeface="Consolas" panose="020B0609020204030204" pitchFamily="49" charset="0"/>
              </a:rPr>
              <a:t>          </a:t>
            </a:r>
            <a:r>
              <a:rPr lang="en-US" sz="1867" b="0" dirty="0">
                <a:solidFill>
                  <a:schemeClr val="accent2"/>
                </a:solidFill>
                <a:latin typeface="Consolas" panose="020B0609020204030204" pitchFamily="49" charset="0"/>
                <a:cs typeface="Consolas" panose="020B0609020204030204" pitchFamily="49" charset="0"/>
              </a:rPr>
              <a:t>return</a:t>
            </a:r>
            <a:r>
              <a:rPr lang="en-US" sz="1867" b="0" dirty="0">
                <a:latin typeface="Consolas" panose="020B0609020204030204" pitchFamily="49" charset="0"/>
                <a:cs typeface="Consolas" panose="020B0609020204030204" pitchFamily="49" charset="0"/>
              </a:rPr>
              <a:t> </a:t>
            </a:r>
            <a:r>
              <a:rPr lang="en-US" sz="1867" b="0" dirty="0">
                <a:solidFill>
                  <a:schemeClr val="accent5"/>
                </a:solidFill>
                <a:latin typeface="Consolas" panose="020B0609020204030204" pitchFamily="49" charset="0"/>
                <a:cs typeface="Consolas" panose="020B0609020204030204" pitchFamily="49" charset="0"/>
              </a:rPr>
              <a:t>true</a:t>
            </a:r>
            <a:r>
              <a:rPr lang="en-US" sz="1867" b="0" dirty="0">
                <a:latin typeface="Consolas" panose="020B0609020204030204" pitchFamily="49" charset="0"/>
                <a:cs typeface="Consolas" panose="020B0609020204030204" pitchFamily="49" charset="0"/>
              </a:rPr>
              <a:t>;</a:t>
            </a:r>
          </a:p>
          <a:p>
            <a:pPr marL="0" indent="0">
              <a:spcBef>
                <a:spcPts val="0"/>
              </a:spcBef>
              <a:spcAft>
                <a:spcPts val="0"/>
              </a:spcAft>
              <a:buClr>
                <a:schemeClr val="dk1"/>
              </a:buClr>
              <a:buSzPts val="1100"/>
              <a:buNone/>
            </a:pPr>
            <a:r>
              <a:rPr lang="en-US" sz="1867"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sz="1867"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sz="1867"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sz="1867" b="0" dirty="0">
                <a:latin typeface="Consolas" panose="020B0609020204030204" pitchFamily="49" charset="0"/>
                <a:cs typeface="Consolas" panose="020B0609020204030204" pitchFamily="49" charset="0"/>
              </a:rPr>
              <a:t>    </a:t>
            </a:r>
            <a:r>
              <a:rPr lang="en-US" sz="1867" b="0" dirty="0">
                <a:solidFill>
                  <a:schemeClr val="accent2"/>
                </a:solidFill>
                <a:latin typeface="Consolas" panose="020B0609020204030204" pitchFamily="49" charset="0"/>
                <a:cs typeface="Consolas" panose="020B0609020204030204" pitchFamily="49" charset="0"/>
              </a:rPr>
              <a:t>return</a:t>
            </a:r>
            <a:r>
              <a:rPr lang="en-US" sz="1867" b="0" dirty="0">
                <a:latin typeface="Consolas" panose="020B0609020204030204" pitchFamily="49" charset="0"/>
                <a:cs typeface="Consolas" panose="020B0609020204030204" pitchFamily="49" charset="0"/>
              </a:rPr>
              <a:t> </a:t>
            </a:r>
            <a:r>
              <a:rPr lang="en-US" sz="1867" b="0" dirty="0">
                <a:solidFill>
                  <a:schemeClr val="accent5"/>
                </a:solidFill>
                <a:latin typeface="Consolas" panose="020B0609020204030204" pitchFamily="49" charset="0"/>
                <a:cs typeface="Consolas" panose="020B0609020204030204" pitchFamily="49" charset="0"/>
              </a:rPr>
              <a:t>false</a:t>
            </a:r>
            <a:r>
              <a:rPr lang="en-US" sz="1867" b="0" dirty="0">
                <a:latin typeface="Consolas" panose="020B0609020204030204" pitchFamily="49" charset="0"/>
                <a:cs typeface="Consolas" panose="020B0609020204030204" pitchFamily="49" charset="0"/>
              </a:rPr>
              <a:t>;</a:t>
            </a:r>
          </a:p>
          <a:p>
            <a:pPr marL="0" indent="0">
              <a:spcBef>
                <a:spcPts val="0"/>
              </a:spcBef>
              <a:spcAft>
                <a:spcPts val="0"/>
              </a:spcAft>
              <a:buClr>
                <a:schemeClr val="dk1"/>
              </a:buClr>
              <a:buSzPts val="1100"/>
              <a:buNone/>
            </a:pPr>
            <a:r>
              <a:rPr lang="en-US" sz="1867"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sz="1867" b="0" dirty="0">
                <a:latin typeface="Consolas" panose="020B0609020204030204" pitchFamily="49" charset="0"/>
                <a:cs typeface="Consolas" panose="020B0609020204030204" pitchFamily="49" charset="0"/>
              </a:rPr>
              <a:t>}</a:t>
            </a:r>
          </a:p>
        </p:txBody>
      </p:sp>
      <p:grpSp>
        <p:nvGrpSpPr>
          <p:cNvPr id="7" name="Group 6">
            <a:extLst>
              <a:ext uri="{FF2B5EF4-FFF2-40B4-BE49-F238E27FC236}">
                <a16:creationId xmlns:a16="http://schemas.microsoft.com/office/drawing/2014/main" id="{98BEC9F8-0CA2-493E-8C9F-C3C9B5616F6F}"/>
              </a:ext>
            </a:extLst>
          </p:cNvPr>
          <p:cNvGrpSpPr/>
          <p:nvPr/>
        </p:nvGrpSpPr>
        <p:grpSpPr>
          <a:xfrm>
            <a:off x="7460934" y="1872926"/>
            <a:ext cx="4272596" cy="2179744"/>
            <a:chOff x="3561846" y="2711584"/>
            <a:chExt cx="3204447" cy="1634808"/>
          </a:xfrm>
        </p:grpSpPr>
        <p:sp>
          <p:nvSpPr>
            <p:cNvPr id="8" name="Google Shape;751;p43">
              <a:extLst>
                <a:ext uri="{FF2B5EF4-FFF2-40B4-BE49-F238E27FC236}">
                  <a16:creationId xmlns:a16="http://schemas.microsoft.com/office/drawing/2014/main" id="{5EA46063-EFBE-453C-801D-8AD44BF58502}"/>
                </a:ext>
              </a:extLst>
            </p:cNvPr>
            <p:cNvSpPr/>
            <p:nvPr/>
          </p:nvSpPr>
          <p:spPr>
            <a:xfrm>
              <a:off x="4419916" y="3029859"/>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1</a:t>
              </a:r>
              <a:endParaRPr sz="2133">
                <a:latin typeface="Calibri" panose="020F0502020204030204" pitchFamily="34" charset="0"/>
                <a:cs typeface="Calibri" panose="020F0502020204030204" pitchFamily="34" charset="0"/>
              </a:endParaRPr>
            </a:p>
          </p:txBody>
        </p:sp>
        <p:sp>
          <p:nvSpPr>
            <p:cNvPr id="9" name="Google Shape;752;p43">
              <a:extLst>
                <a:ext uri="{FF2B5EF4-FFF2-40B4-BE49-F238E27FC236}">
                  <a16:creationId xmlns:a16="http://schemas.microsoft.com/office/drawing/2014/main" id="{B804F817-6CD5-47B5-8CEF-A56F14B11061}"/>
                </a:ext>
              </a:extLst>
            </p:cNvPr>
            <p:cNvSpPr/>
            <p:nvPr/>
          </p:nvSpPr>
          <p:spPr>
            <a:xfrm>
              <a:off x="4533375" y="3648838"/>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2</a:t>
              </a:r>
              <a:endParaRPr sz="2133">
                <a:latin typeface="Calibri" panose="020F0502020204030204" pitchFamily="34" charset="0"/>
                <a:cs typeface="Calibri" panose="020F0502020204030204" pitchFamily="34" charset="0"/>
              </a:endParaRPr>
            </a:p>
          </p:txBody>
        </p:sp>
        <p:sp>
          <p:nvSpPr>
            <p:cNvPr id="10" name="Google Shape;753;p43">
              <a:extLst>
                <a:ext uri="{FF2B5EF4-FFF2-40B4-BE49-F238E27FC236}">
                  <a16:creationId xmlns:a16="http://schemas.microsoft.com/office/drawing/2014/main" id="{7B0B33AC-CC57-4C6E-BA46-B2C970D326C2}"/>
                </a:ext>
              </a:extLst>
            </p:cNvPr>
            <p:cNvSpPr/>
            <p:nvPr/>
          </p:nvSpPr>
          <p:spPr>
            <a:xfrm>
              <a:off x="5073800" y="2711584"/>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3</a:t>
              </a:r>
              <a:endParaRPr sz="2133" dirty="0">
                <a:latin typeface="Calibri" panose="020F0502020204030204" pitchFamily="34" charset="0"/>
                <a:cs typeface="Calibri" panose="020F0502020204030204" pitchFamily="34" charset="0"/>
              </a:endParaRPr>
            </a:p>
          </p:txBody>
        </p:sp>
        <p:sp>
          <p:nvSpPr>
            <p:cNvPr id="11" name="Google Shape;754;p43">
              <a:extLst>
                <a:ext uri="{FF2B5EF4-FFF2-40B4-BE49-F238E27FC236}">
                  <a16:creationId xmlns:a16="http://schemas.microsoft.com/office/drawing/2014/main" id="{27D2CE14-BEA5-48CF-899B-29636D4A62FE}"/>
                </a:ext>
              </a:extLst>
            </p:cNvPr>
            <p:cNvSpPr/>
            <p:nvPr/>
          </p:nvSpPr>
          <p:spPr>
            <a:xfrm>
              <a:off x="5048800" y="3282759"/>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4</a:t>
              </a:r>
              <a:endParaRPr sz="2133" dirty="0">
                <a:latin typeface="Calibri" panose="020F0502020204030204" pitchFamily="34" charset="0"/>
                <a:cs typeface="Calibri" panose="020F0502020204030204" pitchFamily="34" charset="0"/>
              </a:endParaRPr>
            </a:p>
          </p:txBody>
        </p:sp>
        <p:sp>
          <p:nvSpPr>
            <p:cNvPr id="12" name="Google Shape;755;p43">
              <a:extLst>
                <a:ext uri="{FF2B5EF4-FFF2-40B4-BE49-F238E27FC236}">
                  <a16:creationId xmlns:a16="http://schemas.microsoft.com/office/drawing/2014/main" id="{D1C2951C-08EF-44D8-978F-A2BE460DFE22}"/>
                </a:ext>
              </a:extLst>
            </p:cNvPr>
            <p:cNvSpPr/>
            <p:nvPr/>
          </p:nvSpPr>
          <p:spPr>
            <a:xfrm>
              <a:off x="5389511" y="3761348"/>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5</a:t>
              </a:r>
              <a:endParaRPr sz="2133">
                <a:latin typeface="Calibri" panose="020F0502020204030204" pitchFamily="34" charset="0"/>
                <a:cs typeface="Calibri" panose="020F0502020204030204" pitchFamily="34" charset="0"/>
              </a:endParaRPr>
            </a:p>
          </p:txBody>
        </p:sp>
        <p:sp>
          <p:nvSpPr>
            <p:cNvPr id="13" name="Google Shape;756;p43">
              <a:extLst>
                <a:ext uri="{FF2B5EF4-FFF2-40B4-BE49-F238E27FC236}">
                  <a16:creationId xmlns:a16="http://schemas.microsoft.com/office/drawing/2014/main" id="{4EA7F91D-9802-4819-B17A-561509422DAC}"/>
                </a:ext>
              </a:extLst>
            </p:cNvPr>
            <p:cNvSpPr/>
            <p:nvPr/>
          </p:nvSpPr>
          <p:spPr>
            <a:xfrm>
              <a:off x="5606359" y="2997184"/>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6</a:t>
              </a:r>
              <a:endParaRPr sz="2133">
                <a:latin typeface="Calibri" panose="020F0502020204030204" pitchFamily="34" charset="0"/>
                <a:cs typeface="Calibri" panose="020F0502020204030204" pitchFamily="34" charset="0"/>
              </a:endParaRPr>
            </a:p>
          </p:txBody>
        </p:sp>
        <p:sp>
          <p:nvSpPr>
            <p:cNvPr id="14" name="Google Shape;757;p43">
              <a:extLst>
                <a:ext uri="{FF2B5EF4-FFF2-40B4-BE49-F238E27FC236}">
                  <a16:creationId xmlns:a16="http://schemas.microsoft.com/office/drawing/2014/main" id="{66023636-0A81-4936-BD5D-F9E2514D6657}"/>
                </a:ext>
              </a:extLst>
            </p:cNvPr>
            <p:cNvSpPr/>
            <p:nvPr/>
          </p:nvSpPr>
          <p:spPr>
            <a:xfrm>
              <a:off x="6056687" y="3444000"/>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b="1">
                  <a:latin typeface="Calibri" panose="020F0502020204030204" pitchFamily="34" charset="0"/>
                  <a:cs typeface="Calibri" panose="020F0502020204030204" pitchFamily="34" charset="0"/>
                </a:rPr>
                <a:t>7</a:t>
              </a:r>
              <a:endParaRPr sz="2133" b="1">
                <a:latin typeface="Calibri" panose="020F0502020204030204" pitchFamily="34" charset="0"/>
                <a:cs typeface="Calibri" panose="020F0502020204030204" pitchFamily="34" charset="0"/>
              </a:endParaRPr>
            </a:p>
          </p:txBody>
        </p:sp>
        <p:sp>
          <p:nvSpPr>
            <p:cNvPr id="15" name="Google Shape;758;p43">
              <a:extLst>
                <a:ext uri="{FF2B5EF4-FFF2-40B4-BE49-F238E27FC236}">
                  <a16:creationId xmlns:a16="http://schemas.microsoft.com/office/drawing/2014/main" id="{184152D9-E0C6-4C18-8110-F1F823D2224D}"/>
                </a:ext>
              </a:extLst>
            </p:cNvPr>
            <p:cNvSpPr/>
            <p:nvPr/>
          </p:nvSpPr>
          <p:spPr>
            <a:xfrm>
              <a:off x="5048519" y="4093492"/>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8</a:t>
              </a:r>
              <a:endParaRPr sz="2133" dirty="0">
                <a:latin typeface="Calibri" panose="020F0502020204030204" pitchFamily="34" charset="0"/>
                <a:cs typeface="Calibri" panose="020F0502020204030204" pitchFamily="34" charset="0"/>
              </a:endParaRPr>
            </a:p>
          </p:txBody>
        </p:sp>
        <p:cxnSp>
          <p:nvCxnSpPr>
            <p:cNvPr id="16" name="Google Shape;759;p43">
              <a:extLst>
                <a:ext uri="{FF2B5EF4-FFF2-40B4-BE49-F238E27FC236}">
                  <a16:creationId xmlns:a16="http://schemas.microsoft.com/office/drawing/2014/main" id="{AA25393C-D3D6-4874-851D-E11E58A4FA63}"/>
                </a:ext>
              </a:extLst>
            </p:cNvPr>
            <p:cNvCxnSpPr>
              <a:stCxn id="8" idx="2"/>
              <a:endCxn id="9" idx="0"/>
            </p:cNvCxnSpPr>
            <p:nvPr/>
          </p:nvCxnSpPr>
          <p:spPr>
            <a:xfrm>
              <a:off x="4578616" y="3282759"/>
              <a:ext cx="113459" cy="366079"/>
            </a:xfrm>
            <a:prstGeom prst="straightConnector1">
              <a:avLst/>
            </a:prstGeom>
            <a:noFill/>
            <a:ln w="19050" cap="flat" cmpd="sng">
              <a:solidFill>
                <a:schemeClr val="dk2"/>
              </a:solidFill>
              <a:prstDash val="solid"/>
              <a:round/>
              <a:headEnd type="none" w="med" len="med"/>
              <a:tailEnd type="none" w="med" len="med"/>
            </a:ln>
          </p:spPr>
        </p:cxnSp>
        <p:cxnSp>
          <p:nvCxnSpPr>
            <p:cNvPr id="17" name="Google Shape;760;p43">
              <a:extLst>
                <a:ext uri="{FF2B5EF4-FFF2-40B4-BE49-F238E27FC236}">
                  <a16:creationId xmlns:a16="http://schemas.microsoft.com/office/drawing/2014/main" id="{CD8A3A4E-317D-419B-A6BB-A5DFB71C618D}"/>
                </a:ext>
              </a:extLst>
            </p:cNvPr>
            <p:cNvCxnSpPr>
              <a:stCxn id="8" idx="3"/>
              <a:endCxn id="11" idx="1"/>
            </p:cNvCxnSpPr>
            <p:nvPr/>
          </p:nvCxnSpPr>
          <p:spPr>
            <a:xfrm>
              <a:off x="4737316" y="3156309"/>
              <a:ext cx="311484" cy="252900"/>
            </a:xfrm>
            <a:prstGeom prst="straightConnector1">
              <a:avLst/>
            </a:prstGeom>
            <a:noFill/>
            <a:ln w="19050" cap="flat" cmpd="sng">
              <a:solidFill>
                <a:schemeClr val="dk2"/>
              </a:solidFill>
              <a:prstDash val="solid"/>
              <a:round/>
              <a:headEnd type="none" w="med" len="med"/>
              <a:tailEnd type="none" w="med" len="med"/>
            </a:ln>
          </p:spPr>
        </p:cxnSp>
        <p:cxnSp>
          <p:nvCxnSpPr>
            <p:cNvPr id="18" name="Google Shape;761;p43">
              <a:extLst>
                <a:ext uri="{FF2B5EF4-FFF2-40B4-BE49-F238E27FC236}">
                  <a16:creationId xmlns:a16="http://schemas.microsoft.com/office/drawing/2014/main" id="{88FDC04B-6E8D-48AA-90E1-74E21F204AAE}"/>
                </a:ext>
              </a:extLst>
            </p:cNvPr>
            <p:cNvCxnSpPr>
              <a:stCxn id="10" idx="2"/>
              <a:endCxn id="11" idx="0"/>
            </p:cNvCxnSpPr>
            <p:nvPr/>
          </p:nvCxnSpPr>
          <p:spPr>
            <a:xfrm flipH="1">
              <a:off x="5207600" y="2964484"/>
              <a:ext cx="24900" cy="318300"/>
            </a:xfrm>
            <a:prstGeom prst="straightConnector1">
              <a:avLst/>
            </a:prstGeom>
            <a:noFill/>
            <a:ln w="19050" cap="flat" cmpd="sng">
              <a:solidFill>
                <a:schemeClr val="dk2"/>
              </a:solidFill>
              <a:prstDash val="solid"/>
              <a:round/>
              <a:headEnd type="none" w="med" len="med"/>
              <a:tailEnd type="none" w="med" len="med"/>
            </a:ln>
          </p:spPr>
        </p:cxnSp>
        <p:cxnSp>
          <p:nvCxnSpPr>
            <p:cNvPr id="19" name="Google Shape;762;p43">
              <a:extLst>
                <a:ext uri="{FF2B5EF4-FFF2-40B4-BE49-F238E27FC236}">
                  <a16:creationId xmlns:a16="http://schemas.microsoft.com/office/drawing/2014/main" id="{1734ECEC-E1D8-47A2-9DA7-24B95F70DC9B}"/>
                </a:ext>
              </a:extLst>
            </p:cNvPr>
            <p:cNvCxnSpPr>
              <a:stCxn id="13" idx="2"/>
              <a:endCxn id="14" idx="0"/>
            </p:cNvCxnSpPr>
            <p:nvPr/>
          </p:nvCxnSpPr>
          <p:spPr>
            <a:xfrm>
              <a:off x="5765059" y="3250084"/>
              <a:ext cx="450328" cy="193916"/>
            </a:xfrm>
            <a:prstGeom prst="straightConnector1">
              <a:avLst/>
            </a:prstGeom>
            <a:noFill/>
            <a:ln w="19050" cap="flat" cmpd="sng">
              <a:solidFill>
                <a:schemeClr val="dk2"/>
              </a:solidFill>
              <a:prstDash val="solid"/>
              <a:round/>
              <a:headEnd type="none" w="med" len="med"/>
              <a:tailEnd type="none" w="med" len="med"/>
            </a:ln>
          </p:spPr>
        </p:cxnSp>
        <p:cxnSp>
          <p:nvCxnSpPr>
            <p:cNvPr id="20" name="Google Shape;763;p43">
              <a:extLst>
                <a:ext uri="{FF2B5EF4-FFF2-40B4-BE49-F238E27FC236}">
                  <a16:creationId xmlns:a16="http://schemas.microsoft.com/office/drawing/2014/main" id="{E76C16D0-B311-4EFC-AE16-695FD4127C21}"/>
                </a:ext>
              </a:extLst>
            </p:cNvPr>
            <p:cNvCxnSpPr>
              <a:stCxn id="13" idx="2"/>
              <a:endCxn id="12" idx="3"/>
            </p:cNvCxnSpPr>
            <p:nvPr/>
          </p:nvCxnSpPr>
          <p:spPr>
            <a:xfrm flipH="1">
              <a:off x="5706911" y="3250084"/>
              <a:ext cx="58148" cy="637714"/>
            </a:xfrm>
            <a:prstGeom prst="straightConnector1">
              <a:avLst/>
            </a:prstGeom>
            <a:noFill/>
            <a:ln w="19050" cap="flat" cmpd="sng">
              <a:solidFill>
                <a:schemeClr val="dk2"/>
              </a:solidFill>
              <a:prstDash val="solid"/>
              <a:round/>
              <a:headEnd type="none" w="med" len="med"/>
              <a:tailEnd type="none" w="med" len="med"/>
            </a:ln>
          </p:spPr>
        </p:cxnSp>
        <p:cxnSp>
          <p:nvCxnSpPr>
            <p:cNvPr id="21" name="Google Shape;764;p43">
              <a:extLst>
                <a:ext uri="{FF2B5EF4-FFF2-40B4-BE49-F238E27FC236}">
                  <a16:creationId xmlns:a16="http://schemas.microsoft.com/office/drawing/2014/main" id="{FCF3BE36-4E32-4D65-ACB2-F553E125EF2F}"/>
                </a:ext>
              </a:extLst>
            </p:cNvPr>
            <p:cNvCxnSpPr>
              <a:stCxn id="11" idx="2"/>
              <a:endCxn id="12" idx="0"/>
            </p:cNvCxnSpPr>
            <p:nvPr/>
          </p:nvCxnSpPr>
          <p:spPr>
            <a:xfrm>
              <a:off x="5207500" y="3535659"/>
              <a:ext cx="340711" cy="225689"/>
            </a:xfrm>
            <a:prstGeom prst="straightConnector1">
              <a:avLst/>
            </a:prstGeom>
            <a:noFill/>
            <a:ln w="19050" cap="flat" cmpd="sng">
              <a:solidFill>
                <a:schemeClr val="dk2"/>
              </a:solidFill>
              <a:prstDash val="solid"/>
              <a:round/>
              <a:headEnd type="none" w="med" len="med"/>
              <a:tailEnd type="none" w="med" len="med"/>
            </a:ln>
          </p:spPr>
        </p:cxnSp>
        <p:cxnSp>
          <p:nvCxnSpPr>
            <p:cNvPr id="22" name="Google Shape;765;p43">
              <a:extLst>
                <a:ext uri="{FF2B5EF4-FFF2-40B4-BE49-F238E27FC236}">
                  <a16:creationId xmlns:a16="http://schemas.microsoft.com/office/drawing/2014/main" id="{7EC33356-7AB7-41B1-A8BC-302D0B892714}"/>
                </a:ext>
              </a:extLst>
            </p:cNvPr>
            <p:cNvCxnSpPr>
              <a:stCxn id="9" idx="3"/>
              <a:endCxn id="12" idx="1"/>
            </p:cNvCxnSpPr>
            <p:nvPr/>
          </p:nvCxnSpPr>
          <p:spPr>
            <a:xfrm>
              <a:off x="4850775" y="3775288"/>
              <a:ext cx="538736" cy="112510"/>
            </a:xfrm>
            <a:prstGeom prst="straightConnector1">
              <a:avLst/>
            </a:prstGeom>
            <a:noFill/>
            <a:ln w="19050" cap="flat" cmpd="sng">
              <a:solidFill>
                <a:schemeClr val="dk2"/>
              </a:solidFill>
              <a:prstDash val="solid"/>
              <a:round/>
              <a:headEnd type="none" w="med" len="med"/>
              <a:tailEnd type="none" w="med" len="med"/>
            </a:ln>
          </p:spPr>
        </p:cxnSp>
        <p:cxnSp>
          <p:nvCxnSpPr>
            <p:cNvPr id="23" name="Google Shape;766;p43">
              <a:extLst>
                <a:ext uri="{FF2B5EF4-FFF2-40B4-BE49-F238E27FC236}">
                  <a16:creationId xmlns:a16="http://schemas.microsoft.com/office/drawing/2014/main" id="{E90FC185-F1F9-4A85-BF4E-A8CD0B5F071B}"/>
                </a:ext>
              </a:extLst>
            </p:cNvPr>
            <p:cNvCxnSpPr>
              <a:stCxn id="12" idx="2"/>
              <a:endCxn id="15" idx="0"/>
            </p:cNvCxnSpPr>
            <p:nvPr/>
          </p:nvCxnSpPr>
          <p:spPr>
            <a:xfrm flipH="1">
              <a:off x="5207219" y="4014248"/>
              <a:ext cx="340992" cy="79244"/>
            </a:xfrm>
            <a:prstGeom prst="straightConnector1">
              <a:avLst/>
            </a:prstGeom>
            <a:noFill/>
            <a:ln w="19050" cap="flat" cmpd="sng">
              <a:solidFill>
                <a:schemeClr val="dk2"/>
              </a:solidFill>
              <a:prstDash val="solid"/>
              <a:round/>
              <a:headEnd type="none" w="med" len="med"/>
              <a:tailEnd type="none" w="med" len="med"/>
            </a:ln>
          </p:spPr>
        </p:cxnSp>
        <p:sp>
          <p:nvSpPr>
            <p:cNvPr id="24" name="Google Shape;767;p43">
              <a:extLst>
                <a:ext uri="{FF2B5EF4-FFF2-40B4-BE49-F238E27FC236}">
                  <a16:creationId xmlns:a16="http://schemas.microsoft.com/office/drawing/2014/main" id="{0DABA3D0-9294-4964-A203-9671BC5832CE}"/>
                </a:ext>
              </a:extLst>
            </p:cNvPr>
            <p:cNvSpPr/>
            <p:nvPr/>
          </p:nvSpPr>
          <p:spPr>
            <a:xfrm>
              <a:off x="3822136" y="3282759"/>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b="1">
                  <a:latin typeface="Calibri" panose="020F0502020204030204" pitchFamily="34" charset="0"/>
                  <a:cs typeface="Calibri" panose="020F0502020204030204" pitchFamily="34" charset="0"/>
                </a:rPr>
                <a:t>0</a:t>
              </a:r>
              <a:endParaRPr sz="2133" b="1">
                <a:latin typeface="Calibri" panose="020F0502020204030204" pitchFamily="34" charset="0"/>
                <a:cs typeface="Calibri" panose="020F0502020204030204" pitchFamily="34" charset="0"/>
              </a:endParaRPr>
            </a:p>
          </p:txBody>
        </p:sp>
        <p:cxnSp>
          <p:nvCxnSpPr>
            <p:cNvPr id="25" name="Google Shape;768;p43">
              <a:extLst>
                <a:ext uri="{FF2B5EF4-FFF2-40B4-BE49-F238E27FC236}">
                  <a16:creationId xmlns:a16="http://schemas.microsoft.com/office/drawing/2014/main" id="{0683AC97-75B0-48B3-92C0-477995A8F7DB}"/>
                </a:ext>
              </a:extLst>
            </p:cNvPr>
            <p:cNvCxnSpPr>
              <a:stCxn id="24" idx="3"/>
              <a:endCxn id="8" idx="1"/>
            </p:cNvCxnSpPr>
            <p:nvPr/>
          </p:nvCxnSpPr>
          <p:spPr>
            <a:xfrm flipV="1">
              <a:off x="4139536" y="3156309"/>
              <a:ext cx="280380" cy="252900"/>
            </a:xfrm>
            <a:prstGeom prst="straightConnector1">
              <a:avLst/>
            </a:prstGeom>
            <a:noFill/>
            <a:ln w="19050" cap="flat" cmpd="sng">
              <a:solidFill>
                <a:schemeClr val="dk2"/>
              </a:solidFill>
              <a:prstDash val="solid"/>
              <a:round/>
              <a:headEnd type="none" w="med" len="med"/>
              <a:tailEnd type="none" w="med" len="med"/>
            </a:ln>
          </p:spPr>
        </p:cxnSp>
        <p:sp>
          <p:nvSpPr>
            <p:cNvPr id="26" name="Google Shape;769;p43">
              <a:extLst>
                <a:ext uri="{FF2B5EF4-FFF2-40B4-BE49-F238E27FC236}">
                  <a16:creationId xmlns:a16="http://schemas.microsoft.com/office/drawing/2014/main" id="{CD79F1B8-7593-4286-8DD4-5F9E48B26D24}"/>
                </a:ext>
              </a:extLst>
            </p:cNvPr>
            <p:cNvSpPr txBox="1"/>
            <p:nvPr/>
          </p:nvSpPr>
          <p:spPr>
            <a:xfrm>
              <a:off x="3561846" y="3177459"/>
              <a:ext cx="317400" cy="358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s</a:t>
              </a:r>
              <a:endParaRPr sz="2133" dirty="0">
                <a:latin typeface="Calibri" panose="020F0502020204030204" pitchFamily="34" charset="0"/>
                <a:cs typeface="Calibri" panose="020F0502020204030204" pitchFamily="34" charset="0"/>
              </a:endParaRPr>
            </a:p>
          </p:txBody>
        </p:sp>
        <p:sp>
          <p:nvSpPr>
            <p:cNvPr id="27" name="Google Shape;770;p43">
              <a:extLst>
                <a:ext uri="{FF2B5EF4-FFF2-40B4-BE49-F238E27FC236}">
                  <a16:creationId xmlns:a16="http://schemas.microsoft.com/office/drawing/2014/main" id="{80F6A09F-B762-4922-8200-75DCF5B2F309}"/>
                </a:ext>
              </a:extLst>
            </p:cNvPr>
            <p:cNvSpPr txBox="1"/>
            <p:nvPr/>
          </p:nvSpPr>
          <p:spPr>
            <a:xfrm>
              <a:off x="6354393" y="3387202"/>
              <a:ext cx="411900" cy="4041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t</a:t>
              </a:r>
              <a:endParaRPr sz="2133">
                <a:latin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7DDF52D0-3852-5E48-8FC9-FB26226C1467}"/>
              </a:ext>
            </a:extLst>
          </p:cNvPr>
          <p:cNvSpPr txBox="1"/>
          <p:nvPr/>
        </p:nvSpPr>
        <p:spPr>
          <a:xfrm>
            <a:off x="7776635" y="5077996"/>
            <a:ext cx="2918495" cy="1323439"/>
          </a:xfrm>
          <a:prstGeom prst="rect">
            <a:avLst/>
          </a:prstGeom>
          <a:noFill/>
        </p:spPr>
        <p:txBody>
          <a:bodyPr wrap="square" rtlCol="0">
            <a:spAutoFit/>
          </a:bodyPr>
          <a:lstStyle/>
          <a:p>
            <a:r>
              <a:rPr lang="en-US" sz="2000" dirty="0"/>
              <a:t>This general approach for crawling through a graph is going to be the basis for a LOT of algorithms!</a:t>
            </a:r>
          </a:p>
        </p:txBody>
      </p:sp>
    </p:spTree>
    <p:extLst>
      <p:ext uri="{BB962C8B-B14F-4D97-AF65-F5344CB8AC3E}">
        <p14:creationId xmlns:p14="http://schemas.microsoft.com/office/powerpoint/2010/main" val="394799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ontent Placeholder 2">
            <a:extLst>
              <a:ext uri="{FF2B5EF4-FFF2-40B4-BE49-F238E27FC236}">
                <a16:creationId xmlns:a16="http://schemas.microsoft.com/office/drawing/2014/main" id="{E3435367-F6F1-6A41-8C2E-F05C6C3FC371}"/>
              </a:ext>
            </a:extLst>
          </p:cNvPr>
          <p:cNvSpPr txBox="1">
            <a:spLocks/>
          </p:cNvSpPr>
          <p:nvPr/>
        </p:nvSpPr>
        <p:spPr bwMode="auto">
          <a:xfrm>
            <a:off x="547879" y="2364604"/>
            <a:ext cx="4190335" cy="4011752"/>
          </a:xfrm>
          <a:prstGeom prst="rect">
            <a:avLst/>
          </a:prstGeom>
          <a:solidFill>
            <a:schemeClr val="bg1">
              <a:lumMod val="95000"/>
            </a:schemeClr>
          </a:solidFill>
          <a:ln w="9525">
            <a:solidFill>
              <a:schemeClr val="tx1"/>
            </a:solidFill>
            <a:miter lim="800000"/>
            <a:headEnd/>
            <a:tailEnd/>
          </a:ln>
        </p:spPr>
        <p:txBody>
          <a:bodyPr vert="horz" wrap="square" lIns="121920" tIns="60960" rIns="121920" bIns="60960" numCol="1" anchor="t" anchorCtr="0" compatLnSpc="1">
            <a:prstTxWarp prst="textNoShape">
              <a:avLst/>
            </a:prstTxWarp>
          </a:bodyPr>
          <a:lstStyle>
            <a:lvl1pPr marL="192881" indent="-192881" algn="l" rtl="0" eaLnBrk="1" fontAlgn="base" hangingPunct="1">
              <a:spcBef>
                <a:spcPct val="20000"/>
              </a:spcBef>
              <a:spcAft>
                <a:spcPct val="0"/>
              </a:spcAft>
              <a:buClr>
                <a:srgbClr val="4B2A85"/>
              </a:buClr>
              <a:buSzPct val="60000"/>
              <a:buFont typeface="Wingdings" panose="05000000000000000000" pitchFamily="2" charset="2"/>
              <a:buChar char="v"/>
              <a:defRPr sz="1600" b="1">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365189" indent="-160735" algn="l" rtl="0" eaLnBrk="1" fontAlgn="base" hangingPunct="1">
              <a:spcBef>
                <a:spcPct val="20000"/>
              </a:spcBef>
              <a:spcAft>
                <a:spcPct val="0"/>
              </a:spcAft>
              <a:buClr>
                <a:srgbClr val="4B2A85"/>
              </a:buClr>
              <a:buSzPct val="110000"/>
              <a:buFont typeface="Wingdings" pitchFamily="2" charset="2"/>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514350" indent="-128588" algn="l" rtl="0" eaLnBrk="1" fontAlgn="base" hangingPunct="1">
              <a:spcBef>
                <a:spcPct val="20000"/>
              </a:spcBef>
              <a:spcAft>
                <a:spcPct val="0"/>
              </a:spcAft>
              <a:buClr>
                <a:srgbClr val="4B2A85"/>
              </a:buClr>
              <a:buSzPct val="80000"/>
              <a:buFont typeface="Arial" panose="020B0604020202020204" pitchFamily="34" charset="0"/>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658368"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812673"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414463" indent="-128588" algn="l" rtl="0" eaLnBrk="1" fontAlgn="base" hangingPunct="1">
              <a:spcBef>
                <a:spcPct val="20000"/>
              </a:spcBef>
              <a:spcAft>
                <a:spcPct val="0"/>
              </a:spcAft>
              <a:buChar char="»"/>
              <a:defRPr sz="1125">
                <a:solidFill>
                  <a:schemeClr val="tx1"/>
                </a:solidFill>
                <a:latin typeface="Arial" charset="0"/>
              </a:defRPr>
            </a:lvl6pPr>
            <a:lvl7pPr marL="1671638" indent="-128588" algn="l" rtl="0" eaLnBrk="1" fontAlgn="base" hangingPunct="1">
              <a:spcBef>
                <a:spcPct val="20000"/>
              </a:spcBef>
              <a:spcAft>
                <a:spcPct val="0"/>
              </a:spcAft>
              <a:buChar char="»"/>
              <a:defRPr sz="1125">
                <a:solidFill>
                  <a:schemeClr val="tx1"/>
                </a:solidFill>
                <a:latin typeface="Arial" charset="0"/>
              </a:defRPr>
            </a:lvl7pPr>
            <a:lvl8pPr marL="1928813" indent="-128588" algn="l" rtl="0" eaLnBrk="1" fontAlgn="base" hangingPunct="1">
              <a:spcBef>
                <a:spcPct val="20000"/>
              </a:spcBef>
              <a:spcAft>
                <a:spcPct val="0"/>
              </a:spcAft>
              <a:buChar char="»"/>
              <a:defRPr sz="1125">
                <a:solidFill>
                  <a:schemeClr val="tx1"/>
                </a:solidFill>
                <a:latin typeface="Arial" charset="0"/>
              </a:defRPr>
            </a:lvl8pPr>
            <a:lvl9pPr marL="2185988" indent="-128588" algn="l" rtl="0" eaLnBrk="1" fontAlgn="base" hangingPunct="1">
              <a:spcBef>
                <a:spcPct val="20000"/>
              </a:spcBef>
              <a:spcAft>
                <a:spcPct val="0"/>
              </a:spcAft>
              <a:buChar char="»"/>
              <a:defRPr sz="1125">
                <a:solidFill>
                  <a:schemeClr val="tx1"/>
                </a:solidFill>
                <a:latin typeface="Arial" charset="0"/>
              </a:defRPr>
            </a:lvl9pPr>
          </a:lstStyle>
          <a:p>
            <a:pPr marL="0" indent="0">
              <a:spcBef>
                <a:spcPts val="0"/>
              </a:spcBef>
              <a:spcAft>
                <a:spcPts val="0"/>
              </a:spcAft>
              <a:buClr>
                <a:schemeClr val="dk1"/>
              </a:buClr>
              <a:buSzPts val="1100"/>
              <a:buNone/>
            </a:pPr>
            <a:r>
              <a:rPr lang="en-US" dirty="0">
                <a:latin typeface="Consolas" panose="020B0609020204030204" pitchFamily="49" charset="0"/>
                <a:cs typeface="Consolas" panose="020B0609020204030204" pitchFamily="49" charset="0"/>
              </a:rPr>
              <a:t>connected</a:t>
            </a:r>
            <a:r>
              <a:rPr lang="en-US" b="0" dirty="0">
                <a:latin typeface="Consolas" panose="020B0609020204030204" pitchFamily="49" charset="0"/>
                <a:cs typeface="Consolas" panose="020B0609020204030204" pitchFamily="49" charset="0"/>
              </a:rPr>
              <a:t>(</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s,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t) {</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  </a:t>
            </a:r>
            <a:r>
              <a:rPr lang="en-US" sz="1400" b="0" dirty="0">
                <a:solidFill>
                  <a:srgbClr val="2699A9"/>
                </a:solidFill>
                <a:latin typeface="Consolas" panose="020B0609020204030204" pitchFamily="49" charset="0"/>
                <a:ea typeface="+mn-ea"/>
                <a:cs typeface="Consolas" panose="020B0609020204030204" pitchFamily="49" charset="0"/>
              </a:rPr>
              <a:t>Set</a:t>
            </a:r>
            <a:r>
              <a:rPr lang="en-US" sz="1400" b="0" dirty="0">
                <a:solidFill>
                  <a:srgbClr val="000000"/>
                </a:solidFill>
                <a:latin typeface="Consolas" panose="020B0609020204030204" pitchFamily="49" charset="0"/>
                <a:ea typeface="+mn-ea"/>
                <a:cs typeface="Consolas" panose="020B0609020204030204" pitchFamily="49" charset="0"/>
              </a:rPr>
              <a:t>&lt;</a:t>
            </a:r>
            <a:r>
              <a:rPr lang="en-US" sz="1400" b="0" dirty="0">
                <a:solidFill>
                  <a:srgbClr val="2699A9"/>
                </a:solidFill>
                <a:latin typeface="Consolas" panose="020B0609020204030204" pitchFamily="49" charset="0"/>
                <a:ea typeface="+mn-ea"/>
                <a:cs typeface="Consolas" panose="020B0609020204030204" pitchFamily="49" charset="0"/>
              </a:rPr>
              <a:t>Vertex</a:t>
            </a:r>
            <a:r>
              <a:rPr lang="en-US" sz="1400" b="0" dirty="0">
                <a:solidFill>
                  <a:srgbClr val="000000"/>
                </a:solidFill>
                <a:latin typeface="Consolas" panose="020B0609020204030204" pitchFamily="49" charset="0"/>
                <a:ea typeface="+mn-ea"/>
                <a:cs typeface="Consolas" panose="020B0609020204030204" pitchFamily="49" charset="0"/>
              </a:rPr>
              <a:t>&gt; visited; </a:t>
            </a:r>
            <a:r>
              <a:rPr lang="en-US" sz="1400" b="0" dirty="0">
                <a:solidFill>
                  <a:schemeClr val="bg1">
                    <a:lumMod val="65000"/>
                  </a:schemeClr>
                </a:solidFill>
                <a:latin typeface="Consolas" panose="020B0609020204030204" pitchFamily="49" charset="0"/>
                <a:ea typeface="+mn-ea"/>
                <a:cs typeface="Consolas" panose="020B0609020204030204" pitchFamily="49" charset="0"/>
              </a:rPr>
              <a:t>// assume global</a:t>
            </a:r>
            <a:endParaRPr lang="en-US" b="0" dirty="0">
              <a:solidFill>
                <a:schemeClr val="bg1">
                  <a:lumMod val="65000"/>
                </a:schemeClr>
              </a:solidFill>
              <a:latin typeface="Consolas" panose="020B0609020204030204" pitchFamily="49" charset="0"/>
              <a:cs typeface="Consolas" panose="020B0609020204030204" pitchFamily="49" charset="0"/>
            </a:endParaRPr>
          </a:p>
          <a:p>
            <a:pPr marL="0" indent="0">
              <a:spcBef>
                <a:spcPts val="0"/>
              </a:spcBef>
              <a:spcAft>
                <a:spcPts val="0"/>
              </a:spcAft>
              <a:buClr>
                <a:schemeClr val="dk1"/>
              </a:buClr>
              <a:buSzPts val="1100"/>
              <a:buNone/>
            </a:pPr>
            <a:r>
              <a:rPr lang="en-US" b="0" dirty="0">
                <a:solidFill>
                  <a:srgbClr val="C00000"/>
                </a:solidFill>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if</a:t>
            </a:r>
            <a:r>
              <a:rPr lang="en-US" b="0" dirty="0">
                <a:latin typeface="Consolas" panose="020B0609020204030204" pitchFamily="49" charset="0"/>
                <a:cs typeface="Consolas" panose="020B0609020204030204" pitchFamily="49" charset="0"/>
              </a:rPr>
              <a:t> (s == t) {</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return</a:t>
            </a:r>
            <a:r>
              <a:rPr lang="en-US" b="0" dirty="0">
                <a:latin typeface="Consolas" panose="020B0609020204030204" pitchFamily="49" charset="0"/>
                <a:cs typeface="Consolas" panose="020B0609020204030204" pitchFamily="49" charset="0"/>
              </a:rPr>
              <a:t> true;</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  } </a:t>
            </a:r>
            <a:r>
              <a:rPr lang="en-US" b="0" dirty="0">
                <a:solidFill>
                  <a:schemeClr val="accent2"/>
                </a:solidFill>
                <a:latin typeface="Consolas" panose="020B0609020204030204" pitchFamily="49" charset="0"/>
                <a:cs typeface="Consolas" panose="020B0609020204030204" pitchFamily="49" charset="0"/>
              </a:rPr>
              <a:t>else</a:t>
            </a:r>
            <a:r>
              <a:rPr lang="en-US"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(s);</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for</a:t>
            </a: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n : </a:t>
            </a:r>
            <a:r>
              <a:rPr lang="en-US" b="0" dirty="0" err="1">
                <a:latin typeface="Consolas" panose="020B0609020204030204" pitchFamily="49" charset="0"/>
                <a:cs typeface="Consolas" panose="020B0609020204030204" pitchFamily="49" charset="0"/>
              </a:rPr>
              <a:t>s.neighbors</a:t>
            </a:r>
            <a:r>
              <a:rPr lang="en-US"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b="0" dirty="0">
                <a:solidFill>
                  <a:srgbClr val="C00000"/>
                </a:solidFill>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if</a:t>
            </a: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contains</a:t>
            </a:r>
            <a:r>
              <a:rPr lang="en-US" b="0" dirty="0">
                <a:latin typeface="Consolas" panose="020B0609020204030204" pitchFamily="49" charset="0"/>
                <a:cs typeface="Consolas" panose="020B0609020204030204" pitchFamily="49" charset="0"/>
              </a:rPr>
              <a:t>(n)) {</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if</a:t>
            </a:r>
            <a:r>
              <a:rPr lang="en-US" b="0" dirty="0">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connected</a:t>
            </a:r>
            <a:r>
              <a:rPr lang="en-US" b="0" dirty="0">
                <a:latin typeface="Consolas" panose="020B0609020204030204" pitchFamily="49" charset="0"/>
                <a:cs typeface="Consolas" panose="020B0609020204030204" pitchFamily="49" charset="0"/>
              </a:rPr>
              <a:t>(n, t)) {</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return</a:t>
            </a:r>
            <a:r>
              <a:rPr lang="en-US" b="0" dirty="0">
                <a:latin typeface="Consolas" panose="020B0609020204030204" pitchFamily="49" charset="0"/>
                <a:cs typeface="Consolas" panose="020B0609020204030204" pitchFamily="49" charset="0"/>
              </a:rPr>
              <a:t> </a:t>
            </a:r>
            <a:r>
              <a:rPr lang="en-US" b="0" dirty="0">
                <a:solidFill>
                  <a:schemeClr val="accent5"/>
                </a:solidFill>
                <a:latin typeface="Consolas" panose="020B0609020204030204" pitchFamily="49" charset="0"/>
                <a:cs typeface="Consolas" panose="020B0609020204030204" pitchFamily="49" charset="0"/>
              </a:rPr>
              <a:t>true</a:t>
            </a:r>
            <a:r>
              <a:rPr lang="en-US" b="0" dirty="0">
                <a:latin typeface="Consolas" panose="020B0609020204030204" pitchFamily="49" charset="0"/>
                <a:cs typeface="Consolas" panose="020B0609020204030204" pitchFamily="49" charset="0"/>
              </a:rPr>
              <a:t>;</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return</a:t>
            </a:r>
            <a:r>
              <a:rPr lang="en-US" b="0" dirty="0">
                <a:latin typeface="Consolas" panose="020B0609020204030204" pitchFamily="49" charset="0"/>
                <a:cs typeface="Consolas" panose="020B0609020204030204" pitchFamily="49" charset="0"/>
              </a:rPr>
              <a:t> </a:t>
            </a:r>
            <a:r>
              <a:rPr lang="en-US" b="0" dirty="0">
                <a:solidFill>
                  <a:schemeClr val="accent5"/>
                </a:solidFill>
                <a:latin typeface="Consolas" panose="020B0609020204030204" pitchFamily="49" charset="0"/>
                <a:cs typeface="Consolas" panose="020B0609020204030204" pitchFamily="49" charset="0"/>
              </a:rPr>
              <a:t>false</a:t>
            </a:r>
            <a:r>
              <a:rPr lang="en-US" b="0" dirty="0">
                <a:latin typeface="Consolas" panose="020B0609020204030204" pitchFamily="49" charset="0"/>
                <a:cs typeface="Consolas" panose="020B0609020204030204" pitchFamily="49" charset="0"/>
              </a:rPr>
              <a:t>;</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a:t>
            </a:r>
          </a:p>
        </p:txBody>
      </p:sp>
      <p:sp>
        <p:nvSpPr>
          <p:cNvPr id="6" name="Title 1">
            <a:extLst>
              <a:ext uri="{FF2B5EF4-FFF2-40B4-BE49-F238E27FC236}">
                <a16:creationId xmlns:a16="http://schemas.microsoft.com/office/drawing/2014/main" id="{79B81B95-B59E-0D40-AAC3-17BCC229C88B}"/>
              </a:ext>
            </a:extLst>
          </p:cNvPr>
          <p:cNvSpPr txBox="1">
            <a:spLocks/>
          </p:cNvSpPr>
          <p:nvPr/>
        </p:nvSpPr>
        <p:spPr>
          <a:xfrm>
            <a:off x="838200" y="481644"/>
            <a:ext cx="10515600" cy="762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US" dirty="0"/>
              <a:t>Recursive Depth-First Search (DFS)</a:t>
            </a:r>
          </a:p>
        </p:txBody>
      </p:sp>
      <p:sp>
        <p:nvSpPr>
          <p:cNvPr id="9" name="Content Placeholder 2">
            <a:extLst>
              <a:ext uri="{FF2B5EF4-FFF2-40B4-BE49-F238E27FC236}">
                <a16:creationId xmlns:a16="http://schemas.microsoft.com/office/drawing/2014/main" id="{9A0D80E5-E42B-5047-8F51-787EF3E3F11D}"/>
              </a:ext>
            </a:extLst>
          </p:cNvPr>
          <p:cNvSpPr txBox="1">
            <a:spLocks/>
          </p:cNvSpPr>
          <p:nvPr/>
        </p:nvSpPr>
        <p:spPr>
          <a:xfrm>
            <a:off x="838200" y="1244279"/>
            <a:ext cx="10515600" cy="9200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order does this algorithm use to visit nodes?</a:t>
            </a:r>
          </a:p>
          <a:p>
            <a:pPr lvl="1"/>
            <a:r>
              <a:rPr lang="en-US" dirty="0"/>
              <a:t>Assume order of </a:t>
            </a:r>
            <a:r>
              <a:rPr lang="en-US" dirty="0" err="1">
                <a:latin typeface="Consolas" panose="020B0609020204030204" pitchFamily="49" charset="0"/>
                <a:cs typeface="Consolas" panose="020B0609020204030204" pitchFamily="49" charset="0"/>
              </a:rPr>
              <a:t>s.neighbors</a:t>
            </a:r>
            <a:r>
              <a:rPr lang="en-US" dirty="0">
                <a:latin typeface="Consolas" panose="020B0609020204030204" pitchFamily="49" charset="0"/>
                <a:cs typeface="Consolas" panose="020B0609020204030204" pitchFamily="49" charset="0"/>
              </a:rPr>
              <a:t> </a:t>
            </a:r>
            <a:r>
              <a:rPr lang="en-US" dirty="0"/>
              <a:t>is arbitrary!</a:t>
            </a:r>
          </a:p>
        </p:txBody>
      </p:sp>
      <p:sp>
        <p:nvSpPr>
          <p:cNvPr id="10" name="Content Placeholder 2">
            <a:extLst>
              <a:ext uri="{FF2B5EF4-FFF2-40B4-BE49-F238E27FC236}">
                <a16:creationId xmlns:a16="http://schemas.microsoft.com/office/drawing/2014/main" id="{0CFEAFC5-1BB2-CA40-B5CB-893AB619909C}"/>
              </a:ext>
            </a:extLst>
          </p:cNvPr>
          <p:cNvSpPr txBox="1">
            <a:spLocks/>
          </p:cNvSpPr>
          <p:nvPr/>
        </p:nvSpPr>
        <p:spPr>
          <a:xfrm>
            <a:off x="4738215" y="2102509"/>
            <a:ext cx="7194035" cy="18556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It will explore one option “all the way down” before coming back to try other options</a:t>
            </a:r>
          </a:p>
          <a:p>
            <a:pPr lvl="1"/>
            <a:r>
              <a:rPr lang="en-US" sz="2000" dirty="0"/>
              <a:t>Many possible orderings: {0, 1, 2, 5, 6, 9, 7, 8, 4, 3} or </a:t>
            </a:r>
            <a:br>
              <a:rPr lang="en-US" sz="2000" dirty="0"/>
            </a:br>
            <a:r>
              <a:rPr lang="en-US" sz="2000" dirty="0"/>
              <a:t>{0, 1, 4, 3, 2, 5, 8, 6, 7, 9} both possible</a:t>
            </a:r>
            <a:endParaRPr lang="en-US" sz="1600" dirty="0"/>
          </a:p>
          <a:p>
            <a:r>
              <a:rPr lang="en-US" sz="2400" dirty="0"/>
              <a:t>We call this approach a </a:t>
            </a:r>
            <a:r>
              <a:rPr lang="en-US" sz="2400" b="1" dirty="0">
                <a:solidFill>
                  <a:schemeClr val="accent3"/>
                </a:solidFill>
              </a:rPr>
              <a:t>depth-first search (DFS)</a:t>
            </a:r>
          </a:p>
        </p:txBody>
      </p:sp>
      <p:grpSp>
        <p:nvGrpSpPr>
          <p:cNvPr id="11" name="Group 10">
            <a:extLst>
              <a:ext uri="{FF2B5EF4-FFF2-40B4-BE49-F238E27FC236}">
                <a16:creationId xmlns:a16="http://schemas.microsoft.com/office/drawing/2014/main" id="{1E58D9E5-BDDF-6543-9001-70E270B53789}"/>
              </a:ext>
            </a:extLst>
          </p:cNvPr>
          <p:cNvGrpSpPr/>
          <p:nvPr/>
        </p:nvGrpSpPr>
        <p:grpSpPr>
          <a:xfrm>
            <a:off x="6816894" y="4210339"/>
            <a:ext cx="3425703" cy="2385342"/>
            <a:chOff x="4102516" y="2597342"/>
            <a:chExt cx="2569277" cy="1789006"/>
          </a:xfrm>
        </p:grpSpPr>
        <p:sp>
          <p:nvSpPr>
            <p:cNvPr id="12" name="Google Shape;751;p43">
              <a:extLst>
                <a:ext uri="{FF2B5EF4-FFF2-40B4-BE49-F238E27FC236}">
                  <a16:creationId xmlns:a16="http://schemas.microsoft.com/office/drawing/2014/main" id="{91AFA9EC-DF3C-8142-BD35-28553B5C01AB}"/>
                </a:ext>
              </a:extLst>
            </p:cNvPr>
            <p:cNvSpPr/>
            <p:nvPr/>
          </p:nvSpPr>
          <p:spPr>
            <a:xfrm>
              <a:off x="4419916" y="3029859"/>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1</a:t>
              </a:r>
              <a:endParaRPr sz="2133" dirty="0">
                <a:latin typeface="Calibri" panose="020F0502020204030204" pitchFamily="34" charset="0"/>
                <a:cs typeface="Calibri" panose="020F0502020204030204" pitchFamily="34" charset="0"/>
              </a:endParaRPr>
            </a:p>
          </p:txBody>
        </p:sp>
        <p:sp>
          <p:nvSpPr>
            <p:cNvPr id="13" name="Google Shape;752;p43">
              <a:extLst>
                <a:ext uri="{FF2B5EF4-FFF2-40B4-BE49-F238E27FC236}">
                  <a16:creationId xmlns:a16="http://schemas.microsoft.com/office/drawing/2014/main" id="{9D537514-78F1-DA4A-B025-E274770C031F}"/>
                </a:ext>
              </a:extLst>
            </p:cNvPr>
            <p:cNvSpPr/>
            <p:nvPr/>
          </p:nvSpPr>
          <p:spPr>
            <a:xfrm>
              <a:off x="4533375" y="3648838"/>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2</a:t>
              </a:r>
              <a:endParaRPr sz="2133">
                <a:latin typeface="Calibri" panose="020F0502020204030204" pitchFamily="34" charset="0"/>
                <a:cs typeface="Calibri" panose="020F0502020204030204" pitchFamily="34" charset="0"/>
              </a:endParaRPr>
            </a:p>
          </p:txBody>
        </p:sp>
        <p:sp>
          <p:nvSpPr>
            <p:cNvPr id="14" name="Google Shape;753;p43">
              <a:extLst>
                <a:ext uri="{FF2B5EF4-FFF2-40B4-BE49-F238E27FC236}">
                  <a16:creationId xmlns:a16="http://schemas.microsoft.com/office/drawing/2014/main" id="{844ECB75-94F5-CA48-A2BE-F97FC616ADBB}"/>
                </a:ext>
              </a:extLst>
            </p:cNvPr>
            <p:cNvSpPr/>
            <p:nvPr/>
          </p:nvSpPr>
          <p:spPr>
            <a:xfrm>
              <a:off x="5207219" y="2597342"/>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3</a:t>
              </a:r>
              <a:endParaRPr sz="2133" dirty="0">
                <a:latin typeface="Calibri" panose="020F0502020204030204" pitchFamily="34" charset="0"/>
                <a:cs typeface="Calibri" panose="020F0502020204030204" pitchFamily="34" charset="0"/>
              </a:endParaRPr>
            </a:p>
          </p:txBody>
        </p:sp>
        <p:sp>
          <p:nvSpPr>
            <p:cNvPr id="15" name="Google Shape;754;p43">
              <a:extLst>
                <a:ext uri="{FF2B5EF4-FFF2-40B4-BE49-F238E27FC236}">
                  <a16:creationId xmlns:a16="http://schemas.microsoft.com/office/drawing/2014/main" id="{DEE687A8-B0D2-C14C-89D2-7F6DE7DD52FF}"/>
                </a:ext>
              </a:extLst>
            </p:cNvPr>
            <p:cNvSpPr/>
            <p:nvPr/>
          </p:nvSpPr>
          <p:spPr>
            <a:xfrm>
              <a:off x="5017025" y="3051009"/>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4</a:t>
              </a:r>
              <a:endParaRPr sz="2133" dirty="0">
                <a:latin typeface="Calibri" panose="020F0502020204030204" pitchFamily="34" charset="0"/>
                <a:cs typeface="Calibri" panose="020F0502020204030204" pitchFamily="34" charset="0"/>
              </a:endParaRPr>
            </a:p>
          </p:txBody>
        </p:sp>
        <p:sp>
          <p:nvSpPr>
            <p:cNvPr id="16" name="Google Shape;755;p43">
              <a:extLst>
                <a:ext uri="{FF2B5EF4-FFF2-40B4-BE49-F238E27FC236}">
                  <a16:creationId xmlns:a16="http://schemas.microsoft.com/office/drawing/2014/main" id="{9E6C50CB-B173-9E45-AAF1-AFC5448DD1D2}"/>
                </a:ext>
              </a:extLst>
            </p:cNvPr>
            <p:cNvSpPr/>
            <p:nvPr/>
          </p:nvSpPr>
          <p:spPr>
            <a:xfrm>
              <a:off x="5389511" y="3761348"/>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5</a:t>
              </a:r>
              <a:endParaRPr sz="2133">
                <a:latin typeface="Calibri" panose="020F0502020204030204" pitchFamily="34" charset="0"/>
                <a:cs typeface="Calibri" panose="020F0502020204030204" pitchFamily="34" charset="0"/>
              </a:endParaRPr>
            </a:p>
          </p:txBody>
        </p:sp>
        <p:sp>
          <p:nvSpPr>
            <p:cNvPr id="17" name="Google Shape;756;p43">
              <a:extLst>
                <a:ext uri="{FF2B5EF4-FFF2-40B4-BE49-F238E27FC236}">
                  <a16:creationId xmlns:a16="http://schemas.microsoft.com/office/drawing/2014/main" id="{C139E7B2-F449-924E-8C4B-41DD6029B1A4}"/>
                </a:ext>
              </a:extLst>
            </p:cNvPr>
            <p:cNvSpPr/>
            <p:nvPr/>
          </p:nvSpPr>
          <p:spPr>
            <a:xfrm>
              <a:off x="6047903" y="3907814"/>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6</a:t>
              </a:r>
              <a:endParaRPr sz="2133">
                <a:latin typeface="Calibri" panose="020F0502020204030204" pitchFamily="34" charset="0"/>
                <a:cs typeface="Calibri" panose="020F0502020204030204" pitchFamily="34" charset="0"/>
              </a:endParaRPr>
            </a:p>
          </p:txBody>
        </p:sp>
        <p:sp>
          <p:nvSpPr>
            <p:cNvPr id="18" name="Google Shape;757;p43">
              <a:extLst>
                <a:ext uri="{FF2B5EF4-FFF2-40B4-BE49-F238E27FC236}">
                  <a16:creationId xmlns:a16="http://schemas.microsoft.com/office/drawing/2014/main" id="{17763189-9DA2-734E-AE39-3D1E0C8A5D2B}"/>
                </a:ext>
              </a:extLst>
            </p:cNvPr>
            <p:cNvSpPr/>
            <p:nvPr/>
          </p:nvSpPr>
          <p:spPr>
            <a:xfrm>
              <a:off x="6354393" y="3134302"/>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7</a:t>
              </a:r>
              <a:endParaRPr sz="2133" dirty="0">
                <a:latin typeface="Calibri" panose="020F0502020204030204" pitchFamily="34" charset="0"/>
                <a:cs typeface="Calibri" panose="020F0502020204030204" pitchFamily="34" charset="0"/>
              </a:endParaRPr>
            </a:p>
          </p:txBody>
        </p:sp>
        <p:sp>
          <p:nvSpPr>
            <p:cNvPr id="19" name="Google Shape;758;p43">
              <a:extLst>
                <a:ext uri="{FF2B5EF4-FFF2-40B4-BE49-F238E27FC236}">
                  <a16:creationId xmlns:a16="http://schemas.microsoft.com/office/drawing/2014/main" id="{98171A44-4B1F-1A47-A1BA-67681C00005F}"/>
                </a:ext>
              </a:extLst>
            </p:cNvPr>
            <p:cNvSpPr/>
            <p:nvPr/>
          </p:nvSpPr>
          <p:spPr>
            <a:xfrm>
              <a:off x="4889819" y="4133448"/>
              <a:ext cx="317400" cy="2529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8</a:t>
              </a:r>
              <a:endParaRPr sz="2133" dirty="0">
                <a:latin typeface="Calibri" panose="020F0502020204030204" pitchFamily="34" charset="0"/>
                <a:cs typeface="Calibri" panose="020F0502020204030204" pitchFamily="34" charset="0"/>
              </a:endParaRPr>
            </a:p>
          </p:txBody>
        </p:sp>
        <p:cxnSp>
          <p:nvCxnSpPr>
            <p:cNvPr id="20" name="Google Shape;759;p43">
              <a:extLst>
                <a:ext uri="{FF2B5EF4-FFF2-40B4-BE49-F238E27FC236}">
                  <a16:creationId xmlns:a16="http://schemas.microsoft.com/office/drawing/2014/main" id="{51AD1BEE-1D9D-1148-98A5-E0B8E3BE304E}"/>
                </a:ext>
              </a:extLst>
            </p:cNvPr>
            <p:cNvCxnSpPr>
              <a:stCxn id="12" idx="2"/>
              <a:endCxn id="13" idx="0"/>
            </p:cNvCxnSpPr>
            <p:nvPr/>
          </p:nvCxnSpPr>
          <p:spPr>
            <a:xfrm>
              <a:off x="4578616" y="3282759"/>
              <a:ext cx="113459" cy="366079"/>
            </a:xfrm>
            <a:prstGeom prst="straightConnector1">
              <a:avLst/>
            </a:prstGeom>
            <a:noFill/>
            <a:ln w="19050" cap="flat" cmpd="sng">
              <a:solidFill>
                <a:schemeClr val="dk2"/>
              </a:solidFill>
              <a:prstDash val="solid"/>
              <a:round/>
              <a:headEnd type="none" w="med" len="med"/>
              <a:tailEnd type="none" w="med" len="med"/>
            </a:ln>
          </p:spPr>
        </p:cxnSp>
        <p:cxnSp>
          <p:nvCxnSpPr>
            <p:cNvPr id="21" name="Google Shape;760;p43">
              <a:extLst>
                <a:ext uri="{FF2B5EF4-FFF2-40B4-BE49-F238E27FC236}">
                  <a16:creationId xmlns:a16="http://schemas.microsoft.com/office/drawing/2014/main" id="{44A05D06-074F-B248-AF70-F80391273069}"/>
                </a:ext>
              </a:extLst>
            </p:cNvPr>
            <p:cNvCxnSpPr>
              <a:stCxn id="12" idx="3"/>
              <a:endCxn id="15" idx="1"/>
            </p:cNvCxnSpPr>
            <p:nvPr/>
          </p:nvCxnSpPr>
          <p:spPr>
            <a:xfrm>
              <a:off x="4737316" y="3156309"/>
              <a:ext cx="279710" cy="21150"/>
            </a:xfrm>
            <a:prstGeom prst="straightConnector1">
              <a:avLst/>
            </a:prstGeom>
            <a:noFill/>
            <a:ln w="19050" cap="flat" cmpd="sng">
              <a:solidFill>
                <a:schemeClr val="dk2"/>
              </a:solidFill>
              <a:prstDash val="solid"/>
              <a:round/>
              <a:headEnd type="none" w="med" len="med"/>
              <a:tailEnd type="none" w="med" len="med"/>
            </a:ln>
          </p:spPr>
        </p:cxnSp>
        <p:cxnSp>
          <p:nvCxnSpPr>
            <p:cNvPr id="22" name="Google Shape;761;p43">
              <a:extLst>
                <a:ext uri="{FF2B5EF4-FFF2-40B4-BE49-F238E27FC236}">
                  <a16:creationId xmlns:a16="http://schemas.microsoft.com/office/drawing/2014/main" id="{FE099154-3E1B-DC4A-A719-D596B810E00C}"/>
                </a:ext>
              </a:extLst>
            </p:cNvPr>
            <p:cNvCxnSpPr>
              <a:stCxn id="14" idx="2"/>
              <a:endCxn id="15" idx="0"/>
            </p:cNvCxnSpPr>
            <p:nvPr/>
          </p:nvCxnSpPr>
          <p:spPr>
            <a:xfrm flipH="1">
              <a:off x="5175725" y="2850242"/>
              <a:ext cx="190194" cy="200767"/>
            </a:xfrm>
            <a:prstGeom prst="straightConnector1">
              <a:avLst/>
            </a:prstGeom>
            <a:noFill/>
            <a:ln w="19050" cap="flat" cmpd="sng">
              <a:solidFill>
                <a:schemeClr val="dk2"/>
              </a:solidFill>
              <a:prstDash val="solid"/>
              <a:round/>
              <a:headEnd type="none" w="med" len="med"/>
              <a:tailEnd type="none" w="med" len="med"/>
            </a:ln>
          </p:spPr>
        </p:cxnSp>
        <p:cxnSp>
          <p:nvCxnSpPr>
            <p:cNvPr id="23" name="Google Shape;762;p43">
              <a:extLst>
                <a:ext uri="{FF2B5EF4-FFF2-40B4-BE49-F238E27FC236}">
                  <a16:creationId xmlns:a16="http://schemas.microsoft.com/office/drawing/2014/main" id="{0DB7EE44-5CC7-A64B-9E94-FCB06E370BBA}"/>
                </a:ext>
              </a:extLst>
            </p:cNvPr>
            <p:cNvCxnSpPr>
              <a:cxnSpLocks/>
              <a:stCxn id="17" idx="0"/>
              <a:endCxn id="18" idx="2"/>
            </p:cNvCxnSpPr>
            <p:nvPr/>
          </p:nvCxnSpPr>
          <p:spPr>
            <a:xfrm flipV="1">
              <a:off x="6206603" y="3387202"/>
              <a:ext cx="306490" cy="520612"/>
            </a:xfrm>
            <a:prstGeom prst="straightConnector1">
              <a:avLst/>
            </a:prstGeom>
            <a:noFill/>
            <a:ln w="19050" cap="flat" cmpd="sng">
              <a:solidFill>
                <a:schemeClr val="dk2"/>
              </a:solidFill>
              <a:prstDash val="solid"/>
              <a:round/>
              <a:headEnd type="none" w="med" len="med"/>
              <a:tailEnd type="none" w="med" len="med"/>
            </a:ln>
          </p:spPr>
        </p:cxnSp>
        <p:cxnSp>
          <p:nvCxnSpPr>
            <p:cNvPr id="24" name="Google Shape;763;p43">
              <a:extLst>
                <a:ext uri="{FF2B5EF4-FFF2-40B4-BE49-F238E27FC236}">
                  <a16:creationId xmlns:a16="http://schemas.microsoft.com/office/drawing/2014/main" id="{3465E6B9-D03F-BA45-8519-8E7491B0030A}"/>
                </a:ext>
              </a:extLst>
            </p:cNvPr>
            <p:cNvCxnSpPr>
              <a:cxnSpLocks/>
              <a:stCxn id="17" idx="1"/>
              <a:endCxn id="16" idx="3"/>
            </p:cNvCxnSpPr>
            <p:nvPr/>
          </p:nvCxnSpPr>
          <p:spPr>
            <a:xfrm flipH="1" flipV="1">
              <a:off x="5706911" y="3887798"/>
              <a:ext cx="340992" cy="146466"/>
            </a:xfrm>
            <a:prstGeom prst="straightConnector1">
              <a:avLst/>
            </a:prstGeom>
            <a:noFill/>
            <a:ln w="19050" cap="flat" cmpd="sng">
              <a:solidFill>
                <a:schemeClr val="dk2"/>
              </a:solidFill>
              <a:prstDash val="solid"/>
              <a:round/>
              <a:headEnd type="none" w="med" len="med"/>
              <a:tailEnd type="none" w="med" len="med"/>
            </a:ln>
          </p:spPr>
        </p:cxnSp>
        <p:cxnSp>
          <p:nvCxnSpPr>
            <p:cNvPr id="26" name="Google Shape;765;p43">
              <a:extLst>
                <a:ext uri="{FF2B5EF4-FFF2-40B4-BE49-F238E27FC236}">
                  <a16:creationId xmlns:a16="http://schemas.microsoft.com/office/drawing/2014/main" id="{BC92A4FA-BDD7-1C4E-BD2A-329FD172BBE7}"/>
                </a:ext>
              </a:extLst>
            </p:cNvPr>
            <p:cNvCxnSpPr>
              <a:stCxn id="13" idx="3"/>
              <a:endCxn id="16" idx="1"/>
            </p:cNvCxnSpPr>
            <p:nvPr/>
          </p:nvCxnSpPr>
          <p:spPr>
            <a:xfrm>
              <a:off x="4850775" y="3775288"/>
              <a:ext cx="538736" cy="112510"/>
            </a:xfrm>
            <a:prstGeom prst="straightConnector1">
              <a:avLst/>
            </a:prstGeom>
            <a:noFill/>
            <a:ln w="19050" cap="flat" cmpd="sng">
              <a:solidFill>
                <a:schemeClr val="dk2"/>
              </a:solidFill>
              <a:prstDash val="solid"/>
              <a:round/>
              <a:headEnd type="none" w="med" len="med"/>
              <a:tailEnd type="none" w="med" len="med"/>
            </a:ln>
          </p:spPr>
        </p:cxnSp>
        <p:cxnSp>
          <p:nvCxnSpPr>
            <p:cNvPr id="27" name="Google Shape;766;p43">
              <a:extLst>
                <a:ext uri="{FF2B5EF4-FFF2-40B4-BE49-F238E27FC236}">
                  <a16:creationId xmlns:a16="http://schemas.microsoft.com/office/drawing/2014/main" id="{87093FFC-FAFA-2546-ABAF-D4D3271B0F41}"/>
                </a:ext>
              </a:extLst>
            </p:cNvPr>
            <p:cNvCxnSpPr>
              <a:stCxn id="16" idx="2"/>
              <a:endCxn id="19" idx="0"/>
            </p:cNvCxnSpPr>
            <p:nvPr/>
          </p:nvCxnSpPr>
          <p:spPr>
            <a:xfrm flipH="1">
              <a:off x="5048519" y="4014248"/>
              <a:ext cx="499692" cy="119200"/>
            </a:xfrm>
            <a:prstGeom prst="straightConnector1">
              <a:avLst/>
            </a:prstGeom>
            <a:noFill/>
            <a:ln w="19050" cap="flat" cmpd="sng">
              <a:solidFill>
                <a:schemeClr val="dk2"/>
              </a:solidFill>
              <a:prstDash val="solid"/>
              <a:round/>
              <a:headEnd type="none" w="med" len="med"/>
              <a:tailEnd type="none" w="med" len="med"/>
            </a:ln>
          </p:spPr>
        </p:cxnSp>
        <p:sp>
          <p:nvSpPr>
            <p:cNvPr id="30" name="Google Shape;769;p43">
              <a:extLst>
                <a:ext uri="{FF2B5EF4-FFF2-40B4-BE49-F238E27FC236}">
                  <a16:creationId xmlns:a16="http://schemas.microsoft.com/office/drawing/2014/main" id="{6F056939-42F8-B749-948D-D02E3B3A0289}"/>
                </a:ext>
              </a:extLst>
            </p:cNvPr>
            <p:cNvSpPr txBox="1"/>
            <p:nvPr/>
          </p:nvSpPr>
          <p:spPr>
            <a:xfrm>
              <a:off x="4102516" y="2940796"/>
              <a:ext cx="317400" cy="358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s</a:t>
              </a:r>
              <a:endParaRPr sz="2133" dirty="0">
                <a:latin typeface="Calibri" panose="020F0502020204030204" pitchFamily="34" charset="0"/>
                <a:cs typeface="Calibri" panose="020F0502020204030204" pitchFamily="34" charset="0"/>
              </a:endParaRPr>
            </a:p>
          </p:txBody>
        </p:sp>
      </p:grpSp>
      <p:sp>
        <p:nvSpPr>
          <p:cNvPr id="33" name="TextBox 32">
            <a:extLst>
              <a:ext uri="{FF2B5EF4-FFF2-40B4-BE49-F238E27FC236}">
                <a16:creationId xmlns:a16="http://schemas.microsoft.com/office/drawing/2014/main" id="{88D2E426-24AB-7E4A-8ACE-7901B0164B9E}"/>
              </a:ext>
            </a:extLst>
          </p:cNvPr>
          <p:cNvSpPr txBox="1"/>
          <p:nvPr/>
        </p:nvSpPr>
        <p:spPr>
          <a:xfrm>
            <a:off x="6884663" y="4271390"/>
            <a:ext cx="1013419" cy="369332"/>
          </a:xfrm>
          <a:prstGeom prst="rect">
            <a:avLst/>
          </a:prstGeom>
          <a:noFill/>
        </p:spPr>
        <p:txBody>
          <a:bodyPr wrap="none" rtlCol="0">
            <a:spAutoFit/>
          </a:bodyPr>
          <a:lstStyle/>
          <a:p>
            <a:r>
              <a:rPr lang="en-US" b="1" spc="100" dirty="0">
                <a:solidFill>
                  <a:schemeClr val="accent6"/>
                </a:solidFill>
              </a:rPr>
              <a:t>VISITED</a:t>
            </a:r>
          </a:p>
        </p:txBody>
      </p:sp>
      <p:sp>
        <p:nvSpPr>
          <p:cNvPr id="43" name="Google Shape;754;p43">
            <a:extLst>
              <a:ext uri="{FF2B5EF4-FFF2-40B4-BE49-F238E27FC236}">
                <a16:creationId xmlns:a16="http://schemas.microsoft.com/office/drawing/2014/main" id="{59CEF2A2-5114-B848-B125-2E3D2AAD310C}"/>
              </a:ext>
            </a:extLst>
          </p:cNvPr>
          <p:cNvSpPr/>
          <p:nvPr/>
        </p:nvSpPr>
        <p:spPr>
          <a:xfrm>
            <a:off x="9144288" y="5283933"/>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9</a:t>
            </a:r>
            <a:endParaRPr sz="2133" dirty="0">
              <a:latin typeface="Calibri" panose="020F0502020204030204" pitchFamily="34" charset="0"/>
              <a:cs typeface="Calibri" panose="020F0502020204030204" pitchFamily="34" charset="0"/>
            </a:endParaRPr>
          </a:p>
        </p:txBody>
      </p:sp>
      <p:cxnSp>
        <p:nvCxnSpPr>
          <p:cNvPr id="47" name="Google Shape;763;p43">
            <a:extLst>
              <a:ext uri="{FF2B5EF4-FFF2-40B4-BE49-F238E27FC236}">
                <a16:creationId xmlns:a16="http://schemas.microsoft.com/office/drawing/2014/main" id="{A03E2A36-1367-7149-90FD-839694C93E1F}"/>
              </a:ext>
            </a:extLst>
          </p:cNvPr>
          <p:cNvCxnSpPr>
            <a:cxnSpLocks/>
            <a:stCxn id="17" idx="0"/>
            <a:endCxn id="43" idx="2"/>
          </p:cNvCxnSpPr>
          <p:nvPr/>
        </p:nvCxnSpPr>
        <p:spPr>
          <a:xfrm flipH="1" flipV="1">
            <a:off x="9355888" y="5621133"/>
            <a:ext cx="266455" cy="336502"/>
          </a:xfrm>
          <a:prstGeom prst="straightConnector1">
            <a:avLst/>
          </a:prstGeom>
          <a:noFill/>
          <a:ln w="19050" cap="flat" cmpd="sng">
            <a:solidFill>
              <a:schemeClr val="dk2"/>
            </a:solidFill>
            <a:prstDash val="solid"/>
            <a:round/>
            <a:headEnd type="none" w="med" len="med"/>
            <a:tailEnd type="none" w="med" len="med"/>
          </a:ln>
        </p:spPr>
      </p:cxnSp>
      <p:sp>
        <p:nvSpPr>
          <p:cNvPr id="50" name="Rectangle 49">
            <a:extLst>
              <a:ext uri="{FF2B5EF4-FFF2-40B4-BE49-F238E27FC236}">
                <a16:creationId xmlns:a16="http://schemas.microsoft.com/office/drawing/2014/main" id="{D5FE2C06-E7C3-3D44-915D-7F4DB29D0BC0}"/>
              </a:ext>
            </a:extLst>
          </p:cNvPr>
          <p:cNvSpPr/>
          <p:nvPr/>
        </p:nvSpPr>
        <p:spPr>
          <a:xfrm>
            <a:off x="7177449" y="4731915"/>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E3EFDE9-1E3B-624D-871A-B019CBEED245}"/>
              </a:ext>
            </a:extLst>
          </p:cNvPr>
          <p:cNvSpPr/>
          <p:nvPr/>
        </p:nvSpPr>
        <p:spPr>
          <a:xfrm>
            <a:off x="7341334" y="5557221"/>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5D72164-3515-094B-83D0-2CB934D9A0F9}"/>
              </a:ext>
            </a:extLst>
          </p:cNvPr>
          <p:cNvSpPr/>
          <p:nvPr/>
        </p:nvSpPr>
        <p:spPr>
          <a:xfrm>
            <a:off x="7814572" y="6203368"/>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8BE9C36-F68A-F647-BDF4-F71A46840B7A}"/>
              </a:ext>
            </a:extLst>
          </p:cNvPr>
          <p:cNvSpPr/>
          <p:nvPr/>
        </p:nvSpPr>
        <p:spPr>
          <a:xfrm>
            <a:off x="8475576" y="5707234"/>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3556E964-678D-E94D-B9AE-479CFAF2BED6}"/>
              </a:ext>
            </a:extLst>
          </p:cNvPr>
          <p:cNvSpPr/>
          <p:nvPr/>
        </p:nvSpPr>
        <p:spPr>
          <a:xfrm>
            <a:off x="9364132" y="5902522"/>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062424B-5D01-164B-B11C-8DF574C92133}"/>
              </a:ext>
            </a:extLst>
          </p:cNvPr>
          <p:cNvSpPr/>
          <p:nvPr/>
        </p:nvSpPr>
        <p:spPr>
          <a:xfrm>
            <a:off x="9090823" y="5231383"/>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C9BBDEFC-203E-9F4B-87C3-15DFD7EE118D}"/>
              </a:ext>
            </a:extLst>
          </p:cNvPr>
          <p:cNvSpPr/>
          <p:nvPr/>
        </p:nvSpPr>
        <p:spPr>
          <a:xfrm>
            <a:off x="9769358" y="4871173"/>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29D2A7F-610B-CA48-9B86-02953FAA7F44}"/>
              </a:ext>
            </a:extLst>
          </p:cNvPr>
          <p:cNvSpPr/>
          <p:nvPr/>
        </p:nvSpPr>
        <p:spPr>
          <a:xfrm>
            <a:off x="7986201" y="4758609"/>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7D17E8B9-2070-BD47-BDCB-523B3D467430}"/>
              </a:ext>
            </a:extLst>
          </p:cNvPr>
          <p:cNvSpPr/>
          <p:nvPr/>
        </p:nvSpPr>
        <p:spPr>
          <a:xfrm>
            <a:off x="838199" y="3632885"/>
            <a:ext cx="1732005" cy="231183"/>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6EE8B51-E18B-C943-9394-F5479D1FAB38}"/>
              </a:ext>
            </a:extLst>
          </p:cNvPr>
          <p:cNvSpPr/>
          <p:nvPr/>
        </p:nvSpPr>
        <p:spPr>
          <a:xfrm>
            <a:off x="8239793" y="4150755"/>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30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500"/>
                                        <p:tgtEl>
                                          <p:spTgt spid="5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500"/>
                                        <p:tgtEl>
                                          <p:spTgt spid="5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fade">
                                      <p:cBhvr>
                                        <p:cTn id="53" dur="500"/>
                                        <p:tgtEl>
                                          <p:spTgt spid="59"/>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 grpId="0"/>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ontent Placeholder 2">
            <a:extLst>
              <a:ext uri="{FF2B5EF4-FFF2-40B4-BE49-F238E27FC236}">
                <a16:creationId xmlns:a16="http://schemas.microsoft.com/office/drawing/2014/main" id="{AC017A5A-F682-6D4F-8C7A-A7D6A2FFF646}"/>
              </a:ext>
            </a:extLst>
          </p:cNvPr>
          <p:cNvSpPr txBox="1">
            <a:spLocks/>
          </p:cNvSpPr>
          <p:nvPr/>
        </p:nvSpPr>
        <p:spPr bwMode="auto">
          <a:xfrm>
            <a:off x="547880" y="2364604"/>
            <a:ext cx="4177700" cy="4011752"/>
          </a:xfrm>
          <a:prstGeom prst="rect">
            <a:avLst/>
          </a:prstGeom>
          <a:solidFill>
            <a:schemeClr val="bg1">
              <a:lumMod val="95000"/>
            </a:schemeClr>
          </a:solidFill>
          <a:ln w="9525">
            <a:solidFill>
              <a:schemeClr val="tx1"/>
            </a:solidFill>
            <a:miter lim="800000"/>
            <a:headEnd/>
            <a:tailEnd/>
          </a:ln>
        </p:spPr>
        <p:txBody>
          <a:bodyPr vert="horz" wrap="square" lIns="121920" tIns="60960" rIns="121920" bIns="60960" numCol="1" anchor="t" anchorCtr="0" compatLnSpc="1">
            <a:prstTxWarp prst="textNoShape">
              <a:avLst/>
            </a:prstTxWarp>
          </a:bodyPr>
          <a:lstStyle>
            <a:lvl1pPr marL="192881" indent="-192881" algn="l" rtl="0" eaLnBrk="1" fontAlgn="base" hangingPunct="1">
              <a:spcBef>
                <a:spcPct val="20000"/>
              </a:spcBef>
              <a:spcAft>
                <a:spcPct val="0"/>
              </a:spcAft>
              <a:buClr>
                <a:srgbClr val="4B2A85"/>
              </a:buClr>
              <a:buSzPct val="60000"/>
              <a:buFont typeface="Wingdings" panose="05000000000000000000" pitchFamily="2" charset="2"/>
              <a:buChar char="v"/>
              <a:defRPr sz="1600" b="1">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365189" indent="-160735" algn="l" rtl="0" eaLnBrk="1" fontAlgn="base" hangingPunct="1">
              <a:spcBef>
                <a:spcPct val="20000"/>
              </a:spcBef>
              <a:spcAft>
                <a:spcPct val="0"/>
              </a:spcAft>
              <a:buClr>
                <a:srgbClr val="4B2A85"/>
              </a:buClr>
              <a:buSzPct val="110000"/>
              <a:buFont typeface="Wingdings" pitchFamily="2" charset="2"/>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514350" indent="-128588" algn="l" rtl="0" eaLnBrk="1" fontAlgn="base" hangingPunct="1">
              <a:spcBef>
                <a:spcPct val="20000"/>
              </a:spcBef>
              <a:spcAft>
                <a:spcPct val="0"/>
              </a:spcAft>
              <a:buClr>
                <a:srgbClr val="4B2A85"/>
              </a:buClr>
              <a:buSzPct val="80000"/>
              <a:buFont typeface="Arial" panose="020B0604020202020204" pitchFamily="34" charset="0"/>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658368"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812673"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414463" indent="-128588" algn="l" rtl="0" eaLnBrk="1" fontAlgn="base" hangingPunct="1">
              <a:spcBef>
                <a:spcPct val="20000"/>
              </a:spcBef>
              <a:spcAft>
                <a:spcPct val="0"/>
              </a:spcAft>
              <a:buChar char="»"/>
              <a:defRPr sz="1125">
                <a:solidFill>
                  <a:schemeClr val="tx1"/>
                </a:solidFill>
                <a:latin typeface="Arial" charset="0"/>
              </a:defRPr>
            </a:lvl6pPr>
            <a:lvl7pPr marL="1671638" indent="-128588" algn="l" rtl="0" eaLnBrk="1" fontAlgn="base" hangingPunct="1">
              <a:spcBef>
                <a:spcPct val="20000"/>
              </a:spcBef>
              <a:spcAft>
                <a:spcPct val="0"/>
              </a:spcAft>
              <a:buChar char="»"/>
              <a:defRPr sz="1125">
                <a:solidFill>
                  <a:schemeClr val="tx1"/>
                </a:solidFill>
                <a:latin typeface="Arial" charset="0"/>
              </a:defRPr>
            </a:lvl7pPr>
            <a:lvl8pPr marL="1928813" indent="-128588" algn="l" rtl="0" eaLnBrk="1" fontAlgn="base" hangingPunct="1">
              <a:spcBef>
                <a:spcPct val="20000"/>
              </a:spcBef>
              <a:spcAft>
                <a:spcPct val="0"/>
              </a:spcAft>
              <a:buChar char="»"/>
              <a:defRPr sz="1125">
                <a:solidFill>
                  <a:schemeClr val="tx1"/>
                </a:solidFill>
                <a:latin typeface="Arial" charset="0"/>
              </a:defRPr>
            </a:lvl8pPr>
            <a:lvl9pPr marL="2185988" indent="-128588" algn="l" rtl="0" eaLnBrk="1" fontAlgn="base" hangingPunct="1">
              <a:spcBef>
                <a:spcPct val="20000"/>
              </a:spcBef>
              <a:spcAft>
                <a:spcPct val="0"/>
              </a:spcAft>
              <a:buChar char="»"/>
              <a:defRPr sz="1125">
                <a:solidFill>
                  <a:schemeClr val="tx1"/>
                </a:solidFill>
                <a:latin typeface="Arial" charset="0"/>
              </a:defRPr>
            </a:lvl9pPr>
          </a:lstStyle>
          <a:p>
            <a:pPr marL="0" indent="0">
              <a:spcBef>
                <a:spcPts val="0"/>
              </a:spcBef>
              <a:spcAft>
                <a:spcPts val="0"/>
              </a:spcAft>
              <a:buClr>
                <a:schemeClr val="dk1"/>
              </a:buClr>
              <a:buSzPts val="1100"/>
              <a:buNone/>
            </a:pPr>
            <a:r>
              <a:rPr lang="en-US" dirty="0">
                <a:latin typeface="Consolas" panose="020B0609020204030204" pitchFamily="49" charset="0"/>
                <a:cs typeface="Consolas" panose="020B0609020204030204" pitchFamily="49" charset="0"/>
              </a:rPr>
              <a:t>connected</a:t>
            </a:r>
            <a:r>
              <a:rPr lang="en-US" b="0" dirty="0">
                <a:latin typeface="Consolas" panose="020B0609020204030204" pitchFamily="49" charset="0"/>
                <a:cs typeface="Consolas" panose="020B0609020204030204" pitchFamily="49" charset="0"/>
              </a:rPr>
              <a:t>(</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s,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t) {</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  </a:t>
            </a:r>
            <a:r>
              <a:rPr lang="en-US" sz="1400" b="0" dirty="0">
                <a:solidFill>
                  <a:srgbClr val="2699A9"/>
                </a:solidFill>
                <a:latin typeface="Consolas" panose="020B0609020204030204" pitchFamily="49" charset="0"/>
                <a:ea typeface="+mn-ea"/>
                <a:cs typeface="Consolas" panose="020B0609020204030204" pitchFamily="49" charset="0"/>
              </a:rPr>
              <a:t>Set</a:t>
            </a:r>
            <a:r>
              <a:rPr lang="en-US" sz="1400" b="0" dirty="0">
                <a:solidFill>
                  <a:srgbClr val="000000"/>
                </a:solidFill>
                <a:latin typeface="Consolas" panose="020B0609020204030204" pitchFamily="49" charset="0"/>
                <a:ea typeface="+mn-ea"/>
                <a:cs typeface="Consolas" panose="020B0609020204030204" pitchFamily="49" charset="0"/>
              </a:rPr>
              <a:t>&lt;</a:t>
            </a:r>
            <a:r>
              <a:rPr lang="en-US" sz="1400" b="0" dirty="0">
                <a:solidFill>
                  <a:srgbClr val="2699A9"/>
                </a:solidFill>
                <a:latin typeface="Consolas" panose="020B0609020204030204" pitchFamily="49" charset="0"/>
                <a:ea typeface="+mn-ea"/>
                <a:cs typeface="Consolas" panose="020B0609020204030204" pitchFamily="49" charset="0"/>
              </a:rPr>
              <a:t>Vertex</a:t>
            </a:r>
            <a:r>
              <a:rPr lang="en-US" sz="1400" b="0" dirty="0">
                <a:solidFill>
                  <a:srgbClr val="000000"/>
                </a:solidFill>
                <a:latin typeface="Consolas" panose="020B0609020204030204" pitchFamily="49" charset="0"/>
                <a:ea typeface="+mn-ea"/>
                <a:cs typeface="Consolas" panose="020B0609020204030204" pitchFamily="49" charset="0"/>
              </a:rPr>
              <a:t>&gt; visited; </a:t>
            </a:r>
            <a:r>
              <a:rPr lang="en-US" sz="1400" b="0" dirty="0">
                <a:solidFill>
                  <a:schemeClr val="bg1">
                    <a:lumMod val="65000"/>
                  </a:schemeClr>
                </a:solidFill>
                <a:latin typeface="Consolas" panose="020B0609020204030204" pitchFamily="49" charset="0"/>
                <a:ea typeface="+mn-ea"/>
                <a:cs typeface="Consolas" panose="020B0609020204030204" pitchFamily="49" charset="0"/>
              </a:rPr>
              <a:t>// assume global</a:t>
            </a:r>
            <a:endParaRPr lang="en-US" b="0" dirty="0">
              <a:solidFill>
                <a:schemeClr val="bg1">
                  <a:lumMod val="65000"/>
                </a:schemeClr>
              </a:solidFill>
              <a:latin typeface="Consolas" panose="020B0609020204030204" pitchFamily="49" charset="0"/>
              <a:cs typeface="Consolas" panose="020B0609020204030204" pitchFamily="49" charset="0"/>
            </a:endParaRPr>
          </a:p>
          <a:p>
            <a:pPr marL="0" indent="0">
              <a:spcBef>
                <a:spcPts val="0"/>
              </a:spcBef>
              <a:spcAft>
                <a:spcPts val="0"/>
              </a:spcAft>
              <a:buClr>
                <a:schemeClr val="dk1"/>
              </a:buClr>
              <a:buSzPts val="1100"/>
              <a:buNone/>
            </a:pPr>
            <a:r>
              <a:rPr lang="en-US" b="0" dirty="0">
                <a:solidFill>
                  <a:srgbClr val="C00000"/>
                </a:solidFill>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if</a:t>
            </a:r>
            <a:r>
              <a:rPr lang="en-US" b="0" dirty="0">
                <a:latin typeface="Consolas" panose="020B0609020204030204" pitchFamily="49" charset="0"/>
                <a:cs typeface="Consolas" panose="020B0609020204030204" pitchFamily="49" charset="0"/>
              </a:rPr>
              <a:t> (s == t) {</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return</a:t>
            </a:r>
            <a:r>
              <a:rPr lang="en-US" b="0" dirty="0">
                <a:latin typeface="Consolas" panose="020B0609020204030204" pitchFamily="49" charset="0"/>
                <a:cs typeface="Consolas" panose="020B0609020204030204" pitchFamily="49" charset="0"/>
              </a:rPr>
              <a:t> true;</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  } </a:t>
            </a:r>
            <a:r>
              <a:rPr lang="en-US" b="0" dirty="0">
                <a:solidFill>
                  <a:schemeClr val="accent2"/>
                </a:solidFill>
                <a:latin typeface="Consolas" panose="020B0609020204030204" pitchFamily="49" charset="0"/>
                <a:cs typeface="Consolas" panose="020B0609020204030204" pitchFamily="49" charset="0"/>
              </a:rPr>
              <a:t>else</a:t>
            </a:r>
            <a:r>
              <a:rPr lang="en-US"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(s);</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for</a:t>
            </a: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n : </a:t>
            </a:r>
            <a:r>
              <a:rPr lang="en-US" b="0" dirty="0" err="1">
                <a:latin typeface="Consolas" panose="020B0609020204030204" pitchFamily="49" charset="0"/>
                <a:cs typeface="Consolas" panose="020B0609020204030204" pitchFamily="49" charset="0"/>
              </a:rPr>
              <a:t>s.neighbors</a:t>
            </a:r>
            <a:r>
              <a:rPr lang="en-US"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b="0" dirty="0">
                <a:solidFill>
                  <a:srgbClr val="C00000"/>
                </a:solidFill>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if</a:t>
            </a: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contains</a:t>
            </a:r>
            <a:r>
              <a:rPr lang="en-US" b="0" dirty="0">
                <a:latin typeface="Consolas" panose="020B0609020204030204" pitchFamily="49" charset="0"/>
                <a:cs typeface="Consolas" panose="020B0609020204030204" pitchFamily="49" charset="0"/>
              </a:rPr>
              <a:t>(n)) {</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if</a:t>
            </a:r>
            <a:r>
              <a:rPr lang="en-US" b="0" dirty="0">
                <a:latin typeface="Consolas" panose="020B0609020204030204" pitchFamily="49" charset="0"/>
                <a:cs typeface="Consolas" panose="020B0609020204030204" pitchFamily="49" charset="0"/>
              </a:rPr>
              <a:t> (</a:t>
            </a:r>
            <a:r>
              <a:rPr lang="en-US" dirty="0">
                <a:latin typeface="Consolas" panose="020B0609020204030204" pitchFamily="49" charset="0"/>
                <a:cs typeface="Consolas" panose="020B0609020204030204" pitchFamily="49" charset="0"/>
              </a:rPr>
              <a:t>connected</a:t>
            </a:r>
            <a:r>
              <a:rPr lang="en-US" b="0" dirty="0">
                <a:latin typeface="Consolas" panose="020B0609020204030204" pitchFamily="49" charset="0"/>
                <a:cs typeface="Consolas" panose="020B0609020204030204" pitchFamily="49" charset="0"/>
              </a:rPr>
              <a:t>(n, t)) {</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return</a:t>
            </a:r>
            <a:r>
              <a:rPr lang="en-US" b="0" dirty="0">
                <a:latin typeface="Consolas" panose="020B0609020204030204" pitchFamily="49" charset="0"/>
                <a:cs typeface="Consolas" panose="020B0609020204030204" pitchFamily="49" charset="0"/>
              </a:rPr>
              <a:t> </a:t>
            </a:r>
            <a:r>
              <a:rPr lang="en-US" b="0" dirty="0">
                <a:solidFill>
                  <a:schemeClr val="accent5"/>
                </a:solidFill>
                <a:latin typeface="Consolas" panose="020B0609020204030204" pitchFamily="49" charset="0"/>
                <a:cs typeface="Consolas" panose="020B0609020204030204" pitchFamily="49" charset="0"/>
              </a:rPr>
              <a:t>true</a:t>
            </a:r>
            <a:r>
              <a:rPr lang="en-US" b="0" dirty="0">
                <a:latin typeface="Consolas" panose="020B0609020204030204" pitchFamily="49" charset="0"/>
                <a:cs typeface="Consolas" panose="020B0609020204030204" pitchFamily="49" charset="0"/>
              </a:rPr>
              <a:t>;</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return</a:t>
            </a:r>
            <a:r>
              <a:rPr lang="en-US" b="0" dirty="0">
                <a:latin typeface="Consolas" panose="020B0609020204030204" pitchFamily="49" charset="0"/>
                <a:cs typeface="Consolas" panose="020B0609020204030204" pitchFamily="49" charset="0"/>
              </a:rPr>
              <a:t> </a:t>
            </a:r>
            <a:r>
              <a:rPr lang="en-US" b="0" dirty="0">
                <a:solidFill>
                  <a:schemeClr val="accent5"/>
                </a:solidFill>
                <a:latin typeface="Consolas" panose="020B0609020204030204" pitchFamily="49" charset="0"/>
                <a:cs typeface="Consolas" panose="020B0609020204030204" pitchFamily="49" charset="0"/>
              </a:rPr>
              <a:t>false</a:t>
            </a:r>
            <a:r>
              <a:rPr lang="en-US" b="0" dirty="0">
                <a:latin typeface="Consolas" panose="020B0609020204030204" pitchFamily="49" charset="0"/>
                <a:cs typeface="Consolas" panose="020B0609020204030204" pitchFamily="49" charset="0"/>
              </a:rPr>
              <a:t>;</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  }</a:t>
            </a:r>
          </a:p>
          <a:p>
            <a:pPr marL="0" indent="0">
              <a:spcBef>
                <a:spcPts val="0"/>
              </a:spcBef>
              <a:spcAft>
                <a:spcPts val="0"/>
              </a:spcAft>
              <a:buClr>
                <a:schemeClr val="dk1"/>
              </a:buClr>
              <a:buSzPts val="1100"/>
              <a:buNone/>
            </a:pPr>
            <a:r>
              <a:rPr lang="en-US" b="0" dirty="0">
                <a:latin typeface="Consolas" panose="020B0609020204030204" pitchFamily="49" charset="0"/>
                <a:cs typeface="Consolas" panose="020B0609020204030204" pitchFamily="49" charset="0"/>
              </a:rPr>
              <a:t>}</a:t>
            </a:r>
          </a:p>
        </p:txBody>
      </p:sp>
      <p:grpSp>
        <p:nvGrpSpPr>
          <p:cNvPr id="68" name="Group 67">
            <a:extLst>
              <a:ext uri="{FF2B5EF4-FFF2-40B4-BE49-F238E27FC236}">
                <a16:creationId xmlns:a16="http://schemas.microsoft.com/office/drawing/2014/main" id="{7B327F88-1C72-8842-84BD-D14715DAA547}"/>
              </a:ext>
            </a:extLst>
          </p:cNvPr>
          <p:cNvGrpSpPr/>
          <p:nvPr/>
        </p:nvGrpSpPr>
        <p:grpSpPr>
          <a:xfrm>
            <a:off x="4990210" y="3018154"/>
            <a:ext cx="2397121" cy="2779719"/>
            <a:chOff x="1233023" y="2628856"/>
            <a:chExt cx="2397121" cy="2779719"/>
          </a:xfrm>
        </p:grpSpPr>
        <p:sp>
          <p:nvSpPr>
            <p:cNvPr id="5" name="Google Shape;751;p43">
              <a:extLst>
                <a:ext uri="{FF2B5EF4-FFF2-40B4-BE49-F238E27FC236}">
                  <a16:creationId xmlns:a16="http://schemas.microsoft.com/office/drawing/2014/main" id="{74EB5C30-57B0-C44E-A4D4-2BF73E99527D}"/>
                </a:ext>
              </a:extLst>
            </p:cNvPr>
            <p:cNvSpPr/>
            <p:nvPr/>
          </p:nvSpPr>
          <p:spPr>
            <a:xfrm>
              <a:off x="2044924" y="3560627"/>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1</a:t>
              </a:r>
              <a:endParaRPr sz="2133">
                <a:latin typeface="Calibri" panose="020F0502020204030204" pitchFamily="34" charset="0"/>
                <a:cs typeface="Calibri" panose="020F0502020204030204" pitchFamily="34" charset="0"/>
              </a:endParaRPr>
            </a:p>
          </p:txBody>
        </p:sp>
        <p:sp>
          <p:nvSpPr>
            <p:cNvPr id="6" name="Google Shape;752;p43">
              <a:extLst>
                <a:ext uri="{FF2B5EF4-FFF2-40B4-BE49-F238E27FC236}">
                  <a16:creationId xmlns:a16="http://schemas.microsoft.com/office/drawing/2014/main" id="{DD29894E-69BB-4742-8D69-42FAEABA57F6}"/>
                </a:ext>
              </a:extLst>
            </p:cNvPr>
            <p:cNvSpPr/>
            <p:nvPr/>
          </p:nvSpPr>
          <p:spPr>
            <a:xfrm>
              <a:off x="1714113" y="4328570"/>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2</a:t>
              </a:r>
              <a:endParaRPr sz="2133">
                <a:latin typeface="Calibri" panose="020F0502020204030204" pitchFamily="34" charset="0"/>
                <a:cs typeface="Calibri" panose="020F0502020204030204" pitchFamily="34" charset="0"/>
              </a:endParaRPr>
            </a:p>
          </p:txBody>
        </p:sp>
        <p:sp>
          <p:nvSpPr>
            <p:cNvPr id="7" name="Google Shape;753;p43">
              <a:extLst>
                <a:ext uri="{FF2B5EF4-FFF2-40B4-BE49-F238E27FC236}">
                  <a16:creationId xmlns:a16="http://schemas.microsoft.com/office/drawing/2014/main" id="{9E374E09-A1DF-5247-BA2D-464D5B407C12}"/>
                </a:ext>
              </a:extLst>
            </p:cNvPr>
            <p:cNvSpPr/>
            <p:nvPr/>
          </p:nvSpPr>
          <p:spPr>
            <a:xfrm>
              <a:off x="3206944" y="4328570"/>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3</a:t>
              </a:r>
              <a:endParaRPr sz="2133" dirty="0">
                <a:latin typeface="Calibri" panose="020F0502020204030204" pitchFamily="34" charset="0"/>
                <a:cs typeface="Calibri" panose="020F0502020204030204" pitchFamily="34" charset="0"/>
              </a:endParaRPr>
            </a:p>
          </p:txBody>
        </p:sp>
        <p:sp>
          <p:nvSpPr>
            <p:cNvPr id="8" name="Google Shape;754;p43">
              <a:extLst>
                <a:ext uri="{FF2B5EF4-FFF2-40B4-BE49-F238E27FC236}">
                  <a16:creationId xmlns:a16="http://schemas.microsoft.com/office/drawing/2014/main" id="{D3430322-27F3-A740-B905-078B47E3BB75}"/>
                </a:ext>
              </a:extLst>
            </p:cNvPr>
            <p:cNvSpPr/>
            <p:nvPr/>
          </p:nvSpPr>
          <p:spPr>
            <a:xfrm>
              <a:off x="2783744" y="3560627"/>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4</a:t>
              </a:r>
              <a:endParaRPr sz="2133" dirty="0">
                <a:latin typeface="Calibri" panose="020F0502020204030204" pitchFamily="34" charset="0"/>
                <a:cs typeface="Calibri" panose="020F0502020204030204" pitchFamily="34" charset="0"/>
              </a:endParaRPr>
            </a:p>
          </p:txBody>
        </p:sp>
        <p:sp>
          <p:nvSpPr>
            <p:cNvPr id="9" name="Google Shape;755;p43">
              <a:extLst>
                <a:ext uri="{FF2B5EF4-FFF2-40B4-BE49-F238E27FC236}">
                  <a16:creationId xmlns:a16="http://schemas.microsoft.com/office/drawing/2014/main" id="{8777F957-8C9A-B34B-9FE3-4CB00983D3BB}"/>
                </a:ext>
              </a:extLst>
            </p:cNvPr>
            <p:cNvSpPr/>
            <p:nvPr/>
          </p:nvSpPr>
          <p:spPr>
            <a:xfrm>
              <a:off x="1233023" y="5071375"/>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5</a:t>
              </a:r>
              <a:endParaRPr sz="2133">
                <a:latin typeface="Calibri" panose="020F0502020204030204" pitchFamily="34" charset="0"/>
                <a:cs typeface="Calibri" panose="020F0502020204030204" pitchFamily="34" charset="0"/>
              </a:endParaRPr>
            </a:p>
          </p:txBody>
        </p:sp>
        <p:sp>
          <p:nvSpPr>
            <p:cNvPr id="12" name="Google Shape;758;p43">
              <a:extLst>
                <a:ext uri="{FF2B5EF4-FFF2-40B4-BE49-F238E27FC236}">
                  <a16:creationId xmlns:a16="http://schemas.microsoft.com/office/drawing/2014/main" id="{D18A6950-4C59-2446-AB65-E2EA53C84552}"/>
                </a:ext>
              </a:extLst>
            </p:cNvPr>
            <p:cNvSpPr/>
            <p:nvPr/>
          </p:nvSpPr>
          <p:spPr>
            <a:xfrm>
              <a:off x="2222348" y="5071375"/>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8</a:t>
              </a:r>
              <a:endParaRPr sz="2133" dirty="0">
                <a:latin typeface="Calibri" panose="020F0502020204030204" pitchFamily="34" charset="0"/>
                <a:cs typeface="Calibri" panose="020F0502020204030204" pitchFamily="34" charset="0"/>
              </a:endParaRPr>
            </a:p>
          </p:txBody>
        </p:sp>
        <p:cxnSp>
          <p:nvCxnSpPr>
            <p:cNvPr id="13" name="Google Shape;759;p43">
              <a:extLst>
                <a:ext uri="{FF2B5EF4-FFF2-40B4-BE49-F238E27FC236}">
                  <a16:creationId xmlns:a16="http://schemas.microsoft.com/office/drawing/2014/main" id="{3BDCE1C8-11E4-0C42-903F-43EF1AF093DC}"/>
                </a:ext>
              </a:extLst>
            </p:cNvPr>
            <p:cNvCxnSpPr>
              <a:cxnSpLocks/>
              <a:stCxn id="5" idx="2"/>
              <a:endCxn id="6" idx="0"/>
            </p:cNvCxnSpPr>
            <p:nvPr/>
          </p:nvCxnSpPr>
          <p:spPr>
            <a:xfrm flipH="1">
              <a:off x="1925713" y="3897827"/>
              <a:ext cx="330811" cy="430743"/>
            </a:xfrm>
            <a:prstGeom prst="straightConnector1">
              <a:avLst/>
            </a:prstGeom>
            <a:noFill/>
            <a:ln w="19050" cap="flat" cmpd="sng">
              <a:solidFill>
                <a:schemeClr val="dk2"/>
              </a:solidFill>
              <a:prstDash val="solid"/>
              <a:round/>
              <a:headEnd type="none" w="med" len="med"/>
              <a:tailEnd type="none" w="med" len="med"/>
            </a:ln>
          </p:spPr>
        </p:cxnSp>
        <p:cxnSp>
          <p:nvCxnSpPr>
            <p:cNvPr id="14" name="Google Shape;760;p43">
              <a:extLst>
                <a:ext uri="{FF2B5EF4-FFF2-40B4-BE49-F238E27FC236}">
                  <a16:creationId xmlns:a16="http://schemas.microsoft.com/office/drawing/2014/main" id="{5F861D89-93C1-3249-97F6-A57CD8BBDA0D}"/>
                </a:ext>
              </a:extLst>
            </p:cNvPr>
            <p:cNvCxnSpPr>
              <a:cxnSpLocks/>
              <a:stCxn id="21" idx="2"/>
              <a:endCxn id="8" idx="0"/>
            </p:cNvCxnSpPr>
            <p:nvPr/>
          </p:nvCxnSpPr>
          <p:spPr>
            <a:xfrm>
              <a:off x="2645548" y="3113201"/>
              <a:ext cx="349796" cy="447426"/>
            </a:xfrm>
            <a:prstGeom prst="straightConnector1">
              <a:avLst/>
            </a:prstGeom>
            <a:noFill/>
            <a:ln w="19050" cap="flat" cmpd="sng">
              <a:solidFill>
                <a:schemeClr val="dk2"/>
              </a:solidFill>
              <a:prstDash val="solid"/>
              <a:round/>
              <a:headEnd type="none" w="med" len="med"/>
              <a:tailEnd type="none" w="med" len="med"/>
            </a:ln>
          </p:spPr>
        </p:cxnSp>
        <p:cxnSp>
          <p:nvCxnSpPr>
            <p:cNvPr id="15" name="Google Shape;761;p43">
              <a:extLst>
                <a:ext uri="{FF2B5EF4-FFF2-40B4-BE49-F238E27FC236}">
                  <a16:creationId xmlns:a16="http://schemas.microsoft.com/office/drawing/2014/main" id="{11BCE86C-8A50-7D42-97FF-C18171786F9F}"/>
                </a:ext>
              </a:extLst>
            </p:cNvPr>
            <p:cNvCxnSpPr>
              <a:cxnSpLocks/>
              <a:stCxn id="7" idx="0"/>
              <a:endCxn id="8" idx="2"/>
            </p:cNvCxnSpPr>
            <p:nvPr/>
          </p:nvCxnSpPr>
          <p:spPr>
            <a:xfrm flipH="1" flipV="1">
              <a:off x="2995344" y="3897827"/>
              <a:ext cx="423200" cy="430743"/>
            </a:xfrm>
            <a:prstGeom prst="straightConnector1">
              <a:avLst/>
            </a:prstGeom>
            <a:noFill/>
            <a:ln w="19050" cap="flat" cmpd="sng">
              <a:solidFill>
                <a:schemeClr val="dk2"/>
              </a:solidFill>
              <a:prstDash val="solid"/>
              <a:round/>
              <a:headEnd type="none" w="med" len="med"/>
              <a:tailEnd type="none" w="med" len="med"/>
            </a:ln>
          </p:spPr>
        </p:cxnSp>
        <p:cxnSp>
          <p:nvCxnSpPr>
            <p:cNvPr id="19" name="Google Shape;765;p43">
              <a:extLst>
                <a:ext uri="{FF2B5EF4-FFF2-40B4-BE49-F238E27FC236}">
                  <a16:creationId xmlns:a16="http://schemas.microsoft.com/office/drawing/2014/main" id="{D1F7D194-36A8-B949-9040-2FC85C16E9C2}"/>
                </a:ext>
              </a:extLst>
            </p:cNvPr>
            <p:cNvCxnSpPr>
              <a:cxnSpLocks/>
              <a:stCxn id="6" idx="2"/>
              <a:endCxn id="9" idx="0"/>
            </p:cNvCxnSpPr>
            <p:nvPr/>
          </p:nvCxnSpPr>
          <p:spPr>
            <a:xfrm flipH="1">
              <a:off x="1444623" y="4665770"/>
              <a:ext cx="481090" cy="405605"/>
            </a:xfrm>
            <a:prstGeom prst="straightConnector1">
              <a:avLst/>
            </a:prstGeom>
            <a:noFill/>
            <a:ln w="19050" cap="flat" cmpd="sng">
              <a:solidFill>
                <a:schemeClr val="dk2"/>
              </a:solidFill>
              <a:prstDash val="solid"/>
              <a:round/>
              <a:headEnd type="none" w="med" len="med"/>
              <a:tailEnd type="none" w="med" len="med"/>
            </a:ln>
          </p:spPr>
        </p:cxnSp>
        <p:cxnSp>
          <p:nvCxnSpPr>
            <p:cNvPr id="20" name="Google Shape;766;p43">
              <a:extLst>
                <a:ext uri="{FF2B5EF4-FFF2-40B4-BE49-F238E27FC236}">
                  <a16:creationId xmlns:a16="http://schemas.microsoft.com/office/drawing/2014/main" id="{260AD6A8-3DBA-0743-88BD-FB6B757F2878}"/>
                </a:ext>
              </a:extLst>
            </p:cNvPr>
            <p:cNvCxnSpPr>
              <a:cxnSpLocks/>
              <a:stCxn id="6" idx="2"/>
              <a:endCxn id="12" idx="0"/>
            </p:cNvCxnSpPr>
            <p:nvPr/>
          </p:nvCxnSpPr>
          <p:spPr>
            <a:xfrm>
              <a:off x="1925713" y="4665770"/>
              <a:ext cx="508235" cy="405605"/>
            </a:xfrm>
            <a:prstGeom prst="straightConnector1">
              <a:avLst/>
            </a:prstGeom>
            <a:noFill/>
            <a:ln w="19050" cap="flat" cmpd="sng">
              <a:solidFill>
                <a:schemeClr val="dk2"/>
              </a:solidFill>
              <a:prstDash val="solid"/>
              <a:round/>
              <a:headEnd type="none" w="med" len="med"/>
              <a:tailEnd type="none" w="med" len="med"/>
            </a:ln>
          </p:spPr>
        </p:cxnSp>
        <p:sp>
          <p:nvSpPr>
            <p:cNvPr id="21" name="Google Shape;767;p43">
              <a:extLst>
                <a:ext uri="{FF2B5EF4-FFF2-40B4-BE49-F238E27FC236}">
                  <a16:creationId xmlns:a16="http://schemas.microsoft.com/office/drawing/2014/main" id="{5A386B39-2FB8-634A-A6A6-8E92D1F1DBBF}"/>
                </a:ext>
              </a:extLst>
            </p:cNvPr>
            <p:cNvSpPr/>
            <p:nvPr/>
          </p:nvSpPr>
          <p:spPr>
            <a:xfrm>
              <a:off x="2433948" y="2776001"/>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b="1" dirty="0">
                  <a:latin typeface="Calibri" panose="020F0502020204030204" pitchFamily="34" charset="0"/>
                  <a:cs typeface="Calibri" panose="020F0502020204030204" pitchFamily="34" charset="0"/>
                </a:rPr>
                <a:t>0</a:t>
              </a:r>
              <a:endParaRPr sz="2133" b="1" dirty="0">
                <a:latin typeface="Calibri" panose="020F0502020204030204" pitchFamily="34" charset="0"/>
                <a:cs typeface="Calibri" panose="020F0502020204030204" pitchFamily="34" charset="0"/>
              </a:endParaRPr>
            </a:p>
          </p:txBody>
        </p:sp>
        <p:cxnSp>
          <p:nvCxnSpPr>
            <p:cNvPr id="22" name="Google Shape;768;p43">
              <a:extLst>
                <a:ext uri="{FF2B5EF4-FFF2-40B4-BE49-F238E27FC236}">
                  <a16:creationId xmlns:a16="http://schemas.microsoft.com/office/drawing/2014/main" id="{770D95BC-1D49-6A48-AE80-81BD8EE7DF4C}"/>
                </a:ext>
              </a:extLst>
            </p:cNvPr>
            <p:cNvCxnSpPr>
              <a:cxnSpLocks/>
              <a:stCxn id="21" idx="2"/>
              <a:endCxn id="5" idx="0"/>
            </p:cNvCxnSpPr>
            <p:nvPr/>
          </p:nvCxnSpPr>
          <p:spPr>
            <a:xfrm flipH="1">
              <a:off x="2256524" y="3113201"/>
              <a:ext cx="389024" cy="447426"/>
            </a:xfrm>
            <a:prstGeom prst="straightConnector1">
              <a:avLst/>
            </a:prstGeom>
            <a:noFill/>
            <a:ln w="19050" cap="flat" cmpd="sng">
              <a:solidFill>
                <a:schemeClr val="dk2"/>
              </a:solidFill>
              <a:prstDash val="solid"/>
              <a:round/>
              <a:headEnd type="none" w="med" len="med"/>
              <a:tailEnd type="none" w="med" len="med"/>
            </a:ln>
          </p:spPr>
        </p:cxnSp>
        <p:sp>
          <p:nvSpPr>
            <p:cNvPr id="23" name="Google Shape;769;p43">
              <a:extLst>
                <a:ext uri="{FF2B5EF4-FFF2-40B4-BE49-F238E27FC236}">
                  <a16:creationId xmlns:a16="http://schemas.microsoft.com/office/drawing/2014/main" id="{EF6C941A-8E2B-FB42-A8DD-860712586C49}"/>
                </a:ext>
              </a:extLst>
            </p:cNvPr>
            <p:cNvSpPr txBox="1"/>
            <p:nvPr/>
          </p:nvSpPr>
          <p:spPr>
            <a:xfrm>
              <a:off x="2079846" y="2628856"/>
              <a:ext cx="423200" cy="477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s</a:t>
              </a:r>
              <a:endParaRPr sz="2133" dirty="0">
                <a:latin typeface="Calibri" panose="020F0502020204030204" pitchFamily="34" charset="0"/>
                <a:cs typeface="Calibri" panose="020F0502020204030204" pitchFamily="34" charset="0"/>
              </a:endParaRPr>
            </a:p>
          </p:txBody>
        </p:sp>
      </p:grpSp>
      <p:sp>
        <p:nvSpPr>
          <p:cNvPr id="70" name="Content Placeholder 2">
            <a:extLst>
              <a:ext uri="{FF2B5EF4-FFF2-40B4-BE49-F238E27FC236}">
                <a16:creationId xmlns:a16="http://schemas.microsoft.com/office/drawing/2014/main" id="{E2B9E365-32AE-154D-BE32-65F3A2E5F070}"/>
              </a:ext>
            </a:extLst>
          </p:cNvPr>
          <p:cNvSpPr txBox="1">
            <a:spLocks/>
          </p:cNvSpPr>
          <p:nvPr/>
        </p:nvSpPr>
        <p:spPr>
          <a:xfrm>
            <a:off x="7848341" y="1931146"/>
            <a:ext cx="4167951" cy="44638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i="1" dirty="0">
                <a:solidFill>
                  <a:schemeClr val="accent4"/>
                </a:solidFill>
              </a:rPr>
              <a:t>CSE 143 Review </a:t>
            </a:r>
            <a:r>
              <a:rPr lang="en-US" sz="2400" dirty="0"/>
              <a:t>traversing a binary tree depth-first has 3 options:</a:t>
            </a:r>
          </a:p>
          <a:p>
            <a:pPr lvl="1"/>
            <a:r>
              <a:rPr lang="en-US" sz="2000" dirty="0"/>
              <a:t>Pre-order: visit node before its children</a:t>
            </a:r>
          </a:p>
          <a:p>
            <a:pPr lvl="1"/>
            <a:r>
              <a:rPr lang="en-US" sz="2000" dirty="0"/>
              <a:t>In-order: visit node between its children</a:t>
            </a:r>
          </a:p>
          <a:p>
            <a:pPr lvl="1"/>
            <a:r>
              <a:rPr lang="en-US" sz="2000" dirty="0"/>
              <a:t>Post-order: visit node after its children</a:t>
            </a:r>
          </a:p>
          <a:p>
            <a:r>
              <a:rPr lang="en-US" sz="2400" dirty="0"/>
              <a:t>The difference between these orderings is </a:t>
            </a:r>
            <a:r>
              <a:rPr lang="en-US" sz="2400" b="1" dirty="0">
                <a:solidFill>
                  <a:schemeClr val="accent2"/>
                </a:solidFill>
              </a:rPr>
              <a:t>when we “process” the root </a:t>
            </a:r>
            <a:r>
              <a:rPr lang="en-US" sz="2400" dirty="0"/>
              <a:t>– all are DFS!</a:t>
            </a:r>
          </a:p>
          <a:p>
            <a:pPr lvl="1"/>
            <a:endParaRPr lang="en-US" sz="2000" dirty="0"/>
          </a:p>
        </p:txBody>
      </p:sp>
      <p:sp>
        <p:nvSpPr>
          <p:cNvPr id="71" name="Right Arrow 70">
            <a:extLst>
              <a:ext uri="{FF2B5EF4-FFF2-40B4-BE49-F238E27FC236}">
                <a16:creationId xmlns:a16="http://schemas.microsoft.com/office/drawing/2014/main" id="{514891AC-1B11-134C-8762-D3F1582ADFC8}"/>
              </a:ext>
            </a:extLst>
          </p:cNvPr>
          <p:cNvSpPr/>
          <p:nvPr/>
        </p:nvSpPr>
        <p:spPr>
          <a:xfrm>
            <a:off x="8197704" y="3022734"/>
            <a:ext cx="371192" cy="29510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04A3474E-3072-1C47-AF0D-7DB48CAA5A5C}"/>
              </a:ext>
            </a:extLst>
          </p:cNvPr>
          <p:cNvSpPr txBox="1"/>
          <p:nvPr/>
        </p:nvSpPr>
        <p:spPr>
          <a:xfrm>
            <a:off x="5931769" y="2500978"/>
            <a:ext cx="1013419" cy="369332"/>
          </a:xfrm>
          <a:prstGeom prst="rect">
            <a:avLst/>
          </a:prstGeom>
          <a:noFill/>
        </p:spPr>
        <p:txBody>
          <a:bodyPr wrap="none" rtlCol="0">
            <a:spAutoFit/>
          </a:bodyPr>
          <a:lstStyle/>
          <a:p>
            <a:r>
              <a:rPr lang="en-US" b="1" spc="100" dirty="0">
                <a:solidFill>
                  <a:schemeClr val="accent6"/>
                </a:solidFill>
              </a:rPr>
              <a:t>VISITED</a:t>
            </a:r>
          </a:p>
        </p:txBody>
      </p:sp>
      <p:sp>
        <p:nvSpPr>
          <p:cNvPr id="75" name="Rectangle 74">
            <a:extLst>
              <a:ext uri="{FF2B5EF4-FFF2-40B4-BE49-F238E27FC236}">
                <a16:creationId xmlns:a16="http://schemas.microsoft.com/office/drawing/2014/main" id="{5614093F-6AF9-EE40-B75D-08A19065593F}"/>
              </a:ext>
            </a:extLst>
          </p:cNvPr>
          <p:cNvSpPr/>
          <p:nvPr/>
        </p:nvSpPr>
        <p:spPr>
          <a:xfrm>
            <a:off x="6141097" y="3110186"/>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3E4AFC4-2717-D04D-8119-C28671CE13F8}"/>
              </a:ext>
            </a:extLst>
          </p:cNvPr>
          <p:cNvSpPr/>
          <p:nvPr/>
        </p:nvSpPr>
        <p:spPr>
          <a:xfrm>
            <a:off x="5746914" y="3901359"/>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9F5B0A1A-86EA-C446-B830-E143748E52CF}"/>
              </a:ext>
            </a:extLst>
          </p:cNvPr>
          <p:cNvSpPr/>
          <p:nvPr/>
        </p:nvSpPr>
        <p:spPr>
          <a:xfrm>
            <a:off x="5421262" y="4662755"/>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F57927B-88B4-1848-91C9-5EC7D7836D17}"/>
              </a:ext>
            </a:extLst>
          </p:cNvPr>
          <p:cNvSpPr/>
          <p:nvPr/>
        </p:nvSpPr>
        <p:spPr>
          <a:xfrm>
            <a:off x="4940172" y="5405560"/>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BFB81DFB-ADFE-D94A-8921-7FA8BF18F6DC}"/>
              </a:ext>
            </a:extLst>
          </p:cNvPr>
          <p:cNvSpPr/>
          <p:nvPr/>
        </p:nvSpPr>
        <p:spPr>
          <a:xfrm>
            <a:off x="5929438" y="5405560"/>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0D08407F-C0BF-1D46-B7B9-E53AFF32CBA1}"/>
              </a:ext>
            </a:extLst>
          </p:cNvPr>
          <p:cNvSpPr/>
          <p:nvPr/>
        </p:nvSpPr>
        <p:spPr>
          <a:xfrm>
            <a:off x="6484783" y="3899560"/>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itle 1">
            <a:extLst>
              <a:ext uri="{FF2B5EF4-FFF2-40B4-BE49-F238E27FC236}">
                <a16:creationId xmlns:a16="http://schemas.microsoft.com/office/drawing/2014/main" id="{4E7E7B30-89F3-2A41-B7A4-15F0B38FD69C}"/>
              </a:ext>
            </a:extLst>
          </p:cNvPr>
          <p:cNvSpPr txBox="1">
            <a:spLocks/>
          </p:cNvSpPr>
          <p:nvPr/>
        </p:nvSpPr>
        <p:spPr>
          <a:xfrm>
            <a:off x="838200" y="476578"/>
            <a:ext cx="10515600" cy="762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US" sz="3600" i="1" dirty="0">
                <a:solidFill>
                  <a:schemeClr val="accent2"/>
                </a:solidFill>
              </a:rPr>
              <a:t>Aside</a:t>
            </a:r>
            <a:r>
              <a:rPr lang="en-US" dirty="0"/>
              <a:t>  Tree Traversals</a:t>
            </a:r>
          </a:p>
        </p:txBody>
      </p:sp>
      <p:sp>
        <p:nvSpPr>
          <p:cNvPr id="88" name="Content Placeholder 87">
            <a:extLst>
              <a:ext uri="{FF2B5EF4-FFF2-40B4-BE49-F238E27FC236}">
                <a16:creationId xmlns:a16="http://schemas.microsoft.com/office/drawing/2014/main" id="{942EB16E-8E16-F848-B894-827BB6E662FD}"/>
              </a:ext>
            </a:extLst>
          </p:cNvPr>
          <p:cNvSpPr>
            <a:spLocks noGrp="1"/>
          </p:cNvSpPr>
          <p:nvPr>
            <p:ph idx="1"/>
          </p:nvPr>
        </p:nvSpPr>
        <p:spPr>
          <a:xfrm>
            <a:off x="838200" y="1371600"/>
            <a:ext cx="11225359" cy="1032303"/>
          </a:xfrm>
        </p:spPr>
        <p:txBody>
          <a:bodyPr/>
          <a:lstStyle/>
          <a:p>
            <a:r>
              <a:rPr lang="en-US" dirty="0"/>
              <a:t>We could also apply this code to a tree (recall: a type of graph) to do a depth-first search on it</a:t>
            </a:r>
          </a:p>
        </p:txBody>
      </p:sp>
      <p:sp>
        <p:nvSpPr>
          <p:cNvPr id="89" name="Right Arrow 88">
            <a:extLst>
              <a:ext uri="{FF2B5EF4-FFF2-40B4-BE49-F238E27FC236}">
                <a16:creationId xmlns:a16="http://schemas.microsoft.com/office/drawing/2014/main" id="{B77E3B17-03E8-5449-8383-655A0B659A9A}"/>
              </a:ext>
            </a:extLst>
          </p:cNvPr>
          <p:cNvSpPr/>
          <p:nvPr/>
        </p:nvSpPr>
        <p:spPr>
          <a:xfrm>
            <a:off x="415334" y="3654816"/>
            <a:ext cx="371192" cy="29510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5D86FFE6-9320-D54D-9C8A-D2F91C4566D0}"/>
              </a:ext>
            </a:extLst>
          </p:cNvPr>
          <p:cNvSpPr/>
          <p:nvPr/>
        </p:nvSpPr>
        <p:spPr>
          <a:xfrm>
            <a:off x="6914050" y="4662755"/>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805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fade">
                                      <p:cBhvr>
                                        <p:cTn id="14" dur="500"/>
                                        <p:tgtEl>
                                          <p:spTgt spid="77"/>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fade">
                                      <p:cBhvr>
                                        <p:cTn id="18" dur="500"/>
                                        <p:tgtEl>
                                          <p:spTgt spid="78"/>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500"/>
                                        <p:tgtEl>
                                          <p:spTgt spid="79"/>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fade">
                                      <p:cBhvr>
                                        <p:cTn id="26" dur="500"/>
                                        <p:tgtEl>
                                          <p:spTgt spid="80"/>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91"/>
                                        </p:tgtEl>
                                        <p:attrNameLst>
                                          <p:attrName>style.visibility</p:attrName>
                                        </p:attrNameLst>
                                      </p:cBhvr>
                                      <p:to>
                                        <p:strVal val="visible"/>
                                      </p:to>
                                    </p:set>
                                    <p:animEffect transition="in" filter="fade">
                                      <p:cBhvr>
                                        <p:cTn id="34" dur="500"/>
                                        <p:tgtEl>
                                          <p:spTgt spid="9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0">
                                            <p:txEl>
                                              <p:pRg st="4" end="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animBg="1"/>
      <p:bldP spid="74" grpId="0"/>
      <p:bldP spid="75" grpId="0" animBg="1"/>
      <p:bldP spid="77" grpId="0" animBg="1"/>
      <p:bldP spid="78" grpId="0" animBg="1"/>
      <p:bldP spid="79" grpId="0" animBg="1"/>
      <p:bldP spid="80" grpId="0" animBg="1"/>
      <p:bldP spid="81" grpId="0" animBg="1"/>
      <p:bldP spid="89" grpId="0" animBg="1"/>
      <p:bldP spid="9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5D68DD-E447-974A-902A-4490246A275B}"/>
              </a:ext>
            </a:extLst>
          </p:cNvPr>
          <p:cNvSpPr>
            <a:spLocks noGrp="1"/>
          </p:cNvSpPr>
          <p:nvPr>
            <p:ph type="title"/>
          </p:nvPr>
        </p:nvSpPr>
        <p:spPr/>
        <p:txBody>
          <a:bodyPr/>
          <a:lstStyle/>
          <a:p>
            <a:r>
              <a:rPr lang="en-US" dirty="0"/>
              <a:t>Announcements</a:t>
            </a:r>
          </a:p>
        </p:txBody>
      </p:sp>
      <p:sp>
        <p:nvSpPr>
          <p:cNvPr id="2" name="Content Placeholder 1">
            <a:extLst>
              <a:ext uri="{FF2B5EF4-FFF2-40B4-BE49-F238E27FC236}">
                <a16:creationId xmlns:a16="http://schemas.microsoft.com/office/drawing/2014/main" id="{A60E02C9-9F16-7E48-BEF4-06AEA3A238DD}"/>
              </a:ext>
            </a:extLst>
          </p:cNvPr>
          <p:cNvSpPr>
            <a:spLocks noGrp="1"/>
          </p:cNvSpPr>
          <p:nvPr>
            <p:ph idx="1"/>
          </p:nvPr>
        </p:nvSpPr>
        <p:spPr>
          <a:xfrm>
            <a:off x="838200" y="1371600"/>
            <a:ext cx="10856495" cy="5390147"/>
          </a:xfrm>
        </p:spPr>
        <p:txBody>
          <a:bodyPr>
            <a:normAutofit/>
          </a:bodyPr>
          <a:lstStyle/>
          <a:p>
            <a:r>
              <a:rPr lang="en-US" dirty="0"/>
              <a:t>P3 due in 1 week on Wednesday, 8/05</a:t>
            </a:r>
          </a:p>
          <a:p>
            <a:pPr lvl="1"/>
            <a:r>
              <a:rPr lang="en-US" dirty="0"/>
              <a:t>Remember </a:t>
            </a:r>
            <a:r>
              <a:rPr lang="en-US" dirty="0" err="1">
                <a:latin typeface="Consolas" panose="020B0609020204030204" pitchFamily="49" charset="0"/>
                <a:cs typeface="Consolas" panose="020B0609020204030204" pitchFamily="49" charset="0"/>
              </a:rPr>
              <a:t>changePriority</a:t>
            </a:r>
            <a:r>
              <a:rPr lang="en-US" dirty="0"/>
              <a:t> and </a:t>
            </a:r>
            <a:r>
              <a:rPr lang="en-US" dirty="0">
                <a:latin typeface="Consolas" panose="020B0609020204030204" pitchFamily="49" charset="0"/>
                <a:cs typeface="Consolas" panose="020B0609020204030204" pitchFamily="49" charset="0"/>
              </a:rPr>
              <a:t>contains</a:t>
            </a:r>
            <a:r>
              <a:rPr lang="en-US" dirty="0"/>
              <a:t> are a chance for you to </a:t>
            </a:r>
            <a:r>
              <a:rPr lang="en-US" b="1" dirty="0"/>
              <a:t>extend</a:t>
            </a:r>
            <a:r>
              <a:rPr lang="en-US" dirty="0"/>
              <a:t> what we’ve seen in lecture – go beyond what’s in the slides</a:t>
            </a:r>
          </a:p>
          <a:p>
            <a:pPr lvl="1"/>
            <a:r>
              <a:rPr lang="en-US" dirty="0"/>
              <a:t>Just get working first, then add extra data structure for that wonderful sub-linear efficiency!</a:t>
            </a:r>
          </a:p>
          <a:p>
            <a:pPr lvl="1"/>
            <a:endParaRPr lang="en-US" dirty="0"/>
          </a:p>
          <a:p>
            <a:r>
              <a:rPr lang="en-US" dirty="0"/>
              <a:t>EX3 published this Friday, 7/31</a:t>
            </a:r>
          </a:p>
          <a:p>
            <a:pPr lvl="1"/>
            <a:r>
              <a:rPr lang="en-US" dirty="0"/>
              <a:t>Will focus on the graph problems we talk about this week</a:t>
            </a:r>
          </a:p>
          <a:p>
            <a:endParaRPr lang="en-US" dirty="0"/>
          </a:p>
          <a:p>
            <a:r>
              <a:rPr lang="en-US" dirty="0"/>
              <a:t>Still a number of 1:1 slots available this week if you’re interested in talking about applying this material after this class!</a:t>
            </a:r>
          </a:p>
          <a:p>
            <a:pPr lvl="1"/>
            <a:r>
              <a:rPr lang="en-US" dirty="0"/>
              <a:t>Jobs, internships, research, future classes, etc.</a:t>
            </a:r>
          </a:p>
        </p:txBody>
      </p:sp>
    </p:spTree>
    <p:extLst>
      <p:ext uri="{BB962C8B-B14F-4D97-AF65-F5344CB8AC3E}">
        <p14:creationId xmlns:p14="http://schemas.microsoft.com/office/powerpoint/2010/main" val="4234596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D11B2-A58F-C140-9EF2-75CC42DEE147}"/>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B2DCE81C-FFDE-374A-96F7-91C227904DC7}"/>
              </a:ext>
            </a:extLst>
          </p:cNvPr>
          <p:cNvSpPr>
            <a:spLocks noGrp="1"/>
          </p:cNvSpPr>
          <p:nvPr>
            <p:ph idx="1"/>
          </p:nvPr>
        </p:nvSpPr>
        <p:spPr/>
        <p:txBody>
          <a:bodyPr/>
          <a:lstStyle/>
          <a:p>
            <a:r>
              <a:rPr lang="en-US" sz="2400" b="1" i="1" dirty="0">
                <a:solidFill>
                  <a:schemeClr val="accent4"/>
                </a:solidFill>
              </a:rPr>
              <a:t>Review</a:t>
            </a:r>
            <a:r>
              <a:rPr lang="en-US" dirty="0"/>
              <a:t>  Graph Implementations</a:t>
            </a:r>
          </a:p>
          <a:p>
            <a:pPr marL="0" indent="0">
              <a:buNone/>
            </a:pPr>
            <a:endParaRPr lang="en-US" dirty="0"/>
          </a:p>
          <a:p>
            <a:r>
              <a:rPr lang="en-US" dirty="0"/>
              <a:t>s-t Connectivity Problem</a:t>
            </a:r>
          </a:p>
          <a:p>
            <a:endParaRPr lang="en-US" dirty="0"/>
          </a:p>
          <a:p>
            <a:r>
              <a:rPr lang="en-US" b="1" dirty="0">
                <a:solidFill>
                  <a:schemeClr val="accent5"/>
                </a:solidFill>
              </a:rPr>
              <a:t>BFS and DFS</a:t>
            </a:r>
          </a:p>
          <a:p>
            <a:pPr marL="0" indent="0">
              <a:buNone/>
            </a:pPr>
            <a:endParaRPr lang="en-US" dirty="0"/>
          </a:p>
          <a:p>
            <a:r>
              <a:rPr lang="en-US" dirty="0"/>
              <a:t>Shortest Paths Problem</a:t>
            </a:r>
          </a:p>
          <a:p>
            <a:endParaRPr lang="en-US" dirty="0"/>
          </a:p>
        </p:txBody>
      </p:sp>
      <p:sp>
        <p:nvSpPr>
          <p:cNvPr id="4" name="Pentagon 3">
            <a:extLst>
              <a:ext uri="{FF2B5EF4-FFF2-40B4-BE49-F238E27FC236}">
                <a16:creationId xmlns:a16="http://schemas.microsoft.com/office/drawing/2014/main" id="{58165A75-060D-3B41-A8F5-F02C35F0D9F2}"/>
              </a:ext>
            </a:extLst>
          </p:cNvPr>
          <p:cNvSpPr/>
          <p:nvPr/>
        </p:nvSpPr>
        <p:spPr>
          <a:xfrm rot="10800000">
            <a:off x="3336015" y="3465362"/>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972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56">
            <a:extLst>
              <a:ext uri="{FF2B5EF4-FFF2-40B4-BE49-F238E27FC236}">
                <a16:creationId xmlns:a16="http://schemas.microsoft.com/office/drawing/2014/main" id="{C0DBE053-9753-9049-B0B1-19927D351D9D}"/>
              </a:ext>
            </a:extLst>
          </p:cNvPr>
          <p:cNvSpPr/>
          <p:nvPr/>
        </p:nvSpPr>
        <p:spPr>
          <a:xfrm>
            <a:off x="905256" y="3897075"/>
            <a:ext cx="822960" cy="766365"/>
          </a:xfrm>
          <a:custGeom>
            <a:avLst/>
            <a:gdLst>
              <a:gd name="connsiteX0" fmla="*/ 448056 w 822960"/>
              <a:gd name="connsiteY0" fmla="*/ 7413 h 766365"/>
              <a:gd name="connsiteX1" fmla="*/ 374904 w 822960"/>
              <a:gd name="connsiteY1" fmla="*/ 16557 h 766365"/>
              <a:gd name="connsiteX2" fmla="*/ 219456 w 822960"/>
              <a:gd name="connsiteY2" fmla="*/ 25701 h 766365"/>
              <a:gd name="connsiteX3" fmla="*/ 137160 w 822960"/>
              <a:gd name="connsiteY3" fmla="*/ 62277 h 766365"/>
              <a:gd name="connsiteX4" fmla="*/ 100584 w 822960"/>
              <a:gd name="connsiteY4" fmla="*/ 98853 h 766365"/>
              <a:gd name="connsiteX5" fmla="*/ 73152 w 822960"/>
              <a:gd name="connsiteY5" fmla="*/ 135429 h 766365"/>
              <a:gd name="connsiteX6" fmla="*/ 54864 w 822960"/>
              <a:gd name="connsiteY6" fmla="*/ 190293 h 766365"/>
              <a:gd name="connsiteX7" fmla="*/ 18288 w 822960"/>
              <a:gd name="connsiteY7" fmla="*/ 281733 h 766365"/>
              <a:gd name="connsiteX8" fmla="*/ 9144 w 822960"/>
              <a:gd name="connsiteY8" fmla="*/ 309165 h 766365"/>
              <a:gd name="connsiteX9" fmla="*/ 0 w 822960"/>
              <a:gd name="connsiteY9" fmla="*/ 336597 h 766365"/>
              <a:gd name="connsiteX10" fmla="*/ 18288 w 822960"/>
              <a:gd name="connsiteY10" fmla="*/ 601773 h 766365"/>
              <a:gd name="connsiteX11" fmla="*/ 27432 w 822960"/>
              <a:gd name="connsiteY11" fmla="*/ 629205 h 766365"/>
              <a:gd name="connsiteX12" fmla="*/ 91440 w 822960"/>
              <a:gd name="connsiteY12" fmla="*/ 711501 h 766365"/>
              <a:gd name="connsiteX13" fmla="*/ 137160 w 822960"/>
              <a:gd name="connsiteY13" fmla="*/ 738933 h 766365"/>
              <a:gd name="connsiteX14" fmla="*/ 219456 w 822960"/>
              <a:gd name="connsiteY14" fmla="*/ 757221 h 766365"/>
              <a:gd name="connsiteX15" fmla="*/ 246888 w 822960"/>
              <a:gd name="connsiteY15" fmla="*/ 766365 h 766365"/>
              <a:gd name="connsiteX16" fmla="*/ 493776 w 822960"/>
              <a:gd name="connsiteY16" fmla="*/ 757221 h 766365"/>
              <a:gd name="connsiteX17" fmla="*/ 576072 w 822960"/>
              <a:gd name="connsiteY17" fmla="*/ 729789 h 766365"/>
              <a:gd name="connsiteX18" fmla="*/ 621792 w 822960"/>
              <a:gd name="connsiteY18" fmla="*/ 702357 h 766365"/>
              <a:gd name="connsiteX19" fmla="*/ 658368 w 822960"/>
              <a:gd name="connsiteY19" fmla="*/ 693213 h 766365"/>
              <a:gd name="connsiteX20" fmla="*/ 722376 w 822960"/>
              <a:gd name="connsiteY20" fmla="*/ 665781 h 766365"/>
              <a:gd name="connsiteX21" fmla="*/ 758952 w 822960"/>
              <a:gd name="connsiteY21" fmla="*/ 592629 h 766365"/>
              <a:gd name="connsiteX22" fmla="*/ 777240 w 822960"/>
              <a:gd name="connsiteY22" fmla="*/ 556053 h 766365"/>
              <a:gd name="connsiteX23" fmla="*/ 786384 w 822960"/>
              <a:gd name="connsiteY23" fmla="*/ 528621 h 766365"/>
              <a:gd name="connsiteX24" fmla="*/ 804672 w 822960"/>
              <a:gd name="connsiteY24" fmla="*/ 482901 h 766365"/>
              <a:gd name="connsiteX25" fmla="*/ 822960 w 822960"/>
              <a:gd name="connsiteY25" fmla="*/ 354885 h 766365"/>
              <a:gd name="connsiteX26" fmla="*/ 813816 w 822960"/>
              <a:gd name="connsiteY26" fmla="*/ 236013 h 766365"/>
              <a:gd name="connsiteX27" fmla="*/ 804672 w 822960"/>
              <a:gd name="connsiteY27" fmla="*/ 208581 h 766365"/>
              <a:gd name="connsiteX28" fmla="*/ 795528 w 822960"/>
              <a:gd name="connsiteY28" fmla="*/ 172005 h 766365"/>
              <a:gd name="connsiteX29" fmla="*/ 768096 w 822960"/>
              <a:gd name="connsiteY29" fmla="*/ 135429 h 766365"/>
              <a:gd name="connsiteX30" fmla="*/ 749808 w 822960"/>
              <a:gd name="connsiteY30" fmla="*/ 98853 h 766365"/>
              <a:gd name="connsiteX31" fmla="*/ 640080 w 822960"/>
              <a:gd name="connsiteY31" fmla="*/ 25701 h 766365"/>
              <a:gd name="connsiteX32" fmla="*/ 521208 w 822960"/>
              <a:gd name="connsiteY32" fmla="*/ 7413 h 766365"/>
              <a:gd name="connsiteX33" fmla="*/ 448056 w 822960"/>
              <a:gd name="connsiteY33" fmla="*/ 7413 h 76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22960" h="766365">
                <a:moveTo>
                  <a:pt x="448056" y="7413"/>
                </a:moveTo>
                <a:cubicBezTo>
                  <a:pt x="423672" y="8937"/>
                  <a:pt x="399400" y="14597"/>
                  <a:pt x="374904" y="16557"/>
                </a:cubicBezTo>
                <a:cubicBezTo>
                  <a:pt x="323164" y="20696"/>
                  <a:pt x="270926" y="18988"/>
                  <a:pt x="219456" y="25701"/>
                </a:cubicBezTo>
                <a:cubicBezTo>
                  <a:pt x="192382" y="29232"/>
                  <a:pt x="158845" y="43690"/>
                  <a:pt x="137160" y="62277"/>
                </a:cubicBezTo>
                <a:cubicBezTo>
                  <a:pt x="124069" y="73498"/>
                  <a:pt x="111938" y="85877"/>
                  <a:pt x="100584" y="98853"/>
                </a:cubicBezTo>
                <a:cubicBezTo>
                  <a:pt x="90548" y="110322"/>
                  <a:pt x="82296" y="123237"/>
                  <a:pt x="73152" y="135429"/>
                </a:cubicBezTo>
                <a:cubicBezTo>
                  <a:pt x="67056" y="153717"/>
                  <a:pt x="63485" y="173051"/>
                  <a:pt x="54864" y="190293"/>
                </a:cubicBezTo>
                <a:cubicBezTo>
                  <a:pt x="27955" y="244111"/>
                  <a:pt x="40887" y="213937"/>
                  <a:pt x="18288" y="281733"/>
                </a:cubicBezTo>
                <a:lnTo>
                  <a:pt x="9144" y="309165"/>
                </a:lnTo>
                <a:lnTo>
                  <a:pt x="0" y="336597"/>
                </a:lnTo>
                <a:cubicBezTo>
                  <a:pt x="6096" y="424989"/>
                  <a:pt x="10018" y="513558"/>
                  <a:pt x="18288" y="601773"/>
                </a:cubicBezTo>
                <a:cubicBezTo>
                  <a:pt x="19188" y="611370"/>
                  <a:pt x="22085" y="621185"/>
                  <a:pt x="27432" y="629205"/>
                </a:cubicBezTo>
                <a:cubicBezTo>
                  <a:pt x="46709" y="658121"/>
                  <a:pt x="61640" y="693621"/>
                  <a:pt x="91440" y="711501"/>
                </a:cubicBezTo>
                <a:cubicBezTo>
                  <a:pt x="106680" y="720645"/>
                  <a:pt x="121264" y="730985"/>
                  <a:pt x="137160" y="738933"/>
                </a:cubicBezTo>
                <a:cubicBezTo>
                  <a:pt x="161861" y="751284"/>
                  <a:pt x="194170" y="751602"/>
                  <a:pt x="219456" y="757221"/>
                </a:cubicBezTo>
                <a:cubicBezTo>
                  <a:pt x="228865" y="759312"/>
                  <a:pt x="237744" y="763317"/>
                  <a:pt x="246888" y="766365"/>
                </a:cubicBezTo>
                <a:cubicBezTo>
                  <a:pt x="329184" y="763317"/>
                  <a:pt x="411584" y="762358"/>
                  <a:pt x="493776" y="757221"/>
                </a:cubicBezTo>
                <a:cubicBezTo>
                  <a:pt x="529900" y="754963"/>
                  <a:pt x="545734" y="746643"/>
                  <a:pt x="576072" y="729789"/>
                </a:cubicBezTo>
                <a:cubicBezTo>
                  <a:pt x="591608" y="721158"/>
                  <a:pt x="605551" y="709575"/>
                  <a:pt x="621792" y="702357"/>
                </a:cubicBezTo>
                <a:cubicBezTo>
                  <a:pt x="633276" y="697253"/>
                  <a:pt x="646601" y="697626"/>
                  <a:pt x="658368" y="693213"/>
                </a:cubicBezTo>
                <a:cubicBezTo>
                  <a:pt x="839156" y="625417"/>
                  <a:pt x="586135" y="711195"/>
                  <a:pt x="722376" y="665781"/>
                </a:cubicBezTo>
                <a:cubicBezTo>
                  <a:pt x="754761" y="617203"/>
                  <a:pt x="729126" y="659737"/>
                  <a:pt x="758952" y="592629"/>
                </a:cubicBezTo>
                <a:cubicBezTo>
                  <a:pt x="764488" y="580173"/>
                  <a:pt x="771870" y="568582"/>
                  <a:pt x="777240" y="556053"/>
                </a:cubicBezTo>
                <a:cubicBezTo>
                  <a:pt x="781037" y="547194"/>
                  <a:pt x="783000" y="537646"/>
                  <a:pt x="786384" y="528621"/>
                </a:cubicBezTo>
                <a:cubicBezTo>
                  <a:pt x="792147" y="513252"/>
                  <a:pt x="799955" y="498623"/>
                  <a:pt x="804672" y="482901"/>
                </a:cubicBezTo>
                <a:cubicBezTo>
                  <a:pt x="814948" y="448649"/>
                  <a:pt x="819703" y="384196"/>
                  <a:pt x="822960" y="354885"/>
                </a:cubicBezTo>
                <a:cubicBezTo>
                  <a:pt x="819912" y="315261"/>
                  <a:pt x="818745" y="275447"/>
                  <a:pt x="813816" y="236013"/>
                </a:cubicBezTo>
                <a:cubicBezTo>
                  <a:pt x="812620" y="226449"/>
                  <a:pt x="807320" y="217849"/>
                  <a:pt x="804672" y="208581"/>
                </a:cubicBezTo>
                <a:cubicBezTo>
                  <a:pt x="801220" y="196497"/>
                  <a:pt x="801148" y="183245"/>
                  <a:pt x="795528" y="172005"/>
                </a:cubicBezTo>
                <a:cubicBezTo>
                  <a:pt x="788712" y="158374"/>
                  <a:pt x="776173" y="148352"/>
                  <a:pt x="768096" y="135429"/>
                </a:cubicBezTo>
                <a:cubicBezTo>
                  <a:pt x="760872" y="123870"/>
                  <a:pt x="759447" y="108492"/>
                  <a:pt x="749808" y="98853"/>
                </a:cubicBezTo>
                <a:cubicBezTo>
                  <a:pt x="732959" y="82004"/>
                  <a:pt x="673862" y="36962"/>
                  <a:pt x="640080" y="25701"/>
                </a:cubicBezTo>
                <a:cubicBezTo>
                  <a:pt x="614946" y="17323"/>
                  <a:pt x="539132" y="9654"/>
                  <a:pt x="521208" y="7413"/>
                </a:cubicBezTo>
                <a:cubicBezTo>
                  <a:pt x="473535" y="-8478"/>
                  <a:pt x="472440" y="5889"/>
                  <a:pt x="448056" y="7413"/>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a:extLst>
              <a:ext uri="{FF2B5EF4-FFF2-40B4-BE49-F238E27FC236}">
                <a16:creationId xmlns:a16="http://schemas.microsoft.com/office/drawing/2014/main" id="{66EF7ACD-9B9D-444D-AC95-7E4C1911AB69}"/>
              </a:ext>
            </a:extLst>
          </p:cNvPr>
          <p:cNvSpPr/>
          <p:nvPr/>
        </p:nvSpPr>
        <p:spPr>
          <a:xfrm>
            <a:off x="3108960" y="3986784"/>
            <a:ext cx="1847088" cy="923544"/>
          </a:xfrm>
          <a:custGeom>
            <a:avLst/>
            <a:gdLst>
              <a:gd name="connsiteX0" fmla="*/ 393192 w 1847088"/>
              <a:gd name="connsiteY0" fmla="*/ 0 h 923544"/>
              <a:gd name="connsiteX1" fmla="*/ 329184 w 1847088"/>
              <a:gd name="connsiteY1" fmla="*/ 9144 h 923544"/>
              <a:gd name="connsiteX2" fmla="*/ 237744 w 1847088"/>
              <a:gd name="connsiteY2" fmla="*/ 18288 h 923544"/>
              <a:gd name="connsiteX3" fmla="*/ 118872 w 1847088"/>
              <a:gd name="connsiteY3" fmla="*/ 73152 h 923544"/>
              <a:gd name="connsiteX4" fmla="*/ 82296 w 1847088"/>
              <a:gd name="connsiteY4" fmla="*/ 100584 h 923544"/>
              <a:gd name="connsiteX5" fmla="*/ 54864 w 1847088"/>
              <a:gd name="connsiteY5" fmla="*/ 137160 h 923544"/>
              <a:gd name="connsiteX6" fmla="*/ 27432 w 1847088"/>
              <a:gd name="connsiteY6" fmla="*/ 219456 h 923544"/>
              <a:gd name="connsiteX7" fmla="*/ 0 w 1847088"/>
              <a:gd name="connsiteY7" fmla="*/ 338328 h 923544"/>
              <a:gd name="connsiteX8" fmla="*/ 18288 w 1847088"/>
              <a:gd name="connsiteY8" fmla="*/ 576072 h 923544"/>
              <a:gd name="connsiteX9" fmla="*/ 36576 w 1847088"/>
              <a:gd name="connsiteY9" fmla="*/ 612648 h 923544"/>
              <a:gd name="connsiteX10" fmla="*/ 146304 w 1847088"/>
              <a:gd name="connsiteY10" fmla="*/ 704088 h 923544"/>
              <a:gd name="connsiteX11" fmla="*/ 228600 w 1847088"/>
              <a:gd name="connsiteY11" fmla="*/ 768096 h 923544"/>
              <a:gd name="connsiteX12" fmla="*/ 274320 w 1847088"/>
              <a:gd name="connsiteY12" fmla="*/ 777240 h 923544"/>
              <a:gd name="connsiteX13" fmla="*/ 393192 w 1847088"/>
              <a:gd name="connsiteY13" fmla="*/ 804672 h 923544"/>
              <a:gd name="connsiteX14" fmla="*/ 438912 w 1847088"/>
              <a:gd name="connsiteY14" fmla="*/ 813816 h 923544"/>
              <a:gd name="connsiteX15" fmla="*/ 548640 w 1847088"/>
              <a:gd name="connsiteY15" fmla="*/ 822960 h 923544"/>
              <a:gd name="connsiteX16" fmla="*/ 658368 w 1847088"/>
              <a:gd name="connsiteY16" fmla="*/ 841248 h 923544"/>
              <a:gd name="connsiteX17" fmla="*/ 694944 w 1847088"/>
              <a:gd name="connsiteY17" fmla="*/ 850392 h 923544"/>
              <a:gd name="connsiteX18" fmla="*/ 996696 w 1847088"/>
              <a:gd name="connsiteY18" fmla="*/ 868680 h 923544"/>
              <a:gd name="connsiteX19" fmla="*/ 1115568 w 1847088"/>
              <a:gd name="connsiteY19" fmla="*/ 886968 h 923544"/>
              <a:gd name="connsiteX20" fmla="*/ 1216152 w 1847088"/>
              <a:gd name="connsiteY20" fmla="*/ 896112 h 923544"/>
              <a:gd name="connsiteX21" fmla="*/ 1344168 w 1847088"/>
              <a:gd name="connsiteY21" fmla="*/ 923544 h 923544"/>
              <a:gd name="connsiteX22" fmla="*/ 1581912 w 1847088"/>
              <a:gd name="connsiteY22" fmla="*/ 905256 h 923544"/>
              <a:gd name="connsiteX23" fmla="*/ 1636776 w 1847088"/>
              <a:gd name="connsiteY23" fmla="*/ 868680 h 923544"/>
              <a:gd name="connsiteX24" fmla="*/ 1719072 w 1847088"/>
              <a:gd name="connsiteY24" fmla="*/ 804672 h 923544"/>
              <a:gd name="connsiteX25" fmla="*/ 1773936 w 1847088"/>
              <a:gd name="connsiteY25" fmla="*/ 713232 h 923544"/>
              <a:gd name="connsiteX26" fmla="*/ 1801368 w 1847088"/>
              <a:gd name="connsiteY26" fmla="*/ 667512 h 923544"/>
              <a:gd name="connsiteX27" fmla="*/ 1837944 w 1847088"/>
              <a:gd name="connsiteY27" fmla="*/ 585216 h 923544"/>
              <a:gd name="connsiteX28" fmla="*/ 1847088 w 1847088"/>
              <a:gd name="connsiteY28" fmla="*/ 557784 h 923544"/>
              <a:gd name="connsiteX29" fmla="*/ 1837944 w 1847088"/>
              <a:gd name="connsiteY29" fmla="*/ 429768 h 923544"/>
              <a:gd name="connsiteX30" fmla="*/ 1810512 w 1847088"/>
              <a:gd name="connsiteY30" fmla="*/ 256032 h 923544"/>
              <a:gd name="connsiteX31" fmla="*/ 1792224 w 1847088"/>
              <a:gd name="connsiteY31" fmla="*/ 219456 h 923544"/>
              <a:gd name="connsiteX32" fmla="*/ 1728216 w 1847088"/>
              <a:gd name="connsiteY32" fmla="*/ 146304 h 923544"/>
              <a:gd name="connsiteX33" fmla="*/ 1682496 w 1847088"/>
              <a:gd name="connsiteY33" fmla="*/ 109728 h 923544"/>
              <a:gd name="connsiteX34" fmla="*/ 1627632 w 1847088"/>
              <a:gd name="connsiteY34" fmla="*/ 91440 h 923544"/>
              <a:gd name="connsiteX35" fmla="*/ 1581912 w 1847088"/>
              <a:gd name="connsiteY35" fmla="*/ 73152 h 923544"/>
              <a:gd name="connsiteX36" fmla="*/ 1545336 w 1847088"/>
              <a:gd name="connsiteY36" fmla="*/ 64008 h 923544"/>
              <a:gd name="connsiteX37" fmla="*/ 1463040 w 1847088"/>
              <a:gd name="connsiteY37" fmla="*/ 45720 h 923544"/>
              <a:gd name="connsiteX38" fmla="*/ 1298448 w 1847088"/>
              <a:gd name="connsiteY38" fmla="*/ 27432 h 923544"/>
              <a:gd name="connsiteX39" fmla="*/ 877824 w 1847088"/>
              <a:gd name="connsiteY39" fmla="*/ 18288 h 923544"/>
              <a:gd name="connsiteX40" fmla="*/ 393192 w 1847088"/>
              <a:gd name="connsiteY40"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47088" h="923544">
                <a:moveTo>
                  <a:pt x="393192" y="0"/>
                </a:moveTo>
                <a:cubicBezTo>
                  <a:pt x="371856" y="3048"/>
                  <a:pt x="350589" y="6626"/>
                  <a:pt x="329184" y="9144"/>
                </a:cubicBezTo>
                <a:cubicBezTo>
                  <a:pt x="298762" y="12723"/>
                  <a:pt x="267851" y="12643"/>
                  <a:pt x="237744" y="18288"/>
                </a:cubicBezTo>
                <a:cubicBezTo>
                  <a:pt x="194130" y="26466"/>
                  <a:pt x="155559" y="49806"/>
                  <a:pt x="118872" y="73152"/>
                </a:cubicBezTo>
                <a:cubicBezTo>
                  <a:pt x="106015" y="81334"/>
                  <a:pt x="93072" y="89808"/>
                  <a:pt x="82296" y="100584"/>
                </a:cubicBezTo>
                <a:cubicBezTo>
                  <a:pt x="71520" y="111360"/>
                  <a:pt x="64008" y="124968"/>
                  <a:pt x="54864" y="137160"/>
                </a:cubicBezTo>
                <a:cubicBezTo>
                  <a:pt x="32951" y="224811"/>
                  <a:pt x="61865" y="116157"/>
                  <a:pt x="27432" y="219456"/>
                </a:cubicBezTo>
                <a:cubicBezTo>
                  <a:pt x="7947" y="277910"/>
                  <a:pt x="9536" y="281112"/>
                  <a:pt x="0" y="338328"/>
                </a:cubicBezTo>
                <a:cubicBezTo>
                  <a:pt x="6096" y="417576"/>
                  <a:pt x="7783" y="497287"/>
                  <a:pt x="18288" y="576072"/>
                </a:cubicBezTo>
                <a:cubicBezTo>
                  <a:pt x="20090" y="589583"/>
                  <a:pt x="27944" y="602098"/>
                  <a:pt x="36576" y="612648"/>
                </a:cubicBezTo>
                <a:cubicBezTo>
                  <a:pt x="123483" y="718868"/>
                  <a:pt x="68625" y="643671"/>
                  <a:pt x="146304" y="704088"/>
                </a:cubicBezTo>
                <a:cubicBezTo>
                  <a:pt x="193279" y="740624"/>
                  <a:pt x="170330" y="744788"/>
                  <a:pt x="228600" y="768096"/>
                </a:cubicBezTo>
                <a:cubicBezTo>
                  <a:pt x="243030" y="773868"/>
                  <a:pt x="259242" y="773471"/>
                  <a:pt x="274320" y="777240"/>
                </a:cubicBezTo>
                <a:cubicBezTo>
                  <a:pt x="419434" y="813519"/>
                  <a:pt x="263568" y="781104"/>
                  <a:pt x="393192" y="804672"/>
                </a:cubicBezTo>
                <a:cubicBezTo>
                  <a:pt x="408483" y="807452"/>
                  <a:pt x="423477" y="812000"/>
                  <a:pt x="438912" y="813816"/>
                </a:cubicBezTo>
                <a:cubicBezTo>
                  <a:pt x="475363" y="818104"/>
                  <a:pt x="512064" y="819912"/>
                  <a:pt x="548640" y="822960"/>
                </a:cubicBezTo>
                <a:cubicBezTo>
                  <a:pt x="738176" y="860867"/>
                  <a:pt x="408845" y="795880"/>
                  <a:pt x="658368" y="841248"/>
                </a:cubicBezTo>
                <a:cubicBezTo>
                  <a:pt x="670733" y="843496"/>
                  <a:pt x="682446" y="849076"/>
                  <a:pt x="694944" y="850392"/>
                </a:cubicBezTo>
                <a:cubicBezTo>
                  <a:pt x="737859" y="854909"/>
                  <a:pt x="965119" y="866926"/>
                  <a:pt x="996696" y="868680"/>
                </a:cubicBezTo>
                <a:cubicBezTo>
                  <a:pt x="1032333" y="874620"/>
                  <a:pt x="1080270" y="883046"/>
                  <a:pt x="1115568" y="886968"/>
                </a:cubicBezTo>
                <a:cubicBezTo>
                  <a:pt x="1149028" y="890686"/>
                  <a:pt x="1182716" y="892178"/>
                  <a:pt x="1216152" y="896112"/>
                </a:cubicBezTo>
                <a:cubicBezTo>
                  <a:pt x="1266306" y="902012"/>
                  <a:pt x="1293025" y="910758"/>
                  <a:pt x="1344168" y="923544"/>
                </a:cubicBezTo>
                <a:cubicBezTo>
                  <a:pt x="1423416" y="917448"/>
                  <a:pt x="1503791" y="919904"/>
                  <a:pt x="1581912" y="905256"/>
                </a:cubicBezTo>
                <a:cubicBezTo>
                  <a:pt x="1603515" y="901205"/>
                  <a:pt x="1619052" y="881678"/>
                  <a:pt x="1636776" y="868680"/>
                </a:cubicBezTo>
                <a:cubicBezTo>
                  <a:pt x="1664801" y="848129"/>
                  <a:pt x="1697362" y="831809"/>
                  <a:pt x="1719072" y="804672"/>
                </a:cubicBezTo>
                <a:cubicBezTo>
                  <a:pt x="1786144" y="720832"/>
                  <a:pt x="1731375" y="798353"/>
                  <a:pt x="1773936" y="713232"/>
                </a:cubicBezTo>
                <a:cubicBezTo>
                  <a:pt x="1781884" y="697336"/>
                  <a:pt x="1792737" y="683048"/>
                  <a:pt x="1801368" y="667512"/>
                </a:cubicBezTo>
                <a:cubicBezTo>
                  <a:pt x="1817353" y="638739"/>
                  <a:pt x="1826206" y="616518"/>
                  <a:pt x="1837944" y="585216"/>
                </a:cubicBezTo>
                <a:cubicBezTo>
                  <a:pt x="1841328" y="576191"/>
                  <a:pt x="1844040" y="566928"/>
                  <a:pt x="1847088" y="557784"/>
                </a:cubicBezTo>
                <a:cubicBezTo>
                  <a:pt x="1844040" y="515112"/>
                  <a:pt x="1842201" y="472336"/>
                  <a:pt x="1837944" y="429768"/>
                </a:cubicBezTo>
                <a:cubicBezTo>
                  <a:pt x="1834489" y="395215"/>
                  <a:pt x="1832054" y="306298"/>
                  <a:pt x="1810512" y="256032"/>
                </a:cubicBezTo>
                <a:cubicBezTo>
                  <a:pt x="1805142" y="243503"/>
                  <a:pt x="1799448" y="231015"/>
                  <a:pt x="1792224" y="219456"/>
                </a:cubicBezTo>
                <a:cubicBezTo>
                  <a:pt x="1775153" y="192142"/>
                  <a:pt x="1752142" y="167572"/>
                  <a:pt x="1728216" y="146304"/>
                </a:cubicBezTo>
                <a:cubicBezTo>
                  <a:pt x="1713629" y="133338"/>
                  <a:pt x="1699630" y="119074"/>
                  <a:pt x="1682496" y="109728"/>
                </a:cubicBezTo>
                <a:cubicBezTo>
                  <a:pt x="1665573" y="100497"/>
                  <a:pt x="1645530" y="98599"/>
                  <a:pt x="1627632" y="91440"/>
                </a:cubicBezTo>
                <a:cubicBezTo>
                  <a:pt x="1612392" y="85344"/>
                  <a:pt x="1597484" y="78343"/>
                  <a:pt x="1581912" y="73152"/>
                </a:cubicBezTo>
                <a:cubicBezTo>
                  <a:pt x="1569990" y="69178"/>
                  <a:pt x="1557420" y="67460"/>
                  <a:pt x="1545336" y="64008"/>
                </a:cubicBezTo>
                <a:cubicBezTo>
                  <a:pt x="1474800" y="43855"/>
                  <a:pt x="1576490" y="66347"/>
                  <a:pt x="1463040" y="45720"/>
                </a:cubicBezTo>
                <a:cubicBezTo>
                  <a:pt x="1383225" y="31208"/>
                  <a:pt x="1420351" y="31564"/>
                  <a:pt x="1298448" y="27432"/>
                </a:cubicBezTo>
                <a:cubicBezTo>
                  <a:pt x="1158287" y="22681"/>
                  <a:pt x="1018038" y="21037"/>
                  <a:pt x="877824" y="18288"/>
                </a:cubicBezTo>
                <a:lnTo>
                  <a:pt x="393192"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a:extLst>
              <a:ext uri="{FF2B5EF4-FFF2-40B4-BE49-F238E27FC236}">
                <a16:creationId xmlns:a16="http://schemas.microsoft.com/office/drawing/2014/main" id="{19FAD1B4-86B7-F041-A032-82E318FFDEB7}"/>
              </a:ext>
            </a:extLst>
          </p:cNvPr>
          <p:cNvSpPr/>
          <p:nvPr/>
        </p:nvSpPr>
        <p:spPr>
          <a:xfrm>
            <a:off x="1764792" y="5020056"/>
            <a:ext cx="2450592" cy="1572768"/>
          </a:xfrm>
          <a:custGeom>
            <a:avLst/>
            <a:gdLst>
              <a:gd name="connsiteX0" fmla="*/ 1783080 w 2450592"/>
              <a:gd name="connsiteY0" fmla="*/ 82296 h 1572768"/>
              <a:gd name="connsiteX1" fmla="*/ 1655064 w 2450592"/>
              <a:gd name="connsiteY1" fmla="*/ 210312 h 1572768"/>
              <a:gd name="connsiteX2" fmla="*/ 1627632 w 2450592"/>
              <a:gd name="connsiteY2" fmla="*/ 237744 h 1572768"/>
              <a:gd name="connsiteX3" fmla="*/ 1591056 w 2450592"/>
              <a:gd name="connsiteY3" fmla="*/ 274320 h 1572768"/>
              <a:gd name="connsiteX4" fmla="*/ 1545336 w 2450592"/>
              <a:gd name="connsiteY4" fmla="*/ 365760 h 1572768"/>
              <a:gd name="connsiteX5" fmla="*/ 1499616 w 2450592"/>
              <a:gd name="connsiteY5" fmla="*/ 466344 h 1572768"/>
              <a:gd name="connsiteX6" fmla="*/ 1472184 w 2450592"/>
              <a:gd name="connsiteY6" fmla="*/ 512064 h 1572768"/>
              <a:gd name="connsiteX7" fmla="*/ 1453896 w 2450592"/>
              <a:gd name="connsiteY7" fmla="*/ 566928 h 1572768"/>
              <a:gd name="connsiteX8" fmla="*/ 1426464 w 2450592"/>
              <a:gd name="connsiteY8" fmla="*/ 603504 h 1572768"/>
              <a:gd name="connsiteX9" fmla="*/ 1399032 w 2450592"/>
              <a:gd name="connsiteY9" fmla="*/ 649224 h 1572768"/>
              <a:gd name="connsiteX10" fmla="*/ 1307592 w 2450592"/>
              <a:gd name="connsiteY10" fmla="*/ 731520 h 1572768"/>
              <a:gd name="connsiteX11" fmla="*/ 1271016 w 2450592"/>
              <a:gd name="connsiteY11" fmla="*/ 749808 h 1572768"/>
              <a:gd name="connsiteX12" fmla="*/ 1243584 w 2450592"/>
              <a:gd name="connsiteY12" fmla="*/ 768096 h 1572768"/>
              <a:gd name="connsiteX13" fmla="*/ 1207008 w 2450592"/>
              <a:gd name="connsiteY13" fmla="*/ 777240 h 1572768"/>
              <a:gd name="connsiteX14" fmla="*/ 1097280 w 2450592"/>
              <a:gd name="connsiteY14" fmla="*/ 804672 h 1572768"/>
              <a:gd name="connsiteX15" fmla="*/ 777240 w 2450592"/>
              <a:gd name="connsiteY15" fmla="*/ 822960 h 1572768"/>
              <a:gd name="connsiteX16" fmla="*/ 704088 w 2450592"/>
              <a:gd name="connsiteY16" fmla="*/ 832104 h 1572768"/>
              <a:gd name="connsiteX17" fmla="*/ 374904 w 2450592"/>
              <a:gd name="connsiteY17" fmla="*/ 850392 h 1572768"/>
              <a:gd name="connsiteX18" fmla="*/ 292608 w 2450592"/>
              <a:gd name="connsiteY18" fmla="*/ 868680 h 1572768"/>
              <a:gd name="connsiteX19" fmla="*/ 155448 w 2450592"/>
              <a:gd name="connsiteY19" fmla="*/ 923544 h 1572768"/>
              <a:gd name="connsiteX20" fmla="*/ 73152 w 2450592"/>
              <a:gd name="connsiteY20" fmla="*/ 1042416 h 1572768"/>
              <a:gd name="connsiteX21" fmla="*/ 45720 w 2450592"/>
              <a:gd name="connsiteY21" fmla="*/ 1097280 h 1572768"/>
              <a:gd name="connsiteX22" fmla="*/ 18288 w 2450592"/>
              <a:gd name="connsiteY22" fmla="*/ 1143000 h 1572768"/>
              <a:gd name="connsiteX23" fmla="*/ 0 w 2450592"/>
              <a:gd name="connsiteY23" fmla="*/ 1188720 h 1572768"/>
              <a:gd name="connsiteX24" fmla="*/ 9144 w 2450592"/>
              <a:gd name="connsiteY24" fmla="*/ 1362456 h 1572768"/>
              <a:gd name="connsiteX25" fmla="*/ 36576 w 2450592"/>
              <a:gd name="connsiteY25" fmla="*/ 1417320 h 1572768"/>
              <a:gd name="connsiteX26" fmla="*/ 73152 w 2450592"/>
              <a:gd name="connsiteY26" fmla="*/ 1481328 h 1572768"/>
              <a:gd name="connsiteX27" fmla="*/ 109728 w 2450592"/>
              <a:gd name="connsiteY27" fmla="*/ 1508760 h 1572768"/>
              <a:gd name="connsiteX28" fmla="*/ 137160 w 2450592"/>
              <a:gd name="connsiteY28" fmla="*/ 1536192 h 1572768"/>
              <a:gd name="connsiteX29" fmla="*/ 182880 w 2450592"/>
              <a:gd name="connsiteY29" fmla="*/ 1554480 h 1572768"/>
              <a:gd name="connsiteX30" fmla="*/ 265176 w 2450592"/>
              <a:gd name="connsiteY30" fmla="*/ 1572768 h 1572768"/>
              <a:gd name="connsiteX31" fmla="*/ 566928 w 2450592"/>
              <a:gd name="connsiteY31" fmla="*/ 1554480 h 1572768"/>
              <a:gd name="connsiteX32" fmla="*/ 676656 w 2450592"/>
              <a:gd name="connsiteY32" fmla="*/ 1536192 h 1572768"/>
              <a:gd name="connsiteX33" fmla="*/ 786384 w 2450592"/>
              <a:gd name="connsiteY33" fmla="*/ 1499616 h 1572768"/>
              <a:gd name="connsiteX34" fmla="*/ 877824 w 2450592"/>
              <a:gd name="connsiteY34" fmla="*/ 1453896 h 1572768"/>
              <a:gd name="connsiteX35" fmla="*/ 914400 w 2450592"/>
              <a:gd name="connsiteY35" fmla="*/ 1435608 h 1572768"/>
              <a:gd name="connsiteX36" fmla="*/ 941832 w 2450592"/>
              <a:gd name="connsiteY36" fmla="*/ 1417320 h 1572768"/>
              <a:gd name="connsiteX37" fmla="*/ 1088136 w 2450592"/>
              <a:gd name="connsiteY37" fmla="*/ 1353312 h 1572768"/>
              <a:gd name="connsiteX38" fmla="*/ 1133856 w 2450592"/>
              <a:gd name="connsiteY38" fmla="*/ 1325880 h 1572768"/>
              <a:gd name="connsiteX39" fmla="*/ 1170432 w 2450592"/>
              <a:gd name="connsiteY39" fmla="*/ 1289304 h 1572768"/>
              <a:gd name="connsiteX40" fmla="*/ 1280160 w 2450592"/>
              <a:gd name="connsiteY40" fmla="*/ 1234440 h 1572768"/>
              <a:gd name="connsiteX41" fmla="*/ 1335024 w 2450592"/>
              <a:gd name="connsiteY41" fmla="*/ 1197864 h 1572768"/>
              <a:gd name="connsiteX42" fmla="*/ 1371600 w 2450592"/>
              <a:gd name="connsiteY42" fmla="*/ 1188720 h 1572768"/>
              <a:gd name="connsiteX43" fmla="*/ 1408176 w 2450592"/>
              <a:gd name="connsiteY43" fmla="*/ 1170432 h 1572768"/>
              <a:gd name="connsiteX44" fmla="*/ 1545336 w 2450592"/>
              <a:gd name="connsiteY44" fmla="*/ 1133856 h 1572768"/>
              <a:gd name="connsiteX45" fmla="*/ 1664208 w 2450592"/>
              <a:gd name="connsiteY45" fmla="*/ 1097280 h 1572768"/>
              <a:gd name="connsiteX46" fmla="*/ 1737360 w 2450592"/>
              <a:gd name="connsiteY46" fmla="*/ 1069848 h 1572768"/>
              <a:gd name="connsiteX47" fmla="*/ 1810512 w 2450592"/>
              <a:gd name="connsiteY47" fmla="*/ 1051560 h 1572768"/>
              <a:gd name="connsiteX48" fmla="*/ 1874520 w 2450592"/>
              <a:gd name="connsiteY48" fmla="*/ 1033272 h 1572768"/>
              <a:gd name="connsiteX49" fmla="*/ 1920240 w 2450592"/>
              <a:gd name="connsiteY49" fmla="*/ 1005840 h 1572768"/>
              <a:gd name="connsiteX50" fmla="*/ 2057400 w 2450592"/>
              <a:gd name="connsiteY50" fmla="*/ 960120 h 1572768"/>
              <a:gd name="connsiteX51" fmla="*/ 2130552 w 2450592"/>
              <a:gd name="connsiteY51" fmla="*/ 923544 h 1572768"/>
              <a:gd name="connsiteX52" fmla="*/ 2167128 w 2450592"/>
              <a:gd name="connsiteY52" fmla="*/ 896112 h 1572768"/>
              <a:gd name="connsiteX53" fmla="*/ 2212848 w 2450592"/>
              <a:gd name="connsiteY53" fmla="*/ 868680 h 1572768"/>
              <a:gd name="connsiteX54" fmla="*/ 2249424 w 2450592"/>
              <a:gd name="connsiteY54" fmla="*/ 841248 h 1572768"/>
              <a:gd name="connsiteX55" fmla="*/ 2295144 w 2450592"/>
              <a:gd name="connsiteY55" fmla="*/ 813816 h 1572768"/>
              <a:gd name="connsiteX56" fmla="*/ 2359152 w 2450592"/>
              <a:gd name="connsiteY56" fmla="*/ 758952 h 1572768"/>
              <a:gd name="connsiteX57" fmla="*/ 2395728 w 2450592"/>
              <a:gd name="connsiteY57" fmla="*/ 667512 h 1572768"/>
              <a:gd name="connsiteX58" fmla="*/ 2414016 w 2450592"/>
              <a:gd name="connsiteY58" fmla="*/ 621792 h 1572768"/>
              <a:gd name="connsiteX59" fmla="*/ 2441448 w 2450592"/>
              <a:gd name="connsiteY59" fmla="*/ 521208 h 1572768"/>
              <a:gd name="connsiteX60" fmla="*/ 2450592 w 2450592"/>
              <a:gd name="connsiteY60" fmla="*/ 457200 h 1572768"/>
              <a:gd name="connsiteX61" fmla="*/ 2441448 w 2450592"/>
              <a:gd name="connsiteY61" fmla="*/ 310896 h 1572768"/>
              <a:gd name="connsiteX62" fmla="*/ 2414016 w 2450592"/>
              <a:gd name="connsiteY62" fmla="*/ 246888 h 1572768"/>
              <a:gd name="connsiteX63" fmla="*/ 2395728 w 2450592"/>
              <a:gd name="connsiteY63" fmla="*/ 219456 h 1572768"/>
              <a:gd name="connsiteX64" fmla="*/ 2368296 w 2450592"/>
              <a:gd name="connsiteY64" fmla="*/ 182880 h 1572768"/>
              <a:gd name="connsiteX65" fmla="*/ 2286000 w 2450592"/>
              <a:gd name="connsiteY65" fmla="*/ 109728 h 1572768"/>
              <a:gd name="connsiteX66" fmla="*/ 2194560 w 2450592"/>
              <a:gd name="connsiteY66" fmla="*/ 54864 h 1572768"/>
              <a:gd name="connsiteX67" fmla="*/ 2103120 w 2450592"/>
              <a:gd name="connsiteY67" fmla="*/ 27432 h 1572768"/>
              <a:gd name="connsiteX68" fmla="*/ 2075688 w 2450592"/>
              <a:gd name="connsiteY68" fmla="*/ 18288 h 1572768"/>
              <a:gd name="connsiteX69" fmla="*/ 2002536 w 2450592"/>
              <a:gd name="connsiteY69" fmla="*/ 0 h 1572768"/>
              <a:gd name="connsiteX70" fmla="*/ 1847088 w 2450592"/>
              <a:gd name="connsiteY70" fmla="*/ 27432 h 1572768"/>
              <a:gd name="connsiteX71" fmla="*/ 1819656 w 2450592"/>
              <a:gd name="connsiteY71" fmla="*/ 36576 h 1572768"/>
              <a:gd name="connsiteX72" fmla="*/ 1783080 w 2450592"/>
              <a:gd name="connsiteY72" fmla="*/ 82296 h 157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450592" h="1572768">
                <a:moveTo>
                  <a:pt x="1783080" y="82296"/>
                </a:moveTo>
                <a:lnTo>
                  <a:pt x="1655064" y="210312"/>
                </a:lnTo>
                <a:lnTo>
                  <a:pt x="1627632" y="237744"/>
                </a:lnTo>
                <a:lnTo>
                  <a:pt x="1591056" y="274320"/>
                </a:lnTo>
                <a:cubicBezTo>
                  <a:pt x="1544078" y="391765"/>
                  <a:pt x="1605131" y="246170"/>
                  <a:pt x="1545336" y="365760"/>
                </a:cubicBezTo>
                <a:cubicBezTo>
                  <a:pt x="1469724" y="516984"/>
                  <a:pt x="1596337" y="289022"/>
                  <a:pt x="1499616" y="466344"/>
                </a:cubicBezTo>
                <a:cubicBezTo>
                  <a:pt x="1491105" y="481947"/>
                  <a:pt x="1479538" y="495884"/>
                  <a:pt x="1472184" y="512064"/>
                </a:cubicBezTo>
                <a:cubicBezTo>
                  <a:pt x="1464207" y="529613"/>
                  <a:pt x="1462517" y="549686"/>
                  <a:pt x="1453896" y="566928"/>
                </a:cubicBezTo>
                <a:cubicBezTo>
                  <a:pt x="1447080" y="580559"/>
                  <a:pt x="1434918" y="590824"/>
                  <a:pt x="1426464" y="603504"/>
                </a:cubicBezTo>
                <a:cubicBezTo>
                  <a:pt x="1416605" y="618292"/>
                  <a:pt x="1410410" y="635571"/>
                  <a:pt x="1399032" y="649224"/>
                </a:cubicBezTo>
                <a:cubicBezTo>
                  <a:pt x="1371948" y="681725"/>
                  <a:pt x="1343851" y="710800"/>
                  <a:pt x="1307592" y="731520"/>
                </a:cubicBezTo>
                <a:cubicBezTo>
                  <a:pt x="1295757" y="738283"/>
                  <a:pt x="1282851" y="743045"/>
                  <a:pt x="1271016" y="749808"/>
                </a:cubicBezTo>
                <a:cubicBezTo>
                  <a:pt x="1261474" y="755260"/>
                  <a:pt x="1253685" y="763767"/>
                  <a:pt x="1243584" y="768096"/>
                </a:cubicBezTo>
                <a:cubicBezTo>
                  <a:pt x="1232033" y="773046"/>
                  <a:pt x="1219045" y="773629"/>
                  <a:pt x="1207008" y="777240"/>
                </a:cubicBezTo>
                <a:cubicBezTo>
                  <a:pt x="1149557" y="794475"/>
                  <a:pt x="1156731" y="799010"/>
                  <a:pt x="1097280" y="804672"/>
                </a:cubicBezTo>
                <a:cubicBezTo>
                  <a:pt x="1024310" y="811622"/>
                  <a:pt x="839258" y="819859"/>
                  <a:pt x="777240" y="822960"/>
                </a:cubicBezTo>
                <a:cubicBezTo>
                  <a:pt x="752856" y="826008"/>
                  <a:pt x="728605" y="830432"/>
                  <a:pt x="704088" y="832104"/>
                </a:cubicBezTo>
                <a:cubicBezTo>
                  <a:pt x="594445" y="839580"/>
                  <a:pt x="484370" y="840662"/>
                  <a:pt x="374904" y="850392"/>
                </a:cubicBezTo>
                <a:cubicBezTo>
                  <a:pt x="346913" y="852880"/>
                  <a:pt x="319684" y="861159"/>
                  <a:pt x="292608" y="868680"/>
                </a:cubicBezTo>
                <a:cubicBezTo>
                  <a:pt x="216338" y="889866"/>
                  <a:pt x="218198" y="892169"/>
                  <a:pt x="155448" y="923544"/>
                </a:cubicBezTo>
                <a:cubicBezTo>
                  <a:pt x="128016" y="963168"/>
                  <a:pt x="94705" y="999311"/>
                  <a:pt x="73152" y="1042416"/>
                </a:cubicBezTo>
                <a:cubicBezTo>
                  <a:pt x="64008" y="1060704"/>
                  <a:pt x="55511" y="1079330"/>
                  <a:pt x="45720" y="1097280"/>
                </a:cubicBezTo>
                <a:cubicBezTo>
                  <a:pt x="37209" y="1112883"/>
                  <a:pt x="26236" y="1127104"/>
                  <a:pt x="18288" y="1143000"/>
                </a:cubicBezTo>
                <a:cubicBezTo>
                  <a:pt x="10947" y="1157681"/>
                  <a:pt x="6096" y="1173480"/>
                  <a:pt x="0" y="1188720"/>
                </a:cubicBezTo>
                <a:cubicBezTo>
                  <a:pt x="3048" y="1246632"/>
                  <a:pt x="-18" y="1305192"/>
                  <a:pt x="9144" y="1362456"/>
                </a:cubicBezTo>
                <a:cubicBezTo>
                  <a:pt x="12374" y="1382646"/>
                  <a:pt x="26882" y="1399317"/>
                  <a:pt x="36576" y="1417320"/>
                </a:cubicBezTo>
                <a:cubicBezTo>
                  <a:pt x="48226" y="1438956"/>
                  <a:pt x="57801" y="1462139"/>
                  <a:pt x="73152" y="1481328"/>
                </a:cubicBezTo>
                <a:cubicBezTo>
                  <a:pt x="82672" y="1493228"/>
                  <a:pt x="98157" y="1498842"/>
                  <a:pt x="109728" y="1508760"/>
                </a:cubicBezTo>
                <a:cubicBezTo>
                  <a:pt x="119546" y="1517176"/>
                  <a:pt x="126194" y="1529338"/>
                  <a:pt x="137160" y="1536192"/>
                </a:cubicBezTo>
                <a:cubicBezTo>
                  <a:pt x="151079" y="1544891"/>
                  <a:pt x="167308" y="1549289"/>
                  <a:pt x="182880" y="1554480"/>
                </a:cubicBezTo>
                <a:cubicBezTo>
                  <a:pt x="202250" y="1560937"/>
                  <a:pt x="247058" y="1569144"/>
                  <a:pt x="265176" y="1572768"/>
                </a:cubicBezTo>
                <a:cubicBezTo>
                  <a:pt x="413364" y="1566840"/>
                  <a:pt x="451928" y="1571730"/>
                  <a:pt x="566928" y="1554480"/>
                </a:cubicBezTo>
                <a:cubicBezTo>
                  <a:pt x="603598" y="1548979"/>
                  <a:pt x="641478" y="1547918"/>
                  <a:pt x="676656" y="1536192"/>
                </a:cubicBezTo>
                <a:cubicBezTo>
                  <a:pt x="713232" y="1524000"/>
                  <a:pt x="751900" y="1516858"/>
                  <a:pt x="786384" y="1499616"/>
                </a:cubicBezTo>
                <a:lnTo>
                  <a:pt x="877824" y="1453896"/>
                </a:lnTo>
                <a:cubicBezTo>
                  <a:pt x="890016" y="1447800"/>
                  <a:pt x="903058" y="1443169"/>
                  <a:pt x="914400" y="1435608"/>
                </a:cubicBezTo>
                <a:cubicBezTo>
                  <a:pt x="923544" y="1429512"/>
                  <a:pt x="931854" y="1421925"/>
                  <a:pt x="941832" y="1417320"/>
                </a:cubicBezTo>
                <a:cubicBezTo>
                  <a:pt x="1059985" y="1362788"/>
                  <a:pt x="999096" y="1401879"/>
                  <a:pt x="1088136" y="1353312"/>
                </a:cubicBezTo>
                <a:cubicBezTo>
                  <a:pt x="1103739" y="1344801"/>
                  <a:pt x="1119827" y="1336791"/>
                  <a:pt x="1133856" y="1325880"/>
                </a:cubicBezTo>
                <a:cubicBezTo>
                  <a:pt x="1147466" y="1315294"/>
                  <a:pt x="1155811" y="1298442"/>
                  <a:pt x="1170432" y="1289304"/>
                </a:cubicBezTo>
                <a:cubicBezTo>
                  <a:pt x="1205109" y="1267631"/>
                  <a:pt x="1246135" y="1257123"/>
                  <a:pt x="1280160" y="1234440"/>
                </a:cubicBezTo>
                <a:cubicBezTo>
                  <a:pt x="1298448" y="1222248"/>
                  <a:pt x="1315365" y="1207694"/>
                  <a:pt x="1335024" y="1197864"/>
                </a:cubicBezTo>
                <a:cubicBezTo>
                  <a:pt x="1346264" y="1192244"/>
                  <a:pt x="1359833" y="1193133"/>
                  <a:pt x="1371600" y="1188720"/>
                </a:cubicBezTo>
                <a:cubicBezTo>
                  <a:pt x="1384363" y="1183934"/>
                  <a:pt x="1395366" y="1175090"/>
                  <a:pt x="1408176" y="1170432"/>
                </a:cubicBezTo>
                <a:cubicBezTo>
                  <a:pt x="1439863" y="1158910"/>
                  <a:pt x="1514642" y="1142041"/>
                  <a:pt x="1545336" y="1133856"/>
                </a:cubicBezTo>
                <a:cubicBezTo>
                  <a:pt x="1587506" y="1122611"/>
                  <a:pt x="1623367" y="1111866"/>
                  <a:pt x="1664208" y="1097280"/>
                </a:cubicBezTo>
                <a:cubicBezTo>
                  <a:pt x="1688733" y="1088521"/>
                  <a:pt x="1712503" y="1077616"/>
                  <a:pt x="1737360" y="1069848"/>
                </a:cubicBezTo>
                <a:cubicBezTo>
                  <a:pt x="1761350" y="1062351"/>
                  <a:pt x="1786226" y="1058036"/>
                  <a:pt x="1810512" y="1051560"/>
                </a:cubicBezTo>
                <a:cubicBezTo>
                  <a:pt x="1831953" y="1045843"/>
                  <a:pt x="1853184" y="1039368"/>
                  <a:pt x="1874520" y="1033272"/>
                </a:cubicBezTo>
                <a:cubicBezTo>
                  <a:pt x="1889760" y="1024128"/>
                  <a:pt x="1903652" y="1012220"/>
                  <a:pt x="1920240" y="1005840"/>
                </a:cubicBezTo>
                <a:cubicBezTo>
                  <a:pt x="2129081" y="925516"/>
                  <a:pt x="1865772" y="1049546"/>
                  <a:pt x="2057400" y="960120"/>
                </a:cubicBezTo>
                <a:cubicBezTo>
                  <a:pt x="2082104" y="948591"/>
                  <a:pt x="2107004" y="937281"/>
                  <a:pt x="2130552" y="923544"/>
                </a:cubicBezTo>
                <a:cubicBezTo>
                  <a:pt x="2143716" y="915865"/>
                  <a:pt x="2154448" y="904566"/>
                  <a:pt x="2167128" y="896112"/>
                </a:cubicBezTo>
                <a:cubicBezTo>
                  <a:pt x="2181916" y="886253"/>
                  <a:pt x="2198060" y="878539"/>
                  <a:pt x="2212848" y="868680"/>
                </a:cubicBezTo>
                <a:cubicBezTo>
                  <a:pt x="2225528" y="860226"/>
                  <a:pt x="2236744" y="849702"/>
                  <a:pt x="2249424" y="841248"/>
                </a:cubicBezTo>
                <a:cubicBezTo>
                  <a:pt x="2264212" y="831389"/>
                  <a:pt x="2280356" y="823675"/>
                  <a:pt x="2295144" y="813816"/>
                </a:cubicBezTo>
                <a:cubicBezTo>
                  <a:pt x="2330335" y="790355"/>
                  <a:pt x="2330897" y="787207"/>
                  <a:pt x="2359152" y="758952"/>
                </a:cubicBezTo>
                <a:lnTo>
                  <a:pt x="2395728" y="667512"/>
                </a:lnTo>
                <a:cubicBezTo>
                  <a:pt x="2401824" y="652272"/>
                  <a:pt x="2410797" y="637887"/>
                  <a:pt x="2414016" y="621792"/>
                </a:cubicBezTo>
                <a:cubicBezTo>
                  <a:pt x="2426941" y="557169"/>
                  <a:pt x="2418245" y="590816"/>
                  <a:pt x="2441448" y="521208"/>
                </a:cubicBezTo>
                <a:cubicBezTo>
                  <a:pt x="2444496" y="499872"/>
                  <a:pt x="2450592" y="478753"/>
                  <a:pt x="2450592" y="457200"/>
                </a:cubicBezTo>
                <a:cubicBezTo>
                  <a:pt x="2450592" y="408337"/>
                  <a:pt x="2446563" y="359491"/>
                  <a:pt x="2441448" y="310896"/>
                </a:cubicBezTo>
                <a:cubicBezTo>
                  <a:pt x="2439793" y="295177"/>
                  <a:pt x="2419927" y="257232"/>
                  <a:pt x="2414016" y="246888"/>
                </a:cubicBezTo>
                <a:cubicBezTo>
                  <a:pt x="2408564" y="237346"/>
                  <a:pt x="2402116" y="228399"/>
                  <a:pt x="2395728" y="219456"/>
                </a:cubicBezTo>
                <a:cubicBezTo>
                  <a:pt x="2386870" y="207055"/>
                  <a:pt x="2378332" y="194349"/>
                  <a:pt x="2368296" y="182880"/>
                </a:cubicBezTo>
                <a:cubicBezTo>
                  <a:pt x="2344387" y="155555"/>
                  <a:pt x="2315225" y="130983"/>
                  <a:pt x="2286000" y="109728"/>
                </a:cubicBezTo>
                <a:cubicBezTo>
                  <a:pt x="2259761" y="90645"/>
                  <a:pt x="2226009" y="67443"/>
                  <a:pt x="2194560" y="54864"/>
                </a:cubicBezTo>
                <a:cubicBezTo>
                  <a:pt x="2140235" y="33134"/>
                  <a:pt x="2150274" y="40905"/>
                  <a:pt x="2103120" y="27432"/>
                </a:cubicBezTo>
                <a:cubicBezTo>
                  <a:pt x="2093852" y="24784"/>
                  <a:pt x="2084987" y="20824"/>
                  <a:pt x="2075688" y="18288"/>
                </a:cubicBezTo>
                <a:cubicBezTo>
                  <a:pt x="2051439" y="11675"/>
                  <a:pt x="2002536" y="0"/>
                  <a:pt x="2002536" y="0"/>
                </a:cubicBezTo>
                <a:cubicBezTo>
                  <a:pt x="1861156" y="11782"/>
                  <a:pt x="1933725" y="-5057"/>
                  <a:pt x="1847088" y="27432"/>
                </a:cubicBezTo>
                <a:cubicBezTo>
                  <a:pt x="1838063" y="30816"/>
                  <a:pt x="1828082" y="31895"/>
                  <a:pt x="1819656" y="36576"/>
                </a:cubicBezTo>
                <a:cubicBezTo>
                  <a:pt x="1800443" y="47250"/>
                  <a:pt x="1764792" y="73152"/>
                  <a:pt x="1783080" y="82296"/>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a:extLst>
              <a:ext uri="{FF2B5EF4-FFF2-40B4-BE49-F238E27FC236}">
                <a16:creationId xmlns:a16="http://schemas.microsoft.com/office/drawing/2014/main" id="{CE3BB192-731C-6E4C-A4C3-8A14F82D22CB}"/>
              </a:ext>
            </a:extLst>
          </p:cNvPr>
          <p:cNvSpPr/>
          <p:nvPr/>
        </p:nvSpPr>
        <p:spPr>
          <a:xfrm>
            <a:off x="2240280" y="2761380"/>
            <a:ext cx="1033271" cy="2880468"/>
          </a:xfrm>
          <a:custGeom>
            <a:avLst/>
            <a:gdLst>
              <a:gd name="connsiteX0" fmla="*/ 475488 w 1033271"/>
              <a:gd name="connsiteY0" fmla="*/ 27540 h 2880468"/>
              <a:gd name="connsiteX1" fmla="*/ 347472 w 1033271"/>
              <a:gd name="connsiteY1" fmla="*/ 73260 h 2880468"/>
              <a:gd name="connsiteX2" fmla="*/ 265176 w 1033271"/>
              <a:gd name="connsiteY2" fmla="*/ 137268 h 2880468"/>
              <a:gd name="connsiteX3" fmla="*/ 228600 w 1033271"/>
              <a:gd name="connsiteY3" fmla="*/ 182988 h 2880468"/>
              <a:gd name="connsiteX4" fmla="*/ 192024 w 1033271"/>
              <a:gd name="connsiteY4" fmla="*/ 219564 h 2880468"/>
              <a:gd name="connsiteX5" fmla="*/ 146304 w 1033271"/>
              <a:gd name="connsiteY5" fmla="*/ 320148 h 2880468"/>
              <a:gd name="connsiteX6" fmla="*/ 182880 w 1033271"/>
              <a:gd name="connsiteY6" fmla="*/ 640188 h 2880468"/>
              <a:gd name="connsiteX7" fmla="*/ 201168 w 1033271"/>
              <a:gd name="connsiteY7" fmla="*/ 676764 h 2880468"/>
              <a:gd name="connsiteX8" fmla="*/ 265176 w 1033271"/>
              <a:gd name="connsiteY8" fmla="*/ 740772 h 2880468"/>
              <a:gd name="connsiteX9" fmla="*/ 292608 w 1033271"/>
              <a:gd name="connsiteY9" fmla="*/ 768204 h 2880468"/>
              <a:gd name="connsiteX10" fmla="*/ 347472 w 1033271"/>
              <a:gd name="connsiteY10" fmla="*/ 795636 h 2880468"/>
              <a:gd name="connsiteX11" fmla="*/ 438912 w 1033271"/>
              <a:gd name="connsiteY11" fmla="*/ 850500 h 2880468"/>
              <a:gd name="connsiteX12" fmla="*/ 475488 w 1033271"/>
              <a:gd name="connsiteY12" fmla="*/ 877932 h 2880468"/>
              <a:gd name="connsiteX13" fmla="*/ 512064 w 1033271"/>
              <a:gd name="connsiteY13" fmla="*/ 896220 h 2880468"/>
              <a:gd name="connsiteX14" fmla="*/ 557784 w 1033271"/>
              <a:gd name="connsiteY14" fmla="*/ 932796 h 2880468"/>
              <a:gd name="connsiteX15" fmla="*/ 576072 w 1033271"/>
              <a:gd name="connsiteY15" fmla="*/ 960228 h 2880468"/>
              <a:gd name="connsiteX16" fmla="*/ 603504 w 1033271"/>
              <a:gd name="connsiteY16" fmla="*/ 1005948 h 2880468"/>
              <a:gd name="connsiteX17" fmla="*/ 621792 w 1033271"/>
              <a:gd name="connsiteY17" fmla="*/ 1033380 h 2880468"/>
              <a:gd name="connsiteX18" fmla="*/ 640080 w 1033271"/>
              <a:gd name="connsiteY18" fmla="*/ 1069956 h 2880468"/>
              <a:gd name="connsiteX19" fmla="*/ 667512 w 1033271"/>
              <a:gd name="connsiteY19" fmla="*/ 1115676 h 2880468"/>
              <a:gd name="connsiteX20" fmla="*/ 694944 w 1033271"/>
              <a:gd name="connsiteY20" fmla="*/ 1271124 h 2880468"/>
              <a:gd name="connsiteX21" fmla="*/ 658368 w 1033271"/>
              <a:gd name="connsiteY21" fmla="*/ 1554588 h 2880468"/>
              <a:gd name="connsiteX22" fmla="*/ 612648 w 1033271"/>
              <a:gd name="connsiteY22" fmla="*/ 1627740 h 2880468"/>
              <a:gd name="connsiteX23" fmla="*/ 585216 w 1033271"/>
              <a:gd name="connsiteY23" fmla="*/ 1664316 h 2880468"/>
              <a:gd name="connsiteX24" fmla="*/ 557784 w 1033271"/>
              <a:gd name="connsiteY24" fmla="*/ 1710036 h 2880468"/>
              <a:gd name="connsiteX25" fmla="*/ 512064 w 1033271"/>
              <a:gd name="connsiteY25" fmla="*/ 1746612 h 2880468"/>
              <a:gd name="connsiteX26" fmla="*/ 384048 w 1033271"/>
              <a:gd name="connsiteY26" fmla="*/ 1874628 h 2880468"/>
              <a:gd name="connsiteX27" fmla="*/ 256032 w 1033271"/>
              <a:gd name="connsiteY27" fmla="*/ 2030076 h 2880468"/>
              <a:gd name="connsiteX28" fmla="*/ 201168 w 1033271"/>
              <a:gd name="connsiteY28" fmla="*/ 2084940 h 2880468"/>
              <a:gd name="connsiteX29" fmla="*/ 128016 w 1033271"/>
              <a:gd name="connsiteY29" fmla="*/ 2139804 h 2880468"/>
              <a:gd name="connsiteX30" fmla="*/ 54864 w 1033271"/>
              <a:gd name="connsiteY30" fmla="*/ 2240388 h 2880468"/>
              <a:gd name="connsiteX31" fmla="*/ 27432 w 1033271"/>
              <a:gd name="connsiteY31" fmla="*/ 2350116 h 2880468"/>
              <a:gd name="connsiteX32" fmla="*/ 18288 w 1033271"/>
              <a:gd name="connsiteY32" fmla="*/ 2395836 h 2880468"/>
              <a:gd name="connsiteX33" fmla="*/ 0 w 1033271"/>
              <a:gd name="connsiteY33" fmla="*/ 2514708 h 2880468"/>
              <a:gd name="connsiteX34" fmla="*/ 9144 w 1033271"/>
              <a:gd name="connsiteY34" fmla="*/ 2670156 h 2880468"/>
              <a:gd name="connsiteX35" fmla="*/ 45720 w 1033271"/>
              <a:gd name="connsiteY35" fmla="*/ 2715876 h 2880468"/>
              <a:gd name="connsiteX36" fmla="*/ 146304 w 1033271"/>
              <a:gd name="connsiteY36" fmla="*/ 2779884 h 2880468"/>
              <a:gd name="connsiteX37" fmla="*/ 182880 w 1033271"/>
              <a:gd name="connsiteY37" fmla="*/ 2807316 h 2880468"/>
              <a:gd name="connsiteX38" fmla="*/ 210312 w 1033271"/>
              <a:gd name="connsiteY38" fmla="*/ 2816460 h 2880468"/>
              <a:gd name="connsiteX39" fmla="*/ 256032 w 1033271"/>
              <a:gd name="connsiteY39" fmla="*/ 2853036 h 2880468"/>
              <a:gd name="connsiteX40" fmla="*/ 283464 w 1033271"/>
              <a:gd name="connsiteY40" fmla="*/ 2862180 h 2880468"/>
              <a:gd name="connsiteX41" fmla="*/ 411480 w 1033271"/>
              <a:gd name="connsiteY41" fmla="*/ 2880468 h 2880468"/>
              <a:gd name="connsiteX42" fmla="*/ 493776 w 1033271"/>
              <a:gd name="connsiteY42" fmla="*/ 2871324 h 2880468"/>
              <a:gd name="connsiteX43" fmla="*/ 521208 w 1033271"/>
              <a:gd name="connsiteY43" fmla="*/ 2853036 h 2880468"/>
              <a:gd name="connsiteX44" fmla="*/ 557784 w 1033271"/>
              <a:gd name="connsiteY44" fmla="*/ 2843892 h 2880468"/>
              <a:gd name="connsiteX45" fmla="*/ 594360 w 1033271"/>
              <a:gd name="connsiteY45" fmla="*/ 2816460 h 2880468"/>
              <a:gd name="connsiteX46" fmla="*/ 640080 w 1033271"/>
              <a:gd name="connsiteY46" fmla="*/ 2789028 h 2880468"/>
              <a:gd name="connsiteX47" fmla="*/ 676656 w 1033271"/>
              <a:gd name="connsiteY47" fmla="*/ 2752452 h 2880468"/>
              <a:gd name="connsiteX48" fmla="*/ 685800 w 1033271"/>
              <a:gd name="connsiteY48" fmla="*/ 2725020 h 2880468"/>
              <a:gd name="connsiteX49" fmla="*/ 722376 w 1033271"/>
              <a:gd name="connsiteY49" fmla="*/ 2661012 h 2880468"/>
              <a:gd name="connsiteX50" fmla="*/ 749808 w 1033271"/>
              <a:gd name="connsiteY50" fmla="*/ 2569572 h 2880468"/>
              <a:gd name="connsiteX51" fmla="*/ 768096 w 1033271"/>
              <a:gd name="connsiteY51" fmla="*/ 2441556 h 2880468"/>
              <a:gd name="connsiteX52" fmla="*/ 768096 w 1033271"/>
              <a:gd name="connsiteY52" fmla="*/ 1655172 h 2880468"/>
              <a:gd name="connsiteX53" fmla="*/ 777240 w 1033271"/>
              <a:gd name="connsiteY53" fmla="*/ 1618596 h 2880468"/>
              <a:gd name="connsiteX54" fmla="*/ 804672 w 1033271"/>
              <a:gd name="connsiteY54" fmla="*/ 1499724 h 2880468"/>
              <a:gd name="connsiteX55" fmla="*/ 813816 w 1033271"/>
              <a:gd name="connsiteY55" fmla="*/ 1444860 h 2880468"/>
              <a:gd name="connsiteX56" fmla="*/ 832104 w 1033271"/>
              <a:gd name="connsiteY56" fmla="*/ 1399140 h 2880468"/>
              <a:gd name="connsiteX57" fmla="*/ 868680 w 1033271"/>
              <a:gd name="connsiteY57" fmla="*/ 1280268 h 2880468"/>
              <a:gd name="connsiteX58" fmla="*/ 896112 w 1033271"/>
              <a:gd name="connsiteY58" fmla="*/ 1207116 h 2880468"/>
              <a:gd name="connsiteX59" fmla="*/ 932688 w 1033271"/>
              <a:gd name="connsiteY59" fmla="*/ 1042524 h 2880468"/>
              <a:gd name="connsiteX60" fmla="*/ 941832 w 1033271"/>
              <a:gd name="connsiteY60" fmla="*/ 996804 h 2880468"/>
              <a:gd name="connsiteX61" fmla="*/ 969264 w 1033271"/>
              <a:gd name="connsiteY61" fmla="*/ 914508 h 2880468"/>
              <a:gd name="connsiteX62" fmla="*/ 987552 w 1033271"/>
              <a:gd name="connsiteY62" fmla="*/ 841356 h 2880468"/>
              <a:gd name="connsiteX63" fmla="*/ 996696 w 1033271"/>
              <a:gd name="connsiteY63" fmla="*/ 768204 h 2880468"/>
              <a:gd name="connsiteX64" fmla="*/ 1005840 w 1033271"/>
              <a:gd name="connsiteY64" fmla="*/ 731628 h 2880468"/>
              <a:gd name="connsiteX65" fmla="*/ 1024128 w 1033271"/>
              <a:gd name="connsiteY65" fmla="*/ 621900 h 2880468"/>
              <a:gd name="connsiteX66" fmla="*/ 1024128 w 1033271"/>
              <a:gd name="connsiteY66" fmla="*/ 356724 h 2880468"/>
              <a:gd name="connsiteX67" fmla="*/ 1005840 w 1033271"/>
              <a:gd name="connsiteY67" fmla="*/ 274428 h 2880468"/>
              <a:gd name="connsiteX68" fmla="*/ 996696 w 1033271"/>
              <a:gd name="connsiteY68" fmla="*/ 237852 h 2880468"/>
              <a:gd name="connsiteX69" fmla="*/ 969264 w 1033271"/>
              <a:gd name="connsiteY69" fmla="*/ 210420 h 2880468"/>
              <a:gd name="connsiteX70" fmla="*/ 914400 w 1033271"/>
              <a:gd name="connsiteY70" fmla="*/ 155556 h 2880468"/>
              <a:gd name="connsiteX71" fmla="*/ 896112 w 1033271"/>
              <a:gd name="connsiteY71" fmla="*/ 128124 h 2880468"/>
              <a:gd name="connsiteX72" fmla="*/ 804672 w 1033271"/>
              <a:gd name="connsiteY72" fmla="*/ 64116 h 2880468"/>
              <a:gd name="connsiteX73" fmla="*/ 640080 w 1033271"/>
              <a:gd name="connsiteY73" fmla="*/ 9252 h 2880468"/>
              <a:gd name="connsiteX74" fmla="*/ 576072 w 1033271"/>
              <a:gd name="connsiteY74" fmla="*/ 108 h 2880468"/>
              <a:gd name="connsiteX75" fmla="*/ 475488 w 1033271"/>
              <a:gd name="connsiteY75" fmla="*/ 27540 h 288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33271" h="2880468">
                <a:moveTo>
                  <a:pt x="475488" y="27540"/>
                </a:moveTo>
                <a:cubicBezTo>
                  <a:pt x="437388" y="39732"/>
                  <a:pt x="376378" y="51580"/>
                  <a:pt x="347472" y="73260"/>
                </a:cubicBezTo>
                <a:cubicBezTo>
                  <a:pt x="216423" y="171546"/>
                  <a:pt x="410107" y="50309"/>
                  <a:pt x="265176" y="137268"/>
                </a:cubicBezTo>
                <a:cubicBezTo>
                  <a:pt x="252984" y="152508"/>
                  <a:pt x="241566" y="168401"/>
                  <a:pt x="228600" y="182988"/>
                </a:cubicBezTo>
                <a:cubicBezTo>
                  <a:pt x="217145" y="195875"/>
                  <a:pt x="202610" y="205954"/>
                  <a:pt x="192024" y="219564"/>
                </a:cubicBezTo>
                <a:cubicBezTo>
                  <a:pt x="162974" y="256914"/>
                  <a:pt x="161210" y="275431"/>
                  <a:pt x="146304" y="320148"/>
                </a:cubicBezTo>
                <a:cubicBezTo>
                  <a:pt x="159956" y="524924"/>
                  <a:pt x="131583" y="524769"/>
                  <a:pt x="182880" y="640188"/>
                </a:cubicBezTo>
                <a:cubicBezTo>
                  <a:pt x="188416" y="652644"/>
                  <a:pt x="193607" y="665422"/>
                  <a:pt x="201168" y="676764"/>
                </a:cubicBezTo>
                <a:cubicBezTo>
                  <a:pt x="247708" y="746573"/>
                  <a:pt x="219760" y="702926"/>
                  <a:pt x="265176" y="740772"/>
                </a:cubicBezTo>
                <a:cubicBezTo>
                  <a:pt x="275110" y="749051"/>
                  <a:pt x="281848" y="761031"/>
                  <a:pt x="292608" y="768204"/>
                </a:cubicBezTo>
                <a:cubicBezTo>
                  <a:pt x="309621" y="779546"/>
                  <a:pt x="329651" y="785612"/>
                  <a:pt x="347472" y="795636"/>
                </a:cubicBezTo>
                <a:cubicBezTo>
                  <a:pt x="378453" y="813063"/>
                  <a:pt x="410476" y="829173"/>
                  <a:pt x="438912" y="850500"/>
                </a:cubicBezTo>
                <a:cubicBezTo>
                  <a:pt x="451104" y="859644"/>
                  <a:pt x="462565" y="869855"/>
                  <a:pt x="475488" y="877932"/>
                </a:cubicBezTo>
                <a:cubicBezTo>
                  <a:pt x="487047" y="885156"/>
                  <a:pt x="500722" y="888659"/>
                  <a:pt x="512064" y="896220"/>
                </a:cubicBezTo>
                <a:cubicBezTo>
                  <a:pt x="528303" y="907046"/>
                  <a:pt x="543984" y="918996"/>
                  <a:pt x="557784" y="932796"/>
                </a:cubicBezTo>
                <a:cubicBezTo>
                  <a:pt x="565555" y="940567"/>
                  <a:pt x="570247" y="950909"/>
                  <a:pt x="576072" y="960228"/>
                </a:cubicBezTo>
                <a:cubicBezTo>
                  <a:pt x="585492" y="975299"/>
                  <a:pt x="594084" y="990877"/>
                  <a:pt x="603504" y="1005948"/>
                </a:cubicBezTo>
                <a:cubicBezTo>
                  <a:pt x="609329" y="1015267"/>
                  <a:pt x="616340" y="1023838"/>
                  <a:pt x="621792" y="1033380"/>
                </a:cubicBezTo>
                <a:cubicBezTo>
                  <a:pt x="628555" y="1045215"/>
                  <a:pt x="633460" y="1058040"/>
                  <a:pt x="640080" y="1069956"/>
                </a:cubicBezTo>
                <a:cubicBezTo>
                  <a:pt x="648711" y="1085492"/>
                  <a:pt x="658368" y="1100436"/>
                  <a:pt x="667512" y="1115676"/>
                </a:cubicBezTo>
                <a:cubicBezTo>
                  <a:pt x="692494" y="1215605"/>
                  <a:pt x="683024" y="1163847"/>
                  <a:pt x="694944" y="1271124"/>
                </a:cubicBezTo>
                <a:cubicBezTo>
                  <a:pt x="685920" y="1388440"/>
                  <a:pt x="704002" y="1463320"/>
                  <a:pt x="658368" y="1554588"/>
                </a:cubicBezTo>
                <a:cubicBezTo>
                  <a:pt x="651250" y="1568825"/>
                  <a:pt x="624737" y="1610815"/>
                  <a:pt x="612648" y="1627740"/>
                </a:cubicBezTo>
                <a:cubicBezTo>
                  <a:pt x="603790" y="1640141"/>
                  <a:pt x="593670" y="1651636"/>
                  <a:pt x="585216" y="1664316"/>
                </a:cubicBezTo>
                <a:cubicBezTo>
                  <a:pt x="575357" y="1679104"/>
                  <a:pt x="569592" y="1696752"/>
                  <a:pt x="557784" y="1710036"/>
                </a:cubicBezTo>
                <a:cubicBezTo>
                  <a:pt x="544818" y="1724623"/>
                  <a:pt x="526232" y="1733189"/>
                  <a:pt x="512064" y="1746612"/>
                </a:cubicBezTo>
                <a:cubicBezTo>
                  <a:pt x="468255" y="1788116"/>
                  <a:pt x="422411" y="1828044"/>
                  <a:pt x="384048" y="1874628"/>
                </a:cubicBezTo>
                <a:cubicBezTo>
                  <a:pt x="341376" y="1926444"/>
                  <a:pt x="303497" y="1982611"/>
                  <a:pt x="256032" y="2030076"/>
                </a:cubicBezTo>
                <a:cubicBezTo>
                  <a:pt x="237744" y="2048364"/>
                  <a:pt x="220805" y="2068108"/>
                  <a:pt x="201168" y="2084940"/>
                </a:cubicBezTo>
                <a:cubicBezTo>
                  <a:pt x="178026" y="2104776"/>
                  <a:pt x="150484" y="2119208"/>
                  <a:pt x="128016" y="2139804"/>
                </a:cubicBezTo>
                <a:cubicBezTo>
                  <a:pt x="112615" y="2153922"/>
                  <a:pt x="62956" y="2224204"/>
                  <a:pt x="54864" y="2240388"/>
                </a:cubicBezTo>
                <a:cubicBezTo>
                  <a:pt x="35784" y="2278547"/>
                  <a:pt x="34868" y="2309220"/>
                  <a:pt x="27432" y="2350116"/>
                </a:cubicBezTo>
                <a:cubicBezTo>
                  <a:pt x="24652" y="2365407"/>
                  <a:pt x="21068" y="2380545"/>
                  <a:pt x="18288" y="2395836"/>
                </a:cubicBezTo>
                <a:cubicBezTo>
                  <a:pt x="9830" y="2442356"/>
                  <a:pt x="6850" y="2466759"/>
                  <a:pt x="0" y="2514708"/>
                </a:cubicBezTo>
                <a:cubicBezTo>
                  <a:pt x="3048" y="2566524"/>
                  <a:pt x="-2359" y="2619541"/>
                  <a:pt x="9144" y="2670156"/>
                </a:cubicBezTo>
                <a:cubicBezTo>
                  <a:pt x="13469" y="2689187"/>
                  <a:pt x="31333" y="2702688"/>
                  <a:pt x="45720" y="2715876"/>
                </a:cubicBezTo>
                <a:cubicBezTo>
                  <a:pt x="103479" y="2768822"/>
                  <a:pt x="97262" y="2763537"/>
                  <a:pt x="146304" y="2779884"/>
                </a:cubicBezTo>
                <a:cubicBezTo>
                  <a:pt x="158496" y="2789028"/>
                  <a:pt x="169648" y="2799755"/>
                  <a:pt x="182880" y="2807316"/>
                </a:cubicBezTo>
                <a:cubicBezTo>
                  <a:pt x="191249" y="2812098"/>
                  <a:pt x="202138" y="2811352"/>
                  <a:pt x="210312" y="2816460"/>
                </a:cubicBezTo>
                <a:cubicBezTo>
                  <a:pt x="226862" y="2826804"/>
                  <a:pt x="239482" y="2842692"/>
                  <a:pt x="256032" y="2853036"/>
                </a:cubicBezTo>
                <a:cubicBezTo>
                  <a:pt x="264206" y="2858144"/>
                  <a:pt x="274196" y="2859532"/>
                  <a:pt x="283464" y="2862180"/>
                </a:cubicBezTo>
                <a:cubicBezTo>
                  <a:pt x="337009" y="2877478"/>
                  <a:pt x="338610" y="2873181"/>
                  <a:pt x="411480" y="2880468"/>
                </a:cubicBezTo>
                <a:cubicBezTo>
                  <a:pt x="438912" y="2877420"/>
                  <a:pt x="466999" y="2878018"/>
                  <a:pt x="493776" y="2871324"/>
                </a:cubicBezTo>
                <a:cubicBezTo>
                  <a:pt x="504438" y="2868659"/>
                  <a:pt x="511107" y="2857365"/>
                  <a:pt x="521208" y="2853036"/>
                </a:cubicBezTo>
                <a:cubicBezTo>
                  <a:pt x="532759" y="2848086"/>
                  <a:pt x="545592" y="2846940"/>
                  <a:pt x="557784" y="2843892"/>
                </a:cubicBezTo>
                <a:cubicBezTo>
                  <a:pt x="569976" y="2834748"/>
                  <a:pt x="581680" y="2824914"/>
                  <a:pt x="594360" y="2816460"/>
                </a:cubicBezTo>
                <a:cubicBezTo>
                  <a:pt x="609148" y="2806601"/>
                  <a:pt x="626051" y="2799939"/>
                  <a:pt x="640080" y="2789028"/>
                </a:cubicBezTo>
                <a:cubicBezTo>
                  <a:pt x="653690" y="2778442"/>
                  <a:pt x="664464" y="2764644"/>
                  <a:pt x="676656" y="2752452"/>
                </a:cubicBezTo>
                <a:cubicBezTo>
                  <a:pt x="679704" y="2743308"/>
                  <a:pt x="682003" y="2733879"/>
                  <a:pt x="685800" y="2725020"/>
                </a:cubicBezTo>
                <a:cubicBezTo>
                  <a:pt x="699722" y="2692536"/>
                  <a:pt x="704010" y="2688562"/>
                  <a:pt x="722376" y="2661012"/>
                </a:cubicBezTo>
                <a:cubicBezTo>
                  <a:pt x="754673" y="2499527"/>
                  <a:pt x="704695" y="2734985"/>
                  <a:pt x="749808" y="2569572"/>
                </a:cubicBezTo>
                <a:cubicBezTo>
                  <a:pt x="755893" y="2547261"/>
                  <a:pt x="766062" y="2457831"/>
                  <a:pt x="768096" y="2441556"/>
                </a:cubicBezTo>
                <a:cubicBezTo>
                  <a:pt x="759932" y="2074154"/>
                  <a:pt x="752184" y="2013196"/>
                  <a:pt x="768096" y="1655172"/>
                </a:cubicBezTo>
                <a:cubicBezTo>
                  <a:pt x="768654" y="1642617"/>
                  <a:pt x="774992" y="1630961"/>
                  <a:pt x="777240" y="1618596"/>
                </a:cubicBezTo>
                <a:cubicBezTo>
                  <a:pt x="819691" y="1385113"/>
                  <a:pt x="752216" y="1709549"/>
                  <a:pt x="804672" y="1499724"/>
                </a:cubicBezTo>
                <a:cubicBezTo>
                  <a:pt x="809169" y="1481737"/>
                  <a:pt x="808938" y="1462747"/>
                  <a:pt x="813816" y="1444860"/>
                </a:cubicBezTo>
                <a:cubicBezTo>
                  <a:pt x="818135" y="1429024"/>
                  <a:pt x="826913" y="1414712"/>
                  <a:pt x="832104" y="1399140"/>
                </a:cubicBezTo>
                <a:cubicBezTo>
                  <a:pt x="866926" y="1294674"/>
                  <a:pt x="794328" y="1466147"/>
                  <a:pt x="868680" y="1280268"/>
                </a:cubicBezTo>
                <a:cubicBezTo>
                  <a:pt x="876599" y="1260471"/>
                  <a:pt x="889969" y="1229642"/>
                  <a:pt x="896112" y="1207116"/>
                </a:cubicBezTo>
                <a:cubicBezTo>
                  <a:pt x="915482" y="1136092"/>
                  <a:pt x="917456" y="1118685"/>
                  <a:pt x="932688" y="1042524"/>
                </a:cubicBezTo>
                <a:cubicBezTo>
                  <a:pt x="935736" y="1027284"/>
                  <a:pt x="936060" y="1011234"/>
                  <a:pt x="941832" y="996804"/>
                </a:cubicBezTo>
                <a:cubicBezTo>
                  <a:pt x="973359" y="917988"/>
                  <a:pt x="949577" y="983414"/>
                  <a:pt x="969264" y="914508"/>
                </a:cubicBezTo>
                <a:cubicBezTo>
                  <a:pt x="982244" y="869077"/>
                  <a:pt x="978257" y="901776"/>
                  <a:pt x="987552" y="841356"/>
                </a:cubicBezTo>
                <a:cubicBezTo>
                  <a:pt x="991289" y="817068"/>
                  <a:pt x="992656" y="792443"/>
                  <a:pt x="996696" y="768204"/>
                </a:cubicBezTo>
                <a:cubicBezTo>
                  <a:pt x="998762" y="755808"/>
                  <a:pt x="1003114" y="743896"/>
                  <a:pt x="1005840" y="731628"/>
                </a:cubicBezTo>
                <a:cubicBezTo>
                  <a:pt x="1016537" y="683493"/>
                  <a:pt x="1016494" y="675335"/>
                  <a:pt x="1024128" y="621900"/>
                </a:cubicBezTo>
                <a:cubicBezTo>
                  <a:pt x="1033575" y="470742"/>
                  <a:pt x="1038789" y="496004"/>
                  <a:pt x="1024128" y="356724"/>
                </a:cubicBezTo>
                <a:cubicBezTo>
                  <a:pt x="1017252" y="291404"/>
                  <a:pt x="1018844" y="319942"/>
                  <a:pt x="1005840" y="274428"/>
                </a:cubicBezTo>
                <a:cubicBezTo>
                  <a:pt x="1002388" y="262344"/>
                  <a:pt x="1002931" y="248763"/>
                  <a:pt x="996696" y="237852"/>
                </a:cubicBezTo>
                <a:cubicBezTo>
                  <a:pt x="990280" y="226624"/>
                  <a:pt x="977680" y="220238"/>
                  <a:pt x="969264" y="210420"/>
                </a:cubicBezTo>
                <a:cubicBezTo>
                  <a:pt x="923896" y="157491"/>
                  <a:pt x="962691" y="187750"/>
                  <a:pt x="914400" y="155556"/>
                </a:cubicBezTo>
                <a:cubicBezTo>
                  <a:pt x="908304" y="146412"/>
                  <a:pt x="903883" y="135895"/>
                  <a:pt x="896112" y="128124"/>
                </a:cubicBezTo>
                <a:cubicBezTo>
                  <a:pt x="876009" y="108021"/>
                  <a:pt x="831161" y="76478"/>
                  <a:pt x="804672" y="64116"/>
                </a:cubicBezTo>
                <a:cubicBezTo>
                  <a:pt x="758903" y="42757"/>
                  <a:pt x="692245" y="16704"/>
                  <a:pt x="640080" y="9252"/>
                </a:cubicBezTo>
                <a:cubicBezTo>
                  <a:pt x="618744" y="6204"/>
                  <a:pt x="597577" y="1542"/>
                  <a:pt x="576072" y="108"/>
                </a:cubicBezTo>
                <a:cubicBezTo>
                  <a:pt x="551742" y="-1514"/>
                  <a:pt x="513588" y="15348"/>
                  <a:pt x="475488" y="2754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a:extLst>
              <a:ext uri="{FF2B5EF4-FFF2-40B4-BE49-F238E27FC236}">
                <a16:creationId xmlns:a16="http://schemas.microsoft.com/office/drawing/2014/main" id="{961A1D4C-4EF5-824C-BB58-22253A420F5E}"/>
              </a:ext>
            </a:extLst>
          </p:cNvPr>
          <p:cNvSpPr/>
          <p:nvPr/>
        </p:nvSpPr>
        <p:spPr>
          <a:xfrm>
            <a:off x="1003794" y="3639183"/>
            <a:ext cx="1913142" cy="1947801"/>
          </a:xfrm>
          <a:custGeom>
            <a:avLst/>
            <a:gdLst>
              <a:gd name="connsiteX0" fmla="*/ 1593102 w 1913142"/>
              <a:gd name="connsiteY0" fmla="*/ 129 h 1947801"/>
              <a:gd name="connsiteX1" fmla="*/ 1337070 w 1913142"/>
              <a:gd name="connsiteY1" fmla="*/ 27561 h 1947801"/>
              <a:gd name="connsiteX2" fmla="*/ 1245630 w 1913142"/>
              <a:gd name="connsiteY2" fmla="*/ 54993 h 1947801"/>
              <a:gd name="connsiteX3" fmla="*/ 1209054 w 1913142"/>
              <a:gd name="connsiteY3" fmla="*/ 73281 h 1947801"/>
              <a:gd name="connsiteX4" fmla="*/ 1154190 w 1913142"/>
              <a:gd name="connsiteY4" fmla="*/ 128145 h 1947801"/>
              <a:gd name="connsiteX5" fmla="*/ 1126758 w 1913142"/>
              <a:gd name="connsiteY5" fmla="*/ 146433 h 1947801"/>
              <a:gd name="connsiteX6" fmla="*/ 1081038 w 1913142"/>
              <a:gd name="connsiteY6" fmla="*/ 219585 h 1947801"/>
              <a:gd name="connsiteX7" fmla="*/ 1053606 w 1913142"/>
              <a:gd name="connsiteY7" fmla="*/ 247017 h 1947801"/>
              <a:gd name="connsiteX8" fmla="*/ 1007886 w 1913142"/>
              <a:gd name="connsiteY8" fmla="*/ 365889 h 1947801"/>
              <a:gd name="connsiteX9" fmla="*/ 980454 w 1913142"/>
              <a:gd name="connsiteY9" fmla="*/ 457329 h 1947801"/>
              <a:gd name="connsiteX10" fmla="*/ 962166 w 1913142"/>
              <a:gd name="connsiteY10" fmla="*/ 530481 h 1947801"/>
              <a:gd name="connsiteX11" fmla="*/ 916446 w 1913142"/>
              <a:gd name="connsiteY11" fmla="*/ 640209 h 1947801"/>
              <a:gd name="connsiteX12" fmla="*/ 898158 w 1913142"/>
              <a:gd name="connsiteY12" fmla="*/ 676785 h 1947801"/>
              <a:gd name="connsiteX13" fmla="*/ 879870 w 1913142"/>
              <a:gd name="connsiteY13" fmla="*/ 722505 h 1947801"/>
              <a:gd name="connsiteX14" fmla="*/ 843294 w 1913142"/>
              <a:gd name="connsiteY14" fmla="*/ 759081 h 1947801"/>
              <a:gd name="connsiteX15" fmla="*/ 751854 w 1913142"/>
              <a:gd name="connsiteY15" fmla="*/ 850521 h 1947801"/>
              <a:gd name="connsiteX16" fmla="*/ 706134 w 1913142"/>
              <a:gd name="connsiteY16" fmla="*/ 896241 h 1947801"/>
              <a:gd name="connsiteX17" fmla="*/ 495822 w 1913142"/>
              <a:gd name="connsiteY17" fmla="*/ 987681 h 1947801"/>
              <a:gd name="connsiteX18" fmla="*/ 285510 w 1913142"/>
              <a:gd name="connsiteY18" fmla="*/ 1106553 h 1947801"/>
              <a:gd name="connsiteX19" fmla="*/ 212358 w 1913142"/>
              <a:gd name="connsiteY19" fmla="*/ 1152273 h 1947801"/>
              <a:gd name="connsiteX20" fmla="*/ 111774 w 1913142"/>
              <a:gd name="connsiteY20" fmla="*/ 1262001 h 1947801"/>
              <a:gd name="connsiteX21" fmla="*/ 47766 w 1913142"/>
              <a:gd name="connsiteY21" fmla="*/ 1399161 h 1947801"/>
              <a:gd name="connsiteX22" fmla="*/ 2046 w 1913142"/>
              <a:gd name="connsiteY22" fmla="*/ 1545465 h 1947801"/>
              <a:gd name="connsiteX23" fmla="*/ 11190 w 1913142"/>
              <a:gd name="connsiteY23" fmla="*/ 1719201 h 1947801"/>
              <a:gd name="connsiteX24" fmla="*/ 111774 w 1913142"/>
              <a:gd name="connsiteY24" fmla="*/ 1838073 h 1947801"/>
              <a:gd name="connsiteX25" fmla="*/ 148350 w 1913142"/>
              <a:gd name="connsiteY25" fmla="*/ 1874649 h 1947801"/>
              <a:gd name="connsiteX26" fmla="*/ 194070 w 1913142"/>
              <a:gd name="connsiteY26" fmla="*/ 1892937 h 1947801"/>
              <a:gd name="connsiteX27" fmla="*/ 276366 w 1913142"/>
              <a:gd name="connsiteY27" fmla="*/ 1929513 h 1947801"/>
              <a:gd name="connsiteX28" fmla="*/ 312942 w 1913142"/>
              <a:gd name="connsiteY28" fmla="*/ 1938657 h 1947801"/>
              <a:gd name="connsiteX29" fmla="*/ 340374 w 1913142"/>
              <a:gd name="connsiteY29" fmla="*/ 1947801 h 1947801"/>
              <a:gd name="connsiteX30" fmla="*/ 468390 w 1913142"/>
              <a:gd name="connsiteY30" fmla="*/ 1938657 h 1947801"/>
              <a:gd name="connsiteX31" fmla="*/ 568974 w 1913142"/>
              <a:gd name="connsiteY31" fmla="*/ 1902081 h 1947801"/>
              <a:gd name="connsiteX32" fmla="*/ 596406 w 1913142"/>
              <a:gd name="connsiteY32" fmla="*/ 1892937 h 1947801"/>
              <a:gd name="connsiteX33" fmla="*/ 623838 w 1913142"/>
              <a:gd name="connsiteY33" fmla="*/ 1847217 h 1947801"/>
              <a:gd name="connsiteX34" fmla="*/ 696990 w 1913142"/>
              <a:gd name="connsiteY34" fmla="*/ 1783209 h 1947801"/>
              <a:gd name="connsiteX35" fmla="*/ 724422 w 1913142"/>
              <a:gd name="connsiteY35" fmla="*/ 1755777 h 1947801"/>
              <a:gd name="connsiteX36" fmla="*/ 788430 w 1913142"/>
              <a:gd name="connsiteY36" fmla="*/ 1700913 h 1947801"/>
              <a:gd name="connsiteX37" fmla="*/ 834150 w 1913142"/>
              <a:gd name="connsiteY37" fmla="*/ 1627761 h 1947801"/>
              <a:gd name="connsiteX38" fmla="*/ 870726 w 1913142"/>
              <a:gd name="connsiteY38" fmla="*/ 1591185 h 1947801"/>
              <a:gd name="connsiteX39" fmla="*/ 925590 w 1913142"/>
              <a:gd name="connsiteY39" fmla="*/ 1527177 h 1947801"/>
              <a:gd name="connsiteX40" fmla="*/ 1035318 w 1913142"/>
              <a:gd name="connsiteY40" fmla="*/ 1417449 h 1947801"/>
              <a:gd name="connsiteX41" fmla="*/ 1135902 w 1913142"/>
              <a:gd name="connsiteY41" fmla="*/ 1298577 h 1947801"/>
              <a:gd name="connsiteX42" fmla="*/ 1254774 w 1913142"/>
              <a:gd name="connsiteY42" fmla="*/ 1216281 h 1947801"/>
              <a:gd name="connsiteX43" fmla="*/ 1327926 w 1913142"/>
              <a:gd name="connsiteY43" fmla="*/ 1161417 h 1947801"/>
              <a:gd name="connsiteX44" fmla="*/ 1364502 w 1913142"/>
              <a:gd name="connsiteY44" fmla="*/ 1133985 h 1947801"/>
              <a:gd name="connsiteX45" fmla="*/ 1401078 w 1913142"/>
              <a:gd name="connsiteY45" fmla="*/ 1106553 h 1947801"/>
              <a:gd name="connsiteX46" fmla="*/ 1483374 w 1913142"/>
              <a:gd name="connsiteY46" fmla="*/ 1051689 h 1947801"/>
              <a:gd name="connsiteX47" fmla="*/ 1510806 w 1913142"/>
              <a:gd name="connsiteY47" fmla="*/ 1033401 h 1947801"/>
              <a:gd name="connsiteX48" fmla="*/ 1565670 w 1913142"/>
              <a:gd name="connsiteY48" fmla="*/ 978537 h 1947801"/>
              <a:gd name="connsiteX49" fmla="*/ 1602246 w 1913142"/>
              <a:gd name="connsiteY49" fmla="*/ 951105 h 1947801"/>
              <a:gd name="connsiteX50" fmla="*/ 1666254 w 1913142"/>
              <a:gd name="connsiteY50" fmla="*/ 887097 h 1947801"/>
              <a:gd name="connsiteX51" fmla="*/ 1711974 w 1913142"/>
              <a:gd name="connsiteY51" fmla="*/ 850521 h 1947801"/>
              <a:gd name="connsiteX52" fmla="*/ 1794270 w 1913142"/>
              <a:gd name="connsiteY52" fmla="*/ 731649 h 1947801"/>
              <a:gd name="connsiteX53" fmla="*/ 1839990 w 1913142"/>
              <a:gd name="connsiteY53" fmla="*/ 667641 h 1947801"/>
              <a:gd name="connsiteX54" fmla="*/ 1858278 w 1913142"/>
              <a:gd name="connsiteY54" fmla="*/ 621921 h 1947801"/>
              <a:gd name="connsiteX55" fmla="*/ 1894854 w 1913142"/>
              <a:gd name="connsiteY55" fmla="*/ 557913 h 1947801"/>
              <a:gd name="connsiteX56" fmla="*/ 1913142 w 1913142"/>
              <a:gd name="connsiteY56" fmla="*/ 484761 h 1947801"/>
              <a:gd name="connsiteX57" fmla="*/ 1894854 w 1913142"/>
              <a:gd name="connsiteY57" fmla="*/ 283593 h 1947801"/>
              <a:gd name="connsiteX58" fmla="*/ 1858278 w 1913142"/>
              <a:gd name="connsiteY58" fmla="*/ 183009 h 1947801"/>
              <a:gd name="connsiteX59" fmla="*/ 1821702 w 1913142"/>
              <a:gd name="connsiteY59" fmla="*/ 100713 h 1947801"/>
              <a:gd name="connsiteX60" fmla="*/ 1785126 w 1913142"/>
              <a:gd name="connsiteY60" fmla="*/ 82425 h 1947801"/>
              <a:gd name="connsiteX61" fmla="*/ 1757694 w 1913142"/>
              <a:gd name="connsiteY61" fmla="*/ 64137 h 1947801"/>
              <a:gd name="connsiteX62" fmla="*/ 1730262 w 1913142"/>
              <a:gd name="connsiteY62" fmla="*/ 54993 h 1947801"/>
              <a:gd name="connsiteX63" fmla="*/ 1693686 w 1913142"/>
              <a:gd name="connsiteY63" fmla="*/ 36705 h 1947801"/>
              <a:gd name="connsiteX64" fmla="*/ 1629678 w 1913142"/>
              <a:gd name="connsiteY64" fmla="*/ 18417 h 1947801"/>
              <a:gd name="connsiteX65" fmla="*/ 1593102 w 1913142"/>
              <a:gd name="connsiteY65" fmla="*/ 129 h 194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913142" h="1947801">
                <a:moveTo>
                  <a:pt x="1593102" y="129"/>
                </a:moveTo>
                <a:cubicBezTo>
                  <a:pt x="1544334" y="1653"/>
                  <a:pt x="1464976" y="9289"/>
                  <a:pt x="1337070" y="27561"/>
                </a:cubicBezTo>
                <a:cubicBezTo>
                  <a:pt x="1295360" y="33520"/>
                  <a:pt x="1284546" y="37697"/>
                  <a:pt x="1245630" y="54993"/>
                </a:cubicBezTo>
                <a:cubicBezTo>
                  <a:pt x="1233174" y="60529"/>
                  <a:pt x="1220613" y="66057"/>
                  <a:pt x="1209054" y="73281"/>
                </a:cubicBezTo>
                <a:cubicBezTo>
                  <a:pt x="1129364" y="123088"/>
                  <a:pt x="1205682" y="76653"/>
                  <a:pt x="1154190" y="128145"/>
                </a:cubicBezTo>
                <a:cubicBezTo>
                  <a:pt x="1146419" y="135916"/>
                  <a:pt x="1135902" y="140337"/>
                  <a:pt x="1126758" y="146433"/>
                </a:cubicBezTo>
                <a:cubicBezTo>
                  <a:pt x="1122934" y="152806"/>
                  <a:pt x="1091090" y="207522"/>
                  <a:pt x="1081038" y="219585"/>
                </a:cubicBezTo>
                <a:cubicBezTo>
                  <a:pt x="1072759" y="229519"/>
                  <a:pt x="1062750" y="237873"/>
                  <a:pt x="1053606" y="247017"/>
                </a:cubicBezTo>
                <a:cubicBezTo>
                  <a:pt x="1038366" y="286641"/>
                  <a:pt x="1020085" y="325226"/>
                  <a:pt x="1007886" y="365889"/>
                </a:cubicBezTo>
                <a:cubicBezTo>
                  <a:pt x="998742" y="396369"/>
                  <a:pt x="988971" y="426668"/>
                  <a:pt x="980454" y="457329"/>
                </a:cubicBezTo>
                <a:cubicBezTo>
                  <a:pt x="973727" y="481546"/>
                  <a:pt x="970469" y="506758"/>
                  <a:pt x="962166" y="530481"/>
                </a:cubicBezTo>
                <a:cubicBezTo>
                  <a:pt x="949076" y="567880"/>
                  <a:pt x="934166" y="604768"/>
                  <a:pt x="916446" y="640209"/>
                </a:cubicBezTo>
                <a:cubicBezTo>
                  <a:pt x="910350" y="652401"/>
                  <a:pt x="903694" y="664329"/>
                  <a:pt x="898158" y="676785"/>
                </a:cubicBezTo>
                <a:cubicBezTo>
                  <a:pt x="891492" y="691784"/>
                  <a:pt x="888975" y="708848"/>
                  <a:pt x="879870" y="722505"/>
                </a:cubicBezTo>
                <a:cubicBezTo>
                  <a:pt x="870306" y="736851"/>
                  <a:pt x="854828" y="746265"/>
                  <a:pt x="843294" y="759081"/>
                </a:cubicBezTo>
                <a:cubicBezTo>
                  <a:pt x="723412" y="892283"/>
                  <a:pt x="866721" y="747141"/>
                  <a:pt x="751854" y="850521"/>
                </a:cubicBezTo>
                <a:cubicBezTo>
                  <a:pt x="735834" y="864939"/>
                  <a:pt x="724356" y="884732"/>
                  <a:pt x="706134" y="896241"/>
                </a:cubicBezTo>
                <a:cubicBezTo>
                  <a:pt x="569273" y="982680"/>
                  <a:pt x="613064" y="939405"/>
                  <a:pt x="495822" y="987681"/>
                </a:cubicBezTo>
                <a:cubicBezTo>
                  <a:pt x="432748" y="1013652"/>
                  <a:pt x="333067" y="1077605"/>
                  <a:pt x="285510" y="1106553"/>
                </a:cubicBezTo>
                <a:cubicBezTo>
                  <a:pt x="260948" y="1121504"/>
                  <a:pt x="232691" y="1131940"/>
                  <a:pt x="212358" y="1152273"/>
                </a:cubicBezTo>
                <a:cubicBezTo>
                  <a:pt x="177874" y="1186757"/>
                  <a:pt x="139799" y="1221521"/>
                  <a:pt x="111774" y="1262001"/>
                </a:cubicBezTo>
                <a:cubicBezTo>
                  <a:pt x="71233" y="1320561"/>
                  <a:pt x="74336" y="1332736"/>
                  <a:pt x="47766" y="1399161"/>
                </a:cubicBezTo>
                <a:cubicBezTo>
                  <a:pt x="6056" y="1503436"/>
                  <a:pt x="29254" y="1423030"/>
                  <a:pt x="2046" y="1545465"/>
                </a:cubicBezTo>
                <a:cubicBezTo>
                  <a:pt x="5094" y="1603377"/>
                  <a:pt x="-9172" y="1664901"/>
                  <a:pt x="11190" y="1719201"/>
                </a:cubicBezTo>
                <a:cubicBezTo>
                  <a:pt x="29415" y="1767802"/>
                  <a:pt x="75071" y="1801370"/>
                  <a:pt x="111774" y="1838073"/>
                </a:cubicBezTo>
                <a:cubicBezTo>
                  <a:pt x="123966" y="1850265"/>
                  <a:pt x="134004" y="1865085"/>
                  <a:pt x="148350" y="1874649"/>
                </a:cubicBezTo>
                <a:cubicBezTo>
                  <a:pt x="162007" y="1883754"/>
                  <a:pt x="179071" y="1886271"/>
                  <a:pt x="194070" y="1892937"/>
                </a:cubicBezTo>
                <a:cubicBezTo>
                  <a:pt x="241868" y="1914181"/>
                  <a:pt x="222155" y="1911443"/>
                  <a:pt x="276366" y="1929513"/>
                </a:cubicBezTo>
                <a:cubicBezTo>
                  <a:pt x="288288" y="1933487"/>
                  <a:pt x="300858" y="1935205"/>
                  <a:pt x="312942" y="1938657"/>
                </a:cubicBezTo>
                <a:cubicBezTo>
                  <a:pt x="322210" y="1941305"/>
                  <a:pt x="331230" y="1944753"/>
                  <a:pt x="340374" y="1947801"/>
                </a:cubicBezTo>
                <a:cubicBezTo>
                  <a:pt x="383046" y="1944753"/>
                  <a:pt x="426039" y="1944707"/>
                  <a:pt x="468390" y="1938657"/>
                </a:cubicBezTo>
                <a:cubicBezTo>
                  <a:pt x="529910" y="1929868"/>
                  <a:pt x="522131" y="1922157"/>
                  <a:pt x="568974" y="1902081"/>
                </a:cubicBezTo>
                <a:cubicBezTo>
                  <a:pt x="577833" y="1898284"/>
                  <a:pt x="587262" y="1895985"/>
                  <a:pt x="596406" y="1892937"/>
                </a:cubicBezTo>
                <a:cubicBezTo>
                  <a:pt x="605550" y="1877697"/>
                  <a:pt x="612927" y="1861246"/>
                  <a:pt x="623838" y="1847217"/>
                </a:cubicBezTo>
                <a:cubicBezTo>
                  <a:pt x="653869" y="1808606"/>
                  <a:pt x="661931" y="1813260"/>
                  <a:pt x="696990" y="1783209"/>
                </a:cubicBezTo>
                <a:cubicBezTo>
                  <a:pt x="706808" y="1774793"/>
                  <a:pt x="714488" y="1764056"/>
                  <a:pt x="724422" y="1755777"/>
                </a:cubicBezTo>
                <a:cubicBezTo>
                  <a:pt x="775651" y="1713087"/>
                  <a:pt x="729256" y="1768540"/>
                  <a:pt x="788430" y="1700913"/>
                </a:cubicBezTo>
                <a:cubicBezTo>
                  <a:pt x="886663" y="1588647"/>
                  <a:pt x="753035" y="1735914"/>
                  <a:pt x="834150" y="1627761"/>
                </a:cubicBezTo>
                <a:cubicBezTo>
                  <a:pt x="844495" y="1613967"/>
                  <a:pt x="859128" y="1603943"/>
                  <a:pt x="870726" y="1591185"/>
                </a:cubicBezTo>
                <a:cubicBezTo>
                  <a:pt x="889629" y="1570392"/>
                  <a:pt x="906264" y="1547577"/>
                  <a:pt x="925590" y="1527177"/>
                </a:cubicBezTo>
                <a:cubicBezTo>
                  <a:pt x="961164" y="1489626"/>
                  <a:pt x="1003561" y="1458279"/>
                  <a:pt x="1035318" y="1417449"/>
                </a:cubicBezTo>
                <a:cubicBezTo>
                  <a:pt x="1064503" y="1379925"/>
                  <a:pt x="1097281" y="1330761"/>
                  <a:pt x="1135902" y="1298577"/>
                </a:cubicBezTo>
                <a:cubicBezTo>
                  <a:pt x="1252306" y="1201574"/>
                  <a:pt x="1165988" y="1277748"/>
                  <a:pt x="1254774" y="1216281"/>
                </a:cubicBezTo>
                <a:cubicBezTo>
                  <a:pt x="1279834" y="1198931"/>
                  <a:pt x="1303542" y="1179705"/>
                  <a:pt x="1327926" y="1161417"/>
                </a:cubicBezTo>
                <a:lnTo>
                  <a:pt x="1364502" y="1133985"/>
                </a:lnTo>
                <a:cubicBezTo>
                  <a:pt x="1376694" y="1124841"/>
                  <a:pt x="1387447" y="1113369"/>
                  <a:pt x="1401078" y="1106553"/>
                </a:cubicBezTo>
                <a:cubicBezTo>
                  <a:pt x="1462984" y="1075600"/>
                  <a:pt x="1415737" y="1102417"/>
                  <a:pt x="1483374" y="1051689"/>
                </a:cubicBezTo>
                <a:cubicBezTo>
                  <a:pt x="1492166" y="1045095"/>
                  <a:pt x="1502592" y="1040702"/>
                  <a:pt x="1510806" y="1033401"/>
                </a:cubicBezTo>
                <a:cubicBezTo>
                  <a:pt x="1530136" y="1016218"/>
                  <a:pt x="1544979" y="994055"/>
                  <a:pt x="1565670" y="978537"/>
                </a:cubicBezTo>
                <a:cubicBezTo>
                  <a:pt x="1577862" y="969393"/>
                  <a:pt x="1590969" y="961357"/>
                  <a:pt x="1602246" y="951105"/>
                </a:cubicBezTo>
                <a:cubicBezTo>
                  <a:pt x="1624573" y="930808"/>
                  <a:pt x="1642692" y="905946"/>
                  <a:pt x="1666254" y="887097"/>
                </a:cubicBezTo>
                <a:lnTo>
                  <a:pt x="1711974" y="850521"/>
                </a:lnTo>
                <a:cubicBezTo>
                  <a:pt x="1755088" y="778665"/>
                  <a:pt x="1728742" y="819019"/>
                  <a:pt x="1794270" y="731649"/>
                </a:cubicBezTo>
                <a:cubicBezTo>
                  <a:pt x="1800483" y="723365"/>
                  <a:pt x="1833305" y="681012"/>
                  <a:pt x="1839990" y="667641"/>
                </a:cubicBezTo>
                <a:cubicBezTo>
                  <a:pt x="1847331" y="652960"/>
                  <a:pt x="1850937" y="636602"/>
                  <a:pt x="1858278" y="621921"/>
                </a:cubicBezTo>
                <a:cubicBezTo>
                  <a:pt x="1904194" y="530089"/>
                  <a:pt x="1846761" y="670130"/>
                  <a:pt x="1894854" y="557913"/>
                </a:cubicBezTo>
                <a:cubicBezTo>
                  <a:pt x="1905398" y="533310"/>
                  <a:pt x="1907775" y="511596"/>
                  <a:pt x="1913142" y="484761"/>
                </a:cubicBezTo>
                <a:cubicBezTo>
                  <a:pt x="1910387" y="440674"/>
                  <a:pt x="1909168" y="340850"/>
                  <a:pt x="1894854" y="283593"/>
                </a:cubicBezTo>
                <a:cubicBezTo>
                  <a:pt x="1884181" y="240901"/>
                  <a:pt x="1872822" y="223005"/>
                  <a:pt x="1858278" y="183009"/>
                </a:cubicBezTo>
                <a:cubicBezTo>
                  <a:pt x="1851358" y="163980"/>
                  <a:pt x="1842221" y="117812"/>
                  <a:pt x="1821702" y="100713"/>
                </a:cubicBezTo>
                <a:cubicBezTo>
                  <a:pt x="1811230" y="91987"/>
                  <a:pt x="1796961" y="89188"/>
                  <a:pt x="1785126" y="82425"/>
                </a:cubicBezTo>
                <a:cubicBezTo>
                  <a:pt x="1775584" y="76973"/>
                  <a:pt x="1767524" y="69052"/>
                  <a:pt x="1757694" y="64137"/>
                </a:cubicBezTo>
                <a:cubicBezTo>
                  <a:pt x="1749073" y="59826"/>
                  <a:pt x="1739121" y="58790"/>
                  <a:pt x="1730262" y="54993"/>
                </a:cubicBezTo>
                <a:cubicBezTo>
                  <a:pt x="1717733" y="49623"/>
                  <a:pt x="1706215" y="42075"/>
                  <a:pt x="1693686" y="36705"/>
                </a:cubicBezTo>
                <a:cubicBezTo>
                  <a:pt x="1671762" y="27309"/>
                  <a:pt x="1652879" y="25046"/>
                  <a:pt x="1629678" y="18417"/>
                </a:cubicBezTo>
                <a:cubicBezTo>
                  <a:pt x="1603313" y="10884"/>
                  <a:pt x="1641870" y="-1395"/>
                  <a:pt x="1593102" y="129"/>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0295C2-2AAC-4D4C-8C3C-466178A3DEAA}"/>
              </a:ext>
            </a:extLst>
          </p:cNvPr>
          <p:cNvSpPr>
            <a:spLocks noGrp="1"/>
          </p:cNvSpPr>
          <p:nvPr>
            <p:ph type="title"/>
          </p:nvPr>
        </p:nvSpPr>
        <p:spPr/>
        <p:txBody>
          <a:bodyPr/>
          <a:lstStyle/>
          <a:p>
            <a:r>
              <a:rPr lang="en-US" dirty="0"/>
              <a:t>Breadth-First Search (BFS)</a:t>
            </a:r>
          </a:p>
        </p:txBody>
      </p:sp>
      <p:sp>
        <p:nvSpPr>
          <p:cNvPr id="3" name="Content Placeholder 2">
            <a:extLst>
              <a:ext uri="{FF2B5EF4-FFF2-40B4-BE49-F238E27FC236}">
                <a16:creationId xmlns:a16="http://schemas.microsoft.com/office/drawing/2014/main" id="{E791B7E0-424A-9E4D-901D-42C81B9A2ABF}"/>
              </a:ext>
            </a:extLst>
          </p:cNvPr>
          <p:cNvSpPr>
            <a:spLocks noGrp="1"/>
          </p:cNvSpPr>
          <p:nvPr>
            <p:ph idx="1"/>
          </p:nvPr>
        </p:nvSpPr>
        <p:spPr>
          <a:xfrm>
            <a:off x="838200" y="1124815"/>
            <a:ext cx="10515600" cy="1470307"/>
          </a:xfrm>
        </p:spPr>
        <p:txBody>
          <a:bodyPr/>
          <a:lstStyle/>
          <a:p>
            <a:r>
              <a:rPr lang="en-US" dirty="0"/>
              <a:t>Suppose we want to visit closer nodes first, instead of following one choice all the way to the end</a:t>
            </a:r>
          </a:p>
          <a:p>
            <a:pPr lvl="1"/>
            <a:r>
              <a:rPr lang="en-US" dirty="0"/>
              <a:t>Just like level-order traversal of a tree, now generalized to any graph</a:t>
            </a:r>
          </a:p>
        </p:txBody>
      </p:sp>
      <p:sp>
        <p:nvSpPr>
          <p:cNvPr id="5" name="Google Shape;751;p43">
            <a:extLst>
              <a:ext uri="{FF2B5EF4-FFF2-40B4-BE49-F238E27FC236}">
                <a16:creationId xmlns:a16="http://schemas.microsoft.com/office/drawing/2014/main" id="{11BB0E15-A6F3-0746-9CED-9682FCE71632}"/>
              </a:ext>
            </a:extLst>
          </p:cNvPr>
          <p:cNvSpPr/>
          <p:nvPr/>
        </p:nvSpPr>
        <p:spPr>
          <a:xfrm>
            <a:off x="1125353" y="4095939"/>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1</a:t>
            </a:r>
            <a:endParaRPr sz="2133" dirty="0">
              <a:latin typeface="Calibri" panose="020F0502020204030204" pitchFamily="34" charset="0"/>
              <a:cs typeface="Calibri" panose="020F0502020204030204" pitchFamily="34" charset="0"/>
            </a:endParaRPr>
          </a:p>
        </p:txBody>
      </p:sp>
      <p:sp>
        <p:nvSpPr>
          <p:cNvPr id="6" name="Google Shape;752;p43">
            <a:extLst>
              <a:ext uri="{FF2B5EF4-FFF2-40B4-BE49-F238E27FC236}">
                <a16:creationId xmlns:a16="http://schemas.microsoft.com/office/drawing/2014/main" id="{DD0494EC-FD77-E248-AB7F-9BACAC3CB94E}"/>
              </a:ext>
            </a:extLst>
          </p:cNvPr>
          <p:cNvSpPr/>
          <p:nvPr/>
        </p:nvSpPr>
        <p:spPr>
          <a:xfrm>
            <a:off x="1276632" y="4921245"/>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2</a:t>
            </a:r>
            <a:endParaRPr sz="2133">
              <a:latin typeface="Calibri" panose="020F0502020204030204" pitchFamily="34" charset="0"/>
              <a:cs typeface="Calibri" panose="020F0502020204030204" pitchFamily="34" charset="0"/>
            </a:endParaRPr>
          </a:p>
        </p:txBody>
      </p:sp>
      <p:sp>
        <p:nvSpPr>
          <p:cNvPr id="7" name="Google Shape;753;p43">
            <a:extLst>
              <a:ext uri="{FF2B5EF4-FFF2-40B4-BE49-F238E27FC236}">
                <a16:creationId xmlns:a16="http://schemas.microsoft.com/office/drawing/2014/main" id="{8CBE7FB1-5252-7E4E-844E-AB3EA1F20396}"/>
              </a:ext>
            </a:extLst>
          </p:cNvPr>
          <p:cNvSpPr/>
          <p:nvPr/>
        </p:nvSpPr>
        <p:spPr>
          <a:xfrm>
            <a:off x="2664478" y="3043730"/>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3</a:t>
            </a:r>
            <a:endParaRPr sz="2133" dirty="0">
              <a:latin typeface="Calibri" panose="020F0502020204030204" pitchFamily="34" charset="0"/>
              <a:cs typeface="Calibri" panose="020F0502020204030204" pitchFamily="34" charset="0"/>
            </a:endParaRPr>
          </a:p>
        </p:txBody>
      </p:sp>
      <p:sp>
        <p:nvSpPr>
          <p:cNvPr id="8" name="Google Shape;754;p43">
            <a:extLst>
              <a:ext uri="{FF2B5EF4-FFF2-40B4-BE49-F238E27FC236}">
                <a16:creationId xmlns:a16="http://schemas.microsoft.com/office/drawing/2014/main" id="{EEE12769-EF28-2A45-8A3D-E0DB7830CBCD}"/>
              </a:ext>
            </a:extLst>
          </p:cNvPr>
          <p:cNvSpPr/>
          <p:nvPr/>
        </p:nvSpPr>
        <p:spPr>
          <a:xfrm>
            <a:off x="2326879" y="3873226"/>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4</a:t>
            </a:r>
            <a:endParaRPr sz="2133" dirty="0">
              <a:latin typeface="Calibri" panose="020F0502020204030204" pitchFamily="34" charset="0"/>
              <a:cs typeface="Calibri" panose="020F0502020204030204" pitchFamily="34" charset="0"/>
            </a:endParaRPr>
          </a:p>
        </p:txBody>
      </p:sp>
      <p:sp>
        <p:nvSpPr>
          <p:cNvPr id="9" name="Google Shape;755;p43">
            <a:extLst>
              <a:ext uri="{FF2B5EF4-FFF2-40B4-BE49-F238E27FC236}">
                <a16:creationId xmlns:a16="http://schemas.microsoft.com/office/drawing/2014/main" id="{620C0062-2520-B14C-845A-31F5EC1350E0}"/>
              </a:ext>
            </a:extLst>
          </p:cNvPr>
          <p:cNvSpPr/>
          <p:nvPr/>
        </p:nvSpPr>
        <p:spPr>
          <a:xfrm>
            <a:off x="2418147" y="5071258"/>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5</a:t>
            </a:r>
            <a:endParaRPr sz="2133">
              <a:latin typeface="Calibri" panose="020F0502020204030204" pitchFamily="34" charset="0"/>
              <a:cs typeface="Calibri" panose="020F0502020204030204" pitchFamily="34" charset="0"/>
            </a:endParaRPr>
          </a:p>
        </p:txBody>
      </p:sp>
      <p:sp>
        <p:nvSpPr>
          <p:cNvPr id="10" name="Google Shape;756;p43">
            <a:extLst>
              <a:ext uri="{FF2B5EF4-FFF2-40B4-BE49-F238E27FC236}">
                <a16:creationId xmlns:a16="http://schemas.microsoft.com/office/drawing/2014/main" id="{2EA72546-0965-4D4F-86F9-DADA19BE5601}"/>
              </a:ext>
            </a:extLst>
          </p:cNvPr>
          <p:cNvSpPr/>
          <p:nvPr/>
        </p:nvSpPr>
        <p:spPr>
          <a:xfrm>
            <a:off x="3561068" y="5319997"/>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6</a:t>
            </a:r>
            <a:endParaRPr sz="2133">
              <a:latin typeface="Calibri" panose="020F0502020204030204" pitchFamily="34" charset="0"/>
              <a:cs typeface="Calibri" panose="020F0502020204030204" pitchFamily="34" charset="0"/>
            </a:endParaRPr>
          </a:p>
        </p:txBody>
      </p:sp>
      <p:sp>
        <p:nvSpPr>
          <p:cNvPr id="11" name="Google Shape;757;p43">
            <a:extLst>
              <a:ext uri="{FF2B5EF4-FFF2-40B4-BE49-F238E27FC236}">
                <a16:creationId xmlns:a16="http://schemas.microsoft.com/office/drawing/2014/main" id="{11D6B297-168B-6A48-AED9-0446FA9EC1B0}"/>
              </a:ext>
            </a:extLst>
          </p:cNvPr>
          <p:cNvSpPr/>
          <p:nvPr/>
        </p:nvSpPr>
        <p:spPr>
          <a:xfrm>
            <a:off x="4252334" y="4276076"/>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7</a:t>
            </a:r>
            <a:endParaRPr sz="2133" dirty="0">
              <a:latin typeface="Calibri" panose="020F0502020204030204" pitchFamily="34" charset="0"/>
              <a:cs typeface="Calibri" panose="020F0502020204030204" pitchFamily="34" charset="0"/>
            </a:endParaRPr>
          </a:p>
        </p:txBody>
      </p:sp>
      <p:sp>
        <p:nvSpPr>
          <p:cNvPr id="12" name="Google Shape;758;p43">
            <a:extLst>
              <a:ext uri="{FF2B5EF4-FFF2-40B4-BE49-F238E27FC236}">
                <a16:creationId xmlns:a16="http://schemas.microsoft.com/office/drawing/2014/main" id="{C44C01A6-3B0A-FA40-B739-B700EB4BEFF7}"/>
              </a:ext>
            </a:extLst>
          </p:cNvPr>
          <p:cNvSpPr/>
          <p:nvPr/>
        </p:nvSpPr>
        <p:spPr>
          <a:xfrm>
            <a:off x="2082013" y="6009123"/>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8</a:t>
            </a:r>
            <a:endParaRPr sz="2133" dirty="0">
              <a:latin typeface="Calibri" panose="020F0502020204030204" pitchFamily="34" charset="0"/>
              <a:cs typeface="Calibri" panose="020F0502020204030204" pitchFamily="34" charset="0"/>
            </a:endParaRPr>
          </a:p>
        </p:txBody>
      </p:sp>
      <p:cxnSp>
        <p:nvCxnSpPr>
          <p:cNvPr id="13" name="Google Shape;759;p43">
            <a:extLst>
              <a:ext uri="{FF2B5EF4-FFF2-40B4-BE49-F238E27FC236}">
                <a16:creationId xmlns:a16="http://schemas.microsoft.com/office/drawing/2014/main" id="{0915AC90-76E8-6B44-A4ED-0D6BEA8D868E}"/>
              </a:ext>
            </a:extLst>
          </p:cNvPr>
          <p:cNvCxnSpPr>
            <a:stCxn id="5" idx="2"/>
            <a:endCxn id="6" idx="0"/>
          </p:cNvCxnSpPr>
          <p:nvPr/>
        </p:nvCxnSpPr>
        <p:spPr>
          <a:xfrm>
            <a:off x="1336953" y="4433140"/>
            <a:ext cx="151279" cy="488105"/>
          </a:xfrm>
          <a:prstGeom prst="straightConnector1">
            <a:avLst/>
          </a:prstGeom>
          <a:noFill/>
          <a:ln w="19050" cap="flat" cmpd="sng">
            <a:solidFill>
              <a:schemeClr val="dk2"/>
            </a:solidFill>
            <a:prstDash val="solid"/>
            <a:round/>
            <a:headEnd type="none" w="med" len="med"/>
            <a:tailEnd type="none" w="med" len="med"/>
          </a:ln>
        </p:spPr>
      </p:cxnSp>
      <p:cxnSp>
        <p:nvCxnSpPr>
          <p:cNvPr id="14" name="Google Shape;760;p43">
            <a:extLst>
              <a:ext uri="{FF2B5EF4-FFF2-40B4-BE49-F238E27FC236}">
                <a16:creationId xmlns:a16="http://schemas.microsoft.com/office/drawing/2014/main" id="{C911E046-1EC3-424A-B558-4B2E20C8366F}"/>
              </a:ext>
            </a:extLst>
          </p:cNvPr>
          <p:cNvCxnSpPr>
            <a:stCxn id="5" idx="3"/>
            <a:endCxn id="8" idx="1"/>
          </p:cNvCxnSpPr>
          <p:nvPr/>
        </p:nvCxnSpPr>
        <p:spPr>
          <a:xfrm flipV="1">
            <a:off x="1548553" y="4041826"/>
            <a:ext cx="778326" cy="222713"/>
          </a:xfrm>
          <a:prstGeom prst="straightConnector1">
            <a:avLst/>
          </a:prstGeom>
          <a:noFill/>
          <a:ln w="19050" cap="flat" cmpd="sng">
            <a:solidFill>
              <a:schemeClr val="dk2"/>
            </a:solidFill>
            <a:prstDash val="solid"/>
            <a:round/>
            <a:headEnd type="none" w="med" len="med"/>
            <a:tailEnd type="none" w="med" len="med"/>
          </a:ln>
        </p:spPr>
      </p:cxnSp>
      <p:cxnSp>
        <p:nvCxnSpPr>
          <p:cNvPr id="15" name="Google Shape;761;p43">
            <a:extLst>
              <a:ext uri="{FF2B5EF4-FFF2-40B4-BE49-F238E27FC236}">
                <a16:creationId xmlns:a16="http://schemas.microsoft.com/office/drawing/2014/main" id="{655ABE8A-6C95-2B4A-BA4C-CDEE3FB32537}"/>
              </a:ext>
            </a:extLst>
          </p:cNvPr>
          <p:cNvCxnSpPr>
            <a:stCxn id="7" idx="2"/>
            <a:endCxn id="8" idx="0"/>
          </p:cNvCxnSpPr>
          <p:nvPr/>
        </p:nvCxnSpPr>
        <p:spPr>
          <a:xfrm flipH="1">
            <a:off x="2538479" y="3380930"/>
            <a:ext cx="337599" cy="492296"/>
          </a:xfrm>
          <a:prstGeom prst="straightConnector1">
            <a:avLst/>
          </a:prstGeom>
          <a:noFill/>
          <a:ln w="19050" cap="flat" cmpd="sng">
            <a:solidFill>
              <a:schemeClr val="dk2"/>
            </a:solidFill>
            <a:prstDash val="solid"/>
            <a:round/>
            <a:headEnd type="none" w="med" len="med"/>
            <a:tailEnd type="none" w="med" len="med"/>
          </a:ln>
        </p:spPr>
      </p:cxnSp>
      <p:cxnSp>
        <p:nvCxnSpPr>
          <p:cNvPr id="16" name="Google Shape;762;p43">
            <a:extLst>
              <a:ext uri="{FF2B5EF4-FFF2-40B4-BE49-F238E27FC236}">
                <a16:creationId xmlns:a16="http://schemas.microsoft.com/office/drawing/2014/main" id="{EBE86B8E-C405-5E4F-B9BE-22E8486349E5}"/>
              </a:ext>
            </a:extLst>
          </p:cNvPr>
          <p:cNvCxnSpPr>
            <a:cxnSpLocks/>
            <a:stCxn id="10" idx="0"/>
            <a:endCxn id="11" idx="2"/>
          </p:cNvCxnSpPr>
          <p:nvPr/>
        </p:nvCxnSpPr>
        <p:spPr>
          <a:xfrm flipV="1">
            <a:off x="3772668" y="4613276"/>
            <a:ext cx="691266" cy="706721"/>
          </a:xfrm>
          <a:prstGeom prst="straightConnector1">
            <a:avLst/>
          </a:prstGeom>
          <a:noFill/>
          <a:ln w="19050" cap="flat" cmpd="sng">
            <a:solidFill>
              <a:schemeClr val="dk2"/>
            </a:solidFill>
            <a:prstDash val="solid"/>
            <a:round/>
            <a:headEnd type="none" w="med" len="med"/>
            <a:tailEnd type="none" w="med" len="med"/>
          </a:ln>
        </p:spPr>
      </p:cxnSp>
      <p:cxnSp>
        <p:nvCxnSpPr>
          <p:cNvPr id="17" name="Google Shape;763;p43">
            <a:extLst>
              <a:ext uri="{FF2B5EF4-FFF2-40B4-BE49-F238E27FC236}">
                <a16:creationId xmlns:a16="http://schemas.microsoft.com/office/drawing/2014/main" id="{1EED96F2-A06A-1C47-99C4-9DAE8BAD61CF}"/>
              </a:ext>
            </a:extLst>
          </p:cNvPr>
          <p:cNvCxnSpPr>
            <a:cxnSpLocks/>
            <a:stCxn id="10" idx="1"/>
            <a:endCxn id="9" idx="3"/>
          </p:cNvCxnSpPr>
          <p:nvPr/>
        </p:nvCxnSpPr>
        <p:spPr>
          <a:xfrm flipH="1" flipV="1">
            <a:off x="2841347" y="5239858"/>
            <a:ext cx="719721" cy="248739"/>
          </a:xfrm>
          <a:prstGeom prst="straightConnector1">
            <a:avLst/>
          </a:prstGeom>
          <a:noFill/>
          <a:ln w="19050" cap="flat" cmpd="sng">
            <a:solidFill>
              <a:schemeClr val="dk2"/>
            </a:solidFill>
            <a:prstDash val="solid"/>
            <a:round/>
            <a:headEnd type="none" w="med" len="med"/>
            <a:tailEnd type="none" w="med" len="med"/>
          </a:ln>
        </p:spPr>
      </p:cxnSp>
      <p:cxnSp>
        <p:nvCxnSpPr>
          <p:cNvPr id="18" name="Google Shape;765;p43">
            <a:extLst>
              <a:ext uri="{FF2B5EF4-FFF2-40B4-BE49-F238E27FC236}">
                <a16:creationId xmlns:a16="http://schemas.microsoft.com/office/drawing/2014/main" id="{6342F121-FB26-FD45-85FC-EF68B1ACEDCB}"/>
              </a:ext>
            </a:extLst>
          </p:cNvPr>
          <p:cNvCxnSpPr>
            <a:stCxn id="6" idx="3"/>
            <a:endCxn id="9" idx="1"/>
          </p:cNvCxnSpPr>
          <p:nvPr/>
        </p:nvCxnSpPr>
        <p:spPr>
          <a:xfrm>
            <a:off x="1699832" y="5089845"/>
            <a:ext cx="718315" cy="150013"/>
          </a:xfrm>
          <a:prstGeom prst="straightConnector1">
            <a:avLst/>
          </a:prstGeom>
          <a:noFill/>
          <a:ln w="19050" cap="flat" cmpd="sng">
            <a:solidFill>
              <a:schemeClr val="dk2"/>
            </a:solidFill>
            <a:prstDash val="solid"/>
            <a:round/>
            <a:headEnd type="none" w="med" len="med"/>
            <a:tailEnd type="none" w="med" len="med"/>
          </a:ln>
        </p:spPr>
      </p:cxnSp>
      <p:cxnSp>
        <p:nvCxnSpPr>
          <p:cNvPr id="19" name="Google Shape;766;p43">
            <a:extLst>
              <a:ext uri="{FF2B5EF4-FFF2-40B4-BE49-F238E27FC236}">
                <a16:creationId xmlns:a16="http://schemas.microsoft.com/office/drawing/2014/main" id="{CD142B49-815C-F44A-89AA-60C3DBBF1328}"/>
              </a:ext>
            </a:extLst>
          </p:cNvPr>
          <p:cNvCxnSpPr>
            <a:stCxn id="9" idx="2"/>
            <a:endCxn id="12" idx="0"/>
          </p:cNvCxnSpPr>
          <p:nvPr/>
        </p:nvCxnSpPr>
        <p:spPr>
          <a:xfrm flipH="1">
            <a:off x="2293613" y="5408458"/>
            <a:ext cx="336134" cy="600665"/>
          </a:xfrm>
          <a:prstGeom prst="straightConnector1">
            <a:avLst/>
          </a:prstGeom>
          <a:noFill/>
          <a:ln w="19050" cap="flat" cmpd="sng">
            <a:solidFill>
              <a:schemeClr val="dk2"/>
            </a:solidFill>
            <a:prstDash val="solid"/>
            <a:round/>
            <a:headEnd type="none" w="med" len="med"/>
            <a:tailEnd type="none" w="med" len="med"/>
          </a:ln>
        </p:spPr>
      </p:cxnSp>
      <p:sp>
        <p:nvSpPr>
          <p:cNvPr id="20" name="Google Shape;769;p43">
            <a:extLst>
              <a:ext uri="{FF2B5EF4-FFF2-40B4-BE49-F238E27FC236}">
                <a16:creationId xmlns:a16="http://schemas.microsoft.com/office/drawing/2014/main" id="{3A071DF9-302B-6E49-97EE-370DDBAAFEDD}"/>
              </a:ext>
            </a:extLst>
          </p:cNvPr>
          <p:cNvSpPr txBox="1"/>
          <p:nvPr/>
        </p:nvSpPr>
        <p:spPr>
          <a:xfrm>
            <a:off x="702153" y="3977189"/>
            <a:ext cx="423200" cy="477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s</a:t>
            </a:r>
            <a:endParaRPr sz="2133"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66195609-6775-264A-9049-1B5BD8014AC4}"/>
              </a:ext>
            </a:extLst>
          </p:cNvPr>
          <p:cNvSpPr txBox="1"/>
          <p:nvPr/>
        </p:nvSpPr>
        <p:spPr>
          <a:xfrm>
            <a:off x="769922" y="3580301"/>
            <a:ext cx="1013419" cy="369332"/>
          </a:xfrm>
          <a:prstGeom prst="rect">
            <a:avLst/>
          </a:prstGeom>
          <a:noFill/>
        </p:spPr>
        <p:txBody>
          <a:bodyPr wrap="none" rtlCol="0">
            <a:spAutoFit/>
          </a:bodyPr>
          <a:lstStyle/>
          <a:p>
            <a:r>
              <a:rPr lang="en-US" b="1" spc="100" dirty="0">
                <a:solidFill>
                  <a:schemeClr val="accent6"/>
                </a:solidFill>
              </a:rPr>
              <a:t>VISITED</a:t>
            </a:r>
          </a:p>
        </p:txBody>
      </p:sp>
      <p:sp>
        <p:nvSpPr>
          <p:cNvPr id="23" name="Google Shape;754;p43">
            <a:extLst>
              <a:ext uri="{FF2B5EF4-FFF2-40B4-BE49-F238E27FC236}">
                <a16:creationId xmlns:a16="http://schemas.microsoft.com/office/drawing/2014/main" id="{0309D950-CD96-5D42-9C6F-BEFAD06CCC5F}"/>
              </a:ext>
            </a:extLst>
          </p:cNvPr>
          <p:cNvSpPr/>
          <p:nvPr/>
        </p:nvSpPr>
        <p:spPr>
          <a:xfrm>
            <a:off x="3302856" y="4203677"/>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9</a:t>
            </a:r>
            <a:endParaRPr sz="2133" dirty="0">
              <a:latin typeface="Calibri" panose="020F0502020204030204" pitchFamily="34" charset="0"/>
              <a:cs typeface="Calibri" panose="020F0502020204030204" pitchFamily="34" charset="0"/>
            </a:endParaRPr>
          </a:p>
        </p:txBody>
      </p:sp>
      <p:cxnSp>
        <p:nvCxnSpPr>
          <p:cNvPr id="24" name="Google Shape;763;p43">
            <a:extLst>
              <a:ext uri="{FF2B5EF4-FFF2-40B4-BE49-F238E27FC236}">
                <a16:creationId xmlns:a16="http://schemas.microsoft.com/office/drawing/2014/main" id="{FF3DFE42-DD0E-9A41-8385-C480D76B59D4}"/>
              </a:ext>
            </a:extLst>
          </p:cNvPr>
          <p:cNvCxnSpPr>
            <a:cxnSpLocks/>
            <a:stCxn id="10" idx="0"/>
            <a:endCxn id="23" idx="2"/>
          </p:cNvCxnSpPr>
          <p:nvPr/>
        </p:nvCxnSpPr>
        <p:spPr>
          <a:xfrm flipH="1" flipV="1">
            <a:off x="3514456" y="4540877"/>
            <a:ext cx="258212" cy="779120"/>
          </a:xfrm>
          <a:prstGeom prst="straightConnector1">
            <a:avLst/>
          </a:prstGeom>
          <a:noFill/>
          <a:ln w="19050" cap="flat" cmpd="sng">
            <a:solidFill>
              <a:schemeClr val="dk2"/>
            </a:solidFill>
            <a:prstDash val="solid"/>
            <a:round/>
            <a:headEnd type="none" w="med" len="med"/>
            <a:tailEnd type="none" w="med" len="med"/>
          </a:ln>
        </p:spPr>
      </p:cxnSp>
      <p:sp>
        <p:nvSpPr>
          <p:cNvPr id="25" name="Rectangle 24">
            <a:extLst>
              <a:ext uri="{FF2B5EF4-FFF2-40B4-BE49-F238E27FC236}">
                <a16:creationId xmlns:a16="http://schemas.microsoft.com/office/drawing/2014/main" id="{FACC98BD-9D67-0C48-A9CF-3B654C03307C}"/>
              </a:ext>
            </a:extLst>
          </p:cNvPr>
          <p:cNvSpPr/>
          <p:nvPr/>
        </p:nvSpPr>
        <p:spPr>
          <a:xfrm>
            <a:off x="1072101" y="4040319"/>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570B491-BFB4-E24F-BB65-DF4DBECAF52F}"/>
              </a:ext>
            </a:extLst>
          </p:cNvPr>
          <p:cNvSpPr/>
          <p:nvPr/>
        </p:nvSpPr>
        <p:spPr>
          <a:xfrm>
            <a:off x="1226593" y="4866132"/>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419282C-01D3-8A4A-BF25-76C7B9E33EA9}"/>
              </a:ext>
            </a:extLst>
          </p:cNvPr>
          <p:cNvSpPr/>
          <p:nvPr/>
        </p:nvSpPr>
        <p:spPr>
          <a:xfrm>
            <a:off x="2029954" y="5954010"/>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713477C-4F5D-0A40-9A3C-B1E8542B016F}"/>
              </a:ext>
            </a:extLst>
          </p:cNvPr>
          <p:cNvSpPr/>
          <p:nvPr/>
        </p:nvSpPr>
        <p:spPr>
          <a:xfrm>
            <a:off x="2360835" y="5016145"/>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B317B31-1376-D141-BF12-199A26F3B49C}"/>
              </a:ext>
            </a:extLst>
          </p:cNvPr>
          <p:cNvSpPr/>
          <p:nvPr/>
        </p:nvSpPr>
        <p:spPr>
          <a:xfrm>
            <a:off x="3514456" y="5264884"/>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2873874-FFBC-7C48-9625-4D27A673AE96}"/>
              </a:ext>
            </a:extLst>
          </p:cNvPr>
          <p:cNvSpPr/>
          <p:nvPr/>
        </p:nvSpPr>
        <p:spPr>
          <a:xfrm>
            <a:off x="3249391" y="4151127"/>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161B1C0-7EE9-8A48-86EA-A40EC5651A75}"/>
              </a:ext>
            </a:extLst>
          </p:cNvPr>
          <p:cNvSpPr/>
          <p:nvPr/>
        </p:nvSpPr>
        <p:spPr>
          <a:xfrm>
            <a:off x="4202295" y="4220963"/>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002FAFC-855D-BF47-97C5-F4EA3DB705B3}"/>
              </a:ext>
            </a:extLst>
          </p:cNvPr>
          <p:cNvSpPr/>
          <p:nvPr/>
        </p:nvSpPr>
        <p:spPr>
          <a:xfrm>
            <a:off x="2276841" y="3816606"/>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D45376E2-AC93-EA42-AB01-BD3EB743EFA1}"/>
              </a:ext>
            </a:extLst>
          </p:cNvPr>
          <p:cNvSpPr/>
          <p:nvPr/>
        </p:nvSpPr>
        <p:spPr>
          <a:xfrm>
            <a:off x="2614440" y="2988617"/>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BF87E0E4-B930-394D-81FB-5E6E12E6FD8E}"/>
              </a:ext>
            </a:extLst>
          </p:cNvPr>
          <p:cNvSpPr txBox="1"/>
          <p:nvPr/>
        </p:nvSpPr>
        <p:spPr>
          <a:xfrm>
            <a:off x="5320519" y="2408075"/>
            <a:ext cx="6669711" cy="3724096"/>
          </a:xfrm>
          <a:prstGeom prst="rect">
            <a:avLst/>
          </a:prstGeom>
          <a:noFill/>
        </p:spPr>
        <p:txBody>
          <a:bodyPr wrap="square" rtlCol="0">
            <a:spAutoFit/>
          </a:bodyPr>
          <a:lstStyle/>
          <a:p>
            <a:pPr marL="285750" indent="-285750">
              <a:buFont typeface="Arial" panose="020B0604020202020204" pitchFamily="34" charset="0"/>
              <a:buChar char="•"/>
            </a:pPr>
            <a:r>
              <a:rPr lang="en-US" sz="2400" dirty="0"/>
              <a:t>We call this approach a </a:t>
            </a:r>
            <a:r>
              <a:rPr lang="en-US" sz="2400" b="1" dirty="0">
                <a:solidFill>
                  <a:schemeClr val="accent3"/>
                </a:solidFill>
              </a:rPr>
              <a:t>breadth-first search (BFS)</a:t>
            </a:r>
          </a:p>
          <a:p>
            <a:pPr marL="742950" lvl="1" indent="-285750">
              <a:buFont typeface="Arial" panose="020B0604020202020204" pitchFamily="34" charset="0"/>
              <a:buChar char="•"/>
            </a:pPr>
            <a:r>
              <a:rPr lang="en-US" sz="2000" dirty="0"/>
              <a:t>Explore “layer by layer”</a:t>
            </a:r>
          </a:p>
          <a:p>
            <a:pPr marL="285750" indent="-285750">
              <a:buFont typeface="Arial" panose="020B0604020202020204" pitchFamily="34" charset="0"/>
              <a:buChar char="•"/>
            </a:pPr>
            <a:r>
              <a:rPr lang="en-US" sz="2400" dirty="0"/>
              <a:t>This is our goal, but how do we translate into code?</a:t>
            </a:r>
          </a:p>
          <a:p>
            <a:pPr marL="742950" lvl="1" indent="-285750">
              <a:buFont typeface="Arial" panose="020B0604020202020204" pitchFamily="34" charset="0"/>
              <a:buChar char="•"/>
            </a:pPr>
            <a:r>
              <a:rPr lang="en-US" sz="2000" dirty="0"/>
              <a:t>Key observation: recursive calls interrupted </a:t>
            </a:r>
            <a:r>
              <a:rPr lang="en-US" sz="2000" dirty="0" err="1"/>
              <a:t>s.neighbors</a:t>
            </a:r>
            <a:r>
              <a:rPr lang="en-US" sz="2000" dirty="0"/>
              <a:t> loop to immediately process children</a:t>
            </a:r>
          </a:p>
          <a:p>
            <a:pPr marL="742950" lvl="1" indent="-285750">
              <a:buFont typeface="Arial" panose="020B0604020202020204" pitchFamily="34" charset="0"/>
              <a:buChar char="•"/>
            </a:pPr>
            <a:r>
              <a:rPr lang="en-US" sz="2000" dirty="0"/>
              <a:t>For BFS, instead we want to </a:t>
            </a:r>
            <a:r>
              <a:rPr lang="en-US" sz="2000" i="1" dirty="0"/>
              <a:t>complete</a:t>
            </a:r>
            <a:r>
              <a:rPr lang="en-US" sz="2000" dirty="0"/>
              <a:t> that loop before processing children</a:t>
            </a:r>
          </a:p>
          <a:p>
            <a:pPr marL="742950" lvl="1" indent="-285750">
              <a:buFont typeface="Arial" panose="020B0604020202020204" pitchFamily="34" charset="0"/>
              <a:buChar char="•"/>
            </a:pPr>
            <a:r>
              <a:rPr lang="en-US" sz="2000" dirty="0"/>
              <a:t>Recursion isn’t the answer! Need a data structure to ”queue up” children…</a:t>
            </a:r>
          </a:p>
          <a:p>
            <a:endParaRPr lang="en-US" sz="2400" dirty="0"/>
          </a:p>
        </p:txBody>
      </p:sp>
      <p:sp>
        <p:nvSpPr>
          <p:cNvPr id="60" name="Content Placeholder 2">
            <a:extLst>
              <a:ext uri="{FF2B5EF4-FFF2-40B4-BE49-F238E27FC236}">
                <a16:creationId xmlns:a16="http://schemas.microsoft.com/office/drawing/2014/main" id="{C3108810-AF10-474A-943F-1054B1F1DAE8}"/>
              </a:ext>
            </a:extLst>
          </p:cNvPr>
          <p:cNvSpPr txBox="1">
            <a:spLocks/>
          </p:cNvSpPr>
          <p:nvPr/>
        </p:nvSpPr>
        <p:spPr bwMode="auto">
          <a:xfrm>
            <a:off x="6518592" y="6009123"/>
            <a:ext cx="3908615" cy="396616"/>
          </a:xfrm>
          <a:prstGeom prst="rect">
            <a:avLst/>
          </a:prstGeom>
          <a:solidFill>
            <a:schemeClr val="bg1">
              <a:lumMod val="95000"/>
            </a:schemeClr>
          </a:solidFill>
          <a:ln w="9525">
            <a:solidFill>
              <a:schemeClr val="tx1"/>
            </a:solidFill>
            <a:miter lim="800000"/>
            <a:headEnd/>
            <a:tailEnd/>
          </a:ln>
        </p:spPr>
        <p:txBody>
          <a:bodyPr vert="horz" wrap="square" lIns="121920" tIns="60960" rIns="121920" bIns="60960" numCol="1" anchor="t" anchorCtr="0" compatLnSpc="1">
            <a:prstTxWarp prst="textNoShape">
              <a:avLst/>
            </a:prstTxWarp>
          </a:bodyPr>
          <a:lstStyle>
            <a:lvl1pPr marL="192881" indent="-192881" algn="l" rtl="0" eaLnBrk="1" fontAlgn="base" hangingPunct="1">
              <a:spcBef>
                <a:spcPct val="20000"/>
              </a:spcBef>
              <a:spcAft>
                <a:spcPct val="0"/>
              </a:spcAft>
              <a:buClr>
                <a:srgbClr val="4B2A85"/>
              </a:buClr>
              <a:buSzPct val="60000"/>
              <a:buFont typeface="Wingdings" panose="05000000000000000000" pitchFamily="2" charset="2"/>
              <a:buChar char="v"/>
              <a:defRPr sz="1600" b="1">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365189" indent="-160735" algn="l" rtl="0" eaLnBrk="1" fontAlgn="base" hangingPunct="1">
              <a:spcBef>
                <a:spcPct val="20000"/>
              </a:spcBef>
              <a:spcAft>
                <a:spcPct val="0"/>
              </a:spcAft>
              <a:buClr>
                <a:srgbClr val="4B2A85"/>
              </a:buClr>
              <a:buSzPct val="110000"/>
              <a:buFont typeface="Wingdings" pitchFamily="2" charset="2"/>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514350" indent="-128588" algn="l" rtl="0" eaLnBrk="1" fontAlgn="base" hangingPunct="1">
              <a:spcBef>
                <a:spcPct val="20000"/>
              </a:spcBef>
              <a:spcAft>
                <a:spcPct val="0"/>
              </a:spcAft>
              <a:buClr>
                <a:srgbClr val="4B2A85"/>
              </a:buClr>
              <a:buSzPct val="80000"/>
              <a:buFont typeface="Arial" panose="020B0604020202020204" pitchFamily="34" charset="0"/>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658368"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812673"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414463" indent="-128588" algn="l" rtl="0" eaLnBrk="1" fontAlgn="base" hangingPunct="1">
              <a:spcBef>
                <a:spcPct val="20000"/>
              </a:spcBef>
              <a:spcAft>
                <a:spcPct val="0"/>
              </a:spcAft>
              <a:buChar char="»"/>
              <a:defRPr sz="1125">
                <a:solidFill>
                  <a:schemeClr val="tx1"/>
                </a:solidFill>
                <a:latin typeface="Arial" charset="0"/>
              </a:defRPr>
            </a:lvl6pPr>
            <a:lvl7pPr marL="1671638" indent="-128588" algn="l" rtl="0" eaLnBrk="1" fontAlgn="base" hangingPunct="1">
              <a:spcBef>
                <a:spcPct val="20000"/>
              </a:spcBef>
              <a:spcAft>
                <a:spcPct val="0"/>
              </a:spcAft>
              <a:buChar char="»"/>
              <a:defRPr sz="1125">
                <a:solidFill>
                  <a:schemeClr val="tx1"/>
                </a:solidFill>
                <a:latin typeface="Arial" charset="0"/>
              </a:defRPr>
            </a:lvl7pPr>
            <a:lvl8pPr marL="1928813" indent="-128588" algn="l" rtl="0" eaLnBrk="1" fontAlgn="base" hangingPunct="1">
              <a:spcBef>
                <a:spcPct val="20000"/>
              </a:spcBef>
              <a:spcAft>
                <a:spcPct val="0"/>
              </a:spcAft>
              <a:buChar char="»"/>
              <a:defRPr sz="1125">
                <a:solidFill>
                  <a:schemeClr val="tx1"/>
                </a:solidFill>
                <a:latin typeface="Arial" charset="0"/>
              </a:defRPr>
            </a:lvl8pPr>
            <a:lvl9pPr marL="2185988" indent="-128588" algn="l" rtl="0" eaLnBrk="1" fontAlgn="base" hangingPunct="1">
              <a:spcBef>
                <a:spcPct val="20000"/>
              </a:spcBef>
              <a:spcAft>
                <a:spcPct val="0"/>
              </a:spcAft>
              <a:buChar char="»"/>
              <a:defRPr sz="1125">
                <a:solidFill>
                  <a:schemeClr val="tx1"/>
                </a:solidFill>
                <a:latin typeface="Arial" charset="0"/>
              </a:defRPr>
            </a:lvl9pPr>
          </a:lstStyle>
          <a:p>
            <a:pPr marL="0" indent="0">
              <a:spcBef>
                <a:spcPts val="0"/>
              </a:spcBef>
              <a:spcAft>
                <a:spcPts val="0"/>
              </a:spcAft>
              <a:buClr>
                <a:schemeClr val="dk1"/>
              </a:buClr>
              <a:buSzPts val="1100"/>
              <a:buNone/>
            </a:pPr>
            <a:r>
              <a:rPr lang="en-US" b="0" dirty="0">
                <a:solidFill>
                  <a:schemeClr val="accent2"/>
                </a:solidFill>
                <a:latin typeface="Consolas" panose="020B0609020204030204" pitchFamily="49" charset="0"/>
                <a:cs typeface="Consolas" panose="020B0609020204030204" pitchFamily="49" charset="0"/>
              </a:rPr>
              <a:t>for</a:t>
            </a: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n : </a:t>
            </a:r>
            <a:r>
              <a:rPr lang="en-US" b="0" dirty="0" err="1">
                <a:latin typeface="Consolas" panose="020B0609020204030204" pitchFamily="49" charset="0"/>
                <a:cs typeface="Consolas" panose="020B0609020204030204" pitchFamily="49" charset="0"/>
              </a:rPr>
              <a:t>s.neighbors</a:t>
            </a:r>
            <a:r>
              <a:rPr lang="en-US" b="0" dirty="0">
                <a:latin typeface="Consolas" panose="020B0609020204030204" pitchFamily="49" charset="0"/>
                <a:cs typeface="Consolas" panose="020B0609020204030204" pitchFamily="49" charset="0"/>
              </a:rPr>
              <a:t>) {</a:t>
            </a:r>
          </a:p>
        </p:txBody>
      </p:sp>
      <p:sp>
        <p:nvSpPr>
          <p:cNvPr id="61" name="TextBox 60">
            <a:extLst>
              <a:ext uri="{FF2B5EF4-FFF2-40B4-BE49-F238E27FC236}">
                <a16:creationId xmlns:a16="http://schemas.microsoft.com/office/drawing/2014/main" id="{9F452F7D-EB95-3E45-829B-B5440C5E0856}"/>
              </a:ext>
            </a:extLst>
          </p:cNvPr>
          <p:cNvSpPr txBox="1"/>
          <p:nvPr/>
        </p:nvSpPr>
        <p:spPr>
          <a:xfrm>
            <a:off x="624155" y="4352865"/>
            <a:ext cx="311304" cy="369332"/>
          </a:xfrm>
          <a:prstGeom prst="rect">
            <a:avLst/>
          </a:prstGeom>
          <a:noFill/>
        </p:spPr>
        <p:txBody>
          <a:bodyPr wrap="none" rtlCol="0">
            <a:spAutoFit/>
          </a:bodyPr>
          <a:lstStyle/>
          <a:p>
            <a:r>
              <a:rPr lang="en-US" b="1" dirty="0">
                <a:solidFill>
                  <a:schemeClr val="accent5"/>
                </a:solidFill>
                <a:latin typeface="Consolas" panose="020B0609020204030204" pitchFamily="49" charset="0"/>
                <a:cs typeface="Consolas" panose="020B0609020204030204" pitchFamily="49" charset="0"/>
              </a:rPr>
              <a:t>0</a:t>
            </a:r>
          </a:p>
        </p:txBody>
      </p:sp>
      <p:sp>
        <p:nvSpPr>
          <p:cNvPr id="62" name="TextBox 61">
            <a:extLst>
              <a:ext uri="{FF2B5EF4-FFF2-40B4-BE49-F238E27FC236}">
                <a16:creationId xmlns:a16="http://schemas.microsoft.com/office/drawing/2014/main" id="{CEC54C24-CE6F-B140-AE20-059BA55F26A0}"/>
              </a:ext>
            </a:extLst>
          </p:cNvPr>
          <p:cNvSpPr txBox="1"/>
          <p:nvPr/>
        </p:nvSpPr>
        <p:spPr>
          <a:xfrm>
            <a:off x="720123" y="5100138"/>
            <a:ext cx="311304" cy="369332"/>
          </a:xfrm>
          <a:prstGeom prst="rect">
            <a:avLst/>
          </a:prstGeom>
          <a:noFill/>
        </p:spPr>
        <p:txBody>
          <a:bodyPr wrap="none" rtlCol="0">
            <a:spAutoFit/>
          </a:bodyPr>
          <a:lstStyle/>
          <a:p>
            <a:r>
              <a:rPr lang="en-US" b="1" dirty="0">
                <a:solidFill>
                  <a:schemeClr val="accent5"/>
                </a:solidFill>
                <a:latin typeface="Consolas" panose="020B0609020204030204" pitchFamily="49" charset="0"/>
                <a:cs typeface="Consolas" panose="020B0609020204030204" pitchFamily="49" charset="0"/>
              </a:rPr>
              <a:t>1</a:t>
            </a:r>
          </a:p>
        </p:txBody>
      </p:sp>
      <p:sp>
        <p:nvSpPr>
          <p:cNvPr id="64" name="TextBox 63">
            <a:extLst>
              <a:ext uri="{FF2B5EF4-FFF2-40B4-BE49-F238E27FC236}">
                <a16:creationId xmlns:a16="http://schemas.microsoft.com/office/drawing/2014/main" id="{20F04903-691F-0246-A00C-9936386C4CA6}"/>
              </a:ext>
            </a:extLst>
          </p:cNvPr>
          <p:cNvSpPr txBox="1"/>
          <p:nvPr/>
        </p:nvSpPr>
        <p:spPr>
          <a:xfrm>
            <a:off x="3238352" y="2871216"/>
            <a:ext cx="311304" cy="369332"/>
          </a:xfrm>
          <a:prstGeom prst="rect">
            <a:avLst/>
          </a:prstGeom>
          <a:noFill/>
        </p:spPr>
        <p:txBody>
          <a:bodyPr wrap="none" rtlCol="0">
            <a:spAutoFit/>
          </a:bodyPr>
          <a:lstStyle/>
          <a:p>
            <a:r>
              <a:rPr lang="en-US" b="1" dirty="0">
                <a:solidFill>
                  <a:schemeClr val="accent5"/>
                </a:solidFill>
                <a:latin typeface="Consolas" panose="020B0609020204030204" pitchFamily="49" charset="0"/>
                <a:cs typeface="Consolas" panose="020B0609020204030204" pitchFamily="49" charset="0"/>
              </a:rPr>
              <a:t>2</a:t>
            </a:r>
          </a:p>
        </p:txBody>
      </p:sp>
      <p:sp>
        <p:nvSpPr>
          <p:cNvPr id="65" name="TextBox 64">
            <a:extLst>
              <a:ext uri="{FF2B5EF4-FFF2-40B4-BE49-F238E27FC236}">
                <a16:creationId xmlns:a16="http://schemas.microsoft.com/office/drawing/2014/main" id="{7BF59518-1907-DD44-A7D5-2167B1341986}"/>
              </a:ext>
            </a:extLst>
          </p:cNvPr>
          <p:cNvSpPr txBox="1"/>
          <p:nvPr/>
        </p:nvSpPr>
        <p:spPr>
          <a:xfrm>
            <a:off x="1498069" y="6131601"/>
            <a:ext cx="311304" cy="369332"/>
          </a:xfrm>
          <a:prstGeom prst="rect">
            <a:avLst/>
          </a:prstGeom>
          <a:noFill/>
        </p:spPr>
        <p:txBody>
          <a:bodyPr wrap="none" rtlCol="0">
            <a:spAutoFit/>
          </a:bodyPr>
          <a:lstStyle/>
          <a:p>
            <a:r>
              <a:rPr lang="en-US" b="1" dirty="0">
                <a:solidFill>
                  <a:schemeClr val="accent5"/>
                </a:solidFill>
                <a:latin typeface="Consolas" panose="020B0609020204030204" pitchFamily="49" charset="0"/>
                <a:cs typeface="Consolas" panose="020B0609020204030204" pitchFamily="49" charset="0"/>
              </a:rPr>
              <a:t>3</a:t>
            </a:r>
          </a:p>
        </p:txBody>
      </p:sp>
      <p:sp>
        <p:nvSpPr>
          <p:cNvPr id="66" name="TextBox 65">
            <a:extLst>
              <a:ext uri="{FF2B5EF4-FFF2-40B4-BE49-F238E27FC236}">
                <a16:creationId xmlns:a16="http://schemas.microsoft.com/office/drawing/2014/main" id="{1B93E3AB-E617-B748-AF27-6BE3F55E2013}"/>
              </a:ext>
            </a:extLst>
          </p:cNvPr>
          <p:cNvSpPr txBox="1"/>
          <p:nvPr/>
        </p:nvSpPr>
        <p:spPr>
          <a:xfrm>
            <a:off x="4332372" y="4863976"/>
            <a:ext cx="311304" cy="369332"/>
          </a:xfrm>
          <a:prstGeom prst="rect">
            <a:avLst/>
          </a:prstGeom>
          <a:noFill/>
        </p:spPr>
        <p:txBody>
          <a:bodyPr wrap="none" rtlCol="0">
            <a:spAutoFit/>
          </a:bodyPr>
          <a:lstStyle/>
          <a:p>
            <a:r>
              <a:rPr lang="en-US" b="1" dirty="0">
                <a:solidFill>
                  <a:schemeClr val="accent5"/>
                </a:solidFill>
                <a:latin typeface="Consolas" panose="020B0609020204030204" pitchFamily="49" charset="0"/>
                <a:cs typeface="Consolas" panose="020B0609020204030204" pitchFamily="49" charset="0"/>
              </a:rPr>
              <a:t>4</a:t>
            </a:r>
          </a:p>
        </p:txBody>
      </p:sp>
      <p:cxnSp>
        <p:nvCxnSpPr>
          <p:cNvPr id="67" name="Google Shape;763;p43">
            <a:extLst>
              <a:ext uri="{FF2B5EF4-FFF2-40B4-BE49-F238E27FC236}">
                <a16:creationId xmlns:a16="http://schemas.microsoft.com/office/drawing/2014/main" id="{00734CEF-935A-8942-A793-9F2C4E66007A}"/>
              </a:ext>
            </a:extLst>
          </p:cNvPr>
          <p:cNvCxnSpPr>
            <a:cxnSpLocks/>
            <a:stCxn id="8" idx="2"/>
            <a:endCxn id="9" idx="0"/>
          </p:cNvCxnSpPr>
          <p:nvPr/>
        </p:nvCxnSpPr>
        <p:spPr>
          <a:xfrm>
            <a:off x="2538479" y="4210426"/>
            <a:ext cx="91268" cy="860832"/>
          </a:xfrm>
          <a:prstGeom prst="straightConnector1">
            <a:avLst/>
          </a:prstGeom>
          <a:noFill/>
          <a:ln w="19050"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126910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9">
                                            <p:txEl>
                                              <p:pRg st="1" end="1"/>
                                            </p:txEl>
                                          </p:spTgt>
                                        </p:tgtEl>
                                        <p:attrNameLst>
                                          <p:attrName>style.visibility</p:attrName>
                                        </p:attrNameLst>
                                      </p:cBhvr>
                                      <p:to>
                                        <p:strVal val="visible"/>
                                      </p:to>
                                    </p:set>
                                  </p:childTnLst>
                                </p:cTn>
                              </p:par>
                            </p:childTnLst>
                          </p:cTn>
                        </p:par>
                        <p:par>
                          <p:cTn id="55" fill="hold">
                            <p:stCondLst>
                              <p:cond delay="0"/>
                            </p:stCondLst>
                            <p:childTnLst>
                              <p:par>
                                <p:cTn id="56" presetID="22" presetClass="entr" presetSubtype="8" fill="hold" grpId="0" nodeType="after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wipe(left)">
                                      <p:cBhvr>
                                        <p:cTn id="58" dur="500"/>
                                        <p:tgtEl>
                                          <p:spTgt spid="57"/>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wipe(left)">
                                      <p:cBhvr>
                                        <p:cTn id="62" dur="500"/>
                                        <p:tgtEl>
                                          <p:spTgt spid="50"/>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wipe(left)">
                                      <p:cBhvr>
                                        <p:cTn id="66" dur="500"/>
                                        <p:tgtEl>
                                          <p:spTgt spid="54"/>
                                        </p:tgtEl>
                                      </p:cBhvr>
                                    </p:animEffect>
                                  </p:childTnLst>
                                </p:cTn>
                              </p:par>
                            </p:childTnLst>
                          </p:cTn>
                        </p:par>
                        <p:par>
                          <p:cTn id="67" fill="hold">
                            <p:stCondLst>
                              <p:cond delay="1500"/>
                            </p:stCondLst>
                            <p:childTnLst>
                              <p:par>
                                <p:cTn id="68" presetID="22" presetClass="entr" presetSubtype="1" fill="hold" grpId="0" nodeType="after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wipe(up)">
                                      <p:cBhvr>
                                        <p:cTn id="70" dur="500"/>
                                        <p:tgtEl>
                                          <p:spTgt spid="55"/>
                                        </p:tgtEl>
                                      </p:cBhvr>
                                    </p:animEffect>
                                  </p:childTnLst>
                                </p:cTn>
                              </p:par>
                            </p:childTnLst>
                          </p:cTn>
                        </p:par>
                        <p:par>
                          <p:cTn id="71" fill="hold">
                            <p:stCondLst>
                              <p:cond delay="2000"/>
                            </p:stCondLst>
                            <p:childTnLst>
                              <p:par>
                                <p:cTn id="72" presetID="22" presetClass="entr" presetSubtype="4" fill="hold" grpId="0" nodeType="after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wipe(down)">
                                      <p:cBhvr>
                                        <p:cTn id="74" dur="500"/>
                                        <p:tgtEl>
                                          <p:spTgt spid="56"/>
                                        </p:tgtEl>
                                      </p:cBhvr>
                                    </p:animEffect>
                                  </p:childTnLst>
                                </p:cTn>
                              </p:par>
                            </p:childTnLst>
                          </p:cTn>
                        </p:par>
                        <p:par>
                          <p:cTn id="75" fill="hold">
                            <p:stCondLst>
                              <p:cond delay="2500"/>
                            </p:stCondLst>
                            <p:childTnLst>
                              <p:par>
                                <p:cTn id="76" presetID="1" presetClass="entr" presetSubtype="0" fill="hold" grpId="0" nodeType="afterEffect">
                                  <p:stCondLst>
                                    <p:cond delay="0"/>
                                  </p:stCondLst>
                                  <p:childTnLst>
                                    <p:set>
                                      <p:cBhvr>
                                        <p:cTn id="77" dur="1" fill="hold">
                                          <p:stCondLst>
                                            <p:cond delay="0"/>
                                          </p:stCondLst>
                                        </p:cTn>
                                        <p:tgtEl>
                                          <p:spTgt spid="61"/>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62"/>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65"/>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64"/>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66"/>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59">
                                            <p:txEl>
                                              <p:pRg st="2" end="2"/>
                                            </p:txEl>
                                          </p:spTgt>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59">
                                            <p:txEl>
                                              <p:pRg st="3" end="3"/>
                                            </p:txEl>
                                          </p:spTgt>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60"/>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59">
                                            <p:txEl>
                                              <p:pRg st="4" end="4"/>
                                            </p:txEl>
                                          </p:spTgt>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55" grpId="0" animBg="1"/>
      <p:bldP spid="54" grpId="0" animBg="1"/>
      <p:bldP spid="50" grpId="0" animBg="1"/>
      <p:bldP spid="22" grpId="0"/>
      <p:bldP spid="25" grpId="0" animBg="1"/>
      <p:bldP spid="26" grpId="0" animBg="1"/>
      <p:bldP spid="27" grpId="0" animBg="1"/>
      <p:bldP spid="28" grpId="0" animBg="1"/>
      <p:bldP spid="29" grpId="0" animBg="1"/>
      <p:bldP spid="30" grpId="0" animBg="1"/>
      <p:bldP spid="31" grpId="0" animBg="1"/>
      <p:bldP spid="32" grpId="0" animBg="1"/>
      <p:bldP spid="46" grpId="0" animBg="1"/>
      <p:bldP spid="60" grpId="0" animBg="1"/>
      <p:bldP spid="61" grpId="0"/>
      <p:bldP spid="62" grpId="0"/>
      <p:bldP spid="64" grpId="0"/>
      <p:bldP spid="65" grpId="0"/>
      <p:bldP spid="6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01DB-3FF8-B249-848D-724E7098AD63}"/>
              </a:ext>
            </a:extLst>
          </p:cNvPr>
          <p:cNvSpPr>
            <a:spLocks noGrp="1"/>
          </p:cNvSpPr>
          <p:nvPr>
            <p:ph type="title"/>
          </p:nvPr>
        </p:nvSpPr>
        <p:spPr/>
        <p:txBody>
          <a:bodyPr/>
          <a:lstStyle/>
          <a:p>
            <a:r>
              <a:rPr lang="en-US" dirty="0"/>
              <a:t>BFS Implementation</a:t>
            </a:r>
          </a:p>
        </p:txBody>
      </p:sp>
      <p:sp>
        <p:nvSpPr>
          <p:cNvPr id="4" name="Content Placeholder 2">
            <a:extLst>
              <a:ext uri="{FF2B5EF4-FFF2-40B4-BE49-F238E27FC236}">
                <a16:creationId xmlns:a16="http://schemas.microsoft.com/office/drawing/2014/main" id="{59536C89-103B-EE42-9C84-BCCE8389A877}"/>
              </a:ext>
            </a:extLst>
          </p:cNvPr>
          <p:cNvSpPr txBox="1">
            <a:spLocks/>
          </p:cNvSpPr>
          <p:nvPr/>
        </p:nvSpPr>
        <p:spPr bwMode="auto">
          <a:xfrm>
            <a:off x="6474941" y="1219200"/>
            <a:ext cx="5471983" cy="5461686"/>
          </a:xfrm>
          <a:prstGeom prst="rect">
            <a:avLst/>
          </a:prstGeom>
          <a:solidFill>
            <a:schemeClr val="bg1">
              <a:lumMod val="95000"/>
            </a:schemeClr>
          </a:solidFill>
          <a:ln w="9525">
            <a:solidFill>
              <a:schemeClr val="tx1"/>
            </a:solidFill>
            <a:miter lim="800000"/>
            <a:headEnd/>
            <a:tailEnd/>
          </a:ln>
        </p:spPr>
        <p:txBody>
          <a:bodyPr vert="horz" wrap="square" lIns="121920" tIns="60960" rIns="121920" bIns="60960" numCol="1" anchor="t" anchorCtr="0" compatLnSpc="1">
            <a:prstTxWarp prst="textNoShape">
              <a:avLst/>
            </a:prstTxWarp>
          </a:bodyPr>
          <a:lstStyle>
            <a:lvl1pPr marL="192881" indent="-192881" algn="l" rtl="0" eaLnBrk="1" fontAlgn="base" hangingPunct="1">
              <a:spcBef>
                <a:spcPct val="20000"/>
              </a:spcBef>
              <a:spcAft>
                <a:spcPct val="0"/>
              </a:spcAft>
              <a:buClr>
                <a:srgbClr val="4B2A85"/>
              </a:buClr>
              <a:buSzPct val="60000"/>
              <a:buFont typeface="Wingdings" panose="05000000000000000000" pitchFamily="2" charset="2"/>
              <a:buChar char="v"/>
              <a:defRPr sz="1600" b="1">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365189" indent="-160735" algn="l" rtl="0" eaLnBrk="1" fontAlgn="base" hangingPunct="1">
              <a:spcBef>
                <a:spcPct val="20000"/>
              </a:spcBef>
              <a:spcAft>
                <a:spcPct val="0"/>
              </a:spcAft>
              <a:buClr>
                <a:srgbClr val="4B2A85"/>
              </a:buClr>
              <a:buSzPct val="110000"/>
              <a:buFont typeface="Wingdings" pitchFamily="2" charset="2"/>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514350" indent="-128588" algn="l" rtl="0" eaLnBrk="1" fontAlgn="base" hangingPunct="1">
              <a:spcBef>
                <a:spcPct val="20000"/>
              </a:spcBef>
              <a:spcAft>
                <a:spcPct val="0"/>
              </a:spcAft>
              <a:buClr>
                <a:srgbClr val="4B2A85"/>
              </a:buClr>
              <a:buSzPct val="80000"/>
              <a:buFont typeface="Arial" panose="020B0604020202020204" pitchFamily="34" charset="0"/>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658368"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812673"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414463" indent="-128588" algn="l" rtl="0" eaLnBrk="1" fontAlgn="base" hangingPunct="1">
              <a:spcBef>
                <a:spcPct val="20000"/>
              </a:spcBef>
              <a:spcAft>
                <a:spcPct val="0"/>
              </a:spcAft>
              <a:buChar char="»"/>
              <a:defRPr sz="1125">
                <a:solidFill>
                  <a:schemeClr val="tx1"/>
                </a:solidFill>
                <a:latin typeface="Arial" charset="0"/>
              </a:defRPr>
            </a:lvl6pPr>
            <a:lvl7pPr marL="1671638" indent="-128588" algn="l" rtl="0" eaLnBrk="1" fontAlgn="base" hangingPunct="1">
              <a:spcBef>
                <a:spcPct val="20000"/>
              </a:spcBef>
              <a:spcAft>
                <a:spcPct val="0"/>
              </a:spcAft>
              <a:buChar char="»"/>
              <a:defRPr sz="1125">
                <a:solidFill>
                  <a:schemeClr val="tx1"/>
                </a:solidFill>
                <a:latin typeface="Arial" charset="0"/>
              </a:defRPr>
            </a:lvl7pPr>
            <a:lvl8pPr marL="1928813" indent="-128588" algn="l" rtl="0" eaLnBrk="1" fontAlgn="base" hangingPunct="1">
              <a:spcBef>
                <a:spcPct val="20000"/>
              </a:spcBef>
              <a:spcAft>
                <a:spcPct val="0"/>
              </a:spcAft>
              <a:buChar char="»"/>
              <a:defRPr sz="1125">
                <a:solidFill>
                  <a:schemeClr val="tx1"/>
                </a:solidFill>
                <a:latin typeface="Arial" charset="0"/>
              </a:defRPr>
            </a:lvl8pPr>
            <a:lvl9pPr marL="2185988" indent="-128588" algn="l" rtl="0" eaLnBrk="1" fontAlgn="base" hangingPunct="1">
              <a:spcBef>
                <a:spcPct val="20000"/>
              </a:spcBef>
              <a:spcAft>
                <a:spcPct val="0"/>
              </a:spcAft>
              <a:buChar char="»"/>
              <a:defRPr sz="1125">
                <a:solidFill>
                  <a:schemeClr val="tx1"/>
                </a:solidFill>
                <a:latin typeface="Arial" charset="0"/>
              </a:defRPr>
            </a:lvl9pPr>
          </a:lstStyle>
          <a:p>
            <a:pPr marL="0" indent="0">
              <a:lnSpc>
                <a:spcPct val="120000"/>
              </a:lnSpc>
              <a:spcBef>
                <a:spcPts val="0"/>
              </a:spcBef>
              <a:spcAft>
                <a:spcPts val="0"/>
              </a:spcAft>
              <a:buNone/>
            </a:pPr>
            <a:r>
              <a:rPr lang="en-US" dirty="0" err="1">
                <a:latin typeface="Consolas" panose="020B0609020204030204" pitchFamily="49" charset="0"/>
                <a:cs typeface="Consolas" panose="020B0609020204030204" pitchFamily="49" charset="0"/>
              </a:rPr>
              <a:t>bfs</a:t>
            </a:r>
            <a:r>
              <a:rPr lang="en-US" b="0" dirty="0">
                <a:latin typeface="Consolas" panose="020B0609020204030204" pitchFamily="49" charset="0"/>
                <a:cs typeface="Consolas" panose="020B0609020204030204" pitchFamily="49" charset="0"/>
              </a:rPr>
              <a:t>(</a:t>
            </a:r>
            <a:r>
              <a:rPr lang="en-US" b="0" dirty="0">
                <a:solidFill>
                  <a:schemeClr val="accent3"/>
                </a:solidFill>
                <a:latin typeface="Consolas" panose="020B0609020204030204" pitchFamily="49" charset="0"/>
                <a:cs typeface="Consolas" panose="020B0609020204030204" pitchFamily="49" charset="0"/>
              </a:rPr>
              <a:t>Graph</a:t>
            </a:r>
            <a:r>
              <a:rPr lang="en-US" b="0" dirty="0">
                <a:latin typeface="Consolas" panose="020B0609020204030204" pitchFamily="49" charset="0"/>
                <a:cs typeface="Consolas" panose="020B0609020204030204" pitchFamily="49" charset="0"/>
              </a:rPr>
              <a:t> graph,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start)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Queue</a:t>
            </a:r>
            <a:r>
              <a:rPr lang="en-US" b="0" dirty="0">
                <a:latin typeface="Consolas" panose="020B0609020204030204" pitchFamily="49" charset="0"/>
                <a:cs typeface="Consolas" panose="020B0609020204030204" pitchFamily="49" charset="0"/>
              </a:rPr>
              <a:t>&lt;</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&gt; perimeter = </a:t>
            </a:r>
            <a:r>
              <a:rPr lang="en-US" b="0" dirty="0">
                <a:solidFill>
                  <a:schemeClr val="accent2"/>
                </a:solidFill>
                <a:latin typeface="Consolas" panose="020B0609020204030204" pitchFamily="49" charset="0"/>
                <a:cs typeface="Consolas" panose="020B0609020204030204" pitchFamily="49" charset="0"/>
              </a:rPr>
              <a:t>new</a:t>
            </a: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Queue</a:t>
            </a:r>
            <a:r>
              <a:rPr lang="en-US" b="0" dirty="0">
                <a:latin typeface="Consolas" panose="020B0609020204030204" pitchFamily="49" charset="0"/>
                <a:cs typeface="Consolas" panose="020B0609020204030204" pitchFamily="49" charset="0"/>
              </a:rPr>
              <a:t>&lt;&gt;();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Set</a:t>
            </a:r>
            <a:r>
              <a:rPr lang="en-US" b="0" dirty="0">
                <a:latin typeface="Consolas" panose="020B0609020204030204" pitchFamily="49" charset="0"/>
                <a:cs typeface="Consolas" panose="020B0609020204030204" pitchFamily="49" charset="0"/>
              </a:rPr>
              <a:t>&lt;</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&gt; visited = </a:t>
            </a:r>
            <a:r>
              <a:rPr lang="en-US" b="0" dirty="0">
                <a:solidFill>
                  <a:schemeClr val="accent2"/>
                </a:solidFill>
                <a:latin typeface="Consolas" panose="020B0609020204030204" pitchFamily="49" charset="0"/>
                <a:cs typeface="Consolas" panose="020B0609020204030204" pitchFamily="49" charset="0"/>
              </a:rPr>
              <a:t>new</a:t>
            </a: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Set</a:t>
            </a:r>
            <a:r>
              <a:rPr lang="en-US" b="0" dirty="0">
                <a:latin typeface="Consolas" panose="020B0609020204030204" pitchFamily="49" charset="0"/>
                <a:cs typeface="Consolas" panose="020B0609020204030204" pitchFamily="49" charset="0"/>
              </a:rPr>
              <a:t>&lt;&gt;();  </a:t>
            </a:r>
          </a:p>
          <a:p>
            <a:pPr marL="0" indent="0">
              <a:lnSpc>
                <a:spcPct val="120000"/>
              </a:lnSpc>
              <a:spcBef>
                <a:spcPts val="0"/>
              </a:spcBef>
              <a:spcAft>
                <a:spcPts val="0"/>
              </a:spcAft>
              <a:buNone/>
            </a:pPr>
            <a:endParaRPr lang="en-US" b="0" dirty="0">
              <a:latin typeface="Consolas" panose="020B0609020204030204" pitchFamily="49" charset="0"/>
              <a:cs typeface="Consolas" panose="020B0609020204030204" pitchFamily="49" charset="0"/>
            </a:endParaRP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(start);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(start);</a:t>
            </a:r>
          </a:p>
          <a:p>
            <a:pPr marL="0" indent="0">
              <a:lnSpc>
                <a:spcPct val="120000"/>
              </a:lnSpc>
              <a:spcBef>
                <a:spcPts val="0"/>
              </a:spcBef>
              <a:spcAft>
                <a:spcPts val="0"/>
              </a:spcAft>
              <a:buNone/>
            </a:pPr>
            <a:endParaRPr lang="en-US" b="0" dirty="0">
              <a:latin typeface="Consolas" panose="020B0609020204030204" pitchFamily="49" charset="0"/>
              <a:cs typeface="Consolas" panose="020B0609020204030204" pitchFamily="49" charset="0"/>
            </a:endParaRP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while</a:t>
            </a: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isEmpty</a:t>
            </a: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from =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remove</a:t>
            </a:r>
            <a:r>
              <a:rPr lang="en-US" b="0" dirty="0">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for</a:t>
            </a: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Edge</a:t>
            </a:r>
            <a:r>
              <a:rPr lang="en-US" b="0" dirty="0">
                <a:latin typeface="Consolas" panose="020B0609020204030204" pitchFamily="49" charset="0"/>
                <a:cs typeface="Consolas" panose="020B0609020204030204" pitchFamily="49" charset="0"/>
              </a:rPr>
              <a:t> edge : </a:t>
            </a:r>
            <a:r>
              <a:rPr lang="en-US" b="0" dirty="0" err="1">
                <a:latin typeface="Consolas" panose="020B0609020204030204" pitchFamily="49" charset="0"/>
                <a:cs typeface="Consolas" panose="020B0609020204030204" pitchFamily="49" charset="0"/>
              </a:rPr>
              <a:t>graph.</a:t>
            </a:r>
            <a:r>
              <a:rPr lang="en-US" dirty="0" err="1">
                <a:latin typeface="Consolas" panose="020B0609020204030204" pitchFamily="49" charset="0"/>
                <a:cs typeface="Consolas" panose="020B0609020204030204" pitchFamily="49" charset="0"/>
              </a:rPr>
              <a:t>edgesFrom</a:t>
            </a:r>
            <a:r>
              <a:rPr lang="en-US" b="0" dirty="0">
                <a:latin typeface="Consolas" panose="020B0609020204030204" pitchFamily="49" charset="0"/>
                <a:cs typeface="Consolas" panose="020B0609020204030204" pitchFamily="49" charset="0"/>
              </a:rPr>
              <a:t>(from))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to = </a:t>
            </a:r>
            <a:r>
              <a:rPr lang="en-US" b="0" dirty="0" err="1">
                <a:latin typeface="Consolas" panose="020B0609020204030204" pitchFamily="49" charset="0"/>
                <a:cs typeface="Consolas" panose="020B0609020204030204" pitchFamily="49" charset="0"/>
              </a:rPr>
              <a:t>edge.</a:t>
            </a:r>
            <a:r>
              <a:rPr lang="en-US" dirty="0" err="1">
                <a:latin typeface="Consolas" panose="020B0609020204030204" pitchFamily="49" charset="0"/>
                <a:cs typeface="Consolas" panose="020B0609020204030204" pitchFamily="49" charset="0"/>
              </a:rPr>
              <a:t>to</a:t>
            </a:r>
            <a:r>
              <a:rPr lang="en-US" b="0" dirty="0">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if</a:t>
            </a: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contains</a:t>
            </a:r>
            <a:r>
              <a:rPr lang="en-US" b="0" dirty="0">
                <a:latin typeface="Consolas" panose="020B0609020204030204" pitchFamily="49" charset="0"/>
                <a:cs typeface="Consolas" panose="020B0609020204030204" pitchFamily="49" charset="0"/>
              </a:rPr>
              <a:t>(to))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(to);</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(to);</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a:t>
            </a:r>
          </a:p>
        </p:txBody>
      </p:sp>
      <p:sp>
        <p:nvSpPr>
          <p:cNvPr id="82" name="Rectangular Callout 81">
            <a:extLst>
              <a:ext uri="{FF2B5EF4-FFF2-40B4-BE49-F238E27FC236}">
                <a16:creationId xmlns:a16="http://schemas.microsoft.com/office/drawing/2014/main" id="{80D6238B-624F-AA43-B081-567A89660628}"/>
              </a:ext>
            </a:extLst>
          </p:cNvPr>
          <p:cNvSpPr/>
          <p:nvPr/>
        </p:nvSpPr>
        <p:spPr>
          <a:xfrm>
            <a:off x="3087678" y="1217676"/>
            <a:ext cx="3298329" cy="1003247"/>
          </a:xfrm>
          <a:prstGeom prst="wedgeRectCallout">
            <a:avLst>
              <a:gd name="adj1" fmla="val 61822"/>
              <a:gd name="adj2" fmla="val 143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Our extra data structure! Will keep track of “</a:t>
            </a:r>
            <a:r>
              <a:rPr lang="en-US" dirty="0">
                <a:solidFill>
                  <a:schemeClr val="accent5">
                    <a:lumMod val="60000"/>
                    <a:lumOff val="40000"/>
                  </a:schemeClr>
                </a:solidFill>
              </a:rPr>
              <a:t>outer edge</a:t>
            </a:r>
            <a:r>
              <a:rPr lang="en-US" dirty="0"/>
              <a:t>” of nodes still to explore</a:t>
            </a:r>
          </a:p>
        </p:txBody>
      </p:sp>
      <p:sp>
        <p:nvSpPr>
          <p:cNvPr id="83" name="Rectangular Callout 82">
            <a:extLst>
              <a:ext uri="{FF2B5EF4-FFF2-40B4-BE49-F238E27FC236}">
                <a16:creationId xmlns:a16="http://schemas.microsoft.com/office/drawing/2014/main" id="{FC81F32D-52AF-DA44-80CC-C31ED6B69E2C}"/>
              </a:ext>
            </a:extLst>
          </p:cNvPr>
          <p:cNvSpPr/>
          <p:nvPr/>
        </p:nvSpPr>
        <p:spPr>
          <a:xfrm>
            <a:off x="7264238" y="370067"/>
            <a:ext cx="2682951" cy="762635"/>
          </a:xfrm>
          <a:prstGeom prst="wedgeRectCallout">
            <a:avLst>
              <a:gd name="adj1" fmla="val -26408"/>
              <a:gd name="adj2" fmla="val 7138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Let’s make this a bit more realistic and add a Graph</a:t>
            </a:r>
          </a:p>
        </p:txBody>
      </p:sp>
      <p:sp>
        <p:nvSpPr>
          <p:cNvPr id="84" name="Rectangular Callout 83">
            <a:extLst>
              <a:ext uri="{FF2B5EF4-FFF2-40B4-BE49-F238E27FC236}">
                <a16:creationId xmlns:a16="http://schemas.microsoft.com/office/drawing/2014/main" id="{FDAB691D-4316-0A42-A882-0EACC7EBCA74}"/>
              </a:ext>
            </a:extLst>
          </p:cNvPr>
          <p:cNvSpPr/>
          <p:nvPr/>
        </p:nvSpPr>
        <p:spPr>
          <a:xfrm>
            <a:off x="3451120" y="2305161"/>
            <a:ext cx="2935450" cy="1003247"/>
          </a:xfrm>
          <a:prstGeom prst="wedgeRectCallout">
            <a:avLst>
              <a:gd name="adj1" fmla="val 62883"/>
              <a:gd name="adj2" fmla="val -1950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Kick off the algorithm by adding start to perimeter</a:t>
            </a:r>
          </a:p>
        </p:txBody>
      </p:sp>
      <p:grpSp>
        <p:nvGrpSpPr>
          <p:cNvPr id="90" name="Group 89">
            <a:extLst>
              <a:ext uri="{FF2B5EF4-FFF2-40B4-BE49-F238E27FC236}">
                <a16:creationId xmlns:a16="http://schemas.microsoft.com/office/drawing/2014/main" id="{42765E10-2BA9-3640-8466-96FE45AB85D7}"/>
              </a:ext>
            </a:extLst>
          </p:cNvPr>
          <p:cNvGrpSpPr/>
          <p:nvPr/>
        </p:nvGrpSpPr>
        <p:grpSpPr>
          <a:xfrm>
            <a:off x="1053160" y="3378293"/>
            <a:ext cx="3622374" cy="3302593"/>
            <a:chOff x="1053160" y="3378293"/>
            <a:chExt cx="3622374" cy="3302593"/>
          </a:xfrm>
        </p:grpSpPr>
        <p:sp>
          <p:nvSpPr>
            <p:cNvPr id="47" name="Freeform 46">
              <a:extLst>
                <a:ext uri="{FF2B5EF4-FFF2-40B4-BE49-F238E27FC236}">
                  <a16:creationId xmlns:a16="http://schemas.microsoft.com/office/drawing/2014/main" id="{157FDBAE-8A78-7342-897C-5B341686D9F1}"/>
                </a:ext>
              </a:extLst>
            </p:cNvPr>
            <p:cNvSpPr/>
            <p:nvPr/>
          </p:nvSpPr>
          <p:spPr>
            <a:xfrm>
              <a:off x="1053160" y="3943284"/>
              <a:ext cx="1913142" cy="1947801"/>
            </a:xfrm>
            <a:custGeom>
              <a:avLst/>
              <a:gdLst>
                <a:gd name="connsiteX0" fmla="*/ 1593102 w 1913142"/>
                <a:gd name="connsiteY0" fmla="*/ 129 h 1947801"/>
                <a:gd name="connsiteX1" fmla="*/ 1337070 w 1913142"/>
                <a:gd name="connsiteY1" fmla="*/ 27561 h 1947801"/>
                <a:gd name="connsiteX2" fmla="*/ 1245630 w 1913142"/>
                <a:gd name="connsiteY2" fmla="*/ 54993 h 1947801"/>
                <a:gd name="connsiteX3" fmla="*/ 1209054 w 1913142"/>
                <a:gd name="connsiteY3" fmla="*/ 73281 h 1947801"/>
                <a:gd name="connsiteX4" fmla="*/ 1154190 w 1913142"/>
                <a:gd name="connsiteY4" fmla="*/ 128145 h 1947801"/>
                <a:gd name="connsiteX5" fmla="*/ 1126758 w 1913142"/>
                <a:gd name="connsiteY5" fmla="*/ 146433 h 1947801"/>
                <a:gd name="connsiteX6" fmla="*/ 1081038 w 1913142"/>
                <a:gd name="connsiteY6" fmla="*/ 219585 h 1947801"/>
                <a:gd name="connsiteX7" fmla="*/ 1053606 w 1913142"/>
                <a:gd name="connsiteY7" fmla="*/ 247017 h 1947801"/>
                <a:gd name="connsiteX8" fmla="*/ 1007886 w 1913142"/>
                <a:gd name="connsiteY8" fmla="*/ 365889 h 1947801"/>
                <a:gd name="connsiteX9" fmla="*/ 980454 w 1913142"/>
                <a:gd name="connsiteY9" fmla="*/ 457329 h 1947801"/>
                <a:gd name="connsiteX10" fmla="*/ 962166 w 1913142"/>
                <a:gd name="connsiteY10" fmla="*/ 530481 h 1947801"/>
                <a:gd name="connsiteX11" fmla="*/ 916446 w 1913142"/>
                <a:gd name="connsiteY11" fmla="*/ 640209 h 1947801"/>
                <a:gd name="connsiteX12" fmla="*/ 898158 w 1913142"/>
                <a:gd name="connsiteY12" fmla="*/ 676785 h 1947801"/>
                <a:gd name="connsiteX13" fmla="*/ 879870 w 1913142"/>
                <a:gd name="connsiteY13" fmla="*/ 722505 h 1947801"/>
                <a:gd name="connsiteX14" fmla="*/ 843294 w 1913142"/>
                <a:gd name="connsiteY14" fmla="*/ 759081 h 1947801"/>
                <a:gd name="connsiteX15" fmla="*/ 751854 w 1913142"/>
                <a:gd name="connsiteY15" fmla="*/ 850521 h 1947801"/>
                <a:gd name="connsiteX16" fmla="*/ 706134 w 1913142"/>
                <a:gd name="connsiteY16" fmla="*/ 896241 h 1947801"/>
                <a:gd name="connsiteX17" fmla="*/ 495822 w 1913142"/>
                <a:gd name="connsiteY17" fmla="*/ 987681 h 1947801"/>
                <a:gd name="connsiteX18" fmla="*/ 285510 w 1913142"/>
                <a:gd name="connsiteY18" fmla="*/ 1106553 h 1947801"/>
                <a:gd name="connsiteX19" fmla="*/ 212358 w 1913142"/>
                <a:gd name="connsiteY19" fmla="*/ 1152273 h 1947801"/>
                <a:gd name="connsiteX20" fmla="*/ 111774 w 1913142"/>
                <a:gd name="connsiteY20" fmla="*/ 1262001 h 1947801"/>
                <a:gd name="connsiteX21" fmla="*/ 47766 w 1913142"/>
                <a:gd name="connsiteY21" fmla="*/ 1399161 h 1947801"/>
                <a:gd name="connsiteX22" fmla="*/ 2046 w 1913142"/>
                <a:gd name="connsiteY22" fmla="*/ 1545465 h 1947801"/>
                <a:gd name="connsiteX23" fmla="*/ 11190 w 1913142"/>
                <a:gd name="connsiteY23" fmla="*/ 1719201 h 1947801"/>
                <a:gd name="connsiteX24" fmla="*/ 111774 w 1913142"/>
                <a:gd name="connsiteY24" fmla="*/ 1838073 h 1947801"/>
                <a:gd name="connsiteX25" fmla="*/ 148350 w 1913142"/>
                <a:gd name="connsiteY25" fmla="*/ 1874649 h 1947801"/>
                <a:gd name="connsiteX26" fmla="*/ 194070 w 1913142"/>
                <a:gd name="connsiteY26" fmla="*/ 1892937 h 1947801"/>
                <a:gd name="connsiteX27" fmla="*/ 276366 w 1913142"/>
                <a:gd name="connsiteY27" fmla="*/ 1929513 h 1947801"/>
                <a:gd name="connsiteX28" fmla="*/ 312942 w 1913142"/>
                <a:gd name="connsiteY28" fmla="*/ 1938657 h 1947801"/>
                <a:gd name="connsiteX29" fmla="*/ 340374 w 1913142"/>
                <a:gd name="connsiteY29" fmla="*/ 1947801 h 1947801"/>
                <a:gd name="connsiteX30" fmla="*/ 468390 w 1913142"/>
                <a:gd name="connsiteY30" fmla="*/ 1938657 h 1947801"/>
                <a:gd name="connsiteX31" fmla="*/ 568974 w 1913142"/>
                <a:gd name="connsiteY31" fmla="*/ 1902081 h 1947801"/>
                <a:gd name="connsiteX32" fmla="*/ 596406 w 1913142"/>
                <a:gd name="connsiteY32" fmla="*/ 1892937 h 1947801"/>
                <a:gd name="connsiteX33" fmla="*/ 623838 w 1913142"/>
                <a:gd name="connsiteY33" fmla="*/ 1847217 h 1947801"/>
                <a:gd name="connsiteX34" fmla="*/ 696990 w 1913142"/>
                <a:gd name="connsiteY34" fmla="*/ 1783209 h 1947801"/>
                <a:gd name="connsiteX35" fmla="*/ 724422 w 1913142"/>
                <a:gd name="connsiteY35" fmla="*/ 1755777 h 1947801"/>
                <a:gd name="connsiteX36" fmla="*/ 788430 w 1913142"/>
                <a:gd name="connsiteY36" fmla="*/ 1700913 h 1947801"/>
                <a:gd name="connsiteX37" fmla="*/ 834150 w 1913142"/>
                <a:gd name="connsiteY37" fmla="*/ 1627761 h 1947801"/>
                <a:gd name="connsiteX38" fmla="*/ 870726 w 1913142"/>
                <a:gd name="connsiteY38" fmla="*/ 1591185 h 1947801"/>
                <a:gd name="connsiteX39" fmla="*/ 925590 w 1913142"/>
                <a:gd name="connsiteY39" fmla="*/ 1527177 h 1947801"/>
                <a:gd name="connsiteX40" fmla="*/ 1035318 w 1913142"/>
                <a:gd name="connsiteY40" fmla="*/ 1417449 h 1947801"/>
                <a:gd name="connsiteX41" fmla="*/ 1135902 w 1913142"/>
                <a:gd name="connsiteY41" fmla="*/ 1298577 h 1947801"/>
                <a:gd name="connsiteX42" fmla="*/ 1254774 w 1913142"/>
                <a:gd name="connsiteY42" fmla="*/ 1216281 h 1947801"/>
                <a:gd name="connsiteX43" fmla="*/ 1327926 w 1913142"/>
                <a:gd name="connsiteY43" fmla="*/ 1161417 h 1947801"/>
                <a:gd name="connsiteX44" fmla="*/ 1364502 w 1913142"/>
                <a:gd name="connsiteY44" fmla="*/ 1133985 h 1947801"/>
                <a:gd name="connsiteX45" fmla="*/ 1401078 w 1913142"/>
                <a:gd name="connsiteY45" fmla="*/ 1106553 h 1947801"/>
                <a:gd name="connsiteX46" fmla="*/ 1483374 w 1913142"/>
                <a:gd name="connsiteY46" fmla="*/ 1051689 h 1947801"/>
                <a:gd name="connsiteX47" fmla="*/ 1510806 w 1913142"/>
                <a:gd name="connsiteY47" fmla="*/ 1033401 h 1947801"/>
                <a:gd name="connsiteX48" fmla="*/ 1565670 w 1913142"/>
                <a:gd name="connsiteY48" fmla="*/ 978537 h 1947801"/>
                <a:gd name="connsiteX49" fmla="*/ 1602246 w 1913142"/>
                <a:gd name="connsiteY49" fmla="*/ 951105 h 1947801"/>
                <a:gd name="connsiteX50" fmla="*/ 1666254 w 1913142"/>
                <a:gd name="connsiteY50" fmla="*/ 887097 h 1947801"/>
                <a:gd name="connsiteX51" fmla="*/ 1711974 w 1913142"/>
                <a:gd name="connsiteY51" fmla="*/ 850521 h 1947801"/>
                <a:gd name="connsiteX52" fmla="*/ 1794270 w 1913142"/>
                <a:gd name="connsiteY52" fmla="*/ 731649 h 1947801"/>
                <a:gd name="connsiteX53" fmla="*/ 1839990 w 1913142"/>
                <a:gd name="connsiteY53" fmla="*/ 667641 h 1947801"/>
                <a:gd name="connsiteX54" fmla="*/ 1858278 w 1913142"/>
                <a:gd name="connsiteY54" fmla="*/ 621921 h 1947801"/>
                <a:gd name="connsiteX55" fmla="*/ 1894854 w 1913142"/>
                <a:gd name="connsiteY55" fmla="*/ 557913 h 1947801"/>
                <a:gd name="connsiteX56" fmla="*/ 1913142 w 1913142"/>
                <a:gd name="connsiteY56" fmla="*/ 484761 h 1947801"/>
                <a:gd name="connsiteX57" fmla="*/ 1894854 w 1913142"/>
                <a:gd name="connsiteY57" fmla="*/ 283593 h 1947801"/>
                <a:gd name="connsiteX58" fmla="*/ 1858278 w 1913142"/>
                <a:gd name="connsiteY58" fmla="*/ 183009 h 1947801"/>
                <a:gd name="connsiteX59" fmla="*/ 1821702 w 1913142"/>
                <a:gd name="connsiteY59" fmla="*/ 100713 h 1947801"/>
                <a:gd name="connsiteX60" fmla="*/ 1785126 w 1913142"/>
                <a:gd name="connsiteY60" fmla="*/ 82425 h 1947801"/>
                <a:gd name="connsiteX61" fmla="*/ 1757694 w 1913142"/>
                <a:gd name="connsiteY61" fmla="*/ 64137 h 1947801"/>
                <a:gd name="connsiteX62" fmla="*/ 1730262 w 1913142"/>
                <a:gd name="connsiteY62" fmla="*/ 54993 h 1947801"/>
                <a:gd name="connsiteX63" fmla="*/ 1693686 w 1913142"/>
                <a:gd name="connsiteY63" fmla="*/ 36705 h 1947801"/>
                <a:gd name="connsiteX64" fmla="*/ 1629678 w 1913142"/>
                <a:gd name="connsiteY64" fmla="*/ 18417 h 1947801"/>
                <a:gd name="connsiteX65" fmla="*/ 1593102 w 1913142"/>
                <a:gd name="connsiteY65" fmla="*/ 129 h 194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913142" h="1947801">
                  <a:moveTo>
                    <a:pt x="1593102" y="129"/>
                  </a:moveTo>
                  <a:cubicBezTo>
                    <a:pt x="1544334" y="1653"/>
                    <a:pt x="1464976" y="9289"/>
                    <a:pt x="1337070" y="27561"/>
                  </a:cubicBezTo>
                  <a:cubicBezTo>
                    <a:pt x="1295360" y="33520"/>
                    <a:pt x="1284546" y="37697"/>
                    <a:pt x="1245630" y="54993"/>
                  </a:cubicBezTo>
                  <a:cubicBezTo>
                    <a:pt x="1233174" y="60529"/>
                    <a:pt x="1220613" y="66057"/>
                    <a:pt x="1209054" y="73281"/>
                  </a:cubicBezTo>
                  <a:cubicBezTo>
                    <a:pt x="1129364" y="123088"/>
                    <a:pt x="1205682" y="76653"/>
                    <a:pt x="1154190" y="128145"/>
                  </a:cubicBezTo>
                  <a:cubicBezTo>
                    <a:pt x="1146419" y="135916"/>
                    <a:pt x="1135902" y="140337"/>
                    <a:pt x="1126758" y="146433"/>
                  </a:cubicBezTo>
                  <a:cubicBezTo>
                    <a:pt x="1122934" y="152806"/>
                    <a:pt x="1091090" y="207522"/>
                    <a:pt x="1081038" y="219585"/>
                  </a:cubicBezTo>
                  <a:cubicBezTo>
                    <a:pt x="1072759" y="229519"/>
                    <a:pt x="1062750" y="237873"/>
                    <a:pt x="1053606" y="247017"/>
                  </a:cubicBezTo>
                  <a:cubicBezTo>
                    <a:pt x="1038366" y="286641"/>
                    <a:pt x="1020085" y="325226"/>
                    <a:pt x="1007886" y="365889"/>
                  </a:cubicBezTo>
                  <a:cubicBezTo>
                    <a:pt x="998742" y="396369"/>
                    <a:pt x="988971" y="426668"/>
                    <a:pt x="980454" y="457329"/>
                  </a:cubicBezTo>
                  <a:cubicBezTo>
                    <a:pt x="973727" y="481546"/>
                    <a:pt x="970469" y="506758"/>
                    <a:pt x="962166" y="530481"/>
                  </a:cubicBezTo>
                  <a:cubicBezTo>
                    <a:pt x="949076" y="567880"/>
                    <a:pt x="934166" y="604768"/>
                    <a:pt x="916446" y="640209"/>
                  </a:cubicBezTo>
                  <a:cubicBezTo>
                    <a:pt x="910350" y="652401"/>
                    <a:pt x="903694" y="664329"/>
                    <a:pt x="898158" y="676785"/>
                  </a:cubicBezTo>
                  <a:cubicBezTo>
                    <a:pt x="891492" y="691784"/>
                    <a:pt x="888975" y="708848"/>
                    <a:pt x="879870" y="722505"/>
                  </a:cubicBezTo>
                  <a:cubicBezTo>
                    <a:pt x="870306" y="736851"/>
                    <a:pt x="854828" y="746265"/>
                    <a:pt x="843294" y="759081"/>
                  </a:cubicBezTo>
                  <a:cubicBezTo>
                    <a:pt x="723412" y="892283"/>
                    <a:pt x="866721" y="747141"/>
                    <a:pt x="751854" y="850521"/>
                  </a:cubicBezTo>
                  <a:cubicBezTo>
                    <a:pt x="735834" y="864939"/>
                    <a:pt x="724356" y="884732"/>
                    <a:pt x="706134" y="896241"/>
                  </a:cubicBezTo>
                  <a:cubicBezTo>
                    <a:pt x="569273" y="982680"/>
                    <a:pt x="613064" y="939405"/>
                    <a:pt x="495822" y="987681"/>
                  </a:cubicBezTo>
                  <a:cubicBezTo>
                    <a:pt x="432748" y="1013652"/>
                    <a:pt x="333067" y="1077605"/>
                    <a:pt x="285510" y="1106553"/>
                  </a:cubicBezTo>
                  <a:cubicBezTo>
                    <a:pt x="260948" y="1121504"/>
                    <a:pt x="232691" y="1131940"/>
                    <a:pt x="212358" y="1152273"/>
                  </a:cubicBezTo>
                  <a:cubicBezTo>
                    <a:pt x="177874" y="1186757"/>
                    <a:pt x="139799" y="1221521"/>
                    <a:pt x="111774" y="1262001"/>
                  </a:cubicBezTo>
                  <a:cubicBezTo>
                    <a:pt x="71233" y="1320561"/>
                    <a:pt x="74336" y="1332736"/>
                    <a:pt x="47766" y="1399161"/>
                  </a:cubicBezTo>
                  <a:cubicBezTo>
                    <a:pt x="6056" y="1503436"/>
                    <a:pt x="29254" y="1423030"/>
                    <a:pt x="2046" y="1545465"/>
                  </a:cubicBezTo>
                  <a:cubicBezTo>
                    <a:pt x="5094" y="1603377"/>
                    <a:pt x="-9172" y="1664901"/>
                    <a:pt x="11190" y="1719201"/>
                  </a:cubicBezTo>
                  <a:cubicBezTo>
                    <a:pt x="29415" y="1767802"/>
                    <a:pt x="75071" y="1801370"/>
                    <a:pt x="111774" y="1838073"/>
                  </a:cubicBezTo>
                  <a:cubicBezTo>
                    <a:pt x="123966" y="1850265"/>
                    <a:pt x="134004" y="1865085"/>
                    <a:pt x="148350" y="1874649"/>
                  </a:cubicBezTo>
                  <a:cubicBezTo>
                    <a:pt x="162007" y="1883754"/>
                    <a:pt x="179071" y="1886271"/>
                    <a:pt x="194070" y="1892937"/>
                  </a:cubicBezTo>
                  <a:cubicBezTo>
                    <a:pt x="241868" y="1914181"/>
                    <a:pt x="222155" y="1911443"/>
                    <a:pt x="276366" y="1929513"/>
                  </a:cubicBezTo>
                  <a:cubicBezTo>
                    <a:pt x="288288" y="1933487"/>
                    <a:pt x="300858" y="1935205"/>
                    <a:pt x="312942" y="1938657"/>
                  </a:cubicBezTo>
                  <a:cubicBezTo>
                    <a:pt x="322210" y="1941305"/>
                    <a:pt x="331230" y="1944753"/>
                    <a:pt x="340374" y="1947801"/>
                  </a:cubicBezTo>
                  <a:cubicBezTo>
                    <a:pt x="383046" y="1944753"/>
                    <a:pt x="426039" y="1944707"/>
                    <a:pt x="468390" y="1938657"/>
                  </a:cubicBezTo>
                  <a:cubicBezTo>
                    <a:pt x="529910" y="1929868"/>
                    <a:pt x="522131" y="1922157"/>
                    <a:pt x="568974" y="1902081"/>
                  </a:cubicBezTo>
                  <a:cubicBezTo>
                    <a:pt x="577833" y="1898284"/>
                    <a:pt x="587262" y="1895985"/>
                    <a:pt x="596406" y="1892937"/>
                  </a:cubicBezTo>
                  <a:cubicBezTo>
                    <a:pt x="605550" y="1877697"/>
                    <a:pt x="612927" y="1861246"/>
                    <a:pt x="623838" y="1847217"/>
                  </a:cubicBezTo>
                  <a:cubicBezTo>
                    <a:pt x="653869" y="1808606"/>
                    <a:pt x="661931" y="1813260"/>
                    <a:pt x="696990" y="1783209"/>
                  </a:cubicBezTo>
                  <a:cubicBezTo>
                    <a:pt x="706808" y="1774793"/>
                    <a:pt x="714488" y="1764056"/>
                    <a:pt x="724422" y="1755777"/>
                  </a:cubicBezTo>
                  <a:cubicBezTo>
                    <a:pt x="775651" y="1713087"/>
                    <a:pt x="729256" y="1768540"/>
                    <a:pt x="788430" y="1700913"/>
                  </a:cubicBezTo>
                  <a:cubicBezTo>
                    <a:pt x="886663" y="1588647"/>
                    <a:pt x="753035" y="1735914"/>
                    <a:pt x="834150" y="1627761"/>
                  </a:cubicBezTo>
                  <a:cubicBezTo>
                    <a:pt x="844495" y="1613967"/>
                    <a:pt x="859128" y="1603943"/>
                    <a:pt x="870726" y="1591185"/>
                  </a:cubicBezTo>
                  <a:cubicBezTo>
                    <a:pt x="889629" y="1570392"/>
                    <a:pt x="906264" y="1547577"/>
                    <a:pt x="925590" y="1527177"/>
                  </a:cubicBezTo>
                  <a:cubicBezTo>
                    <a:pt x="961164" y="1489626"/>
                    <a:pt x="1003561" y="1458279"/>
                    <a:pt x="1035318" y="1417449"/>
                  </a:cubicBezTo>
                  <a:cubicBezTo>
                    <a:pt x="1064503" y="1379925"/>
                    <a:pt x="1097281" y="1330761"/>
                    <a:pt x="1135902" y="1298577"/>
                  </a:cubicBezTo>
                  <a:cubicBezTo>
                    <a:pt x="1252306" y="1201574"/>
                    <a:pt x="1165988" y="1277748"/>
                    <a:pt x="1254774" y="1216281"/>
                  </a:cubicBezTo>
                  <a:cubicBezTo>
                    <a:pt x="1279834" y="1198931"/>
                    <a:pt x="1303542" y="1179705"/>
                    <a:pt x="1327926" y="1161417"/>
                  </a:cubicBezTo>
                  <a:lnTo>
                    <a:pt x="1364502" y="1133985"/>
                  </a:lnTo>
                  <a:cubicBezTo>
                    <a:pt x="1376694" y="1124841"/>
                    <a:pt x="1387447" y="1113369"/>
                    <a:pt x="1401078" y="1106553"/>
                  </a:cubicBezTo>
                  <a:cubicBezTo>
                    <a:pt x="1462984" y="1075600"/>
                    <a:pt x="1415737" y="1102417"/>
                    <a:pt x="1483374" y="1051689"/>
                  </a:cubicBezTo>
                  <a:cubicBezTo>
                    <a:pt x="1492166" y="1045095"/>
                    <a:pt x="1502592" y="1040702"/>
                    <a:pt x="1510806" y="1033401"/>
                  </a:cubicBezTo>
                  <a:cubicBezTo>
                    <a:pt x="1530136" y="1016218"/>
                    <a:pt x="1544979" y="994055"/>
                    <a:pt x="1565670" y="978537"/>
                  </a:cubicBezTo>
                  <a:cubicBezTo>
                    <a:pt x="1577862" y="969393"/>
                    <a:pt x="1590969" y="961357"/>
                    <a:pt x="1602246" y="951105"/>
                  </a:cubicBezTo>
                  <a:cubicBezTo>
                    <a:pt x="1624573" y="930808"/>
                    <a:pt x="1642692" y="905946"/>
                    <a:pt x="1666254" y="887097"/>
                  </a:cubicBezTo>
                  <a:lnTo>
                    <a:pt x="1711974" y="850521"/>
                  </a:lnTo>
                  <a:cubicBezTo>
                    <a:pt x="1755088" y="778665"/>
                    <a:pt x="1728742" y="819019"/>
                    <a:pt x="1794270" y="731649"/>
                  </a:cubicBezTo>
                  <a:cubicBezTo>
                    <a:pt x="1800483" y="723365"/>
                    <a:pt x="1833305" y="681012"/>
                    <a:pt x="1839990" y="667641"/>
                  </a:cubicBezTo>
                  <a:cubicBezTo>
                    <a:pt x="1847331" y="652960"/>
                    <a:pt x="1850937" y="636602"/>
                    <a:pt x="1858278" y="621921"/>
                  </a:cubicBezTo>
                  <a:cubicBezTo>
                    <a:pt x="1904194" y="530089"/>
                    <a:pt x="1846761" y="670130"/>
                    <a:pt x="1894854" y="557913"/>
                  </a:cubicBezTo>
                  <a:cubicBezTo>
                    <a:pt x="1905398" y="533310"/>
                    <a:pt x="1907775" y="511596"/>
                    <a:pt x="1913142" y="484761"/>
                  </a:cubicBezTo>
                  <a:cubicBezTo>
                    <a:pt x="1910387" y="440674"/>
                    <a:pt x="1909168" y="340850"/>
                    <a:pt x="1894854" y="283593"/>
                  </a:cubicBezTo>
                  <a:cubicBezTo>
                    <a:pt x="1884181" y="240901"/>
                    <a:pt x="1872822" y="223005"/>
                    <a:pt x="1858278" y="183009"/>
                  </a:cubicBezTo>
                  <a:cubicBezTo>
                    <a:pt x="1851358" y="163980"/>
                    <a:pt x="1842221" y="117812"/>
                    <a:pt x="1821702" y="100713"/>
                  </a:cubicBezTo>
                  <a:cubicBezTo>
                    <a:pt x="1811230" y="91987"/>
                    <a:pt x="1796961" y="89188"/>
                    <a:pt x="1785126" y="82425"/>
                  </a:cubicBezTo>
                  <a:cubicBezTo>
                    <a:pt x="1775584" y="76973"/>
                    <a:pt x="1767524" y="69052"/>
                    <a:pt x="1757694" y="64137"/>
                  </a:cubicBezTo>
                  <a:cubicBezTo>
                    <a:pt x="1749073" y="59826"/>
                    <a:pt x="1739121" y="58790"/>
                    <a:pt x="1730262" y="54993"/>
                  </a:cubicBezTo>
                  <a:cubicBezTo>
                    <a:pt x="1717733" y="49623"/>
                    <a:pt x="1706215" y="42075"/>
                    <a:pt x="1693686" y="36705"/>
                  </a:cubicBezTo>
                  <a:cubicBezTo>
                    <a:pt x="1671762" y="27309"/>
                    <a:pt x="1652879" y="25046"/>
                    <a:pt x="1629678" y="18417"/>
                  </a:cubicBezTo>
                  <a:cubicBezTo>
                    <a:pt x="1603313" y="10884"/>
                    <a:pt x="1641870" y="-1395"/>
                    <a:pt x="1593102" y="129"/>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751;p43">
              <a:extLst>
                <a:ext uri="{FF2B5EF4-FFF2-40B4-BE49-F238E27FC236}">
                  <a16:creationId xmlns:a16="http://schemas.microsoft.com/office/drawing/2014/main" id="{16F8834B-5088-FB40-B77A-0CFF2D442719}"/>
                </a:ext>
              </a:extLst>
            </p:cNvPr>
            <p:cNvSpPr/>
            <p:nvPr/>
          </p:nvSpPr>
          <p:spPr>
            <a:xfrm>
              <a:off x="1125353" y="4430502"/>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1</a:t>
              </a:r>
              <a:endParaRPr sz="2133" dirty="0">
                <a:latin typeface="Calibri" panose="020F0502020204030204" pitchFamily="34" charset="0"/>
                <a:cs typeface="Calibri" panose="020F0502020204030204" pitchFamily="34" charset="0"/>
              </a:endParaRPr>
            </a:p>
          </p:txBody>
        </p:sp>
        <p:sp>
          <p:nvSpPr>
            <p:cNvPr id="49" name="Google Shape;752;p43">
              <a:extLst>
                <a:ext uri="{FF2B5EF4-FFF2-40B4-BE49-F238E27FC236}">
                  <a16:creationId xmlns:a16="http://schemas.microsoft.com/office/drawing/2014/main" id="{EB82E920-CA7B-D841-B3C9-129112BD4FD5}"/>
                </a:ext>
              </a:extLst>
            </p:cNvPr>
            <p:cNvSpPr/>
            <p:nvPr/>
          </p:nvSpPr>
          <p:spPr>
            <a:xfrm>
              <a:off x="1276632" y="5255808"/>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2</a:t>
              </a:r>
              <a:endParaRPr sz="2133">
                <a:latin typeface="Calibri" panose="020F0502020204030204" pitchFamily="34" charset="0"/>
                <a:cs typeface="Calibri" panose="020F0502020204030204" pitchFamily="34" charset="0"/>
              </a:endParaRPr>
            </a:p>
          </p:txBody>
        </p:sp>
        <p:sp>
          <p:nvSpPr>
            <p:cNvPr id="50" name="Google Shape;753;p43">
              <a:extLst>
                <a:ext uri="{FF2B5EF4-FFF2-40B4-BE49-F238E27FC236}">
                  <a16:creationId xmlns:a16="http://schemas.microsoft.com/office/drawing/2014/main" id="{1598EE82-6A86-444E-8C9E-8B9DE0E8CFC2}"/>
                </a:ext>
              </a:extLst>
            </p:cNvPr>
            <p:cNvSpPr/>
            <p:nvPr/>
          </p:nvSpPr>
          <p:spPr>
            <a:xfrm>
              <a:off x="2664478" y="3378293"/>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3</a:t>
              </a:r>
              <a:endParaRPr sz="2133" dirty="0">
                <a:latin typeface="Calibri" panose="020F0502020204030204" pitchFamily="34" charset="0"/>
                <a:cs typeface="Calibri" panose="020F0502020204030204" pitchFamily="34" charset="0"/>
              </a:endParaRPr>
            </a:p>
          </p:txBody>
        </p:sp>
        <p:sp>
          <p:nvSpPr>
            <p:cNvPr id="51" name="Google Shape;754;p43">
              <a:extLst>
                <a:ext uri="{FF2B5EF4-FFF2-40B4-BE49-F238E27FC236}">
                  <a16:creationId xmlns:a16="http://schemas.microsoft.com/office/drawing/2014/main" id="{B987DFB3-E8E6-4047-AAD6-82120A672DC5}"/>
                </a:ext>
              </a:extLst>
            </p:cNvPr>
            <p:cNvSpPr/>
            <p:nvPr/>
          </p:nvSpPr>
          <p:spPr>
            <a:xfrm>
              <a:off x="2326879" y="4207789"/>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4</a:t>
              </a:r>
              <a:endParaRPr sz="2133" dirty="0">
                <a:latin typeface="Calibri" panose="020F0502020204030204" pitchFamily="34" charset="0"/>
                <a:cs typeface="Calibri" panose="020F0502020204030204" pitchFamily="34" charset="0"/>
              </a:endParaRPr>
            </a:p>
          </p:txBody>
        </p:sp>
        <p:sp>
          <p:nvSpPr>
            <p:cNvPr id="52" name="Google Shape;755;p43">
              <a:extLst>
                <a:ext uri="{FF2B5EF4-FFF2-40B4-BE49-F238E27FC236}">
                  <a16:creationId xmlns:a16="http://schemas.microsoft.com/office/drawing/2014/main" id="{4FD0DD06-353F-8242-88BA-0F46585FF581}"/>
                </a:ext>
              </a:extLst>
            </p:cNvPr>
            <p:cNvSpPr/>
            <p:nvPr/>
          </p:nvSpPr>
          <p:spPr>
            <a:xfrm>
              <a:off x="2418147" y="5405821"/>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5</a:t>
              </a:r>
              <a:endParaRPr sz="2133">
                <a:latin typeface="Calibri" panose="020F0502020204030204" pitchFamily="34" charset="0"/>
                <a:cs typeface="Calibri" panose="020F0502020204030204" pitchFamily="34" charset="0"/>
              </a:endParaRPr>
            </a:p>
          </p:txBody>
        </p:sp>
        <p:sp>
          <p:nvSpPr>
            <p:cNvPr id="53" name="Google Shape;756;p43">
              <a:extLst>
                <a:ext uri="{FF2B5EF4-FFF2-40B4-BE49-F238E27FC236}">
                  <a16:creationId xmlns:a16="http://schemas.microsoft.com/office/drawing/2014/main" id="{1F7CA52E-E3AE-314D-968B-E9D2173707F5}"/>
                </a:ext>
              </a:extLst>
            </p:cNvPr>
            <p:cNvSpPr/>
            <p:nvPr/>
          </p:nvSpPr>
          <p:spPr>
            <a:xfrm>
              <a:off x="3561068" y="5654560"/>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6</a:t>
              </a:r>
              <a:endParaRPr sz="2133">
                <a:latin typeface="Calibri" panose="020F0502020204030204" pitchFamily="34" charset="0"/>
                <a:cs typeface="Calibri" panose="020F0502020204030204" pitchFamily="34" charset="0"/>
              </a:endParaRPr>
            </a:p>
          </p:txBody>
        </p:sp>
        <p:sp>
          <p:nvSpPr>
            <p:cNvPr id="54" name="Google Shape;757;p43">
              <a:extLst>
                <a:ext uri="{FF2B5EF4-FFF2-40B4-BE49-F238E27FC236}">
                  <a16:creationId xmlns:a16="http://schemas.microsoft.com/office/drawing/2014/main" id="{71E79E38-58C2-9448-A14F-F45C301A111D}"/>
                </a:ext>
              </a:extLst>
            </p:cNvPr>
            <p:cNvSpPr/>
            <p:nvPr/>
          </p:nvSpPr>
          <p:spPr>
            <a:xfrm>
              <a:off x="4252334" y="4610639"/>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7</a:t>
              </a:r>
              <a:endParaRPr sz="2133" dirty="0">
                <a:latin typeface="Calibri" panose="020F0502020204030204" pitchFamily="34" charset="0"/>
                <a:cs typeface="Calibri" panose="020F0502020204030204" pitchFamily="34" charset="0"/>
              </a:endParaRPr>
            </a:p>
          </p:txBody>
        </p:sp>
        <p:sp>
          <p:nvSpPr>
            <p:cNvPr id="55" name="Google Shape;758;p43">
              <a:extLst>
                <a:ext uri="{FF2B5EF4-FFF2-40B4-BE49-F238E27FC236}">
                  <a16:creationId xmlns:a16="http://schemas.microsoft.com/office/drawing/2014/main" id="{4E6B51F9-FD1F-654B-9B56-AA96B91A04CE}"/>
                </a:ext>
              </a:extLst>
            </p:cNvPr>
            <p:cNvSpPr/>
            <p:nvPr/>
          </p:nvSpPr>
          <p:spPr>
            <a:xfrm>
              <a:off x="2082013" y="6343686"/>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8</a:t>
              </a:r>
              <a:endParaRPr sz="2133" dirty="0">
                <a:latin typeface="Calibri" panose="020F0502020204030204" pitchFamily="34" charset="0"/>
                <a:cs typeface="Calibri" panose="020F0502020204030204" pitchFamily="34" charset="0"/>
              </a:endParaRPr>
            </a:p>
          </p:txBody>
        </p:sp>
        <p:cxnSp>
          <p:nvCxnSpPr>
            <p:cNvPr id="56" name="Google Shape;759;p43">
              <a:extLst>
                <a:ext uri="{FF2B5EF4-FFF2-40B4-BE49-F238E27FC236}">
                  <a16:creationId xmlns:a16="http://schemas.microsoft.com/office/drawing/2014/main" id="{32A79ED4-4698-B14D-8470-2BA845C10262}"/>
                </a:ext>
              </a:extLst>
            </p:cNvPr>
            <p:cNvCxnSpPr>
              <a:stCxn id="48" idx="2"/>
              <a:endCxn id="49" idx="0"/>
            </p:cNvCxnSpPr>
            <p:nvPr/>
          </p:nvCxnSpPr>
          <p:spPr>
            <a:xfrm>
              <a:off x="1336953" y="4767703"/>
              <a:ext cx="151279" cy="488105"/>
            </a:xfrm>
            <a:prstGeom prst="straightConnector1">
              <a:avLst/>
            </a:prstGeom>
            <a:noFill/>
            <a:ln w="19050" cap="flat" cmpd="sng">
              <a:solidFill>
                <a:schemeClr val="dk2"/>
              </a:solidFill>
              <a:prstDash val="solid"/>
              <a:round/>
              <a:headEnd type="none" w="med" len="med"/>
              <a:tailEnd type="none" w="med" len="med"/>
            </a:ln>
          </p:spPr>
        </p:cxnSp>
        <p:cxnSp>
          <p:nvCxnSpPr>
            <p:cNvPr id="57" name="Google Shape;760;p43">
              <a:extLst>
                <a:ext uri="{FF2B5EF4-FFF2-40B4-BE49-F238E27FC236}">
                  <a16:creationId xmlns:a16="http://schemas.microsoft.com/office/drawing/2014/main" id="{FCAE3023-627B-A24E-B1C2-E122EC8857EE}"/>
                </a:ext>
              </a:extLst>
            </p:cNvPr>
            <p:cNvCxnSpPr>
              <a:stCxn id="48" idx="3"/>
              <a:endCxn id="51" idx="1"/>
            </p:cNvCxnSpPr>
            <p:nvPr/>
          </p:nvCxnSpPr>
          <p:spPr>
            <a:xfrm flipV="1">
              <a:off x="1548553" y="4376389"/>
              <a:ext cx="778326" cy="222713"/>
            </a:xfrm>
            <a:prstGeom prst="straightConnector1">
              <a:avLst/>
            </a:prstGeom>
            <a:noFill/>
            <a:ln w="19050" cap="flat" cmpd="sng">
              <a:solidFill>
                <a:schemeClr val="dk2"/>
              </a:solidFill>
              <a:prstDash val="solid"/>
              <a:round/>
              <a:headEnd type="none" w="med" len="med"/>
              <a:tailEnd type="none" w="med" len="med"/>
            </a:ln>
          </p:spPr>
        </p:cxnSp>
        <p:cxnSp>
          <p:nvCxnSpPr>
            <p:cNvPr id="58" name="Google Shape;761;p43">
              <a:extLst>
                <a:ext uri="{FF2B5EF4-FFF2-40B4-BE49-F238E27FC236}">
                  <a16:creationId xmlns:a16="http://schemas.microsoft.com/office/drawing/2014/main" id="{2D8B280A-0F49-3A45-88FB-FE2D5E69627E}"/>
                </a:ext>
              </a:extLst>
            </p:cNvPr>
            <p:cNvCxnSpPr>
              <a:stCxn id="50" idx="2"/>
              <a:endCxn id="51" idx="0"/>
            </p:cNvCxnSpPr>
            <p:nvPr/>
          </p:nvCxnSpPr>
          <p:spPr>
            <a:xfrm flipH="1">
              <a:off x="2538479" y="3715493"/>
              <a:ext cx="337599" cy="492296"/>
            </a:xfrm>
            <a:prstGeom prst="straightConnector1">
              <a:avLst/>
            </a:prstGeom>
            <a:noFill/>
            <a:ln w="19050" cap="flat" cmpd="sng">
              <a:solidFill>
                <a:schemeClr val="dk2"/>
              </a:solidFill>
              <a:prstDash val="solid"/>
              <a:round/>
              <a:headEnd type="none" w="med" len="med"/>
              <a:tailEnd type="none" w="med" len="med"/>
            </a:ln>
          </p:spPr>
        </p:cxnSp>
        <p:cxnSp>
          <p:nvCxnSpPr>
            <p:cNvPr id="59" name="Google Shape;762;p43">
              <a:extLst>
                <a:ext uri="{FF2B5EF4-FFF2-40B4-BE49-F238E27FC236}">
                  <a16:creationId xmlns:a16="http://schemas.microsoft.com/office/drawing/2014/main" id="{72BE6824-0A7A-F247-BA3A-441E18376CB4}"/>
                </a:ext>
              </a:extLst>
            </p:cNvPr>
            <p:cNvCxnSpPr>
              <a:cxnSpLocks/>
              <a:stCxn id="53" idx="0"/>
              <a:endCxn id="54" idx="2"/>
            </p:cNvCxnSpPr>
            <p:nvPr/>
          </p:nvCxnSpPr>
          <p:spPr>
            <a:xfrm flipV="1">
              <a:off x="3772668" y="4947839"/>
              <a:ext cx="691266" cy="706721"/>
            </a:xfrm>
            <a:prstGeom prst="straightConnector1">
              <a:avLst/>
            </a:prstGeom>
            <a:noFill/>
            <a:ln w="19050" cap="flat" cmpd="sng">
              <a:solidFill>
                <a:schemeClr val="dk2"/>
              </a:solidFill>
              <a:prstDash val="solid"/>
              <a:round/>
              <a:headEnd type="none" w="med" len="med"/>
              <a:tailEnd type="none" w="med" len="med"/>
            </a:ln>
          </p:spPr>
        </p:cxnSp>
        <p:cxnSp>
          <p:nvCxnSpPr>
            <p:cNvPr id="60" name="Google Shape;763;p43">
              <a:extLst>
                <a:ext uri="{FF2B5EF4-FFF2-40B4-BE49-F238E27FC236}">
                  <a16:creationId xmlns:a16="http://schemas.microsoft.com/office/drawing/2014/main" id="{C3C3D332-0764-994A-9BB6-2815E1D52A2E}"/>
                </a:ext>
              </a:extLst>
            </p:cNvPr>
            <p:cNvCxnSpPr>
              <a:cxnSpLocks/>
              <a:stCxn id="53" idx="1"/>
              <a:endCxn id="52" idx="3"/>
            </p:cNvCxnSpPr>
            <p:nvPr/>
          </p:nvCxnSpPr>
          <p:spPr>
            <a:xfrm flipH="1" flipV="1">
              <a:off x="2841347" y="5574421"/>
              <a:ext cx="719721" cy="248739"/>
            </a:xfrm>
            <a:prstGeom prst="straightConnector1">
              <a:avLst/>
            </a:prstGeom>
            <a:noFill/>
            <a:ln w="19050" cap="flat" cmpd="sng">
              <a:solidFill>
                <a:schemeClr val="dk2"/>
              </a:solidFill>
              <a:prstDash val="solid"/>
              <a:round/>
              <a:headEnd type="none" w="med" len="med"/>
              <a:tailEnd type="none" w="med" len="med"/>
            </a:ln>
          </p:spPr>
        </p:cxnSp>
        <p:cxnSp>
          <p:nvCxnSpPr>
            <p:cNvPr id="61" name="Google Shape;765;p43">
              <a:extLst>
                <a:ext uri="{FF2B5EF4-FFF2-40B4-BE49-F238E27FC236}">
                  <a16:creationId xmlns:a16="http://schemas.microsoft.com/office/drawing/2014/main" id="{226EF157-064D-E64E-9F6C-E70A1A52ACA1}"/>
                </a:ext>
              </a:extLst>
            </p:cNvPr>
            <p:cNvCxnSpPr>
              <a:stCxn id="49" idx="3"/>
              <a:endCxn id="52" idx="1"/>
            </p:cNvCxnSpPr>
            <p:nvPr/>
          </p:nvCxnSpPr>
          <p:spPr>
            <a:xfrm>
              <a:off x="1699832" y="5424408"/>
              <a:ext cx="718315" cy="150013"/>
            </a:xfrm>
            <a:prstGeom prst="straightConnector1">
              <a:avLst/>
            </a:prstGeom>
            <a:noFill/>
            <a:ln w="19050" cap="flat" cmpd="sng">
              <a:solidFill>
                <a:schemeClr val="dk2"/>
              </a:solidFill>
              <a:prstDash val="solid"/>
              <a:round/>
              <a:headEnd type="none" w="med" len="med"/>
              <a:tailEnd type="none" w="med" len="med"/>
            </a:ln>
          </p:spPr>
        </p:cxnSp>
        <p:cxnSp>
          <p:nvCxnSpPr>
            <p:cNvPr id="62" name="Google Shape;766;p43">
              <a:extLst>
                <a:ext uri="{FF2B5EF4-FFF2-40B4-BE49-F238E27FC236}">
                  <a16:creationId xmlns:a16="http://schemas.microsoft.com/office/drawing/2014/main" id="{84A27AAF-668D-D448-B391-F12136AD0EB0}"/>
                </a:ext>
              </a:extLst>
            </p:cNvPr>
            <p:cNvCxnSpPr>
              <a:stCxn id="52" idx="2"/>
              <a:endCxn id="55" idx="0"/>
            </p:cNvCxnSpPr>
            <p:nvPr/>
          </p:nvCxnSpPr>
          <p:spPr>
            <a:xfrm flipH="1">
              <a:off x="2293613" y="5743021"/>
              <a:ext cx="336134" cy="600665"/>
            </a:xfrm>
            <a:prstGeom prst="straightConnector1">
              <a:avLst/>
            </a:prstGeom>
            <a:noFill/>
            <a:ln w="19050" cap="flat" cmpd="sng">
              <a:solidFill>
                <a:schemeClr val="dk2"/>
              </a:solidFill>
              <a:prstDash val="solid"/>
              <a:round/>
              <a:headEnd type="none" w="med" len="med"/>
              <a:tailEnd type="none" w="med" len="med"/>
            </a:ln>
          </p:spPr>
        </p:cxnSp>
        <p:sp>
          <p:nvSpPr>
            <p:cNvPr id="65" name="Google Shape;754;p43">
              <a:extLst>
                <a:ext uri="{FF2B5EF4-FFF2-40B4-BE49-F238E27FC236}">
                  <a16:creationId xmlns:a16="http://schemas.microsoft.com/office/drawing/2014/main" id="{2891225D-05AB-0541-AC0A-97093B4C363D}"/>
                </a:ext>
              </a:extLst>
            </p:cNvPr>
            <p:cNvSpPr/>
            <p:nvPr/>
          </p:nvSpPr>
          <p:spPr>
            <a:xfrm>
              <a:off x="3302856" y="4538240"/>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9</a:t>
              </a:r>
              <a:endParaRPr sz="2133" dirty="0">
                <a:latin typeface="Calibri" panose="020F0502020204030204" pitchFamily="34" charset="0"/>
                <a:cs typeface="Calibri" panose="020F0502020204030204" pitchFamily="34" charset="0"/>
              </a:endParaRPr>
            </a:p>
          </p:txBody>
        </p:sp>
        <p:cxnSp>
          <p:nvCxnSpPr>
            <p:cNvPr id="66" name="Google Shape;763;p43">
              <a:extLst>
                <a:ext uri="{FF2B5EF4-FFF2-40B4-BE49-F238E27FC236}">
                  <a16:creationId xmlns:a16="http://schemas.microsoft.com/office/drawing/2014/main" id="{4FCB6DF9-8719-2245-8641-453B8151ADCC}"/>
                </a:ext>
              </a:extLst>
            </p:cNvPr>
            <p:cNvCxnSpPr>
              <a:cxnSpLocks/>
              <a:stCxn id="53" idx="0"/>
              <a:endCxn id="65" idx="2"/>
            </p:cNvCxnSpPr>
            <p:nvPr/>
          </p:nvCxnSpPr>
          <p:spPr>
            <a:xfrm flipH="1" flipV="1">
              <a:off x="3514456" y="4875440"/>
              <a:ext cx="258212" cy="779120"/>
            </a:xfrm>
            <a:prstGeom prst="straightConnector1">
              <a:avLst/>
            </a:prstGeom>
            <a:noFill/>
            <a:ln w="19050" cap="flat" cmpd="sng">
              <a:solidFill>
                <a:schemeClr val="dk2"/>
              </a:solidFill>
              <a:prstDash val="solid"/>
              <a:round/>
              <a:headEnd type="none" w="med" len="med"/>
              <a:tailEnd type="none" w="med" len="med"/>
            </a:ln>
          </p:spPr>
        </p:cxnSp>
        <p:cxnSp>
          <p:nvCxnSpPr>
            <p:cNvPr id="89" name="Google Shape;763;p43">
              <a:extLst>
                <a:ext uri="{FF2B5EF4-FFF2-40B4-BE49-F238E27FC236}">
                  <a16:creationId xmlns:a16="http://schemas.microsoft.com/office/drawing/2014/main" id="{06D5542B-3945-2E4C-9FB0-0B0810D05369}"/>
                </a:ext>
              </a:extLst>
            </p:cNvPr>
            <p:cNvCxnSpPr>
              <a:cxnSpLocks/>
            </p:cNvCxnSpPr>
            <p:nvPr/>
          </p:nvCxnSpPr>
          <p:spPr>
            <a:xfrm>
              <a:off x="2538479" y="4544989"/>
              <a:ext cx="91268" cy="860832"/>
            </a:xfrm>
            <a:prstGeom prst="straightConnector1">
              <a:avLst/>
            </a:prstGeom>
            <a:noFill/>
            <a:ln w="19050" cap="flat" cmpd="sng">
              <a:solidFill>
                <a:schemeClr val="dk2"/>
              </a:solidFill>
              <a:prstDash val="solid"/>
              <a:round/>
              <a:headEnd type="none" w="med" len="med"/>
              <a:tailEnd type="none" w="med" len="med"/>
            </a:ln>
          </p:spPr>
        </p:cxnSp>
      </p:grpSp>
      <p:sp>
        <p:nvSpPr>
          <p:cNvPr id="31" name="Google Shape;769;p43">
            <a:extLst>
              <a:ext uri="{FF2B5EF4-FFF2-40B4-BE49-F238E27FC236}">
                <a16:creationId xmlns:a16="http://schemas.microsoft.com/office/drawing/2014/main" id="{7E004665-1999-1745-800E-1B26D5F11D46}"/>
              </a:ext>
            </a:extLst>
          </p:cNvPr>
          <p:cNvSpPr txBox="1"/>
          <p:nvPr/>
        </p:nvSpPr>
        <p:spPr>
          <a:xfrm>
            <a:off x="113786" y="4360302"/>
            <a:ext cx="964955" cy="477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1600" dirty="0">
                <a:latin typeface="Consolas" panose="020B0609020204030204" pitchFamily="49" charset="0"/>
                <a:cs typeface="Consolas" panose="020B0609020204030204" pitchFamily="49" charset="0"/>
              </a:rPr>
              <a:t>start</a:t>
            </a:r>
            <a:endParaRPr sz="1600" dirty="0">
              <a:latin typeface="Consolas" panose="020B0609020204030204" pitchFamily="49" charset="0"/>
              <a:cs typeface="Consolas" panose="020B0609020204030204" pitchFamily="49" charset="0"/>
            </a:endParaRPr>
          </a:p>
        </p:txBody>
      </p:sp>
      <p:sp>
        <p:nvSpPr>
          <p:cNvPr id="85" name="Rectangular Callout 84">
            <a:extLst>
              <a:ext uri="{FF2B5EF4-FFF2-40B4-BE49-F238E27FC236}">
                <a16:creationId xmlns:a16="http://schemas.microsoft.com/office/drawing/2014/main" id="{F33FFBB3-112B-814E-BB11-46B40084BD3E}"/>
              </a:ext>
            </a:extLst>
          </p:cNvPr>
          <p:cNvSpPr/>
          <p:nvPr/>
        </p:nvSpPr>
        <p:spPr>
          <a:xfrm>
            <a:off x="3449267" y="3398602"/>
            <a:ext cx="2935450" cy="736820"/>
          </a:xfrm>
          <a:prstGeom prst="wedgeRectCallout">
            <a:avLst>
              <a:gd name="adj1" fmla="val 62883"/>
              <a:gd name="adj2" fmla="val -3449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Grab one element at a time from the perimeter</a:t>
            </a:r>
          </a:p>
        </p:txBody>
      </p:sp>
      <p:sp>
        <p:nvSpPr>
          <p:cNvPr id="86" name="Rectangular Callout 85">
            <a:extLst>
              <a:ext uri="{FF2B5EF4-FFF2-40B4-BE49-F238E27FC236}">
                <a16:creationId xmlns:a16="http://schemas.microsoft.com/office/drawing/2014/main" id="{E06261EF-4945-7241-B8D9-4C93D24D8D83}"/>
              </a:ext>
            </a:extLst>
          </p:cNvPr>
          <p:cNvSpPr/>
          <p:nvPr/>
        </p:nvSpPr>
        <p:spPr>
          <a:xfrm>
            <a:off x="3916261" y="4220697"/>
            <a:ext cx="2468456" cy="736820"/>
          </a:xfrm>
          <a:prstGeom prst="wedgeRectCallout">
            <a:avLst>
              <a:gd name="adj1" fmla="val 76718"/>
              <a:gd name="adj2" fmla="val -6803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Look at all that element’s children</a:t>
            </a:r>
          </a:p>
        </p:txBody>
      </p:sp>
      <p:sp>
        <p:nvSpPr>
          <p:cNvPr id="87" name="Rectangular Callout 86">
            <a:extLst>
              <a:ext uri="{FF2B5EF4-FFF2-40B4-BE49-F238E27FC236}">
                <a16:creationId xmlns:a16="http://schemas.microsoft.com/office/drawing/2014/main" id="{4C96BCDE-407C-574E-9764-7BA13E5A85AD}"/>
              </a:ext>
            </a:extLst>
          </p:cNvPr>
          <p:cNvSpPr/>
          <p:nvPr/>
        </p:nvSpPr>
        <p:spPr>
          <a:xfrm>
            <a:off x="3916261" y="5043437"/>
            <a:ext cx="2468456" cy="736820"/>
          </a:xfrm>
          <a:prstGeom prst="wedgeRectCallout">
            <a:avLst>
              <a:gd name="adj1" fmla="val 85228"/>
              <a:gd name="adj2" fmla="val -8145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 new ones to perimeter!</a:t>
            </a:r>
          </a:p>
        </p:txBody>
      </p:sp>
    </p:spTree>
    <p:extLst>
      <p:ext uri="{BB962C8B-B14F-4D97-AF65-F5344CB8AC3E}">
        <p14:creationId xmlns:p14="http://schemas.microsoft.com/office/powerpoint/2010/main" val="241954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6" end="1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5" end="15"/>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13" end="1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xEl>
                                              <p:pRg st="14" end="14"/>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31" grpId="0"/>
      <p:bldP spid="85" grpId="0" animBg="1"/>
      <p:bldP spid="86" grpId="0" animBg="1"/>
      <p:bldP spid="8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01DB-3FF8-B249-848D-724E7098AD63}"/>
              </a:ext>
            </a:extLst>
          </p:cNvPr>
          <p:cNvSpPr>
            <a:spLocks noGrp="1"/>
          </p:cNvSpPr>
          <p:nvPr>
            <p:ph type="title"/>
          </p:nvPr>
        </p:nvSpPr>
        <p:spPr/>
        <p:txBody>
          <a:bodyPr/>
          <a:lstStyle/>
          <a:p>
            <a:r>
              <a:rPr lang="en-US" dirty="0"/>
              <a:t>BFS Implementation: In Action</a:t>
            </a:r>
          </a:p>
        </p:txBody>
      </p:sp>
      <p:sp>
        <p:nvSpPr>
          <p:cNvPr id="67" name="TextBox 66">
            <a:extLst>
              <a:ext uri="{FF2B5EF4-FFF2-40B4-BE49-F238E27FC236}">
                <a16:creationId xmlns:a16="http://schemas.microsoft.com/office/drawing/2014/main" id="{0989AB03-233E-584C-8E2C-C0EA1BF5F528}"/>
              </a:ext>
            </a:extLst>
          </p:cNvPr>
          <p:cNvSpPr txBox="1"/>
          <p:nvPr/>
        </p:nvSpPr>
        <p:spPr>
          <a:xfrm>
            <a:off x="689530" y="1343888"/>
            <a:ext cx="1396536" cy="369332"/>
          </a:xfrm>
          <a:prstGeom prst="rect">
            <a:avLst/>
          </a:prstGeom>
          <a:noFill/>
        </p:spPr>
        <p:txBody>
          <a:bodyPr wrap="none" rtlCol="0">
            <a:spAutoFit/>
          </a:bodyPr>
          <a:lstStyle/>
          <a:p>
            <a:r>
              <a:rPr lang="en-US" b="1" spc="100" dirty="0">
                <a:solidFill>
                  <a:schemeClr val="accent5"/>
                </a:solidFill>
              </a:rPr>
              <a:t>PERIMETER</a:t>
            </a:r>
          </a:p>
        </p:txBody>
      </p:sp>
      <p:sp>
        <p:nvSpPr>
          <p:cNvPr id="68" name="Content Placeholder 2">
            <a:extLst>
              <a:ext uri="{FF2B5EF4-FFF2-40B4-BE49-F238E27FC236}">
                <a16:creationId xmlns:a16="http://schemas.microsoft.com/office/drawing/2014/main" id="{21E04547-A4F2-4743-A2EE-83AAB1AAA3E1}"/>
              </a:ext>
            </a:extLst>
          </p:cNvPr>
          <p:cNvSpPr txBox="1">
            <a:spLocks/>
          </p:cNvSpPr>
          <p:nvPr/>
        </p:nvSpPr>
        <p:spPr bwMode="auto">
          <a:xfrm>
            <a:off x="6474941" y="1219200"/>
            <a:ext cx="5471983" cy="5461686"/>
          </a:xfrm>
          <a:prstGeom prst="rect">
            <a:avLst/>
          </a:prstGeom>
          <a:solidFill>
            <a:schemeClr val="bg1">
              <a:lumMod val="95000"/>
            </a:schemeClr>
          </a:solidFill>
          <a:ln w="9525">
            <a:solidFill>
              <a:schemeClr val="tx1"/>
            </a:solidFill>
            <a:miter lim="800000"/>
            <a:headEnd/>
            <a:tailEnd/>
          </a:ln>
        </p:spPr>
        <p:txBody>
          <a:bodyPr vert="horz" wrap="square" lIns="121920" tIns="60960" rIns="121920" bIns="60960" numCol="1" anchor="t" anchorCtr="0" compatLnSpc="1">
            <a:prstTxWarp prst="textNoShape">
              <a:avLst/>
            </a:prstTxWarp>
          </a:bodyPr>
          <a:lstStyle>
            <a:lvl1pPr marL="192881" indent="-192881" algn="l" rtl="0" eaLnBrk="1" fontAlgn="base" hangingPunct="1">
              <a:spcBef>
                <a:spcPct val="20000"/>
              </a:spcBef>
              <a:spcAft>
                <a:spcPct val="0"/>
              </a:spcAft>
              <a:buClr>
                <a:srgbClr val="4B2A85"/>
              </a:buClr>
              <a:buSzPct val="60000"/>
              <a:buFont typeface="Wingdings" panose="05000000000000000000" pitchFamily="2" charset="2"/>
              <a:buChar char="v"/>
              <a:defRPr sz="1600" b="1">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365189" indent="-160735" algn="l" rtl="0" eaLnBrk="1" fontAlgn="base" hangingPunct="1">
              <a:spcBef>
                <a:spcPct val="20000"/>
              </a:spcBef>
              <a:spcAft>
                <a:spcPct val="0"/>
              </a:spcAft>
              <a:buClr>
                <a:srgbClr val="4B2A85"/>
              </a:buClr>
              <a:buSzPct val="110000"/>
              <a:buFont typeface="Wingdings" pitchFamily="2" charset="2"/>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514350" indent="-128588" algn="l" rtl="0" eaLnBrk="1" fontAlgn="base" hangingPunct="1">
              <a:spcBef>
                <a:spcPct val="20000"/>
              </a:spcBef>
              <a:spcAft>
                <a:spcPct val="0"/>
              </a:spcAft>
              <a:buClr>
                <a:srgbClr val="4B2A85"/>
              </a:buClr>
              <a:buSzPct val="80000"/>
              <a:buFont typeface="Arial" panose="020B0604020202020204" pitchFamily="34" charset="0"/>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658368"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812673"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414463" indent="-128588" algn="l" rtl="0" eaLnBrk="1" fontAlgn="base" hangingPunct="1">
              <a:spcBef>
                <a:spcPct val="20000"/>
              </a:spcBef>
              <a:spcAft>
                <a:spcPct val="0"/>
              </a:spcAft>
              <a:buChar char="»"/>
              <a:defRPr sz="1125">
                <a:solidFill>
                  <a:schemeClr val="tx1"/>
                </a:solidFill>
                <a:latin typeface="Arial" charset="0"/>
              </a:defRPr>
            </a:lvl6pPr>
            <a:lvl7pPr marL="1671638" indent="-128588" algn="l" rtl="0" eaLnBrk="1" fontAlgn="base" hangingPunct="1">
              <a:spcBef>
                <a:spcPct val="20000"/>
              </a:spcBef>
              <a:spcAft>
                <a:spcPct val="0"/>
              </a:spcAft>
              <a:buChar char="»"/>
              <a:defRPr sz="1125">
                <a:solidFill>
                  <a:schemeClr val="tx1"/>
                </a:solidFill>
                <a:latin typeface="Arial" charset="0"/>
              </a:defRPr>
            </a:lvl7pPr>
            <a:lvl8pPr marL="1928813" indent="-128588" algn="l" rtl="0" eaLnBrk="1" fontAlgn="base" hangingPunct="1">
              <a:spcBef>
                <a:spcPct val="20000"/>
              </a:spcBef>
              <a:spcAft>
                <a:spcPct val="0"/>
              </a:spcAft>
              <a:buChar char="»"/>
              <a:defRPr sz="1125">
                <a:solidFill>
                  <a:schemeClr val="tx1"/>
                </a:solidFill>
                <a:latin typeface="Arial" charset="0"/>
              </a:defRPr>
            </a:lvl8pPr>
            <a:lvl9pPr marL="2185988" indent="-128588" algn="l" rtl="0" eaLnBrk="1" fontAlgn="base" hangingPunct="1">
              <a:spcBef>
                <a:spcPct val="20000"/>
              </a:spcBef>
              <a:spcAft>
                <a:spcPct val="0"/>
              </a:spcAft>
              <a:buChar char="»"/>
              <a:defRPr sz="1125">
                <a:solidFill>
                  <a:schemeClr val="tx1"/>
                </a:solidFill>
                <a:latin typeface="Arial" charset="0"/>
              </a:defRPr>
            </a:lvl9pPr>
          </a:lstStyle>
          <a:p>
            <a:pPr marL="0" indent="0">
              <a:lnSpc>
                <a:spcPct val="120000"/>
              </a:lnSpc>
              <a:spcBef>
                <a:spcPts val="0"/>
              </a:spcBef>
              <a:spcAft>
                <a:spcPts val="0"/>
              </a:spcAft>
              <a:buNone/>
            </a:pPr>
            <a:r>
              <a:rPr lang="en-US" dirty="0" err="1">
                <a:latin typeface="Consolas" panose="020B0609020204030204" pitchFamily="49" charset="0"/>
                <a:cs typeface="Consolas" panose="020B0609020204030204" pitchFamily="49" charset="0"/>
              </a:rPr>
              <a:t>bfs</a:t>
            </a:r>
            <a:r>
              <a:rPr lang="en-US" b="0" dirty="0">
                <a:latin typeface="Consolas" panose="020B0609020204030204" pitchFamily="49" charset="0"/>
                <a:cs typeface="Consolas" panose="020B0609020204030204" pitchFamily="49" charset="0"/>
              </a:rPr>
              <a:t>(</a:t>
            </a:r>
            <a:r>
              <a:rPr lang="en-US" b="0" dirty="0">
                <a:solidFill>
                  <a:schemeClr val="accent3"/>
                </a:solidFill>
                <a:latin typeface="Consolas" panose="020B0609020204030204" pitchFamily="49" charset="0"/>
                <a:cs typeface="Consolas" panose="020B0609020204030204" pitchFamily="49" charset="0"/>
              </a:rPr>
              <a:t>Graph</a:t>
            </a:r>
            <a:r>
              <a:rPr lang="en-US" b="0" dirty="0">
                <a:latin typeface="Consolas" panose="020B0609020204030204" pitchFamily="49" charset="0"/>
                <a:cs typeface="Consolas" panose="020B0609020204030204" pitchFamily="49" charset="0"/>
              </a:rPr>
              <a:t> graph,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start)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Queue</a:t>
            </a:r>
            <a:r>
              <a:rPr lang="en-US" b="0" dirty="0">
                <a:latin typeface="Consolas" panose="020B0609020204030204" pitchFamily="49" charset="0"/>
                <a:cs typeface="Consolas" panose="020B0609020204030204" pitchFamily="49" charset="0"/>
              </a:rPr>
              <a:t>&lt;</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&gt; perimeter = </a:t>
            </a:r>
            <a:r>
              <a:rPr lang="en-US" b="0" dirty="0">
                <a:solidFill>
                  <a:schemeClr val="accent2"/>
                </a:solidFill>
                <a:latin typeface="Consolas" panose="020B0609020204030204" pitchFamily="49" charset="0"/>
                <a:cs typeface="Consolas" panose="020B0609020204030204" pitchFamily="49" charset="0"/>
              </a:rPr>
              <a:t>new</a:t>
            </a: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Queue</a:t>
            </a:r>
            <a:r>
              <a:rPr lang="en-US" b="0" dirty="0">
                <a:latin typeface="Consolas" panose="020B0609020204030204" pitchFamily="49" charset="0"/>
                <a:cs typeface="Consolas" panose="020B0609020204030204" pitchFamily="49" charset="0"/>
              </a:rPr>
              <a:t>&lt;&gt;();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Set</a:t>
            </a:r>
            <a:r>
              <a:rPr lang="en-US" b="0" dirty="0">
                <a:latin typeface="Consolas" panose="020B0609020204030204" pitchFamily="49" charset="0"/>
                <a:cs typeface="Consolas" panose="020B0609020204030204" pitchFamily="49" charset="0"/>
              </a:rPr>
              <a:t>&lt;</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&gt; visited = </a:t>
            </a:r>
            <a:r>
              <a:rPr lang="en-US" b="0" dirty="0">
                <a:solidFill>
                  <a:schemeClr val="accent2"/>
                </a:solidFill>
                <a:latin typeface="Consolas" panose="020B0609020204030204" pitchFamily="49" charset="0"/>
                <a:cs typeface="Consolas" panose="020B0609020204030204" pitchFamily="49" charset="0"/>
              </a:rPr>
              <a:t>new</a:t>
            </a: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Set</a:t>
            </a:r>
            <a:r>
              <a:rPr lang="en-US" b="0" dirty="0">
                <a:latin typeface="Consolas" panose="020B0609020204030204" pitchFamily="49" charset="0"/>
                <a:cs typeface="Consolas" panose="020B0609020204030204" pitchFamily="49" charset="0"/>
              </a:rPr>
              <a:t>&lt;&gt;();  </a:t>
            </a:r>
          </a:p>
          <a:p>
            <a:pPr marL="0" indent="0">
              <a:lnSpc>
                <a:spcPct val="120000"/>
              </a:lnSpc>
              <a:spcBef>
                <a:spcPts val="0"/>
              </a:spcBef>
              <a:spcAft>
                <a:spcPts val="0"/>
              </a:spcAft>
              <a:buNone/>
            </a:pPr>
            <a:endParaRPr lang="en-US" b="0" dirty="0">
              <a:latin typeface="Consolas" panose="020B0609020204030204" pitchFamily="49" charset="0"/>
              <a:cs typeface="Consolas" panose="020B0609020204030204" pitchFamily="49" charset="0"/>
            </a:endParaRP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(start);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(start);</a:t>
            </a:r>
          </a:p>
          <a:p>
            <a:pPr marL="0" indent="0">
              <a:lnSpc>
                <a:spcPct val="120000"/>
              </a:lnSpc>
              <a:spcBef>
                <a:spcPts val="0"/>
              </a:spcBef>
              <a:spcAft>
                <a:spcPts val="0"/>
              </a:spcAft>
              <a:buNone/>
            </a:pPr>
            <a:endParaRPr lang="en-US" b="0" dirty="0">
              <a:latin typeface="Consolas" panose="020B0609020204030204" pitchFamily="49" charset="0"/>
              <a:cs typeface="Consolas" panose="020B0609020204030204" pitchFamily="49" charset="0"/>
            </a:endParaRP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while</a:t>
            </a: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isEmpty</a:t>
            </a: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from =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remove</a:t>
            </a:r>
            <a:r>
              <a:rPr lang="en-US" b="0" dirty="0">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for</a:t>
            </a: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Edge</a:t>
            </a:r>
            <a:r>
              <a:rPr lang="en-US" b="0" dirty="0">
                <a:latin typeface="Consolas" panose="020B0609020204030204" pitchFamily="49" charset="0"/>
                <a:cs typeface="Consolas" panose="020B0609020204030204" pitchFamily="49" charset="0"/>
              </a:rPr>
              <a:t> edge : </a:t>
            </a:r>
            <a:r>
              <a:rPr lang="en-US" b="0" dirty="0" err="1">
                <a:latin typeface="Consolas" panose="020B0609020204030204" pitchFamily="49" charset="0"/>
                <a:cs typeface="Consolas" panose="020B0609020204030204" pitchFamily="49" charset="0"/>
              </a:rPr>
              <a:t>graph.</a:t>
            </a:r>
            <a:r>
              <a:rPr lang="en-US" dirty="0" err="1">
                <a:latin typeface="Consolas" panose="020B0609020204030204" pitchFamily="49" charset="0"/>
                <a:cs typeface="Consolas" panose="020B0609020204030204" pitchFamily="49" charset="0"/>
              </a:rPr>
              <a:t>edgesFrom</a:t>
            </a:r>
            <a:r>
              <a:rPr lang="en-US" b="0" dirty="0">
                <a:latin typeface="Consolas" panose="020B0609020204030204" pitchFamily="49" charset="0"/>
                <a:cs typeface="Consolas" panose="020B0609020204030204" pitchFamily="49" charset="0"/>
              </a:rPr>
              <a:t>(from))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to = </a:t>
            </a:r>
            <a:r>
              <a:rPr lang="en-US" b="0" dirty="0" err="1">
                <a:latin typeface="Consolas" panose="020B0609020204030204" pitchFamily="49" charset="0"/>
                <a:cs typeface="Consolas" panose="020B0609020204030204" pitchFamily="49" charset="0"/>
              </a:rPr>
              <a:t>edge.</a:t>
            </a:r>
            <a:r>
              <a:rPr lang="en-US" dirty="0" err="1">
                <a:latin typeface="Consolas" panose="020B0609020204030204" pitchFamily="49" charset="0"/>
                <a:cs typeface="Consolas" panose="020B0609020204030204" pitchFamily="49" charset="0"/>
              </a:rPr>
              <a:t>to</a:t>
            </a:r>
            <a:r>
              <a:rPr lang="en-US" b="0" dirty="0">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if</a:t>
            </a: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contains</a:t>
            </a:r>
            <a:r>
              <a:rPr lang="en-US" b="0" dirty="0">
                <a:latin typeface="Consolas" panose="020B0609020204030204" pitchFamily="49" charset="0"/>
                <a:cs typeface="Consolas" panose="020B0609020204030204" pitchFamily="49" charset="0"/>
              </a:rPr>
              <a:t>(to))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(to);</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(to);</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a:t>
            </a:r>
          </a:p>
        </p:txBody>
      </p:sp>
      <p:sp>
        <p:nvSpPr>
          <p:cNvPr id="74" name="Google Shape;751;p43">
            <a:extLst>
              <a:ext uri="{FF2B5EF4-FFF2-40B4-BE49-F238E27FC236}">
                <a16:creationId xmlns:a16="http://schemas.microsoft.com/office/drawing/2014/main" id="{9B91F7F9-F361-9542-9FBE-3320663B5EE7}"/>
              </a:ext>
            </a:extLst>
          </p:cNvPr>
          <p:cNvSpPr/>
          <p:nvPr/>
        </p:nvSpPr>
        <p:spPr>
          <a:xfrm>
            <a:off x="1125353" y="4095939"/>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1</a:t>
            </a:r>
            <a:endParaRPr sz="2133" dirty="0">
              <a:latin typeface="Calibri" panose="020F0502020204030204" pitchFamily="34" charset="0"/>
              <a:cs typeface="Calibri" panose="020F0502020204030204" pitchFamily="34" charset="0"/>
            </a:endParaRPr>
          </a:p>
        </p:txBody>
      </p:sp>
      <p:sp>
        <p:nvSpPr>
          <p:cNvPr id="75" name="Google Shape;752;p43">
            <a:extLst>
              <a:ext uri="{FF2B5EF4-FFF2-40B4-BE49-F238E27FC236}">
                <a16:creationId xmlns:a16="http://schemas.microsoft.com/office/drawing/2014/main" id="{A0063447-A282-5943-A534-4B4E83DF247F}"/>
              </a:ext>
            </a:extLst>
          </p:cNvPr>
          <p:cNvSpPr/>
          <p:nvPr/>
        </p:nvSpPr>
        <p:spPr>
          <a:xfrm>
            <a:off x="1276632" y="4921245"/>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2</a:t>
            </a:r>
            <a:endParaRPr sz="2133">
              <a:latin typeface="Calibri" panose="020F0502020204030204" pitchFamily="34" charset="0"/>
              <a:cs typeface="Calibri" panose="020F0502020204030204" pitchFamily="34" charset="0"/>
            </a:endParaRPr>
          </a:p>
        </p:txBody>
      </p:sp>
      <p:sp>
        <p:nvSpPr>
          <p:cNvPr id="76" name="Google Shape;753;p43">
            <a:extLst>
              <a:ext uri="{FF2B5EF4-FFF2-40B4-BE49-F238E27FC236}">
                <a16:creationId xmlns:a16="http://schemas.microsoft.com/office/drawing/2014/main" id="{CDDA09EB-3D4B-894C-B129-655CB52DDA76}"/>
              </a:ext>
            </a:extLst>
          </p:cNvPr>
          <p:cNvSpPr/>
          <p:nvPr/>
        </p:nvSpPr>
        <p:spPr>
          <a:xfrm>
            <a:off x="2664478" y="3043730"/>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3</a:t>
            </a:r>
            <a:endParaRPr sz="2133" dirty="0">
              <a:latin typeface="Calibri" panose="020F0502020204030204" pitchFamily="34" charset="0"/>
              <a:cs typeface="Calibri" panose="020F0502020204030204" pitchFamily="34" charset="0"/>
            </a:endParaRPr>
          </a:p>
        </p:txBody>
      </p:sp>
      <p:sp>
        <p:nvSpPr>
          <p:cNvPr id="77" name="Google Shape;754;p43">
            <a:extLst>
              <a:ext uri="{FF2B5EF4-FFF2-40B4-BE49-F238E27FC236}">
                <a16:creationId xmlns:a16="http://schemas.microsoft.com/office/drawing/2014/main" id="{4546B09A-67C5-EF43-8F9B-F3F9987F709B}"/>
              </a:ext>
            </a:extLst>
          </p:cNvPr>
          <p:cNvSpPr/>
          <p:nvPr/>
        </p:nvSpPr>
        <p:spPr>
          <a:xfrm>
            <a:off x="2326879" y="3873226"/>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4</a:t>
            </a:r>
            <a:endParaRPr sz="2133" dirty="0">
              <a:latin typeface="Calibri" panose="020F0502020204030204" pitchFamily="34" charset="0"/>
              <a:cs typeface="Calibri" panose="020F0502020204030204" pitchFamily="34" charset="0"/>
            </a:endParaRPr>
          </a:p>
        </p:txBody>
      </p:sp>
      <p:sp>
        <p:nvSpPr>
          <p:cNvPr id="78" name="Google Shape;755;p43">
            <a:extLst>
              <a:ext uri="{FF2B5EF4-FFF2-40B4-BE49-F238E27FC236}">
                <a16:creationId xmlns:a16="http://schemas.microsoft.com/office/drawing/2014/main" id="{D1F75522-0E2C-744A-A7ED-5E63708203BA}"/>
              </a:ext>
            </a:extLst>
          </p:cNvPr>
          <p:cNvSpPr/>
          <p:nvPr/>
        </p:nvSpPr>
        <p:spPr>
          <a:xfrm>
            <a:off x="2418147" y="5071258"/>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5</a:t>
            </a:r>
            <a:endParaRPr sz="2133">
              <a:latin typeface="Calibri" panose="020F0502020204030204" pitchFamily="34" charset="0"/>
              <a:cs typeface="Calibri" panose="020F0502020204030204" pitchFamily="34" charset="0"/>
            </a:endParaRPr>
          </a:p>
        </p:txBody>
      </p:sp>
      <p:sp>
        <p:nvSpPr>
          <p:cNvPr id="79" name="Google Shape;756;p43">
            <a:extLst>
              <a:ext uri="{FF2B5EF4-FFF2-40B4-BE49-F238E27FC236}">
                <a16:creationId xmlns:a16="http://schemas.microsoft.com/office/drawing/2014/main" id="{C3EEE70E-DA67-2845-9127-0AF3929B99B1}"/>
              </a:ext>
            </a:extLst>
          </p:cNvPr>
          <p:cNvSpPr/>
          <p:nvPr/>
        </p:nvSpPr>
        <p:spPr>
          <a:xfrm>
            <a:off x="3561068" y="5319997"/>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6</a:t>
            </a:r>
            <a:endParaRPr sz="2133">
              <a:latin typeface="Calibri" panose="020F0502020204030204" pitchFamily="34" charset="0"/>
              <a:cs typeface="Calibri" panose="020F0502020204030204" pitchFamily="34" charset="0"/>
            </a:endParaRPr>
          </a:p>
        </p:txBody>
      </p:sp>
      <p:sp>
        <p:nvSpPr>
          <p:cNvPr id="80" name="Google Shape;757;p43">
            <a:extLst>
              <a:ext uri="{FF2B5EF4-FFF2-40B4-BE49-F238E27FC236}">
                <a16:creationId xmlns:a16="http://schemas.microsoft.com/office/drawing/2014/main" id="{E3BD8F0E-992B-1841-8695-34F10FDDF8B6}"/>
              </a:ext>
            </a:extLst>
          </p:cNvPr>
          <p:cNvSpPr/>
          <p:nvPr/>
        </p:nvSpPr>
        <p:spPr>
          <a:xfrm>
            <a:off x="4252334" y="4276076"/>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7</a:t>
            </a:r>
            <a:endParaRPr sz="2133" dirty="0">
              <a:latin typeface="Calibri" panose="020F0502020204030204" pitchFamily="34" charset="0"/>
              <a:cs typeface="Calibri" panose="020F0502020204030204" pitchFamily="34" charset="0"/>
            </a:endParaRPr>
          </a:p>
        </p:txBody>
      </p:sp>
      <p:sp>
        <p:nvSpPr>
          <p:cNvPr id="81" name="Google Shape;758;p43">
            <a:extLst>
              <a:ext uri="{FF2B5EF4-FFF2-40B4-BE49-F238E27FC236}">
                <a16:creationId xmlns:a16="http://schemas.microsoft.com/office/drawing/2014/main" id="{D1005750-66AC-BB45-9E00-BA9FC167DA7F}"/>
              </a:ext>
            </a:extLst>
          </p:cNvPr>
          <p:cNvSpPr/>
          <p:nvPr/>
        </p:nvSpPr>
        <p:spPr>
          <a:xfrm>
            <a:off x="2082013" y="6009123"/>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8</a:t>
            </a:r>
            <a:endParaRPr sz="2133" dirty="0">
              <a:latin typeface="Calibri" panose="020F0502020204030204" pitchFamily="34" charset="0"/>
              <a:cs typeface="Calibri" panose="020F0502020204030204" pitchFamily="34" charset="0"/>
            </a:endParaRPr>
          </a:p>
        </p:txBody>
      </p:sp>
      <p:cxnSp>
        <p:nvCxnSpPr>
          <p:cNvPr id="82" name="Google Shape;759;p43">
            <a:extLst>
              <a:ext uri="{FF2B5EF4-FFF2-40B4-BE49-F238E27FC236}">
                <a16:creationId xmlns:a16="http://schemas.microsoft.com/office/drawing/2014/main" id="{633D76D1-E710-EA47-B57E-8E67F803C8F5}"/>
              </a:ext>
            </a:extLst>
          </p:cNvPr>
          <p:cNvCxnSpPr>
            <a:stCxn id="74" idx="2"/>
            <a:endCxn id="75" idx="0"/>
          </p:cNvCxnSpPr>
          <p:nvPr/>
        </p:nvCxnSpPr>
        <p:spPr>
          <a:xfrm>
            <a:off x="1336953" y="4433140"/>
            <a:ext cx="151279" cy="488105"/>
          </a:xfrm>
          <a:prstGeom prst="straightConnector1">
            <a:avLst/>
          </a:prstGeom>
          <a:noFill/>
          <a:ln w="19050" cap="flat" cmpd="sng">
            <a:solidFill>
              <a:schemeClr val="dk2"/>
            </a:solidFill>
            <a:prstDash val="solid"/>
            <a:round/>
            <a:headEnd type="none" w="med" len="med"/>
            <a:tailEnd type="none" w="med" len="med"/>
          </a:ln>
        </p:spPr>
      </p:cxnSp>
      <p:cxnSp>
        <p:nvCxnSpPr>
          <p:cNvPr id="83" name="Google Shape;760;p43">
            <a:extLst>
              <a:ext uri="{FF2B5EF4-FFF2-40B4-BE49-F238E27FC236}">
                <a16:creationId xmlns:a16="http://schemas.microsoft.com/office/drawing/2014/main" id="{A5AFCB0B-88BA-3A49-B688-93999780E56F}"/>
              </a:ext>
            </a:extLst>
          </p:cNvPr>
          <p:cNvCxnSpPr>
            <a:stCxn id="74" idx="3"/>
            <a:endCxn id="77" idx="1"/>
          </p:cNvCxnSpPr>
          <p:nvPr/>
        </p:nvCxnSpPr>
        <p:spPr>
          <a:xfrm flipV="1">
            <a:off x="1548553" y="4041826"/>
            <a:ext cx="778326" cy="222713"/>
          </a:xfrm>
          <a:prstGeom prst="straightConnector1">
            <a:avLst/>
          </a:prstGeom>
          <a:noFill/>
          <a:ln w="19050" cap="flat" cmpd="sng">
            <a:solidFill>
              <a:schemeClr val="dk2"/>
            </a:solidFill>
            <a:prstDash val="solid"/>
            <a:round/>
            <a:headEnd type="none" w="med" len="med"/>
            <a:tailEnd type="none" w="med" len="med"/>
          </a:ln>
        </p:spPr>
      </p:cxnSp>
      <p:cxnSp>
        <p:nvCxnSpPr>
          <p:cNvPr id="84" name="Google Shape;761;p43">
            <a:extLst>
              <a:ext uri="{FF2B5EF4-FFF2-40B4-BE49-F238E27FC236}">
                <a16:creationId xmlns:a16="http://schemas.microsoft.com/office/drawing/2014/main" id="{BBB51FE8-9F03-074F-B706-7508B6E7AD9D}"/>
              </a:ext>
            </a:extLst>
          </p:cNvPr>
          <p:cNvCxnSpPr>
            <a:stCxn id="76" idx="2"/>
            <a:endCxn id="77" idx="0"/>
          </p:cNvCxnSpPr>
          <p:nvPr/>
        </p:nvCxnSpPr>
        <p:spPr>
          <a:xfrm flipH="1">
            <a:off x="2538479" y="3380930"/>
            <a:ext cx="337599" cy="492296"/>
          </a:xfrm>
          <a:prstGeom prst="straightConnector1">
            <a:avLst/>
          </a:prstGeom>
          <a:noFill/>
          <a:ln w="19050" cap="flat" cmpd="sng">
            <a:solidFill>
              <a:schemeClr val="dk2"/>
            </a:solidFill>
            <a:prstDash val="solid"/>
            <a:round/>
            <a:headEnd type="none" w="med" len="med"/>
            <a:tailEnd type="none" w="med" len="med"/>
          </a:ln>
        </p:spPr>
      </p:cxnSp>
      <p:cxnSp>
        <p:nvCxnSpPr>
          <p:cNvPr id="85" name="Google Shape;762;p43">
            <a:extLst>
              <a:ext uri="{FF2B5EF4-FFF2-40B4-BE49-F238E27FC236}">
                <a16:creationId xmlns:a16="http://schemas.microsoft.com/office/drawing/2014/main" id="{CE795DB9-FA23-7841-BCFF-42C12E0ACA86}"/>
              </a:ext>
            </a:extLst>
          </p:cNvPr>
          <p:cNvCxnSpPr>
            <a:cxnSpLocks/>
            <a:stCxn id="79" idx="0"/>
            <a:endCxn id="80" idx="2"/>
          </p:cNvCxnSpPr>
          <p:nvPr/>
        </p:nvCxnSpPr>
        <p:spPr>
          <a:xfrm flipV="1">
            <a:off x="3772668" y="4613276"/>
            <a:ext cx="691266" cy="706721"/>
          </a:xfrm>
          <a:prstGeom prst="straightConnector1">
            <a:avLst/>
          </a:prstGeom>
          <a:noFill/>
          <a:ln w="19050" cap="flat" cmpd="sng">
            <a:solidFill>
              <a:schemeClr val="dk2"/>
            </a:solidFill>
            <a:prstDash val="solid"/>
            <a:round/>
            <a:headEnd type="none" w="med" len="med"/>
            <a:tailEnd type="none" w="med" len="med"/>
          </a:ln>
        </p:spPr>
      </p:cxnSp>
      <p:cxnSp>
        <p:nvCxnSpPr>
          <p:cNvPr id="86" name="Google Shape;763;p43">
            <a:extLst>
              <a:ext uri="{FF2B5EF4-FFF2-40B4-BE49-F238E27FC236}">
                <a16:creationId xmlns:a16="http://schemas.microsoft.com/office/drawing/2014/main" id="{183B3A7A-8ADE-5248-8948-863D2A372569}"/>
              </a:ext>
            </a:extLst>
          </p:cNvPr>
          <p:cNvCxnSpPr>
            <a:cxnSpLocks/>
            <a:stCxn id="79" idx="1"/>
            <a:endCxn id="78" idx="3"/>
          </p:cNvCxnSpPr>
          <p:nvPr/>
        </p:nvCxnSpPr>
        <p:spPr>
          <a:xfrm flipH="1" flipV="1">
            <a:off x="2841347" y="5239858"/>
            <a:ext cx="719721" cy="248739"/>
          </a:xfrm>
          <a:prstGeom prst="straightConnector1">
            <a:avLst/>
          </a:prstGeom>
          <a:noFill/>
          <a:ln w="19050" cap="flat" cmpd="sng">
            <a:solidFill>
              <a:schemeClr val="dk2"/>
            </a:solidFill>
            <a:prstDash val="solid"/>
            <a:round/>
            <a:headEnd type="none" w="med" len="med"/>
            <a:tailEnd type="none" w="med" len="med"/>
          </a:ln>
        </p:spPr>
      </p:cxnSp>
      <p:cxnSp>
        <p:nvCxnSpPr>
          <p:cNvPr id="87" name="Google Shape;765;p43">
            <a:extLst>
              <a:ext uri="{FF2B5EF4-FFF2-40B4-BE49-F238E27FC236}">
                <a16:creationId xmlns:a16="http://schemas.microsoft.com/office/drawing/2014/main" id="{A4AAD35F-165C-4D4F-8456-CF86694A2679}"/>
              </a:ext>
            </a:extLst>
          </p:cNvPr>
          <p:cNvCxnSpPr>
            <a:stCxn id="75" idx="3"/>
            <a:endCxn id="78" idx="1"/>
          </p:cNvCxnSpPr>
          <p:nvPr/>
        </p:nvCxnSpPr>
        <p:spPr>
          <a:xfrm>
            <a:off x="1699832" y="5089845"/>
            <a:ext cx="718315" cy="150013"/>
          </a:xfrm>
          <a:prstGeom prst="straightConnector1">
            <a:avLst/>
          </a:prstGeom>
          <a:noFill/>
          <a:ln w="19050" cap="flat" cmpd="sng">
            <a:solidFill>
              <a:schemeClr val="dk2"/>
            </a:solidFill>
            <a:prstDash val="solid"/>
            <a:round/>
            <a:headEnd type="none" w="med" len="med"/>
            <a:tailEnd type="none" w="med" len="med"/>
          </a:ln>
        </p:spPr>
      </p:cxnSp>
      <p:cxnSp>
        <p:nvCxnSpPr>
          <p:cNvPr id="88" name="Google Shape;766;p43">
            <a:extLst>
              <a:ext uri="{FF2B5EF4-FFF2-40B4-BE49-F238E27FC236}">
                <a16:creationId xmlns:a16="http://schemas.microsoft.com/office/drawing/2014/main" id="{08B74031-34E7-484B-B851-B3BCB9632115}"/>
              </a:ext>
            </a:extLst>
          </p:cNvPr>
          <p:cNvCxnSpPr>
            <a:stCxn id="78" idx="2"/>
            <a:endCxn id="81" idx="0"/>
          </p:cNvCxnSpPr>
          <p:nvPr/>
        </p:nvCxnSpPr>
        <p:spPr>
          <a:xfrm flipH="1">
            <a:off x="2293613" y="5408458"/>
            <a:ext cx="336134" cy="600665"/>
          </a:xfrm>
          <a:prstGeom prst="straightConnector1">
            <a:avLst/>
          </a:prstGeom>
          <a:noFill/>
          <a:ln w="19050" cap="flat" cmpd="sng">
            <a:solidFill>
              <a:schemeClr val="dk2"/>
            </a:solidFill>
            <a:prstDash val="solid"/>
            <a:round/>
            <a:headEnd type="none" w="med" len="med"/>
            <a:tailEnd type="none" w="med" len="med"/>
          </a:ln>
        </p:spPr>
      </p:cxnSp>
      <p:sp>
        <p:nvSpPr>
          <p:cNvPr id="89" name="Google Shape;769;p43">
            <a:extLst>
              <a:ext uri="{FF2B5EF4-FFF2-40B4-BE49-F238E27FC236}">
                <a16:creationId xmlns:a16="http://schemas.microsoft.com/office/drawing/2014/main" id="{938DCA08-9E05-8E47-8FB7-ED1AD62085E9}"/>
              </a:ext>
            </a:extLst>
          </p:cNvPr>
          <p:cNvSpPr txBox="1"/>
          <p:nvPr/>
        </p:nvSpPr>
        <p:spPr>
          <a:xfrm>
            <a:off x="85543" y="4010145"/>
            <a:ext cx="964955" cy="477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1600" dirty="0">
                <a:latin typeface="Consolas" panose="020B0609020204030204" pitchFamily="49" charset="0"/>
                <a:cs typeface="Consolas" panose="020B0609020204030204" pitchFamily="49" charset="0"/>
              </a:rPr>
              <a:t>start</a:t>
            </a:r>
            <a:endParaRPr sz="1600" dirty="0">
              <a:latin typeface="Consolas" panose="020B0609020204030204" pitchFamily="49" charset="0"/>
              <a:cs typeface="Consolas" panose="020B0609020204030204" pitchFamily="49" charset="0"/>
            </a:endParaRPr>
          </a:p>
        </p:txBody>
      </p:sp>
      <p:sp>
        <p:nvSpPr>
          <p:cNvPr id="90" name="TextBox 89">
            <a:extLst>
              <a:ext uri="{FF2B5EF4-FFF2-40B4-BE49-F238E27FC236}">
                <a16:creationId xmlns:a16="http://schemas.microsoft.com/office/drawing/2014/main" id="{78CB4F04-8A74-D44E-B0BF-1E2094BDEC6B}"/>
              </a:ext>
            </a:extLst>
          </p:cNvPr>
          <p:cNvSpPr txBox="1"/>
          <p:nvPr/>
        </p:nvSpPr>
        <p:spPr>
          <a:xfrm>
            <a:off x="842036" y="3481104"/>
            <a:ext cx="1013419" cy="369332"/>
          </a:xfrm>
          <a:prstGeom prst="rect">
            <a:avLst/>
          </a:prstGeom>
          <a:noFill/>
        </p:spPr>
        <p:txBody>
          <a:bodyPr wrap="none" rtlCol="0">
            <a:spAutoFit/>
          </a:bodyPr>
          <a:lstStyle/>
          <a:p>
            <a:r>
              <a:rPr lang="en-US" b="1" spc="100" dirty="0">
                <a:solidFill>
                  <a:schemeClr val="accent6"/>
                </a:solidFill>
              </a:rPr>
              <a:t>VISITED</a:t>
            </a:r>
          </a:p>
        </p:txBody>
      </p:sp>
      <p:sp>
        <p:nvSpPr>
          <p:cNvPr id="91" name="Google Shape;754;p43">
            <a:extLst>
              <a:ext uri="{FF2B5EF4-FFF2-40B4-BE49-F238E27FC236}">
                <a16:creationId xmlns:a16="http://schemas.microsoft.com/office/drawing/2014/main" id="{468169FE-743D-8E41-8958-C2D07992F35A}"/>
              </a:ext>
            </a:extLst>
          </p:cNvPr>
          <p:cNvSpPr/>
          <p:nvPr/>
        </p:nvSpPr>
        <p:spPr>
          <a:xfrm>
            <a:off x="3302856" y="4203677"/>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9</a:t>
            </a:r>
            <a:endParaRPr sz="2133" dirty="0">
              <a:latin typeface="Calibri" panose="020F0502020204030204" pitchFamily="34" charset="0"/>
              <a:cs typeface="Calibri" panose="020F0502020204030204" pitchFamily="34" charset="0"/>
            </a:endParaRPr>
          </a:p>
        </p:txBody>
      </p:sp>
      <p:cxnSp>
        <p:nvCxnSpPr>
          <p:cNvPr id="92" name="Google Shape;763;p43">
            <a:extLst>
              <a:ext uri="{FF2B5EF4-FFF2-40B4-BE49-F238E27FC236}">
                <a16:creationId xmlns:a16="http://schemas.microsoft.com/office/drawing/2014/main" id="{7611F364-818F-D64B-A06F-7ED97C7BD88D}"/>
              </a:ext>
            </a:extLst>
          </p:cNvPr>
          <p:cNvCxnSpPr>
            <a:cxnSpLocks/>
            <a:stCxn id="79" idx="0"/>
            <a:endCxn id="91" idx="2"/>
          </p:cNvCxnSpPr>
          <p:nvPr/>
        </p:nvCxnSpPr>
        <p:spPr>
          <a:xfrm flipH="1" flipV="1">
            <a:off x="3514456" y="4540877"/>
            <a:ext cx="258212" cy="779120"/>
          </a:xfrm>
          <a:prstGeom prst="straightConnector1">
            <a:avLst/>
          </a:prstGeom>
          <a:noFill/>
          <a:ln w="19050" cap="flat" cmpd="sng">
            <a:solidFill>
              <a:schemeClr val="dk2"/>
            </a:solidFill>
            <a:prstDash val="solid"/>
            <a:round/>
            <a:headEnd type="none" w="med" len="med"/>
            <a:tailEnd type="none" w="med" len="med"/>
          </a:ln>
        </p:spPr>
      </p:cxnSp>
      <p:sp>
        <p:nvSpPr>
          <p:cNvPr id="93" name="Rectangle 92">
            <a:extLst>
              <a:ext uri="{FF2B5EF4-FFF2-40B4-BE49-F238E27FC236}">
                <a16:creationId xmlns:a16="http://schemas.microsoft.com/office/drawing/2014/main" id="{FBE9467E-7BE0-684C-AE70-3A474094F591}"/>
              </a:ext>
            </a:extLst>
          </p:cNvPr>
          <p:cNvSpPr/>
          <p:nvPr/>
        </p:nvSpPr>
        <p:spPr>
          <a:xfrm>
            <a:off x="1072101" y="4040319"/>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78726038-4D7B-E243-89D1-29B4C8A57E1B}"/>
              </a:ext>
            </a:extLst>
          </p:cNvPr>
          <p:cNvSpPr/>
          <p:nvPr/>
        </p:nvSpPr>
        <p:spPr>
          <a:xfrm>
            <a:off x="1226593" y="4866132"/>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EFEF5C2F-F5B2-7A4A-A291-7ABAEF7F3352}"/>
              </a:ext>
            </a:extLst>
          </p:cNvPr>
          <p:cNvSpPr/>
          <p:nvPr/>
        </p:nvSpPr>
        <p:spPr>
          <a:xfrm>
            <a:off x="2029954" y="5954010"/>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CB567DFB-D024-4F4A-8F23-0E8C223062F0}"/>
              </a:ext>
            </a:extLst>
          </p:cNvPr>
          <p:cNvSpPr/>
          <p:nvPr/>
        </p:nvSpPr>
        <p:spPr>
          <a:xfrm>
            <a:off x="2360835" y="5016145"/>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0799D62C-D39A-7E46-BF5D-4B3883AF76CC}"/>
              </a:ext>
            </a:extLst>
          </p:cNvPr>
          <p:cNvSpPr/>
          <p:nvPr/>
        </p:nvSpPr>
        <p:spPr>
          <a:xfrm>
            <a:off x="3514456" y="5264884"/>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563544BF-7982-4442-A615-AE8675B1CB9A}"/>
              </a:ext>
            </a:extLst>
          </p:cNvPr>
          <p:cNvSpPr/>
          <p:nvPr/>
        </p:nvSpPr>
        <p:spPr>
          <a:xfrm>
            <a:off x="3249391" y="4151127"/>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5A505DE2-231F-E340-BFC6-DA43BDDFF388}"/>
              </a:ext>
            </a:extLst>
          </p:cNvPr>
          <p:cNvSpPr/>
          <p:nvPr/>
        </p:nvSpPr>
        <p:spPr>
          <a:xfrm>
            <a:off x="4202295" y="4220963"/>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84B8F41F-E565-2C43-A9A4-80E7E1D25647}"/>
              </a:ext>
            </a:extLst>
          </p:cNvPr>
          <p:cNvSpPr/>
          <p:nvPr/>
        </p:nvSpPr>
        <p:spPr>
          <a:xfrm>
            <a:off x="2276841" y="3816606"/>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93345B20-7753-854F-A091-2E01F200F9F5}"/>
              </a:ext>
            </a:extLst>
          </p:cNvPr>
          <p:cNvSpPr/>
          <p:nvPr/>
        </p:nvSpPr>
        <p:spPr>
          <a:xfrm>
            <a:off x="2614440" y="2988617"/>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 name="Google Shape;763;p43">
            <a:extLst>
              <a:ext uri="{FF2B5EF4-FFF2-40B4-BE49-F238E27FC236}">
                <a16:creationId xmlns:a16="http://schemas.microsoft.com/office/drawing/2014/main" id="{3A6F19D8-2F61-4D40-8C4C-B14513B845C0}"/>
              </a:ext>
            </a:extLst>
          </p:cNvPr>
          <p:cNvCxnSpPr>
            <a:cxnSpLocks/>
            <a:stCxn id="77" idx="2"/>
            <a:endCxn id="78" idx="0"/>
          </p:cNvCxnSpPr>
          <p:nvPr/>
        </p:nvCxnSpPr>
        <p:spPr>
          <a:xfrm>
            <a:off x="2538479" y="4210426"/>
            <a:ext cx="91268" cy="860832"/>
          </a:xfrm>
          <a:prstGeom prst="straightConnector1">
            <a:avLst/>
          </a:prstGeom>
          <a:noFill/>
          <a:ln w="19050" cap="flat" cmpd="sng">
            <a:solidFill>
              <a:schemeClr val="dk2"/>
            </a:solidFill>
            <a:prstDash val="solid"/>
            <a:round/>
            <a:headEnd type="none" w="med" len="med"/>
            <a:tailEnd type="none" w="med" len="med"/>
          </a:ln>
        </p:spPr>
      </p:cxnSp>
      <p:graphicFrame>
        <p:nvGraphicFramePr>
          <p:cNvPr id="109" name="Table 108">
            <a:extLst>
              <a:ext uri="{FF2B5EF4-FFF2-40B4-BE49-F238E27FC236}">
                <a16:creationId xmlns:a16="http://schemas.microsoft.com/office/drawing/2014/main" id="{893CC935-BE1E-F342-83C6-FF0B7651DFFE}"/>
              </a:ext>
            </a:extLst>
          </p:cNvPr>
          <p:cNvGraphicFramePr>
            <a:graphicFrameLocks noGrp="1"/>
          </p:cNvGraphicFramePr>
          <p:nvPr>
            <p:extLst>
              <p:ext uri="{D42A27DB-BD31-4B8C-83A1-F6EECF244321}">
                <p14:modId xmlns:p14="http://schemas.microsoft.com/office/powerpoint/2010/main" val="11275015"/>
              </p:ext>
            </p:extLst>
          </p:nvPr>
        </p:nvGraphicFramePr>
        <p:xfrm>
          <a:off x="730272" y="1742789"/>
          <a:ext cx="4643005" cy="568546"/>
        </p:xfrm>
        <a:graphic>
          <a:graphicData uri="http://schemas.openxmlformats.org/drawingml/2006/table">
            <a:tbl>
              <a:tblPr firstRow="1" bandRow="1">
                <a:tableStyleId>{5C22544A-7EE6-4342-B048-85BDC9FD1C3A}</a:tableStyleId>
              </a:tblPr>
              <a:tblGrid>
                <a:gridCol w="4643005">
                  <a:extLst>
                    <a:ext uri="{9D8B030D-6E8A-4147-A177-3AD203B41FA5}">
                      <a16:colId xmlns:a16="http://schemas.microsoft.com/office/drawing/2014/main" val="2691301314"/>
                    </a:ext>
                  </a:extLst>
                </a:gridCol>
              </a:tblGrid>
              <a:tr h="568546">
                <a:tc>
                  <a:txBody>
                    <a:bodyPr/>
                    <a:lstStyle/>
                    <a:p>
                      <a:endParaRPr lang="en-US" dirty="0"/>
                    </a:p>
                  </a:txBody>
                  <a:tcPr>
                    <a:lnL w="12700" cmpd="sng">
                      <a:noFill/>
                    </a:lnL>
                    <a:lnR w="12700" cmpd="sng">
                      <a:noFill/>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091839"/>
                  </a:ext>
                </a:extLst>
              </a:tr>
            </a:tbl>
          </a:graphicData>
        </a:graphic>
      </p:graphicFrame>
      <p:sp>
        <p:nvSpPr>
          <p:cNvPr id="3" name="TextBox 2">
            <a:extLst>
              <a:ext uri="{FF2B5EF4-FFF2-40B4-BE49-F238E27FC236}">
                <a16:creationId xmlns:a16="http://schemas.microsoft.com/office/drawing/2014/main" id="{2A31122C-BE8B-7D4C-A369-5EAD2672A4E6}"/>
              </a:ext>
            </a:extLst>
          </p:cNvPr>
          <p:cNvSpPr txBox="1"/>
          <p:nvPr/>
        </p:nvSpPr>
        <p:spPr>
          <a:xfrm>
            <a:off x="1382316" y="1842981"/>
            <a:ext cx="311304" cy="369332"/>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1</a:t>
            </a:r>
          </a:p>
        </p:txBody>
      </p:sp>
      <p:sp>
        <p:nvSpPr>
          <p:cNvPr id="4" name="Left Arrow 3">
            <a:extLst>
              <a:ext uri="{FF2B5EF4-FFF2-40B4-BE49-F238E27FC236}">
                <a16:creationId xmlns:a16="http://schemas.microsoft.com/office/drawing/2014/main" id="{C8C5EE26-17A1-B14D-BC11-2909D2F13BE8}"/>
              </a:ext>
            </a:extLst>
          </p:cNvPr>
          <p:cNvSpPr/>
          <p:nvPr/>
        </p:nvSpPr>
        <p:spPr>
          <a:xfrm>
            <a:off x="461913" y="1888452"/>
            <a:ext cx="268359" cy="277219"/>
          </a:xfrm>
          <a:prstGeom prst="lef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eft Arrow 37">
            <a:extLst>
              <a:ext uri="{FF2B5EF4-FFF2-40B4-BE49-F238E27FC236}">
                <a16:creationId xmlns:a16="http://schemas.microsoft.com/office/drawing/2014/main" id="{21818669-5C84-394C-AB13-D2D00025244D}"/>
              </a:ext>
            </a:extLst>
          </p:cNvPr>
          <p:cNvSpPr/>
          <p:nvPr/>
        </p:nvSpPr>
        <p:spPr>
          <a:xfrm>
            <a:off x="5373277" y="1886297"/>
            <a:ext cx="268359" cy="277219"/>
          </a:xfrm>
          <a:prstGeom prst="lef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077D92F-92BB-A147-A5A6-928DA7254B65}"/>
              </a:ext>
            </a:extLst>
          </p:cNvPr>
          <p:cNvSpPr txBox="1"/>
          <p:nvPr/>
        </p:nvSpPr>
        <p:spPr>
          <a:xfrm>
            <a:off x="1770709" y="1845698"/>
            <a:ext cx="311304" cy="369332"/>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2</a:t>
            </a:r>
          </a:p>
        </p:txBody>
      </p:sp>
      <p:sp>
        <p:nvSpPr>
          <p:cNvPr id="40" name="TextBox 39">
            <a:extLst>
              <a:ext uri="{FF2B5EF4-FFF2-40B4-BE49-F238E27FC236}">
                <a16:creationId xmlns:a16="http://schemas.microsoft.com/office/drawing/2014/main" id="{05084C6C-560D-4B46-A643-7296A799E4F2}"/>
              </a:ext>
            </a:extLst>
          </p:cNvPr>
          <p:cNvSpPr txBox="1"/>
          <p:nvPr/>
        </p:nvSpPr>
        <p:spPr>
          <a:xfrm>
            <a:off x="2150257" y="1846459"/>
            <a:ext cx="311304" cy="369332"/>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4</a:t>
            </a:r>
          </a:p>
        </p:txBody>
      </p:sp>
      <p:sp>
        <p:nvSpPr>
          <p:cNvPr id="41" name="TextBox 40">
            <a:extLst>
              <a:ext uri="{FF2B5EF4-FFF2-40B4-BE49-F238E27FC236}">
                <a16:creationId xmlns:a16="http://schemas.microsoft.com/office/drawing/2014/main" id="{72CDF9DA-A9CE-CD47-BFD5-9A7FC636DE6E}"/>
              </a:ext>
            </a:extLst>
          </p:cNvPr>
          <p:cNvSpPr txBox="1"/>
          <p:nvPr/>
        </p:nvSpPr>
        <p:spPr>
          <a:xfrm>
            <a:off x="2534704" y="1843010"/>
            <a:ext cx="311304" cy="369332"/>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5</a:t>
            </a:r>
          </a:p>
        </p:txBody>
      </p:sp>
      <p:sp>
        <p:nvSpPr>
          <p:cNvPr id="42" name="TextBox 41">
            <a:extLst>
              <a:ext uri="{FF2B5EF4-FFF2-40B4-BE49-F238E27FC236}">
                <a16:creationId xmlns:a16="http://schemas.microsoft.com/office/drawing/2014/main" id="{E7303754-68CE-F54A-BE1D-7082D4A8C862}"/>
              </a:ext>
            </a:extLst>
          </p:cNvPr>
          <p:cNvSpPr txBox="1"/>
          <p:nvPr/>
        </p:nvSpPr>
        <p:spPr>
          <a:xfrm>
            <a:off x="2923097" y="1845727"/>
            <a:ext cx="311304" cy="369332"/>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3</a:t>
            </a:r>
          </a:p>
        </p:txBody>
      </p:sp>
      <p:sp>
        <p:nvSpPr>
          <p:cNvPr id="43" name="TextBox 42">
            <a:extLst>
              <a:ext uri="{FF2B5EF4-FFF2-40B4-BE49-F238E27FC236}">
                <a16:creationId xmlns:a16="http://schemas.microsoft.com/office/drawing/2014/main" id="{B3FAB6DA-F52A-4848-B4C6-7777C0B38F09}"/>
              </a:ext>
            </a:extLst>
          </p:cNvPr>
          <p:cNvSpPr txBox="1"/>
          <p:nvPr/>
        </p:nvSpPr>
        <p:spPr>
          <a:xfrm>
            <a:off x="3302645" y="1846488"/>
            <a:ext cx="311304" cy="369332"/>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6</a:t>
            </a:r>
          </a:p>
        </p:txBody>
      </p:sp>
      <p:sp>
        <p:nvSpPr>
          <p:cNvPr id="44" name="TextBox 43">
            <a:extLst>
              <a:ext uri="{FF2B5EF4-FFF2-40B4-BE49-F238E27FC236}">
                <a16:creationId xmlns:a16="http://schemas.microsoft.com/office/drawing/2014/main" id="{AECAB8B8-F3C1-7449-A8B6-A09291F59522}"/>
              </a:ext>
            </a:extLst>
          </p:cNvPr>
          <p:cNvSpPr txBox="1"/>
          <p:nvPr/>
        </p:nvSpPr>
        <p:spPr>
          <a:xfrm>
            <a:off x="3696197" y="1842981"/>
            <a:ext cx="311304" cy="369332"/>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8</a:t>
            </a:r>
          </a:p>
        </p:txBody>
      </p:sp>
      <p:sp>
        <p:nvSpPr>
          <p:cNvPr id="45" name="TextBox 44">
            <a:extLst>
              <a:ext uri="{FF2B5EF4-FFF2-40B4-BE49-F238E27FC236}">
                <a16:creationId xmlns:a16="http://schemas.microsoft.com/office/drawing/2014/main" id="{CFB48A67-792E-8D4D-AF66-889152E4F5D8}"/>
              </a:ext>
            </a:extLst>
          </p:cNvPr>
          <p:cNvSpPr txBox="1"/>
          <p:nvPr/>
        </p:nvSpPr>
        <p:spPr>
          <a:xfrm>
            <a:off x="4084590" y="1845698"/>
            <a:ext cx="311304" cy="369332"/>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9</a:t>
            </a:r>
          </a:p>
        </p:txBody>
      </p:sp>
      <p:sp>
        <p:nvSpPr>
          <p:cNvPr id="46" name="TextBox 45">
            <a:extLst>
              <a:ext uri="{FF2B5EF4-FFF2-40B4-BE49-F238E27FC236}">
                <a16:creationId xmlns:a16="http://schemas.microsoft.com/office/drawing/2014/main" id="{93B7EE2A-6DB9-6242-808C-B7E574F1605B}"/>
              </a:ext>
            </a:extLst>
          </p:cNvPr>
          <p:cNvSpPr txBox="1"/>
          <p:nvPr/>
        </p:nvSpPr>
        <p:spPr>
          <a:xfrm>
            <a:off x="4464138" y="1846459"/>
            <a:ext cx="311304" cy="369332"/>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7</a:t>
            </a:r>
          </a:p>
        </p:txBody>
      </p:sp>
    </p:spTree>
    <p:extLst>
      <p:ext uri="{BB962C8B-B14F-4D97-AF65-F5344CB8AC3E}">
        <p14:creationId xmlns:p14="http://schemas.microsoft.com/office/powerpoint/2010/main" val="121298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par>
                                <p:cTn id="8" presetID="1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p:tgtEl>
                                          <p:spTgt spid="3"/>
                                        </p:tgtEl>
                                        <p:attrNameLst>
                                          <p:attrName>ppt_x</p:attrName>
                                        </p:attrNameLst>
                                      </p:cBhvr>
                                      <p:tavLst>
                                        <p:tav tm="0">
                                          <p:val>
                                            <p:strVal val="#ppt_x+#ppt_w*1.125000"/>
                                          </p:val>
                                        </p:tav>
                                        <p:tav tm="100000">
                                          <p:val>
                                            <p:strVal val="#ppt_x"/>
                                          </p:val>
                                        </p:tav>
                                      </p:tavLst>
                                    </p:anim>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8" fill="hold" grpId="1" nodeType="clickEffect">
                                  <p:stCondLst>
                                    <p:cond delay="0"/>
                                  </p:stCondLst>
                                  <p:childTnLst>
                                    <p:anim calcmode="lin" valueType="num">
                                      <p:cBhvr additive="base">
                                        <p:cTn id="15" dur="500"/>
                                        <p:tgtEl>
                                          <p:spTgt spid="3"/>
                                        </p:tgtEl>
                                        <p:attrNameLst>
                                          <p:attrName>ppt_x</p:attrName>
                                        </p:attrNameLst>
                                      </p:cBhvr>
                                      <p:tavLst>
                                        <p:tav tm="0">
                                          <p:val>
                                            <p:strVal val="ppt_x"/>
                                          </p:val>
                                        </p:tav>
                                        <p:tav tm="100000">
                                          <p:val>
                                            <p:strVal val="0-ppt_w/2"/>
                                          </p:val>
                                        </p:tav>
                                      </p:tavLst>
                                    </p:anim>
                                    <p:anim calcmode="lin" valueType="num">
                                      <p:cBhvr additive="base">
                                        <p:cTn id="16" dur="500"/>
                                        <p:tgtEl>
                                          <p:spTgt spid="3"/>
                                        </p:tgtEl>
                                        <p:attrNameLst>
                                          <p:attrName>ppt_y</p:attrName>
                                        </p:attrNameLst>
                                      </p:cBhvr>
                                      <p:tavLst>
                                        <p:tav tm="0">
                                          <p:val>
                                            <p:strVal val="ppt_y"/>
                                          </p:val>
                                        </p:tav>
                                        <p:tav tm="100000">
                                          <p:val>
                                            <p:strVal val="ppt_y"/>
                                          </p:val>
                                        </p:tav>
                                      </p:tavLst>
                                    </p:anim>
                                    <p:set>
                                      <p:cBhvr>
                                        <p:cTn id="17" dur="1" fill="hold">
                                          <p:stCondLst>
                                            <p:cond delay="499"/>
                                          </p:stCondLst>
                                        </p:cTn>
                                        <p:tgtEl>
                                          <p:spTgt spid="3"/>
                                        </p:tgtEl>
                                        <p:attrNameLst>
                                          <p:attrName>style.visibility</p:attrName>
                                        </p:attrNameLst>
                                      </p:cBhvr>
                                      <p:to>
                                        <p:strVal val="hidden"/>
                                      </p:to>
                                    </p:set>
                                  </p:childTnLst>
                                </p:cTn>
                              </p:par>
                            </p:childTnLst>
                          </p:cTn>
                        </p:par>
                        <p:par>
                          <p:cTn id="18" fill="hold">
                            <p:stCondLst>
                              <p:cond delay="500"/>
                            </p:stCondLst>
                            <p:childTnLst>
                              <p:par>
                                <p:cTn id="19" presetID="12" presetClass="entr" presetSubtype="2"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p:tgtEl>
                                          <p:spTgt spid="39"/>
                                        </p:tgtEl>
                                        <p:attrNameLst>
                                          <p:attrName>ppt_x</p:attrName>
                                        </p:attrNameLst>
                                      </p:cBhvr>
                                      <p:tavLst>
                                        <p:tav tm="0">
                                          <p:val>
                                            <p:strVal val="#ppt_x+#ppt_w*1.125000"/>
                                          </p:val>
                                        </p:tav>
                                        <p:tav tm="100000">
                                          <p:val>
                                            <p:strVal val="#ppt_x"/>
                                          </p:val>
                                        </p:tav>
                                      </p:tavLst>
                                    </p:anim>
                                    <p:animEffect transition="in" filter="wipe(left)">
                                      <p:cBhvr>
                                        <p:cTn id="22" dur="500"/>
                                        <p:tgtEl>
                                          <p:spTgt spid="3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4"/>
                                        </p:tgtEl>
                                        <p:attrNameLst>
                                          <p:attrName>style.visibility</p:attrName>
                                        </p:attrNameLst>
                                      </p:cBhvr>
                                      <p:to>
                                        <p:strVal val="visible"/>
                                      </p:to>
                                    </p:set>
                                    <p:animEffect transition="in" filter="fade">
                                      <p:cBhvr>
                                        <p:cTn id="26" dur="500"/>
                                        <p:tgtEl>
                                          <p:spTgt spid="94"/>
                                        </p:tgtEl>
                                      </p:cBhvr>
                                    </p:animEffect>
                                  </p:childTnLst>
                                </p:cTn>
                              </p:par>
                            </p:childTnLst>
                          </p:cTn>
                        </p:par>
                        <p:par>
                          <p:cTn id="27" fill="hold">
                            <p:stCondLst>
                              <p:cond delay="1500"/>
                            </p:stCondLst>
                            <p:childTnLst>
                              <p:par>
                                <p:cTn id="28" presetID="12" presetClass="entr" presetSubtype="2"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additive="base">
                                        <p:cTn id="30" dur="500"/>
                                        <p:tgtEl>
                                          <p:spTgt spid="40"/>
                                        </p:tgtEl>
                                        <p:attrNameLst>
                                          <p:attrName>ppt_x</p:attrName>
                                        </p:attrNameLst>
                                      </p:cBhvr>
                                      <p:tavLst>
                                        <p:tav tm="0">
                                          <p:val>
                                            <p:strVal val="#ppt_x+#ppt_w*1.125000"/>
                                          </p:val>
                                        </p:tav>
                                        <p:tav tm="100000">
                                          <p:val>
                                            <p:strVal val="#ppt_x"/>
                                          </p:val>
                                        </p:tav>
                                      </p:tavLst>
                                    </p:anim>
                                    <p:animEffect transition="in" filter="wipe(left)">
                                      <p:cBhvr>
                                        <p:cTn id="31" dur="500"/>
                                        <p:tgtEl>
                                          <p:spTgt spid="40"/>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00"/>
                                        </p:tgtEl>
                                        <p:attrNameLst>
                                          <p:attrName>style.visibility</p:attrName>
                                        </p:attrNameLst>
                                      </p:cBhvr>
                                      <p:to>
                                        <p:strVal val="visible"/>
                                      </p:to>
                                    </p:set>
                                    <p:animEffect transition="in" filter="fade">
                                      <p:cBhvr>
                                        <p:cTn id="35" dur="500"/>
                                        <p:tgtEl>
                                          <p:spTgt spid="10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xit" presetSubtype="8" fill="hold" grpId="1" nodeType="clickEffect">
                                  <p:stCondLst>
                                    <p:cond delay="0"/>
                                  </p:stCondLst>
                                  <p:childTnLst>
                                    <p:anim calcmode="lin" valueType="num">
                                      <p:cBhvr additive="base">
                                        <p:cTn id="39" dur="500"/>
                                        <p:tgtEl>
                                          <p:spTgt spid="39"/>
                                        </p:tgtEl>
                                        <p:attrNameLst>
                                          <p:attrName>ppt_x</p:attrName>
                                        </p:attrNameLst>
                                      </p:cBhvr>
                                      <p:tavLst>
                                        <p:tav tm="0">
                                          <p:val>
                                            <p:strVal val="ppt_x"/>
                                          </p:val>
                                        </p:tav>
                                        <p:tav tm="100000">
                                          <p:val>
                                            <p:strVal val="0-ppt_w/2"/>
                                          </p:val>
                                        </p:tav>
                                      </p:tavLst>
                                    </p:anim>
                                    <p:anim calcmode="lin" valueType="num">
                                      <p:cBhvr additive="base">
                                        <p:cTn id="40" dur="500"/>
                                        <p:tgtEl>
                                          <p:spTgt spid="39"/>
                                        </p:tgtEl>
                                        <p:attrNameLst>
                                          <p:attrName>ppt_y</p:attrName>
                                        </p:attrNameLst>
                                      </p:cBhvr>
                                      <p:tavLst>
                                        <p:tav tm="0">
                                          <p:val>
                                            <p:strVal val="ppt_y"/>
                                          </p:val>
                                        </p:tav>
                                        <p:tav tm="100000">
                                          <p:val>
                                            <p:strVal val="ppt_y"/>
                                          </p:val>
                                        </p:tav>
                                      </p:tavLst>
                                    </p:anim>
                                    <p:set>
                                      <p:cBhvr>
                                        <p:cTn id="41" dur="1" fill="hold">
                                          <p:stCondLst>
                                            <p:cond delay="499"/>
                                          </p:stCondLst>
                                        </p:cTn>
                                        <p:tgtEl>
                                          <p:spTgt spid="39"/>
                                        </p:tgtEl>
                                        <p:attrNameLst>
                                          <p:attrName>style.visibility</p:attrName>
                                        </p:attrNameLst>
                                      </p:cBhvr>
                                      <p:to>
                                        <p:strVal val="hidden"/>
                                      </p:to>
                                    </p:set>
                                  </p:childTnLst>
                                </p:cTn>
                              </p:par>
                            </p:childTnLst>
                          </p:cTn>
                        </p:par>
                        <p:par>
                          <p:cTn id="42" fill="hold">
                            <p:stCondLst>
                              <p:cond delay="500"/>
                            </p:stCondLst>
                            <p:childTnLst>
                              <p:par>
                                <p:cTn id="43" presetID="12" presetClass="entr" presetSubtype="2" fill="hold" grpId="0" nodeType="after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p:tgtEl>
                                          <p:spTgt spid="41"/>
                                        </p:tgtEl>
                                        <p:attrNameLst>
                                          <p:attrName>ppt_x</p:attrName>
                                        </p:attrNameLst>
                                      </p:cBhvr>
                                      <p:tavLst>
                                        <p:tav tm="0">
                                          <p:val>
                                            <p:strVal val="#ppt_x+#ppt_w*1.125000"/>
                                          </p:val>
                                        </p:tav>
                                        <p:tav tm="100000">
                                          <p:val>
                                            <p:strVal val="#ppt_x"/>
                                          </p:val>
                                        </p:tav>
                                      </p:tavLst>
                                    </p:anim>
                                    <p:animEffect transition="in" filter="wipe(left)">
                                      <p:cBhvr>
                                        <p:cTn id="46" dur="500"/>
                                        <p:tgtEl>
                                          <p:spTgt spid="41"/>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96"/>
                                        </p:tgtEl>
                                        <p:attrNameLst>
                                          <p:attrName>style.visibility</p:attrName>
                                        </p:attrNameLst>
                                      </p:cBhvr>
                                      <p:to>
                                        <p:strVal val="visible"/>
                                      </p:to>
                                    </p:set>
                                    <p:animEffect transition="in" filter="fade">
                                      <p:cBhvr>
                                        <p:cTn id="50" dur="500"/>
                                        <p:tgtEl>
                                          <p:spTgt spid="9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xit" presetSubtype="8" fill="hold" grpId="1" nodeType="clickEffect">
                                  <p:stCondLst>
                                    <p:cond delay="0"/>
                                  </p:stCondLst>
                                  <p:childTnLst>
                                    <p:anim calcmode="lin" valueType="num">
                                      <p:cBhvr additive="base">
                                        <p:cTn id="54" dur="500"/>
                                        <p:tgtEl>
                                          <p:spTgt spid="40"/>
                                        </p:tgtEl>
                                        <p:attrNameLst>
                                          <p:attrName>ppt_x</p:attrName>
                                        </p:attrNameLst>
                                      </p:cBhvr>
                                      <p:tavLst>
                                        <p:tav tm="0">
                                          <p:val>
                                            <p:strVal val="ppt_x"/>
                                          </p:val>
                                        </p:tav>
                                        <p:tav tm="100000">
                                          <p:val>
                                            <p:strVal val="0-ppt_w/2"/>
                                          </p:val>
                                        </p:tav>
                                      </p:tavLst>
                                    </p:anim>
                                    <p:anim calcmode="lin" valueType="num">
                                      <p:cBhvr additive="base">
                                        <p:cTn id="55" dur="500"/>
                                        <p:tgtEl>
                                          <p:spTgt spid="40"/>
                                        </p:tgtEl>
                                        <p:attrNameLst>
                                          <p:attrName>ppt_y</p:attrName>
                                        </p:attrNameLst>
                                      </p:cBhvr>
                                      <p:tavLst>
                                        <p:tav tm="0">
                                          <p:val>
                                            <p:strVal val="ppt_y"/>
                                          </p:val>
                                        </p:tav>
                                        <p:tav tm="100000">
                                          <p:val>
                                            <p:strVal val="ppt_y"/>
                                          </p:val>
                                        </p:tav>
                                      </p:tavLst>
                                    </p:anim>
                                    <p:set>
                                      <p:cBhvr>
                                        <p:cTn id="56" dur="1" fill="hold">
                                          <p:stCondLst>
                                            <p:cond delay="499"/>
                                          </p:stCondLst>
                                        </p:cTn>
                                        <p:tgtEl>
                                          <p:spTgt spid="40"/>
                                        </p:tgtEl>
                                        <p:attrNameLst>
                                          <p:attrName>style.visibility</p:attrName>
                                        </p:attrNameLst>
                                      </p:cBhvr>
                                      <p:to>
                                        <p:strVal val="hidden"/>
                                      </p:to>
                                    </p:set>
                                  </p:childTnLst>
                                </p:cTn>
                              </p:par>
                            </p:childTnLst>
                          </p:cTn>
                        </p:par>
                        <p:par>
                          <p:cTn id="57" fill="hold">
                            <p:stCondLst>
                              <p:cond delay="500"/>
                            </p:stCondLst>
                            <p:childTnLst>
                              <p:par>
                                <p:cTn id="58" presetID="12" presetClass="entr" presetSubtype="2" fill="hold" grpId="0" nodeType="after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additive="base">
                                        <p:cTn id="60" dur="500"/>
                                        <p:tgtEl>
                                          <p:spTgt spid="42"/>
                                        </p:tgtEl>
                                        <p:attrNameLst>
                                          <p:attrName>ppt_x</p:attrName>
                                        </p:attrNameLst>
                                      </p:cBhvr>
                                      <p:tavLst>
                                        <p:tav tm="0">
                                          <p:val>
                                            <p:strVal val="#ppt_x+#ppt_w*1.125000"/>
                                          </p:val>
                                        </p:tav>
                                        <p:tav tm="100000">
                                          <p:val>
                                            <p:strVal val="#ppt_x"/>
                                          </p:val>
                                        </p:tav>
                                      </p:tavLst>
                                    </p:anim>
                                    <p:animEffect transition="in" filter="wipe(left)">
                                      <p:cBhvr>
                                        <p:cTn id="61" dur="500"/>
                                        <p:tgtEl>
                                          <p:spTgt spid="42"/>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101"/>
                                        </p:tgtEl>
                                        <p:attrNameLst>
                                          <p:attrName>style.visibility</p:attrName>
                                        </p:attrNameLst>
                                      </p:cBhvr>
                                      <p:to>
                                        <p:strVal val="visible"/>
                                      </p:to>
                                    </p:set>
                                    <p:animEffect transition="in" filter="fade">
                                      <p:cBhvr>
                                        <p:cTn id="65" dur="500"/>
                                        <p:tgtEl>
                                          <p:spTgt spid="101"/>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xit" presetSubtype="8" fill="hold" grpId="1" nodeType="clickEffect">
                                  <p:stCondLst>
                                    <p:cond delay="0"/>
                                  </p:stCondLst>
                                  <p:childTnLst>
                                    <p:anim calcmode="lin" valueType="num">
                                      <p:cBhvr additive="base">
                                        <p:cTn id="69" dur="500"/>
                                        <p:tgtEl>
                                          <p:spTgt spid="41"/>
                                        </p:tgtEl>
                                        <p:attrNameLst>
                                          <p:attrName>ppt_x</p:attrName>
                                        </p:attrNameLst>
                                      </p:cBhvr>
                                      <p:tavLst>
                                        <p:tav tm="0">
                                          <p:val>
                                            <p:strVal val="ppt_x"/>
                                          </p:val>
                                        </p:tav>
                                        <p:tav tm="100000">
                                          <p:val>
                                            <p:strVal val="0-ppt_w/2"/>
                                          </p:val>
                                        </p:tav>
                                      </p:tavLst>
                                    </p:anim>
                                    <p:anim calcmode="lin" valueType="num">
                                      <p:cBhvr additive="base">
                                        <p:cTn id="70" dur="500"/>
                                        <p:tgtEl>
                                          <p:spTgt spid="41"/>
                                        </p:tgtEl>
                                        <p:attrNameLst>
                                          <p:attrName>ppt_y</p:attrName>
                                        </p:attrNameLst>
                                      </p:cBhvr>
                                      <p:tavLst>
                                        <p:tav tm="0">
                                          <p:val>
                                            <p:strVal val="ppt_y"/>
                                          </p:val>
                                        </p:tav>
                                        <p:tav tm="100000">
                                          <p:val>
                                            <p:strVal val="ppt_y"/>
                                          </p:val>
                                        </p:tav>
                                      </p:tavLst>
                                    </p:anim>
                                    <p:set>
                                      <p:cBhvr>
                                        <p:cTn id="71" dur="1" fill="hold">
                                          <p:stCondLst>
                                            <p:cond delay="499"/>
                                          </p:stCondLst>
                                        </p:cTn>
                                        <p:tgtEl>
                                          <p:spTgt spid="41"/>
                                        </p:tgtEl>
                                        <p:attrNameLst>
                                          <p:attrName>style.visibility</p:attrName>
                                        </p:attrNameLst>
                                      </p:cBhvr>
                                      <p:to>
                                        <p:strVal val="hidden"/>
                                      </p:to>
                                    </p:set>
                                  </p:childTnLst>
                                </p:cTn>
                              </p:par>
                            </p:childTnLst>
                          </p:cTn>
                        </p:par>
                        <p:par>
                          <p:cTn id="72" fill="hold">
                            <p:stCondLst>
                              <p:cond delay="500"/>
                            </p:stCondLst>
                            <p:childTnLst>
                              <p:par>
                                <p:cTn id="73" presetID="12" presetClass="entr" presetSubtype="2"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additive="base">
                                        <p:cTn id="75" dur="500"/>
                                        <p:tgtEl>
                                          <p:spTgt spid="43"/>
                                        </p:tgtEl>
                                        <p:attrNameLst>
                                          <p:attrName>ppt_x</p:attrName>
                                        </p:attrNameLst>
                                      </p:cBhvr>
                                      <p:tavLst>
                                        <p:tav tm="0">
                                          <p:val>
                                            <p:strVal val="#ppt_x+#ppt_w*1.125000"/>
                                          </p:val>
                                        </p:tav>
                                        <p:tav tm="100000">
                                          <p:val>
                                            <p:strVal val="#ppt_x"/>
                                          </p:val>
                                        </p:tav>
                                      </p:tavLst>
                                    </p:anim>
                                    <p:animEffect transition="in" filter="wipe(left)">
                                      <p:cBhvr>
                                        <p:cTn id="76" dur="500"/>
                                        <p:tgtEl>
                                          <p:spTgt spid="43"/>
                                        </p:tgtEl>
                                      </p:cBhvr>
                                    </p:animEffect>
                                  </p:childTnLst>
                                </p:cTn>
                              </p:par>
                            </p:childTnLst>
                          </p:cTn>
                        </p:par>
                        <p:par>
                          <p:cTn id="77" fill="hold">
                            <p:stCondLst>
                              <p:cond delay="1000"/>
                            </p:stCondLst>
                            <p:childTnLst>
                              <p:par>
                                <p:cTn id="78" presetID="10" presetClass="entr" presetSubtype="0" fill="hold" grpId="0" nodeType="afterEffect">
                                  <p:stCondLst>
                                    <p:cond delay="0"/>
                                  </p:stCondLst>
                                  <p:childTnLst>
                                    <p:set>
                                      <p:cBhvr>
                                        <p:cTn id="79" dur="1" fill="hold">
                                          <p:stCondLst>
                                            <p:cond delay="0"/>
                                          </p:stCondLst>
                                        </p:cTn>
                                        <p:tgtEl>
                                          <p:spTgt spid="97"/>
                                        </p:tgtEl>
                                        <p:attrNameLst>
                                          <p:attrName>style.visibility</p:attrName>
                                        </p:attrNameLst>
                                      </p:cBhvr>
                                      <p:to>
                                        <p:strVal val="visible"/>
                                      </p:to>
                                    </p:set>
                                    <p:animEffect transition="in" filter="fade">
                                      <p:cBhvr>
                                        <p:cTn id="80" dur="500"/>
                                        <p:tgtEl>
                                          <p:spTgt spid="97"/>
                                        </p:tgtEl>
                                      </p:cBhvr>
                                    </p:animEffect>
                                  </p:childTnLst>
                                </p:cTn>
                              </p:par>
                            </p:childTnLst>
                          </p:cTn>
                        </p:par>
                        <p:par>
                          <p:cTn id="81" fill="hold">
                            <p:stCondLst>
                              <p:cond delay="1500"/>
                            </p:stCondLst>
                            <p:childTnLst>
                              <p:par>
                                <p:cTn id="82" presetID="12" presetClass="entr" presetSubtype="2" fill="hold" grpId="0" nodeType="afterEffect">
                                  <p:stCondLst>
                                    <p:cond delay="0"/>
                                  </p:stCondLst>
                                  <p:childTnLst>
                                    <p:set>
                                      <p:cBhvr>
                                        <p:cTn id="83" dur="1" fill="hold">
                                          <p:stCondLst>
                                            <p:cond delay="0"/>
                                          </p:stCondLst>
                                        </p:cTn>
                                        <p:tgtEl>
                                          <p:spTgt spid="44"/>
                                        </p:tgtEl>
                                        <p:attrNameLst>
                                          <p:attrName>style.visibility</p:attrName>
                                        </p:attrNameLst>
                                      </p:cBhvr>
                                      <p:to>
                                        <p:strVal val="visible"/>
                                      </p:to>
                                    </p:set>
                                    <p:anim calcmode="lin" valueType="num">
                                      <p:cBhvr additive="base">
                                        <p:cTn id="84" dur="500"/>
                                        <p:tgtEl>
                                          <p:spTgt spid="44"/>
                                        </p:tgtEl>
                                        <p:attrNameLst>
                                          <p:attrName>ppt_x</p:attrName>
                                        </p:attrNameLst>
                                      </p:cBhvr>
                                      <p:tavLst>
                                        <p:tav tm="0">
                                          <p:val>
                                            <p:strVal val="#ppt_x+#ppt_w*1.125000"/>
                                          </p:val>
                                        </p:tav>
                                        <p:tav tm="100000">
                                          <p:val>
                                            <p:strVal val="#ppt_x"/>
                                          </p:val>
                                        </p:tav>
                                      </p:tavLst>
                                    </p:anim>
                                    <p:animEffect transition="in" filter="wipe(left)">
                                      <p:cBhvr>
                                        <p:cTn id="85" dur="500"/>
                                        <p:tgtEl>
                                          <p:spTgt spid="44"/>
                                        </p:tgtEl>
                                      </p:cBhvr>
                                    </p:animEffect>
                                  </p:childTnLst>
                                </p:cTn>
                              </p:par>
                            </p:childTnLst>
                          </p:cTn>
                        </p:par>
                        <p:par>
                          <p:cTn id="86" fill="hold">
                            <p:stCondLst>
                              <p:cond delay="2000"/>
                            </p:stCondLst>
                            <p:childTnLst>
                              <p:par>
                                <p:cTn id="87" presetID="10" presetClass="entr" presetSubtype="0" fill="hold" grpId="0" nodeType="afterEffect">
                                  <p:stCondLst>
                                    <p:cond delay="0"/>
                                  </p:stCondLst>
                                  <p:childTnLst>
                                    <p:set>
                                      <p:cBhvr>
                                        <p:cTn id="88" dur="1" fill="hold">
                                          <p:stCondLst>
                                            <p:cond delay="0"/>
                                          </p:stCondLst>
                                        </p:cTn>
                                        <p:tgtEl>
                                          <p:spTgt spid="95"/>
                                        </p:tgtEl>
                                        <p:attrNameLst>
                                          <p:attrName>style.visibility</p:attrName>
                                        </p:attrNameLst>
                                      </p:cBhvr>
                                      <p:to>
                                        <p:strVal val="visible"/>
                                      </p:to>
                                    </p:set>
                                    <p:animEffect transition="in" filter="fade">
                                      <p:cBhvr>
                                        <p:cTn id="89" dur="500"/>
                                        <p:tgtEl>
                                          <p:spTgt spid="95"/>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xit" presetSubtype="8" fill="hold" grpId="1" nodeType="clickEffect">
                                  <p:stCondLst>
                                    <p:cond delay="0"/>
                                  </p:stCondLst>
                                  <p:childTnLst>
                                    <p:anim calcmode="lin" valueType="num">
                                      <p:cBhvr additive="base">
                                        <p:cTn id="93" dur="500"/>
                                        <p:tgtEl>
                                          <p:spTgt spid="42"/>
                                        </p:tgtEl>
                                        <p:attrNameLst>
                                          <p:attrName>ppt_x</p:attrName>
                                        </p:attrNameLst>
                                      </p:cBhvr>
                                      <p:tavLst>
                                        <p:tav tm="0">
                                          <p:val>
                                            <p:strVal val="ppt_x"/>
                                          </p:val>
                                        </p:tav>
                                        <p:tav tm="100000">
                                          <p:val>
                                            <p:strVal val="0-ppt_w/2"/>
                                          </p:val>
                                        </p:tav>
                                      </p:tavLst>
                                    </p:anim>
                                    <p:anim calcmode="lin" valueType="num">
                                      <p:cBhvr additive="base">
                                        <p:cTn id="94" dur="500"/>
                                        <p:tgtEl>
                                          <p:spTgt spid="42"/>
                                        </p:tgtEl>
                                        <p:attrNameLst>
                                          <p:attrName>ppt_y</p:attrName>
                                        </p:attrNameLst>
                                      </p:cBhvr>
                                      <p:tavLst>
                                        <p:tav tm="0">
                                          <p:val>
                                            <p:strVal val="ppt_y"/>
                                          </p:val>
                                        </p:tav>
                                        <p:tav tm="100000">
                                          <p:val>
                                            <p:strVal val="ppt_y"/>
                                          </p:val>
                                        </p:tav>
                                      </p:tavLst>
                                    </p:anim>
                                    <p:set>
                                      <p:cBhvr>
                                        <p:cTn id="95" dur="1" fill="hold">
                                          <p:stCondLst>
                                            <p:cond delay="499"/>
                                          </p:stCondLst>
                                        </p:cTn>
                                        <p:tgtEl>
                                          <p:spTgt spid="42"/>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2" presetClass="exit" presetSubtype="8" fill="hold" grpId="1" nodeType="clickEffect">
                                  <p:stCondLst>
                                    <p:cond delay="0"/>
                                  </p:stCondLst>
                                  <p:childTnLst>
                                    <p:anim calcmode="lin" valueType="num">
                                      <p:cBhvr additive="base">
                                        <p:cTn id="99" dur="500"/>
                                        <p:tgtEl>
                                          <p:spTgt spid="43"/>
                                        </p:tgtEl>
                                        <p:attrNameLst>
                                          <p:attrName>ppt_x</p:attrName>
                                        </p:attrNameLst>
                                      </p:cBhvr>
                                      <p:tavLst>
                                        <p:tav tm="0">
                                          <p:val>
                                            <p:strVal val="ppt_x"/>
                                          </p:val>
                                        </p:tav>
                                        <p:tav tm="100000">
                                          <p:val>
                                            <p:strVal val="0-ppt_w/2"/>
                                          </p:val>
                                        </p:tav>
                                      </p:tavLst>
                                    </p:anim>
                                    <p:anim calcmode="lin" valueType="num">
                                      <p:cBhvr additive="base">
                                        <p:cTn id="100" dur="500"/>
                                        <p:tgtEl>
                                          <p:spTgt spid="43"/>
                                        </p:tgtEl>
                                        <p:attrNameLst>
                                          <p:attrName>ppt_y</p:attrName>
                                        </p:attrNameLst>
                                      </p:cBhvr>
                                      <p:tavLst>
                                        <p:tav tm="0">
                                          <p:val>
                                            <p:strVal val="ppt_y"/>
                                          </p:val>
                                        </p:tav>
                                        <p:tav tm="100000">
                                          <p:val>
                                            <p:strVal val="ppt_y"/>
                                          </p:val>
                                        </p:tav>
                                      </p:tavLst>
                                    </p:anim>
                                    <p:set>
                                      <p:cBhvr>
                                        <p:cTn id="101" dur="1" fill="hold">
                                          <p:stCondLst>
                                            <p:cond delay="499"/>
                                          </p:stCondLst>
                                        </p:cTn>
                                        <p:tgtEl>
                                          <p:spTgt spid="43"/>
                                        </p:tgtEl>
                                        <p:attrNameLst>
                                          <p:attrName>style.visibility</p:attrName>
                                        </p:attrNameLst>
                                      </p:cBhvr>
                                      <p:to>
                                        <p:strVal val="hidden"/>
                                      </p:to>
                                    </p:set>
                                  </p:childTnLst>
                                </p:cTn>
                              </p:par>
                            </p:childTnLst>
                          </p:cTn>
                        </p:par>
                        <p:par>
                          <p:cTn id="102" fill="hold">
                            <p:stCondLst>
                              <p:cond delay="500"/>
                            </p:stCondLst>
                            <p:childTnLst>
                              <p:par>
                                <p:cTn id="103" presetID="10" presetClass="entr" presetSubtype="0" fill="hold" grpId="0" nodeType="afterEffect">
                                  <p:stCondLst>
                                    <p:cond delay="0"/>
                                  </p:stCondLst>
                                  <p:childTnLst>
                                    <p:set>
                                      <p:cBhvr>
                                        <p:cTn id="104" dur="1" fill="hold">
                                          <p:stCondLst>
                                            <p:cond delay="0"/>
                                          </p:stCondLst>
                                        </p:cTn>
                                        <p:tgtEl>
                                          <p:spTgt spid="98"/>
                                        </p:tgtEl>
                                        <p:attrNameLst>
                                          <p:attrName>style.visibility</p:attrName>
                                        </p:attrNameLst>
                                      </p:cBhvr>
                                      <p:to>
                                        <p:strVal val="visible"/>
                                      </p:to>
                                    </p:set>
                                    <p:animEffect transition="in" filter="fade">
                                      <p:cBhvr>
                                        <p:cTn id="105" dur="500"/>
                                        <p:tgtEl>
                                          <p:spTgt spid="98"/>
                                        </p:tgtEl>
                                      </p:cBhvr>
                                    </p:animEffect>
                                  </p:childTnLst>
                                </p:cTn>
                              </p:par>
                            </p:childTnLst>
                          </p:cTn>
                        </p:par>
                        <p:par>
                          <p:cTn id="106" fill="hold">
                            <p:stCondLst>
                              <p:cond delay="1000"/>
                            </p:stCondLst>
                            <p:childTnLst>
                              <p:par>
                                <p:cTn id="107" presetID="12" presetClass="entr" presetSubtype="2" fill="hold" grpId="0" nodeType="afterEffect">
                                  <p:stCondLst>
                                    <p:cond delay="0"/>
                                  </p:stCondLst>
                                  <p:childTnLst>
                                    <p:set>
                                      <p:cBhvr>
                                        <p:cTn id="108" dur="1" fill="hold">
                                          <p:stCondLst>
                                            <p:cond delay="0"/>
                                          </p:stCondLst>
                                        </p:cTn>
                                        <p:tgtEl>
                                          <p:spTgt spid="45"/>
                                        </p:tgtEl>
                                        <p:attrNameLst>
                                          <p:attrName>style.visibility</p:attrName>
                                        </p:attrNameLst>
                                      </p:cBhvr>
                                      <p:to>
                                        <p:strVal val="visible"/>
                                      </p:to>
                                    </p:set>
                                    <p:anim calcmode="lin" valueType="num">
                                      <p:cBhvr additive="base">
                                        <p:cTn id="109" dur="500"/>
                                        <p:tgtEl>
                                          <p:spTgt spid="45"/>
                                        </p:tgtEl>
                                        <p:attrNameLst>
                                          <p:attrName>ppt_x</p:attrName>
                                        </p:attrNameLst>
                                      </p:cBhvr>
                                      <p:tavLst>
                                        <p:tav tm="0">
                                          <p:val>
                                            <p:strVal val="#ppt_x+#ppt_w*1.125000"/>
                                          </p:val>
                                        </p:tav>
                                        <p:tav tm="100000">
                                          <p:val>
                                            <p:strVal val="#ppt_x"/>
                                          </p:val>
                                        </p:tav>
                                      </p:tavLst>
                                    </p:anim>
                                    <p:animEffect transition="in" filter="wipe(left)">
                                      <p:cBhvr>
                                        <p:cTn id="110" dur="500"/>
                                        <p:tgtEl>
                                          <p:spTgt spid="45"/>
                                        </p:tgtEl>
                                      </p:cBhvr>
                                    </p:animEffect>
                                  </p:childTnLst>
                                </p:cTn>
                              </p:par>
                            </p:childTnLst>
                          </p:cTn>
                        </p:par>
                        <p:par>
                          <p:cTn id="111" fill="hold">
                            <p:stCondLst>
                              <p:cond delay="1500"/>
                            </p:stCondLst>
                            <p:childTnLst>
                              <p:par>
                                <p:cTn id="112" presetID="10" presetClass="entr" presetSubtype="0" fill="hold" grpId="0" nodeType="afterEffect">
                                  <p:stCondLst>
                                    <p:cond delay="0"/>
                                  </p:stCondLst>
                                  <p:childTnLst>
                                    <p:set>
                                      <p:cBhvr>
                                        <p:cTn id="113" dur="1" fill="hold">
                                          <p:stCondLst>
                                            <p:cond delay="0"/>
                                          </p:stCondLst>
                                        </p:cTn>
                                        <p:tgtEl>
                                          <p:spTgt spid="99"/>
                                        </p:tgtEl>
                                        <p:attrNameLst>
                                          <p:attrName>style.visibility</p:attrName>
                                        </p:attrNameLst>
                                      </p:cBhvr>
                                      <p:to>
                                        <p:strVal val="visible"/>
                                      </p:to>
                                    </p:set>
                                    <p:animEffect transition="in" filter="fade">
                                      <p:cBhvr>
                                        <p:cTn id="114" dur="500"/>
                                        <p:tgtEl>
                                          <p:spTgt spid="99"/>
                                        </p:tgtEl>
                                      </p:cBhvr>
                                    </p:animEffect>
                                  </p:childTnLst>
                                </p:cTn>
                              </p:par>
                            </p:childTnLst>
                          </p:cTn>
                        </p:par>
                        <p:par>
                          <p:cTn id="115" fill="hold">
                            <p:stCondLst>
                              <p:cond delay="2000"/>
                            </p:stCondLst>
                            <p:childTnLst>
                              <p:par>
                                <p:cTn id="116" presetID="12" presetClass="entr" presetSubtype="2" fill="hold" grpId="0" nodeType="afterEffect">
                                  <p:stCondLst>
                                    <p:cond delay="0"/>
                                  </p:stCondLst>
                                  <p:childTnLst>
                                    <p:set>
                                      <p:cBhvr>
                                        <p:cTn id="117" dur="1" fill="hold">
                                          <p:stCondLst>
                                            <p:cond delay="0"/>
                                          </p:stCondLst>
                                        </p:cTn>
                                        <p:tgtEl>
                                          <p:spTgt spid="46"/>
                                        </p:tgtEl>
                                        <p:attrNameLst>
                                          <p:attrName>style.visibility</p:attrName>
                                        </p:attrNameLst>
                                      </p:cBhvr>
                                      <p:to>
                                        <p:strVal val="visible"/>
                                      </p:to>
                                    </p:set>
                                    <p:anim calcmode="lin" valueType="num">
                                      <p:cBhvr additive="base">
                                        <p:cTn id="118" dur="500"/>
                                        <p:tgtEl>
                                          <p:spTgt spid="46"/>
                                        </p:tgtEl>
                                        <p:attrNameLst>
                                          <p:attrName>ppt_x</p:attrName>
                                        </p:attrNameLst>
                                      </p:cBhvr>
                                      <p:tavLst>
                                        <p:tav tm="0">
                                          <p:val>
                                            <p:strVal val="#ppt_x+#ppt_w*1.125000"/>
                                          </p:val>
                                        </p:tav>
                                        <p:tav tm="100000">
                                          <p:val>
                                            <p:strVal val="#ppt_x"/>
                                          </p:val>
                                        </p:tav>
                                      </p:tavLst>
                                    </p:anim>
                                    <p:animEffect transition="in" filter="wipe(left)">
                                      <p:cBhvr>
                                        <p:cTn id="119" dur="500"/>
                                        <p:tgtEl>
                                          <p:spTgt spid="46"/>
                                        </p:tgtEl>
                                      </p:cBhvr>
                                    </p:animEffect>
                                  </p:childTnLst>
                                </p:cTn>
                              </p:par>
                            </p:childTnLst>
                          </p:cTn>
                        </p:par>
                      </p:childTnLst>
                    </p:cTn>
                  </p:par>
                  <p:par>
                    <p:cTn id="120" fill="hold">
                      <p:stCondLst>
                        <p:cond delay="indefinite"/>
                      </p:stCondLst>
                      <p:childTnLst>
                        <p:par>
                          <p:cTn id="121" fill="hold">
                            <p:stCondLst>
                              <p:cond delay="0"/>
                            </p:stCondLst>
                            <p:childTnLst>
                              <p:par>
                                <p:cTn id="122" presetID="2" presetClass="exit" presetSubtype="8" fill="hold" grpId="1" nodeType="clickEffect">
                                  <p:stCondLst>
                                    <p:cond delay="0"/>
                                  </p:stCondLst>
                                  <p:childTnLst>
                                    <p:anim calcmode="lin" valueType="num">
                                      <p:cBhvr additive="base">
                                        <p:cTn id="123" dur="500"/>
                                        <p:tgtEl>
                                          <p:spTgt spid="44"/>
                                        </p:tgtEl>
                                        <p:attrNameLst>
                                          <p:attrName>ppt_x</p:attrName>
                                        </p:attrNameLst>
                                      </p:cBhvr>
                                      <p:tavLst>
                                        <p:tav tm="0">
                                          <p:val>
                                            <p:strVal val="ppt_x"/>
                                          </p:val>
                                        </p:tav>
                                        <p:tav tm="100000">
                                          <p:val>
                                            <p:strVal val="0-ppt_w/2"/>
                                          </p:val>
                                        </p:tav>
                                      </p:tavLst>
                                    </p:anim>
                                    <p:anim calcmode="lin" valueType="num">
                                      <p:cBhvr additive="base">
                                        <p:cTn id="124" dur="500"/>
                                        <p:tgtEl>
                                          <p:spTgt spid="44"/>
                                        </p:tgtEl>
                                        <p:attrNameLst>
                                          <p:attrName>ppt_y</p:attrName>
                                        </p:attrNameLst>
                                      </p:cBhvr>
                                      <p:tavLst>
                                        <p:tav tm="0">
                                          <p:val>
                                            <p:strVal val="ppt_y"/>
                                          </p:val>
                                        </p:tav>
                                        <p:tav tm="100000">
                                          <p:val>
                                            <p:strVal val="ppt_y"/>
                                          </p:val>
                                        </p:tav>
                                      </p:tavLst>
                                    </p:anim>
                                    <p:set>
                                      <p:cBhvr>
                                        <p:cTn id="125" dur="1" fill="hold">
                                          <p:stCondLst>
                                            <p:cond delay="499"/>
                                          </p:stCondLst>
                                        </p:cTn>
                                        <p:tgtEl>
                                          <p:spTgt spid="44"/>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2" presetClass="exit" presetSubtype="8" fill="hold" grpId="1" nodeType="clickEffect">
                                  <p:stCondLst>
                                    <p:cond delay="0"/>
                                  </p:stCondLst>
                                  <p:childTnLst>
                                    <p:anim calcmode="lin" valueType="num">
                                      <p:cBhvr additive="base">
                                        <p:cTn id="129" dur="500"/>
                                        <p:tgtEl>
                                          <p:spTgt spid="45"/>
                                        </p:tgtEl>
                                        <p:attrNameLst>
                                          <p:attrName>ppt_x</p:attrName>
                                        </p:attrNameLst>
                                      </p:cBhvr>
                                      <p:tavLst>
                                        <p:tav tm="0">
                                          <p:val>
                                            <p:strVal val="ppt_x"/>
                                          </p:val>
                                        </p:tav>
                                        <p:tav tm="100000">
                                          <p:val>
                                            <p:strVal val="0-ppt_w/2"/>
                                          </p:val>
                                        </p:tav>
                                      </p:tavLst>
                                    </p:anim>
                                    <p:anim calcmode="lin" valueType="num">
                                      <p:cBhvr additive="base">
                                        <p:cTn id="130" dur="500"/>
                                        <p:tgtEl>
                                          <p:spTgt spid="45"/>
                                        </p:tgtEl>
                                        <p:attrNameLst>
                                          <p:attrName>ppt_y</p:attrName>
                                        </p:attrNameLst>
                                      </p:cBhvr>
                                      <p:tavLst>
                                        <p:tav tm="0">
                                          <p:val>
                                            <p:strVal val="ppt_y"/>
                                          </p:val>
                                        </p:tav>
                                        <p:tav tm="100000">
                                          <p:val>
                                            <p:strVal val="ppt_y"/>
                                          </p:val>
                                        </p:tav>
                                      </p:tavLst>
                                    </p:anim>
                                    <p:set>
                                      <p:cBhvr>
                                        <p:cTn id="131" dur="1" fill="hold">
                                          <p:stCondLst>
                                            <p:cond delay="499"/>
                                          </p:stCondLst>
                                        </p:cTn>
                                        <p:tgtEl>
                                          <p:spTgt spid="45"/>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2" presetClass="exit" presetSubtype="8" fill="hold" grpId="1" nodeType="clickEffect">
                                  <p:stCondLst>
                                    <p:cond delay="0"/>
                                  </p:stCondLst>
                                  <p:childTnLst>
                                    <p:anim calcmode="lin" valueType="num">
                                      <p:cBhvr additive="base">
                                        <p:cTn id="135" dur="500"/>
                                        <p:tgtEl>
                                          <p:spTgt spid="46"/>
                                        </p:tgtEl>
                                        <p:attrNameLst>
                                          <p:attrName>ppt_x</p:attrName>
                                        </p:attrNameLst>
                                      </p:cBhvr>
                                      <p:tavLst>
                                        <p:tav tm="0">
                                          <p:val>
                                            <p:strVal val="ppt_x"/>
                                          </p:val>
                                        </p:tav>
                                        <p:tav tm="100000">
                                          <p:val>
                                            <p:strVal val="0-ppt_w/2"/>
                                          </p:val>
                                        </p:tav>
                                      </p:tavLst>
                                    </p:anim>
                                    <p:anim calcmode="lin" valueType="num">
                                      <p:cBhvr additive="base">
                                        <p:cTn id="136" dur="500"/>
                                        <p:tgtEl>
                                          <p:spTgt spid="46"/>
                                        </p:tgtEl>
                                        <p:attrNameLst>
                                          <p:attrName>ppt_y</p:attrName>
                                        </p:attrNameLst>
                                      </p:cBhvr>
                                      <p:tavLst>
                                        <p:tav tm="0">
                                          <p:val>
                                            <p:strVal val="ppt_y"/>
                                          </p:val>
                                        </p:tav>
                                        <p:tav tm="100000">
                                          <p:val>
                                            <p:strVal val="ppt_y"/>
                                          </p:val>
                                        </p:tav>
                                      </p:tavLst>
                                    </p:anim>
                                    <p:set>
                                      <p:cBhvr>
                                        <p:cTn id="137"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4" grpId="0" animBg="1"/>
      <p:bldP spid="95" grpId="0" animBg="1"/>
      <p:bldP spid="96" grpId="0" animBg="1"/>
      <p:bldP spid="97" grpId="0" animBg="1"/>
      <p:bldP spid="98" grpId="0" animBg="1"/>
      <p:bldP spid="99" grpId="0" animBg="1"/>
      <p:bldP spid="100" grpId="0" animBg="1"/>
      <p:bldP spid="101" grpId="0" animBg="1"/>
      <p:bldP spid="3" grpId="0"/>
      <p:bldP spid="3"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a:extLst>
              <a:ext uri="{FF2B5EF4-FFF2-40B4-BE49-F238E27FC236}">
                <a16:creationId xmlns:a16="http://schemas.microsoft.com/office/drawing/2014/main" id="{E6B6F332-4E34-EE42-8DD0-A3AECDCD5457}"/>
              </a:ext>
            </a:extLst>
          </p:cNvPr>
          <p:cNvSpPr/>
          <p:nvPr/>
        </p:nvSpPr>
        <p:spPr>
          <a:xfrm>
            <a:off x="1762835" y="1870449"/>
            <a:ext cx="712904" cy="32601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a:extLst>
              <a:ext uri="{FF2B5EF4-FFF2-40B4-BE49-F238E27FC236}">
                <a16:creationId xmlns:a16="http://schemas.microsoft.com/office/drawing/2014/main" id="{16413974-7615-D848-A8D7-D5E9BC60BE15}"/>
              </a:ext>
            </a:extLst>
          </p:cNvPr>
          <p:cNvSpPr/>
          <p:nvPr/>
        </p:nvSpPr>
        <p:spPr>
          <a:xfrm>
            <a:off x="2521099" y="1870449"/>
            <a:ext cx="712904" cy="32601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a:extLst>
              <a:ext uri="{FF2B5EF4-FFF2-40B4-BE49-F238E27FC236}">
                <a16:creationId xmlns:a16="http://schemas.microsoft.com/office/drawing/2014/main" id="{E04C8677-269A-7D4A-8894-34101C661B60}"/>
              </a:ext>
            </a:extLst>
          </p:cNvPr>
          <p:cNvSpPr/>
          <p:nvPr/>
        </p:nvSpPr>
        <p:spPr>
          <a:xfrm>
            <a:off x="3271501" y="1867443"/>
            <a:ext cx="712904" cy="32601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a:extLst>
              <a:ext uri="{FF2B5EF4-FFF2-40B4-BE49-F238E27FC236}">
                <a16:creationId xmlns:a16="http://schemas.microsoft.com/office/drawing/2014/main" id="{9F411637-6FB4-6340-B6CC-092B833143A1}"/>
              </a:ext>
            </a:extLst>
          </p:cNvPr>
          <p:cNvSpPr/>
          <p:nvPr/>
        </p:nvSpPr>
        <p:spPr>
          <a:xfrm>
            <a:off x="4019876" y="1867443"/>
            <a:ext cx="712904" cy="32601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6A26A314-5AAC-8941-BC49-AD4E3838167C}"/>
              </a:ext>
            </a:extLst>
          </p:cNvPr>
          <p:cNvSpPr/>
          <p:nvPr/>
        </p:nvSpPr>
        <p:spPr>
          <a:xfrm>
            <a:off x="1363631" y="1871299"/>
            <a:ext cx="345900" cy="32601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44BCC15B-68C3-2B44-9790-ACBFE343819C}"/>
              </a:ext>
            </a:extLst>
          </p:cNvPr>
          <p:cNvSpPr/>
          <p:nvPr/>
        </p:nvSpPr>
        <p:spPr>
          <a:xfrm>
            <a:off x="905256" y="3897075"/>
            <a:ext cx="822960" cy="766365"/>
          </a:xfrm>
          <a:custGeom>
            <a:avLst/>
            <a:gdLst>
              <a:gd name="connsiteX0" fmla="*/ 448056 w 822960"/>
              <a:gd name="connsiteY0" fmla="*/ 7413 h 766365"/>
              <a:gd name="connsiteX1" fmla="*/ 374904 w 822960"/>
              <a:gd name="connsiteY1" fmla="*/ 16557 h 766365"/>
              <a:gd name="connsiteX2" fmla="*/ 219456 w 822960"/>
              <a:gd name="connsiteY2" fmla="*/ 25701 h 766365"/>
              <a:gd name="connsiteX3" fmla="*/ 137160 w 822960"/>
              <a:gd name="connsiteY3" fmla="*/ 62277 h 766365"/>
              <a:gd name="connsiteX4" fmla="*/ 100584 w 822960"/>
              <a:gd name="connsiteY4" fmla="*/ 98853 h 766365"/>
              <a:gd name="connsiteX5" fmla="*/ 73152 w 822960"/>
              <a:gd name="connsiteY5" fmla="*/ 135429 h 766365"/>
              <a:gd name="connsiteX6" fmla="*/ 54864 w 822960"/>
              <a:gd name="connsiteY6" fmla="*/ 190293 h 766365"/>
              <a:gd name="connsiteX7" fmla="*/ 18288 w 822960"/>
              <a:gd name="connsiteY7" fmla="*/ 281733 h 766365"/>
              <a:gd name="connsiteX8" fmla="*/ 9144 w 822960"/>
              <a:gd name="connsiteY8" fmla="*/ 309165 h 766365"/>
              <a:gd name="connsiteX9" fmla="*/ 0 w 822960"/>
              <a:gd name="connsiteY9" fmla="*/ 336597 h 766365"/>
              <a:gd name="connsiteX10" fmla="*/ 18288 w 822960"/>
              <a:gd name="connsiteY10" fmla="*/ 601773 h 766365"/>
              <a:gd name="connsiteX11" fmla="*/ 27432 w 822960"/>
              <a:gd name="connsiteY11" fmla="*/ 629205 h 766365"/>
              <a:gd name="connsiteX12" fmla="*/ 91440 w 822960"/>
              <a:gd name="connsiteY12" fmla="*/ 711501 h 766365"/>
              <a:gd name="connsiteX13" fmla="*/ 137160 w 822960"/>
              <a:gd name="connsiteY13" fmla="*/ 738933 h 766365"/>
              <a:gd name="connsiteX14" fmla="*/ 219456 w 822960"/>
              <a:gd name="connsiteY14" fmla="*/ 757221 h 766365"/>
              <a:gd name="connsiteX15" fmla="*/ 246888 w 822960"/>
              <a:gd name="connsiteY15" fmla="*/ 766365 h 766365"/>
              <a:gd name="connsiteX16" fmla="*/ 493776 w 822960"/>
              <a:gd name="connsiteY16" fmla="*/ 757221 h 766365"/>
              <a:gd name="connsiteX17" fmla="*/ 576072 w 822960"/>
              <a:gd name="connsiteY17" fmla="*/ 729789 h 766365"/>
              <a:gd name="connsiteX18" fmla="*/ 621792 w 822960"/>
              <a:gd name="connsiteY18" fmla="*/ 702357 h 766365"/>
              <a:gd name="connsiteX19" fmla="*/ 658368 w 822960"/>
              <a:gd name="connsiteY19" fmla="*/ 693213 h 766365"/>
              <a:gd name="connsiteX20" fmla="*/ 722376 w 822960"/>
              <a:gd name="connsiteY20" fmla="*/ 665781 h 766365"/>
              <a:gd name="connsiteX21" fmla="*/ 758952 w 822960"/>
              <a:gd name="connsiteY21" fmla="*/ 592629 h 766365"/>
              <a:gd name="connsiteX22" fmla="*/ 777240 w 822960"/>
              <a:gd name="connsiteY22" fmla="*/ 556053 h 766365"/>
              <a:gd name="connsiteX23" fmla="*/ 786384 w 822960"/>
              <a:gd name="connsiteY23" fmla="*/ 528621 h 766365"/>
              <a:gd name="connsiteX24" fmla="*/ 804672 w 822960"/>
              <a:gd name="connsiteY24" fmla="*/ 482901 h 766365"/>
              <a:gd name="connsiteX25" fmla="*/ 822960 w 822960"/>
              <a:gd name="connsiteY25" fmla="*/ 354885 h 766365"/>
              <a:gd name="connsiteX26" fmla="*/ 813816 w 822960"/>
              <a:gd name="connsiteY26" fmla="*/ 236013 h 766365"/>
              <a:gd name="connsiteX27" fmla="*/ 804672 w 822960"/>
              <a:gd name="connsiteY27" fmla="*/ 208581 h 766365"/>
              <a:gd name="connsiteX28" fmla="*/ 795528 w 822960"/>
              <a:gd name="connsiteY28" fmla="*/ 172005 h 766365"/>
              <a:gd name="connsiteX29" fmla="*/ 768096 w 822960"/>
              <a:gd name="connsiteY29" fmla="*/ 135429 h 766365"/>
              <a:gd name="connsiteX30" fmla="*/ 749808 w 822960"/>
              <a:gd name="connsiteY30" fmla="*/ 98853 h 766365"/>
              <a:gd name="connsiteX31" fmla="*/ 640080 w 822960"/>
              <a:gd name="connsiteY31" fmla="*/ 25701 h 766365"/>
              <a:gd name="connsiteX32" fmla="*/ 521208 w 822960"/>
              <a:gd name="connsiteY32" fmla="*/ 7413 h 766365"/>
              <a:gd name="connsiteX33" fmla="*/ 448056 w 822960"/>
              <a:gd name="connsiteY33" fmla="*/ 7413 h 76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22960" h="766365">
                <a:moveTo>
                  <a:pt x="448056" y="7413"/>
                </a:moveTo>
                <a:cubicBezTo>
                  <a:pt x="423672" y="8937"/>
                  <a:pt x="399400" y="14597"/>
                  <a:pt x="374904" y="16557"/>
                </a:cubicBezTo>
                <a:cubicBezTo>
                  <a:pt x="323164" y="20696"/>
                  <a:pt x="270926" y="18988"/>
                  <a:pt x="219456" y="25701"/>
                </a:cubicBezTo>
                <a:cubicBezTo>
                  <a:pt x="192382" y="29232"/>
                  <a:pt x="158845" y="43690"/>
                  <a:pt x="137160" y="62277"/>
                </a:cubicBezTo>
                <a:cubicBezTo>
                  <a:pt x="124069" y="73498"/>
                  <a:pt x="111938" y="85877"/>
                  <a:pt x="100584" y="98853"/>
                </a:cubicBezTo>
                <a:cubicBezTo>
                  <a:pt x="90548" y="110322"/>
                  <a:pt x="82296" y="123237"/>
                  <a:pt x="73152" y="135429"/>
                </a:cubicBezTo>
                <a:cubicBezTo>
                  <a:pt x="67056" y="153717"/>
                  <a:pt x="63485" y="173051"/>
                  <a:pt x="54864" y="190293"/>
                </a:cubicBezTo>
                <a:cubicBezTo>
                  <a:pt x="27955" y="244111"/>
                  <a:pt x="40887" y="213937"/>
                  <a:pt x="18288" y="281733"/>
                </a:cubicBezTo>
                <a:lnTo>
                  <a:pt x="9144" y="309165"/>
                </a:lnTo>
                <a:lnTo>
                  <a:pt x="0" y="336597"/>
                </a:lnTo>
                <a:cubicBezTo>
                  <a:pt x="6096" y="424989"/>
                  <a:pt x="10018" y="513558"/>
                  <a:pt x="18288" y="601773"/>
                </a:cubicBezTo>
                <a:cubicBezTo>
                  <a:pt x="19188" y="611370"/>
                  <a:pt x="22085" y="621185"/>
                  <a:pt x="27432" y="629205"/>
                </a:cubicBezTo>
                <a:cubicBezTo>
                  <a:pt x="46709" y="658121"/>
                  <a:pt x="61640" y="693621"/>
                  <a:pt x="91440" y="711501"/>
                </a:cubicBezTo>
                <a:cubicBezTo>
                  <a:pt x="106680" y="720645"/>
                  <a:pt x="121264" y="730985"/>
                  <a:pt x="137160" y="738933"/>
                </a:cubicBezTo>
                <a:cubicBezTo>
                  <a:pt x="161861" y="751284"/>
                  <a:pt x="194170" y="751602"/>
                  <a:pt x="219456" y="757221"/>
                </a:cubicBezTo>
                <a:cubicBezTo>
                  <a:pt x="228865" y="759312"/>
                  <a:pt x="237744" y="763317"/>
                  <a:pt x="246888" y="766365"/>
                </a:cubicBezTo>
                <a:cubicBezTo>
                  <a:pt x="329184" y="763317"/>
                  <a:pt x="411584" y="762358"/>
                  <a:pt x="493776" y="757221"/>
                </a:cubicBezTo>
                <a:cubicBezTo>
                  <a:pt x="529900" y="754963"/>
                  <a:pt x="545734" y="746643"/>
                  <a:pt x="576072" y="729789"/>
                </a:cubicBezTo>
                <a:cubicBezTo>
                  <a:pt x="591608" y="721158"/>
                  <a:pt x="605551" y="709575"/>
                  <a:pt x="621792" y="702357"/>
                </a:cubicBezTo>
                <a:cubicBezTo>
                  <a:pt x="633276" y="697253"/>
                  <a:pt x="646601" y="697626"/>
                  <a:pt x="658368" y="693213"/>
                </a:cubicBezTo>
                <a:cubicBezTo>
                  <a:pt x="839156" y="625417"/>
                  <a:pt x="586135" y="711195"/>
                  <a:pt x="722376" y="665781"/>
                </a:cubicBezTo>
                <a:cubicBezTo>
                  <a:pt x="754761" y="617203"/>
                  <a:pt x="729126" y="659737"/>
                  <a:pt x="758952" y="592629"/>
                </a:cubicBezTo>
                <a:cubicBezTo>
                  <a:pt x="764488" y="580173"/>
                  <a:pt x="771870" y="568582"/>
                  <a:pt x="777240" y="556053"/>
                </a:cubicBezTo>
                <a:cubicBezTo>
                  <a:pt x="781037" y="547194"/>
                  <a:pt x="783000" y="537646"/>
                  <a:pt x="786384" y="528621"/>
                </a:cubicBezTo>
                <a:cubicBezTo>
                  <a:pt x="792147" y="513252"/>
                  <a:pt x="799955" y="498623"/>
                  <a:pt x="804672" y="482901"/>
                </a:cubicBezTo>
                <a:cubicBezTo>
                  <a:pt x="814948" y="448649"/>
                  <a:pt x="819703" y="384196"/>
                  <a:pt x="822960" y="354885"/>
                </a:cubicBezTo>
                <a:cubicBezTo>
                  <a:pt x="819912" y="315261"/>
                  <a:pt x="818745" y="275447"/>
                  <a:pt x="813816" y="236013"/>
                </a:cubicBezTo>
                <a:cubicBezTo>
                  <a:pt x="812620" y="226449"/>
                  <a:pt x="807320" y="217849"/>
                  <a:pt x="804672" y="208581"/>
                </a:cubicBezTo>
                <a:cubicBezTo>
                  <a:pt x="801220" y="196497"/>
                  <a:pt x="801148" y="183245"/>
                  <a:pt x="795528" y="172005"/>
                </a:cubicBezTo>
                <a:cubicBezTo>
                  <a:pt x="788712" y="158374"/>
                  <a:pt x="776173" y="148352"/>
                  <a:pt x="768096" y="135429"/>
                </a:cubicBezTo>
                <a:cubicBezTo>
                  <a:pt x="760872" y="123870"/>
                  <a:pt x="759447" y="108492"/>
                  <a:pt x="749808" y="98853"/>
                </a:cubicBezTo>
                <a:cubicBezTo>
                  <a:pt x="732959" y="82004"/>
                  <a:pt x="673862" y="36962"/>
                  <a:pt x="640080" y="25701"/>
                </a:cubicBezTo>
                <a:cubicBezTo>
                  <a:pt x="614946" y="17323"/>
                  <a:pt x="539132" y="9654"/>
                  <a:pt x="521208" y="7413"/>
                </a:cubicBezTo>
                <a:cubicBezTo>
                  <a:pt x="473535" y="-8478"/>
                  <a:pt x="472440" y="5889"/>
                  <a:pt x="448056" y="7413"/>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a:extLst>
              <a:ext uri="{FF2B5EF4-FFF2-40B4-BE49-F238E27FC236}">
                <a16:creationId xmlns:a16="http://schemas.microsoft.com/office/drawing/2014/main" id="{12DE3288-B226-8841-B0FB-DA6B38A7A81D}"/>
              </a:ext>
            </a:extLst>
          </p:cNvPr>
          <p:cNvSpPr/>
          <p:nvPr/>
        </p:nvSpPr>
        <p:spPr>
          <a:xfrm>
            <a:off x="3108960" y="3986784"/>
            <a:ext cx="1847088" cy="923544"/>
          </a:xfrm>
          <a:custGeom>
            <a:avLst/>
            <a:gdLst>
              <a:gd name="connsiteX0" fmla="*/ 393192 w 1847088"/>
              <a:gd name="connsiteY0" fmla="*/ 0 h 923544"/>
              <a:gd name="connsiteX1" fmla="*/ 329184 w 1847088"/>
              <a:gd name="connsiteY1" fmla="*/ 9144 h 923544"/>
              <a:gd name="connsiteX2" fmla="*/ 237744 w 1847088"/>
              <a:gd name="connsiteY2" fmla="*/ 18288 h 923544"/>
              <a:gd name="connsiteX3" fmla="*/ 118872 w 1847088"/>
              <a:gd name="connsiteY3" fmla="*/ 73152 h 923544"/>
              <a:gd name="connsiteX4" fmla="*/ 82296 w 1847088"/>
              <a:gd name="connsiteY4" fmla="*/ 100584 h 923544"/>
              <a:gd name="connsiteX5" fmla="*/ 54864 w 1847088"/>
              <a:gd name="connsiteY5" fmla="*/ 137160 h 923544"/>
              <a:gd name="connsiteX6" fmla="*/ 27432 w 1847088"/>
              <a:gd name="connsiteY6" fmla="*/ 219456 h 923544"/>
              <a:gd name="connsiteX7" fmla="*/ 0 w 1847088"/>
              <a:gd name="connsiteY7" fmla="*/ 338328 h 923544"/>
              <a:gd name="connsiteX8" fmla="*/ 18288 w 1847088"/>
              <a:gd name="connsiteY8" fmla="*/ 576072 h 923544"/>
              <a:gd name="connsiteX9" fmla="*/ 36576 w 1847088"/>
              <a:gd name="connsiteY9" fmla="*/ 612648 h 923544"/>
              <a:gd name="connsiteX10" fmla="*/ 146304 w 1847088"/>
              <a:gd name="connsiteY10" fmla="*/ 704088 h 923544"/>
              <a:gd name="connsiteX11" fmla="*/ 228600 w 1847088"/>
              <a:gd name="connsiteY11" fmla="*/ 768096 h 923544"/>
              <a:gd name="connsiteX12" fmla="*/ 274320 w 1847088"/>
              <a:gd name="connsiteY12" fmla="*/ 777240 h 923544"/>
              <a:gd name="connsiteX13" fmla="*/ 393192 w 1847088"/>
              <a:gd name="connsiteY13" fmla="*/ 804672 h 923544"/>
              <a:gd name="connsiteX14" fmla="*/ 438912 w 1847088"/>
              <a:gd name="connsiteY14" fmla="*/ 813816 h 923544"/>
              <a:gd name="connsiteX15" fmla="*/ 548640 w 1847088"/>
              <a:gd name="connsiteY15" fmla="*/ 822960 h 923544"/>
              <a:gd name="connsiteX16" fmla="*/ 658368 w 1847088"/>
              <a:gd name="connsiteY16" fmla="*/ 841248 h 923544"/>
              <a:gd name="connsiteX17" fmla="*/ 694944 w 1847088"/>
              <a:gd name="connsiteY17" fmla="*/ 850392 h 923544"/>
              <a:gd name="connsiteX18" fmla="*/ 996696 w 1847088"/>
              <a:gd name="connsiteY18" fmla="*/ 868680 h 923544"/>
              <a:gd name="connsiteX19" fmla="*/ 1115568 w 1847088"/>
              <a:gd name="connsiteY19" fmla="*/ 886968 h 923544"/>
              <a:gd name="connsiteX20" fmla="*/ 1216152 w 1847088"/>
              <a:gd name="connsiteY20" fmla="*/ 896112 h 923544"/>
              <a:gd name="connsiteX21" fmla="*/ 1344168 w 1847088"/>
              <a:gd name="connsiteY21" fmla="*/ 923544 h 923544"/>
              <a:gd name="connsiteX22" fmla="*/ 1581912 w 1847088"/>
              <a:gd name="connsiteY22" fmla="*/ 905256 h 923544"/>
              <a:gd name="connsiteX23" fmla="*/ 1636776 w 1847088"/>
              <a:gd name="connsiteY23" fmla="*/ 868680 h 923544"/>
              <a:gd name="connsiteX24" fmla="*/ 1719072 w 1847088"/>
              <a:gd name="connsiteY24" fmla="*/ 804672 h 923544"/>
              <a:gd name="connsiteX25" fmla="*/ 1773936 w 1847088"/>
              <a:gd name="connsiteY25" fmla="*/ 713232 h 923544"/>
              <a:gd name="connsiteX26" fmla="*/ 1801368 w 1847088"/>
              <a:gd name="connsiteY26" fmla="*/ 667512 h 923544"/>
              <a:gd name="connsiteX27" fmla="*/ 1837944 w 1847088"/>
              <a:gd name="connsiteY27" fmla="*/ 585216 h 923544"/>
              <a:gd name="connsiteX28" fmla="*/ 1847088 w 1847088"/>
              <a:gd name="connsiteY28" fmla="*/ 557784 h 923544"/>
              <a:gd name="connsiteX29" fmla="*/ 1837944 w 1847088"/>
              <a:gd name="connsiteY29" fmla="*/ 429768 h 923544"/>
              <a:gd name="connsiteX30" fmla="*/ 1810512 w 1847088"/>
              <a:gd name="connsiteY30" fmla="*/ 256032 h 923544"/>
              <a:gd name="connsiteX31" fmla="*/ 1792224 w 1847088"/>
              <a:gd name="connsiteY31" fmla="*/ 219456 h 923544"/>
              <a:gd name="connsiteX32" fmla="*/ 1728216 w 1847088"/>
              <a:gd name="connsiteY32" fmla="*/ 146304 h 923544"/>
              <a:gd name="connsiteX33" fmla="*/ 1682496 w 1847088"/>
              <a:gd name="connsiteY33" fmla="*/ 109728 h 923544"/>
              <a:gd name="connsiteX34" fmla="*/ 1627632 w 1847088"/>
              <a:gd name="connsiteY34" fmla="*/ 91440 h 923544"/>
              <a:gd name="connsiteX35" fmla="*/ 1581912 w 1847088"/>
              <a:gd name="connsiteY35" fmla="*/ 73152 h 923544"/>
              <a:gd name="connsiteX36" fmla="*/ 1545336 w 1847088"/>
              <a:gd name="connsiteY36" fmla="*/ 64008 h 923544"/>
              <a:gd name="connsiteX37" fmla="*/ 1463040 w 1847088"/>
              <a:gd name="connsiteY37" fmla="*/ 45720 h 923544"/>
              <a:gd name="connsiteX38" fmla="*/ 1298448 w 1847088"/>
              <a:gd name="connsiteY38" fmla="*/ 27432 h 923544"/>
              <a:gd name="connsiteX39" fmla="*/ 877824 w 1847088"/>
              <a:gd name="connsiteY39" fmla="*/ 18288 h 923544"/>
              <a:gd name="connsiteX40" fmla="*/ 393192 w 1847088"/>
              <a:gd name="connsiteY40" fmla="*/ 0 h 92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47088" h="923544">
                <a:moveTo>
                  <a:pt x="393192" y="0"/>
                </a:moveTo>
                <a:cubicBezTo>
                  <a:pt x="371856" y="3048"/>
                  <a:pt x="350589" y="6626"/>
                  <a:pt x="329184" y="9144"/>
                </a:cubicBezTo>
                <a:cubicBezTo>
                  <a:pt x="298762" y="12723"/>
                  <a:pt x="267851" y="12643"/>
                  <a:pt x="237744" y="18288"/>
                </a:cubicBezTo>
                <a:cubicBezTo>
                  <a:pt x="194130" y="26466"/>
                  <a:pt x="155559" y="49806"/>
                  <a:pt x="118872" y="73152"/>
                </a:cubicBezTo>
                <a:cubicBezTo>
                  <a:pt x="106015" y="81334"/>
                  <a:pt x="93072" y="89808"/>
                  <a:pt x="82296" y="100584"/>
                </a:cubicBezTo>
                <a:cubicBezTo>
                  <a:pt x="71520" y="111360"/>
                  <a:pt x="64008" y="124968"/>
                  <a:pt x="54864" y="137160"/>
                </a:cubicBezTo>
                <a:cubicBezTo>
                  <a:pt x="32951" y="224811"/>
                  <a:pt x="61865" y="116157"/>
                  <a:pt x="27432" y="219456"/>
                </a:cubicBezTo>
                <a:cubicBezTo>
                  <a:pt x="7947" y="277910"/>
                  <a:pt x="9536" y="281112"/>
                  <a:pt x="0" y="338328"/>
                </a:cubicBezTo>
                <a:cubicBezTo>
                  <a:pt x="6096" y="417576"/>
                  <a:pt x="7783" y="497287"/>
                  <a:pt x="18288" y="576072"/>
                </a:cubicBezTo>
                <a:cubicBezTo>
                  <a:pt x="20090" y="589583"/>
                  <a:pt x="27944" y="602098"/>
                  <a:pt x="36576" y="612648"/>
                </a:cubicBezTo>
                <a:cubicBezTo>
                  <a:pt x="123483" y="718868"/>
                  <a:pt x="68625" y="643671"/>
                  <a:pt x="146304" y="704088"/>
                </a:cubicBezTo>
                <a:cubicBezTo>
                  <a:pt x="193279" y="740624"/>
                  <a:pt x="170330" y="744788"/>
                  <a:pt x="228600" y="768096"/>
                </a:cubicBezTo>
                <a:cubicBezTo>
                  <a:pt x="243030" y="773868"/>
                  <a:pt x="259242" y="773471"/>
                  <a:pt x="274320" y="777240"/>
                </a:cubicBezTo>
                <a:cubicBezTo>
                  <a:pt x="419434" y="813519"/>
                  <a:pt x="263568" y="781104"/>
                  <a:pt x="393192" y="804672"/>
                </a:cubicBezTo>
                <a:cubicBezTo>
                  <a:pt x="408483" y="807452"/>
                  <a:pt x="423477" y="812000"/>
                  <a:pt x="438912" y="813816"/>
                </a:cubicBezTo>
                <a:cubicBezTo>
                  <a:pt x="475363" y="818104"/>
                  <a:pt x="512064" y="819912"/>
                  <a:pt x="548640" y="822960"/>
                </a:cubicBezTo>
                <a:cubicBezTo>
                  <a:pt x="738176" y="860867"/>
                  <a:pt x="408845" y="795880"/>
                  <a:pt x="658368" y="841248"/>
                </a:cubicBezTo>
                <a:cubicBezTo>
                  <a:pt x="670733" y="843496"/>
                  <a:pt x="682446" y="849076"/>
                  <a:pt x="694944" y="850392"/>
                </a:cubicBezTo>
                <a:cubicBezTo>
                  <a:pt x="737859" y="854909"/>
                  <a:pt x="965119" y="866926"/>
                  <a:pt x="996696" y="868680"/>
                </a:cubicBezTo>
                <a:cubicBezTo>
                  <a:pt x="1032333" y="874620"/>
                  <a:pt x="1080270" y="883046"/>
                  <a:pt x="1115568" y="886968"/>
                </a:cubicBezTo>
                <a:cubicBezTo>
                  <a:pt x="1149028" y="890686"/>
                  <a:pt x="1182716" y="892178"/>
                  <a:pt x="1216152" y="896112"/>
                </a:cubicBezTo>
                <a:cubicBezTo>
                  <a:pt x="1266306" y="902012"/>
                  <a:pt x="1293025" y="910758"/>
                  <a:pt x="1344168" y="923544"/>
                </a:cubicBezTo>
                <a:cubicBezTo>
                  <a:pt x="1423416" y="917448"/>
                  <a:pt x="1503791" y="919904"/>
                  <a:pt x="1581912" y="905256"/>
                </a:cubicBezTo>
                <a:cubicBezTo>
                  <a:pt x="1603515" y="901205"/>
                  <a:pt x="1619052" y="881678"/>
                  <a:pt x="1636776" y="868680"/>
                </a:cubicBezTo>
                <a:cubicBezTo>
                  <a:pt x="1664801" y="848129"/>
                  <a:pt x="1697362" y="831809"/>
                  <a:pt x="1719072" y="804672"/>
                </a:cubicBezTo>
                <a:cubicBezTo>
                  <a:pt x="1786144" y="720832"/>
                  <a:pt x="1731375" y="798353"/>
                  <a:pt x="1773936" y="713232"/>
                </a:cubicBezTo>
                <a:cubicBezTo>
                  <a:pt x="1781884" y="697336"/>
                  <a:pt x="1792737" y="683048"/>
                  <a:pt x="1801368" y="667512"/>
                </a:cubicBezTo>
                <a:cubicBezTo>
                  <a:pt x="1817353" y="638739"/>
                  <a:pt x="1826206" y="616518"/>
                  <a:pt x="1837944" y="585216"/>
                </a:cubicBezTo>
                <a:cubicBezTo>
                  <a:pt x="1841328" y="576191"/>
                  <a:pt x="1844040" y="566928"/>
                  <a:pt x="1847088" y="557784"/>
                </a:cubicBezTo>
                <a:cubicBezTo>
                  <a:pt x="1844040" y="515112"/>
                  <a:pt x="1842201" y="472336"/>
                  <a:pt x="1837944" y="429768"/>
                </a:cubicBezTo>
                <a:cubicBezTo>
                  <a:pt x="1834489" y="395215"/>
                  <a:pt x="1832054" y="306298"/>
                  <a:pt x="1810512" y="256032"/>
                </a:cubicBezTo>
                <a:cubicBezTo>
                  <a:pt x="1805142" y="243503"/>
                  <a:pt x="1799448" y="231015"/>
                  <a:pt x="1792224" y="219456"/>
                </a:cubicBezTo>
                <a:cubicBezTo>
                  <a:pt x="1775153" y="192142"/>
                  <a:pt x="1752142" y="167572"/>
                  <a:pt x="1728216" y="146304"/>
                </a:cubicBezTo>
                <a:cubicBezTo>
                  <a:pt x="1713629" y="133338"/>
                  <a:pt x="1699630" y="119074"/>
                  <a:pt x="1682496" y="109728"/>
                </a:cubicBezTo>
                <a:cubicBezTo>
                  <a:pt x="1665573" y="100497"/>
                  <a:pt x="1645530" y="98599"/>
                  <a:pt x="1627632" y="91440"/>
                </a:cubicBezTo>
                <a:cubicBezTo>
                  <a:pt x="1612392" y="85344"/>
                  <a:pt x="1597484" y="78343"/>
                  <a:pt x="1581912" y="73152"/>
                </a:cubicBezTo>
                <a:cubicBezTo>
                  <a:pt x="1569990" y="69178"/>
                  <a:pt x="1557420" y="67460"/>
                  <a:pt x="1545336" y="64008"/>
                </a:cubicBezTo>
                <a:cubicBezTo>
                  <a:pt x="1474800" y="43855"/>
                  <a:pt x="1576490" y="66347"/>
                  <a:pt x="1463040" y="45720"/>
                </a:cubicBezTo>
                <a:cubicBezTo>
                  <a:pt x="1383225" y="31208"/>
                  <a:pt x="1420351" y="31564"/>
                  <a:pt x="1298448" y="27432"/>
                </a:cubicBezTo>
                <a:cubicBezTo>
                  <a:pt x="1158287" y="22681"/>
                  <a:pt x="1018038" y="21037"/>
                  <a:pt x="877824" y="18288"/>
                </a:cubicBezTo>
                <a:lnTo>
                  <a:pt x="393192"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a:extLst>
              <a:ext uri="{FF2B5EF4-FFF2-40B4-BE49-F238E27FC236}">
                <a16:creationId xmlns:a16="http://schemas.microsoft.com/office/drawing/2014/main" id="{3900B887-C9ED-1849-A4C5-3B9794FD5605}"/>
              </a:ext>
            </a:extLst>
          </p:cNvPr>
          <p:cNvSpPr/>
          <p:nvPr/>
        </p:nvSpPr>
        <p:spPr>
          <a:xfrm>
            <a:off x="1764792" y="5020056"/>
            <a:ext cx="2450592" cy="1572768"/>
          </a:xfrm>
          <a:custGeom>
            <a:avLst/>
            <a:gdLst>
              <a:gd name="connsiteX0" fmla="*/ 1783080 w 2450592"/>
              <a:gd name="connsiteY0" fmla="*/ 82296 h 1572768"/>
              <a:gd name="connsiteX1" fmla="*/ 1655064 w 2450592"/>
              <a:gd name="connsiteY1" fmla="*/ 210312 h 1572768"/>
              <a:gd name="connsiteX2" fmla="*/ 1627632 w 2450592"/>
              <a:gd name="connsiteY2" fmla="*/ 237744 h 1572768"/>
              <a:gd name="connsiteX3" fmla="*/ 1591056 w 2450592"/>
              <a:gd name="connsiteY3" fmla="*/ 274320 h 1572768"/>
              <a:gd name="connsiteX4" fmla="*/ 1545336 w 2450592"/>
              <a:gd name="connsiteY4" fmla="*/ 365760 h 1572768"/>
              <a:gd name="connsiteX5" fmla="*/ 1499616 w 2450592"/>
              <a:gd name="connsiteY5" fmla="*/ 466344 h 1572768"/>
              <a:gd name="connsiteX6" fmla="*/ 1472184 w 2450592"/>
              <a:gd name="connsiteY6" fmla="*/ 512064 h 1572768"/>
              <a:gd name="connsiteX7" fmla="*/ 1453896 w 2450592"/>
              <a:gd name="connsiteY7" fmla="*/ 566928 h 1572768"/>
              <a:gd name="connsiteX8" fmla="*/ 1426464 w 2450592"/>
              <a:gd name="connsiteY8" fmla="*/ 603504 h 1572768"/>
              <a:gd name="connsiteX9" fmla="*/ 1399032 w 2450592"/>
              <a:gd name="connsiteY9" fmla="*/ 649224 h 1572768"/>
              <a:gd name="connsiteX10" fmla="*/ 1307592 w 2450592"/>
              <a:gd name="connsiteY10" fmla="*/ 731520 h 1572768"/>
              <a:gd name="connsiteX11" fmla="*/ 1271016 w 2450592"/>
              <a:gd name="connsiteY11" fmla="*/ 749808 h 1572768"/>
              <a:gd name="connsiteX12" fmla="*/ 1243584 w 2450592"/>
              <a:gd name="connsiteY12" fmla="*/ 768096 h 1572768"/>
              <a:gd name="connsiteX13" fmla="*/ 1207008 w 2450592"/>
              <a:gd name="connsiteY13" fmla="*/ 777240 h 1572768"/>
              <a:gd name="connsiteX14" fmla="*/ 1097280 w 2450592"/>
              <a:gd name="connsiteY14" fmla="*/ 804672 h 1572768"/>
              <a:gd name="connsiteX15" fmla="*/ 777240 w 2450592"/>
              <a:gd name="connsiteY15" fmla="*/ 822960 h 1572768"/>
              <a:gd name="connsiteX16" fmla="*/ 704088 w 2450592"/>
              <a:gd name="connsiteY16" fmla="*/ 832104 h 1572768"/>
              <a:gd name="connsiteX17" fmla="*/ 374904 w 2450592"/>
              <a:gd name="connsiteY17" fmla="*/ 850392 h 1572768"/>
              <a:gd name="connsiteX18" fmla="*/ 292608 w 2450592"/>
              <a:gd name="connsiteY18" fmla="*/ 868680 h 1572768"/>
              <a:gd name="connsiteX19" fmla="*/ 155448 w 2450592"/>
              <a:gd name="connsiteY19" fmla="*/ 923544 h 1572768"/>
              <a:gd name="connsiteX20" fmla="*/ 73152 w 2450592"/>
              <a:gd name="connsiteY20" fmla="*/ 1042416 h 1572768"/>
              <a:gd name="connsiteX21" fmla="*/ 45720 w 2450592"/>
              <a:gd name="connsiteY21" fmla="*/ 1097280 h 1572768"/>
              <a:gd name="connsiteX22" fmla="*/ 18288 w 2450592"/>
              <a:gd name="connsiteY22" fmla="*/ 1143000 h 1572768"/>
              <a:gd name="connsiteX23" fmla="*/ 0 w 2450592"/>
              <a:gd name="connsiteY23" fmla="*/ 1188720 h 1572768"/>
              <a:gd name="connsiteX24" fmla="*/ 9144 w 2450592"/>
              <a:gd name="connsiteY24" fmla="*/ 1362456 h 1572768"/>
              <a:gd name="connsiteX25" fmla="*/ 36576 w 2450592"/>
              <a:gd name="connsiteY25" fmla="*/ 1417320 h 1572768"/>
              <a:gd name="connsiteX26" fmla="*/ 73152 w 2450592"/>
              <a:gd name="connsiteY26" fmla="*/ 1481328 h 1572768"/>
              <a:gd name="connsiteX27" fmla="*/ 109728 w 2450592"/>
              <a:gd name="connsiteY27" fmla="*/ 1508760 h 1572768"/>
              <a:gd name="connsiteX28" fmla="*/ 137160 w 2450592"/>
              <a:gd name="connsiteY28" fmla="*/ 1536192 h 1572768"/>
              <a:gd name="connsiteX29" fmla="*/ 182880 w 2450592"/>
              <a:gd name="connsiteY29" fmla="*/ 1554480 h 1572768"/>
              <a:gd name="connsiteX30" fmla="*/ 265176 w 2450592"/>
              <a:gd name="connsiteY30" fmla="*/ 1572768 h 1572768"/>
              <a:gd name="connsiteX31" fmla="*/ 566928 w 2450592"/>
              <a:gd name="connsiteY31" fmla="*/ 1554480 h 1572768"/>
              <a:gd name="connsiteX32" fmla="*/ 676656 w 2450592"/>
              <a:gd name="connsiteY32" fmla="*/ 1536192 h 1572768"/>
              <a:gd name="connsiteX33" fmla="*/ 786384 w 2450592"/>
              <a:gd name="connsiteY33" fmla="*/ 1499616 h 1572768"/>
              <a:gd name="connsiteX34" fmla="*/ 877824 w 2450592"/>
              <a:gd name="connsiteY34" fmla="*/ 1453896 h 1572768"/>
              <a:gd name="connsiteX35" fmla="*/ 914400 w 2450592"/>
              <a:gd name="connsiteY35" fmla="*/ 1435608 h 1572768"/>
              <a:gd name="connsiteX36" fmla="*/ 941832 w 2450592"/>
              <a:gd name="connsiteY36" fmla="*/ 1417320 h 1572768"/>
              <a:gd name="connsiteX37" fmla="*/ 1088136 w 2450592"/>
              <a:gd name="connsiteY37" fmla="*/ 1353312 h 1572768"/>
              <a:gd name="connsiteX38" fmla="*/ 1133856 w 2450592"/>
              <a:gd name="connsiteY38" fmla="*/ 1325880 h 1572768"/>
              <a:gd name="connsiteX39" fmla="*/ 1170432 w 2450592"/>
              <a:gd name="connsiteY39" fmla="*/ 1289304 h 1572768"/>
              <a:gd name="connsiteX40" fmla="*/ 1280160 w 2450592"/>
              <a:gd name="connsiteY40" fmla="*/ 1234440 h 1572768"/>
              <a:gd name="connsiteX41" fmla="*/ 1335024 w 2450592"/>
              <a:gd name="connsiteY41" fmla="*/ 1197864 h 1572768"/>
              <a:gd name="connsiteX42" fmla="*/ 1371600 w 2450592"/>
              <a:gd name="connsiteY42" fmla="*/ 1188720 h 1572768"/>
              <a:gd name="connsiteX43" fmla="*/ 1408176 w 2450592"/>
              <a:gd name="connsiteY43" fmla="*/ 1170432 h 1572768"/>
              <a:gd name="connsiteX44" fmla="*/ 1545336 w 2450592"/>
              <a:gd name="connsiteY44" fmla="*/ 1133856 h 1572768"/>
              <a:gd name="connsiteX45" fmla="*/ 1664208 w 2450592"/>
              <a:gd name="connsiteY45" fmla="*/ 1097280 h 1572768"/>
              <a:gd name="connsiteX46" fmla="*/ 1737360 w 2450592"/>
              <a:gd name="connsiteY46" fmla="*/ 1069848 h 1572768"/>
              <a:gd name="connsiteX47" fmla="*/ 1810512 w 2450592"/>
              <a:gd name="connsiteY47" fmla="*/ 1051560 h 1572768"/>
              <a:gd name="connsiteX48" fmla="*/ 1874520 w 2450592"/>
              <a:gd name="connsiteY48" fmla="*/ 1033272 h 1572768"/>
              <a:gd name="connsiteX49" fmla="*/ 1920240 w 2450592"/>
              <a:gd name="connsiteY49" fmla="*/ 1005840 h 1572768"/>
              <a:gd name="connsiteX50" fmla="*/ 2057400 w 2450592"/>
              <a:gd name="connsiteY50" fmla="*/ 960120 h 1572768"/>
              <a:gd name="connsiteX51" fmla="*/ 2130552 w 2450592"/>
              <a:gd name="connsiteY51" fmla="*/ 923544 h 1572768"/>
              <a:gd name="connsiteX52" fmla="*/ 2167128 w 2450592"/>
              <a:gd name="connsiteY52" fmla="*/ 896112 h 1572768"/>
              <a:gd name="connsiteX53" fmla="*/ 2212848 w 2450592"/>
              <a:gd name="connsiteY53" fmla="*/ 868680 h 1572768"/>
              <a:gd name="connsiteX54" fmla="*/ 2249424 w 2450592"/>
              <a:gd name="connsiteY54" fmla="*/ 841248 h 1572768"/>
              <a:gd name="connsiteX55" fmla="*/ 2295144 w 2450592"/>
              <a:gd name="connsiteY55" fmla="*/ 813816 h 1572768"/>
              <a:gd name="connsiteX56" fmla="*/ 2359152 w 2450592"/>
              <a:gd name="connsiteY56" fmla="*/ 758952 h 1572768"/>
              <a:gd name="connsiteX57" fmla="*/ 2395728 w 2450592"/>
              <a:gd name="connsiteY57" fmla="*/ 667512 h 1572768"/>
              <a:gd name="connsiteX58" fmla="*/ 2414016 w 2450592"/>
              <a:gd name="connsiteY58" fmla="*/ 621792 h 1572768"/>
              <a:gd name="connsiteX59" fmla="*/ 2441448 w 2450592"/>
              <a:gd name="connsiteY59" fmla="*/ 521208 h 1572768"/>
              <a:gd name="connsiteX60" fmla="*/ 2450592 w 2450592"/>
              <a:gd name="connsiteY60" fmla="*/ 457200 h 1572768"/>
              <a:gd name="connsiteX61" fmla="*/ 2441448 w 2450592"/>
              <a:gd name="connsiteY61" fmla="*/ 310896 h 1572768"/>
              <a:gd name="connsiteX62" fmla="*/ 2414016 w 2450592"/>
              <a:gd name="connsiteY62" fmla="*/ 246888 h 1572768"/>
              <a:gd name="connsiteX63" fmla="*/ 2395728 w 2450592"/>
              <a:gd name="connsiteY63" fmla="*/ 219456 h 1572768"/>
              <a:gd name="connsiteX64" fmla="*/ 2368296 w 2450592"/>
              <a:gd name="connsiteY64" fmla="*/ 182880 h 1572768"/>
              <a:gd name="connsiteX65" fmla="*/ 2286000 w 2450592"/>
              <a:gd name="connsiteY65" fmla="*/ 109728 h 1572768"/>
              <a:gd name="connsiteX66" fmla="*/ 2194560 w 2450592"/>
              <a:gd name="connsiteY66" fmla="*/ 54864 h 1572768"/>
              <a:gd name="connsiteX67" fmla="*/ 2103120 w 2450592"/>
              <a:gd name="connsiteY67" fmla="*/ 27432 h 1572768"/>
              <a:gd name="connsiteX68" fmla="*/ 2075688 w 2450592"/>
              <a:gd name="connsiteY68" fmla="*/ 18288 h 1572768"/>
              <a:gd name="connsiteX69" fmla="*/ 2002536 w 2450592"/>
              <a:gd name="connsiteY69" fmla="*/ 0 h 1572768"/>
              <a:gd name="connsiteX70" fmla="*/ 1847088 w 2450592"/>
              <a:gd name="connsiteY70" fmla="*/ 27432 h 1572768"/>
              <a:gd name="connsiteX71" fmla="*/ 1819656 w 2450592"/>
              <a:gd name="connsiteY71" fmla="*/ 36576 h 1572768"/>
              <a:gd name="connsiteX72" fmla="*/ 1783080 w 2450592"/>
              <a:gd name="connsiteY72" fmla="*/ 82296 h 157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450592" h="1572768">
                <a:moveTo>
                  <a:pt x="1783080" y="82296"/>
                </a:moveTo>
                <a:lnTo>
                  <a:pt x="1655064" y="210312"/>
                </a:lnTo>
                <a:lnTo>
                  <a:pt x="1627632" y="237744"/>
                </a:lnTo>
                <a:lnTo>
                  <a:pt x="1591056" y="274320"/>
                </a:lnTo>
                <a:cubicBezTo>
                  <a:pt x="1544078" y="391765"/>
                  <a:pt x="1605131" y="246170"/>
                  <a:pt x="1545336" y="365760"/>
                </a:cubicBezTo>
                <a:cubicBezTo>
                  <a:pt x="1469724" y="516984"/>
                  <a:pt x="1596337" y="289022"/>
                  <a:pt x="1499616" y="466344"/>
                </a:cubicBezTo>
                <a:cubicBezTo>
                  <a:pt x="1491105" y="481947"/>
                  <a:pt x="1479538" y="495884"/>
                  <a:pt x="1472184" y="512064"/>
                </a:cubicBezTo>
                <a:cubicBezTo>
                  <a:pt x="1464207" y="529613"/>
                  <a:pt x="1462517" y="549686"/>
                  <a:pt x="1453896" y="566928"/>
                </a:cubicBezTo>
                <a:cubicBezTo>
                  <a:pt x="1447080" y="580559"/>
                  <a:pt x="1434918" y="590824"/>
                  <a:pt x="1426464" y="603504"/>
                </a:cubicBezTo>
                <a:cubicBezTo>
                  <a:pt x="1416605" y="618292"/>
                  <a:pt x="1410410" y="635571"/>
                  <a:pt x="1399032" y="649224"/>
                </a:cubicBezTo>
                <a:cubicBezTo>
                  <a:pt x="1371948" y="681725"/>
                  <a:pt x="1343851" y="710800"/>
                  <a:pt x="1307592" y="731520"/>
                </a:cubicBezTo>
                <a:cubicBezTo>
                  <a:pt x="1295757" y="738283"/>
                  <a:pt x="1282851" y="743045"/>
                  <a:pt x="1271016" y="749808"/>
                </a:cubicBezTo>
                <a:cubicBezTo>
                  <a:pt x="1261474" y="755260"/>
                  <a:pt x="1253685" y="763767"/>
                  <a:pt x="1243584" y="768096"/>
                </a:cubicBezTo>
                <a:cubicBezTo>
                  <a:pt x="1232033" y="773046"/>
                  <a:pt x="1219045" y="773629"/>
                  <a:pt x="1207008" y="777240"/>
                </a:cubicBezTo>
                <a:cubicBezTo>
                  <a:pt x="1149557" y="794475"/>
                  <a:pt x="1156731" y="799010"/>
                  <a:pt x="1097280" y="804672"/>
                </a:cubicBezTo>
                <a:cubicBezTo>
                  <a:pt x="1024310" y="811622"/>
                  <a:pt x="839258" y="819859"/>
                  <a:pt x="777240" y="822960"/>
                </a:cubicBezTo>
                <a:cubicBezTo>
                  <a:pt x="752856" y="826008"/>
                  <a:pt x="728605" y="830432"/>
                  <a:pt x="704088" y="832104"/>
                </a:cubicBezTo>
                <a:cubicBezTo>
                  <a:pt x="594445" y="839580"/>
                  <a:pt x="484370" y="840662"/>
                  <a:pt x="374904" y="850392"/>
                </a:cubicBezTo>
                <a:cubicBezTo>
                  <a:pt x="346913" y="852880"/>
                  <a:pt x="319684" y="861159"/>
                  <a:pt x="292608" y="868680"/>
                </a:cubicBezTo>
                <a:cubicBezTo>
                  <a:pt x="216338" y="889866"/>
                  <a:pt x="218198" y="892169"/>
                  <a:pt x="155448" y="923544"/>
                </a:cubicBezTo>
                <a:cubicBezTo>
                  <a:pt x="128016" y="963168"/>
                  <a:pt x="94705" y="999311"/>
                  <a:pt x="73152" y="1042416"/>
                </a:cubicBezTo>
                <a:cubicBezTo>
                  <a:pt x="64008" y="1060704"/>
                  <a:pt x="55511" y="1079330"/>
                  <a:pt x="45720" y="1097280"/>
                </a:cubicBezTo>
                <a:cubicBezTo>
                  <a:pt x="37209" y="1112883"/>
                  <a:pt x="26236" y="1127104"/>
                  <a:pt x="18288" y="1143000"/>
                </a:cubicBezTo>
                <a:cubicBezTo>
                  <a:pt x="10947" y="1157681"/>
                  <a:pt x="6096" y="1173480"/>
                  <a:pt x="0" y="1188720"/>
                </a:cubicBezTo>
                <a:cubicBezTo>
                  <a:pt x="3048" y="1246632"/>
                  <a:pt x="-18" y="1305192"/>
                  <a:pt x="9144" y="1362456"/>
                </a:cubicBezTo>
                <a:cubicBezTo>
                  <a:pt x="12374" y="1382646"/>
                  <a:pt x="26882" y="1399317"/>
                  <a:pt x="36576" y="1417320"/>
                </a:cubicBezTo>
                <a:cubicBezTo>
                  <a:pt x="48226" y="1438956"/>
                  <a:pt x="57801" y="1462139"/>
                  <a:pt x="73152" y="1481328"/>
                </a:cubicBezTo>
                <a:cubicBezTo>
                  <a:pt x="82672" y="1493228"/>
                  <a:pt x="98157" y="1498842"/>
                  <a:pt x="109728" y="1508760"/>
                </a:cubicBezTo>
                <a:cubicBezTo>
                  <a:pt x="119546" y="1517176"/>
                  <a:pt x="126194" y="1529338"/>
                  <a:pt x="137160" y="1536192"/>
                </a:cubicBezTo>
                <a:cubicBezTo>
                  <a:pt x="151079" y="1544891"/>
                  <a:pt x="167308" y="1549289"/>
                  <a:pt x="182880" y="1554480"/>
                </a:cubicBezTo>
                <a:cubicBezTo>
                  <a:pt x="202250" y="1560937"/>
                  <a:pt x="247058" y="1569144"/>
                  <a:pt x="265176" y="1572768"/>
                </a:cubicBezTo>
                <a:cubicBezTo>
                  <a:pt x="413364" y="1566840"/>
                  <a:pt x="451928" y="1571730"/>
                  <a:pt x="566928" y="1554480"/>
                </a:cubicBezTo>
                <a:cubicBezTo>
                  <a:pt x="603598" y="1548979"/>
                  <a:pt x="641478" y="1547918"/>
                  <a:pt x="676656" y="1536192"/>
                </a:cubicBezTo>
                <a:cubicBezTo>
                  <a:pt x="713232" y="1524000"/>
                  <a:pt x="751900" y="1516858"/>
                  <a:pt x="786384" y="1499616"/>
                </a:cubicBezTo>
                <a:lnTo>
                  <a:pt x="877824" y="1453896"/>
                </a:lnTo>
                <a:cubicBezTo>
                  <a:pt x="890016" y="1447800"/>
                  <a:pt x="903058" y="1443169"/>
                  <a:pt x="914400" y="1435608"/>
                </a:cubicBezTo>
                <a:cubicBezTo>
                  <a:pt x="923544" y="1429512"/>
                  <a:pt x="931854" y="1421925"/>
                  <a:pt x="941832" y="1417320"/>
                </a:cubicBezTo>
                <a:cubicBezTo>
                  <a:pt x="1059985" y="1362788"/>
                  <a:pt x="999096" y="1401879"/>
                  <a:pt x="1088136" y="1353312"/>
                </a:cubicBezTo>
                <a:cubicBezTo>
                  <a:pt x="1103739" y="1344801"/>
                  <a:pt x="1119827" y="1336791"/>
                  <a:pt x="1133856" y="1325880"/>
                </a:cubicBezTo>
                <a:cubicBezTo>
                  <a:pt x="1147466" y="1315294"/>
                  <a:pt x="1155811" y="1298442"/>
                  <a:pt x="1170432" y="1289304"/>
                </a:cubicBezTo>
                <a:cubicBezTo>
                  <a:pt x="1205109" y="1267631"/>
                  <a:pt x="1246135" y="1257123"/>
                  <a:pt x="1280160" y="1234440"/>
                </a:cubicBezTo>
                <a:cubicBezTo>
                  <a:pt x="1298448" y="1222248"/>
                  <a:pt x="1315365" y="1207694"/>
                  <a:pt x="1335024" y="1197864"/>
                </a:cubicBezTo>
                <a:cubicBezTo>
                  <a:pt x="1346264" y="1192244"/>
                  <a:pt x="1359833" y="1193133"/>
                  <a:pt x="1371600" y="1188720"/>
                </a:cubicBezTo>
                <a:cubicBezTo>
                  <a:pt x="1384363" y="1183934"/>
                  <a:pt x="1395366" y="1175090"/>
                  <a:pt x="1408176" y="1170432"/>
                </a:cubicBezTo>
                <a:cubicBezTo>
                  <a:pt x="1439863" y="1158910"/>
                  <a:pt x="1514642" y="1142041"/>
                  <a:pt x="1545336" y="1133856"/>
                </a:cubicBezTo>
                <a:cubicBezTo>
                  <a:pt x="1587506" y="1122611"/>
                  <a:pt x="1623367" y="1111866"/>
                  <a:pt x="1664208" y="1097280"/>
                </a:cubicBezTo>
                <a:cubicBezTo>
                  <a:pt x="1688733" y="1088521"/>
                  <a:pt x="1712503" y="1077616"/>
                  <a:pt x="1737360" y="1069848"/>
                </a:cubicBezTo>
                <a:cubicBezTo>
                  <a:pt x="1761350" y="1062351"/>
                  <a:pt x="1786226" y="1058036"/>
                  <a:pt x="1810512" y="1051560"/>
                </a:cubicBezTo>
                <a:cubicBezTo>
                  <a:pt x="1831953" y="1045843"/>
                  <a:pt x="1853184" y="1039368"/>
                  <a:pt x="1874520" y="1033272"/>
                </a:cubicBezTo>
                <a:cubicBezTo>
                  <a:pt x="1889760" y="1024128"/>
                  <a:pt x="1903652" y="1012220"/>
                  <a:pt x="1920240" y="1005840"/>
                </a:cubicBezTo>
                <a:cubicBezTo>
                  <a:pt x="2129081" y="925516"/>
                  <a:pt x="1865772" y="1049546"/>
                  <a:pt x="2057400" y="960120"/>
                </a:cubicBezTo>
                <a:cubicBezTo>
                  <a:pt x="2082104" y="948591"/>
                  <a:pt x="2107004" y="937281"/>
                  <a:pt x="2130552" y="923544"/>
                </a:cubicBezTo>
                <a:cubicBezTo>
                  <a:pt x="2143716" y="915865"/>
                  <a:pt x="2154448" y="904566"/>
                  <a:pt x="2167128" y="896112"/>
                </a:cubicBezTo>
                <a:cubicBezTo>
                  <a:pt x="2181916" y="886253"/>
                  <a:pt x="2198060" y="878539"/>
                  <a:pt x="2212848" y="868680"/>
                </a:cubicBezTo>
                <a:cubicBezTo>
                  <a:pt x="2225528" y="860226"/>
                  <a:pt x="2236744" y="849702"/>
                  <a:pt x="2249424" y="841248"/>
                </a:cubicBezTo>
                <a:cubicBezTo>
                  <a:pt x="2264212" y="831389"/>
                  <a:pt x="2280356" y="823675"/>
                  <a:pt x="2295144" y="813816"/>
                </a:cubicBezTo>
                <a:cubicBezTo>
                  <a:pt x="2330335" y="790355"/>
                  <a:pt x="2330897" y="787207"/>
                  <a:pt x="2359152" y="758952"/>
                </a:cubicBezTo>
                <a:lnTo>
                  <a:pt x="2395728" y="667512"/>
                </a:lnTo>
                <a:cubicBezTo>
                  <a:pt x="2401824" y="652272"/>
                  <a:pt x="2410797" y="637887"/>
                  <a:pt x="2414016" y="621792"/>
                </a:cubicBezTo>
                <a:cubicBezTo>
                  <a:pt x="2426941" y="557169"/>
                  <a:pt x="2418245" y="590816"/>
                  <a:pt x="2441448" y="521208"/>
                </a:cubicBezTo>
                <a:cubicBezTo>
                  <a:pt x="2444496" y="499872"/>
                  <a:pt x="2450592" y="478753"/>
                  <a:pt x="2450592" y="457200"/>
                </a:cubicBezTo>
                <a:cubicBezTo>
                  <a:pt x="2450592" y="408337"/>
                  <a:pt x="2446563" y="359491"/>
                  <a:pt x="2441448" y="310896"/>
                </a:cubicBezTo>
                <a:cubicBezTo>
                  <a:pt x="2439793" y="295177"/>
                  <a:pt x="2419927" y="257232"/>
                  <a:pt x="2414016" y="246888"/>
                </a:cubicBezTo>
                <a:cubicBezTo>
                  <a:pt x="2408564" y="237346"/>
                  <a:pt x="2402116" y="228399"/>
                  <a:pt x="2395728" y="219456"/>
                </a:cubicBezTo>
                <a:cubicBezTo>
                  <a:pt x="2386870" y="207055"/>
                  <a:pt x="2378332" y="194349"/>
                  <a:pt x="2368296" y="182880"/>
                </a:cubicBezTo>
                <a:cubicBezTo>
                  <a:pt x="2344387" y="155555"/>
                  <a:pt x="2315225" y="130983"/>
                  <a:pt x="2286000" y="109728"/>
                </a:cubicBezTo>
                <a:cubicBezTo>
                  <a:pt x="2259761" y="90645"/>
                  <a:pt x="2226009" y="67443"/>
                  <a:pt x="2194560" y="54864"/>
                </a:cubicBezTo>
                <a:cubicBezTo>
                  <a:pt x="2140235" y="33134"/>
                  <a:pt x="2150274" y="40905"/>
                  <a:pt x="2103120" y="27432"/>
                </a:cubicBezTo>
                <a:cubicBezTo>
                  <a:pt x="2093852" y="24784"/>
                  <a:pt x="2084987" y="20824"/>
                  <a:pt x="2075688" y="18288"/>
                </a:cubicBezTo>
                <a:cubicBezTo>
                  <a:pt x="2051439" y="11675"/>
                  <a:pt x="2002536" y="0"/>
                  <a:pt x="2002536" y="0"/>
                </a:cubicBezTo>
                <a:cubicBezTo>
                  <a:pt x="1861156" y="11782"/>
                  <a:pt x="1933725" y="-5057"/>
                  <a:pt x="1847088" y="27432"/>
                </a:cubicBezTo>
                <a:cubicBezTo>
                  <a:pt x="1838063" y="30816"/>
                  <a:pt x="1828082" y="31895"/>
                  <a:pt x="1819656" y="36576"/>
                </a:cubicBezTo>
                <a:cubicBezTo>
                  <a:pt x="1800443" y="47250"/>
                  <a:pt x="1764792" y="73152"/>
                  <a:pt x="1783080" y="82296"/>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a:extLst>
              <a:ext uri="{FF2B5EF4-FFF2-40B4-BE49-F238E27FC236}">
                <a16:creationId xmlns:a16="http://schemas.microsoft.com/office/drawing/2014/main" id="{AF73A128-2D7A-084B-9163-DEA9C1957B26}"/>
              </a:ext>
            </a:extLst>
          </p:cNvPr>
          <p:cNvSpPr/>
          <p:nvPr/>
        </p:nvSpPr>
        <p:spPr>
          <a:xfrm>
            <a:off x="2240280" y="2761380"/>
            <a:ext cx="1033271" cy="2880468"/>
          </a:xfrm>
          <a:custGeom>
            <a:avLst/>
            <a:gdLst>
              <a:gd name="connsiteX0" fmla="*/ 475488 w 1033271"/>
              <a:gd name="connsiteY0" fmla="*/ 27540 h 2880468"/>
              <a:gd name="connsiteX1" fmla="*/ 347472 w 1033271"/>
              <a:gd name="connsiteY1" fmla="*/ 73260 h 2880468"/>
              <a:gd name="connsiteX2" fmla="*/ 265176 w 1033271"/>
              <a:gd name="connsiteY2" fmla="*/ 137268 h 2880468"/>
              <a:gd name="connsiteX3" fmla="*/ 228600 w 1033271"/>
              <a:gd name="connsiteY3" fmla="*/ 182988 h 2880468"/>
              <a:gd name="connsiteX4" fmla="*/ 192024 w 1033271"/>
              <a:gd name="connsiteY4" fmla="*/ 219564 h 2880468"/>
              <a:gd name="connsiteX5" fmla="*/ 146304 w 1033271"/>
              <a:gd name="connsiteY5" fmla="*/ 320148 h 2880468"/>
              <a:gd name="connsiteX6" fmla="*/ 182880 w 1033271"/>
              <a:gd name="connsiteY6" fmla="*/ 640188 h 2880468"/>
              <a:gd name="connsiteX7" fmla="*/ 201168 w 1033271"/>
              <a:gd name="connsiteY7" fmla="*/ 676764 h 2880468"/>
              <a:gd name="connsiteX8" fmla="*/ 265176 w 1033271"/>
              <a:gd name="connsiteY8" fmla="*/ 740772 h 2880468"/>
              <a:gd name="connsiteX9" fmla="*/ 292608 w 1033271"/>
              <a:gd name="connsiteY9" fmla="*/ 768204 h 2880468"/>
              <a:gd name="connsiteX10" fmla="*/ 347472 w 1033271"/>
              <a:gd name="connsiteY10" fmla="*/ 795636 h 2880468"/>
              <a:gd name="connsiteX11" fmla="*/ 438912 w 1033271"/>
              <a:gd name="connsiteY11" fmla="*/ 850500 h 2880468"/>
              <a:gd name="connsiteX12" fmla="*/ 475488 w 1033271"/>
              <a:gd name="connsiteY12" fmla="*/ 877932 h 2880468"/>
              <a:gd name="connsiteX13" fmla="*/ 512064 w 1033271"/>
              <a:gd name="connsiteY13" fmla="*/ 896220 h 2880468"/>
              <a:gd name="connsiteX14" fmla="*/ 557784 w 1033271"/>
              <a:gd name="connsiteY14" fmla="*/ 932796 h 2880468"/>
              <a:gd name="connsiteX15" fmla="*/ 576072 w 1033271"/>
              <a:gd name="connsiteY15" fmla="*/ 960228 h 2880468"/>
              <a:gd name="connsiteX16" fmla="*/ 603504 w 1033271"/>
              <a:gd name="connsiteY16" fmla="*/ 1005948 h 2880468"/>
              <a:gd name="connsiteX17" fmla="*/ 621792 w 1033271"/>
              <a:gd name="connsiteY17" fmla="*/ 1033380 h 2880468"/>
              <a:gd name="connsiteX18" fmla="*/ 640080 w 1033271"/>
              <a:gd name="connsiteY18" fmla="*/ 1069956 h 2880468"/>
              <a:gd name="connsiteX19" fmla="*/ 667512 w 1033271"/>
              <a:gd name="connsiteY19" fmla="*/ 1115676 h 2880468"/>
              <a:gd name="connsiteX20" fmla="*/ 694944 w 1033271"/>
              <a:gd name="connsiteY20" fmla="*/ 1271124 h 2880468"/>
              <a:gd name="connsiteX21" fmla="*/ 658368 w 1033271"/>
              <a:gd name="connsiteY21" fmla="*/ 1554588 h 2880468"/>
              <a:gd name="connsiteX22" fmla="*/ 612648 w 1033271"/>
              <a:gd name="connsiteY22" fmla="*/ 1627740 h 2880468"/>
              <a:gd name="connsiteX23" fmla="*/ 585216 w 1033271"/>
              <a:gd name="connsiteY23" fmla="*/ 1664316 h 2880468"/>
              <a:gd name="connsiteX24" fmla="*/ 557784 w 1033271"/>
              <a:gd name="connsiteY24" fmla="*/ 1710036 h 2880468"/>
              <a:gd name="connsiteX25" fmla="*/ 512064 w 1033271"/>
              <a:gd name="connsiteY25" fmla="*/ 1746612 h 2880468"/>
              <a:gd name="connsiteX26" fmla="*/ 384048 w 1033271"/>
              <a:gd name="connsiteY26" fmla="*/ 1874628 h 2880468"/>
              <a:gd name="connsiteX27" fmla="*/ 256032 w 1033271"/>
              <a:gd name="connsiteY27" fmla="*/ 2030076 h 2880468"/>
              <a:gd name="connsiteX28" fmla="*/ 201168 w 1033271"/>
              <a:gd name="connsiteY28" fmla="*/ 2084940 h 2880468"/>
              <a:gd name="connsiteX29" fmla="*/ 128016 w 1033271"/>
              <a:gd name="connsiteY29" fmla="*/ 2139804 h 2880468"/>
              <a:gd name="connsiteX30" fmla="*/ 54864 w 1033271"/>
              <a:gd name="connsiteY30" fmla="*/ 2240388 h 2880468"/>
              <a:gd name="connsiteX31" fmla="*/ 27432 w 1033271"/>
              <a:gd name="connsiteY31" fmla="*/ 2350116 h 2880468"/>
              <a:gd name="connsiteX32" fmla="*/ 18288 w 1033271"/>
              <a:gd name="connsiteY32" fmla="*/ 2395836 h 2880468"/>
              <a:gd name="connsiteX33" fmla="*/ 0 w 1033271"/>
              <a:gd name="connsiteY33" fmla="*/ 2514708 h 2880468"/>
              <a:gd name="connsiteX34" fmla="*/ 9144 w 1033271"/>
              <a:gd name="connsiteY34" fmla="*/ 2670156 h 2880468"/>
              <a:gd name="connsiteX35" fmla="*/ 45720 w 1033271"/>
              <a:gd name="connsiteY35" fmla="*/ 2715876 h 2880468"/>
              <a:gd name="connsiteX36" fmla="*/ 146304 w 1033271"/>
              <a:gd name="connsiteY36" fmla="*/ 2779884 h 2880468"/>
              <a:gd name="connsiteX37" fmla="*/ 182880 w 1033271"/>
              <a:gd name="connsiteY37" fmla="*/ 2807316 h 2880468"/>
              <a:gd name="connsiteX38" fmla="*/ 210312 w 1033271"/>
              <a:gd name="connsiteY38" fmla="*/ 2816460 h 2880468"/>
              <a:gd name="connsiteX39" fmla="*/ 256032 w 1033271"/>
              <a:gd name="connsiteY39" fmla="*/ 2853036 h 2880468"/>
              <a:gd name="connsiteX40" fmla="*/ 283464 w 1033271"/>
              <a:gd name="connsiteY40" fmla="*/ 2862180 h 2880468"/>
              <a:gd name="connsiteX41" fmla="*/ 411480 w 1033271"/>
              <a:gd name="connsiteY41" fmla="*/ 2880468 h 2880468"/>
              <a:gd name="connsiteX42" fmla="*/ 493776 w 1033271"/>
              <a:gd name="connsiteY42" fmla="*/ 2871324 h 2880468"/>
              <a:gd name="connsiteX43" fmla="*/ 521208 w 1033271"/>
              <a:gd name="connsiteY43" fmla="*/ 2853036 h 2880468"/>
              <a:gd name="connsiteX44" fmla="*/ 557784 w 1033271"/>
              <a:gd name="connsiteY44" fmla="*/ 2843892 h 2880468"/>
              <a:gd name="connsiteX45" fmla="*/ 594360 w 1033271"/>
              <a:gd name="connsiteY45" fmla="*/ 2816460 h 2880468"/>
              <a:gd name="connsiteX46" fmla="*/ 640080 w 1033271"/>
              <a:gd name="connsiteY46" fmla="*/ 2789028 h 2880468"/>
              <a:gd name="connsiteX47" fmla="*/ 676656 w 1033271"/>
              <a:gd name="connsiteY47" fmla="*/ 2752452 h 2880468"/>
              <a:gd name="connsiteX48" fmla="*/ 685800 w 1033271"/>
              <a:gd name="connsiteY48" fmla="*/ 2725020 h 2880468"/>
              <a:gd name="connsiteX49" fmla="*/ 722376 w 1033271"/>
              <a:gd name="connsiteY49" fmla="*/ 2661012 h 2880468"/>
              <a:gd name="connsiteX50" fmla="*/ 749808 w 1033271"/>
              <a:gd name="connsiteY50" fmla="*/ 2569572 h 2880468"/>
              <a:gd name="connsiteX51" fmla="*/ 768096 w 1033271"/>
              <a:gd name="connsiteY51" fmla="*/ 2441556 h 2880468"/>
              <a:gd name="connsiteX52" fmla="*/ 768096 w 1033271"/>
              <a:gd name="connsiteY52" fmla="*/ 1655172 h 2880468"/>
              <a:gd name="connsiteX53" fmla="*/ 777240 w 1033271"/>
              <a:gd name="connsiteY53" fmla="*/ 1618596 h 2880468"/>
              <a:gd name="connsiteX54" fmla="*/ 804672 w 1033271"/>
              <a:gd name="connsiteY54" fmla="*/ 1499724 h 2880468"/>
              <a:gd name="connsiteX55" fmla="*/ 813816 w 1033271"/>
              <a:gd name="connsiteY55" fmla="*/ 1444860 h 2880468"/>
              <a:gd name="connsiteX56" fmla="*/ 832104 w 1033271"/>
              <a:gd name="connsiteY56" fmla="*/ 1399140 h 2880468"/>
              <a:gd name="connsiteX57" fmla="*/ 868680 w 1033271"/>
              <a:gd name="connsiteY57" fmla="*/ 1280268 h 2880468"/>
              <a:gd name="connsiteX58" fmla="*/ 896112 w 1033271"/>
              <a:gd name="connsiteY58" fmla="*/ 1207116 h 2880468"/>
              <a:gd name="connsiteX59" fmla="*/ 932688 w 1033271"/>
              <a:gd name="connsiteY59" fmla="*/ 1042524 h 2880468"/>
              <a:gd name="connsiteX60" fmla="*/ 941832 w 1033271"/>
              <a:gd name="connsiteY60" fmla="*/ 996804 h 2880468"/>
              <a:gd name="connsiteX61" fmla="*/ 969264 w 1033271"/>
              <a:gd name="connsiteY61" fmla="*/ 914508 h 2880468"/>
              <a:gd name="connsiteX62" fmla="*/ 987552 w 1033271"/>
              <a:gd name="connsiteY62" fmla="*/ 841356 h 2880468"/>
              <a:gd name="connsiteX63" fmla="*/ 996696 w 1033271"/>
              <a:gd name="connsiteY63" fmla="*/ 768204 h 2880468"/>
              <a:gd name="connsiteX64" fmla="*/ 1005840 w 1033271"/>
              <a:gd name="connsiteY64" fmla="*/ 731628 h 2880468"/>
              <a:gd name="connsiteX65" fmla="*/ 1024128 w 1033271"/>
              <a:gd name="connsiteY65" fmla="*/ 621900 h 2880468"/>
              <a:gd name="connsiteX66" fmla="*/ 1024128 w 1033271"/>
              <a:gd name="connsiteY66" fmla="*/ 356724 h 2880468"/>
              <a:gd name="connsiteX67" fmla="*/ 1005840 w 1033271"/>
              <a:gd name="connsiteY67" fmla="*/ 274428 h 2880468"/>
              <a:gd name="connsiteX68" fmla="*/ 996696 w 1033271"/>
              <a:gd name="connsiteY68" fmla="*/ 237852 h 2880468"/>
              <a:gd name="connsiteX69" fmla="*/ 969264 w 1033271"/>
              <a:gd name="connsiteY69" fmla="*/ 210420 h 2880468"/>
              <a:gd name="connsiteX70" fmla="*/ 914400 w 1033271"/>
              <a:gd name="connsiteY70" fmla="*/ 155556 h 2880468"/>
              <a:gd name="connsiteX71" fmla="*/ 896112 w 1033271"/>
              <a:gd name="connsiteY71" fmla="*/ 128124 h 2880468"/>
              <a:gd name="connsiteX72" fmla="*/ 804672 w 1033271"/>
              <a:gd name="connsiteY72" fmla="*/ 64116 h 2880468"/>
              <a:gd name="connsiteX73" fmla="*/ 640080 w 1033271"/>
              <a:gd name="connsiteY73" fmla="*/ 9252 h 2880468"/>
              <a:gd name="connsiteX74" fmla="*/ 576072 w 1033271"/>
              <a:gd name="connsiteY74" fmla="*/ 108 h 2880468"/>
              <a:gd name="connsiteX75" fmla="*/ 475488 w 1033271"/>
              <a:gd name="connsiteY75" fmla="*/ 27540 h 288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33271" h="2880468">
                <a:moveTo>
                  <a:pt x="475488" y="27540"/>
                </a:moveTo>
                <a:cubicBezTo>
                  <a:pt x="437388" y="39732"/>
                  <a:pt x="376378" y="51580"/>
                  <a:pt x="347472" y="73260"/>
                </a:cubicBezTo>
                <a:cubicBezTo>
                  <a:pt x="216423" y="171546"/>
                  <a:pt x="410107" y="50309"/>
                  <a:pt x="265176" y="137268"/>
                </a:cubicBezTo>
                <a:cubicBezTo>
                  <a:pt x="252984" y="152508"/>
                  <a:pt x="241566" y="168401"/>
                  <a:pt x="228600" y="182988"/>
                </a:cubicBezTo>
                <a:cubicBezTo>
                  <a:pt x="217145" y="195875"/>
                  <a:pt x="202610" y="205954"/>
                  <a:pt x="192024" y="219564"/>
                </a:cubicBezTo>
                <a:cubicBezTo>
                  <a:pt x="162974" y="256914"/>
                  <a:pt x="161210" y="275431"/>
                  <a:pt x="146304" y="320148"/>
                </a:cubicBezTo>
                <a:cubicBezTo>
                  <a:pt x="159956" y="524924"/>
                  <a:pt x="131583" y="524769"/>
                  <a:pt x="182880" y="640188"/>
                </a:cubicBezTo>
                <a:cubicBezTo>
                  <a:pt x="188416" y="652644"/>
                  <a:pt x="193607" y="665422"/>
                  <a:pt x="201168" y="676764"/>
                </a:cubicBezTo>
                <a:cubicBezTo>
                  <a:pt x="247708" y="746573"/>
                  <a:pt x="219760" y="702926"/>
                  <a:pt x="265176" y="740772"/>
                </a:cubicBezTo>
                <a:cubicBezTo>
                  <a:pt x="275110" y="749051"/>
                  <a:pt x="281848" y="761031"/>
                  <a:pt x="292608" y="768204"/>
                </a:cubicBezTo>
                <a:cubicBezTo>
                  <a:pt x="309621" y="779546"/>
                  <a:pt x="329651" y="785612"/>
                  <a:pt x="347472" y="795636"/>
                </a:cubicBezTo>
                <a:cubicBezTo>
                  <a:pt x="378453" y="813063"/>
                  <a:pt x="410476" y="829173"/>
                  <a:pt x="438912" y="850500"/>
                </a:cubicBezTo>
                <a:cubicBezTo>
                  <a:pt x="451104" y="859644"/>
                  <a:pt x="462565" y="869855"/>
                  <a:pt x="475488" y="877932"/>
                </a:cubicBezTo>
                <a:cubicBezTo>
                  <a:pt x="487047" y="885156"/>
                  <a:pt x="500722" y="888659"/>
                  <a:pt x="512064" y="896220"/>
                </a:cubicBezTo>
                <a:cubicBezTo>
                  <a:pt x="528303" y="907046"/>
                  <a:pt x="543984" y="918996"/>
                  <a:pt x="557784" y="932796"/>
                </a:cubicBezTo>
                <a:cubicBezTo>
                  <a:pt x="565555" y="940567"/>
                  <a:pt x="570247" y="950909"/>
                  <a:pt x="576072" y="960228"/>
                </a:cubicBezTo>
                <a:cubicBezTo>
                  <a:pt x="585492" y="975299"/>
                  <a:pt x="594084" y="990877"/>
                  <a:pt x="603504" y="1005948"/>
                </a:cubicBezTo>
                <a:cubicBezTo>
                  <a:pt x="609329" y="1015267"/>
                  <a:pt x="616340" y="1023838"/>
                  <a:pt x="621792" y="1033380"/>
                </a:cubicBezTo>
                <a:cubicBezTo>
                  <a:pt x="628555" y="1045215"/>
                  <a:pt x="633460" y="1058040"/>
                  <a:pt x="640080" y="1069956"/>
                </a:cubicBezTo>
                <a:cubicBezTo>
                  <a:pt x="648711" y="1085492"/>
                  <a:pt x="658368" y="1100436"/>
                  <a:pt x="667512" y="1115676"/>
                </a:cubicBezTo>
                <a:cubicBezTo>
                  <a:pt x="692494" y="1215605"/>
                  <a:pt x="683024" y="1163847"/>
                  <a:pt x="694944" y="1271124"/>
                </a:cubicBezTo>
                <a:cubicBezTo>
                  <a:pt x="685920" y="1388440"/>
                  <a:pt x="704002" y="1463320"/>
                  <a:pt x="658368" y="1554588"/>
                </a:cubicBezTo>
                <a:cubicBezTo>
                  <a:pt x="651250" y="1568825"/>
                  <a:pt x="624737" y="1610815"/>
                  <a:pt x="612648" y="1627740"/>
                </a:cubicBezTo>
                <a:cubicBezTo>
                  <a:pt x="603790" y="1640141"/>
                  <a:pt x="593670" y="1651636"/>
                  <a:pt x="585216" y="1664316"/>
                </a:cubicBezTo>
                <a:cubicBezTo>
                  <a:pt x="575357" y="1679104"/>
                  <a:pt x="569592" y="1696752"/>
                  <a:pt x="557784" y="1710036"/>
                </a:cubicBezTo>
                <a:cubicBezTo>
                  <a:pt x="544818" y="1724623"/>
                  <a:pt x="526232" y="1733189"/>
                  <a:pt x="512064" y="1746612"/>
                </a:cubicBezTo>
                <a:cubicBezTo>
                  <a:pt x="468255" y="1788116"/>
                  <a:pt x="422411" y="1828044"/>
                  <a:pt x="384048" y="1874628"/>
                </a:cubicBezTo>
                <a:cubicBezTo>
                  <a:pt x="341376" y="1926444"/>
                  <a:pt x="303497" y="1982611"/>
                  <a:pt x="256032" y="2030076"/>
                </a:cubicBezTo>
                <a:cubicBezTo>
                  <a:pt x="237744" y="2048364"/>
                  <a:pt x="220805" y="2068108"/>
                  <a:pt x="201168" y="2084940"/>
                </a:cubicBezTo>
                <a:cubicBezTo>
                  <a:pt x="178026" y="2104776"/>
                  <a:pt x="150484" y="2119208"/>
                  <a:pt x="128016" y="2139804"/>
                </a:cubicBezTo>
                <a:cubicBezTo>
                  <a:pt x="112615" y="2153922"/>
                  <a:pt x="62956" y="2224204"/>
                  <a:pt x="54864" y="2240388"/>
                </a:cubicBezTo>
                <a:cubicBezTo>
                  <a:pt x="35784" y="2278547"/>
                  <a:pt x="34868" y="2309220"/>
                  <a:pt x="27432" y="2350116"/>
                </a:cubicBezTo>
                <a:cubicBezTo>
                  <a:pt x="24652" y="2365407"/>
                  <a:pt x="21068" y="2380545"/>
                  <a:pt x="18288" y="2395836"/>
                </a:cubicBezTo>
                <a:cubicBezTo>
                  <a:pt x="9830" y="2442356"/>
                  <a:pt x="6850" y="2466759"/>
                  <a:pt x="0" y="2514708"/>
                </a:cubicBezTo>
                <a:cubicBezTo>
                  <a:pt x="3048" y="2566524"/>
                  <a:pt x="-2359" y="2619541"/>
                  <a:pt x="9144" y="2670156"/>
                </a:cubicBezTo>
                <a:cubicBezTo>
                  <a:pt x="13469" y="2689187"/>
                  <a:pt x="31333" y="2702688"/>
                  <a:pt x="45720" y="2715876"/>
                </a:cubicBezTo>
                <a:cubicBezTo>
                  <a:pt x="103479" y="2768822"/>
                  <a:pt x="97262" y="2763537"/>
                  <a:pt x="146304" y="2779884"/>
                </a:cubicBezTo>
                <a:cubicBezTo>
                  <a:pt x="158496" y="2789028"/>
                  <a:pt x="169648" y="2799755"/>
                  <a:pt x="182880" y="2807316"/>
                </a:cubicBezTo>
                <a:cubicBezTo>
                  <a:pt x="191249" y="2812098"/>
                  <a:pt x="202138" y="2811352"/>
                  <a:pt x="210312" y="2816460"/>
                </a:cubicBezTo>
                <a:cubicBezTo>
                  <a:pt x="226862" y="2826804"/>
                  <a:pt x="239482" y="2842692"/>
                  <a:pt x="256032" y="2853036"/>
                </a:cubicBezTo>
                <a:cubicBezTo>
                  <a:pt x="264206" y="2858144"/>
                  <a:pt x="274196" y="2859532"/>
                  <a:pt x="283464" y="2862180"/>
                </a:cubicBezTo>
                <a:cubicBezTo>
                  <a:pt x="337009" y="2877478"/>
                  <a:pt x="338610" y="2873181"/>
                  <a:pt x="411480" y="2880468"/>
                </a:cubicBezTo>
                <a:cubicBezTo>
                  <a:pt x="438912" y="2877420"/>
                  <a:pt x="466999" y="2878018"/>
                  <a:pt x="493776" y="2871324"/>
                </a:cubicBezTo>
                <a:cubicBezTo>
                  <a:pt x="504438" y="2868659"/>
                  <a:pt x="511107" y="2857365"/>
                  <a:pt x="521208" y="2853036"/>
                </a:cubicBezTo>
                <a:cubicBezTo>
                  <a:pt x="532759" y="2848086"/>
                  <a:pt x="545592" y="2846940"/>
                  <a:pt x="557784" y="2843892"/>
                </a:cubicBezTo>
                <a:cubicBezTo>
                  <a:pt x="569976" y="2834748"/>
                  <a:pt x="581680" y="2824914"/>
                  <a:pt x="594360" y="2816460"/>
                </a:cubicBezTo>
                <a:cubicBezTo>
                  <a:pt x="609148" y="2806601"/>
                  <a:pt x="626051" y="2799939"/>
                  <a:pt x="640080" y="2789028"/>
                </a:cubicBezTo>
                <a:cubicBezTo>
                  <a:pt x="653690" y="2778442"/>
                  <a:pt x="664464" y="2764644"/>
                  <a:pt x="676656" y="2752452"/>
                </a:cubicBezTo>
                <a:cubicBezTo>
                  <a:pt x="679704" y="2743308"/>
                  <a:pt x="682003" y="2733879"/>
                  <a:pt x="685800" y="2725020"/>
                </a:cubicBezTo>
                <a:cubicBezTo>
                  <a:pt x="699722" y="2692536"/>
                  <a:pt x="704010" y="2688562"/>
                  <a:pt x="722376" y="2661012"/>
                </a:cubicBezTo>
                <a:cubicBezTo>
                  <a:pt x="754673" y="2499527"/>
                  <a:pt x="704695" y="2734985"/>
                  <a:pt x="749808" y="2569572"/>
                </a:cubicBezTo>
                <a:cubicBezTo>
                  <a:pt x="755893" y="2547261"/>
                  <a:pt x="766062" y="2457831"/>
                  <a:pt x="768096" y="2441556"/>
                </a:cubicBezTo>
                <a:cubicBezTo>
                  <a:pt x="759932" y="2074154"/>
                  <a:pt x="752184" y="2013196"/>
                  <a:pt x="768096" y="1655172"/>
                </a:cubicBezTo>
                <a:cubicBezTo>
                  <a:pt x="768654" y="1642617"/>
                  <a:pt x="774992" y="1630961"/>
                  <a:pt x="777240" y="1618596"/>
                </a:cubicBezTo>
                <a:cubicBezTo>
                  <a:pt x="819691" y="1385113"/>
                  <a:pt x="752216" y="1709549"/>
                  <a:pt x="804672" y="1499724"/>
                </a:cubicBezTo>
                <a:cubicBezTo>
                  <a:pt x="809169" y="1481737"/>
                  <a:pt x="808938" y="1462747"/>
                  <a:pt x="813816" y="1444860"/>
                </a:cubicBezTo>
                <a:cubicBezTo>
                  <a:pt x="818135" y="1429024"/>
                  <a:pt x="826913" y="1414712"/>
                  <a:pt x="832104" y="1399140"/>
                </a:cubicBezTo>
                <a:cubicBezTo>
                  <a:pt x="866926" y="1294674"/>
                  <a:pt x="794328" y="1466147"/>
                  <a:pt x="868680" y="1280268"/>
                </a:cubicBezTo>
                <a:cubicBezTo>
                  <a:pt x="876599" y="1260471"/>
                  <a:pt x="889969" y="1229642"/>
                  <a:pt x="896112" y="1207116"/>
                </a:cubicBezTo>
                <a:cubicBezTo>
                  <a:pt x="915482" y="1136092"/>
                  <a:pt x="917456" y="1118685"/>
                  <a:pt x="932688" y="1042524"/>
                </a:cubicBezTo>
                <a:cubicBezTo>
                  <a:pt x="935736" y="1027284"/>
                  <a:pt x="936060" y="1011234"/>
                  <a:pt x="941832" y="996804"/>
                </a:cubicBezTo>
                <a:cubicBezTo>
                  <a:pt x="973359" y="917988"/>
                  <a:pt x="949577" y="983414"/>
                  <a:pt x="969264" y="914508"/>
                </a:cubicBezTo>
                <a:cubicBezTo>
                  <a:pt x="982244" y="869077"/>
                  <a:pt x="978257" y="901776"/>
                  <a:pt x="987552" y="841356"/>
                </a:cubicBezTo>
                <a:cubicBezTo>
                  <a:pt x="991289" y="817068"/>
                  <a:pt x="992656" y="792443"/>
                  <a:pt x="996696" y="768204"/>
                </a:cubicBezTo>
                <a:cubicBezTo>
                  <a:pt x="998762" y="755808"/>
                  <a:pt x="1003114" y="743896"/>
                  <a:pt x="1005840" y="731628"/>
                </a:cubicBezTo>
                <a:cubicBezTo>
                  <a:pt x="1016537" y="683493"/>
                  <a:pt x="1016494" y="675335"/>
                  <a:pt x="1024128" y="621900"/>
                </a:cubicBezTo>
                <a:cubicBezTo>
                  <a:pt x="1033575" y="470742"/>
                  <a:pt x="1038789" y="496004"/>
                  <a:pt x="1024128" y="356724"/>
                </a:cubicBezTo>
                <a:cubicBezTo>
                  <a:pt x="1017252" y="291404"/>
                  <a:pt x="1018844" y="319942"/>
                  <a:pt x="1005840" y="274428"/>
                </a:cubicBezTo>
                <a:cubicBezTo>
                  <a:pt x="1002388" y="262344"/>
                  <a:pt x="1002931" y="248763"/>
                  <a:pt x="996696" y="237852"/>
                </a:cubicBezTo>
                <a:cubicBezTo>
                  <a:pt x="990280" y="226624"/>
                  <a:pt x="977680" y="220238"/>
                  <a:pt x="969264" y="210420"/>
                </a:cubicBezTo>
                <a:cubicBezTo>
                  <a:pt x="923896" y="157491"/>
                  <a:pt x="962691" y="187750"/>
                  <a:pt x="914400" y="155556"/>
                </a:cubicBezTo>
                <a:cubicBezTo>
                  <a:pt x="908304" y="146412"/>
                  <a:pt x="903883" y="135895"/>
                  <a:pt x="896112" y="128124"/>
                </a:cubicBezTo>
                <a:cubicBezTo>
                  <a:pt x="876009" y="108021"/>
                  <a:pt x="831161" y="76478"/>
                  <a:pt x="804672" y="64116"/>
                </a:cubicBezTo>
                <a:cubicBezTo>
                  <a:pt x="758903" y="42757"/>
                  <a:pt x="692245" y="16704"/>
                  <a:pt x="640080" y="9252"/>
                </a:cubicBezTo>
                <a:cubicBezTo>
                  <a:pt x="618744" y="6204"/>
                  <a:pt x="597577" y="1542"/>
                  <a:pt x="576072" y="108"/>
                </a:cubicBezTo>
                <a:cubicBezTo>
                  <a:pt x="551742" y="-1514"/>
                  <a:pt x="513588" y="15348"/>
                  <a:pt x="475488" y="2754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a:extLst>
              <a:ext uri="{FF2B5EF4-FFF2-40B4-BE49-F238E27FC236}">
                <a16:creationId xmlns:a16="http://schemas.microsoft.com/office/drawing/2014/main" id="{D8386322-70B8-AB43-8109-ECEB5A848228}"/>
              </a:ext>
            </a:extLst>
          </p:cNvPr>
          <p:cNvSpPr/>
          <p:nvPr/>
        </p:nvSpPr>
        <p:spPr>
          <a:xfrm>
            <a:off x="1003794" y="3639183"/>
            <a:ext cx="1913142" cy="1947801"/>
          </a:xfrm>
          <a:custGeom>
            <a:avLst/>
            <a:gdLst>
              <a:gd name="connsiteX0" fmla="*/ 1593102 w 1913142"/>
              <a:gd name="connsiteY0" fmla="*/ 129 h 1947801"/>
              <a:gd name="connsiteX1" fmla="*/ 1337070 w 1913142"/>
              <a:gd name="connsiteY1" fmla="*/ 27561 h 1947801"/>
              <a:gd name="connsiteX2" fmla="*/ 1245630 w 1913142"/>
              <a:gd name="connsiteY2" fmla="*/ 54993 h 1947801"/>
              <a:gd name="connsiteX3" fmla="*/ 1209054 w 1913142"/>
              <a:gd name="connsiteY3" fmla="*/ 73281 h 1947801"/>
              <a:gd name="connsiteX4" fmla="*/ 1154190 w 1913142"/>
              <a:gd name="connsiteY4" fmla="*/ 128145 h 1947801"/>
              <a:gd name="connsiteX5" fmla="*/ 1126758 w 1913142"/>
              <a:gd name="connsiteY5" fmla="*/ 146433 h 1947801"/>
              <a:gd name="connsiteX6" fmla="*/ 1081038 w 1913142"/>
              <a:gd name="connsiteY6" fmla="*/ 219585 h 1947801"/>
              <a:gd name="connsiteX7" fmla="*/ 1053606 w 1913142"/>
              <a:gd name="connsiteY7" fmla="*/ 247017 h 1947801"/>
              <a:gd name="connsiteX8" fmla="*/ 1007886 w 1913142"/>
              <a:gd name="connsiteY8" fmla="*/ 365889 h 1947801"/>
              <a:gd name="connsiteX9" fmla="*/ 980454 w 1913142"/>
              <a:gd name="connsiteY9" fmla="*/ 457329 h 1947801"/>
              <a:gd name="connsiteX10" fmla="*/ 962166 w 1913142"/>
              <a:gd name="connsiteY10" fmla="*/ 530481 h 1947801"/>
              <a:gd name="connsiteX11" fmla="*/ 916446 w 1913142"/>
              <a:gd name="connsiteY11" fmla="*/ 640209 h 1947801"/>
              <a:gd name="connsiteX12" fmla="*/ 898158 w 1913142"/>
              <a:gd name="connsiteY12" fmla="*/ 676785 h 1947801"/>
              <a:gd name="connsiteX13" fmla="*/ 879870 w 1913142"/>
              <a:gd name="connsiteY13" fmla="*/ 722505 h 1947801"/>
              <a:gd name="connsiteX14" fmla="*/ 843294 w 1913142"/>
              <a:gd name="connsiteY14" fmla="*/ 759081 h 1947801"/>
              <a:gd name="connsiteX15" fmla="*/ 751854 w 1913142"/>
              <a:gd name="connsiteY15" fmla="*/ 850521 h 1947801"/>
              <a:gd name="connsiteX16" fmla="*/ 706134 w 1913142"/>
              <a:gd name="connsiteY16" fmla="*/ 896241 h 1947801"/>
              <a:gd name="connsiteX17" fmla="*/ 495822 w 1913142"/>
              <a:gd name="connsiteY17" fmla="*/ 987681 h 1947801"/>
              <a:gd name="connsiteX18" fmla="*/ 285510 w 1913142"/>
              <a:gd name="connsiteY18" fmla="*/ 1106553 h 1947801"/>
              <a:gd name="connsiteX19" fmla="*/ 212358 w 1913142"/>
              <a:gd name="connsiteY19" fmla="*/ 1152273 h 1947801"/>
              <a:gd name="connsiteX20" fmla="*/ 111774 w 1913142"/>
              <a:gd name="connsiteY20" fmla="*/ 1262001 h 1947801"/>
              <a:gd name="connsiteX21" fmla="*/ 47766 w 1913142"/>
              <a:gd name="connsiteY21" fmla="*/ 1399161 h 1947801"/>
              <a:gd name="connsiteX22" fmla="*/ 2046 w 1913142"/>
              <a:gd name="connsiteY22" fmla="*/ 1545465 h 1947801"/>
              <a:gd name="connsiteX23" fmla="*/ 11190 w 1913142"/>
              <a:gd name="connsiteY23" fmla="*/ 1719201 h 1947801"/>
              <a:gd name="connsiteX24" fmla="*/ 111774 w 1913142"/>
              <a:gd name="connsiteY24" fmla="*/ 1838073 h 1947801"/>
              <a:gd name="connsiteX25" fmla="*/ 148350 w 1913142"/>
              <a:gd name="connsiteY25" fmla="*/ 1874649 h 1947801"/>
              <a:gd name="connsiteX26" fmla="*/ 194070 w 1913142"/>
              <a:gd name="connsiteY26" fmla="*/ 1892937 h 1947801"/>
              <a:gd name="connsiteX27" fmla="*/ 276366 w 1913142"/>
              <a:gd name="connsiteY27" fmla="*/ 1929513 h 1947801"/>
              <a:gd name="connsiteX28" fmla="*/ 312942 w 1913142"/>
              <a:gd name="connsiteY28" fmla="*/ 1938657 h 1947801"/>
              <a:gd name="connsiteX29" fmla="*/ 340374 w 1913142"/>
              <a:gd name="connsiteY29" fmla="*/ 1947801 h 1947801"/>
              <a:gd name="connsiteX30" fmla="*/ 468390 w 1913142"/>
              <a:gd name="connsiteY30" fmla="*/ 1938657 h 1947801"/>
              <a:gd name="connsiteX31" fmla="*/ 568974 w 1913142"/>
              <a:gd name="connsiteY31" fmla="*/ 1902081 h 1947801"/>
              <a:gd name="connsiteX32" fmla="*/ 596406 w 1913142"/>
              <a:gd name="connsiteY32" fmla="*/ 1892937 h 1947801"/>
              <a:gd name="connsiteX33" fmla="*/ 623838 w 1913142"/>
              <a:gd name="connsiteY33" fmla="*/ 1847217 h 1947801"/>
              <a:gd name="connsiteX34" fmla="*/ 696990 w 1913142"/>
              <a:gd name="connsiteY34" fmla="*/ 1783209 h 1947801"/>
              <a:gd name="connsiteX35" fmla="*/ 724422 w 1913142"/>
              <a:gd name="connsiteY35" fmla="*/ 1755777 h 1947801"/>
              <a:gd name="connsiteX36" fmla="*/ 788430 w 1913142"/>
              <a:gd name="connsiteY36" fmla="*/ 1700913 h 1947801"/>
              <a:gd name="connsiteX37" fmla="*/ 834150 w 1913142"/>
              <a:gd name="connsiteY37" fmla="*/ 1627761 h 1947801"/>
              <a:gd name="connsiteX38" fmla="*/ 870726 w 1913142"/>
              <a:gd name="connsiteY38" fmla="*/ 1591185 h 1947801"/>
              <a:gd name="connsiteX39" fmla="*/ 925590 w 1913142"/>
              <a:gd name="connsiteY39" fmla="*/ 1527177 h 1947801"/>
              <a:gd name="connsiteX40" fmla="*/ 1035318 w 1913142"/>
              <a:gd name="connsiteY40" fmla="*/ 1417449 h 1947801"/>
              <a:gd name="connsiteX41" fmla="*/ 1135902 w 1913142"/>
              <a:gd name="connsiteY41" fmla="*/ 1298577 h 1947801"/>
              <a:gd name="connsiteX42" fmla="*/ 1254774 w 1913142"/>
              <a:gd name="connsiteY42" fmla="*/ 1216281 h 1947801"/>
              <a:gd name="connsiteX43" fmla="*/ 1327926 w 1913142"/>
              <a:gd name="connsiteY43" fmla="*/ 1161417 h 1947801"/>
              <a:gd name="connsiteX44" fmla="*/ 1364502 w 1913142"/>
              <a:gd name="connsiteY44" fmla="*/ 1133985 h 1947801"/>
              <a:gd name="connsiteX45" fmla="*/ 1401078 w 1913142"/>
              <a:gd name="connsiteY45" fmla="*/ 1106553 h 1947801"/>
              <a:gd name="connsiteX46" fmla="*/ 1483374 w 1913142"/>
              <a:gd name="connsiteY46" fmla="*/ 1051689 h 1947801"/>
              <a:gd name="connsiteX47" fmla="*/ 1510806 w 1913142"/>
              <a:gd name="connsiteY47" fmla="*/ 1033401 h 1947801"/>
              <a:gd name="connsiteX48" fmla="*/ 1565670 w 1913142"/>
              <a:gd name="connsiteY48" fmla="*/ 978537 h 1947801"/>
              <a:gd name="connsiteX49" fmla="*/ 1602246 w 1913142"/>
              <a:gd name="connsiteY49" fmla="*/ 951105 h 1947801"/>
              <a:gd name="connsiteX50" fmla="*/ 1666254 w 1913142"/>
              <a:gd name="connsiteY50" fmla="*/ 887097 h 1947801"/>
              <a:gd name="connsiteX51" fmla="*/ 1711974 w 1913142"/>
              <a:gd name="connsiteY51" fmla="*/ 850521 h 1947801"/>
              <a:gd name="connsiteX52" fmla="*/ 1794270 w 1913142"/>
              <a:gd name="connsiteY52" fmla="*/ 731649 h 1947801"/>
              <a:gd name="connsiteX53" fmla="*/ 1839990 w 1913142"/>
              <a:gd name="connsiteY53" fmla="*/ 667641 h 1947801"/>
              <a:gd name="connsiteX54" fmla="*/ 1858278 w 1913142"/>
              <a:gd name="connsiteY54" fmla="*/ 621921 h 1947801"/>
              <a:gd name="connsiteX55" fmla="*/ 1894854 w 1913142"/>
              <a:gd name="connsiteY55" fmla="*/ 557913 h 1947801"/>
              <a:gd name="connsiteX56" fmla="*/ 1913142 w 1913142"/>
              <a:gd name="connsiteY56" fmla="*/ 484761 h 1947801"/>
              <a:gd name="connsiteX57" fmla="*/ 1894854 w 1913142"/>
              <a:gd name="connsiteY57" fmla="*/ 283593 h 1947801"/>
              <a:gd name="connsiteX58" fmla="*/ 1858278 w 1913142"/>
              <a:gd name="connsiteY58" fmla="*/ 183009 h 1947801"/>
              <a:gd name="connsiteX59" fmla="*/ 1821702 w 1913142"/>
              <a:gd name="connsiteY59" fmla="*/ 100713 h 1947801"/>
              <a:gd name="connsiteX60" fmla="*/ 1785126 w 1913142"/>
              <a:gd name="connsiteY60" fmla="*/ 82425 h 1947801"/>
              <a:gd name="connsiteX61" fmla="*/ 1757694 w 1913142"/>
              <a:gd name="connsiteY61" fmla="*/ 64137 h 1947801"/>
              <a:gd name="connsiteX62" fmla="*/ 1730262 w 1913142"/>
              <a:gd name="connsiteY62" fmla="*/ 54993 h 1947801"/>
              <a:gd name="connsiteX63" fmla="*/ 1693686 w 1913142"/>
              <a:gd name="connsiteY63" fmla="*/ 36705 h 1947801"/>
              <a:gd name="connsiteX64" fmla="*/ 1629678 w 1913142"/>
              <a:gd name="connsiteY64" fmla="*/ 18417 h 1947801"/>
              <a:gd name="connsiteX65" fmla="*/ 1593102 w 1913142"/>
              <a:gd name="connsiteY65" fmla="*/ 129 h 194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913142" h="1947801">
                <a:moveTo>
                  <a:pt x="1593102" y="129"/>
                </a:moveTo>
                <a:cubicBezTo>
                  <a:pt x="1544334" y="1653"/>
                  <a:pt x="1464976" y="9289"/>
                  <a:pt x="1337070" y="27561"/>
                </a:cubicBezTo>
                <a:cubicBezTo>
                  <a:pt x="1295360" y="33520"/>
                  <a:pt x="1284546" y="37697"/>
                  <a:pt x="1245630" y="54993"/>
                </a:cubicBezTo>
                <a:cubicBezTo>
                  <a:pt x="1233174" y="60529"/>
                  <a:pt x="1220613" y="66057"/>
                  <a:pt x="1209054" y="73281"/>
                </a:cubicBezTo>
                <a:cubicBezTo>
                  <a:pt x="1129364" y="123088"/>
                  <a:pt x="1205682" y="76653"/>
                  <a:pt x="1154190" y="128145"/>
                </a:cubicBezTo>
                <a:cubicBezTo>
                  <a:pt x="1146419" y="135916"/>
                  <a:pt x="1135902" y="140337"/>
                  <a:pt x="1126758" y="146433"/>
                </a:cubicBezTo>
                <a:cubicBezTo>
                  <a:pt x="1122934" y="152806"/>
                  <a:pt x="1091090" y="207522"/>
                  <a:pt x="1081038" y="219585"/>
                </a:cubicBezTo>
                <a:cubicBezTo>
                  <a:pt x="1072759" y="229519"/>
                  <a:pt x="1062750" y="237873"/>
                  <a:pt x="1053606" y="247017"/>
                </a:cubicBezTo>
                <a:cubicBezTo>
                  <a:pt x="1038366" y="286641"/>
                  <a:pt x="1020085" y="325226"/>
                  <a:pt x="1007886" y="365889"/>
                </a:cubicBezTo>
                <a:cubicBezTo>
                  <a:pt x="998742" y="396369"/>
                  <a:pt x="988971" y="426668"/>
                  <a:pt x="980454" y="457329"/>
                </a:cubicBezTo>
                <a:cubicBezTo>
                  <a:pt x="973727" y="481546"/>
                  <a:pt x="970469" y="506758"/>
                  <a:pt x="962166" y="530481"/>
                </a:cubicBezTo>
                <a:cubicBezTo>
                  <a:pt x="949076" y="567880"/>
                  <a:pt x="934166" y="604768"/>
                  <a:pt x="916446" y="640209"/>
                </a:cubicBezTo>
                <a:cubicBezTo>
                  <a:pt x="910350" y="652401"/>
                  <a:pt x="903694" y="664329"/>
                  <a:pt x="898158" y="676785"/>
                </a:cubicBezTo>
                <a:cubicBezTo>
                  <a:pt x="891492" y="691784"/>
                  <a:pt x="888975" y="708848"/>
                  <a:pt x="879870" y="722505"/>
                </a:cubicBezTo>
                <a:cubicBezTo>
                  <a:pt x="870306" y="736851"/>
                  <a:pt x="854828" y="746265"/>
                  <a:pt x="843294" y="759081"/>
                </a:cubicBezTo>
                <a:cubicBezTo>
                  <a:pt x="723412" y="892283"/>
                  <a:pt x="866721" y="747141"/>
                  <a:pt x="751854" y="850521"/>
                </a:cubicBezTo>
                <a:cubicBezTo>
                  <a:pt x="735834" y="864939"/>
                  <a:pt x="724356" y="884732"/>
                  <a:pt x="706134" y="896241"/>
                </a:cubicBezTo>
                <a:cubicBezTo>
                  <a:pt x="569273" y="982680"/>
                  <a:pt x="613064" y="939405"/>
                  <a:pt x="495822" y="987681"/>
                </a:cubicBezTo>
                <a:cubicBezTo>
                  <a:pt x="432748" y="1013652"/>
                  <a:pt x="333067" y="1077605"/>
                  <a:pt x="285510" y="1106553"/>
                </a:cubicBezTo>
                <a:cubicBezTo>
                  <a:pt x="260948" y="1121504"/>
                  <a:pt x="232691" y="1131940"/>
                  <a:pt x="212358" y="1152273"/>
                </a:cubicBezTo>
                <a:cubicBezTo>
                  <a:pt x="177874" y="1186757"/>
                  <a:pt x="139799" y="1221521"/>
                  <a:pt x="111774" y="1262001"/>
                </a:cubicBezTo>
                <a:cubicBezTo>
                  <a:pt x="71233" y="1320561"/>
                  <a:pt x="74336" y="1332736"/>
                  <a:pt x="47766" y="1399161"/>
                </a:cubicBezTo>
                <a:cubicBezTo>
                  <a:pt x="6056" y="1503436"/>
                  <a:pt x="29254" y="1423030"/>
                  <a:pt x="2046" y="1545465"/>
                </a:cubicBezTo>
                <a:cubicBezTo>
                  <a:pt x="5094" y="1603377"/>
                  <a:pt x="-9172" y="1664901"/>
                  <a:pt x="11190" y="1719201"/>
                </a:cubicBezTo>
                <a:cubicBezTo>
                  <a:pt x="29415" y="1767802"/>
                  <a:pt x="75071" y="1801370"/>
                  <a:pt x="111774" y="1838073"/>
                </a:cubicBezTo>
                <a:cubicBezTo>
                  <a:pt x="123966" y="1850265"/>
                  <a:pt x="134004" y="1865085"/>
                  <a:pt x="148350" y="1874649"/>
                </a:cubicBezTo>
                <a:cubicBezTo>
                  <a:pt x="162007" y="1883754"/>
                  <a:pt x="179071" y="1886271"/>
                  <a:pt x="194070" y="1892937"/>
                </a:cubicBezTo>
                <a:cubicBezTo>
                  <a:pt x="241868" y="1914181"/>
                  <a:pt x="222155" y="1911443"/>
                  <a:pt x="276366" y="1929513"/>
                </a:cubicBezTo>
                <a:cubicBezTo>
                  <a:pt x="288288" y="1933487"/>
                  <a:pt x="300858" y="1935205"/>
                  <a:pt x="312942" y="1938657"/>
                </a:cubicBezTo>
                <a:cubicBezTo>
                  <a:pt x="322210" y="1941305"/>
                  <a:pt x="331230" y="1944753"/>
                  <a:pt x="340374" y="1947801"/>
                </a:cubicBezTo>
                <a:cubicBezTo>
                  <a:pt x="383046" y="1944753"/>
                  <a:pt x="426039" y="1944707"/>
                  <a:pt x="468390" y="1938657"/>
                </a:cubicBezTo>
                <a:cubicBezTo>
                  <a:pt x="529910" y="1929868"/>
                  <a:pt x="522131" y="1922157"/>
                  <a:pt x="568974" y="1902081"/>
                </a:cubicBezTo>
                <a:cubicBezTo>
                  <a:pt x="577833" y="1898284"/>
                  <a:pt x="587262" y="1895985"/>
                  <a:pt x="596406" y="1892937"/>
                </a:cubicBezTo>
                <a:cubicBezTo>
                  <a:pt x="605550" y="1877697"/>
                  <a:pt x="612927" y="1861246"/>
                  <a:pt x="623838" y="1847217"/>
                </a:cubicBezTo>
                <a:cubicBezTo>
                  <a:pt x="653869" y="1808606"/>
                  <a:pt x="661931" y="1813260"/>
                  <a:pt x="696990" y="1783209"/>
                </a:cubicBezTo>
                <a:cubicBezTo>
                  <a:pt x="706808" y="1774793"/>
                  <a:pt x="714488" y="1764056"/>
                  <a:pt x="724422" y="1755777"/>
                </a:cubicBezTo>
                <a:cubicBezTo>
                  <a:pt x="775651" y="1713087"/>
                  <a:pt x="729256" y="1768540"/>
                  <a:pt x="788430" y="1700913"/>
                </a:cubicBezTo>
                <a:cubicBezTo>
                  <a:pt x="886663" y="1588647"/>
                  <a:pt x="753035" y="1735914"/>
                  <a:pt x="834150" y="1627761"/>
                </a:cubicBezTo>
                <a:cubicBezTo>
                  <a:pt x="844495" y="1613967"/>
                  <a:pt x="859128" y="1603943"/>
                  <a:pt x="870726" y="1591185"/>
                </a:cubicBezTo>
                <a:cubicBezTo>
                  <a:pt x="889629" y="1570392"/>
                  <a:pt x="906264" y="1547577"/>
                  <a:pt x="925590" y="1527177"/>
                </a:cubicBezTo>
                <a:cubicBezTo>
                  <a:pt x="961164" y="1489626"/>
                  <a:pt x="1003561" y="1458279"/>
                  <a:pt x="1035318" y="1417449"/>
                </a:cubicBezTo>
                <a:cubicBezTo>
                  <a:pt x="1064503" y="1379925"/>
                  <a:pt x="1097281" y="1330761"/>
                  <a:pt x="1135902" y="1298577"/>
                </a:cubicBezTo>
                <a:cubicBezTo>
                  <a:pt x="1252306" y="1201574"/>
                  <a:pt x="1165988" y="1277748"/>
                  <a:pt x="1254774" y="1216281"/>
                </a:cubicBezTo>
                <a:cubicBezTo>
                  <a:pt x="1279834" y="1198931"/>
                  <a:pt x="1303542" y="1179705"/>
                  <a:pt x="1327926" y="1161417"/>
                </a:cubicBezTo>
                <a:lnTo>
                  <a:pt x="1364502" y="1133985"/>
                </a:lnTo>
                <a:cubicBezTo>
                  <a:pt x="1376694" y="1124841"/>
                  <a:pt x="1387447" y="1113369"/>
                  <a:pt x="1401078" y="1106553"/>
                </a:cubicBezTo>
                <a:cubicBezTo>
                  <a:pt x="1462984" y="1075600"/>
                  <a:pt x="1415737" y="1102417"/>
                  <a:pt x="1483374" y="1051689"/>
                </a:cubicBezTo>
                <a:cubicBezTo>
                  <a:pt x="1492166" y="1045095"/>
                  <a:pt x="1502592" y="1040702"/>
                  <a:pt x="1510806" y="1033401"/>
                </a:cubicBezTo>
                <a:cubicBezTo>
                  <a:pt x="1530136" y="1016218"/>
                  <a:pt x="1544979" y="994055"/>
                  <a:pt x="1565670" y="978537"/>
                </a:cubicBezTo>
                <a:cubicBezTo>
                  <a:pt x="1577862" y="969393"/>
                  <a:pt x="1590969" y="961357"/>
                  <a:pt x="1602246" y="951105"/>
                </a:cubicBezTo>
                <a:cubicBezTo>
                  <a:pt x="1624573" y="930808"/>
                  <a:pt x="1642692" y="905946"/>
                  <a:pt x="1666254" y="887097"/>
                </a:cubicBezTo>
                <a:lnTo>
                  <a:pt x="1711974" y="850521"/>
                </a:lnTo>
                <a:cubicBezTo>
                  <a:pt x="1755088" y="778665"/>
                  <a:pt x="1728742" y="819019"/>
                  <a:pt x="1794270" y="731649"/>
                </a:cubicBezTo>
                <a:cubicBezTo>
                  <a:pt x="1800483" y="723365"/>
                  <a:pt x="1833305" y="681012"/>
                  <a:pt x="1839990" y="667641"/>
                </a:cubicBezTo>
                <a:cubicBezTo>
                  <a:pt x="1847331" y="652960"/>
                  <a:pt x="1850937" y="636602"/>
                  <a:pt x="1858278" y="621921"/>
                </a:cubicBezTo>
                <a:cubicBezTo>
                  <a:pt x="1904194" y="530089"/>
                  <a:pt x="1846761" y="670130"/>
                  <a:pt x="1894854" y="557913"/>
                </a:cubicBezTo>
                <a:cubicBezTo>
                  <a:pt x="1905398" y="533310"/>
                  <a:pt x="1907775" y="511596"/>
                  <a:pt x="1913142" y="484761"/>
                </a:cubicBezTo>
                <a:cubicBezTo>
                  <a:pt x="1910387" y="440674"/>
                  <a:pt x="1909168" y="340850"/>
                  <a:pt x="1894854" y="283593"/>
                </a:cubicBezTo>
                <a:cubicBezTo>
                  <a:pt x="1884181" y="240901"/>
                  <a:pt x="1872822" y="223005"/>
                  <a:pt x="1858278" y="183009"/>
                </a:cubicBezTo>
                <a:cubicBezTo>
                  <a:pt x="1851358" y="163980"/>
                  <a:pt x="1842221" y="117812"/>
                  <a:pt x="1821702" y="100713"/>
                </a:cubicBezTo>
                <a:cubicBezTo>
                  <a:pt x="1811230" y="91987"/>
                  <a:pt x="1796961" y="89188"/>
                  <a:pt x="1785126" y="82425"/>
                </a:cubicBezTo>
                <a:cubicBezTo>
                  <a:pt x="1775584" y="76973"/>
                  <a:pt x="1767524" y="69052"/>
                  <a:pt x="1757694" y="64137"/>
                </a:cubicBezTo>
                <a:cubicBezTo>
                  <a:pt x="1749073" y="59826"/>
                  <a:pt x="1739121" y="58790"/>
                  <a:pt x="1730262" y="54993"/>
                </a:cubicBezTo>
                <a:cubicBezTo>
                  <a:pt x="1717733" y="49623"/>
                  <a:pt x="1706215" y="42075"/>
                  <a:pt x="1693686" y="36705"/>
                </a:cubicBezTo>
                <a:cubicBezTo>
                  <a:pt x="1671762" y="27309"/>
                  <a:pt x="1652879" y="25046"/>
                  <a:pt x="1629678" y="18417"/>
                </a:cubicBezTo>
                <a:cubicBezTo>
                  <a:pt x="1603313" y="10884"/>
                  <a:pt x="1641870" y="-1395"/>
                  <a:pt x="1593102" y="129"/>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355C8811-E248-C449-9315-663BE2A14D64}"/>
              </a:ext>
            </a:extLst>
          </p:cNvPr>
          <p:cNvSpPr txBox="1"/>
          <p:nvPr/>
        </p:nvSpPr>
        <p:spPr>
          <a:xfrm>
            <a:off x="624155" y="4352865"/>
            <a:ext cx="311304" cy="369332"/>
          </a:xfrm>
          <a:prstGeom prst="rect">
            <a:avLst/>
          </a:prstGeom>
          <a:noFill/>
        </p:spPr>
        <p:txBody>
          <a:bodyPr wrap="none" rtlCol="0">
            <a:spAutoFit/>
          </a:bodyPr>
          <a:lstStyle/>
          <a:p>
            <a:r>
              <a:rPr lang="en-US" b="1" dirty="0">
                <a:solidFill>
                  <a:schemeClr val="accent5"/>
                </a:solidFill>
                <a:latin typeface="Consolas" panose="020B0609020204030204" pitchFamily="49" charset="0"/>
                <a:cs typeface="Consolas" panose="020B0609020204030204" pitchFamily="49" charset="0"/>
              </a:rPr>
              <a:t>0</a:t>
            </a:r>
          </a:p>
        </p:txBody>
      </p:sp>
      <p:sp>
        <p:nvSpPr>
          <p:cNvPr id="53" name="TextBox 52">
            <a:extLst>
              <a:ext uri="{FF2B5EF4-FFF2-40B4-BE49-F238E27FC236}">
                <a16:creationId xmlns:a16="http://schemas.microsoft.com/office/drawing/2014/main" id="{14BD7CA9-BA38-A34E-B378-BBEEB0DDA97E}"/>
              </a:ext>
            </a:extLst>
          </p:cNvPr>
          <p:cNvSpPr txBox="1"/>
          <p:nvPr/>
        </p:nvSpPr>
        <p:spPr>
          <a:xfrm>
            <a:off x="720123" y="5100138"/>
            <a:ext cx="311304" cy="369332"/>
          </a:xfrm>
          <a:prstGeom prst="rect">
            <a:avLst/>
          </a:prstGeom>
          <a:noFill/>
        </p:spPr>
        <p:txBody>
          <a:bodyPr wrap="none" rtlCol="0">
            <a:spAutoFit/>
          </a:bodyPr>
          <a:lstStyle/>
          <a:p>
            <a:r>
              <a:rPr lang="en-US" b="1" dirty="0">
                <a:solidFill>
                  <a:schemeClr val="accent5"/>
                </a:solidFill>
                <a:latin typeface="Consolas" panose="020B0609020204030204" pitchFamily="49" charset="0"/>
                <a:cs typeface="Consolas" panose="020B0609020204030204" pitchFamily="49" charset="0"/>
              </a:rPr>
              <a:t>1</a:t>
            </a:r>
          </a:p>
        </p:txBody>
      </p:sp>
      <p:sp>
        <p:nvSpPr>
          <p:cNvPr id="54" name="TextBox 53">
            <a:extLst>
              <a:ext uri="{FF2B5EF4-FFF2-40B4-BE49-F238E27FC236}">
                <a16:creationId xmlns:a16="http://schemas.microsoft.com/office/drawing/2014/main" id="{13BF1E5A-803E-7847-955D-0DCC9354511F}"/>
              </a:ext>
            </a:extLst>
          </p:cNvPr>
          <p:cNvSpPr txBox="1"/>
          <p:nvPr/>
        </p:nvSpPr>
        <p:spPr>
          <a:xfrm>
            <a:off x="3238352" y="2871216"/>
            <a:ext cx="311304" cy="369332"/>
          </a:xfrm>
          <a:prstGeom prst="rect">
            <a:avLst/>
          </a:prstGeom>
          <a:noFill/>
        </p:spPr>
        <p:txBody>
          <a:bodyPr wrap="none" rtlCol="0">
            <a:spAutoFit/>
          </a:bodyPr>
          <a:lstStyle/>
          <a:p>
            <a:r>
              <a:rPr lang="en-US" b="1" dirty="0">
                <a:solidFill>
                  <a:schemeClr val="accent5"/>
                </a:solidFill>
                <a:latin typeface="Consolas" panose="020B0609020204030204" pitchFamily="49" charset="0"/>
                <a:cs typeface="Consolas" panose="020B0609020204030204" pitchFamily="49" charset="0"/>
              </a:rPr>
              <a:t>2</a:t>
            </a:r>
          </a:p>
        </p:txBody>
      </p:sp>
      <p:sp>
        <p:nvSpPr>
          <p:cNvPr id="55" name="TextBox 54">
            <a:extLst>
              <a:ext uri="{FF2B5EF4-FFF2-40B4-BE49-F238E27FC236}">
                <a16:creationId xmlns:a16="http://schemas.microsoft.com/office/drawing/2014/main" id="{778F80B2-5DD0-A244-82E8-5DFD932AB432}"/>
              </a:ext>
            </a:extLst>
          </p:cNvPr>
          <p:cNvSpPr txBox="1"/>
          <p:nvPr/>
        </p:nvSpPr>
        <p:spPr>
          <a:xfrm>
            <a:off x="1498069" y="6131601"/>
            <a:ext cx="311304" cy="369332"/>
          </a:xfrm>
          <a:prstGeom prst="rect">
            <a:avLst/>
          </a:prstGeom>
          <a:noFill/>
        </p:spPr>
        <p:txBody>
          <a:bodyPr wrap="none" rtlCol="0">
            <a:spAutoFit/>
          </a:bodyPr>
          <a:lstStyle/>
          <a:p>
            <a:r>
              <a:rPr lang="en-US" b="1" dirty="0">
                <a:solidFill>
                  <a:schemeClr val="accent5"/>
                </a:solidFill>
                <a:latin typeface="Consolas" panose="020B0609020204030204" pitchFamily="49" charset="0"/>
                <a:cs typeface="Consolas" panose="020B0609020204030204" pitchFamily="49" charset="0"/>
              </a:rPr>
              <a:t>3</a:t>
            </a:r>
          </a:p>
        </p:txBody>
      </p:sp>
      <p:sp>
        <p:nvSpPr>
          <p:cNvPr id="56" name="TextBox 55">
            <a:extLst>
              <a:ext uri="{FF2B5EF4-FFF2-40B4-BE49-F238E27FC236}">
                <a16:creationId xmlns:a16="http://schemas.microsoft.com/office/drawing/2014/main" id="{011052B7-4FD7-F64E-A51D-A8ED12D0CAF1}"/>
              </a:ext>
            </a:extLst>
          </p:cNvPr>
          <p:cNvSpPr txBox="1"/>
          <p:nvPr/>
        </p:nvSpPr>
        <p:spPr>
          <a:xfrm>
            <a:off x="4332372" y="4863976"/>
            <a:ext cx="311304" cy="369332"/>
          </a:xfrm>
          <a:prstGeom prst="rect">
            <a:avLst/>
          </a:prstGeom>
          <a:noFill/>
        </p:spPr>
        <p:txBody>
          <a:bodyPr wrap="none" rtlCol="0">
            <a:spAutoFit/>
          </a:bodyPr>
          <a:lstStyle/>
          <a:p>
            <a:r>
              <a:rPr lang="en-US" b="1" dirty="0">
                <a:solidFill>
                  <a:schemeClr val="accent5"/>
                </a:solidFill>
                <a:latin typeface="Consolas" panose="020B0609020204030204" pitchFamily="49" charset="0"/>
                <a:cs typeface="Consolas" panose="020B0609020204030204" pitchFamily="49" charset="0"/>
              </a:rPr>
              <a:t>4</a:t>
            </a:r>
          </a:p>
        </p:txBody>
      </p:sp>
      <p:sp>
        <p:nvSpPr>
          <p:cNvPr id="2" name="Title 1">
            <a:extLst>
              <a:ext uri="{FF2B5EF4-FFF2-40B4-BE49-F238E27FC236}">
                <a16:creationId xmlns:a16="http://schemas.microsoft.com/office/drawing/2014/main" id="{341E01DB-3FF8-B249-848D-724E7098AD63}"/>
              </a:ext>
            </a:extLst>
          </p:cNvPr>
          <p:cNvSpPr>
            <a:spLocks noGrp="1"/>
          </p:cNvSpPr>
          <p:nvPr>
            <p:ph type="title"/>
          </p:nvPr>
        </p:nvSpPr>
        <p:spPr/>
        <p:txBody>
          <a:bodyPr/>
          <a:lstStyle/>
          <a:p>
            <a:r>
              <a:rPr lang="en-US" dirty="0"/>
              <a:t>BFS Intuition: Why Does it Work?</a:t>
            </a:r>
          </a:p>
        </p:txBody>
      </p:sp>
      <p:sp>
        <p:nvSpPr>
          <p:cNvPr id="67" name="TextBox 66">
            <a:extLst>
              <a:ext uri="{FF2B5EF4-FFF2-40B4-BE49-F238E27FC236}">
                <a16:creationId xmlns:a16="http://schemas.microsoft.com/office/drawing/2014/main" id="{0989AB03-233E-584C-8E2C-C0EA1BF5F528}"/>
              </a:ext>
            </a:extLst>
          </p:cNvPr>
          <p:cNvSpPr txBox="1"/>
          <p:nvPr/>
        </p:nvSpPr>
        <p:spPr>
          <a:xfrm>
            <a:off x="689530" y="1343888"/>
            <a:ext cx="1396536" cy="369332"/>
          </a:xfrm>
          <a:prstGeom prst="rect">
            <a:avLst/>
          </a:prstGeom>
          <a:noFill/>
        </p:spPr>
        <p:txBody>
          <a:bodyPr wrap="none" rtlCol="0">
            <a:spAutoFit/>
          </a:bodyPr>
          <a:lstStyle/>
          <a:p>
            <a:r>
              <a:rPr lang="en-US" b="1" spc="100" dirty="0">
                <a:solidFill>
                  <a:schemeClr val="accent5"/>
                </a:solidFill>
              </a:rPr>
              <a:t>PERIMETER</a:t>
            </a:r>
          </a:p>
        </p:txBody>
      </p:sp>
      <p:sp>
        <p:nvSpPr>
          <p:cNvPr id="68" name="Content Placeholder 2">
            <a:extLst>
              <a:ext uri="{FF2B5EF4-FFF2-40B4-BE49-F238E27FC236}">
                <a16:creationId xmlns:a16="http://schemas.microsoft.com/office/drawing/2014/main" id="{21E04547-A4F2-4743-A2EE-83AAB1AAA3E1}"/>
              </a:ext>
            </a:extLst>
          </p:cNvPr>
          <p:cNvSpPr txBox="1">
            <a:spLocks/>
          </p:cNvSpPr>
          <p:nvPr/>
        </p:nvSpPr>
        <p:spPr bwMode="auto">
          <a:xfrm>
            <a:off x="6474941" y="1219200"/>
            <a:ext cx="5471983" cy="5461686"/>
          </a:xfrm>
          <a:prstGeom prst="rect">
            <a:avLst/>
          </a:prstGeom>
          <a:solidFill>
            <a:schemeClr val="bg1">
              <a:lumMod val="95000"/>
            </a:schemeClr>
          </a:solidFill>
          <a:ln w="9525">
            <a:solidFill>
              <a:schemeClr val="tx1"/>
            </a:solidFill>
            <a:miter lim="800000"/>
            <a:headEnd/>
            <a:tailEnd/>
          </a:ln>
        </p:spPr>
        <p:txBody>
          <a:bodyPr vert="horz" wrap="square" lIns="121920" tIns="60960" rIns="121920" bIns="60960" numCol="1" anchor="t" anchorCtr="0" compatLnSpc="1">
            <a:prstTxWarp prst="textNoShape">
              <a:avLst/>
            </a:prstTxWarp>
          </a:bodyPr>
          <a:lstStyle>
            <a:lvl1pPr marL="192881" indent="-192881" algn="l" rtl="0" eaLnBrk="1" fontAlgn="base" hangingPunct="1">
              <a:spcBef>
                <a:spcPct val="20000"/>
              </a:spcBef>
              <a:spcAft>
                <a:spcPct val="0"/>
              </a:spcAft>
              <a:buClr>
                <a:srgbClr val="4B2A85"/>
              </a:buClr>
              <a:buSzPct val="60000"/>
              <a:buFont typeface="Wingdings" panose="05000000000000000000" pitchFamily="2" charset="2"/>
              <a:buChar char="v"/>
              <a:defRPr sz="1600" b="1">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365189" indent="-160735" algn="l" rtl="0" eaLnBrk="1" fontAlgn="base" hangingPunct="1">
              <a:spcBef>
                <a:spcPct val="20000"/>
              </a:spcBef>
              <a:spcAft>
                <a:spcPct val="0"/>
              </a:spcAft>
              <a:buClr>
                <a:srgbClr val="4B2A85"/>
              </a:buClr>
              <a:buSzPct val="110000"/>
              <a:buFont typeface="Wingdings" pitchFamily="2" charset="2"/>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514350" indent="-128588" algn="l" rtl="0" eaLnBrk="1" fontAlgn="base" hangingPunct="1">
              <a:spcBef>
                <a:spcPct val="20000"/>
              </a:spcBef>
              <a:spcAft>
                <a:spcPct val="0"/>
              </a:spcAft>
              <a:buClr>
                <a:srgbClr val="4B2A85"/>
              </a:buClr>
              <a:buSzPct val="80000"/>
              <a:buFont typeface="Arial" panose="020B0604020202020204" pitchFamily="34" charset="0"/>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658368"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812673"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414463" indent="-128588" algn="l" rtl="0" eaLnBrk="1" fontAlgn="base" hangingPunct="1">
              <a:spcBef>
                <a:spcPct val="20000"/>
              </a:spcBef>
              <a:spcAft>
                <a:spcPct val="0"/>
              </a:spcAft>
              <a:buChar char="»"/>
              <a:defRPr sz="1125">
                <a:solidFill>
                  <a:schemeClr val="tx1"/>
                </a:solidFill>
                <a:latin typeface="Arial" charset="0"/>
              </a:defRPr>
            </a:lvl6pPr>
            <a:lvl7pPr marL="1671638" indent="-128588" algn="l" rtl="0" eaLnBrk="1" fontAlgn="base" hangingPunct="1">
              <a:spcBef>
                <a:spcPct val="20000"/>
              </a:spcBef>
              <a:spcAft>
                <a:spcPct val="0"/>
              </a:spcAft>
              <a:buChar char="»"/>
              <a:defRPr sz="1125">
                <a:solidFill>
                  <a:schemeClr val="tx1"/>
                </a:solidFill>
                <a:latin typeface="Arial" charset="0"/>
              </a:defRPr>
            </a:lvl7pPr>
            <a:lvl8pPr marL="1928813" indent="-128588" algn="l" rtl="0" eaLnBrk="1" fontAlgn="base" hangingPunct="1">
              <a:spcBef>
                <a:spcPct val="20000"/>
              </a:spcBef>
              <a:spcAft>
                <a:spcPct val="0"/>
              </a:spcAft>
              <a:buChar char="»"/>
              <a:defRPr sz="1125">
                <a:solidFill>
                  <a:schemeClr val="tx1"/>
                </a:solidFill>
                <a:latin typeface="Arial" charset="0"/>
              </a:defRPr>
            </a:lvl8pPr>
            <a:lvl9pPr marL="2185988" indent="-128588" algn="l" rtl="0" eaLnBrk="1" fontAlgn="base" hangingPunct="1">
              <a:spcBef>
                <a:spcPct val="20000"/>
              </a:spcBef>
              <a:spcAft>
                <a:spcPct val="0"/>
              </a:spcAft>
              <a:buChar char="»"/>
              <a:defRPr sz="1125">
                <a:solidFill>
                  <a:schemeClr val="tx1"/>
                </a:solidFill>
                <a:latin typeface="Arial" charset="0"/>
              </a:defRPr>
            </a:lvl9pPr>
          </a:lstStyle>
          <a:p>
            <a:pPr marL="0" indent="0">
              <a:lnSpc>
                <a:spcPct val="120000"/>
              </a:lnSpc>
              <a:spcBef>
                <a:spcPts val="0"/>
              </a:spcBef>
              <a:spcAft>
                <a:spcPts val="0"/>
              </a:spcAft>
              <a:buNone/>
            </a:pPr>
            <a:r>
              <a:rPr lang="en-US" dirty="0" err="1">
                <a:latin typeface="Consolas" panose="020B0609020204030204" pitchFamily="49" charset="0"/>
                <a:cs typeface="Consolas" panose="020B0609020204030204" pitchFamily="49" charset="0"/>
              </a:rPr>
              <a:t>bfs</a:t>
            </a:r>
            <a:r>
              <a:rPr lang="en-US" b="0" dirty="0">
                <a:latin typeface="Consolas" panose="020B0609020204030204" pitchFamily="49" charset="0"/>
                <a:cs typeface="Consolas" panose="020B0609020204030204" pitchFamily="49" charset="0"/>
              </a:rPr>
              <a:t>(</a:t>
            </a:r>
            <a:r>
              <a:rPr lang="en-US" b="0" dirty="0">
                <a:solidFill>
                  <a:schemeClr val="accent3"/>
                </a:solidFill>
                <a:latin typeface="Consolas" panose="020B0609020204030204" pitchFamily="49" charset="0"/>
                <a:cs typeface="Consolas" panose="020B0609020204030204" pitchFamily="49" charset="0"/>
              </a:rPr>
              <a:t>Graph</a:t>
            </a:r>
            <a:r>
              <a:rPr lang="en-US" b="0" dirty="0">
                <a:latin typeface="Consolas" panose="020B0609020204030204" pitchFamily="49" charset="0"/>
                <a:cs typeface="Consolas" panose="020B0609020204030204" pitchFamily="49" charset="0"/>
              </a:rPr>
              <a:t> graph,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start)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Queue</a:t>
            </a:r>
            <a:r>
              <a:rPr lang="en-US" b="0" dirty="0">
                <a:latin typeface="Consolas" panose="020B0609020204030204" pitchFamily="49" charset="0"/>
                <a:cs typeface="Consolas" panose="020B0609020204030204" pitchFamily="49" charset="0"/>
              </a:rPr>
              <a:t>&lt;</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&gt; perimeter = </a:t>
            </a:r>
            <a:r>
              <a:rPr lang="en-US" b="0" dirty="0">
                <a:solidFill>
                  <a:schemeClr val="accent2"/>
                </a:solidFill>
                <a:latin typeface="Consolas" panose="020B0609020204030204" pitchFamily="49" charset="0"/>
                <a:cs typeface="Consolas" panose="020B0609020204030204" pitchFamily="49" charset="0"/>
              </a:rPr>
              <a:t>new</a:t>
            </a: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Queue</a:t>
            </a:r>
            <a:r>
              <a:rPr lang="en-US" b="0" dirty="0">
                <a:latin typeface="Consolas" panose="020B0609020204030204" pitchFamily="49" charset="0"/>
                <a:cs typeface="Consolas" panose="020B0609020204030204" pitchFamily="49" charset="0"/>
              </a:rPr>
              <a:t>&lt;&gt;();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Set</a:t>
            </a:r>
            <a:r>
              <a:rPr lang="en-US" b="0" dirty="0">
                <a:latin typeface="Consolas" panose="020B0609020204030204" pitchFamily="49" charset="0"/>
                <a:cs typeface="Consolas" panose="020B0609020204030204" pitchFamily="49" charset="0"/>
              </a:rPr>
              <a:t>&lt;</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&gt; visited = </a:t>
            </a:r>
            <a:r>
              <a:rPr lang="en-US" b="0" dirty="0">
                <a:solidFill>
                  <a:schemeClr val="accent2"/>
                </a:solidFill>
                <a:latin typeface="Consolas" panose="020B0609020204030204" pitchFamily="49" charset="0"/>
                <a:cs typeface="Consolas" panose="020B0609020204030204" pitchFamily="49" charset="0"/>
              </a:rPr>
              <a:t>new</a:t>
            </a: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Set</a:t>
            </a:r>
            <a:r>
              <a:rPr lang="en-US" b="0" dirty="0">
                <a:latin typeface="Consolas" panose="020B0609020204030204" pitchFamily="49" charset="0"/>
                <a:cs typeface="Consolas" panose="020B0609020204030204" pitchFamily="49" charset="0"/>
              </a:rPr>
              <a:t>&lt;&gt;();  </a:t>
            </a:r>
          </a:p>
          <a:p>
            <a:pPr marL="0" indent="0">
              <a:lnSpc>
                <a:spcPct val="120000"/>
              </a:lnSpc>
              <a:spcBef>
                <a:spcPts val="0"/>
              </a:spcBef>
              <a:spcAft>
                <a:spcPts val="0"/>
              </a:spcAft>
              <a:buNone/>
            </a:pPr>
            <a:endParaRPr lang="en-US" b="0" dirty="0">
              <a:latin typeface="Consolas" panose="020B0609020204030204" pitchFamily="49" charset="0"/>
              <a:cs typeface="Consolas" panose="020B0609020204030204" pitchFamily="49" charset="0"/>
            </a:endParaRP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(start);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(start);</a:t>
            </a:r>
          </a:p>
          <a:p>
            <a:pPr marL="0" indent="0">
              <a:lnSpc>
                <a:spcPct val="120000"/>
              </a:lnSpc>
              <a:spcBef>
                <a:spcPts val="0"/>
              </a:spcBef>
              <a:spcAft>
                <a:spcPts val="0"/>
              </a:spcAft>
              <a:buNone/>
            </a:pPr>
            <a:endParaRPr lang="en-US" b="0" dirty="0">
              <a:latin typeface="Consolas" panose="020B0609020204030204" pitchFamily="49" charset="0"/>
              <a:cs typeface="Consolas" panose="020B0609020204030204" pitchFamily="49" charset="0"/>
            </a:endParaRP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while</a:t>
            </a: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isEmpty</a:t>
            </a: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from =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remove</a:t>
            </a:r>
            <a:r>
              <a:rPr lang="en-US" b="0" dirty="0">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for</a:t>
            </a: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Edge</a:t>
            </a:r>
            <a:r>
              <a:rPr lang="en-US" b="0" dirty="0">
                <a:latin typeface="Consolas" panose="020B0609020204030204" pitchFamily="49" charset="0"/>
                <a:cs typeface="Consolas" panose="020B0609020204030204" pitchFamily="49" charset="0"/>
              </a:rPr>
              <a:t> edge : </a:t>
            </a:r>
            <a:r>
              <a:rPr lang="en-US" b="0" dirty="0" err="1">
                <a:latin typeface="Consolas" panose="020B0609020204030204" pitchFamily="49" charset="0"/>
                <a:cs typeface="Consolas" panose="020B0609020204030204" pitchFamily="49" charset="0"/>
              </a:rPr>
              <a:t>graph.</a:t>
            </a:r>
            <a:r>
              <a:rPr lang="en-US" dirty="0" err="1">
                <a:latin typeface="Consolas" panose="020B0609020204030204" pitchFamily="49" charset="0"/>
                <a:cs typeface="Consolas" panose="020B0609020204030204" pitchFamily="49" charset="0"/>
              </a:rPr>
              <a:t>edgesFrom</a:t>
            </a:r>
            <a:r>
              <a:rPr lang="en-US" b="0" dirty="0">
                <a:latin typeface="Consolas" panose="020B0609020204030204" pitchFamily="49" charset="0"/>
                <a:cs typeface="Consolas" panose="020B0609020204030204" pitchFamily="49" charset="0"/>
              </a:rPr>
              <a:t>(from))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to = </a:t>
            </a:r>
            <a:r>
              <a:rPr lang="en-US" b="0" dirty="0" err="1">
                <a:latin typeface="Consolas" panose="020B0609020204030204" pitchFamily="49" charset="0"/>
                <a:cs typeface="Consolas" panose="020B0609020204030204" pitchFamily="49" charset="0"/>
              </a:rPr>
              <a:t>edge.</a:t>
            </a:r>
            <a:r>
              <a:rPr lang="en-US" dirty="0" err="1">
                <a:latin typeface="Consolas" panose="020B0609020204030204" pitchFamily="49" charset="0"/>
                <a:cs typeface="Consolas" panose="020B0609020204030204" pitchFamily="49" charset="0"/>
              </a:rPr>
              <a:t>to</a:t>
            </a:r>
            <a:r>
              <a:rPr lang="en-US" b="0" dirty="0">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if</a:t>
            </a: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contains</a:t>
            </a:r>
            <a:r>
              <a:rPr lang="en-US" b="0" dirty="0">
                <a:latin typeface="Consolas" panose="020B0609020204030204" pitchFamily="49" charset="0"/>
                <a:cs typeface="Consolas" panose="020B0609020204030204" pitchFamily="49" charset="0"/>
              </a:rPr>
              <a:t>(to))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(to);</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(to);</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a:t>
            </a:r>
          </a:p>
        </p:txBody>
      </p:sp>
      <p:sp>
        <p:nvSpPr>
          <p:cNvPr id="74" name="Google Shape;751;p43">
            <a:extLst>
              <a:ext uri="{FF2B5EF4-FFF2-40B4-BE49-F238E27FC236}">
                <a16:creationId xmlns:a16="http://schemas.microsoft.com/office/drawing/2014/main" id="{9B91F7F9-F361-9542-9FBE-3320663B5EE7}"/>
              </a:ext>
            </a:extLst>
          </p:cNvPr>
          <p:cNvSpPr/>
          <p:nvPr/>
        </p:nvSpPr>
        <p:spPr>
          <a:xfrm>
            <a:off x="1125353" y="4095939"/>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1</a:t>
            </a:r>
            <a:endParaRPr sz="2133" dirty="0">
              <a:latin typeface="Calibri" panose="020F0502020204030204" pitchFamily="34" charset="0"/>
              <a:cs typeface="Calibri" panose="020F0502020204030204" pitchFamily="34" charset="0"/>
            </a:endParaRPr>
          </a:p>
        </p:txBody>
      </p:sp>
      <p:sp>
        <p:nvSpPr>
          <p:cNvPr id="75" name="Google Shape;752;p43">
            <a:extLst>
              <a:ext uri="{FF2B5EF4-FFF2-40B4-BE49-F238E27FC236}">
                <a16:creationId xmlns:a16="http://schemas.microsoft.com/office/drawing/2014/main" id="{A0063447-A282-5943-A534-4B4E83DF247F}"/>
              </a:ext>
            </a:extLst>
          </p:cNvPr>
          <p:cNvSpPr/>
          <p:nvPr/>
        </p:nvSpPr>
        <p:spPr>
          <a:xfrm>
            <a:off x="1276632" y="4921245"/>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2</a:t>
            </a:r>
            <a:endParaRPr sz="2133">
              <a:latin typeface="Calibri" panose="020F0502020204030204" pitchFamily="34" charset="0"/>
              <a:cs typeface="Calibri" panose="020F0502020204030204" pitchFamily="34" charset="0"/>
            </a:endParaRPr>
          </a:p>
        </p:txBody>
      </p:sp>
      <p:sp>
        <p:nvSpPr>
          <p:cNvPr id="76" name="Google Shape;753;p43">
            <a:extLst>
              <a:ext uri="{FF2B5EF4-FFF2-40B4-BE49-F238E27FC236}">
                <a16:creationId xmlns:a16="http://schemas.microsoft.com/office/drawing/2014/main" id="{CDDA09EB-3D4B-894C-B129-655CB52DDA76}"/>
              </a:ext>
            </a:extLst>
          </p:cNvPr>
          <p:cNvSpPr/>
          <p:nvPr/>
        </p:nvSpPr>
        <p:spPr>
          <a:xfrm>
            <a:off x="2664478" y="3043730"/>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3</a:t>
            </a:r>
            <a:endParaRPr sz="2133" dirty="0">
              <a:latin typeface="Calibri" panose="020F0502020204030204" pitchFamily="34" charset="0"/>
              <a:cs typeface="Calibri" panose="020F0502020204030204" pitchFamily="34" charset="0"/>
            </a:endParaRPr>
          </a:p>
        </p:txBody>
      </p:sp>
      <p:sp>
        <p:nvSpPr>
          <p:cNvPr id="77" name="Google Shape;754;p43">
            <a:extLst>
              <a:ext uri="{FF2B5EF4-FFF2-40B4-BE49-F238E27FC236}">
                <a16:creationId xmlns:a16="http://schemas.microsoft.com/office/drawing/2014/main" id="{4546B09A-67C5-EF43-8F9B-F3F9987F709B}"/>
              </a:ext>
            </a:extLst>
          </p:cNvPr>
          <p:cNvSpPr/>
          <p:nvPr/>
        </p:nvSpPr>
        <p:spPr>
          <a:xfrm>
            <a:off x="2326879" y="3873226"/>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4</a:t>
            </a:r>
            <a:endParaRPr sz="2133" dirty="0">
              <a:latin typeface="Calibri" panose="020F0502020204030204" pitchFamily="34" charset="0"/>
              <a:cs typeface="Calibri" panose="020F0502020204030204" pitchFamily="34" charset="0"/>
            </a:endParaRPr>
          </a:p>
        </p:txBody>
      </p:sp>
      <p:sp>
        <p:nvSpPr>
          <p:cNvPr id="78" name="Google Shape;755;p43">
            <a:extLst>
              <a:ext uri="{FF2B5EF4-FFF2-40B4-BE49-F238E27FC236}">
                <a16:creationId xmlns:a16="http://schemas.microsoft.com/office/drawing/2014/main" id="{D1F75522-0E2C-744A-A7ED-5E63708203BA}"/>
              </a:ext>
            </a:extLst>
          </p:cNvPr>
          <p:cNvSpPr/>
          <p:nvPr/>
        </p:nvSpPr>
        <p:spPr>
          <a:xfrm>
            <a:off x="2418147" y="5071258"/>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5</a:t>
            </a:r>
            <a:endParaRPr sz="2133">
              <a:latin typeface="Calibri" panose="020F0502020204030204" pitchFamily="34" charset="0"/>
              <a:cs typeface="Calibri" panose="020F0502020204030204" pitchFamily="34" charset="0"/>
            </a:endParaRPr>
          </a:p>
        </p:txBody>
      </p:sp>
      <p:sp>
        <p:nvSpPr>
          <p:cNvPr id="79" name="Google Shape;756;p43">
            <a:extLst>
              <a:ext uri="{FF2B5EF4-FFF2-40B4-BE49-F238E27FC236}">
                <a16:creationId xmlns:a16="http://schemas.microsoft.com/office/drawing/2014/main" id="{C3EEE70E-DA67-2845-9127-0AF3929B99B1}"/>
              </a:ext>
            </a:extLst>
          </p:cNvPr>
          <p:cNvSpPr/>
          <p:nvPr/>
        </p:nvSpPr>
        <p:spPr>
          <a:xfrm>
            <a:off x="3561068" y="5319997"/>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a:latin typeface="Calibri" panose="020F0502020204030204" pitchFamily="34" charset="0"/>
                <a:cs typeface="Calibri" panose="020F0502020204030204" pitchFamily="34" charset="0"/>
              </a:rPr>
              <a:t>6</a:t>
            </a:r>
            <a:endParaRPr sz="2133">
              <a:latin typeface="Calibri" panose="020F0502020204030204" pitchFamily="34" charset="0"/>
              <a:cs typeface="Calibri" panose="020F0502020204030204" pitchFamily="34" charset="0"/>
            </a:endParaRPr>
          </a:p>
        </p:txBody>
      </p:sp>
      <p:sp>
        <p:nvSpPr>
          <p:cNvPr id="80" name="Google Shape;757;p43">
            <a:extLst>
              <a:ext uri="{FF2B5EF4-FFF2-40B4-BE49-F238E27FC236}">
                <a16:creationId xmlns:a16="http://schemas.microsoft.com/office/drawing/2014/main" id="{E3BD8F0E-992B-1841-8695-34F10FDDF8B6}"/>
              </a:ext>
            </a:extLst>
          </p:cNvPr>
          <p:cNvSpPr/>
          <p:nvPr/>
        </p:nvSpPr>
        <p:spPr>
          <a:xfrm>
            <a:off x="4252334" y="4276076"/>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7</a:t>
            </a:r>
            <a:endParaRPr sz="2133" dirty="0">
              <a:latin typeface="Calibri" panose="020F0502020204030204" pitchFamily="34" charset="0"/>
              <a:cs typeface="Calibri" panose="020F0502020204030204" pitchFamily="34" charset="0"/>
            </a:endParaRPr>
          </a:p>
        </p:txBody>
      </p:sp>
      <p:sp>
        <p:nvSpPr>
          <p:cNvPr id="81" name="Google Shape;758;p43">
            <a:extLst>
              <a:ext uri="{FF2B5EF4-FFF2-40B4-BE49-F238E27FC236}">
                <a16:creationId xmlns:a16="http://schemas.microsoft.com/office/drawing/2014/main" id="{D1005750-66AC-BB45-9E00-BA9FC167DA7F}"/>
              </a:ext>
            </a:extLst>
          </p:cNvPr>
          <p:cNvSpPr/>
          <p:nvPr/>
        </p:nvSpPr>
        <p:spPr>
          <a:xfrm>
            <a:off x="2082013" y="6009123"/>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8</a:t>
            </a:r>
            <a:endParaRPr sz="2133" dirty="0">
              <a:latin typeface="Calibri" panose="020F0502020204030204" pitchFamily="34" charset="0"/>
              <a:cs typeface="Calibri" panose="020F0502020204030204" pitchFamily="34" charset="0"/>
            </a:endParaRPr>
          </a:p>
        </p:txBody>
      </p:sp>
      <p:cxnSp>
        <p:nvCxnSpPr>
          <p:cNvPr id="82" name="Google Shape;759;p43">
            <a:extLst>
              <a:ext uri="{FF2B5EF4-FFF2-40B4-BE49-F238E27FC236}">
                <a16:creationId xmlns:a16="http://schemas.microsoft.com/office/drawing/2014/main" id="{633D76D1-E710-EA47-B57E-8E67F803C8F5}"/>
              </a:ext>
            </a:extLst>
          </p:cNvPr>
          <p:cNvCxnSpPr>
            <a:stCxn id="74" idx="2"/>
            <a:endCxn id="75" idx="0"/>
          </p:cNvCxnSpPr>
          <p:nvPr/>
        </p:nvCxnSpPr>
        <p:spPr>
          <a:xfrm>
            <a:off x="1336953" y="4433140"/>
            <a:ext cx="151279" cy="488105"/>
          </a:xfrm>
          <a:prstGeom prst="straightConnector1">
            <a:avLst/>
          </a:prstGeom>
          <a:noFill/>
          <a:ln w="19050" cap="flat" cmpd="sng">
            <a:solidFill>
              <a:schemeClr val="dk2"/>
            </a:solidFill>
            <a:prstDash val="solid"/>
            <a:round/>
            <a:headEnd type="none" w="med" len="med"/>
            <a:tailEnd type="none" w="med" len="med"/>
          </a:ln>
        </p:spPr>
      </p:cxnSp>
      <p:cxnSp>
        <p:nvCxnSpPr>
          <p:cNvPr id="83" name="Google Shape;760;p43">
            <a:extLst>
              <a:ext uri="{FF2B5EF4-FFF2-40B4-BE49-F238E27FC236}">
                <a16:creationId xmlns:a16="http://schemas.microsoft.com/office/drawing/2014/main" id="{A5AFCB0B-88BA-3A49-B688-93999780E56F}"/>
              </a:ext>
            </a:extLst>
          </p:cNvPr>
          <p:cNvCxnSpPr>
            <a:stCxn id="74" idx="3"/>
            <a:endCxn id="77" idx="1"/>
          </p:cNvCxnSpPr>
          <p:nvPr/>
        </p:nvCxnSpPr>
        <p:spPr>
          <a:xfrm flipV="1">
            <a:off x="1548553" y="4041826"/>
            <a:ext cx="778326" cy="222713"/>
          </a:xfrm>
          <a:prstGeom prst="straightConnector1">
            <a:avLst/>
          </a:prstGeom>
          <a:noFill/>
          <a:ln w="19050" cap="flat" cmpd="sng">
            <a:solidFill>
              <a:schemeClr val="dk2"/>
            </a:solidFill>
            <a:prstDash val="solid"/>
            <a:round/>
            <a:headEnd type="none" w="med" len="med"/>
            <a:tailEnd type="none" w="med" len="med"/>
          </a:ln>
        </p:spPr>
      </p:cxnSp>
      <p:cxnSp>
        <p:nvCxnSpPr>
          <p:cNvPr id="84" name="Google Shape;761;p43">
            <a:extLst>
              <a:ext uri="{FF2B5EF4-FFF2-40B4-BE49-F238E27FC236}">
                <a16:creationId xmlns:a16="http://schemas.microsoft.com/office/drawing/2014/main" id="{BBB51FE8-9F03-074F-B706-7508B6E7AD9D}"/>
              </a:ext>
            </a:extLst>
          </p:cNvPr>
          <p:cNvCxnSpPr>
            <a:stCxn id="76" idx="2"/>
            <a:endCxn id="77" idx="0"/>
          </p:cNvCxnSpPr>
          <p:nvPr/>
        </p:nvCxnSpPr>
        <p:spPr>
          <a:xfrm flipH="1">
            <a:off x="2538479" y="3380930"/>
            <a:ext cx="337599" cy="492296"/>
          </a:xfrm>
          <a:prstGeom prst="straightConnector1">
            <a:avLst/>
          </a:prstGeom>
          <a:noFill/>
          <a:ln w="19050" cap="flat" cmpd="sng">
            <a:solidFill>
              <a:schemeClr val="dk2"/>
            </a:solidFill>
            <a:prstDash val="solid"/>
            <a:round/>
            <a:headEnd type="none" w="med" len="med"/>
            <a:tailEnd type="none" w="med" len="med"/>
          </a:ln>
        </p:spPr>
      </p:cxnSp>
      <p:cxnSp>
        <p:nvCxnSpPr>
          <p:cNvPr id="85" name="Google Shape;762;p43">
            <a:extLst>
              <a:ext uri="{FF2B5EF4-FFF2-40B4-BE49-F238E27FC236}">
                <a16:creationId xmlns:a16="http://schemas.microsoft.com/office/drawing/2014/main" id="{CE795DB9-FA23-7841-BCFF-42C12E0ACA86}"/>
              </a:ext>
            </a:extLst>
          </p:cNvPr>
          <p:cNvCxnSpPr>
            <a:cxnSpLocks/>
            <a:stCxn id="79" idx="0"/>
            <a:endCxn id="80" idx="2"/>
          </p:cNvCxnSpPr>
          <p:nvPr/>
        </p:nvCxnSpPr>
        <p:spPr>
          <a:xfrm flipV="1">
            <a:off x="3772668" y="4613276"/>
            <a:ext cx="691266" cy="706721"/>
          </a:xfrm>
          <a:prstGeom prst="straightConnector1">
            <a:avLst/>
          </a:prstGeom>
          <a:noFill/>
          <a:ln w="19050" cap="flat" cmpd="sng">
            <a:solidFill>
              <a:schemeClr val="dk2"/>
            </a:solidFill>
            <a:prstDash val="solid"/>
            <a:round/>
            <a:headEnd type="none" w="med" len="med"/>
            <a:tailEnd type="none" w="med" len="med"/>
          </a:ln>
        </p:spPr>
      </p:cxnSp>
      <p:cxnSp>
        <p:nvCxnSpPr>
          <p:cNvPr id="86" name="Google Shape;763;p43">
            <a:extLst>
              <a:ext uri="{FF2B5EF4-FFF2-40B4-BE49-F238E27FC236}">
                <a16:creationId xmlns:a16="http://schemas.microsoft.com/office/drawing/2014/main" id="{183B3A7A-8ADE-5248-8948-863D2A372569}"/>
              </a:ext>
            </a:extLst>
          </p:cNvPr>
          <p:cNvCxnSpPr>
            <a:cxnSpLocks/>
            <a:stCxn id="79" idx="1"/>
            <a:endCxn id="78" idx="3"/>
          </p:cNvCxnSpPr>
          <p:nvPr/>
        </p:nvCxnSpPr>
        <p:spPr>
          <a:xfrm flipH="1" flipV="1">
            <a:off x="2841347" y="5239858"/>
            <a:ext cx="719721" cy="248739"/>
          </a:xfrm>
          <a:prstGeom prst="straightConnector1">
            <a:avLst/>
          </a:prstGeom>
          <a:noFill/>
          <a:ln w="19050" cap="flat" cmpd="sng">
            <a:solidFill>
              <a:schemeClr val="dk2"/>
            </a:solidFill>
            <a:prstDash val="solid"/>
            <a:round/>
            <a:headEnd type="none" w="med" len="med"/>
            <a:tailEnd type="none" w="med" len="med"/>
          </a:ln>
        </p:spPr>
      </p:cxnSp>
      <p:cxnSp>
        <p:nvCxnSpPr>
          <p:cNvPr id="87" name="Google Shape;765;p43">
            <a:extLst>
              <a:ext uri="{FF2B5EF4-FFF2-40B4-BE49-F238E27FC236}">
                <a16:creationId xmlns:a16="http://schemas.microsoft.com/office/drawing/2014/main" id="{A4AAD35F-165C-4D4F-8456-CF86694A2679}"/>
              </a:ext>
            </a:extLst>
          </p:cNvPr>
          <p:cNvCxnSpPr>
            <a:stCxn id="75" idx="3"/>
            <a:endCxn id="78" idx="1"/>
          </p:cNvCxnSpPr>
          <p:nvPr/>
        </p:nvCxnSpPr>
        <p:spPr>
          <a:xfrm>
            <a:off x="1699832" y="5089845"/>
            <a:ext cx="718315" cy="150013"/>
          </a:xfrm>
          <a:prstGeom prst="straightConnector1">
            <a:avLst/>
          </a:prstGeom>
          <a:noFill/>
          <a:ln w="19050" cap="flat" cmpd="sng">
            <a:solidFill>
              <a:schemeClr val="dk2"/>
            </a:solidFill>
            <a:prstDash val="solid"/>
            <a:round/>
            <a:headEnd type="none" w="med" len="med"/>
            <a:tailEnd type="none" w="med" len="med"/>
          </a:ln>
        </p:spPr>
      </p:cxnSp>
      <p:cxnSp>
        <p:nvCxnSpPr>
          <p:cNvPr id="88" name="Google Shape;766;p43">
            <a:extLst>
              <a:ext uri="{FF2B5EF4-FFF2-40B4-BE49-F238E27FC236}">
                <a16:creationId xmlns:a16="http://schemas.microsoft.com/office/drawing/2014/main" id="{08B74031-34E7-484B-B851-B3BCB9632115}"/>
              </a:ext>
            </a:extLst>
          </p:cNvPr>
          <p:cNvCxnSpPr>
            <a:stCxn id="78" idx="2"/>
            <a:endCxn id="81" idx="0"/>
          </p:cNvCxnSpPr>
          <p:nvPr/>
        </p:nvCxnSpPr>
        <p:spPr>
          <a:xfrm flipH="1">
            <a:off x="2293613" y="5408458"/>
            <a:ext cx="336134" cy="600665"/>
          </a:xfrm>
          <a:prstGeom prst="straightConnector1">
            <a:avLst/>
          </a:prstGeom>
          <a:noFill/>
          <a:ln w="19050" cap="flat" cmpd="sng">
            <a:solidFill>
              <a:schemeClr val="dk2"/>
            </a:solidFill>
            <a:prstDash val="solid"/>
            <a:round/>
            <a:headEnd type="none" w="med" len="med"/>
            <a:tailEnd type="none" w="med" len="med"/>
          </a:ln>
        </p:spPr>
      </p:cxnSp>
      <p:sp>
        <p:nvSpPr>
          <p:cNvPr id="89" name="Google Shape;769;p43">
            <a:extLst>
              <a:ext uri="{FF2B5EF4-FFF2-40B4-BE49-F238E27FC236}">
                <a16:creationId xmlns:a16="http://schemas.microsoft.com/office/drawing/2014/main" id="{938DCA08-9E05-8E47-8FB7-ED1AD62085E9}"/>
              </a:ext>
            </a:extLst>
          </p:cNvPr>
          <p:cNvSpPr txBox="1"/>
          <p:nvPr/>
        </p:nvSpPr>
        <p:spPr>
          <a:xfrm>
            <a:off x="85543" y="4010145"/>
            <a:ext cx="964955" cy="477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1600" dirty="0">
                <a:latin typeface="Consolas" panose="020B0609020204030204" pitchFamily="49" charset="0"/>
                <a:cs typeface="Consolas" panose="020B0609020204030204" pitchFamily="49" charset="0"/>
              </a:rPr>
              <a:t>start</a:t>
            </a:r>
            <a:endParaRPr sz="1600" dirty="0">
              <a:latin typeface="Consolas" panose="020B0609020204030204" pitchFamily="49" charset="0"/>
              <a:cs typeface="Consolas" panose="020B0609020204030204" pitchFamily="49" charset="0"/>
            </a:endParaRPr>
          </a:p>
        </p:txBody>
      </p:sp>
      <p:sp>
        <p:nvSpPr>
          <p:cNvPr id="90" name="TextBox 89">
            <a:extLst>
              <a:ext uri="{FF2B5EF4-FFF2-40B4-BE49-F238E27FC236}">
                <a16:creationId xmlns:a16="http://schemas.microsoft.com/office/drawing/2014/main" id="{78CB4F04-8A74-D44E-B0BF-1E2094BDEC6B}"/>
              </a:ext>
            </a:extLst>
          </p:cNvPr>
          <p:cNvSpPr txBox="1"/>
          <p:nvPr/>
        </p:nvSpPr>
        <p:spPr>
          <a:xfrm>
            <a:off x="842036" y="3481104"/>
            <a:ext cx="1013419" cy="369332"/>
          </a:xfrm>
          <a:prstGeom prst="rect">
            <a:avLst/>
          </a:prstGeom>
          <a:noFill/>
        </p:spPr>
        <p:txBody>
          <a:bodyPr wrap="none" rtlCol="0">
            <a:spAutoFit/>
          </a:bodyPr>
          <a:lstStyle/>
          <a:p>
            <a:r>
              <a:rPr lang="en-US" b="1" spc="100" dirty="0">
                <a:solidFill>
                  <a:schemeClr val="accent6"/>
                </a:solidFill>
              </a:rPr>
              <a:t>VISITED</a:t>
            </a:r>
          </a:p>
        </p:txBody>
      </p:sp>
      <p:sp>
        <p:nvSpPr>
          <p:cNvPr id="91" name="Google Shape;754;p43">
            <a:extLst>
              <a:ext uri="{FF2B5EF4-FFF2-40B4-BE49-F238E27FC236}">
                <a16:creationId xmlns:a16="http://schemas.microsoft.com/office/drawing/2014/main" id="{468169FE-743D-8E41-8958-C2D07992F35A}"/>
              </a:ext>
            </a:extLst>
          </p:cNvPr>
          <p:cNvSpPr/>
          <p:nvPr/>
        </p:nvSpPr>
        <p:spPr>
          <a:xfrm>
            <a:off x="3302856" y="4203677"/>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9</a:t>
            </a:r>
            <a:endParaRPr sz="2133" dirty="0">
              <a:latin typeface="Calibri" panose="020F0502020204030204" pitchFamily="34" charset="0"/>
              <a:cs typeface="Calibri" panose="020F0502020204030204" pitchFamily="34" charset="0"/>
            </a:endParaRPr>
          </a:p>
        </p:txBody>
      </p:sp>
      <p:cxnSp>
        <p:nvCxnSpPr>
          <p:cNvPr id="92" name="Google Shape;763;p43">
            <a:extLst>
              <a:ext uri="{FF2B5EF4-FFF2-40B4-BE49-F238E27FC236}">
                <a16:creationId xmlns:a16="http://schemas.microsoft.com/office/drawing/2014/main" id="{7611F364-818F-D64B-A06F-7ED97C7BD88D}"/>
              </a:ext>
            </a:extLst>
          </p:cNvPr>
          <p:cNvCxnSpPr>
            <a:cxnSpLocks/>
            <a:stCxn id="79" idx="0"/>
            <a:endCxn id="91" idx="2"/>
          </p:cNvCxnSpPr>
          <p:nvPr/>
        </p:nvCxnSpPr>
        <p:spPr>
          <a:xfrm flipH="1" flipV="1">
            <a:off x="3514456" y="4540877"/>
            <a:ext cx="258212" cy="779120"/>
          </a:xfrm>
          <a:prstGeom prst="straightConnector1">
            <a:avLst/>
          </a:prstGeom>
          <a:noFill/>
          <a:ln w="19050" cap="flat" cmpd="sng">
            <a:solidFill>
              <a:schemeClr val="dk2"/>
            </a:solidFill>
            <a:prstDash val="solid"/>
            <a:round/>
            <a:headEnd type="none" w="med" len="med"/>
            <a:tailEnd type="none" w="med" len="med"/>
          </a:ln>
        </p:spPr>
      </p:cxnSp>
      <p:sp>
        <p:nvSpPr>
          <p:cNvPr id="93" name="Rectangle 92">
            <a:extLst>
              <a:ext uri="{FF2B5EF4-FFF2-40B4-BE49-F238E27FC236}">
                <a16:creationId xmlns:a16="http://schemas.microsoft.com/office/drawing/2014/main" id="{FBE9467E-7BE0-684C-AE70-3A474094F591}"/>
              </a:ext>
            </a:extLst>
          </p:cNvPr>
          <p:cNvSpPr/>
          <p:nvPr/>
        </p:nvSpPr>
        <p:spPr>
          <a:xfrm>
            <a:off x="1072101" y="4040319"/>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78726038-4D7B-E243-89D1-29B4C8A57E1B}"/>
              </a:ext>
            </a:extLst>
          </p:cNvPr>
          <p:cNvSpPr/>
          <p:nvPr/>
        </p:nvSpPr>
        <p:spPr>
          <a:xfrm>
            <a:off x="1226593" y="4866132"/>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EFEF5C2F-F5B2-7A4A-A291-7ABAEF7F3352}"/>
              </a:ext>
            </a:extLst>
          </p:cNvPr>
          <p:cNvSpPr/>
          <p:nvPr/>
        </p:nvSpPr>
        <p:spPr>
          <a:xfrm>
            <a:off x="2029954" y="5954010"/>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CB567DFB-D024-4F4A-8F23-0E8C223062F0}"/>
              </a:ext>
            </a:extLst>
          </p:cNvPr>
          <p:cNvSpPr/>
          <p:nvPr/>
        </p:nvSpPr>
        <p:spPr>
          <a:xfrm>
            <a:off x="2360835" y="5016145"/>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0799D62C-D39A-7E46-BF5D-4B3883AF76CC}"/>
              </a:ext>
            </a:extLst>
          </p:cNvPr>
          <p:cNvSpPr/>
          <p:nvPr/>
        </p:nvSpPr>
        <p:spPr>
          <a:xfrm>
            <a:off x="3514456" y="5264884"/>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563544BF-7982-4442-A615-AE8675B1CB9A}"/>
              </a:ext>
            </a:extLst>
          </p:cNvPr>
          <p:cNvSpPr/>
          <p:nvPr/>
        </p:nvSpPr>
        <p:spPr>
          <a:xfrm>
            <a:off x="3249391" y="4151127"/>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5A505DE2-231F-E340-BFC6-DA43BDDFF388}"/>
              </a:ext>
            </a:extLst>
          </p:cNvPr>
          <p:cNvSpPr/>
          <p:nvPr/>
        </p:nvSpPr>
        <p:spPr>
          <a:xfrm>
            <a:off x="4202295" y="4220963"/>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84B8F41F-E565-2C43-A9A4-80E7E1D25647}"/>
              </a:ext>
            </a:extLst>
          </p:cNvPr>
          <p:cNvSpPr/>
          <p:nvPr/>
        </p:nvSpPr>
        <p:spPr>
          <a:xfrm>
            <a:off x="2276841" y="3816606"/>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93345B20-7753-854F-A091-2E01F200F9F5}"/>
              </a:ext>
            </a:extLst>
          </p:cNvPr>
          <p:cNvSpPr/>
          <p:nvPr/>
        </p:nvSpPr>
        <p:spPr>
          <a:xfrm>
            <a:off x="2614440" y="2988617"/>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 name="Google Shape;763;p43">
            <a:extLst>
              <a:ext uri="{FF2B5EF4-FFF2-40B4-BE49-F238E27FC236}">
                <a16:creationId xmlns:a16="http://schemas.microsoft.com/office/drawing/2014/main" id="{3A6F19D8-2F61-4D40-8C4C-B14513B845C0}"/>
              </a:ext>
            </a:extLst>
          </p:cNvPr>
          <p:cNvCxnSpPr>
            <a:cxnSpLocks/>
            <a:stCxn id="77" idx="2"/>
            <a:endCxn id="78" idx="0"/>
          </p:cNvCxnSpPr>
          <p:nvPr/>
        </p:nvCxnSpPr>
        <p:spPr>
          <a:xfrm>
            <a:off x="2538479" y="4210426"/>
            <a:ext cx="91268" cy="860832"/>
          </a:xfrm>
          <a:prstGeom prst="straightConnector1">
            <a:avLst/>
          </a:prstGeom>
          <a:noFill/>
          <a:ln w="19050" cap="flat" cmpd="sng">
            <a:solidFill>
              <a:schemeClr val="dk2"/>
            </a:solidFill>
            <a:prstDash val="solid"/>
            <a:round/>
            <a:headEnd type="none" w="med" len="med"/>
            <a:tailEnd type="none" w="med" len="med"/>
          </a:ln>
        </p:spPr>
      </p:cxnSp>
      <p:graphicFrame>
        <p:nvGraphicFramePr>
          <p:cNvPr id="109" name="Table 108">
            <a:extLst>
              <a:ext uri="{FF2B5EF4-FFF2-40B4-BE49-F238E27FC236}">
                <a16:creationId xmlns:a16="http://schemas.microsoft.com/office/drawing/2014/main" id="{893CC935-BE1E-F342-83C6-FF0B7651DFFE}"/>
              </a:ext>
            </a:extLst>
          </p:cNvPr>
          <p:cNvGraphicFramePr>
            <a:graphicFrameLocks noGrp="1"/>
          </p:cNvGraphicFramePr>
          <p:nvPr/>
        </p:nvGraphicFramePr>
        <p:xfrm>
          <a:off x="730272" y="1742789"/>
          <a:ext cx="4643005" cy="568546"/>
        </p:xfrm>
        <a:graphic>
          <a:graphicData uri="http://schemas.openxmlformats.org/drawingml/2006/table">
            <a:tbl>
              <a:tblPr firstRow="1" bandRow="1">
                <a:tableStyleId>{5C22544A-7EE6-4342-B048-85BDC9FD1C3A}</a:tableStyleId>
              </a:tblPr>
              <a:tblGrid>
                <a:gridCol w="4643005">
                  <a:extLst>
                    <a:ext uri="{9D8B030D-6E8A-4147-A177-3AD203B41FA5}">
                      <a16:colId xmlns:a16="http://schemas.microsoft.com/office/drawing/2014/main" val="2691301314"/>
                    </a:ext>
                  </a:extLst>
                </a:gridCol>
              </a:tblGrid>
              <a:tr h="568546">
                <a:tc>
                  <a:txBody>
                    <a:bodyPr/>
                    <a:lstStyle/>
                    <a:p>
                      <a:endParaRPr lang="en-US" dirty="0"/>
                    </a:p>
                  </a:txBody>
                  <a:tcPr>
                    <a:lnL w="12700" cmpd="sng">
                      <a:noFill/>
                    </a:lnL>
                    <a:lnR w="12700" cmpd="sng">
                      <a:noFill/>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091839"/>
                  </a:ext>
                </a:extLst>
              </a:tr>
            </a:tbl>
          </a:graphicData>
        </a:graphic>
      </p:graphicFrame>
      <p:sp>
        <p:nvSpPr>
          <p:cNvPr id="3" name="TextBox 2">
            <a:extLst>
              <a:ext uri="{FF2B5EF4-FFF2-40B4-BE49-F238E27FC236}">
                <a16:creationId xmlns:a16="http://schemas.microsoft.com/office/drawing/2014/main" id="{2A31122C-BE8B-7D4C-A369-5EAD2672A4E6}"/>
              </a:ext>
            </a:extLst>
          </p:cNvPr>
          <p:cNvSpPr txBox="1"/>
          <p:nvPr/>
        </p:nvSpPr>
        <p:spPr>
          <a:xfrm>
            <a:off x="1382316" y="1842981"/>
            <a:ext cx="311304" cy="369332"/>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1</a:t>
            </a:r>
          </a:p>
        </p:txBody>
      </p:sp>
      <p:sp>
        <p:nvSpPr>
          <p:cNvPr id="4" name="Left Arrow 3">
            <a:extLst>
              <a:ext uri="{FF2B5EF4-FFF2-40B4-BE49-F238E27FC236}">
                <a16:creationId xmlns:a16="http://schemas.microsoft.com/office/drawing/2014/main" id="{C8C5EE26-17A1-B14D-BC11-2909D2F13BE8}"/>
              </a:ext>
            </a:extLst>
          </p:cNvPr>
          <p:cNvSpPr/>
          <p:nvPr/>
        </p:nvSpPr>
        <p:spPr>
          <a:xfrm>
            <a:off x="461913" y="1888452"/>
            <a:ext cx="268359" cy="277219"/>
          </a:xfrm>
          <a:prstGeom prst="lef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eft Arrow 37">
            <a:extLst>
              <a:ext uri="{FF2B5EF4-FFF2-40B4-BE49-F238E27FC236}">
                <a16:creationId xmlns:a16="http://schemas.microsoft.com/office/drawing/2014/main" id="{21818669-5C84-394C-AB13-D2D00025244D}"/>
              </a:ext>
            </a:extLst>
          </p:cNvPr>
          <p:cNvSpPr/>
          <p:nvPr/>
        </p:nvSpPr>
        <p:spPr>
          <a:xfrm>
            <a:off x="5373277" y="1886297"/>
            <a:ext cx="268359" cy="277219"/>
          </a:xfrm>
          <a:prstGeom prst="lef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077D92F-92BB-A147-A5A6-928DA7254B65}"/>
              </a:ext>
            </a:extLst>
          </p:cNvPr>
          <p:cNvSpPr txBox="1"/>
          <p:nvPr/>
        </p:nvSpPr>
        <p:spPr>
          <a:xfrm>
            <a:off x="1770709" y="1845698"/>
            <a:ext cx="311304" cy="369332"/>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2</a:t>
            </a:r>
          </a:p>
        </p:txBody>
      </p:sp>
      <p:sp>
        <p:nvSpPr>
          <p:cNvPr id="40" name="TextBox 39">
            <a:extLst>
              <a:ext uri="{FF2B5EF4-FFF2-40B4-BE49-F238E27FC236}">
                <a16:creationId xmlns:a16="http://schemas.microsoft.com/office/drawing/2014/main" id="{05084C6C-560D-4B46-A643-7296A799E4F2}"/>
              </a:ext>
            </a:extLst>
          </p:cNvPr>
          <p:cNvSpPr txBox="1"/>
          <p:nvPr/>
        </p:nvSpPr>
        <p:spPr>
          <a:xfrm>
            <a:off x="2150257" y="1846459"/>
            <a:ext cx="311304" cy="369332"/>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4</a:t>
            </a:r>
          </a:p>
        </p:txBody>
      </p:sp>
      <p:sp>
        <p:nvSpPr>
          <p:cNvPr id="41" name="TextBox 40">
            <a:extLst>
              <a:ext uri="{FF2B5EF4-FFF2-40B4-BE49-F238E27FC236}">
                <a16:creationId xmlns:a16="http://schemas.microsoft.com/office/drawing/2014/main" id="{72CDF9DA-A9CE-CD47-BFD5-9A7FC636DE6E}"/>
              </a:ext>
            </a:extLst>
          </p:cNvPr>
          <p:cNvSpPr txBox="1"/>
          <p:nvPr/>
        </p:nvSpPr>
        <p:spPr>
          <a:xfrm>
            <a:off x="2534704" y="1843010"/>
            <a:ext cx="311304" cy="369332"/>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5</a:t>
            </a:r>
          </a:p>
        </p:txBody>
      </p:sp>
      <p:sp>
        <p:nvSpPr>
          <p:cNvPr id="42" name="TextBox 41">
            <a:extLst>
              <a:ext uri="{FF2B5EF4-FFF2-40B4-BE49-F238E27FC236}">
                <a16:creationId xmlns:a16="http://schemas.microsoft.com/office/drawing/2014/main" id="{E7303754-68CE-F54A-BE1D-7082D4A8C862}"/>
              </a:ext>
            </a:extLst>
          </p:cNvPr>
          <p:cNvSpPr txBox="1"/>
          <p:nvPr/>
        </p:nvSpPr>
        <p:spPr>
          <a:xfrm>
            <a:off x="2923097" y="1845727"/>
            <a:ext cx="311304" cy="369332"/>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3</a:t>
            </a:r>
          </a:p>
        </p:txBody>
      </p:sp>
      <p:sp>
        <p:nvSpPr>
          <p:cNvPr id="43" name="TextBox 42">
            <a:extLst>
              <a:ext uri="{FF2B5EF4-FFF2-40B4-BE49-F238E27FC236}">
                <a16:creationId xmlns:a16="http://schemas.microsoft.com/office/drawing/2014/main" id="{B3FAB6DA-F52A-4848-B4C6-7777C0B38F09}"/>
              </a:ext>
            </a:extLst>
          </p:cNvPr>
          <p:cNvSpPr txBox="1"/>
          <p:nvPr/>
        </p:nvSpPr>
        <p:spPr>
          <a:xfrm>
            <a:off x="3302645" y="1846488"/>
            <a:ext cx="311304" cy="369332"/>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6</a:t>
            </a:r>
          </a:p>
        </p:txBody>
      </p:sp>
      <p:sp>
        <p:nvSpPr>
          <p:cNvPr id="44" name="TextBox 43">
            <a:extLst>
              <a:ext uri="{FF2B5EF4-FFF2-40B4-BE49-F238E27FC236}">
                <a16:creationId xmlns:a16="http://schemas.microsoft.com/office/drawing/2014/main" id="{AECAB8B8-F3C1-7449-A8B6-A09291F59522}"/>
              </a:ext>
            </a:extLst>
          </p:cNvPr>
          <p:cNvSpPr txBox="1"/>
          <p:nvPr/>
        </p:nvSpPr>
        <p:spPr>
          <a:xfrm>
            <a:off x="3696197" y="1842981"/>
            <a:ext cx="311304" cy="369332"/>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8</a:t>
            </a:r>
          </a:p>
        </p:txBody>
      </p:sp>
      <p:sp>
        <p:nvSpPr>
          <p:cNvPr id="45" name="TextBox 44">
            <a:extLst>
              <a:ext uri="{FF2B5EF4-FFF2-40B4-BE49-F238E27FC236}">
                <a16:creationId xmlns:a16="http://schemas.microsoft.com/office/drawing/2014/main" id="{CFB48A67-792E-8D4D-AF66-889152E4F5D8}"/>
              </a:ext>
            </a:extLst>
          </p:cNvPr>
          <p:cNvSpPr txBox="1"/>
          <p:nvPr/>
        </p:nvSpPr>
        <p:spPr>
          <a:xfrm>
            <a:off x="4084590" y="1845698"/>
            <a:ext cx="311304" cy="369332"/>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9</a:t>
            </a:r>
          </a:p>
        </p:txBody>
      </p:sp>
      <p:sp>
        <p:nvSpPr>
          <p:cNvPr id="46" name="TextBox 45">
            <a:extLst>
              <a:ext uri="{FF2B5EF4-FFF2-40B4-BE49-F238E27FC236}">
                <a16:creationId xmlns:a16="http://schemas.microsoft.com/office/drawing/2014/main" id="{93B7EE2A-6DB9-6242-808C-B7E574F1605B}"/>
              </a:ext>
            </a:extLst>
          </p:cNvPr>
          <p:cNvSpPr txBox="1"/>
          <p:nvPr/>
        </p:nvSpPr>
        <p:spPr>
          <a:xfrm>
            <a:off x="4464138" y="1846459"/>
            <a:ext cx="311304" cy="369332"/>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7</a:t>
            </a:r>
          </a:p>
        </p:txBody>
      </p:sp>
      <p:sp>
        <p:nvSpPr>
          <p:cNvPr id="7" name="Rectangle 6">
            <a:extLst>
              <a:ext uri="{FF2B5EF4-FFF2-40B4-BE49-F238E27FC236}">
                <a16:creationId xmlns:a16="http://schemas.microsoft.com/office/drawing/2014/main" id="{BA664B08-1DAF-9441-9901-2D090B068769}"/>
              </a:ext>
            </a:extLst>
          </p:cNvPr>
          <p:cNvSpPr/>
          <p:nvPr/>
        </p:nvSpPr>
        <p:spPr>
          <a:xfrm>
            <a:off x="6359236" y="1101436"/>
            <a:ext cx="5683828" cy="2139112"/>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3670328-A17F-D542-8A3D-489B001128AA}"/>
              </a:ext>
            </a:extLst>
          </p:cNvPr>
          <p:cNvSpPr txBox="1"/>
          <p:nvPr/>
        </p:nvSpPr>
        <p:spPr>
          <a:xfrm>
            <a:off x="6627595" y="1155329"/>
            <a:ext cx="5153662"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Properties of a queue exactly what gives us this incredibly cool behavior</a:t>
            </a:r>
          </a:p>
          <a:p>
            <a:pPr marL="285750" indent="-285750">
              <a:buFont typeface="Arial" panose="020B0604020202020204" pitchFamily="34" charset="0"/>
              <a:buChar char="•"/>
            </a:pPr>
            <a:r>
              <a:rPr lang="en-US" dirty="0">
                <a:solidFill>
                  <a:schemeClr val="bg1"/>
                </a:solidFill>
              </a:rPr>
              <a:t>As long as we explore an entire layer before moving on (and we will, with a queue) the next layer will be fully built up and waiting for us by the time we finish!</a:t>
            </a:r>
          </a:p>
          <a:p>
            <a:pPr marL="285750" indent="-285750">
              <a:buFont typeface="Arial" panose="020B0604020202020204" pitchFamily="34" charset="0"/>
              <a:buChar char="•"/>
            </a:pPr>
            <a:r>
              <a:rPr lang="en-US" dirty="0">
                <a:solidFill>
                  <a:schemeClr val="bg1"/>
                </a:solidFill>
              </a:rPr>
              <a:t>Keep going until </a:t>
            </a:r>
            <a:r>
              <a:rPr lang="en-US" dirty="0">
                <a:solidFill>
                  <a:schemeClr val="bg1"/>
                </a:solidFill>
                <a:latin typeface="Consolas" panose="020B0609020204030204" pitchFamily="49" charset="0"/>
                <a:cs typeface="Consolas" panose="020B0609020204030204" pitchFamily="49" charset="0"/>
              </a:rPr>
              <a:t>perimeter</a:t>
            </a:r>
            <a:r>
              <a:rPr lang="en-US" dirty="0">
                <a:solidFill>
                  <a:schemeClr val="bg1"/>
                </a:solidFill>
              </a:rPr>
              <a:t> is empty</a:t>
            </a:r>
          </a:p>
        </p:txBody>
      </p:sp>
    </p:spTree>
    <p:extLst>
      <p:ext uri="{BB962C8B-B14F-4D97-AF65-F5344CB8AC3E}">
        <p14:creationId xmlns:p14="http://schemas.microsoft.com/office/powerpoint/2010/main" val="46858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wipe(left)">
                                      <p:cBhvr>
                                        <p:cTn id="11" dur="500"/>
                                        <p:tgtEl>
                                          <p:spTgt spid="5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left)">
                                      <p:cBhvr>
                                        <p:cTn id="15" dur="500"/>
                                        <p:tgtEl>
                                          <p:spTgt spid="50"/>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up)">
                                      <p:cBhvr>
                                        <p:cTn id="19" dur="500"/>
                                        <p:tgtEl>
                                          <p:spTgt spid="49"/>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down)">
                                      <p:cBhvr>
                                        <p:cTn id="23" dur="500"/>
                                        <p:tgtEl>
                                          <p:spTgt spid="48"/>
                                        </p:tgtEl>
                                      </p:cBhvr>
                                    </p:animEffect>
                                  </p:childTnLst>
                                </p:cTn>
                              </p:par>
                            </p:childTnLst>
                          </p:cTn>
                        </p:par>
                        <p:par>
                          <p:cTn id="24" fill="hold">
                            <p:stCondLst>
                              <p:cond delay="2500"/>
                            </p:stCondLst>
                            <p:childTnLst>
                              <p:par>
                                <p:cTn id="25" presetID="1" presetClass="entr" presetSubtype="0" fill="hold" grpId="0" nodeType="after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52" grpId="0"/>
      <p:bldP spid="53" grpId="0"/>
      <p:bldP spid="54" grpId="0"/>
      <p:bldP spid="55" grpId="0"/>
      <p:bldP spid="5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C490D-4634-E242-9F3A-D2493B51F3EA}"/>
              </a:ext>
            </a:extLst>
          </p:cNvPr>
          <p:cNvSpPr>
            <a:spLocks noGrp="1"/>
          </p:cNvSpPr>
          <p:nvPr>
            <p:ph type="title"/>
          </p:nvPr>
        </p:nvSpPr>
        <p:spPr/>
        <p:txBody>
          <a:bodyPr/>
          <a:lstStyle/>
          <a:p>
            <a:r>
              <a:rPr lang="en-US" dirty="0"/>
              <a:t>BFS’s Evil Twin: DFS!</a:t>
            </a:r>
          </a:p>
        </p:txBody>
      </p:sp>
      <p:sp>
        <p:nvSpPr>
          <p:cNvPr id="4" name="Content Placeholder 2">
            <a:extLst>
              <a:ext uri="{FF2B5EF4-FFF2-40B4-BE49-F238E27FC236}">
                <a16:creationId xmlns:a16="http://schemas.microsoft.com/office/drawing/2014/main" id="{0DB98580-237E-B94B-BDB5-1E9D616418D2}"/>
              </a:ext>
            </a:extLst>
          </p:cNvPr>
          <p:cNvSpPr txBox="1">
            <a:spLocks/>
          </p:cNvSpPr>
          <p:nvPr/>
        </p:nvSpPr>
        <p:spPr bwMode="auto">
          <a:xfrm>
            <a:off x="6474941" y="1219200"/>
            <a:ext cx="5471983" cy="5461686"/>
          </a:xfrm>
          <a:prstGeom prst="rect">
            <a:avLst/>
          </a:prstGeom>
          <a:solidFill>
            <a:schemeClr val="bg1">
              <a:lumMod val="95000"/>
            </a:schemeClr>
          </a:solidFill>
          <a:ln w="9525">
            <a:solidFill>
              <a:schemeClr val="tx1"/>
            </a:solidFill>
            <a:miter lim="800000"/>
            <a:headEnd/>
            <a:tailEnd/>
          </a:ln>
        </p:spPr>
        <p:txBody>
          <a:bodyPr vert="horz" wrap="square" lIns="121920" tIns="60960" rIns="121920" bIns="60960" numCol="1" anchor="t" anchorCtr="0" compatLnSpc="1">
            <a:prstTxWarp prst="textNoShape">
              <a:avLst/>
            </a:prstTxWarp>
          </a:bodyPr>
          <a:lstStyle>
            <a:lvl1pPr marL="192881" indent="-192881" algn="l" rtl="0" eaLnBrk="1" fontAlgn="base" hangingPunct="1">
              <a:spcBef>
                <a:spcPct val="20000"/>
              </a:spcBef>
              <a:spcAft>
                <a:spcPct val="0"/>
              </a:spcAft>
              <a:buClr>
                <a:srgbClr val="4B2A85"/>
              </a:buClr>
              <a:buSzPct val="60000"/>
              <a:buFont typeface="Wingdings" panose="05000000000000000000" pitchFamily="2" charset="2"/>
              <a:buChar char="v"/>
              <a:defRPr sz="1600" b="1">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365189" indent="-160735" algn="l" rtl="0" eaLnBrk="1" fontAlgn="base" hangingPunct="1">
              <a:spcBef>
                <a:spcPct val="20000"/>
              </a:spcBef>
              <a:spcAft>
                <a:spcPct val="0"/>
              </a:spcAft>
              <a:buClr>
                <a:srgbClr val="4B2A85"/>
              </a:buClr>
              <a:buSzPct val="110000"/>
              <a:buFont typeface="Wingdings" pitchFamily="2" charset="2"/>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514350" indent="-128588" algn="l" rtl="0" eaLnBrk="1" fontAlgn="base" hangingPunct="1">
              <a:spcBef>
                <a:spcPct val="20000"/>
              </a:spcBef>
              <a:spcAft>
                <a:spcPct val="0"/>
              </a:spcAft>
              <a:buClr>
                <a:srgbClr val="4B2A85"/>
              </a:buClr>
              <a:buSzPct val="80000"/>
              <a:buFont typeface="Arial" panose="020B0604020202020204" pitchFamily="34" charset="0"/>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658368"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812673"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414463" indent="-128588" algn="l" rtl="0" eaLnBrk="1" fontAlgn="base" hangingPunct="1">
              <a:spcBef>
                <a:spcPct val="20000"/>
              </a:spcBef>
              <a:spcAft>
                <a:spcPct val="0"/>
              </a:spcAft>
              <a:buChar char="»"/>
              <a:defRPr sz="1125">
                <a:solidFill>
                  <a:schemeClr val="tx1"/>
                </a:solidFill>
                <a:latin typeface="Arial" charset="0"/>
              </a:defRPr>
            </a:lvl6pPr>
            <a:lvl7pPr marL="1671638" indent="-128588" algn="l" rtl="0" eaLnBrk="1" fontAlgn="base" hangingPunct="1">
              <a:spcBef>
                <a:spcPct val="20000"/>
              </a:spcBef>
              <a:spcAft>
                <a:spcPct val="0"/>
              </a:spcAft>
              <a:buChar char="»"/>
              <a:defRPr sz="1125">
                <a:solidFill>
                  <a:schemeClr val="tx1"/>
                </a:solidFill>
                <a:latin typeface="Arial" charset="0"/>
              </a:defRPr>
            </a:lvl7pPr>
            <a:lvl8pPr marL="1928813" indent="-128588" algn="l" rtl="0" eaLnBrk="1" fontAlgn="base" hangingPunct="1">
              <a:spcBef>
                <a:spcPct val="20000"/>
              </a:spcBef>
              <a:spcAft>
                <a:spcPct val="0"/>
              </a:spcAft>
              <a:buChar char="»"/>
              <a:defRPr sz="1125">
                <a:solidFill>
                  <a:schemeClr val="tx1"/>
                </a:solidFill>
                <a:latin typeface="Arial" charset="0"/>
              </a:defRPr>
            </a:lvl8pPr>
            <a:lvl9pPr marL="2185988" indent="-128588" algn="l" rtl="0" eaLnBrk="1" fontAlgn="base" hangingPunct="1">
              <a:spcBef>
                <a:spcPct val="20000"/>
              </a:spcBef>
              <a:spcAft>
                <a:spcPct val="0"/>
              </a:spcAft>
              <a:buChar char="»"/>
              <a:defRPr sz="1125">
                <a:solidFill>
                  <a:schemeClr val="tx1"/>
                </a:solidFill>
                <a:latin typeface="Arial" charset="0"/>
              </a:defRPr>
            </a:lvl9pPr>
          </a:lstStyle>
          <a:p>
            <a:pPr marL="0" indent="0">
              <a:lnSpc>
                <a:spcPct val="120000"/>
              </a:lnSpc>
              <a:spcBef>
                <a:spcPts val="0"/>
              </a:spcBef>
              <a:spcAft>
                <a:spcPts val="0"/>
              </a:spcAft>
              <a:buNone/>
            </a:pPr>
            <a:r>
              <a:rPr lang="en-US" dirty="0" err="1">
                <a:latin typeface="Consolas" panose="020B0609020204030204" pitchFamily="49" charset="0"/>
                <a:cs typeface="Consolas" panose="020B0609020204030204" pitchFamily="49" charset="0"/>
              </a:rPr>
              <a:t>bfs</a:t>
            </a:r>
            <a:r>
              <a:rPr lang="en-US" b="0" dirty="0">
                <a:latin typeface="Consolas" panose="020B0609020204030204" pitchFamily="49" charset="0"/>
                <a:cs typeface="Consolas" panose="020B0609020204030204" pitchFamily="49" charset="0"/>
              </a:rPr>
              <a:t>(</a:t>
            </a:r>
            <a:r>
              <a:rPr lang="en-US" b="0" dirty="0">
                <a:solidFill>
                  <a:schemeClr val="accent3"/>
                </a:solidFill>
                <a:latin typeface="Consolas" panose="020B0609020204030204" pitchFamily="49" charset="0"/>
                <a:cs typeface="Consolas" panose="020B0609020204030204" pitchFamily="49" charset="0"/>
              </a:rPr>
              <a:t>Graph</a:t>
            </a:r>
            <a:r>
              <a:rPr lang="en-US" b="0" dirty="0">
                <a:latin typeface="Consolas" panose="020B0609020204030204" pitchFamily="49" charset="0"/>
                <a:cs typeface="Consolas" panose="020B0609020204030204" pitchFamily="49" charset="0"/>
              </a:rPr>
              <a:t> graph,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start)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dirty="0">
                <a:solidFill>
                  <a:schemeClr val="accent3"/>
                </a:solidFill>
                <a:highlight>
                  <a:srgbClr val="BEFFFC"/>
                </a:highlight>
                <a:latin typeface="Consolas" panose="020B0609020204030204" pitchFamily="49" charset="0"/>
                <a:cs typeface="Consolas" panose="020B0609020204030204" pitchFamily="49" charset="0"/>
              </a:rPr>
              <a:t>Queue</a:t>
            </a:r>
            <a:r>
              <a:rPr lang="en-US" b="0" dirty="0">
                <a:highlight>
                  <a:srgbClr val="BEFFFC"/>
                </a:highlight>
                <a:latin typeface="Consolas" panose="020B0609020204030204" pitchFamily="49" charset="0"/>
                <a:cs typeface="Consolas" panose="020B0609020204030204" pitchFamily="49" charset="0"/>
              </a:rPr>
              <a:t>&lt;</a:t>
            </a:r>
            <a:r>
              <a:rPr lang="en-US" b="0" dirty="0">
                <a:solidFill>
                  <a:schemeClr val="accent3"/>
                </a:solidFill>
                <a:highlight>
                  <a:srgbClr val="BEFFFC"/>
                </a:highlight>
                <a:latin typeface="Consolas" panose="020B0609020204030204" pitchFamily="49" charset="0"/>
                <a:cs typeface="Consolas" panose="020B0609020204030204" pitchFamily="49" charset="0"/>
              </a:rPr>
              <a:t>Vertex</a:t>
            </a:r>
            <a:r>
              <a:rPr lang="en-US" b="0" dirty="0">
                <a:highlight>
                  <a:srgbClr val="BEFFFC"/>
                </a:highlight>
                <a:latin typeface="Consolas" panose="020B0609020204030204" pitchFamily="49" charset="0"/>
                <a:cs typeface="Consolas" panose="020B0609020204030204" pitchFamily="49" charset="0"/>
              </a:rPr>
              <a:t>&gt; perimeter = </a:t>
            </a:r>
            <a:r>
              <a:rPr lang="en-US" b="0" dirty="0">
                <a:solidFill>
                  <a:schemeClr val="accent2"/>
                </a:solidFill>
                <a:highlight>
                  <a:srgbClr val="BEFFFC"/>
                </a:highlight>
                <a:latin typeface="Consolas" panose="020B0609020204030204" pitchFamily="49" charset="0"/>
                <a:cs typeface="Consolas" panose="020B0609020204030204" pitchFamily="49" charset="0"/>
              </a:rPr>
              <a:t>new</a:t>
            </a:r>
            <a:r>
              <a:rPr lang="en-US" b="0" dirty="0">
                <a:highlight>
                  <a:srgbClr val="BEFFFC"/>
                </a:highlight>
                <a:latin typeface="Consolas" panose="020B0609020204030204" pitchFamily="49" charset="0"/>
                <a:cs typeface="Consolas" panose="020B0609020204030204" pitchFamily="49" charset="0"/>
              </a:rPr>
              <a:t> </a:t>
            </a:r>
            <a:r>
              <a:rPr lang="en-US" dirty="0">
                <a:solidFill>
                  <a:schemeClr val="accent3"/>
                </a:solidFill>
                <a:highlight>
                  <a:srgbClr val="BEFFFC"/>
                </a:highlight>
                <a:latin typeface="Consolas" panose="020B0609020204030204" pitchFamily="49" charset="0"/>
                <a:cs typeface="Consolas" panose="020B0609020204030204" pitchFamily="49" charset="0"/>
              </a:rPr>
              <a:t>Queue</a:t>
            </a:r>
            <a:r>
              <a:rPr lang="en-US" b="0" dirty="0">
                <a:highlight>
                  <a:srgbClr val="BEFFFC"/>
                </a:highlight>
                <a:latin typeface="Consolas" panose="020B0609020204030204" pitchFamily="49" charset="0"/>
                <a:cs typeface="Consolas" panose="020B0609020204030204" pitchFamily="49" charset="0"/>
              </a:rPr>
              <a:t>&lt;&gt;();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Set</a:t>
            </a:r>
            <a:r>
              <a:rPr lang="en-US" b="0" dirty="0">
                <a:latin typeface="Consolas" panose="020B0609020204030204" pitchFamily="49" charset="0"/>
                <a:cs typeface="Consolas" panose="020B0609020204030204" pitchFamily="49" charset="0"/>
              </a:rPr>
              <a:t>&lt;</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&gt; visited = </a:t>
            </a:r>
            <a:r>
              <a:rPr lang="en-US" b="0" dirty="0">
                <a:solidFill>
                  <a:schemeClr val="accent2"/>
                </a:solidFill>
                <a:latin typeface="Consolas" panose="020B0609020204030204" pitchFamily="49" charset="0"/>
                <a:cs typeface="Consolas" panose="020B0609020204030204" pitchFamily="49" charset="0"/>
              </a:rPr>
              <a:t>new</a:t>
            </a: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Set</a:t>
            </a:r>
            <a:r>
              <a:rPr lang="en-US" b="0" dirty="0">
                <a:latin typeface="Consolas" panose="020B0609020204030204" pitchFamily="49" charset="0"/>
                <a:cs typeface="Consolas" panose="020B0609020204030204" pitchFamily="49" charset="0"/>
              </a:rPr>
              <a:t>&lt;&gt;();  </a:t>
            </a:r>
          </a:p>
          <a:p>
            <a:pPr marL="0" indent="0">
              <a:lnSpc>
                <a:spcPct val="120000"/>
              </a:lnSpc>
              <a:spcBef>
                <a:spcPts val="0"/>
              </a:spcBef>
              <a:spcAft>
                <a:spcPts val="0"/>
              </a:spcAft>
              <a:buNone/>
            </a:pPr>
            <a:endParaRPr lang="en-US" b="0" dirty="0">
              <a:latin typeface="Consolas" panose="020B0609020204030204" pitchFamily="49" charset="0"/>
              <a:cs typeface="Consolas" panose="020B0609020204030204" pitchFamily="49" charset="0"/>
            </a:endParaRP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(start);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(start);</a:t>
            </a:r>
          </a:p>
          <a:p>
            <a:pPr marL="0" indent="0">
              <a:lnSpc>
                <a:spcPct val="120000"/>
              </a:lnSpc>
              <a:spcBef>
                <a:spcPts val="0"/>
              </a:spcBef>
              <a:spcAft>
                <a:spcPts val="0"/>
              </a:spcAft>
              <a:buNone/>
            </a:pPr>
            <a:endParaRPr lang="en-US" b="0" dirty="0">
              <a:latin typeface="Consolas" panose="020B0609020204030204" pitchFamily="49" charset="0"/>
              <a:cs typeface="Consolas" panose="020B0609020204030204" pitchFamily="49" charset="0"/>
            </a:endParaRP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while</a:t>
            </a: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isEmpty</a:t>
            </a: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from =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remove</a:t>
            </a:r>
            <a:r>
              <a:rPr lang="en-US" b="0" dirty="0">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for</a:t>
            </a: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Edge</a:t>
            </a:r>
            <a:r>
              <a:rPr lang="en-US" b="0" dirty="0">
                <a:latin typeface="Consolas" panose="020B0609020204030204" pitchFamily="49" charset="0"/>
                <a:cs typeface="Consolas" panose="020B0609020204030204" pitchFamily="49" charset="0"/>
              </a:rPr>
              <a:t> edge : </a:t>
            </a:r>
            <a:r>
              <a:rPr lang="en-US" b="0" dirty="0" err="1">
                <a:latin typeface="Consolas" panose="020B0609020204030204" pitchFamily="49" charset="0"/>
                <a:cs typeface="Consolas" panose="020B0609020204030204" pitchFamily="49" charset="0"/>
              </a:rPr>
              <a:t>graph.</a:t>
            </a:r>
            <a:r>
              <a:rPr lang="en-US" dirty="0" err="1">
                <a:latin typeface="Consolas" panose="020B0609020204030204" pitchFamily="49" charset="0"/>
                <a:cs typeface="Consolas" panose="020B0609020204030204" pitchFamily="49" charset="0"/>
              </a:rPr>
              <a:t>edgesFrom</a:t>
            </a:r>
            <a:r>
              <a:rPr lang="en-US" b="0" dirty="0">
                <a:latin typeface="Consolas" panose="020B0609020204030204" pitchFamily="49" charset="0"/>
                <a:cs typeface="Consolas" panose="020B0609020204030204" pitchFamily="49" charset="0"/>
              </a:rPr>
              <a:t>(from))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to = </a:t>
            </a:r>
            <a:r>
              <a:rPr lang="en-US" b="0" dirty="0" err="1">
                <a:latin typeface="Consolas" panose="020B0609020204030204" pitchFamily="49" charset="0"/>
                <a:cs typeface="Consolas" panose="020B0609020204030204" pitchFamily="49" charset="0"/>
              </a:rPr>
              <a:t>edge.</a:t>
            </a:r>
            <a:r>
              <a:rPr lang="en-US" dirty="0" err="1">
                <a:latin typeface="Consolas" panose="020B0609020204030204" pitchFamily="49" charset="0"/>
                <a:cs typeface="Consolas" panose="020B0609020204030204" pitchFamily="49" charset="0"/>
              </a:rPr>
              <a:t>to</a:t>
            </a:r>
            <a:r>
              <a:rPr lang="en-US" b="0" dirty="0">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if</a:t>
            </a: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contains</a:t>
            </a:r>
            <a:r>
              <a:rPr lang="en-US" b="0" dirty="0">
                <a:latin typeface="Consolas" panose="020B0609020204030204" pitchFamily="49" charset="0"/>
                <a:cs typeface="Consolas" panose="020B0609020204030204" pitchFamily="49" charset="0"/>
              </a:rPr>
              <a:t>(to))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(to);</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(to);</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a:t>
            </a:r>
          </a:p>
        </p:txBody>
      </p:sp>
      <p:pic>
        <p:nvPicPr>
          <p:cNvPr id="7" name="Picture 6">
            <a:extLst>
              <a:ext uri="{FF2B5EF4-FFF2-40B4-BE49-F238E27FC236}">
                <a16:creationId xmlns:a16="http://schemas.microsoft.com/office/drawing/2014/main" id="{7B0B29B4-5DE6-6D43-A629-40D150E02C19}"/>
              </a:ext>
            </a:extLst>
          </p:cNvPr>
          <p:cNvPicPr>
            <a:picLocks noChangeAspect="1"/>
          </p:cNvPicPr>
          <p:nvPr/>
        </p:nvPicPr>
        <p:blipFill>
          <a:blip r:embed="rId3"/>
          <a:stretch>
            <a:fillRect/>
          </a:stretch>
        </p:blipFill>
        <p:spPr>
          <a:xfrm>
            <a:off x="10580339" y="5535216"/>
            <a:ext cx="1546922" cy="1322784"/>
          </a:xfrm>
          <a:prstGeom prst="rect">
            <a:avLst/>
          </a:prstGeom>
        </p:spPr>
      </p:pic>
      <p:sp>
        <p:nvSpPr>
          <p:cNvPr id="9" name="TextBox 8">
            <a:extLst>
              <a:ext uri="{FF2B5EF4-FFF2-40B4-BE49-F238E27FC236}">
                <a16:creationId xmlns:a16="http://schemas.microsoft.com/office/drawing/2014/main" id="{361971D3-15BB-F146-8B55-61051626B10E}"/>
              </a:ext>
            </a:extLst>
          </p:cNvPr>
          <p:cNvSpPr txBox="1"/>
          <p:nvPr/>
        </p:nvSpPr>
        <p:spPr>
          <a:xfrm>
            <a:off x="6474941" y="395755"/>
            <a:ext cx="5603601" cy="646331"/>
          </a:xfrm>
          <a:prstGeom prst="rect">
            <a:avLst/>
          </a:prstGeom>
          <a:noFill/>
        </p:spPr>
        <p:txBody>
          <a:bodyPr wrap="square" rtlCol="0">
            <a:spAutoFit/>
          </a:bodyPr>
          <a:lstStyle/>
          <a:p>
            <a:r>
              <a:rPr lang="en-US" b="1" dirty="0"/>
              <a:t>Just change the Queue to a Stack </a:t>
            </a:r>
            <a:r>
              <a:rPr lang="en-US" dirty="0"/>
              <a:t>and it becomes DFS!</a:t>
            </a:r>
          </a:p>
          <a:p>
            <a:r>
              <a:rPr lang="en-US" dirty="0"/>
              <a:t>Now we’ll immediately explore the most recent child</a:t>
            </a:r>
          </a:p>
        </p:txBody>
      </p:sp>
      <p:grpSp>
        <p:nvGrpSpPr>
          <p:cNvPr id="13" name="Group 12">
            <a:extLst>
              <a:ext uri="{FF2B5EF4-FFF2-40B4-BE49-F238E27FC236}">
                <a16:creationId xmlns:a16="http://schemas.microsoft.com/office/drawing/2014/main" id="{32304E91-B3B8-4047-A037-7B0153919DF3}"/>
              </a:ext>
            </a:extLst>
          </p:cNvPr>
          <p:cNvGrpSpPr/>
          <p:nvPr/>
        </p:nvGrpSpPr>
        <p:grpSpPr>
          <a:xfrm>
            <a:off x="624017" y="1219200"/>
            <a:ext cx="5850924" cy="5638800"/>
            <a:chOff x="624017" y="1219200"/>
            <a:chExt cx="5850924" cy="5638800"/>
          </a:xfrm>
        </p:grpSpPr>
        <p:sp>
          <p:nvSpPr>
            <p:cNvPr id="5" name="Content Placeholder 2">
              <a:extLst>
                <a:ext uri="{FF2B5EF4-FFF2-40B4-BE49-F238E27FC236}">
                  <a16:creationId xmlns:a16="http://schemas.microsoft.com/office/drawing/2014/main" id="{DC21D9B5-1012-8145-ACB3-840379DB03A2}"/>
                </a:ext>
              </a:extLst>
            </p:cNvPr>
            <p:cNvSpPr txBox="1">
              <a:spLocks/>
            </p:cNvSpPr>
            <p:nvPr/>
          </p:nvSpPr>
          <p:spPr bwMode="auto">
            <a:xfrm>
              <a:off x="624017" y="1219200"/>
              <a:ext cx="5471983" cy="5461686"/>
            </a:xfrm>
            <a:prstGeom prst="rect">
              <a:avLst/>
            </a:prstGeom>
            <a:solidFill>
              <a:schemeClr val="bg1">
                <a:lumMod val="85000"/>
              </a:schemeClr>
            </a:solidFill>
            <a:ln w="9525">
              <a:solidFill>
                <a:schemeClr val="tx1"/>
              </a:solidFill>
              <a:miter lim="800000"/>
              <a:headEnd/>
              <a:tailEnd/>
            </a:ln>
          </p:spPr>
          <p:txBody>
            <a:bodyPr vert="horz" wrap="square" lIns="121920" tIns="60960" rIns="121920" bIns="60960" numCol="1" anchor="t" anchorCtr="0" compatLnSpc="1">
              <a:prstTxWarp prst="textNoShape">
                <a:avLst/>
              </a:prstTxWarp>
            </a:bodyPr>
            <a:lstStyle>
              <a:lvl1pPr marL="192881" indent="-192881" algn="l" rtl="0" eaLnBrk="1" fontAlgn="base" hangingPunct="1">
                <a:spcBef>
                  <a:spcPct val="20000"/>
                </a:spcBef>
                <a:spcAft>
                  <a:spcPct val="0"/>
                </a:spcAft>
                <a:buClr>
                  <a:srgbClr val="4B2A85"/>
                </a:buClr>
                <a:buSzPct val="60000"/>
                <a:buFont typeface="Wingdings" panose="05000000000000000000" pitchFamily="2" charset="2"/>
                <a:buChar char="v"/>
                <a:defRPr sz="1600" b="1">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365189" indent="-160735" algn="l" rtl="0" eaLnBrk="1" fontAlgn="base" hangingPunct="1">
                <a:spcBef>
                  <a:spcPct val="20000"/>
                </a:spcBef>
                <a:spcAft>
                  <a:spcPct val="0"/>
                </a:spcAft>
                <a:buClr>
                  <a:srgbClr val="4B2A85"/>
                </a:buClr>
                <a:buSzPct val="110000"/>
                <a:buFont typeface="Wingdings" pitchFamily="2" charset="2"/>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514350" indent="-128588" algn="l" rtl="0" eaLnBrk="1" fontAlgn="base" hangingPunct="1">
                <a:spcBef>
                  <a:spcPct val="20000"/>
                </a:spcBef>
                <a:spcAft>
                  <a:spcPct val="0"/>
                </a:spcAft>
                <a:buClr>
                  <a:srgbClr val="4B2A85"/>
                </a:buClr>
                <a:buSzPct val="80000"/>
                <a:buFont typeface="Arial" panose="020B0604020202020204" pitchFamily="34" charset="0"/>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658368"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812673"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414463" indent="-128588" algn="l" rtl="0" eaLnBrk="1" fontAlgn="base" hangingPunct="1">
                <a:spcBef>
                  <a:spcPct val="20000"/>
                </a:spcBef>
                <a:spcAft>
                  <a:spcPct val="0"/>
                </a:spcAft>
                <a:buChar char="»"/>
                <a:defRPr sz="1125">
                  <a:solidFill>
                    <a:schemeClr val="tx1"/>
                  </a:solidFill>
                  <a:latin typeface="Arial" charset="0"/>
                </a:defRPr>
              </a:lvl6pPr>
              <a:lvl7pPr marL="1671638" indent="-128588" algn="l" rtl="0" eaLnBrk="1" fontAlgn="base" hangingPunct="1">
                <a:spcBef>
                  <a:spcPct val="20000"/>
                </a:spcBef>
                <a:spcAft>
                  <a:spcPct val="0"/>
                </a:spcAft>
                <a:buChar char="»"/>
                <a:defRPr sz="1125">
                  <a:solidFill>
                    <a:schemeClr val="tx1"/>
                  </a:solidFill>
                  <a:latin typeface="Arial" charset="0"/>
                </a:defRPr>
              </a:lvl7pPr>
              <a:lvl8pPr marL="1928813" indent="-128588" algn="l" rtl="0" eaLnBrk="1" fontAlgn="base" hangingPunct="1">
                <a:spcBef>
                  <a:spcPct val="20000"/>
                </a:spcBef>
                <a:spcAft>
                  <a:spcPct val="0"/>
                </a:spcAft>
                <a:buChar char="»"/>
                <a:defRPr sz="1125">
                  <a:solidFill>
                    <a:schemeClr val="tx1"/>
                  </a:solidFill>
                  <a:latin typeface="Arial" charset="0"/>
                </a:defRPr>
              </a:lvl8pPr>
              <a:lvl9pPr marL="2185988" indent="-128588" algn="l" rtl="0" eaLnBrk="1" fontAlgn="base" hangingPunct="1">
                <a:spcBef>
                  <a:spcPct val="20000"/>
                </a:spcBef>
                <a:spcAft>
                  <a:spcPct val="0"/>
                </a:spcAft>
                <a:buChar char="»"/>
                <a:defRPr sz="1125">
                  <a:solidFill>
                    <a:schemeClr val="tx1"/>
                  </a:solidFill>
                  <a:latin typeface="Arial" charset="0"/>
                </a:defRPr>
              </a:lvl9pPr>
            </a:lstStyle>
            <a:p>
              <a:pPr marL="0" indent="0">
                <a:lnSpc>
                  <a:spcPct val="120000"/>
                </a:lnSpc>
                <a:spcBef>
                  <a:spcPts val="0"/>
                </a:spcBef>
                <a:spcAft>
                  <a:spcPts val="0"/>
                </a:spcAft>
                <a:buNone/>
              </a:pPr>
              <a:r>
                <a:rPr lang="en-US" dirty="0" err="1">
                  <a:latin typeface="Consolas" panose="020B0609020204030204" pitchFamily="49" charset="0"/>
                  <a:cs typeface="Consolas" panose="020B0609020204030204" pitchFamily="49" charset="0"/>
                </a:rPr>
                <a:t>dfs</a:t>
              </a:r>
              <a:r>
                <a:rPr lang="en-US" b="0" dirty="0">
                  <a:latin typeface="Consolas" panose="020B0609020204030204" pitchFamily="49" charset="0"/>
                  <a:cs typeface="Consolas" panose="020B0609020204030204" pitchFamily="49" charset="0"/>
                </a:rPr>
                <a:t>(</a:t>
              </a:r>
              <a:r>
                <a:rPr lang="en-US" b="0" dirty="0">
                  <a:solidFill>
                    <a:schemeClr val="accent3"/>
                  </a:solidFill>
                  <a:latin typeface="Consolas" panose="020B0609020204030204" pitchFamily="49" charset="0"/>
                  <a:cs typeface="Consolas" panose="020B0609020204030204" pitchFamily="49" charset="0"/>
                </a:rPr>
                <a:t>Graph</a:t>
              </a:r>
              <a:r>
                <a:rPr lang="en-US" b="0" dirty="0">
                  <a:latin typeface="Consolas" panose="020B0609020204030204" pitchFamily="49" charset="0"/>
                  <a:cs typeface="Consolas" panose="020B0609020204030204" pitchFamily="49" charset="0"/>
                </a:rPr>
                <a:t> graph,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start)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dirty="0">
                  <a:solidFill>
                    <a:schemeClr val="accent3"/>
                  </a:solidFill>
                  <a:highlight>
                    <a:srgbClr val="BEFFFC"/>
                  </a:highlight>
                  <a:latin typeface="Consolas" panose="020B0609020204030204" pitchFamily="49" charset="0"/>
                  <a:cs typeface="Consolas" panose="020B0609020204030204" pitchFamily="49" charset="0"/>
                </a:rPr>
                <a:t>Stack</a:t>
              </a:r>
              <a:r>
                <a:rPr lang="en-US" b="0" dirty="0">
                  <a:highlight>
                    <a:srgbClr val="BEFFFC"/>
                  </a:highlight>
                  <a:latin typeface="Consolas" panose="020B0609020204030204" pitchFamily="49" charset="0"/>
                  <a:cs typeface="Consolas" panose="020B0609020204030204" pitchFamily="49" charset="0"/>
                </a:rPr>
                <a:t>&lt;</a:t>
              </a:r>
              <a:r>
                <a:rPr lang="en-US" b="0" dirty="0">
                  <a:solidFill>
                    <a:schemeClr val="accent3"/>
                  </a:solidFill>
                  <a:highlight>
                    <a:srgbClr val="BEFFFC"/>
                  </a:highlight>
                  <a:latin typeface="Consolas" panose="020B0609020204030204" pitchFamily="49" charset="0"/>
                  <a:cs typeface="Consolas" panose="020B0609020204030204" pitchFamily="49" charset="0"/>
                </a:rPr>
                <a:t>Vertex</a:t>
              </a:r>
              <a:r>
                <a:rPr lang="en-US" b="0" dirty="0">
                  <a:highlight>
                    <a:srgbClr val="BEFFFC"/>
                  </a:highlight>
                  <a:latin typeface="Consolas" panose="020B0609020204030204" pitchFamily="49" charset="0"/>
                  <a:cs typeface="Consolas" panose="020B0609020204030204" pitchFamily="49" charset="0"/>
                </a:rPr>
                <a:t>&gt; perimeter = </a:t>
              </a:r>
              <a:r>
                <a:rPr lang="en-US" b="0" dirty="0">
                  <a:solidFill>
                    <a:schemeClr val="accent2"/>
                  </a:solidFill>
                  <a:highlight>
                    <a:srgbClr val="BEFFFC"/>
                  </a:highlight>
                  <a:latin typeface="Consolas" panose="020B0609020204030204" pitchFamily="49" charset="0"/>
                  <a:cs typeface="Consolas" panose="020B0609020204030204" pitchFamily="49" charset="0"/>
                </a:rPr>
                <a:t>new</a:t>
              </a:r>
              <a:r>
                <a:rPr lang="en-US" b="0" dirty="0">
                  <a:highlight>
                    <a:srgbClr val="BEFFFC"/>
                  </a:highlight>
                  <a:latin typeface="Consolas" panose="020B0609020204030204" pitchFamily="49" charset="0"/>
                  <a:cs typeface="Consolas" panose="020B0609020204030204" pitchFamily="49" charset="0"/>
                </a:rPr>
                <a:t> </a:t>
              </a:r>
              <a:r>
                <a:rPr lang="en-US" dirty="0">
                  <a:solidFill>
                    <a:schemeClr val="accent3"/>
                  </a:solidFill>
                  <a:highlight>
                    <a:srgbClr val="BEFFFC"/>
                  </a:highlight>
                  <a:latin typeface="Consolas" panose="020B0609020204030204" pitchFamily="49" charset="0"/>
                  <a:cs typeface="Consolas" panose="020B0609020204030204" pitchFamily="49" charset="0"/>
                </a:rPr>
                <a:t>Stack</a:t>
              </a:r>
              <a:r>
                <a:rPr lang="en-US" b="0" dirty="0">
                  <a:highlight>
                    <a:srgbClr val="BEFFFC"/>
                  </a:highlight>
                  <a:latin typeface="Consolas" panose="020B0609020204030204" pitchFamily="49" charset="0"/>
                  <a:cs typeface="Consolas" panose="020B0609020204030204" pitchFamily="49" charset="0"/>
                </a:rPr>
                <a:t>&lt;&gt;();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Set</a:t>
              </a:r>
              <a:r>
                <a:rPr lang="en-US" b="0" dirty="0">
                  <a:latin typeface="Consolas" panose="020B0609020204030204" pitchFamily="49" charset="0"/>
                  <a:cs typeface="Consolas" panose="020B0609020204030204" pitchFamily="49" charset="0"/>
                </a:rPr>
                <a:t>&lt;</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&gt; visited = </a:t>
              </a:r>
              <a:r>
                <a:rPr lang="en-US" b="0" dirty="0">
                  <a:solidFill>
                    <a:schemeClr val="accent2"/>
                  </a:solidFill>
                  <a:latin typeface="Consolas" panose="020B0609020204030204" pitchFamily="49" charset="0"/>
                  <a:cs typeface="Consolas" panose="020B0609020204030204" pitchFamily="49" charset="0"/>
                </a:rPr>
                <a:t>new</a:t>
              </a: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Set</a:t>
              </a:r>
              <a:r>
                <a:rPr lang="en-US" b="0" dirty="0">
                  <a:latin typeface="Consolas" panose="020B0609020204030204" pitchFamily="49" charset="0"/>
                  <a:cs typeface="Consolas" panose="020B0609020204030204" pitchFamily="49" charset="0"/>
                </a:rPr>
                <a:t>&lt;&gt;();  </a:t>
              </a:r>
            </a:p>
            <a:p>
              <a:pPr marL="0" indent="0">
                <a:lnSpc>
                  <a:spcPct val="120000"/>
                </a:lnSpc>
                <a:spcBef>
                  <a:spcPts val="0"/>
                </a:spcBef>
                <a:spcAft>
                  <a:spcPts val="0"/>
                </a:spcAft>
                <a:buNone/>
              </a:pPr>
              <a:endParaRPr lang="en-US" b="0" dirty="0">
                <a:latin typeface="Consolas" panose="020B0609020204030204" pitchFamily="49" charset="0"/>
                <a:cs typeface="Consolas" panose="020B0609020204030204" pitchFamily="49" charset="0"/>
              </a:endParaRP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(start);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(start);</a:t>
              </a:r>
            </a:p>
            <a:p>
              <a:pPr marL="0" indent="0">
                <a:lnSpc>
                  <a:spcPct val="120000"/>
                </a:lnSpc>
                <a:spcBef>
                  <a:spcPts val="0"/>
                </a:spcBef>
                <a:spcAft>
                  <a:spcPts val="0"/>
                </a:spcAft>
                <a:buNone/>
              </a:pPr>
              <a:endParaRPr lang="en-US" b="0" dirty="0">
                <a:latin typeface="Consolas" panose="020B0609020204030204" pitchFamily="49" charset="0"/>
                <a:cs typeface="Consolas" panose="020B0609020204030204" pitchFamily="49" charset="0"/>
              </a:endParaRP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while</a:t>
              </a: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isEmpty</a:t>
              </a: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from =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remove</a:t>
              </a:r>
              <a:r>
                <a:rPr lang="en-US" b="0" dirty="0">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for</a:t>
              </a: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Edge</a:t>
              </a:r>
              <a:r>
                <a:rPr lang="en-US" b="0" dirty="0">
                  <a:latin typeface="Consolas" panose="020B0609020204030204" pitchFamily="49" charset="0"/>
                  <a:cs typeface="Consolas" panose="020B0609020204030204" pitchFamily="49" charset="0"/>
                </a:rPr>
                <a:t> edge : </a:t>
              </a:r>
              <a:r>
                <a:rPr lang="en-US" b="0" dirty="0" err="1">
                  <a:latin typeface="Consolas" panose="020B0609020204030204" pitchFamily="49" charset="0"/>
                  <a:cs typeface="Consolas" panose="020B0609020204030204" pitchFamily="49" charset="0"/>
                </a:rPr>
                <a:t>graph.</a:t>
              </a:r>
              <a:r>
                <a:rPr lang="en-US" dirty="0" err="1">
                  <a:latin typeface="Consolas" panose="020B0609020204030204" pitchFamily="49" charset="0"/>
                  <a:cs typeface="Consolas" panose="020B0609020204030204" pitchFamily="49" charset="0"/>
                </a:rPr>
                <a:t>edgesFrom</a:t>
              </a:r>
              <a:r>
                <a:rPr lang="en-US" b="0" dirty="0">
                  <a:latin typeface="Consolas" panose="020B0609020204030204" pitchFamily="49" charset="0"/>
                  <a:cs typeface="Consolas" panose="020B0609020204030204" pitchFamily="49" charset="0"/>
                </a:rPr>
                <a:t>(from))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to = </a:t>
              </a:r>
              <a:r>
                <a:rPr lang="en-US" b="0" dirty="0" err="1">
                  <a:latin typeface="Consolas" panose="020B0609020204030204" pitchFamily="49" charset="0"/>
                  <a:cs typeface="Consolas" panose="020B0609020204030204" pitchFamily="49" charset="0"/>
                </a:rPr>
                <a:t>edge.</a:t>
              </a:r>
              <a:r>
                <a:rPr lang="en-US" dirty="0" err="1">
                  <a:latin typeface="Consolas" panose="020B0609020204030204" pitchFamily="49" charset="0"/>
                  <a:cs typeface="Consolas" panose="020B0609020204030204" pitchFamily="49" charset="0"/>
                </a:rPr>
                <a:t>to</a:t>
              </a:r>
              <a:r>
                <a:rPr lang="en-US" b="0" dirty="0">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if</a:t>
              </a: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contains</a:t>
              </a:r>
              <a:r>
                <a:rPr lang="en-US" b="0" dirty="0">
                  <a:latin typeface="Consolas" panose="020B0609020204030204" pitchFamily="49" charset="0"/>
                  <a:cs typeface="Consolas" panose="020B0609020204030204" pitchFamily="49" charset="0"/>
                </a:rPr>
                <a:t>(to))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(to);</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(to);</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a:t>
              </a:r>
            </a:p>
          </p:txBody>
        </p:sp>
        <p:pic>
          <p:nvPicPr>
            <p:cNvPr id="8" name="Picture 7">
              <a:extLst>
                <a:ext uri="{FF2B5EF4-FFF2-40B4-BE49-F238E27FC236}">
                  <a16:creationId xmlns:a16="http://schemas.microsoft.com/office/drawing/2014/main" id="{59935E0C-AB3B-C74E-AB92-3308AD2CAD26}"/>
                </a:ext>
              </a:extLst>
            </p:cNvPr>
            <p:cNvPicPr>
              <a:picLocks noChangeAspect="1"/>
            </p:cNvPicPr>
            <p:nvPr/>
          </p:nvPicPr>
          <p:blipFill>
            <a:blip r:embed="rId4"/>
            <a:stretch>
              <a:fillRect/>
            </a:stretch>
          </p:blipFill>
          <p:spPr>
            <a:xfrm>
              <a:off x="4928019" y="5424055"/>
              <a:ext cx="1546922" cy="1433945"/>
            </a:xfrm>
            <a:prstGeom prst="rect">
              <a:avLst/>
            </a:prstGeom>
          </p:spPr>
        </p:pic>
        <p:sp>
          <p:nvSpPr>
            <p:cNvPr id="11" name="TextBox 10">
              <a:extLst>
                <a:ext uri="{FF2B5EF4-FFF2-40B4-BE49-F238E27FC236}">
                  <a16:creationId xmlns:a16="http://schemas.microsoft.com/office/drawing/2014/main" id="{73E0E0F6-45AD-3F49-88C2-4280A41F364B}"/>
                </a:ext>
              </a:extLst>
            </p:cNvPr>
            <p:cNvSpPr txBox="1"/>
            <p:nvPr/>
          </p:nvSpPr>
          <p:spPr>
            <a:xfrm>
              <a:off x="2698915" y="5929807"/>
              <a:ext cx="2324836" cy="738664"/>
            </a:xfrm>
            <a:prstGeom prst="rect">
              <a:avLst/>
            </a:prstGeom>
            <a:noFill/>
          </p:spPr>
          <p:txBody>
            <a:bodyPr wrap="square" rtlCol="0">
              <a:spAutoFit/>
            </a:bodyPr>
            <a:lstStyle/>
            <a:p>
              <a:pPr algn="r"/>
              <a:r>
                <a:rPr lang="en-US" sz="1050" i="1" dirty="0"/>
                <a:t>I think this is Spiderman’s evil twin (?) I’ve never seen the movies and… there’s only so many Spiderman wikis I can justify reading during lecture prep</a:t>
              </a:r>
            </a:p>
          </p:txBody>
        </p:sp>
      </p:grpSp>
    </p:spTree>
    <p:extLst>
      <p:ext uri="{BB962C8B-B14F-4D97-AF65-F5344CB8AC3E}">
        <p14:creationId xmlns:p14="http://schemas.microsoft.com/office/powerpoint/2010/main" val="101823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left)">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02B11-BE8E-034E-BE83-7FDD9A1022E8}"/>
              </a:ext>
            </a:extLst>
          </p:cNvPr>
          <p:cNvSpPr>
            <a:spLocks noGrp="1"/>
          </p:cNvSpPr>
          <p:nvPr>
            <p:ph type="title"/>
          </p:nvPr>
        </p:nvSpPr>
        <p:spPr/>
        <p:txBody>
          <a:bodyPr/>
          <a:lstStyle/>
          <a:p>
            <a:r>
              <a:rPr lang="en-US" dirty="0"/>
              <a:t>Recap: Graph Traversals</a:t>
            </a:r>
          </a:p>
        </p:txBody>
      </p:sp>
      <p:sp>
        <p:nvSpPr>
          <p:cNvPr id="3" name="Content Placeholder 2">
            <a:extLst>
              <a:ext uri="{FF2B5EF4-FFF2-40B4-BE49-F238E27FC236}">
                <a16:creationId xmlns:a16="http://schemas.microsoft.com/office/drawing/2014/main" id="{3C5FF699-5B5B-DD41-9B80-890877D155C0}"/>
              </a:ext>
            </a:extLst>
          </p:cNvPr>
          <p:cNvSpPr>
            <a:spLocks noGrp="1"/>
          </p:cNvSpPr>
          <p:nvPr>
            <p:ph idx="1"/>
          </p:nvPr>
        </p:nvSpPr>
        <p:spPr>
          <a:xfrm>
            <a:off x="430356" y="1340426"/>
            <a:ext cx="11519189" cy="2213265"/>
          </a:xfrm>
        </p:spPr>
        <p:txBody>
          <a:bodyPr>
            <a:normAutofit/>
          </a:bodyPr>
          <a:lstStyle/>
          <a:p>
            <a:r>
              <a:rPr lang="en-US" dirty="0"/>
              <a:t>We’ve seen two approaches for ordering a graph traversal</a:t>
            </a:r>
          </a:p>
          <a:p>
            <a:r>
              <a:rPr lang="en-US" dirty="0"/>
              <a:t>BFS and DFS are just techniques for iterating! (think: for loop over an array)</a:t>
            </a:r>
          </a:p>
          <a:p>
            <a:pPr lvl="1"/>
            <a:r>
              <a:rPr lang="en-US" dirty="0"/>
              <a:t>Need to add code that actually processes something to solve a problem</a:t>
            </a:r>
          </a:p>
          <a:p>
            <a:pPr lvl="1"/>
            <a:r>
              <a:rPr lang="en-US" dirty="0"/>
              <a:t>A </a:t>
            </a:r>
            <a:r>
              <a:rPr lang="en-US" i="1" dirty="0"/>
              <a:t>lot</a:t>
            </a:r>
            <a:r>
              <a:rPr lang="en-US" dirty="0"/>
              <a:t> of interview problems on graphs can be solved with </a:t>
            </a:r>
            <a:r>
              <a:rPr lang="en-US" b="1" dirty="0"/>
              <a:t>modifications on top of BFS or DFS</a:t>
            </a:r>
            <a:r>
              <a:rPr lang="en-US" dirty="0"/>
              <a:t>! Very worth being comfortable with the pseudocode </a:t>
            </a:r>
            <a:r>
              <a:rPr lang="en-US" dirty="0">
                <a:sym typeface="Wingdings" pitchFamily="2" charset="2"/>
              </a:rPr>
              <a:t></a:t>
            </a:r>
            <a:endParaRPr lang="en-US" dirty="0"/>
          </a:p>
        </p:txBody>
      </p:sp>
      <p:sp>
        <p:nvSpPr>
          <p:cNvPr id="4" name="Rectangle 3">
            <a:extLst>
              <a:ext uri="{FF2B5EF4-FFF2-40B4-BE49-F238E27FC236}">
                <a16:creationId xmlns:a16="http://schemas.microsoft.com/office/drawing/2014/main" id="{1AF9D0C5-1385-3540-AA5A-DC651F16B8F7}"/>
              </a:ext>
            </a:extLst>
          </p:cNvPr>
          <p:cNvSpPr/>
          <p:nvPr/>
        </p:nvSpPr>
        <p:spPr>
          <a:xfrm>
            <a:off x="6348844" y="3823856"/>
            <a:ext cx="5091547" cy="25775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t>BFS</a:t>
            </a:r>
          </a:p>
          <a:p>
            <a:pPr algn="ctr"/>
            <a:r>
              <a:rPr lang="en-US" dirty="0"/>
              <a:t>(Iterative)</a:t>
            </a:r>
          </a:p>
          <a:p>
            <a:pPr algn="ctr"/>
            <a:endParaRPr lang="en-US" dirty="0"/>
          </a:p>
          <a:p>
            <a:pPr marL="285750" indent="-285750">
              <a:buFont typeface="Arial" panose="020B0604020202020204" pitchFamily="34" charset="0"/>
              <a:buChar char="•"/>
            </a:pPr>
            <a:r>
              <a:rPr lang="en-US" dirty="0"/>
              <a:t>Explore layer-by-layer: examine every node at a certain distance from start, then examine nodes that are one level farther </a:t>
            </a:r>
          </a:p>
          <a:p>
            <a:pPr marL="285750" indent="-285750">
              <a:buFont typeface="Arial" panose="020B0604020202020204" pitchFamily="34" charset="0"/>
              <a:buChar char="•"/>
            </a:pPr>
            <a:r>
              <a:rPr lang="en-US" dirty="0"/>
              <a:t>Uses a </a:t>
            </a:r>
            <a:r>
              <a:rPr lang="en-US" b="1" u="sng" dirty="0"/>
              <a:t>queue</a:t>
            </a:r>
            <a:r>
              <a:rPr lang="en-US" dirty="0"/>
              <a:t>!</a:t>
            </a:r>
          </a:p>
          <a:p>
            <a:pPr algn="ctr"/>
            <a:endParaRPr lang="en-US" dirty="0"/>
          </a:p>
        </p:txBody>
      </p:sp>
      <p:sp>
        <p:nvSpPr>
          <p:cNvPr id="5" name="Rectangle 4">
            <a:extLst>
              <a:ext uri="{FF2B5EF4-FFF2-40B4-BE49-F238E27FC236}">
                <a16:creationId xmlns:a16="http://schemas.microsoft.com/office/drawing/2014/main" id="{BC8AEFE2-3D45-434F-B89E-E5E6FC53C5E0}"/>
              </a:ext>
            </a:extLst>
          </p:cNvPr>
          <p:cNvSpPr/>
          <p:nvPr/>
        </p:nvSpPr>
        <p:spPr>
          <a:xfrm>
            <a:off x="751608" y="3823856"/>
            <a:ext cx="5344391" cy="257758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t>DFS</a:t>
            </a:r>
          </a:p>
          <a:p>
            <a:pPr algn="ctr"/>
            <a:r>
              <a:rPr lang="en-US" dirty="0"/>
              <a:t>(Iterative)</a:t>
            </a:r>
          </a:p>
          <a:p>
            <a:pPr algn="ctr"/>
            <a:endParaRPr lang="en-US" dirty="0"/>
          </a:p>
          <a:p>
            <a:pPr marL="285750" indent="-285750">
              <a:buFont typeface="Arial" panose="020B0604020202020204" pitchFamily="34" charset="0"/>
              <a:buChar char="•"/>
            </a:pPr>
            <a:r>
              <a:rPr lang="en-US" dirty="0"/>
              <a:t>Follow a “choice” all the way to the end, then come back to revisit other choices</a:t>
            </a:r>
          </a:p>
          <a:p>
            <a:pPr marL="285750" indent="-285750">
              <a:buFont typeface="Arial" panose="020B0604020202020204" pitchFamily="34" charset="0"/>
              <a:buChar char="•"/>
            </a:pPr>
            <a:r>
              <a:rPr lang="en-US" dirty="0"/>
              <a:t>Uses a </a:t>
            </a:r>
            <a:r>
              <a:rPr lang="en-US" b="1" u="sng" dirty="0"/>
              <a:t>stack</a:t>
            </a:r>
            <a:r>
              <a:rPr lang="en-US" dirty="0"/>
              <a:t>!</a:t>
            </a:r>
          </a:p>
          <a:p>
            <a:pPr algn="ctr"/>
            <a:endParaRPr lang="en-US" dirty="0"/>
          </a:p>
          <a:p>
            <a:pPr algn="ctr"/>
            <a:endParaRPr lang="en-US" dirty="0"/>
          </a:p>
        </p:txBody>
      </p:sp>
      <p:sp>
        <p:nvSpPr>
          <p:cNvPr id="6" name="Rounded Rectangle 5">
            <a:extLst>
              <a:ext uri="{FF2B5EF4-FFF2-40B4-BE49-F238E27FC236}">
                <a16:creationId xmlns:a16="http://schemas.microsoft.com/office/drawing/2014/main" id="{29A84919-7891-9C43-BAD8-DCC6DDDE27CE}"/>
              </a:ext>
            </a:extLst>
          </p:cNvPr>
          <p:cNvSpPr/>
          <p:nvPr/>
        </p:nvSpPr>
        <p:spPr>
          <a:xfrm>
            <a:off x="4066311" y="5735782"/>
            <a:ext cx="1776846" cy="10183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t>DFS</a:t>
            </a:r>
            <a:endParaRPr lang="en-US" sz="4800" b="1" i="1" dirty="0"/>
          </a:p>
          <a:p>
            <a:pPr algn="ctr"/>
            <a:r>
              <a:rPr lang="en-US" sz="1400" dirty="0"/>
              <a:t>(Recursive)</a:t>
            </a:r>
          </a:p>
        </p:txBody>
      </p:sp>
      <p:grpSp>
        <p:nvGrpSpPr>
          <p:cNvPr id="10" name="Group 9">
            <a:extLst>
              <a:ext uri="{FF2B5EF4-FFF2-40B4-BE49-F238E27FC236}">
                <a16:creationId xmlns:a16="http://schemas.microsoft.com/office/drawing/2014/main" id="{53F6C6BD-AA4A-C048-AD05-35CC74DE9570}"/>
              </a:ext>
            </a:extLst>
          </p:cNvPr>
          <p:cNvGrpSpPr/>
          <p:nvPr/>
        </p:nvGrpSpPr>
        <p:grpSpPr>
          <a:xfrm>
            <a:off x="5843157" y="6550223"/>
            <a:ext cx="5110438" cy="307777"/>
            <a:chOff x="5843157" y="6550223"/>
            <a:chExt cx="5110438" cy="307777"/>
          </a:xfrm>
        </p:grpSpPr>
        <p:sp>
          <p:nvSpPr>
            <p:cNvPr id="7" name="TextBox 6">
              <a:extLst>
                <a:ext uri="{FF2B5EF4-FFF2-40B4-BE49-F238E27FC236}">
                  <a16:creationId xmlns:a16="http://schemas.microsoft.com/office/drawing/2014/main" id="{1ED37C8C-FE4B-4848-BD39-C20C4BC1B5A2}"/>
                </a:ext>
              </a:extLst>
            </p:cNvPr>
            <p:cNvSpPr txBox="1"/>
            <p:nvPr/>
          </p:nvSpPr>
          <p:spPr>
            <a:xfrm>
              <a:off x="5843157" y="6550223"/>
              <a:ext cx="5110438" cy="307777"/>
            </a:xfrm>
            <a:prstGeom prst="rect">
              <a:avLst/>
            </a:prstGeom>
            <a:noFill/>
          </p:spPr>
          <p:txBody>
            <a:bodyPr wrap="none" rtlCol="0">
              <a:spAutoFit/>
            </a:bodyPr>
            <a:lstStyle/>
            <a:p>
              <a:r>
                <a:rPr lang="en-US" sz="1400" dirty="0"/>
                <a:t>Be careful using this – on huge graphs, might overflow the call stack</a:t>
              </a:r>
            </a:p>
          </p:txBody>
        </p:sp>
        <p:cxnSp>
          <p:nvCxnSpPr>
            <p:cNvPr id="9" name="Straight Arrow Connector 8">
              <a:extLst>
                <a:ext uri="{FF2B5EF4-FFF2-40B4-BE49-F238E27FC236}">
                  <a16:creationId xmlns:a16="http://schemas.microsoft.com/office/drawing/2014/main" id="{2C769451-BD87-BE40-A944-2334C7C044AD}"/>
                </a:ext>
              </a:extLst>
            </p:cNvPr>
            <p:cNvCxnSpPr/>
            <p:nvPr/>
          </p:nvCxnSpPr>
          <p:spPr>
            <a:xfrm flipH="1">
              <a:off x="5843157" y="6550223"/>
              <a:ext cx="2528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1" name="Rectangular Callout 10">
            <a:extLst>
              <a:ext uri="{FF2B5EF4-FFF2-40B4-BE49-F238E27FC236}">
                <a16:creationId xmlns:a16="http://schemas.microsoft.com/office/drawing/2014/main" id="{835DE01E-5613-FE4C-9799-0022DEB75804}"/>
              </a:ext>
            </a:extLst>
          </p:cNvPr>
          <p:cNvSpPr/>
          <p:nvPr/>
        </p:nvSpPr>
        <p:spPr>
          <a:xfrm>
            <a:off x="10534650" y="3444071"/>
            <a:ext cx="1541318" cy="610783"/>
          </a:xfrm>
          <a:prstGeom prst="wedgeRectCallout">
            <a:avLst>
              <a:gd name="adj1" fmla="val -49031"/>
              <a:gd name="adj2" fmla="val -98791"/>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Let’s Practice Now!</a:t>
            </a:r>
          </a:p>
        </p:txBody>
      </p:sp>
    </p:spTree>
    <p:extLst>
      <p:ext uri="{BB962C8B-B14F-4D97-AF65-F5344CB8AC3E}">
        <p14:creationId xmlns:p14="http://schemas.microsoft.com/office/powerpoint/2010/main" val="361646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75653-3D96-FB4B-BE5D-DD1496875423}"/>
              </a:ext>
            </a:extLst>
          </p:cNvPr>
          <p:cNvSpPr>
            <a:spLocks noGrp="1"/>
          </p:cNvSpPr>
          <p:nvPr>
            <p:ph type="title"/>
          </p:nvPr>
        </p:nvSpPr>
        <p:spPr>
          <a:xfrm>
            <a:off x="838200" y="283436"/>
            <a:ext cx="10515600" cy="762635"/>
          </a:xfrm>
        </p:spPr>
        <p:txBody>
          <a:bodyPr/>
          <a:lstStyle/>
          <a:p>
            <a:r>
              <a:rPr lang="en-US" dirty="0"/>
              <a:t>Using BFS for the s-t Connectivity Problem</a:t>
            </a:r>
          </a:p>
        </p:txBody>
      </p:sp>
      <p:grpSp>
        <p:nvGrpSpPr>
          <p:cNvPr id="4" name="Group 3">
            <a:extLst>
              <a:ext uri="{FF2B5EF4-FFF2-40B4-BE49-F238E27FC236}">
                <a16:creationId xmlns:a16="http://schemas.microsoft.com/office/drawing/2014/main" id="{075D8846-C48C-534A-87E1-172D1C1E2F7B}"/>
              </a:ext>
            </a:extLst>
          </p:cNvPr>
          <p:cNvGrpSpPr/>
          <p:nvPr/>
        </p:nvGrpSpPr>
        <p:grpSpPr>
          <a:xfrm>
            <a:off x="838200" y="1387212"/>
            <a:ext cx="4697863" cy="1519591"/>
            <a:chOff x="1200498" y="1542028"/>
            <a:chExt cx="4815838" cy="1340815"/>
          </a:xfrm>
        </p:grpSpPr>
        <p:sp>
          <p:nvSpPr>
            <p:cNvPr id="5" name="Rectangle 4">
              <a:extLst>
                <a:ext uri="{FF2B5EF4-FFF2-40B4-BE49-F238E27FC236}">
                  <a16:creationId xmlns:a16="http://schemas.microsoft.com/office/drawing/2014/main" id="{468A4F2F-73F6-0A42-AA6B-8E2EA8723428}"/>
                </a:ext>
              </a:extLst>
            </p:cNvPr>
            <p:cNvSpPr/>
            <p:nvPr/>
          </p:nvSpPr>
          <p:spPr>
            <a:xfrm>
              <a:off x="1200498" y="1542028"/>
              <a:ext cx="4815838" cy="13408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4B5746C5-FAFE-7642-8863-EF2953E2C141}"/>
                </a:ext>
              </a:extLst>
            </p:cNvPr>
            <p:cNvSpPr/>
            <p:nvPr/>
          </p:nvSpPr>
          <p:spPr>
            <a:xfrm>
              <a:off x="1200498" y="1546719"/>
              <a:ext cx="4815838" cy="48235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s-t Connectivity Problem</a:t>
              </a:r>
            </a:p>
          </p:txBody>
        </p:sp>
        <p:sp>
          <p:nvSpPr>
            <p:cNvPr id="7" name="Rectangle 6">
              <a:extLst>
                <a:ext uri="{FF2B5EF4-FFF2-40B4-BE49-F238E27FC236}">
                  <a16:creationId xmlns:a16="http://schemas.microsoft.com/office/drawing/2014/main" id="{B5DDA92B-E45C-1148-84D5-2EA8B4378FF6}"/>
                </a:ext>
              </a:extLst>
            </p:cNvPr>
            <p:cNvSpPr/>
            <p:nvPr/>
          </p:nvSpPr>
          <p:spPr>
            <a:xfrm>
              <a:off x="1200498" y="2105477"/>
              <a:ext cx="4815838" cy="624605"/>
            </a:xfrm>
            <a:prstGeom prst="rect">
              <a:avLst/>
            </a:prstGeom>
          </p:spPr>
          <p:txBody>
            <a:bodyPr wrap="square">
              <a:spAutoFit/>
            </a:bodyPr>
            <a:lstStyle/>
            <a:p>
              <a:pPr algn="ctr">
                <a:spcBef>
                  <a:spcPts val="1067"/>
                </a:spcBef>
                <a:spcAft>
                  <a:spcPts val="1067"/>
                </a:spcAft>
              </a:pPr>
              <a:r>
                <a:rPr lang="en-US" sz="2000" dirty="0">
                  <a:solidFill>
                    <a:schemeClr val="bg1"/>
                  </a:solidFill>
                </a:rPr>
                <a:t>Given source vertex </a:t>
              </a:r>
              <a:r>
                <a:rPr lang="en-US" sz="2000" b="1" dirty="0">
                  <a:solidFill>
                    <a:schemeClr val="bg1"/>
                  </a:solidFill>
                </a:rPr>
                <a:t>s</a:t>
              </a:r>
              <a:r>
                <a:rPr lang="en-US" sz="2000" dirty="0">
                  <a:solidFill>
                    <a:schemeClr val="bg1"/>
                  </a:solidFill>
                </a:rPr>
                <a:t> and a target vertex </a:t>
              </a:r>
              <a:r>
                <a:rPr lang="en-US" sz="2000" b="1" dirty="0">
                  <a:solidFill>
                    <a:schemeClr val="bg1"/>
                  </a:solidFill>
                </a:rPr>
                <a:t>t</a:t>
              </a:r>
              <a:r>
                <a:rPr lang="en-US" sz="2000" dirty="0">
                  <a:solidFill>
                    <a:schemeClr val="bg1"/>
                  </a:solidFill>
                </a:rPr>
                <a:t>, does there exist a path between </a:t>
              </a:r>
              <a:r>
                <a:rPr lang="en-US" sz="2000" b="1" dirty="0">
                  <a:solidFill>
                    <a:schemeClr val="bg1"/>
                  </a:solidFill>
                </a:rPr>
                <a:t>s</a:t>
              </a:r>
              <a:r>
                <a:rPr lang="en-US" sz="2000" dirty="0">
                  <a:solidFill>
                    <a:schemeClr val="bg1"/>
                  </a:solidFill>
                </a:rPr>
                <a:t> and </a:t>
              </a:r>
              <a:r>
                <a:rPr lang="en-US" sz="2000" b="1" dirty="0">
                  <a:solidFill>
                    <a:schemeClr val="bg1"/>
                  </a:solidFill>
                </a:rPr>
                <a:t>t</a:t>
              </a:r>
              <a:r>
                <a:rPr lang="en-US" sz="2000" dirty="0">
                  <a:solidFill>
                    <a:schemeClr val="bg1"/>
                  </a:solidFill>
                </a:rPr>
                <a:t>?</a:t>
              </a:r>
            </a:p>
          </p:txBody>
        </p:sp>
      </p:grpSp>
      <p:sp>
        <p:nvSpPr>
          <p:cNvPr id="8" name="Content Placeholder 2">
            <a:extLst>
              <a:ext uri="{FF2B5EF4-FFF2-40B4-BE49-F238E27FC236}">
                <a16:creationId xmlns:a16="http://schemas.microsoft.com/office/drawing/2014/main" id="{8F6B488F-27E3-434B-A15F-9351B7954CCE}"/>
              </a:ext>
            </a:extLst>
          </p:cNvPr>
          <p:cNvSpPr txBox="1">
            <a:spLocks/>
          </p:cNvSpPr>
          <p:nvPr/>
        </p:nvSpPr>
        <p:spPr bwMode="auto">
          <a:xfrm>
            <a:off x="6471806" y="1021378"/>
            <a:ext cx="5471983" cy="5676847"/>
          </a:xfrm>
          <a:prstGeom prst="rect">
            <a:avLst/>
          </a:prstGeom>
          <a:solidFill>
            <a:schemeClr val="bg1">
              <a:lumMod val="95000"/>
            </a:schemeClr>
          </a:solidFill>
          <a:ln w="9525">
            <a:solidFill>
              <a:schemeClr val="tx1"/>
            </a:solidFill>
            <a:miter lim="800000"/>
            <a:headEnd/>
            <a:tailEnd/>
          </a:ln>
        </p:spPr>
        <p:txBody>
          <a:bodyPr vert="horz" wrap="square" lIns="121920" tIns="60960" rIns="121920" bIns="60960" numCol="1" anchor="t" anchorCtr="0" compatLnSpc="1">
            <a:prstTxWarp prst="textNoShape">
              <a:avLst/>
            </a:prstTxWarp>
          </a:bodyPr>
          <a:lstStyle>
            <a:lvl1pPr marL="192881" indent="-192881" algn="l" rtl="0" eaLnBrk="1" fontAlgn="base" hangingPunct="1">
              <a:spcBef>
                <a:spcPct val="20000"/>
              </a:spcBef>
              <a:spcAft>
                <a:spcPct val="0"/>
              </a:spcAft>
              <a:buClr>
                <a:srgbClr val="4B2A85"/>
              </a:buClr>
              <a:buSzPct val="60000"/>
              <a:buFont typeface="Wingdings" panose="05000000000000000000" pitchFamily="2" charset="2"/>
              <a:buChar char="v"/>
              <a:defRPr sz="1600" b="1">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365189" indent="-160735" algn="l" rtl="0" eaLnBrk="1" fontAlgn="base" hangingPunct="1">
              <a:spcBef>
                <a:spcPct val="20000"/>
              </a:spcBef>
              <a:spcAft>
                <a:spcPct val="0"/>
              </a:spcAft>
              <a:buClr>
                <a:srgbClr val="4B2A85"/>
              </a:buClr>
              <a:buSzPct val="110000"/>
              <a:buFont typeface="Wingdings" pitchFamily="2" charset="2"/>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514350" indent="-128588" algn="l" rtl="0" eaLnBrk="1" fontAlgn="base" hangingPunct="1">
              <a:spcBef>
                <a:spcPct val="20000"/>
              </a:spcBef>
              <a:spcAft>
                <a:spcPct val="0"/>
              </a:spcAft>
              <a:buClr>
                <a:srgbClr val="4B2A85"/>
              </a:buClr>
              <a:buSzPct val="80000"/>
              <a:buFont typeface="Arial" panose="020B0604020202020204" pitchFamily="34" charset="0"/>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658368"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812673"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414463" indent="-128588" algn="l" rtl="0" eaLnBrk="1" fontAlgn="base" hangingPunct="1">
              <a:spcBef>
                <a:spcPct val="20000"/>
              </a:spcBef>
              <a:spcAft>
                <a:spcPct val="0"/>
              </a:spcAft>
              <a:buChar char="»"/>
              <a:defRPr sz="1125">
                <a:solidFill>
                  <a:schemeClr val="tx1"/>
                </a:solidFill>
                <a:latin typeface="Arial" charset="0"/>
              </a:defRPr>
            </a:lvl6pPr>
            <a:lvl7pPr marL="1671638" indent="-128588" algn="l" rtl="0" eaLnBrk="1" fontAlgn="base" hangingPunct="1">
              <a:spcBef>
                <a:spcPct val="20000"/>
              </a:spcBef>
              <a:spcAft>
                <a:spcPct val="0"/>
              </a:spcAft>
              <a:buChar char="»"/>
              <a:defRPr sz="1125">
                <a:solidFill>
                  <a:schemeClr val="tx1"/>
                </a:solidFill>
                <a:latin typeface="Arial" charset="0"/>
              </a:defRPr>
            </a:lvl7pPr>
            <a:lvl8pPr marL="1928813" indent="-128588" algn="l" rtl="0" eaLnBrk="1" fontAlgn="base" hangingPunct="1">
              <a:spcBef>
                <a:spcPct val="20000"/>
              </a:spcBef>
              <a:spcAft>
                <a:spcPct val="0"/>
              </a:spcAft>
              <a:buChar char="»"/>
              <a:defRPr sz="1125">
                <a:solidFill>
                  <a:schemeClr val="tx1"/>
                </a:solidFill>
                <a:latin typeface="Arial" charset="0"/>
              </a:defRPr>
            </a:lvl8pPr>
            <a:lvl9pPr marL="2185988" indent="-128588" algn="l" rtl="0" eaLnBrk="1" fontAlgn="base" hangingPunct="1">
              <a:spcBef>
                <a:spcPct val="20000"/>
              </a:spcBef>
              <a:spcAft>
                <a:spcPct val="0"/>
              </a:spcAft>
              <a:buChar char="»"/>
              <a:defRPr sz="1125">
                <a:solidFill>
                  <a:schemeClr val="tx1"/>
                </a:solidFill>
                <a:latin typeface="Arial" charset="0"/>
              </a:defRPr>
            </a:lvl9pPr>
          </a:lstStyle>
          <a:p>
            <a:pPr marL="0" indent="0">
              <a:lnSpc>
                <a:spcPct val="120000"/>
              </a:lnSpc>
              <a:spcBef>
                <a:spcPts val="0"/>
              </a:spcBef>
              <a:spcAft>
                <a:spcPts val="0"/>
              </a:spcAft>
              <a:buNone/>
            </a:pPr>
            <a:r>
              <a:rPr lang="en-US" dirty="0" err="1">
                <a:latin typeface="Consolas" panose="020B0609020204030204" pitchFamily="49" charset="0"/>
                <a:cs typeface="Consolas" panose="020B0609020204030204" pitchFamily="49" charset="0"/>
              </a:rPr>
              <a:t>bfs</a:t>
            </a:r>
            <a:r>
              <a:rPr lang="en-US" b="0" dirty="0">
                <a:latin typeface="Consolas" panose="020B0609020204030204" pitchFamily="49" charset="0"/>
                <a:cs typeface="Consolas" panose="020B0609020204030204" pitchFamily="49" charset="0"/>
              </a:rPr>
              <a:t>(</a:t>
            </a:r>
            <a:r>
              <a:rPr lang="en-US" b="0" dirty="0">
                <a:solidFill>
                  <a:schemeClr val="accent3"/>
                </a:solidFill>
                <a:latin typeface="Consolas" panose="020B0609020204030204" pitchFamily="49" charset="0"/>
                <a:cs typeface="Consolas" panose="020B0609020204030204" pitchFamily="49" charset="0"/>
              </a:rPr>
              <a:t>Graph</a:t>
            </a:r>
            <a:r>
              <a:rPr lang="en-US" b="0" dirty="0">
                <a:latin typeface="Consolas" panose="020B0609020204030204" pitchFamily="49" charset="0"/>
                <a:cs typeface="Consolas" panose="020B0609020204030204" pitchFamily="49" charset="0"/>
              </a:rPr>
              <a:t> graph,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start, </a:t>
            </a:r>
            <a:r>
              <a:rPr lang="en-US" b="0" dirty="0">
                <a:solidFill>
                  <a:schemeClr val="accent3"/>
                </a:solidFill>
                <a:highlight>
                  <a:srgbClr val="5EE1B2"/>
                </a:highlight>
                <a:latin typeface="Consolas" panose="020B0609020204030204" pitchFamily="49" charset="0"/>
                <a:cs typeface="Consolas" panose="020B0609020204030204" pitchFamily="49" charset="0"/>
              </a:rPr>
              <a:t>Vertex</a:t>
            </a:r>
            <a:r>
              <a:rPr lang="en-US" b="0" dirty="0">
                <a:highlight>
                  <a:srgbClr val="5EE1B2"/>
                </a:highlight>
                <a:latin typeface="Consolas" panose="020B0609020204030204" pitchFamily="49" charset="0"/>
                <a:cs typeface="Consolas" panose="020B0609020204030204" pitchFamily="49" charset="0"/>
              </a:rPr>
              <a:t> t</a:t>
            </a: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Queue</a:t>
            </a:r>
            <a:r>
              <a:rPr lang="en-US" b="0" dirty="0">
                <a:latin typeface="Consolas" panose="020B0609020204030204" pitchFamily="49" charset="0"/>
                <a:cs typeface="Consolas" panose="020B0609020204030204" pitchFamily="49" charset="0"/>
              </a:rPr>
              <a:t>&lt;</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&gt; perimeter = </a:t>
            </a:r>
            <a:r>
              <a:rPr lang="en-US" b="0" dirty="0">
                <a:solidFill>
                  <a:schemeClr val="accent2"/>
                </a:solidFill>
                <a:latin typeface="Consolas" panose="020B0609020204030204" pitchFamily="49" charset="0"/>
                <a:cs typeface="Consolas" panose="020B0609020204030204" pitchFamily="49" charset="0"/>
              </a:rPr>
              <a:t>new</a:t>
            </a: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Queue</a:t>
            </a:r>
            <a:r>
              <a:rPr lang="en-US" b="0" dirty="0">
                <a:latin typeface="Consolas" panose="020B0609020204030204" pitchFamily="49" charset="0"/>
                <a:cs typeface="Consolas" panose="020B0609020204030204" pitchFamily="49" charset="0"/>
              </a:rPr>
              <a:t>&lt;&gt;();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Set</a:t>
            </a:r>
            <a:r>
              <a:rPr lang="en-US" b="0" dirty="0">
                <a:latin typeface="Consolas" panose="020B0609020204030204" pitchFamily="49" charset="0"/>
                <a:cs typeface="Consolas" panose="020B0609020204030204" pitchFamily="49" charset="0"/>
              </a:rPr>
              <a:t>&lt;</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&gt; visited = </a:t>
            </a:r>
            <a:r>
              <a:rPr lang="en-US" b="0" dirty="0">
                <a:solidFill>
                  <a:schemeClr val="accent2"/>
                </a:solidFill>
                <a:latin typeface="Consolas" panose="020B0609020204030204" pitchFamily="49" charset="0"/>
                <a:cs typeface="Consolas" panose="020B0609020204030204" pitchFamily="49" charset="0"/>
              </a:rPr>
              <a:t>new</a:t>
            </a: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Set</a:t>
            </a:r>
            <a:r>
              <a:rPr lang="en-US" b="0" dirty="0">
                <a:latin typeface="Consolas" panose="020B0609020204030204" pitchFamily="49" charset="0"/>
                <a:cs typeface="Consolas" panose="020B0609020204030204" pitchFamily="49" charset="0"/>
              </a:rPr>
              <a:t>&lt;&gt;();  </a:t>
            </a:r>
          </a:p>
          <a:p>
            <a:pPr marL="0" indent="0">
              <a:lnSpc>
                <a:spcPct val="120000"/>
              </a:lnSpc>
              <a:spcBef>
                <a:spcPts val="0"/>
              </a:spcBef>
              <a:spcAft>
                <a:spcPts val="0"/>
              </a:spcAft>
              <a:buNone/>
            </a:pPr>
            <a:endParaRPr lang="en-US" sz="800" b="0" dirty="0">
              <a:latin typeface="Consolas" panose="020B0609020204030204" pitchFamily="49" charset="0"/>
              <a:cs typeface="Consolas" panose="020B0609020204030204" pitchFamily="49" charset="0"/>
            </a:endParaRP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(start);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(start);</a:t>
            </a:r>
          </a:p>
          <a:p>
            <a:pPr marL="0" indent="0">
              <a:lnSpc>
                <a:spcPct val="120000"/>
              </a:lnSpc>
              <a:spcBef>
                <a:spcPts val="0"/>
              </a:spcBef>
              <a:spcAft>
                <a:spcPts val="0"/>
              </a:spcAft>
              <a:buNone/>
            </a:pPr>
            <a:endParaRPr lang="en-US" sz="800" b="0" dirty="0">
              <a:latin typeface="Consolas" panose="020B0609020204030204" pitchFamily="49" charset="0"/>
              <a:cs typeface="Consolas" panose="020B0609020204030204" pitchFamily="49" charset="0"/>
            </a:endParaRP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while</a:t>
            </a: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isEmpty</a:t>
            </a: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from =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remove</a:t>
            </a:r>
            <a:r>
              <a:rPr lang="en-US" b="0" dirty="0">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highlight>
                  <a:srgbClr val="5EE1B2"/>
                </a:highlight>
                <a:latin typeface="Consolas" panose="020B0609020204030204" pitchFamily="49" charset="0"/>
                <a:cs typeface="Consolas" panose="020B0609020204030204" pitchFamily="49" charset="0"/>
              </a:rPr>
              <a:t>if</a:t>
            </a:r>
            <a:r>
              <a:rPr lang="en-US" b="0" dirty="0">
                <a:highlight>
                  <a:srgbClr val="5EE1B2"/>
                </a:highlight>
                <a:latin typeface="Consolas" panose="020B0609020204030204" pitchFamily="49" charset="0"/>
                <a:cs typeface="Consolas" panose="020B0609020204030204" pitchFamily="49" charset="0"/>
              </a:rPr>
              <a:t> (from == t) { </a:t>
            </a:r>
            <a:r>
              <a:rPr lang="en-US" b="0" dirty="0">
                <a:solidFill>
                  <a:schemeClr val="accent2"/>
                </a:solidFill>
                <a:highlight>
                  <a:srgbClr val="5EE1B2"/>
                </a:highlight>
                <a:latin typeface="Consolas" panose="020B0609020204030204" pitchFamily="49" charset="0"/>
                <a:cs typeface="Consolas" panose="020B0609020204030204" pitchFamily="49" charset="0"/>
              </a:rPr>
              <a:t>return</a:t>
            </a:r>
            <a:r>
              <a:rPr lang="en-US" b="0" dirty="0">
                <a:highlight>
                  <a:srgbClr val="5EE1B2"/>
                </a:highlight>
                <a:latin typeface="Consolas" panose="020B0609020204030204" pitchFamily="49" charset="0"/>
                <a:cs typeface="Consolas" panose="020B0609020204030204" pitchFamily="49" charset="0"/>
              </a:rPr>
              <a:t> </a:t>
            </a:r>
            <a:r>
              <a:rPr lang="en-US" b="0" dirty="0">
                <a:solidFill>
                  <a:schemeClr val="accent5"/>
                </a:solidFill>
                <a:highlight>
                  <a:srgbClr val="5EE1B2"/>
                </a:highlight>
                <a:latin typeface="Consolas" panose="020B0609020204030204" pitchFamily="49" charset="0"/>
                <a:cs typeface="Consolas" panose="020B0609020204030204" pitchFamily="49" charset="0"/>
              </a:rPr>
              <a:t>true</a:t>
            </a:r>
            <a:r>
              <a:rPr lang="en-US" b="0" dirty="0">
                <a:highlight>
                  <a:srgbClr val="5EE1B2"/>
                </a:highlight>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for</a:t>
            </a: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Edge</a:t>
            </a:r>
            <a:r>
              <a:rPr lang="en-US" b="0" dirty="0">
                <a:latin typeface="Consolas" panose="020B0609020204030204" pitchFamily="49" charset="0"/>
                <a:cs typeface="Consolas" panose="020B0609020204030204" pitchFamily="49" charset="0"/>
              </a:rPr>
              <a:t> edge : </a:t>
            </a:r>
            <a:r>
              <a:rPr lang="en-US" b="0" dirty="0" err="1">
                <a:latin typeface="Consolas" panose="020B0609020204030204" pitchFamily="49" charset="0"/>
                <a:cs typeface="Consolas" panose="020B0609020204030204" pitchFamily="49" charset="0"/>
              </a:rPr>
              <a:t>graph.</a:t>
            </a:r>
            <a:r>
              <a:rPr lang="en-US" dirty="0" err="1">
                <a:latin typeface="Consolas" panose="020B0609020204030204" pitchFamily="49" charset="0"/>
                <a:cs typeface="Consolas" panose="020B0609020204030204" pitchFamily="49" charset="0"/>
              </a:rPr>
              <a:t>edgesFrom</a:t>
            </a:r>
            <a:r>
              <a:rPr lang="en-US" b="0" dirty="0">
                <a:latin typeface="Consolas" panose="020B0609020204030204" pitchFamily="49" charset="0"/>
                <a:cs typeface="Consolas" panose="020B0609020204030204" pitchFamily="49" charset="0"/>
              </a:rPr>
              <a:t>(from))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to = </a:t>
            </a:r>
            <a:r>
              <a:rPr lang="en-US" b="0" dirty="0" err="1">
                <a:latin typeface="Consolas" panose="020B0609020204030204" pitchFamily="49" charset="0"/>
                <a:cs typeface="Consolas" panose="020B0609020204030204" pitchFamily="49" charset="0"/>
              </a:rPr>
              <a:t>edge.</a:t>
            </a:r>
            <a:r>
              <a:rPr lang="en-US" dirty="0" err="1">
                <a:latin typeface="Consolas" panose="020B0609020204030204" pitchFamily="49" charset="0"/>
                <a:cs typeface="Consolas" panose="020B0609020204030204" pitchFamily="49" charset="0"/>
              </a:rPr>
              <a:t>to</a:t>
            </a:r>
            <a:r>
              <a:rPr lang="en-US" b="0" dirty="0">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if</a:t>
            </a: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contains</a:t>
            </a:r>
            <a:r>
              <a:rPr lang="en-US" b="0" dirty="0">
                <a:latin typeface="Consolas" panose="020B0609020204030204" pitchFamily="49" charset="0"/>
                <a:cs typeface="Consolas" panose="020B0609020204030204" pitchFamily="49" charset="0"/>
              </a:rPr>
              <a:t>(to))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(to);</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(to);</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highlight>
                  <a:srgbClr val="5EE1B2"/>
                </a:highlight>
                <a:latin typeface="Consolas" panose="020B0609020204030204" pitchFamily="49" charset="0"/>
                <a:cs typeface="Consolas" panose="020B0609020204030204" pitchFamily="49" charset="0"/>
              </a:rPr>
              <a:t>return</a:t>
            </a:r>
            <a:r>
              <a:rPr lang="en-US" b="0" dirty="0">
                <a:highlight>
                  <a:srgbClr val="5EE1B2"/>
                </a:highlight>
                <a:latin typeface="Consolas" panose="020B0609020204030204" pitchFamily="49" charset="0"/>
                <a:cs typeface="Consolas" panose="020B0609020204030204" pitchFamily="49" charset="0"/>
              </a:rPr>
              <a:t> </a:t>
            </a:r>
            <a:r>
              <a:rPr lang="en-US" b="0" dirty="0">
                <a:solidFill>
                  <a:schemeClr val="accent5"/>
                </a:solidFill>
                <a:highlight>
                  <a:srgbClr val="5EE1B2"/>
                </a:highlight>
                <a:latin typeface="Consolas" panose="020B0609020204030204" pitchFamily="49" charset="0"/>
                <a:cs typeface="Consolas" panose="020B0609020204030204" pitchFamily="49" charset="0"/>
              </a:rPr>
              <a:t>false</a:t>
            </a:r>
            <a:r>
              <a:rPr lang="en-US" b="0" dirty="0">
                <a:highlight>
                  <a:srgbClr val="5EE1B2"/>
                </a:highlight>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a:t>
            </a:r>
          </a:p>
        </p:txBody>
      </p:sp>
      <p:sp>
        <p:nvSpPr>
          <p:cNvPr id="9" name="Content Placeholder 2">
            <a:extLst>
              <a:ext uri="{FF2B5EF4-FFF2-40B4-BE49-F238E27FC236}">
                <a16:creationId xmlns:a16="http://schemas.microsoft.com/office/drawing/2014/main" id="{2B4BBE1E-4450-7844-B964-F089BBC9F82F}"/>
              </a:ext>
            </a:extLst>
          </p:cNvPr>
          <p:cNvSpPr>
            <a:spLocks noGrp="1"/>
          </p:cNvSpPr>
          <p:nvPr>
            <p:ph idx="1"/>
          </p:nvPr>
        </p:nvSpPr>
        <p:spPr>
          <a:xfrm>
            <a:off x="719009" y="3586620"/>
            <a:ext cx="4817054" cy="2213265"/>
          </a:xfrm>
        </p:spPr>
        <p:txBody>
          <a:bodyPr>
            <a:normAutofit lnSpcReduction="10000"/>
          </a:bodyPr>
          <a:lstStyle/>
          <a:p>
            <a:r>
              <a:rPr lang="en-US" sz="2400" dirty="0"/>
              <a:t>BFS is a great building block – all we have to do is check each node to see if we’ve reached </a:t>
            </a:r>
            <a:r>
              <a:rPr lang="en-US" sz="2400" b="1" dirty="0"/>
              <a:t>t</a:t>
            </a:r>
            <a:r>
              <a:rPr lang="en-US" sz="2400" dirty="0"/>
              <a:t>!</a:t>
            </a:r>
          </a:p>
          <a:p>
            <a:pPr lvl="1"/>
            <a:r>
              <a:rPr lang="en-US" sz="2000" dirty="0"/>
              <a:t>Note: we’re not using any specific properties of BFS here, we just needed a traversal. DFS would also work. </a:t>
            </a:r>
          </a:p>
        </p:txBody>
      </p:sp>
    </p:spTree>
    <p:extLst>
      <p:ext uri="{BB962C8B-B14F-4D97-AF65-F5344CB8AC3E}">
        <p14:creationId xmlns:p14="http://schemas.microsoft.com/office/powerpoint/2010/main" val="1987921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D11B2-A58F-C140-9EF2-75CC42DEE147}"/>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B2DCE81C-FFDE-374A-96F7-91C227904DC7}"/>
              </a:ext>
            </a:extLst>
          </p:cNvPr>
          <p:cNvSpPr>
            <a:spLocks noGrp="1"/>
          </p:cNvSpPr>
          <p:nvPr>
            <p:ph idx="1"/>
          </p:nvPr>
        </p:nvSpPr>
        <p:spPr/>
        <p:txBody>
          <a:bodyPr/>
          <a:lstStyle/>
          <a:p>
            <a:r>
              <a:rPr lang="en-US" sz="2400" b="1" i="1" dirty="0">
                <a:solidFill>
                  <a:schemeClr val="accent4"/>
                </a:solidFill>
              </a:rPr>
              <a:t>Review</a:t>
            </a:r>
            <a:r>
              <a:rPr lang="en-US" dirty="0"/>
              <a:t>  Graph Implementations</a:t>
            </a:r>
          </a:p>
          <a:p>
            <a:pPr marL="0" indent="0">
              <a:buNone/>
            </a:pPr>
            <a:endParaRPr lang="en-US" dirty="0"/>
          </a:p>
          <a:p>
            <a:r>
              <a:rPr lang="en-US" dirty="0"/>
              <a:t>s-t Connectivity Problem</a:t>
            </a:r>
          </a:p>
          <a:p>
            <a:endParaRPr lang="en-US" dirty="0"/>
          </a:p>
          <a:p>
            <a:r>
              <a:rPr lang="en-US" dirty="0"/>
              <a:t>BFS and DFS</a:t>
            </a:r>
          </a:p>
          <a:p>
            <a:pPr marL="0" indent="0">
              <a:buNone/>
            </a:pPr>
            <a:endParaRPr lang="en-US" dirty="0"/>
          </a:p>
          <a:p>
            <a:r>
              <a:rPr lang="en-US" b="1" dirty="0">
                <a:solidFill>
                  <a:schemeClr val="accent5"/>
                </a:solidFill>
              </a:rPr>
              <a:t>Shortest Paths Problem</a:t>
            </a:r>
          </a:p>
          <a:p>
            <a:endParaRPr lang="en-US" dirty="0"/>
          </a:p>
        </p:txBody>
      </p:sp>
      <p:sp>
        <p:nvSpPr>
          <p:cNvPr id="4" name="Pentagon 3">
            <a:extLst>
              <a:ext uri="{FF2B5EF4-FFF2-40B4-BE49-F238E27FC236}">
                <a16:creationId xmlns:a16="http://schemas.microsoft.com/office/drawing/2014/main" id="{58165A75-060D-3B41-A8F5-F02C35F0D9F2}"/>
              </a:ext>
            </a:extLst>
          </p:cNvPr>
          <p:cNvSpPr/>
          <p:nvPr/>
        </p:nvSpPr>
        <p:spPr>
          <a:xfrm rot="10800000">
            <a:off x="4859482" y="4492095"/>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2295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424A-78DC-E349-8C36-CCA7BD1689F5}"/>
              </a:ext>
            </a:extLst>
          </p:cNvPr>
          <p:cNvSpPr>
            <a:spLocks noGrp="1"/>
          </p:cNvSpPr>
          <p:nvPr>
            <p:ph type="title"/>
          </p:nvPr>
        </p:nvSpPr>
        <p:spPr>
          <a:xfrm>
            <a:off x="838200" y="301725"/>
            <a:ext cx="10515600" cy="762635"/>
          </a:xfrm>
        </p:spPr>
        <p:txBody>
          <a:bodyPr/>
          <a:lstStyle/>
          <a:p>
            <a:r>
              <a:rPr lang="en-US" dirty="0"/>
              <a:t>The Shortest Path Problem</a:t>
            </a:r>
          </a:p>
        </p:txBody>
      </p:sp>
      <p:grpSp>
        <p:nvGrpSpPr>
          <p:cNvPr id="4" name="Group 3">
            <a:extLst>
              <a:ext uri="{FF2B5EF4-FFF2-40B4-BE49-F238E27FC236}">
                <a16:creationId xmlns:a16="http://schemas.microsoft.com/office/drawing/2014/main" id="{AF817C9B-311F-0B4E-92C1-83A09CEE165B}"/>
              </a:ext>
            </a:extLst>
          </p:cNvPr>
          <p:cNvGrpSpPr/>
          <p:nvPr/>
        </p:nvGrpSpPr>
        <p:grpSpPr>
          <a:xfrm>
            <a:off x="838200" y="1385698"/>
            <a:ext cx="4697863" cy="1750843"/>
            <a:chOff x="1200498" y="1542028"/>
            <a:chExt cx="4815838" cy="1544861"/>
          </a:xfrm>
        </p:grpSpPr>
        <p:sp>
          <p:nvSpPr>
            <p:cNvPr id="5" name="Rectangle 4">
              <a:extLst>
                <a:ext uri="{FF2B5EF4-FFF2-40B4-BE49-F238E27FC236}">
                  <a16:creationId xmlns:a16="http://schemas.microsoft.com/office/drawing/2014/main" id="{85EBAFA2-1904-1F4D-9398-715FBB8E6C0C}"/>
                </a:ext>
              </a:extLst>
            </p:cNvPr>
            <p:cNvSpPr/>
            <p:nvPr/>
          </p:nvSpPr>
          <p:spPr>
            <a:xfrm>
              <a:off x="1200498" y="1542028"/>
              <a:ext cx="4815838" cy="1544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4D551727-6930-9848-BC92-9FA805FC2494}"/>
                </a:ext>
              </a:extLst>
            </p:cNvPr>
            <p:cNvSpPr/>
            <p:nvPr/>
          </p:nvSpPr>
          <p:spPr>
            <a:xfrm>
              <a:off x="1200498" y="1546719"/>
              <a:ext cx="4815838" cy="48235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(Unweighted) Shortest Path Problem</a:t>
              </a:r>
            </a:p>
          </p:txBody>
        </p:sp>
        <p:sp>
          <p:nvSpPr>
            <p:cNvPr id="7" name="Rectangle 6">
              <a:extLst>
                <a:ext uri="{FF2B5EF4-FFF2-40B4-BE49-F238E27FC236}">
                  <a16:creationId xmlns:a16="http://schemas.microsoft.com/office/drawing/2014/main" id="{E9E8A845-D0AE-D244-9042-BD7E6A44BFD4}"/>
                </a:ext>
              </a:extLst>
            </p:cNvPr>
            <p:cNvSpPr/>
            <p:nvPr/>
          </p:nvSpPr>
          <p:spPr>
            <a:xfrm>
              <a:off x="1200498" y="2105477"/>
              <a:ext cx="4815838" cy="896173"/>
            </a:xfrm>
            <a:prstGeom prst="rect">
              <a:avLst/>
            </a:prstGeom>
          </p:spPr>
          <p:txBody>
            <a:bodyPr wrap="square">
              <a:spAutoFit/>
            </a:bodyPr>
            <a:lstStyle/>
            <a:p>
              <a:pPr algn="ctr">
                <a:spcBef>
                  <a:spcPts val="1067"/>
                </a:spcBef>
                <a:spcAft>
                  <a:spcPts val="1067"/>
                </a:spcAft>
              </a:pPr>
              <a:r>
                <a:rPr lang="en-US" sz="2000" dirty="0">
                  <a:solidFill>
                    <a:schemeClr val="bg1"/>
                  </a:solidFill>
                </a:rPr>
                <a:t>Given source vertex </a:t>
              </a:r>
              <a:r>
                <a:rPr lang="en-US" sz="2000" b="1" dirty="0">
                  <a:solidFill>
                    <a:schemeClr val="bg1"/>
                  </a:solidFill>
                </a:rPr>
                <a:t>s</a:t>
              </a:r>
              <a:r>
                <a:rPr lang="en-US" sz="2000" dirty="0">
                  <a:solidFill>
                    <a:schemeClr val="bg1"/>
                  </a:solidFill>
                </a:rPr>
                <a:t> and a target vertex </a:t>
              </a:r>
              <a:r>
                <a:rPr lang="en-US" sz="2000" b="1" dirty="0">
                  <a:solidFill>
                    <a:schemeClr val="bg1"/>
                  </a:solidFill>
                </a:rPr>
                <a:t>t</a:t>
              </a:r>
              <a:r>
                <a:rPr lang="en-US" sz="2000" dirty="0">
                  <a:solidFill>
                    <a:schemeClr val="bg1"/>
                  </a:solidFill>
                </a:rPr>
                <a:t>, how long is the shortest path from </a:t>
              </a:r>
              <a:r>
                <a:rPr lang="en-US" sz="2000" b="1" dirty="0">
                  <a:solidFill>
                    <a:schemeClr val="bg1"/>
                  </a:solidFill>
                </a:rPr>
                <a:t>s</a:t>
              </a:r>
              <a:r>
                <a:rPr lang="en-US" sz="2000" dirty="0">
                  <a:solidFill>
                    <a:schemeClr val="bg1"/>
                  </a:solidFill>
                </a:rPr>
                <a:t> to</a:t>
              </a:r>
              <a:r>
                <a:rPr lang="en-US" sz="2000" b="1" dirty="0">
                  <a:solidFill>
                    <a:schemeClr val="bg1"/>
                  </a:solidFill>
                </a:rPr>
                <a:t> t</a:t>
              </a:r>
              <a:r>
                <a:rPr lang="en-US" sz="2000" dirty="0">
                  <a:solidFill>
                    <a:schemeClr val="bg1"/>
                  </a:solidFill>
                </a:rPr>
                <a:t>? What edges make up that path?</a:t>
              </a:r>
            </a:p>
          </p:txBody>
        </p:sp>
      </p:grpSp>
      <p:sp>
        <p:nvSpPr>
          <p:cNvPr id="9" name="Content Placeholder 2">
            <a:extLst>
              <a:ext uri="{FF2B5EF4-FFF2-40B4-BE49-F238E27FC236}">
                <a16:creationId xmlns:a16="http://schemas.microsoft.com/office/drawing/2014/main" id="{DC312DE6-10EE-BD48-9E10-F76F0EB5C1AD}"/>
              </a:ext>
            </a:extLst>
          </p:cNvPr>
          <p:cNvSpPr>
            <a:spLocks noGrp="1"/>
          </p:cNvSpPr>
          <p:nvPr>
            <p:ph idx="1"/>
          </p:nvPr>
        </p:nvSpPr>
        <p:spPr>
          <a:xfrm>
            <a:off x="719009" y="3586620"/>
            <a:ext cx="4817054" cy="2213265"/>
          </a:xfrm>
        </p:spPr>
        <p:txBody>
          <a:bodyPr>
            <a:normAutofit/>
          </a:bodyPr>
          <a:lstStyle/>
          <a:p>
            <a:r>
              <a:rPr lang="en-US" sz="2400" dirty="0"/>
              <a:t>This is a little harder, but still totally doable! We just need a way to keep track of how far each node is from the start.</a:t>
            </a:r>
          </a:p>
          <a:p>
            <a:pPr lvl="1"/>
            <a:r>
              <a:rPr lang="en-US" sz="2000" dirty="0"/>
              <a:t>Sounds like a job for?</a:t>
            </a:r>
          </a:p>
        </p:txBody>
      </p:sp>
    </p:spTree>
    <p:extLst>
      <p:ext uri="{BB962C8B-B14F-4D97-AF65-F5344CB8AC3E}">
        <p14:creationId xmlns:p14="http://schemas.microsoft.com/office/powerpoint/2010/main" val="796967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876B6-2302-2442-B39C-6734BFD35C05}"/>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368AAE69-9C48-8740-9D56-2EDAAB9F00FE}"/>
              </a:ext>
            </a:extLst>
          </p:cNvPr>
          <p:cNvSpPr>
            <a:spLocks noGrp="1"/>
          </p:cNvSpPr>
          <p:nvPr>
            <p:ph idx="1"/>
          </p:nvPr>
        </p:nvSpPr>
        <p:spPr>
          <a:xfrm>
            <a:off x="838200" y="2047741"/>
            <a:ext cx="10515600" cy="4449312"/>
          </a:xfrm>
        </p:spPr>
        <p:txBody>
          <a:bodyPr>
            <a:normAutofit/>
          </a:bodyPr>
          <a:lstStyle/>
          <a:p>
            <a:pPr marL="514350" indent="-514350">
              <a:spcBef>
                <a:spcPts val="2200"/>
              </a:spcBef>
              <a:buFont typeface="+mj-lt"/>
              <a:buAutoNum type="arabicPeriod"/>
            </a:pPr>
            <a:r>
              <a:rPr lang="en-US" dirty="0"/>
              <a:t>Review  Compare various graph implementations (Adjacency List/Adjacency Matrix) and choose appropriately for a specific graph</a:t>
            </a:r>
          </a:p>
          <a:p>
            <a:pPr marL="514350" indent="-514350">
              <a:spcBef>
                <a:spcPts val="2200"/>
              </a:spcBef>
              <a:buFont typeface="+mj-lt"/>
              <a:buAutoNum type="arabicPeriod"/>
            </a:pPr>
            <a:r>
              <a:rPr lang="en-US" dirty="0"/>
              <a:t>Implement iterative BFS and DFS, and synthesize solutions to graph problems by modifying those algorithms</a:t>
            </a:r>
          </a:p>
          <a:p>
            <a:pPr marL="514350" indent="-514350">
              <a:spcBef>
                <a:spcPts val="2200"/>
              </a:spcBef>
              <a:buFont typeface="+mj-lt"/>
              <a:buAutoNum type="arabicPeriod"/>
            </a:pPr>
            <a:r>
              <a:rPr lang="en-US" dirty="0"/>
              <a:t>Describe the s-t Connectivity Problem, write code to solve it, and explain why we mark nodes as visited</a:t>
            </a:r>
          </a:p>
          <a:p>
            <a:pPr marL="514350" indent="-514350">
              <a:spcBef>
                <a:spcPts val="2200"/>
              </a:spcBef>
              <a:buFont typeface="+mj-lt"/>
              <a:buAutoNum type="arabicPeriod"/>
            </a:pPr>
            <a:r>
              <a:rPr lang="en-US" dirty="0"/>
              <a:t>Describe the Shortest Paths Problem, write code to solve it, and explain how we could use a shortest path tree to come up with the result</a:t>
            </a:r>
          </a:p>
        </p:txBody>
      </p:sp>
      <p:sp>
        <p:nvSpPr>
          <p:cNvPr id="4" name="Title 1">
            <a:extLst>
              <a:ext uri="{FF2B5EF4-FFF2-40B4-BE49-F238E27FC236}">
                <a16:creationId xmlns:a16="http://schemas.microsoft.com/office/drawing/2014/main" id="{27545B91-0D20-E046-A8A9-1115A58B1F03}"/>
              </a:ext>
            </a:extLst>
          </p:cNvPr>
          <p:cNvSpPr txBox="1">
            <a:spLocks/>
          </p:cNvSpPr>
          <p:nvPr/>
        </p:nvSpPr>
        <p:spPr>
          <a:xfrm>
            <a:off x="838200" y="1000260"/>
            <a:ext cx="10515600" cy="762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US" sz="3200" dirty="0">
                <a:solidFill>
                  <a:schemeClr val="tx1">
                    <a:lumMod val="50000"/>
                    <a:lumOff val="50000"/>
                  </a:schemeClr>
                </a:solidFill>
              </a:rPr>
              <a:t>After this lecture, you should be able to...</a:t>
            </a:r>
          </a:p>
        </p:txBody>
      </p:sp>
    </p:spTree>
    <p:extLst>
      <p:ext uri="{BB962C8B-B14F-4D97-AF65-F5344CB8AC3E}">
        <p14:creationId xmlns:p14="http://schemas.microsoft.com/office/powerpoint/2010/main" val="1334437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424A-78DC-E349-8C36-CCA7BD1689F5}"/>
              </a:ext>
            </a:extLst>
          </p:cNvPr>
          <p:cNvSpPr>
            <a:spLocks noGrp="1"/>
          </p:cNvSpPr>
          <p:nvPr>
            <p:ph type="title"/>
          </p:nvPr>
        </p:nvSpPr>
        <p:spPr>
          <a:xfrm>
            <a:off x="838200" y="301725"/>
            <a:ext cx="10515600" cy="762635"/>
          </a:xfrm>
        </p:spPr>
        <p:txBody>
          <a:bodyPr/>
          <a:lstStyle/>
          <a:p>
            <a:r>
              <a:rPr lang="en-US" dirty="0"/>
              <a:t>Using BFS for the Shortest Path Problem</a:t>
            </a:r>
          </a:p>
        </p:txBody>
      </p:sp>
      <p:grpSp>
        <p:nvGrpSpPr>
          <p:cNvPr id="4" name="Group 3">
            <a:extLst>
              <a:ext uri="{FF2B5EF4-FFF2-40B4-BE49-F238E27FC236}">
                <a16:creationId xmlns:a16="http://schemas.microsoft.com/office/drawing/2014/main" id="{AF817C9B-311F-0B4E-92C1-83A09CEE165B}"/>
              </a:ext>
            </a:extLst>
          </p:cNvPr>
          <p:cNvGrpSpPr/>
          <p:nvPr/>
        </p:nvGrpSpPr>
        <p:grpSpPr>
          <a:xfrm>
            <a:off x="838200" y="1385698"/>
            <a:ext cx="4697863" cy="1750843"/>
            <a:chOff x="1200498" y="1542028"/>
            <a:chExt cx="4815838" cy="1544861"/>
          </a:xfrm>
        </p:grpSpPr>
        <p:sp>
          <p:nvSpPr>
            <p:cNvPr id="5" name="Rectangle 4">
              <a:extLst>
                <a:ext uri="{FF2B5EF4-FFF2-40B4-BE49-F238E27FC236}">
                  <a16:creationId xmlns:a16="http://schemas.microsoft.com/office/drawing/2014/main" id="{85EBAFA2-1904-1F4D-9398-715FBB8E6C0C}"/>
                </a:ext>
              </a:extLst>
            </p:cNvPr>
            <p:cNvSpPr/>
            <p:nvPr/>
          </p:nvSpPr>
          <p:spPr>
            <a:xfrm>
              <a:off x="1200498" y="1542028"/>
              <a:ext cx="4815838" cy="1544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4D551727-6930-9848-BC92-9FA805FC2494}"/>
                </a:ext>
              </a:extLst>
            </p:cNvPr>
            <p:cNvSpPr/>
            <p:nvPr/>
          </p:nvSpPr>
          <p:spPr>
            <a:xfrm>
              <a:off x="1200498" y="1546719"/>
              <a:ext cx="4815838" cy="48235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(Unweighted) Shortest Path Problem</a:t>
              </a:r>
            </a:p>
          </p:txBody>
        </p:sp>
        <p:sp>
          <p:nvSpPr>
            <p:cNvPr id="7" name="Rectangle 6">
              <a:extLst>
                <a:ext uri="{FF2B5EF4-FFF2-40B4-BE49-F238E27FC236}">
                  <a16:creationId xmlns:a16="http://schemas.microsoft.com/office/drawing/2014/main" id="{E9E8A845-D0AE-D244-9042-BD7E6A44BFD4}"/>
                </a:ext>
              </a:extLst>
            </p:cNvPr>
            <p:cNvSpPr/>
            <p:nvPr/>
          </p:nvSpPr>
          <p:spPr>
            <a:xfrm>
              <a:off x="1200498" y="2105477"/>
              <a:ext cx="4815838" cy="896173"/>
            </a:xfrm>
            <a:prstGeom prst="rect">
              <a:avLst/>
            </a:prstGeom>
          </p:spPr>
          <p:txBody>
            <a:bodyPr wrap="square">
              <a:spAutoFit/>
            </a:bodyPr>
            <a:lstStyle/>
            <a:p>
              <a:pPr algn="ctr">
                <a:spcBef>
                  <a:spcPts val="1067"/>
                </a:spcBef>
                <a:spcAft>
                  <a:spcPts val="1067"/>
                </a:spcAft>
              </a:pPr>
              <a:r>
                <a:rPr lang="en-US" sz="2000" dirty="0">
                  <a:solidFill>
                    <a:schemeClr val="bg1"/>
                  </a:solidFill>
                </a:rPr>
                <a:t>Given source vertex </a:t>
              </a:r>
              <a:r>
                <a:rPr lang="en-US" sz="2000" b="1" dirty="0">
                  <a:solidFill>
                    <a:schemeClr val="bg1"/>
                  </a:solidFill>
                </a:rPr>
                <a:t>s</a:t>
              </a:r>
              <a:r>
                <a:rPr lang="en-US" sz="2000" dirty="0">
                  <a:solidFill>
                    <a:schemeClr val="bg1"/>
                  </a:solidFill>
                </a:rPr>
                <a:t> and a target vertex </a:t>
              </a:r>
              <a:r>
                <a:rPr lang="en-US" sz="2000" b="1" dirty="0">
                  <a:solidFill>
                    <a:schemeClr val="bg1"/>
                  </a:solidFill>
                </a:rPr>
                <a:t>t</a:t>
              </a:r>
              <a:r>
                <a:rPr lang="en-US" sz="2000" dirty="0">
                  <a:solidFill>
                    <a:schemeClr val="bg1"/>
                  </a:solidFill>
                </a:rPr>
                <a:t>, how long is the shortest path from </a:t>
              </a:r>
              <a:r>
                <a:rPr lang="en-US" sz="2000" b="1" dirty="0">
                  <a:solidFill>
                    <a:schemeClr val="bg1"/>
                  </a:solidFill>
                </a:rPr>
                <a:t>s</a:t>
              </a:r>
              <a:r>
                <a:rPr lang="en-US" sz="2000" dirty="0">
                  <a:solidFill>
                    <a:schemeClr val="bg1"/>
                  </a:solidFill>
                </a:rPr>
                <a:t> to</a:t>
              </a:r>
              <a:r>
                <a:rPr lang="en-US" sz="2000" b="1" dirty="0">
                  <a:solidFill>
                    <a:schemeClr val="bg1"/>
                  </a:solidFill>
                </a:rPr>
                <a:t> t</a:t>
              </a:r>
              <a:r>
                <a:rPr lang="en-US" sz="2000" dirty="0">
                  <a:solidFill>
                    <a:schemeClr val="bg1"/>
                  </a:solidFill>
                </a:rPr>
                <a:t>? What edges make up that path?</a:t>
              </a:r>
            </a:p>
          </p:txBody>
        </p:sp>
      </p:grpSp>
      <p:sp>
        <p:nvSpPr>
          <p:cNvPr id="9" name="Content Placeholder 2">
            <a:extLst>
              <a:ext uri="{FF2B5EF4-FFF2-40B4-BE49-F238E27FC236}">
                <a16:creationId xmlns:a16="http://schemas.microsoft.com/office/drawing/2014/main" id="{DC312DE6-10EE-BD48-9E10-F76F0EB5C1AD}"/>
              </a:ext>
            </a:extLst>
          </p:cNvPr>
          <p:cNvSpPr>
            <a:spLocks noGrp="1"/>
          </p:cNvSpPr>
          <p:nvPr>
            <p:ph idx="1"/>
          </p:nvPr>
        </p:nvSpPr>
        <p:spPr>
          <a:xfrm>
            <a:off x="719009" y="3586620"/>
            <a:ext cx="4817054" cy="2213265"/>
          </a:xfrm>
        </p:spPr>
        <p:txBody>
          <a:bodyPr>
            <a:normAutofit/>
          </a:bodyPr>
          <a:lstStyle/>
          <a:p>
            <a:r>
              <a:rPr lang="en-US" sz="2400" dirty="0"/>
              <a:t>This is a little harder, but still totally doable! We just need a way to keep track of how far each node is from the start.</a:t>
            </a:r>
          </a:p>
          <a:p>
            <a:pPr lvl="1"/>
            <a:r>
              <a:rPr lang="en-US" sz="2000" dirty="0"/>
              <a:t>Sounds like a job for?</a:t>
            </a:r>
          </a:p>
          <a:p>
            <a:pPr lvl="2"/>
            <a:r>
              <a:rPr lang="en-US" sz="1600" dirty="0"/>
              <a:t>BFS!</a:t>
            </a:r>
          </a:p>
        </p:txBody>
      </p:sp>
      <p:sp>
        <p:nvSpPr>
          <p:cNvPr id="8" name="Content Placeholder 2">
            <a:extLst>
              <a:ext uri="{FF2B5EF4-FFF2-40B4-BE49-F238E27FC236}">
                <a16:creationId xmlns:a16="http://schemas.microsoft.com/office/drawing/2014/main" id="{C51CB806-DFEA-F249-8DBE-C4B3C1E9EF6D}"/>
              </a:ext>
            </a:extLst>
          </p:cNvPr>
          <p:cNvSpPr txBox="1">
            <a:spLocks/>
          </p:cNvSpPr>
          <p:nvPr/>
        </p:nvSpPr>
        <p:spPr bwMode="auto">
          <a:xfrm>
            <a:off x="6471806" y="935182"/>
            <a:ext cx="5471983" cy="5839691"/>
          </a:xfrm>
          <a:prstGeom prst="rect">
            <a:avLst/>
          </a:prstGeom>
          <a:solidFill>
            <a:schemeClr val="bg1">
              <a:lumMod val="95000"/>
            </a:schemeClr>
          </a:solidFill>
          <a:ln w="9525">
            <a:solidFill>
              <a:schemeClr val="tx1"/>
            </a:solidFill>
            <a:miter lim="800000"/>
            <a:headEnd/>
            <a:tailEnd/>
          </a:ln>
        </p:spPr>
        <p:txBody>
          <a:bodyPr vert="horz" wrap="square" lIns="121920" tIns="60960" rIns="121920" bIns="60960" numCol="1" anchor="t" anchorCtr="0" compatLnSpc="1">
            <a:prstTxWarp prst="textNoShape">
              <a:avLst/>
            </a:prstTxWarp>
          </a:bodyPr>
          <a:lstStyle>
            <a:lvl1pPr marL="192881" indent="-192881" algn="l" rtl="0" eaLnBrk="1" fontAlgn="base" hangingPunct="1">
              <a:spcBef>
                <a:spcPct val="20000"/>
              </a:spcBef>
              <a:spcAft>
                <a:spcPct val="0"/>
              </a:spcAft>
              <a:buClr>
                <a:srgbClr val="4B2A85"/>
              </a:buClr>
              <a:buSzPct val="60000"/>
              <a:buFont typeface="Wingdings" panose="05000000000000000000" pitchFamily="2" charset="2"/>
              <a:buChar char="v"/>
              <a:defRPr sz="1600" b="1">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365189" indent="-160735" algn="l" rtl="0" eaLnBrk="1" fontAlgn="base" hangingPunct="1">
              <a:spcBef>
                <a:spcPct val="20000"/>
              </a:spcBef>
              <a:spcAft>
                <a:spcPct val="0"/>
              </a:spcAft>
              <a:buClr>
                <a:srgbClr val="4B2A85"/>
              </a:buClr>
              <a:buSzPct val="110000"/>
              <a:buFont typeface="Wingdings" pitchFamily="2" charset="2"/>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514350" indent="-128588" algn="l" rtl="0" eaLnBrk="1" fontAlgn="base" hangingPunct="1">
              <a:spcBef>
                <a:spcPct val="20000"/>
              </a:spcBef>
              <a:spcAft>
                <a:spcPct val="0"/>
              </a:spcAft>
              <a:buClr>
                <a:srgbClr val="4B2A85"/>
              </a:buClr>
              <a:buSzPct val="80000"/>
              <a:buFont typeface="Arial" panose="020B0604020202020204" pitchFamily="34" charset="0"/>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658368"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812673"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414463" indent="-128588" algn="l" rtl="0" eaLnBrk="1" fontAlgn="base" hangingPunct="1">
              <a:spcBef>
                <a:spcPct val="20000"/>
              </a:spcBef>
              <a:spcAft>
                <a:spcPct val="0"/>
              </a:spcAft>
              <a:buChar char="»"/>
              <a:defRPr sz="1125">
                <a:solidFill>
                  <a:schemeClr val="tx1"/>
                </a:solidFill>
                <a:latin typeface="Arial" charset="0"/>
              </a:defRPr>
            </a:lvl6pPr>
            <a:lvl7pPr marL="1671638" indent="-128588" algn="l" rtl="0" eaLnBrk="1" fontAlgn="base" hangingPunct="1">
              <a:spcBef>
                <a:spcPct val="20000"/>
              </a:spcBef>
              <a:spcAft>
                <a:spcPct val="0"/>
              </a:spcAft>
              <a:buChar char="»"/>
              <a:defRPr sz="1125">
                <a:solidFill>
                  <a:schemeClr val="tx1"/>
                </a:solidFill>
                <a:latin typeface="Arial" charset="0"/>
              </a:defRPr>
            </a:lvl7pPr>
            <a:lvl8pPr marL="1928813" indent="-128588" algn="l" rtl="0" eaLnBrk="1" fontAlgn="base" hangingPunct="1">
              <a:spcBef>
                <a:spcPct val="20000"/>
              </a:spcBef>
              <a:spcAft>
                <a:spcPct val="0"/>
              </a:spcAft>
              <a:buChar char="»"/>
              <a:defRPr sz="1125">
                <a:solidFill>
                  <a:schemeClr val="tx1"/>
                </a:solidFill>
                <a:latin typeface="Arial" charset="0"/>
              </a:defRPr>
            </a:lvl8pPr>
            <a:lvl9pPr marL="2185988" indent="-128588" algn="l" rtl="0" eaLnBrk="1" fontAlgn="base" hangingPunct="1">
              <a:spcBef>
                <a:spcPct val="20000"/>
              </a:spcBef>
              <a:spcAft>
                <a:spcPct val="0"/>
              </a:spcAft>
              <a:buChar char="»"/>
              <a:defRPr sz="1125">
                <a:solidFill>
                  <a:schemeClr val="tx1"/>
                </a:solidFill>
                <a:latin typeface="Arial" charset="0"/>
              </a:defRPr>
            </a:lvl9pPr>
          </a:lstStyle>
          <a:p>
            <a:pPr marL="0" indent="0">
              <a:lnSpc>
                <a:spcPct val="120000"/>
              </a:lnSpc>
              <a:spcBef>
                <a:spcPts val="0"/>
              </a:spcBef>
              <a:spcAft>
                <a:spcPts val="0"/>
              </a:spcAft>
              <a:buNone/>
            </a:pPr>
            <a:r>
              <a:rPr lang="en-US" sz="1200" b="0" dirty="0">
                <a:solidFill>
                  <a:schemeClr val="accent3"/>
                </a:solidFill>
                <a:latin typeface="Consolas" panose="020B0609020204030204" pitchFamily="49" charset="0"/>
                <a:cs typeface="Consolas" panose="020B0609020204030204" pitchFamily="49" charset="0"/>
              </a:rPr>
              <a:t>   </a:t>
            </a:r>
            <a:r>
              <a:rPr lang="en-US" sz="1200" b="0" dirty="0">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solidFill>
                  <a:schemeClr val="accent3"/>
                </a:solidFill>
                <a:latin typeface="Consolas" panose="020B0609020204030204" pitchFamily="49" charset="0"/>
                <a:cs typeface="Consolas" panose="020B0609020204030204" pitchFamily="49" charset="0"/>
              </a:rPr>
              <a:t>  </a:t>
            </a:r>
            <a:r>
              <a:rPr lang="en-US" b="0" dirty="0">
                <a:solidFill>
                  <a:schemeClr val="accent3"/>
                </a:solidFill>
                <a:highlight>
                  <a:srgbClr val="5EE1B2"/>
                </a:highlight>
                <a:latin typeface="Consolas" panose="020B0609020204030204" pitchFamily="49" charset="0"/>
                <a:cs typeface="Consolas" panose="020B0609020204030204" pitchFamily="49" charset="0"/>
              </a:rPr>
              <a:t>Map</a:t>
            </a:r>
            <a:r>
              <a:rPr lang="en-US" b="0" dirty="0">
                <a:highlight>
                  <a:srgbClr val="5EE1B2"/>
                </a:highlight>
                <a:latin typeface="Consolas" panose="020B0609020204030204" pitchFamily="49" charset="0"/>
                <a:cs typeface="Consolas" panose="020B0609020204030204" pitchFamily="49" charset="0"/>
              </a:rPr>
              <a:t>&lt;</a:t>
            </a:r>
            <a:r>
              <a:rPr lang="en-US" b="0" dirty="0">
                <a:solidFill>
                  <a:schemeClr val="accent3"/>
                </a:solidFill>
                <a:highlight>
                  <a:srgbClr val="5EE1B2"/>
                </a:highlight>
                <a:latin typeface="Consolas" panose="020B0609020204030204" pitchFamily="49" charset="0"/>
                <a:cs typeface="Consolas" panose="020B0609020204030204" pitchFamily="49" charset="0"/>
              </a:rPr>
              <a:t>Vertex, Edge</a:t>
            </a:r>
            <a:r>
              <a:rPr lang="en-US" b="0" dirty="0">
                <a:highlight>
                  <a:srgbClr val="5EE1B2"/>
                </a:highlight>
                <a:latin typeface="Consolas" panose="020B0609020204030204" pitchFamily="49" charset="0"/>
                <a:cs typeface="Consolas" panose="020B0609020204030204" pitchFamily="49" charset="0"/>
              </a:rPr>
              <a:t>&gt; </a:t>
            </a:r>
            <a:r>
              <a:rPr lang="en-US" b="0" dirty="0" err="1">
                <a:highlight>
                  <a:srgbClr val="5EE1B2"/>
                </a:highlight>
                <a:latin typeface="Consolas" panose="020B0609020204030204" pitchFamily="49" charset="0"/>
                <a:cs typeface="Consolas" panose="020B0609020204030204" pitchFamily="49" charset="0"/>
              </a:rPr>
              <a:t>edgeTo</a:t>
            </a:r>
            <a:r>
              <a:rPr lang="en-US" b="0" dirty="0">
                <a:highlight>
                  <a:srgbClr val="5EE1B2"/>
                </a:highlight>
                <a:latin typeface="Consolas" panose="020B0609020204030204" pitchFamily="49" charset="0"/>
                <a:cs typeface="Consolas" panose="020B0609020204030204" pitchFamily="49" charset="0"/>
              </a:rPr>
              <a:t> =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highlight>
                  <a:srgbClr val="5EE1B2"/>
                </a:highlight>
                <a:latin typeface="Consolas" panose="020B0609020204030204" pitchFamily="49" charset="0"/>
                <a:cs typeface="Consolas" panose="020B0609020204030204" pitchFamily="49" charset="0"/>
              </a:rPr>
              <a:t>Map</a:t>
            </a:r>
            <a:r>
              <a:rPr lang="en-US" b="0" dirty="0">
                <a:highlight>
                  <a:srgbClr val="5EE1B2"/>
                </a:highlight>
                <a:latin typeface="Consolas" panose="020B0609020204030204" pitchFamily="49" charset="0"/>
                <a:cs typeface="Consolas" panose="020B0609020204030204" pitchFamily="49" charset="0"/>
              </a:rPr>
              <a:t>&lt;</a:t>
            </a:r>
            <a:r>
              <a:rPr lang="en-US" b="0" dirty="0">
                <a:solidFill>
                  <a:schemeClr val="accent3"/>
                </a:solidFill>
                <a:highlight>
                  <a:srgbClr val="5EE1B2"/>
                </a:highlight>
                <a:latin typeface="Consolas" panose="020B0609020204030204" pitchFamily="49" charset="0"/>
                <a:cs typeface="Consolas" panose="020B0609020204030204" pitchFamily="49" charset="0"/>
              </a:rPr>
              <a:t>Vertex, Double</a:t>
            </a:r>
            <a:r>
              <a:rPr lang="en-US" b="0" dirty="0">
                <a:highlight>
                  <a:srgbClr val="5EE1B2"/>
                </a:highlight>
                <a:latin typeface="Consolas" panose="020B0609020204030204" pitchFamily="49" charset="0"/>
                <a:cs typeface="Consolas" panose="020B0609020204030204" pitchFamily="49" charset="0"/>
              </a:rPr>
              <a:t>&gt; </a:t>
            </a:r>
            <a:r>
              <a:rPr lang="en-US" b="0" dirty="0" err="1">
                <a:highlight>
                  <a:srgbClr val="5EE1B2"/>
                </a:highlight>
                <a:latin typeface="Consolas" panose="020B0609020204030204" pitchFamily="49" charset="0"/>
                <a:cs typeface="Consolas" panose="020B0609020204030204" pitchFamily="49" charset="0"/>
              </a:rPr>
              <a:t>distTo</a:t>
            </a:r>
            <a:r>
              <a:rPr lang="en-US" b="0" dirty="0">
                <a:highlight>
                  <a:srgbClr val="5EE1B2"/>
                </a:highlight>
                <a:latin typeface="Consolas" panose="020B0609020204030204" pitchFamily="49" charset="0"/>
                <a:cs typeface="Consolas" panose="020B0609020204030204" pitchFamily="49" charset="0"/>
              </a:rPr>
              <a:t> = ...</a:t>
            </a:r>
          </a:p>
          <a:p>
            <a:pPr marL="0" indent="0">
              <a:lnSpc>
                <a:spcPct val="120000"/>
              </a:lnSpc>
              <a:spcBef>
                <a:spcPts val="0"/>
              </a:spcBef>
              <a:spcAft>
                <a:spcPts val="0"/>
              </a:spcAft>
              <a:buNone/>
            </a:pPr>
            <a:endParaRPr lang="en-US" sz="800" b="0" dirty="0">
              <a:latin typeface="Consolas" panose="020B0609020204030204" pitchFamily="49" charset="0"/>
              <a:cs typeface="Consolas" panose="020B0609020204030204" pitchFamily="49" charset="0"/>
            </a:endParaRP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highlight>
                  <a:srgbClr val="5EE1B2"/>
                </a:highlight>
                <a:latin typeface="Consolas" panose="020B0609020204030204" pitchFamily="49" charset="0"/>
                <a:cs typeface="Consolas" panose="020B0609020204030204" pitchFamily="49" charset="0"/>
              </a:rPr>
              <a:t>edgeTo.</a:t>
            </a:r>
            <a:r>
              <a:rPr lang="en-US" dirty="0" err="1">
                <a:highlight>
                  <a:srgbClr val="5EE1B2"/>
                </a:highlight>
                <a:latin typeface="Consolas" panose="020B0609020204030204" pitchFamily="49" charset="0"/>
                <a:cs typeface="Consolas" panose="020B0609020204030204" pitchFamily="49" charset="0"/>
              </a:rPr>
              <a:t>put</a:t>
            </a:r>
            <a:r>
              <a:rPr lang="en-US" b="0" dirty="0">
                <a:highlight>
                  <a:srgbClr val="5EE1B2"/>
                </a:highlight>
                <a:latin typeface="Consolas" panose="020B0609020204030204" pitchFamily="49" charset="0"/>
                <a:cs typeface="Consolas" panose="020B0609020204030204" pitchFamily="49" charset="0"/>
              </a:rPr>
              <a:t>(start, </a:t>
            </a:r>
            <a:r>
              <a:rPr lang="en-US" b="0" dirty="0">
                <a:solidFill>
                  <a:schemeClr val="accent5"/>
                </a:solidFill>
                <a:highlight>
                  <a:srgbClr val="5EE1B2"/>
                </a:highlight>
                <a:latin typeface="Consolas" panose="020B0609020204030204" pitchFamily="49" charset="0"/>
                <a:cs typeface="Consolas" panose="020B0609020204030204" pitchFamily="49" charset="0"/>
              </a:rPr>
              <a:t>null</a:t>
            </a:r>
            <a:r>
              <a:rPr lang="en-US" b="0" dirty="0">
                <a:highlight>
                  <a:srgbClr val="5EE1B2"/>
                </a:highlight>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highlight>
                  <a:srgbClr val="5EE1B2"/>
                </a:highlight>
                <a:latin typeface="Consolas" panose="020B0609020204030204" pitchFamily="49" charset="0"/>
                <a:cs typeface="Consolas" panose="020B0609020204030204" pitchFamily="49" charset="0"/>
              </a:rPr>
              <a:t>distTo.</a:t>
            </a:r>
            <a:r>
              <a:rPr lang="en-US" dirty="0" err="1">
                <a:highlight>
                  <a:srgbClr val="5EE1B2"/>
                </a:highlight>
                <a:latin typeface="Consolas" panose="020B0609020204030204" pitchFamily="49" charset="0"/>
                <a:cs typeface="Consolas" panose="020B0609020204030204" pitchFamily="49" charset="0"/>
              </a:rPr>
              <a:t>put</a:t>
            </a:r>
            <a:r>
              <a:rPr lang="en-US" b="0" dirty="0">
                <a:highlight>
                  <a:srgbClr val="5EE1B2"/>
                </a:highlight>
                <a:latin typeface="Consolas" panose="020B0609020204030204" pitchFamily="49" charset="0"/>
                <a:cs typeface="Consolas" panose="020B0609020204030204" pitchFamily="49" charset="0"/>
              </a:rPr>
              <a:t>(start, </a:t>
            </a:r>
            <a:r>
              <a:rPr lang="en-US" b="0" dirty="0">
                <a:solidFill>
                  <a:schemeClr val="accent5"/>
                </a:solidFill>
                <a:highlight>
                  <a:srgbClr val="5EE1B2"/>
                </a:highlight>
                <a:latin typeface="Consolas" panose="020B0609020204030204" pitchFamily="49" charset="0"/>
                <a:cs typeface="Consolas" panose="020B0609020204030204" pitchFamily="49" charset="0"/>
              </a:rPr>
              <a:t>0.0</a:t>
            </a:r>
            <a:r>
              <a:rPr lang="en-US" b="0" dirty="0">
                <a:highlight>
                  <a:srgbClr val="5EE1B2"/>
                </a:highlight>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endParaRPr lang="en-US" sz="800" b="0" dirty="0">
              <a:latin typeface="Consolas" panose="020B0609020204030204" pitchFamily="49" charset="0"/>
              <a:cs typeface="Consolas" panose="020B0609020204030204" pitchFamily="49" charset="0"/>
            </a:endParaRP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while</a:t>
            </a: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isEmpty</a:t>
            </a: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from =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remove</a:t>
            </a:r>
            <a:r>
              <a:rPr lang="en-US" b="0" dirty="0">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solidFill>
                  <a:schemeClr val="accent2"/>
                </a:solidFill>
                <a:latin typeface="Consolas" panose="020B0609020204030204" pitchFamily="49" charset="0"/>
                <a:cs typeface="Consolas" panose="020B0609020204030204" pitchFamily="49" charset="0"/>
              </a:rPr>
              <a:t>    for</a:t>
            </a: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Edge</a:t>
            </a:r>
            <a:r>
              <a:rPr lang="en-US" b="0" dirty="0">
                <a:latin typeface="Consolas" panose="020B0609020204030204" pitchFamily="49" charset="0"/>
                <a:cs typeface="Consolas" panose="020B0609020204030204" pitchFamily="49" charset="0"/>
              </a:rPr>
              <a:t> edge : </a:t>
            </a:r>
            <a:r>
              <a:rPr lang="en-US" b="0" dirty="0" err="1">
                <a:latin typeface="Consolas" panose="020B0609020204030204" pitchFamily="49" charset="0"/>
                <a:cs typeface="Consolas" panose="020B0609020204030204" pitchFamily="49" charset="0"/>
              </a:rPr>
              <a:t>graph.</a:t>
            </a:r>
            <a:r>
              <a:rPr lang="en-US" dirty="0" err="1">
                <a:latin typeface="Consolas" panose="020B0609020204030204" pitchFamily="49" charset="0"/>
                <a:cs typeface="Consolas" panose="020B0609020204030204" pitchFamily="49" charset="0"/>
              </a:rPr>
              <a:t>edgesFrom</a:t>
            </a:r>
            <a:r>
              <a:rPr lang="en-US" b="0" dirty="0">
                <a:latin typeface="Consolas" panose="020B0609020204030204" pitchFamily="49" charset="0"/>
                <a:cs typeface="Consolas" panose="020B0609020204030204" pitchFamily="49" charset="0"/>
              </a:rPr>
              <a:t>(from))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to = </a:t>
            </a:r>
            <a:r>
              <a:rPr lang="en-US" b="0" dirty="0" err="1">
                <a:latin typeface="Consolas" panose="020B0609020204030204" pitchFamily="49" charset="0"/>
                <a:cs typeface="Consolas" panose="020B0609020204030204" pitchFamily="49" charset="0"/>
              </a:rPr>
              <a:t>edge.</a:t>
            </a:r>
            <a:r>
              <a:rPr lang="en-US" dirty="0" err="1">
                <a:latin typeface="Consolas" panose="020B0609020204030204" pitchFamily="49" charset="0"/>
                <a:cs typeface="Consolas" panose="020B0609020204030204" pitchFamily="49" charset="0"/>
              </a:rPr>
              <a:t>to</a:t>
            </a:r>
            <a:r>
              <a:rPr lang="en-US" b="0" dirty="0">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if</a:t>
            </a: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contains</a:t>
            </a:r>
            <a:r>
              <a:rPr lang="en-US" b="0" dirty="0">
                <a:latin typeface="Consolas" panose="020B0609020204030204" pitchFamily="49" charset="0"/>
                <a:cs typeface="Consolas" panose="020B0609020204030204" pitchFamily="49" charset="0"/>
              </a:rPr>
              <a:t>(to))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highlight>
                  <a:srgbClr val="5EE1B2"/>
                </a:highlight>
                <a:latin typeface="Consolas" panose="020B0609020204030204" pitchFamily="49" charset="0"/>
                <a:cs typeface="Consolas" panose="020B0609020204030204" pitchFamily="49" charset="0"/>
              </a:rPr>
              <a:t>edgeTo.</a:t>
            </a:r>
            <a:r>
              <a:rPr lang="en-US" dirty="0" err="1">
                <a:highlight>
                  <a:srgbClr val="5EE1B2"/>
                </a:highlight>
                <a:latin typeface="Consolas" panose="020B0609020204030204" pitchFamily="49" charset="0"/>
                <a:cs typeface="Consolas" panose="020B0609020204030204" pitchFamily="49" charset="0"/>
              </a:rPr>
              <a:t>put</a:t>
            </a:r>
            <a:r>
              <a:rPr lang="en-US" b="0" dirty="0">
                <a:highlight>
                  <a:srgbClr val="5EE1B2"/>
                </a:highlight>
                <a:latin typeface="Consolas" panose="020B0609020204030204" pitchFamily="49" charset="0"/>
                <a:cs typeface="Consolas" panose="020B0609020204030204" pitchFamily="49" charset="0"/>
              </a:rPr>
              <a:t>(to, edge);</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highlight>
                  <a:srgbClr val="5EE1B2"/>
                </a:highlight>
                <a:latin typeface="Consolas" panose="020B0609020204030204" pitchFamily="49" charset="0"/>
                <a:cs typeface="Consolas" panose="020B0609020204030204" pitchFamily="49" charset="0"/>
              </a:rPr>
              <a:t>distTo.</a:t>
            </a:r>
            <a:r>
              <a:rPr lang="en-US" dirty="0" err="1">
                <a:highlight>
                  <a:srgbClr val="5EE1B2"/>
                </a:highlight>
                <a:latin typeface="Consolas" panose="020B0609020204030204" pitchFamily="49" charset="0"/>
                <a:cs typeface="Consolas" panose="020B0609020204030204" pitchFamily="49" charset="0"/>
              </a:rPr>
              <a:t>put</a:t>
            </a:r>
            <a:r>
              <a:rPr lang="en-US" b="0" dirty="0">
                <a:highlight>
                  <a:srgbClr val="5EE1B2"/>
                </a:highlight>
                <a:latin typeface="Consolas" panose="020B0609020204030204" pitchFamily="49" charset="0"/>
                <a:cs typeface="Consolas" panose="020B0609020204030204" pitchFamily="49" charset="0"/>
              </a:rPr>
              <a:t>(to, </a:t>
            </a:r>
            <a:r>
              <a:rPr lang="en-US" b="0" dirty="0" err="1">
                <a:highlight>
                  <a:srgbClr val="5EE1B2"/>
                </a:highlight>
                <a:latin typeface="Consolas" panose="020B0609020204030204" pitchFamily="49" charset="0"/>
                <a:cs typeface="Consolas" panose="020B0609020204030204" pitchFamily="49" charset="0"/>
              </a:rPr>
              <a:t>distTo.</a:t>
            </a:r>
            <a:r>
              <a:rPr lang="en-US" dirty="0" err="1">
                <a:highlight>
                  <a:srgbClr val="5EE1B2"/>
                </a:highlight>
                <a:latin typeface="Consolas" panose="020B0609020204030204" pitchFamily="49" charset="0"/>
                <a:cs typeface="Consolas" panose="020B0609020204030204" pitchFamily="49" charset="0"/>
              </a:rPr>
              <a:t>get</a:t>
            </a:r>
            <a:r>
              <a:rPr lang="en-US" b="0" dirty="0">
                <a:highlight>
                  <a:srgbClr val="5EE1B2"/>
                </a:highlight>
                <a:latin typeface="Consolas" panose="020B0609020204030204" pitchFamily="49" charset="0"/>
                <a:cs typeface="Consolas" panose="020B0609020204030204" pitchFamily="49" charset="0"/>
              </a:rPr>
              <a:t>(from) + </a:t>
            </a:r>
            <a:r>
              <a:rPr lang="en-US" b="0" dirty="0">
                <a:solidFill>
                  <a:schemeClr val="accent5"/>
                </a:solidFill>
                <a:highlight>
                  <a:srgbClr val="5EE1B2"/>
                </a:highlight>
                <a:latin typeface="Consolas" panose="020B0609020204030204" pitchFamily="49" charset="0"/>
                <a:cs typeface="Consolas" panose="020B0609020204030204" pitchFamily="49" charset="0"/>
              </a:rPr>
              <a:t>1</a:t>
            </a:r>
            <a:r>
              <a:rPr lang="en-US" b="0" dirty="0">
                <a:highlight>
                  <a:srgbClr val="5EE1B2"/>
                </a:highlight>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(to);</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(to);</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highlight>
                  <a:srgbClr val="5EE1B2"/>
                </a:highlight>
                <a:latin typeface="Consolas" panose="020B0609020204030204" pitchFamily="49" charset="0"/>
                <a:cs typeface="Consolas" panose="020B0609020204030204" pitchFamily="49" charset="0"/>
              </a:rPr>
              <a:t>return</a:t>
            </a:r>
            <a:r>
              <a:rPr lang="en-US" b="0" dirty="0">
                <a:highlight>
                  <a:srgbClr val="5EE1B2"/>
                </a:highlight>
                <a:latin typeface="Consolas" panose="020B0609020204030204" pitchFamily="49" charset="0"/>
                <a:cs typeface="Consolas" panose="020B0609020204030204" pitchFamily="49" charset="0"/>
              </a:rPr>
              <a:t> </a:t>
            </a:r>
            <a:r>
              <a:rPr lang="en-US" b="0" dirty="0" err="1">
                <a:highlight>
                  <a:srgbClr val="5EE1B2"/>
                </a:highlight>
                <a:latin typeface="Consolas" panose="020B0609020204030204" pitchFamily="49" charset="0"/>
                <a:cs typeface="Consolas" panose="020B0609020204030204" pitchFamily="49" charset="0"/>
              </a:rPr>
              <a:t>edgeTo</a:t>
            </a:r>
            <a:r>
              <a:rPr lang="en-US" b="0" dirty="0">
                <a:highlight>
                  <a:srgbClr val="5EE1B2"/>
                </a:highlight>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a:t>
            </a:r>
          </a:p>
        </p:txBody>
      </p:sp>
      <p:sp>
        <p:nvSpPr>
          <p:cNvPr id="10" name="Rectangular Callout 9">
            <a:extLst>
              <a:ext uri="{FF2B5EF4-FFF2-40B4-BE49-F238E27FC236}">
                <a16:creationId xmlns:a16="http://schemas.microsoft.com/office/drawing/2014/main" id="{81021526-4268-1346-9762-601094174922}"/>
              </a:ext>
            </a:extLst>
          </p:cNvPr>
          <p:cNvSpPr/>
          <p:nvPr/>
        </p:nvSpPr>
        <p:spPr>
          <a:xfrm>
            <a:off x="4551165" y="4587418"/>
            <a:ext cx="2608172" cy="879568"/>
          </a:xfrm>
          <a:prstGeom prst="wedgeRectCallout">
            <a:avLst>
              <a:gd name="adj1" fmla="val 60384"/>
              <a:gd name="adj2" fmla="val -4795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Remember how we got to this point, and what layer this vertex is part of</a:t>
            </a:r>
          </a:p>
        </p:txBody>
      </p:sp>
      <p:sp>
        <p:nvSpPr>
          <p:cNvPr id="11" name="Rectangular Callout 10">
            <a:extLst>
              <a:ext uri="{FF2B5EF4-FFF2-40B4-BE49-F238E27FC236}">
                <a16:creationId xmlns:a16="http://schemas.microsoft.com/office/drawing/2014/main" id="{FA4AC795-A53E-2940-9719-058918AEC33F}"/>
              </a:ext>
            </a:extLst>
          </p:cNvPr>
          <p:cNvSpPr/>
          <p:nvPr/>
        </p:nvSpPr>
        <p:spPr>
          <a:xfrm>
            <a:off x="9718910" y="1879801"/>
            <a:ext cx="2359961" cy="762635"/>
          </a:xfrm>
          <a:prstGeom prst="wedgeRectCallout">
            <a:avLst>
              <a:gd name="adj1" fmla="val -59179"/>
              <a:gd name="adj2" fmla="val -206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The start required no edge to arrive at, and is on level 0</a:t>
            </a:r>
          </a:p>
        </p:txBody>
      </p:sp>
    </p:spTree>
    <p:extLst>
      <p:ext uri="{BB962C8B-B14F-4D97-AF65-F5344CB8AC3E}">
        <p14:creationId xmlns:p14="http://schemas.microsoft.com/office/powerpoint/2010/main" val="304253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0177F-FBE2-8A46-8DC6-CFC43F2E5360}"/>
              </a:ext>
            </a:extLst>
          </p:cNvPr>
          <p:cNvSpPr>
            <a:spLocks noGrp="1"/>
          </p:cNvSpPr>
          <p:nvPr>
            <p:ph type="title"/>
          </p:nvPr>
        </p:nvSpPr>
        <p:spPr>
          <a:xfrm>
            <a:off x="824719" y="216591"/>
            <a:ext cx="10515600" cy="762635"/>
          </a:xfrm>
        </p:spPr>
        <p:txBody>
          <a:bodyPr/>
          <a:lstStyle/>
          <a:p>
            <a:r>
              <a:rPr lang="en-US" dirty="0"/>
              <a:t>BFS for Shortest Paths: Example</a:t>
            </a:r>
          </a:p>
        </p:txBody>
      </p:sp>
      <p:sp>
        <p:nvSpPr>
          <p:cNvPr id="4" name="Google Shape;751;p43">
            <a:extLst>
              <a:ext uri="{FF2B5EF4-FFF2-40B4-BE49-F238E27FC236}">
                <a16:creationId xmlns:a16="http://schemas.microsoft.com/office/drawing/2014/main" id="{01F92F15-E090-FA4B-B362-F51ECFF4F3D2}"/>
              </a:ext>
            </a:extLst>
          </p:cNvPr>
          <p:cNvSpPr/>
          <p:nvPr/>
        </p:nvSpPr>
        <p:spPr>
          <a:xfrm>
            <a:off x="1443968" y="3113267"/>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A</a:t>
            </a:r>
            <a:endParaRPr sz="2133" dirty="0">
              <a:latin typeface="Calibri" panose="020F0502020204030204" pitchFamily="34" charset="0"/>
              <a:cs typeface="Calibri" panose="020F0502020204030204" pitchFamily="34" charset="0"/>
            </a:endParaRPr>
          </a:p>
        </p:txBody>
      </p:sp>
      <p:sp>
        <p:nvSpPr>
          <p:cNvPr id="5" name="Google Shape;752;p43">
            <a:extLst>
              <a:ext uri="{FF2B5EF4-FFF2-40B4-BE49-F238E27FC236}">
                <a16:creationId xmlns:a16="http://schemas.microsoft.com/office/drawing/2014/main" id="{967383F1-0FAE-9140-AAE9-99BBC258DA2E}"/>
              </a:ext>
            </a:extLst>
          </p:cNvPr>
          <p:cNvSpPr/>
          <p:nvPr/>
        </p:nvSpPr>
        <p:spPr>
          <a:xfrm>
            <a:off x="1595247" y="4561361"/>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B</a:t>
            </a:r>
            <a:endParaRPr sz="2133" dirty="0">
              <a:latin typeface="Calibri" panose="020F0502020204030204" pitchFamily="34" charset="0"/>
              <a:cs typeface="Calibri" panose="020F0502020204030204" pitchFamily="34" charset="0"/>
            </a:endParaRPr>
          </a:p>
        </p:txBody>
      </p:sp>
      <p:sp>
        <p:nvSpPr>
          <p:cNvPr id="6" name="Google Shape;753;p43">
            <a:extLst>
              <a:ext uri="{FF2B5EF4-FFF2-40B4-BE49-F238E27FC236}">
                <a16:creationId xmlns:a16="http://schemas.microsoft.com/office/drawing/2014/main" id="{61189E5E-EA34-B541-91ED-47BBBDA99966}"/>
              </a:ext>
            </a:extLst>
          </p:cNvPr>
          <p:cNvSpPr/>
          <p:nvPr/>
        </p:nvSpPr>
        <p:spPr>
          <a:xfrm>
            <a:off x="4029945" y="2690273"/>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E</a:t>
            </a:r>
            <a:endParaRPr sz="2133" dirty="0">
              <a:latin typeface="Calibri" panose="020F0502020204030204" pitchFamily="34" charset="0"/>
              <a:cs typeface="Calibri" panose="020F0502020204030204" pitchFamily="34" charset="0"/>
            </a:endParaRPr>
          </a:p>
        </p:txBody>
      </p:sp>
      <p:sp>
        <p:nvSpPr>
          <p:cNvPr id="7" name="Google Shape;754;p43">
            <a:extLst>
              <a:ext uri="{FF2B5EF4-FFF2-40B4-BE49-F238E27FC236}">
                <a16:creationId xmlns:a16="http://schemas.microsoft.com/office/drawing/2014/main" id="{FFA0558E-2B6C-1B45-BA6C-D02F49AAABF0}"/>
              </a:ext>
            </a:extLst>
          </p:cNvPr>
          <p:cNvSpPr/>
          <p:nvPr/>
        </p:nvSpPr>
        <p:spPr>
          <a:xfrm>
            <a:off x="2874069" y="3355973"/>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C</a:t>
            </a:r>
            <a:endParaRPr sz="2133" dirty="0">
              <a:latin typeface="Calibri" panose="020F0502020204030204" pitchFamily="34" charset="0"/>
              <a:cs typeface="Calibri" panose="020F0502020204030204" pitchFamily="34" charset="0"/>
            </a:endParaRPr>
          </a:p>
        </p:txBody>
      </p:sp>
      <p:sp>
        <p:nvSpPr>
          <p:cNvPr id="8" name="Google Shape;755;p43">
            <a:extLst>
              <a:ext uri="{FF2B5EF4-FFF2-40B4-BE49-F238E27FC236}">
                <a16:creationId xmlns:a16="http://schemas.microsoft.com/office/drawing/2014/main" id="{2813258C-8A37-894C-B9A2-D9D6A72867C4}"/>
              </a:ext>
            </a:extLst>
          </p:cNvPr>
          <p:cNvSpPr/>
          <p:nvPr/>
        </p:nvSpPr>
        <p:spPr>
          <a:xfrm>
            <a:off x="3506903" y="4729961"/>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D</a:t>
            </a:r>
            <a:endParaRPr sz="2133" dirty="0">
              <a:latin typeface="Calibri" panose="020F0502020204030204" pitchFamily="34" charset="0"/>
              <a:cs typeface="Calibri" panose="020F0502020204030204" pitchFamily="34" charset="0"/>
            </a:endParaRPr>
          </a:p>
        </p:txBody>
      </p:sp>
      <p:cxnSp>
        <p:nvCxnSpPr>
          <p:cNvPr id="9" name="Google Shape;759;p43">
            <a:extLst>
              <a:ext uri="{FF2B5EF4-FFF2-40B4-BE49-F238E27FC236}">
                <a16:creationId xmlns:a16="http://schemas.microsoft.com/office/drawing/2014/main" id="{37842B28-895D-934E-BFFE-8624018D8A70}"/>
              </a:ext>
            </a:extLst>
          </p:cNvPr>
          <p:cNvCxnSpPr>
            <a:stCxn id="4" idx="2"/>
            <a:endCxn id="5" idx="0"/>
          </p:cNvCxnSpPr>
          <p:nvPr/>
        </p:nvCxnSpPr>
        <p:spPr>
          <a:xfrm>
            <a:off x="1655568" y="3450467"/>
            <a:ext cx="151279" cy="1110894"/>
          </a:xfrm>
          <a:prstGeom prst="straightConnector1">
            <a:avLst/>
          </a:prstGeom>
          <a:noFill/>
          <a:ln w="19050" cap="flat" cmpd="sng">
            <a:solidFill>
              <a:schemeClr val="dk2"/>
            </a:solidFill>
            <a:prstDash val="solid"/>
            <a:round/>
            <a:headEnd type="none" w="med" len="med"/>
            <a:tailEnd type="none" w="med" len="med"/>
          </a:ln>
        </p:spPr>
      </p:cxnSp>
      <p:cxnSp>
        <p:nvCxnSpPr>
          <p:cNvPr id="10" name="Google Shape;760;p43">
            <a:extLst>
              <a:ext uri="{FF2B5EF4-FFF2-40B4-BE49-F238E27FC236}">
                <a16:creationId xmlns:a16="http://schemas.microsoft.com/office/drawing/2014/main" id="{D45513BA-1470-B54B-A637-DA9C3C49BF0A}"/>
              </a:ext>
            </a:extLst>
          </p:cNvPr>
          <p:cNvCxnSpPr>
            <a:stCxn id="4" idx="3"/>
            <a:endCxn id="7" idx="1"/>
          </p:cNvCxnSpPr>
          <p:nvPr/>
        </p:nvCxnSpPr>
        <p:spPr>
          <a:xfrm>
            <a:off x="1867168" y="3281867"/>
            <a:ext cx="1006901" cy="242706"/>
          </a:xfrm>
          <a:prstGeom prst="straightConnector1">
            <a:avLst/>
          </a:prstGeom>
          <a:noFill/>
          <a:ln w="19050" cap="flat" cmpd="sng">
            <a:solidFill>
              <a:schemeClr val="dk2"/>
            </a:solidFill>
            <a:prstDash val="solid"/>
            <a:round/>
            <a:headEnd type="none" w="med" len="med"/>
            <a:tailEnd type="none" w="med" len="med"/>
          </a:ln>
        </p:spPr>
      </p:cxnSp>
      <p:cxnSp>
        <p:nvCxnSpPr>
          <p:cNvPr id="11" name="Google Shape;761;p43">
            <a:extLst>
              <a:ext uri="{FF2B5EF4-FFF2-40B4-BE49-F238E27FC236}">
                <a16:creationId xmlns:a16="http://schemas.microsoft.com/office/drawing/2014/main" id="{5C1C026E-E0EE-2C4D-8DCF-468408C0FFEB}"/>
              </a:ext>
            </a:extLst>
          </p:cNvPr>
          <p:cNvCxnSpPr>
            <a:cxnSpLocks/>
            <a:stCxn id="6" idx="2"/>
            <a:endCxn id="7" idx="3"/>
          </p:cNvCxnSpPr>
          <p:nvPr/>
        </p:nvCxnSpPr>
        <p:spPr>
          <a:xfrm flipH="1">
            <a:off x="3297269" y="3027473"/>
            <a:ext cx="944276" cy="497100"/>
          </a:xfrm>
          <a:prstGeom prst="straightConnector1">
            <a:avLst/>
          </a:prstGeom>
          <a:noFill/>
          <a:ln w="19050" cap="flat" cmpd="sng">
            <a:solidFill>
              <a:schemeClr val="dk2"/>
            </a:solidFill>
            <a:prstDash val="solid"/>
            <a:round/>
            <a:headEnd type="none" w="med" len="med"/>
            <a:tailEnd type="none" w="med" len="med"/>
          </a:ln>
        </p:spPr>
      </p:cxnSp>
      <p:cxnSp>
        <p:nvCxnSpPr>
          <p:cNvPr id="13" name="Google Shape;765;p43">
            <a:extLst>
              <a:ext uri="{FF2B5EF4-FFF2-40B4-BE49-F238E27FC236}">
                <a16:creationId xmlns:a16="http://schemas.microsoft.com/office/drawing/2014/main" id="{07F62F5B-D1AF-BB41-A22E-18167CFA258B}"/>
              </a:ext>
            </a:extLst>
          </p:cNvPr>
          <p:cNvCxnSpPr>
            <a:stCxn id="5" idx="3"/>
            <a:endCxn id="8" idx="1"/>
          </p:cNvCxnSpPr>
          <p:nvPr/>
        </p:nvCxnSpPr>
        <p:spPr>
          <a:xfrm>
            <a:off x="2018447" y="4729961"/>
            <a:ext cx="1488456" cy="168600"/>
          </a:xfrm>
          <a:prstGeom prst="straightConnector1">
            <a:avLst/>
          </a:prstGeom>
          <a:noFill/>
          <a:ln w="19050" cap="flat" cmpd="sng">
            <a:solidFill>
              <a:schemeClr val="dk2"/>
            </a:solidFill>
            <a:prstDash val="solid"/>
            <a:round/>
            <a:headEnd type="none" w="med" len="med"/>
            <a:tailEnd type="none" w="med" len="med"/>
          </a:ln>
        </p:spPr>
      </p:cxnSp>
      <p:sp>
        <p:nvSpPr>
          <p:cNvPr id="14" name="Google Shape;769;p43">
            <a:extLst>
              <a:ext uri="{FF2B5EF4-FFF2-40B4-BE49-F238E27FC236}">
                <a16:creationId xmlns:a16="http://schemas.microsoft.com/office/drawing/2014/main" id="{DA3F45E8-B21B-D74E-A19C-E77A47920588}"/>
              </a:ext>
            </a:extLst>
          </p:cNvPr>
          <p:cNvSpPr txBox="1"/>
          <p:nvPr/>
        </p:nvSpPr>
        <p:spPr>
          <a:xfrm>
            <a:off x="445539" y="3027473"/>
            <a:ext cx="964955" cy="477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1600" dirty="0">
                <a:latin typeface="Consolas" panose="020B0609020204030204" pitchFamily="49" charset="0"/>
                <a:cs typeface="Consolas" panose="020B0609020204030204" pitchFamily="49" charset="0"/>
              </a:rPr>
              <a:t>start</a:t>
            </a:r>
            <a:endParaRPr sz="1600" dirty="0">
              <a:latin typeface="Consolas" panose="020B0609020204030204" pitchFamily="49" charset="0"/>
              <a:cs typeface="Consolas" panose="020B0609020204030204" pitchFamily="49" charset="0"/>
            </a:endParaRPr>
          </a:p>
        </p:txBody>
      </p:sp>
      <p:sp>
        <p:nvSpPr>
          <p:cNvPr id="15" name="TextBox 14">
            <a:extLst>
              <a:ext uri="{FF2B5EF4-FFF2-40B4-BE49-F238E27FC236}">
                <a16:creationId xmlns:a16="http://schemas.microsoft.com/office/drawing/2014/main" id="{59891A80-3F06-5A4F-8C4C-1B504B11FF54}"/>
              </a:ext>
            </a:extLst>
          </p:cNvPr>
          <p:cNvSpPr txBox="1"/>
          <p:nvPr/>
        </p:nvSpPr>
        <p:spPr>
          <a:xfrm>
            <a:off x="445539" y="2836839"/>
            <a:ext cx="1013419" cy="369332"/>
          </a:xfrm>
          <a:prstGeom prst="rect">
            <a:avLst/>
          </a:prstGeom>
          <a:noFill/>
        </p:spPr>
        <p:txBody>
          <a:bodyPr wrap="none" rtlCol="0">
            <a:spAutoFit/>
          </a:bodyPr>
          <a:lstStyle/>
          <a:p>
            <a:r>
              <a:rPr lang="en-US" b="1" spc="100" dirty="0">
                <a:solidFill>
                  <a:schemeClr val="accent6"/>
                </a:solidFill>
              </a:rPr>
              <a:t>VISITED</a:t>
            </a:r>
          </a:p>
        </p:txBody>
      </p:sp>
      <p:sp>
        <p:nvSpPr>
          <p:cNvPr id="16" name="Rectangle 15">
            <a:extLst>
              <a:ext uri="{FF2B5EF4-FFF2-40B4-BE49-F238E27FC236}">
                <a16:creationId xmlns:a16="http://schemas.microsoft.com/office/drawing/2014/main" id="{3A0137C0-563B-E848-9415-F3CA75FFFB8E}"/>
              </a:ext>
            </a:extLst>
          </p:cNvPr>
          <p:cNvSpPr/>
          <p:nvPr/>
        </p:nvSpPr>
        <p:spPr>
          <a:xfrm>
            <a:off x="1390716" y="3057647"/>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583D826-BB23-0C4A-BA1E-D22547F05A89}"/>
              </a:ext>
            </a:extLst>
          </p:cNvPr>
          <p:cNvSpPr/>
          <p:nvPr/>
        </p:nvSpPr>
        <p:spPr>
          <a:xfrm>
            <a:off x="1545208" y="4506248"/>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E339800-C7DC-8044-BF54-0D5458198B23}"/>
              </a:ext>
            </a:extLst>
          </p:cNvPr>
          <p:cNvSpPr/>
          <p:nvPr/>
        </p:nvSpPr>
        <p:spPr>
          <a:xfrm>
            <a:off x="3449591" y="4674848"/>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CD3DA80-28E5-A64A-9FAC-EBC15EE4D705}"/>
              </a:ext>
            </a:extLst>
          </p:cNvPr>
          <p:cNvSpPr/>
          <p:nvPr/>
        </p:nvSpPr>
        <p:spPr>
          <a:xfrm>
            <a:off x="2824031" y="3299353"/>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18FB3B8-EA6E-2747-B79B-4303A0BE5223}"/>
              </a:ext>
            </a:extLst>
          </p:cNvPr>
          <p:cNvSpPr/>
          <p:nvPr/>
        </p:nvSpPr>
        <p:spPr>
          <a:xfrm>
            <a:off x="3979907" y="2635160"/>
            <a:ext cx="523276" cy="44742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Google Shape;763;p43">
            <a:extLst>
              <a:ext uri="{FF2B5EF4-FFF2-40B4-BE49-F238E27FC236}">
                <a16:creationId xmlns:a16="http://schemas.microsoft.com/office/drawing/2014/main" id="{C1028548-7007-444F-9EDC-EBB121C33821}"/>
              </a:ext>
            </a:extLst>
          </p:cNvPr>
          <p:cNvCxnSpPr>
            <a:cxnSpLocks/>
            <a:stCxn id="7" idx="2"/>
            <a:endCxn id="8" idx="0"/>
          </p:cNvCxnSpPr>
          <p:nvPr/>
        </p:nvCxnSpPr>
        <p:spPr>
          <a:xfrm>
            <a:off x="3085669" y="3693173"/>
            <a:ext cx="632834" cy="1036788"/>
          </a:xfrm>
          <a:prstGeom prst="straightConnector1">
            <a:avLst/>
          </a:prstGeom>
          <a:noFill/>
          <a:ln w="19050" cap="flat" cmpd="sng">
            <a:solidFill>
              <a:schemeClr val="dk2"/>
            </a:solidFill>
            <a:prstDash val="solid"/>
            <a:round/>
            <a:headEnd type="none" w="med" len="med"/>
            <a:tailEnd type="none" w="med" len="med"/>
          </a:ln>
        </p:spPr>
      </p:cxnSp>
      <p:sp>
        <p:nvSpPr>
          <p:cNvPr id="22" name="TextBox 21">
            <a:extLst>
              <a:ext uri="{FF2B5EF4-FFF2-40B4-BE49-F238E27FC236}">
                <a16:creationId xmlns:a16="http://schemas.microsoft.com/office/drawing/2014/main" id="{9F037666-C888-654C-BA0D-E5EDF0BA4231}"/>
              </a:ext>
            </a:extLst>
          </p:cNvPr>
          <p:cNvSpPr txBox="1"/>
          <p:nvPr/>
        </p:nvSpPr>
        <p:spPr>
          <a:xfrm>
            <a:off x="741125" y="1219200"/>
            <a:ext cx="1396536" cy="369332"/>
          </a:xfrm>
          <a:prstGeom prst="rect">
            <a:avLst/>
          </a:prstGeom>
          <a:noFill/>
        </p:spPr>
        <p:txBody>
          <a:bodyPr wrap="none" rtlCol="0">
            <a:spAutoFit/>
          </a:bodyPr>
          <a:lstStyle/>
          <a:p>
            <a:r>
              <a:rPr lang="en-US" b="1" spc="100" dirty="0">
                <a:solidFill>
                  <a:schemeClr val="accent5"/>
                </a:solidFill>
              </a:rPr>
              <a:t>PERIMETER</a:t>
            </a:r>
          </a:p>
        </p:txBody>
      </p:sp>
      <p:graphicFrame>
        <p:nvGraphicFramePr>
          <p:cNvPr id="23" name="Table 22">
            <a:extLst>
              <a:ext uri="{FF2B5EF4-FFF2-40B4-BE49-F238E27FC236}">
                <a16:creationId xmlns:a16="http://schemas.microsoft.com/office/drawing/2014/main" id="{7EE516CE-F0CE-6449-93E1-20A7A6192FB5}"/>
              </a:ext>
            </a:extLst>
          </p:cNvPr>
          <p:cNvGraphicFramePr>
            <a:graphicFrameLocks noGrp="1"/>
          </p:cNvGraphicFramePr>
          <p:nvPr>
            <p:extLst>
              <p:ext uri="{D42A27DB-BD31-4B8C-83A1-F6EECF244321}">
                <p14:modId xmlns:p14="http://schemas.microsoft.com/office/powerpoint/2010/main" val="179381545"/>
              </p:ext>
            </p:extLst>
          </p:nvPr>
        </p:nvGraphicFramePr>
        <p:xfrm>
          <a:off x="781867" y="1618101"/>
          <a:ext cx="4643005" cy="568546"/>
        </p:xfrm>
        <a:graphic>
          <a:graphicData uri="http://schemas.openxmlformats.org/drawingml/2006/table">
            <a:tbl>
              <a:tblPr firstRow="1" bandRow="1">
                <a:tableStyleId>{5C22544A-7EE6-4342-B048-85BDC9FD1C3A}</a:tableStyleId>
              </a:tblPr>
              <a:tblGrid>
                <a:gridCol w="4643005">
                  <a:extLst>
                    <a:ext uri="{9D8B030D-6E8A-4147-A177-3AD203B41FA5}">
                      <a16:colId xmlns:a16="http://schemas.microsoft.com/office/drawing/2014/main" val="2691301314"/>
                    </a:ext>
                  </a:extLst>
                </a:gridCol>
              </a:tblGrid>
              <a:tr h="568546">
                <a:tc>
                  <a:txBody>
                    <a:bodyPr/>
                    <a:lstStyle/>
                    <a:p>
                      <a:endParaRPr lang="en-US" dirty="0"/>
                    </a:p>
                  </a:txBody>
                  <a:tcPr>
                    <a:lnL w="12700" cmpd="sng">
                      <a:noFill/>
                    </a:lnL>
                    <a:lnR w="12700" cmpd="sng">
                      <a:noFill/>
                    </a:lnR>
                    <a:lnT w="38100" cap="flat" cmpd="sng" algn="ctr">
                      <a:solidFill>
                        <a:schemeClr val="accent5"/>
                      </a:solidFill>
                      <a:prstDash val="solid"/>
                      <a:round/>
                      <a:headEnd type="none" w="med" len="med"/>
                      <a:tailEnd type="none" w="med" len="med"/>
                    </a:lnT>
                    <a:lnB w="381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091839"/>
                  </a:ext>
                </a:extLst>
              </a:tr>
            </a:tbl>
          </a:graphicData>
        </a:graphic>
      </p:graphicFrame>
      <p:sp>
        <p:nvSpPr>
          <p:cNvPr id="24" name="Left Arrow 23">
            <a:extLst>
              <a:ext uri="{FF2B5EF4-FFF2-40B4-BE49-F238E27FC236}">
                <a16:creationId xmlns:a16="http://schemas.microsoft.com/office/drawing/2014/main" id="{370544A8-19DD-0A4E-86DD-860720EBBCB4}"/>
              </a:ext>
            </a:extLst>
          </p:cNvPr>
          <p:cNvSpPr/>
          <p:nvPr/>
        </p:nvSpPr>
        <p:spPr>
          <a:xfrm>
            <a:off x="513508" y="1763764"/>
            <a:ext cx="268359" cy="277219"/>
          </a:xfrm>
          <a:prstGeom prst="lef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eft Arrow 24">
            <a:extLst>
              <a:ext uri="{FF2B5EF4-FFF2-40B4-BE49-F238E27FC236}">
                <a16:creationId xmlns:a16="http://schemas.microsoft.com/office/drawing/2014/main" id="{797BD6DD-A2AB-364E-B7B5-144BBE846857}"/>
              </a:ext>
            </a:extLst>
          </p:cNvPr>
          <p:cNvSpPr/>
          <p:nvPr/>
        </p:nvSpPr>
        <p:spPr>
          <a:xfrm>
            <a:off x="5424872" y="1761609"/>
            <a:ext cx="268359" cy="277219"/>
          </a:xfrm>
          <a:prstGeom prst="lef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ontent Placeholder 2">
            <a:extLst>
              <a:ext uri="{FF2B5EF4-FFF2-40B4-BE49-F238E27FC236}">
                <a16:creationId xmlns:a16="http://schemas.microsoft.com/office/drawing/2014/main" id="{78F62F51-629A-8047-BF79-27A40E1D127F}"/>
              </a:ext>
            </a:extLst>
          </p:cNvPr>
          <p:cNvSpPr txBox="1">
            <a:spLocks/>
          </p:cNvSpPr>
          <p:nvPr/>
        </p:nvSpPr>
        <p:spPr bwMode="auto">
          <a:xfrm>
            <a:off x="6471806" y="935182"/>
            <a:ext cx="5471983" cy="5839691"/>
          </a:xfrm>
          <a:prstGeom prst="rect">
            <a:avLst/>
          </a:prstGeom>
          <a:solidFill>
            <a:schemeClr val="bg1">
              <a:lumMod val="95000"/>
            </a:schemeClr>
          </a:solidFill>
          <a:ln w="9525">
            <a:solidFill>
              <a:schemeClr val="tx1"/>
            </a:solidFill>
            <a:miter lim="800000"/>
            <a:headEnd/>
            <a:tailEnd/>
          </a:ln>
        </p:spPr>
        <p:txBody>
          <a:bodyPr vert="horz" wrap="square" lIns="121920" tIns="60960" rIns="121920" bIns="60960" numCol="1" anchor="t" anchorCtr="0" compatLnSpc="1">
            <a:prstTxWarp prst="textNoShape">
              <a:avLst/>
            </a:prstTxWarp>
          </a:bodyPr>
          <a:lstStyle>
            <a:lvl1pPr marL="192881" indent="-192881" algn="l" rtl="0" eaLnBrk="1" fontAlgn="base" hangingPunct="1">
              <a:spcBef>
                <a:spcPct val="20000"/>
              </a:spcBef>
              <a:spcAft>
                <a:spcPct val="0"/>
              </a:spcAft>
              <a:buClr>
                <a:srgbClr val="4B2A85"/>
              </a:buClr>
              <a:buSzPct val="60000"/>
              <a:buFont typeface="Wingdings" panose="05000000000000000000" pitchFamily="2" charset="2"/>
              <a:buChar char="v"/>
              <a:defRPr sz="1600" b="1">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365189" indent="-160735" algn="l" rtl="0" eaLnBrk="1" fontAlgn="base" hangingPunct="1">
              <a:spcBef>
                <a:spcPct val="20000"/>
              </a:spcBef>
              <a:spcAft>
                <a:spcPct val="0"/>
              </a:spcAft>
              <a:buClr>
                <a:srgbClr val="4B2A85"/>
              </a:buClr>
              <a:buSzPct val="110000"/>
              <a:buFont typeface="Wingdings" pitchFamily="2" charset="2"/>
              <a:buChar char="§"/>
              <a:defRPr sz="14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514350" indent="-128588" algn="l" rtl="0" eaLnBrk="1" fontAlgn="base" hangingPunct="1">
              <a:spcBef>
                <a:spcPct val="20000"/>
              </a:spcBef>
              <a:spcAft>
                <a:spcPct val="0"/>
              </a:spcAft>
              <a:buClr>
                <a:srgbClr val="4B2A85"/>
              </a:buClr>
              <a:buSzPct val="80000"/>
              <a:buFont typeface="Arial" panose="020B0604020202020204" pitchFamily="34" charset="0"/>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658368"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812673" indent="-128588" algn="l" rtl="0" eaLnBrk="1" fontAlgn="base" hangingPunct="1">
              <a:spcBef>
                <a:spcPct val="20000"/>
              </a:spcBef>
              <a:spcAft>
                <a:spcPct val="0"/>
              </a:spcAft>
              <a:buClr>
                <a:srgbClr val="4B2A85"/>
              </a:buClr>
              <a:buChar cha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414463" indent="-128588" algn="l" rtl="0" eaLnBrk="1" fontAlgn="base" hangingPunct="1">
              <a:spcBef>
                <a:spcPct val="20000"/>
              </a:spcBef>
              <a:spcAft>
                <a:spcPct val="0"/>
              </a:spcAft>
              <a:buChar char="»"/>
              <a:defRPr sz="1125">
                <a:solidFill>
                  <a:schemeClr val="tx1"/>
                </a:solidFill>
                <a:latin typeface="Arial" charset="0"/>
              </a:defRPr>
            </a:lvl6pPr>
            <a:lvl7pPr marL="1671638" indent="-128588" algn="l" rtl="0" eaLnBrk="1" fontAlgn="base" hangingPunct="1">
              <a:spcBef>
                <a:spcPct val="20000"/>
              </a:spcBef>
              <a:spcAft>
                <a:spcPct val="0"/>
              </a:spcAft>
              <a:buChar char="»"/>
              <a:defRPr sz="1125">
                <a:solidFill>
                  <a:schemeClr val="tx1"/>
                </a:solidFill>
                <a:latin typeface="Arial" charset="0"/>
              </a:defRPr>
            </a:lvl7pPr>
            <a:lvl8pPr marL="1928813" indent="-128588" algn="l" rtl="0" eaLnBrk="1" fontAlgn="base" hangingPunct="1">
              <a:spcBef>
                <a:spcPct val="20000"/>
              </a:spcBef>
              <a:spcAft>
                <a:spcPct val="0"/>
              </a:spcAft>
              <a:buChar char="»"/>
              <a:defRPr sz="1125">
                <a:solidFill>
                  <a:schemeClr val="tx1"/>
                </a:solidFill>
                <a:latin typeface="Arial" charset="0"/>
              </a:defRPr>
            </a:lvl8pPr>
            <a:lvl9pPr marL="2185988" indent="-128588" algn="l" rtl="0" eaLnBrk="1" fontAlgn="base" hangingPunct="1">
              <a:spcBef>
                <a:spcPct val="20000"/>
              </a:spcBef>
              <a:spcAft>
                <a:spcPct val="0"/>
              </a:spcAft>
              <a:buChar char="»"/>
              <a:defRPr sz="1125">
                <a:solidFill>
                  <a:schemeClr val="tx1"/>
                </a:solidFill>
                <a:latin typeface="Arial" charset="0"/>
              </a:defRPr>
            </a:lvl9pPr>
          </a:lstStyle>
          <a:p>
            <a:pPr marL="0" indent="0">
              <a:lnSpc>
                <a:spcPct val="120000"/>
              </a:lnSpc>
              <a:spcBef>
                <a:spcPts val="0"/>
              </a:spcBef>
              <a:spcAft>
                <a:spcPts val="0"/>
              </a:spcAft>
              <a:buNone/>
            </a:pPr>
            <a:r>
              <a:rPr lang="en-US" sz="1200" b="0" dirty="0">
                <a:solidFill>
                  <a:schemeClr val="accent3"/>
                </a:solidFill>
                <a:latin typeface="Consolas" panose="020B0609020204030204" pitchFamily="49" charset="0"/>
                <a:cs typeface="Consolas" panose="020B0609020204030204" pitchFamily="49" charset="0"/>
              </a:rPr>
              <a:t>   </a:t>
            </a:r>
            <a:r>
              <a:rPr lang="en-US" sz="1200" b="0" dirty="0">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solidFill>
                  <a:schemeClr val="accent3"/>
                </a:solidFill>
                <a:latin typeface="Consolas" panose="020B0609020204030204" pitchFamily="49" charset="0"/>
                <a:cs typeface="Consolas" panose="020B0609020204030204" pitchFamily="49" charset="0"/>
              </a:rPr>
              <a:t>  </a:t>
            </a:r>
            <a:r>
              <a:rPr lang="en-US" b="0" dirty="0">
                <a:solidFill>
                  <a:schemeClr val="accent3"/>
                </a:solidFill>
                <a:highlight>
                  <a:srgbClr val="5EE1B2"/>
                </a:highlight>
                <a:latin typeface="Consolas" panose="020B0609020204030204" pitchFamily="49" charset="0"/>
                <a:cs typeface="Consolas" panose="020B0609020204030204" pitchFamily="49" charset="0"/>
              </a:rPr>
              <a:t>Map</a:t>
            </a:r>
            <a:r>
              <a:rPr lang="en-US" b="0" dirty="0">
                <a:highlight>
                  <a:srgbClr val="5EE1B2"/>
                </a:highlight>
                <a:latin typeface="Consolas" panose="020B0609020204030204" pitchFamily="49" charset="0"/>
                <a:cs typeface="Consolas" panose="020B0609020204030204" pitchFamily="49" charset="0"/>
              </a:rPr>
              <a:t>&lt;</a:t>
            </a:r>
            <a:r>
              <a:rPr lang="en-US" b="0" dirty="0">
                <a:solidFill>
                  <a:schemeClr val="accent3"/>
                </a:solidFill>
                <a:highlight>
                  <a:srgbClr val="5EE1B2"/>
                </a:highlight>
                <a:latin typeface="Consolas" panose="020B0609020204030204" pitchFamily="49" charset="0"/>
                <a:cs typeface="Consolas" panose="020B0609020204030204" pitchFamily="49" charset="0"/>
              </a:rPr>
              <a:t>Vertex, Edge</a:t>
            </a:r>
            <a:r>
              <a:rPr lang="en-US" b="0" dirty="0">
                <a:highlight>
                  <a:srgbClr val="5EE1B2"/>
                </a:highlight>
                <a:latin typeface="Consolas" panose="020B0609020204030204" pitchFamily="49" charset="0"/>
                <a:cs typeface="Consolas" panose="020B0609020204030204" pitchFamily="49" charset="0"/>
              </a:rPr>
              <a:t>&gt; </a:t>
            </a:r>
            <a:r>
              <a:rPr lang="en-US" b="0" dirty="0" err="1">
                <a:highlight>
                  <a:srgbClr val="5EE1B2"/>
                </a:highlight>
                <a:latin typeface="Consolas" panose="020B0609020204030204" pitchFamily="49" charset="0"/>
                <a:cs typeface="Consolas" panose="020B0609020204030204" pitchFamily="49" charset="0"/>
              </a:rPr>
              <a:t>edgeTo</a:t>
            </a:r>
            <a:r>
              <a:rPr lang="en-US" b="0" dirty="0">
                <a:highlight>
                  <a:srgbClr val="5EE1B2"/>
                </a:highlight>
                <a:latin typeface="Consolas" panose="020B0609020204030204" pitchFamily="49" charset="0"/>
                <a:cs typeface="Consolas" panose="020B0609020204030204" pitchFamily="49" charset="0"/>
              </a:rPr>
              <a:t> =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highlight>
                  <a:srgbClr val="5EE1B2"/>
                </a:highlight>
                <a:latin typeface="Consolas" panose="020B0609020204030204" pitchFamily="49" charset="0"/>
                <a:cs typeface="Consolas" panose="020B0609020204030204" pitchFamily="49" charset="0"/>
              </a:rPr>
              <a:t>Map</a:t>
            </a:r>
            <a:r>
              <a:rPr lang="en-US" b="0" dirty="0">
                <a:highlight>
                  <a:srgbClr val="5EE1B2"/>
                </a:highlight>
                <a:latin typeface="Consolas" panose="020B0609020204030204" pitchFamily="49" charset="0"/>
                <a:cs typeface="Consolas" panose="020B0609020204030204" pitchFamily="49" charset="0"/>
              </a:rPr>
              <a:t>&lt;</a:t>
            </a:r>
            <a:r>
              <a:rPr lang="en-US" b="0" dirty="0">
                <a:solidFill>
                  <a:schemeClr val="accent3"/>
                </a:solidFill>
                <a:highlight>
                  <a:srgbClr val="5EE1B2"/>
                </a:highlight>
                <a:latin typeface="Consolas" panose="020B0609020204030204" pitchFamily="49" charset="0"/>
                <a:cs typeface="Consolas" panose="020B0609020204030204" pitchFamily="49" charset="0"/>
              </a:rPr>
              <a:t>Vertex, Double</a:t>
            </a:r>
            <a:r>
              <a:rPr lang="en-US" b="0" dirty="0">
                <a:highlight>
                  <a:srgbClr val="5EE1B2"/>
                </a:highlight>
                <a:latin typeface="Consolas" panose="020B0609020204030204" pitchFamily="49" charset="0"/>
                <a:cs typeface="Consolas" panose="020B0609020204030204" pitchFamily="49" charset="0"/>
              </a:rPr>
              <a:t>&gt; </a:t>
            </a:r>
            <a:r>
              <a:rPr lang="en-US" b="0" dirty="0" err="1">
                <a:highlight>
                  <a:srgbClr val="5EE1B2"/>
                </a:highlight>
                <a:latin typeface="Consolas" panose="020B0609020204030204" pitchFamily="49" charset="0"/>
                <a:cs typeface="Consolas" panose="020B0609020204030204" pitchFamily="49" charset="0"/>
              </a:rPr>
              <a:t>distTo</a:t>
            </a:r>
            <a:r>
              <a:rPr lang="en-US" b="0" dirty="0">
                <a:highlight>
                  <a:srgbClr val="5EE1B2"/>
                </a:highlight>
                <a:latin typeface="Consolas" panose="020B0609020204030204" pitchFamily="49" charset="0"/>
                <a:cs typeface="Consolas" panose="020B0609020204030204" pitchFamily="49" charset="0"/>
              </a:rPr>
              <a:t> = ...</a:t>
            </a:r>
          </a:p>
          <a:p>
            <a:pPr marL="0" indent="0">
              <a:lnSpc>
                <a:spcPct val="120000"/>
              </a:lnSpc>
              <a:spcBef>
                <a:spcPts val="0"/>
              </a:spcBef>
              <a:spcAft>
                <a:spcPts val="0"/>
              </a:spcAft>
              <a:buNone/>
            </a:pPr>
            <a:endParaRPr lang="en-US" sz="800" b="0" dirty="0">
              <a:latin typeface="Consolas" panose="020B0609020204030204" pitchFamily="49" charset="0"/>
              <a:cs typeface="Consolas" panose="020B0609020204030204" pitchFamily="49" charset="0"/>
            </a:endParaRP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highlight>
                  <a:srgbClr val="5EE1B2"/>
                </a:highlight>
                <a:latin typeface="Consolas" panose="020B0609020204030204" pitchFamily="49" charset="0"/>
                <a:cs typeface="Consolas" panose="020B0609020204030204" pitchFamily="49" charset="0"/>
              </a:rPr>
              <a:t>edgeTo.</a:t>
            </a:r>
            <a:r>
              <a:rPr lang="en-US" dirty="0" err="1">
                <a:highlight>
                  <a:srgbClr val="5EE1B2"/>
                </a:highlight>
                <a:latin typeface="Consolas" panose="020B0609020204030204" pitchFamily="49" charset="0"/>
                <a:cs typeface="Consolas" panose="020B0609020204030204" pitchFamily="49" charset="0"/>
              </a:rPr>
              <a:t>put</a:t>
            </a:r>
            <a:r>
              <a:rPr lang="en-US" b="0" dirty="0">
                <a:highlight>
                  <a:srgbClr val="5EE1B2"/>
                </a:highlight>
                <a:latin typeface="Consolas" panose="020B0609020204030204" pitchFamily="49" charset="0"/>
                <a:cs typeface="Consolas" panose="020B0609020204030204" pitchFamily="49" charset="0"/>
              </a:rPr>
              <a:t>(start, </a:t>
            </a:r>
            <a:r>
              <a:rPr lang="en-US" b="0" dirty="0">
                <a:solidFill>
                  <a:schemeClr val="accent5"/>
                </a:solidFill>
                <a:highlight>
                  <a:srgbClr val="5EE1B2"/>
                </a:highlight>
                <a:latin typeface="Consolas" panose="020B0609020204030204" pitchFamily="49" charset="0"/>
                <a:cs typeface="Consolas" panose="020B0609020204030204" pitchFamily="49" charset="0"/>
              </a:rPr>
              <a:t>null</a:t>
            </a:r>
            <a:r>
              <a:rPr lang="en-US" b="0" dirty="0">
                <a:highlight>
                  <a:srgbClr val="5EE1B2"/>
                </a:highlight>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highlight>
                  <a:srgbClr val="5EE1B2"/>
                </a:highlight>
                <a:latin typeface="Consolas" panose="020B0609020204030204" pitchFamily="49" charset="0"/>
                <a:cs typeface="Consolas" panose="020B0609020204030204" pitchFamily="49" charset="0"/>
              </a:rPr>
              <a:t>distTo.</a:t>
            </a:r>
            <a:r>
              <a:rPr lang="en-US" dirty="0" err="1">
                <a:highlight>
                  <a:srgbClr val="5EE1B2"/>
                </a:highlight>
                <a:latin typeface="Consolas" panose="020B0609020204030204" pitchFamily="49" charset="0"/>
                <a:cs typeface="Consolas" panose="020B0609020204030204" pitchFamily="49" charset="0"/>
              </a:rPr>
              <a:t>put</a:t>
            </a:r>
            <a:r>
              <a:rPr lang="en-US" b="0" dirty="0">
                <a:highlight>
                  <a:srgbClr val="5EE1B2"/>
                </a:highlight>
                <a:latin typeface="Consolas" panose="020B0609020204030204" pitchFamily="49" charset="0"/>
                <a:cs typeface="Consolas" panose="020B0609020204030204" pitchFamily="49" charset="0"/>
              </a:rPr>
              <a:t>(start, </a:t>
            </a:r>
            <a:r>
              <a:rPr lang="en-US" b="0" dirty="0">
                <a:solidFill>
                  <a:schemeClr val="accent5"/>
                </a:solidFill>
                <a:highlight>
                  <a:srgbClr val="5EE1B2"/>
                </a:highlight>
                <a:latin typeface="Consolas" panose="020B0609020204030204" pitchFamily="49" charset="0"/>
                <a:cs typeface="Consolas" panose="020B0609020204030204" pitchFamily="49" charset="0"/>
              </a:rPr>
              <a:t>0.0</a:t>
            </a:r>
            <a:r>
              <a:rPr lang="en-US" b="0" dirty="0">
                <a:highlight>
                  <a:srgbClr val="5EE1B2"/>
                </a:highlight>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endParaRPr lang="en-US" sz="800" b="0" dirty="0">
              <a:latin typeface="Consolas" panose="020B0609020204030204" pitchFamily="49" charset="0"/>
              <a:cs typeface="Consolas" panose="020B0609020204030204" pitchFamily="49" charset="0"/>
            </a:endParaRP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while</a:t>
            </a: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isEmpty</a:t>
            </a: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from =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remove</a:t>
            </a:r>
            <a:r>
              <a:rPr lang="en-US" b="0" dirty="0">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solidFill>
                  <a:schemeClr val="accent2"/>
                </a:solidFill>
                <a:latin typeface="Consolas" panose="020B0609020204030204" pitchFamily="49" charset="0"/>
                <a:cs typeface="Consolas" panose="020B0609020204030204" pitchFamily="49" charset="0"/>
              </a:rPr>
              <a:t>    for</a:t>
            </a: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Edge</a:t>
            </a:r>
            <a:r>
              <a:rPr lang="en-US" b="0" dirty="0">
                <a:latin typeface="Consolas" panose="020B0609020204030204" pitchFamily="49" charset="0"/>
                <a:cs typeface="Consolas" panose="020B0609020204030204" pitchFamily="49" charset="0"/>
              </a:rPr>
              <a:t> edge : </a:t>
            </a:r>
            <a:r>
              <a:rPr lang="en-US" b="0" dirty="0" err="1">
                <a:latin typeface="Consolas" panose="020B0609020204030204" pitchFamily="49" charset="0"/>
                <a:cs typeface="Consolas" panose="020B0609020204030204" pitchFamily="49" charset="0"/>
              </a:rPr>
              <a:t>graph.</a:t>
            </a:r>
            <a:r>
              <a:rPr lang="en-US" dirty="0" err="1">
                <a:latin typeface="Consolas" panose="020B0609020204030204" pitchFamily="49" charset="0"/>
                <a:cs typeface="Consolas" panose="020B0609020204030204" pitchFamily="49" charset="0"/>
              </a:rPr>
              <a:t>edgesFrom</a:t>
            </a:r>
            <a:r>
              <a:rPr lang="en-US" b="0" dirty="0">
                <a:latin typeface="Consolas" panose="020B0609020204030204" pitchFamily="49" charset="0"/>
                <a:cs typeface="Consolas" panose="020B0609020204030204" pitchFamily="49" charset="0"/>
              </a:rPr>
              <a:t>(from))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3"/>
                </a:solidFill>
                <a:latin typeface="Consolas" panose="020B0609020204030204" pitchFamily="49" charset="0"/>
                <a:cs typeface="Consolas" panose="020B0609020204030204" pitchFamily="49" charset="0"/>
              </a:rPr>
              <a:t>Vertex</a:t>
            </a:r>
            <a:r>
              <a:rPr lang="en-US" b="0" dirty="0">
                <a:latin typeface="Consolas" panose="020B0609020204030204" pitchFamily="49" charset="0"/>
                <a:cs typeface="Consolas" panose="020B0609020204030204" pitchFamily="49" charset="0"/>
              </a:rPr>
              <a:t> to = </a:t>
            </a:r>
            <a:r>
              <a:rPr lang="en-US" b="0" dirty="0" err="1">
                <a:latin typeface="Consolas" panose="020B0609020204030204" pitchFamily="49" charset="0"/>
                <a:cs typeface="Consolas" panose="020B0609020204030204" pitchFamily="49" charset="0"/>
              </a:rPr>
              <a:t>edge.</a:t>
            </a:r>
            <a:r>
              <a:rPr lang="en-US" dirty="0" err="1">
                <a:latin typeface="Consolas" panose="020B0609020204030204" pitchFamily="49" charset="0"/>
                <a:cs typeface="Consolas" panose="020B0609020204030204" pitchFamily="49" charset="0"/>
              </a:rPr>
              <a:t>to</a:t>
            </a:r>
            <a:r>
              <a:rPr lang="en-US" b="0" dirty="0">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latin typeface="Consolas" panose="020B0609020204030204" pitchFamily="49" charset="0"/>
                <a:cs typeface="Consolas" panose="020B0609020204030204" pitchFamily="49" charset="0"/>
              </a:rPr>
              <a:t>if</a:t>
            </a: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contains</a:t>
            </a:r>
            <a:r>
              <a:rPr lang="en-US" b="0" dirty="0">
                <a:latin typeface="Consolas" panose="020B0609020204030204" pitchFamily="49" charset="0"/>
                <a:cs typeface="Consolas" panose="020B0609020204030204" pitchFamily="49" charset="0"/>
              </a:rPr>
              <a:t>(to))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highlight>
                  <a:srgbClr val="5EE1B2"/>
                </a:highlight>
                <a:latin typeface="Consolas" panose="020B0609020204030204" pitchFamily="49" charset="0"/>
                <a:cs typeface="Consolas" panose="020B0609020204030204" pitchFamily="49" charset="0"/>
              </a:rPr>
              <a:t>edgeTo.</a:t>
            </a:r>
            <a:r>
              <a:rPr lang="en-US" dirty="0" err="1">
                <a:highlight>
                  <a:srgbClr val="5EE1B2"/>
                </a:highlight>
                <a:latin typeface="Consolas" panose="020B0609020204030204" pitchFamily="49" charset="0"/>
                <a:cs typeface="Consolas" panose="020B0609020204030204" pitchFamily="49" charset="0"/>
              </a:rPr>
              <a:t>put</a:t>
            </a:r>
            <a:r>
              <a:rPr lang="en-US" b="0" dirty="0">
                <a:highlight>
                  <a:srgbClr val="5EE1B2"/>
                </a:highlight>
                <a:latin typeface="Consolas" panose="020B0609020204030204" pitchFamily="49" charset="0"/>
                <a:cs typeface="Consolas" panose="020B0609020204030204" pitchFamily="49" charset="0"/>
              </a:rPr>
              <a:t>(to, edge);</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highlight>
                  <a:srgbClr val="5EE1B2"/>
                </a:highlight>
                <a:latin typeface="Consolas" panose="020B0609020204030204" pitchFamily="49" charset="0"/>
                <a:cs typeface="Consolas" panose="020B0609020204030204" pitchFamily="49" charset="0"/>
              </a:rPr>
              <a:t>distTo.</a:t>
            </a:r>
            <a:r>
              <a:rPr lang="en-US" dirty="0" err="1">
                <a:highlight>
                  <a:srgbClr val="5EE1B2"/>
                </a:highlight>
                <a:latin typeface="Consolas" panose="020B0609020204030204" pitchFamily="49" charset="0"/>
                <a:cs typeface="Consolas" panose="020B0609020204030204" pitchFamily="49" charset="0"/>
              </a:rPr>
              <a:t>put</a:t>
            </a:r>
            <a:r>
              <a:rPr lang="en-US" b="0" dirty="0">
                <a:highlight>
                  <a:srgbClr val="5EE1B2"/>
                </a:highlight>
                <a:latin typeface="Consolas" panose="020B0609020204030204" pitchFamily="49" charset="0"/>
                <a:cs typeface="Consolas" panose="020B0609020204030204" pitchFamily="49" charset="0"/>
              </a:rPr>
              <a:t>(to, </a:t>
            </a:r>
            <a:r>
              <a:rPr lang="en-US" b="0" dirty="0" err="1">
                <a:highlight>
                  <a:srgbClr val="5EE1B2"/>
                </a:highlight>
                <a:latin typeface="Consolas" panose="020B0609020204030204" pitchFamily="49" charset="0"/>
                <a:cs typeface="Consolas" panose="020B0609020204030204" pitchFamily="49" charset="0"/>
              </a:rPr>
              <a:t>distTo.</a:t>
            </a:r>
            <a:r>
              <a:rPr lang="en-US" dirty="0" err="1">
                <a:highlight>
                  <a:srgbClr val="5EE1B2"/>
                </a:highlight>
                <a:latin typeface="Consolas" panose="020B0609020204030204" pitchFamily="49" charset="0"/>
                <a:cs typeface="Consolas" panose="020B0609020204030204" pitchFamily="49" charset="0"/>
              </a:rPr>
              <a:t>get</a:t>
            </a:r>
            <a:r>
              <a:rPr lang="en-US" b="0" dirty="0">
                <a:highlight>
                  <a:srgbClr val="5EE1B2"/>
                </a:highlight>
                <a:latin typeface="Consolas" panose="020B0609020204030204" pitchFamily="49" charset="0"/>
                <a:cs typeface="Consolas" panose="020B0609020204030204" pitchFamily="49" charset="0"/>
              </a:rPr>
              <a:t>(from) + </a:t>
            </a:r>
            <a:r>
              <a:rPr lang="en-US" b="0" dirty="0">
                <a:solidFill>
                  <a:schemeClr val="accent5"/>
                </a:solidFill>
                <a:highlight>
                  <a:srgbClr val="5EE1B2"/>
                </a:highlight>
                <a:latin typeface="Consolas" panose="020B0609020204030204" pitchFamily="49" charset="0"/>
                <a:cs typeface="Consolas" panose="020B0609020204030204" pitchFamily="49" charset="0"/>
              </a:rPr>
              <a:t>1</a:t>
            </a:r>
            <a:r>
              <a:rPr lang="en-US" b="0" dirty="0">
                <a:highlight>
                  <a:srgbClr val="5EE1B2"/>
                </a:highlight>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perimeter.</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(to);</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err="1">
                <a:latin typeface="Consolas" panose="020B0609020204030204" pitchFamily="49" charset="0"/>
                <a:cs typeface="Consolas" panose="020B0609020204030204" pitchFamily="49" charset="0"/>
              </a:rPr>
              <a:t>visited.</a:t>
            </a:r>
            <a:r>
              <a:rPr lang="en-US" dirty="0" err="1">
                <a:latin typeface="Consolas" panose="020B0609020204030204" pitchFamily="49" charset="0"/>
                <a:cs typeface="Consolas" panose="020B0609020204030204" pitchFamily="49" charset="0"/>
              </a:rPr>
              <a:t>add</a:t>
            </a:r>
            <a:r>
              <a:rPr lang="en-US" b="0" dirty="0">
                <a:latin typeface="Consolas" panose="020B0609020204030204" pitchFamily="49" charset="0"/>
                <a:cs typeface="Consolas" panose="020B0609020204030204" pitchFamily="49" charset="0"/>
              </a:rPr>
              <a:t>(to);</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  </a:t>
            </a:r>
            <a:r>
              <a:rPr lang="en-US" b="0" dirty="0">
                <a:solidFill>
                  <a:schemeClr val="accent2"/>
                </a:solidFill>
                <a:highlight>
                  <a:srgbClr val="5EE1B2"/>
                </a:highlight>
                <a:latin typeface="Consolas" panose="020B0609020204030204" pitchFamily="49" charset="0"/>
                <a:cs typeface="Consolas" panose="020B0609020204030204" pitchFamily="49" charset="0"/>
              </a:rPr>
              <a:t>return</a:t>
            </a:r>
            <a:r>
              <a:rPr lang="en-US" b="0" dirty="0">
                <a:highlight>
                  <a:srgbClr val="5EE1B2"/>
                </a:highlight>
                <a:latin typeface="Consolas" panose="020B0609020204030204" pitchFamily="49" charset="0"/>
                <a:cs typeface="Consolas" panose="020B0609020204030204" pitchFamily="49" charset="0"/>
              </a:rPr>
              <a:t> </a:t>
            </a:r>
            <a:r>
              <a:rPr lang="en-US" b="0" dirty="0" err="1">
                <a:highlight>
                  <a:srgbClr val="5EE1B2"/>
                </a:highlight>
                <a:latin typeface="Consolas" panose="020B0609020204030204" pitchFamily="49" charset="0"/>
                <a:cs typeface="Consolas" panose="020B0609020204030204" pitchFamily="49" charset="0"/>
              </a:rPr>
              <a:t>edgeTo</a:t>
            </a:r>
            <a:r>
              <a:rPr lang="en-US" b="0" dirty="0">
                <a:highlight>
                  <a:srgbClr val="5EE1B2"/>
                </a:highlight>
                <a:latin typeface="Consolas" panose="020B0609020204030204" pitchFamily="49" charset="0"/>
                <a:cs typeface="Consolas" panose="020B0609020204030204" pitchFamily="49" charset="0"/>
              </a:rPr>
              <a:t>;</a:t>
            </a:r>
          </a:p>
          <a:p>
            <a:pPr marL="0" indent="0">
              <a:lnSpc>
                <a:spcPct val="120000"/>
              </a:lnSpc>
              <a:spcBef>
                <a:spcPts val="0"/>
              </a:spcBef>
              <a:spcAft>
                <a:spcPts val="0"/>
              </a:spcAft>
              <a:buNone/>
            </a:pPr>
            <a:r>
              <a:rPr lang="en-US" b="0" dirty="0">
                <a:latin typeface="Consolas" panose="020B0609020204030204" pitchFamily="49" charset="0"/>
                <a:cs typeface="Consolas" panose="020B0609020204030204" pitchFamily="49" charset="0"/>
              </a:rPr>
              <a:t>}</a:t>
            </a:r>
          </a:p>
        </p:txBody>
      </p:sp>
      <p:sp>
        <p:nvSpPr>
          <p:cNvPr id="45" name="TextBox 44">
            <a:extLst>
              <a:ext uri="{FF2B5EF4-FFF2-40B4-BE49-F238E27FC236}">
                <a16:creationId xmlns:a16="http://schemas.microsoft.com/office/drawing/2014/main" id="{53C37E0A-ADB0-314F-8C55-BB75848BAB8F}"/>
              </a:ext>
            </a:extLst>
          </p:cNvPr>
          <p:cNvSpPr txBox="1"/>
          <p:nvPr/>
        </p:nvSpPr>
        <p:spPr>
          <a:xfrm>
            <a:off x="632442" y="4086068"/>
            <a:ext cx="997581" cy="369332"/>
          </a:xfrm>
          <a:prstGeom prst="rect">
            <a:avLst/>
          </a:prstGeom>
          <a:noFill/>
        </p:spPr>
        <p:txBody>
          <a:bodyPr wrap="none" rtlCol="0">
            <a:spAutoFit/>
          </a:bodyPr>
          <a:lstStyle/>
          <a:p>
            <a:r>
              <a:rPr lang="en-US" b="1" spc="100" dirty="0">
                <a:solidFill>
                  <a:schemeClr val="accent2"/>
                </a:solidFill>
              </a:rPr>
              <a:t>E</a:t>
            </a:r>
            <a:r>
              <a:rPr lang="en-US" sz="1600" b="1" spc="100" dirty="0">
                <a:solidFill>
                  <a:schemeClr val="accent2"/>
                </a:solidFill>
              </a:rPr>
              <a:t>DGE</a:t>
            </a:r>
            <a:r>
              <a:rPr lang="en-US" b="1" spc="100" dirty="0">
                <a:solidFill>
                  <a:schemeClr val="accent2"/>
                </a:solidFill>
              </a:rPr>
              <a:t>T</a:t>
            </a:r>
            <a:r>
              <a:rPr lang="en-US" sz="1600" b="1" spc="100" dirty="0">
                <a:solidFill>
                  <a:schemeClr val="accent2"/>
                </a:solidFill>
              </a:rPr>
              <a:t>O</a:t>
            </a:r>
            <a:endParaRPr lang="en-US" b="1" spc="100" dirty="0">
              <a:solidFill>
                <a:schemeClr val="accent2"/>
              </a:solidFill>
            </a:endParaRPr>
          </a:p>
        </p:txBody>
      </p:sp>
      <p:sp>
        <p:nvSpPr>
          <p:cNvPr id="46" name="TextBox 45">
            <a:extLst>
              <a:ext uri="{FF2B5EF4-FFF2-40B4-BE49-F238E27FC236}">
                <a16:creationId xmlns:a16="http://schemas.microsoft.com/office/drawing/2014/main" id="{9B73ADD7-BBF7-0743-BD05-212DF9C953C8}"/>
              </a:ext>
            </a:extLst>
          </p:cNvPr>
          <p:cNvSpPr txBox="1"/>
          <p:nvPr/>
        </p:nvSpPr>
        <p:spPr>
          <a:xfrm>
            <a:off x="1607471" y="2530259"/>
            <a:ext cx="912045" cy="369332"/>
          </a:xfrm>
          <a:prstGeom prst="rect">
            <a:avLst/>
          </a:prstGeom>
          <a:noFill/>
        </p:spPr>
        <p:txBody>
          <a:bodyPr wrap="none" rtlCol="0">
            <a:spAutoFit/>
          </a:bodyPr>
          <a:lstStyle/>
          <a:p>
            <a:r>
              <a:rPr lang="en-US" b="1" spc="100" dirty="0">
                <a:solidFill>
                  <a:srgbClr val="00B0F0"/>
                </a:solidFill>
              </a:rPr>
              <a:t>D</a:t>
            </a:r>
            <a:r>
              <a:rPr lang="en-US" sz="1600" b="1" spc="100" dirty="0">
                <a:solidFill>
                  <a:srgbClr val="00B0F0"/>
                </a:solidFill>
              </a:rPr>
              <a:t>IST</a:t>
            </a:r>
            <a:r>
              <a:rPr lang="en-US" b="1" spc="100" dirty="0">
                <a:solidFill>
                  <a:srgbClr val="00B0F0"/>
                </a:solidFill>
              </a:rPr>
              <a:t>T</a:t>
            </a:r>
            <a:r>
              <a:rPr lang="en-US" sz="1600" b="1" spc="100" dirty="0">
                <a:solidFill>
                  <a:srgbClr val="00B0F0"/>
                </a:solidFill>
              </a:rPr>
              <a:t>O</a:t>
            </a:r>
            <a:endParaRPr lang="en-US" b="1" spc="100" dirty="0">
              <a:solidFill>
                <a:srgbClr val="00B0F0"/>
              </a:solidFill>
            </a:endParaRPr>
          </a:p>
        </p:txBody>
      </p:sp>
      <p:sp>
        <p:nvSpPr>
          <p:cNvPr id="47" name="Content Placeholder 2">
            <a:extLst>
              <a:ext uri="{FF2B5EF4-FFF2-40B4-BE49-F238E27FC236}">
                <a16:creationId xmlns:a16="http://schemas.microsoft.com/office/drawing/2014/main" id="{56ACA740-D54C-574C-946C-B683CFDFA65D}"/>
              </a:ext>
            </a:extLst>
          </p:cNvPr>
          <p:cNvSpPr>
            <a:spLocks noGrp="1"/>
          </p:cNvSpPr>
          <p:nvPr>
            <p:ph idx="1"/>
          </p:nvPr>
        </p:nvSpPr>
        <p:spPr>
          <a:xfrm>
            <a:off x="20428" y="5345987"/>
            <a:ext cx="6223595" cy="1468720"/>
          </a:xfrm>
        </p:spPr>
        <p:txBody>
          <a:bodyPr>
            <a:normAutofit fontScale="92500" lnSpcReduction="20000"/>
          </a:bodyPr>
          <a:lstStyle/>
          <a:p>
            <a:r>
              <a:rPr lang="en-US" sz="2000" dirty="0"/>
              <a:t>The </a:t>
            </a:r>
            <a:r>
              <a:rPr lang="en-US" sz="2000" dirty="0" err="1">
                <a:latin typeface="Consolas" panose="020B0609020204030204" pitchFamily="49" charset="0"/>
                <a:cs typeface="Consolas" panose="020B0609020204030204" pitchFamily="49" charset="0"/>
              </a:rPr>
              <a:t>edgeTo</a:t>
            </a:r>
            <a:r>
              <a:rPr lang="en-US" sz="2000" dirty="0"/>
              <a:t> map stores </a:t>
            </a:r>
            <a:r>
              <a:rPr lang="en-US" sz="2000" b="1" dirty="0" err="1">
                <a:solidFill>
                  <a:schemeClr val="accent2"/>
                </a:solidFill>
              </a:rPr>
              <a:t>backpointers</a:t>
            </a:r>
            <a:r>
              <a:rPr lang="en-US" sz="2000" dirty="0"/>
              <a:t>: each vertex remembers what vertex was used to arrive at it!</a:t>
            </a:r>
          </a:p>
          <a:p>
            <a:r>
              <a:rPr lang="en-US" sz="2000" dirty="0"/>
              <a:t>Note: this code stores </a:t>
            </a:r>
            <a:r>
              <a:rPr lang="en-US" sz="2000" dirty="0">
                <a:latin typeface="Consolas" panose="020B0609020204030204" pitchFamily="49" charset="0"/>
                <a:cs typeface="Consolas" panose="020B0609020204030204" pitchFamily="49" charset="0"/>
              </a:rPr>
              <a:t>visited</a:t>
            </a:r>
            <a:r>
              <a:rPr lang="en-US" sz="2000" dirty="0"/>
              <a:t>, </a:t>
            </a:r>
            <a:r>
              <a:rPr lang="en-US" sz="2000" dirty="0" err="1">
                <a:latin typeface="Consolas" panose="020B0609020204030204" pitchFamily="49" charset="0"/>
                <a:cs typeface="Consolas" panose="020B0609020204030204" pitchFamily="49" charset="0"/>
              </a:rPr>
              <a:t>edgeTo</a:t>
            </a:r>
            <a:r>
              <a:rPr lang="en-US" sz="2000" dirty="0"/>
              <a:t>, and </a:t>
            </a:r>
            <a:r>
              <a:rPr lang="en-US" sz="2000" dirty="0" err="1">
                <a:latin typeface="Consolas" panose="020B0609020204030204" pitchFamily="49" charset="0"/>
                <a:cs typeface="Consolas" panose="020B0609020204030204" pitchFamily="49" charset="0"/>
              </a:rPr>
              <a:t>distTo</a:t>
            </a:r>
            <a:r>
              <a:rPr lang="en-US" sz="2000" dirty="0"/>
              <a:t> as </a:t>
            </a:r>
            <a:r>
              <a:rPr lang="en-US" sz="2000" b="1" dirty="0"/>
              <a:t>external maps </a:t>
            </a:r>
            <a:r>
              <a:rPr lang="en-US" sz="2000" dirty="0"/>
              <a:t>(only drawn on graph for convenience). Another implementation option: store them as fields of the nodes themselves</a:t>
            </a:r>
          </a:p>
        </p:txBody>
      </p:sp>
      <p:cxnSp>
        <p:nvCxnSpPr>
          <p:cNvPr id="49" name="Straight Arrow Connector 48">
            <a:extLst>
              <a:ext uri="{FF2B5EF4-FFF2-40B4-BE49-F238E27FC236}">
                <a16:creationId xmlns:a16="http://schemas.microsoft.com/office/drawing/2014/main" id="{969376DB-37CE-AF40-82B2-75EF5CF44D61}"/>
              </a:ext>
            </a:extLst>
          </p:cNvPr>
          <p:cNvCxnSpPr/>
          <p:nvPr/>
        </p:nvCxnSpPr>
        <p:spPr>
          <a:xfrm flipH="1" flipV="1">
            <a:off x="1621237" y="3845835"/>
            <a:ext cx="109970" cy="72038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D38E75A-24C7-A349-8186-799C5CB9A968}"/>
              </a:ext>
            </a:extLst>
          </p:cNvPr>
          <p:cNvCxnSpPr>
            <a:cxnSpLocks/>
          </p:cNvCxnSpPr>
          <p:nvPr/>
        </p:nvCxnSpPr>
        <p:spPr>
          <a:xfrm flipH="1" flipV="1">
            <a:off x="2148960" y="3429000"/>
            <a:ext cx="730968" cy="17987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CD6A107F-D95E-B149-9CF5-2D1A8FC3F5F6}"/>
              </a:ext>
            </a:extLst>
          </p:cNvPr>
          <p:cNvCxnSpPr>
            <a:cxnSpLocks/>
          </p:cNvCxnSpPr>
          <p:nvPr/>
        </p:nvCxnSpPr>
        <p:spPr>
          <a:xfrm flipH="1" flipV="1">
            <a:off x="2757549" y="4718176"/>
            <a:ext cx="749354" cy="11003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77B3C9F-3D9F-7F45-B4AB-50FAF102B357}"/>
              </a:ext>
            </a:extLst>
          </p:cNvPr>
          <p:cNvCxnSpPr>
            <a:cxnSpLocks/>
          </p:cNvCxnSpPr>
          <p:nvPr/>
        </p:nvCxnSpPr>
        <p:spPr>
          <a:xfrm flipH="1">
            <a:off x="3677099" y="3039258"/>
            <a:ext cx="662457" cy="38697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FB1C964C-49EB-3340-B2F9-AEA03235F22A}"/>
              </a:ext>
            </a:extLst>
          </p:cNvPr>
          <p:cNvSpPr txBox="1"/>
          <p:nvPr/>
        </p:nvSpPr>
        <p:spPr>
          <a:xfrm>
            <a:off x="1878221" y="2828234"/>
            <a:ext cx="311304" cy="369332"/>
          </a:xfrm>
          <a:prstGeom prst="rect">
            <a:avLst/>
          </a:prstGeom>
          <a:noFill/>
        </p:spPr>
        <p:txBody>
          <a:bodyPr wrap="none" rtlCol="0">
            <a:spAutoFit/>
          </a:bodyPr>
          <a:lstStyle/>
          <a:p>
            <a:r>
              <a:rPr lang="en-US" b="1" dirty="0">
                <a:solidFill>
                  <a:srgbClr val="00B0F0"/>
                </a:solidFill>
                <a:latin typeface="Consolas" panose="020B0609020204030204" pitchFamily="49" charset="0"/>
                <a:cs typeface="Consolas" panose="020B0609020204030204" pitchFamily="49" charset="0"/>
              </a:rPr>
              <a:t>0</a:t>
            </a:r>
          </a:p>
        </p:txBody>
      </p:sp>
      <p:sp>
        <p:nvSpPr>
          <p:cNvPr id="58" name="TextBox 57">
            <a:extLst>
              <a:ext uri="{FF2B5EF4-FFF2-40B4-BE49-F238E27FC236}">
                <a16:creationId xmlns:a16="http://schemas.microsoft.com/office/drawing/2014/main" id="{BA4B23A1-1E5B-2241-9E62-7E0821AF47DB}"/>
              </a:ext>
            </a:extLst>
          </p:cNvPr>
          <p:cNvSpPr txBox="1"/>
          <p:nvPr/>
        </p:nvSpPr>
        <p:spPr>
          <a:xfrm>
            <a:off x="2051921" y="4256994"/>
            <a:ext cx="311304" cy="369332"/>
          </a:xfrm>
          <a:prstGeom prst="rect">
            <a:avLst/>
          </a:prstGeom>
          <a:noFill/>
        </p:spPr>
        <p:txBody>
          <a:bodyPr wrap="none" rtlCol="0">
            <a:spAutoFit/>
          </a:bodyPr>
          <a:lstStyle/>
          <a:p>
            <a:r>
              <a:rPr lang="en-US" b="1" dirty="0">
                <a:solidFill>
                  <a:srgbClr val="00B0F0"/>
                </a:solidFill>
                <a:latin typeface="Consolas" panose="020B0609020204030204" pitchFamily="49" charset="0"/>
                <a:cs typeface="Consolas" panose="020B0609020204030204" pitchFamily="49" charset="0"/>
              </a:rPr>
              <a:t>1</a:t>
            </a:r>
          </a:p>
        </p:txBody>
      </p:sp>
      <p:sp>
        <p:nvSpPr>
          <p:cNvPr id="59" name="TextBox 58">
            <a:extLst>
              <a:ext uri="{FF2B5EF4-FFF2-40B4-BE49-F238E27FC236}">
                <a16:creationId xmlns:a16="http://schemas.microsoft.com/office/drawing/2014/main" id="{138E6D7A-9463-8B4D-9274-75369B5B2CCA}"/>
              </a:ext>
            </a:extLst>
          </p:cNvPr>
          <p:cNvSpPr txBox="1"/>
          <p:nvPr/>
        </p:nvSpPr>
        <p:spPr>
          <a:xfrm>
            <a:off x="3321239" y="3021505"/>
            <a:ext cx="311304" cy="369332"/>
          </a:xfrm>
          <a:prstGeom prst="rect">
            <a:avLst/>
          </a:prstGeom>
          <a:noFill/>
        </p:spPr>
        <p:txBody>
          <a:bodyPr wrap="none" rtlCol="0">
            <a:spAutoFit/>
          </a:bodyPr>
          <a:lstStyle/>
          <a:p>
            <a:r>
              <a:rPr lang="en-US" b="1" dirty="0">
                <a:solidFill>
                  <a:srgbClr val="00B0F0"/>
                </a:solidFill>
                <a:latin typeface="Consolas" panose="020B0609020204030204" pitchFamily="49" charset="0"/>
                <a:cs typeface="Consolas" panose="020B0609020204030204" pitchFamily="49" charset="0"/>
              </a:rPr>
              <a:t>1</a:t>
            </a:r>
          </a:p>
        </p:txBody>
      </p:sp>
      <p:sp>
        <p:nvSpPr>
          <p:cNvPr id="60" name="TextBox 59">
            <a:extLst>
              <a:ext uri="{FF2B5EF4-FFF2-40B4-BE49-F238E27FC236}">
                <a16:creationId xmlns:a16="http://schemas.microsoft.com/office/drawing/2014/main" id="{2C400F2B-5627-484E-8A59-960CBFF835AB}"/>
              </a:ext>
            </a:extLst>
          </p:cNvPr>
          <p:cNvSpPr txBox="1"/>
          <p:nvPr/>
        </p:nvSpPr>
        <p:spPr>
          <a:xfrm>
            <a:off x="3960525" y="4441660"/>
            <a:ext cx="311304" cy="369332"/>
          </a:xfrm>
          <a:prstGeom prst="rect">
            <a:avLst/>
          </a:prstGeom>
          <a:noFill/>
        </p:spPr>
        <p:txBody>
          <a:bodyPr wrap="none" rtlCol="0">
            <a:spAutoFit/>
          </a:bodyPr>
          <a:lstStyle/>
          <a:p>
            <a:r>
              <a:rPr lang="en-US" b="1" dirty="0">
                <a:solidFill>
                  <a:srgbClr val="00B0F0"/>
                </a:solidFill>
                <a:latin typeface="Consolas" panose="020B0609020204030204" pitchFamily="49" charset="0"/>
                <a:cs typeface="Consolas" panose="020B0609020204030204" pitchFamily="49" charset="0"/>
              </a:rPr>
              <a:t>2</a:t>
            </a:r>
          </a:p>
        </p:txBody>
      </p:sp>
      <p:sp>
        <p:nvSpPr>
          <p:cNvPr id="61" name="TextBox 60">
            <a:extLst>
              <a:ext uri="{FF2B5EF4-FFF2-40B4-BE49-F238E27FC236}">
                <a16:creationId xmlns:a16="http://schemas.microsoft.com/office/drawing/2014/main" id="{935D482F-E74B-214B-A06B-58A03DED03ED}"/>
              </a:ext>
            </a:extLst>
          </p:cNvPr>
          <p:cNvSpPr txBox="1"/>
          <p:nvPr/>
        </p:nvSpPr>
        <p:spPr>
          <a:xfrm>
            <a:off x="4492728" y="2433962"/>
            <a:ext cx="311304" cy="369332"/>
          </a:xfrm>
          <a:prstGeom prst="rect">
            <a:avLst/>
          </a:prstGeom>
          <a:noFill/>
        </p:spPr>
        <p:txBody>
          <a:bodyPr wrap="none" rtlCol="0">
            <a:spAutoFit/>
          </a:bodyPr>
          <a:lstStyle/>
          <a:p>
            <a:r>
              <a:rPr lang="en-US" b="1" dirty="0">
                <a:solidFill>
                  <a:srgbClr val="00B0F0"/>
                </a:solidFill>
                <a:latin typeface="Consolas" panose="020B0609020204030204" pitchFamily="49" charset="0"/>
                <a:cs typeface="Consolas" panose="020B0609020204030204" pitchFamily="49" charset="0"/>
              </a:rPr>
              <a:t>2</a:t>
            </a:r>
          </a:p>
        </p:txBody>
      </p:sp>
      <p:sp>
        <p:nvSpPr>
          <p:cNvPr id="62" name="TextBox 61">
            <a:extLst>
              <a:ext uri="{FF2B5EF4-FFF2-40B4-BE49-F238E27FC236}">
                <a16:creationId xmlns:a16="http://schemas.microsoft.com/office/drawing/2014/main" id="{9A747597-0F71-2249-80D6-5B048E739A40}"/>
              </a:ext>
            </a:extLst>
          </p:cNvPr>
          <p:cNvSpPr txBox="1"/>
          <p:nvPr/>
        </p:nvSpPr>
        <p:spPr>
          <a:xfrm>
            <a:off x="2213903" y="1719122"/>
            <a:ext cx="311304" cy="369332"/>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A</a:t>
            </a:r>
          </a:p>
        </p:txBody>
      </p:sp>
      <p:sp>
        <p:nvSpPr>
          <p:cNvPr id="63" name="TextBox 62">
            <a:extLst>
              <a:ext uri="{FF2B5EF4-FFF2-40B4-BE49-F238E27FC236}">
                <a16:creationId xmlns:a16="http://schemas.microsoft.com/office/drawing/2014/main" id="{7D76EACC-891D-0145-86B1-123921B21FFD}"/>
              </a:ext>
            </a:extLst>
          </p:cNvPr>
          <p:cNvSpPr txBox="1"/>
          <p:nvPr/>
        </p:nvSpPr>
        <p:spPr>
          <a:xfrm>
            <a:off x="2602296" y="1721839"/>
            <a:ext cx="311304" cy="369332"/>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B</a:t>
            </a:r>
          </a:p>
        </p:txBody>
      </p:sp>
      <p:sp>
        <p:nvSpPr>
          <p:cNvPr id="64" name="TextBox 63">
            <a:extLst>
              <a:ext uri="{FF2B5EF4-FFF2-40B4-BE49-F238E27FC236}">
                <a16:creationId xmlns:a16="http://schemas.microsoft.com/office/drawing/2014/main" id="{209B59CE-AB69-9142-8054-2395F0185340}"/>
              </a:ext>
            </a:extLst>
          </p:cNvPr>
          <p:cNvSpPr txBox="1"/>
          <p:nvPr/>
        </p:nvSpPr>
        <p:spPr>
          <a:xfrm>
            <a:off x="2981844" y="1722600"/>
            <a:ext cx="311304" cy="369332"/>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C</a:t>
            </a:r>
          </a:p>
        </p:txBody>
      </p:sp>
      <p:sp>
        <p:nvSpPr>
          <p:cNvPr id="65" name="TextBox 64">
            <a:extLst>
              <a:ext uri="{FF2B5EF4-FFF2-40B4-BE49-F238E27FC236}">
                <a16:creationId xmlns:a16="http://schemas.microsoft.com/office/drawing/2014/main" id="{51043170-4B17-F140-9D08-81E084CB57C9}"/>
              </a:ext>
            </a:extLst>
          </p:cNvPr>
          <p:cNvSpPr txBox="1"/>
          <p:nvPr/>
        </p:nvSpPr>
        <p:spPr>
          <a:xfrm>
            <a:off x="3366291" y="1719151"/>
            <a:ext cx="311304" cy="369332"/>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D</a:t>
            </a:r>
          </a:p>
        </p:txBody>
      </p:sp>
      <p:sp>
        <p:nvSpPr>
          <p:cNvPr id="66" name="TextBox 65">
            <a:extLst>
              <a:ext uri="{FF2B5EF4-FFF2-40B4-BE49-F238E27FC236}">
                <a16:creationId xmlns:a16="http://schemas.microsoft.com/office/drawing/2014/main" id="{E80B0114-1AFD-2442-A528-60476043A3F3}"/>
              </a:ext>
            </a:extLst>
          </p:cNvPr>
          <p:cNvSpPr txBox="1"/>
          <p:nvPr/>
        </p:nvSpPr>
        <p:spPr>
          <a:xfrm>
            <a:off x="3754684" y="1721868"/>
            <a:ext cx="311304" cy="369332"/>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E</a:t>
            </a:r>
          </a:p>
        </p:txBody>
      </p:sp>
    </p:spTree>
    <p:extLst>
      <p:ext uri="{BB962C8B-B14F-4D97-AF65-F5344CB8AC3E}">
        <p14:creationId xmlns:p14="http://schemas.microsoft.com/office/powerpoint/2010/main" val="117182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p:tgtEl>
                                          <p:spTgt spid="62"/>
                                        </p:tgtEl>
                                        <p:attrNameLst>
                                          <p:attrName>ppt_x</p:attrName>
                                        </p:attrNameLst>
                                      </p:cBhvr>
                                      <p:tavLst>
                                        <p:tav tm="0">
                                          <p:val>
                                            <p:strVal val="#ppt_x+#ppt_w*1.125000"/>
                                          </p:val>
                                        </p:tav>
                                        <p:tav tm="100000">
                                          <p:val>
                                            <p:strVal val="#ppt_x"/>
                                          </p:val>
                                        </p:tav>
                                      </p:tavLst>
                                    </p:anim>
                                    <p:animEffect transition="in" filter="wipe(left)">
                                      <p:cBhvr>
                                        <p:cTn id="8" dur="500"/>
                                        <p:tgtEl>
                                          <p:spTgt spid="6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xit" presetSubtype="8" fill="hold" grpId="1" nodeType="clickEffect">
                                  <p:stCondLst>
                                    <p:cond delay="0"/>
                                  </p:stCondLst>
                                  <p:childTnLst>
                                    <p:anim calcmode="lin" valueType="num">
                                      <p:cBhvr additive="base">
                                        <p:cTn id="25" dur="500"/>
                                        <p:tgtEl>
                                          <p:spTgt spid="62"/>
                                        </p:tgtEl>
                                        <p:attrNameLst>
                                          <p:attrName>ppt_x</p:attrName>
                                        </p:attrNameLst>
                                      </p:cBhvr>
                                      <p:tavLst>
                                        <p:tav tm="0">
                                          <p:val>
                                            <p:strVal val="ppt_x"/>
                                          </p:val>
                                        </p:tav>
                                        <p:tav tm="100000">
                                          <p:val>
                                            <p:strVal val="0-ppt_w/2"/>
                                          </p:val>
                                        </p:tav>
                                      </p:tavLst>
                                    </p:anim>
                                    <p:anim calcmode="lin" valueType="num">
                                      <p:cBhvr additive="base">
                                        <p:cTn id="26" dur="500"/>
                                        <p:tgtEl>
                                          <p:spTgt spid="62"/>
                                        </p:tgtEl>
                                        <p:attrNameLst>
                                          <p:attrName>ppt_y</p:attrName>
                                        </p:attrNameLst>
                                      </p:cBhvr>
                                      <p:tavLst>
                                        <p:tav tm="0">
                                          <p:val>
                                            <p:strVal val="ppt_y"/>
                                          </p:val>
                                        </p:tav>
                                        <p:tav tm="100000">
                                          <p:val>
                                            <p:strVal val="ppt_y"/>
                                          </p:val>
                                        </p:tav>
                                      </p:tavLst>
                                    </p:anim>
                                    <p:set>
                                      <p:cBhvr>
                                        <p:cTn id="27" dur="1" fill="hold">
                                          <p:stCondLst>
                                            <p:cond delay="499"/>
                                          </p:stCondLst>
                                        </p:cTn>
                                        <p:tgtEl>
                                          <p:spTgt spid="62"/>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childTnLst>
                          </p:cTn>
                        </p:par>
                        <p:par>
                          <p:cTn id="31" fill="hold">
                            <p:stCondLst>
                              <p:cond delay="500"/>
                            </p:stCondLst>
                            <p:childTnLst>
                              <p:par>
                                <p:cTn id="32" presetID="12" presetClass="entr" presetSubtype="2" fill="hold" grpId="0" nodeType="afterEffect">
                                  <p:stCondLst>
                                    <p:cond delay="0"/>
                                  </p:stCondLst>
                                  <p:childTnLst>
                                    <p:set>
                                      <p:cBhvr>
                                        <p:cTn id="33" dur="1" fill="hold">
                                          <p:stCondLst>
                                            <p:cond delay="0"/>
                                          </p:stCondLst>
                                        </p:cTn>
                                        <p:tgtEl>
                                          <p:spTgt spid="63"/>
                                        </p:tgtEl>
                                        <p:attrNameLst>
                                          <p:attrName>style.visibility</p:attrName>
                                        </p:attrNameLst>
                                      </p:cBhvr>
                                      <p:to>
                                        <p:strVal val="visible"/>
                                      </p:to>
                                    </p:set>
                                    <p:anim calcmode="lin" valueType="num">
                                      <p:cBhvr additive="base">
                                        <p:cTn id="34" dur="500"/>
                                        <p:tgtEl>
                                          <p:spTgt spid="63"/>
                                        </p:tgtEl>
                                        <p:attrNameLst>
                                          <p:attrName>ppt_x</p:attrName>
                                        </p:attrNameLst>
                                      </p:cBhvr>
                                      <p:tavLst>
                                        <p:tav tm="0">
                                          <p:val>
                                            <p:strVal val="#ppt_x+#ppt_w*1.125000"/>
                                          </p:val>
                                        </p:tav>
                                        <p:tav tm="100000">
                                          <p:val>
                                            <p:strVal val="#ppt_x"/>
                                          </p:val>
                                        </p:tav>
                                      </p:tavLst>
                                    </p:anim>
                                    <p:animEffect transition="in" filter="wipe(left)">
                                      <p:cBhvr>
                                        <p:cTn id="35" dur="500"/>
                                        <p:tgtEl>
                                          <p:spTgt spid="6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500"/>
                                        <p:tgtEl>
                                          <p:spTgt spid="58"/>
                                        </p:tgtEl>
                                      </p:cBhvr>
                                    </p:animEffect>
                                  </p:childTnLst>
                                </p:cTn>
                              </p:par>
                              <p:par>
                                <p:cTn id="43" presetID="10" presetClass="entr" presetSubtype="0" fill="hold"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500"/>
                                        <p:tgtEl>
                                          <p:spTgt spid="49"/>
                                        </p:tgtEl>
                                      </p:cBhvr>
                                    </p:animEffect>
                                  </p:childTnLst>
                                </p:cTn>
                              </p:par>
                            </p:childTnLst>
                          </p:cTn>
                        </p:par>
                        <p:par>
                          <p:cTn id="46" fill="hold">
                            <p:stCondLst>
                              <p:cond delay="1500"/>
                            </p:stCondLst>
                            <p:childTnLst>
                              <p:par>
                                <p:cTn id="47" presetID="12" presetClass="entr" presetSubtype="2" fill="hold" grpId="0" nodeType="afterEffect">
                                  <p:stCondLst>
                                    <p:cond delay="0"/>
                                  </p:stCondLst>
                                  <p:childTnLst>
                                    <p:set>
                                      <p:cBhvr>
                                        <p:cTn id="48" dur="1" fill="hold">
                                          <p:stCondLst>
                                            <p:cond delay="0"/>
                                          </p:stCondLst>
                                        </p:cTn>
                                        <p:tgtEl>
                                          <p:spTgt spid="64"/>
                                        </p:tgtEl>
                                        <p:attrNameLst>
                                          <p:attrName>style.visibility</p:attrName>
                                        </p:attrNameLst>
                                      </p:cBhvr>
                                      <p:to>
                                        <p:strVal val="visible"/>
                                      </p:to>
                                    </p:set>
                                    <p:anim calcmode="lin" valueType="num">
                                      <p:cBhvr additive="base">
                                        <p:cTn id="49" dur="500"/>
                                        <p:tgtEl>
                                          <p:spTgt spid="64"/>
                                        </p:tgtEl>
                                        <p:attrNameLst>
                                          <p:attrName>ppt_x</p:attrName>
                                        </p:attrNameLst>
                                      </p:cBhvr>
                                      <p:tavLst>
                                        <p:tav tm="0">
                                          <p:val>
                                            <p:strVal val="#ppt_x+#ppt_w*1.125000"/>
                                          </p:val>
                                        </p:tav>
                                        <p:tav tm="100000">
                                          <p:val>
                                            <p:strVal val="#ppt_x"/>
                                          </p:val>
                                        </p:tav>
                                      </p:tavLst>
                                    </p:anim>
                                    <p:animEffect transition="in" filter="wipe(left)">
                                      <p:cBhvr>
                                        <p:cTn id="50" dur="500"/>
                                        <p:tgtEl>
                                          <p:spTgt spid="64"/>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fade">
                                      <p:cBhvr>
                                        <p:cTn id="57" dur="500"/>
                                        <p:tgtEl>
                                          <p:spTgt spid="59"/>
                                        </p:tgtEl>
                                      </p:cBhvr>
                                    </p:animEffect>
                                  </p:childTnLst>
                                </p:cTn>
                              </p:par>
                              <p:par>
                                <p:cTn id="58" presetID="10" presetClass="entr" presetSubtype="0" fill="hold"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xit" presetSubtype="8" fill="hold" grpId="1" nodeType="clickEffect">
                                  <p:stCondLst>
                                    <p:cond delay="0"/>
                                  </p:stCondLst>
                                  <p:childTnLst>
                                    <p:anim calcmode="lin" valueType="num">
                                      <p:cBhvr additive="base">
                                        <p:cTn id="64" dur="500"/>
                                        <p:tgtEl>
                                          <p:spTgt spid="63"/>
                                        </p:tgtEl>
                                        <p:attrNameLst>
                                          <p:attrName>ppt_x</p:attrName>
                                        </p:attrNameLst>
                                      </p:cBhvr>
                                      <p:tavLst>
                                        <p:tav tm="0">
                                          <p:val>
                                            <p:strVal val="ppt_x"/>
                                          </p:val>
                                        </p:tav>
                                        <p:tav tm="100000">
                                          <p:val>
                                            <p:strVal val="0-ppt_w/2"/>
                                          </p:val>
                                        </p:tav>
                                      </p:tavLst>
                                    </p:anim>
                                    <p:anim calcmode="lin" valueType="num">
                                      <p:cBhvr additive="base">
                                        <p:cTn id="65" dur="500"/>
                                        <p:tgtEl>
                                          <p:spTgt spid="63"/>
                                        </p:tgtEl>
                                        <p:attrNameLst>
                                          <p:attrName>ppt_y</p:attrName>
                                        </p:attrNameLst>
                                      </p:cBhvr>
                                      <p:tavLst>
                                        <p:tav tm="0">
                                          <p:val>
                                            <p:strVal val="ppt_y"/>
                                          </p:val>
                                        </p:tav>
                                        <p:tav tm="100000">
                                          <p:val>
                                            <p:strVal val="ppt_y"/>
                                          </p:val>
                                        </p:tav>
                                      </p:tavLst>
                                    </p:anim>
                                    <p:set>
                                      <p:cBhvr>
                                        <p:cTn id="66" dur="1" fill="hold">
                                          <p:stCondLst>
                                            <p:cond delay="499"/>
                                          </p:stCondLst>
                                        </p:cTn>
                                        <p:tgtEl>
                                          <p:spTgt spid="63"/>
                                        </p:tgtEl>
                                        <p:attrNameLst>
                                          <p:attrName>style.visibility</p:attrName>
                                        </p:attrNameLst>
                                      </p:cBhvr>
                                      <p:to>
                                        <p:strVal val="hidden"/>
                                      </p:to>
                                    </p:set>
                                  </p:childTnLst>
                                </p:cTn>
                              </p:par>
                            </p:childTnLst>
                          </p:cTn>
                        </p:par>
                        <p:par>
                          <p:cTn id="67" fill="hold">
                            <p:stCondLst>
                              <p:cond delay="500"/>
                            </p:stCondLst>
                            <p:childTnLst>
                              <p:par>
                                <p:cTn id="68" presetID="12" presetClass="entr" presetSubtype="2" fill="hold" grpId="0" nodeType="afterEffect">
                                  <p:stCondLst>
                                    <p:cond delay="0"/>
                                  </p:stCondLst>
                                  <p:childTnLst>
                                    <p:set>
                                      <p:cBhvr>
                                        <p:cTn id="69" dur="1" fill="hold">
                                          <p:stCondLst>
                                            <p:cond delay="0"/>
                                          </p:stCondLst>
                                        </p:cTn>
                                        <p:tgtEl>
                                          <p:spTgt spid="65"/>
                                        </p:tgtEl>
                                        <p:attrNameLst>
                                          <p:attrName>style.visibility</p:attrName>
                                        </p:attrNameLst>
                                      </p:cBhvr>
                                      <p:to>
                                        <p:strVal val="visible"/>
                                      </p:to>
                                    </p:set>
                                    <p:anim calcmode="lin" valueType="num">
                                      <p:cBhvr additive="base">
                                        <p:cTn id="70" dur="500"/>
                                        <p:tgtEl>
                                          <p:spTgt spid="65"/>
                                        </p:tgtEl>
                                        <p:attrNameLst>
                                          <p:attrName>ppt_x</p:attrName>
                                        </p:attrNameLst>
                                      </p:cBhvr>
                                      <p:tavLst>
                                        <p:tav tm="0">
                                          <p:val>
                                            <p:strVal val="#ppt_x+#ppt_w*1.125000"/>
                                          </p:val>
                                        </p:tav>
                                        <p:tav tm="100000">
                                          <p:val>
                                            <p:strVal val="#ppt_x"/>
                                          </p:val>
                                        </p:tav>
                                      </p:tavLst>
                                    </p:anim>
                                    <p:animEffect transition="in" filter="wipe(left)">
                                      <p:cBhvr>
                                        <p:cTn id="71" dur="500"/>
                                        <p:tgtEl>
                                          <p:spTgt spid="65"/>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0"/>
                                        </p:tgtEl>
                                        <p:attrNameLst>
                                          <p:attrName>style.visibility</p:attrName>
                                        </p:attrNameLst>
                                      </p:cBhvr>
                                      <p:to>
                                        <p:strVal val="visible"/>
                                      </p:to>
                                    </p:set>
                                    <p:animEffect transition="in" filter="fade">
                                      <p:cBhvr>
                                        <p:cTn id="78" dur="500"/>
                                        <p:tgtEl>
                                          <p:spTgt spid="60"/>
                                        </p:tgtEl>
                                      </p:cBhvr>
                                    </p:animEffect>
                                  </p:childTnLst>
                                </p:cTn>
                              </p:par>
                              <p:par>
                                <p:cTn id="79" presetID="10" presetClass="entr" presetSubtype="0" fill="hold" nodeType="withEffect">
                                  <p:stCondLst>
                                    <p:cond delay="0"/>
                                  </p:stCondLst>
                                  <p:childTnLst>
                                    <p:set>
                                      <p:cBhvr>
                                        <p:cTn id="80" dur="1" fill="hold">
                                          <p:stCondLst>
                                            <p:cond delay="0"/>
                                          </p:stCondLst>
                                        </p:cTn>
                                        <p:tgtEl>
                                          <p:spTgt spid="53"/>
                                        </p:tgtEl>
                                        <p:attrNameLst>
                                          <p:attrName>style.visibility</p:attrName>
                                        </p:attrNameLst>
                                      </p:cBhvr>
                                      <p:to>
                                        <p:strVal val="visible"/>
                                      </p:to>
                                    </p:set>
                                    <p:animEffect transition="in" filter="fade">
                                      <p:cBhvr>
                                        <p:cTn id="81" dur="500"/>
                                        <p:tgtEl>
                                          <p:spTgt spid="53"/>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xit" presetSubtype="8" fill="hold" grpId="1" nodeType="clickEffect">
                                  <p:stCondLst>
                                    <p:cond delay="0"/>
                                  </p:stCondLst>
                                  <p:childTnLst>
                                    <p:anim calcmode="lin" valueType="num">
                                      <p:cBhvr additive="base">
                                        <p:cTn id="85" dur="500"/>
                                        <p:tgtEl>
                                          <p:spTgt spid="64"/>
                                        </p:tgtEl>
                                        <p:attrNameLst>
                                          <p:attrName>ppt_x</p:attrName>
                                        </p:attrNameLst>
                                      </p:cBhvr>
                                      <p:tavLst>
                                        <p:tav tm="0">
                                          <p:val>
                                            <p:strVal val="ppt_x"/>
                                          </p:val>
                                        </p:tav>
                                        <p:tav tm="100000">
                                          <p:val>
                                            <p:strVal val="0-ppt_w/2"/>
                                          </p:val>
                                        </p:tav>
                                      </p:tavLst>
                                    </p:anim>
                                    <p:anim calcmode="lin" valueType="num">
                                      <p:cBhvr additive="base">
                                        <p:cTn id="86" dur="500"/>
                                        <p:tgtEl>
                                          <p:spTgt spid="64"/>
                                        </p:tgtEl>
                                        <p:attrNameLst>
                                          <p:attrName>ppt_y</p:attrName>
                                        </p:attrNameLst>
                                      </p:cBhvr>
                                      <p:tavLst>
                                        <p:tav tm="0">
                                          <p:val>
                                            <p:strVal val="ppt_y"/>
                                          </p:val>
                                        </p:tav>
                                        <p:tav tm="100000">
                                          <p:val>
                                            <p:strVal val="ppt_y"/>
                                          </p:val>
                                        </p:tav>
                                      </p:tavLst>
                                    </p:anim>
                                    <p:set>
                                      <p:cBhvr>
                                        <p:cTn id="87" dur="1" fill="hold">
                                          <p:stCondLst>
                                            <p:cond delay="499"/>
                                          </p:stCondLst>
                                        </p:cTn>
                                        <p:tgtEl>
                                          <p:spTgt spid="64"/>
                                        </p:tgtEl>
                                        <p:attrNameLst>
                                          <p:attrName>style.visibility</p:attrName>
                                        </p:attrNameLst>
                                      </p:cBhvr>
                                      <p:to>
                                        <p:strVal val="hidden"/>
                                      </p:to>
                                    </p:set>
                                  </p:childTnLst>
                                </p:cTn>
                              </p:par>
                            </p:childTnLst>
                          </p:cTn>
                        </p:par>
                        <p:par>
                          <p:cTn id="88" fill="hold">
                            <p:stCondLst>
                              <p:cond delay="500"/>
                            </p:stCondLst>
                            <p:childTnLst>
                              <p:par>
                                <p:cTn id="89" presetID="12" presetClass="entr" presetSubtype="2" fill="hold" grpId="0" nodeType="afterEffect">
                                  <p:stCondLst>
                                    <p:cond delay="0"/>
                                  </p:stCondLst>
                                  <p:childTnLst>
                                    <p:set>
                                      <p:cBhvr>
                                        <p:cTn id="90" dur="1" fill="hold">
                                          <p:stCondLst>
                                            <p:cond delay="0"/>
                                          </p:stCondLst>
                                        </p:cTn>
                                        <p:tgtEl>
                                          <p:spTgt spid="66"/>
                                        </p:tgtEl>
                                        <p:attrNameLst>
                                          <p:attrName>style.visibility</p:attrName>
                                        </p:attrNameLst>
                                      </p:cBhvr>
                                      <p:to>
                                        <p:strVal val="visible"/>
                                      </p:to>
                                    </p:set>
                                    <p:anim calcmode="lin" valueType="num">
                                      <p:cBhvr additive="base">
                                        <p:cTn id="91" dur="500"/>
                                        <p:tgtEl>
                                          <p:spTgt spid="66"/>
                                        </p:tgtEl>
                                        <p:attrNameLst>
                                          <p:attrName>ppt_x</p:attrName>
                                        </p:attrNameLst>
                                      </p:cBhvr>
                                      <p:tavLst>
                                        <p:tav tm="0">
                                          <p:val>
                                            <p:strVal val="#ppt_x+#ppt_w*1.125000"/>
                                          </p:val>
                                        </p:tav>
                                        <p:tav tm="100000">
                                          <p:val>
                                            <p:strVal val="#ppt_x"/>
                                          </p:val>
                                        </p:tav>
                                      </p:tavLst>
                                    </p:anim>
                                    <p:animEffect transition="in" filter="wipe(left)">
                                      <p:cBhvr>
                                        <p:cTn id="92" dur="500"/>
                                        <p:tgtEl>
                                          <p:spTgt spid="66"/>
                                        </p:tgtEl>
                                      </p:cBhvr>
                                    </p:animEffect>
                                  </p:childTnLst>
                                </p:cTn>
                              </p:par>
                            </p:childTnLst>
                          </p:cTn>
                        </p:par>
                        <p:par>
                          <p:cTn id="93" fill="hold">
                            <p:stCondLst>
                              <p:cond delay="1000"/>
                            </p:stCondLst>
                            <p:childTnLst>
                              <p:par>
                                <p:cTn id="94" presetID="10" presetClass="entr" presetSubtype="0" fill="hold" grpId="0" nodeType="after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500"/>
                                        <p:tgtEl>
                                          <p:spTgt spid="20"/>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1"/>
                                        </p:tgtEl>
                                        <p:attrNameLst>
                                          <p:attrName>style.visibility</p:attrName>
                                        </p:attrNameLst>
                                      </p:cBhvr>
                                      <p:to>
                                        <p:strVal val="visible"/>
                                      </p:to>
                                    </p:set>
                                    <p:animEffect transition="in" filter="fade">
                                      <p:cBhvr>
                                        <p:cTn id="99" dur="500"/>
                                        <p:tgtEl>
                                          <p:spTgt spid="61"/>
                                        </p:tgtEl>
                                      </p:cBhvr>
                                    </p:animEffect>
                                  </p:childTnLst>
                                </p:cTn>
                              </p:par>
                              <p:par>
                                <p:cTn id="100" presetID="10" presetClass="entr" presetSubtype="0" fill="hold" nodeType="with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xit" presetSubtype="8" fill="hold" grpId="1" nodeType="clickEffect">
                                  <p:stCondLst>
                                    <p:cond delay="0"/>
                                  </p:stCondLst>
                                  <p:childTnLst>
                                    <p:anim calcmode="lin" valueType="num">
                                      <p:cBhvr additive="base">
                                        <p:cTn id="106" dur="500"/>
                                        <p:tgtEl>
                                          <p:spTgt spid="65"/>
                                        </p:tgtEl>
                                        <p:attrNameLst>
                                          <p:attrName>ppt_x</p:attrName>
                                        </p:attrNameLst>
                                      </p:cBhvr>
                                      <p:tavLst>
                                        <p:tav tm="0">
                                          <p:val>
                                            <p:strVal val="ppt_x"/>
                                          </p:val>
                                        </p:tav>
                                        <p:tav tm="100000">
                                          <p:val>
                                            <p:strVal val="0-ppt_w/2"/>
                                          </p:val>
                                        </p:tav>
                                      </p:tavLst>
                                    </p:anim>
                                    <p:anim calcmode="lin" valueType="num">
                                      <p:cBhvr additive="base">
                                        <p:cTn id="107" dur="500"/>
                                        <p:tgtEl>
                                          <p:spTgt spid="65"/>
                                        </p:tgtEl>
                                        <p:attrNameLst>
                                          <p:attrName>ppt_y</p:attrName>
                                        </p:attrNameLst>
                                      </p:cBhvr>
                                      <p:tavLst>
                                        <p:tav tm="0">
                                          <p:val>
                                            <p:strVal val="ppt_y"/>
                                          </p:val>
                                        </p:tav>
                                        <p:tav tm="100000">
                                          <p:val>
                                            <p:strVal val="ppt_y"/>
                                          </p:val>
                                        </p:tav>
                                      </p:tavLst>
                                    </p:anim>
                                    <p:set>
                                      <p:cBhvr>
                                        <p:cTn id="108" dur="1" fill="hold">
                                          <p:stCondLst>
                                            <p:cond delay="499"/>
                                          </p:stCondLst>
                                        </p:cTn>
                                        <p:tgtEl>
                                          <p:spTgt spid="65"/>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2" presetClass="exit" presetSubtype="8" fill="hold" grpId="1" nodeType="clickEffect">
                                  <p:stCondLst>
                                    <p:cond delay="0"/>
                                  </p:stCondLst>
                                  <p:childTnLst>
                                    <p:anim calcmode="lin" valueType="num">
                                      <p:cBhvr additive="base">
                                        <p:cTn id="112" dur="500"/>
                                        <p:tgtEl>
                                          <p:spTgt spid="66"/>
                                        </p:tgtEl>
                                        <p:attrNameLst>
                                          <p:attrName>ppt_x</p:attrName>
                                        </p:attrNameLst>
                                      </p:cBhvr>
                                      <p:tavLst>
                                        <p:tav tm="0">
                                          <p:val>
                                            <p:strVal val="ppt_x"/>
                                          </p:val>
                                        </p:tav>
                                        <p:tav tm="100000">
                                          <p:val>
                                            <p:strVal val="0-ppt_w/2"/>
                                          </p:val>
                                        </p:tav>
                                      </p:tavLst>
                                    </p:anim>
                                    <p:anim calcmode="lin" valueType="num">
                                      <p:cBhvr additive="base">
                                        <p:cTn id="113" dur="500"/>
                                        <p:tgtEl>
                                          <p:spTgt spid="66"/>
                                        </p:tgtEl>
                                        <p:attrNameLst>
                                          <p:attrName>ppt_y</p:attrName>
                                        </p:attrNameLst>
                                      </p:cBhvr>
                                      <p:tavLst>
                                        <p:tav tm="0">
                                          <p:val>
                                            <p:strVal val="ppt_y"/>
                                          </p:val>
                                        </p:tav>
                                        <p:tav tm="100000">
                                          <p:val>
                                            <p:strVal val="ppt_y"/>
                                          </p:val>
                                        </p:tav>
                                      </p:tavLst>
                                    </p:anim>
                                    <p:set>
                                      <p:cBhvr>
                                        <p:cTn id="114" dur="1" fill="hold">
                                          <p:stCondLst>
                                            <p:cond delay="499"/>
                                          </p:stCondLst>
                                        </p:cTn>
                                        <p:tgtEl>
                                          <p:spTgt spid="66"/>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19" grpId="0" animBg="1"/>
      <p:bldP spid="20" grpId="0" animBg="1"/>
      <p:bldP spid="45" grpId="0"/>
      <p:bldP spid="46" grpId="0"/>
      <p:bldP spid="47" grpId="0" build="p"/>
      <p:bldP spid="57" grpId="0"/>
      <p:bldP spid="58" grpId="0"/>
      <p:bldP spid="59" grpId="0"/>
      <p:bldP spid="60" grpId="0"/>
      <p:bldP spid="61" grpId="0"/>
      <p:bldP spid="62" grpId="0"/>
      <p:bldP spid="62" grpId="1"/>
      <p:bldP spid="63" grpId="0"/>
      <p:bldP spid="63" grpId="1"/>
      <p:bldP spid="64" grpId="0"/>
      <p:bldP spid="64" grpId="1"/>
      <p:bldP spid="65" grpId="0"/>
      <p:bldP spid="65" grpId="1"/>
      <p:bldP spid="66" grpId="0"/>
      <p:bldP spid="66"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16AED-4A5F-0B4E-943E-1D68DEE0F2E3}"/>
              </a:ext>
            </a:extLst>
          </p:cNvPr>
          <p:cNvSpPr>
            <a:spLocks noGrp="1"/>
          </p:cNvSpPr>
          <p:nvPr>
            <p:ph type="title"/>
          </p:nvPr>
        </p:nvSpPr>
        <p:spPr/>
        <p:txBody>
          <a:bodyPr/>
          <a:lstStyle/>
          <a:p>
            <a:r>
              <a:rPr lang="en-US" dirty="0"/>
              <a:t>What about the Target Vertex?</a:t>
            </a:r>
          </a:p>
        </p:txBody>
      </p:sp>
      <p:sp>
        <p:nvSpPr>
          <p:cNvPr id="3" name="Content Placeholder 2">
            <a:extLst>
              <a:ext uri="{FF2B5EF4-FFF2-40B4-BE49-F238E27FC236}">
                <a16:creationId xmlns:a16="http://schemas.microsoft.com/office/drawing/2014/main" id="{680A95B1-D60B-DA49-81D0-04A3DDFFD554}"/>
              </a:ext>
            </a:extLst>
          </p:cNvPr>
          <p:cNvSpPr>
            <a:spLocks noGrp="1"/>
          </p:cNvSpPr>
          <p:nvPr>
            <p:ph idx="1"/>
          </p:nvPr>
        </p:nvSpPr>
        <p:spPr>
          <a:xfrm>
            <a:off x="4595178" y="1371600"/>
            <a:ext cx="7406322" cy="5330536"/>
          </a:xfrm>
        </p:spPr>
        <p:txBody>
          <a:bodyPr>
            <a:normAutofit fontScale="92500" lnSpcReduction="20000"/>
          </a:bodyPr>
          <a:lstStyle/>
          <a:p>
            <a:r>
              <a:rPr lang="en-US" dirty="0"/>
              <a:t>This modification on BFS didn’t mention the target vertex at all!</a:t>
            </a:r>
          </a:p>
          <a:p>
            <a:r>
              <a:rPr lang="en-US" dirty="0"/>
              <a:t>Instead, it calculated the shortest path and distance from start to </a:t>
            </a:r>
            <a:r>
              <a:rPr lang="en-US" i="1" dirty="0"/>
              <a:t>every other vertex</a:t>
            </a:r>
          </a:p>
          <a:p>
            <a:pPr lvl="1"/>
            <a:r>
              <a:rPr lang="en-US" dirty="0"/>
              <a:t>This is called the </a:t>
            </a:r>
            <a:r>
              <a:rPr lang="en-US" b="1" dirty="0">
                <a:solidFill>
                  <a:schemeClr val="accent3"/>
                </a:solidFill>
              </a:rPr>
              <a:t>shortest path tree</a:t>
            </a:r>
          </a:p>
          <a:p>
            <a:pPr lvl="2"/>
            <a:r>
              <a:rPr lang="en-US" dirty="0"/>
              <a:t>A general concept: in this implementation, made up of </a:t>
            </a:r>
            <a:r>
              <a:rPr lang="en-US" b="1" dirty="0">
                <a:solidFill>
                  <a:srgbClr val="00B0F0"/>
                </a:solidFill>
              </a:rPr>
              <a:t>distances</a:t>
            </a:r>
            <a:r>
              <a:rPr lang="en-US" dirty="0"/>
              <a:t> and </a:t>
            </a:r>
            <a:r>
              <a:rPr lang="en-US" b="1" dirty="0" err="1">
                <a:solidFill>
                  <a:schemeClr val="accent2"/>
                </a:solidFill>
              </a:rPr>
              <a:t>backpointers</a:t>
            </a:r>
            <a:endParaRPr lang="en-US" b="1" dirty="0">
              <a:solidFill>
                <a:schemeClr val="accent2"/>
              </a:solidFill>
            </a:endParaRPr>
          </a:p>
          <a:p>
            <a:r>
              <a:rPr lang="en-US" dirty="0"/>
              <a:t>Shortest path tree has all the answers!</a:t>
            </a:r>
          </a:p>
          <a:p>
            <a:pPr lvl="1"/>
            <a:r>
              <a:rPr lang="en-US" b="1" dirty="0"/>
              <a:t>Length of shortest path from A to D?</a:t>
            </a:r>
          </a:p>
          <a:p>
            <a:pPr lvl="2"/>
            <a:r>
              <a:rPr lang="en-US" dirty="0"/>
              <a:t>Lookup in </a:t>
            </a:r>
            <a:r>
              <a:rPr lang="en-US" b="1" dirty="0" err="1">
                <a:solidFill>
                  <a:srgbClr val="00B0F0"/>
                </a:solidFill>
              </a:rPr>
              <a:t>distTo</a:t>
            </a:r>
            <a:r>
              <a:rPr lang="en-US" dirty="0"/>
              <a:t> map: </a:t>
            </a:r>
            <a:r>
              <a:rPr lang="en-US" b="1" dirty="0">
                <a:solidFill>
                  <a:srgbClr val="00B0F0"/>
                </a:solidFill>
              </a:rPr>
              <a:t>2</a:t>
            </a:r>
          </a:p>
          <a:p>
            <a:pPr lvl="1"/>
            <a:r>
              <a:rPr lang="en-US" b="1" dirty="0"/>
              <a:t>What’s the shortest path from A to D?</a:t>
            </a:r>
          </a:p>
          <a:p>
            <a:pPr lvl="2"/>
            <a:r>
              <a:rPr lang="en-US" dirty="0"/>
              <a:t>Build up backwards from </a:t>
            </a:r>
            <a:r>
              <a:rPr lang="en-US" b="1" dirty="0" err="1">
                <a:solidFill>
                  <a:schemeClr val="accent2"/>
                </a:solidFill>
              </a:rPr>
              <a:t>edgeTo</a:t>
            </a:r>
            <a:r>
              <a:rPr lang="en-US" dirty="0"/>
              <a:t> map: start at D, follow </a:t>
            </a:r>
            <a:r>
              <a:rPr lang="en-US" b="1" dirty="0" err="1">
                <a:solidFill>
                  <a:schemeClr val="accent2"/>
                </a:solidFill>
              </a:rPr>
              <a:t>backpointer</a:t>
            </a:r>
            <a:r>
              <a:rPr lang="en-US" dirty="0"/>
              <a:t> to B, follow </a:t>
            </a:r>
            <a:r>
              <a:rPr lang="en-US" b="1" dirty="0" err="1">
                <a:solidFill>
                  <a:schemeClr val="accent2"/>
                </a:solidFill>
              </a:rPr>
              <a:t>backpointer</a:t>
            </a:r>
            <a:r>
              <a:rPr lang="en-US" dirty="0"/>
              <a:t> to A – our shortest path is </a:t>
            </a:r>
            <a:r>
              <a:rPr lang="en-US" b="1" dirty="0">
                <a:solidFill>
                  <a:schemeClr val="accent2"/>
                </a:solidFill>
              </a:rPr>
              <a:t>A </a:t>
            </a:r>
            <a:r>
              <a:rPr lang="en-US" b="1" dirty="0">
                <a:solidFill>
                  <a:schemeClr val="accent2"/>
                </a:solidFill>
                <a:sym typeface="Wingdings" pitchFamily="2" charset="2"/>
              </a:rPr>
              <a:t> </a:t>
            </a:r>
            <a:r>
              <a:rPr lang="en-US" b="1" dirty="0">
                <a:solidFill>
                  <a:schemeClr val="accent2"/>
                </a:solidFill>
              </a:rPr>
              <a:t>B </a:t>
            </a:r>
            <a:r>
              <a:rPr lang="en-US" b="1" dirty="0">
                <a:solidFill>
                  <a:schemeClr val="accent2"/>
                </a:solidFill>
                <a:sym typeface="Wingdings" pitchFamily="2" charset="2"/>
              </a:rPr>
              <a:t> </a:t>
            </a:r>
            <a:r>
              <a:rPr lang="en-US" b="1" dirty="0">
                <a:solidFill>
                  <a:schemeClr val="accent2"/>
                </a:solidFill>
              </a:rPr>
              <a:t>D</a:t>
            </a:r>
          </a:p>
          <a:p>
            <a:endParaRPr lang="en-US" sz="1300" dirty="0"/>
          </a:p>
          <a:p>
            <a:r>
              <a:rPr lang="en-US" dirty="0"/>
              <a:t>All our shortest path algorithms will have this property</a:t>
            </a:r>
          </a:p>
          <a:p>
            <a:pPr lvl="1"/>
            <a:r>
              <a:rPr lang="en-US" dirty="0"/>
              <a:t>If you only care about t, you can sometimes stop early!</a:t>
            </a:r>
          </a:p>
          <a:p>
            <a:pPr marL="0" indent="0">
              <a:buNone/>
            </a:pPr>
            <a:endParaRPr lang="en-US" dirty="0"/>
          </a:p>
        </p:txBody>
      </p:sp>
      <p:sp>
        <p:nvSpPr>
          <p:cNvPr id="4" name="Google Shape;751;p43">
            <a:extLst>
              <a:ext uri="{FF2B5EF4-FFF2-40B4-BE49-F238E27FC236}">
                <a16:creationId xmlns:a16="http://schemas.microsoft.com/office/drawing/2014/main" id="{70AD8CE8-3DD3-5E4B-8C06-CAFD8C99F132}"/>
              </a:ext>
            </a:extLst>
          </p:cNvPr>
          <p:cNvSpPr/>
          <p:nvPr/>
        </p:nvSpPr>
        <p:spPr>
          <a:xfrm>
            <a:off x="1188929" y="3092485"/>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A</a:t>
            </a:r>
            <a:endParaRPr sz="2133" dirty="0">
              <a:latin typeface="Calibri" panose="020F0502020204030204" pitchFamily="34" charset="0"/>
              <a:cs typeface="Calibri" panose="020F0502020204030204" pitchFamily="34" charset="0"/>
            </a:endParaRPr>
          </a:p>
        </p:txBody>
      </p:sp>
      <p:sp>
        <p:nvSpPr>
          <p:cNvPr id="5" name="Google Shape;752;p43">
            <a:extLst>
              <a:ext uri="{FF2B5EF4-FFF2-40B4-BE49-F238E27FC236}">
                <a16:creationId xmlns:a16="http://schemas.microsoft.com/office/drawing/2014/main" id="{8D20B668-AD09-264F-9D95-6F8701DA94CA}"/>
              </a:ext>
            </a:extLst>
          </p:cNvPr>
          <p:cNvSpPr/>
          <p:nvPr/>
        </p:nvSpPr>
        <p:spPr>
          <a:xfrm>
            <a:off x="1340208" y="4540579"/>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B</a:t>
            </a:r>
            <a:endParaRPr sz="2133" dirty="0">
              <a:latin typeface="Calibri" panose="020F0502020204030204" pitchFamily="34" charset="0"/>
              <a:cs typeface="Calibri" panose="020F0502020204030204" pitchFamily="34" charset="0"/>
            </a:endParaRPr>
          </a:p>
        </p:txBody>
      </p:sp>
      <p:sp>
        <p:nvSpPr>
          <p:cNvPr id="6" name="Google Shape;753;p43">
            <a:extLst>
              <a:ext uri="{FF2B5EF4-FFF2-40B4-BE49-F238E27FC236}">
                <a16:creationId xmlns:a16="http://schemas.microsoft.com/office/drawing/2014/main" id="{DEC3FA7F-8A1C-6D42-A3EB-8E6676B39961}"/>
              </a:ext>
            </a:extLst>
          </p:cNvPr>
          <p:cNvSpPr/>
          <p:nvPr/>
        </p:nvSpPr>
        <p:spPr>
          <a:xfrm>
            <a:off x="3774906" y="2669491"/>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E</a:t>
            </a:r>
            <a:endParaRPr sz="2133" dirty="0">
              <a:latin typeface="Calibri" panose="020F0502020204030204" pitchFamily="34" charset="0"/>
              <a:cs typeface="Calibri" panose="020F0502020204030204" pitchFamily="34" charset="0"/>
            </a:endParaRPr>
          </a:p>
        </p:txBody>
      </p:sp>
      <p:sp>
        <p:nvSpPr>
          <p:cNvPr id="7" name="Google Shape;754;p43">
            <a:extLst>
              <a:ext uri="{FF2B5EF4-FFF2-40B4-BE49-F238E27FC236}">
                <a16:creationId xmlns:a16="http://schemas.microsoft.com/office/drawing/2014/main" id="{FF995AD8-9D47-D44E-9AE9-5D999C6CDE7B}"/>
              </a:ext>
            </a:extLst>
          </p:cNvPr>
          <p:cNvSpPr/>
          <p:nvPr/>
        </p:nvSpPr>
        <p:spPr>
          <a:xfrm>
            <a:off x="2619030" y="3335191"/>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C</a:t>
            </a:r>
            <a:endParaRPr sz="2133" dirty="0">
              <a:latin typeface="Calibri" panose="020F0502020204030204" pitchFamily="34" charset="0"/>
              <a:cs typeface="Calibri" panose="020F0502020204030204" pitchFamily="34" charset="0"/>
            </a:endParaRPr>
          </a:p>
        </p:txBody>
      </p:sp>
      <p:sp>
        <p:nvSpPr>
          <p:cNvPr id="8" name="Google Shape;755;p43">
            <a:extLst>
              <a:ext uri="{FF2B5EF4-FFF2-40B4-BE49-F238E27FC236}">
                <a16:creationId xmlns:a16="http://schemas.microsoft.com/office/drawing/2014/main" id="{71AF73FF-0103-5648-925F-540CF669CD8E}"/>
              </a:ext>
            </a:extLst>
          </p:cNvPr>
          <p:cNvSpPr/>
          <p:nvPr/>
        </p:nvSpPr>
        <p:spPr>
          <a:xfrm>
            <a:off x="3251864" y="4709179"/>
            <a:ext cx="423200" cy="337200"/>
          </a:xfrm>
          <a:prstGeom prst="rect">
            <a:avLst/>
          </a:prstGeom>
          <a:solidFill>
            <a:schemeClr val="accent2">
              <a:lumMod val="40000"/>
              <a:lumOff val="60000"/>
            </a:schemeClr>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D</a:t>
            </a:r>
            <a:endParaRPr sz="2133" dirty="0">
              <a:latin typeface="Calibri" panose="020F0502020204030204" pitchFamily="34" charset="0"/>
              <a:cs typeface="Calibri" panose="020F0502020204030204" pitchFamily="34" charset="0"/>
            </a:endParaRPr>
          </a:p>
        </p:txBody>
      </p:sp>
      <p:cxnSp>
        <p:nvCxnSpPr>
          <p:cNvPr id="9" name="Google Shape;759;p43">
            <a:extLst>
              <a:ext uri="{FF2B5EF4-FFF2-40B4-BE49-F238E27FC236}">
                <a16:creationId xmlns:a16="http://schemas.microsoft.com/office/drawing/2014/main" id="{77C0F930-BE63-6147-AD7A-8EDE6D3DF326}"/>
              </a:ext>
            </a:extLst>
          </p:cNvPr>
          <p:cNvCxnSpPr>
            <a:stCxn id="4" idx="2"/>
            <a:endCxn id="5" idx="0"/>
          </p:cNvCxnSpPr>
          <p:nvPr/>
        </p:nvCxnSpPr>
        <p:spPr>
          <a:xfrm>
            <a:off x="1400529" y="3429685"/>
            <a:ext cx="151279" cy="1110894"/>
          </a:xfrm>
          <a:prstGeom prst="straightConnector1">
            <a:avLst/>
          </a:prstGeom>
          <a:noFill/>
          <a:ln w="19050" cap="flat" cmpd="sng">
            <a:solidFill>
              <a:schemeClr val="dk2"/>
            </a:solidFill>
            <a:prstDash val="solid"/>
            <a:round/>
            <a:headEnd type="none" w="med" len="med"/>
            <a:tailEnd type="none" w="med" len="med"/>
          </a:ln>
        </p:spPr>
      </p:cxnSp>
      <p:cxnSp>
        <p:nvCxnSpPr>
          <p:cNvPr id="10" name="Google Shape;760;p43">
            <a:extLst>
              <a:ext uri="{FF2B5EF4-FFF2-40B4-BE49-F238E27FC236}">
                <a16:creationId xmlns:a16="http://schemas.microsoft.com/office/drawing/2014/main" id="{01F9B403-6DC6-7D4E-862C-349F0BF5FF01}"/>
              </a:ext>
            </a:extLst>
          </p:cNvPr>
          <p:cNvCxnSpPr>
            <a:stCxn id="4" idx="3"/>
            <a:endCxn id="7" idx="1"/>
          </p:cNvCxnSpPr>
          <p:nvPr/>
        </p:nvCxnSpPr>
        <p:spPr>
          <a:xfrm>
            <a:off x="1612129" y="3261085"/>
            <a:ext cx="1006901" cy="242706"/>
          </a:xfrm>
          <a:prstGeom prst="straightConnector1">
            <a:avLst/>
          </a:prstGeom>
          <a:noFill/>
          <a:ln w="19050" cap="flat" cmpd="sng">
            <a:solidFill>
              <a:schemeClr val="dk2"/>
            </a:solidFill>
            <a:prstDash val="solid"/>
            <a:round/>
            <a:headEnd type="none" w="med" len="med"/>
            <a:tailEnd type="none" w="med" len="med"/>
          </a:ln>
        </p:spPr>
      </p:cxnSp>
      <p:cxnSp>
        <p:nvCxnSpPr>
          <p:cNvPr id="11" name="Google Shape;761;p43">
            <a:extLst>
              <a:ext uri="{FF2B5EF4-FFF2-40B4-BE49-F238E27FC236}">
                <a16:creationId xmlns:a16="http://schemas.microsoft.com/office/drawing/2014/main" id="{090F2029-CA08-1F48-9EE6-FC71BA6CAC41}"/>
              </a:ext>
            </a:extLst>
          </p:cNvPr>
          <p:cNvCxnSpPr>
            <a:cxnSpLocks/>
            <a:stCxn id="6" idx="2"/>
            <a:endCxn id="7" idx="3"/>
          </p:cNvCxnSpPr>
          <p:nvPr/>
        </p:nvCxnSpPr>
        <p:spPr>
          <a:xfrm flipH="1">
            <a:off x="3042230" y="3006691"/>
            <a:ext cx="944276" cy="497100"/>
          </a:xfrm>
          <a:prstGeom prst="straightConnector1">
            <a:avLst/>
          </a:prstGeom>
          <a:noFill/>
          <a:ln w="19050" cap="flat" cmpd="sng">
            <a:solidFill>
              <a:schemeClr val="dk2"/>
            </a:solidFill>
            <a:prstDash val="solid"/>
            <a:round/>
            <a:headEnd type="none" w="med" len="med"/>
            <a:tailEnd type="none" w="med" len="med"/>
          </a:ln>
        </p:spPr>
      </p:cxnSp>
      <p:cxnSp>
        <p:nvCxnSpPr>
          <p:cNvPr id="12" name="Google Shape;765;p43">
            <a:extLst>
              <a:ext uri="{FF2B5EF4-FFF2-40B4-BE49-F238E27FC236}">
                <a16:creationId xmlns:a16="http://schemas.microsoft.com/office/drawing/2014/main" id="{CCBDC6F2-A2AC-5D46-93AE-D3433B294AB3}"/>
              </a:ext>
            </a:extLst>
          </p:cNvPr>
          <p:cNvCxnSpPr>
            <a:stCxn id="5" idx="3"/>
            <a:endCxn id="8" idx="1"/>
          </p:cNvCxnSpPr>
          <p:nvPr/>
        </p:nvCxnSpPr>
        <p:spPr>
          <a:xfrm>
            <a:off x="1763408" y="4709179"/>
            <a:ext cx="1488456" cy="168600"/>
          </a:xfrm>
          <a:prstGeom prst="straightConnector1">
            <a:avLst/>
          </a:prstGeom>
          <a:noFill/>
          <a:ln w="19050" cap="flat" cmpd="sng">
            <a:solidFill>
              <a:schemeClr val="dk2"/>
            </a:solidFill>
            <a:prstDash val="solid"/>
            <a:round/>
            <a:headEnd type="none" w="med" len="med"/>
            <a:tailEnd type="none" w="med" len="med"/>
          </a:ln>
        </p:spPr>
      </p:cxnSp>
      <p:sp>
        <p:nvSpPr>
          <p:cNvPr id="13" name="Google Shape;769;p43">
            <a:extLst>
              <a:ext uri="{FF2B5EF4-FFF2-40B4-BE49-F238E27FC236}">
                <a16:creationId xmlns:a16="http://schemas.microsoft.com/office/drawing/2014/main" id="{C992D81D-D503-DD45-8625-C3BCD18006BE}"/>
              </a:ext>
            </a:extLst>
          </p:cNvPr>
          <p:cNvSpPr txBox="1"/>
          <p:nvPr/>
        </p:nvSpPr>
        <p:spPr>
          <a:xfrm>
            <a:off x="190500" y="3006691"/>
            <a:ext cx="964955" cy="477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1600" dirty="0">
                <a:latin typeface="Consolas" panose="020B0609020204030204" pitchFamily="49" charset="0"/>
                <a:cs typeface="Consolas" panose="020B0609020204030204" pitchFamily="49" charset="0"/>
              </a:rPr>
              <a:t>start</a:t>
            </a:r>
            <a:endParaRPr sz="1600" dirty="0">
              <a:latin typeface="Consolas" panose="020B0609020204030204" pitchFamily="49" charset="0"/>
              <a:cs typeface="Consolas" panose="020B0609020204030204" pitchFamily="49" charset="0"/>
            </a:endParaRPr>
          </a:p>
        </p:txBody>
      </p:sp>
      <p:cxnSp>
        <p:nvCxnSpPr>
          <p:cNvPr id="20" name="Google Shape;763;p43">
            <a:extLst>
              <a:ext uri="{FF2B5EF4-FFF2-40B4-BE49-F238E27FC236}">
                <a16:creationId xmlns:a16="http://schemas.microsoft.com/office/drawing/2014/main" id="{8E0D6C47-D072-6F45-9935-C3AF1F846F77}"/>
              </a:ext>
            </a:extLst>
          </p:cNvPr>
          <p:cNvCxnSpPr>
            <a:cxnSpLocks/>
            <a:stCxn id="7" idx="2"/>
            <a:endCxn id="8" idx="0"/>
          </p:cNvCxnSpPr>
          <p:nvPr/>
        </p:nvCxnSpPr>
        <p:spPr>
          <a:xfrm>
            <a:off x="2830630" y="3672391"/>
            <a:ext cx="632834" cy="1036788"/>
          </a:xfrm>
          <a:prstGeom prst="straightConnector1">
            <a:avLst/>
          </a:prstGeom>
          <a:noFill/>
          <a:ln w="19050" cap="flat" cmpd="sng">
            <a:solidFill>
              <a:schemeClr val="dk2"/>
            </a:solidFill>
            <a:prstDash val="solid"/>
            <a:round/>
            <a:headEnd type="none" w="med" len="med"/>
            <a:tailEnd type="none" w="med" len="med"/>
          </a:ln>
        </p:spPr>
      </p:cxnSp>
      <p:sp>
        <p:nvSpPr>
          <p:cNvPr id="21" name="TextBox 20">
            <a:extLst>
              <a:ext uri="{FF2B5EF4-FFF2-40B4-BE49-F238E27FC236}">
                <a16:creationId xmlns:a16="http://schemas.microsoft.com/office/drawing/2014/main" id="{CE0140F0-8860-8E44-A53C-89F4FA1CFE8D}"/>
              </a:ext>
            </a:extLst>
          </p:cNvPr>
          <p:cNvSpPr txBox="1"/>
          <p:nvPr/>
        </p:nvSpPr>
        <p:spPr>
          <a:xfrm>
            <a:off x="377403" y="4065286"/>
            <a:ext cx="997581" cy="369332"/>
          </a:xfrm>
          <a:prstGeom prst="rect">
            <a:avLst/>
          </a:prstGeom>
          <a:noFill/>
        </p:spPr>
        <p:txBody>
          <a:bodyPr wrap="none" rtlCol="0">
            <a:spAutoFit/>
          </a:bodyPr>
          <a:lstStyle/>
          <a:p>
            <a:r>
              <a:rPr lang="en-US" b="1" spc="100" dirty="0">
                <a:solidFill>
                  <a:schemeClr val="accent2"/>
                </a:solidFill>
              </a:rPr>
              <a:t>E</a:t>
            </a:r>
            <a:r>
              <a:rPr lang="en-US" sz="1600" b="1" spc="100" dirty="0">
                <a:solidFill>
                  <a:schemeClr val="accent2"/>
                </a:solidFill>
              </a:rPr>
              <a:t>DGE</a:t>
            </a:r>
            <a:r>
              <a:rPr lang="en-US" b="1" spc="100" dirty="0">
                <a:solidFill>
                  <a:schemeClr val="accent2"/>
                </a:solidFill>
              </a:rPr>
              <a:t>T</a:t>
            </a:r>
            <a:r>
              <a:rPr lang="en-US" sz="1600" b="1" spc="100" dirty="0">
                <a:solidFill>
                  <a:schemeClr val="accent2"/>
                </a:solidFill>
              </a:rPr>
              <a:t>O</a:t>
            </a:r>
            <a:endParaRPr lang="en-US" b="1" spc="100" dirty="0">
              <a:solidFill>
                <a:schemeClr val="accent2"/>
              </a:solidFill>
            </a:endParaRPr>
          </a:p>
        </p:txBody>
      </p:sp>
      <p:sp>
        <p:nvSpPr>
          <p:cNvPr id="22" name="TextBox 21">
            <a:extLst>
              <a:ext uri="{FF2B5EF4-FFF2-40B4-BE49-F238E27FC236}">
                <a16:creationId xmlns:a16="http://schemas.microsoft.com/office/drawing/2014/main" id="{A6041D7F-BD6F-3C48-A632-CCD694D6FACF}"/>
              </a:ext>
            </a:extLst>
          </p:cNvPr>
          <p:cNvSpPr txBox="1"/>
          <p:nvPr/>
        </p:nvSpPr>
        <p:spPr>
          <a:xfrm>
            <a:off x="1352432" y="2509477"/>
            <a:ext cx="912045" cy="369332"/>
          </a:xfrm>
          <a:prstGeom prst="rect">
            <a:avLst/>
          </a:prstGeom>
          <a:noFill/>
        </p:spPr>
        <p:txBody>
          <a:bodyPr wrap="none" rtlCol="0">
            <a:spAutoFit/>
          </a:bodyPr>
          <a:lstStyle/>
          <a:p>
            <a:r>
              <a:rPr lang="en-US" b="1" spc="100" dirty="0">
                <a:solidFill>
                  <a:srgbClr val="00B0F0"/>
                </a:solidFill>
              </a:rPr>
              <a:t>D</a:t>
            </a:r>
            <a:r>
              <a:rPr lang="en-US" sz="1600" b="1" spc="100" dirty="0">
                <a:solidFill>
                  <a:srgbClr val="00B0F0"/>
                </a:solidFill>
              </a:rPr>
              <a:t>IST</a:t>
            </a:r>
            <a:r>
              <a:rPr lang="en-US" b="1" spc="100" dirty="0">
                <a:solidFill>
                  <a:srgbClr val="00B0F0"/>
                </a:solidFill>
              </a:rPr>
              <a:t>T</a:t>
            </a:r>
            <a:r>
              <a:rPr lang="en-US" sz="1600" b="1" spc="100" dirty="0">
                <a:solidFill>
                  <a:srgbClr val="00B0F0"/>
                </a:solidFill>
              </a:rPr>
              <a:t>O</a:t>
            </a:r>
            <a:endParaRPr lang="en-US" b="1" spc="100" dirty="0">
              <a:solidFill>
                <a:srgbClr val="00B0F0"/>
              </a:solidFill>
            </a:endParaRPr>
          </a:p>
        </p:txBody>
      </p:sp>
      <p:cxnSp>
        <p:nvCxnSpPr>
          <p:cNvPr id="23" name="Straight Arrow Connector 22">
            <a:extLst>
              <a:ext uri="{FF2B5EF4-FFF2-40B4-BE49-F238E27FC236}">
                <a16:creationId xmlns:a16="http://schemas.microsoft.com/office/drawing/2014/main" id="{FD1B0BE3-2143-7348-82B5-9800A204BD08}"/>
              </a:ext>
            </a:extLst>
          </p:cNvPr>
          <p:cNvCxnSpPr/>
          <p:nvPr/>
        </p:nvCxnSpPr>
        <p:spPr>
          <a:xfrm flipH="1" flipV="1">
            <a:off x="1366198" y="3825053"/>
            <a:ext cx="109970" cy="72038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18F501E-CC1B-9647-BD68-F949C68BA189}"/>
              </a:ext>
            </a:extLst>
          </p:cNvPr>
          <p:cNvCxnSpPr>
            <a:cxnSpLocks/>
          </p:cNvCxnSpPr>
          <p:nvPr/>
        </p:nvCxnSpPr>
        <p:spPr>
          <a:xfrm flipH="1" flipV="1">
            <a:off x="1893921" y="3408218"/>
            <a:ext cx="730968" cy="17987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74EB6F9-E6D4-0D43-B2A2-5981A54A4A99}"/>
              </a:ext>
            </a:extLst>
          </p:cNvPr>
          <p:cNvCxnSpPr>
            <a:cxnSpLocks/>
          </p:cNvCxnSpPr>
          <p:nvPr/>
        </p:nvCxnSpPr>
        <p:spPr>
          <a:xfrm flipH="1" flipV="1">
            <a:off x="2502510" y="4697394"/>
            <a:ext cx="749354" cy="11003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6F52F2E-2FDB-644F-A373-E1B88DA9DB4F}"/>
              </a:ext>
            </a:extLst>
          </p:cNvPr>
          <p:cNvCxnSpPr>
            <a:cxnSpLocks/>
          </p:cNvCxnSpPr>
          <p:nvPr/>
        </p:nvCxnSpPr>
        <p:spPr>
          <a:xfrm flipH="1">
            <a:off x="3422060" y="3018476"/>
            <a:ext cx="662457" cy="38697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5531FD6-BD19-8A40-9004-9B8C52512886}"/>
              </a:ext>
            </a:extLst>
          </p:cNvPr>
          <p:cNvSpPr txBox="1"/>
          <p:nvPr/>
        </p:nvSpPr>
        <p:spPr>
          <a:xfrm>
            <a:off x="1623182" y="2807452"/>
            <a:ext cx="311304" cy="369332"/>
          </a:xfrm>
          <a:prstGeom prst="rect">
            <a:avLst/>
          </a:prstGeom>
          <a:noFill/>
        </p:spPr>
        <p:txBody>
          <a:bodyPr wrap="none" rtlCol="0">
            <a:spAutoFit/>
          </a:bodyPr>
          <a:lstStyle/>
          <a:p>
            <a:r>
              <a:rPr lang="en-US" b="1" dirty="0">
                <a:solidFill>
                  <a:srgbClr val="00B0F0"/>
                </a:solidFill>
                <a:latin typeface="Consolas" panose="020B0609020204030204" pitchFamily="49" charset="0"/>
                <a:cs typeface="Consolas" panose="020B0609020204030204" pitchFamily="49" charset="0"/>
              </a:rPr>
              <a:t>0</a:t>
            </a:r>
          </a:p>
        </p:txBody>
      </p:sp>
      <p:sp>
        <p:nvSpPr>
          <p:cNvPr id="28" name="TextBox 27">
            <a:extLst>
              <a:ext uri="{FF2B5EF4-FFF2-40B4-BE49-F238E27FC236}">
                <a16:creationId xmlns:a16="http://schemas.microsoft.com/office/drawing/2014/main" id="{564C8C4B-42A4-884B-ABF7-7377590F3C33}"/>
              </a:ext>
            </a:extLst>
          </p:cNvPr>
          <p:cNvSpPr txBox="1"/>
          <p:nvPr/>
        </p:nvSpPr>
        <p:spPr>
          <a:xfrm>
            <a:off x="1796882" y="4236212"/>
            <a:ext cx="311304" cy="369332"/>
          </a:xfrm>
          <a:prstGeom prst="rect">
            <a:avLst/>
          </a:prstGeom>
          <a:noFill/>
        </p:spPr>
        <p:txBody>
          <a:bodyPr wrap="none" rtlCol="0">
            <a:spAutoFit/>
          </a:bodyPr>
          <a:lstStyle/>
          <a:p>
            <a:r>
              <a:rPr lang="en-US" b="1" dirty="0">
                <a:solidFill>
                  <a:srgbClr val="00B0F0"/>
                </a:solidFill>
                <a:latin typeface="Consolas" panose="020B0609020204030204" pitchFamily="49" charset="0"/>
                <a:cs typeface="Consolas" panose="020B0609020204030204" pitchFamily="49" charset="0"/>
              </a:rPr>
              <a:t>1</a:t>
            </a:r>
          </a:p>
        </p:txBody>
      </p:sp>
      <p:sp>
        <p:nvSpPr>
          <p:cNvPr id="29" name="TextBox 28">
            <a:extLst>
              <a:ext uri="{FF2B5EF4-FFF2-40B4-BE49-F238E27FC236}">
                <a16:creationId xmlns:a16="http://schemas.microsoft.com/office/drawing/2014/main" id="{91D87754-B33F-B145-95C1-48F8C4103E3D}"/>
              </a:ext>
            </a:extLst>
          </p:cNvPr>
          <p:cNvSpPr txBox="1"/>
          <p:nvPr/>
        </p:nvSpPr>
        <p:spPr>
          <a:xfrm>
            <a:off x="3066200" y="3000723"/>
            <a:ext cx="311304" cy="369332"/>
          </a:xfrm>
          <a:prstGeom prst="rect">
            <a:avLst/>
          </a:prstGeom>
          <a:noFill/>
        </p:spPr>
        <p:txBody>
          <a:bodyPr wrap="none" rtlCol="0">
            <a:spAutoFit/>
          </a:bodyPr>
          <a:lstStyle/>
          <a:p>
            <a:r>
              <a:rPr lang="en-US" b="1" dirty="0">
                <a:solidFill>
                  <a:srgbClr val="00B0F0"/>
                </a:solidFill>
                <a:latin typeface="Consolas" panose="020B0609020204030204" pitchFamily="49" charset="0"/>
                <a:cs typeface="Consolas" panose="020B0609020204030204" pitchFamily="49" charset="0"/>
              </a:rPr>
              <a:t>1</a:t>
            </a:r>
          </a:p>
        </p:txBody>
      </p:sp>
      <p:sp>
        <p:nvSpPr>
          <p:cNvPr id="30" name="TextBox 29">
            <a:extLst>
              <a:ext uri="{FF2B5EF4-FFF2-40B4-BE49-F238E27FC236}">
                <a16:creationId xmlns:a16="http://schemas.microsoft.com/office/drawing/2014/main" id="{AB8027C0-41B7-A542-8D73-98CC087B90A8}"/>
              </a:ext>
            </a:extLst>
          </p:cNvPr>
          <p:cNvSpPr txBox="1"/>
          <p:nvPr/>
        </p:nvSpPr>
        <p:spPr>
          <a:xfrm>
            <a:off x="3705486" y="4420878"/>
            <a:ext cx="311304" cy="369332"/>
          </a:xfrm>
          <a:prstGeom prst="rect">
            <a:avLst/>
          </a:prstGeom>
          <a:noFill/>
        </p:spPr>
        <p:txBody>
          <a:bodyPr wrap="none" rtlCol="0">
            <a:spAutoFit/>
          </a:bodyPr>
          <a:lstStyle/>
          <a:p>
            <a:r>
              <a:rPr lang="en-US" b="1" dirty="0">
                <a:solidFill>
                  <a:srgbClr val="00B0F0"/>
                </a:solidFill>
                <a:latin typeface="Consolas" panose="020B0609020204030204" pitchFamily="49" charset="0"/>
                <a:cs typeface="Consolas" panose="020B0609020204030204" pitchFamily="49" charset="0"/>
              </a:rPr>
              <a:t>2</a:t>
            </a:r>
          </a:p>
        </p:txBody>
      </p:sp>
      <p:sp>
        <p:nvSpPr>
          <p:cNvPr id="31" name="TextBox 30">
            <a:extLst>
              <a:ext uri="{FF2B5EF4-FFF2-40B4-BE49-F238E27FC236}">
                <a16:creationId xmlns:a16="http://schemas.microsoft.com/office/drawing/2014/main" id="{1F252CBE-7354-2E47-B0FC-58A54A130C12}"/>
              </a:ext>
            </a:extLst>
          </p:cNvPr>
          <p:cNvSpPr txBox="1"/>
          <p:nvPr/>
        </p:nvSpPr>
        <p:spPr>
          <a:xfrm>
            <a:off x="4237689" y="2413180"/>
            <a:ext cx="311304" cy="369332"/>
          </a:xfrm>
          <a:prstGeom prst="rect">
            <a:avLst/>
          </a:prstGeom>
          <a:noFill/>
        </p:spPr>
        <p:txBody>
          <a:bodyPr wrap="none" rtlCol="0">
            <a:spAutoFit/>
          </a:bodyPr>
          <a:lstStyle/>
          <a:p>
            <a:r>
              <a:rPr lang="en-US" b="1" dirty="0">
                <a:solidFill>
                  <a:srgbClr val="00B0F0"/>
                </a:solidFill>
                <a:latin typeface="Consolas" panose="020B0609020204030204" pitchFamily="49" charset="0"/>
                <a:cs typeface="Consolas" panose="020B0609020204030204" pitchFamily="49" charset="0"/>
              </a:rPr>
              <a:t>2</a:t>
            </a:r>
          </a:p>
        </p:txBody>
      </p:sp>
      <p:sp>
        <p:nvSpPr>
          <p:cNvPr id="32" name="Content Placeholder 2">
            <a:extLst>
              <a:ext uri="{FF2B5EF4-FFF2-40B4-BE49-F238E27FC236}">
                <a16:creationId xmlns:a16="http://schemas.microsoft.com/office/drawing/2014/main" id="{09140488-7F77-B949-A194-7488BE707350}"/>
              </a:ext>
            </a:extLst>
          </p:cNvPr>
          <p:cNvSpPr txBox="1">
            <a:spLocks/>
          </p:cNvSpPr>
          <p:nvPr/>
        </p:nvSpPr>
        <p:spPr>
          <a:xfrm>
            <a:off x="4888010" y="5694218"/>
            <a:ext cx="7113490" cy="1007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33" name="TextBox 32">
            <a:extLst>
              <a:ext uri="{FF2B5EF4-FFF2-40B4-BE49-F238E27FC236}">
                <a16:creationId xmlns:a16="http://schemas.microsoft.com/office/drawing/2014/main" id="{ED6C2C5A-3393-514D-B421-6E341AC896C8}"/>
              </a:ext>
            </a:extLst>
          </p:cNvPr>
          <p:cNvSpPr txBox="1"/>
          <p:nvPr/>
        </p:nvSpPr>
        <p:spPr>
          <a:xfrm>
            <a:off x="953663" y="1782449"/>
            <a:ext cx="2611484" cy="461665"/>
          </a:xfrm>
          <a:prstGeom prst="rect">
            <a:avLst/>
          </a:prstGeom>
          <a:noFill/>
        </p:spPr>
        <p:txBody>
          <a:bodyPr wrap="none" rtlCol="0">
            <a:spAutoFit/>
          </a:bodyPr>
          <a:lstStyle/>
          <a:p>
            <a:r>
              <a:rPr lang="en-US" sz="2400" b="1" dirty="0"/>
              <a:t>Shortest Path Tree:</a:t>
            </a:r>
          </a:p>
        </p:txBody>
      </p:sp>
    </p:spTree>
    <p:extLst>
      <p:ext uri="{BB962C8B-B14F-4D97-AF65-F5344CB8AC3E}">
        <p14:creationId xmlns:p14="http://schemas.microsoft.com/office/powerpoint/2010/main" val="168731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7112-593B-234C-B32E-F549EBC566F8}"/>
              </a:ext>
            </a:extLst>
          </p:cNvPr>
          <p:cNvSpPr>
            <a:spLocks noGrp="1"/>
          </p:cNvSpPr>
          <p:nvPr>
            <p:ph type="title"/>
          </p:nvPr>
        </p:nvSpPr>
        <p:spPr/>
        <p:txBody>
          <a:bodyPr/>
          <a:lstStyle/>
          <a:p>
            <a:r>
              <a:rPr lang="en-US" dirty="0"/>
              <a:t>Recap: Graph Problems</a:t>
            </a:r>
          </a:p>
        </p:txBody>
      </p:sp>
      <p:pic>
        <p:nvPicPr>
          <p:cNvPr id="4" name="Picture 3">
            <a:extLst>
              <a:ext uri="{FF2B5EF4-FFF2-40B4-BE49-F238E27FC236}">
                <a16:creationId xmlns:a16="http://schemas.microsoft.com/office/drawing/2014/main" id="{2A5FD575-CEB8-7540-9CC6-E586835136FC}"/>
              </a:ext>
            </a:extLst>
          </p:cNvPr>
          <p:cNvPicPr>
            <a:picLocks noChangeAspect="1"/>
          </p:cNvPicPr>
          <p:nvPr/>
        </p:nvPicPr>
        <p:blipFill>
          <a:blip r:embed="rId3"/>
          <a:stretch>
            <a:fillRect/>
          </a:stretch>
        </p:blipFill>
        <p:spPr>
          <a:xfrm>
            <a:off x="1801661" y="2471227"/>
            <a:ext cx="1126259" cy="1126259"/>
          </a:xfrm>
          <a:prstGeom prst="rect">
            <a:avLst/>
          </a:prstGeom>
        </p:spPr>
      </p:pic>
      <p:pic>
        <p:nvPicPr>
          <p:cNvPr id="5" name="Picture 4">
            <a:extLst>
              <a:ext uri="{FF2B5EF4-FFF2-40B4-BE49-F238E27FC236}">
                <a16:creationId xmlns:a16="http://schemas.microsoft.com/office/drawing/2014/main" id="{0734C5C5-9F30-7B41-A37B-851BAF43A038}"/>
              </a:ext>
            </a:extLst>
          </p:cNvPr>
          <p:cNvPicPr>
            <a:picLocks noChangeAspect="1"/>
          </p:cNvPicPr>
          <p:nvPr/>
        </p:nvPicPr>
        <p:blipFill>
          <a:blip r:embed="rId4"/>
          <a:stretch>
            <a:fillRect/>
          </a:stretch>
        </p:blipFill>
        <p:spPr>
          <a:xfrm>
            <a:off x="5901102" y="2300848"/>
            <a:ext cx="1358323" cy="1358323"/>
          </a:xfrm>
          <a:prstGeom prst="rect">
            <a:avLst/>
          </a:prstGeom>
        </p:spPr>
      </p:pic>
      <p:sp>
        <p:nvSpPr>
          <p:cNvPr id="10" name="Rounded Rectangle 9">
            <a:extLst>
              <a:ext uri="{FF2B5EF4-FFF2-40B4-BE49-F238E27FC236}">
                <a16:creationId xmlns:a16="http://schemas.microsoft.com/office/drawing/2014/main" id="{D8134703-1402-6A47-85B7-70638CD1D205}"/>
              </a:ext>
            </a:extLst>
          </p:cNvPr>
          <p:cNvSpPr/>
          <p:nvPr/>
        </p:nvSpPr>
        <p:spPr>
          <a:xfrm>
            <a:off x="616883" y="3203792"/>
            <a:ext cx="1126259" cy="374073"/>
          </a:xfrm>
          <a:prstGeom prst="roundRect">
            <a:avLst/>
          </a:prstGeom>
          <a:solidFill>
            <a:srgbClr val="5EE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EASY</a:t>
            </a:r>
          </a:p>
        </p:txBody>
      </p:sp>
      <p:sp>
        <p:nvSpPr>
          <p:cNvPr id="11" name="Rounded Rectangle 10">
            <a:extLst>
              <a:ext uri="{FF2B5EF4-FFF2-40B4-BE49-F238E27FC236}">
                <a16:creationId xmlns:a16="http://schemas.microsoft.com/office/drawing/2014/main" id="{6A8682B0-F87C-244D-930B-32A0B009F501}"/>
              </a:ext>
            </a:extLst>
          </p:cNvPr>
          <p:cNvSpPr/>
          <p:nvPr/>
        </p:nvSpPr>
        <p:spPr>
          <a:xfrm>
            <a:off x="4383409" y="3203791"/>
            <a:ext cx="1420527" cy="37407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MEDIUM</a:t>
            </a:r>
          </a:p>
        </p:txBody>
      </p:sp>
      <p:grpSp>
        <p:nvGrpSpPr>
          <p:cNvPr id="12" name="Group 11">
            <a:extLst>
              <a:ext uri="{FF2B5EF4-FFF2-40B4-BE49-F238E27FC236}">
                <a16:creationId xmlns:a16="http://schemas.microsoft.com/office/drawing/2014/main" id="{93A614F5-597A-AC4A-8959-A2AF79CA34D4}"/>
              </a:ext>
            </a:extLst>
          </p:cNvPr>
          <p:cNvGrpSpPr/>
          <p:nvPr/>
        </p:nvGrpSpPr>
        <p:grpSpPr>
          <a:xfrm>
            <a:off x="616883" y="3750994"/>
            <a:ext cx="3383617" cy="1750843"/>
            <a:chOff x="1200498" y="1542028"/>
            <a:chExt cx="4815838" cy="1340815"/>
          </a:xfrm>
        </p:grpSpPr>
        <p:sp>
          <p:nvSpPr>
            <p:cNvPr id="13" name="Rectangle 12">
              <a:extLst>
                <a:ext uri="{FF2B5EF4-FFF2-40B4-BE49-F238E27FC236}">
                  <a16:creationId xmlns:a16="http://schemas.microsoft.com/office/drawing/2014/main" id="{3DAEEDF5-76FD-FB45-8D7C-6D165081550A}"/>
                </a:ext>
              </a:extLst>
            </p:cNvPr>
            <p:cNvSpPr/>
            <p:nvPr/>
          </p:nvSpPr>
          <p:spPr>
            <a:xfrm>
              <a:off x="1200498" y="1542028"/>
              <a:ext cx="4815838" cy="13408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21C9C5D1-31A7-6841-AB01-D2748DA06200}"/>
                </a:ext>
              </a:extLst>
            </p:cNvPr>
            <p:cNvSpPr/>
            <p:nvPr/>
          </p:nvSpPr>
          <p:spPr>
            <a:xfrm>
              <a:off x="1200498" y="1546719"/>
              <a:ext cx="4815838" cy="48235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s-t Connectivity Problem</a:t>
              </a:r>
            </a:p>
          </p:txBody>
        </p:sp>
        <p:sp>
          <p:nvSpPr>
            <p:cNvPr id="15" name="Rectangle 14">
              <a:extLst>
                <a:ext uri="{FF2B5EF4-FFF2-40B4-BE49-F238E27FC236}">
                  <a16:creationId xmlns:a16="http://schemas.microsoft.com/office/drawing/2014/main" id="{B2D792C3-5EAF-AF4F-849F-179D7C76AF13}"/>
                </a:ext>
              </a:extLst>
            </p:cNvPr>
            <p:cNvSpPr/>
            <p:nvPr/>
          </p:nvSpPr>
          <p:spPr>
            <a:xfrm>
              <a:off x="1200498" y="2105477"/>
              <a:ext cx="4815838" cy="570292"/>
            </a:xfrm>
            <a:prstGeom prst="rect">
              <a:avLst/>
            </a:prstGeom>
          </p:spPr>
          <p:txBody>
            <a:bodyPr wrap="square">
              <a:spAutoFit/>
            </a:bodyPr>
            <a:lstStyle/>
            <a:p>
              <a:pPr algn="ctr">
                <a:spcBef>
                  <a:spcPts val="1067"/>
                </a:spcBef>
                <a:spcAft>
                  <a:spcPts val="1067"/>
                </a:spcAft>
              </a:pPr>
              <a:r>
                <a:rPr lang="en-US" dirty="0">
                  <a:solidFill>
                    <a:schemeClr val="bg1"/>
                  </a:solidFill>
                </a:rPr>
                <a:t>Given source vertex </a:t>
              </a:r>
              <a:r>
                <a:rPr lang="en-US" b="1" dirty="0">
                  <a:solidFill>
                    <a:schemeClr val="bg1"/>
                  </a:solidFill>
                </a:rPr>
                <a:t>s</a:t>
              </a:r>
              <a:r>
                <a:rPr lang="en-US" dirty="0">
                  <a:solidFill>
                    <a:schemeClr val="bg1"/>
                  </a:solidFill>
                </a:rPr>
                <a:t> and a target vertex </a:t>
              </a:r>
              <a:r>
                <a:rPr lang="en-US" b="1" dirty="0">
                  <a:solidFill>
                    <a:schemeClr val="bg1"/>
                  </a:solidFill>
                </a:rPr>
                <a:t>t</a:t>
              </a:r>
              <a:r>
                <a:rPr lang="en-US" dirty="0">
                  <a:solidFill>
                    <a:schemeClr val="bg1"/>
                  </a:solidFill>
                </a:rPr>
                <a:t>, does there exist a path between </a:t>
              </a:r>
              <a:r>
                <a:rPr lang="en-US" b="1" dirty="0">
                  <a:solidFill>
                    <a:schemeClr val="bg1"/>
                  </a:solidFill>
                </a:rPr>
                <a:t>s</a:t>
              </a:r>
              <a:r>
                <a:rPr lang="en-US" dirty="0">
                  <a:solidFill>
                    <a:schemeClr val="bg1"/>
                  </a:solidFill>
                </a:rPr>
                <a:t> and </a:t>
              </a:r>
              <a:r>
                <a:rPr lang="en-US" b="1" dirty="0">
                  <a:solidFill>
                    <a:schemeClr val="bg1"/>
                  </a:solidFill>
                </a:rPr>
                <a:t>t</a:t>
              </a:r>
              <a:r>
                <a:rPr lang="en-US" dirty="0">
                  <a:solidFill>
                    <a:schemeClr val="bg1"/>
                  </a:solidFill>
                </a:rPr>
                <a:t>?</a:t>
              </a:r>
            </a:p>
          </p:txBody>
        </p:sp>
      </p:grpSp>
      <p:grpSp>
        <p:nvGrpSpPr>
          <p:cNvPr id="16" name="Group 15">
            <a:extLst>
              <a:ext uri="{FF2B5EF4-FFF2-40B4-BE49-F238E27FC236}">
                <a16:creationId xmlns:a16="http://schemas.microsoft.com/office/drawing/2014/main" id="{B2B8C3DB-1ECD-0A43-98EF-215764872837}"/>
              </a:ext>
            </a:extLst>
          </p:cNvPr>
          <p:cNvGrpSpPr/>
          <p:nvPr/>
        </p:nvGrpSpPr>
        <p:grpSpPr>
          <a:xfrm>
            <a:off x="4383409" y="3740479"/>
            <a:ext cx="3383617" cy="1990276"/>
            <a:chOff x="1200498" y="1542028"/>
            <a:chExt cx="4815838" cy="1544861"/>
          </a:xfrm>
        </p:grpSpPr>
        <p:sp>
          <p:nvSpPr>
            <p:cNvPr id="17" name="Rectangle 16">
              <a:extLst>
                <a:ext uri="{FF2B5EF4-FFF2-40B4-BE49-F238E27FC236}">
                  <a16:creationId xmlns:a16="http://schemas.microsoft.com/office/drawing/2014/main" id="{0C9BF53E-C27B-5F41-AD7C-8AE36F4B972B}"/>
                </a:ext>
              </a:extLst>
            </p:cNvPr>
            <p:cNvSpPr/>
            <p:nvPr/>
          </p:nvSpPr>
          <p:spPr>
            <a:xfrm>
              <a:off x="1200498" y="1542028"/>
              <a:ext cx="4815838" cy="15448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Rectangle 17">
              <a:extLst>
                <a:ext uri="{FF2B5EF4-FFF2-40B4-BE49-F238E27FC236}">
                  <a16:creationId xmlns:a16="http://schemas.microsoft.com/office/drawing/2014/main" id="{4519AFBE-EFCE-4A44-9B6E-824D55F1B09C}"/>
                </a:ext>
              </a:extLst>
            </p:cNvPr>
            <p:cNvSpPr/>
            <p:nvPr/>
          </p:nvSpPr>
          <p:spPr>
            <a:xfrm>
              <a:off x="1200498" y="1546719"/>
              <a:ext cx="4815838" cy="48235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(Unweighted) Shortest Path Problem</a:t>
              </a:r>
            </a:p>
          </p:txBody>
        </p:sp>
        <p:sp>
          <p:nvSpPr>
            <p:cNvPr id="19" name="Rectangle 18">
              <a:extLst>
                <a:ext uri="{FF2B5EF4-FFF2-40B4-BE49-F238E27FC236}">
                  <a16:creationId xmlns:a16="http://schemas.microsoft.com/office/drawing/2014/main" id="{98030749-BFB4-B949-91B3-D49FBA84946C}"/>
                </a:ext>
              </a:extLst>
            </p:cNvPr>
            <p:cNvSpPr/>
            <p:nvPr/>
          </p:nvSpPr>
          <p:spPr>
            <a:xfrm>
              <a:off x="1200498" y="2105477"/>
              <a:ext cx="4815838" cy="814703"/>
            </a:xfrm>
            <a:prstGeom prst="rect">
              <a:avLst/>
            </a:prstGeom>
          </p:spPr>
          <p:txBody>
            <a:bodyPr wrap="square">
              <a:spAutoFit/>
            </a:bodyPr>
            <a:lstStyle/>
            <a:p>
              <a:pPr algn="ctr">
                <a:spcBef>
                  <a:spcPts val="1067"/>
                </a:spcBef>
                <a:spcAft>
                  <a:spcPts val="1067"/>
                </a:spcAft>
              </a:pPr>
              <a:r>
                <a:rPr lang="en-US" dirty="0">
                  <a:solidFill>
                    <a:schemeClr val="bg1"/>
                  </a:solidFill>
                </a:rPr>
                <a:t>Given source vertex </a:t>
              </a:r>
              <a:r>
                <a:rPr lang="en-US" b="1" dirty="0">
                  <a:solidFill>
                    <a:schemeClr val="bg1"/>
                  </a:solidFill>
                </a:rPr>
                <a:t>s</a:t>
              </a:r>
              <a:r>
                <a:rPr lang="en-US" dirty="0">
                  <a:solidFill>
                    <a:schemeClr val="bg1"/>
                  </a:solidFill>
                </a:rPr>
                <a:t> and a target vertex </a:t>
              </a:r>
              <a:r>
                <a:rPr lang="en-US" b="1" dirty="0">
                  <a:solidFill>
                    <a:schemeClr val="bg1"/>
                  </a:solidFill>
                </a:rPr>
                <a:t>t</a:t>
              </a:r>
              <a:r>
                <a:rPr lang="en-US" dirty="0">
                  <a:solidFill>
                    <a:schemeClr val="bg1"/>
                  </a:solidFill>
                </a:rPr>
                <a:t>, how long is the shortest path from </a:t>
              </a:r>
              <a:r>
                <a:rPr lang="en-US" b="1" dirty="0">
                  <a:solidFill>
                    <a:schemeClr val="bg1"/>
                  </a:solidFill>
                </a:rPr>
                <a:t>s</a:t>
              </a:r>
              <a:r>
                <a:rPr lang="en-US" dirty="0">
                  <a:solidFill>
                    <a:schemeClr val="bg1"/>
                  </a:solidFill>
                </a:rPr>
                <a:t> to</a:t>
              </a:r>
              <a:r>
                <a:rPr lang="en-US" b="1" dirty="0">
                  <a:solidFill>
                    <a:schemeClr val="bg1"/>
                  </a:solidFill>
                </a:rPr>
                <a:t> t</a:t>
              </a:r>
              <a:r>
                <a:rPr lang="en-US" dirty="0">
                  <a:solidFill>
                    <a:schemeClr val="bg1"/>
                  </a:solidFill>
                </a:rPr>
                <a:t>? What edges make up that path?</a:t>
              </a:r>
            </a:p>
          </p:txBody>
        </p:sp>
      </p:grpSp>
      <p:sp>
        <p:nvSpPr>
          <p:cNvPr id="20" name="TextBox 19">
            <a:extLst>
              <a:ext uri="{FF2B5EF4-FFF2-40B4-BE49-F238E27FC236}">
                <a16:creationId xmlns:a16="http://schemas.microsoft.com/office/drawing/2014/main" id="{8E89D817-0A83-964A-AF85-48DF0DC079AC}"/>
              </a:ext>
            </a:extLst>
          </p:cNvPr>
          <p:cNvSpPr txBox="1"/>
          <p:nvPr/>
        </p:nvSpPr>
        <p:spPr>
          <a:xfrm>
            <a:off x="734093" y="5898746"/>
            <a:ext cx="3149195" cy="369332"/>
          </a:xfrm>
          <a:prstGeom prst="rect">
            <a:avLst/>
          </a:prstGeom>
          <a:noFill/>
        </p:spPr>
        <p:txBody>
          <a:bodyPr wrap="none" rtlCol="0">
            <a:spAutoFit/>
          </a:bodyPr>
          <a:lstStyle/>
          <a:p>
            <a:r>
              <a:rPr lang="en-US" dirty="0"/>
              <a:t>BFS or DFS + check if we’ve hit t</a:t>
            </a:r>
          </a:p>
        </p:txBody>
      </p:sp>
      <p:sp>
        <p:nvSpPr>
          <p:cNvPr id="21" name="TextBox 20">
            <a:extLst>
              <a:ext uri="{FF2B5EF4-FFF2-40B4-BE49-F238E27FC236}">
                <a16:creationId xmlns:a16="http://schemas.microsoft.com/office/drawing/2014/main" id="{E3AB206D-7878-864A-BDD1-3490DC675BC4}"/>
              </a:ext>
            </a:extLst>
          </p:cNvPr>
          <p:cNvSpPr txBox="1"/>
          <p:nvPr/>
        </p:nvSpPr>
        <p:spPr>
          <a:xfrm>
            <a:off x="4719585" y="5898746"/>
            <a:ext cx="2711264" cy="646331"/>
          </a:xfrm>
          <a:prstGeom prst="rect">
            <a:avLst/>
          </a:prstGeom>
          <a:noFill/>
        </p:spPr>
        <p:txBody>
          <a:bodyPr wrap="square" rtlCol="0">
            <a:spAutoFit/>
          </a:bodyPr>
          <a:lstStyle/>
          <a:p>
            <a:r>
              <a:rPr lang="en-US" dirty="0"/>
              <a:t>BFS + generate shortest path tree as we go</a:t>
            </a:r>
          </a:p>
        </p:txBody>
      </p:sp>
      <p:sp>
        <p:nvSpPr>
          <p:cNvPr id="23" name="TextBox 22">
            <a:extLst>
              <a:ext uri="{FF2B5EF4-FFF2-40B4-BE49-F238E27FC236}">
                <a16:creationId xmlns:a16="http://schemas.microsoft.com/office/drawing/2014/main" id="{9BCAC92A-F6BC-6541-A29B-F437EE086C31}"/>
              </a:ext>
            </a:extLst>
          </p:cNvPr>
          <p:cNvSpPr txBox="1"/>
          <p:nvPr/>
        </p:nvSpPr>
        <p:spPr>
          <a:xfrm>
            <a:off x="8589747" y="3906287"/>
            <a:ext cx="2996115" cy="923330"/>
          </a:xfrm>
          <a:prstGeom prst="rect">
            <a:avLst/>
          </a:prstGeom>
          <a:noFill/>
        </p:spPr>
        <p:txBody>
          <a:bodyPr wrap="square" rtlCol="0">
            <a:spAutoFit/>
          </a:bodyPr>
          <a:lstStyle/>
          <a:p>
            <a:r>
              <a:rPr lang="en-US" dirty="0"/>
              <a:t>What about the Shortest Path Problem on a </a:t>
            </a:r>
            <a:r>
              <a:rPr lang="en-US" i="1" dirty="0"/>
              <a:t>weighted</a:t>
            </a:r>
            <a:r>
              <a:rPr lang="en-US" dirty="0"/>
              <a:t> graph?</a:t>
            </a:r>
          </a:p>
        </p:txBody>
      </p:sp>
      <p:sp>
        <p:nvSpPr>
          <p:cNvPr id="24" name="Content Placeholder 2">
            <a:extLst>
              <a:ext uri="{FF2B5EF4-FFF2-40B4-BE49-F238E27FC236}">
                <a16:creationId xmlns:a16="http://schemas.microsoft.com/office/drawing/2014/main" id="{1D20C33A-43EB-DF4F-ADFE-B4F94B80A26A}"/>
              </a:ext>
            </a:extLst>
          </p:cNvPr>
          <p:cNvSpPr>
            <a:spLocks noGrp="1"/>
          </p:cNvSpPr>
          <p:nvPr>
            <p:ph idx="1"/>
          </p:nvPr>
        </p:nvSpPr>
        <p:spPr>
          <a:xfrm>
            <a:off x="430356" y="1215735"/>
            <a:ext cx="11519189" cy="1082363"/>
          </a:xfrm>
        </p:spPr>
        <p:txBody>
          <a:bodyPr/>
          <a:lstStyle/>
          <a:p>
            <a:r>
              <a:rPr lang="en-US" dirty="0"/>
              <a:t>Just like everything is Graphs, every problem is a Graph Problem</a:t>
            </a:r>
          </a:p>
          <a:p>
            <a:r>
              <a:rPr lang="en-US" dirty="0"/>
              <a:t>BFS and DFS are very useful tools to solve these! We’ll see plenty more.</a:t>
            </a:r>
          </a:p>
        </p:txBody>
      </p:sp>
    </p:spTree>
    <p:extLst>
      <p:ext uri="{BB962C8B-B14F-4D97-AF65-F5344CB8AC3E}">
        <p14:creationId xmlns:p14="http://schemas.microsoft.com/office/powerpoint/2010/main" val="392301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028D66-5447-B04C-9397-E2C6F045C016}"/>
              </a:ext>
            </a:extLst>
          </p:cNvPr>
          <p:cNvPicPr>
            <a:picLocks noChangeAspect="1"/>
          </p:cNvPicPr>
          <p:nvPr/>
        </p:nvPicPr>
        <p:blipFill>
          <a:blip r:embed="rId3"/>
          <a:stretch>
            <a:fillRect/>
          </a:stretch>
        </p:blipFill>
        <p:spPr>
          <a:xfrm>
            <a:off x="-77356" y="228600"/>
            <a:ext cx="12269355" cy="6901512"/>
          </a:xfrm>
          <a:prstGeom prst="rect">
            <a:avLst/>
          </a:prstGeom>
        </p:spPr>
      </p:pic>
      <p:sp>
        <p:nvSpPr>
          <p:cNvPr id="2" name="Title 1">
            <a:extLst>
              <a:ext uri="{FF2B5EF4-FFF2-40B4-BE49-F238E27FC236}">
                <a16:creationId xmlns:a16="http://schemas.microsoft.com/office/drawing/2014/main" id="{296DA0CF-5E9D-2242-9295-7A7130CA9859}"/>
              </a:ext>
            </a:extLst>
          </p:cNvPr>
          <p:cNvSpPr>
            <a:spLocks noGrp="1"/>
          </p:cNvSpPr>
          <p:nvPr>
            <p:ph type="title"/>
          </p:nvPr>
        </p:nvSpPr>
        <p:spPr>
          <a:xfrm>
            <a:off x="364016" y="580865"/>
            <a:ext cx="8170718" cy="762635"/>
          </a:xfrm>
        </p:spPr>
        <p:txBody>
          <a:bodyPr/>
          <a:lstStyle/>
          <a:p>
            <a:r>
              <a:rPr lang="en-US" sz="3600" i="1" dirty="0">
                <a:solidFill>
                  <a:schemeClr val="accent6"/>
                </a:solidFill>
              </a:rPr>
              <a:t>Next Stop  </a:t>
            </a:r>
            <a:r>
              <a:rPr lang="en-US" u="sng" dirty="0">
                <a:solidFill>
                  <a:schemeClr val="bg1"/>
                </a:solidFill>
              </a:rPr>
              <a:t>Weighted</a:t>
            </a:r>
            <a:r>
              <a:rPr lang="en-US" dirty="0">
                <a:solidFill>
                  <a:schemeClr val="bg1"/>
                </a:solidFill>
              </a:rPr>
              <a:t> Shortest Paths</a:t>
            </a:r>
          </a:p>
        </p:txBody>
      </p:sp>
      <p:pic>
        <p:nvPicPr>
          <p:cNvPr id="4" name="Picture 3">
            <a:extLst>
              <a:ext uri="{FF2B5EF4-FFF2-40B4-BE49-F238E27FC236}">
                <a16:creationId xmlns:a16="http://schemas.microsoft.com/office/drawing/2014/main" id="{DB9DDFA1-63E7-EE42-BBCF-F4BFE203177A}"/>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6459103" y="958850"/>
            <a:ext cx="5899150" cy="5899150"/>
          </a:xfrm>
          <a:prstGeom prst="rect">
            <a:avLst/>
          </a:prstGeom>
        </p:spPr>
      </p:pic>
      <p:sp>
        <p:nvSpPr>
          <p:cNvPr id="6" name="Rounded Rectangle 5">
            <a:extLst>
              <a:ext uri="{FF2B5EF4-FFF2-40B4-BE49-F238E27FC236}">
                <a16:creationId xmlns:a16="http://schemas.microsoft.com/office/drawing/2014/main" id="{55E6913D-0B30-654E-B4AB-6D5D0BB7C2DD}"/>
              </a:ext>
            </a:extLst>
          </p:cNvPr>
          <p:cNvSpPr/>
          <p:nvPr/>
        </p:nvSpPr>
        <p:spPr>
          <a:xfrm>
            <a:off x="5644177" y="1326855"/>
            <a:ext cx="2582431" cy="37407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100" dirty="0"/>
              <a:t>HARDER (FOR NOW)</a:t>
            </a:r>
          </a:p>
        </p:txBody>
      </p:sp>
      <p:sp>
        <p:nvSpPr>
          <p:cNvPr id="36" name="Rounded Rectangle 35">
            <a:extLst>
              <a:ext uri="{FF2B5EF4-FFF2-40B4-BE49-F238E27FC236}">
                <a16:creationId xmlns:a16="http://schemas.microsoft.com/office/drawing/2014/main" id="{4A659063-B01C-FB4A-9786-6BC93D2C5A11}"/>
              </a:ext>
            </a:extLst>
          </p:cNvPr>
          <p:cNvSpPr/>
          <p:nvPr/>
        </p:nvSpPr>
        <p:spPr>
          <a:xfrm>
            <a:off x="1263225" y="5099054"/>
            <a:ext cx="5008419" cy="1735282"/>
          </a:xfrm>
          <a:prstGeom prst="roundRect">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A83BEF3-1DE4-914D-87A5-6F743D86564E}"/>
              </a:ext>
            </a:extLst>
          </p:cNvPr>
          <p:cNvSpPr txBox="1"/>
          <p:nvPr/>
        </p:nvSpPr>
        <p:spPr>
          <a:xfrm>
            <a:off x="1509216" y="5360296"/>
            <a:ext cx="451643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Suppose we want to find shortest path from A to C, using weight of each edge as “distance”</a:t>
            </a:r>
          </a:p>
          <a:p>
            <a:pPr marL="285750" indent="-285750">
              <a:buFont typeface="Arial" panose="020B0604020202020204" pitchFamily="34" charset="0"/>
              <a:buChar char="•"/>
            </a:pPr>
            <a:r>
              <a:rPr lang="en-US" dirty="0"/>
              <a:t>Is BFS going to give us the right result here?</a:t>
            </a:r>
          </a:p>
        </p:txBody>
      </p:sp>
      <p:grpSp>
        <p:nvGrpSpPr>
          <p:cNvPr id="41" name="Group 40">
            <a:extLst>
              <a:ext uri="{FF2B5EF4-FFF2-40B4-BE49-F238E27FC236}">
                <a16:creationId xmlns:a16="http://schemas.microsoft.com/office/drawing/2014/main" id="{616B2B5A-3AC3-F34C-917D-D5EEDAAB9CA7}"/>
              </a:ext>
            </a:extLst>
          </p:cNvPr>
          <p:cNvGrpSpPr/>
          <p:nvPr/>
        </p:nvGrpSpPr>
        <p:grpSpPr>
          <a:xfrm>
            <a:off x="2003158" y="1962170"/>
            <a:ext cx="3835457" cy="2339292"/>
            <a:chOff x="1263225" y="1558742"/>
            <a:chExt cx="3835457" cy="2339292"/>
          </a:xfrm>
        </p:grpSpPr>
        <p:sp>
          <p:nvSpPr>
            <p:cNvPr id="7" name="Google Shape;751;p43">
              <a:extLst>
                <a:ext uri="{FF2B5EF4-FFF2-40B4-BE49-F238E27FC236}">
                  <a16:creationId xmlns:a16="http://schemas.microsoft.com/office/drawing/2014/main" id="{175A9435-9DBD-A24D-A88D-61845A1756A9}"/>
                </a:ext>
              </a:extLst>
            </p:cNvPr>
            <p:cNvSpPr/>
            <p:nvPr/>
          </p:nvSpPr>
          <p:spPr>
            <a:xfrm>
              <a:off x="2008942" y="1743408"/>
              <a:ext cx="423200" cy="337200"/>
            </a:xfrm>
            <a:prstGeom prst="rect">
              <a:avLst/>
            </a:prstGeom>
            <a:solidFill>
              <a:schemeClr val="accent2">
                <a:lumMod val="40000"/>
                <a:lumOff val="60000"/>
              </a:schemeClr>
            </a:solidFill>
            <a:ln w="28575"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A</a:t>
              </a:r>
              <a:endParaRPr sz="2133" dirty="0">
                <a:latin typeface="Calibri" panose="020F0502020204030204" pitchFamily="34" charset="0"/>
                <a:cs typeface="Calibri" panose="020F0502020204030204" pitchFamily="34" charset="0"/>
              </a:endParaRPr>
            </a:p>
          </p:txBody>
        </p:sp>
        <p:sp>
          <p:nvSpPr>
            <p:cNvPr id="8" name="Google Shape;752;p43">
              <a:extLst>
                <a:ext uri="{FF2B5EF4-FFF2-40B4-BE49-F238E27FC236}">
                  <a16:creationId xmlns:a16="http://schemas.microsoft.com/office/drawing/2014/main" id="{CD90B7ED-C55D-0443-89D1-8AF5B7963DBE}"/>
                </a:ext>
              </a:extLst>
            </p:cNvPr>
            <p:cNvSpPr/>
            <p:nvPr/>
          </p:nvSpPr>
          <p:spPr>
            <a:xfrm>
              <a:off x="2160221" y="3191502"/>
              <a:ext cx="423200" cy="337200"/>
            </a:xfrm>
            <a:prstGeom prst="rect">
              <a:avLst/>
            </a:prstGeom>
            <a:solidFill>
              <a:schemeClr val="accent2">
                <a:lumMod val="40000"/>
                <a:lumOff val="60000"/>
              </a:schemeClr>
            </a:solidFill>
            <a:ln w="28575"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B</a:t>
              </a:r>
              <a:endParaRPr sz="2133" dirty="0">
                <a:latin typeface="Calibri" panose="020F0502020204030204" pitchFamily="34" charset="0"/>
                <a:cs typeface="Calibri" panose="020F0502020204030204" pitchFamily="34" charset="0"/>
              </a:endParaRPr>
            </a:p>
          </p:txBody>
        </p:sp>
        <p:sp>
          <p:nvSpPr>
            <p:cNvPr id="10" name="Google Shape;754;p43">
              <a:extLst>
                <a:ext uri="{FF2B5EF4-FFF2-40B4-BE49-F238E27FC236}">
                  <a16:creationId xmlns:a16="http://schemas.microsoft.com/office/drawing/2014/main" id="{165BEF9A-DB26-6047-BF22-2F92ADF5D425}"/>
                </a:ext>
              </a:extLst>
            </p:cNvPr>
            <p:cNvSpPr/>
            <p:nvPr/>
          </p:nvSpPr>
          <p:spPr>
            <a:xfrm>
              <a:off x="3794816" y="1979474"/>
              <a:ext cx="423200" cy="337200"/>
            </a:xfrm>
            <a:prstGeom prst="rect">
              <a:avLst/>
            </a:prstGeom>
            <a:solidFill>
              <a:schemeClr val="accent2">
                <a:lumMod val="40000"/>
                <a:lumOff val="60000"/>
              </a:schemeClr>
            </a:solidFill>
            <a:ln w="28575"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C</a:t>
              </a:r>
              <a:endParaRPr sz="2133" dirty="0">
                <a:latin typeface="Calibri" panose="020F0502020204030204" pitchFamily="34" charset="0"/>
                <a:cs typeface="Calibri" panose="020F0502020204030204" pitchFamily="34" charset="0"/>
              </a:endParaRPr>
            </a:p>
          </p:txBody>
        </p:sp>
        <p:sp>
          <p:nvSpPr>
            <p:cNvPr id="11" name="Google Shape;755;p43">
              <a:extLst>
                <a:ext uri="{FF2B5EF4-FFF2-40B4-BE49-F238E27FC236}">
                  <a16:creationId xmlns:a16="http://schemas.microsoft.com/office/drawing/2014/main" id="{7A9528A5-A2D1-2C44-BC15-8C6C14AF4D93}"/>
                </a:ext>
              </a:extLst>
            </p:cNvPr>
            <p:cNvSpPr/>
            <p:nvPr/>
          </p:nvSpPr>
          <p:spPr>
            <a:xfrm>
              <a:off x="4071877" y="3360102"/>
              <a:ext cx="423200" cy="337200"/>
            </a:xfrm>
            <a:prstGeom prst="rect">
              <a:avLst/>
            </a:prstGeom>
            <a:solidFill>
              <a:schemeClr val="accent2">
                <a:lumMod val="40000"/>
                <a:lumOff val="60000"/>
              </a:schemeClr>
            </a:solidFill>
            <a:ln w="28575"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2133" dirty="0">
                  <a:latin typeface="Calibri" panose="020F0502020204030204" pitchFamily="34" charset="0"/>
                  <a:cs typeface="Calibri" panose="020F0502020204030204" pitchFamily="34" charset="0"/>
                </a:rPr>
                <a:t>D</a:t>
              </a:r>
              <a:endParaRPr sz="2133" dirty="0">
                <a:latin typeface="Calibri" panose="020F0502020204030204" pitchFamily="34" charset="0"/>
                <a:cs typeface="Calibri" panose="020F0502020204030204" pitchFamily="34" charset="0"/>
              </a:endParaRPr>
            </a:p>
          </p:txBody>
        </p:sp>
        <p:cxnSp>
          <p:nvCxnSpPr>
            <p:cNvPr id="12" name="Google Shape;759;p43">
              <a:extLst>
                <a:ext uri="{FF2B5EF4-FFF2-40B4-BE49-F238E27FC236}">
                  <a16:creationId xmlns:a16="http://schemas.microsoft.com/office/drawing/2014/main" id="{C19A9A22-5D05-C449-BD78-C0889BB84484}"/>
                </a:ext>
              </a:extLst>
            </p:cNvPr>
            <p:cNvCxnSpPr>
              <a:cxnSpLocks/>
              <a:stCxn id="7" idx="2"/>
              <a:endCxn id="8" idx="0"/>
            </p:cNvCxnSpPr>
            <p:nvPr/>
          </p:nvCxnSpPr>
          <p:spPr>
            <a:xfrm>
              <a:off x="2220542" y="2080608"/>
              <a:ext cx="151279" cy="1110894"/>
            </a:xfrm>
            <a:prstGeom prst="straightConnector1">
              <a:avLst/>
            </a:prstGeom>
            <a:noFill/>
            <a:ln w="38100" cap="flat" cmpd="sng">
              <a:solidFill>
                <a:schemeClr val="bg1"/>
              </a:solidFill>
              <a:prstDash val="solid"/>
              <a:round/>
              <a:headEnd type="none" w="med" len="med"/>
              <a:tailEnd type="none" w="med" len="med"/>
            </a:ln>
          </p:spPr>
        </p:cxnSp>
        <p:cxnSp>
          <p:nvCxnSpPr>
            <p:cNvPr id="13" name="Google Shape;760;p43">
              <a:extLst>
                <a:ext uri="{FF2B5EF4-FFF2-40B4-BE49-F238E27FC236}">
                  <a16:creationId xmlns:a16="http://schemas.microsoft.com/office/drawing/2014/main" id="{3195D988-625D-5646-B051-8B78424109FB}"/>
                </a:ext>
              </a:extLst>
            </p:cNvPr>
            <p:cNvCxnSpPr>
              <a:cxnSpLocks/>
              <a:stCxn id="7" idx="3"/>
              <a:endCxn id="10" idx="1"/>
            </p:cNvCxnSpPr>
            <p:nvPr/>
          </p:nvCxnSpPr>
          <p:spPr>
            <a:xfrm>
              <a:off x="2432142" y="1912008"/>
              <a:ext cx="1362674" cy="236066"/>
            </a:xfrm>
            <a:prstGeom prst="straightConnector1">
              <a:avLst/>
            </a:prstGeom>
            <a:noFill/>
            <a:ln w="38100" cap="flat" cmpd="sng">
              <a:solidFill>
                <a:schemeClr val="bg1"/>
              </a:solidFill>
              <a:prstDash val="solid"/>
              <a:round/>
              <a:headEnd type="none" w="med" len="med"/>
              <a:tailEnd type="none" w="med" len="med"/>
            </a:ln>
          </p:spPr>
        </p:cxnSp>
        <p:cxnSp>
          <p:nvCxnSpPr>
            <p:cNvPr id="15" name="Google Shape;765;p43">
              <a:extLst>
                <a:ext uri="{FF2B5EF4-FFF2-40B4-BE49-F238E27FC236}">
                  <a16:creationId xmlns:a16="http://schemas.microsoft.com/office/drawing/2014/main" id="{A8789EA5-ADC5-EF41-BFFE-5C644935017B}"/>
                </a:ext>
              </a:extLst>
            </p:cNvPr>
            <p:cNvCxnSpPr>
              <a:cxnSpLocks/>
              <a:stCxn id="8" idx="3"/>
              <a:endCxn id="11" idx="1"/>
            </p:cNvCxnSpPr>
            <p:nvPr/>
          </p:nvCxnSpPr>
          <p:spPr>
            <a:xfrm>
              <a:off x="2583421" y="3360102"/>
              <a:ext cx="1488456" cy="168600"/>
            </a:xfrm>
            <a:prstGeom prst="straightConnector1">
              <a:avLst/>
            </a:prstGeom>
            <a:noFill/>
            <a:ln w="38100" cap="flat" cmpd="sng">
              <a:solidFill>
                <a:schemeClr val="bg1"/>
              </a:solidFill>
              <a:prstDash val="solid"/>
              <a:round/>
              <a:headEnd type="none" w="med" len="med"/>
              <a:tailEnd type="none" w="med" len="med"/>
            </a:ln>
          </p:spPr>
        </p:cxnSp>
        <p:cxnSp>
          <p:nvCxnSpPr>
            <p:cNvPr id="16" name="Google Shape;763;p43">
              <a:extLst>
                <a:ext uri="{FF2B5EF4-FFF2-40B4-BE49-F238E27FC236}">
                  <a16:creationId xmlns:a16="http://schemas.microsoft.com/office/drawing/2014/main" id="{599EA793-2391-A542-BE0F-D5890BE97DB6}"/>
                </a:ext>
              </a:extLst>
            </p:cNvPr>
            <p:cNvCxnSpPr>
              <a:cxnSpLocks/>
              <a:stCxn id="10" idx="2"/>
              <a:endCxn id="11" idx="0"/>
            </p:cNvCxnSpPr>
            <p:nvPr/>
          </p:nvCxnSpPr>
          <p:spPr>
            <a:xfrm>
              <a:off x="4006416" y="2316674"/>
              <a:ext cx="277061" cy="1043428"/>
            </a:xfrm>
            <a:prstGeom prst="straightConnector1">
              <a:avLst/>
            </a:prstGeom>
            <a:noFill/>
            <a:ln w="38100" cap="flat" cmpd="sng">
              <a:solidFill>
                <a:schemeClr val="bg1"/>
              </a:solidFill>
              <a:prstDash val="solid"/>
              <a:round/>
              <a:headEnd type="none" w="med" len="med"/>
              <a:tailEnd type="none" w="med" len="med"/>
            </a:ln>
          </p:spPr>
        </p:cxnSp>
        <p:sp>
          <p:nvSpPr>
            <p:cNvPr id="32" name="TextBox 31">
              <a:extLst>
                <a:ext uri="{FF2B5EF4-FFF2-40B4-BE49-F238E27FC236}">
                  <a16:creationId xmlns:a16="http://schemas.microsoft.com/office/drawing/2014/main" id="{04D2E851-D10B-B248-A311-7E044B01B5E2}"/>
                </a:ext>
              </a:extLst>
            </p:cNvPr>
            <p:cNvSpPr txBox="1"/>
            <p:nvPr/>
          </p:nvSpPr>
          <p:spPr>
            <a:xfrm>
              <a:off x="2704552" y="1558742"/>
              <a:ext cx="817853" cy="369332"/>
            </a:xfrm>
            <a:prstGeom prst="rect">
              <a:avLst/>
            </a:prstGeom>
            <a:noFill/>
          </p:spPr>
          <p:txBody>
            <a:bodyPr wrap="none" rtlCol="0">
              <a:spAutoFit/>
            </a:bodyPr>
            <a:lstStyle/>
            <a:p>
              <a:r>
                <a:rPr lang="en-US" b="1" dirty="0">
                  <a:solidFill>
                    <a:schemeClr val="bg1"/>
                  </a:solidFill>
                  <a:latin typeface="Consolas" panose="020B0609020204030204" pitchFamily="49" charset="0"/>
                  <a:cs typeface="Consolas" panose="020B0609020204030204" pitchFamily="49" charset="0"/>
                </a:rPr>
                <a:t>200.0</a:t>
              </a:r>
            </a:p>
          </p:txBody>
        </p:sp>
        <p:sp>
          <p:nvSpPr>
            <p:cNvPr id="33" name="TextBox 32">
              <a:extLst>
                <a:ext uri="{FF2B5EF4-FFF2-40B4-BE49-F238E27FC236}">
                  <a16:creationId xmlns:a16="http://schemas.microsoft.com/office/drawing/2014/main" id="{398ABDD9-7C3B-6C4B-A3E2-C072E2AECD4A}"/>
                </a:ext>
              </a:extLst>
            </p:cNvPr>
            <p:cNvSpPr txBox="1"/>
            <p:nvPr/>
          </p:nvSpPr>
          <p:spPr>
            <a:xfrm>
              <a:off x="1533692" y="2504857"/>
              <a:ext cx="691215" cy="369332"/>
            </a:xfrm>
            <a:prstGeom prst="rect">
              <a:avLst/>
            </a:prstGeom>
            <a:noFill/>
          </p:spPr>
          <p:txBody>
            <a:bodyPr wrap="none" rtlCol="0">
              <a:spAutoFit/>
            </a:bodyPr>
            <a:lstStyle/>
            <a:p>
              <a:r>
                <a:rPr lang="en-US" b="1" dirty="0">
                  <a:solidFill>
                    <a:schemeClr val="bg1"/>
                  </a:solidFill>
                  <a:latin typeface="Consolas" panose="020B0609020204030204" pitchFamily="49" charset="0"/>
                  <a:cs typeface="Consolas" panose="020B0609020204030204" pitchFamily="49" charset="0"/>
                </a:rPr>
                <a:t>12.0</a:t>
              </a:r>
            </a:p>
          </p:txBody>
        </p:sp>
        <p:sp>
          <p:nvSpPr>
            <p:cNvPr id="34" name="TextBox 33">
              <a:extLst>
                <a:ext uri="{FF2B5EF4-FFF2-40B4-BE49-F238E27FC236}">
                  <a16:creationId xmlns:a16="http://schemas.microsoft.com/office/drawing/2014/main" id="{769B38C1-8AF3-D346-9763-D640324CD8F6}"/>
                </a:ext>
              </a:extLst>
            </p:cNvPr>
            <p:cNvSpPr txBox="1"/>
            <p:nvPr/>
          </p:nvSpPr>
          <p:spPr>
            <a:xfrm>
              <a:off x="3098874" y="3528702"/>
              <a:ext cx="564578" cy="369332"/>
            </a:xfrm>
            <a:prstGeom prst="rect">
              <a:avLst/>
            </a:prstGeom>
            <a:noFill/>
          </p:spPr>
          <p:txBody>
            <a:bodyPr wrap="none" rtlCol="0">
              <a:spAutoFit/>
            </a:bodyPr>
            <a:lstStyle/>
            <a:p>
              <a:r>
                <a:rPr lang="en-US" b="1" dirty="0">
                  <a:solidFill>
                    <a:schemeClr val="bg1"/>
                  </a:solidFill>
                  <a:latin typeface="Consolas" panose="020B0609020204030204" pitchFamily="49" charset="0"/>
                  <a:cs typeface="Consolas" panose="020B0609020204030204" pitchFamily="49" charset="0"/>
                </a:rPr>
                <a:t>3.0</a:t>
              </a:r>
            </a:p>
          </p:txBody>
        </p:sp>
        <p:sp>
          <p:nvSpPr>
            <p:cNvPr id="35" name="TextBox 34">
              <a:extLst>
                <a:ext uri="{FF2B5EF4-FFF2-40B4-BE49-F238E27FC236}">
                  <a16:creationId xmlns:a16="http://schemas.microsoft.com/office/drawing/2014/main" id="{10566DC1-200D-0F4F-8E99-29FA6881C445}"/>
                </a:ext>
              </a:extLst>
            </p:cNvPr>
            <p:cNvSpPr txBox="1"/>
            <p:nvPr/>
          </p:nvSpPr>
          <p:spPr>
            <a:xfrm>
              <a:off x="4283477" y="2576527"/>
              <a:ext cx="564578" cy="369332"/>
            </a:xfrm>
            <a:prstGeom prst="rect">
              <a:avLst/>
            </a:prstGeom>
            <a:noFill/>
          </p:spPr>
          <p:txBody>
            <a:bodyPr wrap="none" rtlCol="0">
              <a:spAutoFit/>
            </a:bodyPr>
            <a:lstStyle/>
            <a:p>
              <a:r>
                <a:rPr lang="en-US" b="1" dirty="0">
                  <a:solidFill>
                    <a:schemeClr val="bg1"/>
                  </a:solidFill>
                  <a:latin typeface="Consolas" panose="020B0609020204030204" pitchFamily="49" charset="0"/>
                  <a:cs typeface="Consolas" panose="020B0609020204030204" pitchFamily="49" charset="0"/>
                </a:rPr>
                <a:t>1.5</a:t>
              </a:r>
            </a:p>
          </p:txBody>
        </p:sp>
        <p:sp>
          <p:nvSpPr>
            <p:cNvPr id="39" name="TextBox 38">
              <a:extLst>
                <a:ext uri="{FF2B5EF4-FFF2-40B4-BE49-F238E27FC236}">
                  <a16:creationId xmlns:a16="http://schemas.microsoft.com/office/drawing/2014/main" id="{551481D4-15AB-2840-915B-E13CAA62CDEA}"/>
                </a:ext>
              </a:extLst>
            </p:cNvPr>
            <p:cNvSpPr txBox="1"/>
            <p:nvPr/>
          </p:nvSpPr>
          <p:spPr>
            <a:xfrm>
              <a:off x="1263225" y="1730606"/>
              <a:ext cx="745717" cy="338554"/>
            </a:xfrm>
            <a:prstGeom prst="rect">
              <a:avLst/>
            </a:prstGeom>
            <a:noFill/>
          </p:spPr>
          <p:txBody>
            <a:bodyPr wrap="none" rtlCol="0">
              <a:spAutoFit/>
            </a:bodyPr>
            <a:lstStyle/>
            <a:p>
              <a:r>
                <a:rPr lang="en-US" sz="1600" dirty="0">
                  <a:solidFill>
                    <a:schemeClr val="bg1"/>
                  </a:solidFill>
                  <a:latin typeface="Consolas" panose="020B0609020204030204" pitchFamily="49" charset="0"/>
                  <a:cs typeface="Consolas" panose="020B0609020204030204" pitchFamily="49" charset="0"/>
                </a:rPr>
                <a:t>start</a:t>
              </a:r>
            </a:p>
          </p:txBody>
        </p:sp>
        <p:sp>
          <p:nvSpPr>
            <p:cNvPr id="40" name="TextBox 39">
              <a:extLst>
                <a:ext uri="{FF2B5EF4-FFF2-40B4-BE49-F238E27FC236}">
                  <a16:creationId xmlns:a16="http://schemas.microsoft.com/office/drawing/2014/main" id="{4C85BD02-EA79-074F-87FE-B007BD1EF72B}"/>
                </a:ext>
              </a:extLst>
            </p:cNvPr>
            <p:cNvSpPr txBox="1"/>
            <p:nvPr/>
          </p:nvSpPr>
          <p:spPr>
            <a:xfrm>
              <a:off x="4240755" y="1991183"/>
              <a:ext cx="857927" cy="338554"/>
            </a:xfrm>
            <a:prstGeom prst="rect">
              <a:avLst/>
            </a:prstGeom>
            <a:noFill/>
          </p:spPr>
          <p:txBody>
            <a:bodyPr wrap="none" rtlCol="0">
              <a:spAutoFit/>
            </a:bodyPr>
            <a:lstStyle/>
            <a:p>
              <a:r>
                <a:rPr lang="en-US" sz="1600" dirty="0">
                  <a:solidFill>
                    <a:schemeClr val="bg1"/>
                  </a:solidFill>
                  <a:latin typeface="Consolas" panose="020B0609020204030204" pitchFamily="49" charset="0"/>
                  <a:cs typeface="Consolas" panose="020B0609020204030204" pitchFamily="49" charset="0"/>
                </a:rPr>
                <a:t>target</a:t>
              </a:r>
            </a:p>
          </p:txBody>
        </p:sp>
      </p:grpSp>
    </p:spTree>
    <p:extLst>
      <p:ext uri="{BB962C8B-B14F-4D97-AF65-F5344CB8AC3E}">
        <p14:creationId xmlns:p14="http://schemas.microsoft.com/office/powerpoint/2010/main" val="3494695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D11B2-A58F-C140-9EF2-75CC42DEE147}"/>
              </a:ext>
            </a:extLst>
          </p:cNvPr>
          <p:cNvSpPr>
            <a:spLocks noGrp="1"/>
          </p:cNvSpPr>
          <p:nvPr>
            <p:ph type="title"/>
          </p:nvPr>
        </p:nvSpPr>
        <p:spPr/>
        <p:txBody>
          <a:bodyPr/>
          <a:lstStyle/>
          <a:p>
            <a:r>
              <a:rPr lang="en-US" dirty="0"/>
              <a:t>Lecture Outline</a:t>
            </a:r>
          </a:p>
        </p:txBody>
      </p:sp>
      <p:sp>
        <p:nvSpPr>
          <p:cNvPr id="3" name="Content Placeholder 2">
            <a:extLst>
              <a:ext uri="{FF2B5EF4-FFF2-40B4-BE49-F238E27FC236}">
                <a16:creationId xmlns:a16="http://schemas.microsoft.com/office/drawing/2014/main" id="{B2DCE81C-FFDE-374A-96F7-91C227904DC7}"/>
              </a:ext>
            </a:extLst>
          </p:cNvPr>
          <p:cNvSpPr>
            <a:spLocks noGrp="1"/>
          </p:cNvSpPr>
          <p:nvPr>
            <p:ph idx="1"/>
          </p:nvPr>
        </p:nvSpPr>
        <p:spPr/>
        <p:txBody>
          <a:bodyPr/>
          <a:lstStyle/>
          <a:p>
            <a:r>
              <a:rPr lang="en-US" sz="2400" b="1" i="1" dirty="0">
                <a:solidFill>
                  <a:schemeClr val="accent4"/>
                </a:solidFill>
              </a:rPr>
              <a:t>Review</a:t>
            </a:r>
            <a:r>
              <a:rPr lang="en-US" dirty="0"/>
              <a:t>  </a:t>
            </a:r>
            <a:r>
              <a:rPr lang="en-US" b="1" dirty="0">
                <a:solidFill>
                  <a:schemeClr val="accent5"/>
                </a:solidFill>
              </a:rPr>
              <a:t>Graph Implementations</a:t>
            </a:r>
          </a:p>
          <a:p>
            <a:pPr marL="0" indent="0">
              <a:buNone/>
            </a:pPr>
            <a:endParaRPr lang="en-US" dirty="0"/>
          </a:p>
          <a:p>
            <a:r>
              <a:rPr lang="en-US" dirty="0"/>
              <a:t>s-t Connectivity Problem</a:t>
            </a:r>
          </a:p>
          <a:p>
            <a:endParaRPr lang="en-US" dirty="0"/>
          </a:p>
          <a:p>
            <a:r>
              <a:rPr lang="en-US" dirty="0"/>
              <a:t>BFS and DFS</a:t>
            </a:r>
          </a:p>
          <a:p>
            <a:pPr marL="0" indent="0">
              <a:buNone/>
            </a:pPr>
            <a:endParaRPr lang="en-US" dirty="0"/>
          </a:p>
          <a:p>
            <a:r>
              <a:rPr lang="en-US" dirty="0"/>
              <a:t>Shortest Paths Problem</a:t>
            </a:r>
          </a:p>
          <a:p>
            <a:endParaRPr lang="en-US" dirty="0"/>
          </a:p>
        </p:txBody>
      </p:sp>
      <p:sp>
        <p:nvSpPr>
          <p:cNvPr id="4" name="Pentagon 3">
            <a:extLst>
              <a:ext uri="{FF2B5EF4-FFF2-40B4-BE49-F238E27FC236}">
                <a16:creationId xmlns:a16="http://schemas.microsoft.com/office/drawing/2014/main" id="{58165A75-060D-3B41-A8F5-F02C35F0D9F2}"/>
              </a:ext>
            </a:extLst>
          </p:cNvPr>
          <p:cNvSpPr/>
          <p:nvPr/>
        </p:nvSpPr>
        <p:spPr>
          <a:xfrm rot="10800000">
            <a:off x="6002759" y="1438931"/>
            <a:ext cx="444843" cy="308919"/>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501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4CB41-16B5-A241-B9F1-70CE3ED228DB}"/>
              </a:ext>
            </a:extLst>
          </p:cNvPr>
          <p:cNvSpPr>
            <a:spLocks noGrp="1"/>
          </p:cNvSpPr>
          <p:nvPr>
            <p:ph type="title"/>
          </p:nvPr>
        </p:nvSpPr>
        <p:spPr>
          <a:xfrm>
            <a:off x="838200" y="242118"/>
            <a:ext cx="10515600" cy="762635"/>
          </a:xfrm>
        </p:spPr>
        <p:txBody>
          <a:bodyPr/>
          <a:lstStyle/>
          <a:p>
            <a:r>
              <a:rPr lang="en-US" sz="3600" i="1" dirty="0">
                <a:solidFill>
                  <a:schemeClr val="accent4"/>
                </a:solidFill>
              </a:rPr>
              <a:t>Review</a:t>
            </a:r>
            <a:r>
              <a:rPr lang="en-US" dirty="0"/>
              <a:t>  Graph Glossary</a:t>
            </a:r>
          </a:p>
        </p:txBody>
      </p:sp>
      <p:sp>
        <p:nvSpPr>
          <p:cNvPr id="3" name="Content Placeholder 2">
            <a:extLst>
              <a:ext uri="{FF2B5EF4-FFF2-40B4-BE49-F238E27FC236}">
                <a16:creationId xmlns:a16="http://schemas.microsoft.com/office/drawing/2014/main" id="{91704DB2-3019-5843-AC8B-10DB56DFE568}"/>
              </a:ext>
            </a:extLst>
          </p:cNvPr>
          <p:cNvSpPr>
            <a:spLocks noGrp="1"/>
          </p:cNvSpPr>
          <p:nvPr>
            <p:ph idx="1"/>
          </p:nvPr>
        </p:nvSpPr>
        <p:spPr>
          <a:xfrm>
            <a:off x="340258" y="1004753"/>
            <a:ext cx="9754355" cy="5901223"/>
          </a:xfrm>
        </p:spPr>
        <p:txBody>
          <a:bodyPr>
            <a:noAutofit/>
          </a:bodyPr>
          <a:lstStyle/>
          <a:p>
            <a:r>
              <a:rPr lang="en-US" sz="2400" b="1" dirty="0">
                <a:solidFill>
                  <a:schemeClr val="accent3"/>
                </a:solidFill>
              </a:rPr>
              <a:t>Graph</a:t>
            </a:r>
            <a:r>
              <a:rPr lang="en-US" sz="2400" dirty="0"/>
              <a:t>: a category of data structures consisting of a set of </a:t>
            </a:r>
            <a:r>
              <a:rPr lang="en-US" sz="2400" b="1" dirty="0">
                <a:solidFill>
                  <a:schemeClr val="accent3"/>
                </a:solidFill>
              </a:rPr>
              <a:t>vertices</a:t>
            </a:r>
            <a:r>
              <a:rPr lang="en-US" sz="2400" dirty="0"/>
              <a:t> and a set of </a:t>
            </a:r>
            <a:r>
              <a:rPr lang="en-US" sz="2400" b="1" dirty="0">
                <a:solidFill>
                  <a:schemeClr val="accent3"/>
                </a:solidFill>
              </a:rPr>
              <a:t>edges</a:t>
            </a:r>
            <a:r>
              <a:rPr lang="en-US" sz="2400" dirty="0"/>
              <a:t> (pairs of vertices)</a:t>
            </a:r>
          </a:p>
          <a:p>
            <a:pPr lvl="1"/>
            <a:r>
              <a:rPr lang="en-US" sz="2000" b="1" dirty="0">
                <a:solidFill>
                  <a:schemeClr val="accent3"/>
                </a:solidFill>
              </a:rPr>
              <a:t>Labels</a:t>
            </a:r>
            <a:r>
              <a:rPr lang="en-US" sz="2000" dirty="0"/>
              <a:t>: additional data on vertices, edges, or both</a:t>
            </a:r>
          </a:p>
          <a:p>
            <a:pPr lvl="2"/>
            <a:r>
              <a:rPr lang="en-US" sz="1800" b="1" dirty="0">
                <a:solidFill>
                  <a:schemeClr val="accent3"/>
                </a:solidFill>
              </a:rPr>
              <a:t>Weighted</a:t>
            </a:r>
            <a:r>
              <a:rPr lang="en-US" sz="1800" dirty="0"/>
              <a:t>: a graph where edges have numeric labels</a:t>
            </a:r>
          </a:p>
          <a:p>
            <a:pPr lvl="1"/>
            <a:r>
              <a:rPr lang="en-US" sz="2000" b="1" dirty="0">
                <a:solidFill>
                  <a:schemeClr val="accent3"/>
                </a:solidFill>
              </a:rPr>
              <a:t>Directed</a:t>
            </a:r>
            <a:r>
              <a:rPr lang="en-US" sz="2000" dirty="0"/>
              <a:t>: the order of edge pairs matters (edges are arrows) [otherwise </a:t>
            </a:r>
            <a:r>
              <a:rPr lang="en-US" sz="2000" b="1" dirty="0">
                <a:solidFill>
                  <a:schemeClr val="accent3"/>
                </a:solidFill>
              </a:rPr>
              <a:t>undirected</a:t>
            </a:r>
            <a:r>
              <a:rPr lang="en-US" sz="2000" dirty="0"/>
              <a:t>]</a:t>
            </a:r>
          </a:p>
          <a:p>
            <a:pPr lvl="2"/>
            <a:r>
              <a:rPr lang="en-US" sz="1800" b="1" dirty="0">
                <a:solidFill>
                  <a:schemeClr val="accent3"/>
                </a:solidFill>
              </a:rPr>
              <a:t>Origin</a:t>
            </a:r>
            <a:r>
              <a:rPr lang="en-US" sz="1800" dirty="0"/>
              <a:t> is first in pair, </a:t>
            </a:r>
            <a:r>
              <a:rPr lang="en-US" sz="1800" b="1" dirty="0">
                <a:solidFill>
                  <a:schemeClr val="accent3"/>
                </a:solidFill>
              </a:rPr>
              <a:t>Destination</a:t>
            </a:r>
            <a:r>
              <a:rPr lang="en-US" sz="1800" dirty="0"/>
              <a:t> is second in pair</a:t>
            </a:r>
          </a:p>
          <a:p>
            <a:pPr lvl="2"/>
            <a:r>
              <a:rPr lang="en-US" sz="1800" b="1" dirty="0">
                <a:solidFill>
                  <a:schemeClr val="accent3"/>
                </a:solidFill>
              </a:rPr>
              <a:t>In-neighbors</a:t>
            </a:r>
            <a:r>
              <a:rPr lang="en-US" sz="1800" dirty="0"/>
              <a:t> of vertex are vertices that point to it, </a:t>
            </a:r>
            <a:r>
              <a:rPr lang="en-US" sz="1800" b="1" dirty="0">
                <a:solidFill>
                  <a:schemeClr val="accent3"/>
                </a:solidFill>
              </a:rPr>
              <a:t>out-neighbors</a:t>
            </a:r>
            <a:r>
              <a:rPr lang="en-US" sz="1800" dirty="0"/>
              <a:t> are vertices it points to</a:t>
            </a:r>
          </a:p>
          <a:p>
            <a:pPr lvl="2"/>
            <a:r>
              <a:rPr lang="en-US" sz="1800" b="1" dirty="0">
                <a:solidFill>
                  <a:schemeClr val="accent3"/>
                </a:solidFill>
              </a:rPr>
              <a:t>In-degree</a:t>
            </a:r>
            <a:r>
              <a:rPr lang="en-US" sz="1800" dirty="0"/>
              <a:t>: number of edges pointing to vertex, </a:t>
            </a:r>
            <a:r>
              <a:rPr lang="en-US" sz="1800" b="1" dirty="0">
                <a:solidFill>
                  <a:schemeClr val="accent3"/>
                </a:solidFill>
              </a:rPr>
              <a:t>out-degree</a:t>
            </a:r>
            <a:r>
              <a:rPr lang="en-US" sz="1800" dirty="0"/>
              <a:t>: number of edges from vertex</a:t>
            </a:r>
          </a:p>
          <a:p>
            <a:pPr lvl="1"/>
            <a:r>
              <a:rPr lang="en-US" sz="2000" b="1" dirty="0">
                <a:solidFill>
                  <a:schemeClr val="accent3"/>
                </a:solidFill>
              </a:rPr>
              <a:t>Cyclic</a:t>
            </a:r>
            <a:r>
              <a:rPr lang="en-US" sz="2000" dirty="0"/>
              <a:t>: contains at least one cycle [otherwise acyclic]</a:t>
            </a:r>
          </a:p>
          <a:p>
            <a:pPr lvl="1"/>
            <a:r>
              <a:rPr lang="en-US" sz="2000" b="1" dirty="0">
                <a:solidFill>
                  <a:schemeClr val="accent3"/>
                </a:solidFill>
              </a:rPr>
              <a:t>Simple graph</a:t>
            </a:r>
            <a:r>
              <a:rPr lang="en-US" sz="2000" dirty="0"/>
              <a:t>: No self-loops or parallel edges</a:t>
            </a:r>
          </a:p>
          <a:p>
            <a:r>
              <a:rPr lang="en-US" sz="2400" b="1" dirty="0">
                <a:solidFill>
                  <a:schemeClr val="accent3"/>
                </a:solidFill>
              </a:rPr>
              <a:t>Path</a:t>
            </a:r>
            <a:r>
              <a:rPr lang="en-US" sz="2400" dirty="0"/>
              <a:t>: sequence of vertices reachable by edges</a:t>
            </a:r>
          </a:p>
          <a:p>
            <a:pPr lvl="1"/>
            <a:r>
              <a:rPr lang="en-US" sz="2000" b="1" dirty="0">
                <a:solidFill>
                  <a:schemeClr val="accent3"/>
                </a:solidFill>
              </a:rPr>
              <a:t>Simple path</a:t>
            </a:r>
            <a:r>
              <a:rPr lang="en-US" sz="2000" dirty="0"/>
              <a:t>: no repeated vertices</a:t>
            </a:r>
          </a:p>
          <a:p>
            <a:pPr lvl="1"/>
            <a:r>
              <a:rPr lang="en-US" sz="2000" b="1" dirty="0">
                <a:solidFill>
                  <a:schemeClr val="accent3"/>
                </a:solidFill>
              </a:rPr>
              <a:t>Cycle</a:t>
            </a:r>
            <a:r>
              <a:rPr lang="en-US" sz="2000" dirty="0"/>
              <a:t>: a path that starts and ends at the same vertex</a:t>
            </a:r>
          </a:p>
          <a:p>
            <a:r>
              <a:rPr lang="en-US" sz="2400" b="1" dirty="0">
                <a:solidFill>
                  <a:schemeClr val="accent3"/>
                </a:solidFill>
              </a:rPr>
              <a:t>Self-loop</a:t>
            </a:r>
            <a:r>
              <a:rPr lang="en-US" sz="2400" dirty="0"/>
              <a:t>: edge from vertex to itself</a:t>
            </a:r>
          </a:p>
          <a:p>
            <a:r>
              <a:rPr lang="en-US" sz="2400" b="1" dirty="0">
                <a:solidFill>
                  <a:schemeClr val="accent3"/>
                </a:solidFill>
              </a:rPr>
              <a:t>Parallel edges</a:t>
            </a:r>
            <a:r>
              <a:rPr lang="en-US" sz="2400" dirty="0"/>
              <a:t>: two edges between same vertices in directed graph, going opposite directions</a:t>
            </a:r>
          </a:p>
        </p:txBody>
      </p:sp>
      <p:sp>
        <p:nvSpPr>
          <p:cNvPr id="4" name="Rounded Rectangle 3">
            <a:extLst>
              <a:ext uri="{FF2B5EF4-FFF2-40B4-BE49-F238E27FC236}">
                <a16:creationId xmlns:a16="http://schemas.microsoft.com/office/drawing/2014/main" id="{09E75C61-A04B-AB41-BCC9-6BD9704C55A4}"/>
              </a:ext>
            </a:extLst>
          </p:cNvPr>
          <p:cNvSpPr/>
          <p:nvPr/>
        </p:nvSpPr>
        <p:spPr>
          <a:xfrm>
            <a:off x="10383283" y="3428999"/>
            <a:ext cx="1536569" cy="281533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F40F3B7-63A4-904B-B63D-2CE1FFEB5E6B}"/>
              </a:ext>
            </a:extLst>
          </p:cNvPr>
          <p:cNvSpPr txBox="1"/>
          <p:nvPr/>
        </p:nvSpPr>
        <p:spPr>
          <a:xfrm>
            <a:off x="10437492" y="4051773"/>
            <a:ext cx="1393330" cy="369332"/>
          </a:xfrm>
          <a:prstGeom prst="rect">
            <a:avLst/>
          </a:prstGeom>
          <a:noFill/>
        </p:spPr>
        <p:txBody>
          <a:bodyPr wrap="none" rtlCol="0">
            <a:spAutoFit/>
          </a:bodyPr>
          <a:lstStyle/>
          <a:p>
            <a:r>
              <a:rPr lang="en-US" b="1" dirty="0"/>
              <a:t>(          ,         )</a:t>
            </a:r>
          </a:p>
        </p:txBody>
      </p:sp>
      <p:sp>
        <p:nvSpPr>
          <p:cNvPr id="6" name="Rounded Rectangle 5">
            <a:extLst>
              <a:ext uri="{FF2B5EF4-FFF2-40B4-BE49-F238E27FC236}">
                <a16:creationId xmlns:a16="http://schemas.microsoft.com/office/drawing/2014/main" id="{3A44D343-8015-E548-B7B8-C8C6345036CF}"/>
              </a:ext>
            </a:extLst>
          </p:cNvPr>
          <p:cNvSpPr/>
          <p:nvPr/>
        </p:nvSpPr>
        <p:spPr>
          <a:xfrm>
            <a:off x="10383283" y="515490"/>
            <a:ext cx="1536569" cy="281533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611;p33">
            <a:extLst>
              <a:ext uri="{FF2B5EF4-FFF2-40B4-BE49-F238E27FC236}">
                <a16:creationId xmlns:a16="http://schemas.microsoft.com/office/drawing/2014/main" id="{F104D8BB-3735-2E4D-8C31-AE836EA2E908}"/>
              </a:ext>
            </a:extLst>
          </p:cNvPr>
          <p:cNvSpPr/>
          <p:nvPr/>
        </p:nvSpPr>
        <p:spPr>
          <a:xfrm>
            <a:off x="10955067" y="1177025"/>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a</a:t>
            </a:r>
            <a:endParaRPr sz="1600" b="1" dirty="0">
              <a:latin typeface="Consolas" panose="020B0609020204030204" pitchFamily="49" charset="0"/>
              <a:cs typeface="Consolas" panose="020B0609020204030204" pitchFamily="49" charset="0"/>
            </a:endParaRPr>
          </a:p>
        </p:txBody>
      </p:sp>
      <p:sp>
        <p:nvSpPr>
          <p:cNvPr id="8" name="Google Shape;612;p33">
            <a:extLst>
              <a:ext uri="{FF2B5EF4-FFF2-40B4-BE49-F238E27FC236}">
                <a16:creationId xmlns:a16="http://schemas.microsoft.com/office/drawing/2014/main" id="{EBAD9208-8B73-7B4D-AD88-C6CBC89961B3}"/>
              </a:ext>
            </a:extLst>
          </p:cNvPr>
          <p:cNvSpPr/>
          <p:nvPr/>
        </p:nvSpPr>
        <p:spPr>
          <a:xfrm>
            <a:off x="10951349" y="1858441"/>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a:latin typeface="Consolas" panose="020B0609020204030204" pitchFamily="49" charset="0"/>
                <a:cs typeface="Consolas" panose="020B0609020204030204" pitchFamily="49" charset="0"/>
              </a:rPr>
              <a:t>b</a:t>
            </a:r>
            <a:endParaRPr sz="1600" b="1">
              <a:latin typeface="Consolas" panose="020B0609020204030204" pitchFamily="49" charset="0"/>
              <a:cs typeface="Consolas" panose="020B0609020204030204" pitchFamily="49" charset="0"/>
            </a:endParaRPr>
          </a:p>
        </p:txBody>
      </p:sp>
      <p:sp>
        <p:nvSpPr>
          <p:cNvPr id="9" name="Google Shape;614;p33">
            <a:extLst>
              <a:ext uri="{FF2B5EF4-FFF2-40B4-BE49-F238E27FC236}">
                <a16:creationId xmlns:a16="http://schemas.microsoft.com/office/drawing/2014/main" id="{EE01A1E3-F0E5-0440-998F-CCED10645F2A}"/>
              </a:ext>
            </a:extLst>
          </p:cNvPr>
          <p:cNvSpPr/>
          <p:nvPr/>
        </p:nvSpPr>
        <p:spPr>
          <a:xfrm>
            <a:off x="10951349" y="2539857"/>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a:latin typeface="Consolas" panose="020B0609020204030204" pitchFamily="49" charset="0"/>
                <a:cs typeface="Consolas" panose="020B0609020204030204" pitchFamily="49" charset="0"/>
              </a:rPr>
              <a:t>c</a:t>
            </a:r>
            <a:endParaRPr sz="1600" b="1">
              <a:latin typeface="Consolas" panose="020B0609020204030204" pitchFamily="49" charset="0"/>
              <a:cs typeface="Consolas" panose="020B0609020204030204" pitchFamily="49" charset="0"/>
            </a:endParaRPr>
          </a:p>
        </p:txBody>
      </p:sp>
      <p:sp>
        <p:nvSpPr>
          <p:cNvPr id="10" name="TextBox 9">
            <a:extLst>
              <a:ext uri="{FF2B5EF4-FFF2-40B4-BE49-F238E27FC236}">
                <a16:creationId xmlns:a16="http://schemas.microsoft.com/office/drawing/2014/main" id="{E2FD17AE-7C97-3348-BFC4-6EF67F825F8B}"/>
              </a:ext>
            </a:extLst>
          </p:cNvPr>
          <p:cNvSpPr txBox="1"/>
          <p:nvPr/>
        </p:nvSpPr>
        <p:spPr>
          <a:xfrm>
            <a:off x="10436688" y="668337"/>
            <a:ext cx="1425262" cy="307777"/>
          </a:xfrm>
          <a:prstGeom prst="rect">
            <a:avLst/>
          </a:prstGeom>
          <a:noFill/>
        </p:spPr>
        <p:txBody>
          <a:bodyPr wrap="none" rtlCol="0">
            <a:spAutoFit/>
          </a:bodyPr>
          <a:lstStyle/>
          <a:p>
            <a:r>
              <a:rPr lang="en-US" sz="1400" b="1" dirty="0"/>
              <a:t>V: Set of vertices</a:t>
            </a:r>
          </a:p>
        </p:txBody>
      </p:sp>
      <p:sp>
        <p:nvSpPr>
          <p:cNvPr id="11" name="TextBox 10">
            <a:extLst>
              <a:ext uri="{FF2B5EF4-FFF2-40B4-BE49-F238E27FC236}">
                <a16:creationId xmlns:a16="http://schemas.microsoft.com/office/drawing/2014/main" id="{20FD072E-5272-7E4D-AACE-BD9FF76E0037}"/>
              </a:ext>
            </a:extLst>
          </p:cNvPr>
          <p:cNvSpPr txBox="1"/>
          <p:nvPr/>
        </p:nvSpPr>
        <p:spPr>
          <a:xfrm>
            <a:off x="10534555" y="3583027"/>
            <a:ext cx="1261949" cy="307777"/>
          </a:xfrm>
          <a:prstGeom prst="rect">
            <a:avLst/>
          </a:prstGeom>
          <a:noFill/>
        </p:spPr>
        <p:txBody>
          <a:bodyPr wrap="none" rtlCol="0">
            <a:spAutoFit/>
          </a:bodyPr>
          <a:lstStyle/>
          <a:p>
            <a:r>
              <a:rPr lang="en-US" sz="1400" b="1" dirty="0"/>
              <a:t>E: Set of edges</a:t>
            </a:r>
          </a:p>
        </p:txBody>
      </p:sp>
      <p:sp>
        <p:nvSpPr>
          <p:cNvPr id="12" name="Google Shape;611;p33">
            <a:extLst>
              <a:ext uri="{FF2B5EF4-FFF2-40B4-BE49-F238E27FC236}">
                <a16:creationId xmlns:a16="http://schemas.microsoft.com/office/drawing/2014/main" id="{378B6FE9-2B44-E84C-92F3-8382DA938381}"/>
              </a:ext>
            </a:extLst>
          </p:cNvPr>
          <p:cNvSpPr/>
          <p:nvPr/>
        </p:nvSpPr>
        <p:spPr>
          <a:xfrm>
            <a:off x="10614440" y="4055809"/>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a</a:t>
            </a:r>
            <a:endParaRPr sz="1600" b="1" dirty="0">
              <a:latin typeface="Consolas" panose="020B0609020204030204" pitchFamily="49" charset="0"/>
              <a:cs typeface="Consolas" panose="020B0609020204030204" pitchFamily="49" charset="0"/>
            </a:endParaRPr>
          </a:p>
        </p:txBody>
      </p:sp>
      <p:sp>
        <p:nvSpPr>
          <p:cNvPr id="13" name="Google Shape;611;p33">
            <a:extLst>
              <a:ext uri="{FF2B5EF4-FFF2-40B4-BE49-F238E27FC236}">
                <a16:creationId xmlns:a16="http://schemas.microsoft.com/office/drawing/2014/main" id="{9F671BC3-A20F-7543-88E7-052CC55B96FF}"/>
              </a:ext>
            </a:extLst>
          </p:cNvPr>
          <p:cNvSpPr/>
          <p:nvPr/>
        </p:nvSpPr>
        <p:spPr>
          <a:xfrm>
            <a:off x="11239216" y="4039939"/>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b</a:t>
            </a:r>
            <a:endParaRPr sz="1600" b="1" dirty="0">
              <a:latin typeface="Consolas" panose="020B0609020204030204" pitchFamily="49" charset="0"/>
              <a:cs typeface="Consolas" panose="020B0609020204030204" pitchFamily="49" charset="0"/>
            </a:endParaRPr>
          </a:p>
        </p:txBody>
      </p:sp>
      <p:sp>
        <p:nvSpPr>
          <p:cNvPr id="14" name="TextBox 13">
            <a:extLst>
              <a:ext uri="{FF2B5EF4-FFF2-40B4-BE49-F238E27FC236}">
                <a16:creationId xmlns:a16="http://schemas.microsoft.com/office/drawing/2014/main" id="{36F628FE-51DD-4047-9CC3-DE74A2314544}"/>
              </a:ext>
            </a:extLst>
          </p:cNvPr>
          <p:cNvSpPr txBox="1"/>
          <p:nvPr/>
        </p:nvSpPr>
        <p:spPr>
          <a:xfrm>
            <a:off x="10435382" y="4685136"/>
            <a:ext cx="1393330" cy="369332"/>
          </a:xfrm>
          <a:prstGeom prst="rect">
            <a:avLst/>
          </a:prstGeom>
          <a:noFill/>
        </p:spPr>
        <p:txBody>
          <a:bodyPr wrap="none" rtlCol="0">
            <a:spAutoFit/>
          </a:bodyPr>
          <a:lstStyle/>
          <a:p>
            <a:r>
              <a:rPr lang="en-US" b="1" dirty="0"/>
              <a:t>(          ,         )</a:t>
            </a:r>
          </a:p>
        </p:txBody>
      </p:sp>
      <p:sp>
        <p:nvSpPr>
          <p:cNvPr id="15" name="Google Shape;611;p33">
            <a:extLst>
              <a:ext uri="{FF2B5EF4-FFF2-40B4-BE49-F238E27FC236}">
                <a16:creationId xmlns:a16="http://schemas.microsoft.com/office/drawing/2014/main" id="{B7D0DB7D-54EB-B144-BC40-4EFDB07819DB}"/>
              </a:ext>
            </a:extLst>
          </p:cNvPr>
          <p:cNvSpPr/>
          <p:nvPr/>
        </p:nvSpPr>
        <p:spPr>
          <a:xfrm>
            <a:off x="10612330" y="4689172"/>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a</a:t>
            </a:r>
            <a:endParaRPr sz="1600" b="1" dirty="0">
              <a:latin typeface="Consolas" panose="020B0609020204030204" pitchFamily="49" charset="0"/>
              <a:cs typeface="Consolas" panose="020B0609020204030204" pitchFamily="49" charset="0"/>
            </a:endParaRPr>
          </a:p>
        </p:txBody>
      </p:sp>
      <p:sp>
        <p:nvSpPr>
          <p:cNvPr id="16" name="Google Shape;611;p33">
            <a:extLst>
              <a:ext uri="{FF2B5EF4-FFF2-40B4-BE49-F238E27FC236}">
                <a16:creationId xmlns:a16="http://schemas.microsoft.com/office/drawing/2014/main" id="{75519AF0-ED47-CB4D-AC18-F1F79946A06B}"/>
              </a:ext>
            </a:extLst>
          </p:cNvPr>
          <p:cNvSpPr/>
          <p:nvPr/>
        </p:nvSpPr>
        <p:spPr>
          <a:xfrm>
            <a:off x="11237106" y="4673302"/>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c</a:t>
            </a:r>
            <a:endParaRPr sz="1600" b="1" dirty="0">
              <a:latin typeface="Consolas" panose="020B0609020204030204" pitchFamily="49" charset="0"/>
              <a:cs typeface="Consolas" panose="020B0609020204030204" pitchFamily="49" charset="0"/>
            </a:endParaRPr>
          </a:p>
        </p:txBody>
      </p:sp>
      <p:sp>
        <p:nvSpPr>
          <p:cNvPr id="17" name="TextBox 16">
            <a:extLst>
              <a:ext uri="{FF2B5EF4-FFF2-40B4-BE49-F238E27FC236}">
                <a16:creationId xmlns:a16="http://schemas.microsoft.com/office/drawing/2014/main" id="{0DD8D954-3BF7-0949-A4CA-FC132DC65335}"/>
              </a:ext>
            </a:extLst>
          </p:cNvPr>
          <p:cNvSpPr txBox="1"/>
          <p:nvPr/>
        </p:nvSpPr>
        <p:spPr>
          <a:xfrm>
            <a:off x="10424918" y="5355964"/>
            <a:ext cx="1393330" cy="369332"/>
          </a:xfrm>
          <a:prstGeom prst="rect">
            <a:avLst/>
          </a:prstGeom>
          <a:noFill/>
        </p:spPr>
        <p:txBody>
          <a:bodyPr wrap="none" rtlCol="0">
            <a:spAutoFit/>
          </a:bodyPr>
          <a:lstStyle/>
          <a:p>
            <a:r>
              <a:rPr lang="en-US" b="1" dirty="0"/>
              <a:t>(          ,         )</a:t>
            </a:r>
          </a:p>
        </p:txBody>
      </p:sp>
      <p:sp>
        <p:nvSpPr>
          <p:cNvPr id="18" name="Google Shape;611;p33">
            <a:extLst>
              <a:ext uri="{FF2B5EF4-FFF2-40B4-BE49-F238E27FC236}">
                <a16:creationId xmlns:a16="http://schemas.microsoft.com/office/drawing/2014/main" id="{E6FDAB3D-BEA0-7047-9828-D8F08E692D70}"/>
              </a:ext>
            </a:extLst>
          </p:cNvPr>
          <p:cNvSpPr/>
          <p:nvPr/>
        </p:nvSpPr>
        <p:spPr>
          <a:xfrm>
            <a:off x="10601866" y="5360000"/>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c</a:t>
            </a:r>
            <a:endParaRPr sz="1600" b="1" dirty="0">
              <a:latin typeface="Consolas" panose="020B0609020204030204" pitchFamily="49" charset="0"/>
              <a:cs typeface="Consolas" panose="020B0609020204030204" pitchFamily="49" charset="0"/>
            </a:endParaRPr>
          </a:p>
        </p:txBody>
      </p:sp>
      <p:sp>
        <p:nvSpPr>
          <p:cNvPr id="19" name="Google Shape;611;p33">
            <a:extLst>
              <a:ext uri="{FF2B5EF4-FFF2-40B4-BE49-F238E27FC236}">
                <a16:creationId xmlns:a16="http://schemas.microsoft.com/office/drawing/2014/main" id="{1B1539D8-6AED-E640-9611-F2D87D64F372}"/>
              </a:ext>
            </a:extLst>
          </p:cNvPr>
          <p:cNvSpPr/>
          <p:nvPr/>
        </p:nvSpPr>
        <p:spPr>
          <a:xfrm>
            <a:off x="11226642" y="5344130"/>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d</a:t>
            </a:r>
            <a:endParaRPr sz="1600" b="1" dirty="0">
              <a:latin typeface="Consolas" panose="020B0609020204030204" pitchFamily="49" charset="0"/>
              <a:cs typeface="Consolas" panose="020B0609020204030204" pitchFamily="49" charset="0"/>
            </a:endParaRPr>
          </a:p>
        </p:txBody>
      </p:sp>
      <p:sp>
        <p:nvSpPr>
          <p:cNvPr id="20" name="TextBox 19">
            <a:extLst>
              <a:ext uri="{FF2B5EF4-FFF2-40B4-BE49-F238E27FC236}">
                <a16:creationId xmlns:a16="http://schemas.microsoft.com/office/drawing/2014/main" id="{41684319-BC5D-8A41-8A29-61582B0F8A3F}"/>
              </a:ext>
            </a:extLst>
          </p:cNvPr>
          <p:cNvSpPr txBox="1"/>
          <p:nvPr/>
        </p:nvSpPr>
        <p:spPr>
          <a:xfrm>
            <a:off x="10976167" y="2952358"/>
            <a:ext cx="343364" cy="369332"/>
          </a:xfrm>
          <a:prstGeom prst="rect">
            <a:avLst/>
          </a:prstGeom>
          <a:noFill/>
        </p:spPr>
        <p:txBody>
          <a:bodyPr wrap="none" rtlCol="0">
            <a:spAutoFit/>
          </a:bodyPr>
          <a:lstStyle/>
          <a:p>
            <a:r>
              <a:rPr lang="en-US" dirty="0"/>
              <a:t>…</a:t>
            </a:r>
          </a:p>
        </p:txBody>
      </p:sp>
      <p:sp>
        <p:nvSpPr>
          <p:cNvPr id="21" name="TextBox 20">
            <a:extLst>
              <a:ext uri="{FF2B5EF4-FFF2-40B4-BE49-F238E27FC236}">
                <a16:creationId xmlns:a16="http://schemas.microsoft.com/office/drawing/2014/main" id="{81B2EDE3-DB3A-B84C-81DD-5758930CEC70}"/>
              </a:ext>
            </a:extLst>
          </p:cNvPr>
          <p:cNvSpPr txBox="1"/>
          <p:nvPr/>
        </p:nvSpPr>
        <p:spPr>
          <a:xfrm>
            <a:off x="10976167" y="5873240"/>
            <a:ext cx="343364" cy="369332"/>
          </a:xfrm>
          <a:prstGeom prst="rect">
            <a:avLst/>
          </a:prstGeom>
          <a:noFill/>
        </p:spPr>
        <p:txBody>
          <a:bodyPr wrap="none" rtlCol="0">
            <a:spAutoFit/>
          </a:bodyPr>
          <a:lstStyle/>
          <a:p>
            <a:r>
              <a:rPr lang="en-US" dirty="0"/>
              <a:t>…</a:t>
            </a:r>
          </a:p>
        </p:txBody>
      </p:sp>
      <p:sp>
        <p:nvSpPr>
          <p:cNvPr id="22" name="Google Shape;611;p33">
            <a:extLst>
              <a:ext uri="{FF2B5EF4-FFF2-40B4-BE49-F238E27FC236}">
                <a16:creationId xmlns:a16="http://schemas.microsoft.com/office/drawing/2014/main" id="{F354062D-F5D3-904A-90D1-185E90F2FE25}"/>
              </a:ext>
            </a:extLst>
          </p:cNvPr>
          <p:cNvSpPr/>
          <p:nvPr/>
        </p:nvSpPr>
        <p:spPr>
          <a:xfrm>
            <a:off x="7705501" y="4848109"/>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a</a:t>
            </a:r>
            <a:endParaRPr sz="1600" b="1" dirty="0">
              <a:latin typeface="Consolas" panose="020B0609020204030204" pitchFamily="49" charset="0"/>
              <a:cs typeface="Consolas" panose="020B0609020204030204" pitchFamily="49" charset="0"/>
            </a:endParaRPr>
          </a:p>
        </p:txBody>
      </p:sp>
      <p:sp>
        <p:nvSpPr>
          <p:cNvPr id="23" name="Google Shape;612;p33">
            <a:extLst>
              <a:ext uri="{FF2B5EF4-FFF2-40B4-BE49-F238E27FC236}">
                <a16:creationId xmlns:a16="http://schemas.microsoft.com/office/drawing/2014/main" id="{6BD22EDD-A59B-7147-9CFE-A0C48E708A6D}"/>
              </a:ext>
            </a:extLst>
          </p:cNvPr>
          <p:cNvSpPr/>
          <p:nvPr/>
        </p:nvSpPr>
        <p:spPr>
          <a:xfrm>
            <a:off x="8190939" y="4420473"/>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b</a:t>
            </a:r>
            <a:endParaRPr sz="1600" b="1" dirty="0">
              <a:latin typeface="Consolas" panose="020B0609020204030204" pitchFamily="49" charset="0"/>
              <a:cs typeface="Consolas" panose="020B0609020204030204" pitchFamily="49" charset="0"/>
            </a:endParaRPr>
          </a:p>
        </p:txBody>
      </p:sp>
      <p:sp>
        <p:nvSpPr>
          <p:cNvPr id="24" name="Google Shape;613;p33">
            <a:extLst>
              <a:ext uri="{FF2B5EF4-FFF2-40B4-BE49-F238E27FC236}">
                <a16:creationId xmlns:a16="http://schemas.microsoft.com/office/drawing/2014/main" id="{21F75B85-E54A-644B-8B52-25134D6488E6}"/>
              </a:ext>
            </a:extLst>
          </p:cNvPr>
          <p:cNvSpPr/>
          <p:nvPr/>
        </p:nvSpPr>
        <p:spPr>
          <a:xfrm>
            <a:off x="8583939" y="5021257"/>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c</a:t>
            </a:r>
            <a:endParaRPr sz="1600" b="1" dirty="0">
              <a:latin typeface="Consolas" panose="020B0609020204030204" pitchFamily="49" charset="0"/>
              <a:cs typeface="Consolas" panose="020B0609020204030204" pitchFamily="49" charset="0"/>
            </a:endParaRPr>
          </a:p>
        </p:txBody>
      </p:sp>
      <p:cxnSp>
        <p:nvCxnSpPr>
          <p:cNvPr id="25" name="Google Shape;615;p33">
            <a:extLst>
              <a:ext uri="{FF2B5EF4-FFF2-40B4-BE49-F238E27FC236}">
                <a16:creationId xmlns:a16="http://schemas.microsoft.com/office/drawing/2014/main" id="{FD0BA401-AF25-9E4A-9EC6-A619D5DA6B28}"/>
              </a:ext>
            </a:extLst>
          </p:cNvPr>
          <p:cNvCxnSpPr>
            <a:cxnSpLocks/>
            <a:stCxn id="22" idx="7"/>
            <a:endCxn id="23" idx="3"/>
          </p:cNvCxnSpPr>
          <p:nvPr/>
        </p:nvCxnSpPr>
        <p:spPr>
          <a:xfrm flipV="1">
            <a:off x="8040947" y="4755919"/>
            <a:ext cx="207546" cy="149744"/>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Google Shape;616;p33">
            <a:extLst>
              <a:ext uri="{FF2B5EF4-FFF2-40B4-BE49-F238E27FC236}">
                <a16:creationId xmlns:a16="http://schemas.microsoft.com/office/drawing/2014/main" id="{DE91CDF0-9CEA-B941-980E-F333C207D29B}"/>
              </a:ext>
            </a:extLst>
          </p:cNvPr>
          <p:cNvCxnSpPr>
            <a:cxnSpLocks/>
            <a:stCxn id="22" idx="5"/>
            <a:endCxn id="24" idx="2"/>
          </p:cNvCxnSpPr>
          <p:nvPr/>
        </p:nvCxnSpPr>
        <p:spPr>
          <a:xfrm>
            <a:off x="8040947" y="5183555"/>
            <a:ext cx="542992" cy="34202"/>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Google Shape;614;p33">
            <a:extLst>
              <a:ext uri="{FF2B5EF4-FFF2-40B4-BE49-F238E27FC236}">
                <a16:creationId xmlns:a16="http://schemas.microsoft.com/office/drawing/2014/main" id="{3B86DEAB-5E97-2C47-915A-E7BD5BBF3145}"/>
              </a:ext>
            </a:extLst>
          </p:cNvPr>
          <p:cNvSpPr/>
          <p:nvPr/>
        </p:nvSpPr>
        <p:spPr>
          <a:xfrm>
            <a:off x="9165684" y="4292136"/>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e</a:t>
            </a:r>
            <a:endParaRPr sz="1600" b="1" dirty="0">
              <a:latin typeface="Consolas" panose="020B0609020204030204" pitchFamily="49" charset="0"/>
              <a:cs typeface="Consolas" panose="020B0609020204030204" pitchFamily="49" charset="0"/>
            </a:endParaRPr>
          </a:p>
        </p:txBody>
      </p:sp>
      <p:sp>
        <p:nvSpPr>
          <p:cNvPr id="28" name="Google Shape;614;p33">
            <a:extLst>
              <a:ext uri="{FF2B5EF4-FFF2-40B4-BE49-F238E27FC236}">
                <a16:creationId xmlns:a16="http://schemas.microsoft.com/office/drawing/2014/main" id="{CCAC87A4-2FBB-8241-A4F7-CB94FD142EC3}"/>
              </a:ext>
            </a:extLst>
          </p:cNvPr>
          <p:cNvSpPr/>
          <p:nvPr/>
        </p:nvSpPr>
        <p:spPr>
          <a:xfrm>
            <a:off x="9328932" y="4987055"/>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d</a:t>
            </a:r>
            <a:endParaRPr sz="1600" b="1" dirty="0">
              <a:latin typeface="Consolas" panose="020B0609020204030204" pitchFamily="49" charset="0"/>
              <a:cs typeface="Consolas" panose="020B0609020204030204" pitchFamily="49" charset="0"/>
            </a:endParaRPr>
          </a:p>
        </p:txBody>
      </p:sp>
      <p:cxnSp>
        <p:nvCxnSpPr>
          <p:cNvPr id="29" name="Google Shape;616;p33">
            <a:extLst>
              <a:ext uri="{FF2B5EF4-FFF2-40B4-BE49-F238E27FC236}">
                <a16:creationId xmlns:a16="http://schemas.microsoft.com/office/drawing/2014/main" id="{8C77BFB6-B64F-C24F-8425-F09AC9F78BA9}"/>
              </a:ext>
            </a:extLst>
          </p:cNvPr>
          <p:cNvCxnSpPr>
            <a:cxnSpLocks/>
            <a:stCxn id="24" idx="6"/>
            <a:endCxn id="28" idx="2"/>
          </p:cNvCxnSpPr>
          <p:nvPr/>
        </p:nvCxnSpPr>
        <p:spPr>
          <a:xfrm flipV="1">
            <a:off x="8976939" y="5183555"/>
            <a:ext cx="351993" cy="34202"/>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Google Shape;615;p33">
            <a:extLst>
              <a:ext uri="{FF2B5EF4-FFF2-40B4-BE49-F238E27FC236}">
                <a16:creationId xmlns:a16="http://schemas.microsoft.com/office/drawing/2014/main" id="{0E91053C-3D7F-214D-9BD5-75BA1413450A}"/>
              </a:ext>
            </a:extLst>
          </p:cNvPr>
          <p:cNvCxnSpPr>
            <a:cxnSpLocks/>
            <a:stCxn id="24" idx="1"/>
            <a:endCxn id="23" idx="5"/>
          </p:cNvCxnSpPr>
          <p:nvPr/>
        </p:nvCxnSpPr>
        <p:spPr>
          <a:xfrm flipH="1" flipV="1">
            <a:off x="8526385" y="4755919"/>
            <a:ext cx="115108" cy="322892"/>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Google Shape;616;p33">
            <a:extLst>
              <a:ext uri="{FF2B5EF4-FFF2-40B4-BE49-F238E27FC236}">
                <a16:creationId xmlns:a16="http://schemas.microsoft.com/office/drawing/2014/main" id="{502B3CF0-697A-DC43-8B87-F6EAFE155346}"/>
              </a:ext>
            </a:extLst>
          </p:cNvPr>
          <p:cNvCxnSpPr>
            <a:cxnSpLocks/>
            <a:stCxn id="28" idx="1"/>
            <a:endCxn id="23" idx="6"/>
          </p:cNvCxnSpPr>
          <p:nvPr/>
        </p:nvCxnSpPr>
        <p:spPr>
          <a:xfrm flipH="1" flipV="1">
            <a:off x="8583939" y="4616973"/>
            <a:ext cx="802547" cy="427636"/>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4377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 name="Table 90">
            <a:extLst>
              <a:ext uri="{FF2B5EF4-FFF2-40B4-BE49-F238E27FC236}">
                <a16:creationId xmlns:a16="http://schemas.microsoft.com/office/drawing/2014/main" id="{20B6F012-5592-F049-9AFF-6A045F5F6DB2}"/>
              </a:ext>
            </a:extLst>
          </p:cNvPr>
          <p:cNvGraphicFramePr>
            <a:graphicFrameLocks noGrp="1"/>
          </p:cNvGraphicFramePr>
          <p:nvPr>
            <p:extLst>
              <p:ext uri="{D42A27DB-BD31-4B8C-83A1-F6EECF244321}">
                <p14:modId xmlns:p14="http://schemas.microsoft.com/office/powerpoint/2010/main" val="4155426214"/>
              </p:ext>
            </p:extLst>
          </p:nvPr>
        </p:nvGraphicFramePr>
        <p:xfrm>
          <a:off x="7667175" y="601803"/>
          <a:ext cx="4206871" cy="2225040"/>
        </p:xfrm>
        <a:graphic>
          <a:graphicData uri="http://schemas.openxmlformats.org/drawingml/2006/table">
            <a:tbl>
              <a:tblPr firstRow="1" bandRow="1">
                <a:tableStyleId>{5C22544A-7EE6-4342-B048-85BDC9FD1C3A}</a:tableStyleId>
              </a:tblPr>
              <a:tblGrid>
                <a:gridCol w="2805454">
                  <a:extLst>
                    <a:ext uri="{9D8B030D-6E8A-4147-A177-3AD203B41FA5}">
                      <a16:colId xmlns:a16="http://schemas.microsoft.com/office/drawing/2014/main" val="29581149"/>
                    </a:ext>
                  </a:extLst>
                </a:gridCol>
                <a:gridCol w="1401417">
                  <a:extLst>
                    <a:ext uri="{9D8B030D-6E8A-4147-A177-3AD203B41FA5}">
                      <a16:colId xmlns:a16="http://schemas.microsoft.com/office/drawing/2014/main" val="3546704715"/>
                    </a:ext>
                  </a:extLst>
                </a:gridCol>
              </a:tblGrid>
              <a:tr h="370840">
                <a:tc>
                  <a:txBody>
                    <a:bodyPr/>
                    <a:lstStyle/>
                    <a:p>
                      <a:r>
                        <a:rPr lang="en-US" b="1" dirty="0">
                          <a:solidFill>
                            <a:schemeClr val="tx1"/>
                          </a:solidFill>
                        </a:rPr>
                        <a:t>Add Edge</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chemeClr val="tx1"/>
                        </a:solidFill>
                      </a:endParaRP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2456913"/>
                  </a:ext>
                </a:extLst>
              </a:tr>
              <a:tr h="370840">
                <a:tc>
                  <a:txBody>
                    <a:bodyPr/>
                    <a:lstStyle/>
                    <a:p>
                      <a:r>
                        <a:rPr lang="en-US" b="1" dirty="0">
                          <a:solidFill>
                            <a:schemeClr val="tx1"/>
                          </a:solidFill>
                        </a:rPr>
                        <a:t>Remove Edge</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chemeClr val="tx1"/>
                        </a:solidFill>
                      </a:endParaRP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22850"/>
                  </a:ext>
                </a:extLst>
              </a:tr>
              <a:tr h="370840">
                <a:tc>
                  <a:txBody>
                    <a:bodyPr/>
                    <a:lstStyle/>
                    <a:p>
                      <a:r>
                        <a:rPr lang="en-US" b="1" dirty="0">
                          <a:solidFill>
                            <a:schemeClr val="tx1"/>
                          </a:solidFill>
                        </a:rPr>
                        <a:t>Check if edge (u, v) exists</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chemeClr val="tx1"/>
                        </a:solidFill>
                      </a:endParaRP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73029766"/>
                  </a:ext>
                </a:extLst>
              </a:tr>
              <a:tr h="370840">
                <a:tc>
                  <a:txBody>
                    <a:bodyPr/>
                    <a:lstStyle/>
                    <a:p>
                      <a:r>
                        <a:rPr lang="en-US" b="1" dirty="0">
                          <a:solidFill>
                            <a:schemeClr val="tx1"/>
                          </a:solidFill>
                        </a:rPr>
                        <a:t>Get out-neighbors of u</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chemeClr val="tx1"/>
                        </a:solidFill>
                      </a:endParaRP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9550275"/>
                  </a:ext>
                </a:extLst>
              </a:tr>
              <a:tr h="370840">
                <a:tc>
                  <a:txBody>
                    <a:bodyPr/>
                    <a:lstStyle/>
                    <a:p>
                      <a:r>
                        <a:rPr lang="en-US" b="1" dirty="0">
                          <a:solidFill>
                            <a:schemeClr val="tx1"/>
                          </a:solidFill>
                        </a:rPr>
                        <a:t>Get in-neighbors of v</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chemeClr val="tx1"/>
                        </a:solidFill>
                      </a:endParaRP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2523638"/>
                  </a:ext>
                </a:extLst>
              </a:tr>
              <a:tr h="370840">
                <a:tc>
                  <a:txBody>
                    <a:bodyPr/>
                    <a:lstStyle/>
                    <a:p>
                      <a:r>
                        <a:rPr lang="en-US" b="1" dirty="0">
                          <a:solidFill>
                            <a:schemeClr val="tx1"/>
                          </a:solidFill>
                        </a:rPr>
                        <a:t>(Space Complexity)</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chemeClr val="tx1"/>
                        </a:solidFill>
                      </a:endParaRP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8185659"/>
                  </a:ext>
                </a:extLst>
              </a:tr>
            </a:tbl>
          </a:graphicData>
        </a:graphic>
      </p:graphicFrame>
      <p:sp>
        <p:nvSpPr>
          <p:cNvPr id="2" name="Title 1">
            <a:extLst>
              <a:ext uri="{FF2B5EF4-FFF2-40B4-BE49-F238E27FC236}">
                <a16:creationId xmlns:a16="http://schemas.microsoft.com/office/drawing/2014/main" id="{BE350728-44A4-43B7-96A2-3BBAE82EF22C}"/>
              </a:ext>
            </a:extLst>
          </p:cNvPr>
          <p:cNvSpPr>
            <a:spLocks noGrp="1"/>
          </p:cNvSpPr>
          <p:nvPr>
            <p:ph type="title"/>
          </p:nvPr>
        </p:nvSpPr>
        <p:spPr>
          <a:xfrm>
            <a:off x="790888" y="193987"/>
            <a:ext cx="6159366" cy="762635"/>
          </a:xfrm>
        </p:spPr>
        <p:txBody>
          <a:bodyPr/>
          <a:lstStyle/>
          <a:p>
            <a:r>
              <a:rPr lang="en-US" sz="3600" i="1" dirty="0">
                <a:solidFill>
                  <a:schemeClr val="accent4"/>
                </a:solidFill>
              </a:rPr>
              <a:t>Review</a:t>
            </a:r>
            <a:r>
              <a:rPr lang="en-US" dirty="0"/>
              <a:t>  Adjacency Matrix</a:t>
            </a:r>
          </a:p>
        </p:txBody>
      </p:sp>
      <p:graphicFrame>
        <p:nvGraphicFramePr>
          <p:cNvPr id="36" name="Content Placeholder 35">
            <a:extLst>
              <a:ext uri="{FF2B5EF4-FFF2-40B4-BE49-F238E27FC236}">
                <a16:creationId xmlns:a16="http://schemas.microsoft.com/office/drawing/2014/main" id="{CDA7B705-6349-4711-8483-50B9905B4682}"/>
              </a:ext>
            </a:extLst>
          </p:cNvPr>
          <p:cNvGraphicFramePr>
            <a:graphicFrameLocks noGrp="1"/>
          </p:cNvGraphicFramePr>
          <p:nvPr>
            <p:ph idx="1"/>
            <p:extLst>
              <p:ext uri="{D42A27DB-BD31-4B8C-83A1-F6EECF244321}">
                <p14:modId xmlns:p14="http://schemas.microsoft.com/office/powerpoint/2010/main" val="383981974"/>
              </p:ext>
            </p:extLst>
          </p:nvPr>
        </p:nvGraphicFramePr>
        <p:xfrm>
          <a:off x="8872593" y="3964981"/>
          <a:ext cx="2662182" cy="2277648"/>
        </p:xfrm>
        <a:graphic>
          <a:graphicData uri="http://schemas.openxmlformats.org/drawingml/2006/table">
            <a:tbl>
              <a:tblPr firstRow="1" bandRow="1">
                <a:tableStyleId>{5940675A-B579-460E-94D1-54222C63F5DA}</a:tableStyleId>
              </a:tblPr>
              <a:tblGrid>
                <a:gridCol w="443697">
                  <a:extLst>
                    <a:ext uri="{9D8B030D-6E8A-4147-A177-3AD203B41FA5}">
                      <a16:colId xmlns:a16="http://schemas.microsoft.com/office/drawing/2014/main" val="2433620398"/>
                    </a:ext>
                  </a:extLst>
                </a:gridCol>
                <a:gridCol w="443697">
                  <a:extLst>
                    <a:ext uri="{9D8B030D-6E8A-4147-A177-3AD203B41FA5}">
                      <a16:colId xmlns:a16="http://schemas.microsoft.com/office/drawing/2014/main" val="3266730138"/>
                    </a:ext>
                  </a:extLst>
                </a:gridCol>
                <a:gridCol w="443697">
                  <a:extLst>
                    <a:ext uri="{9D8B030D-6E8A-4147-A177-3AD203B41FA5}">
                      <a16:colId xmlns:a16="http://schemas.microsoft.com/office/drawing/2014/main" val="3703898110"/>
                    </a:ext>
                  </a:extLst>
                </a:gridCol>
                <a:gridCol w="443697">
                  <a:extLst>
                    <a:ext uri="{9D8B030D-6E8A-4147-A177-3AD203B41FA5}">
                      <a16:colId xmlns:a16="http://schemas.microsoft.com/office/drawing/2014/main" val="401438749"/>
                    </a:ext>
                  </a:extLst>
                </a:gridCol>
                <a:gridCol w="443697">
                  <a:extLst>
                    <a:ext uri="{9D8B030D-6E8A-4147-A177-3AD203B41FA5}">
                      <a16:colId xmlns:a16="http://schemas.microsoft.com/office/drawing/2014/main" val="3106380728"/>
                    </a:ext>
                  </a:extLst>
                </a:gridCol>
                <a:gridCol w="443697">
                  <a:extLst>
                    <a:ext uri="{9D8B030D-6E8A-4147-A177-3AD203B41FA5}">
                      <a16:colId xmlns:a16="http://schemas.microsoft.com/office/drawing/2014/main" val="2799085732"/>
                    </a:ext>
                  </a:extLst>
                </a:gridCol>
              </a:tblGrid>
              <a:tr h="370840">
                <a:tc>
                  <a:txBody>
                    <a:bodyPr/>
                    <a:lstStyle/>
                    <a:p>
                      <a:endParaRPr lang="en-US" sz="1800" dirty="0">
                        <a:latin typeface="Consolas" panose="020B0609020204030204" pitchFamily="49" charset="0"/>
                        <a:cs typeface="Consolas" panose="020B0609020204030204" pitchFamily="49" charset="0"/>
                      </a:endParaRPr>
                    </a:p>
                  </a:txBody>
                  <a:tcPr marL="105287" marR="105287" marT="52644" marB="5264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solidFill>
                            <a:schemeClr val="accent2"/>
                          </a:solidFill>
                          <a:latin typeface="Consolas" panose="020B0609020204030204" pitchFamily="49" charset="0"/>
                          <a:cs typeface="Consolas" panose="020B0609020204030204" pitchFamily="49" charset="0"/>
                        </a:rPr>
                        <a:t>A</a:t>
                      </a:r>
                    </a:p>
                  </a:txBody>
                  <a:tcPr marL="105287" marR="105287" marT="52644" marB="5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dirty="0">
                          <a:solidFill>
                            <a:schemeClr val="accent2"/>
                          </a:solidFill>
                          <a:latin typeface="Consolas" panose="020B0609020204030204" pitchFamily="49" charset="0"/>
                          <a:cs typeface="Consolas" panose="020B0609020204030204" pitchFamily="49" charset="0"/>
                        </a:rPr>
                        <a:t>B</a:t>
                      </a:r>
                    </a:p>
                  </a:txBody>
                  <a:tcPr marL="105287" marR="105287" marT="52644" marB="5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dirty="0">
                          <a:solidFill>
                            <a:schemeClr val="accent2"/>
                          </a:solidFill>
                          <a:latin typeface="Consolas" panose="020B0609020204030204" pitchFamily="49" charset="0"/>
                          <a:cs typeface="Consolas" panose="020B0609020204030204" pitchFamily="49" charset="0"/>
                        </a:rPr>
                        <a:t>C</a:t>
                      </a:r>
                    </a:p>
                  </a:txBody>
                  <a:tcPr marL="105287" marR="105287" marT="52644" marB="5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dirty="0">
                          <a:solidFill>
                            <a:schemeClr val="accent2"/>
                          </a:solidFill>
                          <a:latin typeface="Consolas" panose="020B0609020204030204" pitchFamily="49" charset="0"/>
                          <a:cs typeface="Consolas" panose="020B0609020204030204" pitchFamily="49" charset="0"/>
                        </a:rPr>
                        <a:t>D</a:t>
                      </a:r>
                    </a:p>
                  </a:txBody>
                  <a:tcPr marL="105287" marR="105287" marT="52644" marB="5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dirty="0">
                          <a:solidFill>
                            <a:schemeClr val="accent2"/>
                          </a:solidFill>
                          <a:latin typeface="Consolas" panose="020B0609020204030204" pitchFamily="49" charset="0"/>
                          <a:cs typeface="Consolas" panose="020B0609020204030204" pitchFamily="49" charset="0"/>
                        </a:rPr>
                        <a:t>E</a:t>
                      </a:r>
                    </a:p>
                  </a:txBody>
                  <a:tcPr marL="105287" marR="105287" marT="52644" marB="5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9028320"/>
                  </a:ext>
                </a:extLst>
              </a:tr>
              <a:tr h="370840">
                <a:tc>
                  <a:txBody>
                    <a:bodyPr/>
                    <a:lstStyle/>
                    <a:p>
                      <a:pPr algn="ctr"/>
                      <a:r>
                        <a:rPr lang="en-US" sz="1800" dirty="0">
                          <a:solidFill>
                            <a:schemeClr val="accent3"/>
                          </a:solidFill>
                          <a:latin typeface="Consolas" panose="020B0609020204030204" pitchFamily="49" charset="0"/>
                          <a:cs typeface="Consolas" panose="020B0609020204030204" pitchFamily="49" charset="0"/>
                        </a:rPr>
                        <a:t>A</a:t>
                      </a:r>
                    </a:p>
                  </a:txBody>
                  <a:tcPr marL="105287" marR="105287" marT="52644" marB="5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b="1" dirty="0">
                          <a:solidFill>
                            <a:schemeClr val="tx1">
                              <a:lumMod val="85000"/>
                              <a:lumOff val="15000"/>
                            </a:schemeClr>
                          </a:solidFill>
                          <a:latin typeface="Consolas" panose="020B0609020204030204" pitchFamily="49" charset="0"/>
                          <a:cs typeface="Consolas" panose="020B0609020204030204" pitchFamily="49" charset="0"/>
                        </a:rPr>
                        <a:t>1</a:t>
                      </a:r>
                    </a:p>
                  </a:txBody>
                  <a:tcPr marL="105287" marR="105287" marT="52644" marB="52644" anchor="ctr">
                    <a:lnT w="12700" cap="flat" cmpd="sng" algn="ctr">
                      <a:solidFill>
                        <a:schemeClr val="tx1"/>
                      </a:solidFill>
                      <a:prstDash val="solid"/>
                      <a:round/>
                      <a:headEnd type="none" w="med" len="med"/>
                      <a:tailEnd type="none" w="med" len="med"/>
                    </a:lnT>
                  </a:tcPr>
                </a:tc>
                <a:tc>
                  <a:txBody>
                    <a:bodyPr/>
                    <a:lstStyle/>
                    <a:p>
                      <a:pPr algn="ctr"/>
                      <a:r>
                        <a:rPr lang="en-US" sz="1800" b="1" dirty="0">
                          <a:solidFill>
                            <a:schemeClr val="tx1">
                              <a:lumMod val="85000"/>
                              <a:lumOff val="15000"/>
                            </a:schemeClr>
                          </a:solidFill>
                          <a:latin typeface="Consolas" panose="020B0609020204030204" pitchFamily="49" charset="0"/>
                          <a:cs typeface="Consolas" panose="020B0609020204030204" pitchFamily="49" charset="0"/>
                        </a:rPr>
                        <a:t>1</a:t>
                      </a:r>
                    </a:p>
                  </a:txBody>
                  <a:tcPr marL="105287" marR="105287" marT="52644" marB="52644" anchor="ctr">
                    <a:lnT w="12700" cap="flat" cmpd="sng" algn="ctr">
                      <a:solidFill>
                        <a:schemeClr val="tx1"/>
                      </a:solidFill>
                      <a:prstDash val="solid"/>
                      <a:round/>
                      <a:headEnd type="none" w="med" len="med"/>
                      <a:tailEnd type="none" w="med" len="med"/>
                    </a:lnT>
                  </a:tcP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lnT w="12700" cap="flat" cmpd="sng" algn="ctr">
                      <a:solidFill>
                        <a:schemeClr val="tx1"/>
                      </a:solidFill>
                      <a:prstDash val="solid"/>
                      <a:round/>
                      <a:headEnd type="none" w="med" len="med"/>
                      <a:tailEnd type="none" w="med" len="med"/>
                    </a:lnT>
                  </a:tcP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46825130"/>
                  </a:ext>
                </a:extLst>
              </a:tr>
              <a:tr h="370840">
                <a:tc>
                  <a:txBody>
                    <a:bodyPr/>
                    <a:lstStyle/>
                    <a:p>
                      <a:pPr algn="ctr"/>
                      <a:r>
                        <a:rPr lang="en-US" sz="1800" dirty="0">
                          <a:solidFill>
                            <a:schemeClr val="accent3"/>
                          </a:solidFill>
                          <a:latin typeface="Consolas" panose="020B0609020204030204" pitchFamily="49" charset="0"/>
                          <a:cs typeface="Consolas" panose="020B0609020204030204" pitchFamily="49" charset="0"/>
                        </a:rPr>
                        <a:t>B</a:t>
                      </a:r>
                    </a:p>
                  </a:txBody>
                  <a:tcPr marL="105287" marR="105287" marT="52644" marB="5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lnL w="12700" cap="flat" cmpd="sng" algn="ctr">
                      <a:solidFill>
                        <a:schemeClr val="tx1"/>
                      </a:solidFill>
                      <a:prstDash val="solid"/>
                      <a:round/>
                      <a:headEnd type="none" w="med" len="med"/>
                      <a:tailEnd type="none" w="med" len="med"/>
                    </a:lnL>
                  </a:tcP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tc>
                <a:extLst>
                  <a:ext uri="{0D108BD9-81ED-4DB2-BD59-A6C34878D82A}">
                    <a16:rowId xmlns:a16="http://schemas.microsoft.com/office/drawing/2014/main" val="1743430437"/>
                  </a:ext>
                </a:extLst>
              </a:tr>
              <a:tr h="370840">
                <a:tc>
                  <a:txBody>
                    <a:bodyPr/>
                    <a:lstStyle/>
                    <a:p>
                      <a:pPr algn="ctr"/>
                      <a:r>
                        <a:rPr lang="en-US" sz="1800" dirty="0">
                          <a:solidFill>
                            <a:schemeClr val="accent3"/>
                          </a:solidFill>
                          <a:latin typeface="Consolas" panose="020B0609020204030204" pitchFamily="49" charset="0"/>
                          <a:cs typeface="Consolas" panose="020B0609020204030204" pitchFamily="49" charset="0"/>
                        </a:rPr>
                        <a:t>C</a:t>
                      </a:r>
                    </a:p>
                  </a:txBody>
                  <a:tcPr marL="105287" marR="105287" marT="52644" marB="5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lnL w="12700" cap="flat" cmpd="sng" algn="ctr">
                      <a:solidFill>
                        <a:schemeClr val="tx1"/>
                      </a:solidFill>
                      <a:prstDash val="solid"/>
                      <a:round/>
                      <a:headEnd type="none" w="med" len="med"/>
                      <a:tailEnd type="none" w="med" len="med"/>
                    </a:lnL>
                  </a:tcPr>
                </a:tc>
                <a:tc>
                  <a:txBody>
                    <a:bodyPr/>
                    <a:lstStyle/>
                    <a:p>
                      <a:pPr marL="0" algn="ctr" defTabSz="914400" rtl="0" eaLnBrk="1" latinLnBrk="0" hangingPunct="1"/>
                      <a:r>
                        <a:rPr lang="en-US" sz="1800" b="1" kern="1200" dirty="0">
                          <a:solidFill>
                            <a:schemeClr val="tx1">
                              <a:lumMod val="85000"/>
                              <a:lumOff val="15000"/>
                            </a:schemeClr>
                          </a:solidFill>
                          <a:latin typeface="Consolas" panose="020B0609020204030204" pitchFamily="49" charset="0"/>
                          <a:ea typeface="+mn-ea"/>
                          <a:cs typeface="Consolas" panose="020B0609020204030204" pitchFamily="49" charset="0"/>
                        </a:rPr>
                        <a:t>1</a:t>
                      </a:r>
                    </a:p>
                  </a:txBody>
                  <a:tcPr marL="105287" marR="105287" marT="52644" marB="52644" anchor="ct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tc>
                <a:tc>
                  <a:txBody>
                    <a:bodyPr/>
                    <a:lstStyle/>
                    <a:p>
                      <a:pPr marL="0" algn="ctr" defTabSz="914400" rtl="0" eaLnBrk="1" latinLnBrk="0" hangingPunct="1"/>
                      <a:r>
                        <a:rPr lang="en-US" sz="1800" b="1" kern="1200" dirty="0">
                          <a:solidFill>
                            <a:schemeClr val="tx1">
                              <a:lumMod val="85000"/>
                              <a:lumOff val="15000"/>
                            </a:schemeClr>
                          </a:solidFill>
                          <a:latin typeface="Consolas" panose="020B0609020204030204" pitchFamily="49" charset="0"/>
                          <a:ea typeface="+mn-ea"/>
                          <a:cs typeface="Consolas" panose="020B0609020204030204" pitchFamily="49" charset="0"/>
                        </a:rPr>
                        <a:t>1</a:t>
                      </a:r>
                    </a:p>
                  </a:txBody>
                  <a:tcPr marL="105287" marR="105287" marT="52644" marB="52644" anchor="ct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tc>
                <a:extLst>
                  <a:ext uri="{0D108BD9-81ED-4DB2-BD59-A6C34878D82A}">
                    <a16:rowId xmlns:a16="http://schemas.microsoft.com/office/drawing/2014/main" val="2623021980"/>
                  </a:ext>
                </a:extLst>
              </a:tr>
              <a:tr h="370840">
                <a:tc>
                  <a:txBody>
                    <a:bodyPr/>
                    <a:lstStyle/>
                    <a:p>
                      <a:pPr algn="ctr"/>
                      <a:r>
                        <a:rPr lang="en-US" sz="1800" dirty="0">
                          <a:solidFill>
                            <a:schemeClr val="accent3"/>
                          </a:solidFill>
                          <a:latin typeface="Consolas" panose="020B0609020204030204" pitchFamily="49" charset="0"/>
                          <a:cs typeface="Consolas" panose="020B0609020204030204" pitchFamily="49" charset="0"/>
                        </a:rPr>
                        <a:t>D</a:t>
                      </a:r>
                    </a:p>
                  </a:txBody>
                  <a:tcPr marL="105287" marR="105287" marT="52644" marB="5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lnL w="12700" cap="flat" cmpd="sng" algn="ctr">
                      <a:solidFill>
                        <a:schemeClr val="tx1"/>
                      </a:solidFill>
                      <a:prstDash val="solid"/>
                      <a:round/>
                      <a:headEnd type="none" w="med" len="med"/>
                      <a:tailEnd type="none" w="med" len="med"/>
                    </a:lnL>
                  </a:tcPr>
                </a:tc>
                <a:tc>
                  <a:txBody>
                    <a:bodyPr/>
                    <a:lstStyle/>
                    <a:p>
                      <a:pPr marL="0" algn="ctr" defTabSz="914400" rtl="0" eaLnBrk="1" latinLnBrk="0" hangingPunct="1"/>
                      <a:r>
                        <a:rPr lang="en-US" sz="1800" b="1" kern="1200" dirty="0">
                          <a:solidFill>
                            <a:schemeClr val="tx1">
                              <a:lumMod val="85000"/>
                              <a:lumOff val="15000"/>
                            </a:schemeClr>
                          </a:solidFill>
                          <a:latin typeface="Consolas" panose="020B0609020204030204" pitchFamily="49" charset="0"/>
                          <a:ea typeface="+mn-ea"/>
                          <a:cs typeface="Consolas" panose="020B0609020204030204" pitchFamily="49" charset="0"/>
                        </a:rPr>
                        <a:t>1</a:t>
                      </a:r>
                    </a:p>
                  </a:txBody>
                  <a:tcPr marL="105287" marR="105287" marT="52644" marB="52644" anchor="ct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tc>
                <a:extLst>
                  <a:ext uri="{0D108BD9-81ED-4DB2-BD59-A6C34878D82A}">
                    <a16:rowId xmlns:a16="http://schemas.microsoft.com/office/drawing/2014/main" val="741938339"/>
                  </a:ext>
                </a:extLst>
              </a:tr>
              <a:tr h="370840">
                <a:tc>
                  <a:txBody>
                    <a:bodyPr/>
                    <a:lstStyle/>
                    <a:p>
                      <a:pPr algn="ctr"/>
                      <a:r>
                        <a:rPr lang="en-US" sz="1800" dirty="0">
                          <a:solidFill>
                            <a:schemeClr val="accent3"/>
                          </a:solidFill>
                          <a:latin typeface="Consolas" panose="020B0609020204030204" pitchFamily="49" charset="0"/>
                          <a:cs typeface="Consolas" panose="020B0609020204030204" pitchFamily="49" charset="0"/>
                        </a:rPr>
                        <a:t>E</a:t>
                      </a:r>
                    </a:p>
                  </a:txBody>
                  <a:tcPr marL="105287" marR="105287" marT="52644" marB="5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lnL w="12700" cap="flat" cmpd="sng" algn="ctr">
                      <a:solidFill>
                        <a:schemeClr val="tx1"/>
                      </a:solidFill>
                      <a:prstDash val="solid"/>
                      <a:round/>
                      <a:headEnd type="none" w="med" len="med"/>
                      <a:tailEnd type="none" w="med" len="med"/>
                    </a:lnL>
                  </a:tcP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tc>
                <a:extLst>
                  <a:ext uri="{0D108BD9-81ED-4DB2-BD59-A6C34878D82A}">
                    <a16:rowId xmlns:a16="http://schemas.microsoft.com/office/drawing/2014/main" val="1178445184"/>
                  </a:ext>
                </a:extLst>
              </a:tr>
            </a:tbl>
          </a:graphicData>
        </a:graphic>
      </p:graphicFrame>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6AD11300-528C-4A50-9818-345D75EEC2AB}"/>
                  </a:ext>
                </a:extLst>
              </p:cNvPr>
              <p:cNvSpPr/>
              <p:nvPr/>
            </p:nvSpPr>
            <p:spPr>
              <a:xfrm>
                <a:off x="10371611" y="937244"/>
                <a:ext cx="1253869" cy="400110"/>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sz="2000" b="1" i="0" dirty="0" smtClean="0">
                          <a:solidFill>
                            <a:srgbClr val="4C3282"/>
                          </a:solidFill>
                          <a:latin typeface="Cambria Math" panose="02040503050406030204" pitchFamily="18" charset="0"/>
                        </a:rPr>
                        <m:t>𝚯</m:t>
                      </m:r>
                      <m:r>
                        <a:rPr lang="en-US" sz="2000" b="1" i="1" dirty="0" smtClean="0">
                          <a:solidFill>
                            <a:srgbClr val="4C3282"/>
                          </a:solidFill>
                          <a:latin typeface="Cambria Math" panose="02040503050406030204" pitchFamily="18" charset="0"/>
                        </a:rPr>
                        <m:t>(</m:t>
                      </m:r>
                      <m:r>
                        <a:rPr lang="en-US" sz="2000" b="1" i="1" dirty="0" smtClean="0">
                          <a:solidFill>
                            <a:srgbClr val="4C3282"/>
                          </a:solidFill>
                          <a:latin typeface="Cambria Math" panose="02040503050406030204" pitchFamily="18" charset="0"/>
                        </a:rPr>
                        <m:t>𝟏</m:t>
                      </m:r>
                      <m:r>
                        <a:rPr lang="en-US" sz="2000" b="1" i="1" dirty="0" smtClean="0">
                          <a:solidFill>
                            <a:srgbClr val="4C3282"/>
                          </a:solidFill>
                          <a:latin typeface="Cambria Math" panose="02040503050406030204" pitchFamily="18" charset="0"/>
                        </a:rPr>
                        <m:t>)</m:t>
                      </m:r>
                    </m:oMath>
                  </m:oMathPara>
                </a14:m>
                <a:endParaRPr lang="en-US" sz="2000" b="1" dirty="0">
                  <a:solidFill>
                    <a:srgbClr val="4C3282"/>
                  </a:solidFill>
                </a:endParaRPr>
              </a:p>
            </p:txBody>
          </p:sp>
        </mc:Choice>
        <mc:Fallback xmlns="">
          <p:sp>
            <p:nvSpPr>
              <p:cNvPr id="39" name="Rectangle 38">
                <a:extLst>
                  <a:ext uri="{FF2B5EF4-FFF2-40B4-BE49-F238E27FC236}">
                    <a16:creationId xmlns:a16="http://schemas.microsoft.com/office/drawing/2014/main" id="{6AD11300-528C-4A50-9818-345D75EEC2AB}"/>
                  </a:ext>
                </a:extLst>
              </p:cNvPr>
              <p:cNvSpPr>
                <a:spLocks noRot="1" noChangeAspect="1" noMove="1" noResize="1" noEditPoints="1" noAdjustHandles="1" noChangeArrowheads="1" noChangeShapeType="1" noTextEdit="1"/>
              </p:cNvSpPr>
              <p:nvPr/>
            </p:nvSpPr>
            <p:spPr>
              <a:xfrm>
                <a:off x="10371611" y="937244"/>
                <a:ext cx="1253869" cy="400110"/>
              </a:xfrm>
              <a:prstGeom prst="rect">
                <a:avLst/>
              </a:prstGeom>
              <a:blipFill>
                <a:blip r:embed="rId3"/>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EFBFBF07-3BBD-4C6B-BC30-FB8A3562A386}"/>
                  </a:ext>
                </a:extLst>
              </p:cNvPr>
              <p:cNvSpPr/>
              <p:nvPr/>
            </p:nvSpPr>
            <p:spPr>
              <a:xfrm>
                <a:off x="10371611" y="1311720"/>
                <a:ext cx="1253869" cy="400110"/>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sz="2000" b="1" i="0" dirty="0" smtClean="0">
                          <a:solidFill>
                            <a:srgbClr val="4C3282"/>
                          </a:solidFill>
                          <a:latin typeface="Cambria Math" panose="02040503050406030204" pitchFamily="18" charset="0"/>
                        </a:rPr>
                        <m:t>𝚯</m:t>
                      </m:r>
                      <m:r>
                        <a:rPr lang="en-US" sz="2000" b="1" i="1" dirty="0" smtClean="0">
                          <a:solidFill>
                            <a:srgbClr val="4C3282"/>
                          </a:solidFill>
                          <a:latin typeface="Cambria Math" panose="02040503050406030204" pitchFamily="18" charset="0"/>
                        </a:rPr>
                        <m:t>(</m:t>
                      </m:r>
                      <m:r>
                        <a:rPr lang="en-US" sz="2000" b="1" i="1" dirty="0" smtClean="0">
                          <a:solidFill>
                            <a:srgbClr val="4C3282"/>
                          </a:solidFill>
                          <a:latin typeface="Cambria Math" panose="02040503050406030204" pitchFamily="18" charset="0"/>
                        </a:rPr>
                        <m:t>𝟏</m:t>
                      </m:r>
                      <m:r>
                        <a:rPr lang="en-US" sz="2000" b="1" i="1" dirty="0" smtClean="0">
                          <a:solidFill>
                            <a:srgbClr val="4C3282"/>
                          </a:solidFill>
                          <a:latin typeface="Cambria Math" panose="02040503050406030204" pitchFamily="18" charset="0"/>
                        </a:rPr>
                        <m:t>)</m:t>
                      </m:r>
                    </m:oMath>
                  </m:oMathPara>
                </a14:m>
                <a:endParaRPr lang="en-US" sz="2000" b="1" dirty="0">
                  <a:solidFill>
                    <a:srgbClr val="4C3282"/>
                  </a:solidFill>
                </a:endParaRPr>
              </a:p>
            </p:txBody>
          </p:sp>
        </mc:Choice>
        <mc:Fallback xmlns="">
          <p:sp>
            <p:nvSpPr>
              <p:cNvPr id="40" name="Rectangle 39">
                <a:extLst>
                  <a:ext uri="{FF2B5EF4-FFF2-40B4-BE49-F238E27FC236}">
                    <a16:creationId xmlns:a16="http://schemas.microsoft.com/office/drawing/2014/main" id="{EFBFBF07-3BBD-4C6B-BC30-FB8A3562A386}"/>
                  </a:ext>
                </a:extLst>
              </p:cNvPr>
              <p:cNvSpPr>
                <a:spLocks noRot="1" noChangeAspect="1" noMove="1" noResize="1" noEditPoints="1" noAdjustHandles="1" noChangeArrowheads="1" noChangeShapeType="1" noTextEdit="1"/>
              </p:cNvSpPr>
              <p:nvPr/>
            </p:nvSpPr>
            <p:spPr>
              <a:xfrm>
                <a:off x="10371611" y="1311720"/>
                <a:ext cx="1253869" cy="400110"/>
              </a:xfrm>
              <a:prstGeom prst="rect">
                <a:avLst/>
              </a:prstGeom>
              <a:blipFill>
                <a:blip r:embed="rId4"/>
                <a:stretch>
                  <a:fillRect b="-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B6874907-4D12-4D7A-943E-0338131A5386}"/>
                  </a:ext>
                </a:extLst>
              </p:cNvPr>
              <p:cNvSpPr/>
              <p:nvPr/>
            </p:nvSpPr>
            <p:spPr>
              <a:xfrm>
                <a:off x="10362795" y="1697355"/>
                <a:ext cx="1266693" cy="400110"/>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sz="2000" b="1" i="0" dirty="0" smtClean="0">
                          <a:solidFill>
                            <a:srgbClr val="4C3282"/>
                          </a:solidFill>
                          <a:latin typeface="Cambria Math" panose="02040503050406030204" pitchFamily="18" charset="0"/>
                        </a:rPr>
                        <m:t>𝚯</m:t>
                      </m:r>
                      <m:r>
                        <a:rPr lang="en-US" sz="2000" b="1" i="1" dirty="0" smtClean="0">
                          <a:solidFill>
                            <a:srgbClr val="4C3282"/>
                          </a:solidFill>
                          <a:latin typeface="Cambria Math" panose="02040503050406030204" pitchFamily="18" charset="0"/>
                        </a:rPr>
                        <m:t>(</m:t>
                      </m:r>
                      <m:r>
                        <a:rPr lang="en-US" sz="2000" b="1" i="1" dirty="0" smtClean="0">
                          <a:solidFill>
                            <a:srgbClr val="4C3282"/>
                          </a:solidFill>
                          <a:latin typeface="Cambria Math" panose="02040503050406030204" pitchFamily="18" charset="0"/>
                        </a:rPr>
                        <m:t>𝒏</m:t>
                      </m:r>
                      <m:r>
                        <a:rPr lang="en-US" sz="2000" b="1" i="1" dirty="0" smtClean="0">
                          <a:solidFill>
                            <a:srgbClr val="4C3282"/>
                          </a:solidFill>
                          <a:latin typeface="Cambria Math" panose="02040503050406030204" pitchFamily="18" charset="0"/>
                        </a:rPr>
                        <m:t>)</m:t>
                      </m:r>
                    </m:oMath>
                  </m:oMathPara>
                </a14:m>
                <a:endParaRPr lang="en-US" sz="2000" b="1" dirty="0">
                  <a:solidFill>
                    <a:srgbClr val="4C3282"/>
                  </a:solidFill>
                </a:endParaRPr>
              </a:p>
            </p:txBody>
          </p:sp>
        </mc:Choice>
        <mc:Fallback xmlns="">
          <p:sp>
            <p:nvSpPr>
              <p:cNvPr id="41" name="Rectangle 40">
                <a:extLst>
                  <a:ext uri="{FF2B5EF4-FFF2-40B4-BE49-F238E27FC236}">
                    <a16:creationId xmlns:a16="http://schemas.microsoft.com/office/drawing/2014/main" id="{B6874907-4D12-4D7A-943E-0338131A5386}"/>
                  </a:ext>
                </a:extLst>
              </p:cNvPr>
              <p:cNvSpPr>
                <a:spLocks noRot="1" noChangeAspect="1" noMove="1" noResize="1" noEditPoints="1" noAdjustHandles="1" noChangeArrowheads="1" noChangeShapeType="1" noTextEdit="1"/>
              </p:cNvSpPr>
              <p:nvPr/>
            </p:nvSpPr>
            <p:spPr>
              <a:xfrm>
                <a:off x="10362795" y="1697355"/>
                <a:ext cx="1266693" cy="400110"/>
              </a:xfrm>
              <a:prstGeom prst="rect">
                <a:avLst/>
              </a:prstGeom>
              <a:blipFill>
                <a:blip r:embed="rId5"/>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32F49931-B997-4CCF-A955-89CEE452D650}"/>
                  </a:ext>
                </a:extLst>
              </p:cNvPr>
              <p:cNvSpPr/>
              <p:nvPr/>
            </p:nvSpPr>
            <p:spPr>
              <a:xfrm>
                <a:off x="10353979" y="2057190"/>
                <a:ext cx="1266693" cy="400110"/>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sz="2000" b="1" i="0" dirty="0" smtClean="0">
                          <a:solidFill>
                            <a:srgbClr val="4C3282"/>
                          </a:solidFill>
                          <a:latin typeface="Cambria Math" panose="02040503050406030204" pitchFamily="18" charset="0"/>
                        </a:rPr>
                        <m:t>𝚯</m:t>
                      </m:r>
                      <m:r>
                        <a:rPr lang="en-US" sz="2000" b="1" i="1" dirty="0" smtClean="0">
                          <a:solidFill>
                            <a:srgbClr val="4C3282"/>
                          </a:solidFill>
                          <a:latin typeface="Cambria Math" panose="02040503050406030204" pitchFamily="18" charset="0"/>
                        </a:rPr>
                        <m:t>(</m:t>
                      </m:r>
                      <m:r>
                        <a:rPr lang="en-US" sz="2000" b="1" i="1" dirty="0" smtClean="0">
                          <a:solidFill>
                            <a:srgbClr val="4C3282"/>
                          </a:solidFill>
                          <a:latin typeface="Cambria Math" panose="02040503050406030204" pitchFamily="18" charset="0"/>
                        </a:rPr>
                        <m:t>𝒏</m:t>
                      </m:r>
                      <m:r>
                        <a:rPr lang="en-US" sz="2000" b="1" i="1" dirty="0" smtClean="0">
                          <a:solidFill>
                            <a:srgbClr val="4C3282"/>
                          </a:solidFill>
                          <a:latin typeface="Cambria Math" panose="02040503050406030204" pitchFamily="18" charset="0"/>
                        </a:rPr>
                        <m:t>)</m:t>
                      </m:r>
                    </m:oMath>
                  </m:oMathPara>
                </a14:m>
                <a:endParaRPr lang="en-US" sz="2000" b="1" dirty="0">
                  <a:solidFill>
                    <a:srgbClr val="4C3282"/>
                  </a:solidFill>
                </a:endParaRPr>
              </a:p>
            </p:txBody>
          </p:sp>
        </mc:Choice>
        <mc:Fallback xmlns="">
          <p:sp>
            <p:nvSpPr>
              <p:cNvPr id="42" name="Rectangle 41">
                <a:extLst>
                  <a:ext uri="{FF2B5EF4-FFF2-40B4-BE49-F238E27FC236}">
                    <a16:creationId xmlns:a16="http://schemas.microsoft.com/office/drawing/2014/main" id="{32F49931-B997-4CCF-A955-89CEE452D650}"/>
                  </a:ext>
                </a:extLst>
              </p:cNvPr>
              <p:cNvSpPr>
                <a:spLocks noRot="1" noChangeAspect="1" noMove="1" noResize="1" noEditPoints="1" noAdjustHandles="1" noChangeArrowheads="1" noChangeShapeType="1" noTextEdit="1"/>
              </p:cNvSpPr>
              <p:nvPr/>
            </p:nvSpPr>
            <p:spPr>
              <a:xfrm>
                <a:off x="10353979" y="2057190"/>
                <a:ext cx="1266693" cy="400110"/>
              </a:xfrm>
              <a:prstGeom prst="rect">
                <a:avLst/>
              </a:prstGeom>
              <a:blipFill>
                <a:blip r:embed="rId6"/>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27C9A584-C3BE-4DAA-9AC3-AF53ABBAE8A9}"/>
                  </a:ext>
                </a:extLst>
              </p:cNvPr>
              <p:cNvSpPr/>
              <p:nvPr/>
            </p:nvSpPr>
            <p:spPr>
              <a:xfrm>
                <a:off x="10717626" y="2407279"/>
                <a:ext cx="927883" cy="4070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dirty="0" smtClean="0">
                          <a:solidFill>
                            <a:srgbClr val="4C3282"/>
                          </a:solidFill>
                          <a:latin typeface="Cambria Math" panose="02040503050406030204" pitchFamily="18" charset="0"/>
                        </a:rPr>
                        <m:t>𝚯</m:t>
                      </m:r>
                      <m:r>
                        <a:rPr lang="en-US" sz="2000" b="1" i="1" dirty="0" smtClean="0">
                          <a:solidFill>
                            <a:srgbClr val="4C3282"/>
                          </a:solidFill>
                          <a:latin typeface="Cambria Math" panose="02040503050406030204" pitchFamily="18" charset="0"/>
                        </a:rPr>
                        <m:t>(</m:t>
                      </m:r>
                      <m:sSup>
                        <m:sSupPr>
                          <m:ctrlPr>
                            <a:rPr lang="en-US" sz="2000" b="1" i="1" dirty="0" smtClean="0">
                              <a:solidFill>
                                <a:srgbClr val="4C3282"/>
                              </a:solidFill>
                              <a:latin typeface="Cambria Math" panose="02040503050406030204" pitchFamily="18" charset="0"/>
                            </a:rPr>
                          </m:ctrlPr>
                        </m:sSupPr>
                        <m:e>
                          <m:r>
                            <a:rPr lang="en-US" sz="2000" b="1" i="1" dirty="0" smtClean="0">
                              <a:solidFill>
                                <a:srgbClr val="4C3282"/>
                              </a:solidFill>
                              <a:latin typeface="Cambria Math" panose="02040503050406030204" pitchFamily="18" charset="0"/>
                            </a:rPr>
                            <m:t>𝒏</m:t>
                          </m:r>
                        </m:e>
                        <m:sup>
                          <m:r>
                            <a:rPr lang="en-US" sz="2000" b="1" i="1" dirty="0" smtClean="0">
                              <a:solidFill>
                                <a:srgbClr val="4C3282"/>
                              </a:solidFill>
                              <a:latin typeface="Cambria Math" panose="02040503050406030204" pitchFamily="18" charset="0"/>
                            </a:rPr>
                            <m:t>𝟐</m:t>
                          </m:r>
                        </m:sup>
                      </m:sSup>
                      <m:r>
                        <a:rPr lang="en-US" sz="2000" b="1" i="1" dirty="0" smtClean="0">
                          <a:solidFill>
                            <a:srgbClr val="4C3282"/>
                          </a:solidFill>
                          <a:latin typeface="Cambria Math" panose="02040503050406030204" pitchFamily="18" charset="0"/>
                        </a:rPr>
                        <m:t>)</m:t>
                      </m:r>
                    </m:oMath>
                  </m:oMathPara>
                </a14:m>
                <a:endParaRPr lang="en-US" sz="2000" b="1" dirty="0">
                  <a:solidFill>
                    <a:srgbClr val="4C3282"/>
                  </a:solidFill>
                </a:endParaRPr>
              </a:p>
            </p:txBody>
          </p:sp>
        </mc:Choice>
        <mc:Fallback xmlns="">
          <p:sp>
            <p:nvSpPr>
              <p:cNvPr id="43" name="Rectangle 42">
                <a:extLst>
                  <a:ext uri="{FF2B5EF4-FFF2-40B4-BE49-F238E27FC236}">
                    <a16:creationId xmlns:a16="http://schemas.microsoft.com/office/drawing/2014/main" id="{27C9A584-C3BE-4DAA-9AC3-AF53ABBAE8A9}"/>
                  </a:ext>
                </a:extLst>
              </p:cNvPr>
              <p:cNvSpPr>
                <a:spLocks noRot="1" noChangeAspect="1" noMove="1" noResize="1" noEditPoints="1" noAdjustHandles="1" noChangeArrowheads="1" noChangeShapeType="1" noTextEdit="1"/>
              </p:cNvSpPr>
              <p:nvPr/>
            </p:nvSpPr>
            <p:spPr>
              <a:xfrm>
                <a:off x="10717626" y="2407279"/>
                <a:ext cx="927883" cy="407099"/>
              </a:xfrm>
              <a:prstGeom prst="rect">
                <a:avLst/>
              </a:prstGeom>
              <a:blipFill>
                <a:blip r:embed="rId7"/>
                <a:stretch>
                  <a:fillRect b="-9091"/>
                </a:stretch>
              </a:blipFill>
            </p:spPr>
            <p:txBody>
              <a:bodyPr/>
              <a:lstStyle/>
              <a:p>
                <a:r>
                  <a:rPr lang="en-US">
                    <a:noFill/>
                  </a:rPr>
                  <a:t> </a:t>
                </a:r>
              </a:p>
            </p:txBody>
          </p:sp>
        </mc:Fallback>
      </mc:AlternateContent>
      <p:sp>
        <p:nvSpPr>
          <p:cNvPr id="45" name="Google Shape;611;p33">
            <a:extLst>
              <a:ext uri="{FF2B5EF4-FFF2-40B4-BE49-F238E27FC236}">
                <a16:creationId xmlns:a16="http://schemas.microsoft.com/office/drawing/2014/main" id="{D2F99190-0EC3-3A48-A66E-5ED3D503F121}"/>
              </a:ext>
            </a:extLst>
          </p:cNvPr>
          <p:cNvSpPr/>
          <p:nvPr/>
        </p:nvSpPr>
        <p:spPr>
          <a:xfrm>
            <a:off x="4605146" y="3800674"/>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A</a:t>
            </a:r>
            <a:endParaRPr sz="1600" b="1" dirty="0">
              <a:latin typeface="Consolas" panose="020B0609020204030204" pitchFamily="49" charset="0"/>
              <a:cs typeface="Consolas" panose="020B0609020204030204" pitchFamily="49" charset="0"/>
            </a:endParaRPr>
          </a:p>
        </p:txBody>
      </p:sp>
      <p:sp>
        <p:nvSpPr>
          <p:cNvPr id="46" name="Google Shape;612;p33">
            <a:extLst>
              <a:ext uri="{FF2B5EF4-FFF2-40B4-BE49-F238E27FC236}">
                <a16:creationId xmlns:a16="http://schemas.microsoft.com/office/drawing/2014/main" id="{88D77B00-E050-8C49-A1DB-009D641FC6CC}"/>
              </a:ext>
            </a:extLst>
          </p:cNvPr>
          <p:cNvSpPr/>
          <p:nvPr/>
        </p:nvSpPr>
        <p:spPr>
          <a:xfrm>
            <a:off x="5090584" y="3373038"/>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B</a:t>
            </a:r>
            <a:endParaRPr sz="1600" b="1" dirty="0">
              <a:latin typeface="Consolas" panose="020B0609020204030204" pitchFamily="49" charset="0"/>
              <a:cs typeface="Consolas" panose="020B0609020204030204" pitchFamily="49" charset="0"/>
            </a:endParaRPr>
          </a:p>
        </p:txBody>
      </p:sp>
      <p:sp>
        <p:nvSpPr>
          <p:cNvPr id="47" name="Google Shape;613;p33">
            <a:extLst>
              <a:ext uri="{FF2B5EF4-FFF2-40B4-BE49-F238E27FC236}">
                <a16:creationId xmlns:a16="http://schemas.microsoft.com/office/drawing/2014/main" id="{AE98964F-4CAA-3B41-80E7-11D0BCD683D2}"/>
              </a:ext>
            </a:extLst>
          </p:cNvPr>
          <p:cNvSpPr/>
          <p:nvPr/>
        </p:nvSpPr>
        <p:spPr>
          <a:xfrm>
            <a:off x="5483584" y="3973822"/>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C</a:t>
            </a:r>
            <a:endParaRPr sz="1600" b="1" dirty="0">
              <a:latin typeface="Consolas" panose="020B0609020204030204" pitchFamily="49" charset="0"/>
              <a:cs typeface="Consolas" panose="020B0609020204030204" pitchFamily="49" charset="0"/>
            </a:endParaRPr>
          </a:p>
        </p:txBody>
      </p:sp>
      <p:cxnSp>
        <p:nvCxnSpPr>
          <p:cNvPr id="49" name="Google Shape;615;p33">
            <a:extLst>
              <a:ext uri="{FF2B5EF4-FFF2-40B4-BE49-F238E27FC236}">
                <a16:creationId xmlns:a16="http://schemas.microsoft.com/office/drawing/2014/main" id="{F68E86B6-7F0F-7246-81CD-CC4AB7DDBFD4}"/>
              </a:ext>
            </a:extLst>
          </p:cNvPr>
          <p:cNvCxnSpPr>
            <a:cxnSpLocks/>
            <a:stCxn id="45" idx="7"/>
            <a:endCxn id="46" idx="3"/>
          </p:cNvCxnSpPr>
          <p:nvPr/>
        </p:nvCxnSpPr>
        <p:spPr>
          <a:xfrm flipV="1">
            <a:off x="4940592" y="3708484"/>
            <a:ext cx="207546" cy="149744"/>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Google Shape;616;p33">
            <a:extLst>
              <a:ext uri="{FF2B5EF4-FFF2-40B4-BE49-F238E27FC236}">
                <a16:creationId xmlns:a16="http://schemas.microsoft.com/office/drawing/2014/main" id="{9AAD65AC-7F7E-7842-85A8-4A194543D36E}"/>
              </a:ext>
            </a:extLst>
          </p:cNvPr>
          <p:cNvCxnSpPr>
            <a:cxnSpLocks/>
            <a:stCxn id="45" idx="5"/>
            <a:endCxn id="47" idx="2"/>
          </p:cNvCxnSpPr>
          <p:nvPr/>
        </p:nvCxnSpPr>
        <p:spPr>
          <a:xfrm>
            <a:off x="4940592" y="4136120"/>
            <a:ext cx="542992" cy="34202"/>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Google Shape;614;p33">
            <a:extLst>
              <a:ext uri="{FF2B5EF4-FFF2-40B4-BE49-F238E27FC236}">
                <a16:creationId xmlns:a16="http://schemas.microsoft.com/office/drawing/2014/main" id="{EEAC7255-06F0-C340-A11C-1E66124F2A09}"/>
              </a:ext>
            </a:extLst>
          </p:cNvPr>
          <p:cNvSpPr/>
          <p:nvPr/>
        </p:nvSpPr>
        <p:spPr>
          <a:xfrm>
            <a:off x="6065329" y="3244701"/>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E</a:t>
            </a:r>
            <a:endParaRPr sz="1600" b="1" dirty="0">
              <a:latin typeface="Consolas" panose="020B0609020204030204" pitchFamily="49" charset="0"/>
              <a:cs typeface="Consolas" panose="020B0609020204030204" pitchFamily="49" charset="0"/>
            </a:endParaRPr>
          </a:p>
        </p:txBody>
      </p:sp>
      <p:sp>
        <p:nvSpPr>
          <p:cNvPr id="53" name="Google Shape;614;p33">
            <a:extLst>
              <a:ext uri="{FF2B5EF4-FFF2-40B4-BE49-F238E27FC236}">
                <a16:creationId xmlns:a16="http://schemas.microsoft.com/office/drawing/2014/main" id="{F55EE969-80AE-8649-B2BC-4C7CCC042BA2}"/>
              </a:ext>
            </a:extLst>
          </p:cNvPr>
          <p:cNvSpPr/>
          <p:nvPr/>
        </p:nvSpPr>
        <p:spPr>
          <a:xfrm>
            <a:off x="6228577" y="3939620"/>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D</a:t>
            </a:r>
            <a:endParaRPr sz="1600" b="1" dirty="0">
              <a:latin typeface="Consolas" panose="020B0609020204030204" pitchFamily="49" charset="0"/>
              <a:cs typeface="Consolas" panose="020B0609020204030204" pitchFamily="49" charset="0"/>
            </a:endParaRPr>
          </a:p>
        </p:txBody>
      </p:sp>
      <p:cxnSp>
        <p:nvCxnSpPr>
          <p:cNvPr id="55" name="Google Shape;616;p33">
            <a:extLst>
              <a:ext uri="{FF2B5EF4-FFF2-40B4-BE49-F238E27FC236}">
                <a16:creationId xmlns:a16="http://schemas.microsoft.com/office/drawing/2014/main" id="{260A726B-F70C-A24F-AA33-6685214E3F85}"/>
              </a:ext>
            </a:extLst>
          </p:cNvPr>
          <p:cNvCxnSpPr>
            <a:cxnSpLocks/>
            <a:stCxn id="47" idx="6"/>
            <a:endCxn id="53" idx="2"/>
          </p:cNvCxnSpPr>
          <p:nvPr/>
        </p:nvCxnSpPr>
        <p:spPr>
          <a:xfrm flipV="1">
            <a:off x="5876584" y="4136120"/>
            <a:ext cx="351993" cy="34202"/>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Google Shape;615;p33">
            <a:extLst>
              <a:ext uri="{FF2B5EF4-FFF2-40B4-BE49-F238E27FC236}">
                <a16:creationId xmlns:a16="http://schemas.microsoft.com/office/drawing/2014/main" id="{97FD9542-E7FA-4C4B-8A78-27D798071876}"/>
              </a:ext>
            </a:extLst>
          </p:cNvPr>
          <p:cNvCxnSpPr>
            <a:cxnSpLocks/>
            <a:stCxn id="47" idx="1"/>
            <a:endCxn id="46" idx="5"/>
          </p:cNvCxnSpPr>
          <p:nvPr/>
        </p:nvCxnSpPr>
        <p:spPr>
          <a:xfrm flipH="1" flipV="1">
            <a:off x="5426030" y="3708484"/>
            <a:ext cx="115108" cy="322892"/>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F4ACBA04-F38C-8042-A1D8-B9C7CB23F4F3}"/>
                  </a:ext>
                </a:extLst>
              </p:cNvPr>
              <p:cNvSpPr/>
              <p:nvPr/>
            </p:nvSpPr>
            <p:spPr>
              <a:xfrm>
                <a:off x="10371611" y="556512"/>
                <a:ext cx="1253869" cy="400110"/>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sz="2000" b="1" i="0" dirty="0" smtClean="0">
                          <a:solidFill>
                            <a:srgbClr val="4C3282"/>
                          </a:solidFill>
                          <a:latin typeface="Cambria Math" panose="02040503050406030204" pitchFamily="18" charset="0"/>
                        </a:rPr>
                        <m:t>𝚯</m:t>
                      </m:r>
                      <m:r>
                        <a:rPr lang="en-US" sz="2000" b="1" i="1" dirty="0" smtClean="0">
                          <a:solidFill>
                            <a:srgbClr val="4C3282"/>
                          </a:solidFill>
                          <a:latin typeface="Cambria Math" panose="02040503050406030204" pitchFamily="18" charset="0"/>
                        </a:rPr>
                        <m:t>(</m:t>
                      </m:r>
                      <m:r>
                        <a:rPr lang="en-US" sz="2000" b="1" i="1" dirty="0" smtClean="0">
                          <a:solidFill>
                            <a:srgbClr val="4C3282"/>
                          </a:solidFill>
                          <a:latin typeface="Cambria Math" panose="02040503050406030204" pitchFamily="18" charset="0"/>
                        </a:rPr>
                        <m:t>𝟏</m:t>
                      </m:r>
                      <m:r>
                        <a:rPr lang="en-US" sz="2000" b="1" i="1" dirty="0" smtClean="0">
                          <a:solidFill>
                            <a:srgbClr val="4C3282"/>
                          </a:solidFill>
                          <a:latin typeface="Cambria Math" panose="02040503050406030204" pitchFamily="18" charset="0"/>
                        </a:rPr>
                        <m:t>)</m:t>
                      </m:r>
                    </m:oMath>
                  </m:oMathPara>
                </a14:m>
                <a:endParaRPr lang="en-US" sz="2000" b="1" dirty="0">
                  <a:solidFill>
                    <a:srgbClr val="4C3282"/>
                  </a:solidFill>
                </a:endParaRPr>
              </a:p>
            </p:txBody>
          </p:sp>
        </mc:Choice>
        <mc:Fallback xmlns="">
          <p:sp>
            <p:nvSpPr>
              <p:cNvPr id="90" name="Rectangle 89">
                <a:extLst>
                  <a:ext uri="{FF2B5EF4-FFF2-40B4-BE49-F238E27FC236}">
                    <a16:creationId xmlns:a16="http://schemas.microsoft.com/office/drawing/2014/main" id="{F4ACBA04-F38C-8042-A1D8-B9C7CB23F4F3}"/>
                  </a:ext>
                </a:extLst>
              </p:cNvPr>
              <p:cNvSpPr>
                <a:spLocks noRot="1" noChangeAspect="1" noMove="1" noResize="1" noEditPoints="1" noAdjustHandles="1" noChangeArrowheads="1" noChangeShapeType="1" noTextEdit="1"/>
              </p:cNvSpPr>
              <p:nvPr/>
            </p:nvSpPr>
            <p:spPr>
              <a:xfrm>
                <a:off x="10371611" y="556512"/>
                <a:ext cx="1253869" cy="400110"/>
              </a:xfrm>
              <a:prstGeom prst="rect">
                <a:avLst/>
              </a:prstGeom>
              <a:blipFill>
                <a:blip r:embed="rId3"/>
                <a:stretch>
                  <a:fillRect b="-12500"/>
                </a:stretch>
              </a:blipFill>
            </p:spPr>
            <p:txBody>
              <a:bodyPr/>
              <a:lstStyle/>
              <a:p>
                <a:r>
                  <a:rPr lang="en-US">
                    <a:noFill/>
                  </a:rPr>
                  <a:t> </a:t>
                </a:r>
              </a:p>
            </p:txBody>
          </p:sp>
        </mc:Fallback>
      </mc:AlternateContent>
      <p:sp>
        <p:nvSpPr>
          <p:cNvPr id="92" name="Rectangle 91">
            <a:extLst>
              <a:ext uri="{FF2B5EF4-FFF2-40B4-BE49-F238E27FC236}">
                <a16:creationId xmlns:a16="http://schemas.microsoft.com/office/drawing/2014/main" id="{1205D612-42E5-5143-883C-E5DC8B7DC20A}"/>
              </a:ext>
            </a:extLst>
          </p:cNvPr>
          <p:cNvSpPr/>
          <p:nvPr/>
        </p:nvSpPr>
        <p:spPr>
          <a:xfrm>
            <a:off x="10211411" y="2872134"/>
            <a:ext cx="1662635" cy="338554"/>
          </a:xfrm>
          <a:prstGeom prst="rect">
            <a:avLst/>
          </a:prstGeom>
        </p:spPr>
        <p:txBody>
          <a:bodyPr wrap="none">
            <a:spAutoFit/>
          </a:bodyPr>
          <a:lstStyle/>
          <a:p>
            <a:r>
              <a:rPr lang="en-US" sz="1600" dirty="0">
                <a:latin typeface="Calibri" panose="020F0502020204030204" pitchFamily="34" charset="0"/>
                <a:cs typeface="Calibri" panose="020F0502020204030204" pitchFamily="34" charset="0"/>
              </a:rPr>
              <a:t>(|V| = n, |E| = m)</a:t>
            </a:r>
          </a:p>
        </p:txBody>
      </p:sp>
      <p:cxnSp>
        <p:nvCxnSpPr>
          <p:cNvPr id="35" name="Google Shape;616;p33">
            <a:extLst>
              <a:ext uri="{FF2B5EF4-FFF2-40B4-BE49-F238E27FC236}">
                <a16:creationId xmlns:a16="http://schemas.microsoft.com/office/drawing/2014/main" id="{86129BFF-D1C9-EB4C-AA94-4E7F0AB37C0A}"/>
              </a:ext>
            </a:extLst>
          </p:cNvPr>
          <p:cNvCxnSpPr>
            <a:cxnSpLocks/>
            <a:stCxn id="53" idx="1"/>
            <a:endCxn id="46" idx="6"/>
          </p:cNvCxnSpPr>
          <p:nvPr/>
        </p:nvCxnSpPr>
        <p:spPr>
          <a:xfrm flipH="1" flipV="1">
            <a:off x="5483584" y="3569538"/>
            <a:ext cx="802547" cy="427636"/>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EC65773-1682-EE46-8617-348A798E3689}"/>
              </a:ext>
            </a:extLst>
          </p:cNvPr>
          <p:cNvSpPr txBox="1"/>
          <p:nvPr/>
        </p:nvSpPr>
        <p:spPr>
          <a:xfrm>
            <a:off x="9770611" y="3595649"/>
            <a:ext cx="1242776" cy="369332"/>
          </a:xfrm>
          <a:prstGeom prst="rect">
            <a:avLst/>
          </a:prstGeom>
          <a:noFill/>
        </p:spPr>
        <p:txBody>
          <a:bodyPr wrap="none" rtlCol="0">
            <a:spAutoFit/>
          </a:bodyPr>
          <a:lstStyle/>
          <a:p>
            <a:r>
              <a:rPr lang="en-US" dirty="0">
                <a:solidFill>
                  <a:schemeClr val="accent2"/>
                </a:solidFill>
              </a:rPr>
              <a:t>destination</a:t>
            </a:r>
          </a:p>
        </p:txBody>
      </p:sp>
      <p:sp>
        <p:nvSpPr>
          <p:cNvPr id="44" name="TextBox 43">
            <a:extLst>
              <a:ext uri="{FF2B5EF4-FFF2-40B4-BE49-F238E27FC236}">
                <a16:creationId xmlns:a16="http://schemas.microsoft.com/office/drawing/2014/main" id="{C58B0CE3-8ED4-324F-BBD9-210BE31240AA}"/>
              </a:ext>
            </a:extLst>
          </p:cNvPr>
          <p:cNvSpPr txBox="1"/>
          <p:nvPr/>
        </p:nvSpPr>
        <p:spPr>
          <a:xfrm rot="16200000">
            <a:off x="8317568" y="5123309"/>
            <a:ext cx="723275" cy="369332"/>
          </a:xfrm>
          <a:prstGeom prst="rect">
            <a:avLst/>
          </a:prstGeom>
          <a:noFill/>
        </p:spPr>
        <p:txBody>
          <a:bodyPr wrap="none" rtlCol="0">
            <a:spAutoFit/>
          </a:bodyPr>
          <a:lstStyle/>
          <a:p>
            <a:r>
              <a:rPr lang="en-US" dirty="0">
                <a:solidFill>
                  <a:schemeClr val="accent3"/>
                </a:solidFill>
              </a:rPr>
              <a:t>origin</a:t>
            </a:r>
          </a:p>
        </p:txBody>
      </p:sp>
      <p:sp>
        <p:nvSpPr>
          <p:cNvPr id="15" name="Pentagon 14">
            <a:extLst>
              <a:ext uri="{FF2B5EF4-FFF2-40B4-BE49-F238E27FC236}">
                <a16:creationId xmlns:a16="http://schemas.microsoft.com/office/drawing/2014/main" id="{245A7322-AA6C-BA48-8CA6-23606E5D268E}"/>
              </a:ext>
            </a:extLst>
          </p:cNvPr>
          <p:cNvSpPr/>
          <p:nvPr/>
        </p:nvSpPr>
        <p:spPr>
          <a:xfrm>
            <a:off x="482103" y="4949563"/>
            <a:ext cx="1765759" cy="139721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hevron 15">
            <a:extLst>
              <a:ext uri="{FF2B5EF4-FFF2-40B4-BE49-F238E27FC236}">
                <a16:creationId xmlns:a16="http://schemas.microsoft.com/office/drawing/2014/main" id="{9436E2FD-A150-7444-B5C8-7A31F80AD074}"/>
              </a:ext>
            </a:extLst>
          </p:cNvPr>
          <p:cNvSpPr/>
          <p:nvPr/>
        </p:nvSpPr>
        <p:spPr>
          <a:xfrm>
            <a:off x="1812146" y="4949563"/>
            <a:ext cx="2891047" cy="1397215"/>
          </a:xfrm>
          <a:prstGeom prst="chevro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Chevron 53">
            <a:extLst>
              <a:ext uri="{FF2B5EF4-FFF2-40B4-BE49-F238E27FC236}">
                <a16:creationId xmlns:a16="http://schemas.microsoft.com/office/drawing/2014/main" id="{D6A5F791-2C88-9649-9398-154BF3AD9CE7}"/>
              </a:ext>
            </a:extLst>
          </p:cNvPr>
          <p:cNvSpPr/>
          <p:nvPr/>
        </p:nvSpPr>
        <p:spPr>
          <a:xfrm>
            <a:off x="4267148" y="4949563"/>
            <a:ext cx="2887515" cy="1397215"/>
          </a:xfrm>
          <a:prstGeom prst="chevr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a:extLst>
              <a:ext uri="{FF2B5EF4-FFF2-40B4-BE49-F238E27FC236}">
                <a16:creationId xmlns:a16="http://schemas.microsoft.com/office/drawing/2014/main" id="{0E72F4D4-C76F-4940-BF2E-32132792BB55}"/>
              </a:ext>
            </a:extLst>
          </p:cNvPr>
          <p:cNvSpPr txBox="1"/>
          <p:nvPr/>
        </p:nvSpPr>
        <p:spPr>
          <a:xfrm>
            <a:off x="577617" y="5232670"/>
            <a:ext cx="1047128" cy="830997"/>
          </a:xfrm>
          <a:prstGeom prst="rect">
            <a:avLst/>
          </a:prstGeom>
          <a:noFill/>
        </p:spPr>
        <p:txBody>
          <a:bodyPr wrap="square" rtlCol="0">
            <a:spAutoFit/>
          </a:bodyPr>
          <a:lstStyle/>
          <a:p>
            <a:r>
              <a:rPr lang="en-US" sz="1600" dirty="0"/>
              <a:t>We want to look up </a:t>
            </a:r>
            <a:r>
              <a:rPr lang="en-US" sz="1600" dirty="0">
                <a:latin typeface="Consolas" panose="020B0609020204030204" pitchFamily="49" charset="0"/>
                <a:cs typeface="Consolas" panose="020B0609020204030204" pitchFamily="49" charset="0"/>
              </a:rPr>
              <a:t>(u, v)</a:t>
            </a:r>
          </a:p>
        </p:txBody>
      </p:sp>
      <p:sp>
        <p:nvSpPr>
          <p:cNvPr id="58" name="TextBox 57">
            <a:extLst>
              <a:ext uri="{FF2B5EF4-FFF2-40B4-BE49-F238E27FC236}">
                <a16:creationId xmlns:a16="http://schemas.microsoft.com/office/drawing/2014/main" id="{5B623763-07BA-FD44-A736-3D70C4844B54}"/>
              </a:ext>
            </a:extLst>
          </p:cNvPr>
          <p:cNvSpPr txBox="1"/>
          <p:nvPr/>
        </p:nvSpPr>
        <p:spPr>
          <a:xfrm>
            <a:off x="2726590" y="5232670"/>
            <a:ext cx="1426731" cy="830997"/>
          </a:xfrm>
          <a:prstGeom prst="rect">
            <a:avLst/>
          </a:prstGeom>
          <a:noFill/>
        </p:spPr>
        <p:txBody>
          <a:bodyPr wrap="square" rtlCol="0">
            <a:spAutoFit/>
          </a:bodyPr>
          <a:lstStyle/>
          <a:p>
            <a:r>
              <a:rPr lang="en-US" sz="1600" dirty="0"/>
              <a:t>Find row corresponding to </a:t>
            </a:r>
            <a:r>
              <a:rPr lang="en-US" sz="1600" dirty="0">
                <a:latin typeface="Consolas" panose="020B0609020204030204" pitchFamily="49" charset="0"/>
                <a:cs typeface="Consolas" panose="020B0609020204030204" pitchFamily="49" charset="0"/>
              </a:rPr>
              <a:t>u</a:t>
            </a:r>
            <a:r>
              <a:rPr lang="en-US" sz="1600" dirty="0"/>
              <a:t> (origin)</a:t>
            </a:r>
          </a:p>
        </p:txBody>
      </p:sp>
      <p:sp>
        <p:nvSpPr>
          <p:cNvPr id="59" name="TextBox 58">
            <a:extLst>
              <a:ext uri="{FF2B5EF4-FFF2-40B4-BE49-F238E27FC236}">
                <a16:creationId xmlns:a16="http://schemas.microsoft.com/office/drawing/2014/main" id="{24457C41-6FC8-9744-8224-381A85C1862C}"/>
              </a:ext>
            </a:extLst>
          </p:cNvPr>
          <p:cNvSpPr txBox="1"/>
          <p:nvPr/>
        </p:nvSpPr>
        <p:spPr>
          <a:xfrm>
            <a:off x="5077996" y="5237125"/>
            <a:ext cx="1606108" cy="830997"/>
          </a:xfrm>
          <a:prstGeom prst="rect">
            <a:avLst/>
          </a:prstGeom>
          <a:noFill/>
        </p:spPr>
        <p:txBody>
          <a:bodyPr wrap="square" rtlCol="0">
            <a:spAutoFit/>
          </a:bodyPr>
          <a:lstStyle/>
          <a:p>
            <a:r>
              <a:rPr lang="en-US" sz="1600" dirty="0"/>
              <a:t>Find column corresponding to </a:t>
            </a:r>
            <a:r>
              <a:rPr lang="en-US" sz="1600" dirty="0">
                <a:latin typeface="Consolas" panose="020B0609020204030204" pitchFamily="49" charset="0"/>
                <a:cs typeface="Consolas" panose="020B0609020204030204" pitchFamily="49" charset="0"/>
              </a:rPr>
              <a:t>v</a:t>
            </a:r>
            <a:r>
              <a:rPr lang="en-US" sz="1600" dirty="0"/>
              <a:t> (destination)</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E2C7880-AE79-BD4A-A900-B72E8BC59BF3}"/>
                  </a:ext>
                </a:extLst>
              </p:cNvPr>
              <p:cNvSpPr txBox="1"/>
              <p:nvPr/>
            </p:nvSpPr>
            <p:spPr>
              <a:xfrm>
                <a:off x="2903245" y="6337149"/>
                <a:ext cx="70884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Θ</m:t>
                      </m:r>
                      <m:r>
                        <a:rPr lang="en-US" b="0" i="1" smtClean="0">
                          <a:latin typeface="Cambria Math" panose="02040503050406030204" pitchFamily="18" charset="0"/>
                          <a:ea typeface="Cambria Math" panose="02040503050406030204" pitchFamily="18" charset="0"/>
                        </a:rPr>
                        <m:t>(1)</m:t>
                      </m:r>
                    </m:oMath>
                  </m:oMathPara>
                </a14:m>
                <a:endParaRPr lang="en-US" dirty="0"/>
              </a:p>
            </p:txBody>
          </p:sp>
        </mc:Choice>
        <mc:Fallback xmlns="">
          <p:sp>
            <p:nvSpPr>
              <p:cNvPr id="19" name="TextBox 18">
                <a:extLst>
                  <a:ext uri="{FF2B5EF4-FFF2-40B4-BE49-F238E27FC236}">
                    <a16:creationId xmlns:a16="http://schemas.microsoft.com/office/drawing/2014/main" id="{7E2C7880-AE79-BD4A-A900-B72E8BC59BF3}"/>
                  </a:ext>
                </a:extLst>
              </p:cNvPr>
              <p:cNvSpPr txBox="1">
                <a:spLocks noRot="1" noChangeAspect="1" noMove="1" noResize="1" noEditPoints="1" noAdjustHandles="1" noChangeArrowheads="1" noChangeShapeType="1" noTextEdit="1"/>
              </p:cNvSpPr>
              <p:nvPr/>
            </p:nvSpPr>
            <p:spPr>
              <a:xfrm>
                <a:off x="2903245" y="6337149"/>
                <a:ext cx="708848" cy="369332"/>
              </a:xfrm>
              <a:prstGeom prst="rect">
                <a:avLst/>
              </a:prstGeom>
              <a:blipFill>
                <a:blip r:embed="rId8"/>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EC17BE71-A2BB-3946-85AA-2C550A65ADFD}"/>
                  </a:ext>
                </a:extLst>
              </p:cNvPr>
              <p:cNvSpPr txBox="1"/>
              <p:nvPr/>
            </p:nvSpPr>
            <p:spPr>
              <a:xfrm>
                <a:off x="5356481" y="6346778"/>
                <a:ext cx="70884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Θ</m:t>
                      </m:r>
                      <m:r>
                        <a:rPr lang="en-US" b="0" i="1" smtClean="0">
                          <a:latin typeface="Cambria Math" panose="02040503050406030204" pitchFamily="18" charset="0"/>
                          <a:ea typeface="Cambria Math" panose="02040503050406030204" pitchFamily="18" charset="0"/>
                        </a:rPr>
                        <m:t>(1)</m:t>
                      </m:r>
                    </m:oMath>
                  </m:oMathPara>
                </a14:m>
                <a:endParaRPr lang="en-US" dirty="0"/>
              </a:p>
            </p:txBody>
          </p:sp>
        </mc:Choice>
        <mc:Fallback xmlns="">
          <p:sp>
            <p:nvSpPr>
              <p:cNvPr id="60" name="TextBox 59">
                <a:extLst>
                  <a:ext uri="{FF2B5EF4-FFF2-40B4-BE49-F238E27FC236}">
                    <a16:creationId xmlns:a16="http://schemas.microsoft.com/office/drawing/2014/main" id="{EC17BE71-A2BB-3946-85AA-2C550A65ADFD}"/>
                  </a:ext>
                </a:extLst>
              </p:cNvPr>
              <p:cNvSpPr txBox="1">
                <a:spLocks noRot="1" noChangeAspect="1" noMove="1" noResize="1" noEditPoints="1" noAdjustHandles="1" noChangeArrowheads="1" noChangeShapeType="1" noTextEdit="1"/>
              </p:cNvSpPr>
              <p:nvPr/>
            </p:nvSpPr>
            <p:spPr>
              <a:xfrm>
                <a:off x="5356481" y="6346778"/>
                <a:ext cx="708848" cy="369332"/>
              </a:xfrm>
              <a:prstGeom prst="rect">
                <a:avLst/>
              </a:prstGeom>
              <a:blipFill>
                <a:blip r:embed="rId9"/>
                <a:stretch>
                  <a:fillRect b="-13333"/>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0C4AD3A0-A955-684D-BE0B-214C33232009}"/>
              </a:ext>
            </a:extLst>
          </p:cNvPr>
          <p:cNvSpPr txBox="1"/>
          <p:nvPr/>
        </p:nvSpPr>
        <p:spPr>
          <a:xfrm>
            <a:off x="790888" y="1208310"/>
            <a:ext cx="5893216" cy="1477328"/>
          </a:xfrm>
          <a:prstGeom prst="rect">
            <a:avLst/>
          </a:prstGeom>
          <a:noFill/>
        </p:spPr>
        <p:txBody>
          <a:bodyPr wrap="none" rtlCol="0">
            <a:spAutoFit/>
          </a:bodyPr>
          <a:lstStyle/>
          <a:p>
            <a:pPr marL="285750" indent="-285750">
              <a:buFont typeface="Arial" panose="020B0604020202020204" pitchFamily="34" charset="0"/>
              <a:buChar char="•"/>
            </a:pPr>
            <a:r>
              <a:rPr lang="en-US" dirty="0"/>
              <a:t>A 2D array of with a cell for every </a:t>
            </a:r>
            <a:r>
              <a:rPr lang="en-US" i="1" dirty="0"/>
              <a:t>possible</a:t>
            </a:r>
            <a:r>
              <a:rPr lang="en-US" dirty="0"/>
              <a:t> edge</a:t>
            </a:r>
          </a:p>
          <a:p>
            <a:pPr marL="742950" lvl="1" indent="-285750">
              <a:buFont typeface="Arial" panose="020B0604020202020204" pitchFamily="34" charset="0"/>
              <a:buChar char="•"/>
            </a:pPr>
            <a:r>
              <a:rPr lang="en-US" dirty="0"/>
              <a:t>A row for each vertex (representing </a:t>
            </a:r>
            <a:r>
              <a:rPr lang="en-US" dirty="0">
                <a:solidFill>
                  <a:schemeClr val="accent3"/>
                </a:solidFill>
              </a:rPr>
              <a:t>origins</a:t>
            </a:r>
            <a:r>
              <a:rPr lang="en-US" dirty="0"/>
              <a:t>)</a:t>
            </a:r>
          </a:p>
          <a:p>
            <a:pPr marL="742950" lvl="1" indent="-285750">
              <a:buFont typeface="Arial" panose="020B0604020202020204" pitchFamily="34" charset="0"/>
              <a:buChar char="•"/>
            </a:pPr>
            <a:r>
              <a:rPr lang="en-US" dirty="0"/>
              <a:t>A column for each vertex (representing </a:t>
            </a:r>
            <a:r>
              <a:rPr lang="en-US" dirty="0">
                <a:solidFill>
                  <a:schemeClr val="accent2"/>
                </a:solidFill>
              </a:rPr>
              <a:t>destinations</a:t>
            </a:r>
            <a:r>
              <a:rPr lang="en-US" dirty="0"/>
              <a:t>)</a:t>
            </a:r>
          </a:p>
          <a:p>
            <a:pPr marL="742950" lvl="1" indent="-285750">
              <a:buFont typeface="Arial" panose="020B0604020202020204" pitchFamily="34" charset="0"/>
              <a:buChar char="•"/>
            </a:pPr>
            <a:r>
              <a:rPr lang="en-US" dirty="0"/>
              <a:t>The edges that exist in the graph have 1’s in their cell</a:t>
            </a:r>
          </a:p>
          <a:p>
            <a:pPr marL="742950" lvl="1" indent="-285750">
              <a:buFont typeface="Arial" panose="020B0604020202020204" pitchFamily="34" charset="0"/>
              <a:buChar char="•"/>
            </a:pPr>
            <a:endParaRPr lang="en-US" dirty="0"/>
          </a:p>
        </p:txBody>
      </p:sp>
      <p:sp>
        <p:nvSpPr>
          <p:cNvPr id="21" name="TextBox 20">
            <a:extLst>
              <a:ext uri="{FF2B5EF4-FFF2-40B4-BE49-F238E27FC236}">
                <a16:creationId xmlns:a16="http://schemas.microsoft.com/office/drawing/2014/main" id="{E7F09329-E3CC-2C48-933B-B2596787DDB6}"/>
              </a:ext>
            </a:extLst>
          </p:cNvPr>
          <p:cNvSpPr txBox="1"/>
          <p:nvPr/>
        </p:nvSpPr>
        <p:spPr>
          <a:xfrm>
            <a:off x="482103" y="4491415"/>
            <a:ext cx="2638928" cy="369332"/>
          </a:xfrm>
          <a:prstGeom prst="rect">
            <a:avLst/>
          </a:prstGeom>
          <a:noFill/>
        </p:spPr>
        <p:txBody>
          <a:bodyPr wrap="none" rtlCol="0">
            <a:spAutoFit/>
          </a:bodyPr>
          <a:lstStyle/>
          <a:p>
            <a:r>
              <a:rPr lang="en-US" dirty="0"/>
              <a:t>Checking if an edge exists:</a:t>
            </a:r>
          </a:p>
        </p:txBody>
      </p:sp>
    </p:spTree>
    <p:extLst>
      <p:ext uri="{BB962C8B-B14F-4D97-AF65-F5344CB8AC3E}">
        <p14:creationId xmlns:p14="http://schemas.microsoft.com/office/powerpoint/2010/main" val="3113477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a:extLst>
              <a:ext uri="{FF2B5EF4-FFF2-40B4-BE49-F238E27FC236}">
                <a16:creationId xmlns:a16="http://schemas.microsoft.com/office/drawing/2014/main" id="{C6BA014E-A3A1-FC4D-A7C4-F7494F9BE1D8}"/>
              </a:ext>
            </a:extLst>
          </p:cNvPr>
          <p:cNvSpPr/>
          <p:nvPr/>
        </p:nvSpPr>
        <p:spPr>
          <a:xfrm>
            <a:off x="9288755" y="4193674"/>
            <a:ext cx="2633473" cy="2309991"/>
          </a:xfrm>
          <a:prstGeom prst="roundRect">
            <a:avLst>
              <a:gd name="adj" fmla="val 13919"/>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ADC415C7-59DD-5642-A6BC-D8F22FCAC8ED}"/>
              </a:ext>
            </a:extLst>
          </p:cNvPr>
          <p:cNvSpPr/>
          <p:nvPr/>
        </p:nvSpPr>
        <p:spPr>
          <a:xfrm>
            <a:off x="9503686" y="4510604"/>
            <a:ext cx="1546735" cy="56041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959FCE6-455B-5740-A099-F0342F18EB1C}"/>
              </a:ext>
            </a:extLst>
          </p:cNvPr>
          <p:cNvSpPr txBox="1">
            <a:spLocks/>
          </p:cNvSpPr>
          <p:nvPr/>
        </p:nvSpPr>
        <p:spPr>
          <a:xfrm>
            <a:off x="534821" y="253221"/>
            <a:ext cx="10515600" cy="762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US" sz="3600" i="1" dirty="0">
                <a:solidFill>
                  <a:schemeClr val="accent4"/>
                </a:solidFill>
              </a:rPr>
              <a:t>Review</a:t>
            </a:r>
            <a:r>
              <a:rPr lang="en-US" dirty="0"/>
              <a:t>  Adjacency List: Linked Lists</a:t>
            </a:r>
          </a:p>
        </p:txBody>
      </p:sp>
      <p:sp>
        <p:nvSpPr>
          <p:cNvPr id="5" name="Pentagon 4">
            <a:extLst>
              <a:ext uri="{FF2B5EF4-FFF2-40B4-BE49-F238E27FC236}">
                <a16:creationId xmlns:a16="http://schemas.microsoft.com/office/drawing/2014/main" id="{0F77BA45-9D85-0644-BA9A-B891ED809F10}"/>
              </a:ext>
            </a:extLst>
          </p:cNvPr>
          <p:cNvSpPr/>
          <p:nvPr/>
        </p:nvSpPr>
        <p:spPr>
          <a:xfrm>
            <a:off x="482103" y="4949563"/>
            <a:ext cx="1765759" cy="139721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hevron 5">
            <a:extLst>
              <a:ext uri="{FF2B5EF4-FFF2-40B4-BE49-F238E27FC236}">
                <a16:creationId xmlns:a16="http://schemas.microsoft.com/office/drawing/2014/main" id="{EF7D24CF-A21A-7A47-AF78-F1F7CE69238E}"/>
              </a:ext>
            </a:extLst>
          </p:cNvPr>
          <p:cNvSpPr/>
          <p:nvPr/>
        </p:nvSpPr>
        <p:spPr>
          <a:xfrm>
            <a:off x="1812146" y="4949563"/>
            <a:ext cx="2891047" cy="1397215"/>
          </a:xfrm>
          <a:prstGeom prst="chevro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hevron 6">
            <a:extLst>
              <a:ext uri="{FF2B5EF4-FFF2-40B4-BE49-F238E27FC236}">
                <a16:creationId xmlns:a16="http://schemas.microsoft.com/office/drawing/2014/main" id="{9AA2740C-600F-764D-A3A8-BCA043BED017}"/>
              </a:ext>
            </a:extLst>
          </p:cNvPr>
          <p:cNvSpPr/>
          <p:nvPr/>
        </p:nvSpPr>
        <p:spPr>
          <a:xfrm>
            <a:off x="4267148" y="4949563"/>
            <a:ext cx="2887515" cy="1397215"/>
          </a:xfrm>
          <a:prstGeom prst="chevr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625AFBAD-C5C1-234A-B999-D5732375C86D}"/>
              </a:ext>
            </a:extLst>
          </p:cNvPr>
          <p:cNvSpPr txBox="1"/>
          <p:nvPr/>
        </p:nvSpPr>
        <p:spPr>
          <a:xfrm>
            <a:off x="577617" y="5232670"/>
            <a:ext cx="1047128" cy="830997"/>
          </a:xfrm>
          <a:prstGeom prst="rect">
            <a:avLst/>
          </a:prstGeom>
          <a:noFill/>
        </p:spPr>
        <p:txBody>
          <a:bodyPr wrap="square" rtlCol="0">
            <a:spAutoFit/>
          </a:bodyPr>
          <a:lstStyle/>
          <a:p>
            <a:r>
              <a:rPr lang="en-US" sz="1600" dirty="0"/>
              <a:t>We want to look up </a:t>
            </a:r>
            <a:r>
              <a:rPr lang="en-US" sz="1600" dirty="0">
                <a:latin typeface="Consolas" panose="020B0609020204030204" pitchFamily="49" charset="0"/>
                <a:cs typeface="Consolas" panose="020B0609020204030204" pitchFamily="49" charset="0"/>
              </a:rPr>
              <a:t>(u, v)</a:t>
            </a:r>
          </a:p>
        </p:txBody>
      </p:sp>
      <p:sp>
        <p:nvSpPr>
          <p:cNvPr id="9" name="TextBox 8">
            <a:extLst>
              <a:ext uri="{FF2B5EF4-FFF2-40B4-BE49-F238E27FC236}">
                <a16:creationId xmlns:a16="http://schemas.microsoft.com/office/drawing/2014/main" id="{50D82961-C597-B24E-9F25-94AD12048546}"/>
              </a:ext>
            </a:extLst>
          </p:cNvPr>
          <p:cNvSpPr txBox="1"/>
          <p:nvPr/>
        </p:nvSpPr>
        <p:spPr>
          <a:xfrm>
            <a:off x="2726590" y="5232670"/>
            <a:ext cx="1426731" cy="830997"/>
          </a:xfrm>
          <a:prstGeom prst="rect">
            <a:avLst/>
          </a:prstGeom>
          <a:noFill/>
        </p:spPr>
        <p:txBody>
          <a:bodyPr wrap="square" rtlCol="0">
            <a:spAutoFit/>
          </a:bodyPr>
          <a:lstStyle/>
          <a:p>
            <a:r>
              <a:rPr lang="en-US" sz="1600" dirty="0"/>
              <a:t>Lookup u in outer </a:t>
            </a:r>
            <a:r>
              <a:rPr lang="en-US" sz="1600" dirty="0" err="1"/>
              <a:t>hashmap</a:t>
            </a:r>
            <a:endParaRPr lang="en-US" sz="1600" dirty="0"/>
          </a:p>
        </p:txBody>
      </p:sp>
      <p:sp>
        <p:nvSpPr>
          <p:cNvPr id="10" name="TextBox 9">
            <a:extLst>
              <a:ext uri="{FF2B5EF4-FFF2-40B4-BE49-F238E27FC236}">
                <a16:creationId xmlns:a16="http://schemas.microsoft.com/office/drawing/2014/main" id="{14A16C57-A570-5946-BE9F-16197C4E8EE2}"/>
              </a:ext>
            </a:extLst>
          </p:cNvPr>
          <p:cNvSpPr txBox="1"/>
          <p:nvPr/>
        </p:nvSpPr>
        <p:spPr>
          <a:xfrm>
            <a:off x="5077996" y="5237125"/>
            <a:ext cx="1606108" cy="830997"/>
          </a:xfrm>
          <a:prstGeom prst="rect">
            <a:avLst/>
          </a:prstGeom>
          <a:noFill/>
        </p:spPr>
        <p:txBody>
          <a:bodyPr wrap="square" rtlCol="0">
            <a:spAutoFit/>
          </a:bodyPr>
          <a:lstStyle/>
          <a:p>
            <a:r>
              <a:rPr lang="en-US" sz="1600" dirty="0"/>
              <a:t>Iterate through inner list to find if v exists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79620CD-F845-4548-A59C-7168D6F4AF0B}"/>
                  </a:ext>
                </a:extLst>
              </p:cNvPr>
              <p:cNvSpPr txBox="1"/>
              <p:nvPr/>
            </p:nvSpPr>
            <p:spPr>
              <a:xfrm>
                <a:off x="2903245" y="6337149"/>
                <a:ext cx="70884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Θ</m:t>
                      </m:r>
                      <m:r>
                        <a:rPr lang="en-US" b="0" i="1" smtClean="0">
                          <a:latin typeface="Cambria Math" panose="02040503050406030204" pitchFamily="18" charset="0"/>
                          <a:ea typeface="Cambria Math" panose="02040503050406030204" pitchFamily="18" charset="0"/>
                        </a:rPr>
                        <m:t>(1)</m:t>
                      </m:r>
                    </m:oMath>
                  </m:oMathPara>
                </a14:m>
                <a:endParaRPr lang="en-US" dirty="0"/>
              </a:p>
            </p:txBody>
          </p:sp>
        </mc:Choice>
        <mc:Fallback xmlns="">
          <p:sp>
            <p:nvSpPr>
              <p:cNvPr id="11" name="TextBox 10">
                <a:extLst>
                  <a:ext uri="{FF2B5EF4-FFF2-40B4-BE49-F238E27FC236}">
                    <a16:creationId xmlns:a16="http://schemas.microsoft.com/office/drawing/2014/main" id="{A79620CD-F845-4548-A59C-7168D6F4AF0B}"/>
                  </a:ext>
                </a:extLst>
              </p:cNvPr>
              <p:cNvSpPr txBox="1">
                <a:spLocks noRot="1" noChangeAspect="1" noMove="1" noResize="1" noEditPoints="1" noAdjustHandles="1" noChangeArrowheads="1" noChangeShapeType="1" noTextEdit="1"/>
              </p:cNvSpPr>
              <p:nvPr/>
            </p:nvSpPr>
            <p:spPr>
              <a:xfrm>
                <a:off x="2903245" y="6337149"/>
                <a:ext cx="708848" cy="369332"/>
              </a:xfrm>
              <a:prstGeom prst="rect">
                <a:avLst/>
              </a:prstGeom>
              <a:blipFill>
                <a:blip r:embed="rId3"/>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856A469-4F44-D849-93C3-8D10C99BDD80}"/>
                  </a:ext>
                </a:extLst>
              </p:cNvPr>
              <p:cNvSpPr txBox="1"/>
              <p:nvPr/>
            </p:nvSpPr>
            <p:spPr>
              <a:xfrm>
                <a:off x="4998321" y="6337149"/>
                <a:ext cx="126611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Θ</m:t>
                      </m:r>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deg</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𝑢</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2" name="TextBox 11">
                <a:extLst>
                  <a:ext uri="{FF2B5EF4-FFF2-40B4-BE49-F238E27FC236}">
                    <a16:creationId xmlns:a16="http://schemas.microsoft.com/office/drawing/2014/main" id="{9856A469-4F44-D849-93C3-8D10C99BDD80}"/>
                  </a:ext>
                </a:extLst>
              </p:cNvPr>
              <p:cNvSpPr txBox="1">
                <a:spLocks noRot="1" noChangeAspect="1" noMove="1" noResize="1" noEditPoints="1" noAdjustHandles="1" noChangeArrowheads="1" noChangeShapeType="1" noTextEdit="1"/>
              </p:cNvSpPr>
              <p:nvPr/>
            </p:nvSpPr>
            <p:spPr>
              <a:xfrm>
                <a:off x="4998321" y="6337149"/>
                <a:ext cx="1266116" cy="369332"/>
              </a:xfrm>
              <a:prstGeom prst="rect">
                <a:avLst/>
              </a:prstGeom>
              <a:blipFill>
                <a:blip r:embed="rId4"/>
                <a:stretch>
                  <a:fillRect b="-13333"/>
                </a:stretch>
              </a:blipFill>
            </p:spPr>
            <p:txBody>
              <a:bodyPr/>
              <a:lstStyle/>
              <a:p>
                <a:r>
                  <a:rPr lang="en-US">
                    <a:noFill/>
                  </a:rPr>
                  <a:t> </a:t>
                </a:r>
              </a:p>
            </p:txBody>
          </p:sp>
        </mc:Fallback>
      </mc:AlternateContent>
      <p:graphicFrame>
        <p:nvGraphicFramePr>
          <p:cNvPr id="13" name="Table 12">
            <a:extLst>
              <a:ext uri="{FF2B5EF4-FFF2-40B4-BE49-F238E27FC236}">
                <a16:creationId xmlns:a16="http://schemas.microsoft.com/office/drawing/2014/main" id="{E6C885A1-D0D2-F045-B8B8-1DC398F47428}"/>
              </a:ext>
            </a:extLst>
          </p:cNvPr>
          <p:cNvGraphicFramePr>
            <a:graphicFrameLocks noGrp="1"/>
          </p:cNvGraphicFramePr>
          <p:nvPr>
            <p:extLst>
              <p:ext uri="{D42A27DB-BD31-4B8C-83A1-F6EECF244321}">
                <p14:modId xmlns:p14="http://schemas.microsoft.com/office/powerpoint/2010/main" val="3517306671"/>
              </p:ext>
            </p:extLst>
          </p:nvPr>
        </p:nvGraphicFramePr>
        <p:xfrm>
          <a:off x="7732142" y="966197"/>
          <a:ext cx="4206871" cy="2225040"/>
        </p:xfrm>
        <a:graphic>
          <a:graphicData uri="http://schemas.openxmlformats.org/drawingml/2006/table">
            <a:tbl>
              <a:tblPr firstRow="1" bandRow="1">
                <a:tableStyleId>{5C22544A-7EE6-4342-B048-85BDC9FD1C3A}</a:tableStyleId>
              </a:tblPr>
              <a:tblGrid>
                <a:gridCol w="2805454">
                  <a:extLst>
                    <a:ext uri="{9D8B030D-6E8A-4147-A177-3AD203B41FA5}">
                      <a16:colId xmlns:a16="http://schemas.microsoft.com/office/drawing/2014/main" val="29581149"/>
                    </a:ext>
                  </a:extLst>
                </a:gridCol>
                <a:gridCol w="1401417">
                  <a:extLst>
                    <a:ext uri="{9D8B030D-6E8A-4147-A177-3AD203B41FA5}">
                      <a16:colId xmlns:a16="http://schemas.microsoft.com/office/drawing/2014/main" val="3546704715"/>
                    </a:ext>
                  </a:extLst>
                </a:gridCol>
              </a:tblGrid>
              <a:tr h="370840">
                <a:tc>
                  <a:txBody>
                    <a:bodyPr/>
                    <a:lstStyle/>
                    <a:p>
                      <a:r>
                        <a:rPr lang="en-US" b="1" dirty="0">
                          <a:solidFill>
                            <a:schemeClr val="tx1"/>
                          </a:solidFill>
                        </a:rPr>
                        <a:t>Add Edge</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chemeClr val="tx1"/>
                        </a:solidFill>
                      </a:endParaRP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2456913"/>
                  </a:ext>
                </a:extLst>
              </a:tr>
              <a:tr h="370840">
                <a:tc>
                  <a:txBody>
                    <a:bodyPr/>
                    <a:lstStyle/>
                    <a:p>
                      <a:r>
                        <a:rPr lang="en-US" b="1" dirty="0">
                          <a:solidFill>
                            <a:schemeClr val="tx1"/>
                          </a:solidFill>
                        </a:rPr>
                        <a:t>Remove Edge</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chemeClr val="tx1"/>
                        </a:solidFill>
                      </a:endParaRP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22850"/>
                  </a:ext>
                </a:extLst>
              </a:tr>
              <a:tr h="370840">
                <a:tc>
                  <a:txBody>
                    <a:bodyPr/>
                    <a:lstStyle/>
                    <a:p>
                      <a:r>
                        <a:rPr lang="en-US" b="1" dirty="0">
                          <a:solidFill>
                            <a:schemeClr val="tx1"/>
                          </a:solidFill>
                        </a:rPr>
                        <a:t>Check if edge (u, v) exists</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chemeClr val="tx1"/>
                        </a:solidFill>
                      </a:endParaRP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73029766"/>
                  </a:ext>
                </a:extLst>
              </a:tr>
              <a:tr h="370840">
                <a:tc>
                  <a:txBody>
                    <a:bodyPr/>
                    <a:lstStyle/>
                    <a:p>
                      <a:r>
                        <a:rPr lang="en-US" b="1" dirty="0">
                          <a:solidFill>
                            <a:schemeClr val="tx1"/>
                          </a:solidFill>
                        </a:rPr>
                        <a:t>Get out-neighbors of u</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chemeClr val="tx1"/>
                        </a:solidFill>
                      </a:endParaRP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9550275"/>
                  </a:ext>
                </a:extLst>
              </a:tr>
              <a:tr h="370840">
                <a:tc>
                  <a:txBody>
                    <a:bodyPr/>
                    <a:lstStyle/>
                    <a:p>
                      <a:r>
                        <a:rPr lang="en-US" b="1" dirty="0">
                          <a:solidFill>
                            <a:schemeClr val="tx1"/>
                          </a:solidFill>
                        </a:rPr>
                        <a:t>Get in-neighbors of v</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chemeClr val="tx1"/>
                        </a:solidFill>
                      </a:endParaRP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2523638"/>
                  </a:ext>
                </a:extLst>
              </a:tr>
              <a:tr h="370840">
                <a:tc>
                  <a:txBody>
                    <a:bodyPr/>
                    <a:lstStyle/>
                    <a:p>
                      <a:r>
                        <a:rPr lang="en-US" b="1" dirty="0">
                          <a:solidFill>
                            <a:schemeClr val="tx1"/>
                          </a:solidFill>
                        </a:rPr>
                        <a:t>(Space Complexity)</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chemeClr val="tx1"/>
                        </a:solidFill>
                      </a:endParaRP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8185659"/>
                  </a:ext>
                </a:extLst>
              </a:tr>
            </a:tbl>
          </a:graphicData>
        </a:graphic>
      </p:graphicFrame>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06C49C3F-9829-3D43-A3E4-B11E511E8857}"/>
                  </a:ext>
                </a:extLst>
              </p:cNvPr>
              <p:cNvSpPr/>
              <p:nvPr/>
            </p:nvSpPr>
            <p:spPr>
              <a:xfrm>
                <a:off x="10083115" y="1312287"/>
                <a:ext cx="1911101" cy="400110"/>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sz="2000" b="1" i="0" dirty="0" smtClean="0">
                          <a:solidFill>
                            <a:srgbClr val="4C3282"/>
                          </a:solidFill>
                          <a:latin typeface="Cambria Math" panose="02040503050406030204" pitchFamily="18" charset="0"/>
                        </a:rPr>
                        <m:t>𝚯</m:t>
                      </m:r>
                      <m:r>
                        <a:rPr lang="en-US" sz="2000" b="1" i="1" dirty="0" smtClean="0">
                          <a:solidFill>
                            <a:srgbClr val="4C3282"/>
                          </a:solidFill>
                          <a:latin typeface="Cambria Math" panose="02040503050406030204" pitchFamily="18" charset="0"/>
                        </a:rPr>
                        <m:t>(</m:t>
                      </m:r>
                      <m:r>
                        <a:rPr lang="en-US" sz="2000" b="1" dirty="0">
                          <a:solidFill>
                            <a:srgbClr val="4C3282"/>
                          </a:solidFill>
                          <a:latin typeface="Cambria Math" panose="02040503050406030204" pitchFamily="18" charset="0"/>
                        </a:rPr>
                        <m:t>𝐝𝐞𝐠</m:t>
                      </m:r>
                      <m:r>
                        <a:rPr lang="en-US" sz="2000" b="1" i="1" dirty="0">
                          <a:solidFill>
                            <a:srgbClr val="4C3282"/>
                          </a:solidFill>
                          <a:latin typeface="Cambria Math" panose="02040503050406030204" pitchFamily="18" charset="0"/>
                        </a:rPr>
                        <m:t>⁡(</m:t>
                      </m:r>
                      <m:r>
                        <a:rPr lang="en-US" sz="2000" b="1" i="1" dirty="0">
                          <a:solidFill>
                            <a:srgbClr val="4C3282"/>
                          </a:solidFill>
                          <a:latin typeface="Cambria Math" panose="02040503050406030204" pitchFamily="18" charset="0"/>
                        </a:rPr>
                        <m:t>𝒖</m:t>
                      </m:r>
                      <m:r>
                        <a:rPr lang="en-US" sz="2000" b="1" i="1" dirty="0" smtClean="0">
                          <a:solidFill>
                            <a:srgbClr val="4C3282"/>
                          </a:solidFill>
                          <a:latin typeface="Cambria Math" panose="02040503050406030204" pitchFamily="18" charset="0"/>
                        </a:rPr>
                        <m:t>)</m:t>
                      </m:r>
                      <m:r>
                        <a:rPr lang="en-US" sz="2000" b="1" i="1" dirty="0">
                          <a:solidFill>
                            <a:srgbClr val="4C3282"/>
                          </a:solidFill>
                          <a:latin typeface="Cambria Math" panose="02040503050406030204" pitchFamily="18" charset="0"/>
                        </a:rPr>
                        <m:t>)</m:t>
                      </m:r>
                    </m:oMath>
                  </m:oMathPara>
                </a14:m>
                <a:endParaRPr lang="en-US" sz="2000" b="1" dirty="0">
                  <a:solidFill>
                    <a:srgbClr val="4C3282"/>
                  </a:solidFill>
                </a:endParaRPr>
              </a:p>
            </p:txBody>
          </p:sp>
        </mc:Choice>
        <mc:Fallback xmlns="">
          <p:sp>
            <p:nvSpPr>
              <p:cNvPr id="14" name="Rectangle 13">
                <a:extLst>
                  <a:ext uri="{FF2B5EF4-FFF2-40B4-BE49-F238E27FC236}">
                    <a16:creationId xmlns:a16="http://schemas.microsoft.com/office/drawing/2014/main" id="{06C49C3F-9829-3D43-A3E4-B11E511E8857}"/>
                  </a:ext>
                </a:extLst>
              </p:cNvPr>
              <p:cNvSpPr>
                <a:spLocks noRot="1" noChangeAspect="1" noMove="1" noResize="1" noEditPoints="1" noAdjustHandles="1" noChangeArrowheads="1" noChangeShapeType="1" noTextEdit="1"/>
              </p:cNvSpPr>
              <p:nvPr/>
            </p:nvSpPr>
            <p:spPr>
              <a:xfrm>
                <a:off x="10083115" y="1312287"/>
                <a:ext cx="1911101" cy="400110"/>
              </a:xfrm>
              <a:prstGeom prst="rect">
                <a:avLst/>
              </a:prstGeom>
              <a:blipFill>
                <a:blip r:embed="rId5"/>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B978E39A-119F-7844-BF46-148DD106E988}"/>
                  </a:ext>
                </a:extLst>
              </p:cNvPr>
              <p:cNvSpPr/>
              <p:nvPr/>
            </p:nvSpPr>
            <p:spPr>
              <a:xfrm>
                <a:off x="10077298" y="1686617"/>
                <a:ext cx="1911101" cy="400110"/>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sz="2000" b="1" dirty="0">
                          <a:solidFill>
                            <a:srgbClr val="4C3282"/>
                          </a:solidFill>
                          <a:latin typeface="Cambria Math" panose="02040503050406030204" pitchFamily="18" charset="0"/>
                        </a:rPr>
                        <m:t>𝚯</m:t>
                      </m:r>
                      <m:r>
                        <a:rPr lang="en-US" sz="2000" b="1" i="1" dirty="0">
                          <a:solidFill>
                            <a:srgbClr val="4C3282"/>
                          </a:solidFill>
                          <a:latin typeface="Cambria Math" panose="02040503050406030204" pitchFamily="18" charset="0"/>
                        </a:rPr>
                        <m:t>(</m:t>
                      </m:r>
                      <m:r>
                        <a:rPr lang="en-US" sz="2000" b="1" dirty="0">
                          <a:solidFill>
                            <a:srgbClr val="4C3282"/>
                          </a:solidFill>
                          <a:latin typeface="Cambria Math" panose="02040503050406030204" pitchFamily="18" charset="0"/>
                        </a:rPr>
                        <m:t>𝐝𝐞𝐠</m:t>
                      </m:r>
                      <m:r>
                        <a:rPr lang="en-US" sz="2000" b="1" i="1" dirty="0">
                          <a:solidFill>
                            <a:srgbClr val="4C3282"/>
                          </a:solidFill>
                          <a:latin typeface="Cambria Math" panose="02040503050406030204" pitchFamily="18" charset="0"/>
                        </a:rPr>
                        <m:t>⁡(</m:t>
                      </m:r>
                      <m:r>
                        <a:rPr lang="en-US" sz="2000" b="1" i="1" dirty="0">
                          <a:solidFill>
                            <a:srgbClr val="4C3282"/>
                          </a:solidFill>
                          <a:latin typeface="Cambria Math" panose="02040503050406030204" pitchFamily="18" charset="0"/>
                        </a:rPr>
                        <m:t>𝒖</m:t>
                      </m:r>
                      <m:r>
                        <a:rPr lang="en-US" sz="2000" b="1" i="1" dirty="0">
                          <a:solidFill>
                            <a:srgbClr val="4C3282"/>
                          </a:solidFill>
                          <a:latin typeface="Cambria Math" panose="02040503050406030204" pitchFamily="18" charset="0"/>
                        </a:rPr>
                        <m:t>))</m:t>
                      </m:r>
                    </m:oMath>
                  </m:oMathPara>
                </a14:m>
                <a:endParaRPr lang="en-US" sz="2000" b="1" dirty="0">
                  <a:solidFill>
                    <a:srgbClr val="4C3282"/>
                  </a:solidFill>
                </a:endParaRPr>
              </a:p>
            </p:txBody>
          </p:sp>
        </mc:Choice>
        <mc:Fallback xmlns="">
          <p:sp>
            <p:nvSpPr>
              <p:cNvPr id="15" name="Rectangle 14">
                <a:extLst>
                  <a:ext uri="{FF2B5EF4-FFF2-40B4-BE49-F238E27FC236}">
                    <a16:creationId xmlns:a16="http://schemas.microsoft.com/office/drawing/2014/main" id="{B978E39A-119F-7844-BF46-148DD106E988}"/>
                  </a:ext>
                </a:extLst>
              </p:cNvPr>
              <p:cNvSpPr>
                <a:spLocks noRot="1" noChangeAspect="1" noMove="1" noResize="1" noEditPoints="1" noAdjustHandles="1" noChangeArrowheads="1" noChangeShapeType="1" noTextEdit="1"/>
              </p:cNvSpPr>
              <p:nvPr/>
            </p:nvSpPr>
            <p:spPr>
              <a:xfrm>
                <a:off x="10077298" y="1686617"/>
                <a:ext cx="1911101" cy="400110"/>
              </a:xfrm>
              <a:prstGeom prst="rect">
                <a:avLst/>
              </a:prstGeom>
              <a:blipFill>
                <a:blip r:embed="rId6"/>
                <a:stretch>
                  <a:fillRect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6176096E-E0F0-F346-AEC9-49604E8DA1B1}"/>
                  </a:ext>
                </a:extLst>
              </p:cNvPr>
              <p:cNvSpPr/>
              <p:nvPr/>
            </p:nvSpPr>
            <p:spPr>
              <a:xfrm>
                <a:off x="10069653" y="2069991"/>
                <a:ext cx="1911101" cy="400110"/>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sz="2000" b="1" dirty="0">
                          <a:solidFill>
                            <a:srgbClr val="4C3282"/>
                          </a:solidFill>
                          <a:latin typeface="Cambria Math" panose="02040503050406030204" pitchFamily="18" charset="0"/>
                        </a:rPr>
                        <m:t>𝚯</m:t>
                      </m:r>
                      <m:r>
                        <a:rPr lang="en-US" sz="2000" b="1" i="1" dirty="0">
                          <a:solidFill>
                            <a:srgbClr val="4C3282"/>
                          </a:solidFill>
                          <a:latin typeface="Cambria Math" panose="02040503050406030204" pitchFamily="18" charset="0"/>
                        </a:rPr>
                        <m:t>(</m:t>
                      </m:r>
                      <m:r>
                        <a:rPr lang="en-US" sz="2000" b="1" dirty="0">
                          <a:solidFill>
                            <a:srgbClr val="4C3282"/>
                          </a:solidFill>
                          <a:latin typeface="Cambria Math" panose="02040503050406030204" pitchFamily="18" charset="0"/>
                        </a:rPr>
                        <m:t>𝐝𝐞𝐠</m:t>
                      </m:r>
                      <m:r>
                        <a:rPr lang="en-US" sz="2000" b="1" i="1" dirty="0">
                          <a:solidFill>
                            <a:srgbClr val="4C3282"/>
                          </a:solidFill>
                          <a:latin typeface="Cambria Math" panose="02040503050406030204" pitchFamily="18" charset="0"/>
                        </a:rPr>
                        <m:t>⁡(</m:t>
                      </m:r>
                      <m:r>
                        <a:rPr lang="en-US" sz="2000" b="1" i="1" dirty="0">
                          <a:solidFill>
                            <a:srgbClr val="4C3282"/>
                          </a:solidFill>
                          <a:latin typeface="Cambria Math" panose="02040503050406030204" pitchFamily="18" charset="0"/>
                        </a:rPr>
                        <m:t>𝒖</m:t>
                      </m:r>
                      <m:r>
                        <a:rPr lang="en-US" sz="2000" b="1" i="1" dirty="0">
                          <a:solidFill>
                            <a:srgbClr val="4C3282"/>
                          </a:solidFill>
                          <a:latin typeface="Cambria Math" panose="02040503050406030204" pitchFamily="18" charset="0"/>
                        </a:rPr>
                        <m:t>))</m:t>
                      </m:r>
                    </m:oMath>
                  </m:oMathPara>
                </a14:m>
                <a:endParaRPr lang="en-US" sz="2000" b="1" dirty="0">
                  <a:solidFill>
                    <a:srgbClr val="4C3282"/>
                  </a:solidFill>
                </a:endParaRPr>
              </a:p>
            </p:txBody>
          </p:sp>
        </mc:Choice>
        <mc:Fallback xmlns="">
          <p:sp>
            <p:nvSpPr>
              <p:cNvPr id="16" name="Rectangle 15">
                <a:extLst>
                  <a:ext uri="{FF2B5EF4-FFF2-40B4-BE49-F238E27FC236}">
                    <a16:creationId xmlns:a16="http://schemas.microsoft.com/office/drawing/2014/main" id="{6176096E-E0F0-F346-AEC9-49604E8DA1B1}"/>
                  </a:ext>
                </a:extLst>
              </p:cNvPr>
              <p:cNvSpPr>
                <a:spLocks noRot="1" noChangeAspect="1" noMove="1" noResize="1" noEditPoints="1" noAdjustHandles="1" noChangeArrowheads="1" noChangeShapeType="1" noTextEdit="1"/>
              </p:cNvSpPr>
              <p:nvPr/>
            </p:nvSpPr>
            <p:spPr>
              <a:xfrm>
                <a:off x="10069653" y="2069991"/>
                <a:ext cx="1911101" cy="400110"/>
              </a:xfrm>
              <a:prstGeom prst="rect">
                <a:avLst/>
              </a:prstGeom>
              <a:blipFill>
                <a:blip r:embed="rId7"/>
                <a:stretch>
                  <a:fillRect b="-18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335FA505-ED8D-7647-BF60-CE45BB554096}"/>
                  </a:ext>
                </a:extLst>
              </p:cNvPr>
              <p:cNvSpPr/>
              <p:nvPr/>
            </p:nvSpPr>
            <p:spPr>
              <a:xfrm>
                <a:off x="10439554" y="2430559"/>
                <a:ext cx="1548845"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b="1" dirty="0">
                          <a:solidFill>
                            <a:srgbClr val="4C3282"/>
                          </a:solidFill>
                          <a:latin typeface="Cambria Math" panose="02040503050406030204" pitchFamily="18" charset="0"/>
                        </a:rPr>
                        <m:t>𝚯</m:t>
                      </m:r>
                      <m:r>
                        <a:rPr lang="en-US" sz="2000" b="1" i="1" dirty="0">
                          <a:solidFill>
                            <a:srgbClr val="4C3282"/>
                          </a:solidFill>
                          <a:latin typeface="Cambria Math" panose="02040503050406030204" pitchFamily="18" charset="0"/>
                        </a:rPr>
                        <m:t>(</m:t>
                      </m:r>
                      <m:r>
                        <a:rPr lang="en-US" sz="2000" b="1" i="1" dirty="0">
                          <a:solidFill>
                            <a:srgbClr val="4C3282"/>
                          </a:solidFill>
                          <a:latin typeface="Cambria Math" panose="02040503050406030204" pitchFamily="18" charset="0"/>
                        </a:rPr>
                        <m:t>𝒏</m:t>
                      </m:r>
                      <m:r>
                        <a:rPr lang="en-US" sz="2000" b="1" i="1" dirty="0">
                          <a:solidFill>
                            <a:srgbClr val="4C3282"/>
                          </a:solidFill>
                          <a:latin typeface="Cambria Math" panose="02040503050406030204" pitchFamily="18" charset="0"/>
                        </a:rPr>
                        <m:t>+</m:t>
                      </m:r>
                      <m:r>
                        <a:rPr lang="en-US" sz="2000" b="1" i="1" dirty="0">
                          <a:solidFill>
                            <a:srgbClr val="4C3282"/>
                          </a:solidFill>
                          <a:latin typeface="Cambria Math" panose="02040503050406030204" pitchFamily="18" charset="0"/>
                        </a:rPr>
                        <m:t>𝒎</m:t>
                      </m:r>
                      <m:r>
                        <a:rPr lang="en-US" sz="2000" b="1" i="1" dirty="0">
                          <a:solidFill>
                            <a:srgbClr val="4C3282"/>
                          </a:solidFill>
                          <a:latin typeface="Cambria Math" panose="02040503050406030204" pitchFamily="18" charset="0"/>
                        </a:rPr>
                        <m:t>)</m:t>
                      </m:r>
                    </m:oMath>
                  </m:oMathPara>
                </a14:m>
                <a:endParaRPr lang="en-US" sz="2000" b="1" dirty="0">
                  <a:solidFill>
                    <a:srgbClr val="4C3282"/>
                  </a:solidFill>
                </a:endParaRPr>
              </a:p>
            </p:txBody>
          </p:sp>
        </mc:Choice>
        <mc:Fallback xmlns="">
          <p:sp>
            <p:nvSpPr>
              <p:cNvPr id="17" name="Rectangle 16">
                <a:extLst>
                  <a:ext uri="{FF2B5EF4-FFF2-40B4-BE49-F238E27FC236}">
                    <a16:creationId xmlns:a16="http://schemas.microsoft.com/office/drawing/2014/main" id="{335FA505-ED8D-7647-BF60-CE45BB554096}"/>
                  </a:ext>
                </a:extLst>
              </p:cNvPr>
              <p:cNvSpPr>
                <a:spLocks noRot="1" noChangeAspect="1" noMove="1" noResize="1" noEditPoints="1" noAdjustHandles="1" noChangeArrowheads="1" noChangeShapeType="1" noTextEdit="1"/>
              </p:cNvSpPr>
              <p:nvPr/>
            </p:nvSpPr>
            <p:spPr>
              <a:xfrm>
                <a:off x="10439554" y="2430559"/>
                <a:ext cx="1548845" cy="400110"/>
              </a:xfrm>
              <a:prstGeom prst="rect">
                <a:avLst/>
              </a:prstGeom>
              <a:blipFill>
                <a:blip r:embed="rId8"/>
                <a:stretch>
                  <a:fillRect b="-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38A5CBF6-9253-F747-A9B0-671348E38CDB}"/>
                  </a:ext>
                </a:extLst>
              </p:cNvPr>
              <p:cNvSpPr/>
              <p:nvPr/>
            </p:nvSpPr>
            <p:spPr>
              <a:xfrm>
                <a:off x="10535436" y="2812960"/>
                <a:ext cx="134863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dirty="0" smtClean="0">
                          <a:solidFill>
                            <a:srgbClr val="4C3282"/>
                          </a:solidFill>
                          <a:latin typeface="Cambria Math" panose="02040503050406030204" pitchFamily="18" charset="0"/>
                        </a:rPr>
                        <m:t>𝚯</m:t>
                      </m:r>
                      <m:r>
                        <a:rPr lang="en-US" sz="2000" b="1" i="1" dirty="0" smtClean="0">
                          <a:solidFill>
                            <a:srgbClr val="4C3282"/>
                          </a:solidFill>
                          <a:latin typeface="Cambria Math" panose="02040503050406030204" pitchFamily="18" charset="0"/>
                        </a:rPr>
                        <m:t>(</m:t>
                      </m:r>
                      <m:r>
                        <a:rPr lang="en-US" sz="2000" b="1" i="1" dirty="0" smtClean="0">
                          <a:solidFill>
                            <a:srgbClr val="4C3282"/>
                          </a:solidFill>
                          <a:latin typeface="Cambria Math" panose="02040503050406030204" pitchFamily="18" charset="0"/>
                        </a:rPr>
                        <m:t>𝒏</m:t>
                      </m:r>
                      <m:r>
                        <a:rPr lang="en-US" sz="2000" b="1" i="1" dirty="0" smtClean="0">
                          <a:solidFill>
                            <a:srgbClr val="4C3282"/>
                          </a:solidFill>
                          <a:latin typeface="Cambria Math" panose="02040503050406030204" pitchFamily="18" charset="0"/>
                        </a:rPr>
                        <m:t>+</m:t>
                      </m:r>
                      <m:r>
                        <a:rPr lang="en-US" sz="2000" b="1" i="1" dirty="0" smtClean="0">
                          <a:solidFill>
                            <a:srgbClr val="4C3282"/>
                          </a:solidFill>
                          <a:latin typeface="Cambria Math" panose="02040503050406030204" pitchFamily="18" charset="0"/>
                        </a:rPr>
                        <m:t>𝒎</m:t>
                      </m:r>
                      <m:r>
                        <a:rPr lang="en-US" sz="2000" b="1" i="1" dirty="0" smtClean="0">
                          <a:solidFill>
                            <a:srgbClr val="4C3282"/>
                          </a:solidFill>
                          <a:latin typeface="Cambria Math" panose="02040503050406030204" pitchFamily="18" charset="0"/>
                        </a:rPr>
                        <m:t>)</m:t>
                      </m:r>
                    </m:oMath>
                  </m:oMathPara>
                </a14:m>
                <a:endParaRPr lang="en-US" sz="2000" b="1" dirty="0">
                  <a:solidFill>
                    <a:srgbClr val="4C3282"/>
                  </a:solidFill>
                </a:endParaRPr>
              </a:p>
            </p:txBody>
          </p:sp>
        </mc:Choice>
        <mc:Fallback xmlns="">
          <p:sp>
            <p:nvSpPr>
              <p:cNvPr id="18" name="Rectangle 17">
                <a:extLst>
                  <a:ext uri="{FF2B5EF4-FFF2-40B4-BE49-F238E27FC236}">
                    <a16:creationId xmlns:a16="http://schemas.microsoft.com/office/drawing/2014/main" id="{38A5CBF6-9253-F747-A9B0-671348E38CDB}"/>
                  </a:ext>
                </a:extLst>
              </p:cNvPr>
              <p:cNvSpPr>
                <a:spLocks noRot="1" noChangeAspect="1" noMove="1" noResize="1" noEditPoints="1" noAdjustHandles="1" noChangeArrowheads="1" noChangeShapeType="1" noTextEdit="1"/>
              </p:cNvSpPr>
              <p:nvPr/>
            </p:nvSpPr>
            <p:spPr>
              <a:xfrm>
                <a:off x="10535436" y="2812960"/>
                <a:ext cx="1348639" cy="400110"/>
              </a:xfrm>
              <a:prstGeom prst="rect">
                <a:avLst/>
              </a:prstGeom>
              <a:blipFill>
                <a:blip r:embed="rId9"/>
                <a:stretch>
                  <a:fillRect b="-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4E61FDA1-0CC8-6644-B993-28AFC7DD60C1}"/>
                  </a:ext>
                </a:extLst>
              </p:cNvPr>
              <p:cNvSpPr/>
              <p:nvPr/>
            </p:nvSpPr>
            <p:spPr>
              <a:xfrm>
                <a:off x="10436578" y="920906"/>
                <a:ext cx="1253869" cy="400110"/>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sz="2000" b="1" i="0" dirty="0" smtClean="0">
                          <a:solidFill>
                            <a:srgbClr val="4C3282"/>
                          </a:solidFill>
                          <a:latin typeface="Cambria Math" panose="02040503050406030204" pitchFamily="18" charset="0"/>
                        </a:rPr>
                        <m:t>𝚯</m:t>
                      </m:r>
                      <m:r>
                        <a:rPr lang="en-US" sz="2000" b="1" i="1" dirty="0" smtClean="0">
                          <a:solidFill>
                            <a:srgbClr val="4C3282"/>
                          </a:solidFill>
                          <a:latin typeface="Cambria Math" panose="02040503050406030204" pitchFamily="18" charset="0"/>
                        </a:rPr>
                        <m:t>(</m:t>
                      </m:r>
                      <m:r>
                        <a:rPr lang="en-US" sz="2000" b="1" i="1" dirty="0" smtClean="0">
                          <a:solidFill>
                            <a:srgbClr val="4C3282"/>
                          </a:solidFill>
                          <a:latin typeface="Cambria Math" panose="02040503050406030204" pitchFamily="18" charset="0"/>
                        </a:rPr>
                        <m:t>𝟏</m:t>
                      </m:r>
                      <m:r>
                        <a:rPr lang="en-US" sz="2000" b="1" i="1" dirty="0" smtClean="0">
                          <a:solidFill>
                            <a:srgbClr val="4C3282"/>
                          </a:solidFill>
                          <a:latin typeface="Cambria Math" panose="02040503050406030204" pitchFamily="18" charset="0"/>
                        </a:rPr>
                        <m:t>)</m:t>
                      </m:r>
                    </m:oMath>
                  </m:oMathPara>
                </a14:m>
                <a:endParaRPr lang="en-US" sz="2000" b="1" dirty="0">
                  <a:solidFill>
                    <a:srgbClr val="4C3282"/>
                  </a:solidFill>
                </a:endParaRPr>
              </a:p>
            </p:txBody>
          </p:sp>
        </mc:Choice>
        <mc:Fallback xmlns="">
          <p:sp>
            <p:nvSpPr>
              <p:cNvPr id="19" name="Rectangle 18">
                <a:extLst>
                  <a:ext uri="{FF2B5EF4-FFF2-40B4-BE49-F238E27FC236}">
                    <a16:creationId xmlns:a16="http://schemas.microsoft.com/office/drawing/2014/main" id="{4E61FDA1-0CC8-6644-B993-28AFC7DD60C1}"/>
                  </a:ext>
                </a:extLst>
              </p:cNvPr>
              <p:cNvSpPr>
                <a:spLocks noRot="1" noChangeAspect="1" noMove="1" noResize="1" noEditPoints="1" noAdjustHandles="1" noChangeArrowheads="1" noChangeShapeType="1" noTextEdit="1"/>
              </p:cNvSpPr>
              <p:nvPr/>
            </p:nvSpPr>
            <p:spPr>
              <a:xfrm>
                <a:off x="10436578" y="920906"/>
                <a:ext cx="1253869" cy="400110"/>
              </a:xfrm>
              <a:prstGeom prst="rect">
                <a:avLst/>
              </a:prstGeom>
              <a:blipFill>
                <a:blip r:embed="rId10"/>
                <a:stretch>
                  <a:fillRect b="-12500"/>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D53C13DB-B9D4-C94B-A960-1AF12836F5D4}"/>
              </a:ext>
            </a:extLst>
          </p:cNvPr>
          <p:cNvSpPr/>
          <p:nvPr/>
        </p:nvSpPr>
        <p:spPr>
          <a:xfrm>
            <a:off x="10276378" y="3236528"/>
            <a:ext cx="1662635" cy="338554"/>
          </a:xfrm>
          <a:prstGeom prst="rect">
            <a:avLst/>
          </a:prstGeom>
        </p:spPr>
        <p:txBody>
          <a:bodyPr wrap="none">
            <a:spAutoFit/>
          </a:bodyPr>
          <a:lstStyle/>
          <a:p>
            <a:r>
              <a:rPr lang="en-US" sz="1600" dirty="0">
                <a:latin typeface="Calibri" panose="020F0502020204030204" pitchFamily="34" charset="0"/>
                <a:cs typeface="Calibri" panose="020F0502020204030204" pitchFamily="34" charset="0"/>
              </a:rPr>
              <a:t>(|V| = n, |E| = m)</a:t>
            </a:r>
          </a:p>
        </p:txBody>
      </p:sp>
      <p:sp>
        <p:nvSpPr>
          <p:cNvPr id="31" name="Google Shape;611;p33">
            <a:extLst>
              <a:ext uri="{FF2B5EF4-FFF2-40B4-BE49-F238E27FC236}">
                <a16:creationId xmlns:a16="http://schemas.microsoft.com/office/drawing/2014/main" id="{A1C866FD-EEC0-8E44-AB24-9A86E10C4D4C}"/>
              </a:ext>
            </a:extLst>
          </p:cNvPr>
          <p:cNvSpPr/>
          <p:nvPr/>
        </p:nvSpPr>
        <p:spPr>
          <a:xfrm>
            <a:off x="4605146" y="3800674"/>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A</a:t>
            </a:r>
            <a:endParaRPr sz="1600" b="1" dirty="0">
              <a:latin typeface="Consolas" panose="020B0609020204030204" pitchFamily="49" charset="0"/>
              <a:cs typeface="Consolas" panose="020B0609020204030204" pitchFamily="49" charset="0"/>
            </a:endParaRPr>
          </a:p>
        </p:txBody>
      </p:sp>
      <p:sp>
        <p:nvSpPr>
          <p:cNvPr id="32" name="Google Shape;612;p33">
            <a:extLst>
              <a:ext uri="{FF2B5EF4-FFF2-40B4-BE49-F238E27FC236}">
                <a16:creationId xmlns:a16="http://schemas.microsoft.com/office/drawing/2014/main" id="{7468C724-BA89-E949-86FA-18907997D492}"/>
              </a:ext>
            </a:extLst>
          </p:cNvPr>
          <p:cNvSpPr/>
          <p:nvPr/>
        </p:nvSpPr>
        <p:spPr>
          <a:xfrm>
            <a:off x="5090584" y="3373038"/>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B</a:t>
            </a:r>
            <a:endParaRPr sz="1600" b="1" dirty="0">
              <a:latin typeface="Consolas" panose="020B0609020204030204" pitchFamily="49" charset="0"/>
              <a:cs typeface="Consolas" panose="020B0609020204030204" pitchFamily="49" charset="0"/>
            </a:endParaRPr>
          </a:p>
        </p:txBody>
      </p:sp>
      <p:sp>
        <p:nvSpPr>
          <p:cNvPr id="33" name="Google Shape;613;p33">
            <a:extLst>
              <a:ext uri="{FF2B5EF4-FFF2-40B4-BE49-F238E27FC236}">
                <a16:creationId xmlns:a16="http://schemas.microsoft.com/office/drawing/2014/main" id="{F4CB756A-C383-7A40-825E-23C534A26508}"/>
              </a:ext>
            </a:extLst>
          </p:cNvPr>
          <p:cNvSpPr/>
          <p:nvPr/>
        </p:nvSpPr>
        <p:spPr>
          <a:xfrm>
            <a:off x="5483584" y="3973822"/>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C</a:t>
            </a:r>
            <a:endParaRPr sz="1600" b="1" dirty="0">
              <a:latin typeface="Consolas" panose="020B0609020204030204" pitchFamily="49" charset="0"/>
              <a:cs typeface="Consolas" panose="020B0609020204030204" pitchFamily="49" charset="0"/>
            </a:endParaRPr>
          </a:p>
        </p:txBody>
      </p:sp>
      <p:cxnSp>
        <p:nvCxnSpPr>
          <p:cNvPr id="34" name="Google Shape;615;p33">
            <a:extLst>
              <a:ext uri="{FF2B5EF4-FFF2-40B4-BE49-F238E27FC236}">
                <a16:creationId xmlns:a16="http://schemas.microsoft.com/office/drawing/2014/main" id="{10A35981-339C-C746-BAEB-DF270DA0D8A8}"/>
              </a:ext>
            </a:extLst>
          </p:cNvPr>
          <p:cNvCxnSpPr>
            <a:cxnSpLocks/>
            <a:stCxn id="31" idx="7"/>
            <a:endCxn id="32" idx="3"/>
          </p:cNvCxnSpPr>
          <p:nvPr/>
        </p:nvCxnSpPr>
        <p:spPr>
          <a:xfrm flipV="1">
            <a:off x="4940592" y="3708484"/>
            <a:ext cx="207546" cy="149744"/>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Google Shape;616;p33">
            <a:extLst>
              <a:ext uri="{FF2B5EF4-FFF2-40B4-BE49-F238E27FC236}">
                <a16:creationId xmlns:a16="http://schemas.microsoft.com/office/drawing/2014/main" id="{E7AB5948-2DA1-D44C-8F51-278474004B40}"/>
              </a:ext>
            </a:extLst>
          </p:cNvPr>
          <p:cNvCxnSpPr>
            <a:cxnSpLocks/>
            <a:stCxn id="31" idx="5"/>
            <a:endCxn id="33" idx="2"/>
          </p:cNvCxnSpPr>
          <p:nvPr/>
        </p:nvCxnSpPr>
        <p:spPr>
          <a:xfrm>
            <a:off x="4940592" y="4136120"/>
            <a:ext cx="542992" cy="34202"/>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Google Shape;614;p33">
            <a:extLst>
              <a:ext uri="{FF2B5EF4-FFF2-40B4-BE49-F238E27FC236}">
                <a16:creationId xmlns:a16="http://schemas.microsoft.com/office/drawing/2014/main" id="{03929566-D3F2-F046-A6BF-F3B1BB50AD3D}"/>
              </a:ext>
            </a:extLst>
          </p:cNvPr>
          <p:cNvSpPr/>
          <p:nvPr/>
        </p:nvSpPr>
        <p:spPr>
          <a:xfrm>
            <a:off x="6065329" y="3244701"/>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E</a:t>
            </a:r>
            <a:endParaRPr sz="1600" b="1" dirty="0">
              <a:latin typeface="Consolas" panose="020B0609020204030204" pitchFamily="49" charset="0"/>
              <a:cs typeface="Consolas" panose="020B0609020204030204" pitchFamily="49" charset="0"/>
            </a:endParaRPr>
          </a:p>
        </p:txBody>
      </p:sp>
      <p:sp>
        <p:nvSpPr>
          <p:cNvPr id="37" name="Google Shape;614;p33">
            <a:extLst>
              <a:ext uri="{FF2B5EF4-FFF2-40B4-BE49-F238E27FC236}">
                <a16:creationId xmlns:a16="http://schemas.microsoft.com/office/drawing/2014/main" id="{8A02B10B-BFB1-5347-ABBA-71ED8ACB4DCA}"/>
              </a:ext>
            </a:extLst>
          </p:cNvPr>
          <p:cNvSpPr/>
          <p:nvPr/>
        </p:nvSpPr>
        <p:spPr>
          <a:xfrm>
            <a:off x="6228577" y="3939620"/>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D</a:t>
            </a:r>
            <a:endParaRPr sz="1600" b="1" dirty="0">
              <a:latin typeface="Consolas" panose="020B0609020204030204" pitchFamily="49" charset="0"/>
              <a:cs typeface="Consolas" panose="020B0609020204030204" pitchFamily="49" charset="0"/>
            </a:endParaRPr>
          </a:p>
        </p:txBody>
      </p:sp>
      <p:cxnSp>
        <p:nvCxnSpPr>
          <p:cNvPr id="38" name="Google Shape;616;p33">
            <a:extLst>
              <a:ext uri="{FF2B5EF4-FFF2-40B4-BE49-F238E27FC236}">
                <a16:creationId xmlns:a16="http://schemas.microsoft.com/office/drawing/2014/main" id="{71AA0977-9390-D543-A0F2-4B35ACDDDBC4}"/>
              </a:ext>
            </a:extLst>
          </p:cNvPr>
          <p:cNvCxnSpPr>
            <a:cxnSpLocks/>
            <a:stCxn id="33" idx="6"/>
            <a:endCxn id="37" idx="2"/>
          </p:cNvCxnSpPr>
          <p:nvPr/>
        </p:nvCxnSpPr>
        <p:spPr>
          <a:xfrm flipV="1">
            <a:off x="5876584" y="4136120"/>
            <a:ext cx="351993" cy="34202"/>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Google Shape;615;p33">
            <a:extLst>
              <a:ext uri="{FF2B5EF4-FFF2-40B4-BE49-F238E27FC236}">
                <a16:creationId xmlns:a16="http://schemas.microsoft.com/office/drawing/2014/main" id="{25EF3E0B-49FF-0C4B-A63B-1B105C0644C5}"/>
              </a:ext>
            </a:extLst>
          </p:cNvPr>
          <p:cNvCxnSpPr>
            <a:cxnSpLocks/>
            <a:stCxn id="33" idx="1"/>
            <a:endCxn id="32" idx="5"/>
          </p:cNvCxnSpPr>
          <p:nvPr/>
        </p:nvCxnSpPr>
        <p:spPr>
          <a:xfrm flipH="1" flipV="1">
            <a:off x="5426030" y="3708484"/>
            <a:ext cx="115108" cy="322892"/>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Google Shape;616;p33">
            <a:extLst>
              <a:ext uri="{FF2B5EF4-FFF2-40B4-BE49-F238E27FC236}">
                <a16:creationId xmlns:a16="http://schemas.microsoft.com/office/drawing/2014/main" id="{DDBFBB94-B6E4-6A4B-AA46-C0E555142A14}"/>
              </a:ext>
            </a:extLst>
          </p:cNvPr>
          <p:cNvCxnSpPr>
            <a:cxnSpLocks/>
            <a:stCxn id="37" idx="1"/>
            <a:endCxn id="32" idx="6"/>
          </p:cNvCxnSpPr>
          <p:nvPr/>
        </p:nvCxnSpPr>
        <p:spPr>
          <a:xfrm flipH="1" flipV="1">
            <a:off x="5483584" y="3569538"/>
            <a:ext cx="802547" cy="427636"/>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94FB5DA-94E4-CE4F-B532-1EBDC8F5AC3A}"/>
              </a:ext>
            </a:extLst>
          </p:cNvPr>
          <p:cNvSpPr txBox="1"/>
          <p:nvPr/>
        </p:nvSpPr>
        <p:spPr>
          <a:xfrm>
            <a:off x="482103" y="4491415"/>
            <a:ext cx="2638928" cy="369332"/>
          </a:xfrm>
          <a:prstGeom prst="rect">
            <a:avLst/>
          </a:prstGeom>
          <a:noFill/>
        </p:spPr>
        <p:txBody>
          <a:bodyPr wrap="none" rtlCol="0">
            <a:spAutoFit/>
          </a:bodyPr>
          <a:lstStyle/>
          <a:p>
            <a:r>
              <a:rPr lang="en-US" dirty="0"/>
              <a:t>Checking if an edge exists:</a:t>
            </a:r>
          </a:p>
        </p:txBody>
      </p:sp>
      <p:sp>
        <p:nvSpPr>
          <p:cNvPr id="42" name="TextBox 41">
            <a:extLst>
              <a:ext uri="{FF2B5EF4-FFF2-40B4-BE49-F238E27FC236}">
                <a16:creationId xmlns:a16="http://schemas.microsoft.com/office/drawing/2014/main" id="{5E3DF5F5-2893-C644-B326-D017517E6497}"/>
              </a:ext>
            </a:extLst>
          </p:cNvPr>
          <p:cNvSpPr txBox="1"/>
          <p:nvPr/>
        </p:nvSpPr>
        <p:spPr>
          <a:xfrm>
            <a:off x="787900" y="1298223"/>
            <a:ext cx="673084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Outer hash map, containing inner linked lists</a:t>
            </a:r>
          </a:p>
          <a:p>
            <a:pPr marL="742950" lvl="1" indent="-285750">
              <a:buFont typeface="Arial" panose="020B0604020202020204" pitchFamily="34" charset="0"/>
              <a:buChar char="•"/>
            </a:pPr>
            <a:r>
              <a:rPr lang="en-US" dirty="0"/>
              <a:t>Each key in the hash map is a vertex (representing </a:t>
            </a:r>
            <a:r>
              <a:rPr lang="en-US" dirty="0">
                <a:solidFill>
                  <a:schemeClr val="accent3"/>
                </a:solidFill>
              </a:rPr>
              <a:t>origins</a:t>
            </a:r>
            <a:r>
              <a:rPr lang="en-US" dirty="0"/>
              <a:t>)</a:t>
            </a:r>
          </a:p>
          <a:p>
            <a:pPr marL="742950" lvl="1" indent="-285750">
              <a:buFont typeface="Arial" panose="020B0604020202020204" pitchFamily="34" charset="0"/>
              <a:buChar char="•"/>
            </a:pPr>
            <a:r>
              <a:rPr lang="en-US" dirty="0"/>
              <a:t>Each value in the hash map is a linked list of vertices (representing </a:t>
            </a:r>
            <a:r>
              <a:rPr lang="en-US" dirty="0">
                <a:solidFill>
                  <a:schemeClr val="accent2"/>
                </a:solidFill>
              </a:rPr>
              <a:t>destinations</a:t>
            </a:r>
            <a:r>
              <a:rPr lang="en-US" dirty="0"/>
              <a:t> of edges from that origin)</a:t>
            </a:r>
          </a:p>
        </p:txBody>
      </p:sp>
      <p:sp>
        <p:nvSpPr>
          <p:cNvPr id="43" name="Rounded Rectangle 42">
            <a:extLst>
              <a:ext uri="{FF2B5EF4-FFF2-40B4-BE49-F238E27FC236}">
                <a16:creationId xmlns:a16="http://schemas.microsoft.com/office/drawing/2014/main" id="{92FFB04F-B757-2743-BC88-EC09EE330378}"/>
              </a:ext>
            </a:extLst>
          </p:cNvPr>
          <p:cNvSpPr/>
          <p:nvPr/>
        </p:nvSpPr>
        <p:spPr>
          <a:xfrm>
            <a:off x="7695012" y="4193674"/>
            <a:ext cx="1409581" cy="2309991"/>
          </a:xfrm>
          <a:prstGeom prst="roundRect">
            <a:avLst>
              <a:gd name="adj" fmla="val 2371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75AA8863-8E9F-9F4F-9983-698396F52CAF}"/>
              </a:ext>
            </a:extLst>
          </p:cNvPr>
          <p:cNvSpPr txBox="1"/>
          <p:nvPr/>
        </p:nvSpPr>
        <p:spPr>
          <a:xfrm>
            <a:off x="7906662" y="6501071"/>
            <a:ext cx="3831049" cy="307777"/>
          </a:xfrm>
          <a:prstGeom prst="rect">
            <a:avLst/>
          </a:prstGeom>
          <a:noFill/>
        </p:spPr>
        <p:txBody>
          <a:bodyPr wrap="none" rtlCol="0">
            <a:spAutoFit/>
          </a:bodyPr>
          <a:lstStyle/>
          <a:p>
            <a:r>
              <a:rPr lang="en-US" sz="1400" b="1" i="1" dirty="0"/>
              <a:t>Abstraction</a:t>
            </a:r>
            <a:r>
              <a:rPr lang="en-US" sz="1400" i="1" dirty="0"/>
              <a:t> of the Hash Map! </a:t>
            </a:r>
            <a:r>
              <a:rPr lang="en-US" sz="1400" b="1" i="1" dirty="0"/>
              <a:t>Buckets not shown</a:t>
            </a:r>
            <a:r>
              <a:rPr lang="en-US" sz="1400" i="1" dirty="0"/>
              <a:t>.</a:t>
            </a:r>
          </a:p>
        </p:txBody>
      </p:sp>
      <p:sp>
        <p:nvSpPr>
          <p:cNvPr id="46" name="Rectangle 45">
            <a:extLst>
              <a:ext uri="{FF2B5EF4-FFF2-40B4-BE49-F238E27FC236}">
                <a16:creationId xmlns:a16="http://schemas.microsoft.com/office/drawing/2014/main" id="{4D27C304-12EE-F24B-A4CE-B2A1E65DCDB4}"/>
              </a:ext>
            </a:extLst>
          </p:cNvPr>
          <p:cNvSpPr/>
          <p:nvPr/>
        </p:nvSpPr>
        <p:spPr>
          <a:xfrm>
            <a:off x="8177734" y="4609631"/>
            <a:ext cx="407504" cy="36933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a:t>
            </a:r>
          </a:p>
        </p:txBody>
      </p:sp>
      <p:sp>
        <p:nvSpPr>
          <p:cNvPr id="47" name="Rectangle 46">
            <a:extLst>
              <a:ext uri="{FF2B5EF4-FFF2-40B4-BE49-F238E27FC236}">
                <a16:creationId xmlns:a16="http://schemas.microsoft.com/office/drawing/2014/main" id="{4EA4B8CF-92BA-5748-A9B5-69049C789328}"/>
              </a:ext>
            </a:extLst>
          </p:cNvPr>
          <p:cNvSpPr/>
          <p:nvPr/>
        </p:nvSpPr>
        <p:spPr>
          <a:xfrm>
            <a:off x="8177734" y="5154674"/>
            <a:ext cx="407504" cy="36933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a:t>
            </a:r>
          </a:p>
        </p:txBody>
      </p:sp>
      <p:sp>
        <p:nvSpPr>
          <p:cNvPr id="48" name="Rectangle 47">
            <a:extLst>
              <a:ext uri="{FF2B5EF4-FFF2-40B4-BE49-F238E27FC236}">
                <a16:creationId xmlns:a16="http://schemas.microsoft.com/office/drawing/2014/main" id="{2E804845-439B-204E-B884-B4D2065A4E1D}"/>
              </a:ext>
            </a:extLst>
          </p:cNvPr>
          <p:cNvSpPr/>
          <p:nvPr/>
        </p:nvSpPr>
        <p:spPr>
          <a:xfrm>
            <a:off x="8178971" y="5694335"/>
            <a:ext cx="407504" cy="36933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a:t>
            </a:r>
          </a:p>
        </p:txBody>
      </p:sp>
      <p:graphicFrame>
        <p:nvGraphicFramePr>
          <p:cNvPr id="49" name="Table 48">
            <a:extLst>
              <a:ext uri="{FF2B5EF4-FFF2-40B4-BE49-F238E27FC236}">
                <a16:creationId xmlns:a16="http://schemas.microsoft.com/office/drawing/2014/main" id="{8E480BAA-F09D-E048-BC27-5E85B242C002}"/>
              </a:ext>
            </a:extLst>
          </p:cNvPr>
          <p:cNvGraphicFramePr>
            <a:graphicFrameLocks noGrp="1"/>
          </p:cNvGraphicFramePr>
          <p:nvPr>
            <p:extLst>
              <p:ext uri="{D42A27DB-BD31-4B8C-83A1-F6EECF244321}">
                <p14:modId xmlns:p14="http://schemas.microsoft.com/office/powerpoint/2010/main" val="449805605"/>
              </p:ext>
            </p:extLst>
          </p:nvPr>
        </p:nvGraphicFramePr>
        <p:xfrm>
          <a:off x="9598796" y="4609631"/>
          <a:ext cx="579232" cy="370840"/>
        </p:xfrm>
        <a:graphic>
          <a:graphicData uri="http://schemas.openxmlformats.org/drawingml/2006/table">
            <a:tbl>
              <a:tblPr firstRow="1" bandRow="1">
                <a:tableStyleId>{5C22544A-7EE6-4342-B048-85BDC9FD1C3A}</a:tableStyleId>
              </a:tblPr>
              <a:tblGrid>
                <a:gridCol w="370952">
                  <a:extLst>
                    <a:ext uri="{9D8B030D-6E8A-4147-A177-3AD203B41FA5}">
                      <a16:colId xmlns:a16="http://schemas.microsoft.com/office/drawing/2014/main" val="556428154"/>
                    </a:ext>
                  </a:extLst>
                </a:gridCol>
                <a:gridCol w="208280">
                  <a:extLst>
                    <a:ext uri="{9D8B030D-6E8A-4147-A177-3AD203B41FA5}">
                      <a16:colId xmlns:a16="http://schemas.microsoft.com/office/drawing/2014/main" val="2307664252"/>
                    </a:ext>
                  </a:extLst>
                </a:gridCol>
              </a:tblGrid>
              <a:tr h="370840">
                <a:tc>
                  <a:txBody>
                    <a:bodyPr/>
                    <a:lstStyle/>
                    <a:p>
                      <a:pPr algn="ctr"/>
                      <a:r>
                        <a:rPr lang="en-US" dirty="0">
                          <a:solidFill>
                            <a:schemeClr val="tx1"/>
                          </a:solidFill>
                        </a:rPr>
                        <a:t>B</a:t>
                      </a:r>
                    </a:p>
                  </a:txBody>
                  <a:tcPr>
                    <a:lnL w="19050" cap="flat" cmpd="sng" algn="ctr">
                      <a:solidFill>
                        <a:schemeClr val="accent1">
                          <a:lumMod val="40000"/>
                          <a:lumOff val="60000"/>
                        </a:schemeClr>
                      </a:solidFill>
                      <a:prstDash val="solid"/>
                      <a:round/>
                      <a:headEnd type="none" w="med" len="med"/>
                      <a:tailEnd type="none" w="med" len="med"/>
                    </a:lnL>
                    <a:lnR w="19050" cap="flat" cmpd="sng" algn="ctr">
                      <a:solidFill>
                        <a:schemeClr val="accent1">
                          <a:lumMod val="40000"/>
                          <a:lumOff val="60000"/>
                        </a:schemeClr>
                      </a:solidFill>
                      <a:prstDash val="solid"/>
                      <a:round/>
                      <a:headEnd type="none" w="med" len="med"/>
                      <a:tailEnd type="none" w="med" len="med"/>
                    </a:lnR>
                    <a:lnT w="19050" cap="flat" cmpd="sng" algn="ctr">
                      <a:solidFill>
                        <a:schemeClr val="accent1">
                          <a:lumMod val="40000"/>
                          <a:lumOff val="60000"/>
                        </a:schemeClr>
                      </a:solidFill>
                      <a:prstDash val="solid"/>
                      <a:round/>
                      <a:headEnd type="none" w="med" len="med"/>
                      <a:tailEnd type="none" w="med" len="med"/>
                    </a:lnT>
                    <a:lnB w="19050" cap="flat" cmpd="sng" algn="ctr">
                      <a:solidFill>
                        <a:schemeClr val="accent1">
                          <a:lumMod val="40000"/>
                          <a:lumOff val="60000"/>
                        </a:schemeClr>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9050" cap="flat" cmpd="sng" algn="ctr">
                      <a:solidFill>
                        <a:schemeClr val="accent1">
                          <a:lumMod val="40000"/>
                          <a:lumOff val="60000"/>
                        </a:schemeClr>
                      </a:solidFill>
                      <a:prstDash val="solid"/>
                      <a:round/>
                      <a:headEnd type="none" w="med" len="med"/>
                      <a:tailEnd type="none" w="med" len="med"/>
                    </a:lnL>
                    <a:lnR w="19050" cap="flat" cmpd="sng" algn="ctr">
                      <a:solidFill>
                        <a:schemeClr val="accent1">
                          <a:lumMod val="40000"/>
                          <a:lumOff val="60000"/>
                        </a:schemeClr>
                      </a:solidFill>
                      <a:prstDash val="solid"/>
                      <a:round/>
                      <a:headEnd type="none" w="med" len="med"/>
                      <a:tailEnd type="none" w="med" len="med"/>
                    </a:lnR>
                    <a:lnT w="19050" cap="flat" cmpd="sng" algn="ctr">
                      <a:solidFill>
                        <a:schemeClr val="accent1">
                          <a:lumMod val="40000"/>
                          <a:lumOff val="60000"/>
                        </a:schemeClr>
                      </a:solidFill>
                      <a:prstDash val="solid"/>
                      <a:round/>
                      <a:headEnd type="none" w="med" len="med"/>
                      <a:tailEnd type="none" w="med" len="med"/>
                    </a:lnT>
                    <a:lnB w="19050" cap="flat" cmpd="sng" algn="ctr">
                      <a:solidFill>
                        <a:schemeClr val="accent1">
                          <a:lumMod val="40000"/>
                          <a:lumOff val="6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98681865"/>
                  </a:ext>
                </a:extLst>
              </a:tr>
            </a:tbl>
          </a:graphicData>
        </a:graphic>
      </p:graphicFrame>
      <p:graphicFrame>
        <p:nvGraphicFramePr>
          <p:cNvPr id="50" name="Table 49">
            <a:extLst>
              <a:ext uri="{FF2B5EF4-FFF2-40B4-BE49-F238E27FC236}">
                <a16:creationId xmlns:a16="http://schemas.microsoft.com/office/drawing/2014/main" id="{7B151293-5A1C-384D-855F-D07494F80400}"/>
              </a:ext>
            </a:extLst>
          </p:cNvPr>
          <p:cNvGraphicFramePr>
            <a:graphicFrameLocks noGrp="1"/>
          </p:cNvGraphicFramePr>
          <p:nvPr>
            <p:extLst>
              <p:ext uri="{D42A27DB-BD31-4B8C-83A1-F6EECF244321}">
                <p14:modId xmlns:p14="http://schemas.microsoft.com/office/powerpoint/2010/main" val="973368505"/>
              </p:ext>
            </p:extLst>
          </p:nvPr>
        </p:nvGraphicFramePr>
        <p:xfrm>
          <a:off x="10362190" y="4609631"/>
          <a:ext cx="579232" cy="370840"/>
        </p:xfrm>
        <a:graphic>
          <a:graphicData uri="http://schemas.openxmlformats.org/drawingml/2006/table">
            <a:tbl>
              <a:tblPr firstRow="1" bandRow="1">
                <a:tableStyleId>{5C22544A-7EE6-4342-B048-85BDC9FD1C3A}</a:tableStyleId>
              </a:tblPr>
              <a:tblGrid>
                <a:gridCol w="370952">
                  <a:extLst>
                    <a:ext uri="{9D8B030D-6E8A-4147-A177-3AD203B41FA5}">
                      <a16:colId xmlns:a16="http://schemas.microsoft.com/office/drawing/2014/main" val="556428154"/>
                    </a:ext>
                  </a:extLst>
                </a:gridCol>
                <a:gridCol w="208280">
                  <a:extLst>
                    <a:ext uri="{9D8B030D-6E8A-4147-A177-3AD203B41FA5}">
                      <a16:colId xmlns:a16="http://schemas.microsoft.com/office/drawing/2014/main" val="2307664252"/>
                    </a:ext>
                  </a:extLst>
                </a:gridCol>
              </a:tblGrid>
              <a:tr h="370840">
                <a:tc>
                  <a:txBody>
                    <a:bodyPr/>
                    <a:lstStyle/>
                    <a:p>
                      <a:pPr algn="ctr"/>
                      <a:r>
                        <a:rPr lang="en-US" dirty="0">
                          <a:solidFill>
                            <a:schemeClr val="tx1"/>
                          </a:solidFill>
                        </a:rPr>
                        <a:t>C</a:t>
                      </a:r>
                    </a:p>
                  </a:txBody>
                  <a:tcPr>
                    <a:lnL w="19050" cap="flat" cmpd="sng" algn="ctr">
                      <a:solidFill>
                        <a:schemeClr val="accent1">
                          <a:lumMod val="40000"/>
                          <a:lumOff val="60000"/>
                        </a:schemeClr>
                      </a:solidFill>
                      <a:prstDash val="solid"/>
                      <a:round/>
                      <a:headEnd type="none" w="med" len="med"/>
                      <a:tailEnd type="none" w="med" len="med"/>
                    </a:lnL>
                    <a:lnR w="19050" cap="flat" cmpd="sng" algn="ctr">
                      <a:solidFill>
                        <a:schemeClr val="accent1">
                          <a:lumMod val="40000"/>
                          <a:lumOff val="60000"/>
                        </a:schemeClr>
                      </a:solidFill>
                      <a:prstDash val="solid"/>
                      <a:round/>
                      <a:headEnd type="none" w="med" len="med"/>
                      <a:tailEnd type="none" w="med" len="med"/>
                    </a:lnR>
                    <a:lnT w="19050" cap="flat" cmpd="sng" algn="ctr">
                      <a:solidFill>
                        <a:schemeClr val="accent1">
                          <a:lumMod val="40000"/>
                          <a:lumOff val="60000"/>
                        </a:schemeClr>
                      </a:solidFill>
                      <a:prstDash val="solid"/>
                      <a:round/>
                      <a:headEnd type="none" w="med" len="med"/>
                      <a:tailEnd type="none" w="med" len="med"/>
                    </a:lnT>
                    <a:lnB w="19050" cap="flat" cmpd="sng" algn="ctr">
                      <a:solidFill>
                        <a:schemeClr val="accent1">
                          <a:lumMod val="40000"/>
                          <a:lumOff val="60000"/>
                        </a:schemeClr>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9050" cap="flat" cmpd="sng" algn="ctr">
                      <a:solidFill>
                        <a:schemeClr val="accent1">
                          <a:lumMod val="40000"/>
                          <a:lumOff val="60000"/>
                        </a:schemeClr>
                      </a:solidFill>
                      <a:prstDash val="solid"/>
                      <a:round/>
                      <a:headEnd type="none" w="med" len="med"/>
                      <a:tailEnd type="none" w="med" len="med"/>
                    </a:lnL>
                    <a:lnR w="19050" cap="flat" cmpd="sng" algn="ctr">
                      <a:solidFill>
                        <a:schemeClr val="accent1">
                          <a:lumMod val="40000"/>
                          <a:lumOff val="60000"/>
                        </a:schemeClr>
                      </a:solidFill>
                      <a:prstDash val="solid"/>
                      <a:round/>
                      <a:headEnd type="none" w="med" len="med"/>
                      <a:tailEnd type="none" w="med" len="med"/>
                    </a:lnR>
                    <a:lnT w="19050" cap="flat" cmpd="sng" algn="ctr">
                      <a:solidFill>
                        <a:schemeClr val="accent1">
                          <a:lumMod val="40000"/>
                          <a:lumOff val="60000"/>
                        </a:schemeClr>
                      </a:solidFill>
                      <a:prstDash val="solid"/>
                      <a:round/>
                      <a:headEnd type="none" w="med" len="med"/>
                      <a:tailEnd type="none" w="med" len="med"/>
                    </a:lnT>
                    <a:lnB w="19050" cap="flat" cmpd="sng" algn="ctr">
                      <a:solidFill>
                        <a:schemeClr val="accent1">
                          <a:lumMod val="40000"/>
                          <a:lumOff val="6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98681865"/>
                  </a:ext>
                </a:extLst>
              </a:tr>
            </a:tbl>
          </a:graphicData>
        </a:graphic>
      </p:graphicFrame>
      <p:cxnSp>
        <p:nvCxnSpPr>
          <p:cNvPr id="52" name="Straight Arrow Connector 51">
            <a:extLst>
              <a:ext uri="{FF2B5EF4-FFF2-40B4-BE49-F238E27FC236}">
                <a16:creationId xmlns:a16="http://schemas.microsoft.com/office/drawing/2014/main" id="{50AAD863-CBF7-7248-954C-691A0C0D84F4}"/>
              </a:ext>
            </a:extLst>
          </p:cNvPr>
          <p:cNvCxnSpPr>
            <a:endCxn id="50" idx="1"/>
          </p:cNvCxnSpPr>
          <p:nvPr/>
        </p:nvCxnSpPr>
        <p:spPr>
          <a:xfrm>
            <a:off x="10107806" y="4794297"/>
            <a:ext cx="254384" cy="7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43F6C1F-2CB5-E948-99A0-8B310A6EBDCB}"/>
              </a:ext>
            </a:extLst>
          </p:cNvPr>
          <p:cNvCxnSpPr>
            <a:cxnSpLocks/>
            <a:endCxn id="49" idx="1"/>
          </p:cNvCxnSpPr>
          <p:nvPr/>
        </p:nvCxnSpPr>
        <p:spPr>
          <a:xfrm>
            <a:off x="8585238" y="4794297"/>
            <a:ext cx="1013558" cy="7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aphicFrame>
        <p:nvGraphicFramePr>
          <p:cNvPr id="56" name="Table 55">
            <a:extLst>
              <a:ext uri="{FF2B5EF4-FFF2-40B4-BE49-F238E27FC236}">
                <a16:creationId xmlns:a16="http://schemas.microsoft.com/office/drawing/2014/main" id="{4217BCE2-4CA9-9641-851C-1CF2AA7A2774}"/>
              </a:ext>
            </a:extLst>
          </p:cNvPr>
          <p:cNvGraphicFramePr>
            <a:graphicFrameLocks noGrp="1"/>
          </p:cNvGraphicFramePr>
          <p:nvPr>
            <p:extLst>
              <p:ext uri="{D42A27DB-BD31-4B8C-83A1-F6EECF244321}">
                <p14:modId xmlns:p14="http://schemas.microsoft.com/office/powerpoint/2010/main" val="571049126"/>
              </p:ext>
            </p:extLst>
          </p:nvPr>
        </p:nvGraphicFramePr>
        <p:xfrm>
          <a:off x="9598796" y="5153166"/>
          <a:ext cx="579232" cy="370840"/>
        </p:xfrm>
        <a:graphic>
          <a:graphicData uri="http://schemas.openxmlformats.org/drawingml/2006/table">
            <a:tbl>
              <a:tblPr firstRow="1" bandRow="1">
                <a:tableStyleId>{5C22544A-7EE6-4342-B048-85BDC9FD1C3A}</a:tableStyleId>
              </a:tblPr>
              <a:tblGrid>
                <a:gridCol w="370952">
                  <a:extLst>
                    <a:ext uri="{9D8B030D-6E8A-4147-A177-3AD203B41FA5}">
                      <a16:colId xmlns:a16="http://schemas.microsoft.com/office/drawing/2014/main" val="556428154"/>
                    </a:ext>
                  </a:extLst>
                </a:gridCol>
                <a:gridCol w="208280">
                  <a:extLst>
                    <a:ext uri="{9D8B030D-6E8A-4147-A177-3AD203B41FA5}">
                      <a16:colId xmlns:a16="http://schemas.microsoft.com/office/drawing/2014/main" val="2307664252"/>
                    </a:ext>
                  </a:extLst>
                </a:gridCol>
              </a:tblGrid>
              <a:tr h="370840">
                <a:tc>
                  <a:txBody>
                    <a:bodyPr/>
                    <a:lstStyle/>
                    <a:p>
                      <a:pPr algn="ctr"/>
                      <a:r>
                        <a:rPr lang="en-US" dirty="0">
                          <a:solidFill>
                            <a:schemeClr val="tx1"/>
                          </a:solidFill>
                        </a:rPr>
                        <a:t>B</a:t>
                      </a:r>
                    </a:p>
                  </a:txBody>
                  <a:tcPr>
                    <a:lnL w="19050" cap="flat" cmpd="sng" algn="ctr">
                      <a:solidFill>
                        <a:schemeClr val="accent1">
                          <a:lumMod val="40000"/>
                          <a:lumOff val="60000"/>
                        </a:schemeClr>
                      </a:solidFill>
                      <a:prstDash val="solid"/>
                      <a:round/>
                      <a:headEnd type="none" w="med" len="med"/>
                      <a:tailEnd type="none" w="med" len="med"/>
                    </a:lnL>
                    <a:lnR w="19050" cap="flat" cmpd="sng" algn="ctr">
                      <a:solidFill>
                        <a:schemeClr val="accent1">
                          <a:lumMod val="40000"/>
                          <a:lumOff val="60000"/>
                        </a:schemeClr>
                      </a:solidFill>
                      <a:prstDash val="solid"/>
                      <a:round/>
                      <a:headEnd type="none" w="med" len="med"/>
                      <a:tailEnd type="none" w="med" len="med"/>
                    </a:lnR>
                    <a:lnT w="19050" cap="flat" cmpd="sng" algn="ctr">
                      <a:solidFill>
                        <a:schemeClr val="accent1">
                          <a:lumMod val="40000"/>
                          <a:lumOff val="60000"/>
                        </a:schemeClr>
                      </a:solidFill>
                      <a:prstDash val="solid"/>
                      <a:round/>
                      <a:headEnd type="none" w="med" len="med"/>
                      <a:tailEnd type="none" w="med" len="med"/>
                    </a:lnT>
                    <a:lnB w="19050" cap="flat" cmpd="sng" algn="ctr">
                      <a:solidFill>
                        <a:schemeClr val="accent1">
                          <a:lumMod val="40000"/>
                          <a:lumOff val="60000"/>
                        </a:schemeClr>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9050" cap="flat" cmpd="sng" algn="ctr">
                      <a:solidFill>
                        <a:schemeClr val="accent1">
                          <a:lumMod val="40000"/>
                          <a:lumOff val="60000"/>
                        </a:schemeClr>
                      </a:solidFill>
                      <a:prstDash val="solid"/>
                      <a:round/>
                      <a:headEnd type="none" w="med" len="med"/>
                      <a:tailEnd type="none" w="med" len="med"/>
                    </a:lnL>
                    <a:lnR w="19050" cap="flat" cmpd="sng" algn="ctr">
                      <a:solidFill>
                        <a:schemeClr val="accent1">
                          <a:lumMod val="40000"/>
                          <a:lumOff val="60000"/>
                        </a:schemeClr>
                      </a:solidFill>
                      <a:prstDash val="solid"/>
                      <a:round/>
                      <a:headEnd type="none" w="med" len="med"/>
                      <a:tailEnd type="none" w="med" len="med"/>
                    </a:lnR>
                    <a:lnT w="19050" cap="flat" cmpd="sng" algn="ctr">
                      <a:solidFill>
                        <a:schemeClr val="accent1">
                          <a:lumMod val="40000"/>
                          <a:lumOff val="60000"/>
                        </a:schemeClr>
                      </a:solidFill>
                      <a:prstDash val="solid"/>
                      <a:round/>
                      <a:headEnd type="none" w="med" len="med"/>
                      <a:tailEnd type="none" w="med" len="med"/>
                    </a:lnT>
                    <a:lnB w="19050" cap="flat" cmpd="sng" algn="ctr">
                      <a:solidFill>
                        <a:schemeClr val="accent1">
                          <a:lumMod val="40000"/>
                          <a:lumOff val="6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98681865"/>
                  </a:ext>
                </a:extLst>
              </a:tr>
            </a:tbl>
          </a:graphicData>
        </a:graphic>
      </p:graphicFrame>
      <p:graphicFrame>
        <p:nvGraphicFramePr>
          <p:cNvPr id="57" name="Table 56">
            <a:extLst>
              <a:ext uri="{FF2B5EF4-FFF2-40B4-BE49-F238E27FC236}">
                <a16:creationId xmlns:a16="http://schemas.microsoft.com/office/drawing/2014/main" id="{0F585919-1FDF-6140-8942-A4B648B943E6}"/>
              </a:ext>
            </a:extLst>
          </p:cNvPr>
          <p:cNvGraphicFramePr>
            <a:graphicFrameLocks noGrp="1"/>
          </p:cNvGraphicFramePr>
          <p:nvPr>
            <p:extLst>
              <p:ext uri="{D42A27DB-BD31-4B8C-83A1-F6EECF244321}">
                <p14:modId xmlns:p14="http://schemas.microsoft.com/office/powerpoint/2010/main" val="716922404"/>
              </p:ext>
            </p:extLst>
          </p:nvPr>
        </p:nvGraphicFramePr>
        <p:xfrm>
          <a:off x="10362190" y="5153166"/>
          <a:ext cx="579232" cy="370840"/>
        </p:xfrm>
        <a:graphic>
          <a:graphicData uri="http://schemas.openxmlformats.org/drawingml/2006/table">
            <a:tbl>
              <a:tblPr firstRow="1" bandRow="1">
                <a:tableStyleId>{5C22544A-7EE6-4342-B048-85BDC9FD1C3A}</a:tableStyleId>
              </a:tblPr>
              <a:tblGrid>
                <a:gridCol w="370952">
                  <a:extLst>
                    <a:ext uri="{9D8B030D-6E8A-4147-A177-3AD203B41FA5}">
                      <a16:colId xmlns:a16="http://schemas.microsoft.com/office/drawing/2014/main" val="556428154"/>
                    </a:ext>
                  </a:extLst>
                </a:gridCol>
                <a:gridCol w="208280">
                  <a:extLst>
                    <a:ext uri="{9D8B030D-6E8A-4147-A177-3AD203B41FA5}">
                      <a16:colId xmlns:a16="http://schemas.microsoft.com/office/drawing/2014/main" val="2307664252"/>
                    </a:ext>
                  </a:extLst>
                </a:gridCol>
              </a:tblGrid>
              <a:tr h="370840">
                <a:tc>
                  <a:txBody>
                    <a:bodyPr/>
                    <a:lstStyle/>
                    <a:p>
                      <a:pPr algn="ctr"/>
                      <a:r>
                        <a:rPr lang="en-US" dirty="0">
                          <a:solidFill>
                            <a:schemeClr val="tx1"/>
                          </a:solidFill>
                        </a:rPr>
                        <a:t>D</a:t>
                      </a:r>
                    </a:p>
                  </a:txBody>
                  <a:tcPr>
                    <a:lnL w="19050" cap="flat" cmpd="sng" algn="ctr">
                      <a:solidFill>
                        <a:schemeClr val="accent1">
                          <a:lumMod val="40000"/>
                          <a:lumOff val="60000"/>
                        </a:schemeClr>
                      </a:solidFill>
                      <a:prstDash val="solid"/>
                      <a:round/>
                      <a:headEnd type="none" w="med" len="med"/>
                      <a:tailEnd type="none" w="med" len="med"/>
                    </a:lnL>
                    <a:lnR w="19050" cap="flat" cmpd="sng" algn="ctr">
                      <a:solidFill>
                        <a:schemeClr val="accent1">
                          <a:lumMod val="40000"/>
                          <a:lumOff val="60000"/>
                        </a:schemeClr>
                      </a:solidFill>
                      <a:prstDash val="solid"/>
                      <a:round/>
                      <a:headEnd type="none" w="med" len="med"/>
                      <a:tailEnd type="none" w="med" len="med"/>
                    </a:lnR>
                    <a:lnT w="19050" cap="flat" cmpd="sng" algn="ctr">
                      <a:solidFill>
                        <a:schemeClr val="accent1">
                          <a:lumMod val="40000"/>
                          <a:lumOff val="60000"/>
                        </a:schemeClr>
                      </a:solidFill>
                      <a:prstDash val="solid"/>
                      <a:round/>
                      <a:headEnd type="none" w="med" len="med"/>
                      <a:tailEnd type="none" w="med" len="med"/>
                    </a:lnT>
                    <a:lnB w="19050" cap="flat" cmpd="sng" algn="ctr">
                      <a:solidFill>
                        <a:schemeClr val="accent1">
                          <a:lumMod val="40000"/>
                          <a:lumOff val="60000"/>
                        </a:schemeClr>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9050" cap="flat" cmpd="sng" algn="ctr">
                      <a:solidFill>
                        <a:schemeClr val="accent1">
                          <a:lumMod val="40000"/>
                          <a:lumOff val="60000"/>
                        </a:schemeClr>
                      </a:solidFill>
                      <a:prstDash val="solid"/>
                      <a:round/>
                      <a:headEnd type="none" w="med" len="med"/>
                      <a:tailEnd type="none" w="med" len="med"/>
                    </a:lnL>
                    <a:lnR w="19050" cap="flat" cmpd="sng" algn="ctr">
                      <a:solidFill>
                        <a:schemeClr val="accent1">
                          <a:lumMod val="40000"/>
                          <a:lumOff val="60000"/>
                        </a:schemeClr>
                      </a:solidFill>
                      <a:prstDash val="solid"/>
                      <a:round/>
                      <a:headEnd type="none" w="med" len="med"/>
                      <a:tailEnd type="none" w="med" len="med"/>
                    </a:lnR>
                    <a:lnT w="19050" cap="flat" cmpd="sng" algn="ctr">
                      <a:solidFill>
                        <a:schemeClr val="accent1">
                          <a:lumMod val="40000"/>
                          <a:lumOff val="60000"/>
                        </a:schemeClr>
                      </a:solidFill>
                      <a:prstDash val="solid"/>
                      <a:round/>
                      <a:headEnd type="none" w="med" len="med"/>
                      <a:tailEnd type="none" w="med" len="med"/>
                    </a:lnT>
                    <a:lnB w="19050" cap="flat" cmpd="sng" algn="ctr">
                      <a:solidFill>
                        <a:schemeClr val="accent1">
                          <a:lumMod val="40000"/>
                          <a:lumOff val="6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98681865"/>
                  </a:ext>
                </a:extLst>
              </a:tr>
            </a:tbl>
          </a:graphicData>
        </a:graphic>
      </p:graphicFrame>
      <p:cxnSp>
        <p:nvCxnSpPr>
          <p:cNvPr id="58" name="Straight Arrow Connector 57">
            <a:extLst>
              <a:ext uri="{FF2B5EF4-FFF2-40B4-BE49-F238E27FC236}">
                <a16:creationId xmlns:a16="http://schemas.microsoft.com/office/drawing/2014/main" id="{32D26C5D-850F-AB46-9D4E-4702C5EC9DA4}"/>
              </a:ext>
            </a:extLst>
          </p:cNvPr>
          <p:cNvCxnSpPr>
            <a:endCxn id="57" idx="1"/>
          </p:cNvCxnSpPr>
          <p:nvPr/>
        </p:nvCxnSpPr>
        <p:spPr>
          <a:xfrm>
            <a:off x="10107806" y="5337832"/>
            <a:ext cx="254384" cy="7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aphicFrame>
        <p:nvGraphicFramePr>
          <p:cNvPr id="59" name="Table 58">
            <a:extLst>
              <a:ext uri="{FF2B5EF4-FFF2-40B4-BE49-F238E27FC236}">
                <a16:creationId xmlns:a16="http://schemas.microsoft.com/office/drawing/2014/main" id="{608035DF-E4D0-7147-B111-99B47A9ED174}"/>
              </a:ext>
            </a:extLst>
          </p:cNvPr>
          <p:cNvGraphicFramePr>
            <a:graphicFrameLocks noGrp="1"/>
          </p:cNvGraphicFramePr>
          <p:nvPr>
            <p:extLst>
              <p:ext uri="{D42A27DB-BD31-4B8C-83A1-F6EECF244321}">
                <p14:modId xmlns:p14="http://schemas.microsoft.com/office/powerpoint/2010/main" val="381866561"/>
              </p:ext>
            </p:extLst>
          </p:nvPr>
        </p:nvGraphicFramePr>
        <p:xfrm>
          <a:off x="9598796" y="5694335"/>
          <a:ext cx="579232" cy="370840"/>
        </p:xfrm>
        <a:graphic>
          <a:graphicData uri="http://schemas.openxmlformats.org/drawingml/2006/table">
            <a:tbl>
              <a:tblPr firstRow="1" bandRow="1">
                <a:tableStyleId>{5C22544A-7EE6-4342-B048-85BDC9FD1C3A}</a:tableStyleId>
              </a:tblPr>
              <a:tblGrid>
                <a:gridCol w="370952">
                  <a:extLst>
                    <a:ext uri="{9D8B030D-6E8A-4147-A177-3AD203B41FA5}">
                      <a16:colId xmlns:a16="http://schemas.microsoft.com/office/drawing/2014/main" val="556428154"/>
                    </a:ext>
                  </a:extLst>
                </a:gridCol>
                <a:gridCol w="208280">
                  <a:extLst>
                    <a:ext uri="{9D8B030D-6E8A-4147-A177-3AD203B41FA5}">
                      <a16:colId xmlns:a16="http://schemas.microsoft.com/office/drawing/2014/main" val="2307664252"/>
                    </a:ext>
                  </a:extLst>
                </a:gridCol>
              </a:tblGrid>
              <a:tr h="370840">
                <a:tc>
                  <a:txBody>
                    <a:bodyPr/>
                    <a:lstStyle/>
                    <a:p>
                      <a:pPr algn="ctr"/>
                      <a:r>
                        <a:rPr lang="en-US" dirty="0">
                          <a:solidFill>
                            <a:schemeClr val="tx1"/>
                          </a:solidFill>
                        </a:rPr>
                        <a:t>B</a:t>
                      </a:r>
                    </a:p>
                  </a:txBody>
                  <a:tcPr>
                    <a:lnL w="19050" cap="flat" cmpd="sng" algn="ctr">
                      <a:solidFill>
                        <a:schemeClr val="accent1">
                          <a:lumMod val="40000"/>
                          <a:lumOff val="60000"/>
                        </a:schemeClr>
                      </a:solidFill>
                      <a:prstDash val="solid"/>
                      <a:round/>
                      <a:headEnd type="none" w="med" len="med"/>
                      <a:tailEnd type="none" w="med" len="med"/>
                    </a:lnL>
                    <a:lnR w="19050" cap="flat" cmpd="sng" algn="ctr">
                      <a:solidFill>
                        <a:schemeClr val="accent1">
                          <a:lumMod val="40000"/>
                          <a:lumOff val="60000"/>
                        </a:schemeClr>
                      </a:solidFill>
                      <a:prstDash val="solid"/>
                      <a:round/>
                      <a:headEnd type="none" w="med" len="med"/>
                      <a:tailEnd type="none" w="med" len="med"/>
                    </a:lnR>
                    <a:lnT w="19050" cap="flat" cmpd="sng" algn="ctr">
                      <a:solidFill>
                        <a:schemeClr val="accent1">
                          <a:lumMod val="40000"/>
                          <a:lumOff val="60000"/>
                        </a:schemeClr>
                      </a:solidFill>
                      <a:prstDash val="solid"/>
                      <a:round/>
                      <a:headEnd type="none" w="med" len="med"/>
                      <a:tailEnd type="none" w="med" len="med"/>
                    </a:lnT>
                    <a:lnB w="19050" cap="flat" cmpd="sng" algn="ctr">
                      <a:solidFill>
                        <a:schemeClr val="accent1">
                          <a:lumMod val="40000"/>
                          <a:lumOff val="60000"/>
                        </a:schemeClr>
                      </a:solidFill>
                      <a:prstDash val="solid"/>
                      <a:round/>
                      <a:headEnd type="none" w="med" len="med"/>
                      <a:tailEnd type="none" w="med" len="med"/>
                    </a:lnB>
                    <a:solidFill>
                      <a:schemeClr val="accent2">
                        <a:lumMod val="20000"/>
                        <a:lumOff val="80000"/>
                      </a:schemeClr>
                    </a:solidFill>
                  </a:tcPr>
                </a:tc>
                <a:tc>
                  <a:txBody>
                    <a:bodyPr/>
                    <a:lstStyle/>
                    <a:p>
                      <a:endParaRPr lang="en-US" dirty="0"/>
                    </a:p>
                  </a:txBody>
                  <a:tcPr>
                    <a:lnL w="19050" cap="flat" cmpd="sng" algn="ctr">
                      <a:solidFill>
                        <a:schemeClr val="accent1">
                          <a:lumMod val="40000"/>
                          <a:lumOff val="60000"/>
                        </a:schemeClr>
                      </a:solidFill>
                      <a:prstDash val="solid"/>
                      <a:round/>
                      <a:headEnd type="none" w="med" len="med"/>
                      <a:tailEnd type="none" w="med" len="med"/>
                    </a:lnL>
                    <a:lnR w="19050" cap="flat" cmpd="sng" algn="ctr">
                      <a:solidFill>
                        <a:schemeClr val="accent1">
                          <a:lumMod val="40000"/>
                          <a:lumOff val="60000"/>
                        </a:schemeClr>
                      </a:solidFill>
                      <a:prstDash val="solid"/>
                      <a:round/>
                      <a:headEnd type="none" w="med" len="med"/>
                      <a:tailEnd type="none" w="med" len="med"/>
                    </a:lnR>
                    <a:lnT w="19050" cap="flat" cmpd="sng" algn="ctr">
                      <a:solidFill>
                        <a:schemeClr val="accent1">
                          <a:lumMod val="40000"/>
                          <a:lumOff val="60000"/>
                        </a:schemeClr>
                      </a:solidFill>
                      <a:prstDash val="solid"/>
                      <a:round/>
                      <a:headEnd type="none" w="med" len="med"/>
                      <a:tailEnd type="none" w="med" len="med"/>
                    </a:lnT>
                    <a:lnB w="19050" cap="flat" cmpd="sng" algn="ctr">
                      <a:solidFill>
                        <a:schemeClr val="accent1">
                          <a:lumMod val="40000"/>
                          <a:lumOff val="6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98681865"/>
                  </a:ext>
                </a:extLst>
              </a:tr>
            </a:tbl>
          </a:graphicData>
        </a:graphic>
      </p:graphicFrame>
      <p:cxnSp>
        <p:nvCxnSpPr>
          <p:cNvPr id="62" name="Straight Arrow Connector 61">
            <a:extLst>
              <a:ext uri="{FF2B5EF4-FFF2-40B4-BE49-F238E27FC236}">
                <a16:creationId xmlns:a16="http://schemas.microsoft.com/office/drawing/2014/main" id="{58964203-2CC3-EE48-B9AE-311A5D969548}"/>
              </a:ext>
            </a:extLst>
          </p:cNvPr>
          <p:cNvCxnSpPr>
            <a:cxnSpLocks/>
          </p:cNvCxnSpPr>
          <p:nvPr/>
        </p:nvCxnSpPr>
        <p:spPr>
          <a:xfrm>
            <a:off x="8585238" y="5346996"/>
            <a:ext cx="1013558" cy="7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5D9DCD8D-7636-7E4E-8562-A17F66D1149B}"/>
              </a:ext>
            </a:extLst>
          </p:cNvPr>
          <p:cNvCxnSpPr>
            <a:cxnSpLocks/>
          </p:cNvCxnSpPr>
          <p:nvPr/>
        </p:nvCxnSpPr>
        <p:spPr>
          <a:xfrm>
            <a:off x="8585238" y="5889777"/>
            <a:ext cx="1013558" cy="7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A505236F-64A8-4F4F-844A-94A5AC1A9032}"/>
              </a:ext>
            </a:extLst>
          </p:cNvPr>
          <p:cNvSpPr txBox="1"/>
          <p:nvPr/>
        </p:nvSpPr>
        <p:spPr>
          <a:xfrm>
            <a:off x="7663164" y="3818935"/>
            <a:ext cx="1428853" cy="369332"/>
          </a:xfrm>
          <a:prstGeom prst="rect">
            <a:avLst/>
          </a:prstGeom>
          <a:noFill/>
        </p:spPr>
        <p:txBody>
          <a:bodyPr wrap="none" rtlCol="0">
            <a:spAutoFit/>
          </a:bodyPr>
          <a:lstStyle/>
          <a:p>
            <a:r>
              <a:rPr lang="en-US" dirty="0"/>
              <a:t>Keys (</a:t>
            </a:r>
            <a:r>
              <a:rPr lang="en-US" dirty="0">
                <a:solidFill>
                  <a:schemeClr val="accent3"/>
                </a:solidFill>
              </a:rPr>
              <a:t>origins</a:t>
            </a:r>
            <a:r>
              <a:rPr lang="en-US" dirty="0"/>
              <a:t>)</a:t>
            </a:r>
          </a:p>
        </p:txBody>
      </p:sp>
      <p:sp>
        <p:nvSpPr>
          <p:cNvPr id="65" name="TextBox 64">
            <a:extLst>
              <a:ext uri="{FF2B5EF4-FFF2-40B4-BE49-F238E27FC236}">
                <a16:creationId xmlns:a16="http://schemas.microsoft.com/office/drawing/2014/main" id="{6F07985A-2CD9-1D4B-B234-F8127D54B7BD}"/>
              </a:ext>
            </a:extLst>
          </p:cNvPr>
          <p:cNvSpPr txBox="1"/>
          <p:nvPr/>
        </p:nvSpPr>
        <p:spPr>
          <a:xfrm>
            <a:off x="9235260" y="3825661"/>
            <a:ext cx="2793522" cy="369332"/>
          </a:xfrm>
          <a:prstGeom prst="rect">
            <a:avLst/>
          </a:prstGeom>
          <a:noFill/>
        </p:spPr>
        <p:txBody>
          <a:bodyPr wrap="none" rtlCol="0">
            <a:spAutoFit/>
          </a:bodyPr>
          <a:lstStyle/>
          <a:p>
            <a:r>
              <a:rPr lang="en-US" dirty="0"/>
              <a:t>Values (lists of </a:t>
            </a:r>
            <a:r>
              <a:rPr lang="en-US" dirty="0">
                <a:solidFill>
                  <a:schemeClr val="accent2"/>
                </a:solidFill>
              </a:rPr>
              <a:t>destinations</a:t>
            </a:r>
            <a:r>
              <a:rPr lang="en-US" dirty="0"/>
              <a:t>)</a:t>
            </a:r>
          </a:p>
        </p:txBody>
      </p:sp>
      <p:sp>
        <p:nvSpPr>
          <p:cNvPr id="67" name="Rectangle 66">
            <a:extLst>
              <a:ext uri="{FF2B5EF4-FFF2-40B4-BE49-F238E27FC236}">
                <a16:creationId xmlns:a16="http://schemas.microsoft.com/office/drawing/2014/main" id="{88DB37CE-06D1-5D48-8CFB-9E55C23723A9}"/>
              </a:ext>
            </a:extLst>
          </p:cNvPr>
          <p:cNvSpPr/>
          <p:nvPr/>
        </p:nvSpPr>
        <p:spPr>
          <a:xfrm>
            <a:off x="9503010" y="5079200"/>
            <a:ext cx="1546735" cy="5604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AB1C2DA6-BD9B-1047-BEDA-6B73902100EA}"/>
              </a:ext>
            </a:extLst>
          </p:cNvPr>
          <p:cNvSpPr/>
          <p:nvPr/>
        </p:nvSpPr>
        <p:spPr>
          <a:xfrm>
            <a:off x="9510860" y="5639619"/>
            <a:ext cx="1546735" cy="5604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491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71F3A7-57F0-8041-9AB7-265AA7E9F7EE}"/>
              </a:ext>
            </a:extLst>
          </p:cNvPr>
          <p:cNvSpPr>
            <a:spLocks noGrp="1"/>
          </p:cNvSpPr>
          <p:nvPr>
            <p:ph type="title"/>
          </p:nvPr>
        </p:nvSpPr>
        <p:spPr>
          <a:xfrm>
            <a:off x="367419" y="250456"/>
            <a:ext cx="10515600" cy="762635"/>
          </a:xfrm>
        </p:spPr>
        <p:txBody>
          <a:bodyPr/>
          <a:lstStyle/>
          <a:p>
            <a:r>
              <a:rPr lang="en-US" sz="3600" i="1" dirty="0">
                <a:solidFill>
                  <a:schemeClr val="accent4"/>
                </a:solidFill>
              </a:rPr>
              <a:t>Review</a:t>
            </a:r>
            <a:r>
              <a:rPr lang="en-US" dirty="0"/>
              <a:t>  Adjacency List: Hash Maps</a:t>
            </a:r>
          </a:p>
        </p:txBody>
      </p:sp>
      <p:graphicFrame>
        <p:nvGraphicFramePr>
          <p:cNvPr id="5" name="Table 4">
            <a:extLst>
              <a:ext uri="{FF2B5EF4-FFF2-40B4-BE49-F238E27FC236}">
                <a16:creationId xmlns:a16="http://schemas.microsoft.com/office/drawing/2014/main" id="{5534CFA6-6AD3-3641-9E5D-6BFA32ABAC51}"/>
              </a:ext>
            </a:extLst>
          </p:cNvPr>
          <p:cNvGraphicFramePr>
            <a:graphicFrameLocks noGrp="1"/>
          </p:cNvGraphicFramePr>
          <p:nvPr>
            <p:extLst>
              <p:ext uri="{D42A27DB-BD31-4B8C-83A1-F6EECF244321}">
                <p14:modId xmlns:p14="http://schemas.microsoft.com/office/powerpoint/2010/main" val="4114311392"/>
              </p:ext>
            </p:extLst>
          </p:nvPr>
        </p:nvGraphicFramePr>
        <p:xfrm>
          <a:off x="7617710" y="1001917"/>
          <a:ext cx="4206871" cy="2225040"/>
        </p:xfrm>
        <a:graphic>
          <a:graphicData uri="http://schemas.openxmlformats.org/drawingml/2006/table">
            <a:tbl>
              <a:tblPr firstRow="1" bandRow="1">
                <a:tableStyleId>{5C22544A-7EE6-4342-B048-85BDC9FD1C3A}</a:tableStyleId>
              </a:tblPr>
              <a:tblGrid>
                <a:gridCol w="2805454">
                  <a:extLst>
                    <a:ext uri="{9D8B030D-6E8A-4147-A177-3AD203B41FA5}">
                      <a16:colId xmlns:a16="http://schemas.microsoft.com/office/drawing/2014/main" val="29581149"/>
                    </a:ext>
                  </a:extLst>
                </a:gridCol>
                <a:gridCol w="1401417">
                  <a:extLst>
                    <a:ext uri="{9D8B030D-6E8A-4147-A177-3AD203B41FA5}">
                      <a16:colId xmlns:a16="http://schemas.microsoft.com/office/drawing/2014/main" val="3546704715"/>
                    </a:ext>
                  </a:extLst>
                </a:gridCol>
              </a:tblGrid>
              <a:tr h="370840">
                <a:tc>
                  <a:txBody>
                    <a:bodyPr/>
                    <a:lstStyle/>
                    <a:p>
                      <a:r>
                        <a:rPr lang="en-US" b="1" dirty="0">
                          <a:solidFill>
                            <a:schemeClr val="tx1"/>
                          </a:solidFill>
                        </a:rPr>
                        <a:t>Add Edge</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chemeClr val="tx1"/>
                        </a:solidFill>
                      </a:endParaRP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2456913"/>
                  </a:ext>
                </a:extLst>
              </a:tr>
              <a:tr h="370840">
                <a:tc>
                  <a:txBody>
                    <a:bodyPr/>
                    <a:lstStyle/>
                    <a:p>
                      <a:r>
                        <a:rPr lang="en-US" b="1" dirty="0">
                          <a:solidFill>
                            <a:schemeClr val="tx1"/>
                          </a:solidFill>
                        </a:rPr>
                        <a:t>Remove Edge</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chemeClr val="tx1"/>
                        </a:solidFill>
                      </a:endParaRP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22850"/>
                  </a:ext>
                </a:extLst>
              </a:tr>
              <a:tr h="370840">
                <a:tc>
                  <a:txBody>
                    <a:bodyPr/>
                    <a:lstStyle/>
                    <a:p>
                      <a:r>
                        <a:rPr lang="en-US" b="1" dirty="0">
                          <a:solidFill>
                            <a:schemeClr val="tx1"/>
                          </a:solidFill>
                        </a:rPr>
                        <a:t>Check if edge (u, v) exists</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chemeClr val="tx1"/>
                        </a:solidFill>
                      </a:endParaRP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73029766"/>
                  </a:ext>
                </a:extLst>
              </a:tr>
              <a:tr h="370840">
                <a:tc>
                  <a:txBody>
                    <a:bodyPr/>
                    <a:lstStyle/>
                    <a:p>
                      <a:r>
                        <a:rPr lang="en-US" b="1" dirty="0">
                          <a:solidFill>
                            <a:schemeClr val="tx1"/>
                          </a:solidFill>
                        </a:rPr>
                        <a:t>Get out-neighbors of u</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chemeClr val="tx1"/>
                        </a:solidFill>
                      </a:endParaRP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9550275"/>
                  </a:ext>
                </a:extLst>
              </a:tr>
              <a:tr h="370840">
                <a:tc>
                  <a:txBody>
                    <a:bodyPr/>
                    <a:lstStyle/>
                    <a:p>
                      <a:r>
                        <a:rPr lang="en-US" b="1" dirty="0">
                          <a:solidFill>
                            <a:schemeClr val="tx1"/>
                          </a:solidFill>
                        </a:rPr>
                        <a:t>Get in-neighbors of v</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solidFill>
                          <a:schemeClr val="tx1"/>
                        </a:solidFill>
                      </a:endParaRP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2523638"/>
                  </a:ext>
                </a:extLst>
              </a:tr>
              <a:tr h="370840">
                <a:tc>
                  <a:txBody>
                    <a:bodyPr/>
                    <a:lstStyle/>
                    <a:p>
                      <a:r>
                        <a:rPr lang="en-US" b="1" dirty="0">
                          <a:solidFill>
                            <a:schemeClr val="tx1"/>
                          </a:solidFill>
                        </a:rPr>
                        <a:t>(Space Complexity)</a:t>
                      </a: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solidFill>
                          <a:schemeClr val="tx1"/>
                        </a:solidFill>
                      </a:endParaRPr>
                    </a:p>
                  </a:txBody>
                  <a:tcPr>
                    <a:lnL w="19050" cap="flat" cmpd="sng" algn="ctr">
                      <a:solidFill>
                        <a:schemeClr val="accent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8185659"/>
                  </a:ext>
                </a:extLst>
              </a:tr>
            </a:tbl>
          </a:graphicData>
        </a:graphic>
      </p:graphicFrame>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0DB1BF2F-7D31-AA48-9C60-0BEEBFE8ECBA}"/>
                  </a:ext>
                </a:extLst>
              </p:cNvPr>
              <p:cNvSpPr/>
              <p:nvPr/>
            </p:nvSpPr>
            <p:spPr>
              <a:xfrm>
                <a:off x="10322145" y="1348368"/>
                <a:ext cx="1253869" cy="400110"/>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sz="2000" b="1" i="0" dirty="0" smtClean="0">
                          <a:solidFill>
                            <a:srgbClr val="4C3282"/>
                          </a:solidFill>
                          <a:latin typeface="Cambria Math" panose="02040503050406030204" pitchFamily="18" charset="0"/>
                        </a:rPr>
                        <m:t>𝚯</m:t>
                      </m:r>
                      <m:r>
                        <a:rPr lang="en-US" sz="2000" b="1" i="1" dirty="0" smtClean="0">
                          <a:solidFill>
                            <a:srgbClr val="4C3282"/>
                          </a:solidFill>
                          <a:latin typeface="Cambria Math" panose="02040503050406030204" pitchFamily="18" charset="0"/>
                        </a:rPr>
                        <m:t>(</m:t>
                      </m:r>
                      <m:r>
                        <a:rPr lang="en-US" sz="2000" b="1" i="1" dirty="0" smtClean="0">
                          <a:solidFill>
                            <a:srgbClr val="4C3282"/>
                          </a:solidFill>
                          <a:latin typeface="Cambria Math" panose="02040503050406030204" pitchFamily="18" charset="0"/>
                        </a:rPr>
                        <m:t>𝟏</m:t>
                      </m:r>
                      <m:r>
                        <a:rPr lang="en-US" sz="2000" b="1" i="1" dirty="0" smtClean="0">
                          <a:solidFill>
                            <a:srgbClr val="4C3282"/>
                          </a:solidFill>
                          <a:latin typeface="Cambria Math" panose="02040503050406030204" pitchFamily="18" charset="0"/>
                        </a:rPr>
                        <m:t>)</m:t>
                      </m:r>
                    </m:oMath>
                  </m:oMathPara>
                </a14:m>
                <a:endParaRPr lang="en-US" sz="2000" b="1" dirty="0">
                  <a:solidFill>
                    <a:srgbClr val="4C3282"/>
                  </a:solidFill>
                </a:endParaRPr>
              </a:p>
            </p:txBody>
          </p:sp>
        </mc:Choice>
        <mc:Fallback xmlns="">
          <p:sp>
            <p:nvSpPr>
              <p:cNvPr id="6" name="Rectangle 5">
                <a:extLst>
                  <a:ext uri="{FF2B5EF4-FFF2-40B4-BE49-F238E27FC236}">
                    <a16:creationId xmlns:a16="http://schemas.microsoft.com/office/drawing/2014/main" id="{0DB1BF2F-7D31-AA48-9C60-0BEEBFE8ECBA}"/>
                  </a:ext>
                </a:extLst>
              </p:cNvPr>
              <p:cNvSpPr>
                <a:spLocks noRot="1" noChangeAspect="1" noMove="1" noResize="1" noEditPoints="1" noAdjustHandles="1" noChangeArrowheads="1" noChangeShapeType="1" noTextEdit="1"/>
              </p:cNvSpPr>
              <p:nvPr/>
            </p:nvSpPr>
            <p:spPr>
              <a:xfrm>
                <a:off x="10322145" y="1348368"/>
                <a:ext cx="1253869" cy="400110"/>
              </a:xfrm>
              <a:prstGeom prst="rect">
                <a:avLst/>
              </a:prstGeom>
              <a:blipFill>
                <a:blip r:embed="rId3"/>
                <a:stretch>
                  <a:fillRect b="-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E04D90D-AD85-9C4C-9B49-1C8AE0C4D9F2}"/>
                  </a:ext>
                </a:extLst>
              </p:cNvPr>
              <p:cNvSpPr/>
              <p:nvPr/>
            </p:nvSpPr>
            <p:spPr>
              <a:xfrm>
                <a:off x="10322144" y="1734227"/>
                <a:ext cx="1253869" cy="400110"/>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sz="2000" b="1" dirty="0" smtClean="0">
                          <a:solidFill>
                            <a:srgbClr val="4C3282"/>
                          </a:solidFill>
                          <a:latin typeface="Cambria Math" panose="02040503050406030204" pitchFamily="18" charset="0"/>
                        </a:rPr>
                        <m:t>𝚯</m:t>
                      </m:r>
                      <m:r>
                        <a:rPr lang="en-US" sz="2000" b="1" i="1" dirty="0">
                          <a:solidFill>
                            <a:srgbClr val="4C3282"/>
                          </a:solidFill>
                          <a:latin typeface="Cambria Math" panose="02040503050406030204" pitchFamily="18" charset="0"/>
                        </a:rPr>
                        <m:t>(</m:t>
                      </m:r>
                      <m:r>
                        <a:rPr lang="en-US" sz="2000" b="1" i="1" dirty="0" smtClean="0">
                          <a:solidFill>
                            <a:srgbClr val="4C3282"/>
                          </a:solidFill>
                          <a:latin typeface="Cambria Math" panose="02040503050406030204" pitchFamily="18" charset="0"/>
                        </a:rPr>
                        <m:t>𝟏</m:t>
                      </m:r>
                      <m:r>
                        <a:rPr lang="en-US" sz="2000" b="1" i="1" dirty="0" smtClean="0">
                          <a:solidFill>
                            <a:srgbClr val="4C3282"/>
                          </a:solidFill>
                          <a:latin typeface="Cambria Math" panose="02040503050406030204" pitchFamily="18" charset="0"/>
                        </a:rPr>
                        <m:t>)</m:t>
                      </m:r>
                    </m:oMath>
                  </m:oMathPara>
                </a14:m>
                <a:endParaRPr lang="en-US" sz="2000" b="1" dirty="0">
                  <a:solidFill>
                    <a:srgbClr val="4C3282"/>
                  </a:solidFill>
                </a:endParaRPr>
              </a:p>
            </p:txBody>
          </p:sp>
        </mc:Choice>
        <mc:Fallback xmlns="">
          <p:sp>
            <p:nvSpPr>
              <p:cNvPr id="7" name="Rectangle 6">
                <a:extLst>
                  <a:ext uri="{FF2B5EF4-FFF2-40B4-BE49-F238E27FC236}">
                    <a16:creationId xmlns:a16="http://schemas.microsoft.com/office/drawing/2014/main" id="{7E04D90D-AD85-9C4C-9B49-1C8AE0C4D9F2}"/>
                  </a:ext>
                </a:extLst>
              </p:cNvPr>
              <p:cNvSpPr>
                <a:spLocks noRot="1" noChangeAspect="1" noMove="1" noResize="1" noEditPoints="1" noAdjustHandles="1" noChangeArrowheads="1" noChangeShapeType="1" noTextEdit="1"/>
              </p:cNvSpPr>
              <p:nvPr/>
            </p:nvSpPr>
            <p:spPr>
              <a:xfrm>
                <a:off x="10322144" y="1734227"/>
                <a:ext cx="1253869" cy="400110"/>
              </a:xfrm>
              <a:prstGeom prst="rect">
                <a:avLst/>
              </a:prstGeom>
              <a:blipFill>
                <a:blip r:embed="rId4"/>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4BF270A5-B7A3-184B-B4FF-7A42182C2E6E}"/>
                  </a:ext>
                </a:extLst>
              </p:cNvPr>
              <p:cNvSpPr/>
              <p:nvPr/>
            </p:nvSpPr>
            <p:spPr>
              <a:xfrm>
                <a:off x="9955221" y="2105711"/>
                <a:ext cx="1911101" cy="400110"/>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sz="2000" b="1" dirty="0">
                          <a:solidFill>
                            <a:srgbClr val="4C3282"/>
                          </a:solidFill>
                          <a:latin typeface="Cambria Math" panose="02040503050406030204" pitchFamily="18" charset="0"/>
                        </a:rPr>
                        <m:t>𝚯</m:t>
                      </m:r>
                      <m:r>
                        <a:rPr lang="en-US" sz="2000" b="1" i="1" dirty="0">
                          <a:solidFill>
                            <a:srgbClr val="4C3282"/>
                          </a:solidFill>
                          <a:latin typeface="Cambria Math" panose="02040503050406030204" pitchFamily="18" charset="0"/>
                        </a:rPr>
                        <m:t>(</m:t>
                      </m:r>
                      <m:r>
                        <a:rPr lang="en-US" sz="2000" b="1" dirty="0">
                          <a:solidFill>
                            <a:srgbClr val="4C3282"/>
                          </a:solidFill>
                          <a:latin typeface="Cambria Math" panose="02040503050406030204" pitchFamily="18" charset="0"/>
                        </a:rPr>
                        <m:t>𝐝𝐞𝐠</m:t>
                      </m:r>
                      <m:r>
                        <a:rPr lang="en-US" sz="2000" b="1" i="1" dirty="0">
                          <a:solidFill>
                            <a:srgbClr val="4C3282"/>
                          </a:solidFill>
                          <a:latin typeface="Cambria Math" panose="02040503050406030204" pitchFamily="18" charset="0"/>
                        </a:rPr>
                        <m:t>⁡(</m:t>
                      </m:r>
                      <m:r>
                        <a:rPr lang="en-US" sz="2000" b="1" i="1" dirty="0">
                          <a:solidFill>
                            <a:srgbClr val="4C3282"/>
                          </a:solidFill>
                          <a:latin typeface="Cambria Math" panose="02040503050406030204" pitchFamily="18" charset="0"/>
                        </a:rPr>
                        <m:t>𝒖</m:t>
                      </m:r>
                      <m:r>
                        <a:rPr lang="en-US" sz="2000" b="1" i="1" dirty="0">
                          <a:solidFill>
                            <a:srgbClr val="4C3282"/>
                          </a:solidFill>
                          <a:latin typeface="Cambria Math" panose="02040503050406030204" pitchFamily="18" charset="0"/>
                        </a:rPr>
                        <m:t>))</m:t>
                      </m:r>
                    </m:oMath>
                  </m:oMathPara>
                </a14:m>
                <a:endParaRPr lang="en-US" sz="2000" b="1" dirty="0">
                  <a:solidFill>
                    <a:srgbClr val="4C3282"/>
                  </a:solidFill>
                </a:endParaRPr>
              </a:p>
            </p:txBody>
          </p:sp>
        </mc:Choice>
        <mc:Fallback xmlns="">
          <p:sp>
            <p:nvSpPr>
              <p:cNvPr id="8" name="Rectangle 7">
                <a:extLst>
                  <a:ext uri="{FF2B5EF4-FFF2-40B4-BE49-F238E27FC236}">
                    <a16:creationId xmlns:a16="http://schemas.microsoft.com/office/drawing/2014/main" id="{4BF270A5-B7A3-184B-B4FF-7A42182C2E6E}"/>
                  </a:ext>
                </a:extLst>
              </p:cNvPr>
              <p:cNvSpPr>
                <a:spLocks noRot="1" noChangeAspect="1" noMove="1" noResize="1" noEditPoints="1" noAdjustHandles="1" noChangeArrowheads="1" noChangeShapeType="1" noTextEdit="1"/>
              </p:cNvSpPr>
              <p:nvPr/>
            </p:nvSpPr>
            <p:spPr>
              <a:xfrm>
                <a:off x="9955221" y="2105711"/>
                <a:ext cx="1911101" cy="400110"/>
              </a:xfrm>
              <a:prstGeom prst="rect">
                <a:avLst/>
              </a:prstGeom>
              <a:blipFill>
                <a:blip r:embed="rId5"/>
                <a:stretch>
                  <a:fillRect b="-18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D458E269-BF5D-AA43-97BA-D6B6843AE921}"/>
                  </a:ext>
                </a:extLst>
              </p:cNvPr>
              <p:cNvSpPr/>
              <p:nvPr/>
            </p:nvSpPr>
            <p:spPr>
              <a:xfrm>
                <a:off x="10325122" y="2466279"/>
                <a:ext cx="1548845" cy="4001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b="1" dirty="0">
                          <a:solidFill>
                            <a:srgbClr val="4C3282"/>
                          </a:solidFill>
                          <a:latin typeface="Cambria Math" panose="02040503050406030204" pitchFamily="18" charset="0"/>
                        </a:rPr>
                        <m:t>𝚯</m:t>
                      </m:r>
                      <m:r>
                        <a:rPr lang="en-US" sz="2000" b="1" i="1" dirty="0">
                          <a:solidFill>
                            <a:srgbClr val="4C3282"/>
                          </a:solidFill>
                          <a:latin typeface="Cambria Math" panose="02040503050406030204" pitchFamily="18" charset="0"/>
                        </a:rPr>
                        <m:t>(</m:t>
                      </m:r>
                      <m:r>
                        <a:rPr lang="en-US" sz="2000" b="1" i="1" dirty="0">
                          <a:solidFill>
                            <a:srgbClr val="4C3282"/>
                          </a:solidFill>
                          <a:latin typeface="Cambria Math" panose="02040503050406030204" pitchFamily="18" charset="0"/>
                        </a:rPr>
                        <m:t>𝒏</m:t>
                      </m:r>
                      <m:r>
                        <a:rPr lang="en-US" sz="2000" b="1" i="1" dirty="0">
                          <a:solidFill>
                            <a:srgbClr val="4C3282"/>
                          </a:solidFill>
                          <a:latin typeface="Cambria Math" panose="02040503050406030204" pitchFamily="18" charset="0"/>
                        </a:rPr>
                        <m:t>)</m:t>
                      </m:r>
                    </m:oMath>
                  </m:oMathPara>
                </a14:m>
                <a:endParaRPr lang="en-US" sz="2000" b="1" dirty="0">
                  <a:solidFill>
                    <a:srgbClr val="4C3282"/>
                  </a:solidFill>
                </a:endParaRPr>
              </a:p>
            </p:txBody>
          </p:sp>
        </mc:Choice>
        <mc:Fallback xmlns="">
          <p:sp>
            <p:nvSpPr>
              <p:cNvPr id="9" name="Rectangle 8">
                <a:extLst>
                  <a:ext uri="{FF2B5EF4-FFF2-40B4-BE49-F238E27FC236}">
                    <a16:creationId xmlns:a16="http://schemas.microsoft.com/office/drawing/2014/main" id="{D458E269-BF5D-AA43-97BA-D6B6843AE921}"/>
                  </a:ext>
                </a:extLst>
              </p:cNvPr>
              <p:cNvSpPr>
                <a:spLocks noRot="1" noChangeAspect="1" noMove="1" noResize="1" noEditPoints="1" noAdjustHandles="1" noChangeArrowheads="1" noChangeShapeType="1" noTextEdit="1"/>
              </p:cNvSpPr>
              <p:nvPr/>
            </p:nvSpPr>
            <p:spPr>
              <a:xfrm>
                <a:off x="10325122" y="2466279"/>
                <a:ext cx="1548845" cy="400110"/>
              </a:xfrm>
              <a:prstGeom prst="rect">
                <a:avLst/>
              </a:prstGeom>
              <a:blipFill>
                <a:blip r:embed="rId6"/>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C3D5B2EB-AF5A-0844-BDD0-0DF7FD55A551}"/>
                  </a:ext>
                </a:extLst>
              </p:cNvPr>
              <p:cNvSpPr/>
              <p:nvPr/>
            </p:nvSpPr>
            <p:spPr>
              <a:xfrm>
                <a:off x="10421004" y="2848680"/>
                <a:ext cx="134863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0" dirty="0" smtClean="0">
                          <a:solidFill>
                            <a:srgbClr val="4C3282"/>
                          </a:solidFill>
                          <a:latin typeface="Cambria Math" panose="02040503050406030204" pitchFamily="18" charset="0"/>
                        </a:rPr>
                        <m:t>𝚯</m:t>
                      </m:r>
                      <m:r>
                        <a:rPr lang="en-US" sz="2000" b="1" i="1" dirty="0" smtClean="0">
                          <a:solidFill>
                            <a:srgbClr val="4C3282"/>
                          </a:solidFill>
                          <a:latin typeface="Cambria Math" panose="02040503050406030204" pitchFamily="18" charset="0"/>
                        </a:rPr>
                        <m:t>(</m:t>
                      </m:r>
                      <m:r>
                        <a:rPr lang="en-US" sz="2000" b="1" i="1" dirty="0" smtClean="0">
                          <a:solidFill>
                            <a:srgbClr val="4C3282"/>
                          </a:solidFill>
                          <a:latin typeface="Cambria Math" panose="02040503050406030204" pitchFamily="18" charset="0"/>
                        </a:rPr>
                        <m:t>𝒏</m:t>
                      </m:r>
                      <m:r>
                        <a:rPr lang="en-US" sz="2000" b="1" i="1" dirty="0" smtClean="0">
                          <a:solidFill>
                            <a:srgbClr val="4C3282"/>
                          </a:solidFill>
                          <a:latin typeface="Cambria Math" panose="02040503050406030204" pitchFamily="18" charset="0"/>
                        </a:rPr>
                        <m:t>+</m:t>
                      </m:r>
                      <m:r>
                        <a:rPr lang="en-US" sz="2000" b="1" i="1" dirty="0" smtClean="0">
                          <a:solidFill>
                            <a:srgbClr val="4C3282"/>
                          </a:solidFill>
                          <a:latin typeface="Cambria Math" panose="02040503050406030204" pitchFamily="18" charset="0"/>
                        </a:rPr>
                        <m:t>𝒎</m:t>
                      </m:r>
                      <m:r>
                        <a:rPr lang="en-US" sz="2000" b="1" i="1" dirty="0" smtClean="0">
                          <a:solidFill>
                            <a:srgbClr val="4C3282"/>
                          </a:solidFill>
                          <a:latin typeface="Cambria Math" panose="02040503050406030204" pitchFamily="18" charset="0"/>
                        </a:rPr>
                        <m:t>)</m:t>
                      </m:r>
                    </m:oMath>
                  </m:oMathPara>
                </a14:m>
                <a:endParaRPr lang="en-US" sz="2000" b="1" dirty="0">
                  <a:solidFill>
                    <a:srgbClr val="4C3282"/>
                  </a:solidFill>
                </a:endParaRPr>
              </a:p>
            </p:txBody>
          </p:sp>
        </mc:Choice>
        <mc:Fallback xmlns="">
          <p:sp>
            <p:nvSpPr>
              <p:cNvPr id="10" name="Rectangle 9">
                <a:extLst>
                  <a:ext uri="{FF2B5EF4-FFF2-40B4-BE49-F238E27FC236}">
                    <a16:creationId xmlns:a16="http://schemas.microsoft.com/office/drawing/2014/main" id="{C3D5B2EB-AF5A-0844-BDD0-0DF7FD55A551}"/>
                  </a:ext>
                </a:extLst>
              </p:cNvPr>
              <p:cNvSpPr>
                <a:spLocks noRot="1" noChangeAspect="1" noMove="1" noResize="1" noEditPoints="1" noAdjustHandles="1" noChangeArrowheads="1" noChangeShapeType="1" noTextEdit="1"/>
              </p:cNvSpPr>
              <p:nvPr/>
            </p:nvSpPr>
            <p:spPr>
              <a:xfrm>
                <a:off x="10421004" y="2848680"/>
                <a:ext cx="1348639" cy="400110"/>
              </a:xfrm>
              <a:prstGeom prst="rect">
                <a:avLst/>
              </a:prstGeom>
              <a:blipFill>
                <a:blip r:embed="rId7"/>
                <a:stretch>
                  <a:fillRect b="-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C2BB5CB9-28FF-A442-9D24-82ED131B70A9}"/>
                  </a:ext>
                </a:extLst>
              </p:cNvPr>
              <p:cNvSpPr/>
              <p:nvPr/>
            </p:nvSpPr>
            <p:spPr>
              <a:xfrm>
                <a:off x="10322146" y="956626"/>
                <a:ext cx="1253869" cy="400110"/>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sz="2000" b="1" i="0" dirty="0" smtClean="0">
                          <a:solidFill>
                            <a:srgbClr val="4C3282"/>
                          </a:solidFill>
                          <a:latin typeface="Cambria Math" panose="02040503050406030204" pitchFamily="18" charset="0"/>
                        </a:rPr>
                        <m:t>𝚯</m:t>
                      </m:r>
                      <m:r>
                        <a:rPr lang="en-US" sz="2000" b="1" i="1" dirty="0" smtClean="0">
                          <a:solidFill>
                            <a:srgbClr val="4C3282"/>
                          </a:solidFill>
                          <a:latin typeface="Cambria Math" panose="02040503050406030204" pitchFamily="18" charset="0"/>
                        </a:rPr>
                        <m:t>(</m:t>
                      </m:r>
                      <m:r>
                        <a:rPr lang="en-US" sz="2000" b="1" i="1" dirty="0" smtClean="0">
                          <a:solidFill>
                            <a:srgbClr val="4C3282"/>
                          </a:solidFill>
                          <a:latin typeface="Cambria Math" panose="02040503050406030204" pitchFamily="18" charset="0"/>
                        </a:rPr>
                        <m:t>𝟏</m:t>
                      </m:r>
                      <m:r>
                        <a:rPr lang="en-US" sz="2000" b="1" i="1" dirty="0" smtClean="0">
                          <a:solidFill>
                            <a:srgbClr val="4C3282"/>
                          </a:solidFill>
                          <a:latin typeface="Cambria Math" panose="02040503050406030204" pitchFamily="18" charset="0"/>
                        </a:rPr>
                        <m:t>)</m:t>
                      </m:r>
                    </m:oMath>
                  </m:oMathPara>
                </a14:m>
                <a:endParaRPr lang="en-US" sz="2000" b="1" dirty="0">
                  <a:solidFill>
                    <a:srgbClr val="4C3282"/>
                  </a:solidFill>
                </a:endParaRPr>
              </a:p>
            </p:txBody>
          </p:sp>
        </mc:Choice>
        <mc:Fallback xmlns="">
          <p:sp>
            <p:nvSpPr>
              <p:cNvPr id="11" name="Rectangle 10">
                <a:extLst>
                  <a:ext uri="{FF2B5EF4-FFF2-40B4-BE49-F238E27FC236}">
                    <a16:creationId xmlns:a16="http://schemas.microsoft.com/office/drawing/2014/main" id="{C2BB5CB9-28FF-A442-9D24-82ED131B70A9}"/>
                  </a:ext>
                </a:extLst>
              </p:cNvPr>
              <p:cNvSpPr>
                <a:spLocks noRot="1" noChangeAspect="1" noMove="1" noResize="1" noEditPoints="1" noAdjustHandles="1" noChangeArrowheads="1" noChangeShapeType="1" noTextEdit="1"/>
              </p:cNvSpPr>
              <p:nvPr/>
            </p:nvSpPr>
            <p:spPr>
              <a:xfrm>
                <a:off x="10322146" y="956626"/>
                <a:ext cx="1253869" cy="400110"/>
              </a:xfrm>
              <a:prstGeom prst="rect">
                <a:avLst/>
              </a:prstGeom>
              <a:blipFill>
                <a:blip r:embed="rId3"/>
                <a:stretch>
                  <a:fillRect b="-12121"/>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A93210FD-AAA7-EB49-A61D-13F6D5954CB2}"/>
              </a:ext>
            </a:extLst>
          </p:cNvPr>
          <p:cNvSpPr/>
          <p:nvPr/>
        </p:nvSpPr>
        <p:spPr>
          <a:xfrm>
            <a:off x="10161946" y="3272248"/>
            <a:ext cx="1662635" cy="338554"/>
          </a:xfrm>
          <a:prstGeom prst="rect">
            <a:avLst/>
          </a:prstGeom>
        </p:spPr>
        <p:txBody>
          <a:bodyPr wrap="none">
            <a:spAutoFit/>
          </a:bodyPr>
          <a:lstStyle/>
          <a:p>
            <a:r>
              <a:rPr lang="en-US" sz="1600" dirty="0">
                <a:latin typeface="Calibri" panose="020F0502020204030204" pitchFamily="34" charset="0"/>
                <a:cs typeface="Calibri" panose="020F0502020204030204" pitchFamily="34" charset="0"/>
              </a:rPr>
              <a:t>(|V| = n, |E| = m)</a:t>
            </a:r>
          </a:p>
        </p:txBody>
      </p:sp>
      <p:sp>
        <p:nvSpPr>
          <p:cNvPr id="13" name="Pentagon 12">
            <a:extLst>
              <a:ext uri="{FF2B5EF4-FFF2-40B4-BE49-F238E27FC236}">
                <a16:creationId xmlns:a16="http://schemas.microsoft.com/office/drawing/2014/main" id="{9EED4D3D-0BAB-6C43-8615-A9B8750A0CC4}"/>
              </a:ext>
            </a:extLst>
          </p:cNvPr>
          <p:cNvSpPr/>
          <p:nvPr/>
        </p:nvSpPr>
        <p:spPr>
          <a:xfrm>
            <a:off x="482103" y="4949563"/>
            <a:ext cx="1765759" cy="1397215"/>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hevron 13">
            <a:extLst>
              <a:ext uri="{FF2B5EF4-FFF2-40B4-BE49-F238E27FC236}">
                <a16:creationId xmlns:a16="http://schemas.microsoft.com/office/drawing/2014/main" id="{4BA9CDF4-875C-7D4B-BE74-5B461EECC94D}"/>
              </a:ext>
            </a:extLst>
          </p:cNvPr>
          <p:cNvSpPr/>
          <p:nvPr/>
        </p:nvSpPr>
        <p:spPr>
          <a:xfrm>
            <a:off x="1812146" y="4949563"/>
            <a:ext cx="2891047" cy="1397215"/>
          </a:xfrm>
          <a:prstGeom prst="chevro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hevron 14">
            <a:extLst>
              <a:ext uri="{FF2B5EF4-FFF2-40B4-BE49-F238E27FC236}">
                <a16:creationId xmlns:a16="http://schemas.microsoft.com/office/drawing/2014/main" id="{73DB899E-6268-674B-8428-0FB6703DF580}"/>
              </a:ext>
            </a:extLst>
          </p:cNvPr>
          <p:cNvSpPr/>
          <p:nvPr/>
        </p:nvSpPr>
        <p:spPr>
          <a:xfrm>
            <a:off x="4267149" y="4949563"/>
            <a:ext cx="2447058" cy="1397215"/>
          </a:xfrm>
          <a:prstGeom prst="chevr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BB9F060A-71D6-784B-90D9-EECC592A6CA9}"/>
              </a:ext>
            </a:extLst>
          </p:cNvPr>
          <p:cNvSpPr txBox="1"/>
          <p:nvPr/>
        </p:nvSpPr>
        <p:spPr>
          <a:xfrm>
            <a:off x="577617" y="5232670"/>
            <a:ext cx="1047128" cy="830997"/>
          </a:xfrm>
          <a:prstGeom prst="rect">
            <a:avLst/>
          </a:prstGeom>
          <a:noFill/>
        </p:spPr>
        <p:txBody>
          <a:bodyPr wrap="square" rtlCol="0">
            <a:spAutoFit/>
          </a:bodyPr>
          <a:lstStyle/>
          <a:p>
            <a:r>
              <a:rPr lang="en-US" sz="1600" dirty="0"/>
              <a:t>We want to look up </a:t>
            </a:r>
            <a:r>
              <a:rPr lang="en-US" sz="1600" dirty="0">
                <a:latin typeface="Consolas" panose="020B0609020204030204" pitchFamily="49" charset="0"/>
                <a:cs typeface="Consolas" panose="020B0609020204030204" pitchFamily="49" charset="0"/>
              </a:rPr>
              <a:t>(u, v)</a:t>
            </a:r>
          </a:p>
        </p:txBody>
      </p:sp>
      <p:sp>
        <p:nvSpPr>
          <p:cNvPr id="17" name="TextBox 16">
            <a:extLst>
              <a:ext uri="{FF2B5EF4-FFF2-40B4-BE49-F238E27FC236}">
                <a16:creationId xmlns:a16="http://schemas.microsoft.com/office/drawing/2014/main" id="{2E041D5A-393C-7D43-A5E4-23796B8521B6}"/>
              </a:ext>
            </a:extLst>
          </p:cNvPr>
          <p:cNvSpPr txBox="1"/>
          <p:nvPr/>
        </p:nvSpPr>
        <p:spPr>
          <a:xfrm>
            <a:off x="2726590" y="5232670"/>
            <a:ext cx="1426731" cy="830997"/>
          </a:xfrm>
          <a:prstGeom prst="rect">
            <a:avLst/>
          </a:prstGeom>
          <a:noFill/>
        </p:spPr>
        <p:txBody>
          <a:bodyPr wrap="square" rtlCol="0">
            <a:spAutoFit/>
          </a:bodyPr>
          <a:lstStyle/>
          <a:p>
            <a:r>
              <a:rPr lang="en-US" sz="1600" dirty="0"/>
              <a:t>Lookup u in outer </a:t>
            </a:r>
            <a:r>
              <a:rPr lang="en-US" sz="1600" dirty="0" err="1"/>
              <a:t>hashmap</a:t>
            </a:r>
            <a:endParaRPr lang="en-US" sz="1600" dirty="0"/>
          </a:p>
        </p:txBody>
      </p:sp>
      <p:sp>
        <p:nvSpPr>
          <p:cNvPr id="18" name="TextBox 17">
            <a:extLst>
              <a:ext uri="{FF2B5EF4-FFF2-40B4-BE49-F238E27FC236}">
                <a16:creationId xmlns:a16="http://schemas.microsoft.com/office/drawing/2014/main" id="{DB70B8FA-C66E-8F46-97B9-98E64E0F8EA4}"/>
              </a:ext>
            </a:extLst>
          </p:cNvPr>
          <p:cNvSpPr txBox="1"/>
          <p:nvPr/>
        </p:nvSpPr>
        <p:spPr>
          <a:xfrm>
            <a:off x="5077996" y="5237125"/>
            <a:ext cx="1208135" cy="830997"/>
          </a:xfrm>
          <a:prstGeom prst="rect">
            <a:avLst/>
          </a:prstGeom>
          <a:noFill/>
        </p:spPr>
        <p:txBody>
          <a:bodyPr wrap="square" rtlCol="0">
            <a:spAutoFit/>
          </a:bodyPr>
          <a:lstStyle/>
          <a:p>
            <a:r>
              <a:rPr lang="en-US" sz="1600" dirty="0"/>
              <a:t>Lookup v in inner </a:t>
            </a:r>
            <a:r>
              <a:rPr lang="en-US" sz="1600" dirty="0" err="1"/>
              <a:t>hashmap</a:t>
            </a:r>
            <a:endParaRPr lang="en-US" sz="1600"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7532E1C-0141-E044-9137-5EE6F968DB3C}"/>
                  </a:ext>
                </a:extLst>
              </p:cNvPr>
              <p:cNvSpPr txBox="1"/>
              <p:nvPr/>
            </p:nvSpPr>
            <p:spPr>
              <a:xfrm>
                <a:off x="2903245" y="6337149"/>
                <a:ext cx="70884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Θ</m:t>
                      </m:r>
                      <m:r>
                        <a:rPr lang="en-US" b="0" i="1" smtClean="0">
                          <a:latin typeface="Cambria Math" panose="02040503050406030204" pitchFamily="18" charset="0"/>
                          <a:ea typeface="Cambria Math" panose="02040503050406030204" pitchFamily="18" charset="0"/>
                        </a:rPr>
                        <m:t>(1)</m:t>
                      </m:r>
                    </m:oMath>
                  </m:oMathPara>
                </a14:m>
                <a:endParaRPr lang="en-US" dirty="0"/>
              </a:p>
            </p:txBody>
          </p:sp>
        </mc:Choice>
        <mc:Fallback xmlns="">
          <p:sp>
            <p:nvSpPr>
              <p:cNvPr id="19" name="TextBox 18">
                <a:extLst>
                  <a:ext uri="{FF2B5EF4-FFF2-40B4-BE49-F238E27FC236}">
                    <a16:creationId xmlns:a16="http://schemas.microsoft.com/office/drawing/2014/main" id="{67532E1C-0141-E044-9137-5EE6F968DB3C}"/>
                  </a:ext>
                </a:extLst>
              </p:cNvPr>
              <p:cNvSpPr txBox="1">
                <a:spLocks noRot="1" noChangeAspect="1" noMove="1" noResize="1" noEditPoints="1" noAdjustHandles="1" noChangeArrowheads="1" noChangeShapeType="1" noTextEdit="1"/>
              </p:cNvSpPr>
              <p:nvPr/>
            </p:nvSpPr>
            <p:spPr>
              <a:xfrm>
                <a:off x="2903245" y="6337149"/>
                <a:ext cx="708848" cy="369332"/>
              </a:xfrm>
              <a:prstGeom prst="rect">
                <a:avLst/>
              </a:prstGeom>
              <a:blipFill>
                <a:blip r:embed="rId8"/>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89C5138-0DBF-5844-8935-CEACEB4F8CFA}"/>
                  </a:ext>
                </a:extLst>
              </p:cNvPr>
              <p:cNvSpPr txBox="1"/>
              <p:nvPr/>
            </p:nvSpPr>
            <p:spPr>
              <a:xfrm>
                <a:off x="5187736" y="6331577"/>
                <a:ext cx="70884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Θ</m:t>
                      </m:r>
                      <m:r>
                        <a:rPr lang="en-US" b="0" i="1" smtClean="0">
                          <a:latin typeface="Cambria Math" panose="02040503050406030204" pitchFamily="18" charset="0"/>
                          <a:ea typeface="Cambria Math" panose="02040503050406030204" pitchFamily="18" charset="0"/>
                        </a:rPr>
                        <m:t>(1)</m:t>
                      </m:r>
                    </m:oMath>
                  </m:oMathPara>
                </a14:m>
                <a:endParaRPr lang="en-US" dirty="0"/>
              </a:p>
            </p:txBody>
          </p:sp>
        </mc:Choice>
        <mc:Fallback xmlns="">
          <p:sp>
            <p:nvSpPr>
              <p:cNvPr id="20" name="TextBox 19">
                <a:extLst>
                  <a:ext uri="{FF2B5EF4-FFF2-40B4-BE49-F238E27FC236}">
                    <a16:creationId xmlns:a16="http://schemas.microsoft.com/office/drawing/2014/main" id="{A89C5138-0DBF-5844-8935-CEACEB4F8CFA}"/>
                  </a:ext>
                </a:extLst>
              </p:cNvPr>
              <p:cNvSpPr txBox="1">
                <a:spLocks noRot="1" noChangeAspect="1" noMove="1" noResize="1" noEditPoints="1" noAdjustHandles="1" noChangeArrowheads="1" noChangeShapeType="1" noTextEdit="1"/>
              </p:cNvSpPr>
              <p:nvPr/>
            </p:nvSpPr>
            <p:spPr>
              <a:xfrm>
                <a:off x="5187736" y="6331577"/>
                <a:ext cx="708848" cy="369332"/>
              </a:xfrm>
              <a:prstGeom prst="rect">
                <a:avLst/>
              </a:prstGeom>
              <a:blipFill>
                <a:blip r:embed="rId9"/>
                <a:stretch>
                  <a:fillRect b="-10000"/>
                </a:stretch>
              </a:blipFill>
            </p:spPr>
            <p:txBody>
              <a:bodyPr/>
              <a:lstStyle/>
              <a:p>
                <a:r>
                  <a:rPr lang="en-US">
                    <a:noFill/>
                  </a:rPr>
                  <a:t> </a:t>
                </a:r>
              </a:p>
            </p:txBody>
          </p:sp>
        </mc:Fallback>
      </mc:AlternateContent>
      <p:sp>
        <p:nvSpPr>
          <p:cNvPr id="21" name="Google Shape;611;p33">
            <a:extLst>
              <a:ext uri="{FF2B5EF4-FFF2-40B4-BE49-F238E27FC236}">
                <a16:creationId xmlns:a16="http://schemas.microsoft.com/office/drawing/2014/main" id="{48214997-CC30-944F-B331-17100D13D1B3}"/>
              </a:ext>
            </a:extLst>
          </p:cNvPr>
          <p:cNvSpPr/>
          <p:nvPr/>
        </p:nvSpPr>
        <p:spPr>
          <a:xfrm>
            <a:off x="4027491" y="3984973"/>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A</a:t>
            </a:r>
            <a:endParaRPr sz="1600" b="1" dirty="0">
              <a:latin typeface="Consolas" panose="020B0609020204030204" pitchFamily="49" charset="0"/>
              <a:cs typeface="Consolas" panose="020B0609020204030204" pitchFamily="49" charset="0"/>
            </a:endParaRPr>
          </a:p>
        </p:txBody>
      </p:sp>
      <p:sp>
        <p:nvSpPr>
          <p:cNvPr id="22" name="Google Shape;612;p33">
            <a:extLst>
              <a:ext uri="{FF2B5EF4-FFF2-40B4-BE49-F238E27FC236}">
                <a16:creationId xmlns:a16="http://schemas.microsoft.com/office/drawing/2014/main" id="{177CFB04-A706-CF49-BBDE-171EB5CBD189}"/>
              </a:ext>
            </a:extLst>
          </p:cNvPr>
          <p:cNvSpPr/>
          <p:nvPr/>
        </p:nvSpPr>
        <p:spPr>
          <a:xfrm>
            <a:off x="4512929" y="3557337"/>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B</a:t>
            </a:r>
            <a:endParaRPr sz="1600" b="1" dirty="0">
              <a:latin typeface="Consolas" panose="020B0609020204030204" pitchFamily="49" charset="0"/>
              <a:cs typeface="Consolas" panose="020B0609020204030204" pitchFamily="49" charset="0"/>
            </a:endParaRPr>
          </a:p>
        </p:txBody>
      </p:sp>
      <p:sp>
        <p:nvSpPr>
          <p:cNvPr id="23" name="Google Shape;613;p33">
            <a:extLst>
              <a:ext uri="{FF2B5EF4-FFF2-40B4-BE49-F238E27FC236}">
                <a16:creationId xmlns:a16="http://schemas.microsoft.com/office/drawing/2014/main" id="{F828C8AC-B483-3D4E-9354-84B17A212985}"/>
              </a:ext>
            </a:extLst>
          </p:cNvPr>
          <p:cNvSpPr/>
          <p:nvPr/>
        </p:nvSpPr>
        <p:spPr>
          <a:xfrm>
            <a:off x="4905929" y="4158121"/>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C</a:t>
            </a:r>
            <a:endParaRPr sz="1600" b="1" dirty="0">
              <a:latin typeface="Consolas" panose="020B0609020204030204" pitchFamily="49" charset="0"/>
              <a:cs typeface="Consolas" panose="020B0609020204030204" pitchFamily="49" charset="0"/>
            </a:endParaRPr>
          </a:p>
        </p:txBody>
      </p:sp>
      <p:cxnSp>
        <p:nvCxnSpPr>
          <p:cNvPr id="24" name="Google Shape;615;p33">
            <a:extLst>
              <a:ext uri="{FF2B5EF4-FFF2-40B4-BE49-F238E27FC236}">
                <a16:creationId xmlns:a16="http://schemas.microsoft.com/office/drawing/2014/main" id="{F5674E9B-E2A1-894C-AD10-D170AD5CE03E}"/>
              </a:ext>
            </a:extLst>
          </p:cNvPr>
          <p:cNvCxnSpPr>
            <a:cxnSpLocks/>
            <a:stCxn id="21" idx="7"/>
            <a:endCxn id="22" idx="3"/>
          </p:cNvCxnSpPr>
          <p:nvPr/>
        </p:nvCxnSpPr>
        <p:spPr>
          <a:xfrm flipV="1">
            <a:off x="4362937" y="3892783"/>
            <a:ext cx="207546" cy="149744"/>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Google Shape;616;p33">
            <a:extLst>
              <a:ext uri="{FF2B5EF4-FFF2-40B4-BE49-F238E27FC236}">
                <a16:creationId xmlns:a16="http://schemas.microsoft.com/office/drawing/2014/main" id="{0BA93563-A4AD-984A-BE43-C2B6B529517A}"/>
              </a:ext>
            </a:extLst>
          </p:cNvPr>
          <p:cNvCxnSpPr>
            <a:cxnSpLocks/>
            <a:stCxn id="21" idx="5"/>
            <a:endCxn id="23" idx="2"/>
          </p:cNvCxnSpPr>
          <p:nvPr/>
        </p:nvCxnSpPr>
        <p:spPr>
          <a:xfrm>
            <a:off x="4362937" y="4320419"/>
            <a:ext cx="542992" cy="34202"/>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Google Shape;614;p33">
            <a:extLst>
              <a:ext uri="{FF2B5EF4-FFF2-40B4-BE49-F238E27FC236}">
                <a16:creationId xmlns:a16="http://schemas.microsoft.com/office/drawing/2014/main" id="{C800F6F8-846D-AC42-A3D4-4C64C0FBA73B}"/>
              </a:ext>
            </a:extLst>
          </p:cNvPr>
          <p:cNvSpPr/>
          <p:nvPr/>
        </p:nvSpPr>
        <p:spPr>
          <a:xfrm>
            <a:off x="5487674" y="3429000"/>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E</a:t>
            </a:r>
            <a:endParaRPr sz="1600" b="1" dirty="0">
              <a:latin typeface="Consolas" panose="020B0609020204030204" pitchFamily="49" charset="0"/>
              <a:cs typeface="Consolas" panose="020B0609020204030204" pitchFamily="49" charset="0"/>
            </a:endParaRPr>
          </a:p>
        </p:txBody>
      </p:sp>
      <p:sp>
        <p:nvSpPr>
          <p:cNvPr id="27" name="Google Shape;614;p33">
            <a:extLst>
              <a:ext uri="{FF2B5EF4-FFF2-40B4-BE49-F238E27FC236}">
                <a16:creationId xmlns:a16="http://schemas.microsoft.com/office/drawing/2014/main" id="{7B3BC44E-00BF-F349-9042-45684441B4AF}"/>
              </a:ext>
            </a:extLst>
          </p:cNvPr>
          <p:cNvSpPr/>
          <p:nvPr/>
        </p:nvSpPr>
        <p:spPr>
          <a:xfrm>
            <a:off x="5650922" y="4123919"/>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D</a:t>
            </a:r>
            <a:endParaRPr sz="1600" b="1" dirty="0">
              <a:latin typeface="Consolas" panose="020B0609020204030204" pitchFamily="49" charset="0"/>
              <a:cs typeface="Consolas" panose="020B0609020204030204" pitchFamily="49" charset="0"/>
            </a:endParaRPr>
          </a:p>
        </p:txBody>
      </p:sp>
      <p:cxnSp>
        <p:nvCxnSpPr>
          <p:cNvPr id="28" name="Google Shape;616;p33">
            <a:extLst>
              <a:ext uri="{FF2B5EF4-FFF2-40B4-BE49-F238E27FC236}">
                <a16:creationId xmlns:a16="http://schemas.microsoft.com/office/drawing/2014/main" id="{87AB0DCC-5E90-784B-B2F2-7A7E1E15DE91}"/>
              </a:ext>
            </a:extLst>
          </p:cNvPr>
          <p:cNvCxnSpPr>
            <a:cxnSpLocks/>
            <a:stCxn id="23" idx="6"/>
            <a:endCxn id="27" idx="2"/>
          </p:cNvCxnSpPr>
          <p:nvPr/>
        </p:nvCxnSpPr>
        <p:spPr>
          <a:xfrm flipV="1">
            <a:off x="5298929" y="4320419"/>
            <a:ext cx="351993" cy="34202"/>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Google Shape;615;p33">
            <a:extLst>
              <a:ext uri="{FF2B5EF4-FFF2-40B4-BE49-F238E27FC236}">
                <a16:creationId xmlns:a16="http://schemas.microsoft.com/office/drawing/2014/main" id="{0C3651D9-DF0C-744A-B4DC-6EB208E0F77E}"/>
              </a:ext>
            </a:extLst>
          </p:cNvPr>
          <p:cNvCxnSpPr>
            <a:cxnSpLocks/>
            <a:stCxn id="23" idx="1"/>
            <a:endCxn id="22" idx="5"/>
          </p:cNvCxnSpPr>
          <p:nvPr/>
        </p:nvCxnSpPr>
        <p:spPr>
          <a:xfrm flipH="1" flipV="1">
            <a:off x="4848375" y="3892783"/>
            <a:ext cx="115108" cy="322892"/>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Google Shape;616;p33">
            <a:extLst>
              <a:ext uri="{FF2B5EF4-FFF2-40B4-BE49-F238E27FC236}">
                <a16:creationId xmlns:a16="http://schemas.microsoft.com/office/drawing/2014/main" id="{D5B12357-18C1-1F4E-9960-E2A3371D3311}"/>
              </a:ext>
            </a:extLst>
          </p:cNvPr>
          <p:cNvCxnSpPr>
            <a:cxnSpLocks/>
            <a:stCxn id="27" idx="1"/>
            <a:endCxn id="22" idx="6"/>
          </p:cNvCxnSpPr>
          <p:nvPr/>
        </p:nvCxnSpPr>
        <p:spPr>
          <a:xfrm flipH="1" flipV="1">
            <a:off x="4905929" y="3753837"/>
            <a:ext cx="802547" cy="427636"/>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A8702B5-88C7-FC4A-95E0-03D0706B78E3}"/>
              </a:ext>
            </a:extLst>
          </p:cNvPr>
          <p:cNvSpPr txBox="1"/>
          <p:nvPr/>
        </p:nvSpPr>
        <p:spPr>
          <a:xfrm>
            <a:off x="482103" y="4491415"/>
            <a:ext cx="2638928" cy="369332"/>
          </a:xfrm>
          <a:prstGeom prst="rect">
            <a:avLst/>
          </a:prstGeom>
          <a:noFill/>
        </p:spPr>
        <p:txBody>
          <a:bodyPr wrap="none" rtlCol="0">
            <a:spAutoFit/>
          </a:bodyPr>
          <a:lstStyle/>
          <a:p>
            <a:r>
              <a:rPr lang="en-US" dirty="0"/>
              <a:t>Checking if an edge exists:</a:t>
            </a:r>
          </a:p>
        </p:txBody>
      </p:sp>
      <p:sp>
        <p:nvSpPr>
          <p:cNvPr id="32" name="Rounded Rectangle 31">
            <a:extLst>
              <a:ext uri="{FF2B5EF4-FFF2-40B4-BE49-F238E27FC236}">
                <a16:creationId xmlns:a16="http://schemas.microsoft.com/office/drawing/2014/main" id="{186BC4F0-C629-5348-8E10-CE4AB92060A0}"/>
              </a:ext>
            </a:extLst>
          </p:cNvPr>
          <p:cNvSpPr/>
          <p:nvPr/>
        </p:nvSpPr>
        <p:spPr>
          <a:xfrm>
            <a:off x="6892845" y="4166005"/>
            <a:ext cx="1409581" cy="2309991"/>
          </a:xfrm>
          <a:prstGeom prst="roundRect">
            <a:avLst>
              <a:gd name="adj" fmla="val 2371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10499676-4B40-6B40-884B-13DA42FCB428}"/>
              </a:ext>
            </a:extLst>
          </p:cNvPr>
          <p:cNvSpPr/>
          <p:nvPr/>
        </p:nvSpPr>
        <p:spPr>
          <a:xfrm>
            <a:off x="8486588" y="4166005"/>
            <a:ext cx="3587651" cy="2309991"/>
          </a:xfrm>
          <a:prstGeom prst="roundRect">
            <a:avLst>
              <a:gd name="adj" fmla="val 16522"/>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C4F721D-C17A-4141-A4FE-7F9680AF82ED}"/>
              </a:ext>
            </a:extLst>
          </p:cNvPr>
          <p:cNvSpPr txBox="1"/>
          <p:nvPr/>
        </p:nvSpPr>
        <p:spPr>
          <a:xfrm>
            <a:off x="7104495" y="6473402"/>
            <a:ext cx="3900683" cy="307777"/>
          </a:xfrm>
          <a:prstGeom prst="rect">
            <a:avLst/>
          </a:prstGeom>
          <a:noFill/>
        </p:spPr>
        <p:txBody>
          <a:bodyPr wrap="none" rtlCol="0">
            <a:spAutoFit/>
          </a:bodyPr>
          <a:lstStyle/>
          <a:p>
            <a:r>
              <a:rPr lang="en-US" sz="1400" b="1" i="1" dirty="0"/>
              <a:t>Abstraction</a:t>
            </a:r>
            <a:r>
              <a:rPr lang="en-US" sz="1400" i="1" dirty="0"/>
              <a:t> of the Hash Maps! </a:t>
            </a:r>
            <a:r>
              <a:rPr lang="en-US" sz="1400" b="1" i="1" dirty="0"/>
              <a:t>Buckets not shown</a:t>
            </a:r>
            <a:r>
              <a:rPr lang="en-US" sz="1400" i="1" dirty="0"/>
              <a:t>.</a:t>
            </a:r>
          </a:p>
        </p:txBody>
      </p:sp>
      <p:sp>
        <p:nvSpPr>
          <p:cNvPr id="35" name="Rectangle 34">
            <a:extLst>
              <a:ext uri="{FF2B5EF4-FFF2-40B4-BE49-F238E27FC236}">
                <a16:creationId xmlns:a16="http://schemas.microsoft.com/office/drawing/2014/main" id="{B019F9E3-0C9D-D14C-BBAA-DDA54AC3804A}"/>
              </a:ext>
            </a:extLst>
          </p:cNvPr>
          <p:cNvSpPr/>
          <p:nvPr/>
        </p:nvSpPr>
        <p:spPr>
          <a:xfrm>
            <a:off x="7375567" y="4581962"/>
            <a:ext cx="407504" cy="36933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a:t>
            </a:r>
          </a:p>
        </p:txBody>
      </p:sp>
      <p:sp>
        <p:nvSpPr>
          <p:cNvPr id="36" name="Rectangle 35">
            <a:extLst>
              <a:ext uri="{FF2B5EF4-FFF2-40B4-BE49-F238E27FC236}">
                <a16:creationId xmlns:a16="http://schemas.microsoft.com/office/drawing/2014/main" id="{D784696E-D80E-4C4F-A371-5F5A11FA9F33}"/>
              </a:ext>
            </a:extLst>
          </p:cNvPr>
          <p:cNvSpPr/>
          <p:nvPr/>
        </p:nvSpPr>
        <p:spPr>
          <a:xfrm>
            <a:off x="7375567" y="5127005"/>
            <a:ext cx="407504" cy="36933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a:t>
            </a:r>
          </a:p>
        </p:txBody>
      </p:sp>
      <p:sp>
        <p:nvSpPr>
          <p:cNvPr id="37" name="Rectangle 36">
            <a:extLst>
              <a:ext uri="{FF2B5EF4-FFF2-40B4-BE49-F238E27FC236}">
                <a16:creationId xmlns:a16="http://schemas.microsoft.com/office/drawing/2014/main" id="{37A97176-3160-C742-8616-8C867E9D42B4}"/>
              </a:ext>
            </a:extLst>
          </p:cNvPr>
          <p:cNvSpPr/>
          <p:nvPr/>
        </p:nvSpPr>
        <p:spPr>
          <a:xfrm>
            <a:off x="7376804" y="5666666"/>
            <a:ext cx="407504" cy="36933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a:t>
            </a:r>
          </a:p>
        </p:txBody>
      </p:sp>
      <p:cxnSp>
        <p:nvCxnSpPr>
          <p:cNvPr id="41" name="Straight Arrow Connector 40">
            <a:extLst>
              <a:ext uri="{FF2B5EF4-FFF2-40B4-BE49-F238E27FC236}">
                <a16:creationId xmlns:a16="http://schemas.microsoft.com/office/drawing/2014/main" id="{1B1E857C-7EF3-A14B-9D5E-9FA75369E4DA}"/>
              </a:ext>
            </a:extLst>
          </p:cNvPr>
          <p:cNvCxnSpPr>
            <a:cxnSpLocks/>
            <a:endCxn id="50" idx="1"/>
          </p:cNvCxnSpPr>
          <p:nvPr/>
        </p:nvCxnSpPr>
        <p:spPr>
          <a:xfrm flipV="1">
            <a:off x="7783071" y="4712832"/>
            <a:ext cx="1096142" cy="537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DD83106-F30C-9748-9845-377B0E81E10D}"/>
              </a:ext>
            </a:extLst>
          </p:cNvPr>
          <p:cNvCxnSpPr>
            <a:cxnSpLocks/>
            <a:endCxn id="79" idx="1"/>
          </p:cNvCxnSpPr>
          <p:nvPr/>
        </p:nvCxnSpPr>
        <p:spPr>
          <a:xfrm flipV="1">
            <a:off x="7783071" y="5287793"/>
            <a:ext cx="2693655" cy="315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9C06D50-CC0D-3B41-97BF-061A96C924B5}"/>
              </a:ext>
            </a:extLst>
          </p:cNvPr>
          <p:cNvCxnSpPr>
            <a:cxnSpLocks/>
            <a:endCxn id="87" idx="1"/>
          </p:cNvCxnSpPr>
          <p:nvPr/>
        </p:nvCxnSpPr>
        <p:spPr>
          <a:xfrm flipV="1">
            <a:off x="7783071" y="5824692"/>
            <a:ext cx="1144518" cy="374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DBAF266C-DA9E-D144-9611-95FBB8F55024}"/>
              </a:ext>
            </a:extLst>
          </p:cNvPr>
          <p:cNvSpPr txBox="1"/>
          <p:nvPr/>
        </p:nvSpPr>
        <p:spPr>
          <a:xfrm>
            <a:off x="6491933" y="3791266"/>
            <a:ext cx="1428853" cy="369332"/>
          </a:xfrm>
          <a:prstGeom prst="rect">
            <a:avLst/>
          </a:prstGeom>
          <a:noFill/>
        </p:spPr>
        <p:txBody>
          <a:bodyPr wrap="none" rtlCol="0">
            <a:spAutoFit/>
          </a:bodyPr>
          <a:lstStyle/>
          <a:p>
            <a:r>
              <a:rPr lang="en-US" dirty="0"/>
              <a:t>Keys (</a:t>
            </a:r>
            <a:r>
              <a:rPr lang="en-US" dirty="0">
                <a:solidFill>
                  <a:schemeClr val="accent3"/>
                </a:solidFill>
              </a:rPr>
              <a:t>origins</a:t>
            </a:r>
            <a:r>
              <a:rPr lang="en-US" dirty="0"/>
              <a:t>)</a:t>
            </a:r>
          </a:p>
        </p:txBody>
      </p:sp>
      <p:sp>
        <p:nvSpPr>
          <p:cNvPr id="49" name="TextBox 48">
            <a:extLst>
              <a:ext uri="{FF2B5EF4-FFF2-40B4-BE49-F238E27FC236}">
                <a16:creationId xmlns:a16="http://schemas.microsoft.com/office/drawing/2014/main" id="{D744DEB4-6C94-7042-B1C2-54D135550597}"/>
              </a:ext>
            </a:extLst>
          </p:cNvPr>
          <p:cNvSpPr txBox="1"/>
          <p:nvPr/>
        </p:nvSpPr>
        <p:spPr>
          <a:xfrm>
            <a:off x="8082306" y="3797992"/>
            <a:ext cx="4159280" cy="369332"/>
          </a:xfrm>
          <a:prstGeom prst="rect">
            <a:avLst/>
          </a:prstGeom>
          <a:noFill/>
        </p:spPr>
        <p:txBody>
          <a:bodyPr wrap="none" rtlCol="0">
            <a:spAutoFit/>
          </a:bodyPr>
          <a:lstStyle/>
          <a:p>
            <a:r>
              <a:rPr lang="en-US" dirty="0"/>
              <a:t>Values (</a:t>
            </a:r>
            <a:r>
              <a:rPr lang="en-US" i="1" dirty="0" err="1"/>
              <a:t>hashmaps</a:t>
            </a:r>
            <a:r>
              <a:rPr lang="en-US" dirty="0"/>
              <a:t> w/ </a:t>
            </a:r>
            <a:r>
              <a:rPr lang="en-US" dirty="0">
                <a:solidFill>
                  <a:schemeClr val="accent2"/>
                </a:solidFill>
              </a:rPr>
              <a:t>destinations </a:t>
            </a:r>
            <a:r>
              <a:rPr lang="en-US" dirty="0"/>
              <a:t>as keys)</a:t>
            </a:r>
          </a:p>
        </p:txBody>
      </p:sp>
      <p:sp>
        <p:nvSpPr>
          <p:cNvPr id="50" name="Rounded Rectangle 49">
            <a:extLst>
              <a:ext uri="{FF2B5EF4-FFF2-40B4-BE49-F238E27FC236}">
                <a16:creationId xmlns:a16="http://schemas.microsoft.com/office/drawing/2014/main" id="{19963C8F-70E2-7349-8C84-79EA89814257}"/>
              </a:ext>
            </a:extLst>
          </p:cNvPr>
          <p:cNvSpPr/>
          <p:nvPr/>
        </p:nvSpPr>
        <p:spPr>
          <a:xfrm>
            <a:off x="8879213" y="4302589"/>
            <a:ext cx="702922" cy="820485"/>
          </a:xfrm>
          <a:prstGeom prst="roundRect">
            <a:avLst>
              <a:gd name="adj" fmla="val 1852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0D3F0D6-E1D0-BC46-8542-D9021EB041C8}"/>
              </a:ext>
            </a:extLst>
          </p:cNvPr>
          <p:cNvSpPr/>
          <p:nvPr/>
        </p:nvSpPr>
        <p:spPr>
          <a:xfrm>
            <a:off x="9074505" y="4408216"/>
            <a:ext cx="280518" cy="2542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A</a:t>
            </a:r>
          </a:p>
        </p:txBody>
      </p:sp>
      <p:sp>
        <p:nvSpPr>
          <p:cNvPr id="58" name="Rectangle 57">
            <a:extLst>
              <a:ext uri="{FF2B5EF4-FFF2-40B4-BE49-F238E27FC236}">
                <a16:creationId xmlns:a16="http://schemas.microsoft.com/office/drawing/2014/main" id="{8BEA94DF-1952-8047-A05C-5E12C491FF50}"/>
              </a:ext>
            </a:extLst>
          </p:cNvPr>
          <p:cNvSpPr/>
          <p:nvPr/>
        </p:nvSpPr>
        <p:spPr>
          <a:xfrm>
            <a:off x="9071002" y="4733626"/>
            <a:ext cx="280518" cy="2542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a:t>
            </a:r>
          </a:p>
        </p:txBody>
      </p:sp>
      <p:sp>
        <p:nvSpPr>
          <p:cNvPr id="59" name="Rounded Rectangle 58">
            <a:extLst>
              <a:ext uri="{FF2B5EF4-FFF2-40B4-BE49-F238E27FC236}">
                <a16:creationId xmlns:a16="http://schemas.microsoft.com/office/drawing/2014/main" id="{E6DE0BDB-F31F-3C40-8C29-3C0E5ADF85AC}"/>
              </a:ext>
            </a:extLst>
          </p:cNvPr>
          <p:cNvSpPr/>
          <p:nvPr/>
        </p:nvSpPr>
        <p:spPr>
          <a:xfrm>
            <a:off x="9632039" y="4302589"/>
            <a:ext cx="747816" cy="820485"/>
          </a:xfrm>
          <a:prstGeom prst="roundRect">
            <a:avLst>
              <a:gd name="adj" fmla="val 1731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83A8261A-B20D-AB49-AC3C-D01841F68937}"/>
              </a:ext>
            </a:extLst>
          </p:cNvPr>
          <p:cNvSpPr/>
          <p:nvPr/>
        </p:nvSpPr>
        <p:spPr>
          <a:xfrm>
            <a:off x="9896342" y="4408215"/>
            <a:ext cx="280518" cy="254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85000"/>
                    <a:lumOff val="15000"/>
                  </a:schemeClr>
                </a:solidFill>
                <a:latin typeface="Consolas" panose="020B0609020204030204" pitchFamily="49" charset="0"/>
                <a:cs typeface="Consolas" panose="020B0609020204030204" pitchFamily="49" charset="0"/>
              </a:rPr>
              <a:t>1</a:t>
            </a:r>
          </a:p>
        </p:txBody>
      </p:sp>
      <p:sp>
        <p:nvSpPr>
          <p:cNvPr id="62" name="Rectangle 61">
            <a:extLst>
              <a:ext uri="{FF2B5EF4-FFF2-40B4-BE49-F238E27FC236}">
                <a16:creationId xmlns:a16="http://schemas.microsoft.com/office/drawing/2014/main" id="{E043534C-D3D1-DA4E-9F2D-4407596A32B3}"/>
              </a:ext>
            </a:extLst>
          </p:cNvPr>
          <p:cNvSpPr/>
          <p:nvPr/>
        </p:nvSpPr>
        <p:spPr>
          <a:xfrm>
            <a:off x="9896342" y="4733626"/>
            <a:ext cx="280518" cy="254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85000"/>
                    <a:lumOff val="15000"/>
                  </a:schemeClr>
                </a:solidFill>
                <a:latin typeface="Consolas" panose="020B0609020204030204" pitchFamily="49" charset="0"/>
                <a:cs typeface="Consolas" panose="020B0609020204030204" pitchFamily="49" charset="0"/>
              </a:rPr>
              <a:t>1</a:t>
            </a:r>
          </a:p>
        </p:txBody>
      </p:sp>
      <p:cxnSp>
        <p:nvCxnSpPr>
          <p:cNvPr id="63" name="Straight Arrow Connector 62">
            <a:extLst>
              <a:ext uri="{FF2B5EF4-FFF2-40B4-BE49-F238E27FC236}">
                <a16:creationId xmlns:a16="http://schemas.microsoft.com/office/drawing/2014/main" id="{3E5888E2-62FC-AE40-80F2-AE785760CADB}"/>
              </a:ext>
            </a:extLst>
          </p:cNvPr>
          <p:cNvCxnSpPr>
            <a:cxnSpLocks/>
            <a:stCxn id="57" idx="3"/>
            <a:endCxn id="60" idx="1"/>
          </p:cNvCxnSpPr>
          <p:nvPr/>
        </p:nvCxnSpPr>
        <p:spPr>
          <a:xfrm flipV="1">
            <a:off x="9355023" y="4535336"/>
            <a:ext cx="541319"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84516CC1-A08C-BA4D-A113-2FA10E1D478B}"/>
              </a:ext>
            </a:extLst>
          </p:cNvPr>
          <p:cNvCxnSpPr>
            <a:cxnSpLocks/>
            <a:stCxn id="58" idx="3"/>
            <a:endCxn id="62" idx="1"/>
          </p:cNvCxnSpPr>
          <p:nvPr/>
        </p:nvCxnSpPr>
        <p:spPr>
          <a:xfrm>
            <a:off x="9351520" y="4860747"/>
            <a:ext cx="54482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7FC479C6-004C-1744-B8F9-611504A3CDB1}"/>
              </a:ext>
            </a:extLst>
          </p:cNvPr>
          <p:cNvSpPr txBox="1"/>
          <p:nvPr/>
        </p:nvSpPr>
        <p:spPr>
          <a:xfrm>
            <a:off x="318034" y="1171302"/>
            <a:ext cx="7114726" cy="2031325"/>
          </a:xfrm>
          <a:prstGeom prst="rect">
            <a:avLst/>
          </a:prstGeom>
          <a:noFill/>
        </p:spPr>
        <p:txBody>
          <a:bodyPr wrap="square" rtlCol="0">
            <a:spAutoFit/>
          </a:bodyPr>
          <a:lstStyle/>
          <a:p>
            <a:pPr marL="285750" indent="-285750">
              <a:buFont typeface="Arial" panose="020B0604020202020204" pitchFamily="34" charset="0"/>
              <a:buChar char="•"/>
            </a:pPr>
            <a:r>
              <a:rPr lang="en-US" dirty="0"/>
              <a:t>Outer hash map, containing inner hash maps</a:t>
            </a:r>
          </a:p>
          <a:p>
            <a:pPr marL="742950" lvl="1" indent="-285750">
              <a:buFont typeface="Arial" panose="020B0604020202020204" pitchFamily="34" charset="0"/>
              <a:buChar char="•"/>
            </a:pPr>
            <a:r>
              <a:rPr lang="en-US" dirty="0"/>
              <a:t>Each key in the outer hash map is a vertex (representing </a:t>
            </a:r>
            <a:r>
              <a:rPr lang="en-US" dirty="0">
                <a:solidFill>
                  <a:schemeClr val="accent3"/>
                </a:solidFill>
              </a:rPr>
              <a:t>origins</a:t>
            </a:r>
            <a:r>
              <a:rPr lang="en-US" dirty="0"/>
              <a:t>)</a:t>
            </a:r>
          </a:p>
          <a:p>
            <a:pPr marL="742950" lvl="1" indent="-285750">
              <a:buFont typeface="Arial" panose="020B0604020202020204" pitchFamily="34" charset="0"/>
              <a:buChar char="•"/>
            </a:pPr>
            <a:r>
              <a:rPr lang="en-US" dirty="0"/>
              <a:t>Each value is an inner hash map of vertices (representing </a:t>
            </a:r>
            <a:r>
              <a:rPr lang="en-US" dirty="0">
                <a:solidFill>
                  <a:schemeClr val="accent2"/>
                </a:solidFill>
              </a:rPr>
              <a:t>destinations</a:t>
            </a:r>
            <a:r>
              <a:rPr lang="en-US" dirty="0"/>
              <a:t> of edges from that origin)</a:t>
            </a:r>
          </a:p>
          <a:p>
            <a:pPr marL="742950" lvl="1" indent="-285750">
              <a:buFont typeface="Arial" panose="020B0604020202020204" pitchFamily="34" charset="0"/>
              <a:buChar char="•"/>
            </a:pPr>
            <a:r>
              <a:rPr lang="en-US" dirty="0"/>
              <a:t>Just presence of key in the inner hash map means that edge exists, but if you wanted to store labels on edges, you would put them as the values of the inner hash map</a:t>
            </a:r>
          </a:p>
        </p:txBody>
      </p:sp>
      <p:sp>
        <p:nvSpPr>
          <p:cNvPr id="79" name="Rounded Rectangle 78">
            <a:extLst>
              <a:ext uri="{FF2B5EF4-FFF2-40B4-BE49-F238E27FC236}">
                <a16:creationId xmlns:a16="http://schemas.microsoft.com/office/drawing/2014/main" id="{789D8A2A-6160-EC4C-BC05-A4BF020D650E}"/>
              </a:ext>
            </a:extLst>
          </p:cNvPr>
          <p:cNvSpPr/>
          <p:nvPr/>
        </p:nvSpPr>
        <p:spPr>
          <a:xfrm>
            <a:off x="10476726" y="4877550"/>
            <a:ext cx="702922" cy="820485"/>
          </a:xfrm>
          <a:prstGeom prst="roundRect">
            <a:avLst>
              <a:gd name="adj" fmla="val 1852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17E19F42-A02E-A04A-853E-5ABFC5D7420A}"/>
              </a:ext>
            </a:extLst>
          </p:cNvPr>
          <p:cNvSpPr/>
          <p:nvPr/>
        </p:nvSpPr>
        <p:spPr>
          <a:xfrm>
            <a:off x="10672018" y="4983177"/>
            <a:ext cx="280518" cy="2542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B</a:t>
            </a:r>
          </a:p>
        </p:txBody>
      </p:sp>
      <p:sp>
        <p:nvSpPr>
          <p:cNvPr id="81" name="Rectangle 80">
            <a:extLst>
              <a:ext uri="{FF2B5EF4-FFF2-40B4-BE49-F238E27FC236}">
                <a16:creationId xmlns:a16="http://schemas.microsoft.com/office/drawing/2014/main" id="{FB0FA1A3-D725-3842-AD59-92F6D913AC1F}"/>
              </a:ext>
            </a:extLst>
          </p:cNvPr>
          <p:cNvSpPr/>
          <p:nvPr/>
        </p:nvSpPr>
        <p:spPr>
          <a:xfrm>
            <a:off x="10668515" y="5308587"/>
            <a:ext cx="280518" cy="2542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D</a:t>
            </a:r>
          </a:p>
        </p:txBody>
      </p:sp>
      <p:sp>
        <p:nvSpPr>
          <p:cNvPr id="82" name="Rounded Rectangle 81">
            <a:extLst>
              <a:ext uri="{FF2B5EF4-FFF2-40B4-BE49-F238E27FC236}">
                <a16:creationId xmlns:a16="http://schemas.microsoft.com/office/drawing/2014/main" id="{B8CCBFE6-24C4-C943-AC87-4D51AEE0D74E}"/>
              </a:ext>
            </a:extLst>
          </p:cNvPr>
          <p:cNvSpPr/>
          <p:nvPr/>
        </p:nvSpPr>
        <p:spPr>
          <a:xfrm>
            <a:off x="11229552" y="4877550"/>
            <a:ext cx="747816" cy="820485"/>
          </a:xfrm>
          <a:prstGeom prst="roundRect">
            <a:avLst>
              <a:gd name="adj" fmla="val 1731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4E8D9DB5-B8CA-6248-8C34-BDCCAD85FEDF}"/>
              </a:ext>
            </a:extLst>
          </p:cNvPr>
          <p:cNvSpPr/>
          <p:nvPr/>
        </p:nvSpPr>
        <p:spPr>
          <a:xfrm>
            <a:off x="11493855" y="4983176"/>
            <a:ext cx="280518" cy="254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85000"/>
                    <a:lumOff val="15000"/>
                  </a:schemeClr>
                </a:solidFill>
                <a:latin typeface="Consolas" panose="020B0609020204030204" pitchFamily="49" charset="0"/>
                <a:cs typeface="Consolas" panose="020B0609020204030204" pitchFamily="49" charset="0"/>
              </a:rPr>
              <a:t>1</a:t>
            </a:r>
          </a:p>
        </p:txBody>
      </p:sp>
      <p:sp>
        <p:nvSpPr>
          <p:cNvPr id="84" name="Rectangle 83">
            <a:extLst>
              <a:ext uri="{FF2B5EF4-FFF2-40B4-BE49-F238E27FC236}">
                <a16:creationId xmlns:a16="http://schemas.microsoft.com/office/drawing/2014/main" id="{82BD6305-28FF-5348-BDFB-E19A3093B3FF}"/>
              </a:ext>
            </a:extLst>
          </p:cNvPr>
          <p:cNvSpPr/>
          <p:nvPr/>
        </p:nvSpPr>
        <p:spPr>
          <a:xfrm>
            <a:off x="11493855" y="5308587"/>
            <a:ext cx="280518" cy="254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85000"/>
                    <a:lumOff val="15000"/>
                  </a:schemeClr>
                </a:solidFill>
                <a:latin typeface="Consolas" panose="020B0609020204030204" pitchFamily="49" charset="0"/>
                <a:cs typeface="Consolas" panose="020B0609020204030204" pitchFamily="49" charset="0"/>
              </a:rPr>
              <a:t>1</a:t>
            </a:r>
          </a:p>
        </p:txBody>
      </p:sp>
      <p:cxnSp>
        <p:nvCxnSpPr>
          <p:cNvPr id="85" name="Straight Arrow Connector 84">
            <a:extLst>
              <a:ext uri="{FF2B5EF4-FFF2-40B4-BE49-F238E27FC236}">
                <a16:creationId xmlns:a16="http://schemas.microsoft.com/office/drawing/2014/main" id="{76BD7E79-2108-C249-88AC-19210B3A087F}"/>
              </a:ext>
            </a:extLst>
          </p:cNvPr>
          <p:cNvCxnSpPr>
            <a:cxnSpLocks/>
            <a:stCxn id="80" idx="3"/>
            <a:endCxn id="83" idx="1"/>
          </p:cNvCxnSpPr>
          <p:nvPr/>
        </p:nvCxnSpPr>
        <p:spPr>
          <a:xfrm flipV="1">
            <a:off x="10952536" y="5110297"/>
            <a:ext cx="541319"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96BE0C97-880C-B840-813F-15BC84F320AB}"/>
              </a:ext>
            </a:extLst>
          </p:cNvPr>
          <p:cNvCxnSpPr>
            <a:cxnSpLocks/>
            <a:stCxn id="81" idx="3"/>
            <a:endCxn id="84" idx="1"/>
          </p:cNvCxnSpPr>
          <p:nvPr/>
        </p:nvCxnSpPr>
        <p:spPr>
          <a:xfrm>
            <a:off x="10949033" y="5435708"/>
            <a:ext cx="54482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7" name="Rounded Rectangle 86">
            <a:extLst>
              <a:ext uri="{FF2B5EF4-FFF2-40B4-BE49-F238E27FC236}">
                <a16:creationId xmlns:a16="http://schemas.microsoft.com/office/drawing/2014/main" id="{545BCCF5-365D-EF47-85FD-E4D9965F002F}"/>
              </a:ext>
            </a:extLst>
          </p:cNvPr>
          <p:cNvSpPr/>
          <p:nvPr/>
        </p:nvSpPr>
        <p:spPr>
          <a:xfrm>
            <a:off x="8927589" y="5554690"/>
            <a:ext cx="702922" cy="540004"/>
          </a:xfrm>
          <a:prstGeom prst="roundRect">
            <a:avLst>
              <a:gd name="adj" fmla="val 1852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F5E647DF-0B5A-2148-80EA-369064A76DC0}"/>
              </a:ext>
            </a:extLst>
          </p:cNvPr>
          <p:cNvSpPr/>
          <p:nvPr/>
        </p:nvSpPr>
        <p:spPr>
          <a:xfrm>
            <a:off x="9122881" y="5660316"/>
            <a:ext cx="280518" cy="2542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B</a:t>
            </a:r>
          </a:p>
        </p:txBody>
      </p:sp>
      <p:sp>
        <p:nvSpPr>
          <p:cNvPr id="90" name="Rounded Rectangle 89">
            <a:extLst>
              <a:ext uri="{FF2B5EF4-FFF2-40B4-BE49-F238E27FC236}">
                <a16:creationId xmlns:a16="http://schemas.microsoft.com/office/drawing/2014/main" id="{36EA7AF0-079D-0D40-863B-22BBCA0D1994}"/>
              </a:ext>
            </a:extLst>
          </p:cNvPr>
          <p:cNvSpPr/>
          <p:nvPr/>
        </p:nvSpPr>
        <p:spPr>
          <a:xfrm>
            <a:off x="9680415" y="5554690"/>
            <a:ext cx="747816" cy="540004"/>
          </a:xfrm>
          <a:prstGeom prst="roundRect">
            <a:avLst>
              <a:gd name="adj" fmla="val 1731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29E8F7B0-34E2-8540-BD51-E85F6DA08C2A}"/>
              </a:ext>
            </a:extLst>
          </p:cNvPr>
          <p:cNvSpPr/>
          <p:nvPr/>
        </p:nvSpPr>
        <p:spPr>
          <a:xfrm>
            <a:off x="9944718" y="5660315"/>
            <a:ext cx="280518" cy="254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85000"/>
                    <a:lumOff val="15000"/>
                  </a:schemeClr>
                </a:solidFill>
                <a:latin typeface="Consolas" panose="020B0609020204030204" pitchFamily="49" charset="0"/>
                <a:cs typeface="Consolas" panose="020B0609020204030204" pitchFamily="49" charset="0"/>
              </a:rPr>
              <a:t>1</a:t>
            </a:r>
          </a:p>
        </p:txBody>
      </p:sp>
      <p:cxnSp>
        <p:nvCxnSpPr>
          <p:cNvPr id="93" name="Straight Arrow Connector 92">
            <a:extLst>
              <a:ext uri="{FF2B5EF4-FFF2-40B4-BE49-F238E27FC236}">
                <a16:creationId xmlns:a16="http://schemas.microsoft.com/office/drawing/2014/main" id="{B1018D47-C3CE-A242-9818-01AF13CABB38}"/>
              </a:ext>
            </a:extLst>
          </p:cNvPr>
          <p:cNvCxnSpPr>
            <a:cxnSpLocks/>
            <a:stCxn id="88" idx="3"/>
            <a:endCxn id="91" idx="1"/>
          </p:cNvCxnSpPr>
          <p:nvPr/>
        </p:nvCxnSpPr>
        <p:spPr>
          <a:xfrm flipV="1">
            <a:off x="9403399" y="5787436"/>
            <a:ext cx="541319"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872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288CF-F695-8F42-93B8-F7969CDEC687}"/>
              </a:ext>
            </a:extLst>
          </p:cNvPr>
          <p:cNvSpPr>
            <a:spLocks noGrp="1"/>
          </p:cNvSpPr>
          <p:nvPr>
            <p:ph type="title"/>
          </p:nvPr>
        </p:nvSpPr>
        <p:spPr/>
        <p:txBody>
          <a:bodyPr/>
          <a:lstStyle/>
          <a:p>
            <a:r>
              <a:rPr lang="en-US" dirty="0"/>
              <a:t>Adapting for Undirected Graphs</a:t>
            </a:r>
          </a:p>
        </p:txBody>
      </p:sp>
      <p:graphicFrame>
        <p:nvGraphicFramePr>
          <p:cNvPr id="4" name="Content Placeholder 35">
            <a:extLst>
              <a:ext uri="{FF2B5EF4-FFF2-40B4-BE49-F238E27FC236}">
                <a16:creationId xmlns:a16="http://schemas.microsoft.com/office/drawing/2014/main" id="{D634431A-FA99-C646-B6E0-F69AD81E560B}"/>
              </a:ext>
            </a:extLst>
          </p:cNvPr>
          <p:cNvGraphicFramePr>
            <a:graphicFrameLocks noGrp="1"/>
          </p:cNvGraphicFramePr>
          <p:nvPr>
            <p:ph idx="1"/>
            <p:extLst>
              <p:ext uri="{D42A27DB-BD31-4B8C-83A1-F6EECF244321}">
                <p14:modId xmlns:p14="http://schemas.microsoft.com/office/powerpoint/2010/main" val="1318161407"/>
              </p:ext>
            </p:extLst>
          </p:nvPr>
        </p:nvGraphicFramePr>
        <p:xfrm>
          <a:off x="838200" y="4123787"/>
          <a:ext cx="2662182" cy="2277648"/>
        </p:xfrm>
        <a:graphic>
          <a:graphicData uri="http://schemas.openxmlformats.org/drawingml/2006/table">
            <a:tbl>
              <a:tblPr firstRow="1" bandRow="1">
                <a:tableStyleId>{5940675A-B579-460E-94D1-54222C63F5DA}</a:tableStyleId>
              </a:tblPr>
              <a:tblGrid>
                <a:gridCol w="443697">
                  <a:extLst>
                    <a:ext uri="{9D8B030D-6E8A-4147-A177-3AD203B41FA5}">
                      <a16:colId xmlns:a16="http://schemas.microsoft.com/office/drawing/2014/main" val="2433620398"/>
                    </a:ext>
                  </a:extLst>
                </a:gridCol>
                <a:gridCol w="443697">
                  <a:extLst>
                    <a:ext uri="{9D8B030D-6E8A-4147-A177-3AD203B41FA5}">
                      <a16:colId xmlns:a16="http://schemas.microsoft.com/office/drawing/2014/main" val="3266730138"/>
                    </a:ext>
                  </a:extLst>
                </a:gridCol>
                <a:gridCol w="443697">
                  <a:extLst>
                    <a:ext uri="{9D8B030D-6E8A-4147-A177-3AD203B41FA5}">
                      <a16:colId xmlns:a16="http://schemas.microsoft.com/office/drawing/2014/main" val="3703898110"/>
                    </a:ext>
                  </a:extLst>
                </a:gridCol>
                <a:gridCol w="443697">
                  <a:extLst>
                    <a:ext uri="{9D8B030D-6E8A-4147-A177-3AD203B41FA5}">
                      <a16:colId xmlns:a16="http://schemas.microsoft.com/office/drawing/2014/main" val="401438749"/>
                    </a:ext>
                  </a:extLst>
                </a:gridCol>
                <a:gridCol w="443697">
                  <a:extLst>
                    <a:ext uri="{9D8B030D-6E8A-4147-A177-3AD203B41FA5}">
                      <a16:colId xmlns:a16="http://schemas.microsoft.com/office/drawing/2014/main" val="3106380728"/>
                    </a:ext>
                  </a:extLst>
                </a:gridCol>
                <a:gridCol w="443697">
                  <a:extLst>
                    <a:ext uri="{9D8B030D-6E8A-4147-A177-3AD203B41FA5}">
                      <a16:colId xmlns:a16="http://schemas.microsoft.com/office/drawing/2014/main" val="2799085732"/>
                    </a:ext>
                  </a:extLst>
                </a:gridCol>
              </a:tblGrid>
              <a:tr h="370840">
                <a:tc>
                  <a:txBody>
                    <a:bodyPr/>
                    <a:lstStyle/>
                    <a:p>
                      <a:endParaRPr lang="en-US" sz="1800" dirty="0">
                        <a:latin typeface="Consolas" panose="020B0609020204030204" pitchFamily="49" charset="0"/>
                        <a:cs typeface="Consolas" panose="020B0609020204030204" pitchFamily="49" charset="0"/>
                      </a:endParaRPr>
                    </a:p>
                  </a:txBody>
                  <a:tcPr marL="105287" marR="105287" marT="52644" marB="52644">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solidFill>
                            <a:schemeClr val="accent2"/>
                          </a:solidFill>
                          <a:latin typeface="Consolas" panose="020B0609020204030204" pitchFamily="49" charset="0"/>
                          <a:cs typeface="Consolas" panose="020B0609020204030204" pitchFamily="49" charset="0"/>
                        </a:rPr>
                        <a:t>A</a:t>
                      </a:r>
                    </a:p>
                  </a:txBody>
                  <a:tcPr marL="105287" marR="105287" marT="52644" marB="5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dirty="0">
                          <a:solidFill>
                            <a:schemeClr val="accent2"/>
                          </a:solidFill>
                          <a:latin typeface="Consolas" panose="020B0609020204030204" pitchFamily="49" charset="0"/>
                          <a:cs typeface="Consolas" panose="020B0609020204030204" pitchFamily="49" charset="0"/>
                        </a:rPr>
                        <a:t>B</a:t>
                      </a:r>
                    </a:p>
                  </a:txBody>
                  <a:tcPr marL="105287" marR="105287" marT="52644" marB="5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dirty="0">
                          <a:solidFill>
                            <a:schemeClr val="accent2"/>
                          </a:solidFill>
                          <a:latin typeface="Consolas" panose="020B0609020204030204" pitchFamily="49" charset="0"/>
                          <a:cs typeface="Consolas" panose="020B0609020204030204" pitchFamily="49" charset="0"/>
                        </a:rPr>
                        <a:t>C</a:t>
                      </a:r>
                    </a:p>
                  </a:txBody>
                  <a:tcPr marL="105287" marR="105287" marT="52644" marB="5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dirty="0">
                          <a:solidFill>
                            <a:schemeClr val="accent2"/>
                          </a:solidFill>
                          <a:latin typeface="Consolas" panose="020B0609020204030204" pitchFamily="49" charset="0"/>
                          <a:cs typeface="Consolas" panose="020B0609020204030204" pitchFamily="49" charset="0"/>
                        </a:rPr>
                        <a:t>D</a:t>
                      </a:r>
                    </a:p>
                  </a:txBody>
                  <a:tcPr marL="105287" marR="105287" marT="52644" marB="5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dirty="0">
                          <a:solidFill>
                            <a:schemeClr val="accent2"/>
                          </a:solidFill>
                          <a:latin typeface="Consolas" panose="020B0609020204030204" pitchFamily="49" charset="0"/>
                          <a:cs typeface="Consolas" panose="020B0609020204030204" pitchFamily="49" charset="0"/>
                        </a:rPr>
                        <a:t>E</a:t>
                      </a:r>
                    </a:p>
                  </a:txBody>
                  <a:tcPr marL="105287" marR="105287" marT="52644" marB="5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9028320"/>
                  </a:ext>
                </a:extLst>
              </a:tr>
              <a:tr h="370840">
                <a:tc>
                  <a:txBody>
                    <a:bodyPr/>
                    <a:lstStyle/>
                    <a:p>
                      <a:pPr algn="ctr"/>
                      <a:r>
                        <a:rPr lang="en-US" sz="1800" dirty="0">
                          <a:solidFill>
                            <a:schemeClr val="accent3"/>
                          </a:solidFill>
                          <a:latin typeface="Consolas" panose="020B0609020204030204" pitchFamily="49" charset="0"/>
                          <a:cs typeface="Consolas" panose="020B0609020204030204" pitchFamily="49" charset="0"/>
                        </a:rPr>
                        <a:t>A</a:t>
                      </a:r>
                    </a:p>
                  </a:txBody>
                  <a:tcPr marL="105287" marR="105287" marT="52644" marB="5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800" b="1" dirty="0">
                          <a:solidFill>
                            <a:schemeClr val="tx1">
                              <a:lumMod val="85000"/>
                              <a:lumOff val="15000"/>
                            </a:schemeClr>
                          </a:solidFill>
                          <a:latin typeface="Consolas" panose="020B0609020204030204" pitchFamily="49" charset="0"/>
                          <a:cs typeface="Consolas" panose="020B0609020204030204" pitchFamily="49" charset="0"/>
                        </a:rPr>
                        <a:t>1</a:t>
                      </a:r>
                    </a:p>
                  </a:txBody>
                  <a:tcPr marL="105287" marR="105287" marT="52644" marB="52644" anchor="ctr">
                    <a:lnT w="12700" cap="flat" cmpd="sng" algn="ctr">
                      <a:solidFill>
                        <a:schemeClr val="tx1"/>
                      </a:solidFill>
                      <a:prstDash val="solid"/>
                      <a:round/>
                      <a:headEnd type="none" w="med" len="med"/>
                      <a:tailEnd type="none" w="med" len="med"/>
                    </a:lnT>
                  </a:tcPr>
                </a:tc>
                <a:tc>
                  <a:txBody>
                    <a:bodyPr/>
                    <a:lstStyle/>
                    <a:p>
                      <a:pPr algn="ctr"/>
                      <a:r>
                        <a:rPr lang="en-US" sz="1800" b="1" dirty="0">
                          <a:solidFill>
                            <a:schemeClr val="tx1">
                              <a:lumMod val="85000"/>
                              <a:lumOff val="15000"/>
                            </a:schemeClr>
                          </a:solidFill>
                          <a:latin typeface="Consolas" panose="020B0609020204030204" pitchFamily="49" charset="0"/>
                          <a:cs typeface="Consolas" panose="020B0609020204030204" pitchFamily="49" charset="0"/>
                        </a:rPr>
                        <a:t>1</a:t>
                      </a:r>
                    </a:p>
                  </a:txBody>
                  <a:tcPr marL="105287" marR="105287" marT="52644" marB="52644" anchor="ctr">
                    <a:lnT w="12700" cap="flat" cmpd="sng" algn="ctr">
                      <a:solidFill>
                        <a:schemeClr val="tx1"/>
                      </a:solidFill>
                      <a:prstDash val="solid"/>
                      <a:round/>
                      <a:headEnd type="none" w="med" len="med"/>
                      <a:tailEnd type="none" w="med" len="med"/>
                    </a:lnT>
                  </a:tcP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lnT w="12700" cap="flat" cmpd="sng" algn="ctr">
                      <a:solidFill>
                        <a:schemeClr val="tx1"/>
                      </a:solidFill>
                      <a:prstDash val="solid"/>
                      <a:round/>
                      <a:headEnd type="none" w="med" len="med"/>
                      <a:tailEnd type="none" w="med" len="med"/>
                    </a:lnT>
                  </a:tcP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46825130"/>
                  </a:ext>
                </a:extLst>
              </a:tr>
              <a:tr h="370840">
                <a:tc>
                  <a:txBody>
                    <a:bodyPr/>
                    <a:lstStyle/>
                    <a:p>
                      <a:pPr algn="ctr"/>
                      <a:r>
                        <a:rPr lang="en-US" sz="1800" dirty="0">
                          <a:solidFill>
                            <a:schemeClr val="accent3"/>
                          </a:solidFill>
                          <a:latin typeface="Consolas" panose="020B0609020204030204" pitchFamily="49" charset="0"/>
                          <a:cs typeface="Consolas" panose="020B0609020204030204" pitchFamily="49" charset="0"/>
                        </a:rPr>
                        <a:t>B</a:t>
                      </a:r>
                    </a:p>
                  </a:txBody>
                  <a:tcPr marL="105287" marR="105287" marT="52644" marB="5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sz="1800" b="1" kern="1200" dirty="0">
                          <a:solidFill>
                            <a:schemeClr val="tx1">
                              <a:lumMod val="85000"/>
                              <a:lumOff val="15000"/>
                            </a:schemeClr>
                          </a:solidFill>
                          <a:latin typeface="Consolas" panose="020B0609020204030204" pitchFamily="49" charset="0"/>
                          <a:ea typeface="+mn-ea"/>
                          <a:cs typeface="Consolas" panose="020B0609020204030204" pitchFamily="49" charset="0"/>
                        </a:rPr>
                        <a:t>1</a:t>
                      </a:r>
                    </a:p>
                  </a:txBody>
                  <a:tcPr marL="105287" marR="105287" marT="52644" marB="52644" anchor="ctr">
                    <a:lnL w="12700" cap="flat" cmpd="sng" algn="ctr">
                      <a:solidFill>
                        <a:schemeClr val="tx1"/>
                      </a:solidFill>
                      <a:prstDash val="solid"/>
                      <a:round/>
                      <a:headEnd type="none" w="med" len="med"/>
                      <a:tailEnd type="none" w="med" len="med"/>
                    </a:lnL>
                  </a:tcP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tc>
                <a:tc>
                  <a:txBody>
                    <a:bodyPr/>
                    <a:lstStyle/>
                    <a:p>
                      <a:pPr marL="0" algn="ctr" defTabSz="914400" rtl="0" eaLnBrk="1" latinLnBrk="0" hangingPunct="1"/>
                      <a:r>
                        <a:rPr lang="en-US" sz="1800" b="1" kern="1200" dirty="0">
                          <a:solidFill>
                            <a:schemeClr val="tx1">
                              <a:lumMod val="85000"/>
                              <a:lumOff val="15000"/>
                            </a:schemeClr>
                          </a:solidFill>
                          <a:latin typeface="Consolas" panose="020B0609020204030204" pitchFamily="49" charset="0"/>
                          <a:ea typeface="+mn-ea"/>
                          <a:cs typeface="Consolas" panose="020B0609020204030204" pitchFamily="49" charset="0"/>
                        </a:rPr>
                        <a:t>1</a:t>
                      </a:r>
                    </a:p>
                  </a:txBody>
                  <a:tcPr marL="105287" marR="105287" marT="52644" marB="52644" anchor="ctr"/>
                </a:tc>
                <a:tc>
                  <a:txBody>
                    <a:bodyPr/>
                    <a:lstStyle/>
                    <a:p>
                      <a:pPr marL="0" algn="ctr" defTabSz="914400" rtl="0" eaLnBrk="1" latinLnBrk="0" hangingPunct="1"/>
                      <a:r>
                        <a:rPr lang="en-US" sz="1800" b="1" kern="1200" dirty="0">
                          <a:solidFill>
                            <a:schemeClr val="tx1">
                              <a:lumMod val="85000"/>
                              <a:lumOff val="15000"/>
                            </a:schemeClr>
                          </a:solidFill>
                          <a:latin typeface="Consolas" panose="020B0609020204030204" pitchFamily="49" charset="0"/>
                          <a:ea typeface="+mn-ea"/>
                          <a:cs typeface="Consolas" panose="020B0609020204030204" pitchFamily="49" charset="0"/>
                        </a:rPr>
                        <a:t>1</a:t>
                      </a:r>
                    </a:p>
                  </a:txBody>
                  <a:tcPr marL="105287" marR="105287" marT="52644" marB="52644" anchor="ct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tc>
                <a:extLst>
                  <a:ext uri="{0D108BD9-81ED-4DB2-BD59-A6C34878D82A}">
                    <a16:rowId xmlns:a16="http://schemas.microsoft.com/office/drawing/2014/main" val="1743430437"/>
                  </a:ext>
                </a:extLst>
              </a:tr>
              <a:tr h="370840">
                <a:tc>
                  <a:txBody>
                    <a:bodyPr/>
                    <a:lstStyle/>
                    <a:p>
                      <a:pPr algn="ctr"/>
                      <a:r>
                        <a:rPr lang="en-US" sz="1800" dirty="0">
                          <a:solidFill>
                            <a:schemeClr val="accent3"/>
                          </a:solidFill>
                          <a:latin typeface="Consolas" panose="020B0609020204030204" pitchFamily="49" charset="0"/>
                          <a:cs typeface="Consolas" panose="020B0609020204030204" pitchFamily="49" charset="0"/>
                        </a:rPr>
                        <a:t>C</a:t>
                      </a:r>
                    </a:p>
                  </a:txBody>
                  <a:tcPr marL="105287" marR="105287" marT="52644" marB="5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0" hangingPunct="1"/>
                      <a:r>
                        <a:rPr lang="en-US" sz="1800" b="1" kern="1200" dirty="0">
                          <a:solidFill>
                            <a:schemeClr val="tx1">
                              <a:lumMod val="85000"/>
                              <a:lumOff val="15000"/>
                            </a:schemeClr>
                          </a:solidFill>
                          <a:latin typeface="Consolas" panose="020B0609020204030204" pitchFamily="49" charset="0"/>
                          <a:ea typeface="+mn-ea"/>
                          <a:cs typeface="Consolas" panose="020B0609020204030204" pitchFamily="49" charset="0"/>
                        </a:rPr>
                        <a:t>1</a:t>
                      </a:r>
                    </a:p>
                  </a:txBody>
                  <a:tcPr marL="105287" marR="105287" marT="52644" marB="52644" anchor="ctr">
                    <a:lnL w="12700" cap="flat" cmpd="sng" algn="ctr">
                      <a:solidFill>
                        <a:schemeClr val="tx1"/>
                      </a:solidFill>
                      <a:prstDash val="solid"/>
                      <a:round/>
                      <a:headEnd type="none" w="med" len="med"/>
                      <a:tailEnd type="none" w="med" len="med"/>
                    </a:lnL>
                  </a:tcPr>
                </a:tc>
                <a:tc>
                  <a:txBody>
                    <a:bodyPr/>
                    <a:lstStyle/>
                    <a:p>
                      <a:pPr marL="0" algn="ctr" defTabSz="914400" rtl="0" eaLnBrk="1" latinLnBrk="0" hangingPunct="1"/>
                      <a:r>
                        <a:rPr lang="en-US" sz="1800" b="1" kern="1200" dirty="0">
                          <a:solidFill>
                            <a:schemeClr val="tx1">
                              <a:lumMod val="85000"/>
                              <a:lumOff val="15000"/>
                            </a:schemeClr>
                          </a:solidFill>
                          <a:latin typeface="Consolas" panose="020B0609020204030204" pitchFamily="49" charset="0"/>
                          <a:ea typeface="+mn-ea"/>
                          <a:cs typeface="Consolas" panose="020B0609020204030204" pitchFamily="49" charset="0"/>
                        </a:rPr>
                        <a:t>1</a:t>
                      </a:r>
                    </a:p>
                  </a:txBody>
                  <a:tcPr marL="105287" marR="105287" marT="52644" marB="52644" anchor="ct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tc>
                <a:tc>
                  <a:txBody>
                    <a:bodyPr/>
                    <a:lstStyle/>
                    <a:p>
                      <a:pPr marL="0" algn="ctr" defTabSz="914400" rtl="0" eaLnBrk="1" latinLnBrk="0" hangingPunct="1"/>
                      <a:r>
                        <a:rPr lang="en-US" sz="1800" b="1" kern="1200" dirty="0">
                          <a:solidFill>
                            <a:schemeClr val="tx1">
                              <a:lumMod val="85000"/>
                              <a:lumOff val="15000"/>
                            </a:schemeClr>
                          </a:solidFill>
                          <a:latin typeface="Consolas" panose="020B0609020204030204" pitchFamily="49" charset="0"/>
                          <a:ea typeface="+mn-ea"/>
                          <a:cs typeface="Consolas" panose="020B0609020204030204" pitchFamily="49" charset="0"/>
                        </a:rPr>
                        <a:t>1</a:t>
                      </a:r>
                    </a:p>
                  </a:txBody>
                  <a:tcPr marL="105287" marR="105287" marT="52644" marB="52644" anchor="ct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tc>
                <a:extLst>
                  <a:ext uri="{0D108BD9-81ED-4DB2-BD59-A6C34878D82A}">
                    <a16:rowId xmlns:a16="http://schemas.microsoft.com/office/drawing/2014/main" val="2623021980"/>
                  </a:ext>
                </a:extLst>
              </a:tr>
              <a:tr h="370840">
                <a:tc>
                  <a:txBody>
                    <a:bodyPr/>
                    <a:lstStyle/>
                    <a:p>
                      <a:pPr algn="ctr"/>
                      <a:r>
                        <a:rPr lang="en-US" sz="1800" dirty="0">
                          <a:solidFill>
                            <a:schemeClr val="accent3"/>
                          </a:solidFill>
                          <a:latin typeface="Consolas" panose="020B0609020204030204" pitchFamily="49" charset="0"/>
                          <a:cs typeface="Consolas" panose="020B0609020204030204" pitchFamily="49" charset="0"/>
                        </a:rPr>
                        <a:t>D</a:t>
                      </a:r>
                    </a:p>
                  </a:txBody>
                  <a:tcPr marL="105287" marR="105287" marT="52644" marB="5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lnL w="12700" cap="flat" cmpd="sng" algn="ctr">
                      <a:solidFill>
                        <a:schemeClr val="tx1"/>
                      </a:solidFill>
                      <a:prstDash val="solid"/>
                      <a:round/>
                      <a:headEnd type="none" w="med" len="med"/>
                      <a:tailEnd type="none" w="med" len="med"/>
                    </a:lnL>
                  </a:tcPr>
                </a:tc>
                <a:tc>
                  <a:txBody>
                    <a:bodyPr/>
                    <a:lstStyle/>
                    <a:p>
                      <a:pPr marL="0" algn="ctr" defTabSz="914400" rtl="0" eaLnBrk="1" latinLnBrk="0" hangingPunct="1"/>
                      <a:r>
                        <a:rPr lang="en-US" sz="1800" b="1" kern="1200" dirty="0">
                          <a:solidFill>
                            <a:schemeClr val="tx1">
                              <a:lumMod val="85000"/>
                              <a:lumOff val="15000"/>
                            </a:schemeClr>
                          </a:solidFill>
                          <a:latin typeface="Consolas" panose="020B0609020204030204" pitchFamily="49" charset="0"/>
                          <a:ea typeface="+mn-ea"/>
                          <a:cs typeface="Consolas" panose="020B0609020204030204" pitchFamily="49" charset="0"/>
                        </a:rPr>
                        <a:t>1</a:t>
                      </a:r>
                    </a:p>
                  </a:txBody>
                  <a:tcPr marL="105287" marR="105287" marT="52644" marB="52644" anchor="ctr"/>
                </a:tc>
                <a:tc>
                  <a:txBody>
                    <a:bodyPr/>
                    <a:lstStyle/>
                    <a:p>
                      <a:pPr marL="0" algn="ctr" defTabSz="914400" rtl="0" eaLnBrk="1" latinLnBrk="0" hangingPunct="1"/>
                      <a:r>
                        <a:rPr lang="en-US" sz="1800" b="1" kern="1200" dirty="0">
                          <a:solidFill>
                            <a:schemeClr val="tx1">
                              <a:lumMod val="85000"/>
                              <a:lumOff val="15000"/>
                            </a:schemeClr>
                          </a:solidFill>
                          <a:latin typeface="Consolas" panose="020B0609020204030204" pitchFamily="49" charset="0"/>
                          <a:ea typeface="+mn-ea"/>
                          <a:cs typeface="Consolas" panose="020B0609020204030204" pitchFamily="49" charset="0"/>
                        </a:rPr>
                        <a:t>1</a:t>
                      </a:r>
                    </a:p>
                  </a:txBody>
                  <a:tcPr marL="105287" marR="105287" marT="52644" marB="52644" anchor="ct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tc>
                <a:extLst>
                  <a:ext uri="{0D108BD9-81ED-4DB2-BD59-A6C34878D82A}">
                    <a16:rowId xmlns:a16="http://schemas.microsoft.com/office/drawing/2014/main" val="741938339"/>
                  </a:ext>
                </a:extLst>
              </a:tr>
              <a:tr h="370840">
                <a:tc>
                  <a:txBody>
                    <a:bodyPr/>
                    <a:lstStyle/>
                    <a:p>
                      <a:pPr algn="ctr"/>
                      <a:r>
                        <a:rPr lang="en-US" sz="1800" dirty="0">
                          <a:solidFill>
                            <a:schemeClr val="accent3"/>
                          </a:solidFill>
                          <a:latin typeface="Consolas" panose="020B0609020204030204" pitchFamily="49" charset="0"/>
                          <a:cs typeface="Consolas" panose="020B0609020204030204" pitchFamily="49" charset="0"/>
                        </a:rPr>
                        <a:t>E</a:t>
                      </a:r>
                    </a:p>
                  </a:txBody>
                  <a:tcPr marL="105287" marR="105287" marT="52644" marB="526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lnL w="12700" cap="flat" cmpd="sng" algn="ctr">
                      <a:solidFill>
                        <a:schemeClr val="tx1"/>
                      </a:solidFill>
                      <a:prstDash val="solid"/>
                      <a:round/>
                      <a:headEnd type="none" w="med" len="med"/>
                      <a:tailEnd type="none" w="med" len="med"/>
                    </a:lnL>
                  </a:tcP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tc>
                <a:tc>
                  <a:txBody>
                    <a:bodyPr/>
                    <a:lstStyle/>
                    <a:p>
                      <a:pPr algn="ctr"/>
                      <a:r>
                        <a:rPr lang="en-US" sz="1600" b="0" dirty="0">
                          <a:solidFill>
                            <a:schemeClr val="bg1">
                              <a:lumMod val="65000"/>
                            </a:schemeClr>
                          </a:solidFill>
                          <a:latin typeface="Consolas" panose="020B0609020204030204" pitchFamily="49" charset="0"/>
                          <a:cs typeface="Consolas" panose="020B0609020204030204" pitchFamily="49" charset="0"/>
                        </a:rPr>
                        <a:t>0</a:t>
                      </a:r>
                    </a:p>
                  </a:txBody>
                  <a:tcPr marL="105287" marR="105287" marT="52644" marB="52644" anchor="ctr"/>
                </a:tc>
                <a:extLst>
                  <a:ext uri="{0D108BD9-81ED-4DB2-BD59-A6C34878D82A}">
                    <a16:rowId xmlns:a16="http://schemas.microsoft.com/office/drawing/2014/main" val="1178445184"/>
                  </a:ext>
                </a:extLst>
              </a:tr>
            </a:tbl>
          </a:graphicData>
        </a:graphic>
      </p:graphicFrame>
      <p:sp>
        <p:nvSpPr>
          <p:cNvPr id="5" name="TextBox 4">
            <a:extLst>
              <a:ext uri="{FF2B5EF4-FFF2-40B4-BE49-F238E27FC236}">
                <a16:creationId xmlns:a16="http://schemas.microsoft.com/office/drawing/2014/main" id="{1E4F1C26-7AA9-FD44-9370-58D83095B147}"/>
              </a:ext>
            </a:extLst>
          </p:cNvPr>
          <p:cNvSpPr txBox="1"/>
          <p:nvPr/>
        </p:nvSpPr>
        <p:spPr>
          <a:xfrm>
            <a:off x="1736218" y="3754455"/>
            <a:ext cx="1242776" cy="369332"/>
          </a:xfrm>
          <a:prstGeom prst="rect">
            <a:avLst/>
          </a:prstGeom>
          <a:noFill/>
        </p:spPr>
        <p:txBody>
          <a:bodyPr wrap="none" rtlCol="0">
            <a:spAutoFit/>
          </a:bodyPr>
          <a:lstStyle/>
          <a:p>
            <a:r>
              <a:rPr lang="en-US" dirty="0">
                <a:solidFill>
                  <a:schemeClr val="accent2"/>
                </a:solidFill>
              </a:rPr>
              <a:t>destination</a:t>
            </a:r>
          </a:p>
        </p:txBody>
      </p:sp>
      <p:sp>
        <p:nvSpPr>
          <p:cNvPr id="6" name="TextBox 5">
            <a:extLst>
              <a:ext uri="{FF2B5EF4-FFF2-40B4-BE49-F238E27FC236}">
                <a16:creationId xmlns:a16="http://schemas.microsoft.com/office/drawing/2014/main" id="{0C7B1D2A-1B44-5C46-B7F2-C309A7857A76}"/>
              </a:ext>
            </a:extLst>
          </p:cNvPr>
          <p:cNvSpPr txBox="1"/>
          <p:nvPr/>
        </p:nvSpPr>
        <p:spPr>
          <a:xfrm rot="16200000">
            <a:off x="283175" y="5282115"/>
            <a:ext cx="723275" cy="369332"/>
          </a:xfrm>
          <a:prstGeom prst="rect">
            <a:avLst/>
          </a:prstGeom>
          <a:noFill/>
        </p:spPr>
        <p:txBody>
          <a:bodyPr wrap="none" rtlCol="0">
            <a:spAutoFit/>
          </a:bodyPr>
          <a:lstStyle/>
          <a:p>
            <a:r>
              <a:rPr lang="en-US" dirty="0">
                <a:solidFill>
                  <a:schemeClr val="accent3"/>
                </a:solidFill>
              </a:rPr>
              <a:t>origin</a:t>
            </a:r>
          </a:p>
        </p:txBody>
      </p:sp>
      <p:sp>
        <p:nvSpPr>
          <p:cNvPr id="28" name="Rounded Rectangle 27">
            <a:extLst>
              <a:ext uri="{FF2B5EF4-FFF2-40B4-BE49-F238E27FC236}">
                <a16:creationId xmlns:a16="http://schemas.microsoft.com/office/drawing/2014/main" id="{AF6BCF2B-2A08-5240-AE4F-13389BB11AE0}"/>
              </a:ext>
            </a:extLst>
          </p:cNvPr>
          <p:cNvSpPr/>
          <p:nvPr/>
        </p:nvSpPr>
        <p:spPr>
          <a:xfrm>
            <a:off x="5429854" y="4091444"/>
            <a:ext cx="959166" cy="2309991"/>
          </a:xfrm>
          <a:prstGeom prst="roundRect">
            <a:avLst>
              <a:gd name="adj" fmla="val 2371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23C38EA9-1073-7845-84C3-3BD3E13653D3}"/>
              </a:ext>
            </a:extLst>
          </p:cNvPr>
          <p:cNvSpPr/>
          <p:nvPr/>
        </p:nvSpPr>
        <p:spPr>
          <a:xfrm>
            <a:off x="6530389" y="4091444"/>
            <a:ext cx="5034119" cy="2309991"/>
          </a:xfrm>
          <a:prstGeom prst="roundRect">
            <a:avLst>
              <a:gd name="adj" fmla="val 868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CD99BF6-1C9F-FC4D-8FCA-ACFFBEFA0341}"/>
              </a:ext>
            </a:extLst>
          </p:cNvPr>
          <p:cNvSpPr txBox="1"/>
          <p:nvPr/>
        </p:nvSpPr>
        <p:spPr>
          <a:xfrm>
            <a:off x="6594763" y="6398841"/>
            <a:ext cx="3831049" cy="307777"/>
          </a:xfrm>
          <a:prstGeom prst="rect">
            <a:avLst/>
          </a:prstGeom>
          <a:noFill/>
        </p:spPr>
        <p:txBody>
          <a:bodyPr wrap="none" rtlCol="0">
            <a:spAutoFit/>
          </a:bodyPr>
          <a:lstStyle/>
          <a:p>
            <a:r>
              <a:rPr lang="en-US" sz="1400" b="1" i="1" dirty="0"/>
              <a:t>Abstraction</a:t>
            </a:r>
            <a:r>
              <a:rPr lang="en-US" sz="1400" i="1" dirty="0"/>
              <a:t> of the Hash Map! </a:t>
            </a:r>
            <a:r>
              <a:rPr lang="en-US" sz="1400" b="1" i="1" dirty="0"/>
              <a:t>Buckets not shown</a:t>
            </a:r>
            <a:r>
              <a:rPr lang="en-US" sz="1400" i="1" dirty="0"/>
              <a:t>.</a:t>
            </a:r>
          </a:p>
        </p:txBody>
      </p:sp>
      <p:sp>
        <p:nvSpPr>
          <p:cNvPr id="31" name="Rectangle 30">
            <a:extLst>
              <a:ext uri="{FF2B5EF4-FFF2-40B4-BE49-F238E27FC236}">
                <a16:creationId xmlns:a16="http://schemas.microsoft.com/office/drawing/2014/main" id="{61DA4291-9BBD-F445-AAC4-015F98788B1A}"/>
              </a:ext>
            </a:extLst>
          </p:cNvPr>
          <p:cNvSpPr/>
          <p:nvPr/>
        </p:nvSpPr>
        <p:spPr>
          <a:xfrm>
            <a:off x="5725589" y="4249231"/>
            <a:ext cx="407504" cy="36933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a:t>
            </a:r>
          </a:p>
        </p:txBody>
      </p:sp>
      <p:sp>
        <p:nvSpPr>
          <p:cNvPr id="32" name="Rectangle 31">
            <a:extLst>
              <a:ext uri="{FF2B5EF4-FFF2-40B4-BE49-F238E27FC236}">
                <a16:creationId xmlns:a16="http://schemas.microsoft.com/office/drawing/2014/main" id="{28A39459-CCE4-634C-AC79-6F2D259FBEAA}"/>
              </a:ext>
            </a:extLst>
          </p:cNvPr>
          <p:cNvSpPr/>
          <p:nvPr/>
        </p:nvSpPr>
        <p:spPr>
          <a:xfrm>
            <a:off x="5725589" y="4794274"/>
            <a:ext cx="407504" cy="36933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a:t>
            </a:r>
          </a:p>
        </p:txBody>
      </p:sp>
      <p:sp>
        <p:nvSpPr>
          <p:cNvPr id="33" name="Rectangle 32">
            <a:extLst>
              <a:ext uri="{FF2B5EF4-FFF2-40B4-BE49-F238E27FC236}">
                <a16:creationId xmlns:a16="http://schemas.microsoft.com/office/drawing/2014/main" id="{49463616-7A1D-8648-BAC3-179B590F9A9D}"/>
              </a:ext>
            </a:extLst>
          </p:cNvPr>
          <p:cNvSpPr/>
          <p:nvPr/>
        </p:nvSpPr>
        <p:spPr>
          <a:xfrm>
            <a:off x="5726826" y="5333935"/>
            <a:ext cx="407504" cy="36933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a:t>
            </a:r>
          </a:p>
        </p:txBody>
      </p:sp>
      <p:cxnSp>
        <p:nvCxnSpPr>
          <p:cNvPr id="34" name="Straight Arrow Connector 33">
            <a:extLst>
              <a:ext uri="{FF2B5EF4-FFF2-40B4-BE49-F238E27FC236}">
                <a16:creationId xmlns:a16="http://schemas.microsoft.com/office/drawing/2014/main" id="{F604A8B5-C0FC-CC49-838B-C8B6F6BAB6FD}"/>
              </a:ext>
            </a:extLst>
          </p:cNvPr>
          <p:cNvCxnSpPr>
            <a:cxnSpLocks/>
            <a:stCxn id="31" idx="3"/>
            <a:endCxn id="39" idx="1"/>
          </p:cNvCxnSpPr>
          <p:nvPr/>
        </p:nvCxnSpPr>
        <p:spPr>
          <a:xfrm>
            <a:off x="6133093" y="4433897"/>
            <a:ext cx="562438" cy="2043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26339A9-3339-6D44-BFF3-05FFCAE09936}"/>
              </a:ext>
            </a:extLst>
          </p:cNvPr>
          <p:cNvCxnSpPr>
            <a:cxnSpLocks/>
          </p:cNvCxnSpPr>
          <p:nvPr/>
        </p:nvCxnSpPr>
        <p:spPr>
          <a:xfrm flipV="1">
            <a:off x="6120842" y="5018606"/>
            <a:ext cx="3834946" cy="9763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E0433CA-48BF-4C45-898D-E380D7D107AC}"/>
              </a:ext>
            </a:extLst>
          </p:cNvPr>
          <p:cNvCxnSpPr>
            <a:cxnSpLocks/>
            <a:stCxn id="94" idx="3"/>
            <a:endCxn id="55" idx="1"/>
          </p:cNvCxnSpPr>
          <p:nvPr/>
        </p:nvCxnSpPr>
        <p:spPr>
          <a:xfrm flipV="1">
            <a:off x="6133093" y="5844791"/>
            <a:ext cx="612342" cy="2070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510D845-5F2A-C84B-B38E-EC8C5BFD526B}"/>
              </a:ext>
            </a:extLst>
          </p:cNvPr>
          <p:cNvSpPr txBox="1"/>
          <p:nvPr/>
        </p:nvSpPr>
        <p:spPr>
          <a:xfrm>
            <a:off x="5310904" y="3725655"/>
            <a:ext cx="1428853" cy="369332"/>
          </a:xfrm>
          <a:prstGeom prst="rect">
            <a:avLst/>
          </a:prstGeom>
          <a:noFill/>
        </p:spPr>
        <p:txBody>
          <a:bodyPr wrap="none" rtlCol="0">
            <a:spAutoFit/>
          </a:bodyPr>
          <a:lstStyle/>
          <a:p>
            <a:r>
              <a:rPr lang="en-US" dirty="0"/>
              <a:t>Keys (</a:t>
            </a:r>
            <a:r>
              <a:rPr lang="en-US" dirty="0">
                <a:solidFill>
                  <a:schemeClr val="accent3"/>
                </a:solidFill>
              </a:rPr>
              <a:t>origins</a:t>
            </a:r>
            <a:r>
              <a:rPr lang="en-US" dirty="0"/>
              <a:t>)</a:t>
            </a:r>
          </a:p>
        </p:txBody>
      </p:sp>
      <p:sp>
        <p:nvSpPr>
          <p:cNvPr id="38" name="TextBox 37">
            <a:extLst>
              <a:ext uri="{FF2B5EF4-FFF2-40B4-BE49-F238E27FC236}">
                <a16:creationId xmlns:a16="http://schemas.microsoft.com/office/drawing/2014/main" id="{482CA415-F4F9-C94E-B749-A2CD76C4AFB0}"/>
              </a:ext>
            </a:extLst>
          </p:cNvPr>
          <p:cNvSpPr txBox="1"/>
          <p:nvPr/>
        </p:nvSpPr>
        <p:spPr>
          <a:xfrm>
            <a:off x="6967808" y="3703136"/>
            <a:ext cx="4159280" cy="369332"/>
          </a:xfrm>
          <a:prstGeom prst="rect">
            <a:avLst/>
          </a:prstGeom>
          <a:noFill/>
        </p:spPr>
        <p:txBody>
          <a:bodyPr wrap="none" rtlCol="0">
            <a:spAutoFit/>
          </a:bodyPr>
          <a:lstStyle/>
          <a:p>
            <a:r>
              <a:rPr lang="en-US" dirty="0"/>
              <a:t>Values (</a:t>
            </a:r>
            <a:r>
              <a:rPr lang="en-US" i="1" dirty="0" err="1"/>
              <a:t>hashmaps</a:t>
            </a:r>
            <a:r>
              <a:rPr lang="en-US" dirty="0"/>
              <a:t> w/ </a:t>
            </a:r>
            <a:r>
              <a:rPr lang="en-US" dirty="0">
                <a:solidFill>
                  <a:schemeClr val="accent2"/>
                </a:solidFill>
              </a:rPr>
              <a:t>destinations </a:t>
            </a:r>
            <a:r>
              <a:rPr lang="en-US" dirty="0"/>
              <a:t>as keys)</a:t>
            </a:r>
          </a:p>
        </p:txBody>
      </p:sp>
      <p:sp>
        <p:nvSpPr>
          <p:cNvPr id="39" name="Rounded Rectangle 38">
            <a:extLst>
              <a:ext uri="{FF2B5EF4-FFF2-40B4-BE49-F238E27FC236}">
                <a16:creationId xmlns:a16="http://schemas.microsoft.com/office/drawing/2014/main" id="{B494ABD5-D0D1-5348-9B4A-D1D4797B1173}"/>
              </a:ext>
            </a:extLst>
          </p:cNvPr>
          <p:cNvSpPr/>
          <p:nvPr/>
        </p:nvSpPr>
        <p:spPr>
          <a:xfrm>
            <a:off x="6695531" y="4228028"/>
            <a:ext cx="702922" cy="820485"/>
          </a:xfrm>
          <a:prstGeom prst="roundRect">
            <a:avLst>
              <a:gd name="adj" fmla="val 1852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806AC5E-69A2-B243-B73F-193C91FC9DE2}"/>
              </a:ext>
            </a:extLst>
          </p:cNvPr>
          <p:cNvSpPr/>
          <p:nvPr/>
        </p:nvSpPr>
        <p:spPr>
          <a:xfrm>
            <a:off x="6890823" y="4333655"/>
            <a:ext cx="280518" cy="2542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B</a:t>
            </a:r>
          </a:p>
        </p:txBody>
      </p:sp>
      <p:sp>
        <p:nvSpPr>
          <p:cNvPr id="41" name="Rectangle 40">
            <a:extLst>
              <a:ext uri="{FF2B5EF4-FFF2-40B4-BE49-F238E27FC236}">
                <a16:creationId xmlns:a16="http://schemas.microsoft.com/office/drawing/2014/main" id="{95569CF0-1660-4A4B-9C46-30F00FAE5DBD}"/>
              </a:ext>
            </a:extLst>
          </p:cNvPr>
          <p:cNvSpPr/>
          <p:nvPr/>
        </p:nvSpPr>
        <p:spPr>
          <a:xfrm>
            <a:off x="6887320" y="4659065"/>
            <a:ext cx="280518" cy="2542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a:t>
            </a:r>
          </a:p>
        </p:txBody>
      </p:sp>
      <p:sp>
        <p:nvSpPr>
          <p:cNvPr id="42" name="Rounded Rectangle 41">
            <a:extLst>
              <a:ext uri="{FF2B5EF4-FFF2-40B4-BE49-F238E27FC236}">
                <a16:creationId xmlns:a16="http://schemas.microsoft.com/office/drawing/2014/main" id="{7EC24125-1846-2147-AB97-09AB6F372787}"/>
              </a:ext>
            </a:extLst>
          </p:cNvPr>
          <p:cNvSpPr/>
          <p:nvPr/>
        </p:nvSpPr>
        <p:spPr>
          <a:xfrm>
            <a:off x="7448357" y="4228028"/>
            <a:ext cx="747816" cy="820485"/>
          </a:xfrm>
          <a:prstGeom prst="roundRect">
            <a:avLst>
              <a:gd name="adj" fmla="val 1731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F23C4C0-E1B5-EA46-8768-61C6AD1AD1B1}"/>
              </a:ext>
            </a:extLst>
          </p:cNvPr>
          <p:cNvSpPr/>
          <p:nvPr/>
        </p:nvSpPr>
        <p:spPr>
          <a:xfrm>
            <a:off x="7712660" y="4333654"/>
            <a:ext cx="280518" cy="254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85000"/>
                    <a:lumOff val="15000"/>
                  </a:schemeClr>
                </a:solidFill>
                <a:latin typeface="Consolas" panose="020B0609020204030204" pitchFamily="49" charset="0"/>
                <a:cs typeface="Consolas" panose="020B0609020204030204" pitchFamily="49" charset="0"/>
              </a:rPr>
              <a:t>1</a:t>
            </a:r>
          </a:p>
        </p:txBody>
      </p:sp>
      <p:sp>
        <p:nvSpPr>
          <p:cNvPr id="44" name="Rectangle 43">
            <a:extLst>
              <a:ext uri="{FF2B5EF4-FFF2-40B4-BE49-F238E27FC236}">
                <a16:creationId xmlns:a16="http://schemas.microsoft.com/office/drawing/2014/main" id="{0989D282-902E-D54D-BB01-6E55434A5CA5}"/>
              </a:ext>
            </a:extLst>
          </p:cNvPr>
          <p:cNvSpPr/>
          <p:nvPr/>
        </p:nvSpPr>
        <p:spPr>
          <a:xfrm>
            <a:off x="7712660" y="4659065"/>
            <a:ext cx="280518" cy="254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85000"/>
                    <a:lumOff val="15000"/>
                  </a:schemeClr>
                </a:solidFill>
                <a:latin typeface="Consolas" panose="020B0609020204030204" pitchFamily="49" charset="0"/>
                <a:cs typeface="Consolas" panose="020B0609020204030204" pitchFamily="49" charset="0"/>
              </a:rPr>
              <a:t>1</a:t>
            </a:r>
          </a:p>
        </p:txBody>
      </p:sp>
      <p:cxnSp>
        <p:nvCxnSpPr>
          <p:cNvPr id="45" name="Straight Arrow Connector 44">
            <a:extLst>
              <a:ext uri="{FF2B5EF4-FFF2-40B4-BE49-F238E27FC236}">
                <a16:creationId xmlns:a16="http://schemas.microsoft.com/office/drawing/2014/main" id="{B5048932-2365-ED4F-B933-4153D2483908}"/>
              </a:ext>
            </a:extLst>
          </p:cNvPr>
          <p:cNvCxnSpPr>
            <a:cxnSpLocks/>
            <a:stCxn id="40" idx="3"/>
            <a:endCxn id="43" idx="1"/>
          </p:cNvCxnSpPr>
          <p:nvPr/>
        </p:nvCxnSpPr>
        <p:spPr>
          <a:xfrm flipV="1">
            <a:off x="7171341" y="4460775"/>
            <a:ext cx="541319"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0E69FC1-6717-BB4E-9602-356D93FA332C}"/>
              </a:ext>
            </a:extLst>
          </p:cNvPr>
          <p:cNvCxnSpPr>
            <a:cxnSpLocks/>
            <a:stCxn id="41" idx="3"/>
            <a:endCxn id="44" idx="1"/>
          </p:cNvCxnSpPr>
          <p:nvPr/>
        </p:nvCxnSpPr>
        <p:spPr>
          <a:xfrm>
            <a:off x="7167838" y="4786186"/>
            <a:ext cx="54482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86C4E2D5-EE98-9A4A-A9EB-612036848E01}"/>
              </a:ext>
            </a:extLst>
          </p:cNvPr>
          <p:cNvSpPr/>
          <p:nvPr/>
        </p:nvSpPr>
        <p:spPr>
          <a:xfrm>
            <a:off x="9966994" y="4242463"/>
            <a:ext cx="702922" cy="1103622"/>
          </a:xfrm>
          <a:prstGeom prst="roundRect">
            <a:avLst>
              <a:gd name="adj" fmla="val 1852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7BC09C2-23F8-524D-AFC9-C957A4B6F377}"/>
              </a:ext>
            </a:extLst>
          </p:cNvPr>
          <p:cNvSpPr/>
          <p:nvPr/>
        </p:nvSpPr>
        <p:spPr>
          <a:xfrm>
            <a:off x="10162286" y="4348090"/>
            <a:ext cx="280518" cy="2542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B</a:t>
            </a:r>
          </a:p>
        </p:txBody>
      </p:sp>
      <p:sp>
        <p:nvSpPr>
          <p:cNvPr id="49" name="Rectangle 48">
            <a:extLst>
              <a:ext uri="{FF2B5EF4-FFF2-40B4-BE49-F238E27FC236}">
                <a16:creationId xmlns:a16="http://schemas.microsoft.com/office/drawing/2014/main" id="{800F737B-9960-FA49-B372-A9431BEF20A2}"/>
              </a:ext>
            </a:extLst>
          </p:cNvPr>
          <p:cNvSpPr/>
          <p:nvPr/>
        </p:nvSpPr>
        <p:spPr>
          <a:xfrm>
            <a:off x="10158783" y="4673500"/>
            <a:ext cx="280518" cy="2542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D</a:t>
            </a:r>
          </a:p>
        </p:txBody>
      </p:sp>
      <p:sp>
        <p:nvSpPr>
          <p:cNvPr id="50" name="Rounded Rectangle 49">
            <a:extLst>
              <a:ext uri="{FF2B5EF4-FFF2-40B4-BE49-F238E27FC236}">
                <a16:creationId xmlns:a16="http://schemas.microsoft.com/office/drawing/2014/main" id="{D29B5B1A-4DB5-E640-83D6-FC67FF687FD7}"/>
              </a:ext>
            </a:extLst>
          </p:cNvPr>
          <p:cNvSpPr/>
          <p:nvPr/>
        </p:nvSpPr>
        <p:spPr>
          <a:xfrm>
            <a:off x="10719820" y="4242463"/>
            <a:ext cx="747816" cy="1103622"/>
          </a:xfrm>
          <a:prstGeom prst="roundRect">
            <a:avLst>
              <a:gd name="adj" fmla="val 1731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47BDB4D-1594-0342-A361-B2153BACDEE3}"/>
              </a:ext>
            </a:extLst>
          </p:cNvPr>
          <p:cNvSpPr/>
          <p:nvPr/>
        </p:nvSpPr>
        <p:spPr>
          <a:xfrm>
            <a:off x="10984123" y="4348089"/>
            <a:ext cx="280518" cy="254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85000"/>
                    <a:lumOff val="15000"/>
                  </a:schemeClr>
                </a:solidFill>
                <a:latin typeface="Consolas" panose="020B0609020204030204" pitchFamily="49" charset="0"/>
                <a:cs typeface="Consolas" panose="020B0609020204030204" pitchFamily="49" charset="0"/>
              </a:rPr>
              <a:t>1</a:t>
            </a:r>
          </a:p>
        </p:txBody>
      </p:sp>
      <p:sp>
        <p:nvSpPr>
          <p:cNvPr id="52" name="Rectangle 51">
            <a:extLst>
              <a:ext uri="{FF2B5EF4-FFF2-40B4-BE49-F238E27FC236}">
                <a16:creationId xmlns:a16="http://schemas.microsoft.com/office/drawing/2014/main" id="{D13E7941-FDEE-064D-A7B9-3EB04A9E6510}"/>
              </a:ext>
            </a:extLst>
          </p:cNvPr>
          <p:cNvSpPr/>
          <p:nvPr/>
        </p:nvSpPr>
        <p:spPr>
          <a:xfrm>
            <a:off x="10984123" y="4673500"/>
            <a:ext cx="280518" cy="254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85000"/>
                    <a:lumOff val="15000"/>
                  </a:schemeClr>
                </a:solidFill>
                <a:latin typeface="Consolas" panose="020B0609020204030204" pitchFamily="49" charset="0"/>
                <a:cs typeface="Consolas" panose="020B0609020204030204" pitchFamily="49" charset="0"/>
              </a:rPr>
              <a:t>1</a:t>
            </a:r>
          </a:p>
        </p:txBody>
      </p:sp>
      <p:cxnSp>
        <p:nvCxnSpPr>
          <p:cNvPr id="53" name="Straight Arrow Connector 52">
            <a:extLst>
              <a:ext uri="{FF2B5EF4-FFF2-40B4-BE49-F238E27FC236}">
                <a16:creationId xmlns:a16="http://schemas.microsoft.com/office/drawing/2014/main" id="{520E07D3-9398-7745-B885-104ED3498790}"/>
              </a:ext>
            </a:extLst>
          </p:cNvPr>
          <p:cNvCxnSpPr>
            <a:cxnSpLocks/>
            <a:stCxn id="48" idx="3"/>
            <a:endCxn id="51" idx="1"/>
          </p:cNvCxnSpPr>
          <p:nvPr/>
        </p:nvCxnSpPr>
        <p:spPr>
          <a:xfrm flipV="1">
            <a:off x="10442804" y="4475210"/>
            <a:ext cx="541319"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4B555AE-4488-034D-9356-D4044B604052}"/>
              </a:ext>
            </a:extLst>
          </p:cNvPr>
          <p:cNvCxnSpPr>
            <a:cxnSpLocks/>
            <a:stCxn id="49" idx="3"/>
            <a:endCxn id="52" idx="1"/>
          </p:cNvCxnSpPr>
          <p:nvPr/>
        </p:nvCxnSpPr>
        <p:spPr>
          <a:xfrm>
            <a:off x="10439301" y="4800621"/>
            <a:ext cx="54482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5" name="Rounded Rectangle 54">
            <a:extLst>
              <a:ext uri="{FF2B5EF4-FFF2-40B4-BE49-F238E27FC236}">
                <a16:creationId xmlns:a16="http://schemas.microsoft.com/office/drawing/2014/main" id="{5E9FEE39-0634-4744-B7DD-A87D0C0630B4}"/>
              </a:ext>
            </a:extLst>
          </p:cNvPr>
          <p:cNvSpPr/>
          <p:nvPr/>
        </p:nvSpPr>
        <p:spPr>
          <a:xfrm>
            <a:off x="6745435" y="5453038"/>
            <a:ext cx="702922" cy="783505"/>
          </a:xfrm>
          <a:prstGeom prst="roundRect">
            <a:avLst>
              <a:gd name="adj" fmla="val 1852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FD52F88-40DF-F449-B1B2-664AEC188C4B}"/>
              </a:ext>
            </a:extLst>
          </p:cNvPr>
          <p:cNvSpPr/>
          <p:nvPr/>
        </p:nvSpPr>
        <p:spPr>
          <a:xfrm>
            <a:off x="6940727" y="5558665"/>
            <a:ext cx="280518" cy="2542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B</a:t>
            </a:r>
          </a:p>
        </p:txBody>
      </p:sp>
      <p:sp>
        <p:nvSpPr>
          <p:cNvPr id="57" name="Rounded Rectangle 56">
            <a:extLst>
              <a:ext uri="{FF2B5EF4-FFF2-40B4-BE49-F238E27FC236}">
                <a16:creationId xmlns:a16="http://schemas.microsoft.com/office/drawing/2014/main" id="{63CDD8C1-5DBF-FB4E-84D7-3022536B2B59}"/>
              </a:ext>
            </a:extLst>
          </p:cNvPr>
          <p:cNvSpPr/>
          <p:nvPr/>
        </p:nvSpPr>
        <p:spPr>
          <a:xfrm>
            <a:off x="7498261" y="5453039"/>
            <a:ext cx="747816" cy="783504"/>
          </a:xfrm>
          <a:prstGeom prst="roundRect">
            <a:avLst>
              <a:gd name="adj" fmla="val 1731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7B9BD30-383A-3C4F-AF62-90E7D90CD451}"/>
              </a:ext>
            </a:extLst>
          </p:cNvPr>
          <p:cNvSpPr/>
          <p:nvPr/>
        </p:nvSpPr>
        <p:spPr>
          <a:xfrm>
            <a:off x="7762564" y="5558664"/>
            <a:ext cx="280518" cy="254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85000"/>
                    <a:lumOff val="15000"/>
                  </a:schemeClr>
                </a:solidFill>
                <a:latin typeface="Consolas" panose="020B0609020204030204" pitchFamily="49" charset="0"/>
                <a:cs typeface="Consolas" panose="020B0609020204030204" pitchFamily="49" charset="0"/>
              </a:rPr>
              <a:t>1</a:t>
            </a:r>
          </a:p>
        </p:txBody>
      </p:sp>
      <p:cxnSp>
        <p:nvCxnSpPr>
          <p:cNvPr id="59" name="Straight Arrow Connector 58">
            <a:extLst>
              <a:ext uri="{FF2B5EF4-FFF2-40B4-BE49-F238E27FC236}">
                <a16:creationId xmlns:a16="http://schemas.microsoft.com/office/drawing/2014/main" id="{59709622-E04D-A54A-A64D-D57AAAEBDA17}"/>
              </a:ext>
            </a:extLst>
          </p:cNvPr>
          <p:cNvCxnSpPr>
            <a:cxnSpLocks/>
            <a:stCxn id="56" idx="3"/>
            <a:endCxn id="58" idx="1"/>
          </p:cNvCxnSpPr>
          <p:nvPr/>
        </p:nvCxnSpPr>
        <p:spPr>
          <a:xfrm flipV="1">
            <a:off x="7221245" y="5685785"/>
            <a:ext cx="541319"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0" name="Google Shape;611;p33">
            <a:extLst>
              <a:ext uri="{FF2B5EF4-FFF2-40B4-BE49-F238E27FC236}">
                <a16:creationId xmlns:a16="http://schemas.microsoft.com/office/drawing/2014/main" id="{FB71DE69-9E15-BA4B-BBC3-BF70CBC23A3E}"/>
              </a:ext>
            </a:extLst>
          </p:cNvPr>
          <p:cNvSpPr/>
          <p:nvPr/>
        </p:nvSpPr>
        <p:spPr>
          <a:xfrm>
            <a:off x="4849404" y="2164203"/>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A</a:t>
            </a:r>
            <a:endParaRPr sz="1600" b="1" dirty="0">
              <a:latin typeface="Consolas" panose="020B0609020204030204" pitchFamily="49" charset="0"/>
              <a:cs typeface="Consolas" panose="020B0609020204030204" pitchFamily="49" charset="0"/>
            </a:endParaRPr>
          </a:p>
        </p:txBody>
      </p:sp>
      <p:sp>
        <p:nvSpPr>
          <p:cNvPr id="61" name="Google Shape;612;p33">
            <a:extLst>
              <a:ext uri="{FF2B5EF4-FFF2-40B4-BE49-F238E27FC236}">
                <a16:creationId xmlns:a16="http://schemas.microsoft.com/office/drawing/2014/main" id="{0CE15FD8-6B7A-4B41-B6B4-9DEE75BD6C2E}"/>
              </a:ext>
            </a:extLst>
          </p:cNvPr>
          <p:cNvSpPr/>
          <p:nvPr/>
        </p:nvSpPr>
        <p:spPr>
          <a:xfrm>
            <a:off x="5334842" y="1736567"/>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B</a:t>
            </a:r>
            <a:endParaRPr sz="1600" b="1" dirty="0">
              <a:latin typeface="Consolas" panose="020B0609020204030204" pitchFamily="49" charset="0"/>
              <a:cs typeface="Consolas" panose="020B0609020204030204" pitchFamily="49" charset="0"/>
            </a:endParaRPr>
          </a:p>
        </p:txBody>
      </p:sp>
      <p:sp>
        <p:nvSpPr>
          <p:cNvPr id="62" name="Google Shape;613;p33">
            <a:extLst>
              <a:ext uri="{FF2B5EF4-FFF2-40B4-BE49-F238E27FC236}">
                <a16:creationId xmlns:a16="http://schemas.microsoft.com/office/drawing/2014/main" id="{BC8E8757-2CCF-B74C-9AA9-1C5D1F7E189B}"/>
              </a:ext>
            </a:extLst>
          </p:cNvPr>
          <p:cNvSpPr/>
          <p:nvPr/>
        </p:nvSpPr>
        <p:spPr>
          <a:xfrm>
            <a:off x="5727842" y="2337351"/>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C</a:t>
            </a:r>
            <a:endParaRPr sz="1600" b="1" dirty="0">
              <a:latin typeface="Consolas" panose="020B0609020204030204" pitchFamily="49" charset="0"/>
              <a:cs typeface="Consolas" panose="020B0609020204030204" pitchFamily="49" charset="0"/>
            </a:endParaRPr>
          </a:p>
        </p:txBody>
      </p:sp>
      <p:cxnSp>
        <p:nvCxnSpPr>
          <p:cNvPr id="63" name="Google Shape;615;p33">
            <a:extLst>
              <a:ext uri="{FF2B5EF4-FFF2-40B4-BE49-F238E27FC236}">
                <a16:creationId xmlns:a16="http://schemas.microsoft.com/office/drawing/2014/main" id="{574A50C9-7FE2-6448-BB80-D5FB53CF6CD2}"/>
              </a:ext>
            </a:extLst>
          </p:cNvPr>
          <p:cNvCxnSpPr>
            <a:cxnSpLocks/>
            <a:stCxn id="60" idx="7"/>
            <a:endCxn id="61" idx="3"/>
          </p:cNvCxnSpPr>
          <p:nvPr/>
        </p:nvCxnSpPr>
        <p:spPr>
          <a:xfrm flipV="1">
            <a:off x="5184850" y="2072013"/>
            <a:ext cx="207546" cy="149744"/>
          </a:xfrm>
          <a:prstGeom prst="straightConnector1">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Google Shape;616;p33">
            <a:extLst>
              <a:ext uri="{FF2B5EF4-FFF2-40B4-BE49-F238E27FC236}">
                <a16:creationId xmlns:a16="http://schemas.microsoft.com/office/drawing/2014/main" id="{36123B04-EBD0-9D47-8F0C-567FFCB5FED5}"/>
              </a:ext>
            </a:extLst>
          </p:cNvPr>
          <p:cNvCxnSpPr>
            <a:cxnSpLocks/>
            <a:stCxn id="60" idx="5"/>
            <a:endCxn id="62" idx="2"/>
          </p:cNvCxnSpPr>
          <p:nvPr/>
        </p:nvCxnSpPr>
        <p:spPr>
          <a:xfrm>
            <a:off x="5184850" y="2499649"/>
            <a:ext cx="542992" cy="34202"/>
          </a:xfrm>
          <a:prstGeom prst="straightConnector1">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Google Shape;614;p33">
            <a:extLst>
              <a:ext uri="{FF2B5EF4-FFF2-40B4-BE49-F238E27FC236}">
                <a16:creationId xmlns:a16="http://schemas.microsoft.com/office/drawing/2014/main" id="{A81EE01A-0897-0E4D-AEEC-8B640914A7FD}"/>
              </a:ext>
            </a:extLst>
          </p:cNvPr>
          <p:cNvSpPr/>
          <p:nvPr/>
        </p:nvSpPr>
        <p:spPr>
          <a:xfrm>
            <a:off x="6309587" y="1608230"/>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E</a:t>
            </a:r>
            <a:endParaRPr sz="1600" b="1" dirty="0">
              <a:latin typeface="Consolas" panose="020B0609020204030204" pitchFamily="49" charset="0"/>
              <a:cs typeface="Consolas" panose="020B0609020204030204" pitchFamily="49" charset="0"/>
            </a:endParaRPr>
          </a:p>
        </p:txBody>
      </p:sp>
      <p:sp>
        <p:nvSpPr>
          <p:cNvPr id="66" name="Google Shape;614;p33">
            <a:extLst>
              <a:ext uri="{FF2B5EF4-FFF2-40B4-BE49-F238E27FC236}">
                <a16:creationId xmlns:a16="http://schemas.microsoft.com/office/drawing/2014/main" id="{3132945C-ADEB-3F4E-95DA-2FF976AAB248}"/>
              </a:ext>
            </a:extLst>
          </p:cNvPr>
          <p:cNvSpPr/>
          <p:nvPr/>
        </p:nvSpPr>
        <p:spPr>
          <a:xfrm>
            <a:off x="6472835" y="2303149"/>
            <a:ext cx="393000" cy="393000"/>
          </a:xfrm>
          <a:prstGeom prst="ellipse">
            <a:avLst/>
          </a:prstGeom>
          <a:solidFill>
            <a:schemeClr val="accent1">
              <a:lumMod val="20000"/>
              <a:lumOff val="80000"/>
            </a:scheme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r>
              <a:rPr lang="en" sz="1600" b="1" dirty="0">
                <a:latin typeface="Consolas" panose="020B0609020204030204" pitchFamily="49" charset="0"/>
                <a:cs typeface="Consolas" panose="020B0609020204030204" pitchFamily="49" charset="0"/>
              </a:rPr>
              <a:t>D</a:t>
            </a:r>
            <a:endParaRPr sz="1600" b="1" dirty="0">
              <a:latin typeface="Consolas" panose="020B0609020204030204" pitchFamily="49" charset="0"/>
              <a:cs typeface="Consolas" panose="020B0609020204030204" pitchFamily="49" charset="0"/>
            </a:endParaRPr>
          </a:p>
        </p:txBody>
      </p:sp>
      <p:cxnSp>
        <p:nvCxnSpPr>
          <p:cNvPr id="67" name="Google Shape;616;p33">
            <a:extLst>
              <a:ext uri="{FF2B5EF4-FFF2-40B4-BE49-F238E27FC236}">
                <a16:creationId xmlns:a16="http://schemas.microsoft.com/office/drawing/2014/main" id="{0246F2D7-A065-9B42-98C3-E2D7C2F10D3C}"/>
              </a:ext>
            </a:extLst>
          </p:cNvPr>
          <p:cNvCxnSpPr>
            <a:cxnSpLocks/>
            <a:stCxn id="62" idx="6"/>
            <a:endCxn id="66" idx="2"/>
          </p:cNvCxnSpPr>
          <p:nvPr/>
        </p:nvCxnSpPr>
        <p:spPr>
          <a:xfrm flipV="1">
            <a:off x="6120842" y="2499649"/>
            <a:ext cx="351993" cy="34202"/>
          </a:xfrm>
          <a:prstGeom prst="straightConnector1">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Google Shape;615;p33">
            <a:extLst>
              <a:ext uri="{FF2B5EF4-FFF2-40B4-BE49-F238E27FC236}">
                <a16:creationId xmlns:a16="http://schemas.microsoft.com/office/drawing/2014/main" id="{6E754F50-7F16-CA47-A03E-530C1976C15D}"/>
              </a:ext>
            </a:extLst>
          </p:cNvPr>
          <p:cNvCxnSpPr>
            <a:cxnSpLocks/>
            <a:stCxn id="62" idx="1"/>
            <a:endCxn id="61" idx="5"/>
          </p:cNvCxnSpPr>
          <p:nvPr/>
        </p:nvCxnSpPr>
        <p:spPr>
          <a:xfrm flipH="1" flipV="1">
            <a:off x="5670288" y="2072013"/>
            <a:ext cx="115108" cy="322892"/>
          </a:xfrm>
          <a:prstGeom prst="straightConnector1">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Google Shape;616;p33">
            <a:extLst>
              <a:ext uri="{FF2B5EF4-FFF2-40B4-BE49-F238E27FC236}">
                <a16:creationId xmlns:a16="http://schemas.microsoft.com/office/drawing/2014/main" id="{08BFA034-12F0-994B-AAB2-5DF4B501194E}"/>
              </a:ext>
            </a:extLst>
          </p:cNvPr>
          <p:cNvCxnSpPr>
            <a:cxnSpLocks/>
            <a:stCxn id="66" idx="1"/>
            <a:endCxn id="61" idx="6"/>
          </p:cNvCxnSpPr>
          <p:nvPr/>
        </p:nvCxnSpPr>
        <p:spPr>
          <a:xfrm flipH="1" flipV="1">
            <a:off x="5727842" y="1933067"/>
            <a:ext cx="802547" cy="427636"/>
          </a:xfrm>
          <a:prstGeom prst="straightConnector1">
            <a:avLst/>
          </a:prstGeom>
          <a:ln w="2857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D61239D0-048F-5341-806D-F022630B278F}"/>
              </a:ext>
            </a:extLst>
          </p:cNvPr>
          <p:cNvSpPr txBox="1"/>
          <p:nvPr/>
        </p:nvSpPr>
        <p:spPr>
          <a:xfrm>
            <a:off x="1417702" y="2603262"/>
            <a:ext cx="1851276" cy="369332"/>
          </a:xfrm>
          <a:prstGeom prst="rect">
            <a:avLst/>
          </a:prstGeom>
          <a:noFill/>
        </p:spPr>
        <p:txBody>
          <a:bodyPr wrap="none" rtlCol="0">
            <a:spAutoFit/>
          </a:bodyPr>
          <a:lstStyle/>
          <a:p>
            <a:r>
              <a:rPr lang="en-US" b="1" dirty="0"/>
              <a:t>Adjacency Matrix</a:t>
            </a:r>
          </a:p>
        </p:txBody>
      </p:sp>
      <p:sp>
        <p:nvSpPr>
          <p:cNvPr id="71" name="TextBox 70">
            <a:extLst>
              <a:ext uri="{FF2B5EF4-FFF2-40B4-BE49-F238E27FC236}">
                <a16:creationId xmlns:a16="http://schemas.microsoft.com/office/drawing/2014/main" id="{4E73F175-2630-8C41-9A57-BBDED24FF68B}"/>
              </a:ext>
            </a:extLst>
          </p:cNvPr>
          <p:cNvSpPr txBox="1"/>
          <p:nvPr/>
        </p:nvSpPr>
        <p:spPr>
          <a:xfrm>
            <a:off x="711091" y="2979119"/>
            <a:ext cx="3420552" cy="646331"/>
          </a:xfrm>
          <a:prstGeom prst="rect">
            <a:avLst/>
          </a:prstGeom>
          <a:noFill/>
        </p:spPr>
        <p:txBody>
          <a:bodyPr wrap="none" rtlCol="0">
            <a:spAutoFit/>
          </a:bodyPr>
          <a:lstStyle/>
          <a:p>
            <a:r>
              <a:rPr lang="en-US" dirty="0"/>
              <a:t>Store each edge as both directions</a:t>
            </a:r>
          </a:p>
          <a:p>
            <a:r>
              <a:rPr lang="en-US" dirty="0"/>
              <a:t>(makes the matrix symmetrical)</a:t>
            </a:r>
          </a:p>
        </p:txBody>
      </p:sp>
      <p:sp>
        <p:nvSpPr>
          <p:cNvPr id="72" name="TextBox 71">
            <a:extLst>
              <a:ext uri="{FF2B5EF4-FFF2-40B4-BE49-F238E27FC236}">
                <a16:creationId xmlns:a16="http://schemas.microsoft.com/office/drawing/2014/main" id="{69AD53E3-336F-B149-BD7E-FEF80F406F20}"/>
              </a:ext>
            </a:extLst>
          </p:cNvPr>
          <p:cNvSpPr txBox="1"/>
          <p:nvPr/>
        </p:nvSpPr>
        <p:spPr>
          <a:xfrm>
            <a:off x="8579706" y="2597867"/>
            <a:ext cx="1536639" cy="369332"/>
          </a:xfrm>
          <a:prstGeom prst="rect">
            <a:avLst/>
          </a:prstGeom>
          <a:noFill/>
        </p:spPr>
        <p:txBody>
          <a:bodyPr wrap="none" rtlCol="0">
            <a:spAutoFit/>
          </a:bodyPr>
          <a:lstStyle/>
          <a:p>
            <a:r>
              <a:rPr lang="en-US" b="1" dirty="0"/>
              <a:t>Adjacency List</a:t>
            </a:r>
          </a:p>
        </p:txBody>
      </p:sp>
      <p:sp>
        <p:nvSpPr>
          <p:cNvPr id="73" name="TextBox 72">
            <a:extLst>
              <a:ext uri="{FF2B5EF4-FFF2-40B4-BE49-F238E27FC236}">
                <a16:creationId xmlns:a16="http://schemas.microsoft.com/office/drawing/2014/main" id="{E5C2CD71-A748-884F-88E7-E9A419FE0C6C}"/>
              </a:ext>
            </a:extLst>
          </p:cNvPr>
          <p:cNvSpPr txBox="1"/>
          <p:nvPr/>
        </p:nvSpPr>
        <p:spPr>
          <a:xfrm>
            <a:off x="7873095" y="2973724"/>
            <a:ext cx="3420552" cy="646331"/>
          </a:xfrm>
          <a:prstGeom prst="rect">
            <a:avLst/>
          </a:prstGeom>
          <a:noFill/>
        </p:spPr>
        <p:txBody>
          <a:bodyPr wrap="none" rtlCol="0">
            <a:spAutoFit/>
          </a:bodyPr>
          <a:lstStyle/>
          <a:p>
            <a:r>
              <a:rPr lang="en-US" dirty="0"/>
              <a:t>Store each edge as both directions</a:t>
            </a:r>
          </a:p>
          <a:p>
            <a:r>
              <a:rPr lang="en-US" dirty="0"/>
              <a:t>(doubles the number of entries)</a:t>
            </a:r>
          </a:p>
        </p:txBody>
      </p:sp>
      <p:sp>
        <p:nvSpPr>
          <p:cNvPr id="75" name="Rectangle 74">
            <a:extLst>
              <a:ext uri="{FF2B5EF4-FFF2-40B4-BE49-F238E27FC236}">
                <a16:creationId xmlns:a16="http://schemas.microsoft.com/office/drawing/2014/main" id="{C897326F-5295-D548-A248-F86D0E241B98}"/>
              </a:ext>
            </a:extLst>
          </p:cNvPr>
          <p:cNvSpPr/>
          <p:nvPr/>
        </p:nvSpPr>
        <p:spPr>
          <a:xfrm>
            <a:off x="10159537" y="4998911"/>
            <a:ext cx="280518" cy="2542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A</a:t>
            </a:r>
          </a:p>
        </p:txBody>
      </p:sp>
      <p:sp>
        <p:nvSpPr>
          <p:cNvPr id="76" name="Rectangle 75">
            <a:extLst>
              <a:ext uri="{FF2B5EF4-FFF2-40B4-BE49-F238E27FC236}">
                <a16:creationId xmlns:a16="http://schemas.microsoft.com/office/drawing/2014/main" id="{89461BF4-E487-C444-AA95-B355B2E0877A}"/>
              </a:ext>
            </a:extLst>
          </p:cNvPr>
          <p:cNvSpPr/>
          <p:nvPr/>
        </p:nvSpPr>
        <p:spPr>
          <a:xfrm>
            <a:off x="10981374" y="4998910"/>
            <a:ext cx="280518" cy="254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85000"/>
                    <a:lumOff val="15000"/>
                  </a:schemeClr>
                </a:solidFill>
                <a:latin typeface="Consolas" panose="020B0609020204030204" pitchFamily="49" charset="0"/>
                <a:cs typeface="Consolas" panose="020B0609020204030204" pitchFamily="49" charset="0"/>
              </a:rPr>
              <a:t>1</a:t>
            </a:r>
          </a:p>
        </p:txBody>
      </p:sp>
      <p:cxnSp>
        <p:nvCxnSpPr>
          <p:cNvPr id="77" name="Straight Arrow Connector 76">
            <a:extLst>
              <a:ext uri="{FF2B5EF4-FFF2-40B4-BE49-F238E27FC236}">
                <a16:creationId xmlns:a16="http://schemas.microsoft.com/office/drawing/2014/main" id="{2CD92B7E-9B4C-B34D-B60F-2904306A6E8F}"/>
              </a:ext>
            </a:extLst>
          </p:cNvPr>
          <p:cNvCxnSpPr>
            <a:cxnSpLocks/>
            <a:stCxn id="75" idx="3"/>
            <a:endCxn id="76" idx="1"/>
          </p:cNvCxnSpPr>
          <p:nvPr/>
        </p:nvCxnSpPr>
        <p:spPr>
          <a:xfrm flipV="1">
            <a:off x="10440055" y="5126031"/>
            <a:ext cx="541319"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D3AA3FBA-0817-FF4B-B679-585268AA82B5}"/>
              </a:ext>
            </a:extLst>
          </p:cNvPr>
          <p:cNvSpPr/>
          <p:nvPr/>
        </p:nvSpPr>
        <p:spPr>
          <a:xfrm>
            <a:off x="6934766" y="5875996"/>
            <a:ext cx="280518" cy="2542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a:t>
            </a:r>
          </a:p>
        </p:txBody>
      </p:sp>
      <p:sp>
        <p:nvSpPr>
          <p:cNvPr id="81" name="Rectangle 80">
            <a:extLst>
              <a:ext uri="{FF2B5EF4-FFF2-40B4-BE49-F238E27FC236}">
                <a16:creationId xmlns:a16="http://schemas.microsoft.com/office/drawing/2014/main" id="{EFD67283-E2D1-084B-86BD-7CEA64BAC72E}"/>
              </a:ext>
            </a:extLst>
          </p:cNvPr>
          <p:cNvSpPr/>
          <p:nvPr/>
        </p:nvSpPr>
        <p:spPr>
          <a:xfrm>
            <a:off x="7760106" y="5875996"/>
            <a:ext cx="280518" cy="254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85000"/>
                    <a:lumOff val="15000"/>
                  </a:schemeClr>
                </a:solidFill>
                <a:latin typeface="Consolas" panose="020B0609020204030204" pitchFamily="49" charset="0"/>
                <a:cs typeface="Consolas" panose="020B0609020204030204" pitchFamily="49" charset="0"/>
              </a:rPr>
              <a:t>1</a:t>
            </a:r>
          </a:p>
        </p:txBody>
      </p:sp>
      <p:cxnSp>
        <p:nvCxnSpPr>
          <p:cNvPr id="82" name="Straight Arrow Connector 81">
            <a:extLst>
              <a:ext uri="{FF2B5EF4-FFF2-40B4-BE49-F238E27FC236}">
                <a16:creationId xmlns:a16="http://schemas.microsoft.com/office/drawing/2014/main" id="{C1A6C28D-45DC-484C-BA08-A15BC9EAC199}"/>
              </a:ext>
            </a:extLst>
          </p:cNvPr>
          <p:cNvCxnSpPr>
            <a:cxnSpLocks/>
            <a:stCxn id="80" idx="3"/>
            <a:endCxn id="81" idx="1"/>
          </p:cNvCxnSpPr>
          <p:nvPr/>
        </p:nvCxnSpPr>
        <p:spPr>
          <a:xfrm>
            <a:off x="7215284" y="6003117"/>
            <a:ext cx="54482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3" name="Rounded Rectangle 82">
            <a:extLst>
              <a:ext uri="{FF2B5EF4-FFF2-40B4-BE49-F238E27FC236}">
                <a16:creationId xmlns:a16="http://schemas.microsoft.com/office/drawing/2014/main" id="{32DC8413-E087-5342-9963-7E5E01EBD103}"/>
              </a:ext>
            </a:extLst>
          </p:cNvPr>
          <p:cNvSpPr/>
          <p:nvPr/>
        </p:nvSpPr>
        <p:spPr>
          <a:xfrm>
            <a:off x="8435561" y="5097646"/>
            <a:ext cx="702922" cy="1103622"/>
          </a:xfrm>
          <a:prstGeom prst="roundRect">
            <a:avLst>
              <a:gd name="adj" fmla="val 1852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7FAB1E15-349C-614D-8C32-BCD71EFD316D}"/>
              </a:ext>
            </a:extLst>
          </p:cNvPr>
          <p:cNvSpPr/>
          <p:nvPr/>
        </p:nvSpPr>
        <p:spPr>
          <a:xfrm>
            <a:off x="8630853" y="5203273"/>
            <a:ext cx="280518" cy="2542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A</a:t>
            </a:r>
          </a:p>
        </p:txBody>
      </p:sp>
      <p:sp>
        <p:nvSpPr>
          <p:cNvPr id="85" name="Rectangle 84">
            <a:extLst>
              <a:ext uri="{FF2B5EF4-FFF2-40B4-BE49-F238E27FC236}">
                <a16:creationId xmlns:a16="http://schemas.microsoft.com/office/drawing/2014/main" id="{1BA28870-EAA8-4A43-B0B8-C3086DC9916C}"/>
              </a:ext>
            </a:extLst>
          </p:cNvPr>
          <p:cNvSpPr/>
          <p:nvPr/>
        </p:nvSpPr>
        <p:spPr>
          <a:xfrm>
            <a:off x="8627350" y="5528683"/>
            <a:ext cx="280518" cy="2542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a:t>
            </a:r>
          </a:p>
        </p:txBody>
      </p:sp>
      <p:sp>
        <p:nvSpPr>
          <p:cNvPr id="86" name="Rounded Rectangle 85">
            <a:extLst>
              <a:ext uri="{FF2B5EF4-FFF2-40B4-BE49-F238E27FC236}">
                <a16:creationId xmlns:a16="http://schemas.microsoft.com/office/drawing/2014/main" id="{25A384B0-A909-6D45-9981-DC51559F5441}"/>
              </a:ext>
            </a:extLst>
          </p:cNvPr>
          <p:cNvSpPr/>
          <p:nvPr/>
        </p:nvSpPr>
        <p:spPr>
          <a:xfrm>
            <a:off x="9188387" y="5097646"/>
            <a:ext cx="747816" cy="1103622"/>
          </a:xfrm>
          <a:prstGeom prst="roundRect">
            <a:avLst>
              <a:gd name="adj" fmla="val 1731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8B004C08-873B-7A40-9202-018E844B8305}"/>
              </a:ext>
            </a:extLst>
          </p:cNvPr>
          <p:cNvSpPr/>
          <p:nvPr/>
        </p:nvSpPr>
        <p:spPr>
          <a:xfrm>
            <a:off x="9452690" y="5203272"/>
            <a:ext cx="280518" cy="254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85000"/>
                    <a:lumOff val="15000"/>
                  </a:schemeClr>
                </a:solidFill>
                <a:latin typeface="Consolas" panose="020B0609020204030204" pitchFamily="49" charset="0"/>
                <a:cs typeface="Consolas" panose="020B0609020204030204" pitchFamily="49" charset="0"/>
              </a:rPr>
              <a:t>1</a:t>
            </a:r>
          </a:p>
        </p:txBody>
      </p:sp>
      <p:sp>
        <p:nvSpPr>
          <p:cNvPr id="88" name="Rectangle 87">
            <a:extLst>
              <a:ext uri="{FF2B5EF4-FFF2-40B4-BE49-F238E27FC236}">
                <a16:creationId xmlns:a16="http://schemas.microsoft.com/office/drawing/2014/main" id="{9B28D376-D235-4F4E-9D74-098CDF841775}"/>
              </a:ext>
            </a:extLst>
          </p:cNvPr>
          <p:cNvSpPr/>
          <p:nvPr/>
        </p:nvSpPr>
        <p:spPr>
          <a:xfrm>
            <a:off x="9452690" y="5528683"/>
            <a:ext cx="280518" cy="254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85000"/>
                    <a:lumOff val="15000"/>
                  </a:schemeClr>
                </a:solidFill>
                <a:latin typeface="Consolas" panose="020B0609020204030204" pitchFamily="49" charset="0"/>
                <a:cs typeface="Consolas" panose="020B0609020204030204" pitchFamily="49" charset="0"/>
              </a:rPr>
              <a:t>1</a:t>
            </a:r>
          </a:p>
        </p:txBody>
      </p:sp>
      <p:cxnSp>
        <p:nvCxnSpPr>
          <p:cNvPr id="89" name="Straight Arrow Connector 88">
            <a:extLst>
              <a:ext uri="{FF2B5EF4-FFF2-40B4-BE49-F238E27FC236}">
                <a16:creationId xmlns:a16="http://schemas.microsoft.com/office/drawing/2014/main" id="{95FA648C-2595-F645-9648-60EA80C9681A}"/>
              </a:ext>
            </a:extLst>
          </p:cNvPr>
          <p:cNvCxnSpPr>
            <a:cxnSpLocks/>
            <a:stCxn id="84" idx="3"/>
            <a:endCxn id="87" idx="1"/>
          </p:cNvCxnSpPr>
          <p:nvPr/>
        </p:nvCxnSpPr>
        <p:spPr>
          <a:xfrm flipV="1">
            <a:off x="8911371" y="5330393"/>
            <a:ext cx="541319"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552DFE08-2493-C143-87C6-E11CDD0256F7}"/>
              </a:ext>
            </a:extLst>
          </p:cNvPr>
          <p:cNvCxnSpPr>
            <a:cxnSpLocks/>
            <a:stCxn id="85" idx="3"/>
            <a:endCxn id="88" idx="1"/>
          </p:cNvCxnSpPr>
          <p:nvPr/>
        </p:nvCxnSpPr>
        <p:spPr>
          <a:xfrm>
            <a:off x="8907868" y="5655804"/>
            <a:ext cx="54482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4E53C99D-4B29-5048-964F-AA0EA8C1EC13}"/>
              </a:ext>
            </a:extLst>
          </p:cNvPr>
          <p:cNvSpPr/>
          <p:nvPr/>
        </p:nvSpPr>
        <p:spPr>
          <a:xfrm>
            <a:off x="8628104" y="5854094"/>
            <a:ext cx="280518" cy="2542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D</a:t>
            </a:r>
          </a:p>
        </p:txBody>
      </p:sp>
      <p:sp>
        <p:nvSpPr>
          <p:cNvPr id="92" name="Rectangle 91">
            <a:extLst>
              <a:ext uri="{FF2B5EF4-FFF2-40B4-BE49-F238E27FC236}">
                <a16:creationId xmlns:a16="http://schemas.microsoft.com/office/drawing/2014/main" id="{9BBB9B95-32F5-154B-95FE-48FF16FE6107}"/>
              </a:ext>
            </a:extLst>
          </p:cNvPr>
          <p:cNvSpPr/>
          <p:nvPr/>
        </p:nvSpPr>
        <p:spPr>
          <a:xfrm>
            <a:off x="9449941" y="5854093"/>
            <a:ext cx="280518" cy="254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85000"/>
                    <a:lumOff val="15000"/>
                  </a:schemeClr>
                </a:solidFill>
                <a:latin typeface="Consolas" panose="020B0609020204030204" pitchFamily="49" charset="0"/>
                <a:cs typeface="Consolas" panose="020B0609020204030204" pitchFamily="49" charset="0"/>
              </a:rPr>
              <a:t>1</a:t>
            </a:r>
          </a:p>
        </p:txBody>
      </p:sp>
      <p:cxnSp>
        <p:nvCxnSpPr>
          <p:cNvPr id="93" name="Straight Arrow Connector 92">
            <a:extLst>
              <a:ext uri="{FF2B5EF4-FFF2-40B4-BE49-F238E27FC236}">
                <a16:creationId xmlns:a16="http://schemas.microsoft.com/office/drawing/2014/main" id="{19E2F45F-2F48-FB4C-A538-044408B55350}"/>
              </a:ext>
            </a:extLst>
          </p:cNvPr>
          <p:cNvCxnSpPr>
            <a:cxnSpLocks/>
            <a:stCxn id="91" idx="3"/>
            <a:endCxn id="92" idx="1"/>
          </p:cNvCxnSpPr>
          <p:nvPr/>
        </p:nvCxnSpPr>
        <p:spPr>
          <a:xfrm flipV="1">
            <a:off x="8908622" y="5981214"/>
            <a:ext cx="541319"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B2B87D1D-B690-474B-AFDD-358313E4B273}"/>
              </a:ext>
            </a:extLst>
          </p:cNvPr>
          <p:cNvSpPr/>
          <p:nvPr/>
        </p:nvSpPr>
        <p:spPr>
          <a:xfrm>
            <a:off x="5725589" y="5867211"/>
            <a:ext cx="407504" cy="36933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a:t>
            </a:r>
          </a:p>
        </p:txBody>
      </p:sp>
      <p:cxnSp>
        <p:nvCxnSpPr>
          <p:cNvPr id="99" name="Straight Arrow Connector 98">
            <a:extLst>
              <a:ext uri="{FF2B5EF4-FFF2-40B4-BE49-F238E27FC236}">
                <a16:creationId xmlns:a16="http://schemas.microsoft.com/office/drawing/2014/main" id="{D3E5CFAE-11A2-024D-BA36-B47A8327B5A2}"/>
              </a:ext>
            </a:extLst>
          </p:cNvPr>
          <p:cNvCxnSpPr>
            <a:cxnSpLocks/>
          </p:cNvCxnSpPr>
          <p:nvPr/>
        </p:nvCxnSpPr>
        <p:spPr>
          <a:xfrm flipV="1">
            <a:off x="6145536" y="5284951"/>
            <a:ext cx="2276883" cy="10000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164988"/>
      </p:ext>
    </p:extLst>
  </p:cSld>
  <p:clrMapOvr>
    <a:masterClrMapping/>
  </p:clrMapOvr>
</p:sld>
</file>

<file path=ppt/theme/theme1.xml><?xml version="1.0" encoding="utf-8"?>
<a:theme xmlns:a="http://schemas.openxmlformats.org/drawingml/2006/main" name="CSE 373 Summer 2020">
  <a:themeElements>
    <a:clrScheme name="CSE 373 20su">
      <a:dk1>
        <a:srgbClr val="000000"/>
      </a:dk1>
      <a:lt1>
        <a:srgbClr val="FFFFFF"/>
      </a:lt1>
      <a:dk2>
        <a:srgbClr val="44546A"/>
      </a:dk2>
      <a:lt2>
        <a:srgbClr val="E7E6E6"/>
      </a:lt2>
      <a:accent1>
        <a:srgbClr val="2E235D"/>
      </a:accent1>
      <a:accent2>
        <a:srgbClr val="E83C60"/>
      </a:accent2>
      <a:accent3>
        <a:srgbClr val="2699A9"/>
      </a:accent3>
      <a:accent4>
        <a:srgbClr val="FFC000"/>
      </a:accent4>
      <a:accent5>
        <a:srgbClr val="EE8A64"/>
      </a:accent5>
      <a:accent6>
        <a:srgbClr val="09A98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19176</TotalTime>
  <Words>4543</Words>
  <Application>Microsoft Macintosh PowerPoint</Application>
  <PresentationFormat>Widescreen</PresentationFormat>
  <Paragraphs>928</Paragraphs>
  <Slides>34</Slides>
  <Notes>34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Calibri</vt:lpstr>
      <vt:lpstr>Cambria Math</vt:lpstr>
      <vt:lpstr>Consolas</vt:lpstr>
      <vt:lpstr>Montserrat</vt:lpstr>
      <vt:lpstr>Montserrat ExtraBold</vt:lpstr>
      <vt:lpstr>Montserrat SemiBold</vt:lpstr>
      <vt:lpstr>System Font Regular</vt:lpstr>
      <vt:lpstr>Wingdings</vt:lpstr>
      <vt:lpstr>CSE 373 Summer 2020</vt:lpstr>
      <vt:lpstr>BFS, DFS, Shortest Paths</vt:lpstr>
      <vt:lpstr>Announcements</vt:lpstr>
      <vt:lpstr>Learning Objectives</vt:lpstr>
      <vt:lpstr>Lecture Outline</vt:lpstr>
      <vt:lpstr>Review  Graph Glossary</vt:lpstr>
      <vt:lpstr>Review  Adjacency Matrix</vt:lpstr>
      <vt:lpstr>PowerPoint Presentation</vt:lpstr>
      <vt:lpstr>Review  Adjacency List: Hash Maps</vt:lpstr>
      <vt:lpstr>Adapting for Undirected Graphs</vt:lpstr>
      <vt:lpstr>Tradeoffs</vt:lpstr>
      <vt:lpstr>373: Assumed Graph Implementations</vt:lpstr>
      <vt:lpstr>Lecture Outline</vt:lpstr>
      <vt:lpstr>s-t Connectivity Problem</vt:lpstr>
      <vt:lpstr>s-t Connectivity Problem: Proposed Solution</vt:lpstr>
      <vt:lpstr>PowerPoint Presentation</vt:lpstr>
      <vt:lpstr>What’s wrong with this proposal?</vt:lpstr>
      <vt:lpstr>s-t Connectivity Problem: Better Solution</vt:lpstr>
      <vt:lpstr>PowerPoint Presentation</vt:lpstr>
      <vt:lpstr>PowerPoint Presentation</vt:lpstr>
      <vt:lpstr>Lecture Outline</vt:lpstr>
      <vt:lpstr>Breadth-First Search (BFS)</vt:lpstr>
      <vt:lpstr>BFS Implementation</vt:lpstr>
      <vt:lpstr>BFS Implementation: In Action</vt:lpstr>
      <vt:lpstr>BFS Intuition: Why Does it Work?</vt:lpstr>
      <vt:lpstr>BFS’s Evil Twin: DFS!</vt:lpstr>
      <vt:lpstr>Recap: Graph Traversals</vt:lpstr>
      <vt:lpstr>Using BFS for the s-t Connectivity Problem</vt:lpstr>
      <vt:lpstr>Lecture Outline</vt:lpstr>
      <vt:lpstr>The Shortest Path Problem</vt:lpstr>
      <vt:lpstr>Using BFS for the Shortest Path Problem</vt:lpstr>
      <vt:lpstr>BFS for Shortest Paths: Example</vt:lpstr>
      <vt:lpstr>What about the Target Vertex?</vt:lpstr>
      <vt:lpstr>Recap: Graph Problems</vt:lpstr>
      <vt:lpstr>Next Stop  Weighted Shortest Paths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S Johnston</dc:creator>
  <cp:lastModifiedBy>Aaron S Johnston</cp:lastModifiedBy>
  <cp:revision>754</cp:revision>
  <dcterms:created xsi:type="dcterms:W3CDTF">2020-06-13T06:27:42Z</dcterms:created>
  <dcterms:modified xsi:type="dcterms:W3CDTF">2020-07-29T22:10:41Z</dcterms:modified>
</cp:coreProperties>
</file>