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91" r:id="rId3"/>
    <p:sldId id="512" r:id="rId4"/>
    <p:sldId id="621" r:id="rId5"/>
    <p:sldId id="611" r:id="rId6"/>
    <p:sldId id="612" r:id="rId7"/>
    <p:sldId id="604" r:id="rId8"/>
    <p:sldId id="323" r:id="rId9"/>
    <p:sldId id="400" r:id="rId10"/>
    <p:sldId id="623" r:id="rId11"/>
    <p:sldId id="498" r:id="rId12"/>
    <p:sldId id="499" r:id="rId13"/>
    <p:sldId id="500" r:id="rId14"/>
    <p:sldId id="501" r:id="rId15"/>
    <p:sldId id="642" r:id="rId16"/>
    <p:sldId id="644" r:id="rId17"/>
    <p:sldId id="624" r:id="rId18"/>
    <p:sldId id="625" r:id="rId19"/>
    <p:sldId id="626" r:id="rId20"/>
    <p:sldId id="627" r:id="rId21"/>
    <p:sldId id="629" r:id="rId22"/>
    <p:sldId id="628" r:id="rId23"/>
    <p:sldId id="633" r:id="rId24"/>
    <p:sldId id="630" r:id="rId25"/>
    <p:sldId id="643" r:id="rId26"/>
    <p:sldId id="632" r:id="rId27"/>
    <p:sldId id="635" r:id="rId28"/>
    <p:sldId id="636" r:id="rId29"/>
    <p:sldId id="634" r:id="rId30"/>
    <p:sldId id="265" r:id="rId31"/>
    <p:sldId id="641" r:id="rId32"/>
    <p:sldId id="637" r:id="rId33"/>
    <p:sldId id="279" r:id="rId34"/>
    <p:sldId id="281" r:id="rId35"/>
    <p:sldId id="266" r:id="rId36"/>
    <p:sldId id="6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A479"/>
    <a:srgbClr val="008BBE"/>
    <a:srgbClr val="E83C61"/>
    <a:srgbClr val="E06768"/>
    <a:srgbClr val="09A989"/>
    <a:srgbClr val="E8B7C2"/>
    <a:srgbClr val="81F8E1"/>
    <a:srgbClr val="FFD0D1"/>
    <a:srgbClr val="FFDFDF"/>
    <a:srgbClr val="FFB0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2"/>
    <p:restoredTop sz="88789"/>
  </p:normalViewPr>
  <p:slideViewPr>
    <p:cSldViewPr snapToGrid="0" snapToObjects="1">
      <p:cViewPr>
        <p:scale>
          <a:sx n="94" d="100"/>
          <a:sy n="94" d="100"/>
        </p:scale>
        <p:origin x="2072" y="1064"/>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7/16/20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a:t>
            </a:fld>
            <a:endParaRPr lang="en-US"/>
          </a:p>
        </p:txBody>
      </p:sp>
    </p:spTree>
    <p:extLst>
      <p:ext uri="{BB962C8B-B14F-4D97-AF65-F5344CB8AC3E}">
        <p14:creationId xmlns:p14="http://schemas.microsoft.com/office/powerpoint/2010/main" val="279511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246320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 is a term frequently mentioned when purchasing computers and looking at the hardware details.  For us programmers, RAM is the physical location where data gets stored for the programs we run. It’s the main location for data structures, variables, method calls, etc. that we create in our programs.  When you look at this screenshot saying how much memory is being used, it’s talking about how much RAM.  Somewhat frequently when things say ‘memory’ it really means RAM.</a:t>
            </a:r>
          </a:p>
        </p:txBody>
      </p:sp>
      <p:sp>
        <p:nvSpPr>
          <p:cNvPr id="4" name="Slide Number Placeholder 3"/>
          <p:cNvSpPr>
            <a:spLocks noGrp="1"/>
          </p:cNvSpPr>
          <p:nvPr>
            <p:ph type="sldNum" sz="quarter" idx="5"/>
          </p:nvPr>
        </p:nvSpPr>
        <p:spPr/>
        <p:txBody>
          <a:bodyPr/>
          <a:lstStyle/>
          <a:p>
            <a:fld id="{93B336D0-BB87-4158-9DDA-BA914A234D18}" type="slidenum">
              <a:rPr lang="en-US" smtClean="0"/>
              <a:t>11</a:t>
            </a:fld>
            <a:endParaRPr lang="en-US"/>
          </a:p>
        </p:txBody>
      </p:sp>
    </p:spTree>
    <p:extLst>
      <p:ext uri="{BB962C8B-B14F-4D97-AF65-F5344CB8AC3E}">
        <p14:creationId xmlns:p14="http://schemas.microsoft.com/office/powerpoint/2010/main" val="34656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It turns out that for computer scientists / programming, we don’t have to know about the circuits and electricity that makes this green blob computer chip works. Luckily for us RAM can be thought of as a very big array -- this is how we should thing about RAM in our programs for us to be able to take advantage of it / understand how our programs interact with it.</a:t>
            </a:r>
          </a:p>
          <a:p>
            <a:pPr marL="0" indent="0">
              <a:buFontTx/>
              <a:buNone/>
            </a:pPr>
            <a:endParaRPr lang="en-US" dirty="0"/>
          </a:p>
          <a:p>
            <a:pPr marL="0" indent="0">
              <a:buFontTx/>
              <a:buNone/>
            </a:pPr>
            <a:r>
              <a:rPr lang="en-US" dirty="0"/>
              <a:t>RAM can be thought of as an array for 2 reasons in particular</a:t>
            </a:r>
          </a:p>
          <a:p>
            <a:pPr marL="628650" lvl="1" indent="-171450">
              <a:buFontTx/>
              <a:buChar char="-"/>
            </a:pPr>
            <a:r>
              <a:rPr lang="en-US" dirty="0"/>
              <a:t>you think of RAM having spaces for you to store stuff, just like you would in an array … and it also has indices (but for memory its called addresses) that describe where in RAM / the array a particular piece of data is located</a:t>
            </a:r>
          </a:p>
          <a:p>
            <a:pPr marL="628650" lvl="1" indent="-171450">
              <a:buFontTx/>
              <a:buChar char="-"/>
            </a:pPr>
            <a:endParaRPr lang="en-US" dirty="0"/>
          </a:p>
          <a:p>
            <a:pPr marL="628650" lvl="1" indent="-171450">
              <a:buFontTx/>
              <a:buChar char="-"/>
            </a:pPr>
            <a:r>
              <a:rPr lang="en-US" dirty="0"/>
              <a:t>Also just because of this Random access thing – you might have heard this before but people sometimes describe arrays as random access because you can access any random index in an array equally to other indices / easily. It’s the same for RAM (the computer chip one) – all addresses are easily accessed as all the others</a:t>
            </a:r>
          </a:p>
        </p:txBody>
      </p:sp>
      <p:sp>
        <p:nvSpPr>
          <p:cNvPr id="4" name="Slide Number Placeholder 3"/>
          <p:cNvSpPr>
            <a:spLocks noGrp="1"/>
          </p:cNvSpPr>
          <p:nvPr>
            <p:ph type="sldNum" sz="quarter" idx="5"/>
          </p:nvPr>
        </p:nvSpPr>
        <p:spPr/>
        <p:txBody>
          <a:bodyPr/>
          <a:lstStyle/>
          <a:p>
            <a:fld id="{93B336D0-BB87-4158-9DDA-BA914A234D18}" type="slidenum">
              <a:rPr lang="en-US" smtClean="0"/>
              <a:t>12</a:t>
            </a:fld>
            <a:endParaRPr lang="en-US"/>
          </a:p>
        </p:txBody>
      </p:sp>
    </p:spTree>
    <p:extLst>
      <p:ext uri="{BB962C8B-B14F-4D97-AF65-F5344CB8AC3E}">
        <p14:creationId xmlns:p14="http://schemas.microsoft.com/office/powerpoint/2010/main" val="2735677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high-level view (there are some more details to it if you want to Google / take more classes) of how variables and values are stored inside RAM visually. You can imagine that when we create variables like above, it’s just like putting things in array, except for this course we can think of your computer just choosing where things go (there’s a more well defined system for it that you can read up on – search memory layout)</a:t>
            </a:r>
          </a:p>
        </p:txBody>
      </p:sp>
      <p:sp>
        <p:nvSpPr>
          <p:cNvPr id="4" name="Slide Number Placeholder 3"/>
          <p:cNvSpPr>
            <a:spLocks noGrp="1"/>
          </p:cNvSpPr>
          <p:nvPr>
            <p:ph type="sldNum" sz="quarter" idx="5"/>
          </p:nvPr>
        </p:nvSpPr>
        <p:spPr/>
        <p:txBody>
          <a:bodyPr/>
          <a:lstStyle/>
          <a:p>
            <a:fld id="{93B336D0-BB87-4158-9DDA-BA914A234D18}" type="slidenum">
              <a:rPr lang="en-US" smtClean="0"/>
              <a:t>13</a:t>
            </a:fld>
            <a:endParaRPr lang="en-US"/>
          </a:p>
        </p:txBody>
      </p:sp>
    </p:spTree>
    <p:extLst>
      <p:ext uri="{BB962C8B-B14F-4D97-AF65-F5344CB8AC3E}">
        <p14:creationId xmlns:p14="http://schemas.microsoft.com/office/powerpoint/2010/main" val="156947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data structures look like?  Variables are simple but what about when we put things inside linked lists and arrays?</a:t>
            </a:r>
          </a:p>
        </p:txBody>
      </p:sp>
      <p:sp>
        <p:nvSpPr>
          <p:cNvPr id="4" name="Slide Number Placeholder 3"/>
          <p:cNvSpPr>
            <a:spLocks noGrp="1"/>
          </p:cNvSpPr>
          <p:nvPr>
            <p:ph type="sldNum" sz="quarter" idx="5"/>
          </p:nvPr>
        </p:nvSpPr>
        <p:spPr/>
        <p:txBody>
          <a:bodyPr/>
          <a:lstStyle/>
          <a:p>
            <a:fld id="{93B336D0-BB87-4158-9DDA-BA914A234D18}" type="slidenum">
              <a:rPr lang="en-US" smtClean="0"/>
              <a:t>14</a:t>
            </a:fld>
            <a:endParaRPr lang="en-US"/>
          </a:p>
        </p:txBody>
      </p:sp>
    </p:spTree>
    <p:extLst>
      <p:ext uri="{BB962C8B-B14F-4D97-AF65-F5344CB8AC3E}">
        <p14:creationId xmlns:p14="http://schemas.microsoft.com/office/powerpoint/2010/main" val="2886432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15</a:t>
            </a:fld>
            <a:endParaRPr lang="en-US"/>
          </a:p>
        </p:txBody>
      </p:sp>
    </p:spTree>
    <p:extLst>
      <p:ext uri="{BB962C8B-B14F-4D97-AF65-F5344CB8AC3E}">
        <p14:creationId xmlns:p14="http://schemas.microsoft.com/office/powerpoint/2010/main" val="11516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16</a:t>
            </a:fld>
            <a:endParaRPr lang="en-US"/>
          </a:p>
        </p:txBody>
      </p:sp>
    </p:spTree>
    <p:extLst>
      <p:ext uri="{BB962C8B-B14F-4D97-AF65-F5344CB8AC3E}">
        <p14:creationId xmlns:p14="http://schemas.microsoft.com/office/powerpoint/2010/main" val="220394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17</a:t>
            </a:fld>
            <a:endParaRPr lang="en-US"/>
          </a:p>
        </p:txBody>
      </p:sp>
    </p:spTree>
    <p:extLst>
      <p:ext uri="{BB962C8B-B14F-4D97-AF65-F5344CB8AC3E}">
        <p14:creationId xmlns:p14="http://schemas.microsoft.com/office/powerpoint/2010/main" val="774590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18</a:t>
            </a:fld>
            <a:endParaRPr lang="en-US"/>
          </a:p>
        </p:txBody>
      </p:sp>
    </p:spTree>
    <p:extLst>
      <p:ext uri="{BB962C8B-B14F-4D97-AF65-F5344CB8AC3E}">
        <p14:creationId xmlns:p14="http://schemas.microsoft.com/office/powerpoint/2010/main" val="2862617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19</a:t>
            </a:fld>
            <a:endParaRPr lang="en-US"/>
          </a:p>
        </p:txBody>
      </p:sp>
    </p:spTree>
    <p:extLst>
      <p:ext uri="{BB962C8B-B14F-4D97-AF65-F5344CB8AC3E}">
        <p14:creationId xmlns:p14="http://schemas.microsoft.com/office/powerpoint/2010/main" val="228300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a:t>
            </a:fld>
            <a:endParaRPr lang="en-US"/>
          </a:p>
        </p:txBody>
      </p:sp>
    </p:spTree>
    <p:extLst>
      <p:ext uri="{BB962C8B-B14F-4D97-AF65-F5344CB8AC3E}">
        <p14:creationId xmlns:p14="http://schemas.microsoft.com/office/powerpoint/2010/main" val="2791738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20</a:t>
            </a:fld>
            <a:endParaRPr lang="en-US"/>
          </a:p>
        </p:txBody>
      </p:sp>
    </p:spTree>
    <p:extLst>
      <p:ext uri="{BB962C8B-B14F-4D97-AF65-F5344CB8AC3E}">
        <p14:creationId xmlns:p14="http://schemas.microsoft.com/office/powerpoint/2010/main" val="3625410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21</a:t>
            </a:fld>
            <a:endParaRPr lang="en-US"/>
          </a:p>
        </p:txBody>
      </p:sp>
    </p:spTree>
    <p:extLst>
      <p:ext uri="{BB962C8B-B14F-4D97-AF65-F5344CB8AC3E}">
        <p14:creationId xmlns:p14="http://schemas.microsoft.com/office/powerpoint/2010/main" val="192762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repl.it</a:t>
            </a:r>
            <a:r>
              <a:rPr lang="en-US" dirty="0"/>
              <a:t>/</a:t>
            </a:r>
            <a:r>
              <a:rPr lang="en-US" dirty="0" err="1"/>
              <a:t>repls</a:t>
            </a:r>
            <a:r>
              <a:rPr lang="en-US" dirty="0"/>
              <a:t>/</a:t>
            </a:r>
            <a:r>
              <a:rPr lang="en-US" dirty="0" err="1"/>
              <a:t>MistyroseLinedTransformation</a:t>
            </a:r>
            <a:r>
              <a:rPr lang="en-US" dirty="0"/>
              <a:t> </a:t>
            </a:r>
            <a:r>
              <a:rPr lang="en-US" sz="1100" i="1" dirty="0"/>
              <a:t>(15 sec to run)</a:t>
            </a:r>
            <a:endParaRPr lang="en-US" i="1" dirty="0"/>
          </a:p>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22</a:t>
            </a:fld>
            <a:endParaRPr lang="en-US"/>
          </a:p>
        </p:txBody>
      </p:sp>
    </p:spTree>
    <p:extLst>
      <p:ext uri="{BB962C8B-B14F-4D97-AF65-F5344CB8AC3E}">
        <p14:creationId xmlns:p14="http://schemas.microsoft.com/office/powerpoint/2010/main" val="1904999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23</a:t>
            </a:fld>
            <a:endParaRPr lang="en-US"/>
          </a:p>
        </p:txBody>
      </p:sp>
    </p:spTree>
    <p:extLst>
      <p:ext uri="{BB962C8B-B14F-4D97-AF65-F5344CB8AC3E}">
        <p14:creationId xmlns:p14="http://schemas.microsoft.com/office/powerpoint/2010/main" val="3770665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24</a:t>
            </a:fld>
            <a:endParaRPr lang="en-US"/>
          </a:p>
        </p:txBody>
      </p:sp>
    </p:spTree>
    <p:extLst>
      <p:ext uri="{BB962C8B-B14F-4D97-AF65-F5344CB8AC3E}">
        <p14:creationId xmlns:p14="http://schemas.microsoft.com/office/powerpoint/2010/main" val="254380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25</a:t>
            </a:fld>
            <a:endParaRPr lang="en-US"/>
          </a:p>
        </p:txBody>
      </p:sp>
    </p:spTree>
    <p:extLst>
      <p:ext uri="{BB962C8B-B14F-4D97-AF65-F5344CB8AC3E}">
        <p14:creationId xmlns:p14="http://schemas.microsoft.com/office/powerpoint/2010/main" val="1362270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26</a:t>
            </a:fld>
            <a:endParaRPr lang="en-US"/>
          </a:p>
        </p:txBody>
      </p:sp>
    </p:spTree>
    <p:extLst>
      <p:ext uri="{BB962C8B-B14F-4D97-AF65-F5344CB8AC3E}">
        <p14:creationId xmlns:p14="http://schemas.microsoft.com/office/powerpoint/2010/main" val="2960274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27</a:t>
            </a:fld>
            <a:endParaRPr lang="en-US"/>
          </a:p>
        </p:txBody>
      </p:sp>
    </p:spTree>
    <p:extLst>
      <p:ext uri="{BB962C8B-B14F-4D97-AF65-F5344CB8AC3E}">
        <p14:creationId xmlns:p14="http://schemas.microsoft.com/office/powerpoint/2010/main" val="2926150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28</a:t>
            </a:fld>
            <a:endParaRPr lang="en-US"/>
          </a:p>
        </p:txBody>
      </p:sp>
    </p:spTree>
    <p:extLst>
      <p:ext uri="{BB962C8B-B14F-4D97-AF65-F5344CB8AC3E}">
        <p14:creationId xmlns:p14="http://schemas.microsoft.com/office/powerpoint/2010/main" val="742158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29</a:t>
            </a:fld>
            <a:endParaRPr lang="en-US"/>
          </a:p>
        </p:txBody>
      </p:sp>
    </p:spTree>
    <p:extLst>
      <p:ext uri="{BB962C8B-B14F-4D97-AF65-F5344CB8AC3E}">
        <p14:creationId xmlns:p14="http://schemas.microsoft.com/office/powerpoint/2010/main" val="248683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a:t>
            </a:fld>
            <a:endParaRPr lang="en-US"/>
          </a:p>
        </p:txBody>
      </p:sp>
    </p:spTree>
    <p:extLst>
      <p:ext uri="{BB962C8B-B14F-4D97-AF65-F5344CB8AC3E}">
        <p14:creationId xmlns:p14="http://schemas.microsoft.com/office/powerpoint/2010/main" val="2934831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30</a:t>
            </a:fld>
            <a:endParaRPr lang="en-US"/>
          </a:p>
        </p:txBody>
      </p:sp>
    </p:spTree>
    <p:extLst>
      <p:ext uri="{BB962C8B-B14F-4D97-AF65-F5344CB8AC3E}">
        <p14:creationId xmlns:p14="http://schemas.microsoft.com/office/powerpoint/2010/main" val="215246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 Tree Example: get(23)</a:t>
            </a:r>
          </a:p>
          <a:p>
            <a:r>
              <a:rPr lang="en-US"/>
              <a:t>https://www.polleverywhere.com/clickable_images/GoDV0NXtzSvrRyksM9RSL</a:t>
            </a:r>
          </a:p>
        </p:txBody>
      </p:sp>
      <p:sp>
        <p:nvSpPr>
          <p:cNvPr id="4" name="Slide Number Placeholder 3"/>
          <p:cNvSpPr>
            <a:spLocks noGrp="1"/>
          </p:cNvSpPr>
          <p:nvPr>
            <p:ph type="sldNum" sz="quarter" idx="5"/>
          </p:nvPr>
        </p:nvSpPr>
        <p:spPr/>
        <p:txBody>
          <a:bodyPr/>
          <a:lstStyle/>
          <a:p>
            <a:fld id="{A660FC8D-3FAB-384B-A523-F958535FCC05}" type="slidenum">
              <a:rPr lang="en-US" smtClean="0"/>
              <a:t>31</a:t>
            </a:fld>
            <a:endParaRPr lang="en-US"/>
          </a:p>
        </p:txBody>
      </p:sp>
    </p:spTree>
    <p:extLst>
      <p:ext uri="{BB962C8B-B14F-4D97-AF65-F5344CB8AC3E}">
        <p14:creationId xmlns:p14="http://schemas.microsoft.com/office/powerpoint/2010/main" val="2395356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32</a:t>
            </a:fld>
            <a:endParaRPr lang="en-US"/>
          </a:p>
        </p:txBody>
      </p:sp>
    </p:spTree>
    <p:extLst>
      <p:ext uri="{BB962C8B-B14F-4D97-AF65-F5344CB8AC3E}">
        <p14:creationId xmlns:p14="http://schemas.microsoft.com/office/powerpoint/2010/main" val="2240696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33</a:t>
            </a:fld>
            <a:endParaRPr lang="en-US"/>
          </a:p>
        </p:txBody>
      </p:sp>
    </p:spTree>
    <p:extLst>
      <p:ext uri="{BB962C8B-B14F-4D97-AF65-F5344CB8AC3E}">
        <p14:creationId xmlns:p14="http://schemas.microsoft.com/office/powerpoint/2010/main" val="4066395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34</a:t>
            </a:fld>
            <a:endParaRPr lang="en-US"/>
          </a:p>
        </p:txBody>
      </p:sp>
    </p:spTree>
    <p:extLst>
      <p:ext uri="{BB962C8B-B14F-4D97-AF65-F5344CB8AC3E}">
        <p14:creationId xmlns:p14="http://schemas.microsoft.com/office/powerpoint/2010/main" val="2173952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35</a:t>
            </a:fld>
            <a:endParaRPr lang="en-US"/>
          </a:p>
        </p:txBody>
      </p:sp>
    </p:spTree>
    <p:extLst>
      <p:ext uri="{BB962C8B-B14F-4D97-AF65-F5344CB8AC3E}">
        <p14:creationId xmlns:p14="http://schemas.microsoft.com/office/powerpoint/2010/main" val="2644859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36</a:t>
            </a:fld>
            <a:endParaRPr lang="en-US"/>
          </a:p>
        </p:txBody>
      </p:sp>
    </p:spTree>
    <p:extLst>
      <p:ext uri="{BB962C8B-B14F-4D97-AF65-F5344CB8AC3E}">
        <p14:creationId xmlns:p14="http://schemas.microsoft.com/office/powerpoint/2010/main" val="371214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4</a:t>
            </a:fld>
            <a:endParaRPr lang="en-US"/>
          </a:p>
        </p:txBody>
      </p:sp>
    </p:spTree>
    <p:extLst>
      <p:ext uri="{BB962C8B-B14F-4D97-AF65-F5344CB8AC3E}">
        <p14:creationId xmlns:p14="http://schemas.microsoft.com/office/powerpoint/2010/main" val="334162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5</a:t>
            </a:fld>
            <a:endParaRPr lang="en-US"/>
          </a:p>
        </p:txBody>
      </p:sp>
    </p:spTree>
    <p:extLst>
      <p:ext uri="{BB962C8B-B14F-4D97-AF65-F5344CB8AC3E}">
        <p14:creationId xmlns:p14="http://schemas.microsoft.com/office/powerpoint/2010/main" val="166859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6</a:t>
            </a:fld>
            <a:endParaRPr lang="en-US"/>
          </a:p>
        </p:txBody>
      </p:sp>
    </p:spTree>
    <p:extLst>
      <p:ext uri="{BB962C8B-B14F-4D97-AF65-F5344CB8AC3E}">
        <p14:creationId xmlns:p14="http://schemas.microsoft.com/office/powerpoint/2010/main" val="59396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25298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p:txBody>
          <a:bodyPr/>
          <a:lstStyle/>
          <a:p>
            <a:pPr marL="158750" indent="0" eaLnBrk="1" hangingPunct="1">
              <a:buNone/>
            </a:pPr>
            <a:endParaRPr lang="en-US" dirty="0">
              <a:latin typeface="Arial" charset="0"/>
            </a:endParaRPr>
          </a:p>
        </p:txBody>
      </p:sp>
      <p:sp>
        <p:nvSpPr>
          <p:cNvPr id="48131" name="Slide Number Placeholder 3"/>
          <p:cNvSpPr>
            <a:spLocks noGrp="1"/>
          </p:cNvSpPr>
          <p:nvPr>
            <p:ph type="sldNum" sz="quarter" idx="5"/>
          </p:nvPr>
        </p:nvSpPr>
        <p:spPr>
          <a:noFill/>
        </p:spPr>
        <p:txBody>
          <a:bodyPr/>
          <a:lstStyle/>
          <a:p>
            <a:fld id="{F46C03FF-3F48-4FE9-8DEA-1E3B53543B36}" type="slidenum">
              <a:rPr lang="en-US"/>
              <a:pPr/>
              <a:t>8</a:t>
            </a:fld>
            <a:endParaRPr lang="en-US"/>
          </a:p>
        </p:txBody>
      </p:sp>
    </p:spTree>
    <p:extLst>
      <p:ext uri="{BB962C8B-B14F-4D97-AF65-F5344CB8AC3E}">
        <p14:creationId xmlns:p14="http://schemas.microsoft.com/office/powerpoint/2010/main" val="4135841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9</a:t>
            </a:fld>
            <a:endParaRPr lang="en-US"/>
          </a:p>
        </p:txBody>
      </p:sp>
    </p:spTree>
    <p:extLst>
      <p:ext uri="{BB962C8B-B14F-4D97-AF65-F5344CB8AC3E}">
        <p14:creationId xmlns:p14="http://schemas.microsoft.com/office/powerpoint/2010/main" val="2353242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A660E5-0D31-D049-86B2-0794F6A9F71E}"/>
              </a:ext>
            </a:extLst>
          </p:cNvPr>
          <p:cNvSpPr/>
          <p:nvPr userDrawn="1"/>
        </p:nvSpPr>
        <p:spPr>
          <a:xfrm>
            <a:off x="-75414" y="0"/>
            <a:ext cx="12343614" cy="6858000"/>
          </a:xfrm>
          <a:prstGeom prst="rect">
            <a:avLst/>
          </a:prstGeom>
          <a:solidFill>
            <a:srgbClr val="2E235D"/>
          </a:solidFill>
          <a:ln>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8C267F-E2C0-6546-AB36-6C9268BDB617}"/>
              </a:ext>
            </a:extLst>
          </p:cNvPr>
          <p:cNvPicPr>
            <a:picLocks noChangeAspect="1"/>
          </p:cNvPicPr>
          <p:nvPr userDrawn="1"/>
        </p:nvPicPr>
        <p:blipFill>
          <a:blip r:embed="rId2"/>
          <a:srcRect/>
          <a:stretch/>
        </p:blipFill>
        <p:spPr>
          <a:xfrm>
            <a:off x="-62054" y="-90529"/>
            <a:ext cx="12291681" cy="7039054"/>
          </a:xfrm>
          <a:prstGeom prst="rect">
            <a:avLst/>
          </a:prstGeom>
        </p:spPr>
      </p:pic>
      <p:sp>
        <p:nvSpPr>
          <p:cNvPr id="8" name="Rounded Rectangle 7">
            <a:extLst>
              <a:ext uri="{FF2B5EF4-FFF2-40B4-BE49-F238E27FC236}">
                <a16:creationId xmlns:a16="http://schemas.microsoft.com/office/drawing/2014/main" id="{E2D1BB74-0E76-424E-9431-E2DFD70A90F2}"/>
              </a:ext>
            </a:extLst>
          </p:cNvPr>
          <p:cNvSpPr/>
          <p:nvPr userDrawn="1"/>
        </p:nvSpPr>
        <p:spPr>
          <a:xfrm>
            <a:off x="7167842" y="1236372"/>
            <a:ext cx="5250244" cy="5153775"/>
          </a:xfrm>
          <a:prstGeom prst="roundRect">
            <a:avLst>
              <a:gd name="adj" fmla="val 1114"/>
            </a:avLst>
          </a:prstGeom>
          <a:solidFill>
            <a:srgbClr val="FAFAFA"/>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 Master title style</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373</a:t>
            </a:r>
          </a:p>
        </p:txBody>
      </p:sp>
      <p:sp>
        <p:nvSpPr>
          <p:cNvPr id="13" name="TextBox 12">
            <a:extLst>
              <a:ext uri="{FF2B5EF4-FFF2-40B4-BE49-F238E27FC236}">
                <a16:creationId xmlns:a16="http://schemas.microsoft.com/office/drawing/2014/main" id="{2B78BE69-200E-4044-A2C1-9E437C58D5E9}"/>
              </a:ext>
            </a:extLst>
          </p:cNvPr>
          <p:cNvSpPr txBox="1"/>
          <p:nvPr userDrawn="1"/>
        </p:nvSpPr>
        <p:spPr>
          <a:xfrm>
            <a:off x="8346734" y="5086748"/>
            <a:ext cx="3390395" cy="881408"/>
          </a:xfrm>
          <a:prstGeom prst="rect">
            <a:avLst/>
          </a:prstGeom>
          <a:noFill/>
        </p:spPr>
        <p:txBody>
          <a:bodyPr wrap="square" numCol="2" rtlCol="0">
            <a:noAutofit/>
          </a:bodyPr>
          <a:lstStyle/>
          <a:p>
            <a:r>
              <a:rPr lang="en-US" sz="1200" b="1" i="0" dirty="0">
                <a:solidFill>
                  <a:schemeClr val="tx1">
                    <a:lumMod val="65000"/>
                    <a:lumOff val="35000"/>
                  </a:schemeClr>
                </a:solidFill>
                <a:latin typeface="Montserrat SemiBold" pitchFamily="2" charset="77"/>
              </a:rPr>
              <a:t>Timothy </a:t>
            </a:r>
            <a:r>
              <a:rPr lang="en-US" sz="1200" b="1" i="0" dirty="0" err="1">
                <a:solidFill>
                  <a:schemeClr val="tx1">
                    <a:lumMod val="65000"/>
                    <a:lumOff val="35000"/>
                  </a:schemeClr>
                </a:solidFill>
                <a:latin typeface="Montserrat SemiBold" pitchFamily="2" charset="77"/>
              </a:rPr>
              <a:t>Akintilo</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Brian Chan</a:t>
            </a:r>
          </a:p>
          <a:p>
            <a:r>
              <a:rPr lang="en-US" sz="1200" b="1" i="0" dirty="0">
                <a:solidFill>
                  <a:schemeClr val="tx1">
                    <a:lumMod val="65000"/>
                    <a:lumOff val="35000"/>
                  </a:schemeClr>
                </a:solidFill>
                <a:latin typeface="Montserrat SemiBold" pitchFamily="2" charset="77"/>
              </a:rPr>
              <a:t>Joyce </a:t>
            </a:r>
            <a:r>
              <a:rPr lang="en-US" sz="1200" b="1" i="0" dirty="0" err="1">
                <a:solidFill>
                  <a:schemeClr val="tx1">
                    <a:lumMod val="65000"/>
                    <a:lumOff val="35000"/>
                  </a:schemeClr>
                </a:solidFill>
                <a:latin typeface="Montserrat SemiBold" pitchFamily="2" charset="77"/>
              </a:rPr>
              <a:t>Elauria</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Eric Fan</a:t>
            </a:r>
          </a:p>
          <a:p>
            <a:r>
              <a:rPr lang="en-US" sz="1200" b="1" i="0" dirty="0">
                <a:solidFill>
                  <a:schemeClr val="tx1">
                    <a:lumMod val="65000"/>
                    <a:lumOff val="35000"/>
                  </a:schemeClr>
                </a:solidFill>
                <a:latin typeface="Montserrat SemiBold" pitchFamily="2" charset="77"/>
              </a:rPr>
              <a:t>Farrell </a:t>
            </a:r>
            <a:r>
              <a:rPr lang="en-US" sz="1200" b="1" i="0" dirty="0" err="1">
                <a:solidFill>
                  <a:schemeClr val="tx1">
                    <a:lumMod val="65000"/>
                    <a:lumOff val="35000"/>
                  </a:schemeClr>
                </a:solidFill>
                <a:latin typeface="Montserrat SemiBold" pitchFamily="2" charset="77"/>
              </a:rPr>
              <a:t>Fileas</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Melissa </a:t>
            </a:r>
            <a:r>
              <a:rPr lang="en-US" sz="1200" b="1" i="0" dirty="0" err="1">
                <a:solidFill>
                  <a:schemeClr val="tx1">
                    <a:lumMod val="65000"/>
                    <a:lumOff val="35000"/>
                  </a:schemeClr>
                </a:solidFill>
                <a:latin typeface="Montserrat SemiBold" pitchFamily="2" charset="77"/>
              </a:rPr>
              <a:t>Hovik</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Leona </a:t>
            </a:r>
            <a:r>
              <a:rPr lang="en-US" sz="1200" b="1" i="0" dirty="0" err="1">
                <a:solidFill>
                  <a:schemeClr val="tx1">
                    <a:lumMod val="65000"/>
                    <a:lumOff val="35000"/>
                  </a:schemeClr>
                </a:solidFill>
                <a:latin typeface="Montserrat SemiBold" pitchFamily="2" charset="77"/>
              </a:rPr>
              <a:t>Kazi</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Keanu </a:t>
            </a:r>
            <a:r>
              <a:rPr lang="en-US" sz="1200" b="1" i="0" dirty="0" err="1">
                <a:solidFill>
                  <a:schemeClr val="tx1">
                    <a:lumMod val="65000"/>
                    <a:lumOff val="35000"/>
                  </a:schemeClr>
                </a:solidFill>
                <a:latin typeface="Montserrat SemiBold" pitchFamily="2" charset="77"/>
              </a:rPr>
              <a:t>Vestil</a:t>
            </a:r>
            <a:endParaRPr lang="en-US" sz="1200" b="1" i="0" dirty="0">
              <a:solidFill>
                <a:schemeClr val="tx1">
                  <a:lumMod val="65000"/>
                  <a:lumOff val="35000"/>
                </a:schemeClr>
              </a:solidFill>
              <a:latin typeface="Montserrat SemiBold" pitchFamily="2" charset="77"/>
            </a:endParaRPr>
          </a:p>
          <a:p>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Howard Xiao</a:t>
            </a:r>
          </a:p>
        </p:txBody>
      </p:sp>
      <p:sp>
        <p:nvSpPr>
          <p:cNvPr id="15" name="Rectangle 14">
            <a:extLst>
              <a:ext uri="{FF2B5EF4-FFF2-40B4-BE49-F238E27FC236}">
                <a16:creationId xmlns:a16="http://schemas.microsoft.com/office/drawing/2014/main" id="{44EAF4F2-01CF-EC46-93D6-03F2FDFE184D}"/>
              </a:ext>
            </a:extLst>
          </p:cNvPr>
          <p:cNvSpPr/>
          <p:nvPr userDrawn="1"/>
        </p:nvSpPr>
        <p:spPr>
          <a:xfrm>
            <a:off x="8346734" y="4819413"/>
            <a:ext cx="1446230" cy="276999"/>
          </a:xfrm>
          <a:prstGeom prst="rect">
            <a:avLst/>
          </a:prstGeom>
        </p:spPr>
        <p:txBody>
          <a:bodyPr wrap="none">
            <a:spAutoFit/>
          </a:bodyPr>
          <a:lstStyle/>
          <a:p>
            <a:r>
              <a:rPr lang="en-US" sz="1200" b="1" i="0" dirty="0">
                <a:solidFill>
                  <a:schemeClr val="tx1">
                    <a:lumMod val="65000"/>
                    <a:lumOff val="35000"/>
                  </a:schemeClr>
                </a:solidFill>
                <a:latin typeface="Montserrat SemiBold" pitchFamily="2" charset="77"/>
              </a:rPr>
              <a:t>Aaron Johnston</a:t>
            </a:r>
          </a:p>
        </p:txBody>
      </p:sp>
      <p:sp>
        <p:nvSpPr>
          <p:cNvPr id="16" name="Rectangle 15">
            <a:extLst>
              <a:ext uri="{FF2B5EF4-FFF2-40B4-BE49-F238E27FC236}">
                <a16:creationId xmlns:a16="http://schemas.microsoft.com/office/drawing/2014/main" id="{63074505-8E8F-B24F-A5BE-1DB9A8DED503}"/>
              </a:ext>
            </a:extLst>
          </p:cNvPr>
          <p:cNvSpPr/>
          <p:nvPr userDrawn="1"/>
        </p:nvSpPr>
        <p:spPr>
          <a:xfrm>
            <a:off x="7360567" y="4819413"/>
            <a:ext cx="986167" cy="276999"/>
          </a:xfrm>
          <a:prstGeom prst="rect">
            <a:avLst/>
          </a:prstGeom>
        </p:spPr>
        <p:txBody>
          <a:bodyPr wrap="none">
            <a:spAutoFit/>
          </a:bodyPr>
          <a:lstStyle/>
          <a:p>
            <a:pPr algn="r"/>
            <a:r>
              <a:rPr lang="en-US" sz="1200" b="1" i="0">
                <a:solidFill>
                  <a:schemeClr val="bg1">
                    <a:lumMod val="65000"/>
                  </a:schemeClr>
                </a:solidFill>
                <a:latin typeface="Montserrat" pitchFamily="2" charset="77"/>
              </a:rPr>
              <a:t>Instructor</a:t>
            </a:r>
            <a:endParaRPr lang="en-US" sz="1200" b="1" i="0" dirty="0">
              <a:solidFill>
                <a:schemeClr val="bg1">
                  <a:lumMod val="65000"/>
                </a:schemeClr>
              </a:solidFill>
              <a:latin typeface="Montserrat" pitchFamily="2" charset="77"/>
            </a:endParaRPr>
          </a:p>
        </p:txBody>
      </p:sp>
      <p:sp>
        <p:nvSpPr>
          <p:cNvPr id="17" name="Rectangle 16">
            <a:extLst>
              <a:ext uri="{FF2B5EF4-FFF2-40B4-BE49-F238E27FC236}">
                <a16:creationId xmlns:a16="http://schemas.microsoft.com/office/drawing/2014/main" id="{6498BAF8-1E44-DB4E-9257-6B3BC83B7863}"/>
              </a:ext>
            </a:extLst>
          </p:cNvPr>
          <p:cNvSpPr/>
          <p:nvPr userDrawn="1"/>
        </p:nvSpPr>
        <p:spPr>
          <a:xfrm>
            <a:off x="7848275" y="5075655"/>
            <a:ext cx="479618" cy="276999"/>
          </a:xfrm>
          <a:prstGeom prst="rect">
            <a:avLst/>
          </a:prstGeom>
        </p:spPr>
        <p:txBody>
          <a:bodyPr wrap="none">
            <a:spAutoFit/>
          </a:bodyPr>
          <a:lstStyle/>
          <a:p>
            <a:pPr algn="r"/>
            <a:r>
              <a:rPr lang="en-US" sz="1200" b="1" i="0">
                <a:solidFill>
                  <a:schemeClr val="bg1">
                    <a:lumMod val="65000"/>
                  </a:schemeClr>
                </a:solidFill>
                <a:latin typeface="Montserrat" pitchFamily="2" charset="77"/>
              </a:rPr>
              <a:t>TAs</a:t>
            </a:r>
            <a:endParaRPr lang="en-US" sz="1200" b="1" i="0" dirty="0">
              <a:solidFill>
                <a:schemeClr val="bg1">
                  <a:lumMod val="65000"/>
                </a:schemeClr>
              </a:solidFill>
              <a:latin typeface="Montserrat" pitchFamily="2" charset="77"/>
            </a:endParaRPr>
          </a:p>
        </p:txBody>
      </p:sp>
      <p:sp>
        <p:nvSpPr>
          <p:cNvPr id="18" name="Rectangle 17">
            <a:extLst>
              <a:ext uri="{FF2B5EF4-FFF2-40B4-BE49-F238E27FC236}">
                <a16:creationId xmlns:a16="http://schemas.microsoft.com/office/drawing/2014/main" id="{9BC725FB-FF53-2F4D-8F32-E3582C5A0F05}"/>
              </a:ext>
            </a:extLst>
          </p:cNvPr>
          <p:cNvSpPr/>
          <p:nvPr userDrawn="1"/>
        </p:nvSpPr>
        <p:spPr>
          <a:xfrm>
            <a:off x="9947419" y="5633793"/>
            <a:ext cx="2160499" cy="276999"/>
          </a:xfrm>
          <a:prstGeom prst="rect">
            <a:avLst/>
          </a:prstGeom>
        </p:spPr>
        <p:txBody>
          <a:bodyPr wrap="square">
            <a:spAutoFit/>
          </a:bodyPr>
          <a:lstStyle/>
          <a:p>
            <a:pPr marL="9525" indent="0">
              <a:tabLst/>
            </a:pPr>
            <a:r>
              <a:rPr lang="en-US" sz="1200" b="1" i="0" dirty="0">
                <a:solidFill>
                  <a:schemeClr val="tx1">
                    <a:lumMod val="65000"/>
                    <a:lumOff val="35000"/>
                  </a:schemeClr>
                </a:solidFill>
                <a:latin typeface="Montserrat SemiBold" pitchFamily="2" charset="77"/>
              </a:rPr>
              <a:t>Siddharth Vaidyanathan</a:t>
            </a:r>
          </a:p>
        </p:txBody>
      </p:sp>
      <p:cxnSp>
        <p:nvCxnSpPr>
          <p:cNvPr id="3" name="Straight Connector 2">
            <a:extLst>
              <a:ext uri="{FF2B5EF4-FFF2-40B4-BE49-F238E27FC236}">
                <a16:creationId xmlns:a16="http://schemas.microsoft.com/office/drawing/2014/main" id="{BAC05E88-8AF6-194B-9672-EDDDCDDD56AE}"/>
              </a:ext>
            </a:extLst>
          </p:cNvPr>
          <p:cNvCxnSpPr>
            <a:cxnSpLocks/>
          </p:cNvCxnSpPr>
          <p:nvPr userDrawn="1"/>
        </p:nvCxnSpPr>
        <p:spPr>
          <a:xfrm>
            <a:off x="7360567" y="4535920"/>
            <a:ext cx="470760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0248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11</a:t>
            </a:r>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llEverywhe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14882" y="189488"/>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6F027E-A466-424B-A56C-C5857F0E6FA7}"/>
              </a:ext>
            </a:extLst>
          </p:cNvPr>
          <p:cNvPicPr>
            <a:picLocks noChangeAspect="1"/>
          </p:cNvPicPr>
          <p:nvPr userDrawn="1"/>
        </p:nvPicPr>
        <p:blipFill>
          <a:blip r:embed="rId2"/>
          <a:stretch>
            <a:fillRect/>
          </a:stretch>
        </p:blipFill>
        <p:spPr>
          <a:xfrm>
            <a:off x="396618" y="254185"/>
            <a:ext cx="3709636" cy="855009"/>
          </a:xfrm>
          <a:prstGeom prst="rect">
            <a:avLst/>
          </a:prstGeom>
        </p:spPr>
      </p:pic>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pollev.com/uwcse373</a:t>
            </a:r>
          </a:p>
        </p:txBody>
      </p:sp>
    </p:spTree>
    <p:extLst>
      <p:ext uri="{BB962C8B-B14F-4D97-AF65-F5344CB8AC3E}">
        <p14:creationId xmlns:p14="http://schemas.microsoft.com/office/powerpoint/2010/main" val="106305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4F1-978C-6343-BF90-B404034CB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4F229-CC7E-6549-B870-85C68E662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2A86D8F-09C9-484A-A9EC-64E198B90B29}"/>
              </a:ext>
            </a:extLst>
          </p:cNvPr>
          <p:cNvSpPr>
            <a:spLocks noGrp="1"/>
          </p:cNvSpPr>
          <p:nvPr>
            <p:ph type="sldNum" sz="quarter" idx="10"/>
          </p:nvPr>
        </p:nvSpPr>
        <p:spPr/>
        <p:txBody>
          <a:bodyPr/>
          <a:lstStyle/>
          <a:p>
            <a:fld id="{B84CCEFC-A9FF-8249-A3D3-21FB7B7CCB8D}" type="slidenum">
              <a:rPr lang="en-US" smtClean="0"/>
              <a:pPr/>
              <a:t>‹#›</a:t>
            </a:fld>
            <a:endParaRPr lang="en-US"/>
          </a:p>
        </p:txBody>
      </p:sp>
    </p:spTree>
    <p:extLst>
      <p:ext uri="{BB962C8B-B14F-4D97-AF65-F5344CB8AC3E}">
        <p14:creationId xmlns:p14="http://schemas.microsoft.com/office/powerpoint/2010/main" val="193045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549903" y="6492875"/>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29764" y="-6263"/>
            <a:ext cx="12221763" cy="230293"/>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373 Summer 2020</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Montserrat SemiBold" pitchFamily="2" charset="77"/>
              </a:rPr>
              <a:t>LEC 11: Memory &amp; Caching, B+ Trees</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5" r:id="rId5"/>
    <p:sldLayoutId id="2147483657" r:id="rId6"/>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tiff"/><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tiff"/><Relationship Id="rId11" Type="http://schemas.openxmlformats.org/officeDocument/2006/relationships/image" Target="../media/image22.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26.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repl.it/repls/MistyroseLinedTransformation"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newyorker.com/magazine/2018/12/10/the-friendship-that-made-google-hug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fpnE6UAfbtU"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ece.uw.edu/academics/bs/cours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823054" cy="1954786"/>
          </a:xfrm>
        </p:spPr>
        <p:txBody>
          <a:bodyPr/>
          <a:lstStyle/>
          <a:p>
            <a:r>
              <a:rPr lang="en-US" sz="5400" dirty="0"/>
              <a:t>Memory &amp; Caching, B+ Trees</a:t>
            </a:r>
          </a:p>
        </p:txBody>
      </p:sp>
      <p:sp>
        <p:nvSpPr>
          <p:cNvPr id="3" name="TextBox 2">
            <a:extLst>
              <a:ext uri="{FF2B5EF4-FFF2-40B4-BE49-F238E27FC236}">
                <a16:creationId xmlns:a16="http://schemas.microsoft.com/office/drawing/2014/main" id="{CA86C931-2F9F-1949-B765-EE0BF932B1A7}"/>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7" name="Rounded Rectangle 6">
            <a:extLst>
              <a:ext uri="{FF2B5EF4-FFF2-40B4-BE49-F238E27FC236}">
                <a16:creationId xmlns:a16="http://schemas.microsoft.com/office/drawing/2014/main" id="{A0808519-770C-F345-BDA5-8F39C53CDBC3}"/>
              </a:ext>
            </a:extLst>
          </p:cNvPr>
          <p:cNvSpPr/>
          <p:nvPr/>
        </p:nvSpPr>
        <p:spPr>
          <a:xfrm>
            <a:off x="8501965" y="4358457"/>
            <a:ext cx="2386682" cy="39259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Calibri" panose="020F0502020204030204" pitchFamily="34" charset="0"/>
                <a:cs typeface="Calibri" panose="020F0502020204030204" pitchFamily="34" charset="0"/>
              </a:rPr>
              <a:t>pollev.com/uwcse373</a:t>
            </a:r>
          </a:p>
        </p:txBody>
      </p:sp>
      <p:sp>
        <p:nvSpPr>
          <p:cNvPr id="4" name="TextBox 3">
            <a:extLst>
              <a:ext uri="{FF2B5EF4-FFF2-40B4-BE49-F238E27FC236}">
                <a16:creationId xmlns:a16="http://schemas.microsoft.com/office/drawing/2014/main" id="{1335008A-098F-B549-9DF4-CB8455EC993D}"/>
              </a:ext>
            </a:extLst>
          </p:cNvPr>
          <p:cNvSpPr txBox="1"/>
          <p:nvPr/>
        </p:nvSpPr>
        <p:spPr>
          <a:xfrm>
            <a:off x="7484881" y="1742352"/>
            <a:ext cx="4631431" cy="646331"/>
          </a:xfrm>
          <a:prstGeom prst="rect">
            <a:avLst/>
          </a:prstGeom>
          <a:noFill/>
        </p:spPr>
        <p:txBody>
          <a:bodyPr wrap="square" rtlCol="0">
            <a:spAutoFit/>
          </a:bodyPr>
          <a:lstStyle/>
          <a:p>
            <a:r>
              <a:rPr lang="en-US" dirty="0">
                <a:solidFill>
                  <a:schemeClr val="tx1">
                    <a:lumMod val="75000"/>
                    <a:lumOff val="25000"/>
                  </a:schemeClr>
                </a:solidFill>
              </a:rPr>
              <a:t>Which of the following statements is true about an AVL Tree?</a:t>
            </a:r>
          </a:p>
        </p:txBody>
      </p:sp>
      <p:sp>
        <p:nvSpPr>
          <p:cNvPr id="12" name="TextBox 11">
            <a:extLst>
              <a:ext uri="{FF2B5EF4-FFF2-40B4-BE49-F238E27FC236}">
                <a16:creationId xmlns:a16="http://schemas.microsoft.com/office/drawing/2014/main" id="{5618E295-5A43-4243-8900-B56FE7A5B550}"/>
              </a:ext>
            </a:extLst>
          </p:cNvPr>
          <p:cNvSpPr txBox="1"/>
          <p:nvPr/>
        </p:nvSpPr>
        <p:spPr>
          <a:xfrm>
            <a:off x="7549004" y="2499543"/>
            <a:ext cx="4462021" cy="1631216"/>
          </a:xfrm>
          <a:prstGeom prst="rect">
            <a:avLst/>
          </a:prstGeom>
          <a:noFill/>
        </p:spPr>
        <p:txBody>
          <a:bodyPr wrap="square" rtlCol="0">
            <a:spAutoFit/>
          </a:bodyPr>
          <a:lstStyle/>
          <a:p>
            <a:pPr marL="342900" indent="-342900">
              <a:buAutoNum type="alphaLcParenR"/>
            </a:pPr>
            <a:r>
              <a:rPr lang="en-US" sz="1600" dirty="0">
                <a:solidFill>
                  <a:schemeClr val="tx1">
                    <a:lumMod val="75000"/>
                    <a:lumOff val="25000"/>
                  </a:schemeClr>
                </a:solidFill>
              </a:rPr>
              <a:t>It remains perfectly balanced after an insert</a:t>
            </a:r>
          </a:p>
          <a:p>
            <a:pPr marL="342900" indent="-342900">
              <a:buAutoNum type="alphaLcParenR"/>
            </a:pPr>
            <a:r>
              <a:rPr lang="en-US" sz="1600" dirty="0">
                <a:solidFill>
                  <a:schemeClr val="tx1">
                    <a:lumMod val="75000"/>
                    <a:lumOff val="25000"/>
                  </a:schemeClr>
                </a:solidFill>
              </a:rPr>
              <a:t>The get operation has a better best-case runtime than get for a normal BST</a:t>
            </a:r>
          </a:p>
          <a:p>
            <a:pPr marL="342900" indent="-342900">
              <a:buAutoNum type="alphaLcParenR"/>
            </a:pPr>
            <a:r>
              <a:rPr lang="en-US" sz="1600" dirty="0">
                <a:solidFill>
                  <a:schemeClr val="tx1">
                    <a:lumMod val="75000"/>
                    <a:lumOff val="25000"/>
                  </a:schemeClr>
                </a:solidFill>
              </a:rPr>
              <a:t>Rotations always happen at the tree’s root</a:t>
            </a:r>
          </a:p>
          <a:p>
            <a:pPr marL="342900" indent="-342900">
              <a:buAutoNum type="alphaLcParenR"/>
            </a:pPr>
            <a:r>
              <a:rPr lang="en-US" sz="1600" dirty="0">
                <a:solidFill>
                  <a:schemeClr val="tx1">
                    <a:lumMod val="75000"/>
                    <a:lumOff val="25000"/>
                  </a:schemeClr>
                </a:solidFill>
              </a:rPr>
              <a:t>At most one rotation (or double rotation) is needed to rebalance after an insert</a:t>
            </a:r>
          </a:p>
        </p:txBody>
      </p:sp>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AF5198-A6EF-E547-9D23-5C261904D0F6}"/>
              </a:ext>
            </a:extLst>
          </p:cNvPr>
          <p:cNvPicPr>
            <a:picLocks noChangeAspect="1"/>
          </p:cNvPicPr>
          <p:nvPr/>
        </p:nvPicPr>
        <p:blipFill rotWithShape="1">
          <a:blip r:embed="rId3"/>
          <a:srcRect l="39208" r="36011"/>
          <a:stretch/>
        </p:blipFill>
        <p:spPr>
          <a:xfrm rot="16200000">
            <a:off x="5175337" y="4567038"/>
            <a:ext cx="919565" cy="3710781"/>
          </a:xfrm>
          <a:prstGeom prst="rect">
            <a:avLst/>
          </a:prstGeom>
        </p:spPr>
      </p:pic>
      <p:sp>
        <p:nvSpPr>
          <p:cNvPr id="2" name="Title 1">
            <a:extLst>
              <a:ext uri="{FF2B5EF4-FFF2-40B4-BE49-F238E27FC236}">
                <a16:creationId xmlns:a16="http://schemas.microsoft.com/office/drawing/2014/main" id="{459F4E51-8D15-5645-B1AA-E84EAE9D8E16}"/>
              </a:ext>
            </a:extLst>
          </p:cNvPr>
          <p:cNvSpPr>
            <a:spLocks noGrp="1"/>
          </p:cNvSpPr>
          <p:nvPr>
            <p:ph type="title"/>
          </p:nvPr>
        </p:nvSpPr>
        <p:spPr/>
        <p:txBody>
          <a:bodyPr/>
          <a:lstStyle/>
          <a:p>
            <a:r>
              <a:rPr lang="en-US" dirty="0"/>
              <a:t>So... What </a:t>
            </a:r>
            <a:r>
              <a:rPr lang="en-US" i="1" dirty="0"/>
              <a:t>is</a:t>
            </a:r>
            <a:r>
              <a:rPr lang="en-US" dirty="0"/>
              <a:t> a Computer?</a:t>
            </a:r>
          </a:p>
        </p:txBody>
      </p:sp>
      <p:sp>
        <p:nvSpPr>
          <p:cNvPr id="3" name="Content Placeholder 2">
            <a:extLst>
              <a:ext uri="{FF2B5EF4-FFF2-40B4-BE49-F238E27FC236}">
                <a16:creationId xmlns:a16="http://schemas.microsoft.com/office/drawing/2014/main" id="{66642212-2C66-724F-8941-83FBED9B3471}"/>
              </a:ext>
            </a:extLst>
          </p:cNvPr>
          <p:cNvSpPr>
            <a:spLocks noGrp="1"/>
          </p:cNvSpPr>
          <p:nvPr>
            <p:ph idx="1"/>
          </p:nvPr>
        </p:nvSpPr>
        <p:spPr>
          <a:xfrm>
            <a:off x="838200" y="1371600"/>
            <a:ext cx="10515600" cy="2181225"/>
          </a:xfrm>
        </p:spPr>
        <p:txBody>
          <a:bodyPr>
            <a:normAutofit lnSpcReduction="10000"/>
          </a:bodyPr>
          <a:lstStyle/>
          <a:p>
            <a:r>
              <a:rPr lang="en-US" dirty="0"/>
              <a:t>At the simplest level, think of a computer as being two components:</a:t>
            </a:r>
          </a:p>
          <a:p>
            <a:pPr lvl="1"/>
            <a:r>
              <a:rPr lang="en-US" dirty="0"/>
              <a:t>CPU: Central Processing Unit (The “brain”. When any operation is run, it’s running in the CPU. Takes in inputs and evaluates an output.)</a:t>
            </a:r>
          </a:p>
          <a:p>
            <a:pPr lvl="1"/>
            <a:r>
              <a:rPr lang="en-US" dirty="0"/>
              <a:t>RAM: Random Access Memory (The “notebook”. Where data is kept track of, and stored between operations. Inputs are read from here and outputs are written here.)</a:t>
            </a:r>
          </a:p>
        </p:txBody>
      </p:sp>
      <p:grpSp>
        <p:nvGrpSpPr>
          <p:cNvPr id="11" name="Group 10">
            <a:extLst>
              <a:ext uri="{FF2B5EF4-FFF2-40B4-BE49-F238E27FC236}">
                <a16:creationId xmlns:a16="http://schemas.microsoft.com/office/drawing/2014/main" id="{520028AF-BD26-4340-9F9F-9959ED093AEC}"/>
              </a:ext>
            </a:extLst>
          </p:cNvPr>
          <p:cNvGrpSpPr/>
          <p:nvPr/>
        </p:nvGrpSpPr>
        <p:grpSpPr>
          <a:xfrm>
            <a:off x="2576511" y="3948113"/>
            <a:ext cx="1743070" cy="1743070"/>
            <a:chOff x="2305052" y="3990976"/>
            <a:chExt cx="1743070" cy="1743070"/>
          </a:xfrm>
        </p:grpSpPr>
        <p:sp>
          <p:nvSpPr>
            <p:cNvPr id="5" name="Rectangle 4">
              <a:extLst>
                <a:ext uri="{FF2B5EF4-FFF2-40B4-BE49-F238E27FC236}">
                  <a16:creationId xmlns:a16="http://schemas.microsoft.com/office/drawing/2014/main" id="{105D5437-3D92-114B-BAB8-01C0C8517D0D}"/>
                </a:ext>
              </a:extLst>
            </p:cNvPr>
            <p:cNvSpPr/>
            <p:nvPr/>
          </p:nvSpPr>
          <p:spPr>
            <a:xfrm>
              <a:off x="2824162" y="3990976"/>
              <a:ext cx="704850" cy="1743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D45175-10E9-B94D-9C42-BC09232C2962}"/>
                </a:ext>
              </a:extLst>
            </p:cNvPr>
            <p:cNvSpPr/>
            <p:nvPr/>
          </p:nvSpPr>
          <p:spPr>
            <a:xfrm rot="5400000">
              <a:off x="2824162" y="3990976"/>
              <a:ext cx="704850" cy="1743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530F97B0-02AA-0143-A15B-9898D3D418F4}"/>
                </a:ext>
              </a:extLst>
            </p:cNvPr>
            <p:cNvSpPr/>
            <p:nvPr/>
          </p:nvSpPr>
          <p:spPr>
            <a:xfrm>
              <a:off x="2428875" y="4114799"/>
              <a:ext cx="1495425" cy="14954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t>CPU</a:t>
              </a:r>
            </a:p>
          </p:txBody>
        </p:sp>
      </p:grpSp>
      <p:grpSp>
        <p:nvGrpSpPr>
          <p:cNvPr id="10" name="Group 9">
            <a:extLst>
              <a:ext uri="{FF2B5EF4-FFF2-40B4-BE49-F238E27FC236}">
                <a16:creationId xmlns:a16="http://schemas.microsoft.com/office/drawing/2014/main" id="{AA790854-0429-F140-A5A7-E0D832E5A1F8}"/>
              </a:ext>
            </a:extLst>
          </p:cNvPr>
          <p:cNvGrpSpPr/>
          <p:nvPr/>
        </p:nvGrpSpPr>
        <p:grpSpPr>
          <a:xfrm>
            <a:off x="6896100" y="4233861"/>
            <a:ext cx="2867025" cy="1257300"/>
            <a:chOff x="6162675" y="4276724"/>
            <a:chExt cx="2867025" cy="1257300"/>
          </a:xfrm>
        </p:grpSpPr>
        <p:sp>
          <p:nvSpPr>
            <p:cNvPr id="8" name="Rectangle 7">
              <a:extLst>
                <a:ext uri="{FF2B5EF4-FFF2-40B4-BE49-F238E27FC236}">
                  <a16:creationId xmlns:a16="http://schemas.microsoft.com/office/drawing/2014/main" id="{F01C8DCB-9077-B149-8BC0-86A63D670232}"/>
                </a:ext>
              </a:extLst>
            </p:cNvPr>
            <p:cNvSpPr/>
            <p:nvPr/>
          </p:nvSpPr>
          <p:spPr>
            <a:xfrm>
              <a:off x="6293645" y="5353049"/>
              <a:ext cx="1228725" cy="180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65816A-67F7-0B49-8D5F-94EE58F360DB}"/>
                </a:ext>
              </a:extLst>
            </p:cNvPr>
            <p:cNvSpPr/>
            <p:nvPr/>
          </p:nvSpPr>
          <p:spPr>
            <a:xfrm>
              <a:off x="7653339" y="5353049"/>
              <a:ext cx="1228725" cy="180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ingle Corner Rectangle 6">
              <a:extLst>
                <a:ext uri="{FF2B5EF4-FFF2-40B4-BE49-F238E27FC236}">
                  <a16:creationId xmlns:a16="http://schemas.microsoft.com/office/drawing/2014/main" id="{0D206C5D-130F-EB43-A10F-DBD540425577}"/>
                </a:ext>
              </a:extLst>
            </p:cNvPr>
            <p:cNvSpPr/>
            <p:nvPr/>
          </p:nvSpPr>
          <p:spPr>
            <a:xfrm>
              <a:off x="6162675" y="4276724"/>
              <a:ext cx="2867025" cy="1171574"/>
            </a:xfrm>
            <a:prstGeom prst="snip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t>RAM</a:t>
              </a:r>
            </a:p>
          </p:txBody>
        </p:sp>
      </p:grpSp>
      <p:sp>
        <p:nvSpPr>
          <p:cNvPr id="12" name="Left-Right Arrow 11">
            <a:extLst>
              <a:ext uri="{FF2B5EF4-FFF2-40B4-BE49-F238E27FC236}">
                <a16:creationId xmlns:a16="http://schemas.microsoft.com/office/drawing/2014/main" id="{A5CF2217-8779-1D44-8F31-AB63C2561AB0}"/>
              </a:ext>
            </a:extLst>
          </p:cNvPr>
          <p:cNvSpPr/>
          <p:nvPr/>
        </p:nvSpPr>
        <p:spPr>
          <a:xfrm>
            <a:off x="4729162" y="4581523"/>
            <a:ext cx="1771650" cy="4762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9E12AF7-1329-F443-B96B-2AC29C64C5C2}"/>
              </a:ext>
            </a:extLst>
          </p:cNvPr>
          <p:cNvPicPr>
            <a:picLocks noChangeAspect="1"/>
          </p:cNvPicPr>
          <p:nvPr/>
        </p:nvPicPr>
        <p:blipFill>
          <a:blip r:embed="rId4"/>
          <a:stretch>
            <a:fillRect/>
          </a:stretch>
        </p:blipFill>
        <p:spPr>
          <a:xfrm>
            <a:off x="2700333" y="5962648"/>
            <a:ext cx="1495425" cy="919566"/>
          </a:xfrm>
          <a:prstGeom prst="rect">
            <a:avLst/>
          </a:prstGeom>
        </p:spPr>
      </p:pic>
      <p:pic>
        <p:nvPicPr>
          <p:cNvPr id="14" name="Picture 13">
            <a:extLst>
              <a:ext uri="{FF2B5EF4-FFF2-40B4-BE49-F238E27FC236}">
                <a16:creationId xmlns:a16="http://schemas.microsoft.com/office/drawing/2014/main" id="{77834D7D-1872-DC43-825E-F24BB5D50BAC}"/>
              </a:ext>
            </a:extLst>
          </p:cNvPr>
          <p:cNvPicPr>
            <a:picLocks noChangeAspect="1"/>
          </p:cNvPicPr>
          <p:nvPr/>
        </p:nvPicPr>
        <p:blipFill>
          <a:blip r:embed="rId5"/>
          <a:stretch>
            <a:fillRect/>
          </a:stretch>
        </p:blipFill>
        <p:spPr>
          <a:xfrm>
            <a:off x="7581899" y="5734047"/>
            <a:ext cx="1495425" cy="1495425"/>
          </a:xfrm>
          <a:prstGeom prst="rect">
            <a:avLst/>
          </a:prstGeom>
        </p:spPr>
      </p:pic>
      <p:pic>
        <p:nvPicPr>
          <p:cNvPr id="17" name="Picture 16">
            <a:extLst>
              <a:ext uri="{FF2B5EF4-FFF2-40B4-BE49-F238E27FC236}">
                <a16:creationId xmlns:a16="http://schemas.microsoft.com/office/drawing/2014/main" id="{8B3604BD-5C9F-2444-9DEE-1103A57CD2CF}"/>
              </a:ext>
            </a:extLst>
          </p:cNvPr>
          <p:cNvPicPr>
            <a:picLocks noChangeAspect="1"/>
          </p:cNvPicPr>
          <p:nvPr/>
        </p:nvPicPr>
        <p:blipFill>
          <a:blip r:embed="rId6"/>
          <a:stretch>
            <a:fillRect/>
          </a:stretch>
        </p:blipFill>
        <p:spPr>
          <a:xfrm rot="15176839">
            <a:off x="6531779" y="5768322"/>
            <a:ext cx="1309665" cy="1308210"/>
          </a:xfrm>
          <a:prstGeom prst="rect">
            <a:avLst/>
          </a:prstGeom>
        </p:spPr>
      </p:pic>
    </p:spTree>
    <p:extLst>
      <p:ext uri="{BB962C8B-B14F-4D97-AF65-F5344CB8AC3E}">
        <p14:creationId xmlns:p14="http://schemas.microsoft.com/office/powerpoint/2010/main" val="13964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17BE-58C5-EC4F-8038-A95EF4992CA7}"/>
              </a:ext>
            </a:extLst>
          </p:cNvPr>
          <p:cNvSpPr>
            <a:spLocks noGrp="1"/>
          </p:cNvSpPr>
          <p:nvPr>
            <p:ph type="title"/>
          </p:nvPr>
        </p:nvSpPr>
        <p:spPr/>
        <p:txBody>
          <a:bodyPr/>
          <a:lstStyle/>
          <a:p>
            <a:r>
              <a:rPr lang="en-US" dirty="0"/>
              <a:t>RAM (Random-Access Memory)</a:t>
            </a:r>
          </a:p>
        </p:txBody>
      </p:sp>
      <p:sp>
        <p:nvSpPr>
          <p:cNvPr id="3" name="Content Placeholder 2">
            <a:extLst>
              <a:ext uri="{FF2B5EF4-FFF2-40B4-BE49-F238E27FC236}">
                <a16:creationId xmlns:a16="http://schemas.microsoft.com/office/drawing/2014/main" id="{05042262-1C1D-CE4A-82CC-78DE5F358B1C}"/>
              </a:ext>
            </a:extLst>
          </p:cNvPr>
          <p:cNvSpPr>
            <a:spLocks noGrp="1"/>
          </p:cNvSpPr>
          <p:nvPr>
            <p:ph idx="1"/>
          </p:nvPr>
        </p:nvSpPr>
        <p:spPr>
          <a:xfrm>
            <a:off x="575240" y="1463858"/>
            <a:ext cx="7654360" cy="2136250"/>
          </a:xfrm>
        </p:spPr>
        <p:txBody>
          <a:bodyPr>
            <a:normAutofit/>
          </a:bodyPr>
          <a:lstStyle/>
          <a:p>
            <a:r>
              <a:rPr lang="en-US" b="1" dirty="0"/>
              <a:t>RAM is where the programs you run store their data.</a:t>
            </a:r>
          </a:p>
          <a:p>
            <a:pPr lvl="1"/>
            <a:r>
              <a:rPr lang="en-US" dirty="0"/>
              <a:t>Data structures, variables, method call frames, etc. all stored here!</a:t>
            </a:r>
          </a:p>
          <a:p>
            <a:r>
              <a:rPr lang="en-US" dirty="0"/>
              <a:t>Often just called “Memory” or “Main Memory”</a:t>
            </a:r>
          </a:p>
        </p:txBody>
      </p:sp>
      <p:pic>
        <p:nvPicPr>
          <p:cNvPr id="6" name="Picture 5">
            <a:extLst>
              <a:ext uri="{FF2B5EF4-FFF2-40B4-BE49-F238E27FC236}">
                <a16:creationId xmlns:a16="http://schemas.microsoft.com/office/drawing/2014/main" id="{F407386F-AD8E-8541-A53D-0FFB1656D68C}"/>
              </a:ext>
            </a:extLst>
          </p:cNvPr>
          <p:cNvPicPr>
            <a:picLocks noChangeAspect="1"/>
          </p:cNvPicPr>
          <p:nvPr/>
        </p:nvPicPr>
        <p:blipFill>
          <a:blip r:embed="rId3"/>
          <a:stretch>
            <a:fillRect/>
          </a:stretch>
        </p:blipFill>
        <p:spPr>
          <a:xfrm>
            <a:off x="1271592" y="3640666"/>
            <a:ext cx="5527529" cy="2880361"/>
          </a:xfrm>
          <a:prstGeom prst="rect">
            <a:avLst/>
          </a:prstGeom>
        </p:spPr>
      </p:pic>
      <p:pic>
        <p:nvPicPr>
          <p:cNvPr id="8" name="Picture 7">
            <a:extLst>
              <a:ext uri="{FF2B5EF4-FFF2-40B4-BE49-F238E27FC236}">
                <a16:creationId xmlns:a16="http://schemas.microsoft.com/office/drawing/2014/main" id="{C409EC9A-4CA9-FA4E-B0D8-93444127C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065" y="787872"/>
            <a:ext cx="3519466" cy="5014664"/>
          </a:xfrm>
          <a:prstGeom prst="rect">
            <a:avLst/>
          </a:prstGeom>
        </p:spPr>
      </p:pic>
    </p:spTree>
    <p:extLst>
      <p:ext uri="{BB962C8B-B14F-4D97-AF65-F5344CB8AC3E}">
        <p14:creationId xmlns:p14="http://schemas.microsoft.com/office/powerpoint/2010/main" val="2408802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CCBA0564-989B-914A-8731-869CD6995A85}"/>
              </a:ext>
            </a:extLst>
          </p:cNvPr>
          <p:cNvGraphicFramePr>
            <a:graphicFrameLocks noGrp="1"/>
          </p:cNvGraphicFramePr>
          <p:nvPr>
            <p:extLst>
              <p:ext uri="{D42A27DB-BD31-4B8C-83A1-F6EECF244321}">
                <p14:modId xmlns:p14="http://schemas.microsoft.com/office/powerpoint/2010/main" val="2711515436"/>
              </p:ext>
            </p:extLst>
          </p:nvPr>
        </p:nvGraphicFramePr>
        <p:xfrm>
          <a:off x="3952875" y="2516145"/>
          <a:ext cx="2657454" cy="808550"/>
        </p:xfrm>
        <a:graphic>
          <a:graphicData uri="http://schemas.openxmlformats.org/drawingml/2006/table">
            <a:tbl>
              <a:tblPr firstRow="1" bandRow="1">
                <a:tableStyleId>{5C22544A-7EE6-4342-B048-85BDC9FD1C3A}</a:tableStyleId>
              </a:tblPr>
              <a:tblGrid>
                <a:gridCol w="530618">
                  <a:extLst>
                    <a:ext uri="{9D8B030D-6E8A-4147-A177-3AD203B41FA5}">
                      <a16:colId xmlns:a16="http://schemas.microsoft.com/office/drawing/2014/main" val="3669238018"/>
                    </a:ext>
                  </a:extLst>
                </a:gridCol>
                <a:gridCol w="530618">
                  <a:extLst>
                    <a:ext uri="{9D8B030D-6E8A-4147-A177-3AD203B41FA5}">
                      <a16:colId xmlns:a16="http://schemas.microsoft.com/office/drawing/2014/main" val="3180768912"/>
                    </a:ext>
                  </a:extLst>
                </a:gridCol>
                <a:gridCol w="534982">
                  <a:extLst>
                    <a:ext uri="{9D8B030D-6E8A-4147-A177-3AD203B41FA5}">
                      <a16:colId xmlns:a16="http://schemas.microsoft.com/office/drawing/2014/main" val="3868346642"/>
                    </a:ext>
                  </a:extLst>
                </a:gridCol>
                <a:gridCol w="530618">
                  <a:extLst>
                    <a:ext uri="{9D8B030D-6E8A-4147-A177-3AD203B41FA5}">
                      <a16:colId xmlns:a16="http://schemas.microsoft.com/office/drawing/2014/main" val="2181177460"/>
                    </a:ext>
                  </a:extLst>
                </a:gridCol>
                <a:gridCol w="530618">
                  <a:extLst>
                    <a:ext uri="{9D8B030D-6E8A-4147-A177-3AD203B41FA5}">
                      <a16:colId xmlns:a16="http://schemas.microsoft.com/office/drawing/2014/main" val="3534524001"/>
                    </a:ext>
                  </a:extLst>
                </a:gridCol>
              </a:tblGrid>
              <a:tr h="437710">
                <a:tc>
                  <a:txBody>
                    <a:bodyPr/>
                    <a:lstStyle/>
                    <a:p>
                      <a:r>
                        <a:rPr lang="en-US" dirty="0"/>
                        <a:t>372</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r>
                        <a:rPr lang="en-US" dirty="0"/>
                        <a:t>373</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r>
                        <a:rPr lang="en-US" dirty="0"/>
                        <a:t>374</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r>
                        <a:rPr lang="en-US" dirty="0"/>
                        <a:t>375</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r>
                        <a:rPr lang="en-US" dirty="0"/>
                        <a:t>376</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endParaRPr lang="en-US"/>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endParaRPr lang="en-US"/>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endParaRPr lang="en-US"/>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14094785"/>
                  </a:ext>
                </a:extLst>
              </a:tr>
            </a:tbl>
          </a:graphicData>
        </a:graphic>
      </p:graphicFrame>
      <p:sp>
        <p:nvSpPr>
          <p:cNvPr id="12" name="Oval 11">
            <a:extLst>
              <a:ext uri="{FF2B5EF4-FFF2-40B4-BE49-F238E27FC236}">
                <a16:creationId xmlns:a16="http://schemas.microsoft.com/office/drawing/2014/main" id="{691BBFA4-0035-964D-BA4E-37557041AD1E}"/>
              </a:ext>
            </a:extLst>
          </p:cNvPr>
          <p:cNvSpPr/>
          <p:nvPr/>
        </p:nvSpPr>
        <p:spPr>
          <a:xfrm rot="5400000">
            <a:off x="-8710613" y="121679"/>
            <a:ext cx="19097625" cy="66146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39E0A-7710-AA4D-A037-6A961F3B96D1}"/>
              </a:ext>
            </a:extLst>
          </p:cNvPr>
          <p:cNvSpPr>
            <a:spLocks noGrp="1"/>
          </p:cNvSpPr>
          <p:nvPr>
            <p:ph type="title"/>
          </p:nvPr>
        </p:nvSpPr>
        <p:spPr/>
        <p:txBody>
          <a:bodyPr>
            <a:normAutofit/>
          </a:bodyPr>
          <a:lstStyle/>
          <a:p>
            <a:r>
              <a:rPr lang="en-US" dirty="0"/>
              <a:t>Think of RAM as a Giant Array!</a:t>
            </a:r>
          </a:p>
        </p:txBody>
      </p:sp>
      <p:pic>
        <p:nvPicPr>
          <p:cNvPr id="6" name="Content Placeholder 5">
            <a:extLst>
              <a:ext uri="{FF2B5EF4-FFF2-40B4-BE49-F238E27FC236}">
                <a16:creationId xmlns:a16="http://schemas.microsoft.com/office/drawing/2014/main" id="{4B12281A-62BC-2042-85CE-996EE7D78C61}"/>
              </a:ext>
            </a:extLst>
          </p:cNvPr>
          <p:cNvPicPr>
            <a:picLocks noGrp="1" noChangeAspect="1"/>
          </p:cNvPicPr>
          <p:nvPr>
            <p:ph idx="1"/>
          </p:nvPr>
        </p:nvPicPr>
        <p:blipFill rotWithShape="1">
          <a:blip r:embed="rId3"/>
          <a:srcRect r="41639"/>
          <a:stretch/>
        </p:blipFill>
        <p:spPr>
          <a:xfrm>
            <a:off x="1849993" y="1929768"/>
            <a:ext cx="2270019" cy="2026862"/>
          </a:xfrm>
          <a:prstGeom prst="rect">
            <a:avLst/>
          </a:prstGeom>
          <a:effectLst>
            <a:outerShdw blurRad="50800" dist="38100" dir="8100000" algn="tr" rotWithShape="0">
              <a:prstClr val="black">
                <a:alpha val="40000"/>
              </a:prstClr>
            </a:outerShdw>
          </a:effectLst>
        </p:spPr>
      </p:pic>
      <p:sp>
        <p:nvSpPr>
          <p:cNvPr id="13" name="TextBox 12">
            <a:extLst>
              <a:ext uri="{FF2B5EF4-FFF2-40B4-BE49-F238E27FC236}">
                <a16:creationId xmlns:a16="http://schemas.microsoft.com/office/drawing/2014/main" id="{56D3F0C8-E003-D149-AE47-FBA00E447DD0}"/>
              </a:ext>
            </a:extLst>
          </p:cNvPr>
          <p:cNvSpPr txBox="1"/>
          <p:nvPr/>
        </p:nvSpPr>
        <p:spPr>
          <a:xfrm>
            <a:off x="4159547" y="6355848"/>
            <a:ext cx="3572838" cy="369332"/>
          </a:xfrm>
          <a:prstGeom prst="rect">
            <a:avLst/>
          </a:prstGeom>
          <a:noFill/>
        </p:spPr>
        <p:txBody>
          <a:bodyPr wrap="none" rtlCol="0">
            <a:spAutoFit/>
          </a:bodyPr>
          <a:lstStyle/>
          <a:p>
            <a:r>
              <a:rPr lang="en-US" b="1" spc="300" dirty="0">
                <a:solidFill>
                  <a:schemeClr val="accent3">
                    <a:lumMod val="75000"/>
                  </a:schemeClr>
                </a:solidFill>
              </a:rPr>
              <a:t>HIGH-LEVEL ABSTRACTION</a:t>
            </a:r>
          </a:p>
        </p:txBody>
      </p:sp>
      <p:pic>
        <p:nvPicPr>
          <p:cNvPr id="15" name="Graphic 14" descr="Magnifying glass">
            <a:extLst>
              <a:ext uri="{FF2B5EF4-FFF2-40B4-BE49-F238E27FC236}">
                <a16:creationId xmlns:a16="http://schemas.microsoft.com/office/drawing/2014/main" id="{A01D038E-D2CE-8248-A5C8-21D2869D1F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575" y="1087633"/>
            <a:ext cx="5048251" cy="5048251"/>
          </a:xfrm>
          <a:prstGeom prst="rect">
            <a:avLst/>
          </a:prstGeom>
        </p:spPr>
      </p:pic>
      <p:sp>
        <p:nvSpPr>
          <p:cNvPr id="18" name="TextBox 17">
            <a:extLst>
              <a:ext uri="{FF2B5EF4-FFF2-40B4-BE49-F238E27FC236}">
                <a16:creationId xmlns:a16="http://schemas.microsoft.com/office/drawing/2014/main" id="{9B95FC96-DD50-6942-A84F-79B51682CC5D}"/>
              </a:ext>
            </a:extLst>
          </p:cNvPr>
          <p:cNvSpPr txBox="1"/>
          <p:nvPr/>
        </p:nvSpPr>
        <p:spPr>
          <a:xfrm>
            <a:off x="194801" y="5016441"/>
            <a:ext cx="375807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RAM is really a physical chip in your computer consisting of complicated circuitry</a:t>
            </a:r>
          </a:p>
        </p:txBody>
      </p:sp>
      <p:sp>
        <p:nvSpPr>
          <p:cNvPr id="19" name="TextBox 18">
            <a:extLst>
              <a:ext uri="{FF2B5EF4-FFF2-40B4-BE49-F238E27FC236}">
                <a16:creationId xmlns:a16="http://schemas.microsoft.com/office/drawing/2014/main" id="{1CBF565A-9A4D-4E4A-B19F-2BF200854E4A}"/>
              </a:ext>
            </a:extLst>
          </p:cNvPr>
          <p:cNvSpPr txBox="1"/>
          <p:nvPr/>
        </p:nvSpPr>
        <p:spPr>
          <a:xfrm>
            <a:off x="938125" y="6355848"/>
            <a:ext cx="2728567" cy="369332"/>
          </a:xfrm>
          <a:prstGeom prst="rect">
            <a:avLst/>
          </a:prstGeom>
          <a:noFill/>
        </p:spPr>
        <p:txBody>
          <a:bodyPr wrap="none" rtlCol="0">
            <a:spAutoFit/>
          </a:bodyPr>
          <a:lstStyle/>
          <a:p>
            <a:r>
              <a:rPr lang="en-US" b="1" spc="300" dirty="0">
                <a:solidFill>
                  <a:schemeClr val="accent3">
                    <a:lumMod val="50000"/>
                  </a:schemeClr>
                </a:solidFill>
              </a:rPr>
              <a:t>LOW-LEVEL REALITY</a:t>
            </a:r>
          </a:p>
        </p:txBody>
      </p:sp>
      <p:sp>
        <p:nvSpPr>
          <p:cNvPr id="21" name="TextBox 20">
            <a:extLst>
              <a:ext uri="{FF2B5EF4-FFF2-40B4-BE49-F238E27FC236}">
                <a16:creationId xmlns:a16="http://schemas.microsoft.com/office/drawing/2014/main" id="{6209B4FE-F4D0-1F45-9055-8B17134ED6AD}"/>
              </a:ext>
            </a:extLst>
          </p:cNvPr>
          <p:cNvSpPr txBox="1"/>
          <p:nvPr/>
        </p:nvSpPr>
        <p:spPr>
          <a:xfrm>
            <a:off x="7916504" y="1630828"/>
            <a:ext cx="4080695"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Fortunately, as programmers we don’t need to understand the circuitry below!</a:t>
            </a:r>
          </a:p>
          <a:p>
            <a:pPr marL="285750" indent="-285750">
              <a:buFont typeface="Arial" panose="020B0604020202020204" pitchFamily="34" charset="0"/>
              <a:buChar char="•"/>
            </a:pPr>
            <a:r>
              <a:rPr lang="en-US" sz="2000" dirty="0"/>
              <a:t>We think about RAM through the </a:t>
            </a:r>
            <a:r>
              <a:rPr lang="en-US" sz="2000" b="1" dirty="0"/>
              <a:t>abstraction</a:t>
            </a:r>
            <a:r>
              <a:rPr lang="en-US" sz="2000" dirty="0"/>
              <a:t> of a giant array:</a:t>
            </a:r>
          </a:p>
          <a:p>
            <a:pPr marL="742950" lvl="1" indent="-285750">
              <a:buFont typeface="Arial" panose="020B0604020202020204" pitchFamily="34" charset="0"/>
              <a:buChar char="•"/>
            </a:pPr>
            <a:r>
              <a:rPr lang="en-US" sz="2000" dirty="0"/>
              <a:t>Stores data in specific locations</a:t>
            </a:r>
          </a:p>
          <a:p>
            <a:pPr marL="742950" lvl="1" indent="-285750">
              <a:buFont typeface="Arial" panose="020B0604020202020204" pitchFamily="34" charset="0"/>
              <a:buChar char="•"/>
            </a:pPr>
            <a:r>
              <a:rPr lang="en-US" sz="2000" dirty="0"/>
              <a:t>Indices to describe those locations (we call them addresses for memory)</a:t>
            </a:r>
          </a:p>
          <a:p>
            <a:pPr marL="742950" lvl="1" indent="-285750">
              <a:buFont typeface="Arial" panose="020B0604020202020204" pitchFamily="34" charset="0"/>
              <a:buChar char="•"/>
            </a:pPr>
            <a:r>
              <a:rPr lang="en-US" sz="2000" dirty="0"/>
              <a:t>We can jump to any index (“random access”)</a:t>
            </a:r>
          </a:p>
          <a:p>
            <a:pPr marL="742950" lvl="1" indent="-285750">
              <a:buFont typeface="Arial" panose="020B0604020202020204" pitchFamily="34" charset="0"/>
              <a:buChar char="•"/>
            </a:pPr>
            <a:endParaRPr lang="en-US" sz="2000" dirty="0"/>
          </a:p>
        </p:txBody>
      </p:sp>
      <p:sp>
        <p:nvSpPr>
          <p:cNvPr id="22" name="Right Triangle 21">
            <a:extLst>
              <a:ext uri="{FF2B5EF4-FFF2-40B4-BE49-F238E27FC236}">
                <a16:creationId xmlns:a16="http://schemas.microsoft.com/office/drawing/2014/main" id="{53FA73E3-E929-B24E-9208-6A63A9B68FCA}"/>
              </a:ext>
            </a:extLst>
          </p:cNvPr>
          <p:cNvSpPr/>
          <p:nvPr/>
        </p:nvSpPr>
        <p:spPr>
          <a:xfrm rot="10578658">
            <a:off x="3682400" y="1799200"/>
            <a:ext cx="440558" cy="502439"/>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880C1403-1EA3-E746-AADE-9BA4161703E9}"/>
              </a:ext>
            </a:extLst>
          </p:cNvPr>
          <p:cNvSpPr/>
          <p:nvPr/>
        </p:nvSpPr>
        <p:spPr>
          <a:xfrm rot="16200000">
            <a:off x="3648514" y="3580819"/>
            <a:ext cx="440558" cy="502439"/>
          </a:xfrm>
          <a:prstGeom prst="r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Magnifying glass">
            <a:extLst>
              <a:ext uri="{FF2B5EF4-FFF2-40B4-BE49-F238E27FC236}">
                <a16:creationId xmlns:a16="http://schemas.microsoft.com/office/drawing/2014/main" id="{05372E0B-A063-AE4C-8AC2-06E9CB4038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479037">
            <a:off x="-422654" y="697180"/>
            <a:ext cx="5048251" cy="5048251"/>
          </a:xfrm>
          <a:prstGeom prst="rect">
            <a:avLst/>
          </a:prstGeom>
        </p:spPr>
      </p:pic>
    </p:spTree>
    <p:extLst>
      <p:ext uri="{BB962C8B-B14F-4D97-AF65-F5344CB8AC3E}">
        <p14:creationId xmlns:p14="http://schemas.microsoft.com/office/powerpoint/2010/main" val="252216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14">
            <a:extLst>
              <a:ext uri="{FF2B5EF4-FFF2-40B4-BE49-F238E27FC236}">
                <a16:creationId xmlns:a16="http://schemas.microsoft.com/office/drawing/2014/main" id="{A1B567D3-B360-1848-B765-025CAF97E943}"/>
              </a:ext>
            </a:extLst>
          </p:cNvPr>
          <p:cNvSpPr/>
          <p:nvPr/>
        </p:nvSpPr>
        <p:spPr>
          <a:xfrm>
            <a:off x="6796933" y="811530"/>
            <a:ext cx="4095858" cy="2617470"/>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6F80DD-AEF1-FC42-A744-1CB185541422}"/>
              </a:ext>
            </a:extLst>
          </p:cNvPr>
          <p:cNvSpPr>
            <a:spLocks noGrp="1"/>
          </p:cNvSpPr>
          <p:nvPr>
            <p:ph type="title"/>
          </p:nvPr>
        </p:nvSpPr>
        <p:spPr/>
        <p:txBody>
          <a:bodyPr/>
          <a:lstStyle/>
          <a:p>
            <a:r>
              <a:rPr lang="en-US" dirty="0"/>
              <a:t>Simple Data in RAM</a:t>
            </a:r>
          </a:p>
        </p:txBody>
      </p:sp>
      <p:sp>
        <p:nvSpPr>
          <p:cNvPr id="7" name="TextBox 6">
            <a:extLst>
              <a:ext uri="{FF2B5EF4-FFF2-40B4-BE49-F238E27FC236}">
                <a16:creationId xmlns:a16="http://schemas.microsoft.com/office/drawing/2014/main" id="{4CE33B1C-D308-FD4F-AA14-A34B3B55D113}"/>
              </a:ext>
            </a:extLst>
          </p:cNvPr>
          <p:cNvSpPr txBox="1"/>
          <p:nvPr/>
        </p:nvSpPr>
        <p:spPr>
          <a:xfrm>
            <a:off x="838200" y="3032857"/>
            <a:ext cx="4168140" cy="1077218"/>
          </a:xfrm>
          <a:prstGeom prst="rect">
            <a:avLst/>
          </a:prstGeom>
          <a:noFill/>
        </p:spPr>
        <p:txBody>
          <a:bodyPr wrap="square" rtlCol="0">
            <a:spAutoFit/>
          </a:bodyPr>
          <a:lstStyle/>
          <a:p>
            <a:r>
              <a:rPr lang="en-US" sz="3200" dirty="0" err="1">
                <a:latin typeface="Consolas" panose="020B0609020204030204" pitchFamily="49" charset="0"/>
                <a:cs typeface="Consolas" panose="020B0609020204030204" pitchFamily="49" charset="0"/>
              </a:rPr>
              <a:t>int</a:t>
            </a:r>
            <a:r>
              <a:rPr lang="en-US" sz="3200" dirty="0">
                <a:latin typeface="Consolas" panose="020B0609020204030204" pitchFamily="49" charset="0"/>
                <a:cs typeface="Consolas" panose="020B0609020204030204" pitchFamily="49" charset="0"/>
              </a:rPr>
              <a:t> a = 5;</a:t>
            </a:r>
          </a:p>
          <a:p>
            <a:r>
              <a:rPr lang="en-US" sz="3200" dirty="0">
                <a:latin typeface="Consolas" panose="020B0609020204030204" pitchFamily="49" charset="0"/>
                <a:cs typeface="Consolas" panose="020B0609020204030204" pitchFamily="49" charset="0"/>
              </a:rPr>
              <a:t>char letter = ‘z’</a:t>
            </a:r>
          </a:p>
        </p:txBody>
      </p:sp>
      <p:graphicFrame>
        <p:nvGraphicFramePr>
          <p:cNvPr id="12" name="Table 11">
            <a:extLst>
              <a:ext uri="{FF2B5EF4-FFF2-40B4-BE49-F238E27FC236}">
                <a16:creationId xmlns:a16="http://schemas.microsoft.com/office/drawing/2014/main" id="{D09DA745-A550-984F-8895-B7B67F554FFE}"/>
              </a:ext>
            </a:extLst>
          </p:cNvPr>
          <p:cNvGraphicFramePr>
            <a:graphicFrameLocks noGrp="1"/>
          </p:cNvGraphicFramePr>
          <p:nvPr>
            <p:extLst>
              <p:ext uri="{D42A27DB-BD31-4B8C-83A1-F6EECF244321}">
                <p14:modId xmlns:p14="http://schemas.microsoft.com/office/powerpoint/2010/main" val="3430281868"/>
              </p:ext>
            </p:extLst>
          </p:nvPr>
        </p:nvGraphicFramePr>
        <p:xfrm>
          <a:off x="327559" y="4584828"/>
          <a:ext cx="11498569"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669238018"/>
                    </a:ext>
                  </a:extLst>
                </a:gridCol>
                <a:gridCol w="574692">
                  <a:extLst>
                    <a:ext uri="{9D8B030D-6E8A-4147-A177-3AD203B41FA5}">
                      <a16:colId xmlns:a16="http://schemas.microsoft.com/office/drawing/2014/main" val="3180768912"/>
                    </a:ext>
                  </a:extLst>
                </a:gridCol>
                <a:gridCol w="579421">
                  <a:extLst>
                    <a:ext uri="{9D8B030D-6E8A-4147-A177-3AD203B41FA5}">
                      <a16:colId xmlns:a16="http://schemas.microsoft.com/office/drawing/2014/main" val="3868346642"/>
                    </a:ext>
                  </a:extLst>
                </a:gridCol>
                <a:gridCol w="574692">
                  <a:extLst>
                    <a:ext uri="{9D8B030D-6E8A-4147-A177-3AD203B41FA5}">
                      <a16:colId xmlns:a16="http://schemas.microsoft.com/office/drawing/2014/main" val="2181177460"/>
                    </a:ext>
                  </a:extLst>
                </a:gridCol>
                <a:gridCol w="574692">
                  <a:extLst>
                    <a:ext uri="{9D8B030D-6E8A-4147-A177-3AD203B41FA5}">
                      <a16:colId xmlns:a16="http://schemas.microsoft.com/office/drawing/2014/main" val="3534524001"/>
                    </a:ext>
                  </a:extLst>
                </a:gridCol>
                <a:gridCol w="574692">
                  <a:extLst>
                    <a:ext uri="{9D8B030D-6E8A-4147-A177-3AD203B41FA5}">
                      <a16:colId xmlns:a16="http://schemas.microsoft.com/office/drawing/2014/main" val="2636488404"/>
                    </a:ext>
                  </a:extLst>
                </a:gridCol>
                <a:gridCol w="574692">
                  <a:extLst>
                    <a:ext uri="{9D8B030D-6E8A-4147-A177-3AD203B41FA5}">
                      <a16:colId xmlns:a16="http://schemas.microsoft.com/office/drawing/2014/main" val="3938601533"/>
                    </a:ext>
                  </a:extLst>
                </a:gridCol>
                <a:gridCol w="574692">
                  <a:extLst>
                    <a:ext uri="{9D8B030D-6E8A-4147-A177-3AD203B41FA5}">
                      <a16:colId xmlns:a16="http://schemas.microsoft.com/office/drawing/2014/main" val="2021548882"/>
                    </a:ext>
                  </a:extLst>
                </a:gridCol>
                <a:gridCol w="574692">
                  <a:extLst>
                    <a:ext uri="{9D8B030D-6E8A-4147-A177-3AD203B41FA5}">
                      <a16:colId xmlns:a16="http://schemas.microsoft.com/office/drawing/2014/main" val="3016178364"/>
                    </a:ext>
                  </a:extLst>
                </a:gridCol>
                <a:gridCol w="574692">
                  <a:extLst>
                    <a:ext uri="{9D8B030D-6E8A-4147-A177-3AD203B41FA5}">
                      <a16:colId xmlns:a16="http://schemas.microsoft.com/office/drawing/2014/main" val="2956731188"/>
                    </a:ext>
                  </a:extLst>
                </a:gridCol>
                <a:gridCol w="574692">
                  <a:extLst>
                    <a:ext uri="{9D8B030D-6E8A-4147-A177-3AD203B41FA5}">
                      <a16:colId xmlns:a16="http://schemas.microsoft.com/office/drawing/2014/main" val="3136946680"/>
                    </a:ext>
                  </a:extLst>
                </a:gridCol>
                <a:gridCol w="574692">
                  <a:extLst>
                    <a:ext uri="{9D8B030D-6E8A-4147-A177-3AD203B41FA5}">
                      <a16:colId xmlns:a16="http://schemas.microsoft.com/office/drawing/2014/main" val="879712416"/>
                    </a:ext>
                  </a:extLst>
                </a:gridCol>
                <a:gridCol w="574692">
                  <a:extLst>
                    <a:ext uri="{9D8B030D-6E8A-4147-A177-3AD203B41FA5}">
                      <a16:colId xmlns:a16="http://schemas.microsoft.com/office/drawing/2014/main" val="2798911629"/>
                    </a:ext>
                  </a:extLst>
                </a:gridCol>
                <a:gridCol w="574692">
                  <a:extLst>
                    <a:ext uri="{9D8B030D-6E8A-4147-A177-3AD203B41FA5}">
                      <a16:colId xmlns:a16="http://schemas.microsoft.com/office/drawing/2014/main" val="608088087"/>
                    </a:ext>
                  </a:extLst>
                </a:gridCol>
                <a:gridCol w="574692">
                  <a:extLst>
                    <a:ext uri="{9D8B030D-6E8A-4147-A177-3AD203B41FA5}">
                      <a16:colId xmlns:a16="http://schemas.microsoft.com/office/drawing/2014/main" val="2598178587"/>
                    </a:ext>
                  </a:extLst>
                </a:gridCol>
                <a:gridCol w="574692">
                  <a:extLst>
                    <a:ext uri="{9D8B030D-6E8A-4147-A177-3AD203B41FA5}">
                      <a16:colId xmlns:a16="http://schemas.microsoft.com/office/drawing/2014/main" val="2072241812"/>
                    </a:ext>
                  </a:extLst>
                </a:gridCol>
                <a:gridCol w="574692">
                  <a:extLst>
                    <a:ext uri="{9D8B030D-6E8A-4147-A177-3AD203B41FA5}">
                      <a16:colId xmlns:a16="http://schemas.microsoft.com/office/drawing/2014/main" val="3400608988"/>
                    </a:ext>
                  </a:extLst>
                </a:gridCol>
                <a:gridCol w="574692">
                  <a:extLst>
                    <a:ext uri="{9D8B030D-6E8A-4147-A177-3AD203B41FA5}">
                      <a16:colId xmlns:a16="http://schemas.microsoft.com/office/drawing/2014/main" val="714976710"/>
                    </a:ext>
                  </a:extLst>
                </a:gridCol>
                <a:gridCol w="574692">
                  <a:extLst>
                    <a:ext uri="{9D8B030D-6E8A-4147-A177-3AD203B41FA5}">
                      <a16:colId xmlns:a16="http://schemas.microsoft.com/office/drawing/2014/main" val="898688718"/>
                    </a:ext>
                  </a:extLst>
                </a:gridCol>
                <a:gridCol w="574692">
                  <a:extLst>
                    <a:ext uri="{9D8B030D-6E8A-4147-A177-3AD203B41FA5}">
                      <a16:colId xmlns:a16="http://schemas.microsoft.com/office/drawing/2014/main" val="2416910823"/>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r>
                        <a:rPr lang="en-US" b="1" dirty="0">
                          <a:latin typeface="Consolas" panose="020B0609020204030204" pitchFamily="49" charset="0"/>
                          <a:cs typeface="Consolas" panose="020B0609020204030204" pitchFamily="49" charset="0"/>
                        </a:rPr>
                        <a:t>5</a:t>
                      </a: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r>
                        <a:rPr lang="en-US" b="1" dirty="0">
                          <a:latin typeface="Consolas" panose="020B0609020204030204" pitchFamily="49" charset="0"/>
                          <a:cs typeface="Consolas" panose="020B0609020204030204" pitchFamily="49" charset="0"/>
                        </a:rPr>
                        <a:t>‘z’</a:t>
                      </a: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14094785"/>
                  </a:ext>
                </a:extLst>
              </a:tr>
            </a:tbl>
          </a:graphicData>
        </a:graphic>
      </p:graphicFrame>
      <p:sp>
        <p:nvSpPr>
          <p:cNvPr id="14" name="TextBox 13">
            <a:extLst>
              <a:ext uri="{FF2B5EF4-FFF2-40B4-BE49-F238E27FC236}">
                <a16:creationId xmlns:a16="http://schemas.microsoft.com/office/drawing/2014/main" id="{0A936BA9-3D2C-DE46-83FB-A1DE47C2B80C}"/>
              </a:ext>
            </a:extLst>
          </p:cNvPr>
          <p:cNvSpPr txBox="1"/>
          <p:nvPr/>
        </p:nvSpPr>
        <p:spPr>
          <a:xfrm>
            <a:off x="7236661" y="1703745"/>
            <a:ext cx="3347519" cy="707886"/>
          </a:xfrm>
          <a:prstGeom prst="rect">
            <a:avLst/>
          </a:prstGeom>
          <a:noFill/>
        </p:spPr>
        <p:txBody>
          <a:bodyPr wrap="none" rtlCol="0">
            <a:spAutoFit/>
          </a:bodyPr>
          <a:lstStyle/>
          <a:p>
            <a:r>
              <a:rPr lang="en-US" sz="2000" dirty="0">
                <a:solidFill>
                  <a:schemeClr val="bg1"/>
                </a:solidFill>
                <a:latin typeface="Consolas" panose="020B0609020204030204" pitchFamily="49" charset="0"/>
                <a:cs typeface="Consolas" panose="020B0609020204030204" pitchFamily="49" charset="0"/>
              </a:rPr>
              <a:t>a</a:t>
            </a:r>
            <a:r>
              <a:rPr lang="en-US" sz="2000" dirty="0">
                <a:solidFill>
                  <a:schemeClr val="bg1"/>
                </a:solidFill>
              </a:rPr>
              <a:t>: refers to address 107</a:t>
            </a:r>
          </a:p>
          <a:p>
            <a:r>
              <a:rPr lang="en-US" sz="2000" dirty="0">
                <a:solidFill>
                  <a:schemeClr val="bg1"/>
                </a:solidFill>
                <a:latin typeface="Consolas" panose="020B0609020204030204" pitchFamily="49" charset="0"/>
                <a:cs typeface="Consolas" panose="020B0609020204030204" pitchFamily="49" charset="0"/>
              </a:rPr>
              <a:t>letter</a:t>
            </a:r>
            <a:r>
              <a:rPr lang="en-US" sz="2000" dirty="0">
                <a:solidFill>
                  <a:schemeClr val="bg1"/>
                </a:solidFill>
              </a:rPr>
              <a:t>: refers to address 113</a:t>
            </a:r>
          </a:p>
        </p:txBody>
      </p:sp>
    </p:spTree>
    <p:extLst>
      <p:ext uri="{BB962C8B-B14F-4D97-AF65-F5344CB8AC3E}">
        <p14:creationId xmlns:p14="http://schemas.microsoft.com/office/powerpoint/2010/main" val="345171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0207-ED9E-7E47-BEF8-D1028BD22A47}"/>
              </a:ext>
            </a:extLst>
          </p:cNvPr>
          <p:cNvSpPr>
            <a:spLocks noGrp="1"/>
          </p:cNvSpPr>
          <p:nvPr>
            <p:ph type="title"/>
          </p:nvPr>
        </p:nvSpPr>
        <p:spPr/>
        <p:txBody>
          <a:bodyPr/>
          <a:lstStyle/>
          <a:p>
            <a:r>
              <a:rPr lang="en-US" dirty="0"/>
              <a:t>Data Structures in RAM</a:t>
            </a:r>
          </a:p>
        </p:txBody>
      </p:sp>
      <p:sp>
        <p:nvSpPr>
          <p:cNvPr id="8" name="TextBox 7">
            <a:extLst>
              <a:ext uri="{FF2B5EF4-FFF2-40B4-BE49-F238E27FC236}">
                <a16:creationId xmlns:a16="http://schemas.microsoft.com/office/drawing/2014/main" id="{F0D8146B-AC36-FF4C-B95B-D3A080CCF152}"/>
              </a:ext>
            </a:extLst>
          </p:cNvPr>
          <p:cNvSpPr txBox="1"/>
          <p:nvPr/>
        </p:nvSpPr>
        <p:spPr>
          <a:xfrm>
            <a:off x="718974" y="1820737"/>
            <a:ext cx="3577590" cy="1200329"/>
          </a:xfrm>
          <a:prstGeom prst="rect">
            <a:avLst/>
          </a:prstGeom>
          <a:noFill/>
        </p:spPr>
        <p:txBody>
          <a:bodyPr wrap="square" rtlCol="0">
            <a:spAutoFit/>
          </a:bodyPr>
          <a:lstStyle/>
          <a:p>
            <a:r>
              <a:rPr lang="en-US" dirty="0" err="1">
                <a:latin typeface="Consolas" panose="020B0609020204030204" pitchFamily="49" charset="0"/>
                <a:cs typeface="Consolas" panose="020B0609020204030204" pitchFamily="49" charset="0"/>
              </a:rPr>
              <a:t>int</a:t>
            </a:r>
            <a:r>
              <a:rPr lang="en-US" dirty="0">
                <a:latin typeface="Consolas" panose="020B0609020204030204" pitchFamily="49" charset="0"/>
                <a:cs typeface="Consolas" panose="020B0609020204030204" pitchFamily="49" charset="0"/>
              </a:rPr>
              <a:t>[] array = </a:t>
            </a:r>
            <a:r>
              <a:rPr lang="en-US" b="1" dirty="0">
                <a:solidFill>
                  <a:schemeClr val="accent2"/>
                </a:solidFill>
                <a:latin typeface="Consolas" panose="020B0609020204030204" pitchFamily="49" charset="0"/>
                <a:cs typeface="Consolas" panose="020B0609020204030204" pitchFamily="49" charset="0"/>
              </a:rPr>
              <a:t>new </a:t>
            </a:r>
            <a:r>
              <a:rPr lang="en-US" b="1" dirty="0" err="1">
                <a:solidFill>
                  <a:schemeClr val="accent2"/>
                </a:solidFill>
                <a:latin typeface="Consolas" panose="020B0609020204030204" pitchFamily="49" charset="0"/>
                <a:cs typeface="Consolas" panose="020B0609020204030204" pitchFamily="49" charset="0"/>
              </a:rPr>
              <a:t>int</a:t>
            </a:r>
            <a:r>
              <a:rPr lang="en-US" b="1" dirty="0">
                <a:solidFill>
                  <a:schemeClr val="accent2"/>
                </a:solidFill>
                <a:latin typeface="Consolas" panose="020B0609020204030204" pitchFamily="49" charset="0"/>
                <a:cs typeface="Consolas" panose="020B0609020204030204" pitchFamily="49" charset="0"/>
              </a:rPr>
              <a:t>[3]</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array[0] = 3;</a:t>
            </a:r>
          </a:p>
          <a:p>
            <a:r>
              <a:rPr lang="en-US" dirty="0">
                <a:latin typeface="Consolas" panose="020B0609020204030204" pitchFamily="49" charset="0"/>
                <a:cs typeface="Consolas" panose="020B0609020204030204" pitchFamily="49" charset="0"/>
              </a:rPr>
              <a:t>array[1] = 7;</a:t>
            </a:r>
          </a:p>
          <a:p>
            <a:r>
              <a:rPr lang="en-US" dirty="0">
                <a:latin typeface="Consolas" panose="020B0609020204030204" pitchFamily="49" charset="0"/>
                <a:cs typeface="Consolas" panose="020B0609020204030204" pitchFamily="49" charset="0"/>
              </a:rPr>
              <a:t>array[2] = 3;</a:t>
            </a:r>
          </a:p>
        </p:txBody>
      </p:sp>
      <p:sp>
        <p:nvSpPr>
          <p:cNvPr id="9" name="TextBox 8">
            <a:extLst>
              <a:ext uri="{FF2B5EF4-FFF2-40B4-BE49-F238E27FC236}">
                <a16:creationId xmlns:a16="http://schemas.microsoft.com/office/drawing/2014/main" id="{259E9EDC-8A7F-894B-9040-CC3CAE0F3881}"/>
              </a:ext>
            </a:extLst>
          </p:cNvPr>
          <p:cNvSpPr txBox="1"/>
          <p:nvPr/>
        </p:nvSpPr>
        <p:spPr>
          <a:xfrm>
            <a:off x="7275375" y="1820737"/>
            <a:ext cx="3990389" cy="923330"/>
          </a:xfrm>
          <a:prstGeom prst="rect">
            <a:avLst/>
          </a:prstGeom>
          <a:noFill/>
        </p:spPr>
        <p:txBody>
          <a:bodyPr wrap="square" rtlCol="0">
            <a:spAutoFit/>
          </a:bodyPr>
          <a:lstStyle/>
          <a:p>
            <a:r>
              <a:rPr lang="en-US" dirty="0">
                <a:latin typeface="Consolas" panose="020B0609020204030204" pitchFamily="49" charset="0"/>
                <a:cs typeface="Consolas" panose="020B0609020204030204" pitchFamily="49" charset="0"/>
              </a:rPr>
              <a:t>Node front = </a:t>
            </a:r>
            <a:r>
              <a:rPr lang="en-US" b="1" dirty="0">
                <a:solidFill>
                  <a:schemeClr val="accent3"/>
                </a:solidFill>
                <a:latin typeface="Consolas" panose="020B0609020204030204" pitchFamily="49" charset="0"/>
                <a:cs typeface="Consolas" panose="020B0609020204030204" pitchFamily="49" charset="0"/>
              </a:rPr>
              <a:t>new Node(3)</a:t>
            </a:r>
            <a:r>
              <a:rPr lang="en-US" dirty="0">
                <a:latin typeface="Consolas" panose="020B0609020204030204" pitchFamily="49" charset="0"/>
                <a:cs typeface="Consolas" panose="020B0609020204030204" pitchFamily="49" charset="0"/>
              </a:rPr>
              <a:t>;  </a:t>
            </a:r>
          </a:p>
          <a:p>
            <a:r>
              <a:rPr lang="en-US" dirty="0" err="1">
                <a:latin typeface="Consolas" panose="020B0609020204030204" pitchFamily="49" charset="0"/>
                <a:cs typeface="Consolas" panose="020B0609020204030204" pitchFamily="49" charset="0"/>
              </a:rPr>
              <a:t>front.next</a:t>
            </a:r>
            <a:r>
              <a:rPr lang="en-US" dirty="0">
                <a:latin typeface="Consolas" panose="020B0609020204030204" pitchFamily="49" charset="0"/>
                <a:cs typeface="Consolas" panose="020B0609020204030204" pitchFamily="49" charset="0"/>
              </a:rPr>
              <a:t> = </a:t>
            </a:r>
            <a:r>
              <a:rPr lang="en-US" b="1" dirty="0">
                <a:solidFill>
                  <a:schemeClr val="accent3"/>
                </a:solidFill>
                <a:latin typeface="Consolas" panose="020B0609020204030204" pitchFamily="49" charset="0"/>
                <a:cs typeface="Consolas" panose="020B0609020204030204" pitchFamily="49" charset="0"/>
              </a:rPr>
              <a:t>new Node(7)</a:t>
            </a:r>
            <a:r>
              <a:rPr lang="en-US" dirty="0">
                <a:latin typeface="Consolas" panose="020B0609020204030204" pitchFamily="49" charset="0"/>
                <a:cs typeface="Consolas" panose="020B0609020204030204" pitchFamily="49" charset="0"/>
              </a:rPr>
              <a:t>;</a:t>
            </a:r>
          </a:p>
          <a:p>
            <a:r>
              <a:rPr lang="en-US" dirty="0" err="1">
                <a:latin typeface="Consolas" panose="020B0609020204030204" pitchFamily="49" charset="0"/>
                <a:cs typeface="Consolas" panose="020B0609020204030204" pitchFamily="49" charset="0"/>
              </a:rPr>
              <a:t>front.next.next</a:t>
            </a:r>
            <a:r>
              <a:rPr lang="en-US" dirty="0">
                <a:latin typeface="Consolas" panose="020B0609020204030204" pitchFamily="49" charset="0"/>
                <a:cs typeface="Consolas" panose="020B0609020204030204" pitchFamily="49" charset="0"/>
              </a:rPr>
              <a:t> = </a:t>
            </a:r>
            <a:r>
              <a:rPr lang="en-US" b="1" dirty="0">
                <a:solidFill>
                  <a:schemeClr val="accent3"/>
                </a:solidFill>
                <a:latin typeface="Consolas" panose="020B0609020204030204" pitchFamily="49" charset="0"/>
                <a:cs typeface="Consolas" panose="020B0609020204030204" pitchFamily="49" charset="0"/>
              </a:rPr>
              <a:t>new Node(3)</a:t>
            </a:r>
            <a:r>
              <a:rPr lang="en-US" dirty="0">
                <a:latin typeface="Consolas" panose="020B0609020204030204" pitchFamily="49" charset="0"/>
                <a:cs typeface="Consolas" panose="020B0609020204030204" pitchFamily="49" charset="0"/>
              </a:rPr>
              <a:t>;</a:t>
            </a:r>
          </a:p>
        </p:txBody>
      </p:sp>
      <p:graphicFrame>
        <p:nvGraphicFramePr>
          <p:cNvPr id="10" name="Table 9">
            <a:extLst>
              <a:ext uri="{FF2B5EF4-FFF2-40B4-BE49-F238E27FC236}">
                <a16:creationId xmlns:a16="http://schemas.microsoft.com/office/drawing/2014/main" id="{7600CB55-6E6F-AF46-B20E-E38A14A61ED2}"/>
              </a:ext>
            </a:extLst>
          </p:cNvPr>
          <p:cNvGraphicFramePr>
            <a:graphicFrameLocks noGrp="1"/>
          </p:cNvGraphicFramePr>
          <p:nvPr>
            <p:extLst>
              <p:ext uri="{D42A27DB-BD31-4B8C-83A1-F6EECF244321}">
                <p14:modId xmlns:p14="http://schemas.microsoft.com/office/powerpoint/2010/main" val="3863553201"/>
              </p:ext>
            </p:extLst>
          </p:nvPr>
        </p:nvGraphicFramePr>
        <p:xfrm>
          <a:off x="346715" y="3235919"/>
          <a:ext cx="11498569"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669238018"/>
                    </a:ext>
                  </a:extLst>
                </a:gridCol>
                <a:gridCol w="574692">
                  <a:extLst>
                    <a:ext uri="{9D8B030D-6E8A-4147-A177-3AD203B41FA5}">
                      <a16:colId xmlns:a16="http://schemas.microsoft.com/office/drawing/2014/main" val="3180768912"/>
                    </a:ext>
                  </a:extLst>
                </a:gridCol>
                <a:gridCol w="579421">
                  <a:extLst>
                    <a:ext uri="{9D8B030D-6E8A-4147-A177-3AD203B41FA5}">
                      <a16:colId xmlns:a16="http://schemas.microsoft.com/office/drawing/2014/main" val="3868346642"/>
                    </a:ext>
                  </a:extLst>
                </a:gridCol>
                <a:gridCol w="574692">
                  <a:extLst>
                    <a:ext uri="{9D8B030D-6E8A-4147-A177-3AD203B41FA5}">
                      <a16:colId xmlns:a16="http://schemas.microsoft.com/office/drawing/2014/main" val="2181177460"/>
                    </a:ext>
                  </a:extLst>
                </a:gridCol>
                <a:gridCol w="574692">
                  <a:extLst>
                    <a:ext uri="{9D8B030D-6E8A-4147-A177-3AD203B41FA5}">
                      <a16:colId xmlns:a16="http://schemas.microsoft.com/office/drawing/2014/main" val="3534524001"/>
                    </a:ext>
                  </a:extLst>
                </a:gridCol>
                <a:gridCol w="574692">
                  <a:extLst>
                    <a:ext uri="{9D8B030D-6E8A-4147-A177-3AD203B41FA5}">
                      <a16:colId xmlns:a16="http://schemas.microsoft.com/office/drawing/2014/main" val="2636488404"/>
                    </a:ext>
                  </a:extLst>
                </a:gridCol>
                <a:gridCol w="574692">
                  <a:extLst>
                    <a:ext uri="{9D8B030D-6E8A-4147-A177-3AD203B41FA5}">
                      <a16:colId xmlns:a16="http://schemas.microsoft.com/office/drawing/2014/main" val="3938601533"/>
                    </a:ext>
                  </a:extLst>
                </a:gridCol>
                <a:gridCol w="574692">
                  <a:extLst>
                    <a:ext uri="{9D8B030D-6E8A-4147-A177-3AD203B41FA5}">
                      <a16:colId xmlns:a16="http://schemas.microsoft.com/office/drawing/2014/main" val="2021548882"/>
                    </a:ext>
                  </a:extLst>
                </a:gridCol>
                <a:gridCol w="574692">
                  <a:extLst>
                    <a:ext uri="{9D8B030D-6E8A-4147-A177-3AD203B41FA5}">
                      <a16:colId xmlns:a16="http://schemas.microsoft.com/office/drawing/2014/main" val="3016178364"/>
                    </a:ext>
                  </a:extLst>
                </a:gridCol>
                <a:gridCol w="574692">
                  <a:extLst>
                    <a:ext uri="{9D8B030D-6E8A-4147-A177-3AD203B41FA5}">
                      <a16:colId xmlns:a16="http://schemas.microsoft.com/office/drawing/2014/main" val="2956731188"/>
                    </a:ext>
                  </a:extLst>
                </a:gridCol>
                <a:gridCol w="574692">
                  <a:extLst>
                    <a:ext uri="{9D8B030D-6E8A-4147-A177-3AD203B41FA5}">
                      <a16:colId xmlns:a16="http://schemas.microsoft.com/office/drawing/2014/main" val="3136946680"/>
                    </a:ext>
                  </a:extLst>
                </a:gridCol>
                <a:gridCol w="574692">
                  <a:extLst>
                    <a:ext uri="{9D8B030D-6E8A-4147-A177-3AD203B41FA5}">
                      <a16:colId xmlns:a16="http://schemas.microsoft.com/office/drawing/2014/main" val="879712416"/>
                    </a:ext>
                  </a:extLst>
                </a:gridCol>
                <a:gridCol w="574692">
                  <a:extLst>
                    <a:ext uri="{9D8B030D-6E8A-4147-A177-3AD203B41FA5}">
                      <a16:colId xmlns:a16="http://schemas.microsoft.com/office/drawing/2014/main" val="2798911629"/>
                    </a:ext>
                  </a:extLst>
                </a:gridCol>
                <a:gridCol w="574692">
                  <a:extLst>
                    <a:ext uri="{9D8B030D-6E8A-4147-A177-3AD203B41FA5}">
                      <a16:colId xmlns:a16="http://schemas.microsoft.com/office/drawing/2014/main" val="608088087"/>
                    </a:ext>
                  </a:extLst>
                </a:gridCol>
                <a:gridCol w="574692">
                  <a:extLst>
                    <a:ext uri="{9D8B030D-6E8A-4147-A177-3AD203B41FA5}">
                      <a16:colId xmlns:a16="http://schemas.microsoft.com/office/drawing/2014/main" val="2598178587"/>
                    </a:ext>
                  </a:extLst>
                </a:gridCol>
                <a:gridCol w="574692">
                  <a:extLst>
                    <a:ext uri="{9D8B030D-6E8A-4147-A177-3AD203B41FA5}">
                      <a16:colId xmlns:a16="http://schemas.microsoft.com/office/drawing/2014/main" val="2072241812"/>
                    </a:ext>
                  </a:extLst>
                </a:gridCol>
                <a:gridCol w="574692">
                  <a:extLst>
                    <a:ext uri="{9D8B030D-6E8A-4147-A177-3AD203B41FA5}">
                      <a16:colId xmlns:a16="http://schemas.microsoft.com/office/drawing/2014/main" val="3400608988"/>
                    </a:ext>
                  </a:extLst>
                </a:gridCol>
                <a:gridCol w="574692">
                  <a:extLst>
                    <a:ext uri="{9D8B030D-6E8A-4147-A177-3AD203B41FA5}">
                      <a16:colId xmlns:a16="http://schemas.microsoft.com/office/drawing/2014/main" val="714976710"/>
                    </a:ext>
                  </a:extLst>
                </a:gridCol>
                <a:gridCol w="574692">
                  <a:extLst>
                    <a:ext uri="{9D8B030D-6E8A-4147-A177-3AD203B41FA5}">
                      <a16:colId xmlns:a16="http://schemas.microsoft.com/office/drawing/2014/main" val="898688718"/>
                    </a:ext>
                  </a:extLst>
                </a:gridCol>
                <a:gridCol w="574692">
                  <a:extLst>
                    <a:ext uri="{9D8B030D-6E8A-4147-A177-3AD203B41FA5}">
                      <a16:colId xmlns:a16="http://schemas.microsoft.com/office/drawing/2014/main" val="2416910823"/>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14094785"/>
                  </a:ext>
                </a:extLst>
              </a:tr>
            </a:tbl>
          </a:graphicData>
        </a:graphic>
      </p:graphicFrame>
      <p:sp>
        <p:nvSpPr>
          <p:cNvPr id="16" name="Rectangle 15">
            <a:extLst>
              <a:ext uri="{FF2B5EF4-FFF2-40B4-BE49-F238E27FC236}">
                <a16:creationId xmlns:a16="http://schemas.microsoft.com/office/drawing/2014/main" id="{2D151081-8784-CF4D-B74F-8A8C80EBD2B8}"/>
              </a:ext>
            </a:extLst>
          </p:cNvPr>
          <p:cNvSpPr/>
          <p:nvPr/>
        </p:nvSpPr>
        <p:spPr>
          <a:xfrm>
            <a:off x="1489152" y="3665624"/>
            <a:ext cx="1725930" cy="369332"/>
          </a:xfrm>
          <a:prstGeom prst="rect">
            <a:avLst/>
          </a:prstGeom>
          <a:solidFill>
            <a:schemeClr val="accent2">
              <a:lumMod val="40000"/>
              <a:lumOff val="60000"/>
            </a:schemeClr>
          </a:solidFill>
          <a:ln w="571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040B8C-BA77-2945-AC83-E835D4D9885C}"/>
              </a:ext>
            </a:extLst>
          </p:cNvPr>
          <p:cNvSpPr/>
          <p:nvPr/>
        </p:nvSpPr>
        <p:spPr>
          <a:xfrm>
            <a:off x="8389620" y="3665624"/>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18" name="Rectangle 17">
            <a:extLst>
              <a:ext uri="{FF2B5EF4-FFF2-40B4-BE49-F238E27FC236}">
                <a16:creationId xmlns:a16="http://schemas.microsoft.com/office/drawing/2014/main" id="{50769A2C-1BCD-B546-8AAA-222B970CD2CE}"/>
              </a:ext>
            </a:extLst>
          </p:cNvPr>
          <p:cNvSpPr/>
          <p:nvPr/>
        </p:nvSpPr>
        <p:spPr>
          <a:xfrm>
            <a:off x="8976920" y="3665624"/>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accent3">
                    <a:lumMod val="75000"/>
                  </a:schemeClr>
                </a:solidFill>
              </a:rPr>
              <a:t>108</a:t>
            </a:r>
            <a:endParaRPr lang="en-US" i="1" dirty="0">
              <a:solidFill>
                <a:schemeClr val="accent3">
                  <a:lumMod val="75000"/>
                </a:schemeClr>
              </a:solidFill>
            </a:endParaRPr>
          </a:p>
        </p:txBody>
      </p:sp>
      <p:sp>
        <p:nvSpPr>
          <p:cNvPr id="19" name="Rectangle 18">
            <a:extLst>
              <a:ext uri="{FF2B5EF4-FFF2-40B4-BE49-F238E27FC236}">
                <a16:creationId xmlns:a16="http://schemas.microsoft.com/office/drawing/2014/main" id="{DB51A77E-3B7C-9846-AD29-F6CD3439D447}"/>
              </a:ext>
            </a:extLst>
          </p:cNvPr>
          <p:cNvSpPr/>
          <p:nvPr/>
        </p:nvSpPr>
        <p:spPr>
          <a:xfrm>
            <a:off x="10115548" y="3669244"/>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20" name="Rectangle 19">
            <a:extLst>
              <a:ext uri="{FF2B5EF4-FFF2-40B4-BE49-F238E27FC236}">
                <a16:creationId xmlns:a16="http://schemas.microsoft.com/office/drawing/2014/main" id="{708FC3C1-2CBA-4047-822B-94401F435BC7}"/>
              </a:ext>
            </a:extLst>
          </p:cNvPr>
          <p:cNvSpPr/>
          <p:nvPr/>
        </p:nvSpPr>
        <p:spPr>
          <a:xfrm>
            <a:off x="10702848" y="3669244"/>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71AEA8F-7FED-9643-88F4-E1399CDADAF2}"/>
              </a:ext>
            </a:extLst>
          </p:cNvPr>
          <p:cNvSpPr/>
          <p:nvPr/>
        </p:nvSpPr>
        <p:spPr>
          <a:xfrm>
            <a:off x="4941010" y="3662004"/>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7</a:t>
            </a:r>
          </a:p>
        </p:txBody>
      </p:sp>
      <p:sp>
        <p:nvSpPr>
          <p:cNvPr id="22" name="Rectangle 21">
            <a:extLst>
              <a:ext uri="{FF2B5EF4-FFF2-40B4-BE49-F238E27FC236}">
                <a16:creationId xmlns:a16="http://schemas.microsoft.com/office/drawing/2014/main" id="{354051A5-8194-3F4A-9C1F-3DCA779F6FA7}"/>
              </a:ext>
            </a:extLst>
          </p:cNvPr>
          <p:cNvSpPr/>
          <p:nvPr/>
        </p:nvSpPr>
        <p:spPr>
          <a:xfrm>
            <a:off x="5528310" y="3660867"/>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accent3">
                    <a:lumMod val="75000"/>
                  </a:schemeClr>
                </a:solidFill>
              </a:rPr>
              <a:t>117</a:t>
            </a:r>
            <a:endParaRPr lang="en-US" i="1" dirty="0">
              <a:solidFill>
                <a:schemeClr val="accent3">
                  <a:lumMod val="75000"/>
                </a:schemeClr>
              </a:solidFill>
            </a:endParaRPr>
          </a:p>
        </p:txBody>
      </p:sp>
      <p:sp>
        <p:nvSpPr>
          <p:cNvPr id="27" name="Right Bracket 26">
            <a:extLst>
              <a:ext uri="{FF2B5EF4-FFF2-40B4-BE49-F238E27FC236}">
                <a16:creationId xmlns:a16="http://schemas.microsoft.com/office/drawing/2014/main" id="{B3389F2B-E1E7-0447-90FC-7FF046995EC2}"/>
              </a:ext>
            </a:extLst>
          </p:cNvPr>
          <p:cNvSpPr/>
          <p:nvPr/>
        </p:nvSpPr>
        <p:spPr>
          <a:xfrm rot="5400000">
            <a:off x="7042741" y="2203311"/>
            <a:ext cx="344557" cy="3990388"/>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ket 27">
            <a:extLst>
              <a:ext uri="{FF2B5EF4-FFF2-40B4-BE49-F238E27FC236}">
                <a16:creationId xmlns:a16="http://schemas.microsoft.com/office/drawing/2014/main" id="{F3FF21B4-8D15-0348-88BC-E18636559B5D}"/>
              </a:ext>
            </a:extLst>
          </p:cNvPr>
          <p:cNvSpPr/>
          <p:nvPr/>
        </p:nvSpPr>
        <p:spPr>
          <a:xfrm rot="16200000">
            <a:off x="7856684" y="1290128"/>
            <a:ext cx="344557" cy="4384334"/>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F3C88D2C-E3ED-EA49-A1C8-4318F17ED0B6}"/>
              </a:ext>
            </a:extLst>
          </p:cNvPr>
          <p:cNvCxnSpPr/>
          <p:nvPr/>
        </p:nvCxnSpPr>
        <p:spPr>
          <a:xfrm flipV="1">
            <a:off x="10702848" y="3682377"/>
            <a:ext cx="555387" cy="343849"/>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B57B81-36DC-9E48-B014-DF60026A842A}"/>
              </a:ext>
            </a:extLst>
          </p:cNvPr>
          <p:cNvSpPr txBox="1"/>
          <p:nvPr/>
        </p:nvSpPr>
        <p:spPr>
          <a:xfrm>
            <a:off x="1623060" y="3675137"/>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3</a:t>
            </a:r>
          </a:p>
        </p:txBody>
      </p:sp>
      <p:sp>
        <p:nvSpPr>
          <p:cNvPr id="13" name="TextBox 12">
            <a:extLst>
              <a:ext uri="{FF2B5EF4-FFF2-40B4-BE49-F238E27FC236}">
                <a16:creationId xmlns:a16="http://schemas.microsoft.com/office/drawing/2014/main" id="{1549078C-7E78-8D45-9C14-54ECF8DD6881}"/>
              </a:ext>
            </a:extLst>
          </p:cNvPr>
          <p:cNvSpPr txBox="1"/>
          <p:nvPr/>
        </p:nvSpPr>
        <p:spPr>
          <a:xfrm>
            <a:off x="2769870" y="3675137"/>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3</a:t>
            </a:r>
          </a:p>
        </p:txBody>
      </p:sp>
      <p:sp>
        <p:nvSpPr>
          <p:cNvPr id="14" name="TextBox 13">
            <a:extLst>
              <a:ext uri="{FF2B5EF4-FFF2-40B4-BE49-F238E27FC236}">
                <a16:creationId xmlns:a16="http://schemas.microsoft.com/office/drawing/2014/main" id="{874FF443-8602-5845-90F6-F418504A01F6}"/>
              </a:ext>
            </a:extLst>
          </p:cNvPr>
          <p:cNvSpPr txBox="1"/>
          <p:nvPr/>
        </p:nvSpPr>
        <p:spPr>
          <a:xfrm>
            <a:off x="2196465" y="3682377"/>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7</a:t>
            </a:r>
          </a:p>
        </p:txBody>
      </p:sp>
      <p:sp>
        <p:nvSpPr>
          <p:cNvPr id="31" name="TextBox 30">
            <a:extLst>
              <a:ext uri="{FF2B5EF4-FFF2-40B4-BE49-F238E27FC236}">
                <a16:creationId xmlns:a16="http://schemas.microsoft.com/office/drawing/2014/main" id="{8EAC1149-3E47-8D4E-988A-929D99355420}"/>
              </a:ext>
            </a:extLst>
          </p:cNvPr>
          <p:cNvSpPr txBox="1"/>
          <p:nvPr/>
        </p:nvSpPr>
        <p:spPr>
          <a:xfrm>
            <a:off x="785166" y="4833734"/>
            <a:ext cx="1010805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An array is a contiguous block of memory (a bunch of slots next to each other)</a:t>
            </a:r>
          </a:p>
          <a:p>
            <a:pPr marL="285750" indent="-285750">
              <a:buFont typeface="Arial" panose="020B0604020202020204" pitchFamily="34" charset="0"/>
              <a:buChar char="•"/>
            </a:pPr>
            <a:r>
              <a:rPr lang="en-US" sz="2400" dirty="0"/>
              <a:t>A linked list is a series of nodes, with references to each other</a:t>
            </a:r>
          </a:p>
          <a:p>
            <a:pPr marL="742950" lvl="1" indent="-285750">
              <a:buFont typeface="Arial" panose="020B0604020202020204" pitchFamily="34" charset="0"/>
              <a:buChar char="•"/>
            </a:pPr>
            <a:r>
              <a:rPr lang="en-US" sz="2400" dirty="0"/>
              <a:t>How to reference? Simply store the address!</a:t>
            </a:r>
          </a:p>
          <a:p>
            <a:pPr marL="742950" lvl="1" indent="-285750">
              <a:buFont typeface="Arial" panose="020B0604020202020204" pitchFamily="34" charset="0"/>
              <a:buChar char="•"/>
            </a:pPr>
            <a:r>
              <a:rPr lang="en-US" sz="2400" dirty="0"/>
              <a:t>Nodes do not need to be contiguous, or even in order</a:t>
            </a:r>
          </a:p>
        </p:txBody>
      </p:sp>
    </p:spTree>
    <p:extLst>
      <p:ext uri="{BB962C8B-B14F-4D97-AF65-F5344CB8AC3E}">
        <p14:creationId xmlns:p14="http://schemas.microsoft.com/office/powerpoint/2010/main" val="28135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animBg="1"/>
      <p:bldP spid="17" grpId="0" animBg="1"/>
      <p:bldP spid="18" grpId="0" animBg="1"/>
      <p:bldP spid="19" grpId="0" animBg="1"/>
      <p:bldP spid="20" grpId="0" animBg="1"/>
      <p:bldP spid="21" grpId="0" animBg="1"/>
      <p:bldP spid="22" grpId="0" animBg="1"/>
      <p:bldP spid="27" grpId="0" animBg="1"/>
      <p:bldP spid="28" grpId="0" animBg="1"/>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000"/>
              </a:spcAft>
            </a:pPr>
            <a:r>
              <a:rPr lang="en-US" b="1" dirty="0">
                <a:solidFill>
                  <a:schemeClr val="accent5"/>
                </a:solidFill>
              </a:rPr>
              <a:t>Memory &amp; Caching</a:t>
            </a:r>
          </a:p>
          <a:p>
            <a:pPr lvl="1">
              <a:spcAft>
                <a:spcPts val="1000"/>
              </a:spcAft>
            </a:pPr>
            <a:r>
              <a:rPr lang="en-US" dirty="0"/>
              <a:t>How Memory Looks</a:t>
            </a:r>
          </a:p>
          <a:p>
            <a:pPr lvl="1">
              <a:spcAft>
                <a:spcPts val="1000"/>
              </a:spcAft>
            </a:pPr>
            <a:r>
              <a:rPr lang="en-US" b="1" dirty="0">
                <a:solidFill>
                  <a:schemeClr val="accent5"/>
                </a:solidFill>
              </a:rPr>
              <a:t>How Memory Is Used</a:t>
            </a:r>
          </a:p>
          <a:p>
            <a:pPr>
              <a:spcAft>
                <a:spcPts val="1000"/>
              </a:spcAft>
            </a:pPr>
            <a:r>
              <a:rPr lang="en-US" dirty="0"/>
              <a:t>B+ Trees</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4572679" y="2502846"/>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1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House">
            <a:extLst>
              <a:ext uri="{FF2B5EF4-FFF2-40B4-BE49-F238E27FC236}">
                <a16:creationId xmlns:a16="http://schemas.microsoft.com/office/drawing/2014/main" id="{CE81B50A-BEF0-E747-8E19-A2F2708C2D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02" y="3562609"/>
            <a:ext cx="2846895" cy="2846895"/>
          </a:xfrm>
          <a:prstGeom prst="rect">
            <a:avLst/>
          </a:prstGeom>
        </p:spPr>
      </p:pic>
      <p:sp>
        <p:nvSpPr>
          <p:cNvPr id="2" name="Title 1">
            <a:extLst>
              <a:ext uri="{FF2B5EF4-FFF2-40B4-BE49-F238E27FC236}">
                <a16:creationId xmlns:a16="http://schemas.microsoft.com/office/drawing/2014/main" id="{A062DE2B-AE60-C444-8A90-1AA087BB97F6}"/>
              </a:ext>
            </a:extLst>
          </p:cNvPr>
          <p:cNvSpPr>
            <a:spLocks noGrp="1"/>
          </p:cNvSpPr>
          <p:nvPr>
            <p:ph type="title"/>
          </p:nvPr>
        </p:nvSpPr>
        <p:spPr/>
        <p:txBody>
          <a:bodyPr/>
          <a:lstStyle/>
          <a:p>
            <a:r>
              <a:rPr lang="en-US" dirty="0"/>
              <a:t>Buying Bubble Tea</a:t>
            </a:r>
          </a:p>
        </p:txBody>
      </p:sp>
      <p:pic>
        <p:nvPicPr>
          <p:cNvPr id="4" name="Picture 3">
            <a:extLst>
              <a:ext uri="{FF2B5EF4-FFF2-40B4-BE49-F238E27FC236}">
                <a16:creationId xmlns:a16="http://schemas.microsoft.com/office/drawing/2014/main" id="{BEEFF9FE-FFFE-CA4B-8542-57638C3FA19E}"/>
              </a:ext>
            </a:extLst>
          </p:cNvPr>
          <p:cNvPicPr>
            <a:picLocks noChangeAspect="1"/>
          </p:cNvPicPr>
          <p:nvPr/>
        </p:nvPicPr>
        <p:blipFill>
          <a:blip r:embed="rId5"/>
          <a:stretch>
            <a:fillRect/>
          </a:stretch>
        </p:blipFill>
        <p:spPr>
          <a:xfrm>
            <a:off x="8678225" y="4788817"/>
            <a:ext cx="3382828" cy="1983883"/>
          </a:xfrm>
          <a:prstGeom prst="rect">
            <a:avLst/>
          </a:prstGeom>
        </p:spPr>
      </p:pic>
      <p:pic>
        <p:nvPicPr>
          <p:cNvPr id="7" name="Picture 6">
            <a:extLst>
              <a:ext uri="{FF2B5EF4-FFF2-40B4-BE49-F238E27FC236}">
                <a16:creationId xmlns:a16="http://schemas.microsoft.com/office/drawing/2014/main" id="{75101C5F-6A5B-0744-82B9-D62629417AEE}"/>
              </a:ext>
            </a:extLst>
          </p:cNvPr>
          <p:cNvPicPr>
            <a:picLocks noChangeAspect="1"/>
          </p:cNvPicPr>
          <p:nvPr/>
        </p:nvPicPr>
        <p:blipFill>
          <a:blip r:embed="rId6"/>
          <a:stretch>
            <a:fillRect/>
          </a:stretch>
        </p:blipFill>
        <p:spPr>
          <a:xfrm>
            <a:off x="7447271" y="4770969"/>
            <a:ext cx="611498" cy="896992"/>
          </a:xfrm>
          <a:prstGeom prst="rect">
            <a:avLst/>
          </a:prstGeom>
        </p:spPr>
      </p:pic>
      <p:pic>
        <p:nvPicPr>
          <p:cNvPr id="8" name="Picture 7">
            <a:extLst>
              <a:ext uri="{FF2B5EF4-FFF2-40B4-BE49-F238E27FC236}">
                <a16:creationId xmlns:a16="http://schemas.microsoft.com/office/drawing/2014/main" id="{843FE391-1337-8C45-9AEB-9F8D417955A2}"/>
              </a:ext>
            </a:extLst>
          </p:cNvPr>
          <p:cNvPicPr>
            <a:picLocks noChangeAspect="1"/>
          </p:cNvPicPr>
          <p:nvPr/>
        </p:nvPicPr>
        <p:blipFill>
          <a:blip r:embed="rId6"/>
          <a:stretch>
            <a:fillRect/>
          </a:stretch>
        </p:blipFill>
        <p:spPr>
          <a:xfrm>
            <a:off x="7948217" y="5374913"/>
            <a:ext cx="611498" cy="896992"/>
          </a:xfrm>
          <a:prstGeom prst="rect">
            <a:avLst/>
          </a:prstGeom>
        </p:spPr>
      </p:pic>
      <p:pic>
        <p:nvPicPr>
          <p:cNvPr id="9" name="Picture 8">
            <a:extLst>
              <a:ext uri="{FF2B5EF4-FFF2-40B4-BE49-F238E27FC236}">
                <a16:creationId xmlns:a16="http://schemas.microsoft.com/office/drawing/2014/main" id="{8BEC1F7E-5DF1-2E49-AC4E-0C85A47BA84D}"/>
              </a:ext>
            </a:extLst>
          </p:cNvPr>
          <p:cNvPicPr>
            <a:picLocks noChangeAspect="1"/>
          </p:cNvPicPr>
          <p:nvPr/>
        </p:nvPicPr>
        <p:blipFill>
          <a:blip r:embed="rId6"/>
          <a:stretch>
            <a:fillRect/>
          </a:stretch>
        </p:blipFill>
        <p:spPr>
          <a:xfrm>
            <a:off x="6981189" y="5512512"/>
            <a:ext cx="611498" cy="896992"/>
          </a:xfrm>
          <a:prstGeom prst="rect">
            <a:avLst/>
          </a:prstGeom>
        </p:spPr>
      </p:pic>
      <p:pic>
        <p:nvPicPr>
          <p:cNvPr id="10" name="Picture 9">
            <a:extLst>
              <a:ext uri="{FF2B5EF4-FFF2-40B4-BE49-F238E27FC236}">
                <a16:creationId xmlns:a16="http://schemas.microsoft.com/office/drawing/2014/main" id="{4ACEDA8A-5C8E-F240-A94A-AA07C6BE753E}"/>
              </a:ext>
            </a:extLst>
          </p:cNvPr>
          <p:cNvPicPr>
            <a:picLocks noChangeAspect="1"/>
          </p:cNvPicPr>
          <p:nvPr/>
        </p:nvPicPr>
        <p:blipFill>
          <a:blip r:embed="rId6"/>
          <a:stretch>
            <a:fillRect/>
          </a:stretch>
        </p:blipFill>
        <p:spPr>
          <a:xfrm>
            <a:off x="7523958" y="5961008"/>
            <a:ext cx="611498" cy="896992"/>
          </a:xfrm>
          <a:prstGeom prst="rect">
            <a:avLst/>
          </a:prstGeom>
        </p:spPr>
      </p:pic>
      <p:pic>
        <p:nvPicPr>
          <p:cNvPr id="11" name="Picture 10">
            <a:extLst>
              <a:ext uri="{FF2B5EF4-FFF2-40B4-BE49-F238E27FC236}">
                <a16:creationId xmlns:a16="http://schemas.microsoft.com/office/drawing/2014/main" id="{F98870BC-13BC-F348-A8A9-D2C1B24E9D8C}"/>
              </a:ext>
            </a:extLst>
          </p:cNvPr>
          <p:cNvPicPr>
            <a:picLocks noChangeAspect="1"/>
          </p:cNvPicPr>
          <p:nvPr/>
        </p:nvPicPr>
        <p:blipFill>
          <a:blip r:embed="rId6"/>
          <a:stretch>
            <a:fillRect/>
          </a:stretch>
        </p:blipFill>
        <p:spPr>
          <a:xfrm>
            <a:off x="8058769" y="4322473"/>
            <a:ext cx="611498" cy="896992"/>
          </a:xfrm>
          <a:prstGeom prst="rect">
            <a:avLst/>
          </a:prstGeom>
        </p:spPr>
      </p:pic>
      <p:sp>
        <p:nvSpPr>
          <p:cNvPr id="12" name="Content Placeholder 2">
            <a:extLst>
              <a:ext uri="{FF2B5EF4-FFF2-40B4-BE49-F238E27FC236}">
                <a16:creationId xmlns:a16="http://schemas.microsoft.com/office/drawing/2014/main" id="{989D635F-6431-C046-B195-81B052168F12}"/>
              </a:ext>
            </a:extLst>
          </p:cNvPr>
          <p:cNvSpPr txBox="1">
            <a:spLocks/>
          </p:cNvSpPr>
          <p:nvPr/>
        </p:nvSpPr>
        <p:spPr>
          <a:xfrm>
            <a:off x="838200" y="1219200"/>
            <a:ext cx="10515600" cy="2846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Suppose there’s some </a:t>
            </a:r>
            <a:r>
              <a:rPr lang="en-US" strike="sngStrike" dirty="0"/>
              <a:t>treat</a:t>
            </a:r>
            <a:r>
              <a:rPr lang="en-US" dirty="0"/>
              <a:t> essential grocery you need every few hours</a:t>
            </a:r>
          </a:p>
          <a:p>
            <a:r>
              <a:rPr lang="en-US" dirty="0"/>
              <a:t>As soon as you realize you’re thirsty, you:</a:t>
            </a:r>
          </a:p>
          <a:p>
            <a:pPr lvl="1"/>
            <a:r>
              <a:rPr lang="en-US" dirty="0"/>
              <a:t>(1) Walk to the store (2) Buy a bubble tea (3) Walk back home (4) Enjoy</a:t>
            </a:r>
          </a:p>
          <a:p>
            <a:r>
              <a:rPr lang="en-US" dirty="0"/>
              <a:t>But you repeat this multiple times a day! It takes so long to walk to the store, and that’s a lot of time spent away from 373 lecture... </a:t>
            </a:r>
          </a:p>
        </p:txBody>
      </p:sp>
      <p:pic>
        <p:nvPicPr>
          <p:cNvPr id="17" name="Graphic 16" descr="Laptop">
            <a:extLst>
              <a:ext uri="{FF2B5EF4-FFF2-40B4-BE49-F238E27FC236}">
                <a16:creationId xmlns:a16="http://schemas.microsoft.com/office/drawing/2014/main" id="{34D16DA6-59A7-4B4D-A778-6CA7E6A6CA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947" y="5537094"/>
            <a:ext cx="1320906" cy="1320906"/>
          </a:xfrm>
          <a:prstGeom prst="rect">
            <a:avLst/>
          </a:prstGeom>
        </p:spPr>
      </p:pic>
      <p:pic>
        <p:nvPicPr>
          <p:cNvPr id="6" name="Content Placeholder 5" descr="Run">
            <a:extLst>
              <a:ext uri="{FF2B5EF4-FFF2-40B4-BE49-F238E27FC236}">
                <a16:creationId xmlns:a16="http://schemas.microsoft.com/office/drawing/2014/main" id="{B5361312-4295-DC4D-ADAE-D3261C3EB90A}"/>
              </a:ext>
            </a:extLst>
          </p:cNvPr>
          <p:cNvPicPr>
            <a:picLocks noGrp="1" noChangeAspect="1"/>
          </p:cNvPicPr>
          <p:nvPr>
            <p:ph idx="1"/>
          </p:nvPr>
        </p:nvPicPr>
        <p:blipFill>
          <a:blip r:embed="rId9">
            <a:extLst>
              <a:ext uri="{96DAC541-7B7A-43D3-8B79-37D633B846F1}">
                <asvg:svgBlip xmlns:asvg="http://schemas.microsoft.com/office/drawing/2016/SVG/main" r:embed="rId10"/>
              </a:ext>
            </a:extLst>
          </a:blip>
          <a:stretch>
            <a:fillRect/>
          </a:stretch>
        </p:blipFill>
        <p:spPr>
          <a:xfrm>
            <a:off x="1371145" y="5303690"/>
            <a:ext cx="1469010" cy="1469010"/>
          </a:xfrm>
        </p:spPr>
      </p:pic>
      <p:pic>
        <p:nvPicPr>
          <p:cNvPr id="13" name="Picture 12">
            <a:extLst>
              <a:ext uri="{FF2B5EF4-FFF2-40B4-BE49-F238E27FC236}">
                <a16:creationId xmlns:a16="http://schemas.microsoft.com/office/drawing/2014/main" id="{A1D8D7E9-B7E6-7144-8F23-92E3305970A4}"/>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397238" y="5883118"/>
            <a:ext cx="788323" cy="500423"/>
          </a:xfrm>
          <a:prstGeom prst="rect">
            <a:avLst/>
          </a:prstGeom>
        </p:spPr>
      </p:pic>
    </p:spTree>
    <p:extLst>
      <p:ext uri="{BB962C8B-B14F-4D97-AF65-F5344CB8AC3E}">
        <p14:creationId xmlns:p14="http://schemas.microsoft.com/office/powerpoint/2010/main" val="21177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07407E-6 L 0.39622 -0.00069 " pathEditMode="relative" rAng="0" ptsTypes="AA">
                                      <p:cBhvr>
                                        <p:cTn id="6" dur="2000" fill="hold"/>
                                        <p:tgtEl>
                                          <p:spTgt spid="6"/>
                                        </p:tgtEl>
                                        <p:attrNameLst>
                                          <p:attrName>ppt_x</p:attrName>
                                          <p:attrName>ppt_y</p:attrName>
                                        </p:attrNameLst>
                                      </p:cBhvr>
                                      <p:rCtr x="19805" y="-46"/>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500" fill="hold"/>
                                        <p:tgtEl>
                                          <p:spTgt spid="6"/>
                                        </p:tgtEl>
                                        <p:attrNameLst>
                                          <p:attrName>r</p:attrName>
                                        </p:attrNameLst>
                                      </p:cBhvr>
                                    </p:animRo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3.75E-6 -1.48148E-6 L -0.46888 0.00023 " pathEditMode="relative" rAng="0" ptsTypes="AA">
                                      <p:cBhvr>
                                        <p:cTn id="13" dur="2000" fill="hold"/>
                                        <p:tgtEl>
                                          <p:spTgt spid="9"/>
                                        </p:tgtEl>
                                        <p:attrNameLst>
                                          <p:attrName>ppt_x</p:attrName>
                                          <p:attrName>ppt_y</p:attrName>
                                        </p:attrNameLst>
                                      </p:cBhvr>
                                      <p:rCtr x="-23451" y="0"/>
                                    </p:animMotion>
                                  </p:childTnLst>
                                </p:cTn>
                              </p:par>
                              <p:par>
                                <p:cTn id="14" presetID="42" presetClass="path" presetSubtype="0" accel="50000" decel="50000" fill="hold" nodeType="withEffect">
                                  <p:stCondLst>
                                    <p:cond delay="0"/>
                                  </p:stCondLst>
                                  <p:childTnLst>
                                    <p:animMotion origin="layout" path="M 0.39622 -0.00069 L -8.33333E-7 1.48148E-6 " pathEditMode="relative" rAng="0" ptsTypes="AA">
                                      <p:cBhvr>
                                        <p:cTn id="15" dur="2000" fill="hold"/>
                                        <p:tgtEl>
                                          <p:spTgt spid="6"/>
                                        </p:tgtEl>
                                        <p:attrNameLst>
                                          <p:attrName>ppt_x</p:attrName>
                                          <p:attrName>ppt_y</p:attrName>
                                        </p:attrNameLst>
                                      </p:cBhvr>
                                      <p:rCtr x="-1967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House">
            <a:extLst>
              <a:ext uri="{FF2B5EF4-FFF2-40B4-BE49-F238E27FC236}">
                <a16:creationId xmlns:a16="http://schemas.microsoft.com/office/drawing/2014/main" id="{CE81B50A-BEF0-E747-8E19-A2F2708C2D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02" y="3562609"/>
            <a:ext cx="2846895" cy="2846895"/>
          </a:xfrm>
          <a:prstGeom prst="rect">
            <a:avLst/>
          </a:prstGeom>
        </p:spPr>
      </p:pic>
      <p:sp>
        <p:nvSpPr>
          <p:cNvPr id="2" name="Title 1">
            <a:extLst>
              <a:ext uri="{FF2B5EF4-FFF2-40B4-BE49-F238E27FC236}">
                <a16:creationId xmlns:a16="http://schemas.microsoft.com/office/drawing/2014/main" id="{A062DE2B-AE60-C444-8A90-1AA087BB97F6}"/>
              </a:ext>
            </a:extLst>
          </p:cNvPr>
          <p:cNvSpPr>
            <a:spLocks noGrp="1"/>
          </p:cNvSpPr>
          <p:nvPr>
            <p:ph type="title"/>
          </p:nvPr>
        </p:nvSpPr>
        <p:spPr/>
        <p:txBody>
          <a:bodyPr/>
          <a:lstStyle/>
          <a:p>
            <a:r>
              <a:rPr lang="en-US" dirty="0"/>
              <a:t>Buying Bubble Tea: Planning Ahead</a:t>
            </a:r>
          </a:p>
        </p:txBody>
      </p:sp>
      <p:pic>
        <p:nvPicPr>
          <p:cNvPr id="4" name="Picture 3">
            <a:extLst>
              <a:ext uri="{FF2B5EF4-FFF2-40B4-BE49-F238E27FC236}">
                <a16:creationId xmlns:a16="http://schemas.microsoft.com/office/drawing/2014/main" id="{BEEFF9FE-FFFE-CA4B-8542-57638C3FA19E}"/>
              </a:ext>
            </a:extLst>
          </p:cNvPr>
          <p:cNvPicPr>
            <a:picLocks noChangeAspect="1"/>
          </p:cNvPicPr>
          <p:nvPr/>
        </p:nvPicPr>
        <p:blipFill>
          <a:blip r:embed="rId5"/>
          <a:stretch>
            <a:fillRect/>
          </a:stretch>
        </p:blipFill>
        <p:spPr>
          <a:xfrm>
            <a:off x="8678225" y="4788817"/>
            <a:ext cx="3382828" cy="1983883"/>
          </a:xfrm>
          <a:prstGeom prst="rect">
            <a:avLst/>
          </a:prstGeom>
        </p:spPr>
      </p:pic>
      <p:pic>
        <p:nvPicPr>
          <p:cNvPr id="8" name="Picture 7">
            <a:extLst>
              <a:ext uri="{FF2B5EF4-FFF2-40B4-BE49-F238E27FC236}">
                <a16:creationId xmlns:a16="http://schemas.microsoft.com/office/drawing/2014/main" id="{843FE391-1337-8C45-9AEB-9F8D417955A2}"/>
              </a:ext>
            </a:extLst>
          </p:cNvPr>
          <p:cNvPicPr>
            <a:picLocks noChangeAspect="1"/>
          </p:cNvPicPr>
          <p:nvPr/>
        </p:nvPicPr>
        <p:blipFill>
          <a:blip r:embed="rId6"/>
          <a:stretch>
            <a:fillRect/>
          </a:stretch>
        </p:blipFill>
        <p:spPr>
          <a:xfrm>
            <a:off x="7948217" y="5374913"/>
            <a:ext cx="611498" cy="896992"/>
          </a:xfrm>
          <a:prstGeom prst="rect">
            <a:avLst/>
          </a:prstGeom>
        </p:spPr>
      </p:pic>
      <p:pic>
        <p:nvPicPr>
          <p:cNvPr id="11" name="Picture 10">
            <a:extLst>
              <a:ext uri="{FF2B5EF4-FFF2-40B4-BE49-F238E27FC236}">
                <a16:creationId xmlns:a16="http://schemas.microsoft.com/office/drawing/2014/main" id="{F98870BC-13BC-F348-A8A9-D2C1B24E9D8C}"/>
              </a:ext>
            </a:extLst>
          </p:cNvPr>
          <p:cNvPicPr>
            <a:picLocks noChangeAspect="1"/>
          </p:cNvPicPr>
          <p:nvPr/>
        </p:nvPicPr>
        <p:blipFill>
          <a:blip r:embed="rId6"/>
          <a:stretch>
            <a:fillRect/>
          </a:stretch>
        </p:blipFill>
        <p:spPr>
          <a:xfrm>
            <a:off x="8058769" y="4322473"/>
            <a:ext cx="611498" cy="896992"/>
          </a:xfrm>
          <a:prstGeom prst="rect">
            <a:avLst/>
          </a:prstGeom>
        </p:spPr>
      </p:pic>
      <p:sp>
        <p:nvSpPr>
          <p:cNvPr id="12" name="Content Placeholder 2">
            <a:extLst>
              <a:ext uri="{FF2B5EF4-FFF2-40B4-BE49-F238E27FC236}">
                <a16:creationId xmlns:a16="http://schemas.microsoft.com/office/drawing/2014/main" id="{989D635F-6431-C046-B195-81B052168F12}"/>
              </a:ext>
            </a:extLst>
          </p:cNvPr>
          <p:cNvSpPr txBox="1">
            <a:spLocks/>
          </p:cNvSpPr>
          <p:nvPr/>
        </p:nvSpPr>
        <p:spPr>
          <a:xfrm>
            <a:off x="838200" y="1219200"/>
            <a:ext cx="10515600" cy="2846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Could this be more efficient?</a:t>
            </a:r>
          </a:p>
          <a:p>
            <a:r>
              <a:rPr lang="en-US" dirty="0"/>
              <a:t>Since you know it’s likely you’ll want another bubble tea in a few hours, what if you do what any reasonable person would: buy a bubble tea minifridge and store a handful closer to home!</a:t>
            </a:r>
          </a:p>
          <a:p>
            <a:pPr marL="0" indent="0">
              <a:buNone/>
            </a:pPr>
            <a:endParaRPr lang="en-US" dirty="0"/>
          </a:p>
          <a:p>
            <a:pPr marL="457200" lvl="1" indent="0">
              <a:buNone/>
            </a:pPr>
            <a:endParaRPr lang="en-US" dirty="0"/>
          </a:p>
          <a:p>
            <a:pPr lvl="1"/>
            <a:endParaRPr lang="en-US" dirty="0"/>
          </a:p>
          <a:p>
            <a:endParaRPr lang="en-US" dirty="0"/>
          </a:p>
          <a:p>
            <a:endParaRPr lang="en-US" dirty="0"/>
          </a:p>
          <a:p>
            <a:pPr lvl="1"/>
            <a:endParaRPr lang="en-US" dirty="0"/>
          </a:p>
        </p:txBody>
      </p:sp>
      <p:pic>
        <p:nvPicPr>
          <p:cNvPr id="17" name="Graphic 16" descr="Laptop">
            <a:extLst>
              <a:ext uri="{FF2B5EF4-FFF2-40B4-BE49-F238E27FC236}">
                <a16:creationId xmlns:a16="http://schemas.microsoft.com/office/drawing/2014/main" id="{34D16DA6-59A7-4B4D-A778-6CA7E6A6CA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947" y="5537094"/>
            <a:ext cx="1320906" cy="1320906"/>
          </a:xfrm>
          <a:prstGeom prst="rect">
            <a:avLst/>
          </a:prstGeom>
        </p:spPr>
      </p:pic>
      <p:pic>
        <p:nvPicPr>
          <p:cNvPr id="18" name="Picture 17">
            <a:extLst>
              <a:ext uri="{FF2B5EF4-FFF2-40B4-BE49-F238E27FC236}">
                <a16:creationId xmlns:a16="http://schemas.microsoft.com/office/drawing/2014/main" id="{C124AA14-1C42-2F45-A6AB-FF62DE7614AE}"/>
              </a:ext>
            </a:extLst>
          </p:cNvPr>
          <p:cNvPicPr>
            <a:picLocks noChangeAspect="1"/>
          </p:cNvPicPr>
          <p:nvPr/>
        </p:nvPicPr>
        <p:blipFill>
          <a:blip r:embed="rId9"/>
          <a:stretch>
            <a:fillRect/>
          </a:stretch>
        </p:blipFill>
        <p:spPr>
          <a:xfrm>
            <a:off x="2619966" y="4066095"/>
            <a:ext cx="2696163" cy="2772953"/>
          </a:xfrm>
          <a:prstGeom prst="rect">
            <a:avLst/>
          </a:prstGeom>
        </p:spPr>
      </p:pic>
      <p:pic>
        <p:nvPicPr>
          <p:cNvPr id="21" name="Content Placeholder 5" descr="Run">
            <a:extLst>
              <a:ext uri="{FF2B5EF4-FFF2-40B4-BE49-F238E27FC236}">
                <a16:creationId xmlns:a16="http://schemas.microsoft.com/office/drawing/2014/main" id="{BCCBA973-AF48-4A43-932D-4063C3BD04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71145" y="5303690"/>
            <a:ext cx="1469010" cy="1469010"/>
          </a:xfrm>
          <a:prstGeom prst="rect">
            <a:avLst/>
          </a:prstGeom>
        </p:spPr>
      </p:pic>
      <p:pic>
        <p:nvPicPr>
          <p:cNvPr id="22" name="Picture 21">
            <a:extLst>
              <a:ext uri="{FF2B5EF4-FFF2-40B4-BE49-F238E27FC236}">
                <a16:creationId xmlns:a16="http://schemas.microsoft.com/office/drawing/2014/main" id="{005481CC-04A7-7F48-BAF8-DCBAD864B377}"/>
              </a:ext>
            </a:extLst>
          </p:cNvPr>
          <p:cNvPicPr>
            <a:picLocks noChangeAspect="1"/>
          </p:cNvPicPr>
          <p:nvPr/>
        </p:nvPicPr>
        <p:blipFill>
          <a:blip r:embed="rId6"/>
          <a:stretch>
            <a:fillRect/>
          </a:stretch>
        </p:blipFill>
        <p:spPr>
          <a:xfrm>
            <a:off x="6981189" y="5512512"/>
            <a:ext cx="611498" cy="896992"/>
          </a:xfrm>
          <a:prstGeom prst="rect">
            <a:avLst/>
          </a:prstGeom>
        </p:spPr>
      </p:pic>
      <p:pic>
        <p:nvPicPr>
          <p:cNvPr id="23" name="Picture 22">
            <a:extLst>
              <a:ext uri="{FF2B5EF4-FFF2-40B4-BE49-F238E27FC236}">
                <a16:creationId xmlns:a16="http://schemas.microsoft.com/office/drawing/2014/main" id="{FE342A7F-9AB1-B84C-A5B2-ADF87C2E2748}"/>
              </a:ext>
            </a:extLst>
          </p:cNvPr>
          <p:cNvPicPr>
            <a:picLocks noChangeAspect="1"/>
          </p:cNvPicPr>
          <p:nvPr/>
        </p:nvPicPr>
        <p:blipFill>
          <a:blip r:embed="rId6"/>
          <a:stretch>
            <a:fillRect/>
          </a:stretch>
        </p:blipFill>
        <p:spPr>
          <a:xfrm>
            <a:off x="7390435" y="4741808"/>
            <a:ext cx="611498" cy="896992"/>
          </a:xfrm>
          <a:prstGeom prst="rect">
            <a:avLst/>
          </a:prstGeom>
        </p:spPr>
      </p:pic>
      <p:pic>
        <p:nvPicPr>
          <p:cNvPr id="24" name="Picture 23">
            <a:extLst>
              <a:ext uri="{FF2B5EF4-FFF2-40B4-BE49-F238E27FC236}">
                <a16:creationId xmlns:a16="http://schemas.microsoft.com/office/drawing/2014/main" id="{F9247B47-8D6F-F947-9771-84A6FC223833}"/>
              </a:ext>
            </a:extLst>
          </p:cNvPr>
          <p:cNvPicPr>
            <a:picLocks noChangeAspect="1"/>
          </p:cNvPicPr>
          <p:nvPr/>
        </p:nvPicPr>
        <p:blipFill>
          <a:blip r:embed="rId6"/>
          <a:stretch>
            <a:fillRect/>
          </a:stretch>
        </p:blipFill>
        <p:spPr>
          <a:xfrm>
            <a:off x="7523958" y="5961008"/>
            <a:ext cx="611498" cy="896992"/>
          </a:xfrm>
          <a:prstGeom prst="rect">
            <a:avLst/>
          </a:prstGeom>
        </p:spPr>
      </p:pic>
      <p:pic>
        <p:nvPicPr>
          <p:cNvPr id="26" name="Picture 25">
            <a:extLst>
              <a:ext uri="{FF2B5EF4-FFF2-40B4-BE49-F238E27FC236}">
                <a16:creationId xmlns:a16="http://schemas.microsoft.com/office/drawing/2014/main" id="{75960D00-50BC-2F4F-BF2F-1E8A366438AA}"/>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397238" y="5883118"/>
            <a:ext cx="788323" cy="500423"/>
          </a:xfrm>
          <a:prstGeom prst="rect">
            <a:avLst/>
          </a:prstGeom>
        </p:spPr>
      </p:pic>
    </p:spTree>
    <p:extLst>
      <p:ext uri="{BB962C8B-B14F-4D97-AF65-F5344CB8AC3E}">
        <p14:creationId xmlns:p14="http://schemas.microsoft.com/office/powerpoint/2010/main" val="341707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07407E-6 L 0.39622 -0.00069 " pathEditMode="relative" rAng="0" ptsTypes="AA">
                                      <p:cBhvr>
                                        <p:cTn id="6" dur="2000" fill="hold"/>
                                        <p:tgtEl>
                                          <p:spTgt spid="21"/>
                                        </p:tgtEl>
                                        <p:attrNameLst>
                                          <p:attrName>ppt_x</p:attrName>
                                          <p:attrName>ppt_y</p:attrName>
                                        </p:attrNameLst>
                                      </p:cBhvr>
                                      <p:rCtr x="19805" y="-4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500" fill="hold"/>
                                        <p:tgtEl>
                                          <p:spTgt spid="21"/>
                                        </p:tgtEl>
                                        <p:attrNameLst>
                                          <p:attrName>r</p:attrName>
                                        </p:attrNameLst>
                                      </p:cBhvr>
                                    </p:animRot>
                                  </p:childTnLst>
                                </p:cTn>
                              </p:par>
                            </p:childTnLst>
                          </p:cTn>
                        </p:par>
                        <p:par>
                          <p:cTn id="17" fill="hold">
                            <p:stCondLst>
                              <p:cond delay="500"/>
                            </p:stCondLst>
                            <p:childTnLst>
                              <p:par>
                                <p:cTn id="18" presetID="42" presetClass="path" presetSubtype="0" accel="50000" decel="50000" fill="hold" nodeType="afterEffect">
                                  <p:stCondLst>
                                    <p:cond delay="0"/>
                                  </p:stCondLst>
                                  <p:childTnLst>
                                    <p:animMotion origin="layout" path="M 0.39622 -0.00069 L -8.33333E-7 1.48148E-6 " pathEditMode="relative" rAng="0" ptsTypes="AA">
                                      <p:cBhvr>
                                        <p:cTn id="19" dur="2000" fill="hold"/>
                                        <p:tgtEl>
                                          <p:spTgt spid="21"/>
                                        </p:tgtEl>
                                        <p:attrNameLst>
                                          <p:attrName>ppt_x</p:attrName>
                                          <p:attrName>ppt_y</p:attrName>
                                        </p:attrNameLst>
                                      </p:cBhvr>
                                      <p:rCtr x="-19674" y="69"/>
                                    </p:animMotion>
                                  </p:childTnLst>
                                </p:cTn>
                              </p:par>
                              <p:par>
                                <p:cTn id="20" presetID="42" presetClass="path" presetSubtype="0" accel="50000" decel="50000" fill="hold" nodeType="withEffect">
                                  <p:stCondLst>
                                    <p:cond delay="0"/>
                                  </p:stCondLst>
                                  <p:childTnLst>
                                    <p:animMotion origin="layout" path="M 3.75E-6 -1.48148E-6 L -0.46888 0.00023 " pathEditMode="relative" rAng="0" ptsTypes="AA">
                                      <p:cBhvr>
                                        <p:cTn id="21" dur="2000" fill="hold"/>
                                        <p:tgtEl>
                                          <p:spTgt spid="22"/>
                                        </p:tgtEl>
                                        <p:attrNameLst>
                                          <p:attrName>ppt_x</p:attrName>
                                          <p:attrName>ppt_y</p:attrName>
                                        </p:attrNameLst>
                                      </p:cBhvr>
                                      <p:rCtr x="-23451" y="0"/>
                                    </p:animMotion>
                                  </p:childTnLst>
                                </p:cTn>
                              </p:par>
                              <p:par>
                                <p:cTn id="22" presetID="42" presetClass="path" presetSubtype="0" accel="50000" decel="50000" fill="hold" nodeType="withEffect">
                                  <p:stCondLst>
                                    <p:cond delay="0"/>
                                  </p:stCondLst>
                                  <p:childTnLst>
                                    <p:animMotion origin="layout" path="M 1.11022E-16 -2.96296E-6 L -0.31302 0.0044 " pathEditMode="relative" rAng="0" ptsTypes="AA">
                                      <p:cBhvr>
                                        <p:cTn id="23" dur="2000" fill="hold"/>
                                        <p:tgtEl>
                                          <p:spTgt spid="23"/>
                                        </p:tgtEl>
                                        <p:attrNameLst>
                                          <p:attrName>ppt_x</p:attrName>
                                          <p:attrName>ppt_y</p:attrName>
                                        </p:attrNameLst>
                                      </p:cBhvr>
                                      <p:rCtr x="-15651" y="208"/>
                                    </p:animMotion>
                                  </p:childTnLst>
                                </p:cTn>
                              </p:par>
                              <p:par>
                                <p:cTn id="24" presetID="42" presetClass="path" presetSubtype="0" accel="50000" decel="50000" fill="hold" nodeType="withEffect">
                                  <p:stCondLst>
                                    <p:cond delay="0"/>
                                  </p:stCondLst>
                                  <p:childTnLst>
                                    <p:animMotion origin="layout" path="M 2.5E-6 -7.40741E-7 L -0.32396 -7.40741E-7 " pathEditMode="relative" rAng="0" ptsTypes="AA">
                                      <p:cBhvr>
                                        <p:cTn id="25" dur="2000" fill="hold"/>
                                        <p:tgtEl>
                                          <p:spTgt spid="24"/>
                                        </p:tgtEl>
                                        <p:attrNameLst>
                                          <p:attrName>ppt_x</p:attrName>
                                          <p:attrName>ppt_y</p:attrName>
                                        </p:attrNameLst>
                                      </p:cBhvr>
                                      <p:rCtr x="-16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ECF1-5D69-F54B-A989-1F676D10BDAE}"/>
              </a:ext>
            </a:extLst>
          </p:cNvPr>
          <p:cNvSpPr>
            <a:spLocks noGrp="1"/>
          </p:cNvSpPr>
          <p:nvPr>
            <p:ph type="title"/>
          </p:nvPr>
        </p:nvSpPr>
        <p:spPr/>
        <p:txBody>
          <a:bodyPr/>
          <a:lstStyle/>
          <a:p>
            <a:r>
              <a:rPr lang="en-US" dirty="0"/>
              <a:t>Cache</a:t>
            </a:r>
          </a:p>
        </p:txBody>
      </p:sp>
      <p:sp>
        <p:nvSpPr>
          <p:cNvPr id="3" name="Content Placeholder 2">
            <a:extLst>
              <a:ext uri="{FF2B5EF4-FFF2-40B4-BE49-F238E27FC236}">
                <a16:creationId xmlns:a16="http://schemas.microsoft.com/office/drawing/2014/main" id="{F9855D86-4086-3C45-9910-608A0B75527D}"/>
              </a:ext>
            </a:extLst>
          </p:cNvPr>
          <p:cNvSpPr>
            <a:spLocks noGrp="1"/>
          </p:cNvSpPr>
          <p:nvPr>
            <p:ph idx="1"/>
          </p:nvPr>
        </p:nvSpPr>
        <p:spPr>
          <a:xfrm>
            <a:off x="838200" y="1219200"/>
            <a:ext cx="10515600" cy="3033591"/>
          </a:xfrm>
        </p:spPr>
        <p:txBody>
          <a:bodyPr>
            <a:normAutofit/>
          </a:bodyPr>
          <a:lstStyle/>
          <a:p>
            <a:r>
              <a:rPr lang="en-US" dirty="0"/>
              <a:t>Pronounced “cash”</a:t>
            </a:r>
          </a:p>
          <a:p>
            <a:r>
              <a:rPr lang="en-US" dirty="0"/>
              <a:t>Intermediate storage between the CPU and RAM</a:t>
            </a:r>
          </a:p>
          <a:p>
            <a:pPr lvl="1"/>
            <a:r>
              <a:rPr lang="en-US" dirty="0"/>
              <a:t>RAM takes a long time to access, but is gigantic. Cache is much faster (closer to the CPU where data gets processed), but smaller.</a:t>
            </a:r>
          </a:p>
          <a:p>
            <a:r>
              <a:rPr lang="en-US" dirty="0"/>
              <a:t>Store a copy of some data here</a:t>
            </a:r>
          </a:p>
          <a:p>
            <a:pPr lvl="1"/>
            <a:r>
              <a:rPr lang="en-US" dirty="0"/>
              <a:t>When we’re about to go grab an address from RAM, we check the cache first – and we </a:t>
            </a:r>
            <a:r>
              <a:rPr lang="en-US" i="1" dirty="0"/>
              <a:t>love</a:t>
            </a:r>
            <a:r>
              <a:rPr lang="en-US" dirty="0"/>
              <a:t> when the data’s there, because it’s much faster!</a:t>
            </a:r>
          </a:p>
          <a:p>
            <a:pPr lvl="1"/>
            <a:endParaRPr lang="en-US" dirty="0"/>
          </a:p>
        </p:txBody>
      </p:sp>
      <p:grpSp>
        <p:nvGrpSpPr>
          <p:cNvPr id="4" name="Group 3">
            <a:extLst>
              <a:ext uri="{FF2B5EF4-FFF2-40B4-BE49-F238E27FC236}">
                <a16:creationId xmlns:a16="http://schemas.microsoft.com/office/drawing/2014/main" id="{9F4E06D5-5CFD-8944-9290-F7F67C49FF04}"/>
              </a:ext>
            </a:extLst>
          </p:cNvPr>
          <p:cNvGrpSpPr/>
          <p:nvPr/>
        </p:nvGrpSpPr>
        <p:grpSpPr>
          <a:xfrm>
            <a:off x="766556" y="4778044"/>
            <a:ext cx="1743070" cy="1743070"/>
            <a:chOff x="2305052" y="3990976"/>
            <a:chExt cx="1743070" cy="1743070"/>
          </a:xfrm>
        </p:grpSpPr>
        <p:sp>
          <p:nvSpPr>
            <p:cNvPr id="5" name="Rectangle 4">
              <a:extLst>
                <a:ext uri="{FF2B5EF4-FFF2-40B4-BE49-F238E27FC236}">
                  <a16:creationId xmlns:a16="http://schemas.microsoft.com/office/drawing/2014/main" id="{F12B47ED-9CB4-C749-A6BD-060BD08F28FE}"/>
                </a:ext>
              </a:extLst>
            </p:cNvPr>
            <p:cNvSpPr/>
            <p:nvPr/>
          </p:nvSpPr>
          <p:spPr>
            <a:xfrm>
              <a:off x="2824162" y="3990976"/>
              <a:ext cx="704850" cy="1743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8E48F1-A10D-B745-B19C-8D5086CBFC6A}"/>
                </a:ext>
              </a:extLst>
            </p:cNvPr>
            <p:cNvSpPr/>
            <p:nvPr/>
          </p:nvSpPr>
          <p:spPr>
            <a:xfrm rot="5400000">
              <a:off x="2824162" y="3990976"/>
              <a:ext cx="704850" cy="1743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7167DFFF-D781-A749-BBD7-74FEB3E0A76C}"/>
                </a:ext>
              </a:extLst>
            </p:cNvPr>
            <p:cNvSpPr/>
            <p:nvPr/>
          </p:nvSpPr>
          <p:spPr>
            <a:xfrm>
              <a:off x="2428875" y="4114799"/>
              <a:ext cx="1495425" cy="1495425"/>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t>CPU</a:t>
              </a:r>
            </a:p>
          </p:txBody>
        </p:sp>
      </p:grpSp>
      <p:grpSp>
        <p:nvGrpSpPr>
          <p:cNvPr id="8" name="Group 7">
            <a:extLst>
              <a:ext uri="{FF2B5EF4-FFF2-40B4-BE49-F238E27FC236}">
                <a16:creationId xmlns:a16="http://schemas.microsoft.com/office/drawing/2014/main" id="{7DFC63F6-B003-CD44-9D14-F788AAFA2192}"/>
              </a:ext>
            </a:extLst>
          </p:cNvPr>
          <p:cNvGrpSpPr/>
          <p:nvPr/>
        </p:nvGrpSpPr>
        <p:grpSpPr>
          <a:xfrm>
            <a:off x="8486775" y="5063792"/>
            <a:ext cx="2867025" cy="1257300"/>
            <a:chOff x="6162675" y="4276724"/>
            <a:chExt cx="2867025" cy="1257300"/>
          </a:xfrm>
        </p:grpSpPr>
        <p:sp>
          <p:nvSpPr>
            <p:cNvPr id="9" name="Rectangle 8">
              <a:extLst>
                <a:ext uri="{FF2B5EF4-FFF2-40B4-BE49-F238E27FC236}">
                  <a16:creationId xmlns:a16="http://schemas.microsoft.com/office/drawing/2014/main" id="{FCA76E28-1DF0-C74D-B605-15C3F843F22A}"/>
                </a:ext>
              </a:extLst>
            </p:cNvPr>
            <p:cNvSpPr/>
            <p:nvPr/>
          </p:nvSpPr>
          <p:spPr>
            <a:xfrm>
              <a:off x="6293645" y="5353049"/>
              <a:ext cx="1228725" cy="180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5076A-3FEB-2149-B23A-6959749F412A}"/>
                </a:ext>
              </a:extLst>
            </p:cNvPr>
            <p:cNvSpPr/>
            <p:nvPr/>
          </p:nvSpPr>
          <p:spPr>
            <a:xfrm>
              <a:off x="7653339" y="5353049"/>
              <a:ext cx="1228725" cy="180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ingle Corner Rectangle 10">
              <a:extLst>
                <a:ext uri="{FF2B5EF4-FFF2-40B4-BE49-F238E27FC236}">
                  <a16:creationId xmlns:a16="http://schemas.microsoft.com/office/drawing/2014/main" id="{42050CAB-B726-0443-A6D2-A2D863DA89C8}"/>
                </a:ext>
              </a:extLst>
            </p:cNvPr>
            <p:cNvSpPr/>
            <p:nvPr/>
          </p:nvSpPr>
          <p:spPr>
            <a:xfrm>
              <a:off x="6162675" y="4276724"/>
              <a:ext cx="2867025" cy="1171574"/>
            </a:xfrm>
            <a:prstGeom prst="snip1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t>RAM</a:t>
              </a:r>
            </a:p>
          </p:txBody>
        </p:sp>
      </p:grpSp>
      <p:sp>
        <p:nvSpPr>
          <p:cNvPr id="12" name="Left-Right Arrow 11">
            <a:extLst>
              <a:ext uri="{FF2B5EF4-FFF2-40B4-BE49-F238E27FC236}">
                <a16:creationId xmlns:a16="http://schemas.microsoft.com/office/drawing/2014/main" id="{78683417-1222-A34C-A1EC-7E7ED7D29C66}"/>
              </a:ext>
            </a:extLst>
          </p:cNvPr>
          <p:cNvSpPr/>
          <p:nvPr/>
        </p:nvSpPr>
        <p:spPr>
          <a:xfrm>
            <a:off x="2760588" y="5411454"/>
            <a:ext cx="771739" cy="4762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a:extLst>
              <a:ext uri="{FF2B5EF4-FFF2-40B4-BE49-F238E27FC236}">
                <a16:creationId xmlns:a16="http://schemas.microsoft.com/office/drawing/2014/main" id="{9A317B8C-394D-304B-970C-034D62AB5EED}"/>
              </a:ext>
            </a:extLst>
          </p:cNvPr>
          <p:cNvSpPr/>
          <p:nvPr/>
        </p:nvSpPr>
        <p:spPr>
          <a:xfrm>
            <a:off x="6276535" y="5411454"/>
            <a:ext cx="2075094" cy="4762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0675FF-EDBE-9B47-AA19-36906D8E0FA0}"/>
              </a:ext>
            </a:extLst>
          </p:cNvPr>
          <p:cNvSpPr/>
          <p:nvPr/>
        </p:nvSpPr>
        <p:spPr>
          <a:xfrm>
            <a:off x="3764744" y="5077770"/>
            <a:ext cx="2279374" cy="117157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t>Cache</a:t>
            </a:r>
          </a:p>
        </p:txBody>
      </p:sp>
      <p:pic>
        <p:nvPicPr>
          <p:cNvPr id="15" name="Picture 14">
            <a:extLst>
              <a:ext uri="{FF2B5EF4-FFF2-40B4-BE49-F238E27FC236}">
                <a16:creationId xmlns:a16="http://schemas.microsoft.com/office/drawing/2014/main" id="{CC4846C9-8850-484A-AC39-C35403605F25}"/>
              </a:ext>
            </a:extLst>
          </p:cNvPr>
          <p:cNvPicPr>
            <a:picLocks noChangeAspect="1"/>
          </p:cNvPicPr>
          <p:nvPr/>
        </p:nvPicPr>
        <p:blipFill>
          <a:blip r:embed="rId3"/>
          <a:stretch>
            <a:fillRect/>
          </a:stretch>
        </p:blipFill>
        <p:spPr>
          <a:xfrm>
            <a:off x="7033029" y="4718323"/>
            <a:ext cx="464834" cy="690938"/>
          </a:xfrm>
          <a:prstGeom prst="rect">
            <a:avLst/>
          </a:prstGeom>
        </p:spPr>
      </p:pic>
      <p:pic>
        <p:nvPicPr>
          <p:cNvPr id="16" name="Picture 15">
            <a:extLst>
              <a:ext uri="{FF2B5EF4-FFF2-40B4-BE49-F238E27FC236}">
                <a16:creationId xmlns:a16="http://schemas.microsoft.com/office/drawing/2014/main" id="{68E6BE5D-8CB6-5745-B8E9-91E81F8E7771}"/>
              </a:ext>
            </a:extLst>
          </p:cNvPr>
          <p:cNvPicPr>
            <a:picLocks noChangeAspect="1"/>
          </p:cNvPicPr>
          <p:nvPr/>
        </p:nvPicPr>
        <p:blipFill>
          <a:blip r:embed="rId4"/>
          <a:stretch>
            <a:fillRect/>
          </a:stretch>
        </p:blipFill>
        <p:spPr>
          <a:xfrm>
            <a:off x="2787515" y="4579271"/>
            <a:ext cx="717883" cy="717883"/>
          </a:xfrm>
          <a:prstGeom prst="rect">
            <a:avLst/>
          </a:prstGeom>
        </p:spPr>
      </p:pic>
      <p:pic>
        <p:nvPicPr>
          <p:cNvPr id="17" name="Picture 16">
            <a:extLst>
              <a:ext uri="{FF2B5EF4-FFF2-40B4-BE49-F238E27FC236}">
                <a16:creationId xmlns:a16="http://schemas.microsoft.com/office/drawing/2014/main" id="{3745BD93-17EB-2B4B-AEAF-8030CD6569B7}"/>
              </a:ext>
            </a:extLst>
          </p:cNvPr>
          <p:cNvPicPr>
            <a:picLocks noChangeAspect="1"/>
          </p:cNvPicPr>
          <p:nvPr/>
        </p:nvPicPr>
        <p:blipFill>
          <a:blip r:embed="rId5"/>
          <a:stretch>
            <a:fillRect/>
          </a:stretch>
        </p:blipFill>
        <p:spPr>
          <a:xfrm>
            <a:off x="7349186" y="4376613"/>
            <a:ext cx="802861" cy="802861"/>
          </a:xfrm>
          <a:prstGeom prst="rect">
            <a:avLst/>
          </a:prstGeom>
        </p:spPr>
      </p:pic>
    </p:spTree>
    <p:extLst>
      <p:ext uri="{BB962C8B-B14F-4D97-AF65-F5344CB8AC3E}">
        <p14:creationId xmlns:p14="http://schemas.microsoft.com/office/powerpoint/2010/main" val="74107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446332-6B9D-7A41-B813-2632B3CCD5AD}"/>
              </a:ext>
            </a:extLst>
          </p:cNvPr>
          <p:cNvSpPr/>
          <p:nvPr/>
        </p:nvSpPr>
        <p:spPr>
          <a:xfrm>
            <a:off x="6095999" y="5062414"/>
            <a:ext cx="4599424" cy="12964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98144D-FCD0-7447-92B9-C8A50DCF1C4D}"/>
              </a:ext>
            </a:extLst>
          </p:cNvPr>
          <p:cNvSpPr>
            <a:spLocks noGrp="1"/>
          </p:cNvSpPr>
          <p:nvPr>
            <p:ph type="title"/>
          </p:nvPr>
        </p:nvSpPr>
        <p:spPr/>
        <p:txBody>
          <a:bodyPr/>
          <a:lstStyle/>
          <a:p>
            <a:r>
              <a:rPr lang="en-US" dirty="0"/>
              <a:t>Bringing More Data Back</a:t>
            </a:r>
          </a:p>
        </p:txBody>
      </p:sp>
      <p:sp>
        <p:nvSpPr>
          <p:cNvPr id="3" name="Content Placeholder 2">
            <a:extLst>
              <a:ext uri="{FF2B5EF4-FFF2-40B4-BE49-F238E27FC236}">
                <a16:creationId xmlns:a16="http://schemas.microsoft.com/office/drawing/2014/main" id="{E857F987-9E4C-1648-A6CF-03FFCC400792}"/>
              </a:ext>
            </a:extLst>
          </p:cNvPr>
          <p:cNvSpPr>
            <a:spLocks noGrp="1"/>
          </p:cNvSpPr>
          <p:nvPr>
            <p:ph idx="1"/>
          </p:nvPr>
        </p:nvSpPr>
        <p:spPr>
          <a:xfrm>
            <a:off x="838200" y="1371600"/>
            <a:ext cx="10515600" cy="3134139"/>
          </a:xfrm>
        </p:spPr>
        <p:txBody>
          <a:bodyPr/>
          <a:lstStyle/>
          <a:p>
            <a:r>
              <a:rPr lang="en-US" dirty="0"/>
              <a:t>If we need to go all the way to RAM, might as well make it count!</a:t>
            </a:r>
          </a:p>
          <a:p>
            <a:r>
              <a:rPr lang="en-US" dirty="0"/>
              <a:t>Your computer </a:t>
            </a:r>
            <a:r>
              <a:rPr lang="en-US" i="1" dirty="0"/>
              <a:t>automatically</a:t>
            </a:r>
            <a:r>
              <a:rPr lang="en-US" dirty="0"/>
              <a:t> grabs a whole chunk of data around each address from RAM when you access it</a:t>
            </a:r>
          </a:p>
          <a:p>
            <a:pPr lvl="1"/>
            <a:r>
              <a:rPr lang="en-US" dirty="0"/>
              <a:t>That chunk of data is then copied to the cache</a:t>
            </a:r>
          </a:p>
          <a:p>
            <a:pPr lvl="1"/>
            <a:r>
              <a:rPr lang="en-US" dirty="0"/>
              <a:t>Your computer knows its’s likely you’ll want a nearby address soon</a:t>
            </a:r>
          </a:p>
          <a:p>
            <a:pPr lvl="1"/>
            <a:r>
              <a:rPr lang="en-US" dirty="0"/>
              <a:t>Bringing back multiple addresses of data costs nothing: the hardware is designed to grab many at a time</a:t>
            </a:r>
          </a:p>
        </p:txBody>
      </p:sp>
      <p:graphicFrame>
        <p:nvGraphicFramePr>
          <p:cNvPr id="4" name="Table 3">
            <a:extLst>
              <a:ext uri="{FF2B5EF4-FFF2-40B4-BE49-F238E27FC236}">
                <a16:creationId xmlns:a16="http://schemas.microsoft.com/office/drawing/2014/main" id="{835C67E5-6F80-2D42-9CF7-27F5C4FE5CB6}"/>
              </a:ext>
            </a:extLst>
          </p:cNvPr>
          <p:cNvGraphicFramePr>
            <a:graphicFrameLocks noGrp="1"/>
          </p:cNvGraphicFramePr>
          <p:nvPr>
            <p:extLst>
              <p:ext uri="{D42A27DB-BD31-4B8C-83A1-F6EECF244321}">
                <p14:modId xmlns:p14="http://schemas.microsoft.com/office/powerpoint/2010/main" val="3107252689"/>
              </p:ext>
            </p:extLst>
          </p:nvPr>
        </p:nvGraphicFramePr>
        <p:xfrm>
          <a:off x="346715" y="5886354"/>
          <a:ext cx="11498569"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669238018"/>
                    </a:ext>
                  </a:extLst>
                </a:gridCol>
                <a:gridCol w="574692">
                  <a:extLst>
                    <a:ext uri="{9D8B030D-6E8A-4147-A177-3AD203B41FA5}">
                      <a16:colId xmlns:a16="http://schemas.microsoft.com/office/drawing/2014/main" val="3180768912"/>
                    </a:ext>
                  </a:extLst>
                </a:gridCol>
                <a:gridCol w="579421">
                  <a:extLst>
                    <a:ext uri="{9D8B030D-6E8A-4147-A177-3AD203B41FA5}">
                      <a16:colId xmlns:a16="http://schemas.microsoft.com/office/drawing/2014/main" val="3868346642"/>
                    </a:ext>
                  </a:extLst>
                </a:gridCol>
                <a:gridCol w="574692">
                  <a:extLst>
                    <a:ext uri="{9D8B030D-6E8A-4147-A177-3AD203B41FA5}">
                      <a16:colId xmlns:a16="http://schemas.microsoft.com/office/drawing/2014/main" val="2181177460"/>
                    </a:ext>
                  </a:extLst>
                </a:gridCol>
                <a:gridCol w="574692">
                  <a:extLst>
                    <a:ext uri="{9D8B030D-6E8A-4147-A177-3AD203B41FA5}">
                      <a16:colId xmlns:a16="http://schemas.microsoft.com/office/drawing/2014/main" val="3534524001"/>
                    </a:ext>
                  </a:extLst>
                </a:gridCol>
                <a:gridCol w="574692">
                  <a:extLst>
                    <a:ext uri="{9D8B030D-6E8A-4147-A177-3AD203B41FA5}">
                      <a16:colId xmlns:a16="http://schemas.microsoft.com/office/drawing/2014/main" val="2636488404"/>
                    </a:ext>
                  </a:extLst>
                </a:gridCol>
                <a:gridCol w="574692">
                  <a:extLst>
                    <a:ext uri="{9D8B030D-6E8A-4147-A177-3AD203B41FA5}">
                      <a16:colId xmlns:a16="http://schemas.microsoft.com/office/drawing/2014/main" val="3938601533"/>
                    </a:ext>
                  </a:extLst>
                </a:gridCol>
                <a:gridCol w="574692">
                  <a:extLst>
                    <a:ext uri="{9D8B030D-6E8A-4147-A177-3AD203B41FA5}">
                      <a16:colId xmlns:a16="http://schemas.microsoft.com/office/drawing/2014/main" val="2021548882"/>
                    </a:ext>
                  </a:extLst>
                </a:gridCol>
                <a:gridCol w="574692">
                  <a:extLst>
                    <a:ext uri="{9D8B030D-6E8A-4147-A177-3AD203B41FA5}">
                      <a16:colId xmlns:a16="http://schemas.microsoft.com/office/drawing/2014/main" val="3016178364"/>
                    </a:ext>
                  </a:extLst>
                </a:gridCol>
                <a:gridCol w="574692">
                  <a:extLst>
                    <a:ext uri="{9D8B030D-6E8A-4147-A177-3AD203B41FA5}">
                      <a16:colId xmlns:a16="http://schemas.microsoft.com/office/drawing/2014/main" val="2956731188"/>
                    </a:ext>
                  </a:extLst>
                </a:gridCol>
                <a:gridCol w="574692">
                  <a:extLst>
                    <a:ext uri="{9D8B030D-6E8A-4147-A177-3AD203B41FA5}">
                      <a16:colId xmlns:a16="http://schemas.microsoft.com/office/drawing/2014/main" val="3136946680"/>
                    </a:ext>
                  </a:extLst>
                </a:gridCol>
                <a:gridCol w="574692">
                  <a:extLst>
                    <a:ext uri="{9D8B030D-6E8A-4147-A177-3AD203B41FA5}">
                      <a16:colId xmlns:a16="http://schemas.microsoft.com/office/drawing/2014/main" val="879712416"/>
                    </a:ext>
                  </a:extLst>
                </a:gridCol>
                <a:gridCol w="574692">
                  <a:extLst>
                    <a:ext uri="{9D8B030D-6E8A-4147-A177-3AD203B41FA5}">
                      <a16:colId xmlns:a16="http://schemas.microsoft.com/office/drawing/2014/main" val="2798911629"/>
                    </a:ext>
                  </a:extLst>
                </a:gridCol>
                <a:gridCol w="574692">
                  <a:extLst>
                    <a:ext uri="{9D8B030D-6E8A-4147-A177-3AD203B41FA5}">
                      <a16:colId xmlns:a16="http://schemas.microsoft.com/office/drawing/2014/main" val="608088087"/>
                    </a:ext>
                  </a:extLst>
                </a:gridCol>
                <a:gridCol w="574692">
                  <a:extLst>
                    <a:ext uri="{9D8B030D-6E8A-4147-A177-3AD203B41FA5}">
                      <a16:colId xmlns:a16="http://schemas.microsoft.com/office/drawing/2014/main" val="2598178587"/>
                    </a:ext>
                  </a:extLst>
                </a:gridCol>
                <a:gridCol w="574692">
                  <a:extLst>
                    <a:ext uri="{9D8B030D-6E8A-4147-A177-3AD203B41FA5}">
                      <a16:colId xmlns:a16="http://schemas.microsoft.com/office/drawing/2014/main" val="2072241812"/>
                    </a:ext>
                  </a:extLst>
                </a:gridCol>
                <a:gridCol w="574692">
                  <a:extLst>
                    <a:ext uri="{9D8B030D-6E8A-4147-A177-3AD203B41FA5}">
                      <a16:colId xmlns:a16="http://schemas.microsoft.com/office/drawing/2014/main" val="3400608988"/>
                    </a:ext>
                  </a:extLst>
                </a:gridCol>
                <a:gridCol w="574692">
                  <a:extLst>
                    <a:ext uri="{9D8B030D-6E8A-4147-A177-3AD203B41FA5}">
                      <a16:colId xmlns:a16="http://schemas.microsoft.com/office/drawing/2014/main" val="714976710"/>
                    </a:ext>
                  </a:extLst>
                </a:gridCol>
                <a:gridCol w="574692">
                  <a:extLst>
                    <a:ext uri="{9D8B030D-6E8A-4147-A177-3AD203B41FA5}">
                      <a16:colId xmlns:a16="http://schemas.microsoft.com/office/drawing/2014/main" val="898688718"/>
                    </a:ext>
                  </a:extLst>
                </a:gridCol>
                <a:gridCol w="574692">
                  <a:extLst>
                    <a:ext uri="{9D8B030D-6E8A-4147-A177-3AD203B41FA5}">
                      <a16:colId xmlns:a16="http://schemas.microsoft.com/office/drawing/2014/main" val="2416910823"/>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14094785"/>
                  </a:ext>
                </a:extLst>
              </a:tr>
            </a:tbl>
          </a:graphicData>
        </a:graphic>
      </p:graphicFrame>
      <p:graphicFrame>
        <p:nvGraphicFramePr>
          <p:cNvPr id="5" name="Table 4">
            <a:extLst>
              <a:ext uri="{FF2B5EF4-FFF2-40B4-BE49-F238E27FC236}">
                <a16:creationId xmlns:a16="http://schemas.microsoft.com/office/drawing/2014/main" id="{716A29BA-1506-4846-AF51-C8965DBDDE88}"/>
              </a:ext>
            </a:extLst>
          </p:cNvPr>
          <p:cNvGraphicFramePr>
            <a:graphicFrameLocks noGrp="1"/>
          </p:cNvGraphicFramePr>
          <p:nvPr>
            <p:extLst>
              <p:ext uri="{D42A27DB-BD31-4B8C-83A1-F6EECF244321}">
                <p14:modId xmlns:p14="http://schemas.microsoft.com/office/powerpoint/2010/main" val="2852571406"/>
              </p:ext>
            </p:extLst>
          </p:nvPr>
        </p:nvGraphicFramePr>
        <p:xfrm>
          <a:off x="6095999" y="4253864"/>
          <a:ext cx="4599424"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346798596"/>
                    </a:ext>
                  </a:extLst>
                </a:gridCol>
                <a:gridCol w="574692">
                  <a:extLst>
                    <a:ext uri="{9D8B030D-6E8A-4147-A177-3AD203B41FA5}">
                      <a16:colId xmlns:a16="http://schemas.microsoft.com/office/drawing/2014/main" val="821275504"/>
                    </a:ext>
                  </a:extLst>
                </a:gridCol>
                <a:gridCol w="574692">
                  <a:extLst>
                    <a:ext uri="{9D8B030D-6E8A-4147-A177-3AD203B41FA5}">
                      <a16:colId xmlns:a16="http://schemas.microsoft.com/office/drawing/2014/main" val="2018135244"/>
                    </a:ext>
                  </a:extLst>
                </a:gridCol>
                <a:gridCol w="576580">
                  <a:extLst>
                    <a:ext uri="{9D8B030D-6E8A-4147-A177-3AD203B41FA5}">
                      <a16:colId xmlns:a16="http://schemas.microsoft.com/office/drawing/2014/main" val="1639853176"/>
                    </a:ext>
                  </a:extLst>
                </a:gridCol>
                <a:gridCol w="574692">
                  <a:extLst>
                    <a:ext uri="{9D8B030D-6E8A-4147-A177-3AD203B41FA5}">
                      <a16:colId xmlns:a16="http://schemas.microsoft.com/office/drawing/2014/main" val="3131872413"/>
                    </a:ext>
                  </a:extLst>
                </a:gridCol>
                <a:gridCol w="574692">
                  <a:extLst>
                    <a:ext uri="{9D8B030D-6E8A-4147-A177-3AD203B41FA5}">
                      <a16:colId xmlns:a16="http://schemas.microsoft.com/office/drawing/2014/main" val="2411653506"/>
                    </a:ext>
                  </a:extLst>
                </a:gridCol>
                <a:gridCol w="574692">
                  <a:extLst>
                    <a:ext uri="{9D8B030D-6E8A-4147-A177-3AD203B41FA5}">
                      <a16:colId xmlns:a16="http://schemas.microsoft.com/office/drawing/2014/main" val="482727847"/>
                    </a:ext>
                  </a:extLst>
                </a:gridCol>
                <a:gridCol w="574692">
                  <a:extLst>
                    <a:ext uri="{9D8B030D-6E8A-4147-A177-3AD203B41FA5}">
                      <a16:colId xmlns:a16="http://schemas.microsoft.com/office/drawing/2014/main" val="4219646521"/>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94908941"/>
                  </a:ext>
                </a:extLst>
              </a:tr>
            </a:tbl>
          </a:graphicData>
        </a:graphic>
      </p:graphicFrame>
      <p:sp>
        <p:nvSpPr>
          <p:cNvPr id="6" name="TextBox 5">
            <a:extLst>
              <a:ext uri="{FF2B5EF4-FFF2-40B4-BE49-F238E27FC236}">
                <a16:creationId xmlns:a16="http://schemas.microsoft.com/office/drawing/2014/main" id="{E6268285-8CA8-5A4B-884A-08E030D99E92}"/>
              </a:ext>
            </a:extLst>
          </p:cNvPr>
          <p:cNvSpPr txBox="1"/>
          <p:nvPr/>
        </p:nvSpPr>
        <p:spPr>
          <a:xfrm>
            <a:off x="838200" y="4366591"/>
            <a:ext cx="4780722"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Say you go to access address 114</a:t>
            </a:r>
          </a:p>
          <a:p>
            <a:pPr marL="285750" indent="-285750">
              <a:buFont typeface="Arial" panose="020B0604020202020204" pitchFamily="34" charset="0"/>
              <a:buChar char="•"/>
            </a:pPr>
            <a:r>
              <a:rPr lang="en-US" sz="2400" dirty="0"/>
              <a:t>Addresses 110 - 117 might be brought back with you!</a:t>
            </a:r>
          </a:p>
          <a:p>
            <a:endParaRPr lang="en-US" sz="2400" dirty="0"/>
          </a:p>
        </p:txBody>
      </p:sp>
      <p:sp>
        <p:nvSpPr>
          <p:cNvPr id="8" name="TextBox 7">
            <a:extLst>
              <a:ext uri="{FF2B5EF4-FFF2-40B4-BE49-F238E27FC236}">
                <a16:creationId xmlns:a16="http://schemas.microsoft.com/office/drawing/2014/main" id="{FE03CC6F-B8CC-4D40-942F-53E7F5812A42}"/>
              </a:ext>
            </a:extLst>
          </p:cNvPr>
          <p:cNvSpPr txBox="1"/>
          <p:nvPr/>
        </p:nvSpPr>
        <p:spPr>
          <a:xfrm>
            <a:off x="10791405" y="4693082"/>
            <a:ext cx="753732" cy="369332"/>
          </a:xfrm>
          <a:prstGeom prst="rect">
            <a:avLst/>
          </a:prstGeom>
          <a:noFill/>
        </p:spPr>
        <p:txBody>
          <a:bodyPr wrap="none" rtlCol="0">
            <a:spAutoFit/>
          </a:bodyPr>
          <a:lstStyle/>
          <a:p>
            <a:r>
              <a:rPr lang="en-US" b="1" dirty="0">
                <a:solidFill>
                  <a:schemeClr val="accent5"/>
                </a:solidFill>
              </a:rPr>
              <a:t>Cache</a:t>
            </a:r>
          </a:p>
        </p:txBody>
      </p:sp>
      <p:sp>
        <p:nvSpPr>
          <p:cNvPr id="9" name="Oval 8">
            <a:extLst>
              <a:ext uri="{FF2B5EF4-FFF2-40B4-BE49-F238E27FC236}">
                <a16:creationId xmlns:a16="http://schemas.microsoft.com/office/drawing/2014/main" id="{93C6F398-C6C4-B642-8A06-2EDA92685732}"/>
              </a:ext>
            </a:extLst>
          </p:cNvPr>
          <p:cNvSpPr/>
          <p:nvPr/>
        </p:nvSpPr>
        <p:spPr>
          <a:xfrm>
            <a:off x="8541077" y="6358899"/>
            <a:ext cx="293434" cy="3029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DEBD439A-EDBF-BC4B-81EB-A7739843EB01}"/>
              </a:ext>
            </a:extLst>
          </p:cNvPr>
          <p:cNvSpPr/>
          <p:nvPr/>
        </p:nvSpPr>
        <p:spPr>
          <a:xfrm>
            <a:off x="8151650" y="5354780"/>
            <a:ext cx="488122" cy="4572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73A7D1-6A09-0342-A942-5A98D9148D2B}"/>
              </a:ext>
            </a:extLst>
          </p:cNvPr>
          <p:cNvSpPr txBox="1"/>
          <p:nvPr/>
        </p:nvSpPr>
        <p:spPr>
          <a:xfrm>
            <a:off x="11503221" y="5664501"/>
            <a:ext cx="655949" cy="369332"/>
          </a:xfrm>
          <a:prstGeom prst="rect">
            <a:avLst/>
          </a:prstGeom>
          <a:noFill/>
        </p:spPr>
        <p:txBody>
          <a:bodyPr wrap="none" rtlCol="0">
            <a:spAutoFit/>
          </a:bodyPr>
          <a:lstStyle/>
          <a:p>
            <a:r>
              <a:rPr lang="en-US" b="1" dirty="0">
                <a:solidFill>
                  <a:schemeClr val="accent6"/>
                </a:solidFill>
              </a:rPr>
              <a:t>RAM</a:t>
            </a:r>
          </a:p>
        </p:txBody>
      </p:sp>
    </p:spTree>
    <p:extLst>
      <p:ext uri="{BB962C8B-B14F-4D97-AF65-F5344CB8AC3E}">
        <p14:creationId xmlns:p14="http://schemas.microsoft.com/office/powerpoint/2010/main" val="45958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5D68DD-E447-974A-902A-4490246A275B}"/>
              </a:ext>
            </a:extLst>
          </p:cNvPr>
          <p:cNvSpPr>
            <a:spLocks noGrp="1"/>
          </p:cNvSpPr>
          <p:nvPr>
            <p:ph type="title"/>
          </p:nvPr>
        </p:nvSpPr>
        <p:spPr/>
        <p:txBody>
          <a:bodyPr/>
          <a:lstStyle/>
          <a:p>
            <a:r>
              <a:rPr lang="en-US" dirty="0"/>
              <a:t>Announcements</a:t>
            </a:r>
          </a:p>
        </p:txBody>
      </p:sp>
      <p:sp>
        <p:nvSpPr>
          <p:cNvPr id="2" name="Content Placeholder 1">
            <a:extLst>
              <a:ext uri="{FF2B5EF4-FFF2-40B4-BE49-F238E27FC236}">
                <a16:creationId xmlns:a16="http://schemas.microsoft.com/office/drawing/2014/main" id="{A60E02C9-9F16-7E48-BEF4-06AEA3A238DD}"/>
              </a:ext>
            </a:extLst>
          </p:cNvPr>
          <p:cNvSpPr>
            <a:spLocks noGrp="1"/>
          </p:cNvSpPr>
          <p:nvPr>
            <p:ph idx="1"/>
          </p:nvPr>
        </p:nvSpPr>
        <p:spPr>
          <a:xfrm>
            <a:off x="838200" y="1371600"/>
            <a:ext cx="10515600" cy="5029835"/>
          </a:xfrm>
        </p:spPr>
        <p:txBody>
          <a:bodyPr>
            <a:normAutofit/>
          </a:bodyPr>
          <a:lstStyle/>
          <a:p>
            <a:r>
              <a:rPr lang="en-US" dirty="0"/>
              <a:t>EX2 (Due </a:t>
            </a:r>
            <a:r>
              <a:rPr lang="en-US" b="1" dirty="0"/>
              <a:t>TONIGHT 11:59pm</a:t>
            </a:r>
            <a:r>
              <a:rPr lang="en-US" dirty="0"/>
              <a:t>)</a:t>
            </a:r>
          </a:p>
          <a:p>
            <a:r>
              <a:rPr lang="en-US" dirty="0"/>
              <a:t>P2 (Due next Wednesday)</a:t>
            </a:r>
          </a:p>
          <a:p>
            <a:r>
              <a:rPr lang="en-US" dirty="0"/>
              <a:t>Mid-Quarter Survey out now</a:t>
            </a:r>
          </a:p>
          <a:p>
            <a:pPr lvl="1"/>
            <a:r>
              <a:rPr lang="en-US" dirty="0"/>
              <a:t>Let us know how the course is going!</a:t>
            </a:r>
          </a:p>
          <a:p>
            <a:r>
              <a:rPr lang="en-US" dirty="0"/>
              <a:t>Exam I</a:t>
            </a:r>
          </a:p>
          <a:p>
            <a:pPr lvl="1"/>
            <a:r>
              <a:rPr lang="en-US" dirty="0"/>
              <a:t>Start forming groups if you haven’t already! Consider posting on Discord’s #find-a-partner channel</a:t>
            </a:r>
          </a:p>
          <a:p>
            <a:pPr lvl="1"/>
            <a:r>
              <a:rPr lang="en-US" dirty="0"/>
              <a:t>Practice exam released on Monday to help give you a picture of what to expect</a:t>
            </a:r>
          </a:p>
          <a:p>
            <a:pPr lvl="1"/>
            <a:r>
              <a:rPr lang="en-US" dirty="0"/>
              <a:t>Section next week will also be exam review</a:t>
            </a:r>
          </a:p>
          <a:p>
            <a:pPr lvl="1"/>
            <a:r>
              <a:rPr lang="en-US" dirty="0"/>
              <a:t>We highly recommend reviewing section problems, exercises, and post-lecture review questions!</a:t>
            </a:r>
          </a:p>
        </p:txBody>
      </p:sp>
    </p:spTree>
    <p:extLst>
      <p:ext uri="{BB962C8B-B14F-4D97-AF65-F5344CB8AC3E}">
        <p14:creationId xmlns:p14="http://schemas.microsoft.com/office/powerpoint/2010/main" val="4234596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4D41-01DD-584C-8FFD-A4FC489A26A4}"/>
              </a:ext>
            </a:extLst>
          </p:cNvPr>
          <p:cNvSpPr>
            <a:spLocks noGrp="1"/>
          </p:cNvSpPr>
          <p:nvPr>
            <p:ph type="title"/>
          </p:nvPr>
        </p:nvSpPr>
        <p:spPr/>
        <p:txBody>
          <a:bodyPr/>
          <a:lstStyle/>
          <a:p>
            <a:r>
              <a:rPr lang="en-US" dirty="0"/>
              <a:t>Cache Implications: Arrays</a:t>
            </a:r>
          </a:p>
        </p:txBody>
      </p:sp>
      <p:sp>
        <p:nvSpPr>
          <p:cNvPr id="3" name="Content Placeholder 2">
            <a:extLst>
              <a:ext uri="{FF2B5EF4-FFF2-40B4-BE49-F238E27FC236}">
                <a16:creationId xmlns:a16="http://schemas.microsoft.com/office/drawing/2014/main" id="{4C46FC94-9679-3341-AE18-28F0B95E2991}"/>
              </a:ext>
            </a:extLst>
          </p:cNvPr>
          <p:cNvSpPr>
            <a:spLocks noGrp="1"/>
          </p:cNvSpPr>
          <p:nvPr>
            <p:ph idx="1"/>
          </p:nvPr>
        </p:nvSpPr>
        <p:spPr>
          <a:xfrm>
            <a:off x="838200" y="1371600"/>
            <a:ext cx="10515600" cy="2285635"/>
          </a:xfrm>
        </p:spPr>
        <p:txBody>
          <a:bodyPr/>
          <a:lstStyle/>
          <a:p>
            <a:r>
              <a:rPr lang="en-US" dirty="0"/>
              <a:t>This has a major impact on programming with arrays!</a:t>
            </a:r>
          </a:p>
          <a:p>
            <a:pPr lvl="1"/>
            <a:r>
              <a:rPr lang="en-US" dirty="0"/>
              <a:t>Suppose we’re looping through everything in an array. When we access index 0, we grab a whole chunk of the array and put it in the cache – now the next (block size) accesses are much faster!</a:t>
            </a:r>
          </a:p>
          <a:p>
            <a:pPr lvl="1"/>
            <a:r>
              <a:rPr lang="en-US" dirty="0"/>
              <a:t>For a short array, we might even grab the whole thing and bring it into the cache</a:t>
            </a:r>
          </a:p>
        </p:txBody>
      </p:sp>
      <p:graphicFrame>
        <p:nvGraphicFramePr>
          <p:cNvPr id="4" name="Table 3">
            <a:extLst>
              <a:ext uri="{FF2B5EF4-FFF2-40B4-BE49-F238E27FC236}">
                <a16:creationId xmlns:a16="http://schemas.microsoft.com/office/drawing/2014/main" id="{0FDC87C3-6368-A443-8974-B4AB760FFE2A}"/>
              </a:ext>
            </a:extLst>
          </p:cNvPr>
          <p:cNvGraphicFramePr>
            <a:graphicFrameLocks noGrp="1"/>
          </p:cNvGraphicFramePr>
          <p:nvPr>
            <p:extLst>
              <p:ext uri="{D42A27DB-BD31-4B8C-83A1-F6EECF244321}">
                <p14:modId xmlns:p14="http://schemas.microsoft.com/office/powerpoint/2010/main" val="2667212489"/>
              </p:ext>
            </p:extLst>
          </p:nvPr>
        </p:nvGraphicFramePr>
        <p:xfrm>
          <a:off x="3335548" y="4476432"/>
          <a:ext cx="4599424"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346798596"/>
                    </a:ext>
                  </a:extLst>
                </a:gridCol>
                <a:gridCol w="574692">
                  <a:extLst>
                    <a:ext uri="{9D8B030D-6E8A-4147-A177-3AD203B41FA5}">
                      <a16:colId xmlns:a16="http://schemas.microsoft.com/office/drawing/2014/main" val="821275504"/>
                    </a:ext>
                  </a:extLst>
                </a:gridCol>
                <a:gridCol w="574692">
                  <a:extLst>
                    <a:ext uri="{9D8B030D-6E8A-4147-A177-3AD203B41FA5}">
                      <a16:colId xmlns:a16="http://schemas.microsoft.com/office/drawing/2014/main" val="2018135244"/>
                    </a:ext>
                  </a:extLst>
                </a:gridCol>
                <a:gridCol w="576580">
                  <a:extLst>
                    <a:ext uri="{9D8B030D-6E8A-4147-A177-3AD203B41FA5}">
                      <a16:colId xmlns:a16="http://schemas.microsoft.com/office/drawing/2014/main" val="1639853176"/>
                    </a:ext>
                  </a:extLst>
                </a:gridCol>
                <a:gridCol w="574692">
                  <a:extLst>
                    <a:ext uri="{9D8B030D-6E8A-4147-A177-3AD203B41FA5}">
                      <a16:colId xmlns:a16="http://schemas.microsoft.com/office/drawing/2014/main" val="3131872413"/>
                    </a:ext>
                  </a:extLst>
                </a:gridCol>
                <a:gridCol w="574692">
                  <a:extLst>
                    <a:ext uri="{9D8B030D-6E8A-4147-A177-3AD203B41FA5}">
                      <a16:colId xmlns:a16="http://schemas.microsoft.com/office/drawing/2014/main" val="2411653506"/>
                    </a:ext>
                  </a:extLst>
                </a:gridCol>
                <a:gridCol w="574692">
                  <a:extLst>
                    <a:ext uri="{9D8B030D-6E8A-4147-A177-3AD203B41FA5}">
                      <a16:colId xmlns:a16="http://schemas.microsoft.com/office/drawing/2014/main" val="482727847"/>
                    </a:ext>
                  </a:extLst>
                </a:gridCol>
                <a:gridCol w="574692">
                  <a:extLst>
                    <a:ext uri="{9D8B030D-6E8A-4147-A177-3AD203B41FA5}">
                      <a16:colId xmlns:a16="http://schemas.microsoft.com/office/drawing/2014/main" val="4219646521"/>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94908941"/>
                  </a:ext>
                </a:extLst>
              </a:tr>
            </a:tbl>
          </a:graphicData>
        </a:graphic>
      </p:graphicFrame>
      <p:sp>
        <p:nvSpPr>
          <p:cNvPr id="5" name="TextBox 4">
            <a:extLst>
              <a:ext uri="{FF2B5EF4-FFF2-40B4-BE49-F238E27FC236}">
                <a16:creationId xmlns:a16="http://schemas.microsoft.com/office/drawing/2014/main" id="{A5D0ED9C-C379-3A40-BCFA-A8853D759974}"/>
              </a:ext>
            </a:extLst>
          </p:cNvPr>
          <p:cNvSpPr txBox="1"/>
          <p:nvPr/>
        </p:nvSpPr>
        <p:spPr>
          <a:xfrm>
            <a:off x="8168804" y="4882394"/>
            <a:ext cx="753732" cy="369332"/>
          </a:xfrm>
          <a:prstGeom prst="rect">
            <a:avLst/>
          </a:prstGeom>
          <a:noFill/>
        </p:spPr>
        <p:txBody>
          <a:bodyPr wrap="none" rtlCol="0">
            <a:spAutoFit/>
          </a:bodyPr>
          <a:lstStyle/>
          <a:p>
            <a:r>
              <a:rPr lang="en-US" b="1" dirty="0">
                <a:solidFill>
                  <a:schemeClr val="accent5"/>
                </a:solidFill>
              </a:rPr>
              <a:t>Cache</a:t>
            </a:r>
          </a:p>
        </p:txBody>
      </p:sp>
      <p:sp>
        <p:nvSpPr>
          <p:cNvPr id="6" name="TextBox 5">
            <a:extLst>
              <a:ext uri="{FF2B5EF4-FFF2-40B4-BE49-F238E27FC236}">
                <a16:creationId xmlns:a16="http://schemas.microsoft.com/office/drawing/2014/main" id="{D6732514-CAD4-2C4D-892B-5BA5EAAF4C86}"/>
              </a:ext>
            </a:extLst>
          </p:cNvPr>
          <p:cNvSpPr txBox="1"/>
          <p:nvPr/>
        </p:nvSpPr>
        <p:spPr>
          <a:xfrm>
            <a:off x="3955319" y="5750236"/>
            <a:ext cx="3789872" cy="707886"/>
          </a:xfrm>
          <a:prstGeom prst="rect">
            <a:avLst/>
          </a:prstGeom>
          <a:noFill/>
        </p:spPr>
        <p:txBody>
          <a:bodyPr wrap="square" rtlCol="0">
            <a:spAutoFit/>
          </a:bodyPr>
          <a:lstStyle/>
          <a:p>
            <a:r>
              <a:rPr lang="en-US" sz="2000" dirty="0"/>
              <a:t>The chunk of memory that gets brought back is a “block”</a:t>
            </a:r>
          </a:p>
        </p:txBody>
      </p:sp>
      <p:cxnSp>
        <p:nvCxnSpPr>
          <p:cNvPr id="10" name="Straight Arrow Connector 9">
            <a:extLst>
              <a:ext uri="{FF2B5EF4-FFF2-40B4-BE49-F238E27FC236}">
                <a16:creationId xmlns:a16="http://schemas.microsoft.com/office/drawing/2014/main" id="{8AC65F19-75F8-9B49-B801-AAF921BC9BCA}"/>
              </a:ext>
            </a:extLst>
          </p:cNvPr>
          <p:cNvCxnSpPr/>
          <p:nvPr/>
        </p:nvCxnSpPr>
        <p:spPr>
          <a:xfrm>
            <a:off x="3335548" y="5641675"/>
            <a:ext cx="4599424" cy="0"/>
          </a:xfrm>
          <a:prstGeom prst="straightConnector1">
            <a:avLst/>
          </a:prstGeom>
          <a:ln w="381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861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2C8E-939E-2846-BE1D-59CBFA410128}"/>
              </a:ext>
            </a:extLst>
          </p:cNvPr>
          <p:cNvSpPr>
            <a:spLocks noGrp="1"/>
          </p:cNvSpPr>
          <p:nvPr>
            <p:ph type="title"/>
          </p:nvPr>
        </p:nvSpPr>
        <p:spPr/>
        <p:txBody>
          <a:bodyPr>
            <a:normAutofit/>
          </a:bodyPr>
          <a:lstStyle/>
          <a:p>
            <a:r>
              <a:rPr lang="en-US" dirty="0"/>
              <a:t>Characterizing Cache-Friendly Programs</a:t>
            </a:r>
          </a:p>
        </p:txBody>
      </p:sp>
      <p:sp>
        <p:nvSpPr>
          <p:cNvPr id="4" name="Content Placeholder 2">
            <a:extLst>
              <a:ext uri="{FF2B5EF4-FFF2-40B4-BE49-F238E27FC236}">
                <a16:creationId xmlns:a16="http://schemas.microsoft.com/office/drawing/2014/main" id="{5B6D3F8F-659C-3A45-B2B7-3CE14D5A7491}"/>
              </a:ext>
            </a:extLst>
          </p:cNvPr>
          <p:cNvSpPr txBox="1">
            <a:spLocks noGrp="1"/>
          </p:cNvSpPr>
          <p:nvPr>
            <p:ph idx="1"/>
          </p:nvPr>
        </p:nvSpPr>
        <p:spPr>
          <a:xfrm>
            <a:off x="838200" y="1649083"/>
            <a:ext cx="5257800" cy="2734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accent3"/>
                </a:solidFill>
              </a:rPr>
              <a:t>Spatial locality</a:t>
            </a:r>
            <a:r>
              <a:rPr lang="en-US" sz="3000" dirty="0"/>
              <a:t>: tendency for programs to access locations nearby to recent locations</a:t>
            </a:r>
          </a:p>
          <a:p>
            <a:pPr lvl="1"/>
            <a:r>
              <a:rPr lang="en-US" sz="2600" dirty="0"/>
              <a:t>Plenty of our programs exhibit spatial locality: e.g. looping through an array</a:t>
            </a:r>
          </a:p>
          <a:p>
            <a:pPr marL="457200" lvl="1" indent="0">
              <a:buNone/>
            </a:pPr>
            <a:endParaRPr lang="en-US" dirty="0"/>
          </a:p>
        </p:txBody>
      </p:sp>
      <p:sp>
        <p:nvSpPr>
          <p:cNvPr id="5" name="Content Placeholder 2">
            <a:extLst>
              <a:ext uri="{FF2B5EF4-FFF2-40B4-BE49-F238E27FC236}">
                <a16:creationId xmlns:a16="http://schemas.microsoft.com/office/drawing/2014/main" id="{DF9F449B-A17C-DE4A-A5B1-61F986078500}"/>
              </a:ext>
            </a:extLst>
          </p:cNvPr>
          <p:cNvSpPr txBox="1">
            <a:spLocks/>
          </p:cNvSpPr>
          <p:nvPr/>
        </p:nvSpPr>
        <p:spPr>
          <a:xfrm>
            <a:off x="6081623" y="1649082"/>
            <a:ext cx="5257800" cy="2734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b="1" dirty="0">
                <a:solidFill>
                  <a:schemeClr val="accent3"/>
                </a:solidFill>
              </a:rPr>
              <a:t>Temporal locality</a:t>
            </a:r>
            <a:r>
              <a:rPr lang="en-US" sz="3000" dirty="0"/>
              <a:t>: tendency for programs to access data that was recently accessed</a:t>
            </a:r>
          </a:p>
          <a:p>
            <a:pPr lvl="1"/>
            <a:r>
              <a:rPr lang="en-US" sz="2600" dirty="0"/>
              <a:t>Plenty of our programs exhibit temporal locality: e.g. adding to sum variable over and over</a:t>
            </a:r>
          </a:p>
        </p:txBody>
      </p:sp>
      <p:sp>
        <p:nvSpPr>
          <p:cNvPr id="6" name="Content Placeholder 2">
            <a:extLst>
              <a:ext uri="{FF2B5EF4-FFF2-40B4-BE49-F238E27FC236}">
                <a16:creationId xmlns:a16="http://schemas.microsoft.com/office/drawing/2014/main" id="{E8486E3D-BADD-0C49-9134-C8F074C823F4}"/>
              </a:ext>
            </a:extLst>
          </p:cNvPr>
          <p:cNvSpPr txBox="1">
            <a:spLocks/>
          </p:cNvSpPr>
          <p:nvPr/>
        </p:nvSpPr>
        <p:spPr>
          <a:xfrm>
            <a:off x="3467100" y="4813540"/>
            <a:ext cx="5257800" cy="1587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Programs with spatial and temporal locality benefit the most from caching!</a:t>
            </a:r>
          </a:p>
        </p:txBody>
      </p:sp>
    </p:spTree>
    <p:extLst>
      <p:ext uri="{BB962C8B-B14F-4D97-AF65-F5344CB8AC3E}">
        <p14:creationId xmlns:p14="http://schemas.microsoft.com/office/powerpoint/2010/main" val="1349880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9D5750-8068-E14F-8179-C7D529B02688}"/>
              </a:ext>
            </a:extLst>
          </p:cNvPr>
          <p:cNvSpPr/>
          <p:nvPr/>
        </p:nvSpPr>
        <p:spPr>
          <a:xfrm>
            <a:off x="6095999" y="4395061"/>
            <a:ext cx="4599424" cy="12964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2D0DC-19F3-944C-AE04-4196D3CB543F}"/>
              </a:ext>
            </a:extLst>
          </p:cNvPr>
          <p:cNvSpPr>
            <a:spLocks noGrp="1"/>
          </p:cNvSpPr>
          <p:nvPr>
            <p:ph type="title"/>
          </p:nvPr>
        </p:nvSpPr>
        <p:spPr/>
        <p:txBody>
          <a:bodyPr/>
          <a:lstStyle/>
          <a:p>
            <a:r>
              <a:rPr lang="en-US" dirty="0"/>
              <a:t>Cache Implications: Linked Lists</a:t>
            </a:r>
          </a:p>
        </p:txBody>
      </p:sp>
      <p:sp>
        <p:nvSpPr>
          <p:cNvPr id="4" name="Content Placeholder 2">
            <a:extLst>
              <a:ext uri="{FF2B5EF4-FFF2-40B4-BE49-F238E27FC236}">
                <a16:creationId xmlns:a16="http://schemas.microsoft.com/office/drawing/2014/main" id="{BDD750F7-5DA5-754E-B786-5EA5D210D832}"/>
              </a:ext>
            </a:extLst>
          </p:cNvPr>
          <p:cNvSpPr>
            <a:spLocks noGrp="1"/>
          </p:cNvSpPr>
          <p:nvPr>
            <p:ph idx="1"/>
          </p:nvPr>
        </p:nvSpPr>
        <p:spPr>
          <a:xfrm>
            <a:off x="838200" y="1371600"/>
            <a:ext cx="10515600" cy="2039157"/>
          </a:xfrm>
        </p:spPr>
        <p:txBody>
          <a:bodyPr>
            <a:normAutofit/>
          </a:bodyPr>
          <a:lstStyle/>
          <a:p>
            <a:r>
              <a:rPr lang="en-US" dirty="0"/>
              <a:t>Linked lists can be spread out all over the RAM array</a:t>
            </a:r>
          </a:p>
          <a:p>
            <a:pPr lvl="1"/>
            <a:r>
              <a:rPr lang="en-US" dirty="0"/>
              <a:t>Do not exhibit strong spatial locality!</a:t>
            </a:r>
          </a:p>
          <a:p>
            <a:r>
              <a:rPr lang="en-US" dirty="0"/>
              <a:t>Don’t get the same cache benefits – frequently the next list node is far enough away that it’s not included on the same block</a:t>
            </a:r>
            <a:endParaRPr lang="en-US" dirty="0">
              <a:sym typeface="Wingdings" pitchFamily="2" charset="2"/>
            </a:endParaRPr>
          </a:p>
        </p:txBody>
      </p:sp>
      <p:graphicFrame>
        <p:nvGraphicFramePr>
          <p:cNvPr id="5" name="Table 4">
            <a:extLst>
              <a:ext uri="{FF2B5EF4-FFF2-40B4-BE49-F238E27FC236}">
                <a16:creationId xmlns:a16="http://schemas.microsoft.com/office/drawing/2014/main" id="{67B6420A-C49A-D74D-A1A5-8E20F759951A}"/>
              </a:ext>
            </a:extLst>
          </p:cNvPr>
          <p:cNvGraphicFramePr>
            <a:graphicFrameLocks noGrp="1"/>
          </p:cNvGraphicFramePr>
          <p:nvPr>
            <p:extLst>
              <p:ext uri="{D42A27DB-BD31-4B8C-83A1-F6EECF244321}">
                <p14:modId xmlns:p14="http://schemas.microsoft.com/office/powerpoint/2010/main" val="155732404"/>
              </p:ext>
            </p:extLst>
          </p:nvPr>
        </p:nvGraphicFramePr>
        <p:xfrm>
          <a:off x="346715" y="5261267"/>
          <a:ext cx="11498569"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669238018"/>
                    </a:ext>
                  </a:extLst>
                </a:gridCol>
                <a:gridCol w="574692">
                  <a:extLst>
                    <a:ext uri="{9D8B030D-6E8A-4147-A177-3AD203B41FA5}">
                      <a16:colId xmlns:a16="http://schemas.microsoft.com/office/drawing/2014/main" val="3180768912"/>
                    </a:ext>
                  </a:extLst>
                </a:gridCol>
                <a:gridCol w="579421">
                  <a:extLst>
                    <a:ext uri="{9D8B030D-6E8A-4147-A177-3AD203B41FA5}">
                      <a16:colId xmlns:a16="http://schemas.microsoft.com/office/drawing/2014/main" val="3868346642"/>
                    </a:ext>
                  </a:extLst>
                </a:gridCol>
                <a:gridCol w="574692">
                  <a:extLst>
                    <a:ext uri="{9D8B030D-6E8A-4147-A177-3AD203B41FA5}">
                      <a16:colId xmlns:a16="http://schemas.microsoft.com/office/drawing/2014/main" val="2181177460"/>
                    </a:ext>
                  </a:extLst>
                </a:gridCol>
                <a:gridCol w="574692">
                  <a:extLst>
                    <a:ext uri="{9D8B030D-6E8A-4147-A177-3AD203B41FA5}">
                      <a16:colId xmlns:a16="http://schemas.microsoft.com/office/drawing/2014/main" val="3534524001"/>
                    </a:ext>
                  </a:extLst>
                </a:gridCol>
                <a:gridCol w="574692">
                  <a:extLst>
                    <a:ext uri="{9D8B030D-6E8A-4147-A177-3AD203B41FA5}">
                      <a16:colId xmlns:a16="http://schemas.microsoft.com/office/drawing/2014/main" val="2636488404"/>
                    </a:ext>
                  </a:extLst>
                </a:gridCol>
                <a:gridCol w="574692">
                  <a:extLst>
                    <a:ext uri="{9D8B030D-6E8A-4147-A177-3AD203B41FA5}">
                      <a16:colId xmlns:a16="http://schemas.microsoft.com/office/drawing/2014/main" val="3938601533"/>
                    </a:ext>
                  </a:extLst>
                </a:gridCol>
                <a:gridCol w="574692">
                  <a:extLst>
                    <a:ext uri="{9D8B030D-6E8A-4147-A177-3AD203B41FA5}">
                      <a16:colId xmlns:a16="http://schemas.microsoft.com/office/drawing/2014/main" val="2021548882"/>
                    </a:ext>
                  </a:extLst>
                </a:gridCol>
                <a:gridCol w="574692">
                  <a:extLst>
                    <a:ext uri="{9D8B030D-6E8A-4147-A177-3AD203B41FA5}">
                      <a16:colId xmlns:a16="http://schemas.microsoft.com/office/drawing/2014/main" val="3016178364"/>
                    </a:ext>
                  </a:extLst>
                </a:gridCol>
                <a:gridCol w="574692">
                  <a:extLst>
                    <a:ext uri="{9D8B030D-6E8A-4147-A177-3AD203B41FA5}">
                      <a16:colId xmlns:a16="http://schemas.microsoft.com/office/drawing/2014/main" val="2956731188"/>
                    </a:ext>
                  </a:extLst>
                </a:gridCol>
                <a:gridCol w="574692">
                  <a:extLst>
                    <a:ext uri="{9D8B030D-6E8A-4147-A177-3AD203B41FA5}">
                      <a16:colId xmlns:a16="http://schemas.microsoft.com/office/drawing/2014/main" val="3136946680"/>
                    </a:ext>
                  </a:extLst>
                </a:gridCol>
                <a:gridCol w="574692">
                  <a:extLst>
                    <a:ext uri="{9D8B030D-6E8A-4147-A177-3AD203B41FA5}">
                      <a16:colId xmlns:a16="http://schemas.microsoft.com/office/drawing/2014/main" val="879712416"/>
                    </a:ext>
                  </a:extLst>
                </a:gridCol>
                <a:gridCol w="574692">
                  <a:extLst>
                    <a:ext uri="{9D8B030D-6E8A-4147-A177-3AD203B41FA5}">
                      <a16:colId xmlns:a16="http://schemas.microsoft.com/office/drawing/2014/main" val="2798911629"/>
                    </a:ext>
                  </a:extLst>
                </a:gridCol>
                <a:gridCol w="574692">
                  <a:extLst>
                    <a:ext uri="{9D8B030D-6E8A-4147-A177-3AD203B41FA5}">
                      <a16:colId xmlns:a16="http://schemas.microsoft.com/office/drawing/2014/main" val="608088087"/>
                    </a:ext>
                  </a:extLst>
                </a:gridCol>
                <a:gridCol w="574692">
                  <a:extLst>
                    <a:ext uri="{9D8B030D-6E8A-4147-A177-3AD203B41FA5}">
                      <a16:colId xmlns:a16="http://schemas.microsoft.com/office/drawing/2014/main" val="2598178587"/>
                    </a:ext>
                  </a:extLst>
                </a:gridCol>
                <a:gridCol w="574692">
                  <a:extLst>
                    <a:ext uri="{9D8B030D-6E8A-4147-A177-3AD203B41FA5}">
                      <a16:colId xmlns:a16="http://schemas.microsoft.com/office/drawing/2014/main" val="2072241812"/>
                    </a:ext>
                  </a:extLst>
                </a:gridCol>
                <a:gridCol w="574692">
                  <a:extLst>
                    <a:ext uri="{9D8B030D-6E8A-4147-A177-3AD203B41FA5}">
                      <a16:colId xmlns:a16="http://schemas.microsoft.com/office/drawing/2014/main" val="3400608988"/>
                    </a:ext>
                  </a:extLst>
                </a:gridCol>
                <a:gridCol w="574692">
                  <a:extLst>
                    <a:ext uri="{9D8B030D-6E8A-4147-A177-3AD203B41FA5}">
                      <a16:colId xmlns:a16="http://schemas.microsoft.com/office/drawing/2014/main" val="714976710"/>
                    </a:ext>
                  </a:extLst>
                </a:gridCol>
                <a:gridCol w="574692">
                  <a:extLst>
                    <a:ext uri="{9D8B030D-6E8A-4147-A177-3AD203B41FA5}">
                      <a16:colId xmlns:a16="http://schemas.microsoft.com/office/drawing/2014/main" val="898688718"/>
                    </a:ext>
                  </a:extLst>
                </a:gridCol>
                <a:gridCol w="574692">
                  <a:extLst>
                    <a:ext uri="{9D8B030D-6E8A-4147-A177-3AD203B41FA5}">
                      <a16:colId xmlns:a16="http://schemas.microsoft.com/office/drawing/2014/main" val="2416910823"/>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109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118</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119</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lumMod val="75000"/>
                        </a:schemeClr>
                      </a:solid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14094785"/>
                  </a:ext>
                </a:extLst>
              </a:tr>
            </a:tbl>
          </a:graphicData>
        </a:graphic>
      </p:graphicFrame>
      <p:sp>
        <p:nvSpPr>
          <p:cNvPr id="7" name="Rectangle 6">
            <a:extLst>
              <a:ext uri="{FF2B5EF4-FFF2-40B4-BE49-F238E27FC236}">
                <a16:creationId xmlns:a16="http://schemas.microsoft.com/office/drawing/2014/main" id="{936DDA0F-144E-774C-BFA5-79D611440748}"/>
              </a:ext>
            </a:extLst>
          </p:cNvPr>
          <p:cNvSpPr/>
          <p:nvPr/>
        </p:nvSpPr>
        <p:spPr>
          <a:xfrm>
            <a:off x="8389620" y="5690972"/>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8" name="Rectangle 7">
            <a:extLst>
              <a:ext uri="{FF2B5EF4-FFF2-40B4-BE49-F238E27FC236}">
                <a16:creationId xmlns:a16="http://schemas.microsoft.com/office/drawing/2014/main" id="{2C188A60-52F9-0247-A757-6D3A9F8EB378}"/>
              </a:ext>
            </a:extLst>
          </p:cNvPr>
          <p:cNvSpPr/>
          <p:nvPr/>
        </p:nvSpPr>
        <p:spPr>
          <a:xfrm>
            <a:off x="8976920" y="5690972"/>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accent3">
                    <a:lumMod val="75000"/>
                  </a:schemeClr>
                </a:solidFill>
              </a:rPr>
              <a:t>108</a:t>
            </a:r>
            <a:endParaRPr lang="en-US" i="1" dirty="0">
              <a:solidFill>
                <a:schemeClr val="accent3">
                  <a:lumMod val="75000"/>
                </a:schemeClr>
              </a:solidFill>
            </a:endParaRPr>
          </a:p>
        </p:txBody>
      </p:sp>
      <p:sp>
        <p:nvSpPr>
          <p:cNvPr id="9" name="Rectangle 8">
            <a:extLst>
              <a:ext uri="{FF2B5EF4-FFF2-40B4-BE49-F238E27FC236}">
                <a16:creationId xmlns:a16="http://schemas.microsoft.com/office/drawing/2014/main" id="{BD085B09-D605-564E-8A19-B4118E461B3D}"/>
              </a:ext>
            </a:extLst>
          </p:cNvPr>
          <p:cNvSpPr/>
          <p:nvPr/>
        </p:nvSpPr>
        <p:spPr>
          <a:xfrm>
            <a:off x="10115548" y="5694592"/>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10" name="Rectangle 9">
            <a:extLst>
              <a:ext uri="{FF2B5EF4-FFF2-40B4-BE49-F238E27FC236}">
                <a16:creationId xmlns:a16="http://schemas.microsoft.com/office/drawing/2014/main" id="{B676E1D0-7B8E-FE40-A310-00AAE6E0781F}"/>
              </a:ext>
            </a:extLst>
          </p:cNvPr>
          <p:cNvSpPr/>
          <p:nvPr/>
        </p:nvSpPr>
        <p:spPr>
          <a:xfrm>
            <a:off x="10702848" y="5694592"/>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6CDB5F-745E-1D4B-9461-C56829AE0B2C}"/>
              </a:ext>
            </a:extLst>
          </p:cNvPr>
          <p:cNvSpPr/>
          <p:nvPr/>
        </p:nvSpPr>
        <p:spPr>
          <a:xfrm>
            <a:off x="4941010" y="5687352"/>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7</a:t>
            </a:r>
          </a:p>
        </p:txBody>
      </p:sp>
      <p:sp>
        <p:nvSpPr>
          <p:cNvPr id="12" name="Rectangle 11">
            <a:extLst>
              <a:ext uri="{FF2B5EF4-FFF2-40B4-BE49-F238E27FC236}">
                <a16:creationId xmlns:a16="http://schemas.microsoft.com/office/drawing/2014/main" id="{2220990E-02FD-3F44-81E9-1AA710F40401}"/>
              </a:ext>
            </a:extLst>
          </p:cNvPr>
          <p:cNvSpPr/>
          <p:nvPr/>
        </p:nvSpPr>
        <p:spPr>
          <a:xfrm>
            <a:off x="5528310" y="5686215"/>
            <a:ext cx="587300"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chemeClr val="accent3">
                    <a:lumMod val="75000"/>
                  </a:schemeClr>
                </a:solidFill>
              </a:rPr>
              <a:t>117</a:t>
            </a:r>
            <a:endParaRPr lang="en-US" i="1" dirty="0">
              <a:solidFill>
                <a:schemeClr val="accent3">
                  <a:lumMod val="75000"/>
                </a:schemeClr>
              </a:solidFill>
            </a:endParaRPr>
          </a:p>
        </p:txBody>
      </p:sp>
      <p:sp>
        <p:nvSpPr>
          <p:cNvPr id="13" name="Right Bracket 12">
            <a:extLst>
              <a:ext uri="{FF2B5EF4-FFF2-40B4-BE49-F238E27FC236}">
                <a16:creationId xmlns:a16="http://schemas.microsoft.com/office/drawing/2014/main" id="{F9A3C3BC-6198-7F46-B455-5FE2091EA741}"/>
              </a:ext>
            </a:extLst>
          </p:cNvPr>
          <p:cNvSpPr/>
          <p:nvPr/>
        </p:nvSpPr>
        <p:spPr>
          <a:xfrm rot="5400000">
            <a:off x="7042741" y="4228659"/>
            <a:ext cx="344557" cy="3990388"/>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ket 13">
            <a:extLst>
              <a:ext uri="{FF2B5EF4-FFF2-40B4-BE49-F238E27FC236}">
                <a16:creationId xmlns:a16="http://schemas.microsoft.com/office/drawing/2014/main" id="{1C1B0AF0-820A-1840-ABB3-22ED87105582}"/>
              </a:ext>
            </a:extLst>
          </p:cNvPr>
          <p:cNvSpPr/>
          <p:nvPr/>
        </p:nvSpPr>
        <p:spPr>
          <a:xfrm rot="16200000">
            <a:off x="7856684" y="3315476"/>
            <a:ext cx="344557" cy="4384334"/>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D2A9031-6534-7744-BF55-5C5E558F0F96}"/>
              </a:ext>
            </a:extLst>
          </p:cNvPr>
          <p:cNvCxnSpPr>
            <a:cxnSpLocks/>
          </p:cNvCxnSpPr>
          <p:nvPr/>
        </p:nvCxnSpPr>
        <p:spPr>
          <a:xfrm flipV="1">
            <a:off x="10702848" y="5707725"/>
            <a:ext cx="555387" cy="343849"/>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Table 19">
            <a:extLst>
              <a:ext uri="{FF2B5EF4-FFF2-40B4-BE49-F238E27FC236}">
                <a16:creationId xmlns:a16="http://schemas.microsoft.com/office/drawing/2014/main" id="{A0DF4D2C-295B-0D42-89EA-222FCE75825A}"/>
              </a:ext>
            </a:extLst>
          </p:cNvPr>
          <p:cNvGraphicFramePr>
            <a:graphicFrameLocks noGrp="1"/>
          </p:cNvGraphicFramePr>
          <p:nvPr>
            <p:extLst>
              <p:ext uri="{D42A27DB-BD31-4B8C-83A1-F6EECF244321}">
                <p14:modId xmlns:p14="http://schemas.microsoft.com/office/powerpoint/2010/main" val="1368531024"/>
              </p:ext>
            </p:extLst>
          </p:nvPr>
        </p:nvGraphicFramePr>
        <p:xfrm>
          <a:off x="6089908" y="3625322"/>
          <a:ext cx="4599424" cy="808550"/>
        </p:xfrm>
        <a:graphic>
          <a:graphicData uri="http://schemas.openxmlformats.org/drawingml/2006/table">
            <a:tbl>
              <a:tblPr firstRow="1" bandRow="1">
                <a:tableStyleId>{5C22544A-7EE6-4342-B048-85BDC9FD1C3A}</a:tableStyleId>
              </a:tblPr>
              <a:tblGrid>
                <a:gridCol w="574692">
                  <a:extLst>
                    <a:ext uri="{9D8B030D-6E8A-4147-A177-3AD203B41FA5}">
                      <a16:colId xmlns:a16="http://schemas.microsoft.com/office/drawing/2014/main" val="3346798596"/>
                    </a:ext>
                  </a:extLst>
                </a:gridCol>
                <a:gridCol w="574692">
                  <a:extLst>
                    <a:ext uri="{9D8B030D-6E8A-4147-A177-3AD203B41FA5}">
                      <a16:colId xmlns:a16="http://schemas.microsoft.com/office/drawing/2014/main" val="821275504"/>
                    </a:ext>
                  </a:extLst>
                </a:gridCol>
                <a:gridCol w="574692">
                  <a:extLst>
                    <a:ext uri="{9D8B030D-6E8A-4147-A177-3AD203B41FA5}">
                      <a16:colId xmlns:a16="http://schemas.microsoft.com/office/drawing/2014/main" val="2018135244"/>
                    </a:ext>
                  </a:extLst>
                </a:gridCol>
                <a:gridCol w="576580">
                  <a:extLst>
                    <a:ext uri="{9D8B030D-6E8A-4147-A177-3AD203B41FA5}">
                      <a16:colId xmlns:a16="http://schemas.microsoft.com/office/drawing/2014/main" val="1639853176"/>
                    </a:ext>
                  </a:extLst>
                </a:gridCol>
                <a:gridCol w="574692">
                  <a:extLst>
                    <a:ext uri="{9D8B030D-6E8A-4147-A177-3AD203B41FA5}">
                      <a16:colId xmlns:a16="http://schemas.microsoft.com/office/drawing/2014/main" val="3131872413"/>
                    </a:ext>
                  </a:extLst>
                </a:gridCol>
                <a:gridCol w="574692">
                  <a:extLst>
                    <a:ext uri="{9D8B030D-6E8A-4147-A177-3AD203B41FA5}">
                      <a16:colId xmlns:a16="http://schemas.microsoft.com/office/drawing/2014/main" val="2411653506"/>
                    </a:ext>
                  </a:extLst>
                </a:gridCol>
                <a:gridCol w="574692">
                  <a:extLst>
                    <a:ext uri="{9D8B030D-6E8A-4147-A177-3AD203B41FA5}">
                      <a16:colId xmlns:a16="http://schemas.microsoft.com/office/drawing/2014/main" val="482727847"/>
                    </a:ext>
                  </a:extLst>
                </a:gridCol>
                <a:gridCol w="574692">
                  <a:extLst>
                    <a:ext uri="{9D8B030D-6E8A-4147-A177-3AD203B41FA5}">
                      <a16:colId xmlns:a16="http://schemas.microsoft.com/office/drawing/2014/main" val="4219646521"/>
                    </a:ext>
                  </a:extLst>
                </a:gridCol>
              </a:tblGrid>
              <a:tr h="437710">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110</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111</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112</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113</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114</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115</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116</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lgn="ctr"/>
                      <a:r>
                        <a:rPr lang="en-US" sz="1400" b="0" dirty="0">
                          <a:solidFill>
                            <a:schemeClr val="tx1">
                              <a:lumMod val="65000"/>
                              <a:lumOff val="35000"/>
                            </a:schemeClr>
                          </a:solidFill>
                          <a:latin typeface="Consolas" panose="020B0609020204030204" pitchFamily="49" charset="0"/>
                          <a:cs typeface="Consolas" panose="020B0609020204030204" pitchFamily="49" charset="0"/>
                        </a:rPr>
                        <a:t>117</a:t>
                      </a: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5">
                          <a:lumMod val="75000"/>
                        </a:schemeClr>
                      </a:solid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94908941"/>
                  </a:ext>
                </a:extLst>
              </a:tr>
            </a:tbl>
          </a:graphicData>
        </a:graphic>
      </p:graphicFrame>
      <p:sp>
        <p:nvSpPr>
          <p:cNvPr id="22" name="TextBox 21">
            <a:extLst>
              <a:ext uri="{FF2B5EF4-FFF2-40B4-BE49-F238E27FC236}">
                <a16:creationId xmlns:a16="http://schemas.microsoft.com/office/drawing/2014/main" id="{A6DB26B7-1A16-2745-B7DC-C1C33CB62D22}"/>
              </a:ext>
            </a:extLst>
          </p:cNvPr>
          <p:cNvSpPr txBox="1"/>
          <p:nvPr/>
        </p:nvSpPr>
        <p:spPr>
          <a:xfrm>
            <a:off x="10785314" y="4064540"/>
            <a:ext cx="753732" cy="369332"/>
          </a:xfrm>
          <a:prstGeom prst="rect">
            <a:avLst/>
          </a:prstGeom>
          <a:noFill/>
        </p:spPr>
        <p:txBody>
          <a:bodyPr wrap="none" rtlCol="0">
            <a:spAutoFit/>
          </a:bodyPr>
          <a:lstStyle/>
          <a:p>
            <a:r>
              <a:rPr lang="en-US" b="1" dirty="0">
                <a:solidFill>
                  <a:schemeClr val="accent5"/>
                </a:solidFill>
              </a:rPr>
              <a:t>Cache</a:t>
            </a:r>
          </a:p>
        </p:txBody>
      </p:sp>
      <p:sp>
        <p:nvSpPr>
          <p:cNvPr id="23" name="Oval 22">
            <a:extLst>
              <a:ext uri="{FF2B5EF4-FFF2-40B4-BE49-F238E27FC236}">
                <a16:creationId xmlns:a16="http://schemas.microsoft.com/office/drawing/2014/main" id="{647F7A2A-2E92-2643-A3EF-8D2490DC95CF}"/>
              </a:ext>
            </a:extLst>
          </p:cNvPr>
          <p:cNvSpPr/>
          <p:nvPr/>
        </p:nvSpPr>
        <p:spPr>
          <a:xfrm>
            <a:off x="8534986" y="5730357"/>
            <a:ext cx="293434" cy="3029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F7777C7-BFB1-714D-9B20-6A93AF1C49F0}"/>
              </a:ext>
            </a:extLst>
          </p:cNvPr>
          <p:cNvSpPr txBox="1"/>
          <p:nvPr/>
        </p:nvSpPr>
        <p:spPr>
          <a:xfrm>
            <a:off x="4715853" y="4617263"/>
            <a:ext cx="1031051" cy="1107996"/>
          </a:xfrm>
          <a:prstGeom prst="rect">
            <a:avLst/>
          </a:prstGeom>
          <a:noFill/>
        </p:spPr>
        <p:txBody>
          <a:bodyPr wrap="none" rtlCol="0">
            <a:spAutoFit/>
          </a:bodyPr>
          <a:lstStyle/>
          <a:p>
            <a:r>
              <a:rPr lang="en-US" sz="6600" dirty="0"/>
              <a:t>😭</a:t>
            </a:r>
          </a:p>
        </p:txBody>
      </p:sp>
      <p:sp>
        <p:nvSpPr>
          <p:cNvPr id="27" name="Up Arrow 26">
            <a:extLst>
              <a:ext uri="{FF2B5EF4-FFF2-40B4-BE49-F238E27FC236}">
                <a16:creationId xmlns:a16="http://schemas.microsoft.com/office/drawing/2014/main" id="{646893F9-B82B-E54C-9A8A-7B7447627857}"/>
              </a:ext>
            </a:extLst>
          </p:cNvPr>
          <p:cNvSpPr/>
          <p:nvPr/>
        </p:nvSpPr>
        <p:spPr>
          <a:xfrm>
            <a:off x="8151650" y="4695485"/>
            <a:ext cx="488122" cy="4572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DD9168-E96E-964D-9B96-A43371688F79}"/>
              </a:ext>
            </a:extLst>
          </p:cNvPr>
          <p:cNvSpPr txBox="1"/>
          <p:nvPr/>
        </p:nvSpPr>
        <p:spPr>
          <a:xfrm>
            <a:off x="11353800" y="6178399"/>
            <a:ext cx="655949" cy="369332"/>
          </a:xfrm>
          <a:prstGeom prst="rect">
            <a:avLst/>
          </a:prstGeom>
          <a:noFill/>
        </p:spPr>
        <p:txBody>
          <a:bodyPr wrap="none" rtlCol="0">
            <a:spAutoFit/>
          </a:bodyPr>
          <a:lstStyle/>
          <a:p>
            <a:r>
              <a:rPr lang="en-US" b="1" dirty="0">
                <a:solidFill>
                  <a:schemeClr val="accent6"/>
                </a:solidFill>
              </a:rPr>
              <a:t>RAM</a:t>
            </a:r>
          </a:p>
        </p:txBody>
      </p:sp>
      <p:sp>
        <p:nvSpPr>
          <p:cNvPr id="29" name="TextBox 28">
            <a:extLst>
              <a:ext uri="{FF2B5EF4-FFF2-40B4-BE49-F238E27FC236}">
                <a16:creationId xmlns:a16="http://schemas.microsoft.com/office/drawing/2014/main" id="{68C95734-3E2B-464D-9CE9-06184A820038}"/>
              </a:ext>
            </a:extLst>
          </p:cNvPr>
          <p:cNvSpPr txBox="1"/>
          <p:nvPr/>
        </p:nvSpPr>
        <p:spPr>
          <a:xfrm>
            <a:off x="10724399" y="4783353"/>
            <a:ext cx="875561" cy="369332"/>
          </a:xfrm>
          <a:prstGeom prst="rect">
            <a:avLst/>
          </a:prstGeom>
          <a:noFill/>
        </p:spPr>
        <p:txBody>
          <a:bodyPr wrap="none" rtlCol="0">
            <a:spAutoFit/>
          </a:bodyPr>
          <a:lstStyle/>
          <a:p>
            <a:r>
              <a:rPr lang="en-US" dirty="0">
                <a:solidFill>
                  <a:schemeClr val="tx1">
                    <a:lumMod val="50000"/>
                    <a:lumOff val="50000"/>
                  </a:schemeClr>
                </a:solidFill>
              </a:rPr>
              <a:t>“block”</a:t>
            </a:r>
          </a:p>
        </p:txBody>
      </p:sp>
    </p:spTree>
    <p:extLst>
      <p:ext uri="{BB962C8B-B14F-4D97-AF65-F5344CB8AC3E}">
        <p14:creationId xmlns:p14="http://schemas.microsoft.com/office/powerpoint/2010/main" val="622060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28EB-7475-A946-8183-FFD67A0BB0DE}"/>
              </a:ext>
            </a:extLst>
          </p:cNvPr>
          <p:cNvSpPr>
            <a:spLocks noGrp="1"/>
          </p:cNvSpPr>
          <p:nvPr>
            <p:ph type="title"/>
          </p:nvPr>
        </p:nvSpPr>
        <p:spPr/>
        <p:txBody>
          <a:bodyPr/>
          <a:lstStyle/>
          <a:p>
            <a:r>
              <a:rPr lang="en-US" dirty="0"/>
              <a:t>Memory Architecture</a:t>
            </a:r>
          </a:p>
        </p:txBody>
      </p:sp>
      <p:sp>
        <p:nvSpPr>
          <p:cNvPr id="3" name="Content Placeholder 2">
            <a:extLst>
              <a:ext uri="{FF2B5EF4-FFF2-40B4-BE49-F238E27FC236}">
                <a16:creationId xmlns:a16="http://schemas.microsoft.com/office/drawing/2014/main" id="{67F14C77-E805-7342-84ED-484194B1DEDF}"/>
              </a:ext>
            </a:extLst>
          </p:cNvPr>
          <p:cNvSpPr>
            <a:spLocks noGrp="1"/>
          </p:cNvSpPr>
          <p:nvPr>
            <p:ph idx="1"/>
          </p:nvPr>
        </p:nvSpPr>
        <p:spPr>
          <a:xfrm>
            <a:off x="838200" y="1371600"/>
            <a:ext cx="5257800" cy="5164282"/>
          </a:xfrm>
        </p:spPr>
        <p:txBody>
          <a:bodyPr>
            <a:normAutofit/>
          </a:bodyPr>
          <a:lstStyle/>
          <a:p>
            <a:r>
              <a:rPr lang="en-US" dirty="0"/>
              <a:t>Typically multiple caches (progressively smaller and faster: L1, L2, &amp; L3)</a:t>
            </a:r>
          </a:p>
          <a:p>
            <a:r>
              <a:rPr lang="en-US" dirty="0"/>
              <a:t>Beyond RAM is the disk, which is way, way, WAY slower – but </a:t>
            </a:r>
            <a:r>
              <a:rPr lang="en-US" i="1" dirty="0"/>
              <a:t>much</a:t>
            </a:r>
            <a:r>
              <a:rPr lang="en-US" dirty="0"/>
              <a:t> bigger, &amp; disk memory persists when the computer is off (RAM gets cleared)</a:t>
            </a:r>
          </a:p>
          <a:p>
            <a:pPr lvl="1"/>
            <a:r>
              <a:rPr lang="en-US" b="1" dirty="0"/>
              <a:t>Similar idea: chunk of data gets pulled into RAM when accessed on disk (called a “page”)</a:t>
            </a:r>
          </a:p>
        </p:txBody>
      </p:sp>
      <p:pic>
        <p:nvPicPr>
          <p:cNvPr id="4" name="Picture 3">
            <a:extLst>
              <a:ext uri="{FF2B5EF4-FFF2-40B4-BE49-F238E27FC236}">
                <a16:creationId xmlns:a16="http://schemas.microsoft.com/office/drawing/2014/main" id="{07639D73-5660-664C-9C3F-AC51BBB4E6D2}"/>
              </a:ext>
            </a:extLst>
          </p:cNvPr>
          <p:cNvPicPr>
            <a:picLocks noChangeAspect="1"/>
          </p:cNvPicPr>
          <p:nvPr/>
        </p:nvPicPr>
        <p:blipFill>
          <a:blip r:embed="rId3"/>
          <a:stretch>
            <a:fillRect/>
          </a:stretch>
        </p:blipFill>
        <p:spPr>
          <a:xfrm>
            <a:off x="6096000" y="1766455"/>
            <a:ext cx="5827980" cy="3792682"/>
          </a:xfrm>
          <a:prstGeom prst="rect">
            <a:avLst/>
          </a:prstGeom>
        </p:spPr>
      </p:pic>
    </p:spTree>
    <p:extLst>
      <p:ext uri="{BB962C8B-B14F-4D97-AF65-F5344CB8AC3E}">
        <p14:creationId xmlns:p14="http://schemas.microsoft.com/office/powerpoint/2010/main" val="2597931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38AC-CBA8-3349-8B1F-C1B73AC1A895}"/>
              </a:ext>
            </a:extLst>
          </p:cNvPr>
          <p:cNvSpPr>
            <a:spLocks noGrp="1"/>
          </p:cNvSpPr>
          <p:nvPr>
            <p:ph type="title"/>
          </p:nvPr>
        </p:nvSpPr>
        <p:spPr/>
        <p:txBody>
          <a:bodyPr/>
          <a:lstStyle/>
          <a:p>
            <a:r>
              <a:rPr lang="en-US" dirty="0"/>
              <a:t>Asymptotic Analysis, Meet The Real World</a:t>
            </a:r>
          </a:p>
        </p:txBody>
      </p:sp>
      <p:sp>
        <p:nvSpPr>
          <p:cNvPr id="3" name="Content Placeholder 2">
            <a:extLst>
              <a:ext uri="{FF2B5EF4-FFF2-40B4-BE49-F238E27FC236}">
                <a16:creationId xmlns:a16="http://schemas.microsoft.com/office/drawing/2014/main" id="{AEBB9FD8-A81E-3F43-BBA6-000A625C9F2E}"/>
              </a:ext>
            </a:extLst>
          </p:cNvPr>
          <p:cNvSpPr>
            <a:spLocks noGrp="1"/>
          </p:cNvSpPr>
          <p:nvPr>
            <p:ph idx="1"/>
          </p:nvPr>
        </p:nvSpPr>
        <p:spPr>
          <a:xfrm>
            <a:off x="838200" y="1371600"/>
            <a:ext cx="6476999" cy="4852555"/>
          </a:xfrm>
        </p:spPr>
        <p:txBody>
          <a:bodyPr>
            <a:normAutofit/>
          </a:bodyPr>
          <a:lstStyle/>
          <a:p>
            <a:r>
              <a:rPr lang="en-US" dirty="0">
                <a:sym typeface="Wingdings" pitchFamily="2" charset="2"/>
              </a:rPr>
              <a:t>Asymptotic analysis tells us iterating through an array and a linked list are the same complexity class (linear)</a:t>
            </a:r>
          </a:p>
          <a:p>
            <a:pPr lvl="1"/>
            <a:r>
              <a:rPr lang="en-US" dirty="0">
                <a:sym typeface="Wingdings" pitchFamily="2" charset="2"/>
              </a:rPr>
              <a:t>This is still true: </a:t>
            </a:r>
            <a:r>
              <a:rPr lang="en-US" i="1" dirty="0">
                <a:sym typeface="Wingdings" pitchFamily="2" charset="2"/>
              </a:rPr>
              <a:t>growth rates </a:t>
            </a:r>
            <a:r>
              <a:rPr lang="en-US" dirty="0">
                <a:sym typeface="Wingdings" pitchFamily="2" charset="2"/>
              </a:rPr>
              <a:t>are the same, and asymptotic analysis is a helpful tool to capture that</a:t>
            </a:r>
          </a:p>
          <a:p>
            <a:pPr lvl="1"/>
            <a:r>
              <a:rPr lang="en-US" dirty="0">
                <a:sym typeface="Wingdings" pitchFamily="2" charset="2"/>
              </a:rPr>
              <a:t>But arrays are frequently a </a:t>
            </a:r>
            <a:r>
              <a:rPr lang="en-US" i="1" dirty="0">
                <a:sym typeface="Wingdings" pitchFamily="2" charset="2"/>
              </a:rPr>
              <a:t>significant</a:t>
            </a:r>
            <a:r>
              <a:rPr lang="en-US" dirty="0">
                <a:sym typeface="Wingdings" pitchFamily="2" charset="2"/>
              </a:rPr>
              <a:t> constant factor faster due to cache performance! One area asymptotic analysis isn’t a good tool for</a:t>
            </a:r>
            <a:endParaRPr lang="en-US" dirty="0"/>
          </a:p>
          <a:p>
            <a:r>
              <a:rPr lang="en-US" dirty="0">
                <a:hlinkClick r:id="rId3"/>
              </a:rPr>
              <a:t>https://repl.it/repls/MistyroseLinedTransformation </a:t>
            </a:r>
            <a:r>
              <a:rPr lang="en-US" sz="2400" i="1" dirty="0"/>
              <a:t>(~15 sec to run)</a:t>
            </a:r>
            <a:endParaRPr lang="en-US" i="1" dirty="0"/>
          </a:p>
          <a:p>
            <a:endParaRPr lang="en-US" dirty="0"/>
          </a:p>
        </p:txBody>
      </p:sp>
      <p:graphicFrame>
        <p:nvGraphicFramePr>
          <p:cNvPr id="6" name="Table 5">
            <a:extLst>
              <a:ext uri="{FF2B5EF4-FFF2-40B4-BE49-F238E27FC236}">
                <a16:creationId xmlns:a16="http://schemas.microsoft.com/office/drawing/2014/main" id="{071662E3-28AB-3D44-90B4-486DE48C48A2}"/>
              </a:ext>
            </a:extLst>
          </p:cNvPr>
          <p:cNvGraphicFramePr>
            <a:graphicFrameLocks noGrp="1"/>
          </p:cNvGraphicFramePr>
          <p:nvPr>
            <p:extLst>
              <p:ext uri="{D42A27DB-BD31-4B8C-83A1-F6EECF244321}">
                <p14:modId xmlns:p14="http://schemas.microsoft.com/office/powerpoint/2010/main" val="1406161856"/>
              </p:ext>
            </p:extLst>
          </p:nvPr>
        </p:nvGraphicFramePr>
        <p:xfrm>
          <a:off x="7580182" y="2489540"/>
          <a:ext cx="4145974" cy="3370016"/>
        </p:xfrm>
        <a:graphic>
          <a:graphicData uri="http://schemas.openxmlformats.org/drawingml/2006/table">
            <a:tbl>
              <a:tblPr/>
              <a:tblGrid>
                <a:gridCol w="2306782">
                  <a:extLst>
                    <a:ext uri="{9D8B030D-6E8A-4147-A177-3AD203B41FA5}">
                      <a16:colId xmlns:a16="http://schemas.microsoft.com/office/drawing/2014/main" val="2412504767"/>
                    </a:ext>
                  </a:extLst>
                </a:gridCol>
                <a:gridCol w="1218990">
                  <a:extLst>
                    <a:ext uri="{9D8B030D-6E8A-4147-A177-3AD203B41FA5}">
                      <a16:colId xmlns:a16="http://schemas.microsoft.com/office/drawing/2014/main" val="1282446418"/>
                    </a:ext>
                  </a:extLst>
                </a:gridCol>
                <a:gridCol w="620202">
                  <a:extLst>
                    <a:ext uri="{9D8B030D-6E8A-4147-A177-3AD203B41FA5}">
                      <a16:colId xmlns:a16="http://schemas.microsoft.com/office/drawing/2014/main" val="525204155"/>
                    </a:ext>
                  </a:extLst>
                </a:gridCol>
              </a:tblGrid>
              <a:tr h="177370">
                <a:tc>
                  <a:txBody>
                    <a:bodyPr/>
                    <a:lstStyle/>
                    <a:p>
                      <a:r>
                        <a:rPr lang="en-US" sz="1000" b="1" dirty="0">
                          <a:solidFill>
                            <a:schemeClr val="bg1"/>
                          </a:solidFill>
                        </a:rPr>
                        <a:t>L1 cache reference</a:t>
                      </a:r>
                    </a:p>
                  </a:txBody>
                  <a:tcPr marL="78776" marR="78776" marT="39388" marB="39388" anchor="ctr">
                    <a:lnL>
                      <a:noFill/>
                    </a:lnL>
                    <a:lnR>
                      <a:noFill/>
                    </a:lnR>
                    <a:lnT>
                      <a:noFill/>
                    </a:lnT>
                    <a:lnB>
                      <a:noFill/>
                    </a:lnB>
                    <a:solidFill>
                      <a:schemeClr val="accent1"/>
                    </a:solidFill>
                  </a:tcPr>
                </a:tc>
                <a:tc>
                  <a:txBody>
                    <a:bodyPr/>
                    <a:lstStyle/>
                    <a:p>
                      <a:pPr algn="r"/>
                      <a:r>
                        <a:rPr lang="en-US" sz="1000" b="1" dirty="0">
                          <a:solidFill>
                            <a:schemeClr val="bg1"/>
                          </a:solidFill>
                          <a:effectLst/>
                        </a:rPr>
                        <a:t>0.5 ns</a:t>
                      </a:r>
                    </a:p>
                  </a:txBody>
                  <a:tcPr marL="82059" marR="78776" marT="39388" marB="39388" anchor="ctr">
                    <a:lnL>
                      <a:noFill/>
                    </a:lnL>
                    <a:lnR>
                      <a:noFill/>
                    </a:lnR>
                    <a:lnT>
                      <a:noFill/>
                    </a:lnT>
                    <a:lnB>
                      <a:noFill/>
                    </a:lnB>
                    <a:solidFill>
                      <a:schemeClr val="accent1"/>
                    </a:solidFill>
                  </a:tcPr>
                </a:tc>
                <a:tc>
                  <a:txBody>
                    <a:bodyPr/>
                    <a:lstStyle/>
                    <a:p>
                      <a:endParaRPr lang="en-US" sz="1000" b="1" dirty="0">
                        <a:solidFill>
                          <a:schemeClr val="bg1"/>
                        </a:solidFill>
                      </a:endParaRPr>
                    </a:p>
                  </a:txBody>
                  <a:tcPr marL="78776" marR="78776" marT="39388" marB="39388">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93280740"/>
                  </a:ext>
                </a:extLst>
              </a:tr>
              <a:tr h="177370">
                <a:tc>
                  <a:txBody>
                    <a:bodyPr/>
                    <a:lstStyle/>
                    <a:p>
                      <a:r>
                        <a:rPr lang="en-US" sz="1000">
                          <a:solidFill>
                            <a:schemeClr val="bg1"/>
                          </a:solidFill>
                        </a:rPr>
                        <a:t>Branch mispredict</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5 ns</a:t>
                      </a:r>
                    </a:p>
                  </a:txBody>
                  <a:tcPr marL="82059" marR="78776" marT="39388" marB="39388" anchor="ctr">
                    <a:lnL>
                      <a:noFill/>
                    </a:lnL>
                    <a:lnR>
                      <a:noFill/>
                    </a:lnR>
                    <a:lnT>
                      <a:noFill/>
                    </a:lnT>
                    <a:lnB>
                      <a:noFill/>
                    </a:lnB>
                    <a:solidFill>
                      <a:schemeClr val="accent1"/>
                    </a:solidFill>
                  </a:tcPr>
                </a:tc>
                <a:tc>
                  <a:txBody>
                    <a:bodyPr/>
                    <a:lstStyle/>
                    <a:p>
                      <a:endParaRPr lang="en-US" sz="1000">
                        <a:solidFill>
                          <a:schemeClr val="bg1"/>
                        </a:solidFill>
                      </a:endParaRPr>
                    </a:p>
                  </a:txBody>
                  <a:tcPr marL="78776" marR="78776" marT="39388" marB="39388">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06689507"/>
                  </a:ext>
                </a:extLst>
              </a:tr>
              <a:tr h="177370">
                <a:tc>
                  <a:txBody>
                    <a:bodyPr/>
                    <a:lstStyle/>
                    <a:p>
                      <a:r>
                        <a:rPr lang="en-US" sz="1000">
                          <a:solidFill>
                            <a:schemeClr val="bg1"/>
                          </a:solidFill>
                        </a:rPr>
                        <a:t>L2 cache reference</a:t>
                      </a:r>
                    </a:p>
                  </a:txBody>
                  <a:tcPr marL="78776" marR="78776" marT="39388" marB="39388" anchor="ctr">
                    <a:lnL>
                      <a:noFill/>
                    </a:lnL>
                    <a:lnR>
                      <a:noFill/>
                    </a:lnR>
                    <a:lnT>
                      <a:noFill/>
                    </a:lnT>
                    <a:lnB>
                      <a:noFill/>
                    </a:lnB>
                    <a:solidFill>
                      <a:schemeClr val="accent1"/>
                    </a:solidFill>
                  </a:tcPr>
                </a:tc>
                <a:tc>
                  <a:txBody>
                    <a:bodyPr/>
                    <a:lstStyle/>
                    <a:p>
                      <a:pPr algn="r"/>
                      <a:r>
                        <a:rPr lang="en-US" sz="1000" dirty="0">
                          <a:solidFill>
                            <a:schemeClr val="bg1"/>
                          </a:solidFill>
                          <a:effectLst/>
                        </a:rPr>
                        <a:t>7 ns</a:t>
                      </a:r>
                    </a:p>
                  </a:txBody>
                  <a:tcPr marL="82059" marR="78776" marT="39388" marB="39388" anchor="ctr">
                    <a:lnL>
                      <a:noFill/>
                    </a:lnL>
                    <a:lnR>
                      <a:noFill/>
                    </a:lnR>
                    <a:lnT>
                      <a:noFill/>
                    </a:lnT>
                    <a:lnB>
                      <a:noFill/>
                    </a:lnB>
                    <a:solidFill>
                      <a:schemeClr val="accent1"/>
                    </a:solidFill>
                  </a:tcPr>
                </a:tc>
                <a:tc>
                  <a:txBody>
                    <a:bodyPr/>
                    <a:lstStyle/>
                    <a:p>
                      <a:endParaRPr lang="en-US" sz="1000">
                        <a:solidFill>
                          <a:schemeClr val="bg1"/>
                        </a:solidFill>
                      </a:endParaRPr>
                    </a:p>
                  </a:txBody>
                  <a:tcPr marL="78776" marR="78776" marT="39388" marB="39388">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36846325"/>
                  </a:ext>
                </a:extLst>
              </a:tr>
              <a:tr h="177370">
                <a:tc>
                  <a:txBody>
                    <a:bodyPr/>
                    <a:lstStyle/>
                    <a:p>
                      <a:r>
                        <a:rPr lang="en-US" sz="1000">
                          <a:solidFill>
                            <a:schemeClr val="bg1"/>
                          </a:solidFill>
                        </a:rPr>
                        <a:t>Mutex lock/unlock</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100 ns</a:t>
                      </a:r>
                    </a:p>
                  </a:txBody>
                  <a:tcPr marL="82059" marR="78776" marT="39388" marB="39388" anchor="ctr">
                    <a:lnL>
                      <a:noFill/>
                    </a:lnL>
                    <a:lnR>
                      <a:noFill/>
                    </a:lnR>
                    <a:lnT>
                      <a:noFill/>
                    </a:lnT>
                    <a:lnB>
                      <a:noFill/>
                    </a:lnB>
                    <a:solidFill>
                      <a:schemeClr val="accent1"/>
                    </a:solidFill>
                  </a:tcPr>
                </a:tc>
                <a:tc>
                  <a:txBody>
                    <a:bodyPr/>
                    <a:lstStyle/>
                    <a:p>
                      <a:endParaRPr lang="en-US" sz="1000">
                        <a:solidFill>
                          <a:schemeClr val="bg1"/>
                        </a:solidFill>
                      </a:endParaRPr>
                    </a:p>
                  </a:txBody>
                  <a:tcPr marL="78776" marR="78776" marT="39388" marB="39388">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397146988"/>
                  </a:ext>
                </a:extLst>
              </a:tr>
              <a:tr h="276767">
                <a:tc>
                  <a:txBody>
                    <a:bodyPr/>
                    <a:lstStyle/>
                    <a:p>
                      <a:r>
                        <a:rPr lang="en-US" sz="1000" b="1" dirty="0">
                          <a:solidFill>
                            <a:schemeClr val="bg1"/>
                          </a:solidFill>
                        </a:rPr>
                        <a:t>Main memory reference</a:t>
                      </a:r>
                    </a:p>
                  </a:txBody>
                  <a:tcPr marL="78776" marR="78776" marT="39388" marB="39388" anchor="ctr">
                    <a:lnL>
                      <a:noFill/>
                    </a:lnL>
                    <a:lnR>
                      <a:noFill/>
                    </a:lnR>
                    <a:lnT>
                      <a:noFill/>
                    </a:lnT>
                    <a:lnB>
                      <a:noFill/>
                    </a:lnB>
                    <a:solidFill>
                      <a:schemeClr val="accent1"/>
                    </a:solidFill>
                  </a:tcPr>
                </a:tc>
                <a:tc>
                  <a:txBody>
                    <a:bodyPr/>
                    <a:lstStyle/>
                    <a:p>
                      <a:pPr algn="r"/>
                      <a:r>
                        <a:rPr lang="en-US" sz="1000" b="1" dirty="0">
                          <a:solidFill>
                            <a:schemeClr val="bg1"/>
                          </a:solidFill>
                          <a:effectLst/>
                        </a:rPr>
                        <a:t>100 ns</a:t>
                      </a:r>
                    </a:p>
                  </a:txBody>
                  <a:tcPr marL="82059" marR="78776" marT="39388" marB="39388" anchor="ctr">
                    <a:lnL>
                      <a:noFill/>
                    </a:lnL>
                    <a:lnR>
                      <a:noFill/>
                    </a:lnR>
                    <a:lnT>
                      <a:noFill/>
                    </a:lnT>
                    <a:lnB>
                      <a:noFill/>
                    </a:lnB>
                    <a:solidFill>
                      <a:schemeClr val="accent1"/>
                    </a:solidFill>
                  </a:tcPr>
                </a:tc>
                <a:tc>
                  <a:txBody>
                    <a:bodyPr/>
                    <a:lstStyle/>
                    <a:p>
                      <a:endParaRPr lang="en-US" sz="1000" dirty="0">
                        <a:solidFill>
                          <a:schemeClr val="bg1"/>
                        </a:solidFill>
                      </a:endParaRPr>
                    </a:p>
                  </a:txBody>
                  <a:tcPr marL="78776" marR="78776" marT="39388" marB="39388">
                    <a:lnL>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89346355"/>
                  </a:ext>
                </a:extLst>
              </a:tr>
              <a:tr h="276767">
                <a:tc>
                  <a:txBody>
                    <a:bodyPr/>
                    <a:lstStyle/>
                    <a:p>
                      <a:r>
                        <a:rPr lang="en-US" sz="1000" dirty="0">
                          <a:solidFill>
                            <a:schemeClr val="bg1"/>
                          </a:solidFill>
                        </a:rPr>
                        <a:t>Compress 1K bytes with Zippy</a:t>
                      </a:r>
                    </a:p>
                  </a:txBody>
                  <a:tcPr marL="78776" marR="78776" marT="39388" marB="39388" anchor="ctr">
                    <a:lnL>
                      <a:noFill/>
                    </a:lnL>
                    <a:lnR>
                      <a:noFill/>
                    </a:lnR>
                    <a:lnT>
                      <a:noFill/>
                    </a:lnT>
                    <a:lnB>
                      <a:noFill/>
                    </a:lnB>
                    <a:solidFill>
                      <a:schemeClr val="accent1"/>
                    </a:solidFill>
                  </a:tcPr>
                </a:tc>
                <a:tc>
                  <a:txBody>
                    <a:bodyPr/>
                    <a:lstStyle/>
                    <a:p>
                      <a:pPr algn="r"/>
                      <a:r>
                        <a:rPr lang="en-US" sz="1000" dirty="0">
                          <a:solidFill>
                            <a:schemeClr val="bg1"/>
                          </a:solidFill>
                          <a:effectLst/>
                        </a:rPr>
                        <a:t>10,000 ns</a:t>
                      </a:r>
                    </a:p>
                  </a:txBody>
                  <a:tcPr marL="82059" marR="78776" marT="39388" marB="39388" anchor="ctr">
                    <a:lnL>
                      <a:noFill/>
                    </a:lnL>
                    <a:lnR>
                      <a:noFill/>
                    </a:lnR>
                    <a:lnT>
                      <a:noFill/>
                    </a:lnT>
                    <a:lnB>
                      <a:noFill/>
                    </a:lnB>
                    <a:solidFill>
                      <a:schemeClr val="accent1"/>
                    </a:solidFill>
                  </a:tcPr>
                </a:tc>
                <a:tc>
                  <a:txBody>
                    <a:bodyPr/>
                    <a:lstStyle/>
                    <a:p>
                      <a:pPr algn="r"/>
                      <a:r>
                        <a:rPr lang="en-US" sz="1000" dirty="0">
                          <a:solidFill>
                            <a:schemeClr val="bg1"/>
                          </a:solidFill>
                          <a:effectLst/>
                        </a:rPr>
                        <a:t>0.01 </a:t>
                      </a:r>
                      <a:r>
                        <a:rPr lang="en-US" sz="1000" dirty="0" err="1">
                          <a:solidFill>
                            <a:schemeClr val="bg1"/>
                          </a:solidFill>
                          <a:effectLst/>
                        </a:rPr>
                        <a:t>ms</a:t>
                      </a:r>
                      <a:endParaRPr lang="en-US" sz="1000" dirty="0">
                        <a:solidFill>
                          <a:schemeClr val="bg1"/>
                        </a:solidFill>
                        <a:effectLst/>
                      </a:endParaRPr>
                    </a:p>
                  </a:txBody>
                  <a:tcPr marL="82059" marR="78776" marT="39388" marB="39388" anchor="ctr">
                    <a:lnL>
                      <a:noFill/>
                    </a:lnL>
                    <a:lnR>
                      <a:noFill/>
                    </a:lnR>
                    <a:lnT w="12700" cmpd="sng">
                      <a:noFill/>
                      <a:prstDash val="solid"/>
                    </a:lnT>
                    <a:lnB>
                      <a:noFill/>
                    </a:lnB>
                    <a:solidFill>
                      <a:schemeClr val="accent1"/>
                    </a:solidFill>
                  </a:tcPr>
                </a:tc>
                <a:extLst>
                  <a:ext uri="{0D108BD9-81ED-4DB2-BD59-A6C34878D82A}">
                    <a16:rowId xmlns:a16="http://schemas.microsoft.com/office/drawing/2014/main" val="1296747639"/>
                  </a:ext>
                </a:extLst>
              </a:tr>
              <a:tr h="276767">
                <a:tc>
                  <a:txBody>
                    <a:bodyPr/>
                    <a:lstStyle/>
                    <a:p>
                      <a:r>
                        <a:rPr lang="en-US" sz="1000">
                          <a:solidFill>
                            <a:schemeClr val="bg1"/>
                          </a:solidFill>
                        </a:rPr>
                        <a:t>Send 1K bytes over 1 Gbps network</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10,000 ns</a:t>
                      </a:r>
                    </a:p>
                  </a:txBody>
                  <a:tcPr marL="82059"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0.01 ms</a:t>
                      </a: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2560229631"/>
                  </a:ext>
                </a:extLst>
              </a:tr>
              <a:tr h="276767">
                <a:tc>
                  <a:txBody>
                    <a:bodyPr/>
                    <a:lstStyle/>
                    <a:p>
                      <a:r>
                        <a:rPr lang="en-US" sz="1000">
                          <a:solidFill>
                            <a:schemeClr val="bg1"/>
                          </a:solidFill>
                        </a:rPr>
                        <a:t>Read 1 MB sequentially from memory</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250,000 ns</a:t>
                      </a:r>
                    </a:p>
                  </a:txBody>
                  <a:tcPr marL="82059"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0.25 ms</a:t>
                      </a: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1173775878"/>
                  </a:ext>
                </a:extLst>
              </a:tr>
              <a:tr h="276767">
                <a:tc>
                  <a:txBody>
                    <a:bodyPr/>
                    <a:lstStyle/>
                    <a:p>
                      <a:r>
                        <a:rPr lang="en-US" sz="1000">
                          <a:solidFill>
                            <a:schemeClr val="bg1"/>
                          </a:solidFill>
                        </a:rPr>
                        <a:t>Round trip within same datacenter</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500,000 ns</a:t>
                      </a:r>
                    </a:p>
                  </a:txBody>
                  <a:tcPr marL="82059"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0.5 ms</a:t>
                      </a: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4156005927"/>
                  </a:ext>
                </a:extLst>
              </a:tr>
              <a:tr h="166804">
                <a:tc>
                  <a:txBody>
                    <a:bodyPr/>
                    <a:lstStyle/>
                    <a:p>
                      <a:r>
                        <a:rPr lang="en-US" sz="1000" b="1" dirty="0">
                          <a:solidFill>
                            <a:schemeClr val="bg1"/>
                          </a:solidFill>
                        </a:rPr>
                        <a:t>Disk seek</a:t>
                      </a:r>
                    </a:p>
                  </a:txBody>
                  <a:tcPr marL="78776" marR="78776" marT="39388" marB="39388" anchor="ctr">
                    <a:lnL>
                      <a:noFill/>
                    </a:lnL>
                    <a:lnR>
                      <a:noFill/>
                    </a:lnR>
                    <a:lnT>
                      <a:noFill/>
                    </a:lnT>
                    <a:lnB>
                      <a:noFill/>
                    </a:lnB>
                    <a:solidFill>
                      <a:schemeClr val="accent1"/>
                    </a:solidFill>
                  </a:tcPr>
                </a:tc>
                <a:tc>
                  <a:txBody>
                    <a:bodyPr/>
                    <a:lstStyle/>
                    <a:p>
                      <a:pPr algn="r"/>
                      <a:r>
                        <a:rPr lang="en-US" sz="1000" b="1" dirty="0">
                          <a:solidFill>
                            <a:schemeClr val="bg1"/>
                          </a:solidFill>
                          <a:effectLst/>
                        </a:rPr>
                        <a:t>10,000,000 ns</a:t>
                      </a:r>
                    </a:p>
                  </a:txBody>
                  <a:tcPr marL="82059"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10 ms</a:t>
                      </a: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3004443771"/>
                  </a:ext>
                </a:extLst>
              </a:tr>
              <a:tr h="276767">
                <a:tc>
                  <a:txBody>
                    <a:bodyPr/>
                    <a:lstStyle/>
                    <a:p>
                      <a:r>
                        <a:rPr lang="en-US" sz="1000">
                          <a:solidFill>
                            <a:schemeClr val="bg1"/>
                          </a:solidFill>
                        </a:rPr>
                        <a:t>Read 1 MB sequentially from network</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10,000,000 ns</a:t>
                      </a:r>
                    </a:p>
                  </a:txBody>
                  <a:tcPr marL="82059"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10 ms</a:t>
                      </a: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951775378"/>
                  </a:ext>
                </a:extLst>
              </a:tr>
              <a:tr h="276767">
                <a:tc>
                  <a:txBody>
                    <a:bodyPr/>
                    <a:lstStyle/>
                    <a:p>
                      <a:r>
                        <a:rPr lang="en-US" sz="1000">
                          <a:solidFill>
                            <a:schemeClr val="bg1"/>
                          </a:solidFill>
                        </a:rPr>
                        <a:t>Read 1 MB sequentially from disk</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30,000,000 ns</a:t>
                      </a:r>
                    </a:p>
                  </a:txBody>
                  <a:tcPr marL="82059"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30 ms</a:t>
                      </a: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2420923450"/>
                  </a:ext>
                </a:extLst>
              </a:tr>
              <a:tr h="276767">
                <a:tc>
                  <a:txBody>
                    <a:bodyPr/>
                    <a:lstStyle/>
                    <a:p>
                      <a:r>
                        <a:rPr lang="en-US" sz="1000" dirty="0">
                          <a:solidFill>
                            <a:schemeClr val="bg1"/>
                          </a:solidFill>
                        </a:rPr>
                        <a:t>Send packet CA-&gt;Netherlands-&gt;CA</a:t>
                      </a:r>
                    </a:p>
                  </a:txBody>
                  <a:tcPr marL="78776" marR="78776" marT="39388" marB="39388" anchor="ctr">
                    <a:lnL>
                      <a:noFill/>
                    </a:lnL>
                    <a:lnR>
                      <a:noFill/>
                    </a:lnR>
                    <a:lnT>
                      <a:noFill/>
                    </a:lnT>
                    <a:lnB>
                      <a:noFill/>
                    </a:lnB>
                    <a:solidFill>
                      <a:schemeClr val="accent1"/>
                    </a:solidFill>
                  </a:tcPr>
                </a:tc>
                <a:tc>
                  <a:txBody>
                    <a:bodyPr/>
                    <a:lstStyle/>
                    <a:p>
                      <a:pPr algn="r"/>
                      <a:r>
                        <a:rPr lang="en-US" sz="1000">
                          <a:solidFill>
                            <a:schemeClr val="bg1"/>
                          </a:solidFill>
                          <a:effectLst/>
                        </a:rPr>
                        <a:t>150,000,000 ns</a:t>
                      </a:r>
                    </a:p>
                  </a:txBody>
                  <a:tcPr marL="82059" marR="78776" marT="39388" marB="39388" anchor="ctr">
                    <a:lnL>
                      <a:noFill/>
                    </a:lnL>
                    <a:lnR>
                      <a:noFill/>
                    </a:lnR>
                    <a:lnT>
                      <a:noFill/>
                    </a:lnT>
                    <a:lnB>
                      <a:noFill/>
                    </a:lnB>
                    <a:solidFill>
                      <a:schemeClr val="accent1"/>
                    </a:solidFill>
                  </a:tcPr>
                </a:tc>
                <a:tc>
                  <a:txBody>
                    <a:bodyPr/>
                    <a:lstStyle/>
                    <a:p>
                      <a:pPr algn="r"/>
                      <a:r>
                        <a:rPr lang="en-US" sz="1000" dirty="0">
                          <a:solidFill>
                            <a:schemeClr val="bg1"/>
                          </a:solidFill>
                          <a:effectLst/>
                        </a:rPr>
                        <a:t>150 </a:t>
                      </a:r>
                      <a:r>
                        <a:rPr lang="en-US" sz="1000" dirty="0" err="1">
                          <a:solidFill>
                            <a:schemeClr val="bg1"/>
                          </a:solidFill>
                          <a:effectLst/>
                        </a:rPr>
                        <a:t>ms</a:t>
                      </a:r>
                      <a:endParaRPr lang="en-US" sz="1000" dirty="0">
                        <a:solidFill>
                          <a:schemeClr val="bg1"/>
                        </a:solidFill>
                        <a:effectLst/>
                      </a:endParaRPr>
                    </a:p>
                  </a:txBody>
                  <a:tcPr marL="82059" marR="78776" marT="39388" marB="39388" anchor="ctr">
                    <a:lnL>
                      <a:noFill/>
                    </a:lnL>
                    <a:lnR>
                      <a:noFill/>
                    </a:lnR>
                    <a:lnT>
                      <a:noFill/>
                    </a:lnT>
                    <a:lnB>
                      <a:noFill/>
                    </a:lnB>
                    <a:solidFill>
                      <a:schemeClr val="accent1"/>
                    </a:solidFill>
                  </a:tcPr>
                </a:tc>
                <a:extLst>
                  <a:ext uri="{0D108BD9-81ED-4DB2-BD59-A6C34878D82A}">
                    <a16:rowId xmlns:a16="http://schemas.microsoft.com/office/drawing/2014/main" val="396762365"/>
                  </a:ext>
                </a:extLst>
              </a:tr>
            </a:tbl>
          </a:graphicData>
        </a:graphic>
      </p:graphicFrame>
      <p:sp>
        <p:nvSpPr>
          <p:cNvPr id="7" name="Rectangle 1">
            <a:extLst>
              <a:ext uri="{FF2B5EF4-FFF2-40B4-BE49-F238E27FC236}">
                <a16:creationId xmlns:a16="http://schemas.microsoft.com/office/drawing/2014/main" id="{0FC19FC6-7B93-154E-8DF7-AD5B107AA49B}"/>
              </a:ext>
            </a:extLst>
          </p:cNvPr>
          <p:cNvSpPr>
            <a:spLocks noChangeArrowheads="1"/>
          </p:cNvSpPr>
          <p:nvPr/>
        </p:nvSpPr>
        <p:spPr bwMode="auto">
          <a:xfrm>
            <a:off x="10342000" y="5859556"/>
            <a:ext cx="13841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rgbClr val="000000"/>
                </a:solidFill>
                <a:effectLst/>
              </a:rPr>
              <a:t>Where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050" b="0" i="0" u="none" strike="noStrike" cap="none" normalizeH="0" baseline="0" dirty="0">
                <a:ln>
                  <a:noFill/>
                </a:ln>
                <a:solidFill>
                  <a:srgbClr val="000000"/>
                </a:solidFill>
                <a:effectLst/>
              </a:rPr>
              <a:t>1 ns = 10</a:t>
            </a:r>
            <a:r>
              <a:rPr kumimoji="0" lang="en-US" altLang="en-US" sz="1050" b="0" i="0" u="none" strike="noStrike" cap="none" normalizeH="0" baseline="30000" dirty="0">
                <a:ln>
                  <a:noFill/>
                </a:ln>
                <a:solidFill>
                  <a:srgbClr val="000000"/>
                </a:solidFill>
                <a:effectLst/>
              </a:rPr>
              <a:t>-9</a:t>
            </a:r>
            <a:r>
              <a:rPr kumimoji="0" lang="en-US" altLang="en-US" sz="1050" b="0" i="0" u="none" strike="noStrike" cap="none" normalizeH="0" baseline="0" dirty="0">
                <a:ln>
                  <a:noFill/>
                </a:ln>
                <a:solidFill>
                  <a:srgbClr val="000000"/>
                </a:solidFill>
                <a:effectLst/>
              </a:rPr>
              <a:t> seconds</a:t>
            </a:r>
          </a:p>
          <a:p>
            <a:pPr marL="0" marR="0" lvl="0" indent="0" algn="l" defTabSz="914400" rtl="0" eaLnBrk="0" fontAlgn="base" latinLnBrk="0" hangingPunct="0">
              <a:lnSpc>
                <a:spcPct val="100000"/>
              </a:lnSpc>
              <a:spcBef>
                <a:spcPct val="0"/>
              </a:spcBef>
              <a:spcAft>
                <a:spcPct val="0"/>
              </a:spcAft>
              <a:buClrTx/>
              <a:buSzTx/>
              <a:tabLst/>
            </a:pPr>
            <a:r>
              <a:rPr kumimoji="0" lang="en-US" altLang="en-US" sz="1050" b="0" i="0" u="none" strike="noStrike" cap="none" normalizeH="0" baseline="0" dirty="0">
                <a:ln>
                  <a:noFill/>
                </a:ln>
                <a:solidFill>
                  <a:srgbClr val="000000"/>
                </a:solidFill>
                <a:effectLst/>
              </a:rPr>
              <a:t>1 </a:t>
            </a:r>
            <a:r>
              <a:rPr kumimoji="0" lang="en-US" altLang="en-US" sz="1050" b="0" i="0" u="none" strike="noStrike" cap="none" normalizeH="0" baseline="0" dirty="0" err="1">
                <a:ln>
                  <a:noFill/>
                </a:ln>
                <a:solidFill>
                  <a:srgbClr val="000000"/>
                </a:solidFill>
                <a:effectLst/>
              </a:rPr>
              <a:t>ms</a:t>
            </a:r>
            <a:r>
              <a:rPr kumimoji="0" lang="en-US" altLang="en-US" sz="1050" b="0" i="0" u="none" strike="noStrike" cap="none" normalizeH="0" baseline="0" dirty="0">
                <a:ln>
                  <a:noFill/>
                </a:ln>
                <a:solidFill>
                  <a:srgbClr val="000000"/>
                </a:solidFill>
                <a:effectLst/>
              </a:rPr>
              <a:t> = 10</a:t>
            </a:r>
            <a:r>
              <a:rPr kumimoji="0" lang="en-US" altLang="en-US" sz="1050" b="0" i="0" u="none" strike="noStrike" cap="none" normalizeH="0" baseline="30000" dirty="0">
                <a:ln>
                  <a:noFill/>
                </a:ln>
                <a:solidFill>
                  <a:srgbClr val="000000"/>
                </a:solidFill>
                <a:effectLst/>
              </a:rPr>
              <a:t>-3</a:t>
            </a:r>
            <a:r>
              <a:rPr kumimoji="0" lang="en-US" altLang="en-US" sz="1050" b="0" i="0" u="none" strike="noStrike" cap="none" normalizeH="0" baseline="0" dirty="0">
                <a:ln>
                  <a:noFill/>
                </a:ln>
                <a:solidFill>
                  <a:srgbClr val="000000"/>
                </a:solidFill>
                <a:effectLst/>
              </a:rPr>
              <a:t> seconds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1FE7808A-48E6-5048-A8E2-FE76F4AD510D}"/>
              </a:ext>
            </a:extLst>
          </p:cNvPr>
          <p:cNvSpPr txBox="1"/>
          <p:nvPr/>
        </p:nvSpPr>
        <p:spPr>
          <a:xfrm>
            <a:off x="7263260" y="1767009"/>
            <a:ext cx="4779818" cy="646331"/>
          </a:xfrm>
          <a:prstGeom prst="rect">
            <a:avLst/>
          </a:prstGeom>
          <a:noFill/>
        </p:spPr>
        <p:txBody>
          <a:bodyPr wrap="square" rtlCol="0">
            <a:spAutoFit/>
          </a:bodyPr>
          <a:lstStyle/>
          <a:p>
            <a:r>
              <a:rPr lang="en-US" dirty="0"/>
              <a:t>“Latency Numbers Everyone Should Know” from </a:t>
            </a:r>
            <a:r>
              <a:rPr lang="en-US" dirty="0">
                <a:hlinkClick r:id="rId4"/>
              </a:rPr>
              <a:t>Jeff Dean</a:t>
            </a:r>
            <a:r>
              <a:rPr lang="en-US" dirty="0"/>
              <a:t>, Senior Fellow at Google and UW Alum!</a:t>
            </a:r>
          </a:p>
        </p:txBody>
      </p:sp>
      <p:sp>
        <p:nvSpPr>
          <p:cNvPr id="9" name="Rectangle 8">
            <a:extLst>
              <a:ext uri="{FF2B5EF4-FFF2-40B4-BE49-F238E27FC236}">
                <a16:creationId xmlns:a16="http://schemas.microsoft.com/office/drawing/2014/main" id="{4DF3C4AF-0547-6F41-8365-59E351375AEB}"/>
              </a:ext>
            </a:extLst>
          </p:cNvPr>
          <p:cNvSpPr/>
          <p:nvPr/>
        </p:nvSpPr>
        <p:spPr>
          <a:xfrm>
            <a:off x="7580182" y="2489540"/>
            <a:ext cx="3548482" cy="23287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6CCBB6-2DF5-8F4B-8C03-D8972AA97B07}"/>
              </a:ext>
            </a:extLst>
          </p:cNvPr>
          <p:cNvSpPr/>
          <p:nvPr/>
        </p:nvSpPr>
        <p:spPr>
          <a:xfrm>
            <a:off x="7580182" y="3429000"/>
            <a:ext cx="3548482" cy="23287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C1E1CB-4F41-C14A-A8A3-733B877D7307}"/>
              </a:ext>
            </a:extLst>
          </p:cNvPr>
          <p:cNvSpPr/>
          <p:nvPr/>
        </p:nvSpPr>
        <p:spPr>
          <a:xfrm>
            <a:off x="7580182" y="4803657"/>
            <a:ext cx="3548482" cy="23287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948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000"/>
              </a:spcAft>
            </a:pPr>
            <a:r>
              <a:rPr lang="en-US" dirty="0"/>
              <a:t>Memory &amp; Caching</a:t>
            </a:r>
          </a:p>
          <a:p>
            <a:pPr lvl="1">
              <a:spcAft>
                <a:spcPts val="1000"/>
              </a:spcAft>
            </a:pPr>
            <a:r>
              <a:rPr lang="en-US" dirty="0"/>
              <a:t>How Memory Looks</a:t>
            </a:r>
          </a:p>
          <a:p>
            <a:pPr lvl="1">
              <a:spcAft>
                <a:spcPts val="1000"/>
              </a:spcAft>
            </a:pPr>
            <a:r>
              <a:rPr lang="en-US" dirty="0"/>
              <a:t>How Memory Is Used</a:t>
            </a:r>
          </a:p>
          <a:p>
            <a:pPr>
              <a:spcAft>
                <a:spcPts val="1000"/>
              </a:spcAft>
            </a:pPr>
            <a:r>
              <a:rPr lang="en-US" b="1" dirty="0">
                <a:solidFill>
                  <a:schemeClr val="accent5"/>
                </a:solidFill>
              </a:rPr>
              <a:t>B+ Trees</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2706171" y="3120081"/>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294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94BD-9A25-1246-AB36-7A0E2041E2F1}"/>
              </a:ext>
            </a:extLst>
          </p:cNvPr>
          <p:cNvSpPr>
            <a:spLocks noGrp="1"/>
          </p:cNvSpPr>
          <p:nvPr>
            <p:ph type="title"/>
          </p:nvPr>
        </p:nvSpPr>
        <p:spPr/>
        <p:txBody>
          <a:bodyPr/>
          <a:lstStyle/>
          <a:p>
            <a:r>
              <a:rPr lang="en-US" dirty="0"/>
              <a:t>Minimizing Disk Accesses</a:t>
            </a:r>
          </a:p>
        </p:txBody>
      </p:sp>
      <p:grpSp>
        <p:nvGrpSpPr>
          <p:cNvPr id="4" name="Group 3">
            <a:extLst>
              <a:ext uri="{FF2B5EF4-FFF2-40B4-BE49-F238E27FC236}">
                <a16:creationId xmlns:a16="http://schemas.microsoft.com/office/drawing/2014/main" id="{ED403703-EAFE-284D-A5C0-366550958A77}"/>
              </a:ext>
            </a:extLst>
          </p:cNvPr>
          <p:cNvGrpSpPr/>
          <p:nvPr/>
        </p:nvGrpSpPr>
        <p:grpSpPr>
          <a:xfrm>
            <a:off x="9389641" y="1672612"/>
            <a:ext cx="457200" cy="457200"/>
            <a:chOff x="1408670" y="3991232"/>
            <a:chExt cx="457200" cy="457200"/>
          </a:xfrm>
        </p:grpSpPr>
        <p:sp>
          <p:nvSpPr>
            <p:cNvPr id="5" name="Oval 4">
              <a:extLst>
                <a:ext uri="{FF2B5EF4-FFF2-40B4-BE49-F238E27FC236}">
                  <a16:creationId xmlns:a16="http://schemas.microsoft.com/office/drawing/2014/main" id="{FE10ADA6-C865-0C4C-AD1C-EF501B1A094B}"/>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0F2994-650B-7C4E-AB31-8A2820E2D0AF}"/>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6</a:t>
              </a:r>
            </a:p>
          </p:txBody>
        </p:sp>
      </p:grpSp>
      <p:cxnSp>
        <p:nvCxnSpPr>
          <p:cNvPr id="7" name="Straight Arrow Connector 6">
            <a:extLst>
              <a:ext uri="{FF2B5EF4-FFF2-40B4-BE49-F238E27FC236}">
                <a16:creationId xmlns:a16="http://schemas.microsoft.com/office/drawing/2014/main" id="{BE5E6877-957D-7D47-B21B-63A879F74D4A}"/>
              </a:ext>
            </a:extLst>
          </p:cNvPr>
          <p:cNvCxnSpPr>
            <a:cxnSpLocks/>
            <a:stCxn id="5" idx="5"/>
            <a:endCxn id="12" idx="1"/>
          </p:cNvCxnSpPr>
          <p:nvPr/>
        </p:nvCxnSpPr>
        <p:spPr>
          <a:xfrm>
            <a:off x="9779886" y="2062857"/>
            <a:ext cx="373709" cy="20020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FB5427D-604D-9A4E-AB29-CF917EBF3F91}"/>
              </a:ext>
            </a:extLst>
          </p:cNvPr>
          <p:cNvGrpSpPr/>
          <p:nvPr/>
        </p:nvGrpSpPr>
        <p:grpSpPr>
          <a:xfrm>
            <a:off x="8667367" y="2196110"/>
            <a:ext cx="457200" cy="457200"/>
            <a:chOff x="1408670" y="3991232"/>
            <a:chExt cx="457200" cy="457200"/>
          </a:xfrm>
        </p:grpSpPr>
        <p:sp>
          <p:nvSpPr>
            <p:cNvPr id="9" name="Oval 8">
              <a:extLst>
                <a:ext uri="{FF2B5EF4-FFF2-40B4-BE49-F238E27FC236}">
                  <a16:creationId xmlns:a16="http://schemas.microsoft.com/office/drawing/2014/main" id="{8E5512EB-1EBF-974F-AF3C-960DDE6AB603}"/>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3F565FB-1D38-3F49-B926-810E2760324E}"/>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3</a:t>
              </a:r>
            </a:p>
          </p:txBody>
        </p:sp>
      </p:grpSp>
      <p:grpSp>
        <p:nvGrpSpPr>
          <p:cNvPr id="11" name="Group 10">
            <a:extLst>
              <a:ext uri="{FF2B5EF4-FFF2-40B4-BE49-F238E27FC236}">
                <a16:creationId xmlns:a16="http://schemas.microsoft.com/office/drawing/2014/main" id="{21AA3F23-9627-2B4C-9547-C36CDBE6055F}"/>
              </a:ext>
            </a:extLst>
          </p:cNvPr>
          <p:cNvGrpSpPr/>
          <p:nvPr/>
        </p:nvGrpSpPr>
        <p:grpSpPr>
          <a:xfrm>
            <a:off x="10086640" y="2196110"/>
            <a:ext cx="457200" cy="457200"/>
            <a:chOff x="1408670" y="3991232"/>
            <a:chExt cx="457200" cy="457200"/>
          </a:xfrm>
        </p:grpSpPr>
        <p:sp>
          <p:nvSpPr>
            <p:cNvPr id="12" name="Oval 11">
              <a:extLst>
                <a:ext uri="{FF2B5EF4-FFF2-40B4-BE49-F238E27FC236}">
                  <a16:creationId xmlns:a16="http://schemas.microsoft.com/office/drawing/2014/main" id="{1BA57313-3743-164F-9702-54ED06EE7B2F}"/>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6655085-6D45-9541-8FE4-60AFC4AE41E5}"/>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8</a:t>
              </a:r>
            </a:p>
          </p:txBody>
        </p:sp>
      </p:grpSp>
      <p:grpSp>
        <p:nvGrpSpPr>
          <p:cNvPr id="14" name="Group 13">
            <a:extLst>
              <a:ext uri="{FF2B5EF4-FFF2-40B4-BE49-F238E27FC236}">
                <a16:creationId xmlns:a16="http://schemas.microsoft.com/office/drawing/2014/main" id="{AE6B8DA6-DFB3-F746-96C8-3171DE18425E}"/>
              </a:ext>
            </a:extLst>
          </p:cNvPr>
          <p:cNvGrpSpPr/>
          <p:nvPr/>
        </p:nvGrpSpPr>
        <p:grpSpPr>
          <a:xfrm>
            <a:off x="8106354" y="2760789"/>
            <a:ext cx="457200" cy="457200"/>
            <a:chOff x="1408670" y="3991232"/>
            <a:chExt cx="457200" cy="457200"/>
          </a:xfrm>
        </p:grpSpPr>
        <p:sp>
          <p:nvSpPr>
            <p:cNvPr id="15" name="Oval 14">
              <a:extLst>
                <a:ext uri="{FF2B5EF4-FFF2-40B4-BE49-F238E27FC236}">
                  <a16:creationId xmlns:a16="http://schemas.microsoft.com/office/drawing/2014/main" id="{B6E9FA39-8D45-9547-9945-143E767A0363}"/>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9A3DB70-9536-3E44-87B3-94F7420D9C80}"/>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2</a:t>
              </a:r>
            </a:p>
          </p:txBody>
        </p:sp>
      </p:grpSp>
      <p:grpSp>
        <p:nvGrpSpPr>
          <p:cNvPr id="17" name="Group 16">
            <a:extLst>
              <a:ext uri="{FF2B5EF4-FFF2-40B4-BE49-F238E27FC236}">
                <a16:creationId xmlns:a16="http://schemas.microsoft.com/office/drawing/2014/main" id="{BCB818E8-8DDD-8441-8BE9-A4D508438176}"/>
              </a:ext>
            </a:extLst>
          </p:cNvPr>
          <p:cNvGrpSpPr/>
          <p:nvPr/>
        </p:nvGrpSpPr>
        <p:grpSpPr>
          <a:xfrm>
            <a:off x="9018440" y="2760789"/>
            <a:ext cx="457200" cy="457200"/>
            <a:chOff x="1408670" y="3991232"/>
            <a:chExt cx="457200" cy="457200"/>
          </a:xfrm>
        </p:grpSpPr>
        <p:sp>
          <p:nvSpPr>
            <p:cNvPr id="18" name="Oval 17">
              <a:extLst>
                <a:ext uri="{FF2B5EF4-FFF2-40B4-BE49-F238E27FC236}">
                  <a16:creationId xmlns:a16="http://schemas.microsoft.com/office/drawing/2014/main" id="{387C159E-4ABF-F34A-B3A4-0A57A99A1D26}"/>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84CC3317-A56A-F341-8359-4E54C68327C0}"/>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4</a:t>
              </a:r>
            </a:p>
          </p:txBody>
        </p:sp>
      </p:grpSp>
      <p:grpSp>
        <p:nvGrpSpPr>
          <p:cNvPr id="20" name="Group 19">
            <a:extLst>
              <a:ext uri="{FF2B5EF4-FFF2-40B4-BE49-F238E27FC236}">
                <a16:creationId xmlns:a16="http://schemas.microsoft.com/office/drawing/2014/main" id="{1CF41CE7-C152-D24A-8B35-CAC02EE9DB69}"/>
              </a:ext>
            </a:extLst>
          </p:cNvPr>
          <p:cNvGrpSpPr/>
          <p:nvPr/>
        </p:nvGrpSpPr>
        <p:grpSpPr>
          <a:xfrm>
            <a:off x="10769068" y="2761894"/>
            <a:ext cx="457200" cy="457200"/>
            <a:chOff x="1408670" y="3991232"/>
            <a:chExt cx="457200" cy="457200"/>
          </a:xfrm>
        </p:grpSpPr>
        <p:sp>
          <p:nvSpPr>
            <p:cNvPr id="21" name="Oval 20">
              <a:extLst>
                <a:ext uri="{FF2B5EF4-FFF2-40B4-BE49-F238E27FC236}">
                  <a16:creationId xmlns:a16="http://schemas.microsoft.com/office/drawing/2014/main" id="{27BE2548-9E3B-3546-AADA-A806E523A866}"/>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3DD1F411-4FBB-864C-AC53-CF9E7D169D4A}"/>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10</a:t>
              </a:r>
            </a:p>
          </p:txBody>
        </p:sp>
      </p:grpSp>
      <p:grpSp>
        <p:nvGrpSpPr>
          <p:cNvPr id="23" name="Group 22">
            <a:extLst>
              <a:ext uri="{FF2B5EF4-FFF2-40B4-BE49-F238E27FC236}">
                <a16:creationId xmlns:a16="http://schemas.microsoft.com/office/drawing/2014/main" id="{119A895B-FEA6-9B4C-A4E8-F52A69441217}"/>
              </a:ext>
            </a:extLst>
          </p:cNvPr>
          <p:cNvGrpSpPr/>
          <p:nvPr/>
        </p:nvGrpSpPr>
        <p:grpSpPr>
          <a:xfrm>
            <a:off x="10199254" y="3264910"/>
            <a:ext cx="457200" cy="457200"/>
            <a:chOff x="1408670" y="3991232"/>
            <a:chExt cx="457200" cy="457200"/>
          </a:xfrm>
        </p:grpSpPr>
        <p:sp>
          <p:nvSpPr>
            <p:cNvPr id="24" name="Oval 23">
              <a:extLst>
                <a:ext uri="{FF2B5EF4-FFF2-40B4-BE49-F238E27FC236}">
                  <a16:creationId xmlns:a16="http://schemas.microsoft.com/office/drawing/2014/main" id="{8C42A981-A5EF-A748-B6E0-25A24991914B}"/>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7C3857B-C0BE-D945-B245-AC1218624A1D}"/>
                </a:ext>
              </a:extLst>
            </p:cNvPr>
            <p:cNvSpPr txBox="1"/>
            <p:nvPr/>
          </p:nvSpPr>
          <p:spPr>
            <a:xfrm>
              <a:off x="1418299" y="4035166"/>
              <a:ext cx="419599"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9</a:t>
              </a:r>
            </a:p>
          </p:txBody>
        </p:sp>
      </p:grpSp>
      <p:cxnSp>
        <p:nvCxnSpPr>
          <p:cNvPr id="26" name="Straight Arrow Connector 25">
            <a:extLst>
              <a:ext uri="{FF2B5EF4-FFF2-40B4-BE49-F238E27FC236}">
                <a16:creationId xmlns:a16="http://schemas.microsoft.com/office/drawing/2014/main" id="{F1868399-D75A-3E42-B9FD-FF32ECB29AD3}"/>
              </a:ext>
            </a:extLst>
          </p:cNvPr>
          <p:cNvCxnSpPr>
            <a:cxnSpLocks/>
            <a:stCxn id="5" idx="3"/>
            <a:endCxn id="9" idx="7"/>
          </p:cNvCxnSpPr>
          <p:nvPr/>
        </p:nvCxnSpPr>
        <p:spPr>
          <a:xfrm flipH="1">
            <a:off x="9057612" y="2062857"/>
            <a:ext cx="398984" cy="20020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6E00C8-A9D3-084B-83D6-54F3AD07123D}"/>
              </a:ext>
            </a:extLst>
          </p:cNvPr>
          <p:cNvCxnSpPr>
            <a:cxnSpLocks/>
            <a:stCxn id="9" idx="3"/>
            <a:endCxn id="15" idx="7"/>
          </p:cNvCxnSpPr>
          <p:nvPr/>
        </p:nvCxnSpPr>
        <p:spPr>
          <a:xfrm flipH="1">
            <a:off x="8496599" y="2586355"/>
            <a:ext cx="237723" cy="24138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6B4472-DD11-1346-BE5E-F435F5350360}"/>
              </a:ext>
            </a:extLst>
          </p:cNvPr>
          <p:cNvCxnSpPr>
            <a:cxnSpLocks/>
            <a:stCxn id="9" idx="5"/>
            <a:endCxn id="18" idx="1"/>
          </p:cNvCxnSpPr>
          <p:nvPr/>
        </p:nvCxnSpPr>
        <p:spPr>
          <a:xfrm>
            <a:off x="9057612" y="2586355"/>
            <a:ext cx="27783" cy="24138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EA6F453-63BC-7841-A85F-AED07B56E6A8}"/>
              </a:ext>
            </a:extLst>
          </p:cNvPr>
          <p:cNvCxnSpPr>
            <a:cxnSpLocks/>
            <a:stCxn id="12" idx="5"/>
            <a:endCxn id="21" idx="1"/>
          </p:cNvCxnSpPr>
          <p:nvPr/>
        </p:nvCxnSpPr>
        <p:spPr>
          <a:xfrm>
            <a:off x="10476885" y="2586355"/>
            <a:ext cx="359138" cy="24249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E9CD978-624F-1E4C-80C5-BB0F5109551B}"/>
              </a:ext>
            </a:extLst>
          </p:cNvPr>
          <p:cNvCxnSpPr>
            <a:cxnSpLocks/>
            <a:stCxn id="21" idx="3"/>
            <a:endCxn id="24" idx="7"/>
          </p:cNvCxnSpPr>
          <p:nvPr/>
        </p:nvCxnSpPr>
        <p:spPr>
          <a:xfrm flipH="1">
            <a:off x="10589499" y="3152139"/>
            <a:ext cx="246524" cy="17972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E5F2DEDE-A31C-1549-96B8-5DAD2DF96351}"/>
              </a:ext>
            </a:extLst>
          </p:cNvPr>
          <p:cNvGrpSpPr/>
          <p:nvPr/>
        </p:nvGrpSpPr>
        <p:grpSpPr>
          <a:xfrm>
            <a:off x="11276670" y="3264910"/>
            <a:ext cx="457200" cy="457200"/>
            <a:chOff x="1408670" y="3991232"/>
            <a:chExt cx="457200" cy="457200"/>
          </a:xfrm>
        </p:grpSpPr>
        <p:sp>
          <p:nvSpPr>
            <p:cNvPr id="32" name="Oval 31">
              <a:extLst>
                <a:ext uri="{FF2B5EF4-FFF2-40B4-BE49-F238E27FC236}">
                  <a16:creationId xmlns:a16="http://schemas.microsoft.com/office/drawing/2014/main" id="{DE55AC5B-0091-AB4A-8446-36505F152C96}"/>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3E0FB02-57B8-1848-9DCB-F6DE473C0E2B}"/>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11</a:t>
              </a:r>
            </a:p>
          </p:txBody>
        </p:sp>
      </p:grpSp>
      <p:grpSp>
        <p:nvGrpSpPr>
          <p:cNvPr id="34" name="Group 33">
            <a:extLst>
              <a:ext uri="{FF2B5EF4-FFF2-40B4-BE49-F238E27FC236}">
                <a16:creationId xmlns:a16="http://schemas.microsoft.com/office/drawing/2014/main" id="{B0C1343D-C324-2842-B699-6461D021A878}"/>
              </a:ext>
            </a:extLst>
          </p:cNvPr>
          <p:cNvGrpSpPr/>
          <p:nvPr/>
        </p:nvGrpSpPr>
        <p:grpSpPr>
          <a:xfrm>
            <a:off x="9436979" y="3350914"/>
            <a:ext cx="457200" cy="457200"/>
            <a:chOff x="1408670" y="3991232"/>
            <a:chExt cx="457200" cy="457200"/>
          </a:xfrm>
        </p:grpSpPr>
        <p:sp>
          <p:nvSpPr>
            <p:cNvPr id="35" name="Oval 34">
              <a:extLst>
                <a:ext uri="{FF2B5EF4-FFF2-40B4-BE49-F238E27FC236}">
                  <a16:creationId xmlns:a16="http://schemas.microsoft.com/office/drawing/2014/main" id="{2C3716A4-4F54-BA4E-8F2C-66661883E955}"/>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EC6C46A-6314-094B-8766-8A5CC8DEEBA7}"/>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5</a:t>
              </a:r>
            </a:p>
          </p:txBody>
        </p:sp>
      </p:grpSp>
      <p:cxnSp>
        <p:nvCxnSpPr>
          <p:cNvPr id="37" name="Straight Arrow Connector 36">
            <a:extLst>
              <a:ext uri="{FF2B5EF4-FFF2-40B4-BE49-F238E27FC236}">
                <a16:creationId xmlns:a16="http://schemas.microsoft.com/office/drawing/2014/main" id="{5634AEBE-5433-A846-9425-BDB7AAC2BEB7}"/>
              </a:ext>
            </a:extLst>
          </p:cNvPr>
          <p:cNvCxnSpPr>
            <a:cxnSpLocks/>
            <a:stCxn id="18" idx="5"/>
            <a:endCxn id="35" idx="1"/>
          </p:cNvCxnSpPr>
          <p:nvPr/>
        </p:nvCxnSpPr>
        <p:spPr>
          <a:xfrm>
            <a:off x="9408685" y="3151034"/>
            <a:ext cx="95249" cy="266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1A01481-F487-DB4C-9AE7-DB14945A6479}"/>
              </a:ext>
            </a:extLst>
          </p:cNvPr>
          <p:cNvCxnSpPr>
            <a:cxnSpLocks/>
          </p:cNvCxnSpPr>
          <p:nvPr/>
        </p:nvCxnSpPr>
        <p:spPr>
          <a:xfrm>
            <a:off x="11159313" y="3151034"/>
            <a:ext cx="185702" cy="17718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A82D53F-C63C-2645-AD3B-1265D9C4BB55}"/>
              </a:ext>
            </a:extLst>
          </p:cNvPr>
          <p:cNvGrpSpPr/>
          <p:nvPr/>
        </p:nvGrpSpPr>
        <p:grpSpPr>
          <a:xfrm>
            <a:off x="7745829" y="3287460"/>
            <a:ext cx="457200" cy="457200"/>
            <a:chOff x="1408670" y="3991232"/>
            <a:chExt cx="457200" cy="457200"/>
          </a:xfrm>
        </p:grpSpPr>
        <p:sp>
          <p:nvSpPr>
            <p:cNvPr id="40" name="Oval 39">
              <a:extLst>
                <a:ext uri="{FF2B5EF4-FFF2-40B4-BE49-F238E27FC236}">
                  <a16:creationId xmlns:a16="http://schemas.microsoft.com/office/drawing/2014/main" id="{A84899E0-14B4-364E-8900-47E2BB7FB4C8}"/>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0439D65-108C-2D43-BA57-5BE36DF515B8}"/>
                </a:ext>
              </a:extLst>
            </p:cNvPr>
            <p:cNvSpPr txBox="1"/>
            <p:nvPr/>
          </p:nvSpPr>
          <p:spPr>
            <a:xfrm>
              <a:off x="1435897" y="4035166"/>
              <a:ext cx="402746"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1</a:t>
              </a:r>
            </a:p>
          </p:txBody>
        </p:sp>
      </p:grpSp>
      <p:cxnSp>
        <p:nvCxnSpPr>
          <p:cNvPr id="42" name="Straight Arrow Connector 41">
            <a:extLst>
              <a:ext uri="{FF2B5EF4-FFF2-40B4-BE49-F238E27FC236}">
                <a16:creationId xmlns:a16="http://schemas.microsoft.com/office/drawing/2014/main" id="{FD351DD5-70ED-504F-B600-ECE3E20A7842}"/>
              </a:ext>
            </a:extLst>
          </p:cNvPr>
          <p:cNvCxnSpPr>
            <a:cxnSpLocks/>
            <a:stCxn id="15" idx="3"/>
            <a:endCxn id="40" idx="7"/>
          </p:cNvCxnSpPr>
          <p:nvPr/>
        </p:nvCxnSpPr>
        <p:spPr>
          <a:xfrm flipH="1">
            <a:off x="8136074" y="3151034"/>
            <a:ext cx="37235" cy="20338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6585A39-295A-7443-8EAC-9A1829CA8C74}"/>
              </a:ext>
            </a:extLst>
          </p:cNvPr>
          <p:cNvGrpSpPr/>
          <p:nvPr/>
        </p:nvGrpSpPr>
        <p:grpSpPr>
          <a:xfrm>
            <a:off x="9669514" y="2741663"/>
            <a:ext cx="457200" cy="457200"/>
            <a:chOff x="1408670" y="3991232"/>
            <a:chExt cx="457200" cy="457200"/>
          </a:xfrm>
        </p:grpSpPr>
        <p:sp>
          <p:nvSpPr>
            <p:cNvPr id="44" name="Oval 43">
              <a:extLst>
                <a:ext uri="{FF2B5EF4-FFF2-40B4-BE49-F238E27FC236}">
                  <a16:creationId xmlns:a16="http://schemas.microsoft.com/office/drawing/2014/main" id="{6F886F28-E0C7-D945-B87E-BC3C65B3480B}"/>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0EB2BA43-1A9F-3C4C-83AB-76F39A5DF7A6}"/>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7</a:t>
              </a:r>
            </a:p>
          </p:txBody>
        </p:sp>
      </p:grpSp>
      <p:cxnSp>
        <p:nvCxnSpPr>
          <p:cNvPr id="46" name="Straight Arrow Connector 45">
            <a:extLst>
              <a:ext uri="{FF2B5EF4-FFF2-40B4-BE49-F238E27FC236}">
                <a16:creationId xmlns:a16="http://schemas.microsoft.com/office/drawing/2014/main" id="{49C8257E-B484-8446-8BD8-1FE7D591CEE6}"/>
              </a:ext>
            </a:extLst>
          </p:cNvPr>
          <p:cNvCxnSpPr>
            <a:cxnSpLocks/>
            <a:endCxn id="44" idx="7"/>
          </p:cNvCxnSpPr>
          <p:nvPr/>
        </p:nvCxnSpPr>
        <p:spPr>
          <a:xfrm flipH="1">
            <a:off x="10059759" y="2568640"/>
            <a:ext cx="82590" cy="23997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A338DC4-1CF8-7C46-810C-CD428C3C8F53}"/>
              </a:ext>
            </a:extLst>
          </p:cNvPr>
          <p:cNvSpPr txBox="1"/>
          <p:nvPr/>
        </p:nvSpPr>
        <p:spPr>
          <a:xfrm>
            <a:off x="9000641" y="376307"/>
            <a:ext cx="3175613" cy="923330"/>
          </a:xfrm>
          <a:prstGeom prst="rect">
            <a:avLst/>
          </a:prstGeom>
          <a:noFill/>
        </p:spPr>
        <p:txBody>
          <a:bodyPr wrap="none" rtlCol="0">
            <a:spAutoFit/>
          </a:bodyPr>
          <a:lstStyle/>
          <a:p>
            <a:r>
              <a:rPr lang="en-US" i="1" dirty="0"/>
              <a:t>A laptop these days might have:</a:t>
            </a:r>
          </a:p>
          <a:p>
            <a:r>
              <a:rPr lang="en-US" dirty="0"/>
              <a:t>8 GB of RAM</a:t>
            </a:r>
          </a:p>
          <a:p>
            <a:r>
              <a:rPr lang="en-US" dirty="0"/>
              <a:t>250 GB of Disk space</a:t>
            </a:r>
          </a:p>
        </p:txBody>
      </p:sp>
      <p:sp>
        <p:nvSpPr>
          <p:cNvPr id="48" name="Rectangle 47">
            <a:extLst>
              <a:ext uri="{FF2B5EF4-FFF2-40B4-BE49-F238E27FC236}">
                <a16:creationId xmlns:a16="http://schemas.microsoft.com/office/drawing/2014/main" id="{20E116C9-308A-1A42-874D-232EB8C71F34}"/>
              </a:ext>
            </a:extLst>
          </p:cNvPr>
          <p:cNvSpPr/>
          <p:nvPr/>
        </p:nvSpPr>
        <p:spPr>
          <a:xfrm>
            <a:off x="6371837" y="4701232"/>
            <a:ext cx="4599424" cy="12964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Table 48">
            <a:extLst>
              <a:ext uri="{FF2B5EF4-FFF2-40B4-BE49-F238E27FC236}">
                <a16:creationId xmlns:a16="http://schemas.microsoft.com/office/drawing/2014/main" id="{42216CAA-E728-0248-BB99-D2D9E9515B85}"/>
              </a:ext>
            </a:extLst>
          </p:cNvPr>
          <p:cNvGraphicFramePr>
            <a:graphicFrameLocks noGrp="1"/>
          </p:cNvGraphicFramePr>
          <p:nvPr>
            <p:extLst>
              <p:ext uri="{D42A27DB-BD31-4B8C-83A1-F6EECF244321}">
                <p14:modId xmlns:p14="http://schemas.microsoft.com/office/powerpoint/2010/main" val="768825419"/>
              </p:ext>
            </p:extLst>
          </p:nvPr>
        </p:nvGraphicFramePr>
        <p:xfrm>
          <a:off x="363682" y="5568012"/>
          <a:ext cx="11662566" cy="808550"/>
        </p:xfrm>
        <a:graphic>
          <a:graphicData uri="http://schemas.openxmlformats.org/drawingml/2006/table">
            <a:tbl>
              <a:tblPr firstRow="1" bandRow="1">
                <a:tableStyleId>{5C22544A-7EE6-4342-B048-85BDC9FD1C3A}</a:tableStyleId>
              </a:tblPr>
              <a:tblGrid>
                <a:gridCol w="353323">
                  <a:extLst>
                    <a:ext uri="{9D8B030D-6E8A-4147-A177-3AD203B41FA5}">
                      <a16:colId xmlns:a16="http://schemas.microsoft.com/office/drawing/2014/main" val="3669238018"/>
                    </a:ext>
                  </a:extLst>
                </a:gridCol>
                <a:gridCol w="353323">
                  <a:extLst>
                    <a:ext uri="{9D8B030D-6E8A-4147-A177-3AD203B41FA5}">
                      <a16:colId xmlns:a16="http://schemas.microsoft.com/office/drawing/2014/main" val="3180768912"/>
                    </a:ext>
                  </a:extLst>
                </a:gridCol>
                <a:gridCol w="356230">
                  <a:extLst>
                    <a:ext uri="{9D8B030D-6E8A-4147-A177-3AD203B41FA5}">
                      <a16:colId xmlns:a16="http://schemas.microsoft.com/office/drawing/2014/main" val="3868346642"/>
                    </a:ext>
                  </a:extLst>
                </a:gridCol>
                <a:gridCol w="353323">
                  <a:extLst>
                    <a:ext uri="{9D8B030D-6E8A-4147-A177-3AD203B41FA5}">
                      <a16:colId xmlns:a16="http://schemas.microsoft.com/office/drawing/2014/main" val="2181177460"/>
                    </a:ext>
                  </a:extLst>
                </a:gridCol>
                <a:gridCol w="353323">
                  <a:extLst>
                    <a:ext uri="{9D8B030D-6E8A-4147-A177-3AD203B41FA5}">
                      <a16:colId xmlns:a16="http://schemas.microsoft.com/office/drawing/2014/main" val="3534524001"/>
                    </a:ext>
                  </a:extLst>
                </a:gridCol>
                <a:gridCol w="353323">
                  <a:extLst>
                    <a:ext uri="{9D8B030D-6E8A-4147-A177-3AD203B41FA5}">
                      <a16:colId xmlns:a16="http://schemas.microsoft.com/office/drawing/2014/main" val="2636488404"/>
                    </a:ext>
                  </a:extLst>
                </a:gridCol>
                <a:gridCol w="353323">
                  <a:extLst>
                    <a:ext uri="{9D8B030D-6E8A-4147-A177-3AD203B41FA5}">
                      <a16:colId xmlns:a16="http://schemas.microsoft.com/office/drawing/2014/main" val="3938601533"/>
                    </a:ext>
                  </a:extLst>
                </a:gridCol>
                <a:gridCol w="353323">
                  <a:extLst>
                    <a:ext uri="{9D8B030D-6E8A-4147-A177-3AD203B41FA5}">
                      <a16:colId xmlns:a16="http://schemas.microsoft.com/office/drawing/2014/main" val="2021548882"/>
                    </a:ext>
                  </a:extLst>
                </a:gridCol>
                <a:gridCol w="353323">
                  <a:extLst>
                    <a:ext uri="{9D8B030D-6E8A-4147-A177-3AD203B41FA5}">
                      <a16:colId xmlns:a16="http://schemas.microsoft.com/office/drawing/2014/main" val="3016178364"/>
                    </a:ext>
                  </a:extLst>
                </a:gridCol>
                <a:gridCol w="353323">
                  <a:extLst>
                    <a:ext uri="{9D8B030D-6E8A-4147-A177-3AD203B41FA5}">
                      <a16:colId xmlns:a16="http://schemas.microsoft.com/office/drawing/2014/main" val="2956731188"/>
                    </a:ext>
                  </a:extLst>
                </a:gridCol>
                <a:gridCol w="353323">
                  <a:extLst>
                    <a:ext uri="{9D8B030D-6E8A-4147-A177-3AD203B41FA5}">
                      <a16:colId xmlns:a16="http://schemas.microsoft.com/office/drawing/2014/main" val="3136946680"/>
                    </a:ext>
                  </a:extLst>
                </a:gridCol>
                <a:gridCol w="353323">
                  <a:extLst>
                    <a:ext uri="{9D8B030D-6E8A-4147-A177-3AD203B41FA5}">
                      <a16:colId xmlns:a16="http://schemas.microsoft.com/office/drawing/2014/main" val="879712416"/>
                    </a:ext>
                  </a:extLst>
                </a:gridCol>
                <a:gridCol w="353323">
                  <a:extLst>
                    <a:ext uri="{9D8B030D-6E8A-4147-A177-3AD203B41FA5}">
                      <a16:colId xmlns:a16="http://schemas.microsoft.com/office/drawing/2014/main" val="2798911629"/>
                    </a:ext>
                  </a:extLst>
                </a:gridCol>
                <a:gridCol w="353323">
                  <a:extLst>
                    <a:ext uri="{9D8B030D-6E8A-4147-A177-3AD203B41FA5}">
                      <a16:colId xmlns:a16="http://schemas.microsoft.com/office/drawing/2014/main" val="608088087"/>
                    </a:ext>
                  </a:extLst>
                </a:gridCol>
                <a:gridCol w="353323">
                  <a:extLst>
                    <a:ext uri="{9D8B030D-6E8A-4147-A177-3AD203B41FA5}">
                      <a16:colId xmlns:a16="http://schemas.microsoft.com/office/drawing/2014/main" val="2598178587"/>
                    </a:ext>
                  </a:extLst>
                </a:gridCol>
                <a:gridCol w="353323">
                  <a:extLst>
                    <a:ext uri="{9D8B030D-6E8A-4147-A177-3AD203B41FA5}">
                      <a16:colId xmlns:a16="http://schemas.microsoft.com/office/drawing/2014/main" val="2072241812"/>
                    </a:ext>
                  </a:extLst>
                </a:gridCol>
                <a:gridCol w="353323">
                  <a:extLst>
                    <a:ext uri="{9D8B030D-6E8A-4147-A177-3AD203B41FA5}">
                      <a16:colId xmlns:a16="http://schemas.microsoft.com/office/drawing/2014/main" val="3400608988"/>
                    </a:ext>
                  </a:extLst>
                </a:gridCol>
                <a:gridCol w="353323">
                  <a:extLst>
                    <a:ext uri="{9D8B030D-6E8A-4147-A177-3AD203B41FA5}">
                      <a16:colId xmlns:a16="http://schemas.microsoft.com/office/drawing/2014/main" val="714976710"/>
                    </a:ext>
                  </a:extLst>
                </a:gridCol>
                <a:gridCol w="353323">
                  <a:extLst>
                    <a:ext uri="{9D8B030D-6E8A-4147-A177-3AD203B41FA5}">
                      <a16:colId xmlns:a16="http://schemas.microsoft.com/office/drawing/2014/main" val="898688718"/>
                    </a:ext>
                  </a:extLst>
                </a:gridCol>
                <a:gridCol w="353323">
                  <a:extLst>
                    <a:ext uri="{9D8B030D-6E8A-4147-A177-3AD203B41FA5}">
                      <a16:colId xmlns:a16="http://schemas.microsoft.com/office/drawing/2014/main" val="2416910823"/>
                    </a:ext>
                  </a:extLst>
                </a:gridCol>
                <a:gridCol w="353323">
                  <a:extLst>
                    <a:ext uri="{9D8B030D-6E8A-4147-A177-3AD203B41FA5}">
                      <a16:colId xmlns:a16="http://schemas.microsoft.com/office/drawing/2014/main" val="1064905229"/>
                    </a:ext>
                  </a:extLst>
                </a:gridCol>
                <a:gridCol w="353323">
                  <a:extLst>
                    <a:ext uri="{9D8B030D-6E8A-4147-A177-3AD203B41FA5}">
                      <a16:colId xmlns:a16="http://schemas.microsoft.com/office/drawing/2014/main" val="223423405"/>
                    </a:ext>
                  </a:extLst>
                </a:gridCol>
                <a:gridCol w="353323">
                  <a:extLst>
                    <a:ext uri="{9D8B030D-6E8A-4147-A177-3AD203B41FA5}">
                      <a16:colId xmlns:a16="http://schemas.microsoft.com/office/drawing/2014/main" val="570239825"/>
                    </a:ext>
                  </a:extLst>
                </a:gridCol>
                <a:gridCol w="353323">
                  <a:extLst>
                    <a:ext uri="{9D8B030D-6E8A-4147-A177-3AD203B41FA5}">
                      <a16:colId xmlns:a16="http://schemas.microsoft.com/office/drawing/2014/main" val="3871745431"/>
                    </a:ext>
                  </a:extLst>
                </a:gridCol>
                <a:gridCol w="353323">
                  <a:extLst>
                    <a:ext uri="{9D8B030D-6E8A-4147-A177-3AD203B41FA5}">
                      <a16:colId xmlns:a16="http://schemas.microsoft.com/office/drawing/2014/main" val="3693808438"/>
                    </a:ext>
                  </a:extLst>
                </a:gridCol>
                <a:gridCol w="353323">
                  <a:extLst>
                    <a:ext uri="{9D8B030D-6E8A-4147-A177-3AD203B41FA5}">
                      <a16:colId xmlns:a16="http://schemas.microsoft.com/office/drawing/2014/main" val="2133274019"/>
                    </a:ext>
                  </a:extLst>
                </a:gridCol>
                <a:gridCol w="353323">
                  <a:extLst>
                    <a:ext uri="{9D8B030D-6E8A-4147-A177-3AD203B41FA5}">
                      <a16:colId xmlns:a16="http://schemas.microsoft.com/office/drawing/2014/main" val="3689383045"/>
                    </a:ext>
                  </a:extLst>
                </a:gridCol>
                <a:gridCol w="353323">
                  <a:extLst>
                    <a:ext uri="{9D8B030D-6E8A-4147-A177-3AD203B41FA5}">
                      <a16:colId xmlns:a16="http://schemas.microsoft.com/office/drawing/2014/main" val="487315698"/>
                    </a:ext>
                  </a:extLst>
                </a:gridCol>
                <a:gridCol w="353323">
                  <a:extLst>
                    <a:ext uri="{9D8B030D-6E8A-4147-A177-3AD203B41FA5}">
                      <a16:colId xmlns:a16="http://schemas.microsoft.com/office/drawing/2014/main" val="3938343590"/>
                    </a:ext>
                  </a:extLst>
                </a:gridCol>
                <a:gridCol w="353323">
                  <a:extLst>
                    <a:ext uri="{9D8B030D-6E8A-4147-A177-3AD203B41FA5}">
                      <a16:colId xmlns:a16="http://schemas.microsoft.com/office/drawing/2014/main" val="3358407766"/>
                    </a:ext>
                  </a:extLst>
                </a:gridCol>
                <a:gridCol w="353323">
                  <a:extLst>
                    <a:ext uri="{9D8B030D-6E8A-4147-A177-3AD203B41FA5}">
                      <a16:colId xmlns:a16="http://schemas.microsoft.com/office/drawing/2014/main" val="1566871363"/>
                    </a:ext>
                  </a:extLst>
                </a:gridCol>
                <a:gridCol w="353323">
                  <a:extLst>
                    <a:ext uri="{9D8B030D-6E8A-4147-A177-3AD203B41FA5}">
                      <a16:colId xmlns:a16="http://schemas.microsoft.com/office/drawing/2014/main" val="1738405225"/>
                    </a:ext>
                  </a:extLst>
                </a:gridCol>
                <a:gridCol w="353323">
                  <a:extLst>
                    <a:ext uri="{9D8B030D-6E8A-4147-A177-3AD203B41FA5}">
                      <a16:colId xmlns:a16="http://schemas.microsoft.com/office/drawing/2014/main" val="3319629052"/>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14094785"/>
                  </a:ext>
                </a:extLst>
              </a:tr>
            </a:tbl>
          </a:graphicData>
        </a:graphic>
      </p:graphicFrame>
      <p:sp>
        <p:nvSpPr>
          <p:cNvPr id="50" name="Rectangle 49">
            <a:extLst>
              <a:ext uri="{FF2B5EF4-FFF2-40B4-BE49-F238E27FC236}">
                <a16:creationId xmlns:a16="http://schemas.microsoft.com/office/drawing/2014/main" id="{6C982DDB-DB2C-B74C-A5ED-DDB5A3CB8186}"/>
              </a:ext>
            </a:extLst>
          </p:cNvPr>
          <p:cNvSpPr/>
          <p:nvPr/>
        </p:nvSpPr>
        <p:spPr>
          <a:xfrm>
            <a:off x="7774621" y="599952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6</a:t>
            </a:r>
          </a:p>
        </p:txBody>
      </p:sp>
      <p:graphicFrame>
        <p:nvGraphicFramePr>
          <p:cNvPr id="59" name="Table 58">
            <a:extLst>
              <a:ext uri="{FF2B5EF4-FFF2-40B4-BE49-F238E27FC236}">
                <a16:creationId xmlns:a16="http://schemas.microsoft.com/office/drawing/2014/main" id="{F3C9E6DD-7178-2442-AD0F-4757CC180902}"/>
              </a:ext>
            </a:extLst>
          </p:cNvPr>
          <p:cNvGraphicFramePr>
            <a:graphicFrameLocks noGrp="1"/>
          </p:cNvGraphicFramePr>
          <p:nvPr>
            <p:extLst>
              <p:ext uri="{D42A27DB-BD31-4B8C-83A1-F6EECF244321}">
                <p14:modId xmlns:p14="http://schemas.microsoft.com/office/powerpoint/2010/main" val="4116745100"/>
              </p:ext>
            </p:extLst>
          </p:nvPr>
        </p:nvGraphicFramePr>
        <p:xfrm>
          <a:off x="6401295" y="4258693"/>
          <a:ext cx="4567478" cy="808550"/>
        </p:xfrm>
        <a:graphic>
          <a:graphicData uri="http://schemas.openxmlformats.org/drawingml/2006/table">
            <a:tbl>
              <a:tblPr firstRow="1" bandRow="1">
                <a:tableStyleId>{5C22544A-7EE6-4342-B048-85BDC9FD1C3A}</a:tableStyleId>
              </a:tblPr>
              <a:tblGrid>
                <a:gridCol w="380519">
                  <a:extLst>
                    <a:ext uri="{9D8B030D-6E8A-4147-A177-3AD203B41FA5}">
                      <a16:colId xmlns:a16="http://schemas.microsoft.com/office/drawing/2014/main" val="2544051534"/>
                    </a:ext>
                  </a:extLst>
                </a:gridCol>
                <a:gridCol w="380519">
                  <a:extLst>
                    <a:ext uri="{9D8B030D-6E8A-4147-A177-3AD203B41FA5}">
                      <a16:colId xmlns:a16="http://schemas.microsoft.com/office/drawing/2014/main" val="2567962789"/>
                    </a:ext>
                  </a:extLst>
                </a:gridCol>
                <a:gridCol w="380519">
                  <a:extLst>
                    <a:ext uri="{9D8B030D-6E8A-4147-A177-3AD203B41FA5}">
                      <a16:colId xmlns:a16="http://schemas.microsoft.com/office/drawing/2014/main" val="3880498182"/>
                    </a:ext>
                  </a:extLst>
                </a:gridCol>
                <a:gridCol w="380519">
                  <a:extLst>
                    <a:ext uri="{9D8B030D-6E8A-4147-A177-3AD203B41FA5}">
                      <a16:colId xmlns:a16="http://schemas.microsoft.com/office/drawing/2014/main" val="3544184144"/>
                    </a:ext>
                  </a:extLst>
                </a:gridCol>
                <a:gridCol w="380519">
                  <a:extLst>
                    <a:ext uri="{9D8B030D-6E8A-4147-A177-3AD203B41FA5}">
                      <a16:colId xmlns:a16="http://schemas.microsoft.com/office/drawing/2014/main" val="2185180627"/>
                    </a:ext>
                  </a:extLst>
                </a:gridCol>
                <a:gridCol w="380519">
                  <a:extLst>
                    <a:ext uri="{9D8B030D-6E8A-4147-A177-3AD203B41FA5}">
                      <a16:colId xmlns:a16="http://schemas.microsoft.com/office/drawing/2014/main" val="3346798596"/>
                    </a:ext>
                  </a:extLst>
                </a:gridCol>
                <a:gridCol w="380519">
                  <a:extLst>
                    <a:ext uri="{9D8B030D-6E8A-4147-A177-3AD203B41FA5}">
                      <a16:colId xmlns:a16="http://schemas.microsoft.com/office/drawing/2014/main" val="821275504"/>
                    </a:ext>
                  </a:extLst>
                </a:gridCol>
                <a:gridCol w="380519">
                  <a:extLst>
                    <a:ext uri="{9D8B030D-6E8A-4147-A177-3AD203B41FA5}">
                      <a16:colId xmlns:a16="http://schemas.microsoft.com/office/drawing/2014/main" val="2018135244"/>
                    </a:ext>
                  </a:extLst>
                </a:gridCol>
                <a:gridCol w="381769">
                  <a:extLst>
                    <a:ext uri="{9D8B030D-6E8A-4147-A177-3AD203B41FA5}">
                      <a16:colId xmlns:a16="http://schemas.microsoft.com/office/drawing/2014/main" val="1639853176"/>
                    </a:ext>
                  </a:extLst>
                </a:gridCol>
                <a:gridCol w="380519">
                  <a:extLst>
                    <a:ext uri="{9D8B030D-6E8A-4147-A177-3AD203B41FA5}">
                      <a16:colId xmlns:a16="http://schemas.microsoft.com/office/drawing/2014/main" val="3131872413"/>
                    </a:ext>
                  </a:extLst>
                </a:gridCol>
                <a:gridCol w="380519">
                  <a:extLst>
                    <a:ext uri="{9D8B030D-6E8A-4147-A177-3AD203B41FA5}">
                      <a16:colId xmlns:a16="http://schemas.microsoft.com/office/drawing/2014/main" val="2411653506"/>
                    </a:ext>
                  </a:extLst>
                </a:gridCol>
                <a:gridCol w="380519">
                  <a:extLst>
                    <a:ext uri="{9D8B030D-6E8A-4147-A177-3AD203B41FA5}">
                      <a16:colId xmlns:a16="http://schemas.microsoft.com/office/drawing/2014/main" val="482727847"/>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r>
                        <a:rPr lang="en-US" b="1" dirty="0">
                          <a:latin typeface="Consolas" panose="020B0609020204030204" pitchFamily="49" charset="0"/>
                          <a:cs typeface="Consolas" panose="020B0609020204030204" pitchFamily="49" charset="0"/>
                        </a:rPr>
                        <a:t> </a:t>
                      </a: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94908941"/>
                  </a:ext>
                </a:extLst>
              </a:tr>
            </a:tbl>
          </a:graphicData>
        </a:graphic>
      </p:graphicFrame>
      <p:sp>
        <p:nvSpPr>
          <p:cNvPr id="60" name="TextBox 59">
            <a:extLst>
              <a:ext uri="{FF2B5EF4-FFF2-40B4-BE49-F238E27FC236}">
                <a16:creationId xmlns:a16="http://schemas.microsoft.com/office/drawing/2014/main" id="{BE023402-A805-DC45-A700-73CC8260B7BE}"/>
              </a:ext>
            </a:extLst>
          </p:cNvPr>
          <p:cNvSpPr txBox="1"/>
          <p:nvPr/>
        </p:nvSpPr>
        <p:spPr>
          <a:xfrm>
            <a:off x="11077921" y="4693139"/>
            <a:ext cx="655949" cy="369332"/>
          </a:xfrm>
          <a:prstGeom prst="rect">
            <a:avLst/>
          </a:prstGeom>
          <a:noFill/>
        </p:spPr>
        <p:txBody>
          <a:bodyPr wrap="none" rtlCol="0">
            <a:spAutoFit/>
          </a:bodyPr>
          <a:lstStyle/>
          <a:p>
            <a:r>
              <a:rPr lang="en-US" b="1" dirty="0">
                <a:solidFill>
                  <a:schemeClr val="accent6"/>
                </a:solidFill>
              </a:rPr>
              <a:t>RAM</a:t>
            </a:r>
          </a:p>
        </p:txBody>
      </p:sp>
      <p:sp>
        <p:nvSpPr>
          <p:cNvPr id="63" name="Up Arrow 62">
            <a:extLst>
              <a:ext uri="{FF2B5EF4-FFF2-40B4-BE49-F238E27FC236}">
                <a16:creationId xmlns:a16="http://schemas.microsoft.com/office/drawing/2014/main" id="{7E3478C3-8083-C94C-AF80-292FBB5FCDAF}"/>
              </a:ext>
            </a:extLst>
          </p:cNvPr>
          <p:cNvSpPr/>
          <p:nvPr/>
        </p:nvSpPr>
        <p:spPr>
          <a:xfrm>
            <a:off x="8477304" y="5263152"/>
            <a:ext cx="488122" cy="4572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BA27BCB-EF0F-0740-9D61-A3417B4ACE51}"/>
              </a:ext>
            </a:extLst>
          </p:cNvPr>
          <p:cNvSpPr txBox="1"/>
          <p:nvPr/>
        </p:nvSpPr>
        <p:spPr>
          <a:xfrm>
            <a:off x="11437620" y="6485144"/>
            <a:ext cx="588623" cy="369332"/>
          </a:xfrm>
          <a:prstGeom prst="rect">
            <a:avLst/>
          </a:prstGeom>
          <a:noFill/>
        </p:spPr>
        <p:txBody>
          <a:bodyPr wrap="none" rtlCol="0">
            <a:spAutoFit/>
          </a:bodyPr>
          <a:lstStyle/>
          <a:p>
            <a:r>
              <a:rPr lang="en-US" b="1" dirty="0">
                <a:solidFill>
                  <a:schemeClr val="accent2"/>
                </a:solidFill>
              </a:rPr>
              <a:t>Disk</a:t>
            </a:r>
          </a:p>
        </p:txBody>
      </p:sp>
      <p:sp>
        <p:nvSpPr>
          <p:cNvPr id="65" name="Rectangle 64">
            <a:extLst>
              <a:ext uri="{FF2B5EF4-FFF2-40B4-BE49-F238E27FC236}">
                <a16:creationId xmlns:a16="http://schemas.microsoft.com/office/drawing/2014/main" id="{186F84DC-52DC-4C4E-952F-CA7F4EB74816}"/>
              </a:ext>
            </a:extLst>
          </p:cNvPr>
          <p:cNvSpPr/>
          <p:nvPr/>
        </p:nvSpPr>
        <p:spPr>
          <a:xfrm>
            <a:off x="8151010" y="599952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66" name="Rectangle 65">
            <a:extLst>
              <a:ext uri="{FF2B5EF4-FFF2-40B4-BE49-F238E27FC236}">
                <a16:creationId xmlns:a16="http://schemas.microsoft.com/office/drawing/2014/main" id="{215511F9-7AFA-9B47-B35B-0C08EA1C43BC}"/>
              </a:ext>
            </a:extLst>
          </p:cNvPr>
          <p:cNvSpPr/>
          <p:nvPr/>
        </p:nvSpPr>
        <p:spPr>
          <a:xfrm>
            <a:off x="8486185" y="599952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67" name="Rectangle 66">
            <a:extLst>
              <a:ext uri="{FF2B5EF4-FFF2-40B4-BE49-F238E27FC236}">
                <a16:creationId xmlns:a16="http://schemas.microsoft.com/office/drawing/2014/main" id="{07AD6825-34D4-5F4D-9C21-6ED476DF2089}"/>
              </a:ext>
            </a:extLst>
          </p:cNvPr>
          <p:cNvSpPr/>
          <p:nvPr/>
        </p:nvSpPr>
        <p:spPr>
          <a:xfrm>
            <a:off x="3512635" y="598666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68" name="Rectangle 67">
            <a:extLst>
              <a:ext uri="{FF2B5EF4-FFF2-40B4-BE49-F238E27FC236}">
                <a16:creationId xmlns:a16="http://schemas.microsoft.com/office/drawing/2014/main" id="{7FEDC30F-A94C-F24C-8AC9-8948E8D3B715}"/>
              </a:ext>
            </a:extLst>
          </p:cNvPr>
          <p:cNvSpPr/>
          <p:nvPr/>
        </p:nvSpPr>
        <p:spPr>
          <a:xfrm>
            <a:off x="3889024" y="598666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69" name="Rectangle 68">
            <a:extLst>
              <a:ext uri="{FF2B5EF4-FFF2-40B4-BE49-F238E27FC236}">
                <a16:creationId xmlns:a16="http://schemas.microsoft.com/office/drawing/2014/main" id="{D584A7FC-C95E-1644-B289-0B71F5C05C2C}"/>
              </a:ext>
            </a:extLst>
          </p:cNvPr>
          <p:cNvSpPr/>
          <p:nvPr/>
        </p:nvSpPr>
        <p:spPr>
          <a:xfrm>
            <a:off x="4224199" y="598666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70" name="Rectangle 69">
            <a:extLst>
              <a:ext uri="{FF2B5EF4-FFF2-40B4-BE49-F238E27FC236}">
                <a16:creationId xmlns:a16="http://schemas.microsoft.com/office/drawing/2014/main" id="{61B5F894-7D14-044B-849F-E85537DD3A64}"/>
              </a:ext>
            </a:extLst>
          </p:cNvPr>
          <p:cNvSpPr/>
          <p:nvPr/>
        </p:nvSpPr>
        <p:spPr>
          <a:xfrm>
            <a:off x="693768" y="599771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8</a:t>
            </a:r>
          </a:p>
        </p:txBody>
      </p:sp>
      <p:sp>
        <p:nvSpPr>
          <p:cNvPr id="71" name="Rectangle 70">
            <a:extLst>
              <a:ext uri="{FF2B5EF4-FFF2-40B4-BE49-F238E27FC236}">
                <a16:creationId xmlns:a16="http://schemas.microsoft.com/office/drawing/2014/main" id="{8CD9AE7E-D6A0-4340-84A1-FD1263F68173}"/>
              </a:ext>
            </a:extLst>
          </p:cNvPr>
          <p:cNvSpPr/>
          <p:nvPr/>
        </p:nvSpPr>
        <p:spPr>
          <a:xfrm>
            <a:off x="1070157" y="599771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72" name="Rectangle 71">
            <a:extLst>
              <a:ext uri="{FF2B5EF4-FFF2-40B4-BE49-F238E27FC236}">
                <a16:creationId xmlns:a16="http://schemas.microsoft.com/office/drawing/2014/main" id="{88808B1A-A291-0E4B-B751-9B0A1832ABC3}"/>
              </a:ext>
            </a:extLst>
          </p:cNvPr>
          <p:cNvSpPr/>
          <p:nvPr/>
        </p:nvSpPr>
        <p:spPr>
          <a:xfrm>
            <a:off x="1405332" y="599771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56" name="Right Bracket 55">
            <a:extLst>
              <a:ext uri="{FF2B5EF4-FFF2-40B4-BE49-F238E27FC236}">
                <a16:creationId xmlns:a16="http://schemas.microsoft.com/office/drawing/2014/main" id="{101E7865-E8CF-564C-AFEC-53EF9D07A2D8}"/>
              </a:ext>
            </a:extLst>
          </p:cNvPr>
          <p:cNvSpPr/>
          <p:nvPr/>
        </p:nvSpPr>
        <p:spPr>
          <a:xfrm rot="5400000">
            <a:off x="5838437" y="4192644"/>
            <a:ext cx="344557" cy="4609800"/>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ight Bracket 56">
            <a:extLst>
              <a:ext uri="{FF2B5EF4-FFF2-40B4-BE49-F238E27FC236}">
                <a16:creationId xmlns:a16="http://schemas.microsoft.com/office/drawing/2014/main" id="{9C65D596-AA94-C74B-99EE-E716CBF43127}"/>
              </a:ext>
            </a:extLst>
          </p:cNvPr>
          <p:cNvSpPr/>
          <p:nvPr/>
        </p:nvSpPr>
        <p:spPr>
          <a:xfrm rot="16200000" flipV="1">
            <a:off x="4582596" y="1972824"/>
            <a:ext cx="344557" cy="7833349"/>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23D7BDF8-67CF-484E-A8B5-7E06AF0026AA}"/>
              </a:ext>
            </a:extLst>
          </p:cNvPr>
          <p:cNvSpPr txBox="1"/>
          <p:nvPr/>
        </p:nvSpPr>
        <p:spPr>
          <a:xfrm>
            <a:off x="10964945" y="5331750"/>
            <a:ext cx="828753" cy="369332"/>
          </a:xfrm>
          <a:prstGeom prst="rect">
            <a:avLst/>
          </a:prstGeom>
          <a:noFill/>
        </p:spPr>
        <p:txBody>
          <a:bodyPr wrap="none" rtlCol="0">
            <a:spAutoFit/>
          </a:bodyPr>
          <a:lstStyle/>
          <a:p>
            <a:r>
              <a:rPr lang="en-US" dirty="0">
                <a:solidFill>
                  <a:schemeClr val="tx1">
                    <a:lumMod val="50000"/>
                    <a:lumOff val="50000"/>
                  </a:schemeClr>
                </a:solidFill>
              </a:rPr>
              <a:t>“page”</a:t>
            </a:r>
          </a:p>
        </p:txBody>
      </p:sp>
      <p:sp>
        <p:nvSpPr>
          <p:cNvPr id="74" name="TextBox 73">
            <a:extLst>
              <a:ext uri="{FF2B5EF4-FFF2-40B4-BE49-F238E27FC236}">
                <a16:creationId xmlns:a16="http://schemas.microsoft.com/office/drawing/2014/main" id="{AFCEA45E-FC71-DD46-8EA4-6AA41F25F68E}"/>
              </a:ext>
            </a:extLst>
          </p:cNvPr>
          <p:cNvSpPr txBox="1"/>
          <p:nvPr/>
        </p:nvSpPr>
        <p:spPr>
          <a:xfrm>
            <a:off x="9503934" y="3733972"/>
            <a:ext cx="367408" cy="369332"/>
          </a:xfrm>
          <a:prstGeom prst="rect">
            <a:avLst/>
          </a:prstGeom>
          <a:noFill/>
        </p:spPr>
        <p:txBody>
          <a:bodyPr wrap="none" rtlCol="0">
            <a:spAutoFit/>
          </a:bodyPr>
          <a:lstStyle/>
          <a:p>
            <a:r>
              <a:rPr lang="en-US" b="1" dirty="0">
                <a:solidFill>
                  <a:schemeClr val="accent1"/>
                </a:solidFill>
              </a:rPr>
              <a:t>...</a:t>
            </a:r>
          </a:p>
        </p:txBody>
      </p:sp>
      <p:sp>
        <p:nvSpPr>
          <p:cNvPr id="78" name="Content Placeholder 2">
            <a:extLst>
              <a:ext uri="{FF2B5EF4-FFF2-40B4-BE49-F238E27FC236}">
                <a16:creationId xmlns:a16="http://schemas.microsoft.com/office/drawing/2014/main" id="{74D62B0A-03D3-F845-921D-D8F23F808B0B}"/>
              </a:ext>
            </a:extLst>
          </p:cNvPr>
          <p:cNvSpPr>
            <a:spLocks noGrp="1"/>
          </p:cNvSpPr>
          <p:nvPr>
            <p:ph idx="1"/>
          </p:nvPr>
        </p:nvSpPr>
        <p:spPr>
          <a:xfrm>
            <a:off x="381534" y="1383499"/>
            <a:ext cx="6379029" cy="3630630"/>
          </a:xfrm>
        </p:spPr>
        <p:txBody>
          <a:bodyPr>
            <a:normAutofit fontScale="92500" lnSpcReduction="10000"/>
          </a:bodyPr>
          <a:lstStyle/>
          <a:p>
            <a:r>
              <a:rPr lang="en-US" dirty="0"/>
              <a:t>Let’s consider a truly massive amount of data – too much data to fit in RAM (some has to be stored on disk)</a:t>
            </a:r>
          </a:p>
          <a:p>
            <a:pPr lvl="1"/>
            <a:r>
              <a:rPr lang="en-US" dirty="0"/>
              <a:t>This is very common! For example, a database</a:t>
            </a:r>
          </a:p>
          <a:p>
            <a:r>
              <a:rPr lang="en-US" dirty="0"/>
              <a:t>What will happen if we store it in a giant AVL tree? Say height 40, so </a:t>
            </a:r>
            <a:br>
              <a:rPr lang="en-US" dirty="0"/>
            </a:br>
            <a:r>
              <a:rPr lang="en-US" dirty="0"/>
              <a:t>2</a:t>
            </a:r>
            <a:r>
              <a:rPr lang="en-US" baseline="30000" dirty="0"/>
              <a:t>40</a:t>
            </a:r>
            <a:r>
              <a:rPr lang="en-US" dirty="0"/>
              <a:t> = 1.1 * 10</a:t>
            </a:r>
            <a:r>
              <a:rPr lang="en-US" baseline="30000" dirty="0"/>
              <a:t>12 </a:t>
            </a:r>
            <a:r>
              <a:rPr lang="en-US" dirty="0"/>
              <a:t>nodes</a:t>
            </a:r>
            <a:endParaRPr lang="en-US" baseline="30000" dirty="0"/>
          </a:p>
          <a:p>
            <a:pPr lvl="1"/>
            <a:r>
              <a:rPr lang="en-US" dirty="0"/>
              <a:t>Similar problem as before, just with disk this time: nodes are too spread out to be captured on a single disk read (“page”)</a:t>
            </a:r>
          </a:p>
        </p:txBody>
      </p:sp>
    </p:spTree>
    <p:extLst>
      <p:ext uri="{BB962C8B-B14F-4D97-AF65-F5344CB8AC3E}">
        <p14:creationId xmlns:p14="http://schemas.microsoft.com/office/powerpoint/2010/main" val="3934250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24-Point Star 52">
            <a:extLst>
              <a:ext uri="{FF2B5EF4-FFF2-40B4-BE49-F238E27FC236}">
                <a16:creationId xmlns:a16="http://schemas.microsoft.com/office/drawing/2014/main" id="{FAE2E21F-B161-334A-BFC5-91812DFCFF6C}"/>
              </a:ext>
            </a:extLst>
          </p:cNvPr>
          <p:cNvSpPr/>
          <p:nvPr/>
        </p:nvSpPr>
        <p:spPr>
          <a:xfrm>
            <a:off x="6401295" y="974717"/>
            <a:ext cx="5953991" cy="3522513"/>
          </a:xfrm>
          <a:prstGeom prst="star2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D894BD-9A25-1246-AB36-7A0E2041E2F1}"/>
              </a:ext>
            </a:extLst>
          </p:cNvPr>
          <p:cNvSpPr>
            <a:spLocks noGrp="1"/>
          </p:cNvSpPr>
          <p:nvPr>
            <p:ph type="title"/>
          </p:nvPr>
        </p:nvSpPr>
        <p:spPr/>
        <p:txBody>
          <a:bodyPr/>
          <a:lstStyle/>
          <a:p>
            <a:r>
              <a:rPr lang="en-US" dirty="0"/>
              <a:t>Minimizing Disk Accesses</a:t>
            </a:r>
          </a:p>
        </p:txBody>
      </p:sp>
      <p:sp>
        <p:nvSpPr>
          <p:cNvPr id="3" name="Content Placeholder 2">
            <a:extLst>
              <a:ext uri="{FF2B5EF4-FFF2-40B4-BE49-F238E27FC236}">
                <a16:creationId xmlns:a16="http://schemas.microsoft.com/office/drawing/2014/main" id="{F5DC8CBE-E16F-D547-A7E7-14D300BC95DF}"/>
              </a:ext>
            </a:extLst>
          </p:cNvPr>
          <p:cNvSpPr>
            <a:spLocks noGrp="1"/>
          </p:cNvSpPr>
          <p:nvPr>
            <p:ph idx="1"/>
          </p:nvPr>
        </p:nvSpPr>
        <p:spPr>
          <a:xfrm>
            <a:off x="381534" y="1383499"/>
            <a:ext cx="6379029" cy="3630630"/>
          </a:xfrm>
        </p:spPr>
        <p:txBody>
          <a:bodyPr>
            <a:normAutofit fontScale="92500" lnSpcReduction="10000"/>
          </a:bodyPr>
          <a:lstStyle/>
          <a:p>
            <a:r>
              <a:rPr lang="en-US" dirty="0"/>
              <a:t>Let’s consider a truly massive amount of data – too much data to fit in RAM (some has to be stored on disk)</a:t>
            </a:r>
          </a:p>
          <a:p>
            <a:pPr lvl="1"/>
            <a:r>
              <a:rPr lang="en-US" dirty="0"/>
              <a:t>This is very common! For example, a database</a:t>
            </a:r>
          </a:p>
          <a:p>
            <a:r>
              <a:rPr lang="en-US" dirty="0"/>
              <a:t>What will happen if we store it in a giant AVL tree? Say height 40, so </a:t>
            </a:r>
            <a:br>
              <a:rPr lang="en-US" dirty="0"/>
            </a:br>
            <a:r>
              <a:rPr lang="en-US" dirty="0"/>
              <a:t>2</a:t>
            </a:r>
            <a:r>
              <a:rPr lang="en-US" baseline="30000" dirty="0"/>
              <a:t>40</a:t>
            </a:r>
            <a:r>
              <a:rPr lang="en-US" dirty="0"/>
              <a:t> = 1.1 * 10</a:t>
            </a:r>
            <a:r>
              <a:rPr lang="en-US" baseline="30000" dirty="0"/>
              <a:t>12 </a:t>
            </a:r>
            <a:r>
              <a:rPr lang="en-US" dirty="0"/>
              <a:t>nodes</a:t>
            </a:r>
            <a:endParaRPr lang="en-US" baseline="30000" dirty="0"/>
          </a:p>
          <a:p>
            <a:pPr lvl="1"/>
            <a:r>
              <a:rPr lang="en-US" dirty="0"/>
              <a:t>Similar problem as before, just with disk this time: nodes are too spread out to be captured on a single disk read (“page”)</a:t>
            </a:r>
          </a:p>
        </p:txBody>
      </p:sp>
      <p:sp>
        <p:nvSpPr>
          <p:cNvPr id="47" name="TextBox 46">
            <a:extLst>
              <a:ext uri="{FF2B5EF4-FFF2-40B4-BE49-F238E27FC236}">
                <a16:creationId xmlns:a16="http://schemas.microsoft.com/office/drawing/2014/main" id="{BA338DC4-1CF8-7C46-810C-CD428C3C8F53}"/>
              </a:ext>
            </a:extLst>
          </p:cNvPr>
          <p:cNvSpPr txBox="1"/>
          <p:nvPr/>
        </p:nvSpPr>
        <p:spPr>
          <a:xfrm>
            <a:off x="9000641" y="376307"/>
            <a:ext cx="3175613" cy="923330"/>
          </a:xfrm>
          <a:prstGeom prst="rect">
            <a:avLst/>
          </a:prstGeom>
          <a:noFill/>
        </p:spPr>
        <p:txBody>
          <a:bodyPr wrap="none" rtlCol="0">
            <a:spAutoFit/>
          </a:bodyPr>
          <a:lstStyle/>
          <a:p>
            <a:r>
              <a:rPr lang="en-US" i="1" dirty="0"/>
              <a:t>A laptop these days might have:</a:t>
            </a:r>
          </a:p>
          <a:p>
            <a:r>
              <a:rPr lang="en-US" dirty="0"/>
              <a:t>8 GB of RAM</a:t>
            </a:r>
          </a:p>
          <a:p>
            <a:r>
              <a:rPr lang="en-US" dirty="0"/>
              <a:t>250 GB of Disk space</a:t>
            </a:r>
          </a:p>
        </p:txBody>
      </p:sp>
      <p:sp>
        <p:nvSpPr>
          <p:cNvPr id="48" name="Rectangle 47">
            <a:extLst>
              <a:ext uri="{FF2B5EF4-FFF2-40B4-BE49-F238E27FC236}">
                <a16:creationId xmlns:a16="http://schemas.microsoft.com/office/drawing/2014/main" id="{20E116C9-308A-1A42-874D-232EB8C71F34}"/>
              </a:ext>
            </a:extLst>
          </p:cNvPr>
          <p:cNvSpPr/>
          <p:nvPr/>
        </p:nvSpPr>
        <p:spPr>
          <a:xfrm>
            <a:off x="6371837" y="4701232"/>
            <a:ext cx="4599424" cy="12964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Table 48">
            <a:extLst>
              <a:ext uri="{FF2B5EF4-FFF2-40B4-BE49-F238E27FC236}">
                <a16:creationId xmlns:a16="http://schemas.microsoft.com/office/drawing/2014/main" id="{42216CAA-E728-0248-BB99-D2D9E9515B85}"/>
              </a:ext>
            </a:extLst>
          </p:cNvPr>
          <p:cNvGraphicFramePr>
            <a:graphicFrameLocks noGrp="1"/>
          </p:cNvGraphicFramePr>
          <p:nvPr/>
        </p:nvGraphicFramePr>
        <p:xfrm>
          <a:off x="363682" y="5568012"/>
          <a:ext cx="11662566" cy="808550"/>
        </p:xfrm>
        <a:graphic>
          <a:graphicData uri="http://schemas.openxmlformats.org/drawingml/2006/table">
            <a:tbl>
              <a:tblPr firstRow="1" bandRow="1">
                <a:tableStyleId>{5C22544A-7EE6-4342-B048-85BDC9FD1C3A}</a:tableStyleId>
              </a:tblPr>
              <a:tblGrid>
                <a:gridCol w="353323">
                  <a:extLst>
                    <a:ext uri="{9D8B030D-6E8A-4147-A177-3AD203B41FA5}">
                      <a16:colId xmlns:a16="http://schemas.microsoft.com/office/drawing/2014/main" val="3669238018"/>
                    </a:ext>
                  </a:extLst>
                </a:gridCol>
                <a:gridCol w="353323">
                  <a:extLst>
                    <a:ext uri="{9D8B030D-6E8A-4147-A177-3AD203B41FA5}">
                      <a16:colId xmlns:a16="http://schemas.microsoft.com/office/drawing/2014/main" val="3180768912"/>
                    </a:ext>
                  </a:extLst>
                </a:gridCol>
                <a:gridCol w="356230">
                  <a:extLst>
                    <a:ext uri="{9D8B030D-6E8A-4147-A177-3AD203B41FA5}">
                      <a16:colId xmlns:a16="http://schemas.microsoft.com/office/drawing/2014/main" val="3868346642"/>
                    </a:ext>
                  </a:extLst>
                </a:gridCol>
                <a:gridCol w="353323">
                  <a:extLst>
                    <a:ext uri="{9D8B030D-6E8A-4147-A177-3AD203B41FA5}">
                      <a16:colId xmlns:a16="http://schemas.microsoft.com/office/drawing/2014/main" val="2181177460"/>
                    </a:ext>
                  </a:extLst>
                </a:gridCol>
                <a:gridCol w="353323">
                  <a:extLst>
                    <a:ext uri="{9D8B030D-6E8A-4147-A177-3AD203B41FA5}">
                      <a16:colId xmlns:a16="http://schemas.microsoft.com/office/drawing/2014/main" val="3534524001"/>
                    </a:ext>
                  </a:extLst>
                </a:gridCol>
                <a:gridCol w="353323">
                  <a:extLst>
                    <a:ext uri="{9D8B030D-6E8A-4147-A177-3AD203B41FA5}">
                      <a16:colId xmlns:a16="http://schemas.microsoft.com/office/drawing/2014/main" val="2636488404"/>
                    </a:ext>
                  </a:extLst>
                </a:gridCol>
                <a:gridCol w="353323">
                  <a:extLst>
                    <a:ext uri="{9D8B030D-6E8A-4147-A177-3AD203B41FA5}">
                      <a16:colId xmlns:a16="http://schemas.microsoft.com/office/drawing/2014/main" val="3938601533"/>
                    </a:ext>
                  </a:extLst>
                </a:gridCol>
                <a:gridCol w="353323">
                  <a:extLst>
                    <a:ext uri="{9D8B030D-6E8A-4147-A177-3AD203B41FA5}">
                      <a16:colId xmlns:a16="http://schemas.microsoft.com/office/drawing/2014/main" val="2021548882"/>
                    </a:ext>
                  </a:extLst>
                </a:gridCol>
                <a:gridCol w="353323">
                  <a:extLst>
                    <a:ext uri="{9D8B030D-6E8A-4147-A177-3AD203B41FA5}">
                      <a16:colId xmlns:a16="http://schemas.microsoft.com/office/drawing/2014/main" val="3016178364"/>
                    </a:ext>
                  </a:extLst>
                </a:gridCol>
                <a:gridCol w="353323">
                  <a:extLst>
                    <a:ext uri="{9D8B030D-6E8A-4147-A177-3AD203B41FA5}">
                      <a16:colId xmlns:a16="http://schemas.microsoft.com/office/drawing/2014/main" val="2956731188"/>
                    </a:ext>
                  </a:extLst>
                </a:gridCol>
                <a:gridCol w="353323">
                  <a:extLst>
                    <a:ext uri="{9D8B030D-6E8A-4147-A177-3AD203B41FA5}">
                      <a16:colId xmlns:a16="http://schemas.microsoft.com/office/drawing/2014/main" val="3136946680"/>
                    </a:ext>
                  </a:extLst>
                </a:gridCol>
                <a:gridCol w="353323">
                  <a:extLst>
                    <a:ext uri="{9D8B030D-6E8A-4147-A177-3AD203B41FA5}">
                      <a16:colId xmlns:a16="http://schemas.microsoft.com/office/drawing/2014/main" val="879712416"/>
                    </a:ext>
                  </a:extLst>
                </a:gridCol>
                <a:gridCol w="353323">
                  <a:extLst>
                    <a:ext uri="{9D8B030D-6E8A-4147-A177-3AD203B41FA5}">
                      <a16:colId xmlns:a16="http://schemas.microsoft.com/office/drawing/2014/main" val="2798911629"/>
                    </a:ext>
                  </a:extLst>
                </a:gridCol>
                <a:gridCol w="353323">
                  <a:extLst>
                    <a:ext uri="{9D8B030D-6E8A-4147-A177-3AD203B41FA5}">
                      <a16:colId xmlns:a16="http://schemas.microsoft.com/office/drawing/2014/main" val="608088087"/>
                    </a:ext>
                  </a:extLst>
                </a:gridCol>
                <a:gridCol w="353323">
                  <a:extLst>
                    <a:ext uri="{9D8B030D-6E8A-4147-A177-3AD203B41FA5}">
                      <a16:colId xmlns:a16="http://schemas.microsoft.com/office/drawing/2014/main" val="2598178587"/>
                    </a:ext>
                  </a:extLst>
                </a:gridCol>
                <a:gridCol w="353323">
                  <a:extLst>
                    <a:ext uri="{9D8B030D-6E8A-4147-A177-3AD203B41FA5}">
                      <a16:colId xmlns:a16="http://schemas.microsoft.com/office/drawing/2014/main" val="2072241812"/>
                    </a:ext>
                  </a:extLst>
                </a:gridCol>
                <a:gridCol w="353323">
                  <a:extLst>
                    <a:ext uri="{9D8B030D-6E8A-4147-A177-3AD203B41FA5}">
                      <a16:colId xmlns:a16="http://schemas.microsoft.com/office/drawing/2014/main" val="3400608988"/>
                    </a:ext>
                  </a:extLst>
                </a:gridCol>
                <a:gridCol w="353323">
                  <a:extLst>
                    <a:ext uri="{9D8B030D-6E8A-4147-A177-3AD203B41FA5}">
                      <a16:colId xmlns:a16="http://schemas.microsoft.com/office/drawing/2014/main" val="714976710"/>
                    </a:ext>
                  </a:extLst>
                </a:gridCol>
                <a:gridCol w="353323">
                  <a:extLst>
                    <a:ext uri="{9D8B030D-6E8A-4147-A177-3AD203B41FA5}">
                      <a16:colId xmlns:a16="http://schemas.microsoft.com/office/drawing/2014/main" val="898688718"/>
                    </a:ext>
                  </a:extLst>
                </a:gridCol>
                <a:gridCol w="353323">
                  <a:extLst>
                    <a:ext uri="{9D8B030D-6E8A-4147-A177-3AD203B41FA5}">
                      <a16:colId xmlns:a16="http://schemas.microsoft.com/office/drawing/2014/main" val="2416910823"/>
                    </a:ext>
                  </a:extLst>
                </a:gridCol>
                <a:gridCol w="353323">
                  <a:extLst>
                    <a:ext uri="{9D8B030D-6E8A-4147-A177-3AD203B41FA5}">
                      <a16:colId xmlns:a16="http://schemas.microsoft.com/office/drawing/2014/main" val="1064905229"/>
                    </a:ext>
                  </a:extLst>
                </a:gridCol>
                <a:gridCol w="353323">
                  <a:extLst>
                    <a:ext uri="{9D8B030D-6E8A-4147-A177-3AD203B41FA5}">
                      <a16:colId xmlns:a16="http://schemas.microsoft.com/office/drawing/2014/main" val="223423405"/>
                    </a:ext>
                  </a:extLst>
                </a:gridCol>
                <a:gridCol w="353323">
                  <a:extLst>
                    <a:ext uri="{9D8B030D-6E8A-4147-A177-3AD203B41FA5}">
                      <a16:colId xmlns:a16="http://schemas.microsoft.com/office/drawing/2014/main" val="570239825"/>
                    </a:ext>
                  </a:extLst>
                </a:gridCol>
                <a:gridCol w="353323">
                  <a:extLst>
                    <a:ext uri="{9D8B030D-6E8A-4147-A177-3AD203B41FA5}">
                      <a16:colId xmlns:a16="http://schemas.microsoft.com/office/drawing/2014/main" val="3871745431"/>
                    </a:ext>
                  </a:extLst>
                </a:gridCol>
                <a:gridCol w="353323">
                  <a:extLst>
                    <a:ext uri="{9D8B030D-6E8A-4147-A177-3AD203B41FA5}">
                      <a16:colId xmlns:a16="http://schemas.microsoft.com/office/drawing/2014/main" val="3693808438"/>
                    </a:ext>
                  </a:extLst>
                </a:gridCol>
                <a:gridCol w="353323">
                  <a:extLst>
                    <a:ext uri="{9D8B030D-6E8A-4147-A177-3AD203B41FA5}">
                      <a16:colId xmlns:a16="http://schemas.microsoft.com/office/drawing/2014/main" val="2133274019"/>
                    </a:ext>
                  </a:extLst>
                </a:gridCol>
                <a:gridCol w="353323">
                  <a:extLst>
                    <a:ext uri="{9D8B030D-6E8A-4147-A177-3AD203B41FA5}">
                      <a16:colId xmlns:a16="http://schemas.microsoft.com/office/drawing/2014/main" val="3689383045"/>
                    </a:ext>
                  </a:extLst>
                </a:gridCol>
                <a:gridCol w="353323">
                  <a:extLst>
                    <a:ext uri="{9D8B030D-6E8A-4147-A177-3AD203B41FA5}">
                      <a16:colId xmlns:a16="http://schemas.microsoft.com/office/drawing/2014/main" val="487315698"/>
                    </a:ext>
                  </a:extLst>
                </a:gridCol>
                <a:gridCol w="353323">
                  <a:extLst>
                    <a:ext uri="{9D8B030D-6E8A-4147-A177-3AD203B41FA5}">
                      <a16:colId xmlns:a16="http://schemas.microsoft.com/office/drawing/2014/main" val="3938343590"/>
                    </a:ext>
                  </a:extLst>
                </a:gridCol>
                <a:gridCol w="353323">
                  <a:extLst>
                    <a:ext uri="{9D8B030D-6E8A-4147-A177-3AD203B41FA5}">
                      <a16:colId xmlns:a16="http://schemas.microsoft.com/office/drawing/2014/main" val="3358407766"/>
                    </a:ext>
                  </a:extLst>
                </a:gridCol>
                <a:gridCol w="353323">
                  <a:extLst>
                    <a:ext uri="{9D8B030D-6E8A-4147-A177-3AD203B41FA5}">
                      <a16:colId xmlns:a16="http://schemas.microsoft.com/office/drawing/2014/main" val="1566871363"/>
                    </a:ext>
                  </a:extLst>
                </a:gridCol>
                <a:gridCol w="353323">
                  <a:extLst>
                    <a:ext uri="{9D8B030D-6E8A-4147-A177-3AD203B41FA5}">
                      <a16:colId xmlns:a16="http://schemas.microsoft.com/office/drawing/2014/main" val="1738405225"/>
                    </a:ext>
                  </a:extLst>
                </a:gridCol>
                <a:gridCol w="353323">
                  <a:extLst>
                    <a:ext uri="{9D8B030D-6E8A-4147-A177-3AD203B41FA5}">
                      <a16:colId xmlns:a16="http://schemas.microsoft.com/office/drawing/2014/main" val="3319629052"/>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noFill/>
                  </a:tcPr>
                </a:tc>
                <a:extLst>
                  <a:ext uri="{0D108BD9-81ED-4DB2-BD59-A6C34878D82A}">
                    <a16:rowId xmlns:a16="http://schemas.microsoft.com/office/drawing/2014/main" val="1585491124"/>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14094785"/>
                  </a:ext>
                </a:extLst>
              </a:tr>
            </a:tbl>
          </a:graphicData>
        </a:graphic>
      </p:graphicFrame>
      <p:sp>
        <p:nvSpPr>
          <p:cNvPr id="50" name="Rectangle 49">
            <a:extLst>
              <a:ext uri="{FF2B5EF4-FFF2-40B4-BE49-F238E27FC236}">
                <a16:creationId xmlns:a16="http://schemas.microsoft.com/office/drawing/2014/main" id="{6C982DDB-DB2C-B74C-A5ED-DDB5A3CB8186}"/>
              </a:ext>
            </a:extLst>
          </p:cNvPr>
          <p:cNvSpPr/>
          <p:nvPr/>
        </p:nvSpPr>
        <p:spPr>
          <a:xfrm>
            <a:off x="7774621" y="599952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6</a:t>
            </a:r>
          </a:p>
        </p:txBody>
      </p:sp>
      <p:graphicFrame>
        <p:nvGraphicFramePr>
          <p:cNvPr id="59" name="Table 58">
            <a:extLst>
              <a:ext uri="{FF2B5EF4-FFF2-40B4-BE49-F238E27FC236}">
                <a16:creationId xmlns:a16="http://schemas.microsoft.com/office/drawing/2014/main" id="{F3C9E6DD-7178-2442-AD0F-4757CC180902}"/>
              </a:ext>
            </a:extLst>
          </p:cNvPr>
          <p:cNvGraphicFramePr>
            <a:graphicFrameLocks noGrp="1"/>
          </p:cNvGraphicFramePr>
          <p:nvPr/>
        </p:nvGraphicFramePr>
        <p:xfrm>
          <a:off x="6401295" y="4258693"/>
          <a:ext cx="4567478" cy="808550"/>
        </p:xfrm>
        <a:graphic>
          <a:graphicData uri="http://schemas.openxmlformats.org/drawingml/2006/table">
            <a:tbl>
              <a:tblPr firstRow="1" bandRow="1">
                <a:tableStyleId>{5C22544A-7EE6-4342-B048-85BDC9FD1C3A}</a:tableStyleId>
              </a:tblPr>
              <a:tblGrid>
                <a:gridCol w="380519">
                  <a:extLst>
                    <a:ext uri="{9D8B030D-6E8A-4147-A177-3AD203B41FA5}">
                      <a16:colId xmlns:a16="http://schemas.microsoft.com/office/drawing/2014/main" val="2544051534"/>
                    </a:ext>
                  </a:extLst>
                </a:gridCol>
                <a:gridCol w="380519">
                  <a:extLst>
                    <a:ext uri="{9D8B030D-6E8A-4147-A177-3AD203B41FA5}">
                      <a16:colId xmlns:a16="http://schemas.microsoft.com/office/drawing/2014/main" val="2567962789"/>
                    </a:ext>
                  </a:extLst>
                </a:gridCol>
                <a:gridCol w="380519">
                  <a:extLst>
                    <a:ext uri="{9D8B030D-6E8A-4147-A177-3AD203B41FA5}">
                      <a16:colId xmlns:a16="http://schemas.microsoft.com/office/drawing/2014/main" val="3880498182"/>
                    </a:ext>
                  </a:extLst>
                </a:gridCol>
                <a:gridCol w="380519">
                  <a:extLst>
                    <a:ext uri="{9D8B030D-6E8A-4147-A177-3AD203B41FA5}">
                      <a16:colId xmlns:a16="http://schemas.microsoft.com/office/drawing/2014/main" val="3544184144"/>
                    </a:ext>
                  </a:extLst>
                </a:gridCol>
                <a:gridCol w="380519">
                  <a:extLst>
                    <a:ext uri="{9D8B030D-6E8A-4147-A177-3AD203B41FA5}">
                      <a16:colId xmlns:a16="http://schemas.microsoft.com/office/drawing/2014/main" val="2185180627"/>
                    </a:ext>
                  </a:extLst>
                </a:gridCol>
                <a:gridCol w="380519">
                  <a:extLst>
                    <a:ext uri="{9D8B030D-6E8A-4147-A177-3AD203B41FA5}">
                      <a16:colId xmlns:a16="http://schemas.microsoft.com/office/drawing/2014/main" val="3346798596"/>
                    </a:ext>
                  </a:extLst>
                </a:gridCol>
                <a:gridCol w="380519">
                  <a:extLst>
                    <a:ext uri="{9D8B030D-6E8A-4147-A177-3AD203B41FA5}">
                      <a16:colId xmlns:a16="http://schemas.microsoft.com/office/drawing/2014/main" val="821275504"/>
                    </a:ext>
                  </a:extLst>
                </a:gridCol>
                <a:gridCol w="380519">
                  <a:extLst>
                    <a:ext uri="{9D8B030D-6E8A-4147-A177-3AD203B41FA5}">
                      <a16:colId xmlns:a16="http://schemas.microsoft.com/office/drawing/2014/main" val="2018135244"/>
                    </a:ext>
                  </a:extLst>
                </a:gridCol>
                <a:gridCol w="381769">
                  <a:extLst>
                    <a:ext uri="{9D8B030D-6E8A-4147-A177-3AD203B41FA5}">
                      <a16:colId xmlns:a16="http://schemas.microsoft.com/office/drawing/2014/main" val="1639853176"/>
                    </a:ext>
                  </a:extLst>
                </a:gridCol>
                <a:gridCol w="380519">
                  <a:extLst>
                    <a:ext uri="{9D8B030D-6E8A-4147-A177-3AD203B41FA5}">
                      <a16:colId xmlns:a16="http://schemas.microsoft.com/office/drawing/2014/main" val="3131872413"/>
                    </a:ext>
                  </a:extLst>
                </a:gridCol>
                <a:gridCol w="380519">
                  <a:extLst>
                    <a:ext uri="{9D8B030D-6E8A-4147-A177-3AD203B41FA5}">
                      <a16:colId xmlns:a16="http://schemas.microsoft.com/office/drawing/2014/main" val="2411653506"/>
                    </a:ext>
                  </a:extLst>
                </a:gridCol>
                <a:gridCol w="380519">
                  <a:extLst>
                    <a:ext uri="{9D8B030D-6E8A-4147-A177-3AD203B41FA5}">
                      <a16:colId xmlns:a16="http://schemas.microsoft.com/office/drawing/2014/main" val="482727847"/>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r>
                        <a:rPr lang="en-US" b="1" dirty="0">
                          <a:latin typeface="Consolas" panose="020B0609020204030204" pitchFamily="49" charset="0"/>
                          <a:cs typeface="Consolas" panose="020B0609020204030204" pitchFamily="49" charset="0"/>
                        </a:rPr>
                        <a:t> </a:t>
                      </a: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endParaRPr lang="en-US" b="1" dirty="0">
                        <a:latin typeface="Consolas" panose="020B0609020204030204" pitchFamily="49" charset="0"/>
                        <a:cs typeface="Consolas" panose="020B0609020204030204" pitchFamily="49" charset="0"/>
                      </a:endParaRPr>
                    </a:p>
                  </a:txBody>
                  <a:tcPr>
                    <a:lnL w="38100"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94908941"/>
                  </a:ext>
                </a:extLst>
              </a:tr>
            </a:tbl>
          </a:graphicData>
        </a:graphic>
      </p:graphicFrame>
      <p:sp>
        <p:nvSpPr>
          <p:cNvPr id="60" name="TextBox 59">
            <a:extLst>
              <a:ext uri="{FF2B5EF4-FFF2-40B4-BE49-F238E27FC236}">
                <a16:creationId xmlns:a16="http://schemas.microsoft.com/office/drawing/2014/main" id="{BE023402-A805-DC45-A700-73CC8260B7BE}"/>
              </a:ext>
            </a:extLst>
          </p:cNvPr>
          <p:cNvSpPr txBox="1"/>
          <p:nvPr/>
        </p:nvSpPr>
        <p:spPr>
          <a:xfrm>
            <a:off x="11077921" y="4693139"/>
            <a:ext cx="655949" cy="369332"/>
          </a:xfrm>
          <a:prstGeom prst="rect">
            <a:avLst/>
          </a:prstGeom>
          <a:noFill/>
        </p:spPr>
        <p:txBody>
          <a:bodyPr wrap="none" rtlCol="0">
            <a:spAutoFit/>
          </a:bodyPr>
          <a:lstStyle/>
          <a:p>
            <a:r>
              <a:rPr lang="en-US" b="1" dirty="0">
                <a:solidFill>
                  <a:schemeClr val="accent6"/>
                </a:solidFill>
              </a:rPr>
              <a:t>RAM</a:t>
            </a:r>
          </a:p>
        </p:txBody>
      </p:sp>
      <p:sp>
        <p:nvSpPr>
          <p:cNvPr id="63" name="Up Arrow 62">
            <a:extLst>
              <a:ext uri="{FF2B5EF4-FFF2-40B4-BE49-F238E27FC236}">
                <a16:creationId xmlns:a16="http://schemas.microsoft.com/office/drawing/2014/main" id="{7E3478C3-8083-C94C-AF80-292FBB5FCDAF}"/>
              </a:ext>
            </a:extLst>
          </p:cNvPr>
          <p:cNvSpPr/>
          <p:nvPr/>
        </p:nvSpPr>
        <p:spPr>
          <a:xfrm>
            <a:off x="8477304" y="5263152"/>
            <a:ext cx="488122" cy="457200"/>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BA27BCB-EF0F-0740-9D61-A3417B4ACE51}"/>
              </a:ext>
            </a:extLst>
          </p:cNvPr>
          <p:cNvSpPr txBox="1"/>
          <p:nvPr/>
        </p:nvSpPr>
        <p:spPr>
          <a:xfrm>
            <a:off x="11437620" y="6485144"/>
            <a:ext cx="588623" cy="369332"/>
          </a:xfrm>
          <a:prstGeom prst="rect">
            <a:avLst/>
          </a:prstGeom>
          <a:noFill/>
        </p:spPr>
        <p:txBody>
          <a:bodyPr wrap="none" rtlCol="0">
            <a:spAutoFit/>
          </a:bodyPr>
          <a:lstStyle/>
          <a:p>
            <a:r>
              <a:rPr lang="en-US" b="1" dirty="0">
                <a:solidFill>
                  <a:schemeClr val="accent2"/>
                </a:solidFill>
              </a:rPr>
              <a:t>Disk</a:t>
            </a:r>
          </a:p>
        </p:txBody>
      </p:sp>
      <p:sp>
        <p:nvSpPr>
          <p:cNvPr id="65" name="Rectangle 64">
            <a:extLst>
              <a:ext uri="{FF2B5EF4-FFF2-40B4-BE49-F238E27FC236}">
                <a16:creationId xmlns:a16="http://schemas.microsoft.com/office/drawing/2014/main" id="{186F84DC-52DC-4C4E-952F-CA7F4EB74816}"/>
              </a:ext>
            </a:extLst>
          </p:cNvPr>
          <p:cNvSpPr/>
          <p:nvPr/>
        </p:nvSpPr>
        <p:spPr>
          <a:xfrm>
            <a:off x="8151010" y="599952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66" name="Rectangle 65">
            <a:extLst>
              <a:ext uri="{FF2B5EF4-FFF2-40B4-BE49-F238E27FC236}">
                <a16:creationId xmlns:a16="http://schemas.microsoft.com/office/drawing/2014/main" id="{215511F9-7AFA-9B47-B35B-0C08EA1C43BC}"/>
              </a:ext>
            </a:extLst>
          </p:cNvPr>
          <p:cNvSpPr/>
          <p:nvPr/>
        </p:nvSpPr>
        <p:spPr>
          <a:xfrm>
            <a:off x="8486185" y="599952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67" name="Rectangle 66">
            <a:extLst>
              <a:ext uri="{FF2B5EF4-FFF2-40B4-BE49-F238E27FC236}">
                <a16:creationId xmlns:a16="http://schemas.microsoft.com/office/drawing/2014/main" id="{07AD6825-34D4-5F4D-9C21-6ED476DF2089}"/>
              </a:ext>
            </a:extLst>
          </p:cNvPr>
          <p:cNvSpPr/>
          <p:nvPr/>
        </p:nvSpPr>
        <p:spPr>
          <a:xfrm>
            <a:off x="3512635" y="598666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68" name="Rectangle 67">
            <a:extLst>
              <a:ext uri="{FF2B5EF4-FFF2-40B4-BE49-F238E27FC236}">
                <a16:creationId xmlns:a16="http://schemas.microsoft.com/office/drawing/2014/main" id="{7FEDC30F-A94C-F24C-8AC9-8948E8D3B715}"/>
              </a:ext>
            </a:extLst>
          </p:cNvPr>
          <p:cNvSpPr/>
          <p:nvPr/>
        </p:nvSpPr>
        <p:spPr>
          <a:xfrm>
            <a:off x="3889024" y="598666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69" name="Rectangle 68">
            <a:extLst>
              <a:ext uri="{FF2B5EF4-FFF2-40B4-BE49-F238E27FC236}">
                <a16:creationId xmlns:a16="http://schemas.microsoft.com/office/drawing/2014/main" id="{D584A7FC-C95E-1644-B289-0B71F5C05C2C}"/>
              </a:ext>
            </a:extLst>
          </p:cNvPr>
          <p:cNvSpPr/>
          <p:nvPr/>
        </p:nvSpPr>
        <p:spPr>
          <a:xfrm>
            <a:off x="4224199" y="598666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70" name="Rectangle 69">
            <a:extLst>
              <a:ext uri="{FF2B5EF4-FFF2-40B4-BE49-F238E27FC236}">
                <a16:creationId xmlns:a16="http://schemas.microsoft.com/office/drawing/2014/main" id="{61B5F894-7D14-044B-849F-E85537DD3A64}"/>
              </a:ext>
            </a:extLst>
          </p:cNvPr>
          <p:cNvSpPr/>
          <p:nvPr/>
        </p:nvSpPr>
        <p:spPr>
          <a:xfrm>
            <a:off x="693768" y="599771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8</a:t>
            </a:r>
          </a:p>
        </p:txBody>
      </p:sp>
      <p:sp>
        <p:nvSpPr>
          <p:cNvPr id="71" name="Rectangle 70">
            <a:extLst>
              <a:ext uri="{FF2B5EF4-FFF2-40B4-BE49-F238E27FC236}">
                <a16:creationId xmlns:a16="http://schemas.microsoft.com/office/drawing/2014/main" id="{8CD9AE7E-D6A0-4340-84A1-FD1263F68173}"/>
              </a:ext>
            </a:extLst>
          </p:cNvPr>
          <p:cNvSpPr/>
          <p:nvPr/>
        </p:nvSpPr>
        <p:spPr>
          <a:xfrm>
            <a:off x="1070157" y="599771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72" name="Rectangle 71">
            <a:extLst>
              <a:ext uri="{FF2B5EF4-FFF2-40B4-BE49-F238E27FC236}">
                <a16:creationId xmlns:a16="http://schemas.microsoft.com/office/drawing/2014/main" id="{88808B1A-A291-0E4B-B751-9B0A1832ABC3}"/>
              </a:ext>
            </a:extLst>
          </p:cNvPr>
          <p:cNvSpPr/>
          <p:nvPr/>
        </p:nvSpPr>
        <p:spPr>
          <a:xfrm>
            <a:off x="1405332" y="5997717"/>
            <a:ext cx="380785" cy="378845"/>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56" name="Right Bracket 55">
            <a:extLst>
              <a:ext uri="{FF2B5EF4-FFF2-40B4-BE49-F238E27FC236}">
                <a16:creationId xmlns:a16="http://schemas.microsoft.com/office/drawing/2014/main" id="{101E7865-E8CF-564C-AFEC-53EF9D07A2D8}"/>
              </a:ext>
            </a:extLst>
          </p:cNvPr>
          <p:cNvSpPr/>
          <p:nvPr/>
        </p:nvSpPr>
        <p:spPr>
          <a:xfrm rot="5400000">
            <a:off x="5838437" y="4192644"/>
            <a:ext cx="344557" cy="4609800"/>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ight Bracket 56">
            <a:extLst>
              <a:ext uri="{FF2B5EF4-FFF2-40B4-BE49-F238E27FC236}">
                <a16:creationId xmlns:a16="http://schemas.microsoft.com/office/drawing/2014/main" id="{9C65D596-AA94-C74B-99EE-E716CBF43127}"/>
              </a:ext>
            </a:extLst>
          </p:cNvPr>
          <p:cNvSpPr/>
          <p:nvPr/>
        </p:nvSpPr>
        <p:spPr>
          <a:xfrm rot="16200000" flipV="1">
            <a:off x="4582596" y="1972824"/>
            <a:ext cx="344557" cy="7833349"/>
          </a:xfrm>
          <a:prstGeom prst="rightBracket">
            <a:avLst>
              <a:gd name="adj" fmla="val 85256"/>
            </a:avLst>
          </a:prstGeom>
          <a:ln w="5715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23D7BDF8-67CF-484E-A8B5-7E06AF0026AA}"/>
              </a:ext>
            </a:extLst>
          </p:cNvPr>
          <p:cNvSpPr txBox="1"/>
          <p:nvPr/>
        </p:nvSpPr>
        <p:spPr>
          <a:xfrm>
            <a:off x="10964945" y="5331750"/>
            <a:ext cx="828753" cy="369332"/>
          </a:xfrm>
          <a:prstGeom prst="rect">
            <a:avLst/>
          </a:prstGeom>
          <a:noFill/>
        </p:spPr>
        <p:txBody>
          <a:bodyPr wrap="none" rtlCol="0">
            <a:spAutoFit/>
          </a:bodyPr>
          <a:lstStyle/>
          <a:p>
            <a:r>
              <a:rPr lang="en-US" dirty="0">
                <a:solidFill>
                  <a:schemeClr val="tx1">
                    <a:lumMod val="50000"/>
                    <a:lumOff val="50000"/>
                  </a:schemeClr>
                </a:solidFill>
              </a:rPr>
              <a:t>“page”</a:t>
            </a:r>
          </a:p>
        </p:txBody>
      </p:sp>
      <p:sp>
        <p:nvSpPr>
          <p:cNvPr id="51" name="TextBox 50">
            <a:extLst>
              <a:ext uri="{FF2B5EF4-FFF2-40B4-BE49-F238E27FC236}">
                <a16:creationId xmlns:a16="http://schemas.microsoft.com/office/drawing/2014/main" id="{763EBD78-BF44-904A-80E5-F02BB6397E24}"/>
              </a:ext>
            </a:extLst>
          </p:cNvPr>
          <p:cNvSpPr txBox="1"/>
          <p:nvPr/>
        </p:nvSpPr>
        <p:spPr>
          <a:xfrm>
            <a:off x="7669055" y="2331644"/>
            <a:ext cx="470000" cy="830997"/>
          </a:xfrm>
          <a:prstGeom prst="rect">
            <a:avLst/>
          </a:prstGeom>
          <a:noFill/>
        </p:spPr>
        <p:txBody>
          <a:bodyPr wrap="none" rtlCol="0">
            <a:spAutoFit/>
          </a:bodyPr>
          <a:lstStyle/>
          <a:p>
            <a:r>
              <a:rPr lang="en-US" sz="4800" b="1" dirty="0">
                <a:solidFill>
                  <a:schemeClr val="accent1"/>
                </a:solidFill>
                <a:cs typeface="Consolas" panose="020B0609020204030204" pitchFamily="49" charset="0"/>
              </a:rPr>
              <a:t>?</a:t>
            </a:r>
          </a:p>
        </p:txBody>
      </p:sp>
      <p:sp>
        <p:nvSpPr>
          <p:cNvPr id="52" name="TextBox 51">
            <a:extLst>
              <a:ext uri="{FF2B5EF4-FFF2-40B4-BE49-F238E27FC236}">
                <a16:creationId xmlns:a16="http://schemas.microsoft.com/office/drawing/2014/main" id="{DFF605BF-F30A-B94A-8F54-989F62883CFF}"/>
              </a:ext>
            </a:extLst>
          </p:cNvPr>
          <p:cNvSpPr txBox="1"/>
          <p:nvPr/>
        </p:nvSpPr>
        <p:spPr>
          <a:xfrm>
            <a:off x="8531795" y="1956793"/>
            <a:ext cx="3396413" cy="1477328"/>
          </a:xfrm>
          <a:prstGeom prst="rect">
            <a:avLst/>
          </a:prstGeom>
          <a:noFill/>
        </p:spPr>
        <p:txBody>
          <a:bodyPr wrap="square" rtlCol="0">
            <a:spAutoFit/>
          </a:bodyPr>
          <a:lstStyle/>
          <a:p>
            <a:r>
              <a:rPr lang="en-US" b="1" dirty="0">
                <a:solidFill>
                  <a:schemeClr val="accent1"/>
                </a:solidFill>
              </a:rPr>
              <a:t>Our goal:</a:t>
            </a:r>
          </a:p>
          <a:p>
            <a:r>
              <a:rPr lang="en-US" dirty="0">
                <a:solidFill>
                  <a:schemeClr val="accent1"/>
                </a:solidFill>
              </a:rPr>
              <a:t>A data structure optimized to make </a:t>
            </a:r>
            <a:r>
              <a:rPr lang="en-US" b="1" dirty="0">
                <a:solidFill>
                  <a:schemeClr val="accent1"/>
                </a:solidFill>
              </a:rPr>
              <a:t>as few disk accesses as possible</a:t>
            </a:r>
            <a:r>
              <a:rPr lang="en-US" dirty="0">
                <a:solidFill>
                  <a:schemeClr val="accent1"/>
                </a:solidFill>
              </a:rPr>
              <a:t>! (suitable for large amounts of data)</a:t>
            </a:r>
          </a:p>
        </p:txBody>
      </p:sp>
    </p:spTree>
    <p:extLst>
      <p:ext uri="{BB962C8B-B14F-4D97-AF65-F5344CB8AC3E}">
        <p14:creationId xmlns:p14="http://schemas.microsoft.com/office/powerpoint/2010/main" val="378408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90AC-AC1F-DB42-BDD2-546566A5AD65}"/>
              </a:ext>
            </a:extLst>
          </p:cNvPr>
          <p:cNvSpPr>
            <a:spLocks noGrp="1"/>
          </p:cNvSpPr>
          <p:nvPr>
            <p:ph type="title"/>
          </p:nvPr>
        </p:nvSpPr>
        <p:spPr/>
        <p:txBody>
          <a:bodyPr/>
          <a:lstStyle/>
          <a:p>
            <a:r>
              <a:rPr lang="en-US" dirty="0"/>
              <a:t>Minimizing Disk Accesses: Idea 1/3</a:t>
            </a:r>
          </a:p>
        </p:txBody>
      </p:sp>
      <p:sp>
        <p:nvSpPr>
          <p:cNvPr id="3" name="Content Placeholder 2">
            <a:extLst>
              <a:ext uri="{FF2B5EF4-FFF2-40B4-BE49-F238E27FC236}">
                <a16:creationId xmlns:a16="http://schemas.microsoft.com/office/drawing/2014/main" id="{5715A48A-0987-754F-A131-21E33C281AEE}"/>
              </a:ext>
            </a:extLst>
          </p:cNvPr>
          <p:cNvSpPr>
            <a:spLocks noGrp="1"/>
          </p:cNvSpPr>
          <p:nvPr>
            <p:ph idx="1"/>
          </p:nvPr>
        </p:nvSpPr>
        <p:spPr>
          <a:xfrm>
            <a:off x="838200" y="1371601"/>
            <a:ext cx="10515600" cy="2316784"/>
          </a:xfrm>
        </p:spPr>
        <p:txBody>
          <a:bodyPr/>
          <a:lstStyle/>
          <a:p>
            <a:r>
              <a:rPr lang="en-US" dirty="0"/>
              <a:t>Idea: Node size of our BSTs/AVL Trees is small, but we move a whole page at a time in from disk</a:t>
            </a:r>
          </a:p>
          <a:p>
            <a:pPr lvl="1"/>
            <a:r>
              <a:rPr lang="en-US" dirty="0"/>
              <a:t>What if we could stuff more useful information in each node?</a:t>
            </a:r>
          </a:p>
          <a:p>
            <a:r>
              <a:rPr lang="en-US" dirty="0"/>
              <a:t>First, let’s generalize the number of children: while a Binary Tree has at most 2 children, an “M-</a:t>
            </a:r>
            <a:r>
              <a:rPr lang="en-US" dirty="0" err="1"/>
              <a:t>ary</a:t>
            </a:r>
            <a:r>
              <a:rPr lang="en-US" dirty="0"/>
              <a:t>” Tree has at most M children</a:t>
            </a:r>
          </a:p>
        </p:txBody>
      </p:sp>
      <p:graphicFrame>
        <p:nvGraphicFramePr>
          <p:cNvPr id="4" name="Table 3">
            <a:extLst>
              <a:ext uri="{FF2B5EF4-FFF2-40B4-BE49-F238E27FC236}">
                <a16:creationId xmlns:a16="http://schemas.microsoft.com/office/drawing/2014/main" id="{CE73F344-B956-5E4F-8A94-52BD9FE363FF}"/>
              </a:ext>
            </a:extLst>
          </p:cNvPr>
          <p:cNvGraphicFramePr>
            <a:graphicFrameLocks noGrp="1"/>
          </p:cNvGraphicFramePr>
          <p:nvPr>
            <p:extLst>
              <p:ext uri="{D42A27DB-BD31-4B8C-83A1-F6EECF244321}">
                <p14:modId xmlns:p14="http://schemas.microsoft.com/office/powerpoint/2010/main" val="1627904973"/>
              </p:ext>
            </p:extLst>
          </p:nvPr>
        </p:nvGraphicFramePr>
        <p:xfrm>
          <a:off x="6325289" y="3463352"/>
          <a:ext cx="2514625" cy="808550"/>
        </p:xfrm>
        <a:graphic>
          <a:graphicData uri="http://schemas.openxmlformats.org/drawingml/2006/table">
            <a:tbl>
              <a:tblPr firstRow="1" bandRow="1">
                <a:tableStyleId>{5C22544A-7EE6-4342-B048-85BDC9FD1C3A}</a:tableStyleId>
              </a:tblPr>
              <a:tblGrid>
                <a:gridCol w="502925">
                  <a:extLst>
                    <a:ext uri="{9D8B030D-6E8A-4147-A177-3AD203B41FA5}">
                      <a16:colId xmlns:a16="http://schemas.microsoft.com/office/drawing/2014/main" val="2544051534"/>
                    </a:ext>
                  </a:extLst>
                </a:gridCol>
                <a:gridCol w="502925">
                  <a:extLst>
                    <a:ext uri="{9D8B030D-6E8A-4147-A177-3AD203B41FA5}">
                      <a16:colId xmlns:a16="http://schemas.microsoft.com/office/drawing/2014/main" val="2567962789"/>
                    </a:ext>
                  </a:extLst>
                </a:gridCol>
                <a:gridCol w="502925">
                  <a:extLst>
                    <a:ext uri="{9D8B030D-6E8A-4147-A177-3AD203B41FA5}">
                      <a16:colId xmlns:a16="http://schemas.microsoft.com/office/drawing/2014/main" val="3880498182"/>
                    </a:ext>
                  </a:extLst>
                </a:gridCol>
                <a:gridCol w="502925">
                  <a:extLst>
                    <a:ext uri="{9D8B030D-6E8A-4147-A177-3AD203B41FA5}">
                      <a16:colId xmlns:a16="http://schemas.microsoft.com/office/drawing/2014/main" val="3544184144"/>
                    </a:ext>
                  </a:extLst>
                </a:gridCol>
                <a:gridCol w="502925">
                  <a:extLst>
                    <a:ext uri="{9D8B030D-6E8A-4147-A177-3AD203B41FA5}">
                      <a16:colId xmlns:a16="http://schemas.microsoft.com/office/drawing/2014/main" val="2185180627"/>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3594908941"/>
                  </a:ext>
                </a:extLst>
              </a:tr>
            </a:tbl>
          </a:graphicData>
        </a:graphic>
      </p:graphicFrame>
      <p:sp>
        <p:nvSpPr>
          <p:cNvPr id="6" name="Rectangle 5">
            <a:extLst>
              <a:ext uri="{FF2B5EF4-FFF2-40B4-BE49-F238E27FC236}">
                <a16:creationId xmlns:a16="http://schemas.microsoft.com/office/drawing/2014/main" id="{DE384D83-D6C1-274C-AECA-8E990E12FB74}"/>
              </a:ext>
            </a:extLst>
          </p:cNvPr>
          <p:cNvSpPr/>
          <p:nvPr/>
        </p:nvSpPr>
        <p:spPr>
          <a:xfrm>
            <a:off x="2285493" y="3870285"/>
            <a:ext cx="1008816" cy="378845"/>
          </a:xfrm>
          <a:prstGeom prst="rect">
            <a:avLst/>
          </a:prstGeom>
          <a:solidFill>
            <a:schemeClr val="accent3">
              <a:lumMod val="60000"/>
              <a:lumOff val="4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7" name="Rectangle 6">
            <a:extLst>
              <a:ext uri="{FF2B5EF4-FFF2-40B4-BE49-F238E27FC236}">
                <a16:creationId xmlns:a16="http://schemas.microsoft.com/office/drawing/2014/main" id="{432EEB53-ED09-6643-864C-7ADA6FC37087}"/>
              </a:ext>
            </a:extLst>
          </p:cNvPr>
          <p:cNvSpPr/>
          <p:nvPr/>
        </p:nvSpPr>
        <p:spPr>
          <a:xfrm>
            <a:off x="2285493" y="4249130"/>
            <a:ext cx="504408" cy="378845"/>
          </a:xfrm>
          <a:prstGeom prst="rect">
            <a:avLst/>
          </a:prstGeom>
          <a:solidFill>
            <a:srgbClr val="B6A479"/>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8" name="Rectangle 7">
            <a:extLst>
              <a:ext uri="{FF2B5EF4-FFF2-40B4-BE49-F238E27FC236}">
                <a16:creationId xmlns:a16="http://schemas.microsoft.com/office/drawing/2014/main" id="{EF0EBD3C-48BE-804B-8E34-C35B9BEE5E34}"/>
              </a:ext>
            </a:extLst>
          </p:cNvPr>
          <p:cNvSpPr/>
          <p:nvPr/>
        </p:nvSpPr>
        <p:spPr>
          <a:xfrm>
            <a:off x="2789901" y="4249129"/>
            <a:ext cx="504408" cy="378845"/>
          </a:xfrm>
          <a:prstGeom prst="rect">
            <a:avLst/>
          </a:prstGeom>
          <a:solidFill>
            <a:srgbClr val="B6A479"/>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10" name="Content Placeholder 2">
            <a:extLst>
              <a:ext uri="{FF2B5EF4-FFF2-40B4-BE49-F238E27FC236}">
                <a16:creationId xmlns:a16="http://schemas.microsoft.com/office/drawing/2014/main" id="{1DD70F81-8093-0B49-A568-8F7EFB657DDE}"/>
              </a:ext>
            </a:extLst>
          </p:cNvPr>
          <p:cNvSpPr txBox="1">
            <a:spLocks/>
          </p:cNvSpPr>
          <p:nvPr/>
        </p:nvSpPr>
        <p:spPr>
          <a:xfrm>
            <a:off x="838200" y="5839813"/>
            <a:ext cx="10515600" cy="887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This is incomplete: How do we keep these children organized? What happens to the key?</a:t>
            </a:r>
          </a:p>
        </p:txBody>
      </p:sp>
      <p:cxnSp>
        <p:nvCxnSpPr>
          <p:cNvPr id="12" name="Straight Arrow Connector 11">
            <a:extLst>
              <a:ext uri="{FF2B5EF4-FFF2-40B4-BE49-F238E27FC236}">
                <a16:creationId xmlns:a16="http://schemas.microsoft.com/office/drawing/2014/main" id="{836FF93B-168F-294A-A024-326E94A4966A}"/>
              </a:ext>
            </a:extLst>
          </p:cNvPr>
          <p:cNvCxnSpPr/>
          <p:nvPr/>
        </p:nvCxnSpPr>
        <p:spPr>
          <a:xfrm flipH="1">
            <a:off x="2169200" y="4443568"/>
            <a:ext cx="348343" cy="5225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CC8044-2971-0A4D-A548-5841B421B2F8}"/>
              </a:ext>
            </a:extLst>
          </p:cNvPr>
          <p:cNvCxnSpPr>
            <a:cxnSpLocks/>
          </p:cNvCxnSpPr>
          <p:nvPr/>
        </p:nvCxnSpPr>
        <p:spPr>
          <a:xfrm>
            <a:off x="3042106" y="4443568"/>
            <a:ext cx="252203" cy="563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C4BDA6A-A8ED-3845-90F7-B39456AA837E}"/>
              </a:ext>
            </a:extLst>
          </p:cNvPr>
          <p:cNvCxnSpPr>
            <a:cxnSpLocks/>
          </p:cNvCxnSpPr>
          <p:nvPr/>
        </p:nvCxnSpPr>
        <p:spPr>
          <a:xfrm flipH="1">
            <a:off x="6096000" y="4059708"/>
            <a:ext cx="459250" cy="6240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2528E11-29CD-CD46-9FCF-B0CD407766AC}"/>
              </a:ext>
            </a:extLst>
          </p:cNvPr>
          <p:cNvSpPr/>
          <p:nvPr/>
        </p:nvSpPr>
        <p:spPr>
          <a:xfrm>
            <a:off x="2789901" y="5012553"/>
            <a:ext cx="1008816" cy="378845"/>
          </a:xfrm>
          <a:prstGeom prst="rect">
            <a:avLst/>
          </a:prstGeom>
          <a:solidFill>
            <a:schemeClr val="accent3">
              <a:lumMod val="60000"/>
              <a:lumOff val="4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4</a:t>
            </a:r>
          </a:p>
        </p:txBody>
      </p:sp>
      <p:sp>
        <p:nvSpPr>
          <p:cNvPr id="18" name="Rectangle 17">
            <a:extLst>
              <a:ext uri="{FF2B5EF4-FFF2-40B4-BE49-F238E27FC236}">
                <a16:creationId xmlns:a16="http://schemas.microsoft.com/office/drawing/2014/main" id="{8884E020-12C9-F544-9F02-2DB2DE412E4A}"/>
              </a:ext>
            </a:extLst>
          </p:cNvPr>
          <p:cNvSpPr/>
          <p:nvPr/>
        </p:nvSpPr>
        <p:spPr>
          <a:xfrm>
            <a:off x="2789901" y="5391398"/>
            <a:ext cx="504408" cy="378845"/>
          </a:xfrm>
          <a:prstGeom prst="rect">
            <a:avLst/>
          </a:prstGeom>
          <a:solidFill>
            <a:srgbClr val="B6A479"/>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19" name="Rectangle 18">
            <a:extLst>
              <a:ext uri="{FF2B5EF4-FFF2-40B4-BE49-F238E27FC236}">
                <a16:creationId xmlns:a16="http://schemas.microsoft.com/office/drawing/2014/main" id="{4265C60E-40EB-BF4F-B3F2-88AB7CE76F35}"/>
              </a:ext>
            </a:extLst>
          </p:cNvPr>
          <p:cNvSpPr/>
          <p:nvPr/>
        </p:nvSpPr>
        <p:spPr>
          <a:xfrm>
            <a:off x="3294309" y="5391397"/>
            <a:ext cx="504408" cy="378845"/>
          </a:xfrm>
          <a:prstGeom prst="rect">
            <a:avLst/>
          </a:prstGeom>
          <a:solidFill>
            <a:srgbClr val="B6A479"/>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graphicFrame>
        <p:nvGraphicFramePr>
          <p:cNvPr id="20" name="Table 19">
            <a:extLst>
              <a:ext uri="{FF2B5EF4-FFF2-40B4-BE49-F238E27FC236}">
                <a16:creationId xmlns:a16="http://schemas.microsoft.com/office/drawing/2014/main" id="{E2973834-5DD2-744B-B62B-E08B4D2B0FE3}"/>
              </a:ext>
            </a:extLst>
          </p:cNvPr>
          <p:cNvGraphicFramePr>
            <a:graphicFrameLocks noGrp="1"/>
          </p:cNvGraphicFramePr>
          <p:nvPr>
            <p:extLst>
              <p:ext uri="{D42A27DB-BD31-4B8C-83A1-F6EECF244321}">
                <p14:modId xmlns:p14="http://schemas.microsoft.com/office/powerpoint/2010/main" val="978985710"/>
              </p:ext>
            </p:extLst>
          </p:nvPr>
        </p:nvGraphicFramePr>
        <p:xfrm>
          <a:off x="7043746" y="4495948"/>
          <a:ext cx="2514625" cy="808550"/>
        </p:xfrm>
        <a:graphic>
          <a:graphicData uri="http://schemas.openxmlformats.org/drawingml/2006/table">
            <a:tbl>
              <a:tblPr firstRow="1" bandRow="1">
                <a:tableStyleId>{5C22544A-7EE6-4342-B048-85BDC9FD1C3A}</a:tableStyleId>
              </a:tblPr>
              <a:tblGrid>
                <a:gridCol w="502925">
                  <a:extLst>
                    <a:ext uri="{9D8B030D-6E8A-4147-A177-3AD203B41FA5}">
                      <a16:colId xmlns:a16="http://schemas.microsoft.com/office/drawing/2014/main" val="2544051534"/>
                    </a:ext>
                  </a:extLst>
                </a:gridCol>
                <a:gridCol w="502925">
                  <a:extLst>
                    <a:ext uri="{9D8B030D-6E8A-4147-A177-3AD203B41FA5}">
                      <a16:colId xmlns:a16="http://schemas.microsoft.com/office/drawing/2014/main" val="2567962789"/>
                    </a:ext>
                  </a:extLst>
                </a:gridCol>
                <a:gridCol w="502925">
                  <a:extLst>
                    <a:ext uri="{9D8B030D-6E8A-4147-A177-3AD203B41FA5}">
                      <a16:colId xmlns:a16="http://schemas.microsoft.com/office/drawing/2014/main" val="3880498182"/>
                    </a:ext>
                  </a:extLst>
                </a:gridCol>
                <a:gridCol w="502925">
                  <a:extLst>
                    <a:ext uri="{9D8B030D-6E8A-4147-A177-3AD203B41FA5}">
                      <a16:colId xmlns:a16="http://schemas.microsoft.com/office/drawing/2014/main" val="3544184144"/>
                    </a:ext>
                  </a:extLst>
                </a:gridCol>
                <a:gridCol w="502925">
                  <a:extLst>
                    <a:ext uri="{9D8B030D-6E8A-4147-A177-3AD203B41FA5}">
                      <a16:colId xmlns:a16="http://schemas.microsoft.com/office/drawing/2014/main" val="2185180627"/>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3594908941"/>
                  </a:ext>
                </a:extLst>
              </a:tr>
            </a:tbl>
          </a:graphicData>
        </a:graphic>
      </p:graphicFrame>
      <p:cxnSp>
        <p:nvCxnSpPr>
          <p:cNvPr id="21" name="Straight Arrow Connector 20">
            <a:extLst>
              <a:ext uri="{FF2B5EF4-FFF2-40B4-BE49-F238E27FC236}">
                <a16:creationId xmlns:a16="http://schemas.microsoft.com/office/drawing/2014/main" id="{4FE8C609-28BB-3E47-AAAE-C55E912FB692}"/>
              </a:ext>
            </a:extLst>
          </p:cNvPr>
          <p:cNvCxnSpPr>
            <a:cxnSpLocks/>
          </p:cNvCxnSpPr>
          <p:nvPr/>
        </p:nvCxnSpPr>
        <p:spPr>
          <a:xfrm flipH="1">
            <a:off x="6868886" y="4059707"/>
            <a:ext cx="174860" cy="660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C50A10-22EF-D44D-ADF4-E2DBF4F701AF}"/>
              </a:ext>
            </a:extLst>
          </p:cNvPr>
          <p:cNvCxnSpPr>
            <a:cxnSpLocks/>
          </p:cNvCxnSpPr>
          <p:nvPr/>
        </p:nvCxnSpPr>
        <p:spPr>
          <a:xfrm>
            <a:off x="7582601" y="4059855"/>
            <a:ext cx="0" cy="6449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5FF5EB5-9115-0542-8CA2-F9BBFCDB986A}"/>
              </a:ext>
            </a:extLst>
          </p:cNvPr>
          <p:cNvCxnSpPr>
            <a:cxnSpLocks/>
          </p:cNvCxnSpPr>
          <p:nvPr/>
        </p:nvCxnSpPr>
        <p:spPr>
          <a:xfrm>
            <a:off x="8072458" y="4059855"/>
            <a:ext cx="228600" cy="9062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4EA193-1807-284C-93C2-2DC8E1E63EA0}"/>
              </a:ext>
            </a:extLst>
          </p:cNvPr>
          <p:cNvCxnSpPr>
            <a:cxnSpLocks/>
          </p:cNvCxnSpPr>
          <p:nvPr/>
        </p:nvCxnSpPr>
        <p:spPr>
          <a:xfrm>
            <a:off x="8562314" y="4059855"/>
            <a:ext cx="452460" cy="5022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33FE573-1BA4-914B-93AB-0869EF53DDE0}"/>
              </a:ext>
            </a:extLst>
          </p:cNvPr>
          <p:cNvCxnSpPr>
            <a:cxnSpLocks/>
          </p:cNvCxnSpPr>
          <p:nvPr/>
        </p:nvCxnSpPr>
        <p:spPr>
          <a:xfrm flipH="1">
            <a:off x="6811903" y="5122937"/>
            <a:ext cx="433241" cy="629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B2B0D71-2251-C14E-AF1E-A9D9BFEC754E}"/>
              </a:ext>
            </a:extLst>
          </p:cNvPr>
          <p:cNvCxnSpPr>
            <a:cxnSpLocks/>
          </p:cNvCxnSpPr>
          <p:nvPr/>
        </p:nvCxnSpPr>
        <p:spPr>
          <a:xfrm>
            <a:off x="9337079" y="5097431"/>
            <a:ext cx="396152" cy="6207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C13A0EA-519B-644D-9E89-A59445CBEE7E}"/>
              </a:ext>
            </a:extLst>
          </p:cNvPr>
          <p:cNvSpPr txBox="1"/>
          <p:nvPr/>
        </p:nvSpPr>
        <p:spPr>
          <a:xfrm>
            <a:off x="86067" y="4596750"/>
            <a:ext cx="2006640" cy="369332"/>
          </a:xfrm>
          <a:prstGeom prst="rect">
            <a:avLst/>
          </a:prstGeom>
          <a:noFill/>
        </p:spPr>
        <p:txBody>
          <a:bodyPr wrap="none" rtlCol="0">
            <a:spAutoFit/>
          </a:bodyPr>
          <a:lstStyle/>
          <a:p>
            <a:r>
              <a:rPr lang="en-US" b="1" dirty="0"/>
              <a:t>Binary Search Tree</a:t>
            </a:r>
          </a:p>
        </p:txBody>
      </p:sp>
      <p:sp>
        <p:nvSpPr>
          <p:cNvPr id="35" name="TextBox 34">
            <a:extLst>
              <a:ext uri="{FF2B5EF4-FFF2-40B4-BE49-F238E27FC236}">
                <a16:creationId xmlns:a16="http://schemas.microsoft.com/office/drawing/2014/main" id="{F09B0073-BF6D-AF49-BB5F-A509F22B40BF}"/>
              </a:ext>
            </a:extLst>
          </p:cNvPr>
          <p:cNvSpPr txBox="1"/>
          <p:nvPr/>
        </p:nvSpPr>
        <p:spPr>
          <a:xfrm>
            <a:off x="9790214" y="4562116"/>
            <a:ext cx="1227644" cy="369332"/>
          </a:xfrm>
          <a:prstGeom prst="rect">
            <a:avLst/>
          </a:prstGeom>
          <a:noFill/>
        </p:spPr>
        <p:txBody>
          <a:bodyPr wrap="none" rtlCol="0">
            <a:spAutoFit/>
          </a:bodyPr>
          <a:lstStyle/>
          <a:p>
            <a:r>
              <a:rPr lang="en-US" b="1" dirty="0"/>
              <a:t>M-</a:t>
            </a:r>
            <a:r>
              <a:rPr lang="en-US" b="1" dirty="0" err="1"/>
              <a:t>ary</a:t>
            </a:r>
            <a:r>
              <a:rPr lang="en-US" b="1" dirty="0"/>
              <a:t> Tree</a:t>
            </a:r>
          </a:p>
        </p:txBody>
      </p:sp>
    </p:spTree>
    <p:extLst>
      <p:ext uri="{BB962C8B-B14F-4D97-AF65-F5344CB8AC3E}">
        <p14:creationId xmlns:p14="http://schemas.microsoft.com/office/powerpoint/2010/main" val="409870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4E86-E0C2-5047-BA83-C310D84DF7A7}"/>
              </a:ext>
            </a:extLst>
          </p:cNvPr>
          <p:cNvSpPr>
            <a:spLocks noGrp="1"/>
          </p:cNvSpPr>
          <p:nvPr>
            <p:ph type="title"/>
          </p:nvPr>
        </p:nvSpPr>
        <p:spPr/>
        <p:txBody>
          <a:bodyPr/>
          <a:lstStyle/>
          <a:p>
            <a:r>
              <a:rPr lang="en-US" dirty="0"/>
              <a:t>Minimizing Disk Accesses: Idea 2/3</a:t>
            </a:r>
          </a:p>
        </p:txBody>
      </p:sp>
      <p:sp>
        <p:nvSpPr>
          <p:cNvPr id="5" name="Content Placeholder 4">
            <a:extLst>
              <a:ext uri="{FF2B5EF4-FFF2-40B4-BE49-F238E27FC236}">
                <a16:creationId xmlns:a16="http://schemas.microsoft.com/office/drawing/2014/main" id="{6455A714-8DE8-4D40-8231-6ED22C7828AC}"/>
              </a:ext>
            </a:extLst>
          </p:cNvPr>
          <p:cNvSpPr>
            <a:spLocks noGrp="1"/>
          </p:cNvSpPr>
          <p:nvPr>
            <p:ph idx="1"/>
          </p:nvPr>
        </p:nvSpPr>
        <p:spPr>
          <a:xfrm>
            <a:off x="838200" y="1371600"/>
            <a:ext cx="10515600" cy="2367271"/>
          </a:xfrm>
        </p:spPr>
        <p:txBody>
          <a:bodyPr>
            <a:normAutofit/>
          </a:bodyPr>
          <a:lstStyle/>
          <a:p>
            <a:r>
              <a:rPr lang="en-US" dirty="0"/>
              <a:t>How do we keep these children organized? What happens to the key?</a:t>
            </a:r>
          </a:p>
          <a:p>
            <a:r>
              <a:rPr lang="en-US" dirty="0"/>
              <a:t>In a Binary Search Tree, the </a:t>
            </a:r>
            <a:r>
              <a:rPr lang="en-US" b="1" dirty="0">
                <a:solidFill>
                  <a:schemeClr val="accent3">
                    <a:lumMod val="60000"/>
                    <a:lumOff val="40000"/>
                  </a:schemeClr>
                </a:solidFill>
              </a:rPr>
              <a:t>key</a:t>
            </a:r>
            <a:r>
              <a:rPr lang="en-US" dirty="0"/>
              <a:t> divides the contents of the </a:t>
            </a:r>
            <a:r>
              <a:rPr lang="en-US" b="1" dirty="0">
                <a:solidFill>
                  <a:srgbClr val="B6A479"/>
                </a:solidFill>
              </a:rPr>
              <a:t>child subtrees</a:t>
            </a:r>
          </a:p>
          <a:p>
            <a:pPr lvl="1"/>
            <a:r>
              <a:rPr lang="en-US" dirty="0"/>
              <a:t>Same principle: in our tree, we have a </a:t>
            </a:r>
            <a:r>
              <a:rPr lang="en-US" b="1" dirty="0"/>
              <a:t>sorted</a:t>
            </a:r>
            <a:r>
              <a:rPr lang="en-US" dirty="0"/>
              <a:t> array of M-1 </a:t>
            </a:r>
            <a:r>
              <a:rPr lang="en-US" dirty="0">
                <a:solidFill>
                  <a:schemeClr val="accent3">
                    <a:lumMod val="60000"/>
                    <a:lumOff val="40000"/>
                  </a:schemeClr>
                </a:solidFill>
              </a:rPr>
              <a:t>keys</a:t>
            </a:r>
            <a:r>
              <a:rPr lang="en-US" dirty="0"/>
              <a:t>, which divide the contents of </a:t>
            </a:r>
            <a:r>
              <a:rPr lang="en-US" dirty="0">
                <a:solidFill>
                  <a:srgbClr val="B6A479"/>
                </a:solidFill>
              </a:rPr>
              <a:t>child subtrees</a:t>
            </a:r>
          </a:p>
        </p:txBody>
      </p:sp>
      <p:graphicFrame>
        <p:nvGraphicFramePr>
          <p:cNvPr id="6" name="Table 5">
            <a:extLst>
              <a:ext uri="{FF2B5EF4-FFF2-40B4-BE49-F238E27FC236}">
                <a16:creationId xmlns:a16="http://schemas.microsoft.com/office/drawing/2014/main" id="{1F7B7713-E88C-5041-9110-9BBBC7E59C32}"/>
              </a:ext>
            </a:extLst>
          </p:cNvPr>
          <p:cNvGraphicFramePr>
            <a:graphicFrameLocks noGrp="1"/>
          </p:cNvGraphicFramePr>
          <p:nvPr>
            <p:extLst>
              <p:ext uri="{D42A27DB-BD31-4B8C-83A1-F6EECF244321}">
                <p14:modId xmlns:p14="http://schemas.microsoft.com/office/powerpoint/2010/main" val="2565431685"/>
              </p:ext>
            </p:extLst>
          </p:nvPr>
        </p:nvGraphicFramePr>
        <p:xfrm>
          <a:off x="6250207" y="3738871"/>
          <a:ext cx="3330661" cy="808550"/>
        </p:xfrm>
        <a:graphic>
          <a:graphicData uri="http://schemas.openxmlformats.org/drawingml/2006/table">
            <a:tbl>
              <a:tblPr firstRow="1" bandRow="1">
                <a:tableStyleId>{5C22544A-7EE6-4342-B048-85BDC9FD1C3A}</a:tableStyleId>
              </a:tblPr>
              <a:tblGrid>
                <a:gridCol w="227196">
                  <a:extLst>
                    <a:ext uri="{9D8B030D-6E8A-4147-A177-3AD203B41FA5}">
                      <a16:colId xmlns:a16="http://schemas.microsoft.com/office/drawing/2014/main" val="2544051534"/>
                    </a:ext>
                  </a:extLst>
                </a:gridCol>
                <a:gridCol w="556990">
                  <a:extLst>
                    <a:ext uri="{9D8B030D-6E8A-4147-A177-3AD203B41FA5}">
                      <a16:colId xmlns:a16="http://schemas.microsoft.com/office/drawing/2014/main" val="2567962789"/>
                    </a:ext>
                  </a:extLst>
                </a:gridCol>
                <a:gridCol w="227196">
                  <a:extLst>
                    <a:ext uri="{9D8B030D-6E8A-4147-A177-3AD203B41FA5}">
                      <a16:colId xmlns:a16="http://schemas.microsoft.com/office/drawing/2014/main" val="3880498182"/>
                    </a:ext>
                  </a:extLst>
                </a:gridCol>
                <a:gridCol w="555985">
                  <a:extLst>
                    <a:ext uri="{9D8B030D-6E8A-4147-A177-3AD203B41FA5}">
                      <a16:colId xmlns:a16="http://schemas.microsoft.com/office/drawing/2014/main" val="3544184144"/>
                    </a:ext>
                  </a:extLst>
                </a:gridCol>
                <a:gridCol w="227196">
                  <a:extLst>
                    <a:ext uri="{9D8B030D-6E8A-4147-A177-3AD203B41FA5}">
                      <a16:colId xmlns:a16="http://schemas.microsoft.com/office/drawing/2014/main" val="4250048316"/>
                    </a:ext>
                  </a:extLst>
                </a:gridCol>
                <a:gridCol w="543632">
                  <a:extLst>
                    <a:ext uri="{9D8B030D-6E8A-4147-A177-3AD203B41FA5}">
                      <a16:colId xmlns:a16="http://schemas.microsoft.com/office/drawing/2014/main" val="3450622240"/>
                    </a:ext>
                  </a:extLst>
                </a:gridCol>
                <a:gridCol w="227196">
                  <a:extLst>
                    <a:ext uri="{9D8B030D-6E8A-4147-A177-3AD203B41FA5}">
                      <a16:colId xmlns:a16="http://schemas.microsoft.com/office/drawing/2014/main" val="3476187128"/>
                    </a:ext>
                  </a:extLst>
                </a:gridCol>
                <a:gridCol w="556990">
                  <a:extLst>
                    <a:ext uri="{9D8B030D-6E8A-4147-A177-3AD203B41FA5}">
                      <a16:colId xmlns:a16="http://schemas.microsoft.com/office/drawing/2014/main" val="2185180627"/>
                    </a:ext>
                  </a:extLst>
                </a:gridCol>
                <a:gridCol w="208280">
                  <a:extLst>
                    <a:ext uri="{9D8B030D-6E8A-4147-A177-3AD203B41FA5}">
                      <a16:colId xmlns:a16="http://schemas.microsoft.com/office/drawing/2014/main" val="1170452213"/>
                    </a:ext>
                  </a:extLst>
                </a:gridCol>
              </a:tblGrid>
              <a:tr h="437710">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400" b="0" dirty="0">
                        <a:solidFill>
                          <a:schemeClr val="tx1">
                            <a:lumMod val="65000"/>
                            <a:lumOff val="35000"/>
                          </a:schemeClr>
                        </a:solidFill>
                        <a:latin typeface="Consolas" panose="020B0609020204030204" pitchFamily="49" charset="0"/>
                        <a:cs typeface="Consolas" panose="020B0609020204030204" pitchFamily="49"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887634762"/>
                  </a:ext>
                </a:extLst>
              </a:tr>
              <a:tr h="370840">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b="1" dirty="0">
                          <a:latin typeface="Consolas" panose="020B0609020204030204" pitchFamily="49" charset="0"/>
                          <a:cs typeface="Consolas" panose="020B0609020204030204" pitchFamily="49" charset="0"/>
                        </a:rPr>
                        <a:t>4</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b="1" dirty="0">
                          <a:latin typeface="Consolas" panose="020B0609020204030204" pitchFamily="49" charset="0"/>
                          <a:cs typeface="Consolas" panose="020B0609020204030204" pitchFamily="49" charset="0"/>
                        </a:rPr>
                        <a:t>7</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b="1" dirty="0">
                          <a:latin typeface="Consolas" panose="020B0609020204030204" pitchFamily="49" charset="0"/>
                          <a:cs typeface="Consolas" panose="020B0609020204030204" pitchFamily="49" charset="0"/>
                        </a:rPr>
                        <a:t>9</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b="1" dirty="0">
                          <a:latin typeface="Consolas" panose="020B0609020204030204" pitchFamily="49" charset="0"/>
                          <a:cs typeface="Consolas" panose="020B0609020204030204" pitchFamily="49" charset="0"/>
                        </a:rPr>
                        <a:t>12</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chemeClr val="accent3">
                        <a:lumMod val="60000"/>
                        <a:lumOff val="40000"/>
                      </a:schemeClr>
                    </a:solidFill>
                  </a:tcPr>
                </a:tc>
                <a:tc>
                  <a:txBody>
                    <a:bodyPr/>
                    <a:lstStyle/>
                    <a:p>
                      <a:pPr algn="ctr"/>
                      <a:endParaRPr lang="en-US" b="1" dirty="0">
                        <a:latin typeface="Consolas" panose="020B0609020204030204" pitchFamily="49" charset="0"/>
                        <a:cs typeface="Consolas" panose="020B0609020204030204" pitchFamily="49" charset="0"/>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3594908941"/>
                  </a:ext>
                </a:extLst>
              </a:tr>
            </a:tbl>
          </a:graphicData>
        </a:graphic>
      </p:graphicFrame>
      <p:sp>
        <p:nvSpPr>
          <p:cNvPr id="7" name="Rectangle 6">
            <a:extLst>
              <a:ext uri="{FF2B5EF4-FFF2-40B4-BE49-F238E27FC236}">
                <a16:creationId xmlns:a16="http://schemas.microsoft.com/office/drawing/2014/main" id="{B1D90637-EAA9-9A4B-98EA-C9F8CE8D5B6A}"/>
              </a:ext>
            </a:extLst>
          </p:cNvPr>
          <p:cNvSpPr/>
          <p:nvPr/>
        </p:nvSpPr>
        <p:spPr>
          <a:xfrm>
            <a:off x="2951330" y="4168577"/>
            <a:ext cx="1008816" cy="378845"/>
          </a:xfrm>
          <a:prstGeom prst="rect">
            <a:avLst/>
          </a:prstGeom>
          <a:solidFill>
            <a:schemeClr val="accent3">
              <a:lumMod val="60000"/>
              <a:lumOff val="4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cs typeface="Consolas" panose="020B0609020204030204" pitchFamily="49" charset="0"/>
              </a:rPr>
              <a:t>3</a:t>
            </a:r>
          </a:p>
        </p:txBody>
      </p:sp>
      <p:sp>
        <p:nvSpPr>
          <p:cNvPr id="8" name="Rectangle 7">
            <a:extLst>
              <a:ext uri="{FF2B5EF4-FFF2-40B4-BE49-F238E27FC236}">
                <a16:creationId xmlns:a16="http://schemas.microsoft.com/office/drawing/2014/main" id="{3C5BAF61-EAF3-484C-B550-EA59CBDD7C97}"/>
              </a:ext>
            </a:extLst>
          </p:cNvPr>
          <p:cNvSpPr/>
          <p:nvPr/>
        </p:nvSpPr>
        <p:spPr>
          <a:xfrm>
            <a:off x="2951330" y="4547422"/>
            <a:ext cx="504408" cy="378845"/>
          </a:xfrm>
          <a:prstGeom prst="rect">
            <a:avLst/>
          </a:prstGeom>
          <a:solidFill>
            <a:srgbClr val="B6A479"/>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sp>
        <p:nvSpPr>
          <p:cNvPr id="9" name="Rectangle 8">
            <a:extLst>
              <a:ext uri="{FF2B5EF4-FFF2-40B4-BE49-F238E27FC236}">
                <a16:creationId xmlns:a16="http://schemas.microsoft.com/office/drawing/2014/main" id="{20AB1637-18E9-4147-B73A-8A5627F5CBC1}"/>
              </a:ext>
            </a:extLst>
          </p:cNvPr>
          <p:cNvSpPr/>
          <p:nvPr/>
        </p:nvSpPr>
        <p:spPr>
          <a:xfrm>
            <a:off x="3455738" y="4547421"/>
            <a:ext cx="504408" cy="378845"/>
          </a:xfrm>
          <a:prstGeom prst="rect">
            <a:avLst/>
          </a:prstGeom>
          <a:solidFill>
            <a:srgbClr val="B6A479"/>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nsolas" panose="020B0609020204030204" pitchFamily="49" charset="0"/>
              <a:cs typeface="Consolas" panose="020B0609020204030204" pitchFamily="49" charset="0"/>
            </a:endParaRPr>
          </a:p>
        </p:txBody>
      </p:sp>
      <p:cxnSp>
        <p:nvCxnSpPr>
          <p:cNvPr id="10" name="Straight Arrow Connector 9">
            <a:extLst>
              <a:ext uri="{FF2B5EF4-FFF2-40B4-BE49-F238E27FC236}">
                <a16:creationId xmlns:a16="http://schemas.microsoft.com/office/drawing/2014/main" id="{995C4C99-863F-B341-B262-70BDA1EF8354}"/>
              </a:ext>
            </a:extLst>
          </p:cNvPr>
          <p:cNvCxnSpPr/>
          <p:nvPr/>
        </p:nvCxnSpPr>
        <p:spPr>
          <a:xfrm flipH="1">
            <a:off x="2835037" y="4741860"/>
            <a:ext cx="348343" cy="5225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EFD7A1-7B4D-7143-AADB-ECE1BEC0C213}"/>
              </a:ext>
            </a:extLst>
          </p:cNvPr>
          <p:cNvCxnSpPr>
            <a:cxnSpLocks/>
          </p:cNvCxnSpPr>
          <p:nvPr/>
        </p:nvCxnSpPr>
        <p:spPr>
          <a:xfrm>
            <a:off x="3707943" y="4741860"/>
            <a:ext cx="252203" cy="563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9B94564-16E0-0341-AE87-CE13F574F1C3}"/>
              </a:ext>
            </a:extLst>
          </p:cNvPr>
          <p:cNvCxnSpPr>
            <a:cxnSpLocks/>
            <a:endCxn id="27" idx="0"/>
          </p:cNvCxnSpPr>
          <p:nvPr/>
        </p:nvCxnSpPr>
        <p:spPr>
          <a:xfrm flipH="1">
            <a:off x="5935478" y="4339728"/>
            <a:ext cx="433790" cy="6402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7B72725-27E9-624E-A5EF-8D6A9D54BBE9}"/>
              </a:ext>
            </a:extLst>
          </p:cNvPr>
          <p:cNvCxnSpPr>
            <a:cxnSpLocks/>
            <a:endCxn id="28" idx="0"/>
          </p:cNvCxnSpPr>
          <p:nvPr/>
        </p:nvCxnSpPr>
        <p:spPr>
          <a:xfrm flipH="1">
            <a:off x="6883619" y="4339728"/>
            <a:ext cx="292758" cy="644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3ABD5A-F88A-5341-863C-FF275BC73726}"/>
              </a:ext>
            </a:extLst>
          </p:cNvPr>
          <p:cNvCxnSpPr>
            <a:cxnSpLocks/>
            <a:endCxn id="29" idx="0"/>
          </p:cNvCxnSpPr>
          <p:nvPr/>
        </p:nvCxnSpPr>
        <p:spPr>
          <a:xfrm>
            <a:off x="7921681" y="4358147"/>
            <a:ext cx="48015" cy="6421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B1A18ED-D8C6-8044-85E9-CBAA8CF7A102}"/>
              </a:ext>
            </a:extLst>
          </p:cNvPr>
          <p:cNvCxnSpPr>
            <a:cxnSpLocks/>
            <a:endCxn id="30" idx="0"/>
          </p:cNvCxnSpPr>
          <p:nvPr/>
        </p:nvCxnSpPr>
        <p:spPr>
          <a:xfrm>
            <a:off x="8696132" y="4342891"/>
            <a:ext cx="443099" cy="641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A919712-3F82-1C4C-91BB-D7F4D2F352DE}"/>
              </a:ext>
            </a:extLst>
          </p:cNvPr>
          <p:cNvCxnSpPr>
            <a:cxnSpLocks/>
            <a:endCxn id="32" idx="0"/>
          </p:cNvCxnSpPr>
          <p:nvPr/>
        </p:nvCxnSpPr>
        <p:spPr>
          <a:xfrm>
            <a:off x="9456751" y="4357999"/>
            <a:ext cx="655760" cy="6096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2ED0369-73BE-7547-8BDD-FD21FE26F5E8}"/>
              </a:ext>
            </a:extLst>
          </p:cNvPr>
          <p:cNvSpPr txBox="1"/>
          <p:nvPr/>
        </p:nvSpPr>
        <p:spPr>
          <a:xfrm>
            <a:off x="838200" y="4309910"/>
            <a:ext cx="1953740" cy="369332"/>
          </a:xfrm>
          <a:prstGeom prst="rect">
            <a:avLst/>
          </a:prstGeom>
          <a:noFill/>
        </p:spPr>
        <p:txBody>
          <a:bodyPr wrap="none" rtlCol="0">
            <a:spAutoFit/>
          </a:bodyPr>
          <a:lstStyle/>
          <a:p>
            <a:r>
              <a:rPr lang="en-US" b="1" dirty="0"/>
              <a:t>Binary Search Tree</a:t>
            </a:r>
          </a:p>
        </p:txBody>
      </p:sp>
      <p:sp>
        <p:nvSpPr>
          <p:cNvPr id="25" name="TextBox 24">
            <a:extLst>
              <a:ext uri="{FF2B5EF4-FFF2-40B4-BE49-F238E27FC236}">
                <a16:creationId xmlns:a16="http://schemas.microsoft.com/office/drawing/2014/main" id="{30FA8963-8A4F-4F4D-9566-5DF3DF0E448A}"/>
              </a:ext>
            </a:extLst>
          </p:cNvPr>
          <p:cNvSpPr txBox="1"/>
          <p:nvPr/>
        </p:nvSpPr>
        <p:spPr>
          <a:xfrm>
            <a:off x="2563325" y="5332574"/>
            <a:ext cx="437940"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&lt;3</a:t>
            </a:r>
          </a:p>
        </p:txBody>
      </p:sp>
      <p:sp>
        <p:nvSpPr>
          <p:cNvPr id="26" name="TextBox 25">
            <a:extLst>
              <a:ext uri="{FF2B5EF4-FFF2-40B4-BE49-F238E27FC236}">
                <a16:creationId xmlns:a16="http://schemas.microsoft.com/office/drawing/2014/main" id="{65FAA256-1D5C-1041-92AC-8544B8E3FEE1}"/>
              </a:ext>
            </a:extLst>
          </p:cNvPr>
          <p:cNvSpPr txBox="1"/>
          <p:nvPr/>
        </p:nvSpPr>
        <p:spPr>
          <a:xfrm>
            <a:off x="3741176" y="5332574"/>
            <a:ext cx="437940"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&gt;3</a:t>
            </a:r>
          </a:p>
        </p:txBody>
      </p:sp>
      <p:sp>
        <p:nvSpPr>
          <p:cNvPr id="27" name="TextBox 26">
            <a:extLst>
              <a:ext uri="{FF2B5EF4-FFF2-40B4-BE49-F238E27FC236}">
                <a16:creationId xmlns:a16="http://schemas.microsoft.com/office/drawing/2014/main" id="{1BF72DD9-CBCA-284E-8E9A-BF1774FB888D}"/>
              </a:ext>
            </a:extLst>
          </p:cNvPr>
          <p:cNvSpPr txBox="1"/>
          <p:nvPr/>
        </p:nvSpPr>
        <p:spPr>
          <a:xfrm>
            <a:off x="5716508" y="4979965"/>
            <a:ext cx="437940"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&lt;4</a:t>
            </a:r>
          </a:p>
        </p:txBody>
      </p:sp>
      <p:sp>
        <p:nvSpPr>
          <p:cNvPr id="28" name="TextBox 27">
            <a:extLst>
              <a:ext uri="{FF2B5EF4-FFF2-40B4-BE49-F238E27FC236}">
                <a16:creationId xmlns:a16="http://schemas.microsoft.com/office/drawing/2014/main" id="{AE331BC3-01C8-1A42-95D0-1E03CD54C87E}"/>
              </a:ext>
            </a:extLst>
          </p:cNvPr>
          <p:cNvSpPr txBox="1"/>
          <p:nvPr/>
        </p:nvSpPr>
        <p:spPr>
          <a:xfrm>
            <a:off x="6474692" y="4984125"/>
            <a:ext cx="817853"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≥4,&lt;7</a:t>
            </a:r>
          </a:p>
        </p:txBody>
      </p:sp>
      <p:sp>
        <p:nvSpPr>
          <p:cNvPr id="29" name="TextBox 28">
            <a:extLst>
              <a:ext uri="{FF2B5EF4-FFF2-40B4-BE49-F238E27FC236}">
                <a16:creationId xmlns:a16="http://schemas.microsoft.com/office/drawing/2014/main" id="{CB70F45B-837D-6145-BD1C-DC02D694A987}"/>
              </a:ext>
            </a:extLst>
          </p:cNvPr>
          <p:cNvSpPr txBox="1"/>
          <p:nvPr/>
        </p:nvSpPr>
        <p:spPr>
          <a:xfrm>
            <a:off x="7560769" y="5000338"/>
            <a:ext cx="817853"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≥7,&lt;9</a:t>
            </a:r>
          </a:p>
        </p:txBody>
      </p:sp>
      <p:sp>
        <p:nvSpPr>
          <p:cNvPr id="30" name="TextBox 29">
            <a:extLst>
              <a:ext uri="{FF2B5EF4-FFF2-40B4-BE49-F238E27FC236}">
                <a16:creationId xmlns:a16="http://schemas.microsoft.com/office/drawing/2014/main" id="{32ED8C25-693B-EC46-B974-9305754B0CCA}"/>
              </a:ext>
            </a:extLst>
          </p:cNvPr>
          <p:cNvSpPr txBox="1"/>
          <p:nvPr/>
        </p:nvSpPr>
        <p:spPr>
          <a:xfrm>
            <a:off x="8666986" y="4984125"/>
            <a:ext cx="944489"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≥9,&lt;12</a:t>
            </a:r>
          </a:p>
        </p:txBody>
      </p:sp>
      <p:sp>
        <p:nvSpPr>
          <p:cNvPr id="32" name="TextBox 31">
            <a:extLst>
              <a:ext uri="{FF2B5EF4-FFF2-40B4-BE49-F238E27FC236}">
                <a16:creationId xmlns:a16="http://schemas.microsoft.com/office/drawing/2014/main" id="{FE893109-2340-BF4C-8A8F-BB9330F21923}"/>
              </a:ext>
            </a:extLst>
          </p:cNvPr>
          <p:cNvSpPr txBox="1"/>
          <p:nvPr/>
        </p:nvSpPr>
        <p:spPr>
          <a:xfrm>
            <a:off x="9830222" y="4967659"/>
            <a:ext cx="564578"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≥12</a:t>
            </a:r>
          </a:p>
        </p:txBody>
      </p:sp>
      <p:sp>
        <p:nvSpPr>
          <p:cNvPr id="39" name="TextBox 38">
            <a:extLst>
              <a:ext uri="{FF2B5EF4-FFF2-40B4-BE49-F238E27FC236}">
                <a16:creationId xmlns:a16="http://schemas.microsoft.com/office/drawing/2014/main" id="{53458F15-DBE8-384B-B384-573D4DDB7678}"/>
              </a:ext>
            </a:extLst>
          </p:cNvPr>
          <p:cNvSpPr txBox="1"/>
          <p:nvPr/>
        </p:nvSpPr>
        <p:spPr>
          <a:xfrm>
            <a:off x="10210004" y="4309910"/>
            <a:ext cx="1227644" cy="369332"/>
          </a:xfrm>
          <a:prstGeom prst="rect">
            <a:avLst/>
          </a:prstGeom>
          <a:noFill/>
        </p:spPr>
        <p:txBody>
          <a:bodyPr wrap="none" rtlCol="0">
            <a:spAutoFit/>
          </a:bodyPr>
          <a:lstStyle/>
          <a:p>
            <a:r>
              <a:rPr lang="en-US" b="1" dirty="0"/>
              <a:t>M-</a:t>
            </a:r>
            <a:r>
              <a:rPr lang="en-US" b="1" dirty="0" err="1"/>
              <a:t>ary</a:t>
            </a:r>
            <a:r>
              <a:rPr lang="en-US" b="1" dirty="0"/>
              <a:t> Tree</a:t>
            </a:r>
          </a:p>
        </p:txBody>
      </p:sp>
      <p:sp>
        <p:nvSpPr>
          <p:cNvPr id="40" name="Content Placeholder 2">
            <a:extLst>
              <a:ext uri="{FF2B5EF4-FFF2-40B4-BE49-F238E27FC236}">
                <a16:creationId xmlns:a16="http://schemas.microsoft.com/office/drawing/2014/main" id="{FA27DCF7-CEE9-2B44-935B-2094B28AA965}"/>
              </a:ext>
            </a:extLst>
          </p:cNvPr>
          <p:cNvSpPr txBox="1">
            <a:spLocks/>
          </p:cNvSpPr>
          <p:nvPr/>
        </p:nvSpPr>
        <p:spPr>
          <a:xfrm>
            <a:off x="838200" y="5839813"/>
            <a:ext cx="10515600" cy="887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Suppose we want to store values too (implement the Map ADT, useful for a database)? Where should we put those?</a:t>
            </a:r>
          </a:p>
        </p:txBody>
      </p:sp>
    </p:spTree>
    <p:extLst>
      <p:ext uri="{BB962C8B-B14F-4D97-AF65-F5344CB8AC3E}">
        <p14:creationId xmlns:p14="http://schemas.microsoft.com/office/powerpoint/2010/main" val="16455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76B6-2302-2442-B39C-6734BFD35C0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368AAE69-9C48-8740-9D56-2EDAAB9F00FE}"/>
              </a:ext>
            </a:extLst>
          </p:cNvPr>
          <p:cNvSpPr>
            <a:spLocks noGrp="1"/>
          </p:cNvSpPr>
          <p:nvPr>
            <p:ph idx="1"/>
          </p:nvPr>
        </p:nvSpPr>
        <p:spPr>
          <a:xfrm>
            <a:off x="838200" y="2047741"/>
            <a:ext cx="10515600" cy="4129222"/>
          </a:xfrm>
        </p:spPr>
        <p:txBody>
          <a:bodyPr>
            <a:normAutofit/>
          </a:bodyPr>
          <a:lstStyle/>
          <a:p>
            <a:pPr marL="514350" indent="-514350">
              <a:spcBef>
                <a:spcPts val="2200"/>
              </a:spcBef>
              <a:buFont typeface="+mj-lt"/>
              <a:buAutoNum type="arabicPeriod"/>
            </a:pPr>
            <a:r>
              <a:rPr lang="en-US" dirty="0"/>
              <a:t>Contrast the CPU, RAM, the cache, and Disk in terms of their storage space and the time to access them</a:t>
            </a:r>
          </a:p>
          <a:p>
            <a:pPr marL="514350" indent="-514350">
              <a:spcBef>
                <a:spcPts val="2200"/>
              </a:spcBef>
              <a:buFont typeface="+mj-lt"/>
              <a:buAutoNum type="arabicPeriod"/>
            </a:pPr>
            <a:r>
              <a:rPr lang="en-US" dirty="0"/>
              <a:t>Explain why arrays tend to lead to better performance than linked lists, in terms of spatial locality</a:t>
            </a:r>
          </a:p>
          <a:p>
            <a:pPr marL="514350" indent="-514350">
              <a:spcBef>
                <a:spcPts val="2200"/>
              </a:spcBef>
              <a:buFont typeface="+mj-lt"/>
              <a:buAutoNum type="arabicPeriod"/>
            </a:pPr>
            <a:r>
              <a:rPr lang="en-US" dirty="0"/>
              <a:t>Describe how B+ Trees help minimize disk accesses and trace a get() operation in a B+ Tree (</a:t>
            </a:r>
            <a:r>
              <a:rPr lang="en-US" i="1" dirty="0"/>
              <a:t>Non-objective: </a:t>
            </a:r>
            <a:r>
              <a:rPr lang="en-US" dirty="0"/>
              <a:t>Be able to construct, modify, or explain every detail of a B+ Tree)</a:t>
            </a:r>
          </a:p>
        </p:txBody>
      </p:sp>
      <p:sp>
        <p:nvSpPr>
          <p:cNvPr id="4" name="Title 1">
            <a:extLst>
              <a:ext uri="{FF2B5EF4-FFF2-40B4-BE49-F238E27FC236}">
                <a16:creationId xmlns:a16="http://schemas.microsoft.com/office/drawing/2014/main" id="{27545B91-0D20-E046-A8A9-1115A58B1F03}"/>
              </a:ext>
            </a:extLst>
          </p:cNvPr>
          <p:cNvSpPr txBox="1">
            <a:spLocks/>
          </p:cNvSpPr>
          <p:nvPr/>
        </p:nvSpPr>
        <p:spPr>
          <a:xfrm>
            <a:off x="838200" y="1000260"/>
            <a:ext cx="10515600" cy="762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US" sz="3200" dirty="0">
                <a:solidFill>
                  <a:schemeClr val="tx1">
                    <a:lumMod val="50000"/>
                    <a:lumOff val="50000"/>
                  </a:schemeClr>
                </a:solidFill>
              </a:rPr>
              <a:t>After this lecture, you should be able to...</a:t>
            </a:r>
          </a:p>
        </p:txBody>
      </p:sp>
    </p:spTree>
    <p:extLst>
      <p:ext uri="{BB962C8B-B14F-4D97-AF65-F5344CB8AC3E}">
        <p14:creationId xmlns:p14="http://schemas.microsoft.com/office/powerpoint/2010/main" val="1334437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D173-175D-4001-84F1-8149A1F4FB1B}"/>
              </a:ext>
            </a:extLst>
          </p:cNvPr>
          <p:cNvSpPr>
            <a:spLocks noGrp="1"/>
          </p:cNvSpPr>
          <p:nvPr>
            <p:ph type="title"/>
          </p:nvPr>
        </p:nvSpPr>
        <p:spPr/>
        <p:txBody>
          <a:bodyPr/>
          <a:lstStyle/>
          <a:p>
            <a:r>
              <a:rPr lang="en-US" dirty="0"/>
              <a:t>Minimizing Disk Accesses: Idea 3/3</a:t>
            </a:r>
          </a:p>
        </p:txBody>
      </p:sp>
      <p:sp>
        <p:nvSpPr>
          <p:cNvPr id="3" name="Content Placeholder 2">
            <a:extLst>
              <a:ext uri="{FF2B5EF4-FFF2-40B4-BE49-F238E27FC236}">
                <a16:creationId xmlns:a16="http://schemas.microsoft.com/office/drawing/2014/main" id="{8F086B64-BD67-45AC-95A9-D45B8B1F5EC4}"/>
              </a:ext>
            </a:extLst>
          </p:cNvPr>
          <p:cNvSpPr>
            <a:spLocks noGrp="1"/>
          </p:cNvSpPr>
          <p:nvPr>
            <p:ph idx="1"/>
          </p:nvPr>
        </p:nvSpPr>
        <p:spPr>
          <a:xfrm>
            <a:off x="838200" y="1201519"/>
            <a:ext cx="10624458" cy="2140787"/>
          </a:xfrm>
        </p:spPr>
        <p:txBody>
          <a:bodyPr>
            <a:normAutofit lnSpcReduction="10000"/>
          </a:bodyPr>
          <a:lstStyle/>
          <a:p>
            <a:pPr>
              <a:spcBef>
                <a:spcPts val="200"/>
              </a:spcBef>
            </a:pPr>
            <a:r>
              <a:rPr lang="en-US" dirty="0"/>
              <a:t>We can pack all the key/value pairs into the leaf nodes, to really maximize stuffing in useful information</a:t>
            </a:r>
          </a:p>
          <a:p>
            <a:pPr>
              <a:spcBef>
                <a:spcPts val="200"/>
              </a:spcBef>
            </a:pPr>
            <a:r>
              <a:rPr lang="en-US" dirty="0"/>
              <a:t>This is a </a:t>
            </a:r>
            <a:r>
              <a:rPr lang="en-US" b="1" dirty="0"/>
              <a:t>B+ Tree</a:t>
            </a:r>
            <a:r>
              <a:rPr lang="en-US" dirty="0"/>
              <a:t>: a disk-friendly data structure™</a:t>
            </a:r>
          </a:p>
          <a:p>
            <a:pPr lvl="1">
              <a:spcBef>
                <a:spcPts val="200"/>
              </a:spcBef>
            </a:pPr>
            <a:r>
              <a:rPr lang="en-US" dirty="0"/>
              <a:t>Internal nodes become “fenceposts” that guide us to the leaves, leaves have all the data</a:t>
            </a:r>
          </a:p>
          <a:p>
            <a:pPr lvl="1">
              <a:spcBef>
                <a:spcPts val="200"/>
              </a:spcBef>
            </a:pPr>
            <a:r>
              <a:rPr lang="en-US" b="1" dirty="0"/>
              <a:t>Both types of nodes sized to fit on a single page</a:t>
            </a:r>
            <a:r>
              <a:rPr lang="en-US" dirty="0"/>
              <a:t>!</a:t>
            </a:r>
          </a:p>
        </p:txBody>
      </p:sp>
      <p:graphicFrame>
        <p:nvGraphicFramePr>
          <p:cNvPr id="8" name="Table 7">
            <a:extLst>
              <a:ext uri="{FF2B5EF4-FFF2-40B4-BE49-F238E27FC236}">
                <a16:creationId xmlns:a16="http://schemas.microsoft.com/office/drawing/2014/main" id="{78F991AA-9538-49DF-BFEC-47A7F30ADFFC}"/>
              </a:ext>
            </a:extLst>
          </p:cNvPr>
          <p:cNvGraphicFramePr>
            <a:graphicFrameLocks noGrp="1"/>
          </p:cNvGraphicFramePr>
          <p:nvPr>
            <p:extLst>
              <p:ext uri="{D42A27DB-BD31-4B8C-83A1-F6EECF244321}">
                <p14:modId xmlns:p14="http://schemas.microsoft.com/office/powerpoint/2010/main" val="2229401316"/>
              </p:ext>
            </p:extLst>
          </p:nvPr>
        </p:nvGraphicFramePr>
        <p:xfrm>
          <a:off x="1986703" y="4777103"/>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9" name="Table 8">
            <a:extLst>
              <a:ext uri="{FF2B5EF4-FFF2-40B4-BE49-F238E27FC236}">
                <a16:creationId xmlns:a16="http://schemas.microsoft.com/office/drawing/2014/main" id="{FB28FC64-3BD6-4C2A-8CCE-E740BB64D23B}"/>
              </a:ext>
            </a:extLst>
          </p:cNvPr>
          <p:cNvGraphicFramePr>
            <a:graphicFrameLocks noGrp="1"/>
          </p:cNvGraphicFramePr>
          <p:nvPr>
            <p:extLst>
              <p:ext uri="{D42A27DB-BD31-4B8C-83A1-F6EECF244321}">
                <p14:modId xmlns:p14="http://schemas.microsoft.com/office/powerpoint/2010/main" val="2196498210"/>
              </p:ext>
            </p:extLst>
          </p:nvPr>
        </p:nvGraphicFramePr>
        <p:xfrm>
          <a:off x="3520621" y="4777103"/>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10" name="Table 9">
            <a:extLst>
              <a:ext uri="{FF2B5EF4-FFF2-40B4-BE49-F238E27FC236}">
                <a16:creationId xmlns:a16="http://schemas.microsoft.com/office/drawing/2014/main" id="{D82A3C2A-0EE6-4C01-A7C6-144851D3AADF}"/>
              </a:ext>
            </a:extLst>
          </p:cNvPr>
          <p:cNvGraphicFramePr>
            <a:graphicFrameLocks noGrp="1"/>
          </p:cNvGraphicFramePr>
          <p:nvPr>
            <p:extLst>
              <p:ext uri="{D42A27DB-BD31-4B8C-83A1-F6EECF244321}">
                <p14:modId xmlns:p14="http://schemas.microsoft.com/office/powerpoint/2010/main" val="3292742031"/>
              </p:ext>
            </p:extLst>
          </p:nvPr>
        </p:nvGraphicFramePr>
        <p:xfrm>
          <a:off x="4997094" y="4777103"/>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11" name="Table 10">
            <a:extLst>
              <a:ext uri="{FF2B5EF4-FFF2-40B4-BE49-F238E27FC236}">
                <a16:creationId xmlns:a16="http://schemas.microsoft.com/office/drawing/2014/main" id="{58D64526-6FC2-4065-BDE1-931710B493A7}"/>
              </a:ext>
            </a:extLst>
          </p:cNvPr>
          <p:cNvGraphicFramePr>
            <a:graphicFrameLocks noGrp="1"/>
          </p:cNvGraphicFramePr>
          <p:nvPr>
            <p:extLst>
              <p:ext uri="{D42A27DB-BD31-4B8C-83A1-F6EECF244321}">
                <p14:modId xmlns:p14="http://schemas.microsoft.com/office/powerpoint/2010/main" val="2891521395"/>
              </p:ext>
            </p:extLst>
          </p:nvPr>
        </p:nvGraphicFramePr>
        <p:xfrm>
          <a:off x="6473567" y="4777103"/>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12" name="Table 11">
            <a:extLst>
              <a:ext uri="{FF2B5EF4-FFF2-40B4-BE49-F238E27FC236}">
                <a16:creationId xmlns:a16="http://schemas.microsoft.com/office/drawing/2014/main" id="{BA14897C-E854-49C7-B4AF-15353B40D536}"/>
              </a:ext>
            </a:extLst>
          </p:cNvPr>
          <p:cNvGraphicFramePr>
            <a:graphicFrameLocks noGrp="1"/>
          </p:cNvGraphicFramePr>
          <p:nvPr>
            <p:extLst>
              <p:ext uri="{D42A27DB-BD31-4B8C-83A1-F6EECF244321}">
                <p14:modId xmlns:p14="http://schemas.microsoft.com/office/powerpoint/2010/main" val="2635040146"/>
              </p:ext>
            </p:extLst>
          </p:nvPr>
        </p:nvGraphicFramePr>
        <p:xfrm>
          <a:off x="7922198" y="4777103"/>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sp>
        <p:nvSpPr>
          <p:cNvPr id="28" name="TextBox 27">
            <a:extLst>
              <a:ext uri="{FF2B5EF4-FFF2-40B4-BE49-F238E27FC236}">
                <a16:creationId xmlns:a16="http://schemas.microsoft.com/office/drawing/2014/main" id="{ABCCFFFC-65A7-41BB-AD73-A42DE44E8ECB}"/>
              </a:ext>
            </a:extLst>
          </p:cNvPr>
          <p:cNvSpPr txBox="1"/>
          <p:nvPr/>
        </p:nvSpPr>
        <p:spPr>
          <a:xfrm>
            <a:off x="524840" y="5385120"/>
            <a:ext cx="1172500" cy="369332"/>
          </a:xfrm>
          <a:prstGeom prst="rect">
            <a:avLst/>
          </a:prstGeom>
          <a:noFill/>
        </p:spPr>
        <p:txBody>
          <a:bodyPr wrap="none" rtlCol="0">
            <a:spAutoFit/>
          </a:bodyPr>
          <a:lstStyle/>
          <a:p>
            <a:r>
              <a:rPr lang="en-US" b="1" dirty="0"/>
              <a:t>leaf nodes</a:t>
            </a:r>
          </a:p>
        </p:txBody>
      </p:sp>
      <p:graphicFrame>
        <p:nvGraphicFramePr>
          <p:cNvPr id="36" name="Table 35">
            <a:extLst>
              <a:ext uri="{FF2B5EF4-FFF2-40B4-BE49-F238E27FC236}">
                <a16:creationId xmlns:a16="http://schemas.microsoft.com/office/drawing/2014/main" id="{491635A2-EA5A-4177-AED7-31B0C170DC88}"/>
              </a:ext>
            </a:extLst>
          </p:cNvPr>
          <p:cNvGraphicFramePr>
            <a:graphicFrameLocks noGrp="1"/>
          </p:cNvGraphicFramePr>
          <p:nvPr>
            <p:extLst>
              <p:ext uri="{D42A27DB-BD31-4B8C-83A1-F6EECF244321}">
                <p14:modId xmlns:p14="http://schemas.microsoft.com/office/powerpoint/2010/main" val="397104263"/>
              </p:ext>
            </p:extLst>
          </p:nvPr>
        </p:nvGraphicFramePr>
        <p:xfrm>
          <a:off x="4610981" y="3396736"/>
          <a:ext cx="3518590" cy="420564"/>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9073519"/>
                    </a:ext>
                  </a:extLst>
                </a:gridCol>
                <a:gridCol w="406398">
                  <a:extLst>
                    <a:ext uri="{9D8B030D-6E8A-4147-A177-3AD203B41FA5}">
                      <a16:colId xmlns:a16="http://schemas.microsoft.com/office/drawing/2014/main" val="3755289074"/>
                    </a:ext>
                  </a:extLst>
                </a:gridCol>
                <a:gridCol w="227215">
                  <a:extLst>
                    <a:ext uri="{9D8B030D-6E8A-4147-A177-3AD203B41FA5}">
                      <a16:colId xmlns:a16="http://schemas.microsoft.com/office/drawing/2014/main" val="1552610582"/>
                    </a:ext>
                  </a:extLst>
                </a:gridCol>
                <a:gridCol w="422611">
                  <a:extLst>
                    <a:ext uri="{9D8B030D-6E8A-4147-A177-3AD203B41FA5}">
                      <a16:colId xmlns:a16="http://schemas.microsoft.com/office/drawing/2014/main" val="1754876703"/>
                    </a:ext>
                  </a:extLst>
                </a:gridCol>
                <a:gridCol w="219825">
                  <a:extLst>
                    <a:ext uri="{9D8B030D-6E8A-4147-A177-3AD203B41FA5}">
                      <a16:colId xmlns:a16="http://schemas.microsoft.com/office/drawing/2014/main" val="1845666615"/>
                    </a:ext>
                  </a:extLst>
                </a:gridCol>
                <a:gridCol w="458262">
                  <a:extLst>
                    <a:ext uri="{9D8B030D-6E8A-4147-A177-3AD203B41FA5}">
                      <a16:colId xmlns:a16="http://schemas.microsoft.com/office/drawing/2014/main" val="1697748113"/>
                    </a:ext>
                  </a:extLst>
                </a:gridCol>
                <a:gridCol w="219825">
                  <a:extLst>
                    <a:ext uri="{9D8B030D-6E8A-4147-A177-3AD203B41FA5}">
                      <a16:colId xmlns:a16="http://schemas.microsoft.com/office/drawing/2014/main" val="4086960217"/>
                    </a:ext>
                  </a:extLst>
                </a:gridCol>
                <a:gridCol w="458262">
                  <a:extLst>
                    <a:ext uri="{9D8B030D-6E8A-4147-A177-3AD203B41FA5}">
                      <a16:colId xmlns:a16="http://schemas.microsoft.com/office/drawing/2014/main" val="3653328963"/>
                    </a:ext>
                  </a:extLst>
                </a:gridCol>
                <a:gridCol w="219825">
                  <a:extLst>
                    <a:ext uri="{9D8B030D-6E8A-4147-A177-3AD203B41FA5}">
                      <a16:colId xmlns:a16="http://schemas.microsoft.com/office/drawing/2014/main" val="19833210"/>
                    </a:ext>
                  </a:extLst>
                </a:gridCol>
                <a:gridCol w="458262">
                  <a:extLst>
                    <a:ext uri="{9D8B030D-6E8A-4147-A177-3AD203B41FA5}">
                      <a16:colId xmlns:a16="http://schemas.microsoft.com/office/drawing/2014/main" val="895961414"/>
                    </a:ext>
                  </a:extLst>
                </a:gridCol>
                <a:gridCol w="219825">
                  <a:extLst>
                    <a:ext uri="{9D8B030D-6E8A-4147-A177-3AD203B41FA5}">
                      <a16:colId xmlns:a16="http://schemas.microsoft.com/office/drawing/2014/main" val="389068596"/>
                    </a:ext>
                  </a:extLst>
                </a:gridCol>
              </a:tblGrid>
              <a:tr h="420564">
                <a:tc>
                  <a:txBody>
                    <a:bodyPr/>
                    <a:lstStyle/>
                    <a:p>
                      <a:pPr algn="ctr"/>
                      <a:endParaRPr lang="en-US" dirty="0">
                        <a:solidFill>
                          <a:srgbClr val="B6A479"/>
                        </a:solidFill>
                      </a:endParaRP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dirty="0">
                          <a:solidFill>
                            <a:srgbClr val="B6A479"/>
                          </a:solidFill>
                        </a:rPr>
                        <a:t>K</a:t>
                      </a: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dirty="0">
                          <a:solidFill>
                            <a:srgbClr val="B6A479"/>
                          </a:solidFill>
                        </a:rPr>
                        <a:t>K</a:t>
                      </a: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dirty="0">
                          <a:solidFill>
                            <a:srgbClr val="B6A479"/>
                          </a:solidFill>
                        </a:rPr>
                        <a:t>K</a:t>
                      </a: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dirty="0">
                          <a:solidFill>
                            <a:srgbClr val="B6A479"/>
                          </a:solidFill>
                        </a:rPr>
                        <a:t>K</a:t>
                      </a: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dirty="0">
                          <a:solidFill>
                            <a:srgbClr val="B6A479"/>
                          </a:solidFill>
                        </a:rPr>
                        <a:t>K</a:t>
                      </a: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1771816894"/>
                  </a:ext>
                </a:extLst>
              </a:tr>
            </a:tbl>
          </a:graphicData>
        </a:graphic>
      </p:graphicFrame>
      <p:graphicFrame>
        <p:nvGraphicFramePr>
          <p:cNvPr id="42" name="Table 41">
            <a:extLst>
              <a:ext uri="{FF2B5EF4-FFF2-40B4-BE49-F238E27FC236}">
                <a16:creationId xmlns:a16="http://schemas.microsoft.com/office/drawing/2014/main" id="{2F995E3D-045D-4D44-A661-AC1E572D9FEB}"/>
              </a:ext>
            </a:extLst>
          </p:cNvPr>
          <p:cNvGraphicFramePr>
            <a:graphicFrameLocks noGrp="1"/>
          </p:cNvGraphicFramePr>
          <p:nvPr>
            <p:extLst>
              <p:ext uri="{D42A27DB-BD31-4B8C-83A1-F6EECF244321}">
                <p14:modId xmlns:p14="http://schemas.microsoft.com/office/powerpoint/2010/main" val="3178180215"/>
              </p:ext>
            </p:extLst>
          </p:nvPr>
        </p:nvGraphicFramePr>
        <p:xfrm>
          <a:off x="9497049" y="4777103"/>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1"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cxnSp>
        <p:nvCxnSpPr>
          <p:cNvPr id="14" name="Straight Connector 13">
            <a:extLst>
              <a:ext uri="{FF2B5EF4-FFF2-40B4-BE49-F238E27FC236}">
                <a16:creationId xmlns:a16="http://schemas.microsoft.com/office/drawing/2014/main" id="{77855564-B2BB-4478-88F2-2C0A62852575}"/>
              </a:ext>
            </a:extLst>
          </p:cNvPr>
          <p:cNvCxnSpPr>
            <a:cxnSpLocks/>
            <a:stCxn id="8" idx="0"/>
          </p:cNvCxnSpPr>
          <p:nvPr/>
        </p:nvCxnSpPr>
        <p:spPr>
          <a:xfrm flipV="1">
            <a:off x="2566337" y="3690257"/>
            <a:ext cx="2113552" cy="10868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048EBF-BE5E-487C-B965-BAF518707244}"/>
              </a:ext>
            </a:extLst>
          </p:cNvPr>
          <p:cNvCxnSpPr>
            <a:cxnSpLocks/>
            <a:stCxn id="9" idx="0"/>
          </p:cNvCxnSpPr>
          <p:nvPr/>
        </p:nvCxnSpPr>
        <p:spPr>
          <a:xfrm flipV="1">
            <a:off x="4100255" y="3690257"/>
            <a:ext cx="1236390" cy="10868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0F1928-F1DB-436A-9487-3D6DD729D1F9}"/>
              </a:ext>
            </a:extLst>
          </p:cNvPr>
          <p:cNvCxnSpPr>
            <a:cxnSpLocks/>
            <a:stCxn id="10" idx="0"/>
          </p:cNvCxnSpPr>
          <p:nvPr/>
        </p:nvCxnSpPr>
        <p:spPr>
          <a:xfrm flipV="1">
            <a:off x="5576728" y="3707938"/>
            <a:ext cx="433604" cy="10691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9D56EB-7A0E-43F5-A855-BD4FD74AB46B}"/>
              </a:ext>
            </a:extLst>
          </p:cNvPr>
          <p:cNvCxnSpPr>
            <a:cxnSpLocks/>
            <a:endCxn id="11" idx="0"/>
          </p:cNvCxnSpPr>
          <p:nvPr/>
        </p:nvCxnSpPr>
        <p:spPr>
          <a:xfrm>
            <a:off x="6667088" y="3690257"/>
            <a:ext cx="386113" cy="10868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844E6D-9E9C-4AE2-93B1-9CE62A32A7B0}"/>
              </a:ext>
            </a:extLst>
          </p:cNvPr>
          <p:cNvCxnSpPr>
            <a:cxnSpLocks/>
            <a:endCxn id="12" idx="0"/>
          </p:cNvCxnSpPr>
          <p:nvPr/>
        </p:nvCxnSpPr>
        <p:spPr>
          <a:xfrm>
            <a:off x="7315049" y="3690257"/>
            <a:ext cx="1186783" cy="10868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A83E9DE-887E-47B0-9AE8-672C9B8D00A1}"/>
              </a:ext>
            </a:extLst>
          </p:cNvPr>
          <p:cNvSpPr txBox="1"/>
          <p:nvPr/>
        </p:nvSpPr>
        <p:spPr>
          <a:xfrm>
            <a:off x="2746413" y="3429392"/>
            <a:ext cx="1559914" cy="369332"/>
          </a:xfrm>
          <a:prstGeom prst="rect">
            <a:avLst/>
          </a:prstGeom>
          <a:noFill/>
        </p:spPr>
        <p:txBody>
          <a:bodyPr wrap="none" rtlCol="0">
            <a:spAutoFit/>
          </a:bodyPr>
          <a:lstStyle/>
          <a:p>
            <a:r>
              <a:rPr lang="en-US" b="1" dirty="0"/>
              <a:t>internal nodes</a:t>
            </a:r>
          </a:p>
        </p:txBody>
      </p:sp>
      <p:cxnSp>
        <p:nvCxnSpPr>
          <p:cNvPr id="43" name="Straight Connector 42">
            <a:extLst>
              <a:ext uri="{FF2B5EF4-FFF2-40B4-BE49-F238E27FC236}">
                <a16:creationId xmlns:a16="http://schemas.microsoft.com/office/drawing/2014/main" id="{C2130DF0-D346-4B53-9CF2-240B5307B778}"/>
              </a:ext>
            </a:extLst>
          </p:cNvPr>
          <p:cNvCxnSpPr>
            <a:cxnSpLocks/>
            <a:endCxn id="42" idx="0"/>
          </p:cNvCxnSpPr>
          <p:nvPr/>
        </p:nvCxnSpPr>
        <p:spPr>
          <a:xfrm>
            <a:off x="8048418" y="3707938"/>
            <a:ext cx="2028265" cy="10691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698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url=https://www.polleverywhere.com/clickable_images/GoDV0NXtzSvrRyksM9RSL">
            <a:extLst>
              <a:ext uri="{FF2B5EF4-FFF2-40B4-BE49-F238E27FC236}">
                <a16:creationId xmlns:a16="http://schemas.microsoft.com/office/drawing/2014/main" id="{DAEF6AE5-1691-0F4E-9D85-A8DB0127440F}"/>
              </a:ext>
            </a:extLst>
          </p:cNvPr>
          <p:cNvPicPr>
            <a:picLocks/>
          </p:cNvPicPr>
          <p:nvPr/>
        </p:nvPicPr>
        <p:blipFill>
          <a:blip r:embed="rId3"/>
          <a:stretch>
            <a:fillRect/>
          </a:stretch>
        </p:blipFill>
        <p:spPr>
          <a:xfrm>
            <a:off x="1010779" y="1183964"/>
            <a:ext cx="10170442" cy="5674036"/>
          </a:xfrm>
          <a:prstGeom prst="rect">
            <a:avLst/>
          </a:prstGeom>
        </p:spPr>
      </p:pic>
    </p:spTree>
    <p:extLst>
      <p:ext uri="{BB962C8B-B14F-4D97-AF65-F5344CB8AC3E}">
        <p14:creationId xmlns:p14="http://schemas.microsoft.com/office/powerpoint/2010/main" val="2869501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D173-175D-4001-84F1-8149A1F4FB1B}"/>
              </a:ext>
            </a:extLst>
          </p:cNvPr>
          <p:cNvSpPr>
            <a:spLocks noGrp="1"/>
          </p:cNvSpPr>
          <p:nvPr>
            <p:ph type="title"/>
          </p:nvPr>
        </p:nvSpPr>
        <p:spPr/>
        <p:txBody>
          <a:bodyPr>
            <a:normAutofit/>
          </a:bodyPr>
          <a:lstStyle/>
          <a:p>
            <a:r>
              <a:rPr lang="en-US" sz="3600" dirty="0"/>
              <a:t>B+ Tree Example: </a:t>
            </a:r>
            <a:r>
              <a:rPr lang="en-US" sz="3600" dirty="0">
                <a:latin typeface="Consolas" panose="020B0609020204030204" pitchFamily="49" charset="0"/>
                <a:cs typeface="Consolas" panose="020B0609020204030204" pitchFamily="49" charset="0"/>
              </a:rPr>
              <a:t>get(23)</a:t>
            </a:r>
          </a:p>
        </p:txBody>
      </p:sp>
      <p:graphicFrame>
        <p:nvGraphicFramePr>
          <p:cNvPr id="8" name="Table 7">
            <a:extLst>
              <a:ext uri="{FF2B5EF4-FFF2-40B4-BE49-F238E27FC236}">
                <a16:creationId xmlns:a16="http://schemas.microsoft.com/office/drawing/2014/main" id="{78F991AA-9538-49DF-BFEC-47A7F30ADFFC}"/>
              </a:ext>
            </a:extLst>
          </p:cNvPr>
          <p:cNvGraphicFramePr>
            <a:graphicFrameLocks noGrp="1"/>
          </p:cNvGraphicFramePr>
          <p:nvPr>
            <p:extLst>
              <p:ext uri="{D42A27DB-BD31-4B8C-83A1-F6EECF244321}">
                <p14:modId xmlns:p14="http://schemas.microsoft.com/office/powerpoint/2010/main" val="370949527"/>
              </p:ext>
            </p:extLst>
          </p:nvPr>
        </p:nvGraphicFramePr>
        <p:xfrm>
          <a:off x="532803" y="4657472"/>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1</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A</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2</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B</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3</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C</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9" name="Table 8">
            <a:extLst>
              <a:ext uri="{FF2B5EF4-FFF2-40B4-BE49-F238E27FC236}">
                <a16:creationId xmlns:a16="http://schemas.microsoft.com/office/drawing/2014/main" id="{FB28FC64-3BD6-4C2A-8CCE-E740BB64D23B}"/>
              </a:ext>
            </a:extLst>
          </p:cNvPr>
          <p:cNvGraphicFramePr>
            <a:graphicFrameLocks noGrp="1"/>
          </p:cNvGraphicFramePr>
          <p:nvPr>
            <p:extLst>
              <p:ext uri="{D42A27DB-BD31-4B8C-83A1-F6EECF244321}">
                <p14:modId xmlns:p14="http://schemas.microsoft.com/office/powerpoint/2010/main" val="3189688814"/>
              </p:ext>
            </p:extLst>
          </p:nvPr>
        </p:nvGraphicFramePr>
        <p:xfrm>
          <a:off x="1779754" y="4657472"/>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5</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D</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6</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E</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8</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F</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10" name="Table 9">
            <a:extLst>
              <a:ext uri="{FF2B5EF4-FFF2-40B4-BE49-F238E27FC236}">
                <a16:creationId xmlns:a16="http://schemas.microsoft.com/office/drawing/2014/main" id="{D82A3C2A-0EE6-4C01-A7C6-144851D3AADF}"/>
              </a:ext>
            </a:extLst>
          </p:cNvPr>
          <p:cNvGraphicFramePr>
            <a:graphicFrameLocks noGrp="1"/>
          </p:cNvGraphicFramePr>
          <p:nvPr>
            <p:extLst>
              <p:ext uri="{D42A27DB-BD31-4B8C-83A1-F6EECF244321}">
                <p14:modId xmlns:p14="http://schemas.microsoft.com/office/powerpoint/2010/main" val="1506519023"/>
              </p:ext>
            </p:extLst>
          </p:nvPr>
        </p:nvGraphicFramePr>
        <p:xfrm>
          <a:off x="3024391" y="4655757"/>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11</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G</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12</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H</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36" name="Table 35">
            <a:extLst>
              <a:ext uri="{FF2B5EF4-FFF2-40B4-BE49-F238E27FC236}">
                <a16:creationId xmlns:a16="http://schemas.microsoft.com/office/drawing/2014/main" id="{491635A2-EA5A-4177-AED7-31B0C170DC88}"/>
              </a:ext>
            </a:extLst>
          </p:cNvPr>
          <p:cNvGraphicFramePr>
            <a:graphicFrameLocks noGrp="1"/>
          </p:cNvGraphicFramePr>
          <p:nvPr>
            <p:extLst>
              <p:ext uri="{D42A27DB-BD31-4B8C-83A1-F6EECF244321}">
                <p14:modId xmlns:p14="http://schemas.microsoft.com/office/powerpoint/2010/main" val="2178428726"/>
              </p:ext>
            </p:extLst>
          </p:nvPr>
        </p:nvGraphicFramePr>
        <p:xfrm>
          <a:off x="8317388" y="3150062"/>
          <a:ext cx="3518590" cy="420564"/>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9073519"/>
                    </a:ext>
                  </a:extLst>
                </a:gridCol>
                <a:gridCol w="406398">
                  <a:extLst>
                    <a:ext uri="{9D8B030D-6E8A-4147-A177-3AD203B41FA5}">
                      <a16:colId xmlns:a16="http://schemas.microsoft.com/office/drawing/2014/main" val="3755289074"/>
                    </a:ext>
                  </a:extLst>
                </a:gridCol>
                <a:gridCol w="227215">
                  <a:extLst>
                    <a:ext uri="{9D8B030D-6E8A-4147-A177-3AD203B41FA5}">
                      <a16:colId xmlns:a16="http://schemas.microsoft.com/office/drawing/2014/main" val="1552610582"/>
                    </a:ext>
                  </a:extLst>
                </a:gridCol>
                <a:gridCol w="422611">
                  <a:extLst>
                    <a:ext uri="{9D8B030D-6E8A-4147-A177-3AD203B41FA5}">
                      <a16:colId xmlns:a16="http://schemas.microsoft.com/office/drawing/2014/main" val="1754876703"/>
                    </a:ext>
                  </a:extLst>
                </a:gridCol>
                <a:gridCol w="219825">
                  <a:extLst>
                    <a:ext uri="{9D8B030D-6E8A-4147-A177-3AD203B41FA5}">
                      <a16:colId xmlns:a16="http://schemas.microsoft.com/office/drawing/2014/main" val="1845666615"/>
                    </a:ext>
                  </a:extLst>
                </a:gridCol>
                <a:gridCol w="458262">
                  <a:extLst>
                    <a:ext uri="{9D8B030D-6E8A-4147-A177-3AD203B41FA5}">
                      <a16:colId xmlns:a16="http://schemas.microsoft.com/office/drawing/2014/main" val="1697748113"/>
                    </a:ext>
                  </a:extLst>
                </a:gridCol>
                <a:gridCol w="219825">
                  <a:extLst>
                    <a:ext uri="{9D8B030D-6E8A-4147-A177-3AD203B41FA5}">
                      <a16:colId xmlns:a16="http://schemas.microsoft.com/office/drawing/2014/main" val="4086960217"/>
                    </a:ext>
                  </a:extLst>
                </a:gridCol>
                <a:gridCol w="458262">
                  <a:extLst>
                    <a:ext uri="{9D8B030D-6E8A-4147-A177-3AD203B41FA5}">
                      <a16:colId xmlns:a16="http://schemas.microsoft.com/office/drawing/2014/main" val="3653328963"/>
                    </a:ext>
                  </a:extLst>
                </a:gridCol>
                <a:gridCol w="219825">
                  <a:extLst>
                    <a:ext uri="{9D8B030D-6E8A-4147-A177-3AD203B41FA5}">
                      <a16:colId xmlns:a16="http://schemas.microsoft.com/office/drawing/2014/main" val="19833210"/>
                    </a:ext>
                  </a:extLst>
                </a:gridCol>
                <a:gridCol w="458262">
                  <a:extLst>
                    <a:ext uri="{9D8B030D-6E8A-4147-A177-3AD203B41FA5}">
                      <a16:colId xmlns:a16="http://schemas.microsoft.com/office/drawing/2014/main" val="895961414"/>
                    </a:ext>
                  </a:extLst>
                </a:gridCol>
                <a:gridCol w="219825">
                  <a:extLst>
                    <a:ext uri="{9D8B030D-6E8A-4147-A177-3AD203B41FA5}">
                      <a16:colId xmlns:a16="http://schemas.microsoft.com/office/drawing/2014/main" val="389068596"/>
                    </a:ext>
                  </a:extLst>
                </a:gridCol>
              </a:tblGrid>
              <a:tr h="420564">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45</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1771816894"/>
                  </a:ext>
                </a:extLst>
              </a:tr>
            </a:tbl>
          </a:graphicData>
        </a:graphic>
      </p:graphicFrame>
      <p:graphicFrame>
        <p:nvGraphicFramePr>
          <p:cNvPr id="19" name="Table 18">
            <a:extLst>
              <a:ext uri="{FF2B5EF4-FFF2-40B4-BE49-F238E27FC236}">
                <a16:creationId xmlns:a16="http://schemas.microsoft.com/office/drawing/2014/main" id="{5C7FE5DC-B94B-4149-A4D8-0E8DE098F3EF}"/>
              </a:ext>
            </a:extLst>
          </p:cNvPr>
          <p:cNvGraphicFramePr>
            <a:graphicFrameLocks noGrp="1"/>
          </p:cNvGraphicFramePr>
          <p:nvPr>
            <p:extLst>
              <p:ext uri="{D42A27DB-BD31-4B8C-83A1-F6EECF244321}">
                <p14:modId xmlns:p14="http://schemas.microsoft.com/office/powerpoint/2010/main" val="3162957579"/>
              </p:ext>
            </p:extLst>
          </p:nvPr>
        </p:nvGraphicFramePr>
        <p:xfrm>
          <a:off x="4251037" y="1950925"/>
          <a:ext cx="3518590" cy="420564"/>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9073519"/>
                    </a:ext>
                  </a:extLst>
                </a:gridCol>
                <a:gridCol w="406398">
                  <a:extLst>
                    <a:ext uri="{9D8B030D-6E8A-4147-A177-3AD203B41FA5}">
                      <a16:colId xmlns:a16="http://schemas.microsoft.com/office/drawing/2014/main" val="3755289074"/>
                    </a:ext>
                  </a:extLst>
                </a:gridCol>
                <a:gridCol w="227215">
                  <a:extLst>
                    <a:ext uri="{9D8B030D-6E8A-4147-A177-3AD203B41FA5}">
                      <a16:colId xmlns:a16="http://schemas.microsoft.com/office/drawing/2014/main" val="1552610582"/>
                    </a:ext>
                  </a:extLst>
                </a:gridCol>
                <a:gridCol w="422611">
                  <a:extLst>
                    <a:ext uri="{9D8B030D-6E8A-4147-A177-3AD203B41FA5}">
                      <a16:colId xmlns:a16="http://schemas.microsoft.com/office/drawing/2014/main" val="1754876703"/>
                    </a:ext>
                  </a:extLst>
                </a:gridCol>
                <a:gridCol w="219825">
                  <a:extLst>
                    <a:ext uri="{9D8B030D-6E8A-4147-A177-3AD203B41FA5}">
                      <a16:colId xmlns:a16="http://schemas.microsoft.com/office/drawing/2014/main" val="1845666615"/>
                    </a:ext>
                  </a:extLst>
                </a:gridCol>
                <a:gridCol w="458262">
                  <a:extLst>
                    <a:ext uri="{9D8B030D-6E8A-4147-A177-3AD203B41FA5}">
                      <a16:colId xmlns:a16="http://schemas.microsoft.com/office/drawing/2014/main" val="1697748113"/>
                    </a:ext>
                  </a:extLst>
                </a:gridCol>
                <a:gridCol w="219825">
                  <a:extLst>
                    <a:ext uri="{9D8B030D-6E8A-4147-A177-3AD203B41FA5}">
                      <a16:colId xmlns:a16="http://schemas.microsoft.com/office/drawing/2014/main" val="4086960217"/>
                    </a:ext>
                  </a:extLst>
                </a:gridCol>
                <a:gridCol w="458262">
                  <a:extLst>
                    <a:ext uri="{9D8B030D-6E8A-4147-A177-3AD203B41FA5}">
                      <a16:colId xmlns:a16="http://schemas.microsoft.com/office/drawing/2014/main" val="3653328963"/>
                    </a:ext>
                  </a:extLst>
                </a:gridCol>
                <a:gridCol w="219825">
                  <a:extLst>
                    <a:ext uri="{9D8B030D-6E8A-4147-A177-3AD203B41FA5}">
                      <a16:colId xmlns:a16="http://schemas.microsoft.com/office/drawing/2014/main" val="19833210"/>
                    </a:ext>
                  </a:extLst>
                </a:gridCol>
                <a:gridCol w="458262">
                  <a:extLst>
                    <a:ext uri="{9D8B030D-6E8A-4147-A177-3AD203B41FA5}">
                      <a16:colId xmlns:a16="http://schemas.microsoft.com/office/drawing/2014/main" val="895961414"/>
                    </a:ext>
                  </a:extLst>
                </a:gridCol>
                <a:gridCol w="219825">
                  <a:extLst>
                    <a:ext uri="{9D8B030D-6E8A-4147-A177-3AD203B41FA5}">
                      <a16:colId xmlns:a16="http://schemas.microsoft.com/office/drawing/2014/main" val="389068596"/>
                    </a:ext>
                  </a:extLst>
                </a:gridCol>
              </a:tblGrid>
              <a:tr h="420564">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15</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40</a:t>
                      </a: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1771816894"/>
                  </a:ext>
                </a:extLst>
              </a:tr>
            </a:tbl>
          </a:graphicData>
        </a:graphic>
      </p:graphicFrame>
      <p:graphicFrame>
        <p:nvGraphicFramePr>
          <p:cNvPr id="20" name="Table 19">
            <a:extLst>
              <a:ext uri="{FF2B5EF4-FFF2-40B4-BE49-F238E27FC236}">
                <a16:creationId xmlns:a16="http://schemas.microsoft.com/office/drawing/2014/main" id="{15D54A3B-44CF-F246-9FDD-CFF37220A5C0}"/>
              </a:ext>
            </a:extLst>
          </p:cNvPr>
          <p:cNvGraphicFramePr>
            <a:graphicFrameLocks noGrp="1"/>
          </p:cNvGraphicFramePr>
          <p:nvPr>
            <p:extLst>
              <p:ext uri="{D42A27DB-BD31-4B8C-83A1-F6EECF244321}">
                <p14:modId xmlns:p14="http://schemas.microsoft.com/office/powerpoint/2010/main" val="1518060816"/>
              </p:ext>
            </p:extLst>
          </p:nvPr>
        </p:nvGraphicFramePr>
        <p:xfrm>
          <a:off x="532803" y="3150847"/>
          <a:ext cx="3518590" cy="420564"/>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9073519"/>
                    </a:ext>
                  </a:extLst>
                </a:gridCol>
                <a:gridCol w="406398">
                  <a:extLst>
                    <a:ext uri="{9D8B030D-6E8A-4147-A177-3AD203B41FA5}">
                      <a16:colId xmlns:a16="http://schemas.microsoft.com/office/drawing/2014/main" val="3755289074"/>
                    </a:ext>
                  </a:extLst>
                </a:gridCol>
                <a:gridCol w="227215">
                  <a:extLst>
                    <a:ext uri="{9D8B030D-6E8A-4147-A177-3AD203B41FA5}">
                      <a16:colId xmlns:a16="http://schemas.microsoft.com/office/drawing/2014/main" val="1552610582"/>
                    </a:ext>
                  </a:extLst>
                </a:gridCol>
                <a:gridCol w="422611">
                  <a:extLst>
                    <a:ext uri="{9D8B030D-6E8A-4147-A177-3AD203B41FA5}">
                      <a16:colId xmlns:a16="http://schemas.microsoft.com/office/drawing/2014/main" val="1754876703"/>
                    </a:ext>
                  </a:extLst>
                </a:gridCol>
                <a:gridCol w="219825">
                  <a:extLst>
                    <a:ext uri="{9D8B030D-6E8A-4147-A177-3AD203B41FA5}">
                      <a16:colId xmlns:a16="http://schemas.microsoft.com/office/drawing/2014/main" val="1845666615"/>
                    </a:ext>
                  </a:extLst>
                </a:gridCol>
                <a:gridCol w="458262">
                  <a:extLst>
                    <a:ext uri="{9D8B030D-6E8A-4147-A177-3AD203B41FA5}">
                      <a16:colId xmlns:a16="http://schemas.microsoft.com/office/drawing/2014/main" val="1697748113"/>
                    </a:ext>
                  </a:extLst>
                </a:gridCol>
                <a:gridCol w="219825">
                  <a:extLst>
                    <a:ext uri="{9D8B030D-6E8A-4147-A177-3AD203B41FA5}">
                      <a16:colId xmlns:a16="http://schemas.microsoft.com/office/drawing/2014/main" val="4086960217"/>
                    </a:ext>
                  </a:extLst>
                </a:gridCol>
                <a:gridCol w="458262">
                  <a:extLst>
                    <a:ext uri="{9D8B030D-6E8A-4147-A177-3AD203B41FA5}">
                      <a16:colId xmlns:a16="http://schemas.microsoft.com/office/drawing/2014/main" val="3653328963"/>
                    </a:ext>
                  </a:extLst>
                </a:gridCol>
                <a:gridCol w="219825">
                  <a:extLst>
                    <a:ext uri="{9D8B030D-6E8A-4147-A177-3AD203B41FA5}">
                      <a16:colId xmlns:a16="http://schemas.microsoft.com/office/drawing/2014/main" val="19833210"/>
                    </a:ext>
                  </a:extLst>
                </a:gridCol>
                <a:gridCol w="458262">
                  <a:extLst>
                    <a:ext uri="{9D8B030D-6E8A-4147-A177-3AD203B41FA5}">
                      <a16:colId xmlns:a16="http://schemas.microsoft.com/office/drawing/2014/main" val="895961414"/>
                    </a:ext>
                  </a:extLst>
                </a:gridCol>
                <a:gridCol w="219825">
                  <a:extLst>
                    <a:ext uri="{9D8B030D-6E8A-4147-A177-3AD203B41FA5}">
                      <a16:colId xmlns:a16="http://schemas.microsoft.com/office/drawing/2014/main" val="389068596"/>
                    </a:ext>
                  </a:extLst>
                </a:gridCol>
              </a:tblGrid>
              <a:tr h="420564">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4</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10</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1771816894"/>
                  </a:ext>
                </a:extLst>
              </a:tr>
            </a:tbl>
          </a:graphicData>
        </a:graphic>
      </p:graphicFrame>
      <p:graphicFrame>
        <p:nvGraphicFramePr>
          <p:cNvPr id="21" name="Table 20">
            <a:extLst>
              <a:ext uri="{FF2B5EF4-FFF2-40B4-BE49-F238E27FC236}">
                <a16:creationId xmlns:a16="http://schemas.microsoft.com/office/drawing/2014/main" id="{16849C09-268C-3F47-AE2A-CAC21BAB283A}"/>
              </a:ext>
            </a:extLst>
          </p:cNvPr>
          <p:cNvGraphicFramePr>
            <a:graphicFrameLocks noGrp="1"/>
          </p:cNvGraphicFramePr>
          <p:nvPr>
            <p:extLst>
              <p:ext uri="{D42A27DB-BD31-4B8C-83A1-F6EECF244321}">
                <p14:modId xmlns:p14="http://schemas.microsoft.com/office/powerpoint/2010/main" val="2266893358"/>
              </p:ext>
            </p:extLst>
          </p:nvPr>
        </p:nvGraphicFramePr>
        <p:xfrm>
          <a:off x="4425095" y="3150062"/>
          <a:ext cx="3518590" cy="420564"/>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039073519"/>
                    </a:ext>
                  </a:extLst>
                </a:gridCol>
                <a:gridCol w="406398">
                  <a:extLst>
                    <a:ext uri="{9D8B030D-6E8A-4147-A177-3AD203B41FA5}">
                      <a16:colId xmlns:a16="http://schemas.microsoft.com/office/drawing/2014/main" val="3755289074"/>
                    </a:ext>
                  </a:extLst>
                </a:gridCol>
                <a:gridCol w="227215">
                  <a:extLst>
                    <a:ext uri="{9D8B030D-6E8A-4147-A177-3AD203B41FA5}">
                      <a16:colId xmlns:a16="http://schemas.microsoft.com/office/drawing/2014/main" val="1552610582"/>
                    </a:ext>
                  </a:extLst>
                </a:gridCol>
                <a:gridCol w="422611">
                  <a:extLst>
                    <a:ext uri="{9D8B030D-6E8A-4147-A177-3AD203B41FA5}">
                      <a16:colId xmlns:a16="http://schemas.microsoft.com/office/drawing/2014/main" val="1754876703"/>
                    </a:ext>
                  </a:extLst>
                </a:gridCol>
                <a:gridCol w="219825">
                  <a:extLst>
                    <a:ext uri="{9D8B030D-6E8A-4147-A177-3AD203B41FA5}">
                      <a16:colId xmlns:a16="http://schemas.microsoft.com/office/drawing/2014/main" val="1845666615"/>
                    </a:ext>
                  </a:extLst>
                </a:gridCol>
                <a:gridCol w="458262">
                  <a:extLst>
                    <a:ext uri="{9D8B030D-6E8A-4147-A177-3AD203B41FA5}">
                      <a16:colId xmlns:a16="http://schemas.microsoft.com/office/drawing/2014/main" val="1697748113"/>
                    </a:ext>
                  </a:extLst>
                </a:gridCol>
                <a:gridCol w="219825">
                  <a:extLst>
                    <a:ext uri="{9D8B030D-6E8A-4147-A177-3AD203B41FA5}">
                      <a16:colId xmlns:a16="http://schemas.microsoft.com/office/drawing/2014/main" val="4086960217"/>
                    </a:ext>
                  </a:extLst>
                </a:gridCol>
                <a:gridCol w="458262">
                  <a:extLst>
                    <a:ext uri="{9D8B030D-6E8A-4147-A177-3AD203B41FA5}">
                      <a16:colId xmlns:a16="http://schemas.microsoft.com/office/drawing/2014/main" val="3653328963"/>
                    </a:ext>
                  </a:extLst>
                </a:gridCol>
                <a:gridCol w="219825">
                  <a:extLst>
                    <a:ext uri="{9D8B030D-6E8A-4147-A177-3AD203B41FA5}">
                      <a16:colId xmlns:a16="http://schemas.microsoft.com/office/drawing/2014/main" val="19833210"/>
                    </a:ext>
                  </a:extLst>
                </a:gridCol>
                <a:gridCol w="458262">
                  <a:extLst>
                    <a:ext uri="{9D8B030D-6E8A-4147-A177-3AD203B41FA5}">
                      <a16:colId xmlns:a16="http://schemas.microsoft.com/office/drawing/2014/main" val="895961414"/>
                    </a:ext>
                  </a:extLst>
                </a:gridCol>
                <a:gridCol w="219825">
                  <a:extLst>
                    <a:ext uri="{9D8B030D-6E8A-4147-A177-3AD203B41FA5}">
                      <a16:colId xmlns:a16="http://schemas.microsoft.com/office/drawing/2014/main" val="389068596"/>
                    </a:ext>
                  </a:extLst>
                </a:gridCol>
              </a:tblGrid>
              <a:tr h="420564">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16</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20</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r>
                        <a:rPr lang="en-US" sz="1600" dirty="0">
                          <a:solidFill>
                            <a:srgbClr val="B6A479"/>
                          </a:solidFill>
                        </a:rPr>
                        <a:t>25</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sz="1600" dirty="0">
                        <a:solidFill>
                          <a:srgbClr val="B6A479"/>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solidFill>
                      <a:srgbClr val="B6A479"/>
                    </a:solidFill>
                  </a:tcPr>
                </a:tc>
                <a:extLst>
                  <a:ext uri="{0D108BD9-81ED-4DB2-BD59-A6C34878D82A}">
                    <a16:rowId xmlns:a16="http://schemas.microsoft.com/office/drawing/2014/main" val="1771816894"/>
                  </a:ext>
                </a:extLst>
              </a:tr>
            </a:tbl>
          </a:graphicData>
        </a:graphic>
      </p:graphicFrame>
      <p:cxnSp>
        <p:nvCxnSpPr>
          <p:cNvPr id="23" name="Straight Connector 22">
            <a:extLst>
              <a:ext uri="{FF2B5EF4-FFF2-40B4-BE49-F238E27FC236}">
                <a16:creationId xmlns:a16="http://schemas.microsoft.com/office/drawing/2014/main" id="{2A2C1DBA-8F8B-6648-95C8-D2ECA10C4C7B}"/>
              </a:ext>
            </a:extLst>
          </p:cNvPr>
          <p:cNvCxnSpPr>
            <a:cxnSpLocks/>
            <a:stCxn id="20" idx="0"/>
          </p:cNvCxnSpPr>
          <p:nvPr/>
        </p:nvCxnSpPr>
        <p:spPr>
          <a:xfrm flipV="1">
            <a:off x="2292098" y="2212115"/>
            <a:ext cx="2073613" cy="9387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439DB0-A95A-6847-AF15-27427097D2A0}"/>
              </a:ext>
            </a:extLst>
          </p:cNvPr>
          <p:cNvCxnSpPr>
            <a:cxnSpLocks/>
            <a:stCxn id="21" idx="0"/>
          </p:cNvCxnSpPr>
          <p:nvPr/>
        </p:nvCxnSpPr>
        <p:spPr>
          <a:xfrm flipH="1" flipV="1">
            <a:off x="4990426" y="2222916"/>
            <a:ext cx="1193964" cy="9271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95ED14-54C4-4B42-B22B-50EECE8A9CE7}"/>
              </a:ext>
            </a:extLst>
          </p:cNvPr>
          <p:cNvCxnSpPr>
            <a:cxnSpLocks/>
            <a:stCxn id="36" idx="0"/>
          </p:cNvCxnSpPr>
          <p:nvPr/>
        </p:nvCxnSpPr>
        <p:spPr>
          <a:xfrm flipH="1" flipV="1">
            <a:off x="5587409" y="2222916"/>
            <a:ext cx="4489274" cy="9271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855564-B2BB-4478-88F2-2C0A62852575}"/>
              </a:ext>
            </a:extLst>
          </p:cNvPr>
          <p:cNvCxnSpPr>
            <a:cxnSpLocks/>
            <a:stCxn id="8" idx="0"/>
          </p:cNvCxnSpPr>
          <p:nvPr/>
        </p:nvCxnSpPr>
        <p:spPr>
          <a:xfrm flipH="1" flipV="1">
            <a:off x="620486" y="3429000"/>
            <a:ext cx="491951" cy="1228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1" name="Table 30">
            <a:extLst>
              <a:ext uri="{FF2B5EF4-FFF2-40B4-BE49-F238E27FC236}">
                <a16:creationId xmlns:a16="http://schemas.microsoft.com/office/drawing/2014/main" id="{67070B83-6F3B-AE40-833C-27E25E8D6EC0}"/>
              </a:ext>
            </a:extLst>
          </p:cNvPr>
          <p:cNvGraphicFramePr>
            <a:graphicFrameLocks noGrp="1"/>
          </p:cNvGraphicFramePr>
          <p:nvPr>
            <p:extLst>
              <p:ext uri="{D42A27DB-BD31-4B8C-83A1-F6EECF244321}">
                <p14:modId xmlns:p14="http://schemas.microsoft.com/office/powerpoint/2010/main" val="3907272823"/>
              </p:ext>
            </p:extLst>
          </p:nvPr>
        </p:nvGraphicFramePr>
        <p:xfrm>
          <a:off x="4275843" y="4655757"/>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15</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I</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32" name="Table 31">
            <a:extLst>
              <a:ext uri="{FF2B5EF4-FFF2-40B4-BE49-F238E27FC236}">
                <a16:creationId xmlns:a16="http://schemas.microsoft.com/office/drawing/2014/main" id="{721D6E34-7D5F-3044-927C-FA671267B92A}"/>
              </a:ext>
            </a:extLst>
          </p:cNvPr>
          <p:cNvGraphicFramePr>
            <a:graphicFrameLocks noGrp="1"/>
          </p:cNvGraphicFramePr>
          <p:nvPr>
            <p:extLst>
              <p:ext uri="{D42A27DB-BD31-4B8C-83A1-F6EECF244321}">
                <p14:modId xmlns:p14="http://schemas.microsoft.com/office/powerpoint/2010/main" val="2403621698"/>
              </p:ext>
            </p:extLst>
          </p:nvPr>
        </p:nvGraphicFramePr>
        <p:xfrm>
          <a:off x="5522794" y="4655757"/>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16</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J</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17</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K</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19</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L</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33" name="Table 32">
            <a:extLst>
              <a:ext uri="{FF2B5EF4-FFF2-40B4-BE49-F238E27FC236}">
                <a16:creationId xmlns:a16="http://schemas.microsoft.com/office/drawing/2014/main" id="{6DF65CF6-0B00-0E4A-9C15-DB796759D441}"/>
              </a:ext>
            </a:extLst>
          </p:cNvPr>
          <p:cNvGraphicFramePr>
            <a:graphicFrameLocks noGrp="1"/>
          </p:cNvGraphicFramePr>
          <p:nvPr>
            <p:extLst>
              <p:ext uri="{D42A27DB-BD31-4B8C-83A1-F6EECF244321}">
                <p14:modId xmlns:p14="http://schemas.microsoft.com/office/powerpoint/2010/main" val="3945270488"/>
              </p:ext>
            </p:extLst>
          </p:nvPr>
        </p:nvGraphicFramePr>
        <p:xfrm>
          <a:off x="6767431" y="4654042"/>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20</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M</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22</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N</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23</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O</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24</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P</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34" name="Table 33">
            <a:extLst>
              <a:ext uri="{FF2B5EF4-FFF2-40B4-BE49-F238E27FC236}">
                <a16:creationId xmlns:a16="http://schemas.microsoft.com/office/drawing/2014/main" id="{57559AA0-3DF1-1742-89DD-45D3CEB4CFD1}"/>
              </a:ext>
            </a:extLst>
          </p:cNvPr>
          <p:cNvGraphicFramePr>
            <a:graphicFrameLocks noGrp="1"/>
          </p:cNvGraphicFramePr>
          <p:nvPr>
            <p:extLst>
              <p:ext uri="{D42A27DB-BD31-4B8C-83A1-F6EECF244321}">
                <p14:modId xmlns:p14="http://schemas.microsoft.com/office/powerpoint/2010/main" val="3454843359"/>
              </p:ext>
            </p:extLst>
          </p:nvPr>
        </p:nvGraphicFramePr>
        <p:xfrm>
          <a:off x="8018883" y="4655757"/>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26</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Q</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38</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R</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35" name="Table 34">
            <a:extLst>
              <a:ext uri="{FF2B5EF4-FFF2-40B4-BE49-F238E27FC236}">
                <a16:creationId xmlns:a16="http://schemas.microsoft.com/office/drawing/2014/main" id="{0661A6EF-456D-024E-943E-58F21F54BCFD}"/>
              </a:ext>
            </a:extLst>
          </p:cNvPr>
          <p:cNvGraphicFramePr>
            <a:graphicFrameLocks noGrp="1"/>
          </p:cNvGraphicFramePr>
          <p:nvPr>
            <p:extLst>
              <p:ext uri="{D42A27DB-BD31-4B8C-83A1-F6EECF244321}">
                <p14:modId xmlns:p14="http://schemas.microsoft.com/office/powerpoint/2010/main" val="182332600"/>
              </p:ext>
            </p:extLst>
          </p:nvPr>
        </p:nvGraphicFramePr>
        <p:xfrm>
          <a:off x="9265834" y="4655757"/>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40</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S</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41</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T</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r>
                        <a:rPr lang="en-US" b="1" dirty="0">
                          <a:solidFill>
                            <a:srgbClr val="4C3282"/>
                          </a:solidFill>
                        </a:rPr>
                        <a:t>43</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U</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r>
                        <a:rPr lang="en-US" b="1" dirty="0">
                          <a:solidFill>
                            <a:srgbClr val="4C3282"/>
                          </a:solidFill>
                        </a:rPr>
                        <a:t>44</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V</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graphicFrame>
        <p:nvGraphicFramePr>
          <p:cNvPr id="37" name="Table 36">
            <a:extLst>
              <a:ext uri="{FF2B5EF4-FFF2-40B4-BE49-F238E27FC236}">
                <a16:creationId xmlns:a16="http://schemas.microsoft.com/office/drawing/2014/main" id="{77EF1613-5C42-1C42-8C52-3E53D21675F0}"/>
              </a:ext>
            </a:extLst>
          </p:cNvPr>
          <p:cNvGraphicFramePr>
            <a:graphicFrameLocks noGrp="1"/>
          </p:cNvGraphicFramePr>
          <p:nvPr>
            <p:extLst>
              <p:ext uri="{D42A27DB-BD31-4B8C-83A1-F6EECF244321}">
                <p14:modId xmlns:p14="http://schemas.microsoft.com/office/powerpoint/2010/main" val="1015758468"/>
              </p:ext>
            </p:extLst>
          </p:nvPr>
        </p:nvGraphicFramePr>
        <p:xfrm>
          <a:off x="10510471" y="4654042"/>
          <a:ext cx="1159268" cy="1765724"/>
        </p:xfrm>
        <a:graphic>
          <a:graphicData uri="http://schemas.openxmlformats.org/drawingml/2006/table">
            <a:tbl>
              <a:tblPr firstRow="1" bandRow="1">
                <a:tableStyleId>{5C22544A-7EE6-4342-B048-85BDC9FD1C3A}</a:tableStyleId>
              </a:tblPr>
              <a:tblGrid>
                <a:gridCol w="579634">
                  <a:extLst>
                    <a:ext uri="{9D8B030D-6E8A-4147-A177-3AD203B41FA5}">
                      <a16:colId xmlns:a16="http://schemas.microsoft.com/office/drawing/2014/main" val="3841152788"/>
                    </a:ext>
                  </a:extLst>
                </a:gridCol>
                <a:gridCol w="579634">
                  <a:extLst>
                    <a:ext uri="{9D8B030D-6E8A-4147-A177-3AD203B41FA5}">
                      <a16:colId xmlns:a16="http://schemas.microsoft.com/office/drawing/2014/main" val="3883390021"/>
                    </a:ext>
                  </a:extLst>
                </a:gridCol>
              </a:tblGrid>
              <a:tr h="436880">
                <a:tc>
                  <a:txBody>
                    <a:bodyPr/>
                    <a:lstStyle/>
                    <a:p>
                      <a:pPr algn="ctr"/>
                      <a:r>
                        <a:rPr lang="en-US" b="1" dirty="0">
                          <a:solidFill>
                            <a:srgbClr val="4C3282"/>
                          </a:solidFill>
                        </a:rPr>
                        <a:t>46</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W</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72681812"/>
                  </a:ext>
                </a:extLst>
              </a:tr>
              <a:tr h="442948">
                <a:tc>
                  <a:txBody>
                    <a:bodyPr/>
                    <a:lstStyle/>
                    <a:p>
                      <a:pPr algn="ctr"/>
                      <a:r>
                        <a:rPr lang="en-US" b="1" dirty="0">
                          <a:solidFill>
                            <a:srgbClr val="4C3282"/>
                          </a:solidFill>
                        </a:rPr>
                        <a:t>112</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r>
                        <a:rPr lang="en-US" b="0" dirty="0">
                          <a:solidFill>
                            <a:srgbClr val="4C3282"/>
                          </a:solidFill>
                        </a:rPr>
                        <a:t>X</a:t>
                      </a: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2283118998"/>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39938316"/>
                  </a:ext>
                </a:extLst>
              </a:tr>
              <a:tr h="442948">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tc>
                  <a:txBody>
                    <a:bodyPr/>
                    <a:lstStyle/>
                    <a:p>
                      <a:pPr algn="ctr"/>
                      <a:endParaRPr lang="en-US" b="1" dirty="0">
                        <a:solidFill>
                          <a:srgbClr val="4C3282"/>
                        </a:solidFill>
                      </a:endParaRPr>
                    </a:p>
                  </a:txBody>
                  <a:tcPr anchor="ctr">
                    <a:lnL w="28575" cap="flat" cmpd="sng" algn="ctr">
                      <a:solidFill>
                        <a:schemeClr val="tx1">
                          <a:lumMod val="95000"/>
                          <a:lumOff val="5000"/>
                        </a:schemeClr>
                      </a:solidFill>
                      <a:prstDash val="solid"/>
                      <a:round/>
                      <a:headEnd type="none" w="med" len="med"/>
                      <a:tailEnd type="none" w="med" len="med"/>
                    </a:lnL>
                    <a:lnR w="28575" cap="flat" cmpd="sng" algn="ctr">
                      <a:solidFill>
                        <a:schemeClr val="tx1">
                          <a:lumMod val="95000"/>
                          <a:lumOff val="5000"/>
                        </a:schemeClr>
                      </a:solidFill>
                      <a:prstDash val="solid"/>
                      <a:round/>
                      <a:headEnd type="none" w="med" len="med"/>
                      <a:tailEnd type="none" w="med" len="med"/>
                    </a:lnR>
                    <a:lnT w="28575" cap="flat" cmpd="sng" algn="ctr">
                      <a:solidFill>
                        <a:schemeClr val="tx1">
                          <a:lumMod val="95000"/>
                          <a:lumOff val="5000"/>
                        </a:schemeClr>
                      </a:solidFill>
                      <a:prstDash val="solid"/>
                      <a:round/>
                      <a:headEnd type="none" w="med" len="med"/>
                      <a:tailEnd type="none" w="med" len="med"/>
                    </a:lnT>
                    <a:lnB w="28575"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886709220"/>
                  </a:ext>
                </a:extLst>
              </a:tr>
            </a:tbl>
          </a:graphicData>
        </a:graphic>
      </p:graphicFrame>
      <p:cxnSp>
        <p:nvCxnSpPr>
          <p:cNvPr id="38" name="Straight Connector 37">
            <a:extLst>
              <a:ext uri="{FF2B5EF4-FFF2-40B4-BE49-F238E27FC236}">
                <a16:creationId xmlns:a16="http://schemas.microsoft.com/office/drawing/2014/main" id="{AA102857-1DB1-5F4F-8834-1DCFD63477C2}"/>
              </a:ext>
            </a:extLst>
          </p:cNvPr>
          <p:cNvCxnSpPr>
            <a:cxnSpLocks/>
            <a:stCxn id="9" idx="0"/>
          </p:cNvCxnSpPr>
          <p:nvPr/>
        </p:nvCxnSpPr>
        <p:spPr>
          <a:xfrm flipH="1" flipV="1">
            <a:off x="1259506" y="3429000"/>
            <a:ext cx="1099882" cy="1228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9CD333-538F-B941-9952-ECD551BCE9E0}"/>
              </a:ext>
            </a:extLst>
          </p:cNvPr>
          <p:cNvCxnSpPr>
            <a:cxnSpLocks/>
            <a:stCxn id="10" idx="0"/>
          </p:cNvCxnSpPr>
          <p:nvPr/>
        </p:nvCxnSpPr>
        <p:spPr>
          <a:xfrm flipH="1" flipV="1">
            <a:off x="1901631" y="3429001"/>
            <a:ext cx="1702394" cy="12267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EEFBFF0-295C-7B46-B94B-DD2D27DC275E}"/>
              </a:ext>
            </a:extLst>
          </p:cNvPr>
          <p:cNvCxnSpPr>
            <a:cxnSpLocks/>
            <a:stCxn id="31" idx="0"/>
          </p:cNvCxnSpPr>
          <p:nvPr/>
        </p:nvCxnSpPr>
        <p:spPr>
          <a:xfrm flipH="1" flipV="1">
            <a:off x="4513773" y="3422053"/>
            <a:ext cx="341704" cy="1233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173CF8-A18C-D946-8932-658DDAA11A12}"/>
              </a:ext>
            </a:extLst>
          </p:cNvPr>
          <p:cNvCxnSpPr>
            <a:cxnSpLocks/>
            <a:stCxn id="32" idx="0"/>
          </p:cNvCxnSpPr>
          <p:nvPr/>
        </p:nvCxnSpPr>
        <p:spPr>
          <a:xfrm flipH="1" flipV="1">
            <a:off x="5164128" y="3420339"/>
            <a:ext cx="938300" cy="12354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F0602F0-AE4D-7B4F-8322-32BA6BEBC7FC}"/>
              </a:ext>
            </a:extLst>
          </p:cNvPr>
          <p:cNvCxnSpPr>
            <a:cxnSpLocks/>
            <a:stCxn id="33" idx="0"/>
          </p:cNvCxnSpPr>
          <p:nvPr/>
        </p:nvCxnSpPr>
        <p:spPr>
          <a:xfrm flipH="1" flipV="1">
            <a:off x="5808813" y="3429000"/>
            <a:ext cx="1538252" cy="12250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F2BFB8A-AA07-5344-BC08-C9C83B49205F}"/>
              </a:ext>
            </a:extLst>
          </p:cNvPr>
          <p:cNvCxnSpPr>
            <a:cxnSpLocks/>
            <a:stCxn id="34" idx="0"/>
          </p:cNvCxnSpPr>
          <p:nvPr/>
        </p:nvCxnSpPr>
        <p:spPr>
          <a:xfrm flipH="1" flipV="1">
            <a:off x="6451469" y="3420339"/>
            <a:ext cx="2147048" cy="12354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5BC71A-4070-A24B-A7BC-863BF6F171F5}"/>
              </a:ext>
            </a:extLst>
          </p:cNvPr>
          <p:cNvCxnSpPr>
            <a:cxnSpLocks/>
            <a:stCxn id="35" idx="0"/>
          </p:cNvCxnSpPr>
          <p:nvPr/>
        </p:nvCxnSpPr>
        <p:spPr>
          <a:xfrm flipH="1" flipV="1">
            <a:off x="8385100" y="3417559"/>
            <a:ext cx="1460368" cy="12381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3980FC6-E867-D148-9FB8-2A7F7FD9FDBA}"/>
              </a:ext>
            </a:extLst>
          </p:cNvPr>
          <p:cNvCxnSpPr>
            <a:cxnSpLocks/>
            <a:stCxn id="37" idx="0"/>
          </p:cNvCxnSpPr>
          <p:nvPr/>
        </p:nvCxnSpPr>
        <p:spPr>
          <a:xfrm flipH="1" flipV="1">
            <a:off x="9050103" y="3417560"/>
            <a:ext cx="2040002" cy="12364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75408DC3-6BB6-8342-B156-42E0DFA6EEB2}"/>
              </a:ext>
            </a:extLst>
          </p:cNvPr>
          <p:cNvPicPr>
            <a:picLocks noChangeAspect="1"/>
          </p:cNvPicPr>
          <p:nvPr/>
        </p:nvPicPr>
        <p:blipFill>
          <a:blip r:embed="rId3"/>
          <a:stretch>
            <a:fillRect/>
          </a:stretch>
        </p:blipFill>
        <p:spPr>
          <a:xfrm>
            <a:off x="9654443" y="1267445"/>
            <a:ext cx="2431556" cy="698000"/>
          </a:xfrm>
          <a:prstGeom prst="rect">
            <a:avLst/>
          </a:prstGeom>
        </p:spPr>
      </p:pic>
    </p:spTree>
    <p:extLst>
      <p:ext uri="{BB962C8B-B14F-4D97-AF65-F5344CB8AC3E}">
        <p14:creationId xmlns:p14="http://schemas.microsoft.com/office/powerpoint/2010/main" val="261274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B021-761F-B642-8119-07B1C72EFA38}"/>
              </a:ext>
            </a:extLst>
          </p:cNvPr>
          <p:cNvSpPr>
            <a:spLocks noGrp="1"/>
          </p:cNvSpPr>
          <p:nvPr>
            <p:ph type="title"/>
          </p:nvPr>
        </p:nvSpPr>
        <p:spPr>
          <a:xfrm>
            <a:off x="838199" y="456565"/>
            <a:ext cx="11038115" cy="762635"/>
          </a:xfrm>
        </p:spPr>
        <p:txBody>
          <a:bodyPr>
            <a:normAutofit/>
          </a:bodyPr>
          <a:lstStyle/>
          <a:p>
            <a:r>
              <a:rPr lang="en-US" dirty="0"/>
              <a:t>Why Are B+ Trees so Disk-Friendly? (Summary)</a:t>
            </a:r>
          </a:p>
        </p:txBody>
      </p:sp>
      <p:sp>
        <p:nvSpPr>
          <p:cNvPr id="3" name="Content Placeholder 2">
            <a:extLst>
              <a:ext uri="{FF2B5EF4-FFF2-40B4-BE49-F238E27FC236}">
                <a16:creationId xmlns:a16="http://schemas.microsoft.com/office/drawing/2014/main" id="{74DE7311-1235-7D46-A7FD-D461D2FDCFF7}"/>
              </a:ext>
            </a:extLst>
          </p:cNvPr>
          <p:cNvSpPr>
            <a:spLocks noGrp="1"/>
          </p:cNvSpPr>
          <p:nvPr>
            <p:ph idx="1"/>
          </p:nvPr>
        </p:nvSpPr>
        <p:spPr/>
        <p:txBody>
          <a:bodyPr>
            <a:normAutofit fontScale="92500" lnSpcReduction="10000"/>
          </a:bodyPr>
          <a:lstStyle/>
          <a:p>
            <a:endParaRPr lang="en-US" dirty="0"/>
          </a:p>
          <a:p>
            <a:pPr marL="457200" indent="-457200">
              <a:buFont typeface="+mj-lt"/>
              <a:buAutoNum type="arabicPeriod"/>
            </a:pPr>
            <a:r>
              <a:rPr lang="en-US" dirty="0"/>
              <a:t>We </a:t>
            </a:r>
            <a:r>
              <a:rPr lang="en-US" b="1" dirty="0"/>
              <a:t>minimized the height </a:t>
            </a:r>
            <a:r>
              <a:rPr lang="en-US" dirty="0"/>
              <a:t>of the tree by adding more keys/potential children at every node.  Because the nodes are more spread out at a shallower place in the tree, it takes fewer nodes (disk-accesses) to traverse to a leaf.</a:t>
            </a:r>
          </a:p>
          <a:p>
            <a:pPr marL="457200" indent="-457200">
              <a:buFont typeface="+mj-lt"/>
              <a:buAutoNum type="arabicPeriod"/>
            </a:pPr>
            <a:r>
              <a:rPr lang="en-US" dirty="0"/>
              <a:t>All relevant information about a single node </a:t>
            </a:r>
            <a:r>
              <a:rPr lang="en-US" b="1" dirty="0"/>
              <a:t>fits in one page </a:t>
            </a:r>
            <a:r>
              <a:rPr lang="en-US" dirty="0"/>
              <a:t>(If it’s an internal node: all the keys it needs to determine which branch it should go down next. If it’s a leaf: the relevant K/V pairs). </a:t>
            </a:r>
          </a:p>
          <a:p>
            <a:pPr marL="457200" indent="-457200">
              <a:buFont typeface="+mj-lt"/>
              <a:buAutoNum type="arabicPeriod"/>
            </a:pPr>
            <a:r>
              <a:rPr lang="en-US" dirty="0"/>
              <a:t>We use </a:t>
            </a:r>
            <a:r>
              <a:rPr lang="en-US" b="1" dirty="0"/>
              <a:t>as much of the page as we can</a:t>
            </a:r>
            <a:r>
              <a:rPr lang="en-US" dirty="0"/>
              <a:t>: each node contains many keys that are all brought in at once with a single disk access, basically “for free”. </a:t>
            </a:r>
          </a:p>
          <a:p>
            <a:pPr marL="457200" indent="-457200">
              <a:buFont typeface="+mj-lt"/>
              <a:buAutoNum type="arabicPeriod"/>
            </a:pPr>
            <a:r>
              <a:rPr lang="en-US" dirty="0"/>
              <a:t>The time needed to do a search within a node is </a:t>
            </a:r>
            <a:r>
              <a:rPr lang="en-US" b="1" dirty="0"/>
              <a:t>insignificant</a:t>
            </a:r>
            <a:r>
              <a:rPr lang="en-US" dirty="0"/>
              <a:t> compared to disk access time, so looking within a node is also “free”.</a:t>
            </a:r>
          </a:p>
          <a:p>
            <a:pPr marL="457200" indent="-457200">
              <a:buFont typeface="+mj-lt"/>
              <a:buAutoNum type="arabicPeriod"/>
            </a:pPr>
            <a:endParaRPr lang="en-US" dirty="0"/>
          </a:p>
        </p:txBody>
      </p:sp>
    </p:spTree>
    <p:extLst>
      <p:ext uri="{BB962C8B-B14F-4D97-AF65-F5344CB8AC3E}">
        <p14:creationId xmlns:p14="http://schemas.microsoft.com/office/powerpoint/2010/main" val="1404929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7C87-8BB0-F64C-82BB-EB962D8282F0}"/>
              </a:ext>
            </a:extLst>
          </p:cNvPr>
          <p:cNvSpPr>
            <a:spLocks noGrp="1"/>
          </p:cNvSpPr>
          <p:nvPr>
            <p:ph type="title"/>
          </p:nvPr>
        </p:nvSpPr>
        <p:spPr/>
        <p:txBody>
          <a:bodyPr>
            <a:normAutofit/>
          </a:bodyPr>
          <a:lstStyle/>
          <a:p>
            <a:r>
              <a:rPr lang="en-US" dirty="0"/>
              <a:t>What About Inserting/Removing?</a:t>
            </a:r>
          </a:p>
        </p:txBody>
      </p:sp>
      <p:sp>
        <p:nvSpPr>
          <p:cNvPr id="3" name="Content Placeholder 2">
            <a:extLst>
              <a:ext uri="{FF2B5EF4-FFF2-40B4-BE49-F238E27FC236}">
                <a16:creationId xmlns:a16="http://schemas.microsoft.com/office/drawing/2014/main" id="{93D8AFA3-A977-164A-BECC-087F2C208C05}"/>
              </a:ext>
            </a:extLst>
          </p:cNvPr>
          <p:cNvSpPr>
            <a:spLocks noGrp="1"/>
          </p:cNvSpPr>
          <p:nvPr>
            <p:ph idx="1"/>
          </p:nvPr>
        </p:nvSpPr>
        <p:spPr/>
        <p:txBody>
          <a:bodyPr>
            <a:normAutofit lnSpcReduction="10000"/>
          </a:bodyPr>
          <a:lstStyle/>
          <a:p>
            <a:r>
              <a:rPr lang="en-US" dirty="0"/>
              <a:t>Beyond the scope of this class</a:t>
            </a:r>
          </a:p>
          <a:p>
            <a:r>
              <a:rPr lang="en-US" dirty="0"/>
              <a:t>Our goal in 373: to learn enough about B+ Tree usage so you know when to consider using one in your program! You don’t need to be able to implement.</a:t>
            </a:r>
          </a:p>
          <a:p>
            <a:pPr marL="0" indent="0">
              <a:buNone/>
            </a:pPr>
            <a:endParaRPr lang="en-US" dirty="0"/>
          </a:p>
          <a:p>
            <a:r>
              <a:rPr lang="en-US" dirty="0"/>
              <a:t>Takeaways:</a:t>
            </a:r>
          </a:p>
          <a:p>
            <a:pPr lvl="1">
              <a:buFont typeface="Wingdings" pitchFamily="2" charset="2"/>
              <a:buChar char="§"/>
            </a:pPr>
            <a:r>
              <a:rPr lang="en-US" dirty="0"/>
              <a:t> Disk lookups are slow, so if you have large amounts of data (enough that it spills over onto the disk), consider using a B+ trees!</a:t>
            </a:r>
          </a:p>
          <a:p>
            <a:pPr lvl="2">
              <a:buFont typeface="Wingdings" pitchFamily="2" charset="2"/>
              <a:buChar char="§"/>
            </a:pPr>
            <a:r>
              <a:rPr lang="en-US" dirty="0"/>
              <a:t>Databases use these </a:t>
            </a:r>
            <a:r>
              <a:rPr lang="en-US" i="1" dirty="0"/>
              <a:t>all</a:t>
            </a:r>
            <a:r>
              <a:rPr lang="en-US" dirty="0"/>
              <a:t> the time! Even the very core file system in your computer makes use of B+ trees</a:t>
            </a:r>
          </a:p>
          <a:p>
            <a:pPr lvl="1">
              <a:buFont typeface="Wingdings" pitchFamily="2" charset="2"/>
              <a:buChar char="§"/>
            </a:pPr>
            <a:r>
              <a:rPr lang="en-US" dirty="0"/>
              <a:t>B+ trees minimize the # of disk accesses by stuff as much data into each node so that the height of tree is short, and every node requires just one disk access</a:t>
            </a:r>
          </a:p>
          <a:p>
            <a:pPr lvl="1">
              <a:buFont typeface="Wingdings" pitchFamily="2" charset="2"/>
              <a:buChar char="§"/>
            </a:pPr>
            <a:endParaRPr lang="en-US" dirty="0"/>
          </a:p>
        </p:txBody>
      </p:sp>
    </p:spTree>
    <p:extLst>
      <p:ext uri="{BB962C8B-B14F-4D97-AF65-F5344CB8AC3E}">
        <p14:creationId xmlns:p14="http://schemas.microsoft.com/office/powerpoint/2010/main" val="32988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0611-EE70-4FC4-B936-FF48EFA263FA}"/>
              </a:ext>
            </a:extLst>
          </p:cNvPr>
          <p:cNvSpPr>
            <a:spLocks noGrp="1"/>
          </p:cNvSpPr>
          <p:nvPr>
            <p:ph type="title"/>
          </p:nvPr>
        </p:nvSpPr>
        <p:spPr/>
        <p:txBody>
          <a:bodyPr/>
          <a:lstStyle/>
          <a:p>
            <a:r>
              <a:rPr lang="en-US" dirty="0"/>
              <a:t>B+ Tree Invariants</a:t>
            </a:r>
          </a:p>
        </p:txBody>
      </p:sp>
      <p:sp>
        <p:nvSpPr>
          <p:cNvPr id="3" name="Content Placeholder 2">
            <a:extLst>
              <a:ext uri="{FF2B5EF4-FFF2-40B4-BE49-F238E27FC236}">
                <a16:creationId xmlns:a16="http://schemas.microsoft.com/office/drawing/2014/main" id="{22824D35-FCAE-467C-B98D-0A29D39DF3FD}"/>
              </a:ext>
            </a:extLst>
          </p:cNvPr>
          <p:cNvSpPr>
            <a:spLocks noGrp="1"/>
          </p:cNvSpPr>
          <p:nvPr>
            <p:ph idx="1"/>
          </p:nvPr>
        </p:nvSpPr>
        <p:spPr/>
        <p:txBody>
          <a:bodyPr>
            <a:normAutofit/>
          </a:bodyPr>
          <a:lstStyle/>
          <a:p>
            <a:r>
              <a:rPr lang="en-US" dirty="0"/>
              <a:t>Defined by 3 different invariants:</a:t>
            </a:r>
          </a:p>
          <a:p>
            <a:pPr marL="457200" lvl="1" indent="0">
              <a:buNone/>
            </a:pPr>
            <a:r>
              <a:rPr lang="en-US" dirty="0"/>
              <a:t>1. B+ trees must have two different types of nodes: internal nodes and leaf nodes</a:t>
            </a:r>
          </a:p>
          <a:p>
            <a:pPr lvl="2"/>
            <a:r>
              <a:rPr lang="en-US" dirty="0"/>
              <a:t>An </a:t>
            </a:r>
            <a:r>
              <a:rPr lang="en-US" b="1" dirty="0">
                <a:solidFill>
                  <a:schemeClr val="accent3"/>
                </a:solidFill>
              </a:rPr>
              <a:t>Internal Node</a:t>
            </a:r>
            <a:r>
              <a:rPr lang="en-US" dirty="0">
                <a:solidFill>
                  <a:schemeClr val="accent3"/>
                </a:solidFill>
              </a:rPr>
              <a:t> </a:t>
            </a:r>
            <a:r>
              <a:rPr lang="en-US" dirty="0"/>
              <a:t>contains </a:t>
            </a:r>
            <a:r>
              <a:rPr lang="en-US" i="1" dirty="0"/>
              <a:t>M</a:t>
            </a:r>
            <a:r>
              <a:rPr lang="en-US" dirty="0"/>
              <a:t> pointers to children and </a:t>
            </a:r>
            <a:r>
              <a:rPr lang="en-US" i="1" dirty="0"/>
              <a:t>M</a:t>
            </a:r>
            <a:r>
              <a:rPr lang="en-US" dirty="0"/>
              <a:t> – 1  </a:t>
            </a:r>
            <a:r>
              <a:rPr lang="en-US" b="1" dirty="0"/>
              <a:t>sorted </a:t>
            </a:r>
            <a:r>
              <a:rPr lang="en-US" dirty="0"/>
              <a:t>keys. (M must be greater than 2)</a:t>
            </a:r>
          </a:p>
          <a:p>
            <a:pPr lvl="2"/>
            <a:r>
              <a:rPr lang="en-US" dirty="0"/>
              <a:t>A</a:t>
            </a:r>
            <a:r>
              <a:rPr lang="en-US" b="1" dirty="0">
                <a:solidFill>
                  <a:srgbClr val="4C3282"/>
                </a:solidFill>
              </a:rPr>
              <a:t> </a:t>
            </a:r>
            <a:r>
              <a:rPr lang="en-US" b="1" dirty="0">
                <a:solidFill>
                  <a:schemeClr val="accent3"/>
                </a:solidFill>
              </a:rPr>
              <a:t>Leaf Node</a:t>
            </a:r>
            <a:r>
              <a:rPr lang="en-US" dirty="0">
                <a:solidFill>
                  <a:schemeClr val="accent3"/>
                </a:solidFill>
              </a:rPr>
              <a:t> </a:t>
            </a:r>
            <a:r>
              <a:rPr lang="en-US" dirty="0"/>
              <a:t>contains </a:t>
            </a:r>
            <a:r>
              <a:rPr lang="en-US" i="1" dirty="0"/>
              <a:t>L</a:t>
            </a:r>
            <a:r>
              <a:rPr lang="en-US" dirty="0"/>
              <a:t> key-value pairs, </a:t>
            </a:r>
            <a:r>
              <a:rPr lang="en-US" u="sng" dirty="0"/>
              <a:t>sorted</a:t>
            </a:r>
            <a:r>
              <a:rPr lang="en-US" dirty="0"/>
              <a:t> by key. </a:t>
            </a:r>
            <a:endParaRPr lang="en-US" b="1" dirty="0"/>
          </a:p>
          <a:p>
            <a:pPr marL="457200" lvl="1" indent="0">
              <a:buNone/>
            </a:pPr>
            <a:r>
              <a:rPr lang="en-US" dirty="0"/>
              <a:t>2. B+ trees order invariant</a:t>
            </a:r>
          </a:p>
          <a:p>
            <a:pPr lvl="2"/>
            <a:r>
              <a:rPr lang="en-US" dirty="0"/>
              <a:t>For any given key k, all subtrees to the left may only contain keys that satisfy x &lt; k</a:t>
            </a:r>
          </a:p>
          <a:p>
            <a:pPr lvl="2"/>
            <a:r>
              <a:rPr lang="en-US" dirty="0"/>
              <a:t>All subtrees to the right may only contain keys x that satisfy k &gt;= x</a:t>
            </a:r>
          </a:p>
          <a:p>
            <a:pPr marL="457200" lvl="1" indent="0">
              <a:buNone/>
            </a:pPr>
            <a:r>
              <a:rPr lang="en-US" dirty="0"/>
              <a:t>3. B+ trees structure invariant</a:t>
            </a:r>
          </a:p>
          <a:p>
            <a:pPr lvl="2"/>
            <a:r>
              <a:rPr lang="en-US" dirty="0"/>
              <a:t>If n &lt;= </a:t>
            </a:r>
            <a:r>
              <a:rPr lang="en-US" i="1" dirty="0"/>
              <a:t>L</a:t>
            </a:r>
            <a:r>
              <a:rPr lang="en-US" dirty="0"/>
              <a:t>, the root is a leaf</a:t>
            </a:r>
          </a:p>
          <a:p>
            <a:pPr lvl="2"/>
            <a:r>
              <a:rPr lang="en-US" dirty="0"/>
              <a:t>If n &gt;=</a:t>
            </a:r>
            <a:r>
              <a:rPr lang="en-US" i="1" dirty="0"/>
              <a:t> L</a:t>
            </a:r>
            <a:r>
              <a:rPr lang="en-US" dirty="0"/>
              <a:t>, root node must be an internal node containing 2 to M children</a:t>
            </a:r>
          </a:p>
          <a:p>
            <a:pPr lvl="2"/>
            <a:r>
              <a:rPr lang="en-US" dirty="0"/>
              <a:t>All nodes must be at least half-full</a:t>
            </a:r>
          </a:p>
        </p:txBody>
      </p:sp>
    </p:spTree>
    <p:extLst>
      <p:ext uri="{BB962C8B-B14F-4D97-AF65-F5344CB8AC3E}">
        <p14:creationId xmlns:p14="http://schemas.microsoft.com/office/powerpoint/2010/main" val="338909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BECC-AB32-5B48-832B-D56F0E90CEF8}"/>
              </a:ext>
            </a:extLst>
          </p:cNvPr>
          <p:cNvSpPr>
            <a:spLocks noGrp="1"/>
          </p:cNvSpPr>
          <p:nvPr>
            <p:ph type="title"/>
          </p:nvPr>
        </p:nvSpPr>
        <p:spPr/>
        <p:txBody>
          <a:bodyPr/>
          <a:lstStyle/>
          <a:p>
            <a:r>
              <a:rPr lang="en-US" dirty="0"/>
              <a:t>Diving Deeper into the Computer</a:t>
            </a:r>
          </a:p>
        </p:txBody>
      </p:sp>
      <p:sp>
        <p:nvSpPr>
          <p:cNvPr id="4" name="Content Placeholder 3">
            <a:extLst>
              <a:ext uri="{FF2B5EF4-FFF2-40B4-BE49-F238E27FC236}">
                <a16:creationId xmlns:a16="http://schemas.microsoft.com/office/drawing/2014/main" id="{DE96E6FD-199D-664E-AA6A-DEF1E8B19307}"/>
              </a:ext>
            </a:extLst>
          </p:cNvPr>
          <p:cNvSpPr txBox="1">
            <a:spLocks noGrp="1"/>
          </p:cNvSpPr>
          <p:nvPr>
            <p:ph idx="1"/>
          </p:nvPr>
        </p:nvSpPr>
        <p:spPr>
          <a:xfrm>
            <a:off x="838200" y="1371600"/>
            <a:ext cx="10187609" cy="3191643"/>
          </a:xfrm>
          <a:prstGeom prst="rect">
            <a:avLst/>
          </a:prstGeom>
          <a:noFill/>
        </p:spPr>
        <p:txBody>
          <a:bodyPr wrap="square" rtlCol="0">
            <a:spAutoFit/>
          </a:bodyPr>
          <a:lstStyle/>
          <a:p>
            <a:r>
              <a:rPr lang="en-US" dirty="0"/>
              <a:t>In CSE 373, we only need to know enough about the computer’s workings to understand how it could impact performance</a:t>
            </a:r>
          </a:p>
          <a:p>
            <a:r>
              <a:rPr lang="en-US" dirty="0"/>
              <a:t>But there’s </a:t>
            </a:r>
            <a:r>
              <a:rPr lang="en-US" i="1" dirty="0"/>
              <a:t>so</a:t>
            </a:r>
            <a:r>
              <a:rPr lang="en-US" dirty="0"/>
              <a:t> much more to learn if you’re interested! A really cool topic to explore</a:t>
            </a:r>
          </a:p>
          <a:p>
            <a:r>
              <a:rPr lang="en-US" dirty="0"/>
              <a:t>Great place to get started: </a:t>
            </a:r>
            <a:r>
              <a:rPr lang="en-US" dirty="0">
                <a:hlinkClick r:id="rId3"/>
              </a:rPr>
              <a:t>https://www.youtube.com/watch?v=fpnE6UAfbtU</a:t>
            </a:r>
            <a:endParaRPr lang="en-US" dirty="0"/>
          </a:p>
          <a:p>
            <a:r>
              <a:rPr lang="en-US" dirty="0"/>
              <a:t>There are plenty of </a:t>
            </a:r>
            <a:r>
              <a:rPr lang="en-US" dirty="0">
                <a:hlinkClick r:id="rId4"/>
              </a:rPr>
              <a:t>UW ECE courses</a:t>
            </a:r>
            <a:r>
              <a:rPr lang="en-US" dirty="0"/>
              <a:t> that go into these details!</a:t>
            </a:r>
          </a:p>
        </p:txBody>
      </p:sp>
    </p:spTree>
    <p:extLst>
      <p:ext uri="{BB962C8B-B14F-4D97-AF65-F5344CB8AC3E}">
        <p14:creationId xmlns:p14="http://schemas.microsoft.com/office/powerpoint/2010/main" val="362300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F73F-BEC9-D942-999D-9F2597AD9E1E}"/>
              </a:ext>
            </a:extLst>
          </p:cNvPr>
          <p:cNvSpPr>
            <a:spLocks noGrp="1"/>
          </p:cNvSpPr>
          <p:nvPr>
            <p:ph type="title"/>
          </p:nvPr>
        </p:nvSpPr>
        <p:spPr/>
        <p:txBody>
          <a:bodyPr/>
          <a:lstStyle/>
          <a:p>
            <a:r>
              <a:rPr lang="en-US" sz="3200" i="1" dirty="0">
                <a:solidFill>
                  <a:schemeClr val="accent4"/>
                </a:solidFill>
              </a:rPr>
              <a:t>Review</a:t>
            </a:r>
            <a:r>
              <a:rPr lang="en-US" dirty="0"/>
              <a:t>  AVL Trees</a:t>
            </a:r>
          </a:p>
        </p:txBody>
      </p:sp>
      <p:sp>
        <p:nvSpPr>
          <p:cNvPr id="3" name="Content Placeholder 2">
            <a:extLst>
              <a:ext uri="{FF2B5EF4-FFF2-40B4-BE49-F238E27FC236}">
                <a16:creationId xmlns:a16="http://schemas.microsoft.com/office/drawing/2014/main" id="{D23FA731-5B3F-A542-A052-EBF94753A11B}"/>
              </a:ext>
            </a:extLst>
          </p:cNvPr>
          <p:cNvSpPr>
            <a:spLocks noGrp="1"/>
          </p:cNvSpPr>
          <p:nvPr>
            <p:ph idx="1"/>
          </p:nvPr>
        </p:nvSpPr>
        <p:spPr>
          <a:xfrm>
            <a:off x="838200" y="3599617"/>
            <a:ext cx="4821455" cy="2801817"/>
          </a:xfrm>
        </p:spPr>
        <p:txBody>
          <a:bodyPr>
            <a:normAutofit fontScale="85000" lnSpcReduction="20000"/>
          </a:bodyPr>
          <a:lstStyle/>
          <a:p>
            <a:r>
              <a:rPr lang="en-US" dirty="0"/>
              <a:t>All operations on an AVL Tree have a logarithmic worst case</a:t>
            </a:r>
          </a:p>
          <a:p>
            <a:pPr lvl="1"/>
            <a:r>
              <a:rPr lang="en-US" dirty="0"/>
              <a:t>Because these trees are always balanced!</a:t>
            </a:r>
          </a:p>
          <a:p>
            <a:r>
              <a:rPr lang="en-US" dirty="0"/>
              <a:t>The act of rebalancing adds no more than a constant factor to insert and delete</a:t>
            </a:r>
          </a:p>
          <a:p>
            <a:pPr>
              <a:buFont typeface="Wingdings" pitchFamily="2" charset="2"/>
              <a:buChar char="Ø"/>
            </a:pPr>
            <a:r>
              <a:rPr lang="en-US" dirty="0"/>
              <a:t>Asymptotically, just better than a normal BST!</a:t>
            </a:r>
          </a:p>
        </p:txBody>
      </p:sp>
      <p:sp>
        <p:nvSpPr>
          <p:cNvPr id="5" name="Content Placeholder 2">
            <a:extLst>
              <a:ext uri="{FF2B5EF4-FFF2-40B4-BE49-F238E27FC236}">
                <a16:creationId xmlns:a16="http://schemas.microsoft.com/office/drawing/2014/main" id="{478837B7-B262-704F-B760-A140D788138A}"/>
              </a:ext>
            </a:extLst>
          </p:cNvPr>
          <p:cNvSpPr txBox="1">
            <a:spLocks/>
          </p:cNvSpPr>
          <p:nvPr/>
        </p:nvSpPr>
        <p:spPr>
          <a:xfrm>
            <a:off x="6718434" y="3571874"/>
            <a:ext cx="4635366" cy="260508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Relatively difficult to program and debug (so many moving parts during a rotation)</a:t>
            </a:r>
          </a:p>
          <a:p>
            <a:r>
              <a:rPr lang="en-US" dirty="0"/>
              <a:t>Additional space for the height field</a:t>
            </a:r>
          </a:p>
          <a:p>
            <a:r>
              <a:rPr lang="en-US" dirty="0"/>
              <a:t>Though asymptotically faster, rebalancing </a:t>
            </a:r>
            <a:r>
              <a:rPr lang="en-US" i="1" dirty="0"/>
              <a:t>does</a:t>
            </a:r>
            <a:r>
              <a:rPr lang="en-US" dirty="0"/>
              <a:t> take some time</a:t>
            </a:r>
          </a:p>
          <a:p>
            <a:pPr lvl="1"/>
            <a:r>
              <a:rPr lang="en-US" dirty="0"/>
              <a:t>Depends how important every little bit of performance is to you</a:t>
            </a:r>
          </a:p>
        </p:txBody>
      </p:sp>
      <p:sp>
        <p:nvSpPr>
          <p:cNvPr id="6" name="TextBox 5">
            <a:extLst>
              <a:ext uri="{FF2B5EF4-FFF2-40B4-BE49-F238E27FC236}">
                <a16:creationId xmlns:a16="http://schemas.microsoft.com/office/drawing/2014/main" id="{20887BC5-6794-DC48-8613-EDF466C323FB}"/>
              </a:ext>
            </a:extLst>
          </p:cNvPr>
          <p:cNvSpPr txBox="1"/>
          <p:nvPr/>
        </p:nvSpPr>
        <p:spPr>
          <a:xfrm>
            <a:off x="2389525" y="3024516"/>
            <a:ext cx="985847" cy="523220"/>
          </a:xfrm>
          <a:prstGeom prst="rect">
            <a:avLst/>
          </a:prstGeom>
          <a:noFill/>
        </p:spPr>
        <p:txBody>
          <a:bodyPr wrap="none" rtlCol="0">
            <a:spAutoFit/>
          </a:bodyPr>
          <a:lstStyle/>
          <a:p>
            <a:r>
              <a:rPr lang="en-US" sz="2800" b="1" dirty="0"/>
              <a:t>PROS</a:t>
            </a:r>
          </a:p>
        </p:txBody>
      </p:sp>
      <p:sp>
        <p:nvSpPr>
          <p:cNvPr id="7" name="TextBox 6">
            <a:extLst>
              <a:ext uri="{FF2B5EF4-FFF2-40B4-BE49-F238E27FC236}">
                <a16:creationId xmlns:a16="http://schemas.microsoft.com/office/drawing/2014/main" id="{D68C6B25-E970-ED46-9E68-B21D7F6A25D6}"/>
              </a:ext>
            </a:extLst>
          </p:cNvPr>
          <p:cNvSpPr txBox="1"/>
          <p:nvPr/>
        </p:nvSpPr>
        <p:spPr>
          <a:xfrm>
            <a:off x="8410875" y="3024516"/>
            <a:ext cx="1022011" cy="523220"/>
          </a:xfrm>
          <a:prstGeom prst="rect">
            <a:avLst/>
          </a:prstGeom>
          <a:noFill/>
        </p:spPr>
        <p:txBody>
          <a:bodyPr wrap="none" rtlCol="0">
            <a:spAutoFit/>
          </a:bodyPr>
          <a:lstStyle/>
          <a:p>
            <a:r>
              <a:rPr lang="en-US" sz="2800" b="1" dirty="0"/>
              <a:t>CONS</a:t>
            </a:r>
          </a:p>
        </p:txBody>
      </p:sp>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5F8B30D6-CE63-C44D-9390-5720E7EBA285}"/>
                  </a:ext>
                </a:extLst>
              </p:cNvPr>
              <p:cNvGraphicFramePr>
                <a:graphicFrameLocks noGrp="1"/>
              </p:cNvGraphicFramePr>
              <p:nvPr>
                <p:extLst>
                  <p:ext uri="{D42A27DB-BD31-4B8C-83A1-F6EECF244321}">
                    <p14:modId xmlns:p14="http://schemas.microsoft.com/office/powerpoint/2010/main" val="179408202"/>
                  </p:ext>
                </p:extLst>
              </p:nvPr>
            </p:nvGraphicFramePr>
            <p:xfrm>
              <a:off x="6937047" y="456565"/>
              <a:ext cx="4416753" cy="2226308"/>
            </p:xfrm>
            <a:graphic>
              <a:graphicData uri="http://schemas.openxmlformats.org/drawingml/2006/table">
                <a:tbl>
                  <a:tblPr firstRow="1" bandRow="1">
                    <a:tableStyleId>{5C22544A-7EE6-4342-B048-85BDC9FD1C3A}</a:tableStyleId>
                  </a:tblPr>
                  <a:tblGrid>
                    <a:gridCol w="1652954">
                      <a:extLst>
                        <a:ext uri="{9D8B030D-6E8A-4147-A177-3AD203B41FA5}">
                          <a16:colId xmlns:a16="http://schemas.microsoft.com/office/drawing/2014/main" val="1834949419"/>
                        </a:ext>
                      </a:extLst>
                    </a:gridCol>
                    <a:gridCol w="1500554">
                      <a:extLst>
                        <a:ext uri="{9D8B030D-6E8A-4147-A177-3AD203B41FA5}">
                          <a16:colId xmlns:a16="http://schemas.microsoft.com/office/drawing/2014/main" val="567650449"/>
                        </a:ext>
                      </a:extLst>
                    </a:gridCol>
                    <a:gridCol w="1263245">
                      <a:extLst>
                        <a:ext uri="{9D8B030D-6E8A-4147-A177-3AD203B41FA5}">
                          <a16:colId xmlns:a16="http://schemas.microsoft.com/office/drawing/2014/main" val="541583742"/>
                        </a:ext>
                      </a:extLst>
                    </a:gridCol>
                  </a:tblGrid>
                  <a:tr h="318044">
                    <a:tc>
                      <a:txBody>
                        <a:bodyPr/>
                        <a:lstStyle/>
                        <a:p>
                          <a:pPr algn="ctr"/>
                          <a:r>
                            <a:rPr lang="en-US" sz="1400" dirty="0"/>
                            <a:t>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t>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t>Runtime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53868693"/>
                      </a:ext>
                    </a:extLst>
                  </a:tr>
                  <a:tr h="318044">
                    <a:tc rowSpan="2">
                      <a:txBody>
                        <a:bodyPr/>
                        <a:lstStyle/>
                        <a:p>
                          <a:pPr algn="ctr"/>
                          <a:r>
                            <a:rPr lang="en-US" sz="1200" dirty="0" err="1">
                              <a:latin typeface="Consolas" panose="020B0609020204030204" pitchFamily="49" charset="0"/>
                              <a:cs typeface="Consolas" panose="020B0609020204030204" pitchFamily="49" charset="0"/>
                            </a:rPr>
                            <a:t>containsKey</a:t>
                          </a:r>
                          <a:r>
                            <a:rPr lang="en-US" sz="1200" dirty="0">
                              <a:latin typeface="Consolas" panose="020B0609020204030204" pitchFamily="49" charset="0"/>
                              <a:cs typeface="Consolas" panose="020B0609020204030204" pitchFamily="49" charset="0"/>
                            </a:rPr>
                            <a:t>(key)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Θ</m:t>
                              </m:r>
                            </m:oMath>
                          </a14:m>
                          <a:r>
                            <a:rPr lang="en-US" sz="14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268534"/>
                      </a:ext>
                    </a:extLst>
                  </a:tr>
                  <a:tr h="318044">
                    <a:tc vMerge="1">
                      <a:txBody>
                        <a:bodyPr/>
                        <a:lstStyle/>
                        <a:p>
                          <a:pPr algn="ctr"/>
                          <a:endParaRPr lang="en-US" sz="1400" dirty="0">
                            <a:latin typeface="Consolas" panose="020B0609020204030204" pitchFamily="49" charset="0"/>
                            <a:cs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Θ</m:t>
                              </m:r>
                            </m:oMath>
                          </a14:m>
                          <a:r>
                            <a:rPr lang="en-US" sz="1400" dirty="0"/>
                            <a:t>(log</a:t>
                          </a:r>
                          <a:r>
                            <a:rPr lang="en-US" sz="1400" baseline="0" dirty="0"/>
                            <a:t> n</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9321291"/>
                      </a:ext>
                    </a:extLst>
                  </a:tr>
                  <a:tr h="318044">
                    <a:tc rowSpan="2">
                      <a:txBody>
                        <a:bodyPr/>
                        <a:lstStyle/>
                        <a:p>
                          <a:pPr algn="ctr"/>
                          <a:r>
                            <a:rPr lang="en-US" sz="1200" dirty="0">
                              <a:latin typeface="Consolas" panose="020B0609020204030204" pitchFamily="49" charset="0"/>
                              <a:cs typeface="Consolas" panose="020B0609020204030204" pitchFamily="49" charset="0"/>
                            </a:rPr>
                            <a:t>insert(key)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Θ</m:t>
                              </m:r>
                            </m:oMath>
                          </a14:m>
                          <a:r>
                            <a:rPr lang="en-US" sz="1400" dirty="0"/>
                            <a:t>(log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0155150"/>
                      </a:ext>
                    </a:extLst>
                  </a:tr>
                  <a:tr h="318044">
                    <a:tc vMerge="1">
                      <a:txBody>
                        <a:bodyPr/>
                        <a:lstStyle/>
                        <a:p>
                          <a:pPr algn="ctr"/>
                          <a:endParaRPr lang="en-US" sz="1400" dirty="0">
                            <a:latin typeface="Consolas" panose="020B0609020204030204" pitchFamily="49" charset="0"/>
                            <a:cs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Θ</m:t>
                              </m:r>
                            </m:oMath>
                          </a14:m>
                          <a:r>
                            <a:rPr lang="en-US" sz="1400" dirty="0"/>
                            <a:t>(lo</a:t>
                          </a:r>
                          <a:r>
                            <a:rPr lang="en-US" sz="1400" baseline="0" dirty="0"/>
                            <a:t>g n</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480964"/>
                      </a:ext>
                    </a:extLst>
                  </a:tr>
                  <a:tr h="318044">
                    <a:tc rowSpan="2">
                      <a:txBody>
                        <a:bodyPr/>
                        <a:lstStyle/>
                        <a:p>
                          <a:pPr algn="ctr"/>
                          <a:r>
                            <a:rPr lang="en-US" sz="1200" dirty="0">
                              <a:latin typeface="Consolas" panose="020B0609020204030204" pitchFamily="49" charset="0"/>
                              <a:cs typeface="Consolas" panose="020B0609020204030204" pitchFamily="49" charset="0"/>
                            </a:rPr>
                            <a:t>delete(key)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Θ</m:t>
                              </m:r>
                            </m:oMath>
                          </a14:m>
                          <a:r>
                            <a:rPr lang="en-US" sz="1400" dirty="0"/>
                            <a:t>(log</a:t>
                          </a:r>
                          <a:r>
                            <a:rPr lang="en-US" sz="1400" baseline="0" dirty="0"/>
                            <a:t> n</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0179476"/>
                      </a:ext>
                    </a:extLst>
                  </a:tr>
                  <a:tr h="318044">
                    <a:tc vMerge="1">
                      <a:txBody>
                        <a:bodyPr/>
                        <a:lstStyle/>
                        <a:p>
                          <a:pPr algn="ctr"/>
                          <a:endParaRPr lang="en-US" sz="1400" dirty="0">
                            <a:latin typeface="Consolas" panose="020B0609020204030204" pitchFamily="49" charset="0"/>
                            <a:cs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Θ</m:t>
                              </m:r>
                            </m:oMath>
                          </a14:m>
                          <a:r>
                            <a:rPr lang="en-US" sz="1400" dirty="0"/>
                            <a:t>(lo</a:t>
                          </a:r>
                          <a:r>
                            <a:rPr lang="en-US" sz="1400" baseline="0" dirty="0"/>
                            <a:t>g n</a:t>
                          </a:r>
                          <a:r>
                            <a:rPr lang="en-US"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4483199"/>
                      </a:ext>
                    </a:extLst>
                  </a:tr>
                </a:tbl>
              </a:graphicData>
            </a:graphic>
          </p:graphicFrame>
        </mc:Choice>
        <mc:Fallback>
          <p:graphicFrame>
            <p:nvGraphicFramePr>
              <p:cNvPr id="8" name="Table 7">
                <a:extLst>
                  <a:ext uri="{FF2B5EF4-FFF2-40B4-BE49-F238E27FC236}">
                    <a16:creationId xmlns:a16="http://schemas.microsoft.com/office/drawing/2014/main" id="{5F8B30D6-CE63-C44D-9390-5720E7EBA285}"/>
                  </a:ext>
                </a:extLst>
              </p:cNvPr>
              <p:cNvGraphicFramePr>
                <a:graphicFrameLocks noGrp="1"/>
              </p:cNvGraphicFramePr>
              <p:nvPr>
                <p:extLst>
                  <p:ext uri="{D42A27DB-BD31-4B8C-83A1-F6EECF244321}">
                    <p14:modId xmlns:p14="http://schemas.microsoft.com/office/powerpoint/2010/main" val="179408202"/>
                  </p:ext>
                </p:extLst>
              </p:nvPr>
            </p:nvGraphicFramePr>
            <p:xfrm>
              <a:off x="6937047" y="456565"/>
              <a:ext cx="4416753" cy="2226308"/>
            </p:xfrm>
            <a:graphic>
              <a:graphicData uri="http://schemas.openxmlformats.org/drawingml/2006/table">
                <a:tbl>
                  <a:tblPr firstRow="1" bandRow="1">
                    <a:tableStyleId>{5C22544A-7EE6-4342-B048-85BDC9FD1C3A}</a:tableStyleId>
                  </a:tblPr>
                  <a:tblGrid>
                    <a:gridCol w="1652954">
                      <a:extLst>
                        <a:ext uri="{9D8B030D-6E8A-4147-A177-3AD203B41FA5}">
                          <a16:colId xmlns:a16="http://schemas.microsoft.com/office/drawing/2014/main" val="1834949419"/>
                        </a:ext>
                      </a:extLst>
                    </a:gridCol>
                    <a:gridCol w="1500554">
                      <a:extLst>
                        <a:ext uri="{9D8B030D-6E8A-4147-A177-3AD203B41FA5}">
                          <a16:colId xmlns:a16="http://schemas.microsoft.com/office/drawing/2014/main" val="567650449"/>
                        </a:ext>
                      </a:extLst>
                    </a:gridCol>
                    <a:gridCol w="1263245">
                      <a:extLst>
                        <a:ext uri="{9D8B030D-6E8A-4147-A177-3AD203B41FA5}">
                          <a16:colId xmlns:a16="http://schemas.microsoft.com/office/drawing/2014/main" val="541583742"/>
                        </a:ext>
                      </a:extLst>
                    </a:gridCol>
                  </a:tblGrid>
                  <a:tr h="318044">
                    <a:tc>
                      <a:txBody>
                        <a:bodyPr/>
                        <a:lstStyle/>
                        <a:p>
                          <a:pPr algn="ctr"/>
                          <a:r>
                            <a:rPr lang="en-US" sz="1400" dirty="0"/>
                            <a:t>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t>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t>Runtime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253868693"/>
                      </a:ext>
                    </a:extLst>
                  </a:tr>
                  <a:tr h="318044">
                    <a:tc rowSpan="2">
                      <a:txBody>
                        <a:bodyPr/>
                        <a:lstStyle/>
                        <a:p>
                          <a:pPr algn="ctr"/>
                          <a:r>
                            <a:rPr lang="en-US" sz="1200" dirty="0" err="1">
                              <a:latin typeface="Consolas" panose="020B0609020204030204" pitchFamily="49" charset="0"/>
                              <a:cs typeface="Consolas" panose="020B0609020204030204" pitchFamily="49" charset="0"/>
                            </a:rPr>
                            <a:t>containsKey</a:t>
                          </a:r>
                          <a:r>
                            <a:rPr lang="en-US" sz="1200" dirty="0">
                              <a:latin typeface="Consolas" panose="020B0609020204030204" pitchFamily="49" charset="0"/>
                              <a:cs typeface="Consolas" panose="020B0609020204030204" pitchFamily="49" charset="0"/>
                            </a:rPr>
                            <a:t>(key)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9000" t="-96154" r="-1000" b="-496154"/>
                          </a:stretch>
                        </a:blipFill>
                      </a:tcPr>
                    </a:tc>
                    <a:extLst>
                      <a:ext uri="{0D108BD9-81ED-4DB2-BD59-A6C34878D82A}">
                        <a16:rowId xmlns:a16="http://schemas.microsoft.com/office/drawing/2014/main" val="3636268534"/>
                      </a:ext>
                    </a:extLst>
                  </a:tr>
                  <a:tr h="318044">
                    <a:tc vMerge="1">
                      <a:txBody>
                        <a:bodyPr/>
                        <a:lstStyle/>
                        <a:p>
                          <a:pPr algn="ctr"/>
                          <a:endParaRPr lang="en-US" sz="1400" dirty="0">
                            <a:latin typeface="Consolas" panose="020B0609020204030204" pitchFamily="49" charset="0"/>
                            <a:cs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9000" t="-204000" r="-1000" b="-416000"/>
                          </a:stretch>
                        </a:blipFill>
                      </a:tcPr>
                    </a:tc>
                    <a:extLst>
                      <a:ext uri="{0D108BD9-81ED-4DB2-BD59-A6C34878D82A}">
                        <a16:rowId xmlns:a16="http://schemas.microsoft.com/office/drawing/2014/main" val="3179321291"/>
                      </a:ext>
                    </a:extLst>
                  </a:tr>
                  <a:tr h="318044">
                    <a:tc rowSpan="2">
                      <a:txBody>
                        <a:bodyPr/>
                        <a:lstStyle/>
                        <a:p>
                          <a:pPr algn="ctr"/>
                          <a:r>
                            <a:rPr lang="en-US" sz="1200" dirty="0">
                              <a:latin typeface="Consolas" panose="020B0609020204030204" pitchFamily="49" charset="0"/>
                              <a:cs typeface="Consolas" panose="020B0609020204030204" pitchFamily="49" charset="0"/>
                            </a:rPr>
                            <a:t>insert(key)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9000" t="-304000" r="-1000" b="-316000"/>
                          </a:stretch>
                        </a:blipFill>
                      </a:tcPr>
                    </a:tc>
                    <a:extLst>
                      <a:ext uri="{0D108BD9-81ED-4DB2-BD59-A6C34878D82A}">
                        <a16:rowId xmlns:a16="http://schemas.microsoft.com/office/drawing/2014/main" val="450155150"/>
                      </a:ext>
                    </a:extLst>
                  </a:tr>
                  <a:tr h="318044">
                    <a:tc vMerge="1">
                      <a:txBody>
                        <a:bodyPr/>
                        <a:lstStyle/>
                        <a:p>
                          <a:pPr algn="ctr"/>
                          <a:endParaRPr lang="en-US" sz="1400" dirty="0">
                            <a:latin typeface="Consolas" panose="020B0609020204030204" pitchFamily="49" charset="0"/>
                            <a:cs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9000" t="-404000" r="-1000" b="-216000"/>
                          </a:stretch>
                        </a:blipFill>
                      </a:tcPr>
                    </a:tc>
                    <a:extLst>
                      <a:ext uri="{0D108BD9-81ED-4DB2-BD59-A6C34878D82A}">
                        <a16:rowId xmlns:a16="http://schemas.microsoft.com/office/drawing/2014/main" val="1905480964"/>
                      </a:ext>
                    </a:extLst>
                  </a:tr>
                  <a:tr h="318044">
                    <a:tc rowSpan="2">
                      <a:txBody>
                        <a:bodyPr/>
                        <a:lstStyle/>
                        <a:p>
                          <a:pPr algn="ctr"/>
                          <a:r>
                            <a:rPr lang="en-US" sz="1200" dirty="0">
                              <a:latin typeface="Consolas" panose="020B0609020204030204" pitchFamily="49" charset="0"/>
                              <a:cs typeface="Consolas" panose="020B0609020204030204" pitchFamily="49" charset="0"/>
                            </a:rPr>
                            <a:t>delete(key)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9000" t="-484615" r="-1000" b="-107692"/>
                          </a:stretch>
                        </a:blipFill>
                      </a:tcPr>
                    </a:tc>
                    <a:extLst>
                      <a:ext uri="{0D108BD9-81ED-4DB2-BD59-A6C34878D82A}">
                        <a16:rowId xmlns:a16="http://schemas.microsoft.com/office/drawing/2014/main" val="2430179476"/>
                      </a:ext>
                    </a:extLst>
                  </a:tr>
                  <a:tr h="318044">
                    <a:tc vMerge="1">
                      <a:txBody>
                        <a:bodyPr/>
                        <a:lstStyle/>
                        <a:p>
                          <a:pPr algn="ctr"/>
                          <a:endParaRPr lang="en-US" sz="1400" dirty="0">
                            <a:latin typeface="Consolas" panose="020B0609020204030204" pitchFamily="49" charset="0"/>
                            <a:cs typeface="Consolas" panose="020B0609020204030204"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worst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9000" t="-608000" r="-1000" b="-12000"/>
                          </a:stretch>
                        </a:blipFill>
                      </a:tcPr>
                    </a:tc>
                    <a:extLst>
                      <a:ext uri="{0D108BD9-81ED-4DB2-BD59-A6C34878D82A}">
                        <a16:rowId xmlns:a16="http://schemas.microsoft.com/office/drawing/2014/main" val="3854483199"/>
                      </a:ext>
                    </a:extLst>
                  </a:tr>
                </a:tbl>
              </a:graphicData>
            </a:graphic>
          </p:graphicFrame>
        </mc:Fallback>
      </mc:AlternateContent>
      <p:grpSp>
        <p:nvGrpSpPr>
          <p:cNvPr id="10" name="Group 9">
            <a:extLst>
              <a:ext uri="{FF2B5EF4-FFF2-40B4-BE49-F238E27FC236}">
                <a16:creationId xmlns:a16="http://schemas.microsoft.com/office/drawing/2014/main" id="{F17674B1-671C-E445-B807-BAF0A8BCF3B5}"/>
              </a:ext>
            </a:extLst>
          </p:cNvPr>
          <p:cNvGrpSpPr/>
          <p:nvPr/>
        </p:nvGrpSpPr>
        <p:grpSpPr>
          <a:xfrm>
            <a:off x="715468" y="1385314"/>
            <a:ext cx="5561170" cy="1297560"/>
            <a:chOff x="720971" y="3264433"/>
            <a:chExt cx="5561170" cy="1054968"/>
          </a:xfrm>
        </p:grpSpPr>
        <p:sp>
          <p:nvSpPr>
            <p:cNvPr id="11" name="Rectangle 10">
              <a:extLst>
                <a:ext uri="{FF2B5EF4-FFF2-40B4-BE49-F238E27FC236}">
                  <a16:creationId xmlns:a16="http://schemas.microsoft.com/office/drawing/2014/main" id="{02D65A4A-4532-EA43-8CFE-512457A63D62}"/>
                </a:ext>
              </a:extLst>
            </p:cNvPr>
            <p:cNvSpPr/>
            <p:nvPr/>
          </p:nvSpPr>
          <p:spPr>
            <a:xfrm>
              <a:off x="1267234" y="3264433"/>
              <a:ext cx="5014907" cy="1054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AVL Invariant</a:t>
              </a:r>
            </a:p>
            <a:p>
              <a:pPr lvl="1"/>
              <a:r>
                <a:rPr lang="en-US" dirty="0"/>
                <a:t>For every node, the height of its left and right subtrees may only differ by at most 1</a:t>
              </a:r>
            </a:p>
          </p:txBody>
        </p:sp>
        <p:sp>
          <p:nvSpPr>
            <p:cNvPr id="12" name="Rectangle 11">
              <a:extLst>
                <a:ext uri="{FF2B5EF4-FFF2-40B4-BE49-F238E27FC236}">
                  <a16:creationId xmlns:a16="http://schemas.microsoft.com/office/drawing/2014/main" id="{352C4A3F-9ECE-0D40-9601-87B06EF3474D}"/>
                </a:ext>
              </a:extLst>
            </p:cNvPr>
            <p:cNvSpPr/>
            <p:nvPr/>
          </p:nvSpPr>
          <p:spPr>
            <a:xfrm rot="16200000">
              <a:off x="466621" y="3518783"/>
              <a:ext cx="1054966" cy="546265"/>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100" dirty="0"/>
                <a:t>INVARIANT</a:t>
              </a:r>
            </a:p>
          </p:txBody>
        </p:sp>
      </p:grpSp>
    </p:spTree>
    <p:extLst>
      <p:ext uri="{BB962C8B-B14F-4D97-AF65-F5344CB8AC3E}">
        <p14:creationId xmlns:p14="http://schemas.microsoft.com/office/powerpoint/2010/main" val="161657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1CB0-6C4A-C54D-B4BD-29126537AF6F}"/>
              </a:ext>
            </a:extLst>
          </p:cNvPr>
          <p:cNvSpPr>
            <a:spLocks noGrp="1"/>
          </p:cNvSpPr>
          <p:nvPr>
            <p:ph type="title"/>
          </p:nvPr>
        </p:nvSpPr>
        <p:spPr/>
        <p:txBody>
          <a:bodyPr/>
          <a:lstStyle/>
          <a:p>
            <a:r>
              <a:rPr lang="en-US" sz="3200" i="1" dirty="0">
                <a:solidFill>
                  <a:schemeClr val="accent4"/>
                </a:solidFill>
              </a:rPr>
              <a:t>Review</a:t>
            </a:r>
            <a:r>
              <a:rPr lang="en-US" dirty="0"/>
              <a:t>  Fixing AVL Invariant</a:t>
            </a:r>
          </a:p>
        </p:txBody>
      </p:sp>
      <p:grpSp>
        <p:nvGrpSpPr>
          <p:cNvPr id="24" name="Group 23">
            <a:extLst>
              <a:ext uri="{FF2B5EF4-FFF2-40B4-BE49-F238E27FC236}">
                <a16:creationId xmlns:a16="http://schemas.microsoft.com/office/drawing/2014/main" id="{78785767-72DE-7848-A9D2-858B70BD15E5}"/>
              </a:ext>
            </a:extLst>
          </p:cNvPr>
          <p:cNvGrpSpPr/>
          <p:nvPr/>
        </p:nvGrpSpPr>
        <p:grpSpPr>
          <a:xfrm>
            <a:off x="7217733" y="3576578"/>
            <a:ext cx="457200" cy="457200"/>
            <a:chOff x="1408670" y="3991232"/>
            <a:chExt cx="457200" cy="457200"/>
          </a:xfrm>
        </p:grpSpPr>
        <p:sp>
          <p:nvSpPr>
            <p:cNvPr id="25" name="Oval 24">
              <a:extLst>
                <a:ext uri="{FF2B5EF4-FFF2-40B4-BE49-F238E27FC236}">
                  <a16:creationId xmlns:a16="http://schemas.microsoft.com/office/drawing/2014/main" id="{ADDD849B-2A40-8B40-9547-4FF9EBDDF77F}"/>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8B793DC-92C3-9D4C-869E-B7541049649B}"/>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a:t>
              </a:r>
            </a:p>
          </p:txBody>
        </p:sp>
      </p:grpSp>
      <p:cxnSp>
        <p:nvCxnSpPr>
          <p:cNvPr id="27" name="Straight Arrow Connector 26">
            <a:extLst>
              <a:ext uri="{FF2B5EF4-FFF2-40B4-BE49-F238E27FC236}">
                <a16:creationId xmlns:a16="http://schemas.microsoft.com/office/drawing/2014/main" id="{43E27FF3-BE3F-4D46-AC8F-0C98E84803B2}"/>
              </a:ext>
            </a:extLst>
          </p:cNvPr>
          <p:cNvCxnSpPr>
            <a:cxnSpLocks/>
            <a:stCxn id="25" idx="5"/>
            <a:endCxn id="29" idx="1"/>
          </p:cNvCxnSpPr>
          <p:nvPr/>
        </p:nvCxnSpPr>
        <p:spPr>
          <a:xfrm>
            <a:off x="7607978" y="3966823"/>
            <a:ext cx="582247" cy="41422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0A1AE6-F218-0C46-9D4C-5FF70B53E505}"/>
              </a:ext>
            </a:extLst>
          </p:cNvPr>
          <p:cNvGrpSpPr/>
          <p:nvPr/>
        </p:nvGrpSpPr>
        <p:grpSpPr>
          <a:xfrm>
            <a:off x="8123270" y="4314092"/>
            <a:ext cx="457200" cy="457200"/>
            <a:chOff x="1408670" y="3991232"/>
            <a:chExt cx="457200" cy="457200"/>
          </a:xfrm>
        </p:grpSpPr>
        <p:sp>
          <p:nvSpPr>
            <p:cNvPr id="29" name="Oval 28">
              <a:extLst>
                <a:ext uri="{FF2B5EF4-FFF2-40B4-BE49-F238E27FC236}">
                  <a16:creationId xmlns:a16="http://schemas.microsoft.com/office/drawing/2014/main" id="{A06EAB9C-28A4-4944-BD09-BD4276F85A64}"/>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E638A85-AEDE-D446-90FB-DEF08C2DA439}"/>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5</a:t>
              </a:r>
            </a:p>
          </p:txBody>
        </p:sp>
      </p:grpSp>
      <p:grpSp>
        <p:nvGrpSpPr>
          <p:cNvPr id="31" name="Group 30">
            <a:extLst>
              <a:ext uri="{FF2B5EF4-FFF2-40B4-BE49-F238E27FC236}">
                <a16:creationId xmlns:a16="http://schemas.microsoft.com/office/drawing/2014/main" id="{8666F73E-A398-624B-BA60-98C3D072B3AD}"/>
              </a:ext>
            </a:extLst>
          </p:cNvPr>
          <p:cNvGrpSpPr/>
          <p:nvPr/>
        </p:nvGrpSpPr>
        <p:grpSpPr>
          <a:xfrm>
            <a:off x="8996843" y="5066567"/>
            <a:ext cx="457200" cy="457200"/>
            <a:chOff x="1408670" y="3991232"/>
            <a:chExt cx="457200" cy="457200"/>
          </a:xfrm>
        </p:grpSpPr>
        <p:sp>
          <p:nvSpPr>
            <p:cNvPr id="32" name="Oval 31">
              <a:extLst>
                <a:ext uri="{FF2B5EF4-FFF2-40B4-BE49-F238E27FC236}">
                  <a16:creationId xmlns:a16="http://schemas.microsoft.com/office/drawing/2014/main" id="{74A1EC28-4DCA-264F-A88E-68E383787019}"/>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2EA4D53-0F38-A84E-AD36-D6049426DAD8}"/>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8</a:t>
              </a:r>
            </a:p>
          </p:txBody>
        </p:sp>
      </p:grpSp>
      <p:cxnSp>
        <p:nvCxnSpPr>
          <p:cNvPr id="34" name="Straight Arrow Connector 33">
            <a:extLst>
              <a:ext uri="{FF2B5EF4-FFF2-40B4-BE49-F238E27FC236}">
                <a16:creationId xmlns:a16="http://schemas.microsoft.com/office/drawing/2014/main" id="{286CD92D-7FB9-3641-985F-765C5DD72E41}"/>
              </a:ext>
            </a:extLst>
          </p:cNvPr>
          <p:cNvCxnSpPr>
            <a:cxnSpLocks/>
            <a:stCxn id="29" idx="5"/>
            <a:endCxn id="32" idx="1"/>
          </p:cNvCxnSpPr>
          <p:nvPr/>
        </p:nvCxnSpPr>
        <p:spPr>
          <a:xfrm>
            <a:off x="8513515" y="4704337"/>
            <a:ext cx="550283" cy="42918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21D0509-3957-5447-8B53-A7CD05C8F366}"/>
              </a:ext>
            </a:extLst>
          </p:cNvPr>
          <p:cNvSpPr txBox="1"/>
          <p:nvPr/>
        </p:nvSpPr>
        <p:spPr>
          <a:xfrm>
            <a:off x="7717390" y="3678220"/>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h:2</a:t>
            </a:r>
          </a:p>
        </p:txBody>
      </p:sp>
      <p:sp>
        <p:nvSpPr>
          <p:cNvPr id="36" name="TextBox 35">
            <a:extLst>
              <a:ext uri="{FF2B5EF4-FFF2-40B4-BE49-F238E27FC236}">
                <a16:creationId xmlns:a16="http://schemas.microsoft.com/office/drawing/2014/main" id="{F6A05FF8-2B7B-434D-B1C5-416A342CAF3F}"/>
              </a:ext>
            </a:extLst>
          </p:cNvPr>
          <p:cNvSpPr txBox="1"/>
          <p:nvPr/>
        </p:nvSpPr>
        <p:spPr>
          <a:xfrm>
            <a:off x="8570502" y="4422110"/>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h:1</a:t>
            </a:r>
          </a:p>
        </p:txBody>
      </p:sp>
      <p:sp>
        <p:nvSpPr>
          <p:cNvPr id="37" name="TextBox 36">
            <a:extLst>
              <a:ext uri="{FF2B5EF4-FFF2-40B4-BE49-F238E27FC236}">
                <a16:creationId xmlns:a16="http://schemas.microsoft.com/office/drawing/2014/main" id="{2736D9AA-F018-CE4B-88AA-F5E59DE31ECF}"/>
              </a:ext>
            </a:extLst>
          </p:cNvPr>
          <p:cNvSpPr txBox="1"/>
          <p:nvPr/>
        </p:nvSpPr>
        <p:spPr>
          <a:xfrm>
            <a:off x="9463673" y="5168209"/>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h:0</a:t>
            </a:r>
          </a:p>
        </p:txBody>
      </p:sp>
      <p:cxnSp>
        <p:nvCxnSpPr>
          <p:cNvPr id="38" name="Straight Arrow Connector 37">
            <a:extLst>
              <a:ext uri="{FF2B5EF4-FFF2-40B4-BE49-F238E27FC236}">
                <a16:creationId xmlns:a16="http://schemas.microsoft.com/office/drawing/2014/main" id="{E09D4AC1-0324-CE4E-9CBB-55BF4BF03EF2}"/>
              </a:ext>
            </a:extLst>
          </p:cNvPr>
          <p:cNvCxnSpPr>
            <a:cxnSpLocks/>
            <a:stCxn id="29" idx="3"/>
          </p:cNvCxnSpPr>
          <p:nvPr/>
        </p:nvCxnSpPr>
        <p:spPr>
          <a:xfrm flipH="1">
            <a:off x="7649572" y="4704337"/>
            <a:ext cx="540653" cy="46387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F0B4453-2DD4-F740-8968-F8499CC037A6}"/>
              </a:ext>
            </a:extLst>
          </p:cNvPr>
          <p:cNvSpPr txBox="1"/>
          <p:nvPr/>
        </p:nvSpPr>
        <p:spPr>
          <a:xfrm>
            <a:off x="7668852" y="5225917"/>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h:0</a:t>
            </a:r>
          </a:p>
        </p:txBody>
      </p:sp>
      <p:pic>
        <p:nvPicPr>
          <p:cNvPr id="48" name="Content Placeholder 47" descr="Raised hand">
            <a:extLst>
              <a:ext uri="{FF2B5EF4-FFF2-40B4-BE49-F238E27FC236}">
                <a16:creationId xmlns:a16="http://schemas.microsoft.com/office/drawing/2014/main" id="{84CE4556-3048-8D44-B0EA-1D5581B461A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rot="13500000">
            <a:off x="8264999" y="3929195"/>
            <a:ext cx="598802" cy="598802"/>
          </a:xfrm>
        </p:spPr>
      </p:pic>
    </p:spTree>
    <p:extLst>
      <p:ext uri="{BB962C8B-B14F-4D97-AF65-F5344CB8AC3E}">
        <p14:creationId xmlns:p14="http://schemas.microsoft.com/office/powerpoint/2010/main" val="23663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37" presetClass="path" presetSubtype="0" accel="50000" decel="50000" fill="hold" nodeType="withEffect">
                                  <p:stCondLst>
                                    <p:cond delay="0"/>
                                  </p:stCondLst>
                                  <p:childTnLst>
                                    <p:animMotion origin="layout" path="M 0.00026 -0.00046 L -0.01875 0.05833 C -0.02305 0.0706 -0.02539 0.08912 -0.02539 0.10857 C -0.02539 0.13056 -0.02305 0.14815 -0.01875 0.16042 L 0.00026 0.21945 " pathEditMode="relative" rAng="5400000" ptsTypes="AAAAA">
                                      <p:cBhvr>
                                        <p:cTn id="14" dur="2000" fill="hold"/>
                                        <p:tgtEl>
                                          <p:spTgt spid="24"/>
                                        </p:tgtEl>
                                        <p:attrNameLst>
                                          <p:attrName>ppt_x</p:attrName>
                                          <p:attrName>ppt_y</p:attrName>
                                        </p:attrNameLst>
                                      </p:cBhvr>
                                      <p:rCtr x="-1276" y="10995"/>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1CB0-6C4A-C54D-B4BD-29126537AF6F}"/>
              </a:ext>
            </a:extLst>
          </p:cNvPr>
          <p:cNvSpPr>
            <a:spLocks noGrp="1"/>
          </p:cNvSpPr>
          <p:nvPr>
            <p:ph type="title"/>
          </p:nvPr>
        </p:nvSpPr>
        <p:spPr/>
        <p:txBody>
          <a:bodyPr/>
          <a:lstStyle/>
          <a:p>
            <a:r>
              <a:rPr lang="en-US" sz="3200" i="1" dirty="0">
                <a:solidFill>
                  <a:schemeClr val="accent4"/>
                </a:solidFill>
              </a:rPr>
              <a:t>Review</a:t>
            </a:r>
            <a:r>
              <a:rPr lang="en-US" dirty="0"/>
              <a:t>  Fixing AVL Invariant: Left Rotation</a:t>
            </a:r>
          </a:p>
        </p:txBody>
      </p:sp>
      <p:sp>
        <p:nvSpPr>
          <p:cNvPr id="3" name="Content Placeholder 2">
            <a:extLst>
              <a:ext uri="{FF2B5EF4-FFF2-40B4-BE49-F238E27FC236}">
                <a16:creationId xmlns:a16="http://schemas.microsoft.com/office/drawing/2014/main" id="{1A583DC8-7800-854F-AE3B-F88C0230693A}"/>
              </a:ext>
            </a:extLst>
          </p:cNvPr>
          <p:cNvSpPr>
            <a:spLocks noGrp="1"/>
          </p:cNvSpPr>
          <p:nvPr>
            <p:ph idx="1"/>
          </p:nvPr>
        </p:nvSpPr>
        <p:spPr>
          <a:xfrm>
            <a:off x="838200" y="1371601"/>
            <a:ext cx="10515600" cy="1913745"/>
          </a:xfrm>
        </p:spPr>
        <p:txBody>
          <a:bodyPr>
            <a:normAutofit fontScale="92500" lnSpcReduction="10000"/>
          </a:bodyPr>
          <a:lstStyle/>
          <a:p>
            <a:r>
              <a:rPr lang="en-US" dirty="0"/>
              <a:t>In general, we can fix the AVL invariant by performing rotations wherever an imbalance was created</a:t>
            </a:r>
          </a:p>
          <a:p>
            <a:r>
              <a:rPr lang="en-US" b="1" dirty="0"/>
              <a:t>Left Rotation</a:t>
            </a:r>
          </a:p>
          <a:p>
            <a:pPr lvl="1"/>
            <a:r>
              <a:rPr lang="en-US" dirty="0"/>
              <a:t>Find the node that is violating the invariant (here,      )</a:t>
            </a:r>
          </a:p>
          <a:p>
            <a:pPr lvl="1"/>
            <a:r>
              <a:rPr lang="en-US" dirty="0"/>
              <a:t>Let it “fall” left to become a left child</a:t>
            </a:r>
          </a:p>
        </p:txBody>
      </p:sp>
      <p:grpSp>
        <p:nvGrpSpPr>
          <p:cNvPr id="4" name="Group 3">
            <a:extLst>
              <a:ext uri="{FF2B5EF4-FFF2-40B4-BE49-F238E27FC236}">
                <a16:creationId xmlns:a16="http://schemas.microsoft.com/office/drawing/2014/main" id="{BC3EE44F-B290-8C44-85B4-00C4CCB62791}"/>
              </a:ext>
            </a:extLst>
          </p:cNvPr>
          <p:cNvGrpSpPr/>
          <p:nvPr/>
        </p:nvGrpSpPr>
        <p:grpSpPr>
          <a:xfrm>
            <a:off x="2249499" y="3576672"/>
            <a:ext cx="457200" cy="457200"/>
            <a:chOff x="1408670" y="3991232"/>
            <a:chExt cx="457200" cy="457200"/>
          </a:xfrm>
        </p:grpSpPr>
        <p:sp>
          <p:nvSpPr>
            <p:cNvPr id="5" name="Oval 4">
              <a:extLst>
                <a:ext uri="{FF2B5EF4-FFF2-40B4-BE49-F238E27FC236}">
                  <a16:creationId xmlns:a16="http://schemas.microsoft.com/office/drawing/2014/main" id="{18AB9523-F0E5-6749-AA6A-E0CC3FBC79A8}"/>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CFF61B1-E840-9F46-8729-71D811629EB4}"/>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a:t>
              </a:r>
            </a:p>
          </p:txBody>
        </p:sp>
      </p:grpSp>
      <p:cxnSp>
        <p:nvCxnSpPr>
          <p:cNvPr id="7" name="Straight Arrow Connector 6">
            <a:extLst>
              <a:ext uri="{FF2B5EF4-FFF2-40B4-BE49-F238E27FC236}">
                <a16:creationId xmlns:a16="http://schemas.microsoft.com/office/drawing/2014/main" id="{CC37404F-0329-DB4F-BA63-A44097390A68}"/>
              </a:ext>
            </a:extLst>
          </p:cNvPr>
          <p:cNvCxnSpPr>
            <a:cxnSpLocks/>
            <a:stCxn id="5" idx="5"/>
            <a:endCxn id="9" idx="1"/>
          </p:cNvCxnSpPr>
          <p:nvPr/>
        </p:nvCxnSpPr>
        <p:spPr>
          <a:xfrm>
            <a:off x="2639744" y="3966917"/>
            <a:ext cx="582247" cy="41422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D8C347A-840C-8941-84B3-7EE1AF4B73C3}"/>
              </a:ext>
            </a:extLst>
          </p:cNvPr>
          <p:cNvGrpSpPr/>
          <p:nvPr/>
        </p:nvGrpSpPr>
        <p:grpSpPr>
          <a:xfrm>
            <a:off x="3155036" y="4314186"/>
            <a:ext cx="457200" cy="457200"/>
            <a:chOff x="1408670" y="3991232"/>
            <a:chExt cx="457200" cy="457200"/>
          </a:xfrm>
        </p:grpSpPr>
        <p:sp>
          <p:nvSpPr>
            <p:cNvPr id="9" name="Oval 8">
              <a:extLst>
                <a:ext uri="{FF2B5EF4-FFF2-40B4-BE49-F238E27FC236}">
                  <a16:creationId xmlns:a16="http://schemas.microsoft.com/office/drawing/2014/main" id="{86F28561-C61C-7446-B9D5-162B0BB4A9C9}"/>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7242CB7-BD74-684B-B4A5-2D20BA441E71}"/>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5</a:t>
              </a:r>
            </a:p>
          </p:txBody>
        </p:sp>
      </p:grpSp>
      <p:grpSp>
        <p:nvGrpSpPr>
          <p:cNvPr id="11" name="Group 10">
            <a:extLst>
              <a:ext uri="{FF2B5EF4-FFF2-40B4-BE49-F238E27FC236}">
                <a16:creationId xmlns:a16="http://schemas.microsoft.com/office/drawing/2014/main" id="{F2D1CE0F-D0C1-1C43-9742-9678A254A5AF}"/>
              </a:ext>
            </a:extLst>
          </p:cNvPr>
          <p:cNvGrpSpPr/>
          <p:nvPr/>
        </p:nvGrpSpPr>
        <p:grpSpPr>
          <a:xfrm>
            <a:off x="4028609" y="5066661"/>
            <a:ext cx="457200" cy="457200"/>
            <a:chOff x="1408670" y="3991232"/>
            <a:chExt cx="457200" cy="457200"/>
          </a:xfrm>
        </p:grpSpPr>
        <p:sp>
          <p:nvSpPr>
            <p:cNvPr id="12" name="Oval 11">
              <a:extLst>
                <a:ext uri="{FF2B5EF4-FFF2-40B4-BE49-F238E27FC236}">
                  <a16:creationId xmlns:a16="http://schemas.microsoft.com/office/drawing/2014/main" id="{4E8661D7-8290-AD4B-95E1-E1821C37F18E}"/>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4DD5F6B-E9A2-9745-A2D3-0386570431E0}"/>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8</a:t>
              </a:r>
            </a:p>
          </p:txBody>
        </p:sp>
      </p:grpSp>
      <p:cxnSp>
        <p:nvCxnSpPr>
          <p:cNvPr id="14" name="Straight Arrow Connector 13">
            <a:extLst>
              <a:ext uri="{FF2B5EF4-FFF2-40B4-BE49-F238E27FC236}">
                <a16:creationId xmlns:a16="http://schemas.microsoft.com/office/drawing/2014/main" id="{BF1BC93A-5B3D-9D4D-B5E1-D5B8141F4DE3}"/>
              </a:ext>
            </a:extLst>
          </p:cNvPr>
          <p:cNvCxnSpPr>
            <a:cxnSpLocks/>
            <a:stCxn id="9" idx="5"/>
            <a:endCxn id="12" idx="1"/>
          </p:cNvCxnSpPr>
          <p:nvPr/>
        </p:nvCxnSpPr>
        <p:spPr>
          <a:xfrm>
            <a:off x="3545281" y="4704431"/>
            <a:ext cx="550283" cy="42918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05DE08C-9D69-DE4B-B169-26860AC7C716}"/>
              </a:ext>
            </a:extLst>
          </p:cNvPr>
          <p:cNvSpPr txBox="1"/>
          <p:nvPr/>
        </p:nvSpPr>
        <p:spPr>
          <a:xfrm>
            <a:off x="2749156" y="3678314"/>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h:2</a:t>
            </a:r>
          </a:p>
        </p:txBody>
      </p:sp>
      <p:sp>
        <p:nvSpPr>
          <p:cNvPr id="18" name="TextBox 17">
            <a:extLst>
              <a:ext uri="{FF2B5EF4-FFF2-40B4-BE49-F238E27FC236}">
                <a16:creationId xmlns:a16="http://schemas.microsoft.com/office/drawing/2014/main" id="{3A5AF813-2179-EB41-BCBC-6613E3EC28E9}"/>
              </a:ext>
            </a:extLst>
          </p:cNvPr>
          <p:cNvSpPr txBox="1"/>
          <p:nvPr/>
        </p:nvSpPr>
        <p:spPr>
          <a:xfrm>
            <a:off x="3602268" y="4422204"/>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h:1</a:t>
            </a:r>
          </a:p>
        </p:txBody>
      </p:sp>
      <p:sp>
        <p:nvSpPr>
          <p:cNvPr id="20" name="TextBox 19">
            <a:extLst>
              <a:ext uri="{FF2B5EF4-FFF2-40B4-BE49-F238E27FC236}">
                <a16:creationId xmlns:a16="http://schemas.microsoft.com/office/drawing/2014/main" id="{1917F08A-4F89-3247-83F7-AACB1143435F}"/>
              </a:ext>
            </a:extLst>
          </p:cNvPr>
          <p:cNvSpPr txBox="1"/>
          <p:nvPr/>
        </p:nvSpPr>
        <p:spPr>
          <a:xfrm>
            <a:off x="4495439" y="5168303"/>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h:0</a:t>
            </a:r>
          </a:p>
        </p:txBody>
      </p:sp>
      <p:grpSp>
        <p:nvGrpSpPr>
          <p:cNvPr id="24" name="Group 23">
            <a:extLst>
              <a:ext uri="{FF2B5EF4-FFF2-40B4-BE49-F238E27FC236}">
                <a16:creationId xmlns:a16="http://schemas.microsoft.com/office/drawing/2014/main" id="{78785767-72DE-7848-A9D2-858B70BD15E5}"/>
              </a:ext>
            </a:extLst>
          </p:cNvPr>
          <p:cNvGrpSpPr/>
          <p:nvPr/>
        </p:nvGrpSpPr>
        <p:grpSpPr>
          <a:xfrm>
            <a:off x="7234062" y="5084040"/>
            <a:ext cx="457200" cy="457200"/>
            <a:chOff x="1408670" y="3991232"/>
            <a:chExt cx="457200" cy="457200"/>
          </a:xfrm>
        </p:grpSpPr>
        <p:sp>
          <p:nvSpPr>
            <p:cNvPr id="25" name="Oval 24">
              <a:extLst>
                <a:ext uri="{FF2B5EF4-FFF2-40B4-BE49-F238E27FC236}">
                  <a16:creationId xmlns:a16="http://schemas.microsoft.com/office/drawing/2014/main" id="{ADDD849B-2A40-8B40-9547-4FF9EBDDF77F}"/>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8B793DC-92C3-9D4C-869E-B7541049649B}"/>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a:t>
              </a:r>
            </a:p>
          </p:txBody>
        </p:sp>
      </p:grpSp>
      <p:grpSp>
        <p:nvGrpSpPr>
          <p:cNvPr id="28" name="Group 27">
            <a:extLst>
              <a:ext uri="{FF2B5EF4-FFF2-40B4-BE49-F238E27FC236}">
                <a16:creationId xmlns:a16="http://schemas.microsoft.com/office/drawing/2014/main" id="{310A1AE6-F218-0C46-9D4C-5FF70B53E505}"/>
              </a:ext>
            </a:extLst>
          </p:cNvPr>
          <p:cNvGrpSpPr/>
          <p:nvPr/>
        </p:nvGrpSpPr>
        <p:grpSpPr>
          <a:xfrm>
            <a:off x="8123270" y="4314092"/>
            <a:ext cx="457200" cy="457200"/>
            <a:chOff x="1408670" y="3991232"/>
            <a:chExt cx="457200" cy="457200"/>
          </a:xfrm>
        </p:grpSpPr>
        <p:sp>
          <p:nvSpPr>
            <p:cNvPr id="29" name="Oval 28">
              <a:extLst>
                <a:ext uri="{FF2B5EF4-FFF2-40B4-BE49-F238E27FC236}">
                  <a16:creationId xmlns:a16="http://schemas.microsoft.com/office/drawing/2014/main" id="{A06EAB9C-28A4-4944-BD09-BD4276F85A64}"/>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E638A85-AEDE-D446-90FB-DEF08C2DA439}"/>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5</a:t>
              </a:r>
            </a:p>
          </p:txBody>
        </p:sp>
      </p:grpSp>
      <p:grpSp>
        <p:nvGrpSpPr>
          <p:cNvPr id="31" name="Group 30">
            <a:extLst>
              <a:ext uri="{FF2B5EF4-FFF2-40B4-BE49-F238E27FC236}">
                <a16:creationId xmlns:a16="http://schemas.microsoft.com/office/drawing/2014/main" id="{8666F73E-A398-624B-BA60-98C3D072B3AD}"/>
              </a:ext>
            </a:extLst>
          </p:cNvPr>
          <p:cNvGrpSpPr/>
          <p:nvPr/>
        </p:nvGrpSpPr>
        <p:grpSpPr>
          <a:xfrm>
            <a:off x="8996843" y="5066567"/>
            <a:ext cx="457200" cy="457200"/>
            <a:chOff x="1408670" y="3991232"/>
            <a:chExt cx="457200" cy="457200"/>
          </a:xfrm>
        </p:grpSpPr>
        <p:sp>
          <p:nvSpPr>
            <p:cNvPr id="32" name="Oval 31">
              <a:extLst>
                <a:ext uri="{FF2B5EF4-FFF2-40B4-BE49-F238E27FC236}">
                  <a16:creationId xmlns:a16="http://schemas.microsoft.com/office/drawing/2014/main" id="{74A1EC28-4DCA-264F-A88E-68E383787019}"/>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2EA4D53-0F38-A84E-AD36-D6049426DAD8}"/>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8</a:t>
              </a:r>
            </a:p>
          </p:txBody>
        </p:sp>
      </p:grpSp>
      <p:cxnSp>
        <p:nvCxnSpPr>
          <p:cNvPr id="34" name="Straight Arrow Connector 33">
            <a:extLst>
              <a:ext uri="{FF2B5EF4-FFF2-40B4-BE49-F238E27FC236}">
                <a16:creationId xmlns:a16="http://schemas.microsoft.com/office/drawing/2014/main" id="{286CD92D-7FB9-3641-985F-765C5DD72E41}"/>
              </a:ext>
            </a:extLst>
          </p:cNvPr>
          <p:cNvCxnSpPr>
            <a:cxnSpLocks/>
            <a:stCxn id="29" idx="5"/>
            <a:endCxn id="32" idx="1"/>
          </p:cNvCxnSpPr>
          <p:nvPr/>
        </p:nvCxnSpPr>
        <p:spPr>
          <a:xfrm>
            <a:off x="8513515" y="4704337"/>
            <a:ext cx="550283" cy="42918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6A05FF8-2B7B-434D-B1C5-416A342CAF3F}"/>
              </a:ext>
            </a:extLst>
          </p:cNvPr>
          <p:cNvSpPr txBox="1"/>
          <p:nvPr/>
        </p:nvSpPr>
        <p:spPr>
          <a:xfrm>
            <a:off x="8570502" y="4422110"/>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h:1</a:t>
            </a:r>
          </a:p>
        </p:txBody>
      </p:sp>
      <p:sp>
        <p:nvSpPr>
          <p:cNvPr id="37" name="TextBox 36">
            <a:extLst>
              <a:ext uri="{FF2B5EF4-FFF2-40B4-BE49-F238E27FC236}">
                <a16:creationId xmlns:a16="http://schemas.microsoft.com/office/drawing/2014/main" id="{2736D9AA-F018-CE4B-88AA-F5E59DE31ECF}"/>
              </a:ext>
            </a:extLst>
          </p:cNvPr>
          <p:cNvSpPr txBox="1"/>
          <p:nvPr/>
        </p:nvSpPr>
        <p:spPr>
          <a:xfrm>
            <a:off x="9463673" y="5168209"/>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h:0</a:t>
            </a:r>
          </a:p>
        </p:txBody>
      </p:sp>
      <p:cxnSp>
        <p:nvCxnSpPr>
          <p:cNvPr id="38" name="Straight Arrow Connector 37">
            <a:extLst>
              <a:ext uri="{FF2B5EF4-FFF2-40B4-BE49-F238E27FC236}">
                <a16:creationId xmlns:a16="http://schemas.microsoft.com/office/drawing/2014/main" id="{E09D4AC1-0324-CE4E-9CBB-55BF4BF03EF2}"/>
              </a:ext>
            </a:extLst>
          </p:cNvPr>
          <p:cNvCxnSpPr>
            <a:cxnSpLocks/>
            <a:stCxn id="29" idx="3"/>
          </p:cNvCxnSpPr>
          <p:nvPr/>
        </p:nvCxnSpPr>
        <p:spPr>
          <a:xfrm flipH="1">
            <a:off x="7649572" y="4704337"/>
            <a:ext cx="540653" cy="46387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F0B4453-2DD4-F740-8968-F8499CC037A6}"/>
              </a:ext>
            </a:extLst>
          </p:cNvPr>
          <p:cNvSpPr txBox="1"/>
          <p:nvPr/>
        </p:nvSpPr>
        <p:spPr>
          <a:xfrm>
            <a:off x="7668852" y="5225917"/>
            <a:ext cx="405880" cy="253916"/>
          </a:xfrm>
          <a:prstGeom prst="rect">
            <a:avLst/>
          </a:prstGeom>
          <a:noFill/>
        </p:spPr>
        <p:txBody>
          <a:bodyPr wrap="none" rtlCol="0">
            <a:spAutoFit/>
          </a:bodyPr>
          <a:lstStyle/>
          <a:p>
            <a:r>
              <a:rPr lang="en-US" sz="1050" b="1" dirty="0">
                <a:latin typeface="Consolas" panose="020B0609020204030204" pitchFamily="49" charset="0"/>
                <a:cs typeface="Consolas" panose="020B0609020204030204" pitchFamily="49" charset="0"/>
              </a:rPr>
              <a:t>h:0</a:t>
            </a:r>
          </a:p>
        </p:txBody>
      </p:sp>
      <p:sp>
        <p:nvSpPr>
          <p:cNvPr id="43" name="Right Arrow 42">
            <a:extLst>
              <a:ext uri="{FF2B5EF4-FFF2-40B4-BE49-F238E27FC236}">
                <a16:creationId xmlns:a16="http://schemas.microsoft.com/office/drawing/2014/main" id="{C07B569D-0E56-B44C-B893-73AC57650D77}"/>
              </a:ext>
            </a:extLst>
          </p:cNvPr>
          <p:cNvSpPr/>
          <p:nvPr/>
        </p:nvSpPr>
        <p:spPr>
          <a:xfrm>
            <a:off x="5497777" y="4170195"/>
            <a:ext cx="1056640" cy="744994"/>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C8E10AE-CDDB-4B49-A540-35F14F876B5D}"/>
              </a:ext>
            </a:extLst>
          </p:cNvPr>
          <p:cNvGrpSpPr/>
          <p:nvPr/>
        </p:nvGrpSpPr>
        <p:grpSpPr>
          <a:xfrm>
            <a:off x="7283304" y="2536552"/>
            <a:ext cx="261610" cy="261610"/>
            <a:chOff x="1408670" y="3980910"/>
            <a:chExt cx="467524" cy="467523"/>
          </a:xfrm>
        </p:grpSpPr>
        <p:sp>
          <p:nvSpPr>
            <p:cNvPr id="40" name="Oval 39">
              <a:extLst>
                <a:ext uri="{FF2B5EF4-FFF2-40B4-BE49-F238E27FC236}">
                  <a16:creationId xmlns:a16="http://schemas.microsoft.com/office/drawing/2014/main" id="{95766185-0FE7-A14F-B1BA-157D521F87E3}"/>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2" name="TextBox 41">
              <a:extLst>
                <a:ext uri="{FF2B5EF4-FFF2-40B4-BE49-F238E27FC236}">
                  <a16:creationId xmlns:a16="http://schemas.microsoft.com/office/drawing/2014/main" id="{40892AD6-04C2-3148-8AB3-D7E98C50A8E7}"/>
                </a:ext>
              </a:extLst>
            </p:cNvPr>
            <p:cNvSpPr txBox="1"/>
            <p:nvPr/>
          </p:nvSpPr>
          <p:spPr>
            <a:xfrm>
              <a:off x="1408670" y="3980910"/>
              <a:ext cx="467524" cy="467523"/>
            </a:xfrm>
            <a:prstGeom prst="rect">
              <a:avLst/>
            </a:prstGeom>
            <a:noFill/>
          </p:spPr>
          <p:txBody>
            <a:bodyPr wrap="none" rtlCol="0">
              <a:spAutoFit/>
            </a:bodyPr>
            <a:lstStyle/>
            <a:p>
              <a:r>
                <a:rPr lang="en-US" sz="1100" b="1" dirty="0">
                  <a:latin typeface="Consolas" panose="020B0609020204030204" pitchFamily="49" charset="0"/>
                  <a:cs typeface="Consolas" panose="020B0609020204030204" pitchFamily="49" charset="0"/>
                </a:rPr>
                <a:t>1</a:t>
              </a:r>
            </a:p>
          </p:txBody>
        </p:sp>
      </p:grpSp>
      <p:sp>
        <p:nvSpPr>
          <p:cNvPr id="44" name="Content Placeholder 2">
            <a:extLst>
              <a:ext uri="{FF2B5EF4-FFF2-40B4-BE49-F238E27FC236}">
                <a16:creationId xmlns:a16="http://schemas.microsoft.com/office/drawing/2014/main" id="{CFE66DD0-9319-0C46-98AD-0D6ACA458979}"/>
              </a:ext>
            </a:extLst>
          </p:cNvPr>
          <p:cNvSpPr txBox="1">
            <a:spLocks/>
          </p:cNvSpPr>
          <p:nvPr/>
        </p:nvSpPr>
        <p:spPr>
          <a:xfrm>
            <a:off x="838200" y="5874342"/>
            <a:ext cx="10515600" cy="8935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Apply a left rotation whenever the newly inserted node is located under the </a:t>
            </a:r>
            <a:r>
              <a:rPr lang="en-US" b="1" dirty="0"/>
              <a:t>right child of the right child</a:t>
            </a:r>
          </a:p>
        </p:txBody>
      </p:sp>
      <p:sp>
        <p:nvSpPr>
          <p:cNvPr id="16" name="U-Turn Arrow 15">
            <a:extLst>
              <a:ext uri="{FF2B5EF4-FFF2-40B4-BE49-F238E27FC236}">
                <a16:creationId xmlns:a16="http://schemas.microsoft.com/office/drawing/2014/main" id="{26CE66FE-3C34-E54B-9532-9F6BE852CFE5}"/>
              </a:ext>
            </a:extLst>
          </p:cNvPr>
          <p:cNvSpPr/>
          <p:nvPr/>
        </p:nvSpPr>
        <p:spPr>
          <a:xfrm flipH="1">
            <a:off x="7778705" y="3104605"/>
            <a:ext cx="989066" cy="977537"/>
          </a:xfrm>
          <a:prstGeom prst="uturnArrow">
            <a:avLst>
              <a:gd name="adj1" fmla="val 29944"/>
              <a:gd name="adj2" fmla="val 24052"/>
              <a:gd name="adj3" fmla="val 25000"/>
              <a:gd name="adj4" fmla="val 48104"/>
              <a:gd name="adj5" fmla="val 824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760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3512-3B5D-BF4E-BA1B-B798022B76A4}"/>
              </a:ext>
            </a:extLst>
          </p:cNvPr>
          <p:cNvSpPr>
            <a:spLocks noGrp="1"/>
          </p:cNvSpPr>
          <p:nvPr>
            <p:ph type="title"/>
          </p:nvPr>
        </p:nvSpPr>
        <p:spPr/>
        <p:txBody>
          <a:bodyPr/>
          <a:lstStyle/>
          <a:p>
            <a:r>
              <a:rPr lang="en-US" sz="3200" i="1" dirty="0">
                <a:solidFill>
                  <a:schemeClr val="accent4"/>
                </a:solidFill>
              </a:rPr>
              <a:t>Review</a:t>
            </a:r>
            <a:r>
              <a:rPr lang="en-US" dirty="0"/>
              <a:t>  4 AVL Rotation Cases</a:t>
            </a:r>
          </a:p>
        </p:txBody>
      </p:sp>
      <p:sp>
        <p:nvSpPr>
          <p:cNvPr id="4" name="U-Turn Arrow 3">
            <a:extLst>
              <a:ext uri="{FF2B5EF4-FFF2-40B4-BE49-F238E27FC236}">
                <a16:creationId xmlns:a16="http://schemas.microsoft.com/office/drawing/2014/main" id="{8918E34D-EA1B-0346-BCFB-821C4BE70CDD}"/>
              </a:ext>
            </a:extLst>
          </p:cNvPr>
          <p:cNvSpPr/>
          <p:nvPr/>
        </p:nvSpPr>
        <p:spPr>
          <a:xfrm flipH="1">
            <a:off x="7061316" y="2398557"/>
            <a:ext cx="989066" cy="977537"/>
          </a:xfrm>
          <a:prstGeom prst="uturnArrow">
            <a:avLst>
              <a:gd name="adj1" fmla="val 29944"/>
              <a:gd name="adj2" fmla="val 24052"/>
              <a:gd name="adj3" fmla="val 25000"/>
              <a:gd name="adj4" fmla="val 48104"/>
              <a:gd name="adj5" fmla="val 824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U-Turn Arrow 4">
            <a:extLst>
              <a:ext uri="{FF2B5EF4-FFF2-40B4-BE49-F238E27FC236}">
                <a16:creationId xmlns:a16="http://schemas.microsoft.com/office/drawing/2014/main" id="{308CA4CE-B093-9A4E-B035-EFF18D097020}"/>
              </a:ext>
            </a:extLst>
          </p:cNvPr>
          <p:cNvSpPr/>
          <p:nvPr/>
        </p:nvSpPr>
        <p:spPr>
          <a:xfrm>
            <a:off x="7314587" y="3041014"/>
            <a:ext cx="719573" cy="572320"/>
          </a:xfrm>
          <a:prstGeom prst="uturnArrow">
            <a:avLst>
              <a:gd name="adj1" fmla="val 49627"/>
              <a:gd name="adj2" fmla="val 25000"/>
              <a:gd name="adj3" fmla="val 26046"/>
              <a:gd name="adj4" fmla="val 62415"/>
              <a:gd name="adj5" fmla="val 10000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B50C5113-DA57-0C40-AEC5-5CDD4522F77D}"/>
              </a:ext>
            </a:extLst>
          </p:cNvPr>
          <p:cNvGrpSpPr/>
          <p:nvPr/>
        </p:nvGrpSpPr>
        <p:grpSpPr>
          <a:xfrm>
            <a:off x="473348" y="4035452"/>
            <a:ext cx="457200" cy="457200"/>
            <a:chOff x="1408670" y="3991232"/>
            <a:chExt cx="457200" cy="457200"/>
          </a:xfrm>
        </p:grpSpPr>
        <p:sp>
          <p:nvSpPr>
            <p:cNvPr id="7" name="Oval 6">
              <a:extLst>
                <a:ext uri="{FF2B5EF4-FFF2-40B4-BE49-F238E27FC236}">
                  <a16:creationId xmlns:a16="http://schemas.microsoft.com/office/drawing/2014/main" id="{E10134A8-C3CA-5A42-99EA-F0F438581635}"/>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DB5EE5E-E443-9048-AFB6-1BD46E848F92}"/>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a:t>
              </a:r>
            </a:p>
          </p:txBody>
        </p:sp>
      </p:grpSp>
      <p:cxnSp>
        <p:nvCxnSpPr>
          <p:cNvPr id="9" name="Straight Arrow Connector 8">
            <a:extLst>
              <a:ext uri="{FF2B5EF4-FFF2-40B4-BE49-F238E27FC236}">
                <a16:creationId xmlns:a16="http://schemas.microsoft.com/office/drawing/2014/main" id="{BAEF7EF7-5AB7-7D4C-8D62-359A6F29B7AB}"/>
              </a:ext>
            </a:extLst>
          </p:cNvPr>
          <p:cNvCxnSpPr>
            <a:cxnSpLocks/>
            <a:stCxn id="7" idx="5"/>
            <a:endCxn id="11" idx="1"/>
          </p:cNvCxnSpPr>
          <p:nvPr/>
        </p:nvCxnSpPr>
        <p:spPr>
          <a:xfrm>
            <a:off x="863593" y="4425697"/>
            <a:ext cx="404141" cy="41422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F15395D-9D1C-8245-B525-39A8E64E3FF1}"/>
              </a:ext>
            </a:extLst>
          </p:cNvPr>
          <p:cNvGrpSpPr/>
          <p:nvPr/>
        </p:nvGrpSpPr>
        <p:grpSpPr>
          <a:xfrm>
            <a:off x="1200779" y="4772966"/>
            <a:ext cx="457200" cy="457200"/>
            <a:chOff x="1408670" y="3991232"/>
            <a:chExt cx="457200" cy="457200"/>
          </a:xfrm>
        </p:grpSpPr>
        <p:sp>
          <p:nvSpPr>
            <p:cNvPr id="11" name="Oval 10">
              <a:extLst>
                <a:ext uri="{FF2B5EF4-FFF2-40B4-BE49-F238E27FC236}">
                  <a16:creationId xmlns:a16="http://schemas.microsoft.com/office/drawing/2014/main" id="{B9C25E84-7599-2B48-AD71-570A80D00BB3}"/>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B594C25-EF25-D54E-9DB2-FCA39BF7D173}"/>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5</a:t>
              </a:r>
            </a:p>
          </p:txBody>
        </p:sp>
      </p:grpSp>
      <p:grpSp>
        <p:nvGrpSpPr>
          <p:cNvPr id="13" name="Group 12">
            <a:extLst>
              <a:ext uri="{FF2B5EF4-FFF2-40B4-BE49-F238E27FC236}">
                <a16:creationId xmlns:a16="http://schemas.microsoft.com/office/drawing/2014/main" id="{5E803417-C660-294E-9AA9-C3A465C4DB51}"/>
              </a:ext>
            </a:extLst>
          </p:cNvPr>
          <p:cNvGrpSpPr/>
          <p:nvPr/>
        </p:nvGrpSpPr>
        <p:grpSpPr>
          <a:xfrm>
            <a:off x="1997762" y="5642856"/>
            <a:ext cx="457200" cy="457200"/>
            <a:chOff x="1408670" y="3991232"/>
            <a:chExt cx="457200" cy="457200"/>
          </a:xfrm>
        </p:grpSpPr>
        <p:sp>
          <p:nvSpPr>
            <p:cNvPr id="14" name="Oval 13">
              <a:extLst>
                <a:ext uri="{FF2B5EF4-FFF2-40B4-BE49-F238E27FC236}">
                  <a16:creationId xmlns:a16="http://schemas.microsoft.com/office/drawing/2014/main" id="{95B1F922-7620-C044-BFCA-04D3630B6330}"/>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97A15EF-E715-AA48-B9B8-F4900D45E5A7}"/>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8</a:t>
              </a:r>
            </a:p>
          </p:txBody>
        </p:sp>
      </p:grpSp>
      <p:cxnSp>
        <p:nvCxnSpPr>
          <p:cNvPr id="16" name="Straight Arrow Connector 15">
            <a:extLst>
              <a:ext uri="{FF2B5EF4-FFF2-40B4-BE49-F238E27FC236}">
                <a16:creationId xmlns:a16="http://schemas.microsoft.com/office/drawing/2014/main" id="{3B9F9DA0-E348-0F46-8D55-640F3520C63F}"/>
              </a:ext>
            </a:extLst>
          </p:cNvPr>
          <p:cNvCxnSpPr>
            <a:cxnSpLocks/>
            <a:stCxn id="11" idx="5"/>
            <a:endCxn id="14" idx="1"/>
          </p:cNvCxnSpPr>
          <p:nvPr/>
        </p:nvCxnSpPr>
        <p:spPr>
          <a:xfrm>
            <a:off x="1591024" y="5163211"/>
            <a:ext cx="473693" cy="5466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62902A6-073A-A745-A976-E0C838E321D8}"/>
              </a:ext>
            </a:extLst>
          </p:cNvPr>
          <p:cNvGrpSpPr/>
          <p:nvPr/>
        </p:nvGrpSpPr>
        <p:grpSpPr>
          <a:xfrm>
            <a:off x="5069171" y="4068131"/>
            <a:ext cx="457200" cy="457200"/>
            <a:chOff x="1408670" y="3991232"/>
            <a:chExt cx="457200" cy="457200"/>
          </a:xfrm>
        </p:grpSpPr>
        <p:sp>
          <p:nvSpPr>
            <p:cNvPr id="21" name="Oval 20">
              <a:extLst>
                <a:ext uri="{FF2B5EF4-FFF2-40B4-BE49-F238E27FC236}">
                  <a16:creationId xmlns:a16="http://schemas.microsoft.com/office/drawing/2014/main" id="{CD1BF314-8183-FC48-B221-12ABBA8D89BE}"/>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85000"/>
                    <a:lumOff val="15000"/>
                  </a:schemeClr>
                </a:solidFill>
              </a:endParaRPr>
            </a:p>
          </p:txBody>
        </p:sp>
        <p:sp>
          <p:nvSpPr>
            <p:cNvPr id="22" name="TextBox 21">
              <a:extLst>
                <a:ext uri="{FF2B5EF4-FFF2-40B4-BE49-F238E27FC236}">
                  <a16:creationId xmlns:a16="http://schemas.microsoft.com/office/drawing/2014/main" id="{5A59B8FA-75B0-F948-B2FD-BA5687A01558}"/>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6</a:t>
              </a:r>
            </a:p>
          </p:txBody>
        </p:sp>
      </p:grpSp>
      <p:cxnSp>
        <p:nvCxnSpPr>
          <p:cNvPr id="23" name="Straight Arrow Connector 22">
            <a:extLst>
              <a:ext uri="{FF2B5EF4-FFF2-40B4-BE49-F238E27FC236}">
                <a16:creationId xmlns:a16="http://schemas.microsoft.com/office/drawing/2014/main" id="{7545DC44-8AC1-A94E-B5FD-A764A066AFF1}"/>
              </a:ext>
            </a:extLst>
          </p:cNvPr>
          <p:cNvCxnSpPr>
            <a:cxnSpLocks/>
            <a:stCxn id="21" idx="3"/>
          </p:cNvCxnSpPr>
          <p:nvPr/>
        </p:nvCxnSpPr>
        <p:spPr>
          <a:xfrm flipH="1">
            <a:off x="4766808" y="4458376"/>
            <a:ext cx="369318" cy="40801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587A847-7B53-5546-8437-23603FF0510D}"/>
              </a:ext>
            </a:extLst>
          </p:cNvPr>
          <p:cNvGrpSpPr/>
          <p:nvPr/>
        </p:nvGrpSpPr>
        <p:grpSpPr>
          <a:xfrm>
            <a:off x="4382643" y="4805645"/>
            <a:ext cx="457200" cy="457200"/>
            <a:chOff x="1408670" y="3991232"/>
            <a:chExt cx="457200" cy="457200"/>
          </a:xfrm>
        </p:grpSpPr>
        <p:sp>
          <p:nvSpPr>
            <p:cNvPr id="25" name="Oval 24">
              <a:extLst>
                <a:ext uri="{FF2B5EF4-FFF2-40B4-BE49-F238E27FC236}">
                  <a16:creationId xmlns:a16="http://schemas.microsoft.com/office/drawing/2014/main" id="{2B65EF8E-0BCE-5043-8AE1-67F4A1B41400}"/>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85000"/>
                    <a:lumOff val="15000"/>
                  </a:schemeClr>
                </a:solidFill>
              </a:endParaRPr>
            </a:p>
          </p:txBody>
        </p:sp>
        <p:sp>
          <p:nvSpPr>
            <p:cNvPr id="26" name="TextBox 25">
              <a:extLst>
                <a:ext uri="{FF2B5EF4-FFF2-40B4-BE49-F238E27FC236}">
                  <a16:creationId xmlns:a16="http://schemas.microsoft.com/office/drawing/2014/main" id="{57FFB89D-94C1-0F4A-938F-004120C2016C}"/>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4</a:t>
              </a:r>
            </a:p>
          </p:txBody>
        </p:sp>
      </p:grpSp>
      <p:grpSp>
        <p:nvGrpSpPr>
          <p:cNvPr id="27" name="Group 26">
            <a:extLst>
              <a:ext uri="{FF2B5EF4-FFF2-40B4-BE49-F238E27FC236}">
                <a16:creationId xmlns:a16="http://schemas.microsoft.com/office/drawing/2014/main" id="{3CF47505-1B3D-8D4E-B801-CDFBEE0E0695}"/>
              </a:ext>
            </a:extLst>
          </p:cNvPr>
          <p:cNvGrpSpPr/>
          <p:nvPr/>
        </p:nvGrpSpPr>
        <p:grpSpPr>
          <a:xfrm>
            <a:off x="3648398" y="5660787"/>
            <a:ext cx="457200" cy="457200"/>
            <a:chOff x="1408670" y="3991232"/>
            <a:chExt cx="457200" cy="457200"/>
          </a:xfrm>
        </p:grpSpPr>
        <p:sp>
          <p:nvSpPr>
            <p:cNvPr id="28" name="Oval 27">
              <a:extLst>
                <a:ext uri="{FF2B5EF4-FFF2-40B4-BE49-F238E27FC236}">
                  <a16:creationId xmlns:a16="http://schemas.microsoft.com/office/drawing/2014/main" id="{1E06B502-918E-EF4E-AA16-9C76B5C72B00}"/>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85000"/>
                    <a:lumOff val="15000"/>
                  </a:schemeClr>
                </a:solidFill>
              </a:endParaRPr>
            </a:p>
          </p:txBody>
        </p:sp>
        <p:sp>
          <p:nvSpPr>
            <p:cNvPr id="29" name="TextBox 28">
              <a:extLst>
                <a:ext uri="{FF2B5EF4-FFF2-40B4-BE49-F238E27FC236}">
                  <a16:creationId xmlns:a16="http://schemas.microsoft.com/office/drawing/2014/main" id="{6AB10448-33E0-3344-AA66-6FE52861EB8E}"/>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1</a:t>
              </a:r>
            </a:p>
          </p:txBody>
        </p:sp>
      </p:grpSp>
      <p:cxnSp>
        <p:nvCxnSpPr>
          <p:cNvPr id="30" name="Straight Arrow Connector 29">
            <a:extLst>
              <a:ext uri="{FF2B5EF4-FFF2-40B4-BE49-F238E27FC236}">
                <a16:creationId xmlns:a16="http://schemas.microsoft.com/office/drawing/2014/main" id="{B1E61EA1-7449-4547-9C9B-FFD98C8A567F}"/>
              </a:ext>
            </a:extLst>
          </p:cNvPr>
          <p:cNvCxnSpPr>
            <a:cxnSpLocks/>
            <a:stCxn id="25" idx="3"/>
          </p:cNvCxnSpPr>
          <p:nvPr/>
        </p:nvCxnSpPr>
        <p:spPr>
          <a:xfrm flipH="1">
            <a:off x="4006536" y="5195890"/>
            <a:ext cx="443062" cy="53214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3747DFA-E340-A24C-A3BC-0A98B323B413}"/>
              </a:ext>
            </a:extLst>
          </p:cNvPr>
          <p:cNvGrpSpPr/>
          <p:nvPr/>
        </p:nvGrpSpPr>
        <p:grpSpPr>
          <a:xfrm>
            <a:off x="6962736" y="4092518"/>
            <a:ext cx="457200" cy="457200"/>
            <a:chOff x="1408670" y="3991232"/>
            <a:chExt cx="457200" cy="457200"/>
          </a:xfrm>
        </p:grpSpPr>
        <p:sp>
          <p:nvSpPr>
            <p:cNvPr id="32" name="Oval 31">
              <a:extLst>
                <a:ext uri="{FF2B5EF4-FFF2-40B4-BE49-F238E27FC236}">
                  <a16:creationId xmlns:a16="http://schemas.microsoft.com/office/drawing/2014/main" id="{452DD8A6-5656-B34E-9FA7-89357F92ECA5}"/>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83FE882-88F4-7A45-96CA-279191745C94}"/>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a:t>
              </a:r>
            </a:p>
          </p:txBody>
        </p:sp>
      </p:grpSp>
      <p:cxnSp>
        <p:nvCxnSpPr>
          <p:cNvPr id="34" name="Straight Arrow Connector 33">
            <a:extLst>
              <a:ext uri="{FF2B5EF4-FFF2-40B4-BE49-F238E27FC236}">
                <a16:creationId xmlns:a16="http://schemas.microsoft.com/office/drawing/2014/main" id="{C4F1E996-95AD-0947-9B1D-701E20D79D5D}"/>
              </a:ext>
            </a:extLst>
          </p:cNvPr>
          <p:cNvCxnSpPr>
            <a:cxnSpLocks/>
            <a:stCxn id="32" idx="5"/>
            <a:endCxn id="36" idx="1"/>
          </p:cNvCxnSpPr>
          <p:nvPr/>
        </p:nvCxnSpPr>
        <p:spPr>
          <a:xfrm>
            <a:off x="7352981" y="4482763"/>
            <a:ext cx="582247" cy="41422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8496FE86-1303-0141-A9E8-209170EE86F1}"/>
              </a:ext>
            </a:extLst>
          </p:cNvPr>
          <p:cNvGrpSpPr/>
          <p:nvPr/>
        </p:nvGrpSpPr>
        <p:grpSpPr>
          <a:xfrm>
            <a:off x="7868273" y="4830032"/>
            <a:ext cx="457200" cy="457200"/>
            <a:chOff x="1408670" y="3991232"/>
            <a:chExt cx="457200" cy="457200"/>
          </a:xfrm>
        </p:grpSpPr>
        <p:sp>
          <p:nvSpPr>
            <p:cNvPr id="36" name="Oval 35">
              <a:extLst>
                <a:ext uri="{FF2B5EF4-FFF2-40B4-BE49-F238E27FC236}">
                  <a16:creationId xmlns:a16="http://schemas.microsoft.com/office/drawing/2014/main" id="{B6E5340B-B161-6B4B-B86A-DCE41A3C5FC7}"/>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34EF5D4-40F7-5D4D-9BFA-3904353A82BC}"/>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5</a:t>
              </a:r>
            </a:p>
          </p:txBody>
        </p:sp>
      </p:grpSp>
      <p:grpSp>
        <p:nvGrpSpPr>
          <p:cNvPr id="38" name="Group 37">
            <a:extLst>
              <a:ext uri="{FF2B5EF4-FFF2-40B4-BE49-F238E27FC236}">
                <a16:creationId xmlns:a16="http://schemas.microsoft.com/office/drawing/2014/main" id="{1006A473-5DCB-3E41-AC15-AC2B9E83EEF3}"/>
              </a:ext>
            </a:extLst>
          </p:cNvPr>
          <p:cNvGrpSpPr/>
          <p:nvPr/>
        </p:nvGrpSpPr>
        <p:grpSpPr>
          <a:xfrm>
            <a:off x="7233793" y="5690823"/>
            <a:ext cx="457200" cy="457200"/>
            <a:chOff x="1408670" y="3991232"/>
            <a:chExt cx="457200" cy="457200"/>
          </a:xfrm>
        </p:grpSpPr>
        <p:sp>
          <p:nvSpPr>
            <p:cNvPr id="39" name="Oval 38">
              <a:extLst>
                <a:ext uri="{FF2B5EF4-FFF2-40B4-BE49-F238E27FC236}">
                  <a16:creationId xmlns:a16="http://schemas.microsoft.com/office/drawing/2014/main" id="{14EE7FE9-F403-BC49-856B-4452E7B2AD38}"/>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46C3E7CC-615C-D244-AB7B-99601FA73411}"/>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3</a:t>
              </a:r>
            </a:p>
          </p:txBody>
        </p:sp>
      </p:grpSp>
      <p:cxnSp>
        <p:nvCxnSpPr>
          <p:cNvPr id="41" name="Straight Arrow Connector 40">
            <a:extLst>
              <a:ext uri="{FF2B5EF4-FFF2-40B4-BE49-F238E27FC236}">
                <a16:creationId xmlns:a16="http://schemas.microsoft.com/office/drawing/2014/main" id="{45AD0F1A-F132-3741-BCEB-1C9E7F09E3D2}"/>
              </a:ext>
            </a:extLst>
          </p:cNvPr>
          <p:cNvCxnSpPr>
            <a:cxnSpLocks/>
            <a:stCxn id="36" idx="3"/>
          </p:cNvCxnSpPr>
          <p:nvPr/>
        </p:nvCxnSpPr>
        <p:spPr>
          <a:xfrm flipH="1">
            <a:off x="7615417" y="5220277"/>
            <a:ext cx="319811" cy="51448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288294A-A662-D94D-B15A-FAF65543E3D6}"/>
              </a:ext>
            </a:extLst>
          </p:cNvPr>
          <p:cNvGrpSpPr/>
          <p:nvPr/>
        </p:nvGrpSpPr>
        <p:grpSpPr>
          <a:xfrm>
            <a:off x="10846285" y="4075117"/>
            <a:ext cx="457200" cy="457200"/>
            <a:chOff x="1408670" y="3991232"/>
            <a:chExt cx="457200" cy="457200"/>
          </a:xfrm>
        </p:grpSpPr>
        <p:sp>
          <p:nvSpPr>
            <p:cNvPr id="43" name="Oval 42">
              <a:extLst>
                <a:ext uri="{FF2B5EF4-FFF2-40B4-BE49-F238E27FC236}">
                  <a16:creationId xmlns:a16="http://schemas.microsoft.com/office/drawing/2014/main" id="{42EF3026-09CE-2542-A531-06F4A5C74E8C}"/>
                </a:ext>
              </a:extLst>
            </p:cNvPr>
            <p:cNvSpPr/>
            <p:nvPr/>
          </p:nvSpPr>
          <p:spPr>
            <a:xfrm>
              <a:off x="1408670" y="3991232"/>
              <a:ext cx="457200" cy="457200"/>
            </a:xfrm>
            <a:prstGeom prst="ellipse">
              <a:avLst/>
            </a:prstGeom>
            <a:solidFill>
              <a:schemeClr val="accent3">
                <a:lumMod val="40000"/>
                <a:lumOff val="60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85000"/>
                    <a:lumOff val="15000"/>
                  </a:schemeClr>
                </a:solidFill>
              </a:endParaRPr>
            </a:p>
          </p:txBody>
        </p:sp>
        <p:sp>
          <p:nvSpPr>
            <p:cNvPr id="44" name="TextBox 43">
              <a:extLst>
                <a:ext uri="{FF2B5EF4-FFF2-40B4-BE49-F238E27FC236}">
                  <a16:creationId xmlns:a16="http://schemas.microsoft.com/office/drawing/2014/main" id="{AFD3CC7B-9ABB-C941-A46B-F4753056F313}"/>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9</a:t>
              </a:r>
            </a:p>
          </p:txBody>
        </p:sp>
      </p:grpSp>
      <p:grpSp>
        <p:nvGrpSpPr>
          <p:cNvPr id="45" name="Group 44">
            <a:extLst>
              <a:ext uri="{FF2B5EF4-FFF2-40B4-BE49-F238E27FC236}">
                <a16:creationId xmlns:a16="http://schemas.microsoft.com/office/drawing/2014/main" id="{7EC09201-D82D-C649-971C-F8C1F12D00B6}"/>
              </a:ext>
            </a:extLst>
          </p:cNvPr>
          <p:cNvGrpSpPr/>
          <p:nvPr/>
        </p:nvGrpSpPr>
        <p:grpSpPr>
          <a:xfrm>
            <a:off x="9982402" y="4812631"/>
            <a:ext cx="457200" cy="457200"/>
            <a:chOff x="1408670" y="3991232"/>
            <a:chExt cx="457200" cy="457200"/>
          </a:xfrm>
        </p:grpSpPr>
        <p:sp>
          <p:nvSpPr>
            <p:cNvPr id="46" name="Oval 45">
              <a:extLst>
                <a:ext uri="{FF2B5EF4-FFF2-40B4-BE49-F238E27FC236}">
                  <a16:creationId xmlns:a16="http://schemas.microsoft.com/office/drawing/2014/main" id="{64C332AE-BF01-F549-9EDF-83DE99F46C70}"/>
                </a:ext>
              </a:extLst>
            </p:cNvPr>
            <p:cNvSpPr/>
            <p:nvPr/>
          </p:nvSpPr>
          <p:spPr>
            <a:xfrm>
              <a:off x="1408670" y="3991232"/>
              <a:ext cx="457200" cy="457200"/>
            </a:xfrm>
            <a:prstGeom prst="ellipse">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85000"/>
                    <a:lumOff val="15000"/>
                  </a:schemeClr>
                </a:solidFill>
              </a:endParaRPr>
            </a:p>
          </p:txBody>
        </p:sp>
        <p:sp>
          <p:nvSpPr>
            <p:cNvPr id="47" name="TextBox 46">
              <a:extLst>
                <a:ext uri="{FF2B5EF4-FFF2-40B4-BE49-F238E27FC236}">
                  <a16:creationId xmlns:a16="http://schemas.microsoft.com/office/drawing/2014/main" id="{41043323-C51C-494A-9AE4-B7ED610A895A}"/>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2</a:t>
              </a:r>
            </a:p>
          </p:txBody>
        </p:sp>
      </p:grpSp>
      <p:grpSp>
        <p:nvGrpSpPr>
          <p:cNvPr id="48" name="Group 47">
            <a:extLst>
              <a:ext uri="{FF2B5EF4-FFF2-40B4-BE49-F238E27FC236}">
                <a16:creationId xmlns:a16="http://schemas.microsoft.com/office/drawing/2014/main" id="{128FB339-FDB9-644A-93C6-CA681A14292A}"/>
              </a:ext>
            </a:extLst>
          </p:cNvPr>
          <p:cNvGrpSpPr/>
          <p:nvPr/>
        </p:nvGrpSpPr>
        <p:grpSpPr>
          <a:xfrm>
            <a:off x="10684640" y="5691090"/>
            <a:ext cx="457200" cy="457200"/>
            <a:chOff x="1408670" y="3991232"/>
            <a:chExt cx="457200" cy="457200"/>
          </a:xfrm>
        </p:grpSpPr>
        <p:sp>
          <p:nvSpPr>
            <p:cNvPr id="49" name="Oval 48">
              <a:extLst>
                <a:ext uri="{FF2B5EF4-FFF2-40B4-BE49-F238E27FC236}">
                  <a16:creationId xmlns:a16="http://schemas.microsoft.com/office/drawing/2014/main" id="{4A680384-B171-6548-9A59-EBE101DC315D}"/>
                </a:ext>
              </a:extLst>
            </p:cNvPr>
            <p:cNvSpPr/>
            <p:nvPr/>
          </p:nvSpPr>
          <p:spPr>
            <a:xfrm>
              <a:off x="1408670" y="3991232"/>
              <a:ext cx="457200" cy="457200"/>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lumMod val="85000"/>
                    <a:lumOff val="15000"/>
                  </a:schemeClr>
                </a:solidFill>
              </a:endParaRPr>
            </a:p>
          </p:txBody>
        </p:sp>
        <p:sp>
          <p:nvSpPr>
            <p:cNvPr id="50" name="TextBox 49">
              <a:extLst>
                <a:ext uri="{FF2B5EF4-FFF2-40B4-BE49-F238E27FC236}">
                  <a16:creationId xmlns:a16="http://schemas.microsoft.com/office/drawing/2014/main" id="{64DA1C01-6856-2A49-993B-8ED2A10F1639}"/>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5</a:t>
              </a:r>
            </a:p>
          </p:txBody>
        </p:sp>
      </p:grpSp>
      <p:cxnSp>
        <p:nvCxnSpPr>
          <p:cNvPr id="51" name="Straight Arrow Connector 50">
            <a:extLst>
              <a:ext uri="{FF2B5EF4-FFF2-40B4-BE49-F238E27FC236}">
                <a16:creationId xmlns:a16="http://schemas.microsoft.com/office/drawing/2014/main" id="{B98E6225-A466-8942-9715-13F1474AE0C5}"/>
              </a:ext>
            </a:extLst>
          </p:cNvPr>
          <p:cNvCxnSpPr>
            <a:cxnSpLocks/>
            <a:stCxn id="46" idx="5"/>
            <a:endCxn id="49" idx="1"/>
          </p:cNvCxnSpPr>
          <p:nvPr/>
        </p:nvCxnSpPr>
        <p:spPr>
          <a:xfrm>
            <a:off x="10372647" y="5202876"/>
            <a:ext cx="378948" cy="55516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6942647-BD6B-1747-B4DC-1D7D1A2A7169}"/>
              </a:ext>
            </a:extLst>
          </p:cNvPr>
          <p:cNvCxnSpPr>
            <a:cxnSpLocks/>
            <a:stCxn id="43" idx="3"/>
          </p:cNvCxnSpPr>
          <p:nvPr/>
        </p:nvCxnSpPr>
        <p:spPr>
          <a:xfrm flipH="1">
            <a:off x="10330993" y="4465362"/>
            <a:ext cx="582247" cy="40801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9" name="U-Turn Arrow 58">
            <a:extLst>
              <a:ext uri="{FF2B5EF4-FFF2-40B4-BE49-F238E27FC236}">
                <a16:creationId xmlns:a16="http://schemas.microsoft.com/office/drawing/2014/main" id="{10447C58-5787-F14F-A151-9837793FF7A0}"/>
              </a:ext>
            </a:extLst>
          </p:cNvPr>
          <p:cNvSpPr/>
          <p:nvPr/>
        </p:nvSpPr>
        <p:spPr>
          <a:xfrm>
            <a:off x="10238802" y="2398557"/>
            <a:ext cx="989066" cy="977537"/>
          </a:xfrm>
          <a:prstGeom prst="uturnArrow">
            <a:avLst>
              <a:gd name="adj1" fmla="val 29944"/>
              <a:gd name="adj2" fmla="val 24052"/>
              <a:gd name="adj3" fmla="val 25000"/>
              <a:gd name="adj4" fmla="val 48104"/>
              <a:gd name="adj5" fmla="val 824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U-Turn Arrow 59">
            <a:extLst>
              <a:ext uri="{FF2B5EF4-FFF2-40B4-BE49-F238E27FC236}">
                <a16:creationId xmlns:a16="http://schemas.microsoft.com/office/drawing/2014/main" id="{F561FD1F-0C74-6D43-A481-57111E0119DE}"/>
              </a:ext>
            </a:extLst>
          </p:cNvPr>
          <p:cNvSpPr/>
          <p:nvPr/>
        </p:nvSpPr>
        <p:spPr>
          <a:xfrm flipH="1">
            <a:off x="10226846" y="3049041"/>
            <a:ext cx="719573" cy="572320"/>
          </a:xfrm>
          <a:prstGeom prst="uturnArrow">
            <a:avLst>
              <a:gd name="adj1" fmla="val 49627"/>
              <a:gd name="adj2" fmla="val 25000"/>
              <a:gd name="adj3" fmla="val 26046"/>
              <a:gd name="adj4" fmla="val 62415"/>
              <a:gd name="adj5" fmla="val 10000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U-Turn Arrow 60">
            <a:extLst>
              <a:ext uri="{FF2B5EF4-FFF2-40B4-BE49-F238E27FC236}">
                <a16:creationId xmlns:a16="http://schemas.microsoft.com/office/drawing/2014/main" id="{76D2EECE-A827-6341-97A5-D0B7D1B20011}"/>
              </a:ext>
            </a:extLst>
          </p:cNvPr>
          <p:cNvSpPr/>
          <p:nvPr/>
        </p:nvSpPr>
        <p:spPr>
          <a:xfrm flipH="1">
            <a:off x="996834" y="2642289"/>
            <a:ext cx="989066" cy="977537"/>
          </a:xfrm>
          <a:prstGeom prst="uturnArrow">
            <a:avLst>
              <a:gd name="adj1" fmla="val 29944"/>
              <a:gd name="adj2" fmla="val 24052"/>
              <a:gd name="adj3" fmla="val 25000"/>
              <a:gd name="adj4" fmla="val 48104"/>
              <a:gd name="adj5" fmla="val 824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U-Turn Arrow 61">
            <a:extLst>
              <a:ext uri="{FF2B5EF4-FFF2-40B4-BE49-F238E27FC236}">
                <a16:creationId xmlns:a16="http://schemas.microsoft.com/office/drawing/2014/main" id="{F620BF0C-42AB-D443-85ED-488163CCA90D}"/>
              </a:ext>
            </a:extLst>
          </p:cNvPr>
          <p:cNvSpPr/>
          <p:nvPr/>
        </p:nvSpPr>
        <p:spPr>
          <a:xfrm>
            <a:off x="4108831" y="2642289"/>
            <a:ext cx="989066" cy="977537"/>
          </a:xfrm>
          <a:prstGeom prst="uturnArrow">
            <a:avLst>
              <a:gd name="adj1" fmla="val 29944"/>
              <a:gd name="adj2" fmla="val 24052"/>
              <a:gd name="adj3" fmla="val 25000"/>
              <a:gd name="adj4" fmla="val 48104"/>
              <a:gd name="adj5" fmla="val 824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TextBox 62">
            <a:extLst>
              <a:ext uri="{FF2B5EF4-FFF2-40B4-BE49-F238E27FC236}">
                <a16:creationId xmlns:a16="http://schemas.microsoft.com/office/drawing/2014/main" id="{169A4596-325D-BF4E-BBAB-7F8AB4121B88}"/>
              </a:ext>
            </a:extLst>
          </p:cNvPr>
          <p:cNvSpPr txBox="1"/>
          <p:nvPr/>
        </p:nvSpPr>
        <p:spPr>
          <a:xfrm>
            <a:off x="866691" y="3573527"/>
            <a:ext cx="1424942" cy="369332"/>
          </a:xfrm>
          <a:prstGeom prst="rect">
            <a:avLst/>
          </a:prstGeom>
          <a:noFill/>
        </p:spPr>
        <p:txBody>
          <a:bodyPr wrap="none" rtlCol="0">
            <a:spAutoFit/>
          </a:bodyPr>
          <a:lstStyle/>
          <a:p>
            <a:r>
              <a:rPr lang="en-US" b="1" dirty="0"/>
              <a:t>Left Rotation</a:t>
            </a:r>
          </a:p>
        </p:txBody>
      </p:sp>
      <p:sp>
        <p:nvSpPr>
          <p:cNvPr id="64" name="TextBox 63">
            <a:extLst>
              <a:ext uri="{FF2B5EF4-FFF2-40B4-BE49-F238E27FC236}">
                <a16:creationId xmlns:a16="http://schemas.microsoft.com/office/drawing/2014/main" id="{ED4E53F2-C6D6-0B4C-A0D9-A2F5CD1C9DFE}"/>
              </a:ext>
            </a:extLst>
          </p:cNvPr>
          <p:cNvSpPr txBox="1"/>
          <p:nvPr/>
        </p:nvSpPr>
        <p:spPr>
          <a:xfrm>
            <a:off x="3724950" y="3573527"/>
            <a:ext cx="1555939" cy="369332"/>
          </a:xfrm>
          <a:prstGeom prst="rect">
            <a:avLst/>
          </a:prstGeom>
          <a:noFill/>
        </p:spPr>
        <p:txBody>
          <a:bodyPr wrap="none" rtlCol="0">
            <a:spAutoFit/>
          </a:bodyPr>
          <a:lstStyle/>
          <a:p>
            <a:r>
              <a:rPr lang="en-US" b="1" dirty="0"/>
              <a:t>Right Rotation</a:t>
            </a:r>
          </a:p>
        </p:txBody>
      </p:sp>
      <p:sp>
        <p:nvSpPr>
          <p:cNvPr id="65" name="TextBox 64">
            <a:extLst>
              <a:ext uri="{FF2B5EF4-FFF2-40B4-BE49-F238E27FC236}">
                <a16:creationId xmlns:a16="http://schemas.microsoft.com/office/drawing/2014/main" id="{BF6DF630-4719-564B-9EA3-688BAB7DA4DC}"/>
              </a:ext>
            </a:extLst>
          </p:cNvPr>
          <p:cNvSpPr txBox="1"/>
          <p:nvPr/>
        </p:nvSpPr>
        <p:spPr>
          <a:xfrm>
            <a:off x="6643452" y="3589193"/>
            <a:ext cx="2020746" cy="369332"/>
          </a:xfrm>
          <a:prstGeom prst="rect">
            <a:avLst/>
          </a:prstGeom>
          <a:noFill/>
        </p:spPr>
        <p:txBody>
          <a:bodyPr wrap="none" rtlCol="0">
            <a:spAutoFit/>
          </a:bodyPr>
          <a:lstStyle/>
          <a:p>
            <a:r>
              <a:rPr lang="en-US" b="1" dirty="0"/>
              <a:t>Right/Left Rotation</a:t>
            </a:r>
          </a:p>
        </p:txBody>
      </p:sp>
      <p:sp>
        <p:nvSpPr>
          <p:cNvPr id="66" name="TextBox 65">
            <a:extLst>
              <a:ext uri="{FF2B5EF4-FFF2-40B4-BE49-F238E27FC236}">
                <a16:creationId xmlns:a16="http://schemas.microsoft.com/office/drawing/2014/main" id="{E39D3497-4AFC-3C40-80FE-CE76825CD0E3}"/>
              </a:ext>
            </a:extLst>
          </p:cNvPr>
          <p:cNvSpPr txBox="1"/>
          <p:nvPr/>
        </p:nvSpPr>
        <p:spPr>
          <a:xfrm>
            <a:off x="9722962" y="3573527"/>
            <a:ext cx="2020746" cy="369332"/>
          </a:xfrm>
          <a:prstGeom prst="rect">
            <a:avLst/>
          </a:prstGeom>
          <a:noFill/>
        </p:spPr>
        <p:txBody>
          <a:bodyPr wrap="none" rtlCol="0">
            <a:spAutoFit/>
          </a:bodyPr>
          <a:lstStyle/>
          <a:p>
            <a:r>
              <a:rPr lang="en-US" b="1" dirty="0"/>
              <a:t>Left/Right Rotation</a:t>
            </a:r>
          </a:p>
        </p:txBody>
      </p:sp>
      <p:sp>
        <p:nvSpPr>
          <p:cNvPr id="67" name="TextBox 66">
            <a:extLst>
              <a:ext uri="{FF2B5EF4-FFF2-40B4-BE49-F238E27FC236}">
                <a16:creationId xmlns:a16="http://schemas.microsoft.com/office/drawing/2014/main" id="{EA415428-4A9C-2746-81A7-EA1E1DE7474D}"/>
              </a:ext>
            </a:extLst>
          </p:cNvPr>
          <p:cNvSpPr txBox="1"/>
          <p:nvPr/>
        </p:nvSpPr>
        <p:spPr>
          <a:xfrm>
            <a:off x="2081636" y="1488804"/>
            <a:ext cx="1958870" cy="646331"/>
          </a:xfrm>
          <a:prstGeom prst="rect">
            <a:avLst/>
          </a:prstGeom>
          <a:noFill/>
        </p:spPr>
        <p:txBody>
          <a:bodyPr wrap="none" rtlCol="0">
            <a:spAutoFit/>
          </a:bodyPr>
          <a:lstStyle/>
          <a:p>
            <a:pPr algn="ctr"/>
            <a:r>
              <a:rPr lang="en-US" sz="2000" b="1" dirty="0"/>
              <a:t>”Line” Cases</a:t>
            </a:r>
          </a:p>
          <a:p>
            <a:pPr algn="ctr"/>
            <a:r>
              <a:rPr lang="en-US" sz="1600" i="1" dirty="0"/>
              <a:t>Solve with 1 rotation</a:t>
            </a:r>
          </a:p>
        </p:txBody>
      </p:sp>
      <p:sp>
        <p:nvSpPr>
          <p:cNvPr id="68" name="TextBox 67">
            <a:extLst>
              <a:ext uri="{FF2B5EF4-FFF2-40B4-BE49-F238E27FC236}">
                <a16:creationId xmlns:a16="http://schemas.microsoft.com/office/drawing/2014/main" id="{2DF2118E-3AD6-5946-AFB5-DFB51D3DEA49}"/>
              </a:ext>
            </a:extLst>
          </p:cNvPr>
          <p:cNvSpPr txBox="1"/>
          <p:nvPr/>
        </p:nvSpPr>
        <p:spPr>
          <a:xfrm>
            <a:off x="8034160" y="1488804"/>
            <a:ext cx="2040623" cy="646331"/>
          </a:xfrm>
          <a:prstGeom prst="rect">
            <a:avLst/>
          </a:prstGeom>
          <a:noFill/>
        </p:spPr>
        <p:txBody>
          <a:bodyPr wrap="none" rtlCol="0">
            <a:spAutoFit/>
          </a:bodyPr>
          <a:lstStyle/>
          <a:p>
            <a:pPr algn="ctr"/>
            <a:r>
              <a:rPr lang="en-US" sz="2000" b="1" dirty="0"/>
              <a:t>”Kink” Cases</a:t>
            </a:r>
          </a:p>
          <a:p>
            <a:pPr algn="ctr"/>
            <a:r>
              <a:rPr lang="en-US" sz="1600" i="1" dirty="0"/>
              <a:t>Solve with 2 rotations</a:t>
            </a:r>
          </a:p>
        </p:txBody>
      </p:sp>
      <p:cxnSp>
        <p:nvCxnSpPr>
          <p:cNvPr id="70" name="Straight Connector 69">
            <a:extLst>
              <a:ext uri="{FF2B5EF4-FFF2-40B4-BE49-F238E27FC236}">
                <a16:creationId xmlns:a16="http://schemas.microsoft.com/office/drawing/2014/main" id="{EC961328-CE9E-284A-A671-DDF9BA2A1D59}"/>
              </a:ext>
            </a:extLst>
          </p:cNvPr>
          <p:cNvCxnSpPr>
            <a:cxnSpLocks/>
          </p:cNvCxnSpPr>
          <p:nvPr/>
        </p:nvCxnSpPr>
        <p:spPr>
          <a:xfrm>
            <a:off x="3061071" y="2753064"/>
            <a:ext cx="0" cy="3007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51A5D8-80AF-7642-BBD6-D073EC1F3A84}"/>
              </a:ext>
            </a:extLst>
          </p:cNvPr>
          <p:cNvCxnSpPr>
            <a:cxnSpLocks/>
          </p:cNvCxnSpPr>
          <p:nvPr/>
        </p:nvCxnSpPr>
        <p:spPr>
          <a:xfrm>
            <a:off x="6086375" y="2779529"/>
            <a:ext cx="0" cy="3007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7826DCA-5B54-8348-8233-2AB51E8E23CE}"/>
              </a:ext>
            </a:extLst>
          </p:cNvPr>
          <p:cNvCxnSpPr>
            <a:cxnSpLocks/>
          </p:cNvCxnSpPr>
          <p:nvPr/>
        </p:nvCxnSpPr>
        <p:spPr>
          <a:xfrm>
            <a:off x="9105500" y="2779529"/>
            <a:ext cx="0" cy="300708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16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3D12731D-F460-534D-87AA-7FC6D03A095A}"/>
              </a:ext>
            </a:extLst>
          </p:cNvPr>
          <p:cNvSpPr/>
          <p:nvPr/>
        </p:nvSpPr>
        <p:spPr>
          <a:xfrm>
            <a:off x="8709115" y="2268782"/>
            <a:ext cx="3280978" cy="1830084"/>
          </a:xfrm>
          <a:prstGeom prst="triangle">
            <a:avLst/>
          </a:prstGeom>
          <a:solidFill>
            <a:srgbClr val="E067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05" name="Title 1"/>
          <p:cNvSpPr>
            <a:spLocks noGrp="1"/>
          </p:cNvSpPr>
          <p:nvPr>
            <p:ph type="title"/>
            <p:custDataLst>
              <p:tags r:id="rId1"/>
            </p:custDataLst>
          </p:nvPr>
        </p:nvSpPr>
        <p:spPr/>
        <p:txBody>
          <a:bodyPr/>
          <a:lstStyle/>
          <a:p>
            <a:pPr eaLnBrk="1" hangingPunct="1"/>
            <a:r>
              <a:rPr lang="en-US" sz="3200" i="1" dirty="0">
                <a:solidFill>
                  <a:schemeClr val="accent4"/>
                </a:solidFill>
              </a:rPr>
              <a:t>Review</a:t>
            </a:r>
            <a:r>
              <a:rPr lang="en-US" dirty="0"/>
              <a:t>  AVL </a:t>
            </a:r>
            <a:r>
              <a:rPr lang="en-US" dirty="0">
                <a:latin typeface="Consolas" panose="020B0609020204030204" pitchFamily="49" charset="0"/>
                <a:cs typeface="Consolas" panose="020B0609020204030204" pitchFamily="49" charset="0"/>
              </a:rPr>
              <a:t>insert</a:t>
            </a:r>
            <a:r>
              <a:rPr lang="en-US" dirty="0"/>
              <a:t>(): Approach</a:t>
            </a:r>
          </a:p>
        </p:txBody>
      </p:sp>
      <p:sp>
        <p:nvSpPr>
          <p:cNvPr id="47106" name="Content Placeholder 2"/>
          <p:cNvSpPr>
            <a:spLocks noGrp="1"/>
          </p:cNvSpPr>
          <p:nvPr>
            <p:ph idx="1"/>
            <p:custDataLst>
              <p:tags r:id="rId2"/>
            </p:custDataLst>
          </p:nvPr>
        </p:nvSpPr>
        <p:spPr>
          <a:xfrm>
            <a:off x="395438" y="1371600"/>
            <a:ext cx="7710531" cy="5029835"/>
          </a:xfrm>
        </p:spPr>
        <p:txBody>
          <a:bodyPr>
            <a:normAutofit fontScale="92500" lnSpcReduction="10000"/>
          </a:bodyPr>
          <a:lstStyle/>
          <a:p>
            <a:r>
              <a:rPr lang="en-US" dirty="0"/>
              <a:t>Our overall algorithm:</a:t>
            </a:r>
          </a:p>
          <a:p>
            <a:pPr marL="686927" lvl="1" indent="-457189">
              <a:buFontTx/>
              <a:buAutoNum type="arabicPeriod"/>
            </a:pPr>
            <a:r>
              <a:rPr lang="en-US" dirty="0"/>
              <a:t>Insert the new node as in a BST (a new leaf)</a:t>
            </a:r>
          </a:p>
          <a:p>
            <a:pPr marL="686927" lvl="1" indent="-457189">
              <a:buFontTx/>
              <a:buAutoNum type="arabicPeriod"/>
            </a:pPr>
            <a:r>
              <a:rPr lang="en-US" dirty="0"/>
              <a:t>For each node </a:t>
            </a:r>
            <a:r>
              <a:rPr lang="en-US" i="1" dirty="0"/>
              <a:t>on the path from the root to the new leaf</a:t>
            </a:r>
            <a:r>
              <a:rPr lang="en-US" dirty="0"/>
              <a:t>:</a:t>
            </a:r>
          </a:p>
          <a:p>
            <a:pPr marL="885803" lvl="2" indent="-457189"/>
            <a:r>
              <a:rPr lang="en-US" dirty="0"/>
              <a:t>The insertion may (or may not) have changed the node’s height</a:t>
            </a:r>
          </a:p>
          <a:p>
            <a:pPr marL="885803" lvl="2" indent="-457189"/>
            <a:r>
              <a:rPr lang="en-US" dirty="0"/>
              <a:t>Detect height imbalance and perform a </a:t>
            </a:r>
            <a:r>
              <a:rPr lang="en-US" i="1" dirty="0"/>
              <a:t>rotation</a:t>
            </a:r>
            <a:r>
              <a:rPr lang="en-US" dirty="0"/>
              <a:t> to restore balance</a:t>
            </a:r>
            <a:endParaRPr lang="en-US" sz="467" dirty="0"/>
          </a:p>
          <a:p>
            <a:pPr marL="457189" indent="-457189">
              <a:buNone/>
            </a:pPr>
            <a:endParaRPr lang="en-US" sz="1500" dirty="0"/>
          </a:p>
          <a:p>
            <a:pPr marL="457189" indent="-457189">
              <a:buNone/>
            </a:pPr>
            <a:endParaRPr lang="en-US" sz="1500" dirty="0"/>
          </a:p>
          <a:p>
            <a:r>
              <a:rPr lang="en-US" dirty="0"/>
              <a:t>Facts that make this easier:</a:t>
            </a:r>
          </a:p>
          <a:p>
            <a:pPr lvl="1"/>
            <a:r>
              <a:rPr lang="en-US" dirty="0"/>
              <a:t>Imbalances can only occur along the path from the new leaf to the root</a:t>
            </a:r>
          </a:p>
          <a:p>
            <a:pPr lvl="1"/>
            <a:r>
              <a:rPr lang="en-US" dirty="0"/>
              <a:t>We only have to address the lowest unbalanced node</a:t>
            </a:r>
          </a:p>
          <a:p>
            <a:pPr lvl="1"/>
            <a:r>
              <a:rPr lang="en-US" dirty="0"/>
              <a:t>Applying a rotation (or double rotation), restores the height of the subtree before the insertion -- when everything was balanced!</a:t>
            </a:r>
          </a:p>
          <a:p>
            <a:pPr lvl="1"/>
            <a:r>
              <a:rPr lang="en-US" dirty="0"/>
              <a:t>Therefore, we need </a:t>
            </a:r>
            <a:r>
              <a:rPr lang="en-US" b="1" i="1" dirty="0"/>
              <a:t>at most one rebalancing operation</a:t>
            </a:r>
            <a:endParaRPr lang="en-US" b="1" dirty="0"/>
          </a:p>
        </p:txBody>
      </p:sp>
      <p:sp>
        <p:nvSpPr>
          <p:cNvPr id="47108" name="Slide Number Placeholder 4"/>
          <p:cNvSpPr>
            <a:spLocks noGrp="1"/>
          </p:cNvSpPr>
          <p:nvPr>
            <p:ph type="sldNum" sz="quarter" idx="4294967295"/>
            <p:custDataLst>
              <p:tags r:id="rId3"/>
            </p:custDataLst>
          </p:nvPr>
        </p:nvSpPr>
        <p:spPr>
          <a:noFill/>
        </p:spPr>
        <p:txBody>
          <a:bodyPr/>
          <a:lstStyle/>
          <a:p>
            <a:fld id="{DF32BB9A-0099-4815-8BD6-511605EB73E5}" type="slidenum">
              <a:rPr lang="en-US" smtClean="0"/>
              <a:pPr/>
              <a:t>8</a:t>
            </a:fld>
            <a:endParaRPr lang="en-US"/>
          </a:p>
        </p:txBody>
      </p:sp>
      <p:grpSp>
        <p:nvGrpSpPr>
          <p:cNvPr id="52" name="Group 51">
            <a:extLst>
              <a:ext uri="{FF2B5EF4-FFF2-40B4-BE49-F238E27FC236}">
                <a16:creationId xmlns:a16="http://schemas.microsoft.com/office/drawing/2014/main" id="{B73DB0E7-F0D0-5E43-B7D4-784A3CA7B17B}"/>
              </a:ext>
            </a:extLst>
          </p:cNvPr>
          <p:cNvGrpSpPr/>
          <p:nvPr/>
        </p:nvGrpSpPr>
        <p:grpSpPr>
          <a:xfrm>
            <a:off x="9320563" y="2029622"/>
            <a:ext cx="457200" cy="457200"/>
            <a:chOff x="1408670" y="3991232"/>
            <a:chExt cx="457200" cy="457200"/>
          </a:xfrm>
        </p:grpSpPr>
        <p:sp>
          <p:nvSpPr>
            <p:cNvPr id="53" name="Oval 52">
              <a:extLst>
                <a:ext uri="{FF2B5EF4-FFF2-40B4-BE49-F238E27FC236}">
                  <a16:creationId xmlns:a16="http://schemas.microsoft.com/office/drawing/2014/main" id="{ED2EB659-22FC-954C-83BF-C83ED7F691FB}"/>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CBC859A-8D66-8E44-82EA-9CB4AB064ECA}"/>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6</a:t>
              </a:r>
            </a:p>
          </p:txBody>
        </p:sp>
      </p:grpSp>
      <p:cxnSp>
        <p:nvCxnSpPr>
          <p:cNvPr id="55" name="Straight Arrow Connector 54">
            <a:extLst>
              <a:ext uri="{FF2B5EF4-FFF2-40B4-BE49-F238E27FC236}">
                <a16:creationId xmlns:a16="http://schemas.microsoft.com/office/drawing/2014/main" id="{BAC50A4E-7190-C948-BE2D-F53B352D0733}"/>
              </a:ext>
            </a:extLst>
          </p:cNvPr>
          <p:cNvCxnSpPr>
            <a:cxnSpLocks/>
            <a:stCxn id="53" idx="5"/>
            <a:endCxn id="57" idx="1"/>
          </p:cNvCxnSpPr>
          <p:nvPr/>
        </p:nvCxnSpPr>
        <p:spPr>
          <a:xfrm>
            <a:off x="9710808" y="2419867"/>
            <a:ext cx="373709" cy="20020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8C6871D-F28F-D540-AEA3-932AE3B34398}"/>
              </a:ext>
            </a:extLst>
          </p:cNvPr>
          <p:cNvGrpSpPr/>
          <p:nvPr/>
        </p:nvGrpSpPr>
        <p:grpSpPr>
          <a:xfrm>
            <a:off x="10017562" y="2553120"/>
            <a:ext cx="457200" cy="457200"/>
            <a:chOff x="1408670" y="3991232"/>
            <a:chExt cx="457200" cy="457200"/>
          </a:xfrm>
        </p:grpSpPr>
        <p:sp>
          <p:nvSpPr>
            <p:cNvPr id="57" name="Oval 56">
              <a:extLst>
                <a:ext uri="{FF2B5EF4-FFF2-40B4-BE49-F238E27FC236}">
                  <a16:creationId xmlns:a16="http://schemas.microsoft.com/office/drawing/2014/main" id="{303BB89C-3170-4846-83E8-53EC52873DBC}"/>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C1D5044C-82C7-BF46-8282-42CD963BADD4}"/>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8</a:t>
              </a:r>
            </a:p>
          </p:txBody>
        </p:sp>
      </p:grpSp>
      <p:grpSp>
        <p:nvGrpSpPr>
          <p:cNvPr id="59" name="Group 58">
            <a:extLst>
              <a:ext uri="{FF2B5EF4-FFF2-40B4-BE49-F238E27FC236}">
                <a16:creationId xmlns:a16="http://schemas.microsoft.com/office/drawing/2014/main" id="{E2E367FF-D20E-044F-A86B-5CC80BFE883B}"/>
              </a:ext>
            </a:extLst>
          </p:cNvPr>
          <p:cNvGrpSpPr/>
          <p:nvPr/>
        </p:nvGrpSpPr>
        <p:grpSpPr>
          <a:xfrm>
            <a:off x="10699990" y="3118904"/>
            <a:ext cx="457200" cy="457200"/>
            <a:chOff x="1408670" y="3991232"/>
            <a:chExt cx="457200" cy="457200"/>
          </a:xfrm>
        </p:grpSpPr>
        <p:sp>
          <p:nvSpPr>
            <p:cNvPr id="60" name="Oval 59">
              <a:extLst>
                <a:ext uri="{FF2B5EF4-FFF2-40B4-BE49-F238E27FC236}">
                  <a16:creationId xmlns:a16="http://schemas.microsoft.com/office/drawing/2014/main" id="{483B7DF8-D6E3-8442-A0FC-5A37B02E476B}"/>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E593FEDB-8031-374B-AE76-371D520FC1AA}"/>
                </a:ext>
              </a:extLst>
            </p:cNvPr>
            <p:cNvSpPr txBox="1"/>
            <p:nvPr/>
          </p:nvSpPr>
          <p:spPr>
            <a:xfrm>
              <a:off x="1418300" y="4035166"/>
              <a:ext cx="447570"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10</a:t>
              </a:r>
            </a:p>
          </p:txBody>
        </p:sp>
      </p:grpSp>
      <p:grpSp>
        <p:nvGrpSpPr>
          <p:cNvPr id="62" name="Group 61">
            <a:extLst>
              <a:ext uri="{FF2B5EF4-FFF2-40B4-BE49-F238E27FC236}">
                <a16:creationId xmlns:a16="http://schemas.microsoft.com/office/drawing/2014/main" id="{AAD6E507-6424-9743-A040-EC16A571BEA5}"/>
              </a:ext>
            </a:extLst>
          </p:cNvPr>
          <p:cNvGrpSpPr/>
          <p:nvPr/>
        </p:nvGrpSpPr>
        <p:grpSpPr>
          <a:xfrm>
            <a:off x="10130176" y="3621920"/>
            <a:ext cx="457200" cy="457200"/>
            <a:chOff x="1408670" y="3991232"/>
            <a:chExt cx="457200" cy="457200"/>
          </a:xfrm>
        </p:grpSpPr>
        <p:sp>
          <p:nvSpPr>
            <p:cNvPr id="63" name="Oval 62">
              <a:extLst>
                <a:ext uri="{FF2B5EF4-FFF2-40B4-BE49-F238E27FC236}">
                  <a16:creationId xmlns:a16="http://schemas.microsoft.com/office/drawing/2014/main" id="{C2BD7DC0-A2A8-1A43-8BF3-93FA20B27659}"/>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10683B89-8E97-B048-BA59-A660397D44F2}"/>
                </a:ext>
              </a:extLst>
            </p:cNvPr>
            <p:cNvSpPr txBox="1"/>
            <p:nvPr/>
          </p:nvSpPr>
          <p:spPr>
            <a:xfrm>
              <a:off x="1418299" y="4035166"/>
              <a:ext cx="419599"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9</a:t>
              </a:r>
            </a:p>
          </p:txBody>
        </p:sp>
      </p:grpSp>
      <p:cxnSp>
        <p:nvCxnSpPr>
          <p:cNvPr id="65" name="Straight Arrow Connector 64">
            <a:extLst>
              <a:ext uri="{FF2B5EF4-FFF2-40B4-BE49-F238E27FC236}">
                <a16:creationId xmlns:a16="http://schemas.microsoft.com/office/drawing/2014/main" id="{925E4473-00D5-2640-946B-969B37CB1802}"/>
              </a:ext>
            </a:extLst>
          </p:cNvPr>
          <p:cNvCxnSpPr>
            <a:cxnSpLocks/>
            <a:stCxn id="57" idx="5"/>
            <a:endCxn id="60" idx="1"/>
          </p:cNvCxnSpPr>
          <p:nvPr/>
        </p:nvCxnSpPr>
        <p:spPr>
          <a:xfrm>
            <a:off x="10407807" y="2943365"/>
            <a:ext cx="359138" cy="24249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5BEF9E7-40F3-2A4C-A42F-AA4020D3557C}"/>
              </a:ext>
            </a:extLst>
          </p:cNvPr>
          <p:cNvCxnSpPr>
            <a:cxnSpLocks/>
            <a:stCxn id="60" idx="3"/>
            <a:endCxn id="63" idx="7"/>
          </p:cNvCxnSpPr>
          <p:nvPr/>
        </p:nvCxnSpPr>
        <p:spPr>
          <a:xfrm flipH="1">
            <a:off x="10520421" y="3509149"/>
            <a:ext cx="246524" cy="17972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79B9C91F-A45F-F042-AB4D-ACBD0632C2FD}"/>
              </a:ext>
            </a:extLst>
          </p:cNvPr>
          <p:cNvGrpSpPr/>
          <p:nvPr/>
        </p:nvGrpSpPr>
        <p:grpSpPr>
          <a:xfrm>
            <a:off x="11207592" y="3621920"/>
            <a:ext cx="457200" cy="457200"/>
            <a:chOff x="1408670" y="3991232"/>
            <a:chExt cx="457200" cy="457200"/>
          </a:xfrm>
        </p:grpSpPr>
        <p:sp>
          <p:nvSpPr>
            <p:cNvPr id="68" name="Oval 67">
              <a:extLst>
                <a:ext uri="{FF2B5EF4-FFF2-40B4-BE49-F238E27FC236}">
                  <a16:creationId xmlns:a16="http://schemas.microsoft.com/office/drawing/2014/main" id="{3EA28049-2AD8-C147-9B99-C6D5F4B19C45}"/>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9E9A22EB-ED51-F64D-AA12-199570559BA5}"/>
                </a:ext>
              </a:extLst>
            </p:cNvPr>
            <p:cNvSpPr txBox="1"/>
            <p:nvPr/>
          </p:nvSpPr>
          <p:spPr>
            <a:xfrm>
              <a:off x="1418300" y="4035166"/>
              <a:ext cx="443062" cy="369332"/>
            </a:xfrm>
            <a:prstGeom prst="rect">
              <a:avLst/>
            </a:prstGeom>
            <a:noFill/>
          </p:spPr>
          <p:txBody>
            <a:bodyPr wrap="square" rtlCol="0">
              <a:spAutoFit/>
            </a:bodyPr>
            <a:lstStyle/>
            <a:p>
              <a:pPr algn="ctr"/>
              <a:r>
                <a:rPr lang="en-US" b="1" dirty="0">
                  <a:latin typeface="Consolas" panose="020B0609020204030204" pitchFamily="49" charset="0"/>
                  <a:cs typeface="Consolas" panose="020B0609020204030204" pitchFamily="49" charset="0"/>
                </a:rPr>
                <a:t>12</a:t>
              </a:r>
            </a:p>
          </p:txBody>
        </p:sp>
      </p:grpSp>
      <p:grpSp>
        <p:nvGrpSpPr>
          <p:cNvPr id="70" name="Group 69">
            <a:extLst>
              <a:ext uri="{FF2B5EF4-FFF2-40B4-BE49-F238E27FC236}">
                <a16:creationId xmlns:a16="http://schemas.microsoft.com/office/drawing/2014/main" id="{F7294130-A56C-C24A-AA44-ACB117C15C5A}"/>
              </a:ext>
            </a:extLst>
          </p:cNvPr>
          <p:cNvGrpSpPr/>
          <p:nvPr/>
        </p:nvGrpSpPr>
        <p:grpSpPr>
          <a:xfrm>
            <a:off x="10854197" y="4274405"/>
            <a:ext cx="472076" cy="457200"/>
            <a:chOff x="1408670" y="3991232"/>
            <a:chExt cx="472076" cy="457200"/>
          </a:xfrm>
        </p:grpSpPr>
        <p:sp>
          <p:nvSpPr>
            <p:cNvPr id="71" name="Oval 70">
              <a:extLst>
                <a:ext uri="{FF2B5EF4-FFF2-40B4-BE49-F238E27FC236}">
                  <a16:creationId xmlns:a16="http://schemas.microsoft.com/office/drawing/2014/main" id="{3B146FCE-E53E-D547-87CE-9D52196100EC}"/>
                </a:ext>
              </a:extLst>
            </p:cNvPr>
            <p:cNvSpPr/>
            <p:nvPr/>
          </p:nvSpPr>
          <p:spPr>
            <a:xfrm>
              <a:off x="1408670" y="3991232"/>
              <a:ext cx="457200" cy="457200"/>
            </a:xfrm>
            <a:prstGeom prst="ellipse">
              <a:avLst/>
            </a:prstGeom>
            <a:solidFill>
              <a:schemeClr val="accent3">
                <a:lumMod val="60000"/>
                <a:lumOff val="40000"/>
              </a:schemeClr>
            </a:solidFill>
            <a:ln w="28575">
              <a:solidFill>
                <a:srgbClr val="008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54039ECC-B6A5-F240-8D70-3BC94A717BAE}"/>
                </a:ext>
              </a:extLst>
            </p:cNvPr>
            <p:cNvSpPr txBox="1"/>
            <p:nvPr/>
          </p:nvSpPr>
          <p:spPr>
            <a:xfrm>
              <a:off x="1442806" y="4041535"/>
              <a:ext cx="437940"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11</a:t>
              </a:r>
            </a:p>
          </p:txBody>
        </p:sp>
      </p:grpSp>
      <p:cxnSp>
        <p:nvCxnSpPr>
          <p:cNvPr id="74" name="Straight Arrow Connector 73">
            <a:extLst>
              <a:ext uri="{FF2B5EF4-FFF2-40B4-BE49-F238E27FC236}">
                <a16:creationId xmlns:a16="http://schemas.microsoft.com/office/drawing/2014/main" id="{1144C4AA-7BD2-9449-8BDC-4D3951A2BB52}"/>
              </a:ext>
            </a:extLst>
          </p:cNvPr>
          <p:cNvCxnSpPr>
            <a:cxnSpLocks/>
          </p:cNvCxnSpPr>
          <p:nvPr/>
        </p:nvCxnSpPr>
        <p:spPr>
          <a:xfrm>
            <a:off x="11090235" y="3508044"/>
            <a:ext cx="185702" cy="17718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6010A83A-1900-D441-9CA3-76CB85B0CC58}"/>
              </a:ext>
            </a:extLst>
          </p:cNvPr>
          <p:cNvGrpSpPr/>
          <p:nvPr/>
        </p:nvGrpSpPr>
        <p:grpSpPr>
          <a:xfrm>
            <a:off x="9523228" y="3026670"/>
            <a:ext cx="457200" cy="457200"/>
            <a:chOff x="1408670" y="3991232"/>
            <a:chExt cx="457200" cy="457200"/>
          </a:xfrm>
        </p:grpSpPr>
        <p:sp>
          <p:nvSpPr>
            <p:cNvPr id="76" name="Oval 75">
              <a:extLst>
                <a:ext uri="{FF2B5EF4-FFF2-40B4-BE49-F238E27FC236}">
                  <a16:creationId xmlns:a16="http://schemas.microsoft.com/office/drawing/2014/main" id="{D51890E1-11B3-B048-8BFC-F49EE024FDF0}"/>
                </a:ext>
              </a:extLst>
            </p:cNvPr>
            <p:cNvSpPr/>
            <p:nvPr/>
          </p:nvSpPr>
          <p:spPr>
            <a:xfrm>
              <a:off x="1408670" y="3991232"/>
              <a:ext cx="457200" cy="45720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B1FC3527-90AD-404B-A68A-A09DC1DCFF32}"/>
                </a:ext>
              </a:extLst>
            </p:cNvPr>
            <p:cNvSpPr txBox="1"/>
            <p:nvPr/>
          </p:nvSpPr>
          <p:spPr>
            <a:xfrm>
              <a:off x="1481618" y="4035166"/>
              <a:ext cx="311304" cy="369332"/>
            </a:xfrm>
            <a:prstGeom prst="rect">
              <a:avLst/>
            </a:prstGeom>
            <a:noFill/>
          </p:spPr>
          <p:txBody>
            <a:bodyPr wrap="none" rtlCol="0">
              <a:spAutoFit/>
            </a:bodyPr>
            <a:lstStyle/>
            <a:p>
              <a:r>
                <a:rPr lang="en-US" b="1" dirty="0">
                  <a:latin typeface="Consolas" panose="020B0609020204030204" pitchFamily="49" charset="0"/>
                  <a:cs typeface="Consolas" panose="020B0609020204030204" pitchFamily="49" charset="0"/>
                </a:rPr>
                <a:t>7</a:t>
              </a:r>
            </a:p>
          </p:txBody>
        </p:sp>
      </p:grpSp>
      <p:cxnSp>
        <p:nvCxnSpPr>
          <p:cNvPr id="78" name="Straight Arrow Connector 77">
            <a:extLst>
              <a:ext uri="{FF2B5EF4-FFF2-40B4-BE49-F238E27FC236}">
                <a16:creationId xmlns:a16="http://schemas.microsoft.com/office/drawing/2014/main" id="{285C7B05-53D4-BE4F-BC54-7CF470ADD8A9}"/>
              </a:ext>
            </a:extLst>
          </p:cNvPr>
          <p:cNvCxnSpPr>
            <a:cxnSpLocks/>
            <a:endCxn id="76" idx="7"/>
          </p:cNvCxnSpPr>
          <p:nvPr/>
        </p:nvCxnSpPr>
        <p:spPr>
          <a:xfrm flipH="1">
            <a:off x="9913473" y="2943365"/>
            <a:ext cx="144540" cy="1502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ED8A174-B0EF-2C40-B145-016B59D11BEB}"/>
              </a:ext>
            </a:extLst>
          </p:cNvPr>
          <p:cNvCxnSpPr>
            <a:cxnSpLocks/>
          </p:cNvCxnSpPr>
          <p:nvPr/>
        </p:nvCxnSpPr>
        <p:spPr>
          <a:xfrm flipH="1">
            <a:off x="9130712" y="2429005"/>
            <a:ext cx="247407" cy="20775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55A1ADF-33BF-4F4C-AAD9-F3F9C44A54D5}"/>
              </a:ext>
            </a:extLst>
          </p:cNvPr>
          <p:cNvSpPr txBox="1"/>
          <p:nvPr/>
        </p:nvSpPr>
        <p:spPr>
          <a:xfrm>
            <a:off x="8877486" y="2574033"/>
            <a:ext cx="357790" cy="369332"/>
          </a:xfrm>
          <a:prstGeom prst="rect">
            <a:avLst/>
          </a:prstGeom>
          <a:noFill/>
        </p:spPr>
        <p:txBody>
          <a:bodyPr wrap="none" rtlCol="0">
            <a:spAutoFit/>
          </a:bodyPr>
          <a:lstStyle/>
          <a:p>
            <a:r>
              <a:rPr lang="en-US" dirty="0">
                <a:solidFill>
                  <a:schemeClr val="accent1"/>
                </a:solidFill>
              </a:rPr>
              <a:t>...</a:t>
            </a:r>
          </a:p>
        </p:txBody>
      </p:sp>
      <p:cxnSp>
        <p:nvCxnSpPr>
          <p:cNvPr id="80" name="Straight Arrow Connector 79">
            <a:extLst>
              <a:ext uri="{FF2B5EF4-FFF2-40B4-BE49-F238E27FC236}">
                <a16:creationId xmlns:a16="http://schemas.microsoft.com/office/drawing/2014/main" id="{74A9FD56-A235-F849-9A1F-2A3C3057877B}"/>
              </a:ext>
            </a:extLst>
          </p:cNvPr>
          <p:cNvCxnSpPr>
            <a:cxnSpLocks/>
          </p:cNvCxnSpPr>
          <p:nvPr/>
        </p:nvCxnSpPr>
        <p:spPr>
          <a:xfrm>
            <a:off x="9235276" y="1807240"/>
            <a:ext cx="186931" cy="25944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5E863AB-D7FB-0943-9ABF-0A632D016E9B}"/>
              </a:ext>
            </a:extLst>
          </p:cNvPr>
          <p:cNvSpPr txBox="1"/>
          <p:nvPr/>
        </p:nvSpPr>
        <p:spPr>
          <a:xfrm>
            <a:off x="8962773" y="1437908"/>
            <a:ext cx="357790" cy="369332"/>
          </a:xfrm>
          <a:prstGeom prst="rect">
            <a:avLst/>
          </a:prstGeom>
          <a:noFill/>
        </p:spPr>
        <p:txBody>
          <a:bodyPr wrap="none" rtlCol="0">
            <a:spAutoFit/>
          </a:bodyPr>
          <a:lstStyle/>
          <a:p>
            <a:r>
              <a:rPr lang="en-US" dirty="0">
                <a:solidFill>
                  <a:schemeClr val="accent1"/>
                </a:solidFill>
              </a:rPr>
              <a:t>...</a:t>
            </a:r>
          </a:p>
        </p:txBody>
      </p:sp>
      <p:sp>
        <p:nvSpPr>
          <p:cNvPr id="10" name="TextBox 9">
            <a:extLst>
              <a:ext uri="{FF2B5EF4-FFF2-40B4-BE49-F238E27FC236}">
                <a16:creationId xmlns:a16="http://schemas.microsoft.com/office/drawing/2014/main" id="{CF4E7326-19EC-104F-9137-5D2BB9A23B3E}"/>
              </a:ext>
            </a:extLst>
          </p:cNvPr>
          <p:cNvSpPr txBox="1"/>
          <p:nvPr/>
        </p:nvSpPr>
        <p:spPr>
          <a:xfrm>
            <a:off x="9611835" y="1059326"/>
            <a:ext cx="2490518" cy="830997"/>
          </a:xfrm>
          <a:prstGeom prst="rect">
            <a:avLst/>
          </a:prstGeom>
          <a:noFill/>
        </p:spPr>
        <p:txBody>
          <a:bodyPr wrap="square" rtlCol="0">
            <a:spAutoFit/>
          </a:bodyPr>
          <a:lstStyle/>
          <a:p>
            <a:r>
              <a:rPr lang="en-US" sz="1600" dirty="0"/>
              <a:t>(1) Originally, whole tree balanced, and </a:t>
            </a:r>
            <a:r>
              <a:rPr lang="en-US" sz="1600" b="1" dirty="0">
                <a:solidFill>
                  <a:srgbClr val="E83C61"/>
                </a:solidFill>
              </a:rPr>
              <a:t>this subtree </a:t>
            </a:r>
            <a:r>
              <a:rPr lang="en-US" sz="1600" dirty="0"/>
              <a:t>has height 2</a:t>
            </a:r>
          </a:p>
        </p:txBody>
      </p:sp>
      <p:sp>
        <p:nvSpPr>
          <p:cNvPr id="82" name="TextBox 81">
            <a:extLst>
              <a:ext uri="{FF2B5EF4-FFF2-40B4-BE49-F238E27FC236}">
                <a16:creationId xmlns:a16="http://schemas.microsoft.com/office/drawing/2014/main" id="{B827B850-69EE-B245-A111-468A06A760AA}"/>
              </a:ext>
            </a:extLst>
          </p:cNvPr>
          <p:cNvSpPr txBox="1"/>
          <p:nvPr/>
        </p:nvSpPr>
        <p:spPr>
          <a:xfrm>
            <a:off x="8581867" y="4221241"/>
            <a:ext cx="2272330" cy="1046440"/>
          </a:xfrm>
          <a:prstGeom prst="rect">
            <a:avLst/>
          </a:prstGeom>
          <a:noFill/>
        </p:spPr>
        <p:txBody>
          <a:bodyPr wrap="square" rtlCol="0">
            <a:spAutoFit/>
          </a:bodyPr>
          <a:lstStyle/>
          <a:p>
            <a:r>
              <a:rPr lang="en-US" sz="1600" dirty="0"/>
              <a:t>(2) </a:t>
            </a:r>
            <a:r>
              <a:rPr lang="en-US" sz="1600" b="1" dirty="0">
                <a:solidFill>
                  <a:srgbClr val="00B0F0"/>
                </a:solidFill>
              </a:rPr>
              <a:t>Insertion</a:t>
            </a:r>
            <a:r>
              <a:rPr lang="en-US" sz="1600" dirty="0"/>
              <a:t> creates imbalance(s), including </a:t>
            </a:r>
            <a:r>
              <a:rPr lang="en-US" sz="1600" b="1" dirty="0">
                <a:solidFill>
                  <a:srgbClr val="E83C61"/>
                </a:solidFill>
              </a:rPr>
              <a:t>the subtree </a:t>
            </a:r>
            <a:r>
              <a:rPr lang="en-US" sz="1200" dirty="0"/>
              <a:t>(8 is lowest unbalanced node)</a:t>
            </a:r>
            <a:endParaRPr lang="en-US" sz="1600" dirty="0"/>
          </a:p>
        </p:txBody>
      </p:sp>
      <p:sp>
        <p:nvSpPr>
          <p:cNvPr id="83" name="TextBox 82">
            <a:extLst>
              <a:ext uri="{FF2B5EF4-FFF2-40B4-BE49-F238E27FC236}">
                <a16:creationId xmlns:a16="http://schemas.microsoft.com/office/drawing/2014/main" id="{97501D4C-3716-2E4B-8252-8F4E279B66B3}"/>
              </a:ext>
            </a:extLst>
          </p:cNvPr>
          <p:cNvSpPr txBox="1"/>
          <p:nvPr/>
        </p:nvSpPr>
        <p:spPr>
          <a:xfrm>
            <a:off x="9001217" y="5557057"/>
            <a:ext cx="2659067" cy="1077218"/>
          </a:xfrm>
          <a:prstGeom prst="rect">
            <a:avLst/>
          </a:prstGeom>
          <a:noFill/>
        </p:spPr>
        <p:txBody>
          <a:bodyPr wrap="square" rtlCol="0">
            <a:spAutoFit/>
          </a:bodyPr>
          <a:lstStyle/>
          <a:p>
            <a:r>
              <a:rPr lang="en-US" sz="1600" dirty="0"/>
              <a:t>(3) Since the rotation on 8 will restore </a:t>
            </a:r>
            <a:r>
              <a:rPr lang="en-US" sz="1600" b="1" dirty="0">
                <a:solidFill>
                  <a:srgbClr val="E83C61"/>
                </a:solidFill>
              </a:rPr>
              <a:t>the subtree </a:t>
            </a:r>
            <a:r>
              <a:rPr lang="en-US" sz="1600" dirty="0"/>
              <a:t>to height 2, whole tree balanced again!</a:t>
            </a:r>
          </a:p>
        </p:txBody>
      </p:sp>
      <p:cxnSp>
        <p:nvCxnSpPr>
          <p:cNvPr id="84" name="Straight Arrow Connector 83">
            <a:extLst>
              <a:ext uri="{FF2B5EF4-FFF2-40B4-BE49-F238E27FC236}">
                <a16:creationId xmlns:a16="http://schemas.microsoft.com/office/drawing/2014/main" id="{3FF0E1F7-4C11-E748-B05E-CB2EA57CEA1C}"/>
              </a:ext>
            </a:extLst>
          </p:cNvPr>
          <p:cNvCxnSpPr>
            <a:cxnSpLocks/>
          </p:cNvCxnSpPr>
          <p:nvPr/>
        </p:nvCxnSpPr>
        <p:spPr>
          <a:xfrm flipH="1">
            <a:off x="11148342" y="4053743"/>
            <a:ext cx="171166" cy="23533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D9CE0F-5E6B-5A4E-B676-BE2792511DC6}"/>
              </a:ext>
            </a:extLst>
          </p:cNvPr>
          <p:cNvCxnSpPr>
            <a:endCxn id="9" idx="4"/>
          </p:cNvCxnSpPr>
          <p:nvPr/>
        </p:nvCxnSpPr>
        <p:spPr>
          <a:xfrm>
            <a:off x="11990093" y="2258222"/>
            <a:ext cx="0" cy="1840644"/>
          </a:xfrm>
          <a:prstGeom prst="straightConnector1">
            <a:avLst/>
          </a:prstGeom>
          <a:ln w="2857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DC1F547-C00D-A246-A2D2-6EB82E3D3F57}"/>
              </a:ext>
            </a:extLst>
          </p:cNvPr>
          <p:cNvSpPr txBox="1"/>
          <p:nvPr/>
        </p:nvSpPr>
        <p:spPr>
          <a:xfrm>
            <a:off x="11760336" y="2947493"/>
            <a:ext cx="276038" cy="307777"/>
          </a:xfrm>
          <a:prstGeom prst="rect">
            <a:avLst/>
          </a:prstGeom>
          <a:noFill/>
        </p:spPr>
        <p:txBody>
          <a:bodyPr wrap="none" rtlCol="0">
            <a:spAutoFit/>
          </a:bodyPr>
          <a:lstStyle/>
          <a:p>
            <a:r>
              <a:rPr lang="en-US" sz="1400" b="1" dirty="0">
                <a:solidFill>
                  <a:schemeClr val="accent2"/>
                </a:solidFill>
              </a:rPr>
              <a:t>2</a:t>
            </a:r>
          </a:p>
        </p:txBody>
      </p:sp>
    </p:spTree>
    <p:extLst>
      <p:ext uri="{BB962C8B-B14F-4D97-AF65-F5344CB8AC3E}">
        <p14:creationId xmlns:p14="http://schemas.microsoft.com/office/powerpoint/2010/main" val="49227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2B81-4FB1-3D4C-B5CC-F81F1C1D9153}"/>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F07DD871-301D-734F-B5EC-A5910673E2D8}"/>
              </a:ext>
            </a:extLst>
          </p:cNvPr>
          <p:cNvSpPr>
            <a:spLocks noGrp="1"/>
          </p:cNvSpPr>
          <p:nvPr>
            <p:ph idx="1"/>
          </p:nvPr>
        </p:nvSpPr>
        <p:spPr/>
        <p:txBody>
          <a:bodyPr/>
          <a:lstStyle/>
          <a:p>
            <a:pPr>
              <a:spcAft>
                <a:spcPts val="1000"/>
              </a:spcAft>
            </a:pPr>
            <a:r>
              <a:rPr lang="en-US" b="1" dirty="0">
                <a:solidFill>
                  <a:schemeClr val="accent5"/>
                </a:solidFill>
              </a:rPr>
              <a:t>Memory &amp; Caching</a:t>
            </a:r>
          </a:p>
          <a:p>
            <a:pPr lvl="1">
              <a:spcAft>
                <a:spcPts val="1000"/>
              </a:spcAft>
            </a:pPr>
            <a:r>
              <a:rPr lang="en-US" b="1" dirty="0">
                <a:solidFill>
                  <a:schemeClr val="accent5"/>
                </a:solidFill>
              </a:rPr>
              <a:t>How Memory Looks</a:t>
            </a:r>
          </a:p>
          <a:p>
            <a:pPr lvl="1">
              <a:spcAft>
                <a:spcPts val="1000"/>
              </a:spcAft>
            </a:pPr>
            <a:r>
              <a:rPr lang="en-US" dirty="0"/>
              <a:t>How Memory Is Used</a:t>
            </a:r>
          </a:p>
          <a:p>
            <a:pPr>
              <a:spcAft>
                <a:spcPts val="1000"/>
              </a:spcAft>
            </a:pPr>
            <a:r>
              <a:rPr lang="en-US" dirty="0"/>
              <a:t>B+ Trees</a:t>
            </a:r>
          </a:p>
        </p:txBody>
      </p:sp>
      <p:sp>
        <p:nvSpPr>
          <p:cNvPr id="4" name="Pentagon 3">
            <a:extLst>
              <a:ext uri="{FF2B5EF4-FFF2-40B4-BE49-F238E27FC236}">
                <a16:creationId xmlns:a16="http://schemas.microsoft.com/office/drawing/2014/main" id="{A474EB40-D05B-4D47-ACB8-073DBA3E897B}"/>
              </a:ext>
            </a:extLst>
          </p:cNvPr>
          <p:cNvSpPr/>
          <p:nvPr/>
        </p:nvSpPr>
        <p:spPr>
          <a:xfrm rot="10800000">
            <a:off x="4525545" y="197494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935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16640</TotalTime>
  <Words>3737</Words>
  <Application>Microsoft Macintosh PowerPoint</Application>
  <PresentationFormat>Widescreen</PresentationFormat>
  <Paragraphs>672</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Cambria Math</vt:lpstr>
      <vt:lpstr>Consolas</vt:lpstr>
      <vt:lpstr>Montserrat</vt:lpstr>
      <vt:lpstr>Montserrat ExtraBold</vt:lpstr>
      <vt:lpstr>Montserrat SemiBold</vt:lpstr>
      <vt:lpstr>System Font Regular</vt:lpstr>
      <vt:lpstr>Wingdings</vt:lpstr>
      <vt:lpstr>CSE 373 Summer 2020</vt:lpstr>
      <vt:lpstr>Memory &amp; Caching, B+ Trees</vt:lpstr>
      <vt:lpstr>Announcements</vt:lpstr>
      <vt:lpstr>Learning Objectives</vt:lpstr>
      <vt:lpstr>Review  AVL Trees</vt:lpstr>
      <vt:lpstr>Review  Fixing AVL Invariant</vt:lpstr>
      <vt:lpstr>Review  Fixing AVL Invariant: Left Rotation</vt:lpstr>
      <vt:lpstr>Review  4 AVL Rotation Cases</vt:lpstr>
      <vt:lpstr>Review  AVL insert(): Approach</vt:lpstr>
      <vt:lpstr>Lecture Outline</vt:lpstr>
      <vt:lpstr>So... What is a Computer?</vt:lpstr>
      <vt:lpstr>RAM (Random-Access Memory)</vt:lpstr>
      <vt:lpstr>Think of RAM as a Giant Array!</vt:lpstr>
      <vt:lpstr>Simple Data in RAM</vt:lpstr>
      <vt:lpstr>Data Structures in RAM</vt:lpstr>
      <vt:lpstr>Lecture Outline</vt:lpstr>
      <vt:lpstr>Buying Bubble Tea</vt:lpstr>
      <vt:lpstr>Buying Bubble Tea: Planning Ahead</vt:lpstr>
      <vt:lpstr>Cache</vt:lpstr>
      <vt:lpstr>Bringing More Data Back</vt:lpstr>
      <vt:lpstr>Cache Implications: Arrays</vt:lpstr>
      <vt:lpstr>Characterizing Cache-Friendly Programs</vt:lpstr>
      <vt:lpstr>Cache Implications: Linked Lists</vt:lpstr>
      <vt:lpstr>Memory Architecture</vt:lpstr>
      <vt:lpstr>Asymptotic Analysis, Meet The Real World</vt:lpstr>
      <vt:lpstr>Lecture Outline</vt:lpstr>
      <vt:lpstr>Minimizing Disk Accesses</vt:lpstr>
      <vt:lpstr>Minimizing Disk Accesses</vt:lpstr>
      <vt:lpstr>Minimizing Disk Accesses: Idea 1/3</vt:lpstr>
      <vt:lpstr>Minimizing Disk Accesses: Idea 2/3</vt:lpstr>
      <vt:lpstr>Minimizing Disk Accesses: Idea 3/3</vt:lpstr>
      <vt:lpstr>PowerPoint Presentation</vt:lpstr>
      <vt:lpstr>B+ Tree Example: get(23)</vt:lpstr>
      <vt:lpstr>Why Are B+ Trees so Disk-Friendly? (Summary)</vt:lpstr>
      <vt:lpstr>What About Inserting/Removing?</vt:lpstr>
      <vt:lpstr>B+ Tree Invariants</vt:lpstr>
      <vt:lpstr>Diving Deeper into the Computer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Johnston</dc:creator>
  <cp:lastModifiedBy>Aaron S Johnston</cp:lastModifiedBy>
  <cp:revision>598</cp:revision>
  <dcterms:created xsi:type="dcterms:W3CDTF">2020-06-13T06:27:42Z</dcterms:created>
  <dcterms:modified xsi:type="dcterms:W3CDTF">2020-07-17T19:45:43Z</dcterms:modified>
</cp:coreProperties>
</file>