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64" r:id="rId4"/>
    <p:sldId id="290" r:id="rId5"/>
    <p:sldId id="279" r:id="rId6"/>
    <p:sldId id="266" r:id="rId7"/>
    <p:sldId id="283" r:id="rId8"/>
    <p:sldId id="286" r:id="rId9"/>
    <p:sldId id="258" r:id="rId10"/>
    <p:sldId id="274" r:id="rId11"/>
    <p:sldId id="259" r:id="rId12"/>
    <p:sldId id="262" r:id="rId13"/>
    <p:sldId id="284" r:id="rId14"/>
    <p:sldId id="260" r:id="rId15"/>
    <p:sldId id="287" r:id="rId16"/>
    <p:sldId id="276" r:id="rId17"/>
    <p:sldId id="271" r:id="rId18"/>
    <p:sldId id="275" r:id="rId19"/>
    <p:sldId id="288" r:id="rId20"/>
    <p:sldId id="261" r:id="rId21"/>
    <p:sldId id="267" r:id="rId22"/>
    <p:sldId id="277" r:id="rId23"/>
    <p:sldId id="268" r:id="rId24"/>
    <p:sldId id="289" r:id="rId25"/>
    <p:sldId id="272" r:id="rId26"/>
    <p:sldId id="278" r:id="rId27"/>
    <p:sldId id="280" r:id="rId28"/>
    <p:sldId id="273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777"/>
    <a:srgbClr val="0FB9B1"/>
    <a:srgbClr val="54A0FF"/>
    <a:srgbClr val="F7B731"/>
    <a:srgbClr val="FA8231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/>
    <p:restoredTop sz="91429"/>
  </p:normalViewPr>
  <p:slideViewPr>
    <p:cSldViewPr snapToGrid="0" snapToObjects="1">
      <p:cViewPr varScale="1">
        <p:scale>
          <a:sx n="134" d="100"/>
          <a:sy n="134" d="100"/>
        </p:scale>
        <p:origin x="472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3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4" y="-116225"/>
            <a:ext cx="12662140" cy="706969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8BE69-200E-4044-A2C1-9E437C58D5E9}"/>
              </a:ext>
            </a:extLst>
          </p:cNvPr>
          <p:cNvSpPr txBox="1"/>
          <p:nvPr userDrawn="1"/>
        </p:nvSpPr>
        <p:spPr>
          <a:xfrm>
            <a:off x="8346734" y="5086748"/>
            <a:ext cx="3390395" cy="84847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Timothy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Akintilo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Brian Chan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Eric Fan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Farrell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Fileas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Keanu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Vestil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Howard Xiao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AF4F2-01CF-EC46-93D6-03F2FDFE184D}"/>
              </a:ext>
            </a:extLst>
          </p:cNvPr>
          <p:cNvSpPr/>
          <p:nvPr userDrawn="1"/>
        </p:nvSpPr>
        <p:spPr>
          <a:xfrm>
            <a:off x="8346734" y="4819413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Aaron Johnston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725FB-FF53-2F4D-8F32-E3582C5A0F05}"/>
              </a:ext>
            </a:extLst>
          </p:cNvPr>
          <p:cNvSpPr/>
          <p:nvPr userDrawn="1"/>
        </p:nvSpPr>
        <p:spPr>
          <a:xfrm>
            <a:off x="8346734" y="5829657"/>
            <a:ext cx="3390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0">
              <a:tabLst/>
            </a:pP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Siddharth Vaidyanathan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/>
          <p:nvPr userDrawn="1"/>
        </p:nvCxnSpPr>
        <p:spPr>
          <a:xfrm>
            <a:off x="7360567" y="4535920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9" y="2753848"/>
            <a:ext cx="1173894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Summer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Welcome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se373-staff@cs.washington.edu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se373-staff@cs.u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212925" cy="1954786"/>
          </a:xfrm>
        </p:spPr>
        <p:txBody>
          <a:bodyPr/>
          <a:lstStyle/>
          <a:p>
            <a:r>
              <a:rPr lang="en-US" sz="6000" dirty="0"/>
              <a:t>Welcome!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630732" y="2220391"/>
            <a:ext cx="42113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Zoom chat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yourself! What are you most excited about in this class? What’s your least favorite vegetable?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EF364-5D8F-C041-ABDE-118D4CF8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12" y="3797317"/>
            <a:ext cx="1305169" cy="1305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BDC1-3C81-2F4E-9461-74F47450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353E-7ACF-BD45-A015-59EA96B0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662781"/>
          </a:xfrm>
        </p:spPr>
        <p:txBody>
          <a:bodyPr/>
          <a:lstStyle/>
          <a:p>
            <a:r>
              <a:rPr lang="en-US" dirty="0"/>
              <a:t>Two important ways to interact in lecture:</a:t>
            </a:r>
          </a:p>
          <a:p>
            <a:endParaRPr lang="en-US" dirty="0"/>
          </a:p>
        </p:txBody>
      </p:sp>
      <p:pic>
        <p:nvPicPr>
          <p:cNvPr id="5" name="Picture 4" descr="A picture containing device, meter&#10;&#10;Description automatically generated">
            <a:extLst>
              <a:ext uri="{FF2B5EF4-FFF2-40B4-BE49-F238E27FC236}">
                <a16:creationId xmlns:a16="http://schemas.microsoft.com/office/drawing/2014/main" id="{8DA6D19E-25A6-FB4F-A529-42E01BBD39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23649"/>
            <a:ext cx="3477195" cy="80915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E61489-4F66-414C-B43A-A85D402DE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0" y="2161821"/>
            <a:ext cx="2222500" cy="647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2756FE-7CE4-1C44-8C86-73EDE2DF5AFE}"/>
              </a:ext>
            </a:extLst>
          </p:cNvPr>
          <p:cNvSpPr/>
          <p:nvPr/>
        </p:nvSpPr>
        <p:spPr>
          <a:xfrm>
            <a:off x="838200" y="5996164"/>
            <a:ext cx="9415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Sign in early to chat with other students, warm up for the day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6008FC-0014-8142-8FE6-7D8627FD432F}"/>
              </a:ext>
            </a:extLst>
          </p:cNvPr>
          <p:cNvSpPr txBox="1">
            <a:spLocks/>
          </p:cNvSpPr>
          <p:nvPr/>
        </p:nvSpPr>
        <p:spPr>
          <a:xfrm>
            <a:off x="658382" y="4028869"/>
            <a:ext cx="4532290" cy="158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Participants</a:t>
            </a:r>
            <a:r>
              <a:rPr lang="en-US" dirty="0"/>
              <a:t> Pane</a:t>
            </a:r>
          </a:p>
          <a:p>
            <a:pPr lvl="1"/>
            <a:r>
              <a:rPr lang="en-US" dirty="0"/>
              <a:t>Use the feedback buttons for quick cues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7A62BA-B6E6-A244-B497-A8A7CC312479}"/>
              </a:ext>
            </a:extLst>
          </p:cNvPr>
          <p:cNvSpPr txBox="1">
            <a:spLocks/>
          </p:cNvSpPr>
          <p:nvPr/>
        </p:nvSpPr>
        <p:spPr>
          <a:xfrm>
            <a:off x="6266886" y="4028869"/>
            <a:ext cx="5596666" cy="1850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Chat</a:t>
            </a:r>
            <a:r>
              <a:rPr lang="en-US" dirty="0"/>
              <a:t> Pane</a:t>
            </a:r>
          </a:p>
          <a:p>
            <a:pPr lvl="1"/>
            <a:r>
              <a:rPr lang="en-US" dirty="0"/>
              <a:t>Type your questions in the chat</a:t>
            </a:r>
          </a:p>
          <a:p>
            <a:pPr lvl="2"/>
            <a:r>
              <a:rPr lang="en-US" dirty="0"/>
              <a:t>Other students, TAs, or I can answer!</a:t>
            </a:r>
          </a:p>
          <a:p>
            <a:pPr lvl="1"/>
            <a:r>
              <a:rPr lang="en-US" dirty="0"/>
              <a:t>Please conduct yourself as you would in a classroom – be respectful!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563BDF-7AD9-F242-9824-47F6C7B9B408}"/>
              </a:ext>
            </a:extLst>
          </p:cNvPr>
          <p:cNvGrpSpPr/>
          <p:nvPr/>
        </p:nvGrpSpPr>
        <p:grpSpPr>
          <a:xfrm>
            <a:off x="8147065" y="1773872"/>
            <a:ext cx="2568157" cy="2050089"/>
            <a:chOff x="8805298" y="1467485"/>
            <a:chExt cx="2222501" cy="1774161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98CF74-6EDA-044F-8E41-63DA3DEF6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5298" y="1467485"/>
              <a:ext cx="2222501" cy="1129654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93BB36F-5B6B-654A-8B42-7455420D3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5298" y="2578865"/>
              <a:ext cx="2222501" cy="662781"/>
            </a:xfrm>
            <a:prstGeom prst="rect">
              <a:avLst/>
            </a:prstGeom>
          </p:spPr>
        </p:pic>
      </p:grpSp>
      <p:sp>
        <p:nvSpPr>
          <p:cNvPr id="15" name="Bent Arrow 14">
            <a:extLst>
              <a:ext uri="{FF2B5EF4-FFF2-40B4-BE49-F238E27FC236}">
                <a16:creationId xmlns:a16="http://schemas.microsoft.com/office/drawing/2014/main" id="{BBEDB6FB-83D4-0A4B-A992-EBB3F5920FA7}"/>
              </a:ext>
            </a:extLst>
          </p:cNvPr>
          <p:cNvSpPr/>
          <p:nvPr/>
        </p:nvSpPr>
        <p:spPr>
          <a:xfrm rot="10800000">
            <a:off x="4559894" y="2909541"/>
            <a:ext cx="849712" cy="662783"/>
          </a:xfrm>
          <a:prstGeom prst="bentArrow">
            <a:avLst>
              <a:gd name="adj1" fmla="val 32773"/>
              <a:gd name="adj2" fmla="val 28886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18DDD4AC-CBAC-8243-A759-6B444B361B21}"/>
              </a:ext>
            </a:extLst>
          </p:cNvPr>
          <p:cNvSpPr/>
          <p:nvPr/>
        </p:nvSpPr>
        <p:spPr>
          <a:xfrm rot="10800000" flipH="1">
            <a:off x="6827446" y="2909541"/>
            <a:ext cx="849712" cy="662783"/>
          </a:xfrm>
          <a:prstGeom prst="bentArrow">
            <a:avLst>
              <a:gd name="adj1" fmla="val 32773"/>
              <a:gd name="adj2" fmla="val 28886"/>
              <a:gd name="adj3" fmla="val 25000"/>
              <a:gd name="adj4" fmla="val 4375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CF7600-B2C6-4941-888C-89DF8590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PollEverywhere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7661-BB2D-E442-890A-79FF4F62C14F}"/>
              </a:ext>
            </a:extLst>
          </p:cNvPr>
          <p:cNvSpPr txBox="1">
            <a:spLocks/>
          </p:cNvSpPr>
          <p:nvPr/>
        </p:nvSpPr>
        <p:spPr>
          <a:xfrm>
            <a:off x="838200" y="2186484"/>
            <a:ext cx="10515600" cy="2037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Sometimes I’ll ask for more involved feedback or we’ll pause to do an active learning activity</a:t>
            </a:r>
          </a:p>
          <a:p>
            <a:r>
              <a:rPr lang="en-US" dirty="0"/>
              <a:t>Go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pollev.com/uwcse373 </a:t>
            </a:r>
            <a:r>
              <a:rPr lang="en-US" dirty="0"/>
              <a:t>to register and participate</a:t>
            </a:r>
          </a:p>
          <a:p>
            <a:r>
              <a:rPr lang="en-US" dirty="0"/>
              <a:t>Let’s practice: which puppy is cutest?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A1B0E5-91AA-3D4A-86C5-3E1D83A777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438" y="4306363"/>
            <a:ext cx="2201215" cy="2146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CD975-6CFB-2849-93F7-A2467210A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785" y="4288020"/>
            <a:ext cx="2201215" cy="2164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A6C68-5171-144E-A36D-8A21BBB295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132" y="4256466"/>
            <a:ext cx="2302099" cy="2196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CF101-CF52-2B40-934F-68EC86E1C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363" y="4258258"/>
            <a:ext cx="2193701" cy="2194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DE9059-18B6-CF4E-9767-127A97F710F0}"/>
              </a:ext>
            </a:extLst>
          </p:cNvPr>
          <p:cNvSpPr txBox="1"/>
          <p:nvPr/>
        </p:nvSpPr>
        <p:spPr>
          <a:xfrm>
            <a:off x="2418543" y="6418963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63D76-FE12-3F40-9A59-39C91C9B389F}"/>
              </a:ext>
            </a:extLst>
          </p:cNvPr>
          <p:cNvSpPr txBox="1"/>
          <p:nvPr/>
        </p:nvSpPr>
        <p:spPr>
          <a:xfrm>
            <a:off x="4801941" y="6385379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17482-6AF4-7947-8F82-81C93F62EB5C}"/>
              </a:ext>
            </a:extLst>
          </p:cNvPr>
          <p:cNvSpPr txBox="1"/>
          <p:nvPr/>
        </p:nvSpPr>
        <p:spPr>
          <a:xfrm>
            <a:off x="7185339" y="6372088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772A7-A52D-7643-BFBE-4F05F317C23B}"/>
              </a:ext>
            </a:extLst>
          </p:cNvPr>
          <p:cNvSpPr txBox="1"/>
          <p:nvPr/>
        </p:nvSpPr>
        <p:spPr>
          <a:xfrm>
            <a:off x="9608711" y="6372088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713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45FE-48D8-4B48-AC93-1B6E08B0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586733-4B07-6F4A-8C30-11554B6F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76" y="2440645"/>
            <a:ext cx="5169724" cy="28841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F31879-2726-5045-9D9D-B0F87962D55D}"/>
              </a:ext>
            </a:extLst>
          </p:cNvPr>
          <p:cNvSpPr/>
          <p:nvPr/>
        </p:nvSpPr>
        <p:spPr>
          <a:xfrm>
            <a:off x="3107377" y="1247579"/>
            <a:ext cx="5977246" cy="88565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cs.uw.edu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/373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6B90E-614A-1D45-9185-532522A43D33}"/>
              </a:ext>
            </a:extLst>
          </p:cNvPr>
          <p:cNvSpPr txBox="1"/>
          <p:nvPr/>
        </p:nvSpPr>
        <p:spPr>
          <a:xfrm>
            <a:off x="838200" y="5388949"/>
            <a:ext cx="51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 most course info – check frequently!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Announcements, Calendar, Lecture Slides, Assignment Specs, Office Hours schedule, Staff Bios, Important Links 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DDC7CBC8-56E4-5347-AE40-266B6F2308EC}"/>
              </a:ext>
            </a:extLst>
          </p:cNvPr>
          <p:cNvSpPr/>
          <p:nvPr/>
        </p:nvSpPr>
        <p:spPr>
          <a:xfrm>
            <a:off x="6925293" y="2343493"/>
            <a:ext cx="4104657" cy="2683823"/>
          </a:xfrm>
          <a:prstGeom prst="wedgeRectCallout">
            <a:avLst>
              <a:gd name="adj1" fmla="val -69604"/>
              <a:gd name="adj2" fmla="val 204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0BF622-D001-7F4D-9693-DC6EBC73BAEC}"/>
              </a:ext>
            </a:extLst>
          </p:cNvPr>
          <p:cNvSpPr txBox="1"/>
          <p:nvPr/>
        </p:nvSpPr>
        <p:spPr>
          <a:xfrm>
            <a:off x="7928288" y="5052907"/>
            <a:ext cx="231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to know the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0937C-C776-0541-A36D-2ABD56484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856" y="2557297"/>
            <a:ext cx="3478054" cy="22750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D842A287-5EA2-774D-91C5-E6D90F774AEC}"/>
              </a:ext>
            </a:extLst>
          </p:cNvPr>
          <p:cNvSpPr/>
          <p:nvPr/>
        </p:nvSpPr>
        <p:spPr>
          <a:xfrm>
            <a:off x="6925293" y="2343493"/>
            <a:ext cx="4104657" cy="2683823"/>
          </a:xfrm>
          <a:prstGeom prst="wedgeRectCallout">
            <a:avLst>
              <a:gd name="adj1" fmla="val -69604"/>
              <a:gd name="adj2" fmla="val 204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3BC310-92B0-B74C-8766-F4BE412E06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856" y="2557297"/>
            <a:ext cx="3478054" cy="22750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42413353-E019-6244-90E7-4767CF5555D5}"/>
              </a:ext>
            </a:extLst>
          </p:cNvPr>
          <p:cNvSpPr/>
          <p:nvPr/>
        </p:nvSpPr>
        <p:spPr>
          <a:xfrm>
            <a:off x="7335685" y="3085673"/>
            <a:ext cx="4318659" cy="2683823"/>
          </a:xfrm>
          <a:prstGeom prst="wedgeRectCallout">
            <a:avLst>
              <a:gd name="adj1" fmla="val -69604"/>
              <a:gd name="adj2" fmla="val 204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545FE-48D8-4B48-AC93-1B6E08B0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586733-4B07-6F4A-8C30-11554B6F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76" y="2440645"/>
            <a:ext cx="5169724" cy="28841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F0143E-50DA-A34E-9866-A1C81AA430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655" y="3261008"/>
            <a:ext cx="3780310" cy="23083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F31879-2726-5045-9D9D-B0F87962D55D}"/>
              </a:ext>
            </a:extLst>
          </p:cNvPr>
          <p:cNvSpPr/>
          <p:nvPr/>
        </p:nvSpPr>
        <p:spPr>
          <a:xfrm>
            <a:off x="3107377" y="1247579"/>
            <a:ext cx="5977246" cy="88565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cs.uw.edu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/373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6B90E-614A-1D45-9185-532522A43D33}"/>
              </a:ext>
            </a:extLst>
          </p:cNvPr>
          <p:cNvSpPr txBox="1"/>
          <p:nvPr/>
        </p:nvSpPr>
        <p:spPr>
          <a:xfrm>
            <a:off x="838200" y="5388949"/>
            <a:ext cx="51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 most course info – check frequently!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Announcements, Calendar, Lecture Slides, Assignment Specs, Office Hours schedule, Staff Bios, Important Links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227E5-DA8C-244A-8794-D7137BBAC405}"/>
              </a:ext>
            </a:extLst>
          </p:cNvPr>
          <p:cNvSpPr txBox="1"/>
          <p:nvPr/>
        </p:nvSpPr>
        <p:spPr>
          <a:xfrm>
            <a:off x="7757621" y="5865345"/>
            <a:ext cx="389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familiarize yourself with the course syllabus this week!</a:t>
            </a:r>
          </a:p>
        </p:txBody>
      </p:sp>
    </p:spTree>
    <p:extLst>
      <p:ext uri="{BB962C8B-B14F-4D97-AF65-F5344CB8AC3E}">
        <p14:creationId xmlns:p14="http://schemas.microsoft.com/office/powerpoint/2010/main" val="290466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04BED-FDBB-1F4A-8EEA-4D3A53D5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Course Tools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67BF2-9324-6043-B452-5CC60E3E40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5" y="2294939"/>
            <a:ext cx="1828191" cy="472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3CD3E-54D2-414E-8E39-52ECC937A2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872" y="1714642"/>
            <a:ext cx="1441003" cy="1441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D009F-F11C-E04B-AE10-0E586AAD6E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90" y="4159909"/>
            <a:ext cx="777940" cy="77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D5C1B-2208-D24C-9BED-2EA3273946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127" y="4006177"/>
            <a:ext cx="1085404" cy="10854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5DE03B-3F07-0E46-82FE-CC99DFC5F4BD}"/>
              </a:ext>
            </a:extLst>
          </p:cNvPr>
          <p:cNvSpPr txBox="1"/>
          <p:nvPr/>
        </p:nvSpPr>
        <p:spPr>
          <a:xfrm>
            <a:off x="2673572" y="1573373"/>
            <a:ext cx="3761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Piazza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Discussion Board &amp; Announcements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Please ask AND answer!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Anonymous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Opt</a:t>
            </a:r>
            <a:r>
              <a:rPr lang="en-US" sz="2000" dirty="0"/>
              <a:t> out of Piazza Network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92661-5C14-9C4D-8639-0EFA36C239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69" y="4070672"/>
            <a:ext cx="915639" cy="845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9CA07-DEAA-604F-B929-210ABE444E2A}"/>
              </a:ext>
            </a:extLst>
          </p:cNvPr>
          <p:cNvSpPr txBox="1"/>
          <p:nvPr/>
        </p:nvSpPr>
        <p:spPr>
          <a:xfrm>
            <a:off x="8431139" y="1573373"/>
            <a:ext cx="3441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Community: meet other students, form study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Office Hours held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More details to 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7189D-B514-AF46-AA62-9E44F90F2749}"/>
              </a:ext>
            </a:extLst>
          </p:cNvPr>
          <p:cNvSpPr txBox="1"/>
          <p:nvPr/>
        </p:nvSpPr>
        <p:spPr>
          <a:xfrm>
            <a:off x="616954" y="5077994"/>
            <a:ext cx="3524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Gitlab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Everyone gets a git repo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We’ll distribute starter code, you’ll push your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More details to come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58416-5249-E442-8F28-7FEAC9D9663E}"/>
              </a:ext>
            </a:extLst>
          </p:cNvPr>
          <p:cNvSpPr txBox="1"/>
          <p:nvPr/>
        </p:nvSpPr>
        <p:spPr>
          <a:xfrm>
            <a:off x="4908679" y="5077995"/>
            <a:ext cx="2374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Gradescope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Submit all your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Get feedback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1D869-7AE3-6348-9737-A7C0E6162F7E}"/>
              </a:ext>
            </a:extLst>
          </p:cNvPr>
          <p:cNvSpPr txBox="1"/>
          <p:nvPr/>
        </p:nvSpPr>
        <p:spPr>
          <a:xfrm>
            <a:off x="8205875" y="5077996"/>
            <a:ext cx="2685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Only used for Zoom recordings and gradebook</a:t>
            </a:r>
          </a:p>
        </p:txBody>
      </p:sp>
    </p:spTree>
    <p:extLst>
      <p:ext uri="{BB962C8B-B14F-4D97-AF65-F5344CB8AC3E}">
        <p14:creationId xmlns:p14="http://schemas.microsoft.com/office/powerpoint/2010/main" val="21221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Introductions</a:t>
            </a:r>
          </a:p>
          <a:p>
            <a:r>
              <a:rPr lang="en-US" b="1" dirty="0">
                <a:solidFill>
                  <a:schemeClr val="accent5"/>
                </a:solidFill>
              </a:rPr>
              <a:t>About this Course</a:t>
            </a:r>
          </a:p>
          <a:p>
            <a:pPr lvl="1"/>
            <a:r>
              <a:rPr lang="en-US" dirty="0"/>
              <a:t>Course Components &amp; Tools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Policies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Making the Most of this Class</a:t>
            </a:r>
          </a:p>
          <a:p>
            <a:r>
              <a:rPr lang="en-US" dirty="0"/>
              <a:t>Abstract Data Types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D578ACA-200E-8848-9C9D-656018DFD431}"/>
              </a:ext>
            </a:extLst>
          </p:cNvPr>
          <p:cNvSpPr/>
          <p:nvPr/>
        </p:nvSpPr>
        <p:spPr>
          <a:xfrm rot="10800000">
            <a:off x="2815281" y="294090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C10D-3418-0646-B587-E829F11C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9D51-5A7D-154A-948D-90726E3A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047445" cy="4805363"/>
          </a:xfrm>
        </p:spPr>
        <p:txBody>
          <a:bodyPr/>
          <a:lstStyle/>
          <a:p>
            <a:r>
              <a:rPr lang="en-US" dirty="0"/>
              <a:t>Your grade will consist of the following weighted categories: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1065D3-60B9-314A-98E1-4577F3421EFB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Instead of curving the class as usual, we’ll use a bucket system:</a:t>
            </a:r>
          </a:p>
          <a:p>
            <a:pPr lvl="1"/>
            <a:r>
              <a:rPr lang="en-US" dirty="0"/>
              <a:t>These are </a:t>
            </a:r>
            <a:r>
              <a:rPr lang="en-US" i="1" dirty="0"/>
              <a:t>minimum</a:t>
            </a:r>
            <a:r>
              <a:rPr lang="en-US" dirty="0"/>
              <a:t> GPA guarantees – may adjust upward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CAB006-57FB-BE40-8672-26BC42825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0238"/>
              </p:ext>
            </p:extLst>
          </p:nvPr>
        </p:nvGraphicFramePr>
        <p:xfrm>
          <a:off x="1048555" y="3432617"/>
          <a:ext cx="43777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680">
                  <a:extLst>
                    <a:ext uri="{9D8B030D-6E8A-4147-A177-3AD203B41FA5}">
                      <a16:colId xmlns:a16="http://schemas.microsoft.com/office/drawing/2014/main" val="2467285351"/>
                    </a:ext>
                  </a:extLst>
                </a:gridCol>
                <a:gridCol w="1761064">
                  <a:extLst>
                    <a:ext uri="{9D8B030D-6E8A-4147-A177-3AD203B41FA5}">
                      <a16:colId xmlns:a16="http://schemas.microsoft.com/office/drawing/2014/main" val="2677818252"/>
                    </a:ext>
                  </a:extLst>
                </a:gridCol>
              </a:tblGrid>
              <a:tr h="445008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699528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US" dirty="0"/>
                        <a:t>Programming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263754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US" dirty="0"/>
                        <a:t>Individual Exercises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18268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US" dirty="0"/>
                        <a:t>Exam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915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US" dirty="0"/>
                        <a:t>Exam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853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07C75D-C852-F84B-972F-E43175A12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02881"/>
              </p:ext>
            </p:extLst>
          </p:nvPr>
        </p:nvGraphicFramePr>
        <p:xfrm>
          <a:off x="6912019" y="3422759"/>
          <a:ext cx="39706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314">
                  <a:extLst>
                    <a:ext uri="{9D8B030D-6E8A-4147-A177-3AD203B41FA5}">
                      <a16:colId xmlns:a16="http://schemas.microsoft.com/office/drawing/2014/main" val="2467285351"/>
                    </a:ext>
                  </a:extLst>
                </a:gridCol>
                <a:gridCol w="1985314">
                  <a:extLst>
                    <a:ext uri="{9D8B030D-6E8A-4147-A177-3AD203B41FA5}">
                      <a16:colId xmlns:a16="http://schemas.microsoft.com/office/drawing/2014/main" val="2677818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69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26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18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8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8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8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1176-1CB7-AD4D-B772-DACFD749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5307-20C2-5E43-B37A-20819A37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11"/>
            <a:ext cx="5536842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Collaboration &amp; Academic Integrity</a:t>
            </a:r>
            <a:endParaRPr lang="en-US" sz="1100" dirty="0"/>
          </a:p>
          <a:p>
            <a:r>
              <a:rPr lang="en-US" sz="2400" dirty="0"/>
              <a:t>These concepts are hard: we strongly encourage discussion + collaboration!</a:t>
            </a:r>
          </a:p>
          <a:p>
            <a:pPr lvl="1"/>
            <a:r>
              <a:rPr lang="en-US" sz="2000" dirty="0"/>
              <a:t>Don’t attempt to gain credit for something you didn’t do</a:t>
            </a:r>
          </a:p>
          <a:p>
            <a:pPr lvl="1"/>
            <a:r>
              <a:rPr lang="en-US" sz="2000" dirty="0"/>
              <a:t>In general, share ideas and work together, but don’t copy work. Never show someone else your code or solution write up.</a:t>
            </a:r>
          </a:p>
          <a:p>
            <a:pPr lvl="1"/>
            <a:r>
              <a:rPr lang="en-US" sz="2000" dirty="0"/>
              <a:t>Always cite the help you receive</a:t>
            </a:r>
          </a:p>
          <a:p>
            <a:pPr lvl="1"/>
            <a:r>
              <a:rPr lang="en-US" sz="2000" dirty="0"/>
              <a:t>Full collaboration with your partner on projects!</a:t>
            </a:r>
          </a:p>
          <a:p>
            <a:r>
              <a:rPr lang="en-US" sz="2400" b="1" dirty="0"/>
              <a:t>Read full policy in Syllabus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33EE59-7C62-5641-BEEC-68FE47111428}"/>
              </a:ext>
            </a:extLst>
          </p:cNvPr>
          <p:cNvSpPr txBox="1">
            <a:spLocks/>
          </p:cNvSpPr>
          <p:nvPr/>
        </p:nvSpPr>
        <p:spPr>
          <a:xfrm>
            <a:off x="6825802" y="1602511"/>
            <a:ext cx="4728693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Lateness</a:t>
            </a:r>
            <a:endParaRPr lang="en-US" sz="1100" dirty="0"/>
          </a:p>
          <a:p>
            <a:r>
              <a:rPr lang="en-US" sz="2400" dirty="0"/>
              <a:t>You get 7 “free” late days for the quarter – submit 24 hours late with no penalty</a:t>
            </a:r>
          </a:p>
          <a:p>
            <a:pPr lvl="1"/>
            <a:r>
              <a:rPr lang="en-US" sz="2000" dirty="0"/>
              <a:t>Use on projects or exercises</a:t>
            </a:r>
          </a:p>
          <a:p>
            <a:r>
              <a:rPr lang="en-US" sz="2400" dirty="0"/>
              <a:t>After that, -5% each day late</a:t>
            </a:r>
          </a:p>
          <a:p>
            <a:r>
              <a:rPr lang="en-US" sz="2400" dirty="0"/>
              <a:t>No assignment can be submitted &gt;72 hours late</a:t>
            </a:r>
          </a:p>
          <a:p>
            <a:pPr lvl="1"/>
            <a:r>
              <a:rPr lang="en-US" sz="2000" dirty="0"/>
              <a:t>Except with instructor permission</a:t>
            </a:r>
          </a:p>
        </p:txBody>
      </p:sp>
    </p:spTree>
    <p:extLst>
      <p:ext uri="{BB962C8B-B14F-4D97-AF65-F5344CB8AC3E}">
        <p14:creationId xmlns:p14="http://schemas.microsoft.com/office/powerpoint/2010/main" val="3867164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28ED-D0C5-1944-9585-0D5406BE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55466-ABEB-F345-BF1C-453AC124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051997" cy="4805363"/>
          </a:xfrm>
        </p:spPr>
        <p:txBody>
          <a:bodyPr/>
          <a:lstStyle/>
          <a:p>
            <a:r>
              <a:rPr lang="en-US" dirty="0"/>
              <a:t>Data Structures and Algorithm Analysis in Java by Mark Allen Weiss</a:t>
            </a:r>
          </a:p>
          <a:p>
            <a:endParaRPr lang="en-US" dirty="0"/>
          </a:p>
          <a:p>
            <a:r>
              <a:rPr lang="en-US" dirty="0"/>
              <a:t>Completely </a:t>
            </a:r>
            <a:r>
              <a:rPr lang="en-US" b="1" dirty="0"/>
              <a:t>optional</a:t>
            </a:r>
          </a:p>
          <a:p>
            <a:pPr lvl="1"/>
            <a:r>
              <a:rPr lang="en-US" dirty="0"/>
              <a:t>Nothing assigned out of the textbook</a:t>
            </a:r>
          </a:p>
          <a:p>
            <a:pPr lvl="1"/>
            <a:r>
              <a:rPr lang="en-US" dirty="0"/>
              <a:t>No readings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Advice: only purchase if you learn best with a textbook, otherwise not recommended</a:t>
            </a:r>
          </a:p>
        </p:txBody>
      </p:sp>
      <p:pic>
        <p:nvPicPr>
          <p:cNvPr id="4" name="Picture 2" descr="Image result for data structures and algorithm analysis in java">
            <a:extLst>
              <a:ext uri="{FF2B5EF4-FFF2-40B4-BE49-F238E27FC236}">
                <a16:creationId xmlns:a16="http://schemas.microsoft.com/office/drawing/2014/main" id="{3B4AD76D-404D-F24A-A03B-A6BF7C7C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7429" y="1367590"/>
            <a:ext cx="3373433" cy="4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2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Introductions</a:t>
            </a:r>
          </a:p>
          <a:p>
            <a:r>
              <a:rPr lang="en-US" b="1" dirty="0">
                <a:solidFill>
                  <a:schemeClr val="accent5"/>
                </a:solidFill>
              </a:rPr>
              <a:t>About this Course</a:t>
            </a:r>
          </a:p>
          <a:p>
            <a:pPr lvl="1"/>
            <a:r>
              <a:rPr lang="en-US" dirty="0"/>
              <a:t>Course Components &amp; Tools</a:t>
            </a:r>
          </a:p>
          <a:p>
            <a:pPr lvl="1"/>
            <a:r>
              <a:rPr lang="en-US" dirty="0"/>
              <a:t>Policies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Making the Most of this Class</a:t>
            </a:r>
          </a:p>
          <a:p>
            <a:r>
              <a:rPr lang="en-US" dirty="0"/>
              <a:t>Abstract Data Types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A6015E2-DA55-2A46-B4B3-355A4BA3C39E}"/>
              </a:ext>
            </a:extLst>
          </p:cNvPr>
          <p:cNvSpPr/>
          <p:nvPr/>
        </p:nvSpPr>
        <p:spPr>
          <a:xfrm rot="10800000">
            <a:off x="5525574" y="331656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2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Introductions</a:t>
            </a:r>
          </a:p>
          <a:p>
            <a:r>
              <a:rPr lang="en-US" dirty="0"/>
              <a:t>About this Course</a:t>
            </a:r>
          </a:p>
          <a:p>
            <a:pPr lvl="1"/>
            <a:r>
              <a:rPr lang="en-US" dirty="0"/>
              <a:t>Course Components &amp; Tools</a:t>
            </a:r>
          </a:p>
          <a:p>
            <a:pPr lvl="1"/>
            <a:r>
              <a:rPr lang="en-US" dirty="0"/>
              <a:t>Policies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Making the Most of this Class</a:t>
            </a:r>
          </a:p>
          <a:p>
            <a:r>
              <a:rPr lang="en-US" dirty="0"/>
              <a:t>Abstract Data Types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19616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392B-0C4D-B84F-93B0-83EAB1A7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73A5-5633-2843-BF7A-E5728E5A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Discussion Board</a:t>
            </a:r>
          </a:p>
          <a:p>
            <a:pPr lvl="1"/>
            <a:r>
              <a:rPr lang="en-US" dirty="0"/>
              <a:t>Feel free to make a public or private post on Piazza</a:t>
            </a:r>
          </a:p>
          <a:p>
            <a:pPr lvl="1"/>
            <a:r>
              <a:rPr lang="en-US" dirty="0"/>
              <a:t>We encourage you to answer other peoples’ questions! A great way to learn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TAs can help you face to face in office hours, and look at your code</a:t>
            </a:r>
          </a:p>
          <a:p>
            <a:pPr lvl="1"/>
            <a:r>
              <a:rPr lang="en-US" dirty="0"/>
              <a:t>Discord gives great flexibility – feel free to join your peers in the OH chat and listen in to see who else has a similar problem</a:t>
            </a:r>
          </a:p>
          <a:p>
            <a:r>
              <a:rPr lang="en-US" dirty="0"/>
              <a:t>Section</a:t>
            </a:r>
          </a:p>
          <a:p>
            <a:pPr lvl="1"/>
            <a:r>
              <a:rPr lang="en-US" dirty="0"/>
              <a:t>Work through related problems, get to know your TA who is here to support you</a:t>
            </a:r>
          </a:p>
          <a:p>
            <a:r>
              <a:rPr lang="en-US" dirty="0"/>
              <a:t>Your Peers</a:t>
            </a:r>
          </a:p>
          <a:p>
            <a:pPr lvl="1"/>
            <a:r>
              <a:rPr lang="en-US" dirty="0"/>
              <a:t>We encourage you to form study groups! Discord or Piazza are great places to do that</a:t>
            </a:r>
          </a:p>
          <a:p>
            <a:r>
              <a:rPr lang="en-US" dirty="0"/>
              <a:t>Email the Staff List</a:t>
            </a:r>
          </a:p>
          <a:p>
            <a:pPr lvl="1"/>
            <a:r>
              <a:rPr lang="en-US" dirty="0"/>
              <a:t>You can always email </a:t>
            </a:r>
            <a:r>
              <a:rPr lang="en-US" dirty="0">
                <a:hlinkClick r:id="rId2"/>
              </a:rPr>
              <a:t>cse373-staff@cs.washington.edu</a:t>
            </a:r>
            <a:r>
              <a:rPr lang="en-US" dirty="0"/>
              <a:t> if you don’t know how to get help – we’ll work to get you the support you need</a:t>
            </a:r>
          </a:p>
        </p:txBody>
      </p:sp>
    </p:spTree>
    <p:extLst>
      <p:ext uri="{BB962C8B-B14F-4D97-AF65-F5344CB8AC3E}">
        <p14:creationId xmlns:p14="http://schemas.microsoft.com/office/powerpoint/2010/main" val="18532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2749-67B5-C348-B77E-41486E7C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Improve!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180F-EE23-6045-8AAA-3789826D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still learning how to do this online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/>
              <a:t>Thank you in advance for your patience and understanding</a:t>
            </a:r>
          </a:p>
          <a:p>
            <a:pPr lvl="1"/>
            <a:r>
              <a:rPr lang="en-US" dirty="0"/>
              <a:t>We </a:t>
            </a:r>
            <a:r>
              <a:rPr lang="en-US" i="1" dirty="0"/>
              <a:t>really</a:t>
            </a:r>
            <a:r>
              <a:rPr lang="en-US" dirty="0"/>
              <a:t> value your feedback!</a:t>
            </a:r>
          </a:p>
          <a:p>
            <a:pPr lvl="1"/>
            <a:r>
              <a:rPr lang="en-US" dirty="0"/>
              <a:t>Let us know what’s working and what isn’t working for you</a:t>
            </a:r>
          </a:p>
          <a:p>
            <a:pPr lvl="1"/>
            <a:r>
              <a:rPr lang="en-US" dirty="0"/>
              <a:t>Something that went well in another course? Tell us about it!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Email the course staff at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cse373-staff@cs.uw.edu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 feedback via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Anonymous Feedback Tool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(linked under “Course Tools” on the website)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B623-05BD-604E-A8F9-94285F17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8DD0-62A0-5C4B-AE32-FEBB913C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3"/>
                </a:solidFill>
                <a:sym typeface="Calibri"/>
              </a:rPr>
              <a:t>Metacognition</a:t>
            </a:r>
            <a:r>
              <a:rPr lang="en-US" dirty="0">
                <a:sym typeface="Calibri"/>
              </a:rPr>
              <a:t>: asking questions about your solution process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/>
              <a:t>While debugging</a:t>
            </a:r>
            <a:r>
              <a:rPr lang="en-US" dirty="0"/>
              <a:t>: explain to yourself why you’re making this change to your program.</a:t>
            </a:r>
          </a:p>
          <a:p>
            <a:pPr lvl="1"/>
            <a:r>
              <a:rPr lang="en-US" b="1" dirty="0"/>
              <a:t>Before running your program</a:t>
            </a:r>
            <a:r>
              <a:rPr lang="en-US" dirty="0"/>
              <a:t>: make an explicit prediction of what you expect to see.</a:t>
            </a:r>
          </a:p>
          <a:p>
            <a:pPr lvl="1"/>
            <a:r>
              <a:rPr lang="en-US" b="1" dirty="0"/>
              <a:t>When coding</a:t>
            </a:r>
            <a:r>
              <a:rPr lang="en-US" dirty="0"/>
              <a:t>: be aware when you’re not making progress, so you can take a break or try a different strategy.</a:t>
            </a:r>
          </a:p>
          <a:p>
            <a:pPr lvl="1"/>
            <a:r>
              <a:rPr lang="en-US" b="1" dirty="0"/>
              <a:t>When designing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Explain the tradeoffs with using a different data structure or algorithm.</a:t>
            </a:r>
          </a:p>
          <a:p>
            <a:pPr lvl="2"/>
            <a:r>
              <a:rPr lang="en-US" dirty="0"/>
              <a:t>If one or more requirements change, how would the solution change as a result?</a:t>
            </a:r>
          </a:p>
          <a:p>
            <a:pPr lvl="2"/>
            <a:r>
              <a:rPr lang="en-US" dirty="0"/>
              <a:t>Reflect on how you ruled out alternative ideas along the way to a solution.</a:t>
            </a:r>
          </a:p>
          <a:p>
            <a:pPr lvl="1"/>
            <a:r>
              <a:rPr lang="en-US" b="1" dirty="0"/>
              <a:t>When studying</a:t>
            </a:r>
            <a:r>
              <a:rPr lang="en-US" dirty="0"/>
              <a:t>: what is the relationship of this topic to other ideas in the course?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FA8A-4B1A-A74A-9753-3EBD3E61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Around 373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1ED1-04F5-8D43-9B1C-0B13E36A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goal is to give you a great 373 experience</a:t>
            </a:r>
          </a:p>
          <a:p>
            <a:pPr lvl="1"/>
            <a:r>
              <a:rPr lang="en-US" dirty="0"/>
              <a:t>But CSE 373 does not exist in a vacuum – there’s a lot going on in the world right now that can impact your education</a:t>
            </a:r>
          </a:p>
          <a:p>
            <a:r>
              <a:rPr lang="en-US" dirty="0"/>
              <a:t>We’ve designed course policies for maximum flexibility: plenty of late days, take-home exams, no participation</a:t>
            </a:r>
          </a:p>
          <a:p>
            <a:pPr lvl="1"/>
            <a:r>
              <a:rPr lang="en-US" dirty="0"/>
              <a:t>But we cannot cover every individual situation</a:t>
            </a:r>
          </a:p>
          <a:p>
            <a:endParaRPr lang="en-US" dirty="0"/>
          </a:p>
          <a:p>
            <a:r>
              <a:rPr lang="en-US" b="1" dirty="0"/>
              <a:t>Please reach out</a:t>
            </a:r>
            <a:r>
              <a:rPr lang="en-US" dirty="0"/>
              <a:t> if you need accommodations of any kind to deal with these unfamiliar situations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6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Introductions</a:t>
            </a:r>
          </a:p>
          <a:p>
            <a:r>
              <a:rPr lang="en-US" dirty="0"/>
              <a:t>About this Course</a:t>
            </a:r>
          </a:p>
          <a:p>
            <a:pPr lvl="1"/>
            <a:r>
              <a:rPr lang="en-US" dirty="0"/>
              <a:t>Course Components &amp; Tools</a:t>
            </a:r>
          </a:p>
          <a:p>
            <a:pPr lvl="1"/>
            <a:r>
              <a:rPr lang="en-US" dirty="0"/>
              <a:t>Policies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Making the Most of this Class</a:t>
            </a:r>
          </a:p>
          <a:p>
            <a:r>
              <a:rPr lang="en-US" b="1" dirty="0">
                <a:solidFill>
                  <a:schemeClr val="accent5"/>
                </a:solidFill>
              </a:rPr>
              <a:t>Abstract Data Types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15105B47-389A-4C4C-B9F0-7482311E30FE}"/>
              </a:ext>
            </a:extLst>
          </p:cNvPr>
          <p:cNvSpPr/>
          <p:nvPr/>
        </p:nvSpPr>
        <p:spPr>
          <a:xfrm rot="10800000">
            <a:off x="4278321" y="39819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C9F0-C6FF-8946-A031-8C48B0FE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&amp;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A448-D65B-874C-8FFF-7D2136C5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Structure:</a:t>
            </a:r>
          </a:p>
          <a:p>
            <a:pPr lvl="1"/>
            <a:r>
              <a:rPr lang="en-US" dirty="0"/>
              <a:t>A way of organizing, storing, accessing, and updating data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from CSE 14x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Arrays, Linked Lists, Stacks, Queues, Trees</a:t>
            </a:r>
          </a:p>
          <a:p>
            <a:pPr lvl="1"/>
            <a:endParaRPr lang="en-US" dirty="0"/>
          </a:p>
          <a:p>
            <a:r>
              <a:rPr lang="en-US" dirty="0"/>
              <a:t>Algorithm:</a:t>
            </a:r>
          </a:p>
          <a:p>
            <a:pPr lvl="1"/>
            <a:r>
              <a:rPr lang="en-US" dirty="0"/>
              <a:t>A series of precise instructions to produce a specific outcome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from CSE 14x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Binary Search, Merge Sort,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783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71F2-BA1E-7948-BEFD-D30035DF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Review</a:t>
            </a:r>
            <a:r>
              <a:rPr lang="en-US" sz="3200" i="1" dirty="0"/>
              <a:t>   </a:t>
            </a:r>
            <a:r>
              <a:rPr lang="en-US" dirty="0"/>
              <a:t>Interface vs. Implementation</a:t>
            </a:r>
          </a:p>
        </p:txBody>
      </p:sp>
      <p:sp>
        <p:nvSpPr>
          <p:cNvPr id="5" name="Google Shape;369;p40">
            <a:extLst>
              <a:ext uri="{FF2B5EF4-FFF2-40B4-BE49-F238E27FC236}">
                <a16:creationId xmlns:a16="http://schemas.microsoft.com/office/drawing/2014/main" id="{68C33E7D-056E-9446-9D46-B47766F320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242423"/>
            <a:ext cx="6348212" cy="5159011"/>
          </a:xfrm>
          <a:prstGeom prst="rect">
            <a:avLst/>
          </a:prstGeom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In Java, an </a:t>
            </a:r>
            <a:r>
              <a:rPr lang="en" b="1" dirty="0">
                <a:solidFill>
                  <a:schemeClr val="accent3"/>
                </a:solidFill>
                <a:sym typeface="Calibri"/>
              </a:rPr>
              <a:t>interface</a:t>
            </a:r>
            <a:r>
              <a:rPr lang="en" dirty="0"/>
              <a:t> is a data type that specifies what to do but not how to do it.</a:t>
            </a:r>
            <a:endParaRPr dirty="0"/>
          </a:p>
          <a:p>
            <a:pPr marL="478631" indent="-285750">
              <a:spcBef>
                <a:spcPts val="600"/>
              </a:spcBef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en" sz="2400" dirty="0"/>
              <a:t>: an ordered sequence of elements.</a:t>
            </a:r>
            <a:br>
              <a:rPr lang="en" sz="2400" dirty="0"/>
            </a:br>
            <a:endParaRPr sz="2400" dirty="0"/>
          </a:p>
          <a:p>
            <a:pPr>
              <a:spcBef>
                <a:spcPts val="600"/>
              </a:spcBef>
            </a:pPr>
            <a:r>
              <a:rPr lang="en" dirty="0"/>
              <a:t>A </a:t>
            </a:r>
            <a:r>
              <a:rPr lang="en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subtype</a:t>
            </a:r>
            <a:r>
              <a:rPr lang="en" dirty="0"/>
              <a:t> implements all methods required by the interface.</a:t>
            </a:r>
            <a:endParaRPr dirty="0"/>
          </a:p>
          <a:p>
            <a:pPr marL="478631" indent="-285750">
              <a:spcBef>
                <a:spcPts val="600"/>
              </a:spcBef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" sz="2400" dirty="0"/>
              <a:t>: Resizable array implementation of the List interface.</a:t>
            </a:r>
            <a:endParaRPr sz="2400" dirty="0"/>
          </a:p>
          <a:p>
            <a:pPr marL="478631" indent="-285750">
              <a:spcBef>
                <a:spcPts val="600"/>
              </a:spcBef>
              <a:spcAft>
                <a:spcPts val="600"/>
              </a:spcAft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LinkedList</a:t>
            </a:r>
            <a:r>
              <a:rPr lang="en" sz="2400" dirty="0"/>
              <a:t>: Doubly-linked implementation of the List interface.</a:t>
            </a:r>
            <a:endParaRPr sz="2400" dirty="0"/>
          </a:p>
        </p:txBody>
      </p:sp>
      <p:cxnSp>
        <p:nvCxnSpPr>
          <p:cNvPr id="6" name="Google Shape;364;p40">
            <a:extLst>
              <a:ext uri="{FF2B5EF4-FFF2-40B4-BE49-F238E27FC236}">
                <a16:creationId xmlns:a16="http://schemas.microsoft.com/office/drawing/2014/main" id="{E561D741-CD3D-9D4E-86FB-43792E3E461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8566323" y="2710923"/>
            <a:ext cx="923531" cy="573664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67;p40">
            <a:extLst>
              <a:ext uri="{FF2B5EF4-FFF2-40B4-BE49-F238E27FC236}">
                <a16:creationId xmlns:a16="http://schemas.microsoft.com/office/drawing/2014/main" id="{70ECB1A1-2164-6D4F-9B6D-CA6F7B18A5DF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H="1" flipV="1">
            <a:off x="9489854" y="2710923"/>
            <a:ext cx="858573" cy="917224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366;p40">
            <a:extLst>
              <a:ext uri="{FF2B5EF4-FFF2-40B4-BE49-F238E27FC236}">
                <a16:creationId xmlns:a16="http://schemas.microsoft.com/office/drawing/2014/main" id="{D0B505F0-77A9-B14F-8D29-FCFB5ECA3CD0}"/>
              </a:ext>
            </a:extLst>
          </p:cNvPr>
          <p:cNvSpPr/>
          <p:nvPr/>
        </p:nvSpPr>
        <p:spPr>
          <a:xfrm>
            <a:off x="8484480" y="2136424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List</a:t>
            </a:r>
            <a:endParaRPr sz="1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Google Shape;365;p40">
            <a:extLst>
              <a:ext uri="{FF2B5EF4-FFF2-40B4-BE49-F238E27FC236}">
                <a16:creationId xmlns:a16="http://schemas.microsoft.com/office/drawing/2014/main" id="{E5E1AB79-D073-544D-9CFE-01FF938287F8}"/>
              </a:ext>
            </a:extLst>
          </p:cNvPr>
          <p:cNvSpPr/>
          <p:nvPr/>
        </p:nvSpPr>
        <p:spPr>
          <a:xfrm>
            <a:off x="7560949" y="3284587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ArrayList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368;p40">
            <a:extLst>
              <a:ext uri="{FF2B5EF4-FFF2-40B4-BE49-F238E27FC236}">
                <a16:creationId xmlns:a16="http://schemas.microsoft.com/office/drawing/2014/main" id="{2FB8F2CC-F564-A54E-95C5-09DFCB781D77}"/>
              </a:ext>
            </a:extLst>
          </p:cNvPr>
          <p:cNvSpPr/>
          <p:nvPr/>
        </p:nvSpPr>
        <p:spPr>
          <a:xfrm>
            <a:off x="9343053" y="3628147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LinkedList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887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DDAC-8A53-F744-A75C-453A5DAF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Client vs. Object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E22539-408D-F14F-B6AA-1B3D7F3D065C}"/>
              </a:ext>
            </a:extLst>
          </p:cNvPr>
          <p:cNvSpPr txBox="1">
            <a:spLocks/>
          </p:cNvSpPr>
          <p:nvPr/>
        </p:nvSpPr>
        <p:spPr>
          <a:xfrm>
            <a:off x="575239" y="1531279"/>
            <a:ext cx="5397688" cy="4476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Client Classes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1DCAE37-D016-1B46-9744-82A9A75E564E}"/>
              </a:ext>
            </a:extLst>
          </p:cNvPr>
          <p:cNvSpPr txBox="1">
            <a:spLocks/>
          </p:cNvSpPr>
          <p:nvPr/>
        </p:nvSpPr>
        <p:spPr>
          <a:xfrm>
            <a:off x="584218" y="2096446"/>
            <a:ext cx="5397689" cy="4330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class that is executable, in Java: contains a Main method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FA0F5C3-B883-6341-844F-F62D2AFF1818}"/>
              </a:ext>
            </a:extLst>
          </p:cNvPr>
          <p:cNvSpPr txBox="1">
            <a:spLocks/>
          </p:cNvSpPr>
          <p:nvPr/>
        </p:nvSpPr>
        <p:spPr>
          <a:xfrm>
            <a:off x="6355830" y="1531279"/>
            <a:ext cx="5397688" cy="447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Object Classes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B49B5E5-82EA-D741-A991-B78C0AE74AFC}"/>
              </a:ext>
            </a:extLst>
          </p:cNvPr>
          <p:cNvSpPr txBox="1">
            <a:spLocks/>
          </p:cNvSpPr>
          <p:nvPr/>
        </p:nvSpPr>
        <p:spPr>
          <a:xfrm>
            <a:off x="6364809" y="2096446"/>
            <a:ext cx="5397689" cy="4330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coded structure that contains data and behavior</a:t>
            </a:r>
          </a:p>
          <a:p>
            <a:r>
              <a:rPr lang="en-US" dirty="0"/>
              <a:t>Start with the data you want to hold, organize the things you want to enable users to do with that data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D76B3-4C81-7D41-A48C-F8BF30A52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55" y="3744356"/>
            <a:ext cx="3491487" cy="2517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ECBF3-122E-1248-BD0D-576AF8629A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342" y="4591754"/>
            <a:ext cx="5785658" cy="1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9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F154-4425-C847-A8DA-92DAE78A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ADTs: Abstract Data Types</a:t>
            </a:r>
          </a:p>
        </p:txBody>
      </p:sp>
      <p:sp>
        <p:nvSpPr>
          <p:cNvPr id="4" name="Google Shape;376;p41">
            <a:extLst>
              <a:ext uri="{FF2B5EF4-FFF2-40B4-BE49-F238E27FC236}">
                <a16:creationId xmlns:a16="http://schemas.microsoft.com/office/drawing/2014/main" id="{7F9C0630-B693-1948-B2F0-255EF4D94CC2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6219423" cy="5091448"/>
          </a:xfrm>
          <a:prstGeom prst="rect">
            <a:avLst/>
          </a:prstGeom>
        </p:spPr>
        <p:txBody>
          <a:bodyPr spcFirstLastPara="1" vert="horz" wrap="square" lIns="68569" tIns="68569" rIns="68569" bIns="68569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Java interfaces represent the concept of abstract data types.</a:t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An </a:t>
            </a:r>
            <a:r>
              <a:rPr lang="en-US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abstract data type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is a data type that does not specify any one implementation.</a:t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Data structures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implement ADTs.</a:t>
            </a:r>
          </a:p>
          <a:p>
            <a:pPr marL="478631" indent="-285750">
              <a:spcBef>
                <a:spcPts val="600"/>
              </a:spcBef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Resizable array</a:t>
            </a:r>
            <a:r>
              <a:rPr lang="en-US" sz="2400" dirty="0"/>
              <a:t> can implement List, Stack, Queue, Deque, PQ, etc.</a:t>
            </a:r>
          </a:p>
          <a:p>
            <a:pPr marL="478631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Linked nodes</a:t>
            </a:r>
            <a:r>
              <a:rPr lang="en-US" sz="2400" dirty="0"/>
              <a:t> can implement List, Stack, Queue, Deque, PQ, etc.</a:t>
            </a:r>
          </a:p>
        </p:txBody>
      </p:sp>
      <p:sp>
        <p:nvSpPr>
          <p:cNvPr id="5" name="Google Shape;378;p41">
            <a:extLst>
              <a:ext uri="{FF2B5EF4-FFF2-40B4-BE49-F238E27FC236}">
                <a16:creationId xmlns:a16="http://schemas.microsoft.com/office/drawing/2014/main" id="{E306E8A2-96A1-5A4E-9F40-AC01CD915A0F}"/>
              </a:ext>
            </a:extLst>
          </p:cNvPr>
          <p:cNvSpPr/>
          <p:nvPr/>
        </p:nvSpPr>
        <p:spPr>
          <a:xfrm>
            <a:off x="7817476" y="1412383"/>
            <a:ext cx="3536324" cy="4717961"/>
          </a:xfrm>
          <a:prstGeom prst="roundRect">
            <a:avLst>
              <a:gd name="adj" fmla="val 3929"/>
            </a:avLst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651510" indent="-65151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List ADT</a:t>
            </a:r>
            <a:endParaRPr lang="en" dirty="0">
              <a:solidFill>
                <a:schemeClr val="dk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651510" indent="-65151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A collection storing an </a:t>
            </a:r>
          </a:p>
          <a:p>
            <a:pPr marL="651510" indent="-65151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ordered sequence of elements.</a:t>
            </a:r>
          </a:p>
          <a:p>
            <a:pPr marL="651510" indent="-651510">
              <a:lnSpc>
                <a:spcPct val="115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dk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05740" indent="-179069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600"/>
              <a:buFont typeface="Calibri"/>
              <a:buChar char="•"/>
            </a:pPr>
            <a:r>
              <a:rPr lang="en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Each element is accessible by a zero-based index.</a:t>
            </a:r>
            <a:endParaRPr dirty="0">
              <a:solidFill>
                <a:schemeClr val="dk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05740" indent="-179069">
              <a:lnSpc>
                <a:spcPct val="115000"/>
              </a:lnSpc>
              <a:buClr>
                <a:schemeClr val="dk2"/>
              </a:buClr>
              <a:buSzPts val="1600"/>
              <a:buFont typeface="Calibri"/>
              <a:buChar char="•"/>
            </a:pPr>
            <a:r>
              <a:rPr lang="en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A list has a size defined as the number of elements in the list.</a:t>
            </a:r>
            <a:endParaRPr dirty="0">
              <a:solidFill>
                <a:schemeClr val="dk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05740" indent="-179069">
              <a:lnSpc>
                <a:spcPct val="115000"/>
              </a:lnSpc>
              <a:buClr>
                <a:schemeClr val="dk2"/>
              </a:buClr>
              <a:buSzPts val="1600"/>
              <a:buFont typeface="Calibri"/>
              <a:buChar char="•"/>
            </a:pPr>
            <a:r>
              <a:rPr lang="en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Elements can be added to the front, back, or any index in the list.</a:t>
            </a:r>
            <a:endParaRPr dirty="0">
              <a:solidFill>
                <a:schemeClr val="dk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05740" indent="-179069">
              <a:lnSpc>
                <a:spcPct val="115000"/>
              </a:lnSpc>
              <a:buClr>
                <a:schemeClr val="dk2"/>
              </a:buClr>
              <a:buSzPts val="1600"/>
              <a:buFont typeface="Calibri"/>
              <a:buChar char="•"/>
            </a:pPr>
            <a:r>
              <a:rPr lang="en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Optionally, elements can be removed.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0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682C-FB3C-624A-9C09-94DBC5F4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we’re Headed: ADTs we’ll look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93A3-49CE-6441-80DC-BF62D81B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List</a:t>
            </a:r>
          </a:p>
          <a:p>
            <a:pPr lvl="1"/>
            <a:r>
              <a:rPr lang="en-US" sz="3200" dirty="0"/>
              <a:t>Set</a:t>
            </a:r>
          </a:p>
          <a:p>
            <a:pPr lvl="1"/>
            <a:r>
              <a:rPr lang="en-US" sz="3200" dirty="0"/>
              <a:t>Map</a:t>
            </a:r>
          </a:p>
          <a:p>
            <a:pPr lvl="1"/>
            <a:r>
              <a:rPr lang="en-US" sz="3200" dirty="0"/>
              <a:t>Stack</a:t>
            </a:r>
          </a:p>
          <a:p>
            <a:pPr lvl="1"/>
            <a:r>
              <a:rPr lang="en-US" sz="3200" dirty="0"/>
              <a:t>Queue</a:t>
            </a:r>
          </a:p>
          <a:p>
            <a:pPr lvl="1"/>
            <a:r>
              <a:rPr lang="en-US" sz="3200" dirty="0"/>
              <a:t>Priority Queue</a:t>
            </a:r>
          </a:p>
          <a:p>
            <a:pPr lvl="1"/>
            <a:r>
              <a:rPr lang="en-US" sz="3200" dirty="0"/>
              <a:t>Graph</a:t>
            </a:r>
          </a:p>
          <a:p>
            <a:pPr lvl="1"/>
            <a:r>
              <a:rPr lang="en-US" sz="3200" dirty="0"/>
              <a:t>Disjoint Set</a:t>
            </a:r>
          </a:p>
        </p:txBody>
      </p:sp>
    </p:spTree>
    <p:extLst>
      <p:ext uri="{BB962C8B-B14F-4D97-AF65-F5344CB8AC3E}">
        <p14:creationId xmlns:p14="http://schemas.microsoft.com/office/powerpoint/2010/main" val="416084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3C72-EE84-C54A-9749-2361BC8F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7431-0E7C-A84F-82A0-C3EA9C6D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23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Instructor: Aaron Johnston</a:t>
            </a:r>
          </a:p>
          <a:p>
            <a:pPr lvl="1"/>
            <a:r>
              <a:rPr lang="en-US" dirty="0"/>
              <a:t>Grad student from UW CSE, previously taught CSE 333 (Systems Programming) and CSE 390B (Academic Skill-Building)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Teaching Assistants: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Available in section, office hours, discussion board, and 1:1 meetings</a:t>
            </a:r>
          </a:p>
          <a:p>
            <a:pPr lvl="1"/>
            <a:r>
              <a:rPr lang="en-US" dirty="0"/>
              <a:t>Invaluable source of information &amp; help in this course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We’re excited to get to know you!</a:t>
            </a:r>
          </a:p>
          <a:p>
            <a:pPr lvl="1"/>
            <a:r>
              <a:rPr lang="en-US" dirty="0"/>
              <a:t>Our goal is to help you succeed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1B06A16-07E0-0045-BB01-24DE0C705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786" y="1303792"/>
            <a:ext cx="1095048" cy="1095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miling person with a parrot on his head&#10;&#10;Description automatically generated">
            <a:extLst>
              <a:ext uri="{FF2B5EF4-FFF2-40B4-BE49-F238E27FC236}">
                <a16:creationId xmlns:a16="http://schemas.microsoft.com/office/drawing/2014/main" id="{A8B8BB2D-46F0-C94C-A7A2-E544EBB6F6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5" y="3191347"/>
            <a:ext cx="1085160" cy="1085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erson standing in the grass&#10;&#10;Description automatically generated">
            <a:extLst>
              <a:ext uri="{FF2B5EF4-FFF2-40B4-BE49-F238E27FC236}">
                <a16:creationId xmlns:a16="http://schemas.microsoft.com/office/drawing/2014/main" id="{ABE995E0-138B-E34E-BCFF-F7E871C31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04" y="3191347"/>
            <a:ext cx="1095048" cy="10950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erson holding a phone&#10;&#10;Description automatically generated">
            <a:extLst>
              <a:ext uri="{FF2B5EF4-FFF2-40B4-BE49-F238E27FC236}">
                <a16:creationId xmlns:a16="http://schemas.microsoft.com/office/drawing/2014/main" id="{CB385E72-AEE5-E443-B7FF-E6483CA937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881" y="3193375"/>
            <a:ext cx="1092656" cy="10926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965F905-5525-0C49-BCB6-0214751415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366" y="3191347"/>
            <a:ext cx="1085160" cy="1085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DABEF7A-8162-C546-A5FA-BB5A0958B1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355" y="3187762"/>
            <a:ext cx="1088745" cy="10887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39C31D1-B76F-FB4E-B78F-A030B439DD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40" y="3191347"/>
            <a:ext cx="1085160" cy="1085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DDC208E9-A0B4-1A49-8CEF-37776D43EC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774" y="3187762"/>
            <a:ext cx="1087550" cy="10875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ECEF1C1D-AF70-794B-9BEB-65324BED69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674" y="3187762"/>
            <a:ext cx="1085160" cy="1085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207F56A-F441-9348-B101-4A4E75F502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26" y="3191347"/>
            <a:ext cx="1085160" cy="1085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CD3F-186C-5C44-852B-23FEFCE5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Bake in a CSE Class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2F0ED4-E075-9946-9DE7-E42E65A52B72}"/>
              </a:ext>
            </a:extLst>
          </p:cNvPr>
          <p:cNvSpPr txBox="1">
            <a:spLocks/>
          </p:cNvSpPr>
          <p:nvPr/>
        </p:nvSpPr>
        <p:spPr>
          <a:xfrm>
            <a:off x="838200" y="1382165"/>
            <a:ext cx="10611118" cy="294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Think of what you’ll learn this quarter as a cookbook</a:t>
            </a:r>
          </a:p>
          <a:p>
            <a:pPr lvl="1"/>
            <a:r>
              <a:rPr lang="en-US" dirty="0"/>
              <a:t>ADTs are the chapters/category: Soups, Salads, Cookies, Cakes,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High-level descriptions of a category of functionality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You don’t serve a soup when guests expect a cookie!</a:t>
            </a:r>
          </a:p>
          <a:p>
            <a:pPr lvl="1"/>
            <a:r>
              <a:rPr lang="en-US" dirty="0"/>
              <a:t>Data structures are the recipes: chocolate chip cookies, snickerdoodles,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Step-by-step, concrete descriptions of an item with specific characteristics</a:t>
            </a:r>
          </a:p>
          <a:p>
            <a:pPr lvl="2"/>
            <a:r>
              <a:rPr lang="en-US" dirty="0"/>
              <a:t>Understand your tradeoffs before replacing carrot cake with a wedding cake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09ECD-39CA-4446-B2A0-63C2172C4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205" y="4433149"/>
            <a:ext cx="3707327" cy="20853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A0CAFF-D99A-ED4E-9A22-B5198A3FB80B}"/>
              </a:ext>
            </a:extLst>
          </p:cNvPr>
          <p:cNvSpPr/>
          <p:nvPr/>
        </p:nvSpPr>
        <p:spPr>
          <a:xfrm>
            <a:off x="838199" y="4327301"/>
            <a:ext cx="6605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you go out into the world …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400" dirty="0"/>
              <a:t>Figure out which category is required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400" dirty="0"/>
              <a:t>Choose the specific recipe that best fit the situation</a:t>
            </a:r>
          </a:p>
        </p:txBody>
      </p:sp>
    </p:spTree>
    <p:extLst>
      <p:ext uri="{BB962C8B-B14F-4D97-AF65-F5344CB8AC3E}">
        <p14:creationId xmlns:p14="http://schemas.microsoft.com/office/powerpoint/2010/main" val="30086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D909-E28F-2C46-A39C-E484BA1F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16F2-84EF-564E-88C7-52123019B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/>
          <a:lstStyle/>
          <a:p>
            <a:r>
              <a:rPr lang="en-US" dirty="0"/>
              <a:t>Currently 205 students registered for the course</a:t>
            </a:r>
          </a:p>
          <a:p>
            <a:pPr lvl="1"/>
            <a:r>
              <a:rPr lang="en-US" dirty="0"/>
              <a:t>Over double the size of last year’s summer 373 offering (!)</a:t>
            </a:r>
          </a:p>
          <a:p>
            <a:pPr lvl="1"/>
            <a:endParaRPr lang="en-US" dirty="0"/>
          </a:p>
          <a:p>
            <a:r>
              <a:rPr lang="en-US" dirty="0"/>
              <a:t>If you’re waiting to register, unfortunately there are no overloads available, and the course staff does not have add codes</a:t>
            </a:r>
          </a:p>
          <a:p>
            <a:pPr lvl="1"/>
            <a:r>
              <a:rPr lang="en-US" dirty="0"/>
              <a:t>Reach out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ugrad-advisor@cs.washington.edu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any registration questions</a:t>
            </a:r>
          </a:p>
          <a:p>
            <a:endParaRPr lang="en-US" dirty="0"/>
          </a:p>
          <a:p>
            <a:r>
              <a:rPr lang="en-US" dirty="0"/>
              <a:t>Strength in numbers</a:t>
            </a:r>
          </a:p>
          <a:p>
            <a:pPr lvl="1"/>
            <a:r>
              <a:rPr lang="en-US" dirty="0"/>
              <a:t>With 205 students, if you’re confused about something, I guarantee someone else is too!</a:t>
            </a:r>
          </a:p>
          <a:p>
            <a:pPr lvl="1"/>
            <a:r>
              <a:rPr lang="en-US" dirty="0"/>
              <a:t>Students come from all different backgrounds &amp; majors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F994-AEE9-B349-B1F6-5571361A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7CBDD-9D01-EF45-9146-B1AC8D7CF6FB}"/>
              </a:ext>
            </a:extLst>
          </p:cNvPr>
          <p:cNvSpPr txBox="1">
            <a:spLocks/>
          </p:cNvSpPr>
          <p:nvPr/>
        </p:nvSpPr>
        <p:spPr>
          <a:xfrm>
            <a:off x="575239" y="1531279"/>
            <a:ext cx="5397688" cy="44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CSE 143 – Object Oriented Programming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C4FC050-AADF-0D45-A139-A67BC3C1BB0E}"/>
              </a:ext>
            </a:extLst>
          </p:cNvPr>
          <p:cNvSpPr txBox="1">
            <a:spLocks/>
          </p:cNvSpPr>
          <p:nvPr/>
        </p:nvSpPr>
        <p:spPr>
          <a:xfrm>
            <a:off x="584218" y="2485623"/>
            <a:ext cx="5397689" cy="3941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Classes and Interfaces</a:t>
            </a:r>
          </a:p>
          <a:p>
            <a:pPr lvl="1"/>
            <a:r>
              <a:rPr lang="en-US" dirty="0"/>
              <a:t>Methods, variables and conditionals</a:t>
            </a:r>
          </a:p>
          <a:p>
            <a:pPr lvl="1"/>
            <a:r>
              <a:rPr lang="en-US" dirty="0"/>
              <a:t>Loops and recursion</a:t>
            </a:r>
          </a:p>
          <a:p>
            <a:pPr lvl="1"/>
            <a:r>
              <a:rPr lang="en-US" dirty="0"/>
              <a:t>Linked lists and binary trees</a:t>
            </a:r>
          </a:p>
          <a:p>
            <a:pPr lvl="1"/>
            <a:r>
              <a:rPr lang="en-US" dirty="0"/>
              <a:t>Sorting and Searching</a:t>
            </a:r>
          </a:p>
          <a:p>
            <a:pPr lvl="1"/>
            <a:r>
              <a:rPr lang="en-US" dirty="0"/>
              <a:t>O(n) analysis</a:t>
            </a:r>
          </a:p>
          <a:p>
            <a:pPr lvl="1"/>
            <a:r>
              <a:rPr lang="en-US" dirty="0"/>
              <a:t>Generics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AAC6042-479D-2F48-B6D4-C7B29D9FD306}"/>
              </a:ext>
            </a:extLst>
          </p:cNvPr>
          <p:cNvSpPr txBox="1">
            <a:spLocks/>
          </p:cNvSpPr>
          <p:nvPr/>
        </p:nvSpPr>
        <p:spPr>
          <a:xfrm>
            <a:off x="6355830" y="1531279"/>
            <a:ext cx="5397688" cy="447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CSE 373 – Data Structures and Algorithms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A4B00A9-9DC9-3148-8214-85B8F12F1BE4}"/>
              </a:ext>
            </a:extLst>
          </p:cNvPr>
          <p:cNvSpPr txBox="1">
            <a:spLocks/>
          </p:cNvSpPr>
          <p:nvPr/>
        </p:nvSpPr>
        <p:spPr>
          <a:xfrm>
            <a:off x="6364809" y="2485623"/>
            <a:ext cx="5397689" cy="3941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Design decisions</a:t>
            </a:r>
          </a:p>
          <a:p>
            <a:pPr lvl="1"/>
            <a:r>
              <a:rPr lang="en-US" dirty="0"/>
              <a:t>Design analysis</a:t>
            </a:r>
          </a:p>
          <a:p>
            <a:pPr lvl="1"/>
            <a:r>
              <a:rPr lang="en-US" dirty="0"/>
              <a:t>Implementations of data structures</a:t>
            </a:r>
          </a:p>
          <a:p>
            <a:pPr lvl="1"/>
            <a:r>
              <a:rPr lang="en-US" dirty="0"/>
              <a:t>Debugging and testing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Code Modeling</a:t>
            </a:r>
          </a:p>
          <a:p>
            <a:pPr lvl="1"/>
            <a:r>
              <a:rPr lang="en-US" dirty="0"/>
              <a:t>Complexity Analysis</a:t>
            </a:r>
          </a:p>
          <a:p>
            <a:pPr lvl="1"/>
            <a:r>
              <a:rPr lang="en-US" dirty="0"/>
              <a:t>Software Engineering Practices</a:t>
            </a:r>
          </a:p>
        </p:txBody>
      </p:sp>
    </p:spTree>
    <p:extLst>
      <p:ext uri="{BB962C8B-B14F-4D97-AF65-F5344CB8AC3E}">
        <p14:creationId xmlns:p14="http://schemas.microsoft.com/office/powerpoint/2010/main" val="2061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940F-C3DC-9548-8EAF-07AEE3D4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373?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C1FF-8FC9-9A4E-B224-03C2AB07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Build a strong foundation of data structures and algorithms that will let you tackle the biggest problems in computing</a:t>
            </a:r>
          </a:p>
        </p:txBody>
      </p:sp>
      <p:sp>
        <p:nvSpPr>
          <p:cNvPr id="5" name="Google Shape;99;p18">
            <a:extLst>
              <a:ext uri="{FF2B5EF4-FFF2-40B4-BE49-F238E27FC236}">
                <a16:creationId xmlns:a16="http://schemas.microsoft.com/office/drawing/2014/main" id="{9A8F35E5-D638-9E4B-BEE9-3CE02F4A11B5}"/>
              </a:ext>
            </a:extLst>
          </p:cNvPr>
          <p:cNvSpPr txBox="1"/>
          <p:nvPr/>
        </p:nvSpPr>
        <p:spPr>
          <a:xfrm>
            <a:off x="266953" y="6633980"/>
            <a:ext cx="630448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algn="r"/>
            <a:r>
              <a:rPr lang="en" sz="800" dirty="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Fake News: A Survey of Research, Detection Methods, and Opportunities (Xinyi Zhou, Reza Zafarani/arXiv:1812.00315)</a:t>
            </a:r>
            <a:endParaRPr sz="800" dirty="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C3CB3B1-B24A-0F4B-911D-D984AF331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08" y="3251682"/>
            <a:ext cx="4155795" cy="3214603"/>
          </a:xfrm>
          <a:prstGeom prst="rect">
            <a:avLst/>
          </a:prstGeom>
        </p:spPr>
      </p:pic>
      <p:pic>
        <p:nvPicPr>
          <p:cNvPr id="4" name="Google Shape;102;p18">
            <a:extLst>
              <a:ext uri="{FF2B5EF4-FFF2-40B4-BE49-F238E27FC236}">
                <a16:creationId xmlns:a16="http://schemas.microsoft.com/office/drawing/2014/main" id="{ACDE71BE-34AF-C843-8CBC-D20FB746B89C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383" y="5024314"/>
            <a:ext cx="4621952" cy="182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6D6B1-BDBE-4948-B382-C97502E2C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433" y="1809711"/>
            <a:ext cx="3807336" cy="32146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B22A98-12C8-0449-A3A3-56ED91EA8D15}"/>
              </a:ext>
            </a:extLst>
          </p:cNvPr>
          <p:cNvSpPr/>
          <p:nvPr/>
        </p:nvSpPr>
        <p:spPr>
          <a:xfrm>
            <a:off x="5450377" y="3377289"/>
            <a:ext cx="2096087" cy="1056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373 Data Structures &amp; Algorithms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1F17CF2-BC3D-3F41-9C1B-9583662EA13E}"/>
              </a:ext>
            </a:extLst>
          </p:cNvPr>
          <p:cNvSpPr/>
          <p:nvPr/>
        </p:nvSpPr>
        <p:spPr>
          <a:xfrm>
            <a:off x="7636267" y="3724083"/>
            <a:ext cx="450166" cy="3629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9FB2EEC-267D-0741-A046-557CD9F6E245}"/>
              </a:ext>
            </a:extLst>
          </p:cNvPr>
          <p:cNvSpPr/>
          <p:nvPr/>
        </p:nvSpPr>
        <p:spPr>
          <a:xfrm rot="10800000">
            <a:off x="4819786" y="3724083"/>
            <a:ext cx="450166" cy="3629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28AC36C-967B-7548-B823-56AA113BEA83}"/>
              </a:ext>
            </a:extLst>
          </p:cNvPr>
          <p:cNvSpPr/>
          <p:nvPr/>
        </p:nvSpPr>
        <p:spPr>
          <a:xfrm rot="5400000">
            <a:off x="6816080" y="4579764"/>
            <a:ext cx="450166" cy="3629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A987-B8B4-AA4C-9060-96A5C943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373?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695B-4502-224D-B0DE-5F47AD20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2"/>
            <a:ext cx="10515600" cy="108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Pick up the vocabulary, skills, and practice needed to make </a:t>
            </a:r>
            <a:r>
              <a:rPr lang="en-US" b="1" dirty="0"/>
              <a:t>design decisions</a:t>
            </a:r>
            <a:r>
              <a:rPr lang="en-US" dirty="0"/>
              <a:t>. Learn to </a:t>
            </a:r>
            <a:r>
              <a:rPr lang="en-US" b="1" dirty="0"/>
              <a:t>evaluate</a:t>
            </a:r>
            <a:r>
              <a:rPr lang="en-US" dirty="0"/>
              <a:t> the tools in your CS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FB297C-5BB5-CF40-8DF1-E935E4C97E18}"/>
              </a:ext>
            </a:extLst>
          </p:cNvPr>
          <p:cNvSpPr txBox="1">
            <a:spLocks/>
          </p:cNvSpPr>
          <p:nvPr/>
        </p:nvSpPr>
        <p:spPr>
          <a:xfrm>
            <a:off x="827370" y="4630130"/>
            <a:ext cx="5257800" cy="1684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Differences between technical implementations</a:t>
            </a:r>
          </a:p>
          <a:p>
            <a:r>
              <a:rPr lang="en-US" dirty="0"/>
              <a:t>Evaluation can mean many different things!</a:t>
            </a:r>
          </a:p>
        </p:txBody>
      </p:sp>
      <p:pic>
        <p:nvPicPr>
          <p:cNvPr id="5" name="Google Shape;80;p16">
            <a:extLst>
              <a:ext uri="{FF2B5EF4-FFF2-40B4-BE49-F238E27FC236}">
                <a16:creationId xmlns:a16="http://schemas.microsoft.com/office/drawing/2014/main" id="{15E3AC2C-69B1-3F4B-9C80-B59C0EAF537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032822"/>
            <a:ext cx="5264983" cy="328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94F9B-BAF8-B741-A779-E6BCED620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85" y="2458996"/>
            <a:ext cx="2166815" cy="20173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E0205A-CB89-C646-9E24-5813B3EEEBEF}"/>
              </a:ext>
            </a:extLst>
          </p:cNvPr>
          <p:cNvSpPr/>
          <p:nvPr/>
        </p:nvSpPr>
        <p:spPr>
          <a:xfrm rot="18606363">
            <a:off x="2109773" y="2714906"/>
            <a:ext cx="1243798" cy="51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SORTING ALGORITHMS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5FFCB2-C39F-6347-8D67-A47F66E38912}"/>
              </a:ext>
            </a:extLst>
          </p:cNvPr>
          <p:cNvSpPr/>
          <p:nvPr/>
        </p:nvSpPr>
        <p:spPr>
          <a:xfrm rot="1276993">
            <a:off x="483832" y="3498867"/>
            <a:ext cx="961010" cy="51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BINARY TREES</a:t>
            </a:r>
          </a:p>
        </p:txBody>
      </p:sp>
    </p:spTree>
    <p:extLst>
      <p:ext uri="{BB962C8B-B14F-4D97-AF65-F5344CB8AC3E}">
        <p14:creationId xmlns:p14="http://schemas.microsoft.com/office/powerpoint/2010/main" val="144511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Introductions</a:t>
            </a:r>
          </a:p>
          <a:p>
            <a:r>
              <a:rPr lang="en-US" b="1" dirty="0">
                <a:solidFill>
                  <a:schemeClr val="accent5"/>
                </a:solidFill>
              </a:rPr>
              <a:t>About this Course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Course Components &amp; Tools</a:t>
            </a:r>
          </a:p>
          <a:p>
            <a:pPr lvl="1"/>
            <a:r>
              <a:rPr lang="en-US" dirty="0"/>
              <a:t>Policies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Making the Most of this Class</a:t>
            </a:r>
          </a:p>
          <a:p>
            <a:r>
              <a:rPr lang="en-US" dirty="0"/>
              <a:t>Abstract Data Types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1A6A109-5ED9-1E46-A982-3B03F31BADF1}"/>
              </a:ext>
            </a:extLst>
          </p:cNvPr>
          <p:cNvSpPr/>
          <p:nvPr/>
        </p:nvSpPr>
        <p:spPr>
          <a:xfrm rot="10800000">
            <a:off x="5373129" y="25207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8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B5C7-4D08-4E4F-A13C-314B69F6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Components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00CC76-0B9C-F740-A333-DABCFFAD883B}"/>
              </a:ext>
            </a:extLst>
          </p:cNvPr>
          <p:cNvSpPr/>
          <p:nvPr/>
        </p:nvSpPr>
        <p:spPr>
          <a:xfrm>
            <a:off x="1711036" y="1652480"/>
            <a:ext cx="1745673" cy="427511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LECTURES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ECE4-0256-544A-A36D-0F57497D0DEE}"/>
              </a:ext>
            </a:extLst>
          </p:cNvPr>
          <p:cNvSpPr txBox="1"/>
          <p:nvPr/>
        </p:nvSpPr>
        <p:spPr>
          <a:xfrm>
            <a:off x="3618304" y="16815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(x26)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A820C1-77F9-154C-9A30-B2464EEEEA4F}"/>
              </a:ext>
            </a:extLst>
          </p:cNvPr>
          <p:cNvSpPr/>
          <p:nvPr/>
        </p:nvSpPr>
        <p:spPr>
          <a:xfrm>
            <a:off x="6581058" y="1652479"/>
            <a:ext cx="1745673" cy="427511"/>
          </a:xfrm>
          <a:prstGeom prst="roundRect">
            <a:avLst/>
          </a:prstGeom>
          <a:solidFill>
            <a:srgbClr val="F7B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SECTIONS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DA56E-5228-DF4B-BDB2-9F2574A80404}"/>
              </a:ext>
            </a:extLst>
          </p:cNvPr>
          <p:cNvSpPr txBox="1"/>
          <p:nvPr/>
        </p:nvSpPr>
        <p:spPr>
          <a:xfrm>
            <a:off x="8468209" y="171009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(x9)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742ECA-E76E-4E4A-A862-1697264ADDA8}"/>
              </a:ext>
            </a:extLst>
          </p:cNvPr>
          <p:cNvSpPr/>
          <p:nvPr/>
        </p:nvSpPr>
        <p:spPr>
          <a:xfrm>
            <a:off x="838200" y="3972122"/>
            <a:ext cx="1745673" cy="427511"/>
          </a:xfrm>
          <a:prstGeom prst="roundRect">
            <a:avLst/>
          </a:prstGeom>
          <a:solidFill>
            <a:srgbClr val="54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PROJECTS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B456395-F615-DA4D-81D2-3FDA6E564A71}"/>
              </a:ext>
            </a:extLst>
          </p:cNvPr>
          <p:cNvSpPr/>
          <p:nvPr/>
        </p:nvSpPr>
        <p:spPr>
          <a:xfrm>
            <a:off x="4682900" y="3971496"/>
            <a:ext cx="1745673" cy="427511"/>
          </a:xfrm>
          <a:prstGeom prst="roundRect">
            <a:avLst/>
          </a:prstGeom>
          <a:solidFill>
            <a:srgbClr val="0FB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EXERCISES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8AF59-2576-EB4B-B20F-3F3158366352}"/>
              </a:ext>
            </a:extLst>
          </p:cNvPr>
          <p:cNvSpPr txBox="1"/>
          <p:nvPr/>
        </p:nvSpPr>
        <p:spPr>
          <a:xfrm>
            <a:off x="2705094" y="39879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1EBD9-A1F7-0347-AB6A-39042350FC0E}"/>
              </a:ext>
            </a:extLst>
          </p:cNvPr>
          <p:cNvSpPr txBox="1"/>
          <p:nvPr/>
        </p:nvSpPr>
        <p:spPr>
          <a:xfrm>
            <a:off x="6550428" y="400058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(x4)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D4F76A-0C1B-0D4C-A4E1-4E1A07E52762}"/>
              </a:ext>
            </a:extLst>
          </p:cNvPr>
          <p:cNvSpPr/>
          <p:nvPr/>
        </p:nvSpPr>
        <p:spPr>
          <a:xfrm>
            <a:off x="8266143" y="3958835"/>
            <a:ext cx="1745673" cy="427511"/>
          </a:xfrm>
          <a:prstGeom prst="roundRect">
            <a:avLst/>
          </a:prstGeom>
          <a:solidFill>
            <a:srgbClr val="EF5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77"/>
              </a:rPr>
              <a:t>EXAMS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DFB49-58FE-3B45-8C57-0D72AFBECD48}"/>
              </a:ext>
            </a:extLst>
          </p:cNvPr>
          <p:cNvSpPr txBox="1"/>
          <p:nvPr/>
        </p:nvSpPr>
        <p:spPr>
          <a:xfrm>
            <a:off x="10133671" y="39879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7FD6D-FB76-9941-8135-E2A994B5B3C8}"/>
              </a:ext>
            </a:extLst>
          </p:cNvPr>
          <p:cNvSpPr txBox="1"/>
          <p:nvPr/>
        </p:nvSpPr>
        <p:spPr>
          <a:xfrm>
            <a:off x="1711036" y="2159691"/>
            <a:ext cx="37871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Held live via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Recordings available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In-lecture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Introduction to course concepts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E95E42-50A1-C741-8520-C29123E251A8}"/>
              </a:ext>
            </a:extLst>
          </p:cNvPr>
          <p:cNvSpPr txBox="1"/>
          <p:nvPr/>
        </p:nvSpPr>
        <p:spPr>
          <a:xfrm>
            <a:off x="6581058" y="2160368"/>
            <a:ext cx="4369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Held live via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videos available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Practice problems, reviews, TA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Preparation for exams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324FF-BD85-7742-87B6-530BADB39C71}"/>
              </a:ext>
            </a:extLst>
          </p:cNvPr>
          <p:cNvSpPr txBox="1"/>
          <p:nvPr/>
        </p:nvSpPr>
        <p:spPr>
          <a:xfrm>
            <a:off x="8266143" y="4479118"/>
            <a:ext cx="3056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Available over a multi-day window, complete whenever works for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details as we get closer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6A247-C5BD-9E42-9311-06EF434A77B9}"/>
              </a:ext>
            </a:extLst>
          </p:cNvPr>
          <p:cNvSpPr txBox="1"/>
          <p:nvPr/>
        </p:nvSpPr>
        <p:spPr>
          <a:xfrm>
            <a:off x="4682901" y="4479118"/>
            <a:ext cx="2545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Written problems, focusing on the “why”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conceptual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E5D18-CC6B-EE41-B412-3A0BCB6001B4}"/>
              </a:ext>
            </a:extLst>
          </p:cNvPr>
          <p:cNvSpPr txBox="1"/>
          <p:nvPr/>
        </p:nvSpPr>
        <p:spPr>
          <a:xfrm>
            <a:off x="838200" y="4475780"/>
            <a:ext cx="3187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Partner recommended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Programming in 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Applying &amp; implementing course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practical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7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1909</Words>
  <Application>Microsoft Macintosh PowerPoint</Application>
  <PresentationFormat>Widescreen</PresentationFormat>
  <Paragraphs>317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Roboto Light</vt:lpstr>
      <vt:lpstr>System Font Regular</vt:lpstr>
      <vt:lpstr>CSE 373 Summer 2020</vt:lpstr>
      <vt:lpstr>Welcome!</vt:lpstr>
      <vt:lpstr>Lecture Outline</vt:lpstr>
      <vt:lpstr>Course Staff</vt:lpstr>
      <vt:lpstr>Students</vt:lpstr>
      <vt:lpstr>What is this Class?</vt:lpstr>
      <vt:lpstr>Why 373?</vt:lpstr>
      <vt:lpstr>Why 373?</vt:lpstr>
      <vt:lpstr>Lecture Outline</vt:lpstr>
      <vt:lpstr>Course Components</vt:lpstr>
      <vt:lpstr>Using Zoom</vt:lpstr>
      <vt:lpstr>Using PollEverywhere</vt:lpstr>
      <vt:lpstr>Course Website</vt:lpstr>
      <vt:lpstr>Course Website</vt:lpstr>
      <vt:lpstr>Other Course Tools</vt:lpstr>
      <vt:lpstr>Lecture Outline</vt:lpstr>
      <vt:lpstr>Grading Breakdown</vt:lpstr>
      <vt:lpstr>Assignment Policies</vt:lpstr>
      <vt:lpstr>Textbook</vt:lpstr>
      <vt:lpstr>Lecture Outline</vt:lpstr>
      <vt:lpstr>Getting Help</vt:lpstr>
      <vt:lpstr>Help Us Improve!</vt:lpstr>
      <vt:lpstr>Metacognition</vt:lpstr>
      <vt:lpstr>The World Around 373</vt:lpstr>
      <vt:lpstr>Lecture Outline</vt:lpstr>
      <vt:lpstr>Data Structures &amp; Algorithms</vt:lpstr>
      <vt:lpstr>Review   Interface vs. Implementation</vt:lpstr>
      <vt:lpstr>Review  Client vs. Object</vt:lpstr>
      <vt:lpstr>ADTs: Abstract Data Types</vt:lpstr>
      <vt:lpstr>Where we’re Headed: ADTs we’ll look at</vt:lpstr>
      <vt:lpstr>Learning to Bake in a CSE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Aaron S Johnston</cp:lastModifiedBy>
  <cp:revision>68</cp:revision>
  <dcterms:created xsi:type="dcterms:W3CDTF">2020-06-13T06:27:42Z</dcterms:created>
  <dcterms:modified xsi:type="dcterms:W3CDTF">2020-07-12T00:52:16Z</dcterms:modified>
</cp:coreProperties>
</file>