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305" r:id="rId5"/>
    <p:sldId id="310" r:id="rId6"/>
    <p:sldId id="271" r:id="rId7"/>
    <p:sldId id="272" r:id="rId8"/>
    <p:sldId id="273" r:id="rId9"/>
    <p:sldId id="311" r:id="rId10"/>
    <p:sldId id="312" r:id="rId11"/>
    <p:sldId id="313" r:id="rId12"/>
    <p:sldId id="276" r:id="rId13"/>
    <p:sldId id="278" r:id="rId14"/>
    <p:sldId id="321" r:id="rId15"/>
    <p:sldId id="274" r:id="rId16"/>
    <p:sldId id="275" r:id="rId17"/>
    <p:sldId id="322" r:id="rId18"/>
    <p:sldId id="315" r:id="rId19"/>
    <p:sldId id="279" r:id="rId20"/>
    <p:sldId id="280"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a:srgbClr val="CCFFCC"/>
    <a:srgbClr val="FBFCCA"/>
    <a:srgbClr val="4C3282"/>
    <a:srgbClr val="FFCCCB"/>
    <a:srgbClr val="9B8ABE"/>
    <a:srgbClr val="7C5FAA"/>
    <a:srgbClr val="9383B2"/>
    <a:srgbClr val="8868B8"/>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0" autoAdjust="0"/>
    <p:restoredTop sz="94587"/>
  </p:normalViewPr>
  <p:slideViewPr>
    <p:cSldViewPr snapToGrid="0">
      <p:cViewPr varScale="1">
        <p:scale>
          <a:sx n="87" d="100"/>
          <a:sy n="87" d="100"/>
        </p:scale>
        <p:origin x="131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5/22/20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1099645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rgbClr val="4C3282"/>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5/22/20</a:t>
            </a:fld>
            <a:endParaRPr lang="en-US"/>
          </a:p>
        </p:txBody>
      </p:sp>
      <p:sp>
        <p:nvSpPr>
          <p:cNvPr id="5" name="Footer Placeholder 4"/>
          <p:cNvSpPr>
            <a:spLocks noGrp="1"/>
          </p:cNvSpPr>
          <p:nvPr>
            <p:ph type="ftr" sz="quarter" idx="11"/>
          </p:nvPr>
        </p:nvSpPr>
        <p:spPr/>
        <p:txBody>
          <a:bodyPr/>
          <a:lstStyle/>
          <a:p>
            <a:r>
              <a:rPr lang="en-US" dirty="0"/>
              <a:t>CSE 373 20 SP – champion &amp; Chun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5/22/20</a:t>
            </a:fld>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9B8AB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4">
            <a:extLst>
              <a:ext uri="{FF2B5EF4-FFF2-40B4-BE49-F238E27FC236}">
                <a16:creationId xmlns:a16="http://schemas.microsoft.com/office/drawing/2014/main" id="{74F733CC-2D13-824F-AEF8-39DA701BC1AC}"/>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A37EF91-6C16-45AA-BCF7-707841F67328}" type="datetime1">
              <a:rPr lang="en-US" smtClean="0"/>
              <a:t>5/22/20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85704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5/22/20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
        <p:nvSpPr>
          <p:cNvPr id="7" name="Footer Placeholder 4">
            <a:extLst>
              <a:ext uri="{FF2B5EF4-FFF2-40B4-BE49-F238E27FC236}">
                <a16:creationId xmlns:a16="http://schemas.microsoft.com/office/drawing/2014/main" id="{FAD07D74-53B6-9B44-9C63-9C53606CCCE4}"/>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rgbClr val="4C328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5/22/20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CDD50A81-8BE9-D24F-8051-3C47A232F9BA}"/>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5/22/20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9" name="Footer Placeholder 4">
            <a:extLst>
              <a:ext uri="{FF2B5EF4-FFF2-40B4-BE49-F238E27FC236}">
                <a16:creationId xmlns:a16="http://schemas.microsoft.com/office/drawing/2014/main" id="{84C79F73-CB83-CC46-B32F-110390BFABF9}"/>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5/22/20</a:t>
            </a:fld>
            <a:endParaRPr lang="en-US"/>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ED218A38-B533-C44C-93C0-7FA065138AD7}"/>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5/22/20</a:t>
            </a:fld>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
        <p:nvSpPr>
          <p:cNvPr id="6" name="Footer Placeholder 4">
            <a:extLst>
              <a:ext uri="{FF2B5EF4-FFF2-40B4-BE49-F238E27FC236}">
                <a16:creationId xmlns:a16="http://schemas.microsoft.com/office/drawing/2014/main" id="{707518B3-4C56-B448-876C-523CD643AEFE}"/>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5/22/20</a:t>
            </a:fld>
            <a:endParaRPr lang="en-US"/>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
        <p:nvSpPr>
          <p:cNvPr id="5" name="Footer Placeholder 4">
            <a:extLst>
              <a:ext uri="{FF2B5EF4-FFF2-40B4-BE49-F238E27FC236}">
                <a16:creationId xmlns:a16="http://schemas.microsoft.com/office/drawing/2014/main" id="{3A597237-8715-0546-B73C-FA4FA3EF62C6}"/>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5/22/20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D5280ACE-6E37-3141-B1D1-2410877D61D3}"/>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5/22/20</a:t>
            </a:fld>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9B8AB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4">
            <a:extLst>
              <a:ext uri="{FF2B5EF4-FFF2-40B4-BE49-F238E27FC236}">
                <a16:creationId xmlns:a16="http://schemas.microsoft.com/office/drawing/2014/main" id="{D592CFEE-7A32-6144-BECB-B8B06391849D}"/>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20B1D116-9EEC-4608-812B-930500586DFA}" type="datetime1">
              <a:rPr lang="en-US" smtClean="0"/>
              <a:pPr/>
              <a:t>5/22/20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B191F82-15E6-F349-8A3D-4B4FFFC58E28}"/>
              </a:ext>
            </a:extLst>
          </p:cNvPr>
          <p:cNvSpPr/>
          <p:nvPr userDrawn="1"/>
        </p:nvSpPr>
        <p:spPr>
          <a:xfrm>
            <a:off x="-914400" y="0"/>
            <a:ext cx="914400" cy="91440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FA9E24-0349-D242-A7B1-11303AD41C24}"/>
              </a:ext>
            </a:extLst>
          </p:cNvPr>
          <p:cNvSpPr/>
          <p:nvPr userDrawn="1"/>
        </p:nvSpPr>
        <p:spPr>
          <a:xfrm>
            <a:off x="-914400" y="914400"/>
            <a:ext cx="914400" cy="914400"/>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E56B35-F607-3748-B5F2-0667175BB481}"/>
              </a:ext>
            </a:extLst>
          </p:cNvPr>
          <p:cNvSpPr/>
          <p:nvPr userDrawn="1"/>
        </p:nvSpPr>
        <p:spPr>
          <a:xfrm>
            <a:off x="-914400" y="1840457"/>
            <a:ext cx="914400" cy="914400"/>
          </a:xfrm>
          <a:prstGeom prst="rect">
            <a:avLst/>
          </a:prstGeom>
          <a:solidFill>
            <a:srgbClr val="7C5FAA"/>
          </a:solidFill>
          <a:ln>
            <a:solidFill>
              <a:srgbClr val="7C5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0C8F48-EE4F-0249-BE10-1C1B8834D291}"/>
              </a:ext>
            </a:extLst>
          </p:cNvPr>
          <p:cNvSpPr/>
          <p:nvPr userDrawn="1"/>
        </p:nvSpPr>
        <p:spPr>
          <a:xfrm>
            <a:off x="-914400" y="2754857"/>
            <a:ext cx="914400" cy="914400"/>
          </a:xfrm>
          <a:prstGeom prst="rect">
            <a:avLst/>
          </a:prstGeom>
          <a:solidFill>
            <a:srgbClr val="9B8ABE"/>
          </a:solidFill>
          <a:ln>
            <a:solidFill>
              <a:srgbClr val="9B8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rgbClr val="4C3282"/>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Ns4TPTC8wh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ROalU379l3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www.youtube.com/watch?v=Xw2D9aJRBY4"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mailto:champk@cs.Washington.edu" TargetMode="External"/><Relationship Id="rId2" Type="http://schemas.openxmlformats.org/officeDocument/2006/relationships/hyperlink" Target="mailto:chunz2@cs.washington.edu" TargetMode="External"/><Relationship Id="rId1" Type="http://schemas.openxmlformats.org/officeDocument/2006/relationships/slideLayout" Target="../slideLayouts/slideLayout2.xml"/><Relationship Id="rId4" Type="http://schemas.openxmlformats.org/officeDocument/2006/relationships/hyperlink" Target="http://cse373-staff@cs.washington.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hyperlink" Target="https://piazza.com/class/k8bbpvjzh055wj?cid=62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21: Introduction to Sorting</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EE10B-9A77-4E20-ADAA-DEA53D52C2BB}"/>
              </a:ext>
            </a:extLst>
          </p:cNvPr>
          <p:cNvSpPr>
            <a:spLocks noGrp="1"/>
          </p:cNvSpPr>
          <p:nvPr>
            <p:ph type="title"/>
          </p:nvPr>
        </p:nvSpPr>
        <p:spPr/>
        <p:txBody>
          <a:bodyPr/>
          <a:lstStyle/>
          <a:p>
            <a:r>
              <a:rPr lang="en-US" dirty="0"/>
              <a:t>Algorithm Design Patterns</a:t>
            </a:r>
          </a:p>
        </p:txBody>
      </p:sp>
      <p:sp>
        <p:nvSpPr>
          <p:cNvPr id="3" name="Content Placeholder 2">
            <a:extLst>
              <a:ext uri="{FF2B5EF4-FFF2-40B4-BE49-F238E27FC236}">
                <a16:creationId xmlns:a16="http://schemas.microsoft.com/office/drawing/2014/main" id="{B3117FF5-D8E8-4BE3-A15B-AC66CFF88489}"/>
              </a:ext>
            </a:extLst>
          </p:cNvPr>
          <p:cNvSpPr>
            <a:spLocks noGrp="1"/>
          </p:cNvSpPr>
          <p:nvPr>
            <p:ph idx="1"/>
          </p:nvPr>
        </p:nvSpPr>
        <p:spPr/>
        <p:txBody>
          <a:bodyPr>
            <a:normAutofit/>
          </a:bodyPr>
          <a:lstStyle/>
          <a:p>
            <a:r>
              <a:rPr lang="en-US" dirty="0"/>
              <a:t>Algorithms don’t just come out of thin air. </a:t>
            </a:r>
          </a:p>
          <a:p>
            <a:r>
              <a:rPr lang="en-US" dirty="0"/>
              <a:t>There are common patterns we use to design new algorithms. </a:t>
            </a:r>
          </a:p>
          <a:p>
            <a:r>
              <a:rPr lang="en-US" dirty="0"/>
              <a:t>Many of them are applicable to sorting (we’ll see more patterns later in the quarter)</a:t>
            </a:r>
          </a:p>
          <a:p>
            <a:r>
              <a:rPr lang="en-US" dirty="0"/>
              <a:t>Invariants/Iterative improvement</a:t>
            </a:r>
          </a:p>
          <a:p>
            <a:pPr lvl="1"/>
            <a:r>
              <a:rPr lang="en-US" dirty="0"/>
              <a:t>Step-by-step make one more part of the input your desired output.</a:t>
            </a:r>
          </a:p>
          <a:p>
            <a:r>
              <a:rPr lang="en-US" dirty="0"/>
              <a:t>Using data structures</a:t>
            </a:r>
          </a:p>
          <a:p>
            <a:pPr lvl="1"/>
            <a:r>
              <a:rPr lang="en-US" dirty="0"/>
              <a:t>Speed up our existing ideas</a:t>
            </a:r>
          </a:p>
          <a:p>
            <a:r>
              <a:rPr lang="en-US" dirty="0"/>
              <a:t>Divide and conquer</a:t>
            </a:r>
          </a:p>
          <a:p>
            <a:pPr lvl="1"/>
            <a:r>
              <a:rPr lang="en-US" dirty="0"/>
              <a:t>Split your input</a:t>
            </a:r>
          </a:p>
          <a:p>
            <a:pPr lvl="1"/>
            <a:r>
              <a:rPr lang="en-US" dirty="0"/>
              <a:t>Solve each part (recursively)</a:t>
            </a:r>
          </a:p>
          <a:p>
            <a:pPr lvl="1"/>
            <a:r>
              <a:rPr lang="en-US" dirty="0"/>
              <a:t>Combine solved parts into a single</a:t>
            </a:r>
          </a:p>
        </p:txBody>
      </p:sp>
      <p:sp>
        <p:nvSpPr>
          <p:cNvPr id="4" name="Footer Placeholder 3">
            <a:extLst>
              <a:ext uri="{FF2B5EF4-FFF2-40B4-BE49-F238E27FC236}">
                <a16:creationId xmlns:a16="http://schemas.microsoft.com/office/drawing/2014/main" id="{8C3CC461-CBC0-451D-A902-5B3B790F0AE4}"/>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FD13C79A-BDEE-46F3-A8E5-689E1DBF1B45}"/>
              </a:ext>
            </a:extLst>
          </p:cNvPr>
          <p:cNvSpPr>
            <a:spLocks noGrp="1"/>
          </p:cNvSpPr>
          <p:nvPr>
            <p:ph type="sldNum" sz="quarter" idx="12"/>
          </p:nvPr>
        </p:nvSpPr>
        <p:spPr/>
        <p:txBody>
          <a:bodyPr/>
          <a:lstStyle/>
          <a:p>
            <a:fld id="{659665DE-58FC-41F4-AC58-2C90A5E00527}" type="slidenum">
              <a:rPr lang="en-US" smtClean="0"/>
              <a:t>10</a:t>
            </a:fld>
            <a:endParaRPr lang="en-US"/>
          </a:p>
        </p:txBody>
      </p:sp>
    </p:spTree>
    <p:extLst>
      <p:ext uri="{BB962C8B-B14F-4D97-AF65-F5344CB8AC3E}">
        <p14:creationId xmlns:p14="http://schemas.microsoft.com/office/powerpoint/2010/main" val="232832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C668-1064-4B55-B89F-AB59AC7F9CD8}"/>
              </a:ext>
            </a:extLst>
          </p:cNvPr>
          <p:cNvSpPr>
            <a:spLocks noGrp="1"/>
          </p:cNvSpPr>
          <p:nvPr>
            <p:ph type="title"/>
          </p:nvPr>
        </p:nvSpPr>
        <p:spPr/>
        <p:txBody>
          <a:bodyPr/>
          <a:lstStyle/>
          <a:p>
            <a:r>
              <a:rPr lang="en-US" dirty="0"/>
              <a:t>Principle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543114-685B-4A48-9455-211F9BC43C12}"/>
                  </a:ext>
                </a:extLst>
              </p:cNvPr>
              <p:cNvSpPr>
                <a:spLocks noGrp="1"/>
              </p:cNvSpPr>
              <p:nvPr>
                <p:ph idx="1"/>
              </p:nvPr>
            </p:nvSpPr>
            <p:spPr/>
            <p:txBody>
              <a:bodyPr/>
              <a:lstStyle/>
              <a:p>
                <a:r>
                  <a:rPr lang="en-US" dirty="0"/>
                  <a:t>Invariants/Iterative improvement</a:t>
                </a:r>
              </a:p>
              <a:p>
                <a:pPr lvl="1"/>
                <a:r>
                  <a:rPr lang="en-US" dirty="0"/>
                  <a:t>Step-by-step make one more part of the input your desired output.</a:t>
                </a:r>
              </a:p>
              <a:p>
                <a:endParaRPr lang="en-US" dirty="0"/>
              </a:p>
              <a:p>
                <a:r>
                  <a:rPr lang="en-US" dirty="0"/>
                  <a:t>We’ll write iterative algorithms to satisfy the following invariant:</a:t>
                </a:r>
              </a:p>
              <a:p>
                <a:r>
                  <a:rPr lang="en-US" dirty="0"/>
                  <a:t>After </a:t>
                </a:r>
                <a14:m>
                  <m:oMath xmlns:m="http://schemas.openxmlformats.org/officeDocument/2006/math">
                    <m:r>
                      <a:rPr lang="en-US" b="0" i="1" smtClean="0">
                        <a:latin typeface="Cambria Math" panose="02040503050406030204" pitchFamily="18" charset="0"/>
                      </a:rPr>
                      <m:t>𝑘</m:t>
                    </m:r>
                  </m:oMath>
                </a14:m>
                <a:r>
                  <a:rPr lang="en-US" dirty="0"/>
                  <a:t> iterations of the loop, the first </a:t>
                </a:r>
                <a14:m>
                  <m:oMath xmlns:m="http://schemas.openxmlformats.org/officeDocument/2006/math">
                    <m:r>
                      <a:rPr lang="en-US" b="0" i="1" smtClean="0">
                        <a:latin typeface="Cambria Math" panose="02040503050406030204" pitchFamily="18" charset="0"/>
                      </a:rPr>
                      <m:t>𝑘</m:t>
                    </m:r>
                  </m:oMath>
                </a14:m>
                <a:r>
                  <a:rPr lang="en-US" dirty="0"/>
                  <a:t> elements of the array will be sorted.</a:t>
                </a:r>
              </a:p>
            </p:txBody>
          </p:sp>
        </mc:Choice>
        <mc:Fallback xmlns="">
          <p:sp>
            <p:nvSpPr>
              <p:cNvPr id="3" name="Content Placeholder 2">
                <a:extLst>
                  <a:ext uri="{FF2B5EF4-FFF2-40B4-BE49-F238E27FC236}">
                    <a16:creationId xmlns:a16="http://schemas.microsoft.com/office/drawing/2014/main" id="{83543114-685B-4A48-9455-211F9BC43C12}"/>
                  </a:ext>
                </a:extLst>
              </p:cNvPr>
              <p:cNvSpPr>
                <a:spLocks noGrp="1" noRot="1" noChangeAspect="1" noMove="1" noResize="1" noEditPoints="1" noAdjustHandles="1" noChangeArrowheads="1" noChangeShapeType="1" noTextEdit="1"/>
              </p:cNvSpPr>
              <p:nvPr>
                <p:ph idx="1"/>
              </p:nvPr>
            </p:nvSpPr>
            <p:spPr>
              <a:blipFill>
                <a:blip r:embed="rId2"/>
                <a:stretch>
                  <a:fillRect l="-272" t="-150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209A4D71-A7F5-4F21-A802-3B754ED4907D}"/>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131C85FB-2DFD-48E1-A1BC-4FC155D01677}"/>
              </a:ext>
            </a:extLst>
          </p:cNvPr>
          <p:cNvSpPr>
            <a:spLocks noGrp="1"/>
          </p:cNvSpPr>
          <p:nvPr>
            <p:ph type="sldNum" sz="quarter" idx="12"/>
          </p:nvPr>
        </p:nvSpPr>
        <p:spPr/>
        <p:txBody>
          <a:bodyPr/>
          <a:lstStyle/>
          <a:p>
            <a:fld id="{659665DE-58FC-41F4-AC58-2C90A5E00527}" type="slidenum">
              <a:rPr lang="en-US" smtClean="0"/>
              <a:t>11</a:t>
            </a:fld>
            <a:endParaRPr lang="en-US"/>
          </a:p>
        </p:txBody>
      </p:sp>
    </p:spTree>
    <p:extLst>
      <p:ext uri="{BB962C8B-B14F-4D97-AF65-F5344CB8AC3E}">
        <p14:creationId xmlns:p14="http://schemas.microsoft.com/office/powerpoint/2010/main" val="2589073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EE10-9AB4-4E99-8122-AB322E95EEED}"/>
              </a:ext>
            </a:extLst>
          </p:cNvPr>
          <p:cNvSpPr>
            <a:spLocks noGrp="1"/>
          </p:cNvSpPr>
          <p:nvPr>
            <p:ph type="title"/>
          </p:nvPr>
        </p:nvSpPr>
        <p:spPr/>
        <p:txBody>
          <a:bodyPr/>
          <a:lstStyle/>
          <a:p>
            <a:r>
              <a:rPr lang="en-US" dirty="0"/>
              <a:t>Selection Sort</a:t>
            </a:r>
          </a:p>
        </p:txBody>
      </p:sp>
      <p:graphicFrame>
        <p:nvGraphicFramePr>
          <p:cNvPr id="7" name="Content Placeholder 6">
            <a:extLst>
              <a:ext uri="{FF2B5EF4-FFF2-40B4-BE49-F238E27FC236}">
                <a16:creationId xmlns:a16="http://schemas.microsoft.com/office/drawing/2014/main" id="{49498EDF-5CFD-4E0F-9719-EFD70619BBE8}"/>
              </a:ext>
            </a:extLst>
          </p:cNvPr>
          <p:cNvGraphicFramePr>
            <a:graphicFrameLocks noGrp="1"/>
          </p:cNvGraphicFramePr>
          <p:nvPr>
            <p:ph idx="1"/>
          </p:nvPr>
        </p:nvGraphicFramePr>
        <p:xfrm>
          <a:off x="1160928" y="1475460"/>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5" name="Slide Number Placeholder 4">
            <a:extLst>
              <a:ext uri="{FF2B5EF4-FFF2-40B4-BE49-F238E27FC236}">
                <a16:creationId xmlns:a16="http://schemas.microsoft.com/office/drawing/2014/main" id="{9C08DA13-8A2C-489C-B126-9CD7EA394B82}"/>
              </a:ext>
            </a:extLst>
          </p:cNvPr>
          <p:cNvSpPr>
            <a:spLocks noGrp="1"/>
          </p:cNvSpPr>
          <p:nvPr>
            <p:ph type="sldNum" sz="quarter" idx="12"/>
          </p:nvPr>
        </p:nvSpPr>
        <p:spPr/>
        <p:txBody>
          <a:bodyPr/>
          <a:lstStyle/>
          <a:p>
            <a:fld id="{659665DE-58FC-41F4-AC58-2C90A5E00527}" type="slidenum">
              <a:rPr lang="en-US" smtClean="0"/>
              <a:t>12</a:t>
            </a:fld>
            <a:endParaRPr lang="en-US"/>
          </a:p>
        </p:txBody>
      </p:sp>
      <p:sp>
        <p:nvSpPr>
          <p:cNvPr id="8" name="Left Brace 7">
            <a:extLst>
              <a:ext uri="{FF2B5EF4-FFF2-40B4-BE49-F238E27FC236}">
                <a16:creationId xmlns:a16="http://schemas.microsoft.com/office/drawing/2014/main" id="{AA04B0B8-8457-4430-9947-5A9819C438A0}"/>
              </a:ext>
            </a:extLst>
          </p:cNvPr>
          <p:cNvSpPr/>
          <p:nvPr/>
        </p:nvSpPr>
        <p:spPr>
          <a:xfrm rot="16200000">
            <a:off x="3005680" y="483694"/>
            <a:ext cx="338260" cy="4027759"/>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1B16E83E-0D84-457D-A86B-86BBFBA3F63F}"/>
              </a:ext>
            </a:extLst>
          </p:cNvPr>
          <p:cNvSpPr/>
          <p:nvPr/>
        </p:nvSpPr>
        <p:spPr>
          <a:xfrm rot="16200000">
            <a:off x="8551553" y="-22345"/>
            <a:ext cx="338260" cy="5039835"/>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row: Down 9">
            <a:extLst>
              <a:ext uri="{FF2B5EF4-FFF2-40B4-BE49-F238E27FC236}">
                <a16:creationId xmlns:a16="http://schemas.microsoft.com/office/drawing/2014/main" id="{929B9085-4182-4459-8489-707FB51AFC81}"/>
              </a:ext>
            </a:extLst>
          </p:cNvPr>
          <p:cNvSpPr/>
          <p:nvPr/>
        </p:nvSpPr>
        <p:spPr>
          <a:xfrm rot="10800000">
            <a:off x="5550193" y="2328441"/>
            <a:ext cx="318976" cy="563526"/>
          </a:xfrm>
          <a:prstGeom prst="downArrow">
            <a:avLst>
              <a:gd name="adj1" fmla="val 50000"/>
              <a:gd name="adj2" fmla="val 50000"/>
            </a:avLst>
          </a:prstGeom>
          <a:solidFill>
            <a:srgbClr val="B6A47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C5BAF2-8B91-49EC-A049-80EE6E9D378D}"/>
              </a:ext>
            </a:extLst>
          </p:cNvPr>
          <p:cNvSpPr txBox="1"/>
          <p:nvPr/>
        </p:nvSpPr>
        <p:spPr>
          <a:xfrm>
            <a:off x="2452561" y="2778007"/>
            <a:ext cx="1444498" cy="369332"/>
          </a:xfrm>
          <a:prstGeom prst="rect">
            <a:avLst/>
          </a:prstGeom>
          <a:noFill/>
        </p:spPr>
        <p:txBody>
          <a:bodyPr wrap="none" rtlCol="0">
            <a:spAutoFit/>
          </a:bodyPr>
          <a:lstStyle/>
          <a:p>
            <a:r>
              <a:rPr lang="en-US" dirty="0"/>
              <a:t>Sorted Items</a:t>
            </a:r>
          </a:p>
        </p:txBody>
      </p:sp>
      <p:sp>
        <p:nvSpPr>
          <p:cNvPr id="12" name="TextBox 11">
            <a:extLst>
              <a:ext uri="{FF2B5EF4-FFF2-40B4-BE49-F238E27FC236}">
                <a16:creationId xmlns:a16="http://schemas.microsoft.com/office/drawing/2014/main" id="{68BC223E-BC0F-4FDB-B6C8-E3E52CA1D613}"/>
              </a:ext>
            </a:extLst>
          </p:cNvPr>
          <p:cNvSpPr txBox="1"/>
          <p:nvPr/>
        </p:nvSpPr>
        <p:spPr>
          <a:xfrm>
            <a:off x="7870194" y="2772916"/>
            <a:ext cx="1700978" cy="369332"/>
          </a:xfrm>
          <a:prstGeom prst="rect">
            <a:avLst/>
          </a:prstGeom>
          <a:noFill/>
        </p:spPr>
        <p:txBody>
          <a:bodyPr wrap="none" rtlCol="0">
            <a:spAutoFit/>
          </a:bodyPr>
          <a:lstStyle/>
          <a:p>
            <a:r>
              <a:rPr lang="en-US" dirty="0"/>
              <a:t>Unsorted Items</a:t>
            </a:r>
          </a:p>
        </p:txBody>
      </p:sp>
      <p:sp>
        <p:nvSpPr>
          <p:cNvPr id="13" name="TextBox 12">
            <a:extLst>
              <a:ext uri="{FF2B5EF4-FFF2-40B4-BE49-F238E27FC236}">
                <a16:creationId xmlns:a16="http://schemas.microsoft.com/office/drawing/2014/main" id="{65755260-DC7B-457F-89FD-96A6264673A0}"/>
              </a:ext>
            </a:extLst>
          </p:cNvPr>
          <p:cNvSpPr txBox="1"/>
          <p:nvPr/>
        </p:nvSpPr>
        <p:spPr>
          <a:xfrm>
            <a:off x="4993780" y="2891968"/>
            <a:ext cx="1431802" cy="369332"/>
          </a:xfrm>
          <a:prstGeom prst="rect">
            <a:avLst/>
          </a:prstGeom>
          <a:noFill/>
        </p:spPr>
        <p:txBody>
          <a:bodyPr wrap="none" rtlCol="0">
            <a:spAutoFit/>
          </a:bodyPr>
          <a:lstStyle/>
          <a:p>
            <a:r>
              <a:rPr lang="en-US" dirty="0"/>
              <a:t>Current Item</a:t>
            </a:r>
          </a:p>
        </p:txBody>
      </p:sp>
      <p:graphicFrame>
        <p:nvGraphicFramePr>
          <p:cNvPr id="15" name="Content Placeholder 6">
            <a:extLst>
              <a:ext uri="{FF2B5EF4-FFF2-40B4-BE49-F238E27FC236}">
                <a16:creationId xmlns:a16="http://schemas.microsoft.com/office/drawing/2014/main" id="{F1BD0247-7355-49FA-961F-96A157483B14}"/>
              </a:ext>
            </a:extLst>
          </p:cNvPr>
          <p:cNvGraphicFramePr>
            <a:graphicFrameLocks/>
          </p:cNvGraphicFramePr>
          <p:nvPr/>
        </p:nvGraphicFramePr>
        <p:xfrm>
          <a:off x="1160930" y="3283085"/>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dirty="0">
                          <a:solidFill>
                            <a:schemeClr val="tx1"/>
                          </a:solidFill>
                          <a:latin typeface="+mn-lt"/>
                          <a:ea typeface="+mn-ea"/>
                          <a:cs typeface="+mn-cs"/>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dirty="0">
                          <a:solidFill>
                            <a:schemeClr val="tx1"/>
                          </a:solidFill>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16" name="Left Brace 15">
            <a:extLst>
              <a:ext uri="{FF2B5EF4-FFF2-40B4-BE49-F238E27FC236}">
                <a16:creationId xmlns:a16="http://schemas.microsoft.com/office/drawing/2014/main" id="{DA83ED5B-16A8-4D31-AB11-4934A192C80E}"/>
              </a:ext>
            </a:extLst>
          </p:cNvPr>
          <p:cNvSpPr/>
          <p:nvPr/>
        </p:nvSpPr>
        <p:spPr>
          <a:xfrm rot="16200000">
            <a:off x="3511720" y="1785282"/>
            <a:ext cx="338260" cy="5039834"/>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a:extLst>
              <a:ext uri="{FF2B5EF4-FFF2-40B4-BE49-F238E27FC236}">
                <a16:creationId xmlns:a16="http://schemas.microsoft.com/office/drawing/2014/main" id="{558F8320-C59C-46F5-AD35-C5E041EAE75B}"/>
              </a:ext>
            </a:extLst>
          </p:cNvPr>
          <p:cNvSpPr/>
          <p:nvPr/>
        </p:nvSpPr>
        <p:spPr>
          <a:xfrm rot="16200000">
            <a:off x="9066242" y="2299966"/>
            <a:ext cx="338260" cy="4010463"/>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row: Down 17">
            <a:extLst>
              <a:ext uri="{FF2B5EF4-FFF2-40B4-BE49-F238E27FC236}">
                <a16:creationId xmlns:a16="http://schemas.microsoft.com/office/drawing/2014/main" id="{0C729AB3-0AA3-4B52-999F-38020A086FB9}"/>
              </a:ext>
            </a:extLst>
          </p:cNvPr>
          <p:cNvSpPr/>
          <p:nvPr/>
        </p:nvSpPr>
        <p:spPr>
          <a:xfrm rot="10800000">
            <a:off x="6526376" y="4081059"/>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6B63845-D8B0-4054-A793-4F959F9C0E9A}"/>
              </a:ext>
            </a:extLst>
          </p:cNvPr>
          <p:cNvSpPr txBox="1"/>
          <p:nvPr/>
        </p:nvSpPr>
        <p:spPr>
          <a:xfrm>
            <a:off x="2989276" y="4514927"/>
            <a:ext cx="1444498" cy="369332"/>
          </a:xfrm>
          <a:prstGeom prst="rect">
            <a:avLst/>
          </a:prstGeom>
          <a:noFill/>
        </p:spPr>
        <p:txBody>
          <a:bodyPr wrap="none" rtlCol="0">
            <a:spAutoFit/>
          </a:bodyPr>
          <a:lstStyle/>
          <a:p>
            <a:r>
              <a:rPr lang="en-US" dirty="0"/>
              <a:t>Sorted Items</a:t>
            </a:r>
          </a:p>
        </p:txBody>
      </p:sp>
      <p:sp>
        <p:nvSpPr>
          <p:cNvPr id="20" name="TextBox 19">
            <a:extLst>
              <a:ext uri="{FF2B5EF4-FFF2-40B4-BE49-F238E27FC236}">
                <a16:creationId xmlns:a16="http://schemas.microsoft.com/office/drawing/2014/main" id="{2137F3CA-DA2A-4F7B-A27E-7EE1F750CAED}"/>
              </a:ext>
            </a:extLst>
          </p:cNvPr>
          <p:cNvSpPr txBox="1"/>
          <p:nvPr/>
        </p:nvSpPr>
        <p:spPr>
          <a:xfrm>
            <a:off x="8384883" y="4514927"/>
            <a:ext cx="1700978" cy="369332"/>
          </a:xfrm>
          <a:prstGeom prst="rect">
            <a:avLst/>
          </a:prstGeom>
          <a:noFill/>
        </p:spPr>
        <p:txBody>
          <a:bodyPr wrap="none" rtlCol="0">
            <a:spAutoFit/>
          </a:bodyPr>
          <a:lstStyle/>
          <a:p>
            <a:r>
              <a:rPr lang="en-US" dirty="0"/>
              <a:t>Unsorted Items</a:t>
            </a:r>
          </a:p>
        </p:txBody>
      </p:sp>
      <p:sp>
        <p:nvSpPr>
          <p:cNvPr id="21" name="TextBox 20">
            <a:extLst>
              <a:ext uri="{FF2B5EF4-FFF2-40B4-BE49-F238E27FC236}">
                <a16:creationId xmlns:a16="http://schemas.microsoft.com/office/drawing/2014/main" id="{673FE323-1F43-473A-9B5D-9DED69DB4D8F}"/>
              </a:ext>
            </a:extLst>
          </p:cNvPr>
          <p:cNvSpPr txBox="1"/>
          <p:nvPr/>
        </p:nvSpPr>
        <p:spPr>
          <a:xfrm>
            <a:off x="5969963" y="4644586"/>
            <a:ext cx="1431802" cy="369332"/>
          </a:xfrm>
          <a:prstGeom prst="rect">
            <a:avLst/>
          </a:prstGeom>
          <a:noFill/>
        </p:spPr>
        <p:txBody>
          <a:bodyPr wrap="none" rtlCol="0">
            <a:spAutoFit/>
          </a:bodyPr>
          <a:lstStyle/>
          <a:p>
            <a:r>
              <a:rPr lang="en-US" dirty="0"/>
              <a:t>Current Item</a:t>
            </a:r>
          </a:p>
        </p:txBody>
      </p:sp>
      <p:sp>
        <p:nvSpPr>
          <p:cNvPr id="22" name="Arrow: Curved Up 21">
            <a:extLst>
              <a:ext uri="{FF2B5EF4-FFF2-40B4-BE49-F238E27FC236}">
                <a16:creationId xmlns:a16="http://schemas.microsoft.com/office/drawing/2014/main" id="{3A99DE67-644A-481C-96BC-48C8D59C0128}"/>
              </a:ext>
            </a:extLst>
          </p:cNvPr>
          <p:cNvSpPr/>
          <p:nvPr/>
        </p:nvSpPr>
        <p:spPr>
          <a:xfrm rot="10800000">
            <a:off x="5550192" y="1053922"/>
            <a:ext cx="3213013"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3" name="Content Placeholder 6">
            <a:extLst>
              <a:ext uri="{FF2B5EF4-FFF2-40B4-BE49-F238E27FC236}">
                <a16:creationId xmlns:a16="http://schemas.microsoft.com/office/drawing/2014/main" id="{345C6182-F373-4911-8B55-E2D72660E84D}"/>
              </a:ext>
            </a:extLst>
          </p:cNvPr>
          <p:cNvGraphicFramePr>
            <a:graphicFrameLocks/>
          </p:cNvGraphicFramePr>
          <p:nvPr>
            <p:extLst>
              <p:ext uri="{D42A27DB-BD31-4B8C-83A1-F6EECF244321}">
                <p14:modId xmlns:p14="http://schemas.microsoft.com/office/powerpoint/2010/main" val="750586649"/>
              </p:ext>
            </p:extLst>
          </p:nvPr>
        </p:nvGraphicFramePr>
        <p:xfrm>
          <a:off x="1160928" y="5111015"/>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dirty="0">
                          <a:solidFill>
                            <a:schemeClr val="tx1"/>
                          </a:solidFill>
                          <a:latin typeface="+mn-lt"/>
                          <a:ea typeface="+mn-ea"/>
                          <a:cs typeface="+mn-cs"/>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dirty="0">
                          <a:solidFill>
                            <a:schemeClr val="tx1"/>
                          </a:solidFill>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24" name="Left Brace 23">
            <a:extLst>
              <a:ext uri="{FF2B5EF4-FFF2-40B4-BE49-F238E27FC236}">
                <a16:creationId xmlns:a16="http://schemas.microsoft.com/office/drawing/2014/main" id="{06BC2F27-2692-4C3B-93BC-FCCAE3A26F28}"/>
              </a:ext>
            </a:extLst>
          </p:cNvPr>
          <p:cNvSpPr/>
          <p:nvPr/>
        </p:nvSpPr>
        <p:spPr>
          <a:xfrm rot="16200000">
            <a:off x="4026405" y="3098524"/>
            <a:ext cx="338260" cy="6069209"/>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a:extLst>
              <a:ext uri="{FF2B5EF4-FFF2-40B4-BE49-F238E27FC236}">
                <a16:creationId xmlns:a16="http://schemas.microsoft.com/office/drawing/2014/main" id="{383B56CC-34A0-458D-80B5-FB391386C071}"/>
              </a:ext>
            </a:extLst>
          </p:cNvPr>
          <p:cNvSpPr/>
          <p:nvPr/>
        </p:nvSpPr>
        <p:spPr>
          <a:xfrm rot="16200000">
            <a:off x="9581922" y="4643577"/>
            <a:ext cx="338260" cy="2979101"/>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row: Down 25">
            <a:extLst>
              <a:ext uri="{FF2B5EF4-FFF2-40B4-BE49-F238E27FC236}">
                <a16:creationId xmlns:a16="http://schemas.microsoft.com/office/drawing/2014/main" id="{BA035A95-5E3E-44A8-A951-28674B76EF36}"/>
              </a:ext>
            </a:extLst>
          </p:cNvPr>
          <p:cNvSpPr/>
          <p:nvPr/>
        </p:nvSpPr>
        <p:spPr>
          <a:xfrm rot="10800000">
            <a:off x="7552019" y="5923985"/>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13CAF16-1BBA-42F7-AE2B-917B1B508080}"/>
              </a:ext>
            </a:extLst>
          </p:cNvPr>
          <p:cNvSpPr txBox="1"/>
          <p:nvPr/>
        </p:nvSpPr>
        <p:spPr>
          <a:xfrm>
            <a:off x="3473286" y="6342857"/>
            <a:ext cx="1444498" cy="369332"/>
          </a:xfrm>
          <a:prstGeom prst="rect">
            <a:avLst/>
          </a:prstGeom>
          <a:noFill/>
        </p:spPr>
        <p:txBody>
          <a:bodyPr wrap="none" rtlCol="0">
            <a:spAutoFit/>
          </a:bodyPr>
          <a:lstStyle/>
          <a:p>
            <a:r>
              <a:rPr lang="en-US" dirty="0"/>
              <a:t>Sorted Items</a:t>
            </a:r>
          </a:p>
        </p:txBody>
      </p:sp>
      <p:sp>
        <p:nvSpPr>
          <p:cNvPr id="28" name="TextBox 27">
            <a:extLst>
              <a:ext uri="{FF2B5EF4-FFF2-40B4-BE49-F238E27FC236}">
                <a16:creationId xmlns:a16="http://schemas.microsoft.com/office/drawing/2014/main" id="{17C89C8B-6C73-4FA9-A6CB-4F5111C618BF}"/>
              </a:ext>
            </a:extLst>
          </p:cNvPr>
          <p:cNvSpPr txBox="1"/>
          <p:nvPr/>
        </p:nvSpPr>
        <p:spPr>
          <a:xfrm>
            <a:off x="8900563" y="6342857"/>
            <a:ext cx="1700978" cy="369332"/>
          </a:xfrm>
          <a:prstGeom prst="rect">
            <a:avLst/>
          </a:prstGeom>
          <a:noFill/>
        </p:spPr>
        <p:txBody>
          <a:bodyPr wrap="none" rtlCol="0">
            <a:spAutoFit/>
          </a:bodyPr>
          <a:lstStyle/>
          <a:p>
            <a:r>
              <a:rPr lang="en-US" dirty="0"/>
              <a:t>Unsorted Items</a:t>
            </a:r>
          </a:p>
        </p:txBody>
      </p:sp>
      <p:sp>
        <p:nvSpPr>
          <p:cNvPr id="29" name="TextBox 28">
            <a:extLst>
              <a:ext uri="{FF2B5EF4-FFF2-40B4-BE49-F238E27FC236}">
                <a16:creationId xmlns:a16="http://schemas.microsoft.com/office/drawing/2014/main" id="{8DF20979-EC1E-47A5-9EC0-1C7DE318FC7E}"/>
              </a:ext>
            </a:extLst>
          </p:cNvPr>
          <p:cNvSpPr txBox="1"/>
          <p:nvPr/>
        </p:nvSpPr>
        <p:spPr>
          <a:xfrm>
            <a:off x="6995606" y="6487512"/>
            <a:ext cx="1431802" cy="369332"/>
          </a:xfrm>
          <a:prstGeom prst="rect">
            <a:avLst/>
          </a:prstGeom>
          <a:noFill/>
        </p:spPr>
        <p:txBody>
          <a:bodyPr wrap="none" rtlCol="0">
            <a:spAutoFit/>
          </a:bodyPr>
          <a:lstStyle/>
          <a:p>
            <a:r>
              <a:rPr lang="en-US" dirty="0"/>
              <a:t>Current Item</a:t>
            </a:r>
          </a:p>
        </p:txBody>
      </p:sp>
      <p:sp>
        <p:nvSpPr>
          <p:cNvPr id="3" name="Rectangle 2">
            <a:extLst>
              <a:ext uri="{FF2B5EF4-FFF2-40B4-BE49-F238E27FC236}">
                <a16:creationId xmlns:a16="http://schemas.microsoft.com/office/drawing/2014/main" id="{022E7E84-1767-479F-9DA4-4D841640B8B5}"/>
              </a:ext>
            </a:extLst>
          </p:cNvPr>
          <p:cNvSpPr/>
          <p:nvPr/>
        </p:nvSpPr>
        <p:spPr>
          <a:xfrm>
            <a:off x="6845352" y="94136"/>
            <a:ext cx="5225726" cy="369332"/>
          </a:xfrm>
          <a:prstGeom prst="rect">
            <a:avLst/>
          </a:prstGeom>
        </p:spPr>
        <p:txBody>
          <a:bodyPr wrap="none">
            <a:spAutoFit/>
          </a:bodyPr>
          <a:lstStyle/>
          <a:p>
            <a:r>
              <a:rPr lang="en-US" dirty="0">
                <a:hlinkClick r:id="rId2"/>
              </a:rPr>
              <a:t>https://www.youtube.com/watch?v=Ns4TPTC8whw</a:t>
            </a:r>
            <a:endParaRPr lang="en-US" dirty="0"/>
          </a:p>
        </p:txBody>
      </p:sp>
      <p:sp>
        <p:nvSpPr>
          <p:cNvPr id="30" name="Arrow: Down 29">
            <a:extLst>
              <a:ext uri="{FF2B5EF4-FFF2-40B4-BE49-F238E27FC236}">
                <a16:creationId xmlns:a16="http://schemas.microsoft.com/office/drawing/2014/main" id="{2D0B7501-187B-4B65-8CFF-AC4BBA66B62D}"/>
              </a:ext>
            </a:extLst>
          </p:cNvPr>
          <p:cNvSpPr/>
          <p:nvPr/>
        </p:nvSpPr>
        <p:spPr>
          <a:xfrm rot="10800000">
            <a:off x="5550193" y="2323713"/>
            <a:ext cx="318976" cy="563526"/>
          </a:xfrm>
          <a:prstGeom prst="downArrow">
            <a:avLst>
              <a:gd name="adj1" fmla="val 50000"/>
              <a:gd name="adj2" fmla="val 50000"/>
            </a:avLst>
          </a:prstGeom>
          <a:solidFill>
            <a:srgbClr val="B6A47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Curved Up 30">
            <a:extLst>
              <a:ext uri="{FF2B5EF4-FFF2-40B4-BE49-F238E27FC236}">
                <a16:creationId xmlns:a16="http://schemas.microsoft.com/office/drawing/2014/main" id="{87652FB1-AF01-421C-AD66-BAA76F35853A}"/>
              </a:ext>
            </a:extLst>
          </p:cNvPr>
          <p:cNvSpPr/>
          <p:nvPr/>
        </p:nvSpPr>
        <p:spPr>
          <a:xfrm rot="10800000" flipH="1">
            <a:off x="5569850" y="749507"/>
            <a:ext cx="3213013"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Down 31">
            <a:extLst>
              <a:ext uri="{FF2B5EF4-FFF2-40B4-BE49-F238E27FC236}">
                <a16:creationId xmlns:a16="http://schemas.microsoft.com/office/drawing/2014/main" id="{42F32CB0-F8C5-4B75-A499-6F18AEF0A1CE}"/>
              </a:ext>
            </a:extLst>
          </p:cNvPr>
          <p:cNvSpPr/>
          <p:nvPr/>
        </p:nvSpPr>
        <p:spPr>
          <a:xfrm rot="10800000">
            <a:off x="6532838" y="4081059"/>
            <a:ext cx="318976" cy="563526"/>
          </a:xfrm>
          <a:prstGeom prst="downArrow">
            <a:avLst>
              <a:gd name="adj1" fmla="val 50000"/>
              <a:gd name="adj2" fmla="val 50000"/>
            </a:avLst>
          </a:prstGeom>
          <a:solidFill>
            <a:srgbClr val="B6A47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2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8.33333E-7 -1.11111E-6 L 0.41341 -0.00255 " pathEditMode="relative" rAng="0" ptsTypes="AA">
                                      <p:cBhvr>
                                        <p:cTn id="11" dur="2000" fill="hold"/>
                                        <p:tgtEl>
                                          <p:spTgt spid="30"/>
                                        </p:tgtEl>
                                        <p:attrNameLst>
                                          <p:attrName>ppt_x</p:attrName>
                                          <p:attrName>ppt_y</p:attrName>
                                        </p:attrNameLst>
                                      </p:cBhvr>
                                      <p:rCtr x="20664" y="-139"/>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2" nodeType="clickEffect">
                                  <p:stCondLst>
                                    <p:cond delay="0"/>
                                  </p:stCondLst>
                                  <p:childTnLst>
                                    <p:animMotion origin="layout" path="M 0.41341 -0.00255 L 0.25052 -0.00255 " pathEditMode="relative" rAng="0" ptsTypes="AA">
                                      <p:cBhvr>
                                        <p:cTn id="15" dur="2000" fill="hold"/>
                                        <p:tgtEl>
                                          <p:spTgt spid="30"/>
                                        </p:tgtEl>
                                        <p:attrNameLst>
                                          <p:attrName>ppt_x</p:attrName>
                                          <p:attrName>ppt_y</p:attrName>
                                        </p:attrNameLst>
                                      </p:cBhvr>
                                      <p:rCtr x="-8151" y="0"/>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42" presetClass="path" presetSubtype="0" accel="50000" decel="50000" fill="hold" grpId="1" nodeType="withEffect">
                                  <p:stCondLst>
                                    <p:cond delay="0"/>
                                  </p:stCondLst>
                                  <p:childTnLst>
                                    <p:animMotion origin="layout" path="M 1.875E-6 -1.11111E-6 L 0.37318 0.0081 " pathEditMode="relative" rAng="0" ptsTypes="AA">
                                      <p:cBhvr>
                                        <p:cTn id="53" dur="2000" fill="hold"/>
                                        <p:tgtEl>
                                          <p:spTgt spid="32"/>
                                        </p:tgtEl>
                                        <p:attrNameLst>
                                          <p:attrName>ppt_x</p:attrName>
                                          <p:attrName>ppt_y</p:attrName>
                                        </p:attrNameLst>
                                      </p:cBhvr>
                                      <p:rCtr x="18659" y="394"/>
                                    </p:animMotion>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P spid="20" grpId="0"/>
      <p:bldP spid="21" grpId="0"/>
      <p:bldP spid="22" grpId="0" animBg="1"/>
      <p:bldP spid="24" grpId="0" animBg="1"/>
      <p:bldP spid="25" grpId="0" animBg="1"/>
      <p:bldP spid="26" grpId="0" animBg="1"/>
      <p:bldP spid="27" grpId="0"/>
      <p:bldP spid="28" grpId="0"/>
      <p:bldP spid="29" grpId="0"/>
      <p:bldP spid="30" grpId="0" animBg="1"/>
      <p:bldP spid="30" grpId="1" animBg="1"/>
      <p:bldP spid="30" grpId="2" animBg="1"/>
      <p:bldP spid="31" grpId="0" animBg="1"/>
      <p:bldP spid="32" grpId="0" animBg="1"/>
      <p:bldP spid="3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43FC-E569-4EF2-9343-9FE0EB094E3F}"/>
              </a:ext>
            </a:extLst>
          </p:cNvPr>
          <p:cNvSpPr>
            <a:spLocks noGrp="1"/>
          </p:cNvSpPr>
          <p:nvPr>
            <p:ph type="title"/>
          </p:nvPr>
        </p:nvSpPr>
        <p:spPr/>
        <p:txBody>
          <a:bodyPr/>
          <a:lstStyle/>
          <a:p>
            <a:r>
              <a:rPr lang="en-US" dirty="0"/>
              <a:t>Selection Sort </a:t>
            </a:r>
          </a:p>
        </p:txBody>
      </p:sp>
      <p:sp>
        <p:nvSpPr>
          <p:cNvPr id="5" name="Slide Number Placeholder 4">
            <a:extLst>
              <a:ext uri="{FF2B5EF4-FFF2-40B4-BE49-F238E27FC236}">
                <a16:creationId xmlns:a16="http://schemas.microsoft.com/office/drawing/2014/main" id="{C12A6D34-BDBA-4254-94F8-0D4A7648A40A}"/>
              </a:ext>
            </a:extLst>
          </p:cNvPr>
          <p:cNvSpPr>
            <a:spLocks noGrp="1"/>
          </p:cNvSpPr>
          <p:nvPr>
            <p:ph type="sldNum" sz="quarter" idx="12"/>
          </p:nvPr>
        </p:nvSpPr>
        <p:spPr/>
        <p:txBody>
          <a:bodyPr/>
          <a:lstStyle/>
          <a:p>
            <a:fld id="{659665DE-58FC-41F4-AC58-2C90A5E00527}" type="slidenum">
              <a:rPr lang="en-US" smtClean="0"/>
              <a:t>13</a:t>
            </a:fld>
            <a:endParaRPr lang="en-US"/>
          </a:p>
        </p:txBody>
      </p:sp>
      <p:sp>
        <p:nvSpPr>
          <p:cNvPr id="13" name="TextBox 12">
            <a:extLst>
              <a:ext uri="{FF2B5EF4-FFF2-40B4-BE49-F238E27FC236}">
                <a16:creationId xmlns:a16="http://schemas.microsoft.com/office/drawing/2014/main" id="{EE30CC08-46FF-48ED-8026-59D6404521FB}"/>
              </a:ext>
            </a:extLst>
          </p:cNvPr>
          <p:cNvSpPr txBox="1"/>
          <p:nvPr/>
        </p:nvSpPr>
        <p:spPr>
          <a:xfrm>
            <a:off x="188543" y="3009275"/>
            <a:ext cx="5125121" cy="3754874"/>
          </a:xfrm>
          <a:prstGeom prst="rect">
            <a:avLst/>
          </a:prstGeom>
          <a:noFill/>
          <a:ln>
            <a:solidFill>
              <a:srgbClr val="4C3282"/>
            </a:solidFill>
          </a:ln>
        </p:spPr>
        <p:txBody>
          <a:bodyPr wrap="none" rtlCol="0">
            <a:spAutoFit/>
          </a:bodyPr>
          <a:lstStyle/>
          <a:p>
            <a:r>
              <a:rPr lang="en-US" sz="1400" dirty="0">
                <a:latin typeface="Courier New" panose="02070309020205020404" pitchFamily="49" charset="0"/>
                <a:cs typeface="Courier New" panose="02070309020205020404" pitchFamily="49" charset="0"/>
              </a:rPr>
              <a:t>public void </a:t>
            </a:r>
            <a:r>
              <a:rPr lang="en-US" sz="1400" dirty="0" err="1">
                <a:latin typeface="Courier New" panose="02070309020205020404" pitchFamily="49" charset="0"/>
                <a:cs typeface="Courier New" panose="02070309020205020404" pitchFamily="49" charset="0"/>
              </a:rPr>
              <a:t>selectionSort</a:t>
            </a:r>
            <a:r>
              <a:rPr lang="en-US" sz="1400" dirty="0">
                <a:latin typeface="Courier New" panose="02070309020205020404" pitchFamily="49" charset="0"/>
                <a:cs typeface="Courier New" panose="02070309020205020404" pitchFamily="49" charset="0"/>
              </a:rPr>
              <a:t>(collection) {</a:t>
            </a:r>
          </a:p>
          <a:p>
            <a:r>
              <a:rPr lang="en-US" sz="1400" dirty="0">
                <a:latin typeface="Courier New" panose="02070309020205020404" pitchFamily="49" charset="0"/>
                <a:cs typeface="Courier New" panose="02070309020205020404" pitchFamily="49" charset="0"/>
              </a:rPr>
              <a:t>   for (entire list) </a:t>
            </a:r>
          </a:p>
          <a:p>
            <a:r>
              <a:rPr lang="en-US" sz="1400" dirty="0">
                <a:latin typeface="Courier New" panose="02070309020205020404" pitchFamily="49" charset="0"/>
                <a:cs typeface="Courier New" panose="02070309020205020404" pitchFamily="49" charset="0"/>
              </a:rPr>
              <a:t>      int </a:t>
            </a:r>
            <a:r>
              <a:rPr lang="en-US" sz="1400" dirty="0" err="1">
                <a:latin typeface="Courier New" panose="02070309020205020404" pitchFamily="49" charset="0"/>
                <a:cs typeface="Courier New" panose="02070309020205020404" pitchFamily="49" charset="0"/>
              </a:rPr>
              <a:t>newIndex</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findNextMin</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currentItem</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swap(</a:t>
            </a:r>
            <a:r>
              <a:rPr lang="en-US" sz="1400" dirty="0" err="1">
                <a:latin typeface="Courier New" panose="02070309020205020404" pitchFamily="49" charset="0"/>
                <a:cs typeface="Courier New" panose="02070309020205020404" pitchFamily="49" charset="0"/>
              </a:rPr>
              <a:t>newIndex</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currentItem</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public int </a:t>
            </a:r>
            <a:r>
              <a:rPr lang="en-US" sz="1400" dirty="0" err="1">
                <a:latin typeface="Courier New" panose="02070309020205020404" pitchFamily="49" charset="0"/>
                <a:cs typeface="Courier New" panose="02070309020205020404" pitchFamily="49" charset="0"/>
              </a:rPr>
              <a:t>findNextMin</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currentItem</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min = </a:t>
            </a:r>
            <a:r>
              <a:rPr lang="en-US" sz="1400" dirty="0" err="1">
                <a:latin typeface="Courier New" panose="02070309020205020404" pitchFamily="49" charset="0"/>
                <a:cs typeface="Courier New" panose="02070309020205020404" pitchFamily="49" charset="0"/>
              </a:rPr>
              <a:t>currentItem</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for (unsorted list)</a:t>
            </a:r>
          </a:p>
          <a:p>
            <a:r>
              <a:rPr lang="en-US" sz="1400" dirty="0">
                <a:latin typeface="Courier New" panose="02070309020205020404" pitchFamily="49" charset="0"/>
                <a:cs typeface="Courier New" panose="02070309020205020404" pitchFamily="49" charset="0"/>
              </a:rPr>
              <a:t>      if (item &lt; min) </a:t>
            </a:r>
          </a:p>
          <a:p>
            <a:r>
              <a:rPr lang="en-US" sz="1400" dirty="0">
                <a:latin typeface="Courier New" panose="02070309020205020404" pitchFamily="49" charset="0"/>
                <a:cs typeface="Courier New" panose="02070309020205020404" pitchFamily="49" charset="0"/>
              </a:rPr>
              <a:t>         min = </a:t>
            </a:r>
            <a:r>
              <a:rPr lang="en-US" sz="1400" dirty="0" err="1">
                <a:latin typeface="Courier New" panose="02070309020205020404" pitchFamily="49" charset="0"/>
                <a:cs typeface="Courier New" panose="02070309020205020404" pitchFamily="49" charset="0"/>
              </a:rPr>
              <a:t>currentItem</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return min</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public int swap(</a:t>
            </a:r>
            <a:r>
              <a:rPr lang="en-US" sz="1400" dirty="0" err="1">
                <a:latin typeface="Courier New" panose="02070309020205020404" pitchFamily="49" charset="0"/>
                <a:cs typeface="Courier New" panose="02070309020205020404" pitchFamily="49" charset="0"/>
              </a:rPr>
              <a:t>newIndex</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currentItem</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temp = </a:t>
            </a:r>
            <a:r>
              <a:rPr lang="en-US" sz="1400" dirty="0" err="1">
                <a:latin typeface="Courier New" panose="02070309020205020404" pitchFamily="49" charset="0"/>
                <a:cs typeface="Courier New" panose="02070309020205020404" pitchFamily="49" charset="0"/>
              </a:rPr>
              <a:t>currentItem</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currentItem</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newIndex</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newIndex</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currentItem</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a:t>
            </a:r>
          </a:p>
        </p:txBody>
      </p:sp>
      <p:sp>
        <p:nvSpPr>
          <p:cNvPr id="15" name="TextBox 14">
            <a:extLst>
              <a:ext uri="{FF2B5EF4-FFF2-40B4-BE49-F238E27FC236}">
                <a16:creationId xmlns:a16="http://schemas.microsoft.com/office/drawing/2014/main" id="{27CA98CE-F8C0-45B4-8DEA-06128719451C}"/>
              </a:ext>
            </a:extLst>
          </p:cNvPr>
          <p:cNvSpPr txBox="1"/>
          <p:nvPr/>
        </p:nvSpPr>
        <p:spPr>
          <a:xfrm>
            <a:off x="6409917" y="3525773"/>
            <a:ext cx="2200539" cy="2585323"/>
          </a:xfrm>
          <a:prstGeom prst="rect">
            <a:avLst/>
          </a:prstGeom>
          <a:noFill/>
        </p:spPr>
        <p:txBody>
          <a:bodyPr wrap="none" rtlCol="0">
            <a:spAutoFit/>
          </a:bodyPr>
          <a:lstStyle/>
          <a:p>
            <a:r>
              <a:rPr lang="en-US" dirty="0"/>
              <a:t>Worst case runtime?</a:t>
            </a:r>
          </a:p>
          <a:p>
            <a:endParaRPr lang="en-US" dirty="0"/>
          </a:p>
          <a:p>
            <a:r>
              <a:rPr lang="en-US" dirty="0"/>
              <a:t>Best case runtime?</a:t>
            </a:r>
          </a:p>
          <a:p>
            <a:endParaRPr lang="en-US" dirty="0"/>
          </a:p>
          <a:p>
            <a:r>
              <a:rPr lang="en-US" dirty="0"/>
              <a:t>In-practice runtime?</a:t>
            </a:r>
          </a:p>
          <a:p>
            <a:endParaRPr lang="en-US" dirty="0"/>
          </a:p>
          <a:p>
            <a:r>
              <a:rPr lang="en-US" dirty="0"/>
              <a:t>Stable?</a:t>
            </a:r>
          </a:p>
          <a:p>
            <a:endParaRPr lang="en-US" dirty="0"/>
          </a:p>
          <a:p>
            <a:r>
              <a:rPr lang="en-US" dirty="0"/>
              <a:t>In-place?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1F33E82-977C-4C03-8F82-944AF7FE8FD7}"/>
                  </a:ext>
                </a:extLst>
              </p:cNvPr>
              <p:cNvSpPr txBox="1"/>
              <p:nvPr/>
            </p:nvSpPr>
            <p:spPr>
              <a:xfrm>
                <a:off x="8610456" y="3530153"/>
                <a:ext cx="8186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dirty="0" smtClean="0">
                          <a:latin typeface="Cambria Math" panose="02040503050406030204" pitchFamily="18" charset="0"/>
                        </a:rPr>
                        <m:t>Θ</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baseline="30000" dirty="0">
                          <a:latin typeface="Cambria Math" panose="02040503050406030204" pitchFamily="18" charset="0"/>
                        </a:rPr>
                        <m:t>2</m:t>
                      </m:r>
                      <m:r>
                        <a:rPr lang="en-US" i="1" dirty="0">
                          <a:latin typeface="Cambria Math" panose="02040503050406030204" pitchFamily="18" charset="0"/>
                        </a:rPr>
                        <m:t>)</m:t>
                      </m:r>
                    </m:oMath>
                  </m:oMathPara>
                </a14:m>
                <a:endParaRPr lang="en-US" dirty="0"/>
              </a:p>
            </p:txBody>
          </p:sp>
        </mc:Choice>
        <mc:Fallback xmlns="">
          <p:sp>
            <p:nvSpPr>
              <p:cNvPr id="16" name="TextBox 15">
                <a:extLst>
                  <a:ext uri="{FF2B5EF4-FFF2-40B4-BE49-F238E27FC236}">
                    <a16:creationId xmlns:a16="http://schemas.microsoft.com/office/drawing/2014/main" id="{51F33E82-977C-4C03-8F82-944AF7FE8FD7}"/>
                  </a:ext>
                </a:extLst>
              </p:cNvPr>
              <p:cNvSpPr txBox="1">
                <a:spLocks noRot="1" noChangeAspect="1" noMove="1" noResize="1" noEditPoints="1" noAdjustHandles="1" noChangeArrowheads="1" noChangeShapeType="1" noTextEdit="1"/>
              </p:cNvSpPr>
              <p:nvPr/>
            </p:nvSpPr>
            <p:spPr>
              <a:xfrm>
                <a:off x="8610456" y="3530153"/>
                <a:ext cx="818686" cy="369332"/>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1CEC140-0563-439A-8939-D552FA3A50B8}"/>
                  </a:ext>
                </a:extLst>
              </p:cNvPr>
              <p:cNvSpPr txBox="1"/>
              <p:nvPr/>
            </p:nvSpPr>
            <p:spPr>
              <a:xfrm>
                <a:off x="8651332" y="4064864"/>
                <a:ext cx="8186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Θ</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baseline="30000" dirty="0">
                          <a:latin typeface="Cambria Math" panose="02040503050406030204" pitchFamily="18" charset="0"/>
                        </a:rPr>
                        <m:t>2</m:t>
                      </m:r>
                      <m:r>
                        <a:rPr lang="en-US" i="1" dirty="0">
                          <a:latin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21CEC140-0563-439A-8939-D552FA3A50B8}"/>
                  </a:ext>
                </a:extLst>
              </p:cNvPr>
              <p:cNvSpPr txBox="1">
                <a:spLocks noRot="1" noChangeAspect="1" noMove="1" noResize="1" noEditPoints="1" noAdjustHandles="1" noChangeArrowheads="1" noChangeShapeType="1" noTextEdit="1"/>
              </p:cNvSpPr>
              <p:nvPr/>
            </p:nvSpPr>
            <p:spPr>
              <a:xfrm>
                <a:off x="8651332" y="4064864"/>
                <a:ext cx="818686" cy="369332"/>
              </a:xfrm>
              <a:prstGeom prst="rect">
                <a:avLst/>
              </a:prstGeom>
              <a:blipFill>
                <a:blip r:embed="rId3"/>
                <a:stretch>
                  <a:fillRect b="-13333"/>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B80C4975-3DB9-4215-AAD9-ADC9E0963064}"/>
              </a:ext>
            </a:extLst>
          </p:cNvPr>
          <p:cNvSpPr txBox="1"/>
          <p:nvPr/>
        </p:nvSpPr>
        <p:spPr>
          <a:xfrm>
            <a:off x="8651331" y="5147546"/>
            <a:ext cx="455574" cy="369332"/>
          </a:xfrm>
          <a:prstGeom prst="rect">
            <a:avLst/>
          </a:prstGeom>
          <a:noFill/>
        </p:spPr>
        <p:txBody>
          <a:bodyPr wrap="none" rtlCol="0">
            <a:spAutoFit/>
          </a:bodyPr>
          <a:lstStyle/>
          <a:p>
            <a:r>
              <a:rPr lang="en-US" dirty="0"/>
              <a:t>No</a:t>
            </a:r>
          </a:p>
        </p:txBody>
      </p:sp>
      <p:sp>
        <p:nvSpPr>
          <p:cNvPr id="20" name="TextBox 19">
            <a:extLst>
              <a:ext uri="{FF2B5EF4-FFF2-40B4-BE49-F238E27FC236}">
                <a16:creationId xmlns:a16="http://schemas.microsoft.com/office/drawing/2014/main" id="{FF3DB73B-8BF6-4F01-9CC2-7C62C39666B4}"/>
              </a:ext>
            </a:extLst>
          </p:cNvPr>
          <p:cNvSpPr txBox="1"/>
          <p:nvPr/>
        </p:nvSpPr>
        <p:spPr>
          <a:xfrm>
            <a:off x="8666030" y="5682257"/>
            <a:ext cx="504241" cy="369332"/>
          </a:xfrm>
          <a:prstGeom prst="rect">
            <a:avLst/>
          </a:prstGeom>
          <a:noFill/>
        </p:spPr>
        <p:txBody>
          <a:bodyPr wrap="none" rtlCol="0">
            <a:spAutoFit/>
          </a:bodyPr>
          <a:lstStyle/>
          <a:p>
            <a:r>
              <a:rPr lang="en-US" dirty="0"/>
              <a:t>Yes</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F6A7999-D386-4DF1-A268-357EDCFF006E}"/>
                  </a:ext>
                </a:extLst>
              </p:cNvPr>
              <p:cNvSpPr txBox="1"/>
              <p:nvPr/>
            </p:nvSpPr>
            <p:spPr>
              <a:xfrm>
                <a:off x="8607572" y="4626185"/>
                <a:ext cx="8186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Θ</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baseline="30000" dirty="0">
                          <a:latin typeface="Cambria Math" panose="02040503050406030204" pitchFamily="18" charset="0"/>
                        </a:rPr>
                        <m:t>2</m:t>
                      </m:r>
                      <m:r>
                        <a:rPr lang="en-US" i="1" dirty="0">
                          <a:latin typeface="Cambria Math" panose="02040503050406030204" pitchFamily="18" charset="0"/>
                        </a:rPr>
                        <m:t>)</m:t>
                      </m:r>
                    </m:oMath>
                  </m:oMathPara>
                </a14:m>
                <a:endParaRPr lang="en-US" dirty="0"/>
              </a:p>
            </p:txBody>
          </p:sp>
        </mc:Choice>
        <mc:Fallback xmlns="">
          <p:sp>
            <p:nvSpPr>
              <p:cNvPr id="21" name="TextBox 20">
                <a:extLst>
                  <a:ext uri="{FF2B5EF4-FFF2-40B4-BE49-F238E27FC236}">
                    <a16:creationId xmlns:a16="http://schemas.microsoft.com/office/drawing/2014/main" id="{6F6A7999-D386-4DF1-A268-357EDCFF006E}"/>
                  </a:ext>
                </a:extLst>
              </p:cNvPr>
              <p:cNvSpPr txBox="1">
                <a:spLocks noRot="1" noChangeAspect="1" noMove="1" noResize="1" noEditPoints="1" noAdjustHandles="1" noChangeArrowheads="1" noChangeShapeType="1" noTextEdit="1"/>
              </p:cNvSpPr>
              <p:nvPr/>
            </p:nvSpPr>
            <p:spPr>
              <a:xfrm>
                <a:off x="8607572" y="4626185"/>
                <a:ext cx="818686" cy="369332"/>
              </a:xfrm>
              <a:prstGeom prst="rect">
                <a:avLst/>
              </a:prstGeom>
              <a:blipFill>
                <a:blip r:embed="rId4"/>
                <a:stretch>
                  <a:fillRect b="-13333"/>
                </a:stretch>
              </a:blipFill>
            </p:spPr>
            <p:txBody>
              <a:bodyPr/>
              <a:lstStyle/>
              <a:p>
                <a:r>
                  <a:rPr lang="en-US">
                    <a:noFill/>
                  </a:rPr>
                  <a:t> </a:t>
                </a:r>
              </a:p>
            </p:txBody>
          </p:sp>
        </mc:Fallback>
      </mc:AlternateContent>
      <p:graphicFrame>
        <p:nvGraphicFramePr>
          <p:cNvPr id="23" name="Content Placeholder 6">
            <a:extLst>
              <a:ext uri="{FF2B5EF4-FFF2-40B4-BE49-F238E27FC236}">
                <a16:creationId xmlns:a16="http://schemas.microsoft.com/office/drawing/2014/main" id="{001EBE68-CF92-4BA6-97FF-BCB91AA6307D}"/>
              </a:ext>
            </a:extLst>
          </p:cNvPr>
          <p:cNvGraphicFramePr>
            <a:graphicFrameLocks noGrp="1"/>
          </p:cNvGraphicFramePr>
          <p:nvPr>
            <p:ph idx="1"/>
          </p:nvPr>
        </p:nvGraphicFramePr>
        <p:xfrm>
          <a:off x="788788" y="1093995"/>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24" name="Left Brace 23">
            <a:extLst>
              <a:ext uri="{FF2B5EF4-FFF2-40B4-BE49-F238E27FC236}">
                <a16:creationId xmlns:a16="http://schemas.microsoft.com/office/drawing/2014/main" id="{F981AEC0-CB78-41C5-B888-EF4ED37C6140}"/>
              </a:ext>
            </a:extLst>
          </p:cNvPr>
          <p:cNvSpPr/>
          <p:nvPr/>
        </p:nvSpPr>
        <p:spPr>
          <a:xfrm rot="16200000">
            <a:off x="2633540" y="102229"/>
            <a:ext cx="338260" cy="4027759"/>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a:extLst>
              <a:ext uri="{FF2B5EF4-FFF2-40B4-BE49-F238E27FC236}">
                <a16:creationId xmlns:a16="http://schemas.microsoft.com/office/drawing/2014/main" id="{B16C0A6F-0DC7-4648-882D-F333D49F7386}"/>
              </a:ext>
            </a:extLst>
          </p:cNvPr>
          <p:cNvSpPr/>
          <p:nvPr/>
        </p:nvSpPr>
        <p:spPr>
          <a:xfrm rot="16200000">
            <a:off x="8179413" y="-403810"/>
            <a:ext cx="338260" cy="5039835"/>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F11DD6BB-784B-42E9-9365-484072D624B9}"/>
              </a:ext>
            </a:extLst>
          </p:cNvPr>
          <p:cNvSpPr txBox="1"/>
          <p:nvPr/>
        </p:nvSpPr>
        <p:spPr>
          <a:xfrm>
            <a:off x="2080421" y="2396542"/>
            <a:ext cx="1444498" cy="369332"/>
          </a:xfrm>
          <a:prstGeom prst="rect">
            <a:avLst/>
          </a:prstGeom>
          <a:noFill/>
        </p:spPr>
        <p:txBody>
          <a:bodyPr wrap="none" rtlCol="0">
            <a:spAutoFit/>
          </a:bodyPr>
          <a:lstStyle/>
          <a:p>
            <a:r>
              <a:rPr lang="en-US" dirty="0"/>
              <a:t>Sorted Items</a:t>
            </a:r>
          </a:p>
        </p:txBody>
      </p:sp>
      <p:sp>
        <p:nvSpPr>
          <p:cNvPr id="27" name="TextBox 26">
            <a:extLst>
              <a:ext uri="{FF2B5EF4-FFF2-40B4-BE49-F238E27FC236}">
                <a16:creationId xmlns:a16="http://schemas.microsoft.com/office/drawing/2014/main" id="{95BCA8A6-546A-4A0A-B577-E41887B35BDE}"/>
              </a:ext>
            </a:extLst>
          </p:cNvPr>
          <p:cNvSpPr txBox="1"/>
          <p:nvPr/>
        </p:nvSpPr>
        <p:spPr>
          <a:xfrm>
            <a:off x="7498054" y="2391451"/>
            <a:ext cx="1700978" cy="369332"/>
          </a:xfrm>
          <a:prstGeom prst="rect">
            <a:avLst/>
          </a:prstGeom>
          <a:noFill/>
        </p:spPr>
        <p:txBody>
          <a:bodyPr wrap="none" rtlCol="0">
            <a:spAutoFit/>
          </a:bodyPr>
          <a:lstStyle/>
          <a:p>
            <a:r>
              <a:rPr lang="en-US" dirty="0"/>
              <a:t>Unsorted Items</a:t>
            </a:r>
          </a:p>
        </p:txBody>
      </p:sp>
      <p:sp>
        <p:nvSpPr>
          <p:cNvPr id="28" name="TextBox 27">
            <a:extLst>
              <a:ext uri="{FF2B5EF4-FFF2-40B4-BE49-F238E27FC236}">
                <a16:creationId xmlns:a16="http://schemas.microsoft.com/office/drawing/2014/main" id="{0672A565-B496-4676-8740-440E765989DE}"/>
              </a:ext>
            </a:extLst>
          </p:cNvPr>
          <p:cNvSpPr txBox="1"/>
          <p:nvPr/>
        </p:nvSpPr>
        <p:spPr>
          <a:xfrm>
            <a:off x="4606686" y="2414042"/>
            <a:ext cx="1431802" cy="369332"/>
          </a:xfrm>
          <a:prstGeom prst="rect">
            <a:avLst/>
          </a:prstGeom>
          <a:noFill/>
        </p:spPr>
        <p:txBody>
          <a:bodyPr wrap="none" rtlCol="0">
            <a:spAutoFit/>
          </a:bodyPr>
          <a:lstStyle/>
          <a:p>
            <a:r>
              <a:rPr lang="en-US" dirty="0"/>
              <a:t>Current Item</a:t>
            </a:r>
          </a:p>
        </p:txBody>
      </p:sp>
      <p:sp>
        <p:nvSpPr>
          <p:cNvPr id="29" name="Arrow: Curved Up 28">
            <a:extLst>
              <a:ext uri="{FF2B5EF4-FFF2-40B4-BE49-F238E27FC236}">
                <a16:creationId xmlns:a16="http://schemas.microsoft.com/office/drawing/2014/main" id="{C7AB7919-B88B-40F8-979F-195322B67CF1}"/>
              </a:ext>
            </a:extLst>
          </p:cNvPr>
          <p:cNvSpPr/>
          <p:nvPr/>
        </p:nvSpPr>
        <p:spPr>
          <a:xfrm rot="10800000">
            <a:off x="5264722" y="672457"/>
            <a:ext cx="3126343"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urved Up 30">
            <a:extLst>
              <a:ext uri="{FF2B5EF4-FFF2-40B4-BE49-F238E27FC236}">
                <a16:creationId xmlns:a16="http://schemas.microsoft.com/office/drawing/2014/main" id="{A304B3AB-4AF7-4DEE-BAF6-5D82464962FF}"/>
              </a:ext>
            </a:extLst>
          </p:cNvPr>
          <p:cNvSpPr/>
          <p:nvPr/>
        </p:nvSpPr>
        <p:spPr>
          <a:xfrm rot="10800000" flipH="1">
            <a:off x="5284380" y="368042"/>
            <a:ext cx="3126343"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Down 31">
            <a:extLst>
              <a:ext uri="{FF2B5EF4-FFF2-40B4-BE49-F238E27FC236}">
                <a16:creationId xmlns:a16="http://schemas.microsoft.com/office/drawing/2014/main" id="{DA162F57-CF31-4E51-ACC8-9C8E3092F2C3}"/>
              </a:ext>
            </a:extLst>
          </p:cNvPr>
          <p:cNvSpPr/>
          <p:nvPr/>
        </p:nvSpPr>
        <p:spPr>
          <a:xfrm rot="10800000">
            <a:off x="5163099" y="1867381"/>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2">
            <a:extLst>
              <a:ext uri="{FF2B5EF4-FFF2-40B4-BE49-F238E27FC236}">
                <a16:creationId xmlns:a16="http://schemas.microsoft.com/office/drawing/2014/main" id="{B8DFF7A1-1F49-0D45-B07F-BA3956BFC5CF}"/>
              </a:ext>
            </a:extLst>
          </p:cNvPr>
          <p:cNvSpPr>
            <a:spLocks noGrp="1"/>
          </p:cNvSpPr>
          <p:nvPr>
            <p:ph type="ftr" sz="quarter" idx="11"/>
          </p:nvPr>
        </p:nvSpPr>
        <p:spPr>
          <a:xfrm>
            <a:off x="4842742" y="6544402"/>
            <a:ext cx="5901459" cy="274320"/>
          </a:xfrm>
        </p:spPr>
        <p:txBody>
          <a:bodyPr/>
          <a:lstStyle/>
          <a:p>
            <a:r>
              <a:rPr lang="es-ES" dirty="0"/>
              <a:t>CSE 373 18 </a:t>
            </a:r>
            <a:r>
              <a:rPr lang="es-ES" dirty="0" err="1"/>
              <a:t>sp</a:t>
            </a:r>
            <a:r>
              <a:rPr lang="es-ES" dirty="0"/>
              <a:t> – </a:t>
            </a:r>
            <a:r>
              <a:rPr lang="es-ES" dirty="0" err="1"/>
              <a:t>Kasey</a:t>
            </a:r>
            <a:r>
              <a:rPr lang="es-ES" dirty="0"/>
              <a:t> </a:t>
            </a:r>
            <a:r>
              <a:rPr lang="es-ES" dirty="0" err="1"/>
              <a:t>Champion</a:t>
            </a:r>
            <a:endParaRPr lang="en-US" dirty="0"/>
          </a:p>
        </p:txBody>
      </p:sp>
    </p:spTree>
    <p:extLst>
      <p:ext uri="{BB962C8B-B14F-4D97-AF65-F5344CB8AC3E}">
        <p14:creationId xmlns:p14="http://schemas.microsoft.com/office/powerpoint/2010/main" val="140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1FDC-47E0-104B-BD88-02EE15F83957}"/>
              </a:ext>
            </a:extLst>
          </p:cNvPr>
          <p:cNvSpPr>
            <a:spLocks noGrp="1"/>
          </p:cNvSpPr>
          <p:nvPr>
            <p:ph type="title"/>
          </p:nvPr>
        </p:nvSpPr>
        <p:spPr/>
        <p:txBody>
          <a:bodyPr/>
          <a:lstStyle/>
          <a:p>
            <a:r>
              <a:rPr lang="en-US" dirty="0"/>
              <a:t>Selection Sort Stability</a:t>
            </a:r>
          </a:p>
        </p:txBody>
      </p:sp>
      <p:sp>
        <p:nvSpPr>
          <p:cNvPr id="4" name="Slide Number Placeholder 3">
            <a:extLst>
              <a:ext uri="{FF2B5EF4-FFF2-40B4-BE49-F238E27FC236}">
                <a16:creationId xmlns:a16="http://schemas.microsoft.com/office/drawing/2014/main" id="{6A266528-BEFA-F242-A529-6F4071875A76}"/>
              </a:ext>
            </a:extLst>
          </p:cNvPr>
          <p:cNvSpPr>
            <a:spLocks noGrp="1"/>
          </p:cNvSpPr>
          <p:nvPr>
            <p:ph type="sldNum" sz="quarter" idx="12"/>
          </p:nvPr>
        </p:nvSpPr>
        <p:spPr/>
        <p:txBody>
          <a:bodyPr/>
          <a:lstStyle/>
          <a:p>
            <a:fld id="{659665DE-58FC-41F4-AC58-2C90A5E00527}" type="slidenum">
              <a:rPr lang="en-US" smtClean="0"/>
              <a:t>14</a:t>
            </a:fld>
            <a:endParaRPr lang="en-US"/>
          </a:p>
        </p:txBody>
      </p:sp>
      <p:sp>
        <p:nvSpPr>
          <p:cNvPr id="5" name="Footer Placeholder 4">
            <a:extLst>
              <a:ext uri="{FF2B5EF4-FFF2-40B4-BE49-F238E27FC236}">
                <a16:creationId xmlns:a16="http://schemas.microsoft.com/office/drawing/2014/main" id="{A99AE637-A50B-5540-81DB-DE56BDB333BD}"/>
              </a:ext>
            </a:extLst>
          </p:cNvPr>
          <p:cNvSpPr>
            <a:spLocks noGrp="1"/>
          </p:cNvSpPr>
          <p:nvPr>
            <p:ph type="ftr" sz="quarter" idx="11"/>
          </p:nvPr>
        </p:nvSpPr>
        <p:spPr/>
        <p:txBody>
          <a:bodyPr/>
          <a:lstStyle/>
          <a:p>
            <a:r>
              <a:rPr lang="en-US"/>
              <a:t>CSE 373 20 SP – champion &amp; Chun</a:t>
            </a:r>
            <a:endParaRPr lang="en-US" dirty="0"/>
          </a:p>
        </p:txBody>
      </p:sp>
      <p:graphicFrame>
        <p:nvGraphicFramePr>
          <p:cNvPr id="6" name="Content Placeholder 6">
            <a:extLst>
              <a:ext uri="{FF2B5EF4-FFF2-40B4-BE49-F238E27FC236}">
                <a16:creationId xmlns:a16="http://schemas.microsoft.com/office/drawing/2014/main" id="{CD0D6D66-AC67-0242-A9E9-598BE25784BE}"/>
              </a:ext>
            </a:extLst>
          </p:cNvPr>
          <p:cNvGraphicFramePr>
            <a:graphicFrameLocks noGrp="1"/>
          </p:cNvGraphicFramePr>
          <p:nvPr>
            <p:ph idx="1"/>
            <p:extLst>
              <p:ext uri="{D42A27DB-BD31-4B8C-83A1-F6EECF244321}">
                <p14:modId xmlns:p14="http://schemas.microsoft.com/office/powerpoint/2010/main" val="46310977"/>
              </p:ext>
            </p:extLst>
          </p:nvPr>
        </p:nvGraphicFramePr>
        <p:xfrm>
          <a:off x="737702" y="1840684"/>
          <a:ext cx="7055769"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5a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CA"/>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5b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extLst>
                  <a:ext uri="{0D108BD9-81ED-4DB2-BD59-A6C34878D82A}">
                    <a16:rowId xmlns:a16="http://schemas.microsoft.com/office/drawing/2014/main" val="3150267970"/>
                  </a:ext>
                </a:extLst>
              </a:tr>
            </a:tbl>
          </a:graphicData>
        </a:graphic>
      </p:graphicFrame>
      <p:sp>
        <p:nvSpPr>
          <p:cNvPr id="31" name="Left Bracket 30">
            <a:extLst>
              <a:ext uri="{FF2B5EF4-FFF2-40B4-BE49-F238E27FC236}">
                <a16:creationId xmlns:a16="http://schemas.microsoft.com/office/drawing/2014/main" id="{A77E9DD7-3A3E-0F41-A270-D1055E19EFE1}"/>
              </a:ext>
            </a:extLst>
          </p:cNvPr>
          <p:cNvSpPr/>
          <p:nvPr/>
        </p:nvSpPr>
        <p:spPr>
          <a:xfrm rot="5400000">
            <a:off x="3149725" y="-248087"/>
            <a:ext cx="215652" cy="4114798"/>
          </a:xfrm>
          <a:prstGeom prst="leftBracket">
            <a:avLst/>
          </a:prstGeom>
          <a:ln w="28575">
            <a:solidFill>
              <a:srgbClr val="4C32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2" name="Content Placeholder 6">
            <a:extLst>
              <a:ext uri="{FF2B5EF4-FFF2-40B4-BE49-F238E27FC236}">
                <a16:creationId xmlns:a16="http://schemas.microsoft.com/office/drawing/2014/main" id="{3B3778C7-9263-D648-966D-32AB39CB1834}"/>
              </a:ext>
            </a:extLst>
          </p:cNvPr>
          <p:cNvGraphicFramePr>
            <a:graphicFrameLocks/>
          </p:cNvGraphicFramePr>
          <p:nvPr>
            <p:extLst>
              <p:ext uri="{D42A27DB-BD31-4B8C-83A1-F6EECF244321}">
                <p14:modId xmlns:p14="http://schemas.microsoft.com/office/powerpoint/2010/main" val="177506304"/>
              </p:ext>
            </p:extLst>
          </p:nvPr>
        </p:nvGraphicFramePr>
        <p:xfrm>
          <a:off x="737702" y="2892161"/>
          <a:ext cx="7055769"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CA"/>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5b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5a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extLst>
                  <a:ext uri="{0D108BD9-81ED-4DB2-BD59-A6C34878D82A}">
                    <a16:rowId xmlns:a16="http://schemas.microsoft.com/office/drawing/2014/main" val="3150267970"/>
                  </a:ext>
                </a:extLst>
              </a:tr>
            </a:tbl>
          </a:graphicData>
        </a:graphic>
      </p:graphicFrame>
      <p:sp>
        <p:nvSpPr>
          <p:cNvPr id="34" name="TextBox 33">
            <a:extLst>
              <a:ext uri="{FF2B5EF4-FFF2-40B4-BE49-F238E27FC236}">
                <a16:creationId xmlns:a16="http://schemas.microsoft.com/office/drawing/2014/main" id="{07CC8DFF-C2AB-CB40-AAD6-DEE8AFD0162A}"/>
              </a:ext>
            </a:extLst>
          </p:cNvPr>
          <p:cNvSpPr txBox="1"/>
          <p:nvPr/>
        </p:nvSpPr>
        <p:spPr>
          <a:xfrm>
            <a:off x="2100262" y="2645871"/>
            <a:ext cx="357790" cy="369332"/>
          </a:xfrm>
          <a:prstGeom prst="rect">
            <a:avLst/>
          </a:prstGeom>
          <a:noFill/>
        </p:spPr>
        <p:txBody>
          <a:bodyPr wrap="none" rtlCol="0">
            <a:spAutoFit/>
          </a:bodyPr>
          <a:lstStyle/>
          <a:p>
            <a:r>
              <a:rPr lang="en-US" b="1" dirty="0">
                <a:solidFill>
                  <a:srgbClr val="4C3282"/>
                </a:solidFill>
              </a:rPr>
              <a:t>✓</a:t>
            </a:r>
          </a:p>
        </p:txBody>
      </p:sp>
      <p:graphicFrame>
        <p:nvGraphicFramePr>
          <p:cNvPr id="35" name="Content Placeholder 6">
            <a:extLst>
              <a:ext uri="{FF2B5EF4-FFF2-40B4-BE49-F238E27FC236}">
                <a16:creationId xmlns:a16="http://schemas.microsoft.com/office/drawing/2014/main" id="{C2E65677-1B4B-3148-BFF9-6ADFC695A858}"/>
              </a:ext>
            </a:extLst>
          </p:cNvPr>
          <p:cNvGraphicFramePr>
            <a:graphicFrameLocks/>
          </p:cNvGraphicFramePr>
          <p:nvPr>
            <p:extLst>
              <p:ext uri="{D42A27DB-BD31-4B8C-83A1-F6EECF244321}">
                <p14:modId xmlns:p14="http://schemas.microsoft.com/office/powerpoint/2010/main" val="734598370"/>
              </p:ext>
            </p:extLst>
          </p:nvPr>
        </p:nvGraphicFramePr>
        <p:xfrm>
          <a:off x="737702" y="3943638"/>
          <a:ext cx="7055769"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36" name="TextBox 35">
            <a:extLst>
              <a:ext uri="{FF2B5EF4-FFF2-40B4-BE49-F238E27FC236}">
                <a16:creationId xmlns:a16="http://schemas.microsoft.com/office/drawing/2014/main" id="{2D2D006B-EA72-B44B-BE85-4F51B9326E9E}"/>
              </a:ext>
            </a:extLst>
          </p:cNvPr>
          <p:cNvSpPr txBox="1"/>
          <p:nvPr/>
        </p:nvSpPr>
        <p:spPr>
          <a:xfrm>
            <a:off x="3083465" y="3626354"/>
            <a:ext cx="348172" cy="369332"/>
          </a:xfrm>
          <a:prstGeom prst="rect">
            <a:avLst/>
          </a:prstGeom>
          <a:noFill/>
        </p:spPr>
        <p:txBody>
          <a:bodyPr wrap="none" rtlCol="0">
            <a:spAutoFit/>
          </a:bodyPr>
          <a:lstStyle/>
          <a:p>
            <a:r>
              <a:rPr lang="en-US" b="1" dirty="0">
                <a:solidFill>
                  <a:srgbClr val="4C3282"/>
                </a:solidFill>
              </a:rPr>
              <a:t>…</a:t>
            </a:r>
          </a:p>
        </p:txBody>
      </p:sp>
      <p:sp>
        <p:nvSpPr>
          <p:cNvPr id="37" name="TextBox 36">
            <a:extLst>
              <a:ext uri="{FF2B5EF4-FFF2-40B4-BE49-F238E27FC236}">
                <a16:creationId xmlns:a16="http://schemas.microsoft.com/office/drawing/2014/main" id="{3BDD08DF-1E8C-9745-9707-B39B92DB7078}"/>
              </a:ext>
            </a:extLst>
          </p:cNvPr>
          <p:cNvSpPr txBox="1"/>
          <p:nvPr/>
        </p:nvSpPr>
        <p:spPr>
          <a:xfrm>
            <a:off x="4069265" y="4904456"/>
            <a:ext cx="7212039" cy="369332"/>
          </a:xfrm>
          <a:prstGeom prst="rect">
            <a:avLst/>
          </a:prstGeom>
          <a:noFill/>
        </p:spPr>
        <p:txBody>
          <a:bodyPr wrap="none" rtlCol="0">
            <a:spAutoFit/>
          </a:bodyPr>
          <a:lstStyle/>
          <a:p>
            <a:r>
              <a:rPr lang="en-US" dirty="0"/>
              <a:t>*Swapping non-adjacent items can result in instability of sorting algorithms</a:t>
            </a:r>
          </a:p>
        </p:txBody>
      </p:sp>
      <p:sp>
        <p:nvSpPr>
          <p:cNvPr id="38" name="Rectangle 37">
            <a:extLst>
              <a:ext uri="{FF2B5EF4-FFF2-40B4-BE49-F238E27FC236}">
                <a16:creationId xmlns:a16="http://schemas.microsoft.com/office/drawing/2014/main" id="{029D3FDE-9AC0-D943-ABD8-F7B776CACC54}"/>
              </a:ext>
            </a:extLst>
          </p:cNvPr>
          <p:cNvSpPr/>
          <p:nvPr/>
        </p:nvSpPr>
        <p:spPr>
          <a:xfrm>
            <a:off x="3843338" y="3943638"/>
            <a:ext cx="1885950" cy="9141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476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EE10-9AB4-4E99-8122-AB322E95EEED}"/>
              </a:ext>
            </a:extLst>
          </p:cNvPr>
          <p:cNvSpPr>
            <a:spLocks noGrp="1"/>
          </p:cNvSpPr>
          <p:nvPr>
            <p:ph type="title"/>
          </p:nvPr>
        </p:nvSpPr>
        <p:spPr/>
        <p:txBody>
          <a:bodyPr/>
          <a:lstStyle/>
          <a:p>
            <a:r>
              <a:rPr lang="en-US" dirty="0"/>
              <a:t>Insertion Sort</a:t>
            </a:r>
          </a:p>
        </p:txBody>
      </p:sp>
      <p:graphicFrame>
        <p:nvGraphicFramePr>
          <p:cNvPr id="7" name="Content Placeholder 6">
            <a:extLst>
              <a:ext uri="{FF2B5EF4-FFF2-40B4-BE49-F238E27FC236}">
                <a16:creationId xmlns:a16="http://schemas.microsoft.com/office/drawing/2014/main" id="{49498EDF-5CFD-4E0F-9719-EFD70619BBE8}"/>
              </a:ext>
            </a:extLst>
          </p:cNvPr>
          <p:cNvGraphicFramePr>
            <a:graphicFrameLocks noGrp="1"/>
          </p:cNvGraphicFramePr>
          <p:nvPr>
            <p:ph idx="1"/>
          </p:nvPr>
        </p:nvGraphicFramePr>
        <p:xfrm>
          <a:off x="1160928" y="1475460"/>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5" name="Slide Number Placeholder 4">
            <a:extLst>
              <a:ext uri="{FF2B5EF4-FFF2-40B4-BE49-F238E27FC236}">
                <a16:creationId xmlns:a16="http://schemas.microsoft.com/office/drawing/2014/main" id="{9C08DA13-8A2C-489C-B126-9CD7EA394B82}"/>
              </a:ext>
            </a:extLst>
          </p:cNvPr>
          <p:cNvSpPr>
            <a:spLocks noGrp="1"/>
          </p:cNvSpPr>
          <p:nvPr>
            <p:ph type="sldNum" sz="quarter" idx="12"/>
          </p:nvPr>
        </p:nvSpPr>
        <p:spPr/>
        <p:txBody>
          <a:bodyPr/>
          <a:lstStyle/>
          <a:p>
            <a:fld id="{659665DE-58FC-41F4-AC58-2C90A5E00527}" type="slidenum">
              <a:rPr lang="en-US" smtClean="0"/>
              <a:t>15</a:t>
            </a:fld>
            <a:endParaRPr lang="en-US"/>
          </a:p>
        </p:txBody>
      </p:sp>
      <p:sp>
        <p:nvSpPr>
          <p:cNvPr id="8" name="Left Brace 7">
            <a:extLst>
              <a:ext uri="{FF2B5EF4-FFF2-40B4-BE49-F238E27FC236}">
                <a16:creationId xmlns:a16="http://schemas.microsoft.com/office/drawing/2014/main" id="{AA04B0B8-8457-4430-9947-5A9819C438A0}"/>
              </a:ext>
            </a:extLst>
          </p:cNvPr>
          <p:cNvSpPr/>
          <p:nvPr/>
        </p:nvSpPr>
        <p:spPr>
          <a:xfrm rot="16200000">
            <a:off x="3005680" y="483694"/>
            <a:ext cx="338260" cy="4027759"/>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1B16E83E-0D84-457D-A86B-86BBFBA3F63F}"/>
              </a:ext>
            </a:extLst>
          </p:cNvPr>
          <p:cNvSpPr/>
          <p:nvPr/>
        </p:nvSpPr>
        <p:spPr>
          <a:xfrm rot="16200000">
            <a:off x="8551553" y="-22345"/>
            <a:ext cx="338260" cy="5039835"/>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row: Down 9">
            <a:extLst>
              <a:ext uri="{FF2B5EF4-FFF2-40B4-BE49-F238E27FC236}">
                <a16:creationId xmlns:a16="http://schemas.microsoft.com/office/drawing/2014/main" id="{929B9085-4182-4459-8489-707FB51AFC81}"/>
              </a:ext>
            </a:extLst>
          </p:cNvPr>
          <p:cNvSpPr/>
          <p:nvPr/>
        </p:nvSpPr>
        <p:spPr>
          <a:xfrm rot="10800000">
            <a:off x="5550193" y="2328441"/>
            <a:ext cx="318976" cy="563526"/>
          </a:xfrm>
          <a:prstGeom prst="downArrow">
            <a:avLst>
              <a:gd name="adj1" fmla="val 50000"/>
              <a:gd name="adj2" fmla="val 50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C5BAF2-8B91-49EC-A049-80EE6E9D378D}"/>
              </a:ext>
            </a:extLst>
          </p:cNvPr>
          <p:cNvSpPr txBox="1"/>
          <p:nvPr/>
        </p:nvSpPr>
        <p:spPr>
          <a:xfrm>
            <a:off x="2452561" y="2778007"/>
            <a:ext cx="1444498" cy="369332"/>
          </a:xfrm>
          <a:prstGeom prst="rect">
            <a:avLst/>
          </a:prstGeom>
          <a:noFill/>
        </p:spPr>
        <p:txBody>
          <a:bodyPr wrap="none" rtlCol="0">
            <a:spAutoFit/>
          </a:bodyPr>
          <a:lstStyle/>
          <a:p>
            <a:r>
              <a:rPr lang="en-US" dirty="0"/>
              <a:t>Sorted Items</a:t>
            </a:r>
          </a:p>
        </p:txBody>
      </p:sp>
      <p:sp>
        <p:nvSpPr>
          <p:cNvPr id="12" name="TextBox 11">
            <a:extLst>
              <a:ext uri="{FF2B5EF4-FFF2-40B4-BE49-F238E27FC236}">
                <a16:creationId xmlns:a16="http://schemas.microsoft.com/office/drawing/2014/main" id="{68BC223E-BC0F-4FDB-B6C8-E3E52CA1D613}"/>
              </a:ext>
            </a:extLst>
          </p:cNvPr>
          <p:cNvSpPr txBox="1"/>
          <p:nvPr/>
        </p:nvSpPr>
        <p:spPr>
          <a:xfrm>
            <a:off x="7870194" y="2772916"/>
            <a:ext cx="1700978" cy="369332"/>
          </a:xfrm>
          <a:prstGeom prst="rect">
            <a:avLst/>
          </a:prstGeom>
          <a:noFill/>
        </p:spPr>
        <p:txBody>
          <a:bodyPr wrap="none" rtlCol="0">
            <a:spAutoFit/>
          </a:bodyPr>
          <a:lstStyle/>
          <a:p>
            <a:r>
              <a:rPr lang="en-US" dirty="0"/>
              <a:t>Unsorted Items</a:t>
            </a:r>
          </a:p>
        </p:txBody>
      </p:sp>
      <p:sp>
        <p:nvSpPr>
          <p:cNvPr id="13" name="TextBox 12">
            <a:extLst>
              <a:ext uri="{FF2B5EF4-FFF2-40B4-BE49-F238E27FC236}">
                <a16:creationId xmlns:a16="http://schemas.microsoft.com/office/drawing/2014/main" id="{65755260-DC7B-457F-89FD-96A6264673A0}"/>
              </a:ext>
            </a:extLst>
          </p:cNvPr>
          <p:cNvSpPr txBox="1"/>
          <p:nvPr/>
        </p:nvSpPr>
        <p:spPr>
          <a:xfrm>
            <a:off x="4993780" y="2891968"/>
            <a:ext cx="1431802" cy="369332"/>
          </a:xfrm>
          <a:prstGeom prst="rect">
            <a:avLst/>
          </a:prstGeom>
          <a:noFill/>
        </p:spPr>
        <p:txBody>
          <a:bodyPr wrap="none" rtlCol="0">
            <a:spAutoFit/>
          </a:bodyPr>
          <a:lstStyle/>
          <a:p>
            <a:r>
              <a:rPr lang="en-US" dirty="0"/>
              <a:t>Current Item</a:t>
            </a:r>
          </a:p>
        </p:txBody>
      </p:sp>
      <p:graphicFrame>
        <p:nvGraphicFramePr>
          <p:cNvPr id="15" name="Content Placeholder 6">
            <a:extLst>
              <a:ext uri="{FF2B5EF4-FFF2-40B4-BE49-F238E27FC236}">
                <a16:creationId xmlns:a16="http://schemas.microsoft.com/office/drawing/2014/main" id="{F1BD0247-7355-49FA-961F-96A157483B14}"/>
              </a:ext>
            </a:extLst>
          </p:cNvPr>
          <p:cNvGraphicFramePr>
            <a:graphicFrameLocks/>
          </p:cNvGraphicFramePr>
          <p:nvPr/>
        </p:nvGraphicFramePr>
        <p:xfrm>
          <a:off x="1160930" y="3283085"/>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dirty="0">
                          <a:solidFill>
                            <a:schemeClr val="tx1"/>
                          </a:solidFill>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dirty="0">
                          <a:solidFill>
                            <a:schemeClr val="tx1"/>
                          </a:solidFill>
                          <a:latin typeface="+mn-lt"/>
                          <a:ea typeface="+mn-ea"/>
                          <a:cs typeface="+mn-cs"/>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16" name="Left Brace 15">
            <a:extLst>
              <a:ext uri="{FF2B5EF4-FFF2-40B4-BE49-F238E27FC236}">
                <a16:creationId xmlns:a16="http://schemas.microsoft.com/office/drawing/2014/main" id="{DA83ED5B-16A8-4D31-AB11-4934A192C80E}"/>
              </a:ext>
            </a:extLst>
          </p:cNvPr>
          <p:cNvSpPr/>
          <p:nvPr/>
        </p:nvSpPr>
        <p:spPr>
          <a:xfrm rot="16200000">
            <a:off x="3511720" y="1785282"/>
            <a:ext cx="338260" cy="5039834"/>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a:extLst>
              <a:ext uri="{FF2B5EF4-FFF2-40B4-BE49-F238E27FC236}">
                <a16:creationId xmlns:a16="http://schemas.microsoft.com/office/drawing/2014/main" id="{558F8320-C59C-46F5-AD35-C5E041EAE75B}"/>
              </a:ext>
            </a:extLst>
          </p:cNvPr>
          <p:cNvSpPr/>
          <p:nvPr/>
        </p:nvSpPr>
        <p:spPr>
          <a:xfrm rot="16200000">
            <a:off x="9066242" y="2299966"/>
            <a:ext cx="338260" cy="4010463"/>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row: Down 17">
            <a:extLst>
              <a:ext uri="{FF2B5EF4-FFF2-40B4-BE49-F238E27FC236}">
                <a16:creationId xmlns:a16="http://schemas.microsoft.com/office/drawing/2014/main" id="{0C729AB3-0AA3-4B52-999F-38020A086FB9}"/>
              </a:ext>
            </a:extLst>
          </p:cNvPr>
          <p:cNvSpPr/>
          <p:nvPr/>
        </p:nvSpPr>
        <p:spPr>
          <a:xfrm rot="10800000">
            <a:off x="5550193" y="4148917"/>
            <a:ext cx="318976" cy="563526"/>
          </a:xfrm>
          <a:prstGeom prst="downArrow">
            <a:avLst>
              <a:gd name="adj1" fmla="val 50000"/>
              <a:gd name="adj2" fmla="val 50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6B63845-D8B0-4054-A793-4F959F9C0E9A}"/>
              </a:ext>
            </a:extLst>
          </p:cNvPr>
          <p:cNvSpPr txBox="1"/>
          <p:nvPr/>
        </p:nvSpPr>
        <p:spPr>
          <a:xfrm>
            <a:off x="2989276" y="4514927"/>
            <a:ext cx="1444498" cy="369332"/>
          </a:xfrm>
          <a:prstGeom prst="rect">
            <a:avLst/>
          </a:prstGeom>
          <a:noFill/>
        </p:spPr>
        <p:txBody>
          <a:bodyPr wrap="none" rtlCol="0">
            <a:spAutoFit/>
          </a:bodyPr>
          <a:lstStyle/>
          <a:p>
            <a:r>
              <a:rPr lang="en-US" dirty="0"/>
              <a:t>Sorted Items</a:t>
            </a:r>
          </a:p>
        </p:txBody>
      </p:sp>
      <p:sp>
        <p:nvSpPr>
          <p:cNvPr id="20" name="TextBox 19">
            <a:extLst>
              <a:ext uri="{FF2B5EF4-FFF2-40B4-BE49-F238E27FC236}">
                <a16:creationId xmlns:a16="http://schemas.microsoft.com/office/drawing/2014/main" id="{2137F3CA-DA2A-4F7B-A27E-7EE1F750CAED}"/>
              </a:ext>
            </a:extLst>
          </p:cNvPr>
          <p:cNvSpPr txBox="1"/>
          <p:nvPr/>
        </p:nvSpPr>
        <p:spPr>
          <a:xfrm>
            <a:off x="8384883" y="4514927"/>
            <a:ext cx="1700978" cy="369332"/>
          </a:xfrm>
          <a:prstGeom prst="rect">
            <a:avLst/>
          </a:prstGeom>
          <a:noFill/>
        </p:spPr>
        <p:txBody>
          <a:bodyPr wrap="none" rtlCol="0">
            <a:spAutoFit/>
          </a:bodyPr>
          <a:lstStyle/>
          <a:p>
            <a:r>
              <a:rPr lang="en-US" dirty="0"/>
              <a:t>Unsorted Items</a:t>
            </a:r>
          </a:p>
        </p:txBody>
      </p:sp>
      <p:sp>
        <p:nvSpPr>
          <p:cNvPr id="21" name="TextBox 20">
            <a:extLst>
              <a:ext uri="{FF2B5EF4-FFF2-40B4-BE49-F238E27FC236}">
                <a16:creationId xmlns:a16="http://schemas.microsoft.com/office/drawing/2014/main" id="{673FE323-1F43-473A-9B5D-9DED69DB4D8F}"/>
              </a:ext>
            </a:extLst>
          </p:cNvPr>
          <p:cNvSpPr txBox="1"/>
          <p:nvPr/>
        </p:nvSpPr>
        <p:spPr>
          <a:xfrm>
            <a:off x="4993780" y="4712444"/>
            <a:ext cx="1431802" cy="369332"/>
          </a:xfrm>
          <a:prstGeom prst="rect">
            <a:avLst/>
          </a:prstGeom>
          <a:noFill/>
        </p:spPr>
        <p:txBody>
          <a:bodyPr wrap="none" rtlCol="0">
            <a:spAutoFit/>
          </a:bodyPr>
          <a:lstStyle/>
          <a:p>
            <a:r>
              <a:rPr lang="en-US" dirty="0"/>
              <a:t>Current Item</a:t>
            </a:r>
          </a:p>
        </p:txBody>
      </p:sp>
      <p:sp>
        <p:nvSpPr>
          <p:cNvPr id="22" name="Arrow: Curved Up 21">
            <a:extLst>
              <a:ext uri="{FF2B5EF4-FFF2-40B4-BE49-F238E27FC236}">
                <a16:creationId xmlns:a16="http://schemas.microsoft.com/office/drawing/2014/main" id="{3A99DE67-644A-481C-96BC-48C8D59C0128}"/>
              </a:ext>
            </a:extLst>
          </p:cNvPr>
          <p:cNvSpPr/>
          <p:nvPr/>
        </p:nvSpPr>
        <p:spPr>
          <a:xfrm rot="10800000">
            <a:off x="3157867" y="1024932"/>
            <a:ext cx="2551814"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3" name="Content Placeholder 6">
            <a:extLst>
              <a:ext uri="{FF2B5EF4-FFF2-40B4-BE49-F238E27FC236}">
                <a16:creationId xmlns:a16="http://schemas.microsoft.com/office/drawing/2014/main" id="{345C6182-F373-4911-8B55-E2D72660E84D}"/>
              </a:ext>
            </a:extLst>
          </p:cNvPr>
          <p:cNvGraphicFramePr>
            <a:graphicFrameLocks/>
          </p:cNvGraphicFramePr>
          <p:nvPr/>
        </p:nvGraphicFramePr>
        <p:xfrm>
          <a:off x="1160928" y="5111015"/>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dirty="0">
                          <a:solidFill>
                            <a:schemeClr val="tx1"/>
                          </a:solidFill>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dirty="0">
                          <a:solidFill>
                            <a:schemeClr val="tx1"/>
                          </a:solidFill>
                          <a:latin typeface="+mn-lt"/>
                          <a:ea typeface="+mn-ea"/>
                          <a:cs typeface="+mn-cs"/>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24" name="Left Brace 23">
            <a:extLst>
              <a:ext uri="{FF2B5EF4-FFF2-40B4-BE49-F238E27FC236}">
                <a16:creationId xmlns:a16="http://schemas.microsoft.com/office/drawing/2014/main" id="{06BC2F27-2692-4C3B-93BC-FCCAE3A26F28}"/>
              </a:ext>
            </a:extLst>
          </p:cNvPr>
          <p:cNvSpPr/>
          <p:nvPr/>
        </p:nvSpPr>
        <p:spPr>
          <a:xfrm rot="16200000">
            <a:off x="4026405" y="3098524"/>
            <a:ext cx="338260" cy="6069209"/>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a:extLst>
              <a:ext uri="{FF2B5EF4-FFF2-40B4-BE49-F238E27FC236}">
                <a16:creationId xmlns:a16="http://schemas.microsoft.com/office/drawing/2014/main" id="{383B56CC-34A0-458D-80B5-FB391386C071}"/>
              </a:ext>
            </a:extLst>
          </p:cNvPr>
          <p:cNvSpPr/>
          <p:nvPr/>
        </p:nvSpPr>
        <p:spPr>
          <a:xfrm rot="16200000">
            <a:off x="9581922" y="4643577"/>
            <a:ext cx="338260" cy="2979101"/>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row: Down 25">
            <a:extLst>
              <a:ext uri="{FF2B5EF4-FFF2-40B4-BE49-F238E27FC236}">
                <a16:creationId xmlns:a16="http://schemas.microsoft.com/office/drawing/2014/main" id="{BA035A95-5E3E-44A8-A951-28674B76EF36}"/>
              </a:ext>
            </a:extLst>
          </p:cNvPr>
          <p:cNvSpPr/>
          <p:nvPr/>
        </p:nvSpPr>
        <p:spPr>
          <a:xfrm rot="10800000">
            <a:off x="7552019" y="5923985"/>
            <a:ext cx="318976" cy="563526"/>
          </a:xfrm>
          <a:prstGeom prst="downArrow">
            <a:avLst>
              <a:gd name="adj1" fmla="val 50000"/>
              <a:gd name="adj2" fmla="val 50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13CAF16-1BBA-42F7-AE2B-917B1B508080}"/>
              </a:ext>
            </a:extLst>
          </p:cNvPr>
          <p:cNvSpPr txBox="1"/>
          <p:nvPr/>
        </p:nvSpPr>
        <p:spPr>
          <a:xfrm>
            <a:off x="3473286" y="6342857"/>
            <a:ext cx="1444498" cy="369332"/>
          </a:xfrm>
          <a:prstGeom prst="rect">
            <a:avLst/>
          </a:prstGeom>
          <a:noFill/>
        </p:spPr>
        <p:txBody>
          <a:bodyPr wrap="none" rtlCol="0">
            <a:spAutoFit/>
          </a:bodyPr>
          <a:lstStyle/>
          <a:p>
            <a:r>
              <a:rPr lang="en-US" dirty="0"/>
              <a:t>Sorted Items</a:t>
            </a:r>
          </a:p>
        </p:txBody>
      </p:sp>
      <p:sp>
        <p:nvSpPr>
          <p:cNvPr id="28" name="TextBox 27">
            <a:extLst>
              <a:ext uri="{FF2B5EF4-FFF2-40B4-BE49-F238E27FC236}">
                <a16:creationId xmlns:a16="http://schemas.microsoft.com/office/drawing/2014/main" id="{17C89C8B-6C73-4FA9-A6CB-4F5111C618BF}"/>
              </a:ext>
            </a:extLst>
          </p:cNvPr>
          <p:cNvSpPr txBox="1"/>
          <p:nvPr/>
        </p:nvSpPr>
        <p:spPr>
          <a:xfrm>
            <a:off x="8900563" y="6342857"/>
            <a:ext cx="1700978" cy="369332"/>
          </a:xfrm>
          <a:prstGeom prst="rect">
            <a:avLst/>
          </a:prstGeom>
          <a:noFill/>
        </p:spPr>
        <p:txBody>
          <a:bodyPr wrap="none" rtlCol="0">
            <a:spAutoFit/>
          </a:bodyPr>
          <a:lstStyle/>
          <a:p>
            <a:r>
              <a:rPr lang="en-US" dirty="0"/>
              <a:t>Unsorted Items</a:t>
            </a:r>
          </a:p>
        </p:txBody>
      </p:sp>
      <p:sp>
        <p:nvSpPr>
          <p:cNvPr id="29" name="TextBox 28">
            <a:extLst>
              <a:ext uri="{FF2B5EF4-FFF2-40B4-BE49-F238E27FC236}">
                <a16:creationId xmlns:a16="http://schemas.microsoft.com/office/drawing/2014/main" id="{8DF20979-EC1E-47A5-9EC0-1C7DE318FC7E}"/>
              </a:ext>
            </a:extLst>
          </p:cNvPr>
          <p:cNvSpPr txBox="1"/>
          <p:nvPr/>
        </p:nvSpPr>
        <p:spPr>
          <a:xfrm>
            <a:off x="6995606" y="6487512"/>
            <a:ext cx="1431802" cy="369332"/>
          </a:xfrm>
          <a:prstGeom prst="rect">
            <a:avLst/>
          </a:prstGeom>
          <a:noFill/>
        </p:spPr>
        <p:txBody>
          <a:bodyPr wrap="none" rtlCol="0">
            <a:spAutoFit/>
          </a:bodyPr>
          <a:lstStyle/>
          <a:p>
            <a:r>
              <a:rPr lang="en-US" dirty="0"/>
              <a:t>Current Item</a:t>
            </a:r>
          </a:p>
        </p:txBody>
      </p:sp>
      <p:sp>
        <p:nvSpPr>
          <p:cNvPr id="31" name="Rectangle 30">
            <a:extLst>
              <a:ext uri="{FF2B5EF4-FFF2-40B4-BE49-F238E27FC236}">
                <a16:creationId xmlns:a16="http://schemas.microsoft.com/office/drawing/2014/main" id="{5A34136A-8795-4C08-9384-CDB45587C00C}"/>
              </a:ext>
            </a:extLst>
          </p:cNvPr>
          <p:cNvSpPr/>
          <p:nvPr/>
        </p:nvSpPr>
        <p:spPr>
          <a:xfrm>
            <a:off x="6995606" y="191986"/>
            <a:ext cx="5078378" cy="369332"/>
          </a:xfrm>
          <a:prstGeom prst="rect">
            <a:avLst/>
          </a:prstGeom>
        </p:spPr>
        <p:txBody>
          <a:bodyPr wrap="none">
            <a:spAutoFit/>
          </a:bodyPr>
          <a:lstStyle/>
          <a:p>
            <a:r>
              <a:rPr lang="en-US" dirty="0">
                <a:hlinkClick r:id="rId2"/>
              </a:rPr>
              <a:t>https://www.youtube.com/watch?v=ROalU379l3U</a:t>
            </a:r>
            <a:endParaRPr lang="en-US" dirty="0"/>
          </a:p>
        </p:txBody>
      </p:sp>
      <p:sp>
        <p:nvSpPr>
          <p:cNvPr id="32" name="Arrow: Down 31">
            <a:extLst>
              <a:ext uri="{FF2B5EF4-FFF2-40B4-BE49-F238E27FC236}">
                <a16:creationId xmlns:a16="http://schemas.microsoft.com/office/drawing/2014/main" id="{89D6008A-F28E-49F6-866F-4DB7B0A971A8}"/>
              </a:ext>
            </a:extLst>
          </p:cNvPr>
          <p:cNvSpPr/>
          <p:nvPr/>
        </p:nvSpPr>
        <p:spPr>
          <a:xfrm rot="10800000">
            <a:off x="5040765" y="2269995"/>
            <a:ext cx="318976" cy="563526"/>
          </a:xfrm>
          <a:prstGeom prst="downArrow">
            <a:avLst>
              <a:gd name="adj1" fmla="val 50000"/>
              <a:gd name="adj2" fmla="val 50000"/>
            </a:avLst>
          </a:prstGeom>
          <a:solidFill>
            <a:srgbClr val="B6A47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6C26FD1E-0B91-4932-B554-CC01C23F50C0}"/>
              </a:ext>
            </a:extLst>
          </p:cNvPr>
          <p:cNvSpPr/>
          <p:nvPr/>
        </p:nvSpPr>
        <p:spPr>
          <a:xfrm rot="10800000">
            <a:off x="5987887" y="4293094"/>
            <a:ext cx="318976" cy="563526"/>
          </a:xfrm>
          <a:prstGeom prst="downArrow">
            <a:avLst>
              <a:gd name="adj1" fmla="val 50000"/>
              <a:gd name="adj2" fmla="val 50000"/>
            </a:avLst>
          </a:prstGeom>
          <a:solidFill>
            <a:srgbClr val="B6A47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56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2.29167E-6 -7.40741E-7 L -0.16745 0.00301 " pathEditMode="relative" rAng="0" ptsTypes="AA">
                                      <p:cBhvr>
                                        <p:cTn id="11" dur="2000" fill="hold"/>
                                        <p:tgtEl>
                                          <p:spTgt spid="32"/>
                                        </p:tgtEl>
                                        <p:attrNameLst>
                                          <p:attrName>ppt_x</p:attrName>
                                          <p:attrName>ppt_y</p:attrName>
                                        </p:attrNameLst>
                                      </p:cBhvr>
                                      <p:rCtr x="-8372" y="139"/>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8.33333E-7 -3.33333E-6 L 0.07943 -0.00532 " pathEditMode="relative" rAng="0" ptsTypes="AA">
                                      <p:cBhvr>
                                        <p:cTn id="45" dur="2000" fill="hold"/>
                                        <p:tgtEl>
                                          <p:spTgt spid="18"/>
                                        </p:tgtEl>
                                        <p:attrNameLst>
                                          <p:attrName>ppt_x</p:attrName>
                                          <p:attrName>ppt_y</p:attrName>
                                        </p:attrNameLst>
                                      </p:cBhvr>
                                      <p:rCtr x="3971" y="-278"/>
                                    </p:animMotion>
                                  </p:childTnLst>
                                </p:cTn>
                              </p:par>
                              <p:par>
                                <p:cTn id="46" presetID="42" presetClass="path" presetSubtype="0" accel="50000" decel="50000" fill="hold" grpId="1" nodeType="withEffect">
                                  <p:stCondLst>
                                    <p:cond delay="0"/>
                                  </p:stCondLst>
                                  <p:childTnLst>
                                    <p:animMotion origin="layout" path="M 6.25E-7 1.11111E-6 L 0.08021 -0.00185 " pathEditMode="relative" rAng="0" ptsTypes="AA">
                                      <p:cBhvr>
                                        <p:cTn id="47" dur="2000" fill="hold"/>
                                        <p:tgtEl>
                                          <p:spTgt spid="21"/>
                                        </p:tgtEl>
                                        <p:attrNameLst>
                                          <p:attrName>ppt_x</p:attrName>
                                          <p:attrName>ppt_y</p:attrName>
                                        </p:attrNameLst>
                                      </p:cBhvr>
                                      <p:rCtr x="4010" y="-93"/>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42" presetClass="path" presetSubtype="0" accel="50000" decel="50000" fill="hold" grpId="1" nodeType="withEffect">
                                  <p:stCondLst>
                                    <p:cond delay="0"/>
                                  </p:stCondLst>
                                  <p:childTnLst>
                                    <p:animMotion origin="layout" path="M 3.33333E-6 1.85185E-6 L 1.47451E-17 4.81481E-6 " pathEditMode="relative" rAng="0" ptsTypes="AA">
                                      <p:cBhvr>
                                        <p:cTn id="54" dur="2000" fill="hold"/>
                                        <p:tgtEl>
                                          <p:spTgt spid="33"/>
                                        </p:tgtEl>
                                        <p:attrNameLst>
                                          <p:attrName>ppt_x</p:attrName>
                                          <p:attrName>ppt_y</p:attrName>
                                        </p:attrNameLst>
                                      </p:cBhvr>
                                      <p:rCtr x="-208" y="-347"/>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9" grpId="0"/>
      <p:bldP spid="20" grpId="0"/>
      <p:bldP spid="21" grpId="0"/>
      <p:bldP spid="21" grpId="1"/>
      <p:bldP spid="22" grpId="0" animBg="1"/>
      <p:bldP spid="24" grpId="0" animBg="1"/>
      <p:bldP spid="25" grpId="0" animBg="1"/>
      <p:bldP spid="26" grpId="0" animBg="1"/>
      <p:bldP spid="27" grpId="0"/>
      <p:bldP spid="28" grpId="0"/>
      <p:bldP spid="29" grpId="0"/>
      <p:bldP spid="32" grpId="0" animBg="1"/>
      <p:bldP spid="32" grpId="1" animBg="1"/>
      <p:bldP spid="33" grpId="0" animBg="1"/>
      <p:bldP spid="3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43FC-E569-4EF2-9343-9FE0EB094E3F}"/>
              </a:ext>
            </a:extLst>
          </p:cNvPr>
          <p:cNvSpPr>
            <a:spLocks noGrp="1"/>
          </p:cNvSpPr>
          <p:nvPr>
            <p:ph type="title"/>
          </p:nvPr>
        </p:nvSpPr>
        <p:spPr/>
        <p:txBody>
          <a:bodyPr/>
          <a:lstStyle/>
          <a:p>
            <a:r>
              <a:rPr lang="en-US" dirty="0"/>
              <a:t>Insertion Sort </a:t>
            </a:r>
          </a:p>
        </p:txBody>
      </p:sp>
      <p:sp>
        <p:nvSpPr>
          <p:cNvPr id="5" name="Slide Number Placeholder 4">
            <a:extLst>
              <a:ext uri="{FF2B5EF4-FFF2-40B4-BE49-F238E27FC236}">
                <a16:creationId xmlns:a16="http://schemas.microsoft.com/office/drawing/2014/main" id="{C12A6D34-BDBA-4254-94F8-0D4A7648A40A}"/>
              </a:ext>
            </a:extLst>
          </p:cNvPr>
          <p:cNvSpPr>
            <a:spLocks noGrp="1"/>
          </p:cNvSpPr>
          <p:nvPr>
            <p:ph type="sldNum" sz="quarter" idx="12"/>
          </p:nvPr>
        </p:nvSpPr>
        <p:spPr/>
        <p:txBody>
          <a:bodyPr/>
          <a:lstStyle/>
          <a:p>
            <a:fld id="{659665DE-58FC-41F4-AC58-2C90A5E00527}" type="slidenum">
              <a:rPr lang="en-US" smtClean="0"/>
              <a:t>16</a:t>
            </a:fld>
            <a:endParaRPr lang="en-US"/>
          </a:p>
        </p:txBody>
      </p:sp>
      <p:graphicFrame>
        <p:nvGraphicFramePr>
          <p:cNvPr id="6" name="Content Placeholder 6">
            <a:extLst>
              <a:ext uri="{FF2B5EF4-FFF2-40B4-BE49-F238E27FC236}">
                <a16:creationId xmlns:a16="http://schemas.microsoft.com/office/drawing/2014/main" id="{B6BAB59D-1C5B-4F02-8B41-44F76D70280C}"/>
              </a:ext>
            </a:extLst>
          </p:cNvPr>
          <p:cNvGraphicFramePr>
            <a:graphicFrameLocks/>
          </p:cNvGraphicFramePr>
          <p:nvPr/>
        </p:nvGraphicFramePr>
        <p:xfrm>
          <a:off x="575239" y="1166336"/>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dirty="0">
                          <a:solidFill>
                            <a:schemeClr val="tx1"/>
                          </a:solidFill>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dirty="0">
                          <a:solidFill>
                            <a:schemeClr val="tx1"/>
                          </a:solidFill>
                          <a:latin typeface="+mn-lt"/>
                          <a:ea typeface="+mn-ea"/>
                          <a:cs typeface="+mn-cs"/>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7" name="Left Brace 6">
            <a:extLst>
              <a:ext uri="{FF2B5EF4-FFF2-40B4-BE49-F238E27FC236}">
                <a16:creationId xmlns:a16="http://schemas.microsoft.com/office/drawing/2014/main" id="{BDFA85BA-452E-4D69-A435-9F0938479D2C}"/>
              </a:ext>
            </a:extLst>
          </p:cNvPr>
          <p:cNvSpPr/>
          <p:nvPr/>
        </p:nvSpPr>
        <p:spPr>
          <a:xfrm rot="16200000">
            <a:off x="3440716" y="-846155"/>
            <a:ext cx="338260" cy="6069209"/>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1EE6B448-2738-4F25-984A-19024461ED84}"/>
              </a:ext>
            </a:extLst>
          </p:cNvPr>
          <p:cNvSpPr/>
          <p:nvPr/>
        </p:nvSpPr>
        <p:spPr>
          <a:xfrm rot="16200000">
            <a:off x="8996233" y="698898"/>
            <a:ext cx="338260" cy="2979101"/>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row: Down 8">
            <a:extLst>
              <a:ext uri="{FF2B5EF4-FFF2-40B4-BE49-F238E27FC236}">
                <a16:creationId xmlns:a16="http://schemas.microsoft.com/office/drawing/2014/main" id="{B858FE4F-50A2-4043-8895-746EABCAB0AF}"/>
              </a:ext>
            </a:extLst>
          </p:cNvPr>
          <p:cNvSpPr/>
          <p:nvPr/>
        </p:nvSpPr>
        <p:spPr>
          <a:xfrm rot="10800000">
            <a:off x="6966330" y="1979306"/>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710DECC-BCFB-4A20-8907-BD8D9F08628D}"/>
              </a:ext>
            </a:extLst>
          </p:cNvPr>
          <p:cNvSpPr txBox="1"/>
          <p:nvPr/>
        </p:nvSpPr>
        <p:spPr>
          <a:xfrm>
            <a:off x="2887597" y="2398178"/>
            <a:ext cx="1444498" cy="369332"/>
          </a:xfrm>
          <a:prstGeom prst="rect">
            <a:avLst/>
          </a:prstGeom>
          <a:noFill/>
        </p:spPr>
        <p:txBody>
          <a:bodyPr wrap="none" rtlCol="0">
            <a:spAutoFit/>
          </a:bodyPr>
          <a:lstStyle/>
          <a:p>
            <a:r>
              <a:rPr lang="en-US" dirty="0"/>
              <a:t>Sorted Items</a:t>
            </a:r>
          </a:p>
        </p:txBody>
      </p:sp>
      <p:sp>
        <p:nvSpPr>
          <p:cNvPr id="11" name="TextBox 10">
            <a:extLst>
              <a:ext uri="{FF2B5EF4-FFF2-40B4-BE49-F238E27FC236}">
                <a16:creationId xmlns:a16="http://schemas.microsoft.com/office/drawing/2014/main" id="{8CB4FFCD-14B9-44F3-8D7A-DC87732E0C18}"/>
              </a:ext>
            </a:extLst>
          </p:cNvPr>
          <p:cNvSpPr txBox="1"/>
          <p:nvPr/>
        </p:nvSpPr>
        <p:spPr>
          <a:xfrm>
            <a:off x="8314874" y="2398178"/>
            <a:ext cx="1700978" cy="369332"/>
          </a:xfrm>
          <a:prstGeom prst="rect">
            <a:avLst/>
          </a:prstGeom>
          <a:noFill/>
        </p:spPr>
        <p:txBody>
          <a:bodyPr wrap="none" rtlCol="0">
            <a:spAutoFit/>
          </a:bodyPr>
          <a:lstStyle/>
          <a:p>
            <a:r>
              <a:rPr lang="en-US" dirty="0"/>
              <a:t>Unsorted Items</a:t>
            </a:r>
          </a:p>
        </p:txBody>
      </p:sp>
      <p:sp>
        <p:nvSpPr>
          <p:cNvPr id="12" name="TextBox 11">
            <a:extLst>
              <a:ext uri="{FF2B5EF4-FFF2-40B4-BE49-F238E27FC236}">
                <a16:creationId xmlns:a16="http://schemas.microsoft.com/office/drawing/2014/main" id="{90F6A7F8-8D10-433B-B5D2-65E60DD61D1C}"/>
              </a:ext>
            </a:extLst>
          </p:cNvPr>
          <p:cNvSpPr txBox="1"/>
          <p:nvPr/>
        </p:nvSpPr>
        <p:spPr>
          <a:xfrm>
            <a:off x="6409917" y="2542833"/>
            <a:ext cx="1431802" cy="369332"/>
          </a:xfrm>
          <a:prstGeom prst="rect">
            <a:avLst/>
          </a:prstGeom>
          <a:noFill/>
        </p:spPr>
        <p:txBody>
          <a:bodyPr wrap="none" rtlCol="0">
            <a:spAutoFit/>
          </a:bodyPr>
          <a:lstStyle/>
          <a:p>
            <a:r>
              <a:rPr lang="en-US" dirty="0"/>
              <a:t>Current Item</a:t>
            </a:r>
          </a:p>
        </p:txBody>
      </p:sp>
      <p:sp>
        <p:nvSpPr>
          <p:cNvPr id="13" name="TextBox 12">
            <a:extLst>
              <a:ext uri="{FF2B5EF4-FFF2-40B4-BE49-F238E27FC236}">
                <a16:creationId xmlns:a16="http://schemas.microsoft.com/office/drawing/2014/main" id="{EE30CC08-46FF-48ED-8026-59D6404521FB}"/>
              </a:ext>
            </a:extLst>
          </p:cNvPr>
          <p:cNvSpPr txBox="1"/>
          <p:nvPr/>
        </p:nvSpPr>
        <p:spPr>
          <a:xfrm>
            <a:off x="575239" y="3156440"/>
            <a:ext cx="5876930" cy="3323987"/>
          </a:xfrm>
          <a:prstGeom prst="rect">
            <a:avLst/>
          </a:prstGeom>
          <a:noFill/>
          <a:ln>
            <a:solidFill>
              <a:srgbClr val="4C3282"/>
            </a:solidFill>
          </a:ln>
        </p:spPr>
        <p:txBody>
          <a:bodyPr wrap="none" rtlCol="0">
            <a:spAutoFit/>
          </a:bodyPr>
          <a:lstStyle/>
          <a:p>
            <a:r>
              <a:rPr lang="en-US" sz="1400" dirty="0">
                <a:latin typeface="Courier New" panose="02070309020205020404" pitchFamily="49" charset="0"/>
                <a:cs typeface="Courier New" panose="02070309020205020404" pitchFamily="49" charset="0"/>
              </a:rPr>
              <a:t>public void </a:t>
            </a:r>
            <a:r>
              <a:rPr lang="en-US" sz="1400" dirty="0" err="1">
                <a:latin typeface="Courier New" panose="02070309020205020404" pitchFamily="49" charset="0"/>
                <a:cs typeface="Courier New" panose="02070309020205020404" pitchFamily="49" charset="0"/>
              </a:rPr>
              <a:t>insertionSort</a:t>
            </a:r>
            <a:r>
              <a:rPr lang="en-US" sz="1400" dirty="0">
                <a:latin typeface="Courier New" panose="02070309020205020404" pitchFamily="49" charset="0"/>
                <a:cs typeface="Courier New" panose="02070309020205020404" pitchFamily="49" charset="0"/>
              </a:rPr>
              <a:t>(collection) {</a:t>
            </a:r>
          </a:p>
          <a:p>
            <a:r>
              <a:rPr lang="en-US" sz="1400" dirty="0">
                <a:latin typeface="Courier New" panose="02070309020205020404" pitchFamily="49" charset="0"/>
                <a:cs typeface="Courier New" panose="02070309020205020404" pitchFamily="49" charset="0"/>
              </a:rPr>
              <a:t>   for (entire list) </a:t>
            </a:r>
          </a:p>
          <a:p>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currentItem</a:t>
            </a:r>
            <a:r>
              <a:rPr lang="en-US" sz="1400" dirty="0">
                <a:latin typeface="Courier New" panose="02070309020205020404" pitchFamily="49" charset="0"/>
                <a:cs typeface="Courier New" panose="02070309020205020404" pitchFamily="49" charset="0"/>
              </a:rPr>
              <a:t> is smaller than </a:t>
            </a:r>
            <a:r>
              <a:rPr lang="en-US" sz="1400" dirty="0" err="1">
                <a:latin typeface="Courier New" panose="02070309020205020404" pitchFamily="49" charset="0"/>
                <a:cs typeface="Courier New" panose="02070309020205020404" pitchFamily="49" charset="0"/>
              </a:rPr>
              <a:t>largestSorted</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int </a:t>
            </a:r>
            <a:r>
              <a:rPr lang="en-US" sz="1400" dirty="0" err="1">
                <a:latin typeface="Courier New" panose="02070309020205020404" pitchFamily="49" charset="0"/>
                <a:cs typeface="Courier New" panose="02070309020205020404" pitchFamily="49" charset="0"/>
              </a:rPr>
              <a:t>newIndex</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findSpot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currentItem</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shift(</a:t>
            </a:r>
            <a:r>
              <a:rPr lang="en-US" sz="1400" dirty="0" err="1">
                <a:latin typeface="Courier New" panose="02070309020205020404" pitchFamily="49" charset="0"/>
                <a:cs typeface="Courier New" panose="02070309020205020404" pitchFamily="49" charset="0"/>
              </a:rPr>
              <a:t>newIndex</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currentItem</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public int </a:t>
            </a:r>
            <a:r>
              <a:rPr lang="en-US" sz="1400" dirty="0" err="1">
                <a:latin typeface="Courier New" panose="02070309020205020404" pitchFamily="49" charset="0"/>
                <a:cs typeface="Courier New" panose="02070309020205020404" pitchFamily="49" charset="0"/>
              </a:rPr>
              <a:t>findSpot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currentItem</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for (sorted list going backwards)</a:t>
            </a:r>
          </a:p>
          <a:p>
            <a:r>
              <a:rPr lang="en-US" sz="1400" dirty="0">
                <a:latin typeface="Courier New" panose="02070309020205020404" pitchFamily="49" charset="0"/>
                <a:cs typeface="Courier New" panose="02070309020205020404" pitchFamily="49" charset="0"/>
              </a:rPr>
              <a:t>      if (spot found) return</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public void shift(</a:t>
            </a:r>
            <a:r>
              <a:rPr lang="en-US" sz="1400" dirty="0" err="1">
                <a:latin typeface="Courier New" panose="02070309020205020404" pitchFamily="49" charset="0"/>
                <a:cs typeface="Courier New" panose="02070309020205020404" pitchFamily="49" charset="0"/>
              </a:rPr>
              <a:t>newIndex</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currentItem</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for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currentItem</a:t>
            </a:r>
            <a:r>
              <a:rPr lang="en-US" sz="1400" dirty="0">
                <a:latin typeface="Courier New" panose="02070309020205020404" pitchFamily="49" charset="0"/>
                <a:cs typeface="Courier New" panose="02070309020205020404" pitchFamily="49" charset="0"/>
              </a:rPr>
              <a:t> &gt; </a:t>
            </a:r>
            <a:r>
              <a:rPr lang="en-US" sz="1400" dirty="0" err="1">
                <a:latin typeface="Courier New" panose="02070309020205020404" pitchFamily="49" charset="0"/>
                <a:cs typeface="Courier New" panose="02070309020205020404" pitchFamily="49" charset="0"/>
              </a:rPr>
              <a:t>newIndex</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item[i+1] = item[</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item[</a:t>
            </a:r>
            <a:r>
              <a:rPr lang="en-US" sz="1400" dirty="0" err="1">
                <a:latin typeface="Courier New" panose="02070309020205020404" pitchFamily="49" charset="0"/>
                <a:cs typeface="Courier New" panose="02070309020205020404" pitchFamily="49" charset="0"/>
              </a:rPr>
              <a:t>newIndex</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currentItem</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a:t>
            </a:r>
          </a:p>
        </p:txBody>
      </p:sp>
      <p:sp>
        <p:nvSpPr>
          <p:cNvPr id="15" name="TextBox 14">
            <a:extLst>
              <a:ext uri="{FF2B5EF4-FFF2-40B4-BE49-F238E27FC236}">
                <a16:creationId xmlns:a16="http://schemas.microsoft.com/office/drawing/2014/main" id="{27CA98CE-F8C0-45B4-8DEA-06128719451C}"/>
              </a:ext>
            </a:extLst>
          </p:cNvPr>
          <p:cNvSpPr txBox="1"/>
          <p:nvPr/>
        </p:nvSpPr>
        <p:spPr>
          <a:xfrm>
            <a:off x="6409917" y="3525773"/>
            <a:ext cx="2200539" cy="2585323"/>
          </a:xfrm>
          <a:prstGeom prst="rect">
            <a:avLst/>
          </a:prstGeom>
          <a:noFill/>
        </p:spPr>
        <p:txBody>
          <a:bodyPr wrap="none" rtlCol="0">
            <a:spAutoFit/>
          </a:bodyPr>
          <a:lstStyle/>
          <a:p>
            <a:r>
              <a:rPr lang="en-US" dirty="0"/>
              <a:t>Worst case runtime?</a:t>
            </a:r>
          </a:p>
          <a:p>
            <a:endParaRPr lang="en-US" dirty="0"/>
          </a:p>
          <a:p>
            <a:r>
              <a:rPr lang="en-US" dirty="0"/>
              <a:t>Best case runtime?</a:t>
            </a:r>
          </a:p>
          <a:p>
            <a:endParaRPr lang="en-US" dirty="0"/>
          </a:p>
          <a:p>
            <a:r>
              <a:rPr lang="en-US" dirty="0"/>
              <a:t>In-practice runtime?</a:t>
            </a:r>
          </a:p>
          <a:p>
            <a:endParaRPr lang="en-US" dirty="0"/>
          </a:p>
          <a:p>
            <a:r>
              <a:rPr lang="en-US" dirty="0"/>
              <a:t>Stable?</a:t>
            </a:r>
          </a:p>
          <a:p>
            <a:endParaRPr lang="en-US" dirty="0"/>
          </a:p>
          <a:p>
            <a:r>
              <a:rPr lang="en-US" dirty="0"/>
              <a:t>In-place?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1F33E82-977C-4C03-8F82-944AF7FE8FD7}"/>
                  </a:ext>
                </a:extLst>
              </p:cNvPr>
              <p:cNvSpPr txBox="1"/>
              <p:nvPr/>
            </p:nvSpPr>
            <p:spPr>
              <a:xfrm>
                <a:off x="8610456" y="3530153"/>
                <a:ext cx="8186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Θ</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baseline="30000" dirty="0">
                          <a:latin typeface="Cambria Math" panose="02040503050406030204" pitchFamily="18" charset="0"/>
                        </a:rPr>
                        <m:t>2</m:t>
                      </m:r>
                      <m:r>
                        <a:rPr lang="en-US" i="1" dirty="0">
                          <a:latin typeface="Cambria Math" panose="02040503050406030204" pitchFamily="18" charset="0"/>
                        </a:rPr>
                        <m:t>)</m:t>
                      </m:r>
                    </m:oMath>
                  </m:oMathPara>
                </a14:m>
                <a:endParaRPr lang="en-US" dirty="0"/>
              </a:p>
            </p:txBody>
          </p:sp>
        </mc:Choice>
        <mc:Fallback xmlns="">
          <p:sp>
            <p:nvSpPr>
              <p:cNvPr id="16" name="TextBox 15">
                <a:extLst>
                  <a:ext uri="{FF2B5EF4-FFF2-40B4-BE49-F238E27FC236}">
                    <a16:creationId xmlns:a16="http://schemas.microsoft.com/office/drawing/2014/main" id="{51F33E82-977C-4C03-8F82-944AF7FE8FD7}"/>
                  </a:ext>
                </a:extLst>
              </p:cNvPr>
              <p:cNvSpPr txBox="1">
                <a:spLocks noRot="1" noChangeAspect="1" noMove="1" noResize="1" noEditPoints="1" noAdjustHandles="1" noChangeArrowheads="1" noChangeShapeType="1" noTextEdit="1"/>
              </p:cNvSpPr>
              <p:nvPr/>
            </p:nvSpPr>
            <p:spPr>
              <a:xfrm>
                <a:off x="8610456" y="3530153"/>
                <a:ext cx="818686" cy="369332"/>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1CEC140-0563-439A-8939-D552FA3A50B8}"/>
                  </a:ext>
                </a:extLst>
              </p:cNvPr>
              <p:cNvSpPr txBox="1"/>
              <p:nvPr/>
            </p:nvSpPr>
            <p:spPr>
              <a:xfrm>
                <a:off x="8651332" y="4064864"/>
                <a:ext cx="7377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Θ</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21CEC140-0563-439A-8939-D552FA3A50B8}"/>
                  </a:ext>
                </a:extLst>
              </p:cNvPr>
              <p:cNvSpPr txBox="1">
                <a:spLocks noRot="1" noChangeAspect="1" noMove="1" noResize="1" noEditPoints="1" noAdjustHandles="1" noChangeArrowheads="1" noChangeShapeType="1" noTextEdit="1"/>
              </p:cNvSpPr>
              <p:nvPr/>
            </p:nvSpPr>
            <p:spPr>
              <a:xfrm>
                <a:off x="8651332" y="4064864"/>
                <a:ext cx="737702" cy="369332"/>
              </a:xfrm>
              <a:prstGeom prst="rect">
                <a:avLst/>
              </a:prstGeom>
              <a:blipFill>
                <a:blip r:embed="rId3"/>
                <a:stretch>
                  <a:fillRect b="-13333"/>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B80C4975-3DB9-4215-AAD9-ADC9E0963064}"/>
              </a:ext>
            </a:extLst>
          </p:cNvPr>
          <p:cNvSpPr txBox="1"/>
          <p:nvPr/>
        </p:nvSpPr>
        <p:spPr>
          <a:xfrm>
            <a:off x="8651331" y="5147546"/>
            <a:ext cx="504241" cy="369332"/>
          </a:xfrm>
          <a:prstGeom prst="rect">
            <a:avLst/>
          </a:prstGeom>
          <a:noFill/>
        </p:spPr>
        <p:txBody>
          <a:bodyPr wrap="none" rtlCol="0">
            <a:spAutoFit/>
          </a:bodyPr>
          <a:lstStyle/>
          <a:p>
            <a:r>
              <a:rPr lang="en-US" dirty="0"/>
              <a:t>Yes</a:t>
            </a:r>
          </a:p>
        </p:txBody>
      </p:sp>
      <p:sp>
        <p:nvSpPr>
          <p:cNvPr id="20" name="TextBox 19">
            <a:extLst>
              <a:ext uri="{FF2B5EF4-FFF2-40B4-BE49-F238E27FC236}">
                <a16:creationId xmlns:a16="http://schemas.microsoft.com/office/drawing/2014/main" id="{FF3DB73B-8BF6-4F01-9CC2-7C62C39666B4}"/>
              </a:ext>
            </a:extLst>
          </p:cNvPr>
          <p:cNvSpPr txBox="1"/>
          <p:nvPr/>
        </p:nvSpPr>
        <p:spPr>
          <a:xfrm>
            <a:off x="8666030" y="5682257"/>
            <a:ext cx="504241" cy="369332"/>
          </a:xfrm>
          <a:prstGeom prst="rect">
            <a:avLst/>
          </a:prstGeom>
          <a:noFill/>
        </p:spPr>
        <p:txBody>
          <a:bodyPr wrap="none" rtlCol="0">
            <a:spAutoFit/>
          </a:bodyPr>
          <a:lstStyle/>
          <a:p>
            <a:r>
              <a:rPr lang="en-US" dirty="0"/>
              <a:t>Yes</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F6A7999-D386-4DF1-A268-357EDCFF006E}"/>
                  </a:ext>
                </a:extLst>
              </p:cNvPr>
              <p:cNvSpPr txBox="1"/>
              <p:nvPr/>
            </p:nvSpPr>
            <p:spPr>
              <a:xfrm>
                <a:off x="8607572" y="4626185"/>
                <a:ext cx="8186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Θ</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baseline="30000" dirty="0">
                          <a:latin typeface="Cambria Math" panose="02040503050406030204" pitchFamily="18" charset="0"/>
                        </a:rPr>
                        <m:t>2</m:t>
                      </m:r>
                      <m:r>
                        <a:rPr lang="en-US" i="1" dirty="0">
                          <a:latin typeface="Cambria Math" panose="02040503050406030204" pitchFamily="18" charset="0"/>
                        </a:rPr>
                        <m:t>)</m:t>
                      </m:r>
                    </m:oMath>
                  </m:oMathPara>
                </a14:m>
                <a:endParaRPr lang="en-US" dirty="0"/>
              </a:p>
            </p:txBody>
          </p:sp>
        </mc:Choice>
        <mc:Fallback xmlns="">
          <p:sp>
            <p:nvSpPr>
              <p:cNvPr id="21" name="TextBox 20">
                <a:extLst>
                  <a:ext uri="{FF2B5EF4-FFF2-40B4-BE49-F238E27FC236}">
                    <a16:creationId xmlns:a16="http://schemas.microsoft.com/office/drawing/2014/main" id="{6F6A7999-D386-4DF1-A268-357EDCFF006E}"/>
                  </a:ext>
                </a:extLst>
              </p:cNvPr>
              <p:cNvSpPr txBox="1">
                <a:spLocks noRot="1" noChangeAspect="1" noMove="1" noResize="1" noEditPoints="1" noAdjustHandles="1" noChangeArrowheads="1" noChangeShapeType="1" noTextEdit="1"/>
              </p:cNvSpPr>
              <p:nvPr/>
            </p:nvSpPr>
            <p:spPr>
              <a:xfrm>
                <a:off x="8607572" y="4626185"/>
                <a:ext cx="818686" cy="369332"/>
              </a:xfrm>
              <a:prstGeom prst="rect">
                <a:avLst/>
              </a:prstGeom>
              <a:blipFill>
                <a:blip r:embed="rId4"/>
                <a:stretch>
                  <a:fillRect b="-13333"/>
                </a:stretch>
              </a:blipFill>
            </p:spPr>
            <p:txBody>
              <a:bodyPr/>
              <a:lstStyle/>
              <a:p>
                <a:r>
                  <a:rPr lang="en-US">
                    <a:noFill/>
                  </a:rPr>
                  <a:t> </a:t>
                </a:r>
              </a:p>
            </p:txBody>
          </p:sp>
        </mc:Fallback>
      </mc:AlternateContent>
      <p:sp>
        <p:nvSpPr>
          <p:cNvPr id="22" name="Arrow: Curved Up 21">
            <a:extLst>
              <a:ext uri="{FF2B5EF4-FFF2-40B4-BE49-F238E27FC236}">
                <a16:creationId xmlns:a16="http://schemas.microsoft.com/office/drawing/2014/main" id="{4B1CEDB2-101C-4B97-BB39-2F6C1A390BF7}"/>
              </a:ext>
            </a:extLst>
          </p:cNvPr>
          <p:cNvSpPr/>
          <p:nvPr/>
        </p:nvSpPr>
        <p:spPr>
          <a:xfrm rot="10800000">
            <a:off x="4574004" y="662881"/>
            <a:ext cx="2551814"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ooter Placeholder 2">
            <a:extLst>
              <a:ext uri="{FF2B5EF4-FFF2-40B4-BE49-F238E27FC236}">
                <a16:creationId xmlns:a16="http://schemas.microsoft.com/office/drawing/2014/main" id="{C91AFA33-6E0E-0540-A1A3-F70B35259C6E}"/>
              </a:ext>
            </a:extLst>
          </p:cNvPr>
          <p:cNvSpPr>
            <a:spLocks noGrp="1"/>
          </p:cNvSpPr>
          <p:nvPr>
            <p:ph type="ftr" sz="quarter" idx="11"/>
          </p:nvPr>
        </p:nvSpPr>
        <p:spPr>
          <a:xfrm>
            <a:off x="4842742" y="6544402"/>
            <a:ext cx="5901459" cy="274320"/>
          </a:xfrm>
        </p:spPr>
        <p:txBody>
          <a:bodyPr/>
          <a:lstStyle/>
          <a:p>
            <a:r>
              <a:rPr lang="es-ES" dirty="0"/>
              <a:t>CSE 373 18 </a:t>
            </a:r>
            <a:r>
              <a:rPr lang="es-ES" dirty="0" err="1"/>
              <a:t>sp</a:t>
            </a:r>
            <a:r>
              <a:rPr lang="es-ES" dirty="0"/>
              <a:t> – </a:t>
            </a:r>
            <a:r>
              <a:rPr lang="es-ES" dirty="0" err="1"/>
              <a:t>Kasey</a:t>
            </a:r>
            <a:r>
              <a:rPr lang="es-ES" dirty="0"/>
              <a:t> </a:t>
            </a:r>
            <a:r>
              <a:rPr lang="es-ES" dirty="0" err="1"/>
              <a:t>Champion</a:t>
            </a:r>
            <a:endParaRPr lang="en-US" dirty="0"/>
          </a:p>
        </p:txBody>
      </p:sp>
    </p:spTree>
    <p:extLst>
      <p:ext uri="{BB962C8B-B14F-4D97-AF65-F5344CB8AC3E}">
        <p14:creationId xmlns:p14="http://schemas.microsoft.com/office/powerpoint/2010/main" val="222167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1FDC-47E0-104B-BD88-02EE15F83957}"/>
              </a:ext>
            </a:extLst>
          </p:cNvPr>
          <p:cNvSpPr>
            <a:spLocks noGrp="1"/>
          </p:cNvSpPr>
          <p:nvPr>
            <p:ph type="title"/>
          </p:nvPr>
        </p:nvSpPr>
        <p:spPr/>
        <p:txBody>
          <a:bodyPr/>
          <a:lstStyle/>
          <a:p>
            <a:r>
              <a:rPr lang="en-US" dirty="0"/>
              <a:t>Insertion Sort Stability</a:t>
            </a:r>
          </a:p>
        </p:txBody>
      </p:sp>
      <p:sp>
        <p:nvSpPr>
          <p:cNvPr id="4" name="Slide Number Placeholder 3">
            <a:extLst>
              <a:ext uri="{FF2B5EF4-FFF2-40B4-BE49-F238E27FC236}">
                <a16:creationId xmlns:a16="http://schemas.microsoft.com/office/drawing/2014/main" id="{6A266528-BEFA-F242-A529-6F4071875A76}"/>
              </a:ext>
            </a:extLst>
          </p:cNvPr>
          <p:cNvSpPr>
            <a:spLocks noGrp="1"/>
          </p:cNvSpPr>
          <p:nvPr>
            <p:ph type="sldNum" sz="quarter" idx="12"/>
          </p:nvPr>
        </p:nvSpPr>
        <p:spPr/>
        <p:txBody>
          <a:bodyPr/>
          <a:lstStyle/>
          <a:p>
            <a:fld id="{659665DE-58FC-41F4-AC58-2C90A5E00527}" type="slidenum">
              <a:rPr lang="en-US" smtClean="0"/>
              <a:t>17</a:t>
            </a:fld>
            <a:endParaRPr lang="en-US"/>
          </a:p>
        </p:txBody>
      </p:sp>
      <p:sp>
        <p:nvSpPr>
          <p:cNvPr id="5" name="Footer Placeholder 4">
            <a:extLst>
              <a:ext uri="{FF2B5EF4-FFF2-40B4-BE49-F238E27FC236}">
                <a16:creationId xmlns:a16="http://schemas.microsoft.com/office/drawing/2014/main" id="{A99AE637-A50B-5540-81DB-DE56BDB333BD}"/>
              </a:ext>
            </a:extLst>
          </p:cNvPr>
          <p:cNvSpPr>
            <a:spLocks noGrp="1"/>
          </p:cNvSpPr>
          <p:nvPr>
            <p:ph type="ftr" sz="quarter" idx="11"/>
          </p:nvPr>
        </p:nvSpPr>
        <p:spPr/>
        <p:txBody>
          <a:bodyPr/>
          <a:lstStyle/>
          <a:p>
            <a:r>
              <a:rPr lang="en-US"/>
              <a:t>CSE 373 20 SP – champion &amp; Chun</a:t>
            </a:r>
            <a:endParaRPr lang="en-US" dirty="0"/>
          </a:p>
        </p:txBody>
      </p:sp>
      <p:graphicFrame>
        <p:nvGraphicFramePr>
          <p:cNvPr id="6" name="Content Placeholder 6">
            <a:extLst>
              <a:ext uri="{FF2B5EF4-FFF2-40B4-BE49-F238E27FC236}">
                <a16:creationId xmlns:a16="http://schemas.microsoft.com/office/drawing/2014/main" id="{CD0D6D66-AC67-0242-A9E9-598BE25784BE}"/>
              </a:ext>
            </a:extLst>
          </p:cNvPr>
          <p:cNvGraphicFramePr>
            <a:graphicFrameLocks noGrp="1"/>
          </p:cNvGraphicFramePr>
          <p:nvPr>
            <p:ph idx="1"/>
            <p:extLst>
              <p:ext uri="{D42A27DB-BD31-4B8C-83A1-F6EECF244321}">
                <p14:modId xmlns:p14="http://schemas.microsoft.com/office/powerpoint/2010/main" val="3777295521"/>
              </p:ext>
            </p:extLst>
          </p:nvPr>
        </p:nvGraphicFramePr>
        <p:xfrm>
          <a:off x="737699" y="1439120"/>
          <a:ext cx="7055769"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5a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CA"/>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5b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extLst>
                  <a:ext uri="{0D108BD9-81ED-4DB2-BD59-A6C34878D82A}">
                    <a16:rowId xmlns:a16="http://schemas.microsoft.com/office/drawing/2014/main" val="3150267970"/>
                  </a:ext>
                </a:extLst>
              </a:tr>
            </a:tbl>
          </a:graphicData>
        </a:graphic>
      </p:graphicFrame>
      <p:sp>
        <p:nvSpPr>
          <p:cNvPr id="13" name="TextBox 12">
            <a:extLst>
              <a:ext uri="{FF2B5EF4-FFF2-40B4-BE49-F238E27FC236}">
                <a16:creationId xmlns:a16="http://schemas.microsoft.com/office/drawing/2014/main" id="{2CAFF68B-C24C-C445-81E1-B859A33F362D}"/>
              </a:ext>
            </a:extLst>
          </p:cNvPr>
          <p:cNvSpPr txBox="1"/>
          <p:nvPr/>
        </p:nvSpPr>
        <p:spPr>
          <a:xfrm>
            <a:off x="1081084" y="1219982"/>
            <a:ext cx="357790" cy="369332"/>
          </a:xfrm>
          <a:prstGeom prst="rect">
            <a:avLst/>
          </a:prstGeom>
          <a:noFill/>
        </p:spPr>
        <p:txBody>
          <a:bodyPr wrap="none" rtlCol="0">
            <a:spAutoFit/>
          </a:bodyPr>
          <a:lstStyle/>
          <a:p>
            <a:r>
              <a:rPr lang="en-US" b="1" dirty="0">
                <a:solidFill>
                  <a:srgbClr val="4C3282"/>
                </a:solidFill>
              </a:rPr>
              <a:t>✓</a:t>
            </a:r>
          </a:p>
        </p:txBody>
      </p:sp>
      <p:graphicFrame>
        <p:nvGraphicFramePr>
          <p:cNvPr id="14" name="Content Placeholder 6">
            <a:extLst>
              <a:ext uri="{FF2B5EF4-FFF2-40B4-BE49-F238E27FC236}">
                <a16:creationId xmlns:a16="http://schemas.microsoft.com/office/drawing/2014/main" id="{727EDC3C-FF43-1445-ACF5-F68B640EE3DA}"/>
              </a:ext>
            </a:extLst>
          </p:cNvPr>
          <p:cNvGraphicFramePr>
            <a:graphicFrameLocks/>
          </p:cNvGraphicFramePr>
          <p:nvPr>
            <p:extLst>
              <p:ext uri="{D42A27DB-BD31-4B8C-83A1-F6EECF244321}">
                <p14:modId xmlns:p14="http://schemas.microsoft.com/office/powerpoint/2010/main" val="3216152296"/>
              </p:ext>
            </p:extLst>
          </p:nvPr>
        </p:nvGraphicFramePr>
        <p:xfrm>
          <a:off x="737699" y="2529919"/>
          <a:ext cx="7055769"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5a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CA"/>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5b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extLst>
                  <a:ext uri="{0D108BD9-81ED-4DB2-BD59-A6C34878D82A}">
                    <a16:rowId xmlns:a16="http://schemas.microsoft.com/office/drawing/2014/main" val="3150267970"/>
                  </a:ext>
                </a:extLst>
              </a:tr>
            </a:tbl>
          </a:graphicData>
        </a:graphic>
      </p:graphicFrame>
      <p:sp>
        <p:nvSpPr>
          <p:cNvPr id="8" name="U-Turn Arrow 7">
            <a:extLst>
              <a:ext uri="{FF2B5EF4-FFF2-40B4-BE49-F238E27FC236}">
                <a16:creationId xmlns:a16="http://schemas.microsoft.com/office/drawing/2014/main" id="{5347E996-7E44-D645-B5AD-C89758BD7289}"/>
              </a:ext>
            </a:extLst>
          </p:cNvPr>
          <p:cNvSpPr/>
          <p:nvPr/>
        </p:nvSpPr>
        <p:spPr>
          <a:xfrm flipH="1">
            <a:off x="1160203" y="2335351"/>
            <a:ext cx="1108665" cy="281513"/>
          </a:xfrm>
          <a:prstGeom prst="uturnArrow">
            <a:avLst>
              <a:gd name="adj1" fmla="val 9170"/>
              <a:gd name="adj2" fmla="val 25000"/>
              <a:gd name="adj3" fmla="val 33334"/>
              <a:gd name="adj4" fmla="val 32639"/>
              <a:gd name="adj5" fmla="val 94445"/>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7" name="Content Placeholder 6">
            <a:extLst>
              <a:ext uri="{FF2B5EF4-FFF2-40B4-BE49-F238E27FC236}">
                <a16:creationId xmlns:a16="http://schemas.microsoft.com/office/drawing/2014/main" id="{0EB25948-1F2B-FD4B-AD53-97557A83BC64}"/>
              </a:ext>
            </a:extLst>
          </p:cNvPr>
          <p:cNvGraphicFramePr>
            <a:graphicFrameLocks/>
          </p:cNvGraphicFramePr>
          <p:nvPr>
            <p:extLst>
              <p:ext uri="{D42A27DB-BD31-4B8C-83A1-F6EECF244321}">
                <p14:modId xmlns:p14="http://schemas.microsoft.com/office/powerpoint/2010/main" val="678499855"/>
              </p:ext>
            </p:extLst>
          </p:nvPr>
        </p:nvGraphicFramePr>
        <p:xfrm>
          <a:off x="737699" y="3668157"/>
          <a:ext cx="7055769"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CA"/>
                    </a:solidFill>
                  </a:tcPr>
                </a:tc>
                <a:tc>
                  <a:txBody>
                    <a:bodyPr/>
                    <a:lstStyle/>
                    <a:p>
                      <a:pPr algn="ctr"/>
                      <a:r>
                        <a:rPr lang="en-US" dirty="0">
                          <a:solidFill>
                            <a:schemeClr val="tx1"/>
                          </a:solidFill>
                        </a:rPr>
                        <a:t>5b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extLst>
                  <a:ext uri="{0D108BD9-81ED-4DB2-BD59-A6C34878D82A}">
                    <a16:rowId xmlns:a16="http://schemas.microsoft.com/office/drawing/2014/main" val="3150267970"/>
                  </a:ext>
                </a:extLst>
              </a:tr>
            </a:tbl>
          </a:graphicData>
        </a:graphic>
      </p:graphicFrame>
      <p:sp>
        <p:nvSpPr>
          <p:cNvPr id="18" name="U-Turn Arrow 17">
            <a:extLst>
              <a:ext uri="{FF2B5EF4-FFF2-40B4-BE49-F238E27FC236}">
                <a16:creationId xmlns:a16="http://schemas.microsoft.com/office/drawing/2014/main" id="{079A9E60-B47A-964A-83B8-EB9489711673}"/>
              </a:ext>
            </a:extLst>
          </p:cNvPr>
          <p:cNvSpPr/>
          <p:nvPr/>
        </p:nvSpPr>
        <p:spPr>
          <a:xfrm flipH="1">
            <a:off x="2177842" y="3434770"/>
            <a:ext cx="1108665" cy="281513"/>
          </a:xfrm>
          <a:prstGeom prst="uturnArrow">
            <a:avLst>
              <a:gd name="adj1" fmla="val 9170"/>
              <a:gd name="adj2" fmla="val 25000"/>
              <a:gd name="adj3" fmla="val 33334"/>
              <a:gd name="adj4" fmla="val 32639"/>
              <a:gd name="adj5" fmla="val 94445"/>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9" name="Content Placeholder 6">
            <a:extLst>
              <a:ext uri="{FF2B5EF4-FFF2-40B4-BE49-F238E27FC236}">
                <a16:creationId xmlns:a16="http://schemas.microsoft.com/office/drawing/2014/main" id="{EBCF3E2B-C13A-1246-A1A9-F663129F7F4E}"/>
              </a:ext>
            </a:extLst>
          </p:cNvPr>
          <p:cNvGraphicFramePr>
            <a:graphicFrameLocks/>
          </p:cNvGraphicFramePr>
          <p:nvPr>
            <p:extLst>
              <p:ext uri="{D42A27DB-BD31-4B8C-83A1-F6EECF244321}">
                <p14:modId xmlns:p14="http://schemas.microsoft.com/office/powerpoint/2010/main" val="2714027854"/>
              </p:ext>
            </p:extLst>
          </p:nvPr>
        </p:nvGraphicFramePr>
        <p:xfrm>
          <a:off x="737699" y="4677200"/>
          <a:ext cx="7055769"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CA"/>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extLst>
                  <a:ext uri="{0D108BD9-81ED-4DB2-BD59-A6C34878D82A}">
                    <a16:rowId xmlns:a16="http://schemas.microsoft.com/office/drawing/2014/main" val="3150267970"/>
                  </a:ext>
                </a:extLst>
              </a:tr>
            </a:tbl>
          </a:graphicData>
        </a:graphic>
      </p:graphicFrame>
      <p:sp>
        <p:nvSpPr>
          <p:cNvPr id="20" name="TextBox 19">
            <a:extLst>
              <a:ext uri="{FF2B5EF4-FFF2-40B4-BE49-F238E27FC236}">
                <a16:creationId xmlns:a16="http://schemas.microsoft.com/office/drawing/2014/main" id="{511DB747-5666-C241-A1D8-112BAC712798}"/>
              </a:ext>
            </a:extLst>
          </p:cNvPr>
          <p:cNvSpPr txBox="1"/>
          <p:nvPr/>
        </p:nvSpPr>
        <p:spPr>
          <a:xfrm>
            <a:off x="4086688" y="4443651"/>
            <a:ext cx="357790" cy="369332"/>
          </a:xfrm>
          <a:prstGeom prst="rect">
            <a:avLst/>
          </a:prstGeom>
          <a:noFill/>
        </p:spPr>
        <p:txBody>
          <a:bodyPr wrap="none" rtlCol="0">
            <a:spAutoFit/>
          </a:bodyPr>
          <a:lstStyle/>
          <a:p>
            <a:r>
              <a:rPr lang="en-US" b="1" dirty="0">
                <a:solidFill>
                  <a:srgbClr val="4C3282"/>
                </a:solidFill>
              </a:rPr>
              <a:t>✓</a:t>
            </a:r>
          </a:p>
        </p:txBody>
      </p:sp>
      <p:graphicFrame>
        <p:nvGraphicFramePr>
          <p:cNvPr id="21" name="Content Placeholder 6">
            <a:extLst>
              <a:ext uri="{FF2B5EF4-FFF2-40B4-BE49-F238E27FC236}">
                <a16:creationId xmlns:a16="http://schemas.microsoft.com/office/drawing/2014/main" id="{7A1F480B-16D3-B945-959D-347C44F80A4C}"/>
              </a:ext>
            </a:extLst>
          </p:cNvPr>
          <p:cNvGraphicFramePr>
            <a:graphicFrameLocks/>
          </p:cNvGraphicFramePr>
          <p:nvPr>
            <p:extLst>
              <p:ext uri="{D42A27DB-BD31-4B8C-83A1-F6EECF244321}">
                <p14:modId xmlns:p14="http://schemas.microsoft.com/office/powerpoint/2010/main" val="3011980313"/>
              </p:ext>
            </p:extLst>
          </p:nvPr>
        </p:nvGraphicFramePr>
        <p:xfrm>
          <a:off x="737699" y="5610801"/>
          <a:ext cx="7055769"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CCA"/>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B"/>
                    </a:solidFill>
                  </a:tcPr>
                </a:tc>
                <a:extLst>
                  <a:ext uri="{0D108BD9-81ED-4DB2-BD59-A6C34878D82A}">
                    <a16:rowId xmlns:a16="http://schemas.microsoft.com/office/drawing/2014/main" val="3150267970"/>
                  </a:ext>
                </a:extLst>
              </a:tr>
            </a:tbl>
          </a:graphicData>
        </a:graphic>
      </p:graphicFrame>
      <p:sp>
        <p:nvSpPr>
          <p:cNvPr id="9" name="TextBox 8">
            <a:extLst>
              <a:ext uri="{FF2B5EF4-FFF2-40B4-BE49-F238E27FC236}">
                <a16:creationId xmlns:a16="http://schemas.microsoft.com/office/drawing/2014/main" id="{407A9220-79F0-D04E-AB40-D510E516BE17}"/>
              </a:ext>
            </a:extLst>
          </p:cNvPr>
          <p:cNvSpPr txBox="1"/>
          <p:nvPr/>
        </p:nvSpPr>
        <p:spPr>
          <a:xfrm>
            <a:off x="8205428" y="1689020"/>
            <a:ext cx="3605572" cy="2862322"/>
          </a:xfrm>
          <a:prstGeom prst="rect">
            <a:avLst/>
          </a:prstGeom>
          <a:noFill/>
        </p:spPr>
        <p:txBody>
          <a:bodyPr wrap="square" rtlCol="0">
            <a:spAutoFit/>
          </a:bodyPr>
          <a:lstStyle/>
          <a:p>
            <a:r>
              <a:rPr lang="en-US" dirty="0"/>
              <a:t>Insertion sort is stable</a:t>
            </a:r>
          </a:p>
          <a:p>
            <a:pPr marL="285750" indent="-285750">
              <a:buFontTx/>
              <a:buChar char="-"/>
            </a:pPr>
            <a:r>
              <a:rPr lang="en-US" dirty="0"/>
              <a:t>All swaps happen between adjacent items to get current item into correct relative position within sorted portion of array</a:t>
            </a:r>
          </a:p>
          <a:p>
            <a:pPr marL="285750" indent="-285750">
              <a:buFontTx/>
              <a:buChar char="-"/>
            </a:pPr>
            <a:r>
              <a:rPr lang="en-US" dirty="0"/>
              <a:t>Duplicates will always be compared against one another in their original orientation, thus it can be maintained with proper if logic</a:t>
            </a:r>
          </a:p>
        </p:txBody>
      </p:sp>
    </p:spTree>
    <p:extLst>
      <p:ext uri="{BB962C8B-B14F-4D97-AF65-F5344CB8AC3E}">
        <p14:creationId xmlns:p14="http://schemas.microsoft.com/office/powerpoint/2010/main" val="1823650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2FB44-018C-4614-8F8E-31C7D1E9F9B9}"/>
              </a:ext>
            </a:extLst>
          </p:cNvPr>
          <p:cNvSpPr>
            <a:spLocks noGrp="1"/>
          </p:cNvSpPr>
          <p:nvPr>
            <p:ph type="title"/>
          </p:nvPr>
        </p:nvSpPr>
        <p:spPr/>
        <p:txBody>
          <a:bodyPr/>
          <a:lstStyle/>
          <a:p>
            <a:r>
              <a:rPr lang="en-US" dirty="0"/>
              <a:t>Principle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9A8BF7-19E7-4D28-8EF3-4E83892B5CB4}"/>
                  </a:ext>
                </a:extLst>
              </p:cNvPr>
              <p:cNvSpPr>
                <a:spLocks noGrp="1"/>
              </p:cNvSpPr>
              <p:nvPr>
                <p:ph idx="1"/>
              </p:nvPr>
            </p:nvSpPr>
            <p:spPr/>
            <p:txBody>
              <a:bodyPr>
                <a:normAutofit/>
              </a:bodyPr>
              <a:lstStyle/>
              <a:p>
                <a:r>
                  <a:rPr lang="en-US" dirty="0"/>
                  <a:t>Selection sort:</a:t>
                </a:r>
              </a:p>
              <a:p>
                <a:r>
                  <a:rPr lang="en-US" dirty="0"/>
                  <a:t>After </a:t>
                </a:r>
                <a14:m>
                  <m:oMath xmlns:m="http://schemas.openxmlformats.org/officeDocument/2006/math">
                    <m:r>
                      <a:rPr lang="en-US" i="1">
                        <a:latin typeface="Cambria Math" panose="02040503050406030204" pitchFamily="18" charset="0"/>
                      </a:rPr>
                      <m:t>𝑘</m:t>
                    </m:r>
                  </m:oMath>
                </a14:m>
                <a:r>
                  <a:rPr lang="en-US" dirty="0"/>
                  <a:t> iterations of the loop, the </a:t>
                </a:r>
                <a14:m>
                  <m:oMath xmlns:m="http://schemas.openxmlformats.org/officeDocument/2006/math">
                    <m:r>
                      <a:rPr lang="en-US" i="1">
                        <a:latin typeface="Cambria Math" panose="02040503050406030204" pitchFamily="18" charset="0"/>
                      </a:rPr>
                      <m:t>𝑘</m:t>
                    </m:r>
                  </m:oMath>
                </a14:m>
                <a:r>
                  <a:rPr lang="en-US" dirty="0"/>
                  <a:t> smallest elements of the array are (sorted) in indices </a:t>
                </a:r>
                <a14:m>
                  <m:oMath xmlns:m="http://schemas.openxmlformats.org/officeDocument/2006/math">
                    <m:r>
                      <a:rPr lang="en-US" i="1">
                        <a:latin typeface="Cambria Math" panose="02040503050406030204" pitchFamily="18" charset="0"/>
                      </a:rPr>
                      <m:t>0,…,</m:t>
                    </m:r>
                    <m:r>
                      <a:rPr lang="en-US" i="1">
                        <a:latin typeface="Cambria Math" panose="02040503050406030204" pitchFamily="18" charset="0"/>
                      </a:rPr>
                      <m:t>𝑘</m:t>
                    </m:r>
                    <m:r>
                      <a:rPr lang="en-US" i="1">
                        <a:latin typeface="Cambria Math" panose="02040503050406030204" pitchFamily="18" charset="0"/>
                      </a:rPr>
                      <m:t>−1</m:t>
                    </m:r>
                  </m:oMath>
                </a14:m>
                <a:endParaRPr lang="en-US" dirty="0"/>
              </a:p>
              <a:p>
                <a:r>
                  <a:rPr lang="en-US" dirty="0"/>
                  <a:t>Runs in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 time no matter what.</a:t>
                </a:r>
              </a:p>
              <a:p>
                <a:endParaRPr lang="en-US" dirty="0"/>
              </a:p>
              <a:p>
                <a:r>
                  <a:rPr lang="en-US" sz="2400" dirty="0"/>
                  <a:t>Using data structures</a:t>
                </a:r>
              </a:p>
              <a:p>
                <a:pPr lvl="1"/>
                <a:r>
                  <a:rPr lang="en-US" sz="2400" dirty="0"/>
                  <a:t>Speed up our existing ideas</a:t>
                </a:r>
              </a:p>
              <a:p>
                <a:r>
                  <a:rPr lang="en-US" sz="2400" dirty="0"/>
                  <a:t>If only we had a data structure that was good at getting the smallest item remaining in our dataset…</a:t>
                </a:r>
              </a:p>
              <a:p>
                <a:pPr lvl="1"/>
                <a:r>
                  <a:rPr lang="en-US" sz="2400" dirty="0"/>
                  <a:t>We do!</a:t>
                </a:r>
              </a:p>
            </p:txBody>
          </p:sp>
        </mc:Choice>
        <mc:Fallback xmlns="">
          <p:sp>
            <p:nvSpPr>
              <p:cNvPr id="3" name="Content Placeholder 2">
                <a:extLst>
                  <a:ext uri="{FF2B5EF4-FFF2-40B4-BE49-F238E27FC236}">
                    <a16:creationId xmlns:a16="http://schemas.microsoft.com/office/drawing/2014/main" id="{CF9A8BF7-19E7-4D28-8EF3-4E83892B5CB4}"/>
                  </a:ext>
                </a:extLst>
              </p:cNvPr>
              <p:cNvSpPr>
                <a:spLocks noGrp="1" noRot="1" noChangeAspect="1" noMove="1" noResize="1" noEditPoints="1" noAdjustHandles="1" noChangeArrowheads="1" noChangeShapeType="1" noTextEdit="1"/>
              </p:cNvSpPr>
              <p:nvPr>
                <p:ph idx="1"/>
              </p:nvPr>
            </p:nvSpPr>
            <p:spPr>
              <a:blipFill>
                <a:blip r:embed="rId2"/>
                <a:stretch>
                  <a:fillRect l="-436" t="-1509" r="-168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F33723D-5573-431D-B281-1713ED12C622}"/>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CC055F28-B357-46D5-A16F-3DE15FD7CB2C}"/>
              </a:ext>
            </a:extLst>
          </p:cNvPr>
          <p:cNvSpPr>
            <a:spLocks noGrp="1"/>
          </p:cNvSpPr>
          <p:nvPr>
            <p:ph type="sldNum" sz="quarter" idx="12"/>
          </p:nvPr>
        </p:nvSpPr>
        <p:spPr/>
        <p:txBody>
          <a:bodyPr/>
          <a:lstStyle/>
          <a:p>
            <a:fld id="{659665DE-58FC-41F4-AC58-2C90A5E00527}" type="slidenum">
              <a:rPr lang="en-US" smtClean="0"/>
              <a:t>18</a:t>
            </a:fld>
            <a:endParaRPr lang="en-US"/>
          </a:p>
        </p:txBody>
      </p:sp>
    </p:spTree>
    <p:extLst>
      <p:ext uri="{BB962C8B-B14F-4D97-AF65-F5344CB8AC3E}">
        <p14:creationId xmlns:p14="http://schemas.microsoft.com/office/powerpoint/2010/main" val="370033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6401-DF88-4DF2-B6DD-B0DA27E579BF}"/>
              </a:ext>
            </a:extLst>
          </p:cNvPr>
          <p:cNvSpPr>
            <a:spLocks noGrp="1"/>
          </p:cNvSpPr>
          <p:nvPr>
            <p:ph type="title"/>
          </p:nvPr>
        </p:nvSpPr>
        <p:spPr/>
        <p:txBody>
          <a:bodyPr/>
          <a:lstStyle/>
          <a:p>
            <a:r>
              <a:rPr lang="en-US" dirty="0"/>
              <a:t>Heap Sort</a:t>
            </a:r>
          </a:p>
        </p:txBody>
      </p:sp>
      <p:sp>
        <p:nvSpPr>
          <p:cNvPr id="3" name="Content Placeholder 2">
            <a:extLst>
              <a:ext uri="{FF2B5EF4-FFF2-40B4-BE49-F238E27FC236}">
                <a16:creationId xmlns:a16="http://schemas.microsoft.com/office/drawing/2014/main" id="{482E7ECC-00D1-42C0-BE22-0F7BB6CD87CA}"/>
              </a:ext>
            </a:extLst>
          </p:cNvPr>
          <p:cNvSpPr>
            <a:spLocks noGrp="1"/>
          </p:cNvSpPr>
          <p:nvPr>
            <p:ph idx="1"/>
          </p:nvPr>
        </p:nvSpPr>
        <p:spPr/>
        <p:txBody>
          <a:bodyPr/>
          <a:lstStyle/>
          <a:p>
            <a:r>
              <a:rPr lang="en-US" dirty="0"/>
              <a:t>1. run Floyd’s </a:t>
            </a:r>
            <a:r>
              <a:rPr lang="en-US" dirty="0" err="1"/>
              <a:t>buildHeap</a:t>
            </a:r>
            <a:r>
              <a:rPr lang="en-US" dirty="0"/>
              <a:t> on your data</a:t>
            </a:r>
          </a:p>
          <a:p>
            <a:r>
              <a:rPr lang="en-US" dirty="0"/>
              <a:t>2. call </a:t>
            </a:r>
            <a:r>
              <a:rPr lang="en-US" dirty="0" err="1"/>
              <a:t>removeMin</a:t>
            </a:r>
            <a:r>
              <a:rPr lang="en-US" dirty="0"/>
              <a:t> n times</a:t>
            </a:r>
          </a:p>
        </p:txBody>
      </p:sp>
      <p:sp>
        <p:nvSpPr>
          <p:cNvPr id="5" name="Slide Number Placeholder 4">
            <a:extLst>
              <a:ext uri="{FF2B5EF4-FFF2-40B4-BE49-F238E27FC236}">
                <a16:creationId xmlns:a16="http://schemas.microsoft.com/office/drawing/2014/main" id="{7A842B36-D062-4A4A-A20E-ECE597011E44}"/>
              </a:ext>
            </a:extLst>
          </p:cNvPr>
          <p:cNvSpPr>
            <a:spLocks noGrp="1"/>
          </p:cNvSpPr>
          <p:nvPr>
            <p:ph type="sldNum" sz="quarter" idx="12"/>
          </p:nvPr>
        </p:nvSpPr>
        <p:spPr/>
        <p:txBody>
          <a:bodyPr/>
          <a:lstStyle/>
          <a:p>
            <a:fld id="{659665DE-58FC-41F4-AC58-2C90A5E00527}" type="slidenum">
              <a:rPr lang="en-US" smtClean="0"/>
              <a:t>19</a:t>
            </a:fld>
            <a:endParaRPr lang="en-US"/>
          </a:p>
        </p:txBody>
      </p:sp>
      <p:sp>
        <p:nvSpPr>
          <p:cNvPr id="6" name="TextBox 5">
            <a:extLst>
              <a:ext uri="{FF2B5EF4-FFF2-40B4-BE49-F238E27FC236}">
                <a16:creationId xmlns:a16="http://schemas.microsoft.com/office/drawing/2014/main" id="{B63806DE-EC7F-4942-98B0-5E2097C57B59}"/>
              </a:ext>
            </a:extLst>
          </p:cNvPr>
          <p:cNvSpPr txBox="1"/>
          <p:nvPr/>
        </p:nvSpPr>
        <p:spPr>
          <a:xfrm>
            <a:off x="677641" y="2894236"/>
            <a:ext cx="3728906" cy="1384995"/>
          </a:xfrm>
          <a:prstGeom prst="rect">
            <a:avLst/>
          </a:prstGeom>
          <a:noFill/>
          <a:ln>
            <a:solidFill>
              <a:srgbClr val="4C3282"/>
            </a:solidFill>
          </a:ln>
        </p:spPr>
        <p:txBody>
          <a:bodyPr wrap="none" rtlCol="0">
            <a:spAutoFit/>
          </a:bodyPr>
          <a:lstStyle/>
          <a:p>
            <a:r>
              <a:rPr lang="en-US" sz="1400" dirty="0">
                <a:latin typeface="Courier New" panose="02070309020205020404" pitchFamily="49" charset="0"/>
                <a:cs typeface="Courier New" panose="02070309020205020404" pitchFamily="49" charset="0"/>
              </a:rPr>
              <a:t>public void </a:t>
            </a:r>
            <a:r>
              <a:rPr lang="en-US" sz="1400" dirty="0" err="1">
                <a:latin typeface="Courier New" panose="02070309020205020404" pitchFamily="49" charset="0"/>
                <a:cs typeface="Courier New" panose="02070309020205020404" pitchFamily="49" charset="0"/>
              </a:rPr>
              <a:t>heapSort</a:t>
            </a:r>
            <a:r>
              <a:rPr lang="en-US" sz="1400" dirty="0">
                <a:latin typeface="Courier New" panose="02070309020205020404" pitchFamily="49" charset="0"/>
                <a:cs typeface="Courier New" panose="02070309020205020404" pitchFamily="49" charset="0"/>
              </a:rPr>
              <a:t>(input) {</a:t>
            </a:r>
          </a:p>
          <a:p>
            <a:r>
              <a:rPr lang="en-US" sz="1400" dirty="0">
                <a:latin typeface="Courier New" panose="02070309020205020404" pitchFamily="49" charset="0"/>
                <a:cs typeface="Courier New" panose="02070309020205020404" pitchFamily="49" charset="0"/>
              </a:rPr>
              <a:t>   E[] heap = </a:t>
            </a:r>
            <a:r>
              <a:rPr lang="en-US" sz="1400" dirty="0" err="1">
                <a:latin typeface="Courier New" panose="02070309020205020404" pitchFamily="49" charset="0"/>
                <a:cs typeface="Courier New" panose="02070309020205020404" pitchFamily="49" charset="0"/>
              </a:rPr>
              <a:t>buildHeap</a:t>
            </a:r>
            <a:r>
              <a:rPr lang="en-US" sz="1400" dirty="0">
                <a:latin typeface="Courier New" panose="02070309020205020404" pitchFamily="49" charset="0"/>
                <a:cs typeface="Courier New" panose="02070309020205020404" pitchFamily="49" charset="0"/>
              </a:rPr>
              <a:t>(input)</a:t>
            </a:r>
          </a:p>
          <a:p>
            <a:r>
              <a:rPr lang="en-US" sz="1400" dirty="0">
                <a:latin typeface="Courier New" panose="02070309020205020404" pitchFamily="49" charset="0"/>
                <a:cs typeface="Courier New" panose="02070309020205020404" pitchFamily="49" charset="0"/>
              </a:rPr>
              <a:t>   E[] output = new E[n]</a:t>
            </a:r>
          </a:p>
          <a:p>
            <a:r>
              <a:rPr lang="en-US" sz="1400" dirty="0">
                <a:latin typeface="Courier New" panose="02070309020205020404" pitchFamily="49" charset="0"/>
                <a:cs typeface="Courier New" panose="02070309020205020404" pitchFamily="49" charset="0"/>
              </a:rPr>
              <a:t>   for (n) </a:t>
            </a:r>
          </a:p>
          <a:p>
            <a:r>
              <a:rPr lang="en-US" sz="1400" dirty="0">
                <a:latin typeface="Courier New" panose="02070309020205020404" pitchFamily="49" charset="0"/>
                <a:cs typeface="Courier New" panose="02070309020205020404" pitchFamily="49" charset="0"/>
              </a:rPr>
              <a:t>      output[</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removeMin</a:t>
            </a:r>
            <a:r>
              <a:rPr lang="en-US" sz="1400" dirty="0">
                <a:latin typeface="Courier New" panose="02070309020205020404" pitchFamily="49" charset="0"/>
                <a:cs typeface="Courier New" panose="02070309020205020404" pitchFamily="49" charset="0"/>
              </a:rPr>
              <a:t>(heap)</a:t>
            </a:r>
          </a:p>
          <a:p>
            <a:r>
              <a:rPr lang="en-US" sz="1400"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EBD11CE6-C834-4EBB-AEA5-088709F835EF}"/>
              </a:ext>
            </a:extLst>
          </p:cNvPr>
          <p:cNvSpPr txBox="1"/>
          <p:nvPr/>
        </p:nvSpPr>
        <p:spPr>
          <a:xfrm>
            <a:off x="7483806" y="2808820"/>
            <a:ext cx="2200539" cy="2585323"/>
          </a:xfrm>
          <a:prstGeom prst="rect">
            <a:avLst/>
          </a:prstGeom>
          <a:noFill/>
        </p:spPr>
        <p:txBody>
          <a:bodyPr wrap="none" rtlCol="0">
            <a:spAutoFit/>
          </a:bodyPr>
          <a:lstStyle/>
          <a:p>
            <a:r>
              <a:rPr lang="en-US" dirty="0"/>
              <a:t>Worst case runtime?</a:t>
            </a:r>
          </a:p>
          <a:p>
            <a:endParaRPr lang="en-US" dirty="0"/>
          </a:p>
          <a:p>
            <a:r>
              <a:rPr lang="en-US" dirty="0"/>
              <a:t>Best case runtime?</a:t>
            </a:r>
          </a:p>
          <a:p>
            <a:endParaRPr lang="en-US" dirty="0"/>
          </a:p>
          <a:p>
            <a:r>
              <a:rPr lang="en-US" dirty="0"/>
              <a:t>In-practice runtime?</a:t>
            </a:r>
          </a:p>
          <a:p>
            <a:endParaRPr lang="en-US" dirty="0"/>
          </a:p>
          <a:p>
            <a:r>
              <a:rPr lang="en-US" dirty="0"/>
              <a:t>Stable?</a:t>
            </a:r>
          </a:p>
          <a:p>
            <a:endParaRPr lang="en-US" dirty="0"/>
          </a:p>
          <a:p>
            <a:r>
              <a:rPr lang="en-US" dirty="0"/>
              <a:t>In-place?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4A5B99-44B7-4F6C-9749-D45F4EB7A17D}"/>
                  </a:ext>
                </a:extLst>
              </p:cNvPr>
              <p:cNvSpPr txBox="1"/>
              <p:nvPr/>
            </p:nvSpPr>
            <p:spPr>
              <a:xfrm>
                <a:off x="9684345" y="2813200"/>
                <a:ext cx="12498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Θ</m:t>
                      </m:r>
                      <m:r>
                        <a:rPr lang="en-US" i="1" dirty="0" smtClean="0">
                          <a:latin typeface="Cambria Math" panose="02040503050406030204" pitchFamily="18" charset="0"/>
                        </a:rPr>
                        <m:t>(</m:t>
                      </m:r>
                      <m:r>
                        <a:rPr lang="en-US" i="1" dirty="0" err="1">
                          <a:latin typeface="Cambria Math" panose="02040503050406030204" pitchFamily="18" charset="0"/>
                        </a:rPr>
                        <m:t>𝑛</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log</m:t>
                          </m:r>
                        </m:fName>
                        <m:e>
                          <m:r>
                            <a:rPr lang="en-US" b="0" i="1" dirty="0" smtClean="0">
                              <a:latin typeface="Cambria Math" panose="02040503050406030204" pitchFamily="18" charset="0"/>
                            </a:rPr>
                            <m:t>𝑛</m:t>
                          </m:r>
                        </m:e>
                      </m:func>
                      <m:r>
                        <a:rPr lang="en-US" b="0" i="0" dirty="0" smtClean="0">
                          <a:latin typeface="Cambria Math" panose="02040503050406030204" pitchFamily="18" charset="0"/>
                        </a:rPr>
                        <m:t>)</m:t>
                      </m:r>
                    </m:oMath>
                  </m:oMathPara>
                </a14:m>
                <a:endParaRPr lang="en-US" dirty="0"/>
              </a:p>
            </p:txBody>
          </p:sp>
        </mc:Choice>
        <mc:Fallback xmlns="">
          <p:sp>
            <p:nvSpPr>
              <p:cNvPr id="8" name="TextBox 7">
                <a:extLst>
                  <a:ext uri="{FF2B5EF4-FFF2-40B4-BE49-F238E27FC236}">
                    <a16:creationId xmlns:a16="http://schemas.microsoft.com/office/drawing/2014/main" id="{004A5B99-44B7-4F6C-9749-D45F4EB7A17D}"/>
                  </a:ext>
                </a:extLst>
              </p:cNvPr>
              <p:cNvSpPr txBox="1">
                <a:spLocks noRot="1" noChangeAspect="1" noMove="1" noResize="1" noEditPoints="1" noAdjustHandles="1" noChangeArrowheads="1" noChangeShapeType="1" noTextEdit="1"/>
              </p:cNvSpPr>
              <p:nvPr/>
            </p:nvSpPr>
            <p:spPr>
              <a:xfrm>
                <a:off x="9684345" y="2813200"/>
                <a:ext cx="1249829" cy="369332"/>
              </a:xfrm>
              <a:prstGeom prst="rect">
                <a:avLst/>
              </a:prstGeom>
              <a:blipFill>
                <a:blip r:embed="rId2"/>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F1C7182-E058-4D40-82E8-612BE1AE19C6}"/>
                  </a:ext>
                </a:extLst>
              </p:cNvPr>
              <p:cNvSpPr txBox="1"/>
              <p:nvPr/>
            </p:nvSpPr>
            <p:spPr>
              <a:xfrm>
                <a:off x="9725221" y="3347911"/>
                <a:ext cx="7176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Θ</m:t>
                      </m:r>
                      <m:r>
                        <a:rPr lang="en-US" i="1" dirty="0">
                          <a:latin typeface="Cambria Math" panose="02040503050406030204" pitchFamily="18" charset="0"/>
                        </a:rPr>
                        <m:t>(</m:t>
                      </m:r>
                      <m:r>
                        <a:rPr lang="en-US" i="1" dirty="0" err="1">
                          <a:latin typeface="Cambria Math" panose="02040503050406030204" pitchFamily="18" charset="0"/>
                        </a:rPr>
                        <m:t>𝑛</m:t>
                      </m:r>
                      <m:r>
                        <a:rPr lang="en-US" dirty="0">
                          <a:latin typeface="Cambria Math" panose="02040503050406030204" pitchFamily="18" charset="0"/>
                        </a:rPr>
                        <m:t>)</m:t>
                      </m:r>
                    </m:oMath>
                  </m:oMathPara>
                </a14:m>
                <a:endParaRPr lang="en-US" dirty="0"/>
              </a:p>
            </p:txBody>
          </p:sp>
        </mc:Choice>
        <mc:Fallback xmlns="">
          <p:sp>
            <p:nvSpPr>
              <p:cNvPr id="9" name="TextBox 8">
                <a:extLst>
                  <a:ext uri="{FF2B5EF4-FFF2-40B4-BE49-F238E27FC236}">
                    <a16:creationId xmlns:a16="http://schemas.microsoft.com/office/drawing/2014/main" id="{DF1C7182-E058-4D40-82E8-612BE1AE19C6}"/>
                  </a:ext>
                </a:extLst>
              </p:cNvPr>
              <p:cNvSpPr txBox="1">
                <a:spLocks noRot="1" noChangeAspect="1" noMove="1" noResize="1" noEditPoints="1" noAdjustHandles="1" noChangeArrowheads="1" noChangeShapeType="1" noTextEdit="1"/>
              </p:cNvSpPr>
              <p:nvPr/>
            </p:nvSpPr>
            <p:spPr>
              <a:xfrm>
                <a:off x="9725221" y="3347911"/>
                <a:ext cx="717632" cy="369332"/>
              </a:xfrm>
              <a:prstGeom prst="rect">
                <a:avLst/>
              </a:prstGeom>
              <a:blipFill>
                <a:blip r:embed="rId3"/>
                <a:stretch>
                  <a:fillRect b="-13793"/>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0C4077E-2C6D-4E0C-863B-262D6B219BA1}"/>
              </a:ext>
            </a:extLst>
          </p:cNvPr>
          <p:cNvSpPr txBox="1"/>
          <p:nvPr/>
        </p:nvSpPr>
        <p:spPr>
          <a:xfrm>
            <a:off x="9725220" y="4430593"/>
            <a:ext cx="486030" cy="369332"/>
          </a:xfrm>
          <a:prstGeom prst="rect">
            <a:avLst/>
          </a:prstGeom>
          <a:noFill/>
        </p:spPr>
        <p:txBody>
          <a:bodyPr wrap="none" rtlCol="0">
            <a:spAutoFit/>
          </a:bodyPr>
          <a:lstStyle/>
          <a:p>
            <a:r>
              <a:rPr lang="en-US" dirty="0"/>
              <a:t>No</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D2C42AB-6E93-4FC0-99CD-D45CB44A7F1A}"/>
                  </a:ext>
                </a:extLst>
              </p:cNvPr>
              <p:cNvSpPr txBox="1"/>
              <p:nvPr/>
            </p:nvSpPr>
            <p:spPr>
              <a:xfrm>
                <a:off x="9681461" y="3909232"/>
                <a:ext cx="12498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Θ</m:t>
                      </m:r>
                      <m:r>
                        <a:rPr lang="en-US" i="1" dirty="0">
                          <a:latin typeface="Cambria Math" panose="02040503050406030204" pitchFamily="18" charset="0"/>
                        </a:rPr>
                        <m:t>(</m:t>
                      </m:r>
                      <m:r>
                        <a:rPr lang="en-US" i="1" dirty="0" err="1">
                          <a:latin typeface="Cambria Math" panose="02040503050406030204" pitchFamily="18" charset="0"/>
                        </a:rPr>
                        <m:t>𝑛</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log</m:t>
                          </m:r>
                        </m:fName>
                        <m:e>
                          <m:r>
                            <a:rPr lang="en-US" i="1" dirty="0">
                              <a:latin typeface="Cambria Math" panose="02040503050406030204" pitchFamily="18" charset="0"/>
                            </a:rPr>
                            <m:t>𝑛</m:t>
                          </m:r>
                        </m:e>
                      </m:func>
                      <m:r>
                        <a:rPr lang="en-US" dirty="0">
                          <a:latin typeface="Cambria Math" panose="02040503050406030204" pitchFamily="18" charset="0"/>
                        </a:rPr>
                        <m:t>)</m:t>
                      </m:r>
                    </m:oMath>
                  </m:oMathPara>
                </a14:m>
                <a:endParaRPr lang="en-US" dirty="0"/>
              </a:p>
            </p:txBody>
          </p:sp>
        </mc:Choice>
        <mc:Fallback xmlns="">
          <p:sp>
            <p:nvSpPr>
              <p:cNvPr id="12" name="TextBox 11">
                <a:extLst>
                  <a:ext uri="{FF2B5EF4-FFF2-40B4-BE49-F238E27FC236}">
                    <a16:creationId xmlns:a16="http://schemas.microsoft.com/office/drawing/2014/main" id="{FD2C42AB-6E93-4FC0-99CD-D45CB44A7F1A}"/>
                  </a:ext>
                </a:extLst>
              </p:cNvPr>
              <p:cNvSpPr txBox="1">
                <a:spLocks noRot="1" noChangeAspect="1" noMove="1" noResize="1" noEditPoints="1" noAdjustHandles="1" noChangeArrowheads="1" noChangeShapeType="1" noTextEdit="1"/>
              </p:cNvSpPr>
              <p:nvPr/>
            </p:nvSpPr>
            <p:spPr>
              <a:xfrm>
                <a:off x="9681461" y="3909232"/>
                <a:ext cx="1249829" cy="369332"/>
              </a:xfrm>
              <a:prstGeom prst="rect">
                <a:avLst/>
              </a:prstGeom>
              <a:blipFill>
                <a:blip r:embed="rId4"/>
                <a:stretch>
                  <a:fillRect b="-13333"/>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A4852793-B87D-48BE-8189-485C9D303F95}"/>
              </a:ext>
            </a:extLst>
          </p:cNvPr>
          <p:cNvSpPr/>
          <p:nvPr/>
        </p:nvSpPr>
        <p:spPr>
          <a:xfrm>
            <a:off x="6729679" y="263276"/>
            <a:ext cx="5162952" cy="369332"/>
          </a:xfrm>
          <a:prstGeom prst="rect">
            <a:avLst/>
          </a:prstGeom>
        </p:spPr>
        <p:txBody>
          <a:bodyPr wrap="none">
            <a:spAutoFit/>
          </a:bodyPr>
          <a:lstStyle/>
          <a:p>
            <a:r>
              <a:rPr lang="en-US" dirty="0">
                <a:hlinkClick r:id="rId5"/>
              </a:rPr>
              <a:t>https://www.youtube.com/watch?v=Xw2D9aJRBY4</a:t>
            </a:r>
            <a:endParaRPr lang="en-US" dirty="0"/>
          </a:p>
        </p:txBody>
      </p:sp>
      <p:sp>
        <p:nvSpPr>
          <p:cNvPr id="14" name="Footer Placeholder 2">
            <a:extLst>
              <a:ext uri="{FF2B5EF4-FFF2-40B4-BE49-F238E27FC236}">
                <a16:creationId xmlns:a16="http://schemas.microsoft.com/office/drawing/2014/main" id="{E9E5D4DA-0681-8B4D-A716-5CC88133D96D}"/>
              </a:ext>
            </a:extLst>
          </p:cNvPr>
          <p:cNvSpPr>
            <a:spLocks noGrp="1"/>
          </p:cNvSpPr>
          <p:nvPr>
            <p:ph type="ftr" sz="quarter" idx="11"/>
          </p:nvPr>
        </p:nvSpPr>
        <p:spPr>
          <a:xfrm>
            <a:off x="4842742" y="6544402"/>
            <a:ext cx="5901459" cy="274320"/>
          </a:xfrm>
        </p:spPr>
        <p:txBody>
          <a:bodyPr/>
          <a:lstStyle/>
          <a:p>
            <a:r>
              <a:rPr lang="es-ES" dirty="0"/>
              <a:t>CSE 373 18 </a:t>
            </a:r>
            <a:r>
              <a:rPr lang="es-ES" dirty="0" err="1"/>
              <a:t>sp</a:t>
            </a:r>
            <a:r>
              <a:rPr lang="es-ES" dirty="0"/>
              <a:t> – </a:t>
            </a:r>
            <a:r>
              <a:rPr lang="es-ES" dirty="0" err="1"/>
              <a:t>Kasey</a:t>
            </a:r>
            <a:r>
              <a:rPr lang="es-ES" dirty="0"/>
              <a:t> </a:t>
            </a:r>
            <a:r>
              <a:rPr lang="es-ES" dirty="0" err="1"/>
              <a:t>Champion</a:t>
            </a:r>
            <a:endParaRPr lang="en-US" dirty="0"/>
          </a:p>
        </p:txBody>
      </p:sp>
      <p:sp>
        <p:nvSpPr>
          <p:cNvPr id="4" name="TextBox 3">
            <a:extLst>
              <a:ext uri="{FF2B5EF4-FFF2-40B4-BE49-F238E27FC236}">
                <a16:creationId xmlns:a16="http://schemas.microsoft.com/office/drawing/2014/main" id="{7F66AC90-D90B-1543-A367-8DE2757A6FE9}"/>
              </a:ext>
            </a:extLst>
          </p:cNvPr>
          <p:cNvSpPr txBox="1"/>
          <p:nvPr/>
        </p:nvSpPr>
        <p:spPr>
          <a:xfrm>
            <a:off x="9725220" y="4985839"/>
            <a:ext cx="1760675" cy="369332"/>
          </a:xfrm>
          <a:prstGeom prst="rect">
            <a:avLst/>
          </a:prstGeom>
          <a:noFill/>
        </p:spPr>
        <p:txBody>
          <a:bodyPr wrap="none" rtlCol="0">
            <a:spAutoFit/>
          </a:bodyPr>
          <a:lstStyle/>
          <a:p>
            <a:r>
              <a:rPr lang="en-US" dirty="0"/>
              <a:t>If we get clever…</a:t>
            </a:r>
          </a:p>
        </p:txBody>
      </p:sp>
    </p:spTree>
    <p:extLst>
      <p:ext uri="{BB962C8B-B14F-4D97-AF65-F5344CB8AC3E}">
        <p14:creationId xmlns:p14="http://schemas.microsoft.com/office/powerpoint/2010/main" val="167066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7E5E-4F7E-3843-B7C5-365C3DDDD922}"/>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64D9C278-775F-234B-9C07-BF8CF70FF616}"/>
              </a:ext>
            </a:extLst>
          </p:cNvPr>
          <p:cNvSpPr>
            <a:spLocks noGrp="1"/>
          </p:cNvSpPr>
          <p:nvPr>
            <p:ph idx="1"/>
          </p:nvPr>
        </p:nvSpPr>
        <p:spPr>
          <a:xfrm>
            <a:off x="575240" y="1463857"/>
            <a:ext cx="8059309" cy="4845504"/>
          </a:xfrm>
        </p:spPr>
        <p:txBody>
          <a:bodyPr>
            <a:normAutofit/>
          </a:bodyPr>
          <a:lstStyle/>
          <a:p>
            <a:r>
              <a:rPr lang="en-US" dirty="0"/>
              <a:t>Assignment Reminders</a:t>
            </a:r>
          </a:p>
          <a:p>
            <a:pPr lvl="1"/>
            <a:r>
              <a:rPr lang="en-US" dirty="0"/>
              <a:t>Project 4 due Wednesday May 20</a:t>
            </a:r>
            <a:r>
              <a:rPr lang="en-US" baseline="30000" dirty="0"/>
              <a:t>th</a:t>
            </a:r>
          </a:p>
          <a:p>
            <a:pPr lvl="1"/>
            <a:r>
              <a:rPr lang="en-US" dirty="0"/>
              <a:t>Exercise 5 due Friday May 22nd</a:t>
            </a:r>
          </a:p>
          <a:p>
            <a:r>
              <a:rPr lang="en-US" dirty="0"/>
              <a:t>Emails</a:t>
            </a:r>
          </a:p>
          <a:p>
            <a:pPr lvl="1"/>
            <a:r>
              <a:rPr lang="en-US" dirty="0"/>
              <a:t>Just FYI we’re still working through all the emails, so we know people haven’t gotten a response yet.  If it helps your sanity, feel free to re-ping just so you know it’s somewhat recent. If you do… be sure to include both Kasey and Zach on the email (if you email one of us it’s harder to track). Or better yet use the staff email for general concerns / if you’re comfortable with it.</a:t>
            </a:r>
          </a:p>
          <a:p>
            <a:pPr lvl="2"/>
            <a:r>
              <a:rPr lang="en-US" dirty="0">
                <a:hlinkClick r:id="rId2"/>
              </a:rPr>
              <a:t>chunz2@cs.washington.edu</a:t>
            </a:r>
            <a:endParaRPr lang="en-US" dirty="0"/>
          </a:p>
          <a:p>
            <a:pPr lvl="2"/>
            <a:r>
              <a:rPr lang="en-US" dirty="0">
                <a:hlinkClick r:id="rId3"/>
              </a:rPr>
              <a:t>champk@cs.washington.edu</a:t>
            </a:r>
            <a:endParaRPr lang="en-US" dirty="0"/>
          </a:p>
          <a:p>
            <a:pPr lvl="1"/>
            <a:r>
              <a:rPr lang="en-US" dirty="0"/>
              <a:t>please use staff mail for questions or notifications so things don't get missed</a:t>
            </a:r>
          </a:p>
          <a:p>
            <a:pPr lvl="2"/>
            <a:r>
              <a:rPr lang="en-US" dirty="0">
                <a:hlinkClick r:id="rId4"/>
              </a:rPr>
              <a:t>cse373-staff@cs.washington.edu</a:t>
            </a:r>
            <a:endParaRPr lang="en-US" dirty="0"/>
          </a:p>
        </p:txBody>
      </p:sp>
      <p:sp>
        <p:nvSpPr>
          <p:cNvPr id="4" name="Slide Number Placeholder 3">
            <a:extLst>
              <a:ext uri="{FF2B5EF4-FFF2-40B4-BE49-F238E27FC236}">
                <a16:creationId xmlns:a16="http://schemas.microsoft.com/office/drawing/2014/main" id="{F534B836-62EE-3F4E-96C9-5297E699C7DE}"/>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5" name="Footer Placeholder 4">
            <a:extLst>
              <a:ext uri="{FF2B5EF4-FFF2-40B4-BE49-F238E27FC236}">
                <a16:creationId xmlns:a16="http://schemas.microsoft.com/office/drawing/2014/main" id="{FC04462C-9E6A-8B4B-9C14-62D4A71F61C3}"/>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4034258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2762-3C91-4F48-9AD7-3FB899C00E1A}"/>
              </a:ext>
            </a:extLst>
          </p:cNvPr>
          <p:cNvSpPr>
            <a:spLocks noGrp="1"/>
          </p:cNvSpPr>
          <p:nvPr>
            <p:ph type="title"/>
          </p:nvPr>
        </p:nvSpPr>
        <p:spPr/>
        <p:txBody>
          <a:bodyPr/>
          <a:lstStyle/>
          <a:p>
            <a:r>
              <a:rPr lang="en-US" dirty="0"/>
              <a:t>In Place Heap Sort</a:t>
            </a:r>
          </a:p>
        </p:txBody>
      </p:sp>
      <p:sp>
        <p:nvSpPr>
          <p:cNvPr id="5" name="Slide Number Placeholder 4">
            <a:extLst>
              <a:ext uri="{FF2B5EF4-FFF2-40B4-BE49-F238E27FC236}">
                <a16:creationId xmlns:a16="http://schemas.microsoft.com/office/drawing/2014/main" id="{2FA466CF-C5C1-4A89-AA49-FBABEA77757E}"/>
              </a:ext>
            </a:extLst>
          </p:cNvPr>
          <p:cNvSpPr>
            <a:spLocks noGrp="1"/>
          </p:cNvSpPr>
          <p:nvPr>
            <p:ph type="sldNum" sz="quarter" idx="12"/>
          </p:nvPr>
        </p:nvSpPr>
        <p:spPr/>
        <p:txBody>
          <a:bodyPr/>
          <a:lstStyle/>
          <a:p>
            <a:fld id="{659665DE-58FC-41F4-AC58-2C90A5E00527}" type="slidenum">
              <a:rPr lang="en-US" smtClean="0"/>
              <a:t>20</a:t>
            </a:fld>
            <a:endParaRPr lang="en-US"/>
          </a:p>
        </p:txBody>
      </p:sp>
      <p:graphicFrame>
        <p:nvGraphicFramePr>
          <p:cNvPr id="16" name="Content Placeholder 6">
            <a:extLst>
              <a:ext uri="{FF2B5EF4-FFF2-40B4-BE49-F238E27FC236}">
                <a16:creationId xmlns:a16="http://schemas.microsoft.com/office/drawing/2014/main" id="{6C76A5A9-04E5-44CC-8B3C-45E4D1E825F1}"/>
              </a:ext>
            </a:extLst>
          </p:cNvPr>
          <p:cNvGraphicFramePr>
            <a:graphicFrameLocks/>
          </p:cNvGraphicFramePr>
          <p:nvPr/>
        </p:nvGraphicFramePr>
        <p:xfrm>
          <a:off x="1056165" y="1195188"/>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17" name="Left Brace 16">
            <a:extLst>
              <a:ext uri="{FF2B5EF4-FFF2-40B4-BE49-F238E27FC236}">
                <a16:creationId xmlns:a16="http://schemas.microsoft.com/office/drawing/2014/main" id="{72919F19-BC94-4FAB-8754-22E5B00C09FE}"/>
              </a:ext>
            </a:extLst>
          </p:cNvPr>
          <p:cNvSpPr/>
          <p:nvPr/>
        </p:nvSpPr>
        <p:spPr>
          <a:xfrm rot="16200000">
            <a:off x="5926870" y="-2822538"/>
            <a:ext cx="338260" cy="10079677"/>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a:extLst>
              <a:ext uri="{FF2B5EF4-FFF2-40B4-BE49-F238E27FC236}">
                <a16:creationId xmlns:a16="http://schemas.microsoft.com/office/drawing/2014/main" id="{6C292C45-92F1-4A13-A765-5E0E9E6025B3}"/>
              </a:ext>
            </a:extLst>
          </p:cNvPr>
          <p:cNvSpPr/>
          <p:nvPr/>
        </p:nvSpPr>
        <p:spPr>
          <a:xfrm rot="16200000">
            <a:off x="10943849" y="2194441"/>
            <a:ext cx="338260" cy="45719"/>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7D62F6ED-44EA-45BE-920D-9A73E299606B}"/>
              </a:ext>
            </a:extLst>
          </p:cNvPr>
          <p:cNvSpPr txBox="1"/>
          <p:nvPr/>
        </p:nvSpPr>
        <p:spPr>
          <a:xfrm>
            <a:off x="5812841" y="2365415"/>
            <a:ext cx="712054" cy="369332"/>
          </a:xfrm>
          <a:prstGeom prst="rect">
            <a:avLst/>
          </a:prstGeom>
          <a:noFill/>
        </p:spPr>
        <p:txBody>
          <a:bodyPr wrap="none" rtlCol="0">
            <a:spAutoFit/>
          </a:bodyPr>
          <a:lstStyle/>
          <a:p>
            <a:r>
              <a:rPr lang="en-US" dirty="0"/>
              <a:t>Heap</a:t>
            </a:r>
          </a:p>
        </p:txBody>
      </p:sp>
      <p:sp>
        <p:nvSpPr>
          <p:cNvPr id="20" name="TextBox 19">
            <a:extLst>
              <a:ext uri="{FF2B5EF4-FFF2-40B4-BE49-F238E27FC236}">
                <a16:creationId xmlns:a16="http://schemas.microsoft.com/office/drawing/2014/main" id="{8D3DBE4D-863B-40F9-AB64-EC62B71D4E21}"/>
              </a:ext>
            </a:extLst>
          </p:cNvPr>
          <p:cNvSpPr txBox="1"/>
          <p:nvPr/>
        </p:nvSpPr>
        <p:spPr>
          <a:xfrm>
            <a:off x="10367870" y="2370124"/>
            <a:ext cx="1444498" cy="369332"/>
          </a:xfrm>
          <a:prstGeom prst="rect">
            <a:avLst/>
          </a:prstGeom>
          <a:noFill/>
        </p:spPr>
        <p:txBody>
          <a:bodyPr wrap="none" rtlCol="0">
            <a:spAutoFit/>
          </a:bodyPr>
          <a:lstStyle/>
          <a:p>
            <a:r>
              <a:rPr lang="en-US" dirty="0"/>
              <a:t>Sorted Items</a:t>
            </a:r>
          </a:p>
        </p:txBody>
      </p:sp>
      <p:sp>
        <p:nvSpPr>
          <p:cNvPr id="21" name="TextBox 20">
            <a:extLst>
              <a:ext uri="{FF2B5EF4-FFF2-40B4-BE49-F238E27FC236}">
                <a16:creationId xmlns:a16="http://schemas.microsoft.com/office/drawing/2014/main" id="{199EF7A3-59DF-4217-9DEB-9855F1A1DAD5}"/>
              </a:ext>
            </a:extLst>
          </p:cNvPr>
          <p:cNvSpPr txBox="1"/>
          <p:nvPr/>
        </p:nvSpPr>
        <p:spPr>
          <a:xfrm>
            <a:off x="834447" y="2587855"/>
            <a:ext cx="1431802" cy="369332"/>
          </a:xfrm>
          <a:prstGeom prst="rect">
            <a:avLst/>
          </a:prstGeom>
          <a:noFill/>
        </p:spPr>
        <p:txBody>
          <a:bodyPr wrap="none" rtlCol="0">
            <a:spAutoFit/>
          </a:bodyPr>
          <a:lstStyle/>
          <a:p>
            <a:r>
              <a:rPr lang="en-US" dirty="0"/>
              <a:t>Current Item</a:t>
            </a:r>
          </a:p>
        </p:txBody>
      </p:sp>
      <p:sp>
        <p:nvSpPr>
          <p:cNvPr id="22" name="Arrow: Down 21">
            <a:extLst>
              <a:ext uri="{FF2B5EF4-FFF2-40B4-BE49-F238E27FC236}">
                <a16:creationId xmlns:a16="http://schemas.microsoft.com/office/drawing/2014/main" id="{BD4CD201-B4C9-4B4D-8DC3-0B67BB6F4520}"/>
              </a:ext>
            </a:extLst>
          </p:cNvPr>
          <p:cNvSpPr/>
          <p:nvPr/>
        </p:nvSpPr>
        <p:spPr>
          <a:xfrm rot="10800000">
            <a:off x="1390861" y="1992519"/>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Curved Up 22">
            <a:extLst>
              <a:ext uri="{FF2B5EF4-FFF2-40B4-BE49-F238E27FC236}">
                <a16:creationId xmlns:a16="http://schemas.microsoft.com/office/drawing/2014/main" id="{619943E0-75D9-4458-9232-3EF1FD7AFC34}"/>
              </a:ext>
            </a:extLst>
          </p:cNvPr>
          <p:cNvSpPr/>
          <p:nvPr/>
        </p:nvSpPr>
        <p:spPr>
          <a:xfrm rot="10800000" flipH="1">
            <a:off x="1658138" y="577267"/>
            <a:ext cx="9102011" cy="685320"/>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urved Up 23">
            <a:extLst>
              <a:ext uri="{FF2B5EF4-FFF2-40B4-BE49-F238E27FC236}">
                <a16:creationId xmlns:a16="http://schemas.microsoft.com/office/drawing/2014/main" id="{A0853AEA-92F1-4EA4-B08B-40E5BBBF202E}"/>
              </a:ext>
            </a:extLst>
          </p:cNvPr>
          <p:cNvSpPr/>
          <p:nvPr/>
        </p:nvSpPr>
        <p:spPr>
          <a:xfrm rot="10800000">
            <a:off x="1498649" y="207625"/>
            <a:ext cx="9102011" cy="811978"/>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7" name="Content Placeholder 6">
            <a:extLst>
              <a:ext uri="{FF2B5EF4-FFF2-40B4-BE49-F238E27FC236}">
                <a16:creationId xmlns:a16="http://schemas.microsoft.com/office/drawing/2014/main" id="{2F03078E-4338-46D2-B2F9-F59DD9B10983}"/>
              </a:ext>
            </a:extLst>
          </p:cNvPr>
          <p:cNvGraphicFramePr>
            <a:graphicFrameLocks/>
          </p:cNvGraphicFramePr>
          <p:nvPr/>
        </p:nvGraphicFramePr>
        <p:xfrm>
          <a:off x="1056165" y="3049078"/>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28" name="Left Brace 27">
            <a:extLst>
              <a:ext uri="{FF2B5EF4-FFF2-40B4-BE49-F238E27FC236}">
                <a16:creationId xmlns:a16="http://schemas.microsoft.com/office/drawing/2014/main" id="{2007D5E0-31AA-4208-8E5B-83DD3D196BF9}"/>
              </a:ext>
            </a:extLst>
          </p:cNvPr>
          <p:cNvSpPr/>
          <p:nvPr/>
        </p:nvSpPr>
        <p:spPr>
          <a:xfrm rot="16200000">
            <a:off x="5402509" y="-444286"/>
            <a:ext cx="338260" cy="9030954"/>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996DF560-680F-45C7-AEA7-4C3F1D5204AF}"/>
              </a:ext>
            </a:extLst>
          </p:cNvPr>
          <p:cNvSpPr/>
          <p:nvPr/>
        </p:nvSpPr>
        <p:spPr>
          <a:xfrm rot="16200000">
            <a:off x="10442349" y="3546830"/>
            <a:ext cx="338260" cy="1048721"/>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2A902DD5-2C02-4833-8C9D-3A045DA68B6C}"/>
              </a:ext>
            </a:extLst>
          </p:cNvPr>
          <p:cNvSpPr txBox="1"/>
          <p:nvPr/>
        </p:nvSpPr>
        <p:spPr>
          <a:xfrm>
            <a:off x="5287864" y="4220428"/>
            <a:ext cx="712054" cy="369332"/>
          </a:xfrm>
          <a:prstGeom prst="rect">
            <a:avLst/>
          </a:prstGeom>
          <a:noFill/>
        </p:spPr>
        <p:txBody>
          <a:bodyPr wrap="none" rtlCol="0">
            <a:spAutoFit/>
          </a:bodyPr>
          <a:lstStyle/>
          <a:p>
            <a:r>
              <a:rPr lang="en-US" dirty="0"/>
              <a:t>Heap</a:t>
            </a:r>
          </a:p>
        </p:txBody>
      </p:sp>
      <p:sp>
        <p:nvSpPr>
          <p:cNvPr id="31" name="TextBox 30">
            <a:extLst>
              <a:ext uri="{FF2B5EF4-FFF2-40B4-BE49-F238E27FC236}">
                <a16:creationId xmlns:a16="http://schemas.microsoft.com/office/drawing/2014/main" id="{FA637F1C-C2DB-4540-A6F3-464DAC9B88BD}"/>
              </a:ext>
            </a:extLst>
          </p:cNvPr>
          <p:cNvSpPr txBox="1"/>
          <p:nvPr/>
        </p:nvSpPr>
        <p:spPr>
          <a:xfrm>
            <a:off x="9889230" y="4240321"/>
            <a:ext cx="1444498" cy="369332"/>
          </a:xfrm>
          <a:prstGeom prst="rect">
            <a:avLst/>
          </a:prstGeom>
          <a:noFill/>
        </p:spPr>
        <p:txBody>
          <a:bodyPr wrap="none" rtlCol="0">
            <a:spAutoFit/>
          </a:bodyPr>
          <a:lstStyle/>
          <a:p>
            <a:r>
              <a:rPr lang="en-US" dirty="0"/>
              <a:t>Sorted Items</a:t>
            </a:r>
          </a:p>
        </p:txBody>
      </p:sp>
      <p:sp>
        <p:nvSpPr>
          <p:cNvPr id="32" name="TextBox 31">
            <a:extLst>
              <a:ext uri="{FF2B5EF4-FFF2-40B4-BE49-F238E27FC236}">
                <a16:creationId xmlns:a16="http://schemas.microsoft.com/office/drawing/2014/main" id="{B8986AB5-7C36-4768-9637-A4DA3D5154AD}"/>
              </a:ext>
            </a:extLst>
          </p:cNvPr>
          <p:cNvSpPr txBox="1"/>
          <p:nvPr/>
        </p:nvSpPr>
        <p:spPr>
          <a:xfrm>
            <a:off x="834447" y="4441745"/>
            <a:ext cx="1431802" cy="369332"/>
          </a:xfrm>
          <a:prstGeom prst="rect">
            <a:avLst/>
          </a:prstGeom>
          <a:noFill/>
        </p:spPr>
        <p:txBody>
          <a:bodyPr wrap="none" rtlCol="0">
            <a:spAutoFit/>
          </a:bodyPr>
          <a:lstStyle/>
          <a:p>
            <a:r>
              <a:rPr lang="en-US" dirty="0"/>
              <a:t>Current Item</a:t>
            </a:r>
          </a:p>
        </p:txBody>
      </p:sp>
      <p:sp>
        <p:nvSpPr>
          <p:cNvPr id="33" name="Arrow: Down 32">
            <a:extLst>
              <a:ext uri="{FF2B5EF4-FFF2-40B4-BE49-F238E27FC236}">
                <a16:creationId xmlns:a16="http://schemas.microsoft.com/office/drawing/2014/main" id="{258A13B5-4531-4D7A-AAB2-C9DC3C787D99}"/>
              </a:ext>
            </a:extLst>
          </p:cNvPr>
          <p:cNvSpPr/>
          <p:nvPr/>
        </p:nvSpPr>
        <p:spPr>
          <a:xfrm rot="10800000">
            <a:off x="1390861" y="3846409"/>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Content Placeholder 6">
            <a:extLst>
              <a:ext uri="{FF2B5EF4-FFF2-40B4-BE49-F238E27FC236}">
                <a16:creationId xmlns:a16="http://schemas.microsoft.com/office/drawing/2014/main" id="{1B39B718-5B45-4CB9-A205-CC460E30F5CE}"/>
              </a:ext>
            </a:extLst>
          </p:cNvPr>
          <p:cNvGraphicFramePr>
            <a:graphicFrameLocks/>
          </p:cNvGraphicFramePr>
          <p:nvPr/>
        </p:nvGraphicFramePr>
        <p:xfrm>
          <a:off x="960083" y="4929036"/>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35" name="Left Brace 34">
            <a:extLst>
              <a:ext uri="{FF2B5EF4-FFF2-40B4-BE49-F238E27FC236}">
                <a16:creationId xmlns:a16="http://schemas.microsoft.com/office/drawing/2014/main" id="{97A06DB9-3838-4BDE-A051-D18C44E8C1BA}"/>
              </a:ext>
            </a:extLst>
          </p:cNvPr>
          <p:cNvSpPr/>
          <p:nvPr/>
        </p:nvSpPr>
        <p:spPr>
          <a:xfrm rot="16200000">
            <a:off x="5306427" y="1435672"/>
            <a:ext cx="338260" cy="9030954"/>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Left Brace 35">
            <a:extLst>
              <a:ext uri="{FF2B5EF4-FFF2-40B4-BE49-F238E27FC236}">
                <a16:creationId xmlns:a16="http://schemas.microsoft.com/office/drawing/2014/main" id="{14C15E5F-20FF-40A1-A1E6-45AB574C17C8}"/>
              </a:ext>
            </a:extLst>
          </p:cNvPr>
          <p:cNvSpPr/>
          <p:nvPr/>
        </p:nvSpPr>
        <p:spPr>
          <a:xfrm rot="16200000">
            <a:off x="10346267" y="5426788"/>
            <a:ext cx="338260" cy="1048721"/>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7C9DBC93-0983-4018-9DD9-0903B0AEADDB}"/>
              </a:ext>
            </a:extLst>
          </p:cNvPr>
          <p:cNvSpPr txBox="1"/>
          <p:nvPr/>
        </p:nvSpPr>
        <p:spPr>
          <a:xfrm>
            <a:off x="5191782" y="6100386"/>
            <a:ext cx="712054" cy="369332"/>
          </a:xfrm>
          <a:prstGeom prst="rect">
            <a:avLst/>
          </a:prstGeom>
          <a:noFill/>
        </p:spPr>
        <p:txBody>
          <a:bodyPr wrap="none" rtlCol="0">
            <a:spAutoFit/>
          </a:bodyPr>
          <a:lstStyle/>
          <a:p>
            <a:r>
              <a:rPr lang="en-US" dirty="0"/>
              <a:t>Heap</a:t>
            </a:r>
          </a:p>
        </p:txBody>
      </p:sp>
      <p:sp>
        <p:nvSpPr>
          <p:cNvPr id="38" name="TextBox 37">
            <a:extLst>
              <a:ext uri="{FF2B5EF4-FFF2-40B4-BE49-F238E27FC236}">
                <a16:creationId xmlns:a16="http://schemas.microsoft.com/office/drawing/2014/main" id="{818D2C25-DA16-44FE-9262-BF05336B293E}"/>
              </a:ext>
            </a:extLst>
          </p:cNvPr>
          <p:cNvSpPr txBox="1"/>
          <p:nvPr/>
        </p:nvSpPr>
        <p:spPr>
          <a:xfrm>
            <a:off x="9793148" y="6120279"/>
            <a:ext cx="1444498" cy="369332"/>
          </a:xfrm>
          <a:prstGeom prst="rect">
            <a:avLst/>
          </a:prstGeom>
          <a:noFill/>
        </p:spPr>
        <p:txBody>
          <a:bodyPr wrap="none" rtlCol="0">
            <a:spAutoFit/>
          </a:bodyPr>
          <a:lstStyle/>
          <a:p>
            <a:r>
              <a:rPr lang="en-US" dirty="0"/>
              <a:t>Sorted Items</a:t>
            </a:r>
          </a:p>
        </p:txBody>
      </p:sp>
      <p:sp>
        <p:nvSpPr>
          <p:cNvPr id="39" name="TextBox 38">
            <a:extLst>
              <a:ext uri="{FF2B5EF4-FFF2-40B4-BE49-F238E27FC236}">
                <a16:creationId xmlns:a16="http://schemas.microsoft.com/office/drawing/2014/main" id="{FBAEB6FB-3E8C-494F-90D9-B0E97BF1EF0E}"/>
              </a:ext>
            </a:extLst>
          </p:cNvPr>
          <p:cNvSpPr txBox="1"/>
          <p:nvPr/>
        </p:nvSpPr>
        <p:spPr>
          <a:xfrm>
            <a:off x="738365" y="6321703"/>
            <a:ext cx="1431802" cy="369332"/>
          </a:xfrm>
          <a:prstGeom prst="rect">
            <a:avLst/>
          </a:prstGeom>
          <a:noFill/>
        </p:spPr>
        <p:txBody>
          <a:bodyPr wrap="none" rtlCol="0">
            <a:spAutoFit/>
          </a:bodyPr>
          <a:lstStyle/>
          <a:p>
            <a:r>
              <a:rPr lang="en-US" dirty="0"/>
              <a:t>Current Item</a:t>
            </a:r>
          </a:p>
        </p:txBody>
      </p:sp>
      <p:sp>
        <p:nvSpPr>
          <p:cNvPr id="40" name="Arrow: Down 39">
            <a:extLst>
              <a:ext uri="{FF2B5EF4-FFF2-40B4-BE49-F238E27FC236}">
                <a16:creationId xmlns:a16="http://schemas.microsoft.com/office/drawing/2014/main" id="{1F46088C-B255-4EA8-A7C1-873A79EF16DD}"/>
              </a:ext>
            </a:extLst>
          </p:cNvPr>
          <p:cNvSpPr/>
          <p:nvPr/>
        </p:nvSpPr>
        <p:spPr>
          <a:xfrm rot="10800000">
            <a:off x="1294779" y="5726367"/>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Down 40">
            <a:extLst>
              <a:ext uri="{FF2B5EF4-FFF2-40B4-BE49-F238E27FC236}">
                <a16:creationId xmlns:a16="http://schemas.microsoft.com/office/drawing/2014/main" id="{5BB014BA-DC18-4094-B0C6-C722A6862DFC}"/>
              </a:ext>
            </a:extLst>
          </p:cNvPr>
          <p:cNvSpPr/>
          <p:nvPr/>
        </p:nvSpPr>
        <p:spPr>
          <a:xfrm rot="10800000">
            <a:off x="1390318" y="3861461"/>
            <a:ext cx="318976" cy="563526"/>
          </a:xfrm>
          <a:prstGeom prst="downArrow">
            <a:avLst>
              <a:gd name="adj1" fmla="val 50000"/>
              <a:gd name="adj2" fmla="val 50000"/>
            </a:avLst>
          </a:prstGeom>
          <a:solidFill>
            <a:srgbClr val="B6A47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5D0CDF1-D6FA-412F-9A76-3DA4EEE69728}"/>
              </a:ext>
            </a:extLst>
          </p:cNvPr>
          <p:cNvSpPr txBox="1"/>
          <p:nvPr/>
        </p:nvSpPr>
        <p:spPr>
          <a:xfrm>
            <a:off x="1731684" y="4105264"/>
            <a:ext cx="2064989" cy="369332"/>
          </a:xfrm>
          <a:prstGeom prst="rect">
            <a:avLst/>
          </a:prstGeom>
          <a:noFill/>
        </p:spPr>
        <p:txBody>
          <a:bodyPr wrap="none" rtlCol="0">
            <a:spAutoFit/>
          </a:bodyPr>
          <a:lstStyle/>
          <a:p>
            <a:r>
              <a:rPr lang="en-US" dirty="0" err="1">
                <a:solidFill>
                  <a:srgbClr val="00B050"/>
                </a:solidFill>
              </a:rPr>
              <a:t>percolateDown</a:t>
            </a:r>
            <a:r>
              <a:rPr lang="en-US" dirty="0">
                <a:solidFill>
                  <a:srgbClr val="00B050"/>
                </a:solidFill>
              </a:rPr>
              <a:t>(22)</a:t>
            </a:r>
          </a:p>
        </p:txBody>
      </p:sp>
      <p:sp>
        <p:nvSpPr>
          <p:cNvPr id="43" name="Arrow: Curved Up 42">
            <a:extLst>
              <a:ext uri="{FF2B5EF4-FFF2-40B4-BE49-F238E27FC236}">
                <a16:creationId xmlns:a16="http://schemas.microsoft.com/office/drawing/2014/main" id="{2AD1EC18-D35F-46C9-8F24-AB3C9580B812}"/>
              </a:ext>
            </a:extLst>
          </p:cNvPr>
          <p:cNvSpPr/>
          <p:nvPr/>
        </p:nvSpPr>
        <p:spPr>
          <a:xfrm rot="10800000" flipH="1">
            <a:off x="1390318" y="4472579"/>
            <a:ext cx="8402830" cy="685320"/>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Curved Up 43">
            <a:extLst>
              <a:ext uri="{FF2B5EF4-FFF2-40B4-BE49-F238E27FC236}">
                <a16:creationId xmlns:a16="http://schemas.microsoft.com/office/drawing/2014/main" id="{D2218815-7235-4890-B2D3-0621DC4101A5}"/>
              </a:ext>
            </a:extLst>
          </p:cNvPr>
          <p:cNvSpPr/>
          <p:nvPr/>
        </p:nvSpPr>
        <p:spPr>
          <a:xfrm rot="10800000">
            <a:off x="1230828" y="4102937"/>
            <a:ext cx="8460513" cy="811978"/>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ooter Placeholder 2">
            <a:extLst>
              <a:ext uri="{FF2B5EF4-FFF2-40B4-BE49-F238E27FC236}">
                <a16:creationId xmlns:a16="http://schemas.microsoft.com/office/drawing/2014/main" id="{72581BCA-BBC0-EB41-BAFF-34C443FFE8A2}"/>
              </a:ext>
            </a:extLst>
          </p:cNvPr>
          <p:cNvSpPr>
            <a:spLocks noGrp="1"/>
          </p:cNvSpPr>
          <p:nvPr>
            <p:ph type="ftr" sz="quarter" idx="11"/>
          </p:nvPr>
        </p:nvSpPr>
        <p:spPr>
          <a:xfrm>
            <a:off x="4842742" y="6544402"/>
            <a:ext cx="5901459" cy="274320"/>
          </a:xfrm>
        </p:spPr>
        <p:txBody>
          <a:bodyPr/>
          <a:lstStyle/>
          <a:p>
            <a:r>
              <a:rPr lang="es-ES" dirty="0"/>
              <a:t>CSE 373 18 </a:t>
            </a:r>
            <a:r>
              <a:rPr lang="es-ES" dirty="0" err="1"/>
              <a:t>sp</a:t>
            </a:r>
            <a:r>
              <a:rPr lang="es-ES" dirty="0"/>
              <a:t> – </a:t>
            </a:r>
            <a:r>
              <a:rPr lang="es-ES" dirty="0" err="1"/>
              <a:t>Kasey</a:t>
            </a:r>
            <a:r>
              <a:rPr lang="es-ES" dirty="0"/>
              <a:t> </a:t>
            </a:r>
            <a:r>
              <a:rPr lang="es-ES" dirty="0" err="1"/>
              <a:t>Champion</a:t>
            </a:r>
            <a:endParaRPr lang="en-US" dirty="0"/>
          </a:p>
        </p:txBody>
      </p:sp>
    </p:spTree>
    <p:extLst>
      <p:ext uri="{BB962C8B-B14F-4D97-AF65-F5344CB8AC3E}">
        <p14:creationId xmlns:p14="http://schemas.microsoft.com/office/powerpoint/2010/main" val="363225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3.33333E-6 4.81481E-6 L 0.49584 -0.00278 " pathEditMode="relative" rAng="0" ptsTypes="AA">
                                      <p:cBhvr>
                                        <p:cTn id="45" dur="2000" fill="hold"/>
                                        <p:tgtEl>
                                          <p:spTgt spid="41"/>
                                        </p:tgtEl>
                                        <p:attrNameLst>
                                          <p:attrName>ppt_x</p:attrName>
                                          <p:attrName>ppt_y</p:attrName>
                                        </p:attrNameLst>
                                      </p:cBhvr>
                                      <p:rCtr x="24792" y="-139"/>
                                    </p:animMotion>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animBg="1"/>
      <p:bldP spid="29" grpId="0" animBg="1"/>
      <p:bldP spid="30" grpId="0"/>
      <p:bldP spid="31" grpId="0"/>
      <p:bldP spid="32" grpId="0"/>
      <p:bldP spid="33" grpId="0" animBg="1"/>
      <p:bldP spid="35" grpId="0" animBg="1"/>
      <p:bldP spid="36" grpId="0" animBg="1"/>
      <p:bldP spid="37" grpId="0"/>
      <p:bldP spid="38" grpId="0"/>
      <p:bldP spid="39" grpId="0"/>
      <p:bldP spid="40" grpId="0" animBg="1"/>
      <p:bldP spid="41" grpId="0" animBg="1"/>
      <p:bldP spid="41" grpId="1" animBg="1"/>
      <p:bldP spid="42" grpId="0"/>
      <p:bldP spid="43"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FAFA-C8B6-48E1-ADF6-87808657BE56}"/>
              </a:ext>
            </a:extLst>
          </p:cNvPr>
          <p:cNvSpPr>
            <a:spLocks noGrp="1"/>
          </p:cNvSpPr>
          <p:nvPr>
            <p:ph type="title"/>
          </p:nvPr>
        </p:nvSpPr>
        <p:spPr/>
        <p:txBody>
          <a:bodyPr/>
          <a:lstStyle/>
          <a:p>
            <a:r>
              <a:rPr lang="en-US" dirty="0"/>
              <a:t>In Place Heap Sort</a:t>
            </a:r>
          </a:p>
        </p:txBody>
      </p:sp>
      <p:sp>
        <p:nvSpPr>
          <p:cNvPr id="5" name="Slide Number Placeholder 4">
            <a:extLst>
              <a:ext uri="{FF2B5EF4-FFF2-40B4-BE49-F238E27FC236}">
                <a16:creationId xmlns:a16="http://schemas.microsoft.com/office/drawing/2014/main" id="{D8687E0B-323E-4663-A2D8-3C6A7296CD64}"/>
              </a:ext>
            </a:extLst>
          </p:cNvPr>
          <p:cNvSpPr>
            <a:spLocks noGrp="1"/>
          </p:cNvSpPr>
          <p:nvPr>
            <p:ph type="sldNum" sz="quarter" idx="12"/>
          </p:nvPr>
        </p:nvSpPr>
        <p:spPr/>
        <p:txBody>
          <a:bodyPr/>
          <a:lstStyle/>
          <a:p>
            <a:fld id="{659665DE-58FC-41F4-AC58-2C90A5E00527}" type="slidenum">
              <a:rPr lang="en-US" smtClean="0"/>
              <a:t>21</a:t>
            </a:fld>
            <a:endParaRPr lang="en-US"/>
          </a:p>
        </p:txBody>
      </p:sp>
      <p:sp>
        <p:nvSpPr>
          <p:cNvPr id="6" name="TextBox 5">
            <a:extLst>
              <a:ext uri="{FF2B5EF4-FFF2-40B4-BE49-F238E27FC236}">
                <a16:creationId xmlns:a16="http://schemas.microsoft.com/office/drawing/2014/main" id="{127665A7-F99A-4040-973E-D470BF2313BB}"/>
              </a:ext>
            </a:extLst>
          </p:cNvPr>
          <p:cNvSpPr txBox="1"/>
          <p:nvPr/>
        </p:nvSpPr>
        <p:spPr>
          <a:xfrm>
            <a:off x="575239" y="3429000"/>
            <a:ext cx="5017720" cy="1169551"/>
          </a:xfrm>
          <a:prstGeom prst="rect">
            <a:avLst/>
          </a:prstGeom>
          <a:noFill/>
          <a:ln>
            <a:solidFill>
              <a:srgbClr val="4C3282"/>
            </a:solidFill>
          </a:ln>
        </p:spPr>
        <p:txBody>
          <a:bodyPr wrap="none" rtlCol="0">
            <a:spAutoFit/>
          </a:bodyPr>
          <a:lstStyle/>
          <a:p>
            <a:r>
              <a:rPr lang="en-US" sz="1400" dirty="0">
                <a:latin typeface="Courier New" panose="02070309020205020404" pitchFamily="49" charset="0"/>
                <a:cs typeface="Courier New" panose="02070309020205020404" pitchFamily="49" charset="0"/>
              </a:rPr>
              <a:t>public void </a:t>
            </a:r>
            <a:r>
              <a:rPr lang="en-US" sz="1400" dirty="0" err="1">
                <a:latin typeface="Courier New" panose="02070309020205020404" pitchFamily="49" charset="0"/>
                <a:cs typeface="Courier New" panose="02070309020205020404" pitchFamily="49" charset="0"/>
              </a:rPr>
              <a:t>inPlaceHeapSort</a:t>
            </a:r>
            <a:r>
              <a:rPr lang="en-US" sz="1400" dirty="0">
                <a:latin typeface="Courier New" panose="02070309020205020404" pitchFamily="49" charset="0"/>
                <a:cs typeface="Courier New" panose="02070309020205020404" pitchFamily="49" charset="0"/>
              </a:rPr>
              <a:t>(input)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buildHeap</a:t>
            </a:r>
            <a:r>
              <a:rPr lang="en-US" sz="1400" dirty="0">
                <a:latin typeface="Courier New" panose="02070309020205020404" pitchFamily="49" charset="0"/>
                <a:cs typeface="Courier New" panose="02070309020205020404" pitchFamily="49" charset="0"/>
              </a:rPr>
              <a:t>(input) // alters original array</a:t>
            </a:r>
          </a:p>
          <a:p>
            <a:r>
              <a:rPr lang="en-US" sz="1400" dirty="0">
                <a:latin typeface="Courier New" panose="02070309020205020404" pitchFamily="49" charset="0"/>
                <a:cs typeface="Courier New" panose="02070309020205020404" pitchFamily="49" charset="0"/>
              </a:rPr>
              <a:t>   for (n : input) </a:t>
            </a:r>
          </a:p>
          <a:p>
            <a:r>
              <a:rPr lang="en-US" sz="1400" dirty="0">
                <a:latin typeface="Courier New" panose="02070309020205020404" pitchFamily="49" charset="0"/>
                <a:cs typeface="Courier New" panose="02070309020205020404" pitchFamily="49" charset="0"/>
              </a:rPr>
              <a:t>      input[n –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- 1] = </a:t>
            </a:r>
            <a:r>
              <a:rPr lang="en-US" sz="1400" dirty="0" err="1">
                <a:latin typeface="Courier New" panose="02070309020205020404" pitchFamily="49" charset="0"/>
                <a:cs typeface="Courier New" panose="02070309020205020404" pitchFamily="49" charset="0"/>
              </a:rPr>
              <a:t>removeMin</a:t>
            </a:r>
            <a:r>
              <a:rPr lang="en-US" sz="1400" dirty="0">
                <a:latin typeface="Courier New" panose="02070309020205020404" pitchFamily="49" charset="0"/>
                <a:cs typeface="Courier New" panose="02070309020205020404" pitchFamily="49" charset="0"/>
              </a:rPr>
              <a:t>(heap)</a:t>
            </a:r>
          </a:p>
          <a:p>
            <a:r>
              <a:rPr lang="en-US" sz="1400"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BD569169-CEC4-4D01-A85C-DB056A3C1880}"/>
              </a:ext>
            </a:extLst>
          </p:cNvPr>
          <p:cNvSpPr txBox="1"/>
          <p:nvPr/>
        </p:nvSpPr>
        <p:spPr>
          <a:xfrm>
            <a:off x="6409917" y="3525773"/>
            <a:ext cx="2200539" cy="2585323"/>
          </a:xfrm>
          <a:prstGeom prst="rect">
            <a:avLst/>
          </a:prstGeom>
          <a:noFill/>
        </p:spPr>
        <p:txBody>
          <a:bodyPr wrap="none" rtlCol="0">
            <a:spAutoFit/>
          </a:bodyPr>
          <a:lstStyle/>
          <a:p>
            <a:r>
              <a:rPr lang="en-US" dirty="0"/>
              <a:t>Worst case runtime?</a:t>
            </a:r>
          </a:p>
          <a:p>
            <a:endParaRPr lang="en-US" dirty="0"/>
          </a:p>
          <a:p>
            <a:r>
              <a:rPr lang="en-US" dirty="0"/>
              <a:t>Best case runtime?</a:t>
            </a:r>
          </a:p>
          <a:p>
            <a:endParaRPr lang="en-US" dirty="0"/>
          </a:p>
          <a:p>
            <a:r>
              <a:rPr lang="en-US" dirty="0"/>
              <a:t>In-practice runtime?</a:t>
            </a:r>
          </a:p>
          <a:p>
            <a:endParaRPr lang="en-US" dirty="0"/>
          </a:p>
          <a:p>
            <a:r>
              <a:rPr lang="en-US" dirty="0"/>
              <a:t>Stable?</a:t>
            </a:r>
          </a:p>
          <a:p>
            <a:endParaRPr lang="en-US" dirty="0"/>
          </a:p>
          <a:p>
            <a:r>
              <a:rPr lang="en-US" dirty="0"/>
              <a:t>In-place?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46F9BD4-CA90-456C-B31C-9D53826E6039}"/>
                  </a:ext>
                </a:extLst>
              </p:cNvPr>
              <p:cNvSpPr txBox="1"/>
              <p:nvPr/>
            </p:nvSpPr>
            <p:spPr>
              <a:xfrm>
                <a:off x="8610456" y="3530153"/>
                <a:ext cx="12498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Θ</m:t>
                      </m:r>
                      <m:r>
                        <a:rPr lang="en-US" i="1" dirty="0">
                          <a:latin typeface="Cambria Math" panose="02040503050406030204" pitchFamily="18" charset="0"/>
                        </a:rPr>
                        <m:t>(</m:t>
                      </m:r>
                      <m:r>
                        <a:rPr lang="en-US" i="1" dirty="0" err="1">
                          <a:latin typeface="Cambria Math" panose="02040503050406030204" pitchFamily="18" charset="0"/>
                        </a:rPr>
                        <m:t>𝑛</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log</m:t>
                          </m:r>
                        </m:fName>
                        <m:e>
                          <m:r>
                            <a:rPr lang="en-US" i="1" dirty="0">
                              <a:latin typeface="Cambria Math" panose="02040503050406030204" pitchFamily="18" charset="0"/>
                            </a:rPr>
                            <m:t>𝑛</m:t>
                          </m:r>
                        </m:e>
                      </m:func>
                      <m:r>
                        <a:rPr lang="en-US" dirty="0">
                          <a:latin typeface="Cambria Math" panose="02040503050406030204" pitchFamily="18" charset="0"/>
                        </a:rPr>
                        <m:t>)</m:t>
                      </m:r>
                    </m:oMath>
                  </m:oMathPara>
                </a14:m>
                <a:endParaRPr lang="en-US" dirty="0"/>
              </a:p>
            </p:txBody>
          </p:sp>
        </mc:Choice>
        <mc:Fallback xmlns="">
          <p:sp>
            <p:nvSpPr>
              <p:cNvPr id="8" name="TextBox 7">
                <a:extLst>
                  <a:ext uri="{FF2B5EF4-FFF2-40B4-BE49-F238E27FC236}">
                    <a16:creationId xmlns:a16="http://schemas.microsoft.com/office/drawing/2014/main" id="{F46F9BD4-CA90-456C-B31C-9D53826E6039}"/>
                  </a:ext>
                </a:extLst>
              </p:cNvPr>
              <p:cNvSpPr txBox="1">
                <a:spLocks noRot="1" noChangeAspect="1" noMove="1" noResize="1" noEditPoints="1" noAdjustHandles="1" noChangeArrowheads="1" noChangeShapeType="1" noTextEdit="1"/>
              </p:cNvSpPr>
              <p:nvPr/>
            </p:nvSpPr>
            <p:spPr>
              <a:xfrm>
                <a:off x="8610456" y="3530153"/>
                <a:ext cx="1249829" cy="369332"/>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500D85D-6E3E-42D8-9E39-716B958E8A97}"/>
                  </a:ext>
                </a:extLst>
              </p:cNvPr>
              <p:cNvSpPr txBox="1"/>
              <p:nvPr/>
            </p:nvSpPr>
            <p:spPr>
              <a:xfrm>
                <a:off x="8651332" y="4064864"/>
                <a:ext cx="7176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Θ</m:t>
                      </m:r>
                      <m:r>
                        <a:rPr lang="en-US" i="1" dirty="0">
                          <a:latin typeface="Cambria Math" panose="02040503050406030204" pitchFamily="18" charset="0"/>
                        </a:rPr>
                        <m:t>(</m:t>
                      </m:r>
                      <m:r>
                        <a:rPr lang="en-US" i="1" dirty="0" err="1">
                          <a:latin typeface="Cambria Math" panose="02040503050406030204" pitchFamily="18" charset="0"/>
                        </a:rPr>
                        <m:t>𝑛</m:t>
                      </m:r>
                      <m:r>
                        <a:rPr lang="en-US" dirty="0">
                          <a:latin typeface="Cambria Math" panose="02040503050406030204" pitchFamily="18" charset="0"/>
                        </a:rPr>
                        <m:t>)</m:t>
                      </m:r>
                    </m:oMath>
                  </m:oMathPara>
                </a14:m>
                <a:endParaRPr lang="en-US" dirty="0"/>
              </a:p>
            </p:txBody>
          </p:sp>
        </mc:Choice>
        <mc:Fallback xmlns="">
          <p:sp>
            <p:nvSpPr>
              <p:cNvPr id="9" name="TextBox 8">
                <a:extLst>
                  <a:ext uri="{FF2B5EF4-FFF2-40B4-BE49-F238E27FC236}">
                    <a16:creationId xmlns:a16="http://schemas.microsoft.com/office/drawing/2014/main" id="{E500D85D-6E3E-42D8-9E39-716B958E8A97}"/>
                  </a:ext>
                </a:extLst>
              </p:cNvPr>
              <p:cNvSpPr txBox="1">
                <a:spLocks noRot="1" noChangeAspect="1" noMove="1" noResize="1" noEditPoints="1" noAdjustHandles="1" noChangeArrowheads="1" noChangeShapeType="1" noTextEdit="1"/>
              </p:cNvSpPr>
              <p:nvPr/>
            </p:nvSpPr>
            <p:spPr>
              <a:xfrm>
                <a:off x="8651332" y="4064864"/>
                <a:ext cx="717632" cy="369332"/>
              </a:xfrm>
              <a:prstGeom prst="rect">
                <a:avLst/>
              </a:prstGeom>
              <a:blipFill>
                <a:blip r:embed="rId3"/>
                <a:stretch>
                  <a:fillRect b="-13333"/>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25F6A918-0214-4C53-B700-AFA9598C93F6}"/>
              </a:ext>
            </a:extLst>
          </p:cNvPr>
          <p:cNvSpPr txBox="1"/>
          <p:nvPr/>
        </p:nvSpPr>
        <p:spPr>
          <a:xfrm>
            <a:off x="8651331" y="5147546"/>
            <a:ext cx="486030" cy="369332"/>
          </a:xfrm>
          <a:prstGeom prst="rect">
            <a:avLst/>
          </a:prstGeom>
          <a:noFill/>
        </p:spPr>
        <p:txBody>
          <a:bodyPr wrap="none" rtlCol="0">
            <a:spAutoFit/>
          </a:bodyPr>
          <a:lstStyle/>
          <a:p>
            <a:r>
              <a:rPr lang="en-US" dirty="0"/>
              <a:t>No</a:t>
            </a:r>
          </a:p>
        </p:txBody>
      </p:sp>
      <p:sp>
        <p:nvSpPr>
          <p:cNvPr id="11" name="TextBox 10">
            <a:extLst>
              <a:ext uri="{FF2B5EF4-FFF2-40B4-BE49-F238E27FC236}">
                <a16:creationId xmlns:a16="http://schemas.microsoft.com/office/drawing/2014/main" id="{0F027566-4906-4CF1-B7CA-4E51B3A17EE7}"/>
              </a:ext>
            </a:extLst>
          </p:cNvPr>
          <p:cNvSpPr txBox="1"/>
          <p:nvPr/>
        </p:nvSpPr>
        <p:spPr>
          <a:xfrm>
            <a:off x="8666030" y="5682257"/>
            <a:ext cx="504241" cy="369332"/>
          </a:xfrm>
          <a:prstGeom prst="rect">
            <a:avLst/>
          </a:prstGeom>
          <a:noFill/>
        </p:spPr>
        <p:txBody>
          <a:bodyPr wrap="none" rtlCol="0">
            <a:spAutoFit/>
          </a:bodyPr>
          <a:lstStyle/>
          <a:p>
            <a:r>
              <a:rPr lang="en-US" dirty="0"/>
              <a:t>Yes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0CFF5FB-5B47-42FE-AFB7-04053BE29B6A}"/>
                  </a:ext>
                </a:extLst>
              </p:cNvPr>
              <p:cNvSpPr txBox="1"/>
              <p:nvPr/>
            </p:nvSpPr>
            <p:spPr>
              <a:xfrm>
                <a:off x="8607572" y="4626185"/>
                <a:ext cx="12498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Θ</m:t>
                      </m:r>
                      <m:r>
                        <a:rPr lang="en-US" i="1" dirty="0">
                          <a:latin typeface="Cambria Math" panose="02040503050406030204" pitchFamily="18" charset="0"/>
                        </a:rPr>
                        <m:t>(</m:t>
                      </m:r>
                      <m:r>
                        <a:rPr lang="en-US" i="1" dirty="0" err="1">
                          <a:latin typeface="Cambria Math" panose="02040503050406030204" pitchFamily="18" charset="0"/>
                        </a:rPr>
                        <m:t>𝑛</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log</m:t>
                          </m:r>
                        </m:fName>
                        <m:e>
                          <m:r>
                            <a:rPr lang="en-US" i="1" dirty="0">
                              <a:latin typeface="Cambria Math" panose="02040503050406030204" pitchFamily="18" charset="0"/>
                            </a:rPr>
                            <m:t>𝑛</m:t>
                          </m:r>
                        </m:e>
                      </m:func>
                      <m:r>
                        <a:rPr lang="en-US" dirty="0">
                          <a:latin typeface="Cambria Math" panose="02040503050406030204" pitchFamily="18" charset="0"/>
                        </a:rPr>
                        <m:t>)</m:t>
                      </m:r>
                    </m:oMath>
                  </m:oMathPara>
                </a14:m>
                <a:endParaRPr lang="en-US" dirty="0"/>
              </a:p>
            </p:txBody>
          </p:sp>
        </mc:Choice>
        <mc:Fallback xmlns="">
          <p:sp>
            <p:nvSpPr>
              <p:cNvPr id="12" name="TextBox 11">
                <a:extLst>
                  <a:ext uri="{FF2B5EF4-FFF2-40B4-BE49-F238E27FC236}">
                    <a16:creationId xmlns:a16="http://schemas.microsoft.com/office/drawing/2014/main" id="{80CFF5FB-5B47-42FE-AFB7-04053BE29B6A}"/>
                  </a:ext>
                </a:extLst>
              </p:cNvPr>
              <p:cNvSpPr txBox="1">
                <a:spLocks noRot="1" noChangeAspect="1" noMove="1" noResize="1" noEditPoints="1" noAdjustHandles="1" noChangeArrowheads="1" noChangeShapeType="1" noTextEdit="1"/>
              </p:cNvSpPr>
              <p:nvPr/>
            </p:nvSpPr>
            <p:spPr>
              <a:xfrm>
                <a:off x="8607572" y="4626185"/>
                <a:ext cx="1249829" cy="369332"/>
              </a:xfrm>
              <a:prstGeom prst="rect">
                <a:avLst/>
              </a:prstGeom>
              <a:blipFill>
                <a:blip r:embed="rId4"/>
                <a:stretch>
                  <a:fillRect b="-13333"/>
                </a:stretch>
              </a:blipFill>
            </p:spPr>
            <p:txBody>
              <a:bodyPr/>
              <a:lstStyle/>
              <a:p>
                <a:r>
                  <a:rPr lang="en-US">
                    <a:noFill/>
                  </a:rPr>
                  <a:t> </a:t>
                </a:r>
              </a:p>
            </p:txBody>
          </p:sp>
        </mc:Fallback>
      </mc:AlternateContent>
      <p:graphicFrame>
        <p:nvGraphicFramePr>
          <p:cNvPr id="13" name="Content Placeholder 6">
            <a:extLst>
              <a:ext uri="{FF2B5EF4-FFF2-40B4-BE49-F238E27FC236}">
                <a16:creationId xmlns:a16="http://schemas.microsoft.com/office/drawing/2014/main" id="{91C0835D-6A00-43A3-8B76-4623CC23CCA2}"/>
              </a:ext>
            </a:extLst>
          </p:cNvPr>
          <p:cNvGraphicFramePr>
            <a:graphicFrameLocks/>
          </p:cNvGraphicFramePr>
          <p:nvPr/>
        </p:nvGraphicFramePr>
        <p:xfrm>
          <a:off x="1056165" y="1092191"/>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14" name="Left Brace 13">
            <a:extLst>
              <a:ext uri="{FF2B5EF4-FFF2-40B4-BE49-F238E27FC236}">
                <a16:creationId xmlns:a16="http://schemas.microsoft.com/office/drawing/2014/main" id="{0FE45832-F0B5-47D7-9D02-39DE1526345C}"/>
              </a:ext>
            </a:extLst>
          </p:cNvPr>
          <p:cNvSpPr/>
          <p:nvPr/>
        </p:nvSpPr>
        <p:spPr>
          <a:xfrm rot="16200000">
            <a:off x="3920858" y="-919522"/>
            <a:ext cx="338260" cy="6067652"/>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FC96F005-A853-4881-9EDF-D9B15C965820}"/>
              </a:ext>
            </a:extLst>
          </p:cNvPr>
          <p:cNvSpPr/>
          <p:nvPr/>
        </p:nvSpPr>
        <p:spPr>
          <a:xfrm rot="16200000">
            <a:off x="8960698" y="108290"/>
            <a:ext cx="338260" cy="4012027"/>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04FCCF9F-8EAF-4094-85A2-2D2C3DB8D035}"/>
              </a:ext>
            </a:extLst>
          </p:cNvPr>
          <p:cNvSpPr txBox="1"/>
          <p:nvPr/>
        </p:nvSpPr>
        <p:spPr>
          <a:xfrm>
            <a:off x="3758678" y="2260007"/>
            <a:ext cx="712054" cy="369332"/>
          </a:xfrm>
          <a:prstGeom prst="rect">
            <a:avLst/>
          </a:prstGeom>
          <a:noFill/>
        </p:spPr>
        <p:txBody>
          <a:bodyPr wrap="none" rtlCol="0">
            <a:spAutoFit/>
          </a:bodyPr>
          <a:lstStyle/>
          <a:p>
            <a:r>
              <a:rPr lang="en-US" dirty="0"/>
              <a:t>Heap</a:t>
            </a:r>
          </a:p>
        </p:txBody>
      </p:sp>
      <p:sp>
        <p:nvSpPr>
          <p:cNvPr id="17" name="TextBox 16">
            <a:extLst>
              <a:ext uri="{FF2B5EF4-FFF2-40B4-BE49-F238E27FC236}">
                <a16:creationId xmlns:a16="http://schemas.microsoft.com/office/drawing/2014/main" id="{84D1AA4B-6BDA-423D-A530-693631DAEB65}"/>
              </a:ext>
            </a:extLst>
          </p:cNvPr>
          <p:cNvSpPr txBox="1"/>
          <p:nvPr/>
        </p:nvSpPr>
        <p:spPr>
          <a:xfrm>
            <a:off x="8433323" y="2270374"/>
            <a:ext cx="1444498" cy="369332"/>
          </a:xfrm>
          <a:prstGeom prst="rect">
            <a:avLst/>
          </a:prstGeom>
          <a:noFill/>
        </p:spPr>
        <p:txBody>
          <a:bodyPr wrap="none" rtlCol="0">
            <a:spAutoFit/>
          </a:bodyPr>
          <a:lstStyle/>
          <a:p>
            <a:r>
              <a:rPr lang="en-US" dirty="0"/>
              <a:t>Sorted Items</a:t>
            </a:r>
          </a:p>
        </p:txBody>
      </p:sp>
      <p:sp>
        <p:nvSpPr>
          <p:cNvPr id="18" name="TextBox 17">
            <a:extLst>
              <a:ext uri="{FF2B5EF4-FFF2-40B4-BE49-F238E27FC236}">
                <a16:creationId xmlns:a16="http://schemas.microsoft.com/office/drawing/2014/main" id="{A1EA0D5D-F8CF-4A3E-8C2A-6A5C6F4D8EFA}"/>
              </a:ext>
            </a:extLst>
          </p:cNvPr>
          <p:cNvSpPr txBox="1"/>
          <p:nvPr/>
        </p:nvSpPr>
        <p:spPr>
          <a:xfrm>
            <a:off x="834447" y="2484858"/>
            <a:ext cx="1431802" cy="369332"/>
          </a:xfrm>
          <a:prstGeom prst="rect">
            <a:avLst/>
          </a:prstGeom>
          <a:noFill/>
        </p:spPr>
        <p:txBody>
          <a:bodyPr wrap="none" rtlCol="0">
            <a:spAutoFit/>
          </a:bodyPr>
          <a:lstStyle/>
          <a:p>
            <a:r>
              <a:rPr lang="en-US" dirty="0"/>
              <a:t>Current Item</a:t>
            </a:r>
          </a:p>
        </p:txBody>
      </p:sp>
      <p:sp>
        <p:nvSpPr>
          <p:cNvPr id="19" name="Arrow: Down 18">
            <a:extLst>
              <a:ext uri="{FF2B5EF4-FFF2-40B4-BE49-F238E27FC236}">
                <a16:creationId xmlns:a16="http://schemas.microsoft.com/office/drawing/2014/main" id="{E1EACBCD-974B-481E-B530-EACA55BB6AC1}"/>
              </a:ext>
            </a:extLst>
          </p:cNvPr>
          <p:cNvSpPr/>
          <p:nvPr/>
        </p:nvSpPr>
        <p:spPr>
          <a:xfrm rot="10800000">
            <a:off x="1390861" y="1889522"/>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A6FC92D-18F0-423D-B631-F8A8817DD713}"/>
                  </a:ext>
                </a:extLst>
              </p:cNvPr>
              <p:cNvSpPr txBox="1"/>
              <p:nvPr/>
            </p:nvSpPr>
            <p:spPr>
              <a:xfrm>
                <a:off x="559359" y="4988695"/>
                <a:ext cx="5197513" cy="1200329"/>
              </a:xfrm>
              <a:prstGeom prst="rect">
                <a:avLst/>
              </a:prstGeom>
              <a:noFill/>
            </p:spPr>
            <p:txBody>
              <a:bodyPr wrap="none" rtlCol="0">
                <a:spAutoFit/>
              </a:bodyPr>
              <a:lstStyle/>
              <a:p>
                <a:r>
                  <a:rPr lang="en-US" dirty="0"/>
                  <a:t>Complication: final array is reversed! Lots of fixes:</a:t>
                </a:r>
              </a:p>
              <a:p>
                <a:pPr marL="285750" indent="-285750">
                  <a:buFontTx/>
                  <a:buChar char="-"/>
                </a:pPr>
                <a:r>
                  <a:rPr lang="en-US" dirty="0"/>
                  <a:t>Run reverse afterwards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a:t>
                </a:r>
              </a:p>
              <a:p>
                <a:pPr marL="285750" indent="-285750">
                  <a:buFontTx/>
                  <a:buChar char="-"/>
                </a:pPr>
                <a:r>
                  <a:rPr lang="en-US" dirty="0"/>
                  <a:t>Use a max heap</a:t>
                </a:r>
              </a:p>
              <a:p>
                <a:pPr marL="285750" indent="-285750">
                  <a:buFontTx/>
                  <a:buChar char="-"/>
                </a:pPr>
                <a:r>
                  <a:rPr lang="en-US" dirty="0"/>
                  <a:t>Reverse compare function to emulate max heap</a:t>
                </a:r>
              </a:p>
            </p:txBody>
          </p:sp>
        </mc:Choice>
        <mc:Fallback xmlns="">
          <p:sp>
            <p:nvSpPr>
              <p:cNvPr id="22" name="TextBox 21">
                <a:extLst>
                  <a:ext uri="{FF2B5EF4-FFF2-40B4-BE49-F238E27FC236}">
                    <a16:creationId xmlns:a16="http://schemas.microsoft.com/office/drawing/2014/main" id="{BA6FC92D-18F0-423D-B631-F8A8817DD713}"/>
                  </a:ext>
                </a:extLst>
              </p:cNvPr>
              <p:cNvSpPr txBox="1">
                <a:spLocks noRot="1" noChangeAspect="1" noMove="1" noResize="1" noEditPoints="1" noAdjustHandles="1" noChangeArrowheads="1" noChangeShapeType="1" noTextEdit="1"/>
              </p:cNvSpPr>
              <p:nvPr/>
            </p:nvSpPr>
            <p:spPr>
              <a:xfrm>
                <a:off x="559359" y="4988695"/>
                <a:ext cx="5197513" cy="1200329"/>
              </a:xfrm>
              <a:prstGeom prst="rect">
                <a:avLst/>
              </a:prstGeom>
              <a:blipFill>
                <a:blip r:embed="rId5"/>
                <a:stretch>
                  <a:fillRect l="-1291" t="-2030" r="-235" b="-9645"/>
                </a:stretch>
              </a:blipFill>
            </p:spPr>
            <p:txBody>
              <a:bodyPr/>
              <a:lstStyle/>
              <a:p>
                <a:r>
                  <a:rPr lang="en-US">
                    <a:noFill/>
                  </a:rPr>
                  <a:t> </a:t>
                </a:r>
              </a:p>
            </p:txBody>
          </p:sp>
        </mc:Fallback>
      </mc:AlternateContent>
      <p:sp>
        <p:nvSpPr>
          <p:cNvPr id="20" name="Footer Placeholder 2">
            <a:extLst>
              <a:ext uri="{FF2B5EF4-FFF2-40B4-BE49-F238E27FC236}">
                <a16:creationId xmlns:a16="http://schemas.microsoft.com/office/drawing/2014/main" id="{664EF304-B558-DF44-8B0A-65CC6B6E6FA3}"/>
              </a:ext>
            </a:extLst>
          </p:cNvPr>
          <p:cNvSpPr>
            <a:spLocks noGrp="1"/>
          </p:cNvSpPr>
          <p:nvPr>
            <p:ph type="ftr" sz="quarter" idx="11"/>
          </p:nvPr>
        </p:nvSpPr>
        <p:spPr>
          <a:xfrm>
            <a:off x="4842742" y="6544402"/>
            <a:ext cx="5901459" cy="274320"/>
          </a:xfrm>
        </p:spPr>
        <p:txBody>
          <a:bodyPr/>
          <a:lstStyle/>
          <a:p>
            <a:r>
              <a:rPr lang="es-ES" dirty="0"/>
              <a:t>CSE 373 18 </a:t>
            </a:r>
            <a:r>
              <a:rPr lang="es-ES" dirty="0" err="1"/>
              <a:t>sp</a:t>
            </a:r>
            <a:r>
              <a:rPr lang="es-ES" dirty="0"/>
              <a:t> – </a:t>
            </a:r>
            <a:r>
              <a:rPr lang="es-ES" dirty="0" err="1"/>
              <a:t>Kasey</a:t>
            </a:r>
            <a:r>
              <a:rPr lang="es-ES" dirty="0"/>
              <a:t> </a:t>
            </a:r>
            <a:r>
              <a:rPr lang="es-ES" dirty="0" err="1"/>
              <a:t>Champion</a:t>
            </a:r>
            <a:endParaRPr lang="en-US" dirty="0"/>
          </a:p>
        </p:txBody>
      </p:sp>
    </p:spTree>
    <p:extLst>
      <p:ext uri="{BB962C8B-B14F-4D97-AF65-F5344CB8AC3E}">
        <p14:creationId xmlns:p14="http://schemas.microsoft.com/office/powerpoint/2010/main" val="51643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F4CF-FC8A-AE4F-8AF2-1D4F4B5E6D76}"/>
              </a:ext>
            </a:extLst>
          </p:cNvPr>
          <p:cNvSpPr>
            <a:spLocks noGrp="1"/>
          </p:cNvSpPr>
          <p:nvPr>
            <p:ph type="title"/>
          </p:nvPr>
        </p:nvSpPr>
        <p:spPr/>
        <p:txBody>
          <a:bodyPr/>
          <a:lstStyle/>
          <a:p>
            <a:r>
              <a:rPr lang="en-US" dirty="0"/>
              <a:t>Stress</a:t>
            </a:r>
          </a:p>
        </p:txBody>
      </p:sp>
      <p:sp>
        <p:nvSpPr>
          <p:cNvPr id="3" name="Content Placeholder 2">
            <a:extLst>
              <a:ext uri="{FF2B5EF4-FFF2-40B4-BE49-F238E27FC236}">
                <a16:creationId xmlns:a16="http://schemas.microsoft.com/office/drawing/2014/main" id="{A319BB17-5067-7643-83B1-2C23D41286A8}"/>
              </a:ext>
            </a:extLst>
          </p:cNvPr>
          <p:cNvSpPr>
            <a:spLocks noGrp="1"/>
          </p:cNvSpPr>
          <p:nvPr>
            <p:ph idx="1"/>
          </p:nvPr>
        </p:nvSpPr>
        <p:spPr/>
        <p:txBody>
          <a:bodyPr>
            <a:normAutofit fontScale="77500" lnSpcReduction="20000"/>
          </a:bodyPr>
          <a:lstStyle/>
          <a:p>
            <a:pPr>
              <a:buFont typeface="Wingdings" pitchFamily="2" charset="2"/>
              <a:buChar char="§"/>
            </a:pPr>
            <a:r>
              <a:rPr lang="en-US" dirty="0">
                <a:hlinkClick r:id="rId2"/>
              </a:rPr>
              <a:t>https://piazza.com/class/k8bbpvjzh055wj?cid=623</a:t>
            </a:r>
            <a:endParaRPr lang="en-US" dirty="0"/>
          </a:p>
          <a:p>
            <a:pPr lvl="1">
              <a:buFont typeface="Wingdings" pitchFamily="2" charset="2"/>
              <a:buChar char="§"/>
            </a:pPr>
            <a:r>
              <a:rPr lang="en-US" dirty="0"/>
              <a:t>TLDR: if you’re spending a lot of time debugging / struggling (20+ hours per week) -- try taking breaks, utilizing Piazza, OH some more.  We added some weekend OH times (check the OH calendar).    It’s really easy to struggle alone, but class size is an asset (we have a bunch of OH and participation on Piazza) and we recommend trying to utilize the resources.</a:t>
            </a:r>
          </a:p>
          <a:p>
            <a:pPr lvl="1">
              <a:buFont typeface="Wingdings" pitchFamily="2" charset="2"/>
              <a:buChar char="§"/>
            </a:pPr>
            <a:r>
              <a:rPr lang="en-US" dirty="0"/>
              <a:t>If you’re already doing those things and think things aren’t working still, let us know! We’re happy to chat and try to figure out where these are coming from.  There are some more tips and thoughts in the Piazza post itself</a:t>
            </a:r>
          </a:p>
          <a:p>
            <a:pPr lvl="1">
              <a:buFont typeface="Wingdings" pitchFamily="2" charset="2"/>
              <a:buChar char="§"/>
            </a:pPr>
            <a:r>
              <a:rPr lang="en-US" dirty="0"/>
              <a:t>project feedback surveys</a:t>
            </a:r>
          </a:p>
          <a:p>
            <a:pPr lvl="2">
              <a:buFont typeface="Wingdings" pitchFamily="2" charset="2"/>
              <a:buChar char="§"/>
            </a:pPr>
            <a:r>
              <a:rPr lang="en-US" dirty="0"/>
              <a:t>plots</a:t>
            </a:r>
          </a:p>
          <a:p>
            <a:pPr lvl="2">
              <a:buFont typeface="Wingdings" pitchFamily="2" charset="2"/>
              <a:buChar char="§"/>
            </a:pPr>
            <a:r>
              <a:rPr lang="en-US" dirty="0"/>
              <a:t>interesting data but only half of the students filled it out (for extra credit T_T)</a:t>
            </a:r>
          </a:p>
          <a:p>
            <a:pPr>
              <a:buFont typeface="Wingdings" pitchFamily="2" charset="2"/>
              <a:buChar char="§"/>
            </a:pPr>
            <a:r>
              <a:rPr lang="en-US" dirty="0"/>
              <a:t> start early</a:t>
            </a:r>
          </a:p>
          <a:p>
            <a:pPr lvl="1">
              <a:buFont typeface="Wingdings" pitchFamily="2" charset="2"/>
              <a:buChar char="§"/>
            </a:pPr>
            <a:r>
              <a:rPr lang="en-US" dirty="0"/>
              <a:t> you’ll have time to take breaks</a:t>
            </a:r>
          </a:p>
          <a:p>
            <a:pPr lvl="1">
              <a:buFont typeface="Wingdings" pitchFamily="2" charset="2"/>
              <a:buChar char="§"/>
            </a:pPr>
            <a:r>
              <a:rPr lang="en-US" dirty="0"/>
              <a:t> and have time to visit OH when no one’s there = you can get a lot of help (project 5 is 3 weeks and you can imagine that OH will get busier closer towards the due date)</a:t>
            </a:r>
          </a:p>
          <a:p>
            <a:pPr lvl="1">
              <a:buFont typeface="Wingdings" pitchFamily="2" charset="2"/>
              <a:buChar char="§"/>
            </a:pPr>
            <a:r>
              <a:rPr lang="en-US" dirty="0"/>
              <a:t>p5 is definitely a multi-week assignment worth of work / thinking about </a:t>
            </a:r>
          </a:p>
          <a:p>
            <a:pPr>
              <a:buFont typeface="Wingdings" pitchFamily="2" charset="2"/>
              <a:buChar char="§"/>
            </a:pPr>
            <a:r>
              <a:rPr lang="en-US" dirty="0"/>
              <a:t> come talk to us!</a:t>
            </a:r>
          </a:p>
          <a:p>
            <a:pPr lvl="1">
              <a:buFont typeface="Wingdings" pitchFamily="2" charset="2"/>
              <a:buChar char="§"/>
            </a:pPr>
            <a:r>
              <a:rPr lang="en-US" dirty="0"/>
              <a:t>anonymous feedback (thanks everyone who’s been participating (there’s been a bunch), sorry we haven’t had time to incorporate all the ideas, but we do read all of them and try to do what we have time for).  </a:t>
            </a:r>
          </a:p>
          <a:p>
            <a:pPr lvl="1">
              <a:buFont typeface="Wingdings" pitchFamily="2" charset="2"/>
              <a:buChar char="§"/>
            </a:pPr>
            <a:r>
              <a:rPr lang="en-US" dirty="0"/>
              <a:t>meet us in real-time! Feel free to email us / piazza / let us know in Zoom that you want to schedule a separate meeting from OH and we can make time for you.  We’re happy to hear you out about any stressors or complaints and see how we can best help you moving forward – even if it seems like it’s late in the quarter, there’s still time to make things work.</a:t>
            </a:r>
          </a:p>
          <a:p>
            <a:pPr lvl="1">
              <a:buFont typeface="Wingdings" pitchFamily="2" charset="2"/>
              <a:buChar char="§"/>
            </a:pPr>
            <a:r>
              <a:rPr lang="en-US" dirty="0"/>
              <a:t>talk to your TAs! They are amazing humans/students as well and have a lot of empathy / would be happy to pass on your thoughts as anonymous to Kasey/Zach and / or have discussions with you.</a:t>
            </a:r>
          </a:p>
        </p:txBody>
      </p:sp>
      <p:sp>
        <p:nvSpPr>
          <p:cNvPr id="4" name="Slide Number Placeholder 3">
            <a:extLst>
              <a:ext uri="{FF2B5EF4-FFF2-40B4-BE49-F238E27FC236}">
                <a16:creationId xmlns:a16="http://schemas.microsoft.com/office/drawing/2014/main" id="{E1771FD7-3772-5E4A-988C-24B966C0BDBF}"/>
              </a:ext>
            </a:extLst>
          </p:cNvPr>
          <p:cNvSpPr>
            <a:spLocks noGrp="1"/>
          </p:cNvSpPr>
          <p:nvPr>
            <p:ph type="sldNum" sz="quarter" idx="12"/>
          </p:nvPr>
        </p:nvSpPr>
        <p:spPr/>
        <p:txBody>
          <a:bodyPr/>
          <a:lstStyle/>
          <a:p>
            <a:fld id="{659665DE-58FC-41F4-AC58-2C90A5E00527}" type="slidenum">
              <a:rPr lang="en-US" smtClean="0"/>
              <a:t>3</a:t>
            </a:fld>
            <a:endParaRPr lang="en-US"/>
          </a:p>
        </p:txBody>
      </p:sp>
      <p:sp>
        <p:nvSpPr>
          <p:cNvPr id="5" name="Footer Placeholder 4">
            <a:extLst>
              <a:ext uri="{FF2B5EF4-FFF2-40B4-BE49-F238E27FC236}">
                <a16:creationId xmlns:a16="http://schemas.microsoft.com/office/drawing/2014/main" id="{30FDA0B0-2E5E-1F46-AE9F-A627CBC108F5}"/>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3548558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02472-AB02-D145-B99E-2BE3D7452B48}"/>
              </a:ext>
            </a:extLst>
          </p:cNvPr>
          <p:cNvSpPr>
            <a:spLocks noGrp="1"/>
          </p:cNvSpPr>
          <p:nvPr>
            <p:ph type="title"/>
          </p:nvPr>
        </p:nvSpPr>
        <p:spPr/>
        <p:txBody>
          <a:bodyPr/>
          <a:lstStyle/>
          <a:p>
            <a:r>
              <a:rPr lang="en-US" dirty="0"/>
              <a:t>Sorting</a:t>
            </a:r>
          </a:p>
        </p:txBody>
      </p:sp>
      <p:sp>
        <p:nvSpPr>
          <p:cNvPr id="3" name="Footer Placeholder 2">
            <a:extLst>
              <a:ext uri="{FF2B5EF4-FFF2-40B4-BE49-F238E27FC236}">
                <a16:creationId xmlns:a16="http://schemas.microsoft.com/office/drawing/2014/main" id="{354C2FFF-02A3-5549-BCD5-5E1382CA6958}"/>
              </a:ext>
            </a:extLst>
          </p:cNvPr>
          <p:cNvSpPr>
            <a:spLocks noGrp="1"/>
          </p:cNvSpPr>
          <p:nvPr>
            <p:ph type="ftr" sz="quarter" idx="11"/>
          </p:nvPr>
        </p:nvSpPr>
        <p:spPr/>
        <p:txBody>
          <a:bodyPr/>
          <a:lstStyle/>
          <a:p>
            <a:r>
              <a:rPr lang="es-ES" dirty="0"/>
              <a:t>CSE 373 19 </a:t>
            </a:r>
            <a:r>
              <a:rPr lang="es-ES" dirty="0" err="1"/>
              <a:t>wi</a:t>
            </a:r>
            <a:r>
              <a:rPr lang="es-ES" dirty="0"/>
              <a:t> – </a:t>
            </a:r>
            <a:r>
              <a:rPr lang="es-ES" dirty="0" err="1"/>
              <a:t>Kasey</a:t>
            </a:r>
            <a:r>
              <a:rPr lang="es-ES" dirty="0"/>
              <a:t> </a:t>
            </a:r>
            <a:r>
              <a:rPr lang="es-ES" dirty="0" err="1"/>
              <a:t>Champion</a:t>
            </a:r>
            <a:endParaRPr lang="en-US" dirty="0"/>
          </a:p>
        </p:txBody>
      </p:sp>
      <p:sp>
        <p:nvSpPr>
          <p:cNvPr id="4" name="Slide Number Placeholder 3">
            <a:extLst>
              <a:ext uri="{FF2B5EF4-FFF2-40B4-BE49-F238E27FC236}">
                <a16:creationId xmlns:a16="http://schemas.microsoft.com/office/drawing/2014/main" id="{4A29D2E8-63C1-8A45-97B3-CB68E5A5144D}"/>
              </a:ext>
            </a:extLst>
          </p:cNvPr>
          <p:cNvSpPr>
            <a:spLocks noGrp="1"/>
          </p:cNvSpPr>
          <p:nvPr>
            <p:ph type="sldNum" sz="quarter" idx="12"/>
          </p:nvPr>
        </p:nvSpPr>
        <p:spPr/>
        <p:txBody>
          <a:bodyPr/>
          <a:lstStyle/>
          <a:p>
            <a:fld id="{659665DE-58FC-41F4-AC58-2C90A5E00527}" type="slidenum">
              <a:rPr lang="en-US" smtClean="0"/>
              <a:pPr/>
              <a:t>4</a:t>
            </a:fld>
            <a:endParaRPr lang="en-US"/>
          </a:p>
        </p:txBody>
      </p:sp>
      <p:sp>
        <p:nvSpPr>
          <p:cNvPr id="5" name="Text Placeholder 4">
            <a:extLst>
              <a:ext uri="{FF2B5EF4-FFF2-40B4-BE49-F238E27FC236}">
                <a16:creationId xmlns:a16="http://schemas.microsoft.com/office/drawing/2014/main" id="{F6563EAE-5027-2B43-94E2-C85CCA4578F1}"/>
              </a:ext>
            </a:extLst>
          </p:cNvPr>
          <p:cNvSpPr>
            <a:spLocks noGrp="1"/>
          </p:cNvSpPr>
          <p:nvPr>
            <p:ph type="body" idx="1"/>
          </p:nvPr>
        </p:nvSpPr>
        <p:spPr/>
        <p:txBody>
          <a:bodyPr/>
          <a:lstStyle/>
          <a:p>
            <a:endParaRPr lang="en-US"/>
          </a:p>
        </p:txBody>
      </p:sp>
      <p:pic>
        <p:nvPicPr>
          <p:cNvPr id="6" name="Picture 4" descr="Ineffective Sorts">
            <a:extLst>
              <a:ext uri="{FF2B5EF4-FFF2-40B4-BE49-F238E27FC236}">
                <a16:creationId xmlns:a16="http://schemas.microsoft.com/office/drawing/2014/main" id="{9D7C86B5-D78C-D446-98C4-E8D5648D12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434"/>
          <a:stretch/>
        </p:blipFill>
        <p:spPr bwMode="auto">
          <a:xfrm>
            <a:off x="3780063" y="432357"/>
            <a:ext cx="6374077" cy="18822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neffective Sorts">
            <a:extLst>
              <a:ext uri="{FF2B5EF4-FFF2-40B4-BE49-F238E27FC236}">
                <a16:creationId xmlns:a16="http://schemas.microsoft.com/office/drawing/2014/main" id="{283AEEFB-D3A6-5C4A-AEC0-9F0E8861A5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325"/>
          <a:stretch/>
        </p:blipFill>
        <p:spPr bwMode="auto">
          <a:xfrm>
            <a:off x="3780063" y="2449908"/>
            <a:ext cx="6374077" cy="397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75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22504D-D91D-4882-97B5-4A4F4123C7F6}"/>
              </a:ext>
            </a:extLst>
          </p:cNvPr>
          <p:cNvSpPr>
            <a:spLocks noGrp="1"/>
          </p:cNvSpPr>
          <p:nvPr>
            <p:ph type="title"/>
          </p:nvPr>
        </p:nvSpPr>
        <p:spPr/>
        <p:txBody>
          <a:bodyPr/>
          <a:lstStyle/>
          <a:p>
            <a:r>
              <a:rPr lang="en-US" dirty="0"/>
              <a:t>Where are we?</a:t>
            </a:r>
          </a:p>
        </p:txBody>
      </p:sp>
      <p:sp>
        <p:nvSpPr>
          <p:cNvPr id="7" name="Content Placeholder 6">
            <a:extLst>
              <a:ext uri="{FF2B5EF4-FFF2-40B4-BE49-F238E27FC236}">
                <a16:creationId xmlns:a16="http://schemas.microsoft.com/office/drawing/2014/main" id="{D731E616-C924-4D1F-AC09-D4C7C71ECB09}"/>
              </a:ext>
            </a:extLst>
          </p:cNvPr>
          <p:cNvSpPr>
            <a:spLocks noGrp="1"/>
          </p:cNvSpPr>
          <p:nvPr>
            <p:ph idx="1"/>
          </p:nvPr>
        </p:nvSpPr>
        <p:spPr/>
        <p:txBody>
          <a:bodyPr>
            <a:normAutofit/>
          </a:bodyPr>
          <a:lstStyle/>
          <a:p>
            <a:r>
              <a:rPr lang="en-US" sz="2400" dirty="0"/>
              <a:t>This course is “data structures and algorithms”</a:t>
            </a:r>
          </a:p>
          <a:p>
            <a:r>
              <a:rPr lang="en-US" sz="2400" dirty="0"/>
              <a:t>Data structures</a:t>
            </a:r>
          </a:p>
          <a:p>
            <a:pPr lvl="1"/>
            <a:r>
              <a:rPr lang="en-US" sz="2000" dirty="0"/>
              <a:t>Organize our data so we can process it effectively</a:t>
            </a:r>
          </a:p>
          <a:p>
            <a:r>
              <a:rPr lang="en-US" sz="2400" dirty="0"/>
              <a:t>Algorithms</a:t>
            </a:r>
          </a:p>
          <a:p>
            <a:pPr lvl="1"/>
            <a:r>
              <a:rPr lang="en-US" sz="2000" dirty="0"/>
              <a:t>Actually process our data!</a:t>
            </a:r>
          </a:p>
          <a:p>
            <a:r>
              <a:rPr lang="en-US" sz="2400" dirty="0"/>
              <a:t>We’re going to start focusing on algorithms</a:t>
            </a:r>
          </a:p>
          <a:p>
            <a:endParaRPr lang="en-US" sz="2400" dirty="0"/>
          </a:p>
          <a:p>
            <a:r>
              <a:rPr lang="en-US" sz="2400" dirty="0"/>
              <a:t>We’ll start with sorting</a:t>
            </a:r>
          </a:p>
          <a:p>
            <a:pPr lvl="1"/>
            <a:r>
              <a:rPr lang="en-US" sz="2000" dirty="0"/>
              <a:t>A very common, generally-useful preprocessing step</a:t>
            </a:r>
          </a:p>
          <a:p>
            <a:pPr lvl="1"/>
            <a:r>
              <a:rPr lang="en-US" sz="2000" dirty="0"/>
              <a:t>And a convenient way to discuss a few different ideas for designing algorithms.</a:t>
            </a:r>
          </a:p>
        </p:txBody>
      </p:sp>
      <p:sp>
        <p:nvSpPr>
          <p:cNvPr id="3" name="Footer Placeholder 2">
            <a:extLst>
              <a:ext uri="{FF2B5EF4-FFF2-40B4-BE49-F238E27FC236}">
                <a16:creationId xmlns:a16="http://schemas.microsoft.com/office/drawing/2014/main" id="{51672850-D051-487E-A59B-1A3EA5CA044A}"/>
              </a:ext>
            </a:extLst>
          </p:cNvPr>
          <p:cNvSpPr>
            <a:spLocks noGrp="1"/>
          </p:cNvSpPr>
          <p:nvPr>
            <p:ph type="ftr" sz="quarter" idx="11"/>
          </p:nvPr>
        </p:nvSpPr>
        <p:spPr/>
        <p:txBody>
          <a:bodyPr/>
          <a:lstStyle/>
          <a:p>
            <a:r>
              <a:rPr lang="es-ES"/>
              <a:t>CSE 373 19 su - Robbie Weber</a:t>
            </a:r>
            <a:endParaRPr lang="en-US" dirty="0"/>
          </a:p>
        </p:txBody>
      </p:sp>
      <p:sp>
        <p:nvSpPr>
          <p:cNvPr id="4" name="Slide Number Placeholder 3">
            <a:extLst>
              <a:ext uri="{FF2B5EF4-FFF2-40B4-BE49-F238E27FC236}">
                <a16:creationId xmlns:a16="http://schemas.microsoft.com/office/drawing/2014/main" id="{9E80BF9E-BA1D-422C-9F5F-BFFFE84AB403}"/>
              </a:ext>
            </a:extLst>
          </p:cNvPr>
          <p:cNvSpPr>
            <a:spLocks noGrp="1"/>
          </p:cNvSpPr>
          <p:nvPr>
            <p:ph type="sldNum" sz="quarter" idx="12"/>
          </p:nvPr>
        </p:nvSpPr>
        <p:spPr/>
        <p:txBody>
          <a:bodyPr/>
          <a:lstStyle/>
          <a:p>
            <a:fld id="{659665DE-58FC-41F4-AC58-2C90A5E00527}" type="slidenum">
              <a:rPr lang="en-US" smtClean="0"/>
              <a:pPr/>
              <a:t>5</a:t>
            </a:fld>
            <a:endParaRPr lang="en-US"/>
          </a:p>
        </p:txBody>
      </p:sp>
    </p:spTree>
    <p:extLst>
      <p:ext uri="{BB962C8B-B14F-4D97-AF65-F5344CB8AC3E}">
        <p14:creationId xmlns:p14="http://schemas.microsoft.com/office/powerpoint/2010/main" val="481603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D23C-B5C5-4700-8927-7C54A7620143}"/>
              </a:ext>
            </a:extLst>
          </p:cNvPr>
          <p:cNvSpPr>
            <a:spLocks noGrp="1"/>
          </p:cNvSpPr>
          <p:nvPr>
            <p:ph type="title"/>
          </p:nvPr>
        </p:nvSpPr>
        <p:spPr/>
        <p:txBody>
          <a:bodyPr/>
          <a:lstStyle/>
          <a:p>
            <a:r>
              <a:rPr lang="en-US" dirty="0"/>
              <a:t>Types of Sorts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F3C993-85C1-4E2A-977E-08C0512B0844}"/>
                  </a:ext>
                </a:extLst>
              </p:cNvPr>
              <p:cNvSpPr>
                <a:spLocks noGrp="1"/>
              </p:cNvSpPr>
              <p:nvPr>
                <p:ph idx="1"/>
              </p:nvPr>
            </p:nvSpPr>
            <p:spPr>
              <a:xfrm>
                <a:off x="575241" y="1463857"/>
                <a:ext cx="5520760" cy="4845504"/>
              </a:xfrm>
              <a:ln>
                <a:solidFill>
                  <a:srgbClr val="B6A479"/>
                </a:solidFill>
              </a:ln>
            </p:spPr>
            <p:txBody>
              <a:bodyPr>
                <a:normAutofit/>
              </a:bodyPr>
              <a:lstStyle/>
              <a:p>
                <a:r>
                  <a:rPr lang="en-US" b="1" dirty="0">
                    <a:solidFill>
                      <a:srgbClr val="4C3282"/>
                    </a:solidFill>
                  </a:rPr>
                  <a:t>Comparison Sorts</a:t>
                </a:r>
              </a:p>
              <a:p>
                <a:r>
                  <a:rPr lang="en-US" dirty="0"/>
                  <a:t>Compare two elements at a time </a:t>
                </a:r>
              </a:p>
              <a:p>
                <a:r>
                  <a:rPr lang="en-US" dirty="0"/>
                  <a:t>General sort, works for most types of elements</a:t>
                </a:r>
              </a:p>
              <a:p>
                <a:endParaRPr lang="en-US" dirty="0"/>
              </a:p>
              <a:p>
                <a:r>
                  <a:rPr lang="en-US" dirty="0"/>
                  <a:t>What does this mean? </a:t>
                </a:r>
                <a:r>
                  <a:rPr lang="en-US" dirty="0" err="1"/>
                  <a:t>compareTo</a:t>
                </a:r>
                <a:r>
                  <a:rPr lang="en-US" dirty="0"/>
                  <a:t>() works for your elements</a:t>
                </a:r>
              </a:p>
              <a:p>
                <a:pPr lvl="1"/>
                <a:r>
                  <a:rPr lang="en-US" dirty="0"/>
                  <a:t>And for our running times to be correct, </a:t>
                </a:r>
                <a:r>
                  <a:rPr lang="en-US" dirty="0" err="1"/>
                  <a:t>compareTo</a:t>
                </a:r>
                <a:r>
                  <a:rPr lang="en-US" dirty="0"/>
                  <a:t> must run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time.</a:t>
                </a:r>
              </a:p>
            </p:txBody>
          </p:sp>
        </mc:Choice>
        <mc:Fallback xmlns="">
          <p:sp>
            <p:nvSpPr>
              <p:cNvPr id="3" name="Content Placeholder 2">
                <a:extLst>
                  <a:ext uri="{FF2B5EF4-FFF2-40B4-BE49-F238E27FC236}">
                    <a16:creationId xmlns:a16="http://schemas.microsoft.com/office/drawing/2014/main" id="{77F3C993-85C1-4E2A-977E-08C0512B0844}"/>
                  </a:ext>
                </a:extLst>
              </p:cNvPr>
              <p:cNvSpPr>
                <a:spLocks noGrp="1" noRot="1" noChangeAspect="1" noMove="1" noResize="1" noEditPoints="1" noAdjustHandles="1" noChangeArrowheads="1" noChangeShapeType="1" noTextEdit="1"/>
              </p:cNvSpPr>
              <p:nvPr>
                <p:ph idx="1"/>
              </p:nvPr>
            </p:nvSpPr>
            <p:spPr>
              <a:xfrm>
                <a:off x="575241" y="1463857"/>
                <a:ext cx="5520760" cy="4845504"/>
              </a:xfrm>
              <a:blipFill>
                <a:blip r:embed="rId2"/>
                <a:stretch>
                  <a:fillRect l="-441" t="-1380" r="-330"/>
                </a:stretch>
              </a:blipFill>
              <a:ln>
                <a:solidFill>
                  <a:srgbClr val="B6A479"/>
                </a:solidFill>
              </a:ln>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BAD6C589-5A99-48EA-88B9-157075B38879}"/>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6" name="Content Placeholder 2">
            <a:extLst>
              <a:ext uri="{FF2B5EF4-FFF2-40B4-BE49-F238E27FC236}">
                <a16:creationId xmlns:a16="http://schemas.microsoft.com/office/drawing/2014/main" id="{13A49A57-0615-4AD8-94EC-70BAB0D9969B}"/>
              </a:ext>
            </a:extLst>
          </p:cNvPr>
          <p:cNvSpPr txBox="1">
            <a:spLocks/>
          </p:cNvSpPr>
          <p:nvPr/>
        </p:nvSpPr>
        <p:spPr>
          <a:xfrm>
            <a:off x="7102549" y="1489609"/>
            <a:ext cx="4790082" cy="4845504"/>
          </a:xfrm>
          <a:prstGeom prst="rect">
            <a:avLst/>
          </a:prstGeom>
          <a:ln>
            <a:solidFill>
              <a:srgbClr val="B6A479"/>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solidFill>
                  <a:srgbClr val="4C3282"/>
                </a:solidFill>
              </a:rPr>
              <a:t>Niche Sorts aka “linear sorts”</a:t>
            </a:r>
          </a:p>
          <a:p>
            <a:r>
              <a:rPr lang="en-US" dirty="0"/>
              <a:t>Leverages specific properties about the items in the list to achieve faster runtimes</a:t>
            </a:r>
          </a:p>
          <a:p>
            <a:r>
              <a:rPr lang="en-US" dirty="0"/>
              <a:t>niche sorts typically run O(n) time</a:t>
            </a:r>
          </a:p>
          <a:p>
            <a:endParaRPr lang="en-US" dirty="0"/>
          </a:p>
          <a:p>
            <a:r>
              <a:rPr lang="en-US" dirty="0"/>
              <a:t>For example, we’re sorting small integers, or short strings.</a:t>
            </a:r>
          </a:p>
          <a:p>
            <a:endParaRPr lang="en-US" dirty="0"/>
          </a:p>
          <a:p>
            <a:r>
              <a:rPr lang="en-US" dirty="0"/>
              <a:t>In this class we’ll focus on comparison sorts</a:t>
            </a:r>
          </a:p>
        </p:txBody>
      </p:sp>
      <p:sp>
        <p:nvSpPr>
          <p:cNvPr id="7" name="Footer Placeholder 2">
            <a:extLst>
              <a:ext uri="{FF2B5EF4-FFF2-40B4-BE49-F238E27FC236}">
                <a16:creationId xmlns:a16="http://schemas.microsoft.com/office/drawing/2014/main" id="{533B3A0B-6625-BE4D-AC7F-5A04D237A7A6}"/>
              </a:ext>
            </a:extLst>
          </p:cNvPr>
          <p:cNvSpPr>
            <a:spLocks noGrp="1"/>
          </p:cNvSpPr>
          <p:nvPr>
            <p:ph type="ftr" sz="quarter" idx="11"/>
          </p:nvPr>
        </p:nvSpPr>
        <p:spPr>
          <a:xfrm>
            <a:off x="4842742" y="6544402"/>
            <a:ext cx="5901459" cy="274320"/>
          </a:xfrm>
        </p:spPr>
        <p:txBody>
          <a:bodyPr/>
          <a:lstStyle/>
          <a:p>
            <a:r>
              <a:rPr lang="es-ES" dirty="0"/>
              <a:t>CSE 373 18 </a:t>
            </a:r>
            <a:r>
              <a:rPr lang="es-ES" dirty="0" err="1"/>
              <a:t>sp</a:t>
            </a:r>
            <a:r>
              <a:rPr lang="es-ES" dirty="0"/>
              <a:t> – </a:t>
            </a:r>
            <a:r>
              <a:rPr lang="es-ES" dirty="0" err="1"/>
              <a:t>Kasey</a:t>
            </a:r>
            <a:r>
              <a:rPr lang="es-ES" dirty="0"/>
              <a:t> </a:t>
            </a:r>
            <a:r>
              <a:rPr lang="es-ES" dirty="0" err="1"/>
              <a:t>Champion</a:t>
            </a:r>
            <a:endParaRPr lang="en-US" dirty="0"/>
          </a:p>
        </p:txBody>
      </p:sp>
    </p:spTree>
    <p:extLst>
      <p:ext uri="{BB962C8B-B14F-4D97-AF65-F5344CB8AC3E}">
        <p14:creationId xmlns:p14="http://schemas.microsoft.com/office/powerpoint/2010/main" val="113637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E37C-5739-4BE8-9AC7-33B4550D61E2}"/>
              </a:ext>
            </a:extLst>
          </p:cNvPr>
          <p:cNvSpPr>
            <a:spLocks noGrp="1"/>
          </p:cNvSpPr>
          <p:nvPr>
            <p:ph type="title"/>
          </p:nvPr>
        </p:nvSpPr>
        <p:spPr/>
        <p:txBody>
          <a:bodyPr/>
          <a:lstStyle/>
          <a:p>
            <a:r>
              <a:rPr lang="en-US" dirty="0"/>
              <a:t>Sorting Goals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7B9E15-41F9-4C4D-8C28-512F58778CF2}"/>
                  </a:ext>
                </a:extLst>
              </p:cNvPr>
              <p:cNvSpPr>
                <a:spLocks noGrp="1"/>
              </p:cNvSpPr>
              <p:nvPr>
                <p:ph idx="1"/>
              </p:nvPr>
            </p:nvSpPr>
            <p:spPr>
              <a:xfrm>
                <a:off x="575237" y="1304225"/>
                <a:ext cx="7470116" cy="1663212"/>
              </a:xfrm>
              <a:ln>
                <a:solidFill>
                  <a:srgbClr val="B6A479"/>
                </a:solidFill>
              </a:ln>
            </p:spPr>
            <p:txBody>
              <a:bodyPr>
                <a:noAutofit/>
              </a:bodyPr>
              <a:lstStyle/>
              <a:p>
                <a:r>
                  <a:rPr lang="en-US" sz="2000" b="1" dirty="0">
                    <a:solidFill>
                      <a:srgbClr val="4C3282"/>
                    </a:solidFill>
                  </a:rPr>
                  <a:t>In Place sort</a:t>
                </a:r>
              </a:p>
              <a:p>
                <a:r>
                  <a:rPr lang="en-US" sz="2000" dirty="0"/>
                  <a:t>A sorting algorithm is in-place if it allocates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(1)</m:t>
                    </m:r>
                  </m:oMath>
                </a14:m>
                <a:r>
                  <a:rPr lang="en-US" sz="2000" dirty="0"/>
                  <a:t> extra memory</a:t>
                </a:r>
              </a:p>
              <a:p>
                <a:r>
                  <a:rPr lang="en-US" sz="2000" dirty="0"/>
                  <a:t>Modifies input array (can’t copy data into new array)</a:t>
                </a:r>
              </a:p>
              <a:p>
                <a:r>
                  <a:rPr lang="en-US" sz="2000" dirty="0"/>
                  <a:t>Useful to minimize memory usage</a:t>
                </a:r>
              </a:p>
            </p:txBody>
          </p:sp>
        </mc:Choice>
        <mc:Fallback xmlns="">
          <p:sp>
            <p:nvSpPr>
              <p:cNvPr id="3" name="Content Placeholder 2">
                <a:extLst>
                  <a:ext uri="{FF2B5EF4-FFF2-40B4-BE49-F238E27FC236}">
                    <a16:creationId xmlns:a16="http://schemas.microsoft.com/office/drawing/2014/main" id="{EC7B9E15-41F9-4C4D-8C28-512F58778CF2}"/>
                  </a:ext>
                </a:extLst>
              </p:cNvPr>
              <p:cNvSpPr>
                <a:spLocks noGrp="1" noRot="1" noChangeAspect="1" noMove="1" noResize="1" noEditPoints="1" noAdjustHandles="1" noChangeArrowheads="1" noChangeShapeType="1" noTextEdit="1"/>
              </p:cNvSpPr>
              <p:nvPr>
                <p:ph idx="1"/>
              </p:nvPr>
            </p:nvSpPr>
            <p:spPr>
              <a:xfrm>
                <a:off x="575237" y="1304225"/>
                <a:ext cx="7470116" cy="1663212"/>
              </a:xfrm>
              <a:blipFill>
                <a:blip r:embed="rId2"/>
                <a:stretch>
                  <a:fillRect l="-163" t="-3273" b="-9818"/>
                </a:stretch>
              </a:blipFill>
              <a:ln>
                <a:solidFill>
                  <a:srgbClr val="B6A479"/>
                </a:solidFill>
              </a:ln>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B72DCCC2-AE91-4634-A715-5AAB975D49E8}"/>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6" name="Content Placeholder 2">
            <a:extLst>
              <a:ext uri="{FF2B5EF4-FFF2-40B4-BE49-F238E27FC236}">
                <a16:creationId xmlns:a16="http://schemas.microsoft.com/office/drawing/2014/main" id="{C49D663A-49AE-47EE-96C4-85F588D0A078}"/>
              </a:ext>
            </a:extLst>
          </p:cNvPr>
          <p:cNvSpPr txBox="1">
            <a:spLocks/>
          </p:cNvSpPr>
          <p:nvPr/>
        </p:nvSpPr>
        <p:spPr>
          <a:xfrm>
            <a:off x="575237" y="3072809"/>
            <a:ext cx="7470116" cy="3722538"/>
          </a:xfrm>
          <a:prstGeom prst="rect">
            <a:avLst/>
          </a:prstGeom>
          <a:ln>
            <a:solidFill>
              <a:srgbClr val="B6A479"/>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600" b="1" dirty="0">
                <a:solidFill>
                  <a:srgbClr val="4C3282"/>
                </a:solidFill>
              </a:rPr>
              <a:t>Stable sort</a:t>
            </a:r>
          </a:p>
          <a:p>
            <a:r>
              <a:rPr lang="en-US" sz="1800" dirty="0"/>
              <a:t>A sorting algorithm is stable if any equal items remain in the same relative order before and after the sort</a:t>
            </a:r>
          </a:p>
          <a:p>
            <a:r>
              <a:rPr lang="en-US" sz="1800" dirty="0"/>
              <a:t>Why do we care?</a:t>
            </a:r>
          </a:p>
          <a:p>
            <a:pPr lvl="1"/>
            <a:r>
              <a:rPr lang="en-US" dirty="0"/>
              <a:t>“data exploration” Client code will want to sort by multiple features and “break ties” with secondary features</a:t>
            </a:r>
          </a:p>
        </p:txBody>
      </p:sp>
      <p:sp>
        <p:nvSpPr>
          <p:cNvPr id="7" name="Rectangle 6">
            <a:extLst>
              <a:ext uri="{FF2B5EF4-FFF2-40B4-BE49-F238E27FC236}">
                <a16:creationId xmlns:a16="http://schemas.microsoft.com/office/drawing/2014/main" id="{8D03D1C8-F048-4B20-B520-5A3893CFCBE6}"/>
              </a:ext>
            </a:extLst>
          </p:cNvPr>
          <p:cNvSpPr/>
          <p:nvPr/>
        </p:nvSpPr>
        <p:spPr>
          <a:xfrm>
            <a:off x="575239" y="5275453"/>
            <a:ext cx="4290598" cy="369332"/>
          </a:xfrm>
          <a:prstGeom prst="rect">
            <a:avLst/>
          </a:prstGeom>
        </p:spPr>
        <p:txBody>
          <a:bodyPr wrap="none">
            <a:spAutoFit/>
          </a:bodyPr>
          <a:lstStyle/>
          <a:p>
            <a:r>
              <a:rPr lang="en-US" dirty="0"/>
              <a:t>[</a:t>
            </a:r>
            <a:r>
              <a:rPr lang="en-US" b="1" dirty="0">
                <a:solidFill>
                  <a:srgbClr val="00B050"/>
                </a:solidFill>
              </a:rPr>
              <a:t>(8, “fox”)</a:t>
            </a:r>
            <a:r>
              <a:rPr lang="en-US" dirty="0"/>
              <a:t>, (9, “dog”), (4, “wolf”), </a:t>
            </a:r>
            <a:r>
              <a:rPr lang="en-US" b="1" dirty="0">
                <a:solidFill>
                  <a:srgbClr val="FF0000"/>
                </a:solidFill>
              </a:rPr>
              <a:t>(8, “cow”)</a:t>
            </a:r>
            <a:r>
              <a:rPr lang="en-US" dirty="0"/>
              <a:t>]</a:t>
            </a:r>
          </a:p>
        </p:txBody>
      </p:sp>
      <p:sp>
        <p:nvSpPr>
          <p:cNvPr id="8" name="Rectangle 7">
            <a:extLst>
              <a:ext uri="{FF2B5EF4-FFF2-40B4-BE49-F238E27FC236}">
                <a16:creationId xmlns:a16="http://schemas.microsoft.com/office/drawing/2014/main" id="{D0761ACD-1DF9-4D76-8E6A-F086E0C3FDBA}"/>
              </a:ext>
            </a:extLst>
          </p:cNvPr>
          <p:cNvSpPr/>
          <p:nvPr/>
        </p:nvSpPr>
        <p:spPr>
          <a:xfrm>
            <a:off x="575238" y="5750157"/>
            <a:ext cx="4404411" cy="369332"/>
          </a:xfrm>
          <a:prstGeom prst="rect">
            <a:avLst/>
          </a:prstGeom>
        </p:spPr>
        <p:txBody>
          <a:bodyPr wrap="none">
            <a:spAutoFit/>
          </a:bodyPr>
          <a:lstStyle/>
          <a:p>
            <a:r>
              <a:rPr lang="en-US" dirty="0"/>
              <a:t>[(4, “wolf”), </a:t>
            </a:r>
            <a:r>
              <a:rPr lang="en-US" b="1" dirty="0">
                <a:solidFill>
                  <a:srgbClr val="00B050"/>
                </a:solidFill>
              </a:rPr>
              <a:t>(8, “fox”)</a:t>
            </a:r>
            <a:r>
              <a:rPr lang="en-US" dirty="0"/>
              <a:t>, </a:t>
            </a:r>
            <a:r>
              <a:rPr lang="en-US" b="1" dirty="0">
                <a:solidFill>
                  <a:srgbClr val="FF0000"/>
                </a:solidFill>
              </a:rPr>
              <a:t>(8, “cow”)</a:t>
            </a:r>
            <a:r>
              <a:rPr lang="en-US" dirty="0"/>
              <a:t>,</a:t>
            </a:r>
            <a:r>
              <a:rPr lang="en-US" b="1" dirty="0">
                <a:solidFill>
                  <a:srgbClr val="FF0000"/>
                </a:solidFill>
              </a:rPr>
              <a:t> </a:t>
            </a:r>
            <a:r>
              <a:rPr lang="en-US" dirty="0"/>
              <a:t>(9, “dog”)]</a:t>
            </a:r>
          </a:p>
        </p:txBody>
      </p:sp>
      <p:sp>
        <p:nvSpPr>
          <p:cNvPr id="10" name="Rectangle 9">
            <a:extLst>
              <a:ext uri="{FF2B5EF4-FFF2-40B4-BE49-F238E27FC236}">
                <a16:creationId xmlns:a16="http://schemas.microsoft.com/office/drawing/2014/main" id="{0797039D-0948-4683-A0D7-1505689A945D}"/>
              </a:ext>
            </a:extLst>
          </p:cNvPr>
          <p:cNvSpPr/>
          <p:nvPr/>
        </p:nvSpPr>
        <p:spPr>
          <a:xfrm>
            <a:off x="575238" y="6278501"/>
            <a:ext cx="4404411" cy="369332"/>
          </a:xfrm>
          <a:prstGeom prst="rect">
            <a:avLst/>
          </a:prstGeom>
        </p:spPr>
        <p:txBody>
          <a:bodyPr wrap="none">
            <a:spAutoFit/>
          </a:bodyPr>
          <a:lstStyle/>
          <a:p>
            <a:r>
              <a:rPr lang="en-US" dirty="0"/>
              <a:t>[(4, “wolf”), </a:t>
            </a:r>
            <a:r>
              <a:rPr lang="en-US" b="1" dirty="0">
                <a:solidFill>
                  <a:srgbClr val="FF0000"/>
                </a:solidFill>
              </a:rPr>
              <a:t>(8, “cow”)</a:t>
            </a:r>
            <a:r>
              <a:rPr lang="en-US" dirty="0"/>
              <a:t>,</a:t>
            </a:r>
            <a:r>
              <a:rPr lang="en-US" b="1" dirty="0">
                <a:solidFill>
                  <a:srgbClr val="FF0000"/>
                </a:solidFill>
              </a:rPr>
              <a:t> </a:t>
            </a:r>
            <a:r>
              <a:rPr lang="en-US" b="1" dirty="0">
                <a:solidFill>
                  <a:srgbClr val="00B050"/>
                </a:solidFill>
              </a:rPr>
              <a:t>(8, “fox”)</a:t>
            </a:r>
            <a:r>
              <a:rPr lang="en-US" dirty="0"/>
              <a:t>, (9, “dog”)]</a:t>
            </a:r>
          </a:p>
        </p:txBody>
      </p:sp>
      <p:sp>
        <p:nvSpPr>
          <p:cNvPr id="11" name="TextBox 10">
            <a:extLst>
              <a:ext uri="{FF2B5EF4-FFF2-40B4-BE49-F238E27FC236}">
                <a16:creationId xmlns:a16="http://schemas.microsoft.com/office/drawing/2014/main" id="{E6A41CFB-5311-4E38-820C-7C76AD6DCACE}"/>
              </a:ext>
            </a:extLst>
          </p:cNvPr>
          <p:cNvSpPr txBox="1"/>
          <p:nvPr/>
        </p:nvSpPr>
        <p:spPr>
          <a:xfrm>
            <a:off x="4865837" y="5750157"/>
            <a:ext cx="787973" cy="369332"/>
          </a:xfrm>
          <a:prstGeom prst="rect">
            <a:avLst/>
          </a:prstGeom>
          <a:noFill/>
          <a:ln>
            <a:solidFill>
              <a:srgbClr val="00B050"/>
            </a:solidFill>
          </a:ln>
        </p:spPr>
        <p:txBody>
          <a:bodyPr wrap="none" rtlCol="0">
            <a:spAutoFit/>
          </a:bodyPr>
          <a:lstStyle/>
          <a:p>
            <a:r>
              <a:rPr lang="en-US" dirty="0"/>
              <a:t>Stable</a:t>
            </a:r>
          </a:p>
        </p:txBody>
      </p:sp>
      <p:sp>
        <p:nvSpPr>
          <p:cNvPr id="12" name="TextBox 11">
            <a:extLst>
              <a:ext uri="{FF2B5EF4-FFF2-40B4-BE49-F238E27FC236}">
                <a16:creationId xmlns:a16="http://schemas.microsoft.com/office/drawing/2014/main" id="{A6A06946-575D-4670-9F46-ECDDAFF36CCA}"/>
              </a:ext>
            </a:extLst>
          </p:cNvPr>
          <p:cNvSpPr txBox="1"/>
          <p:nvPr/>
        </p:nvSpPr>
        <p:spPr>
          <a:xfrm>
            <a:off x="4865837" y="6284054"/>
            <a:ext cx="1051891" cy="369332"/>
          </a:xfrm>
          <a:prstGeom prst="rect">
            <a:avLst/>
          </a:prstGeom>
          <a:noFill/>
          <a:ln>
            <a:solidFill>
              <a:srgbClr val="FF0000"/>
            </a:solidFill>
          </a:ln>
        </p:spPr>
        <p:txBody>
          <a:bodyPr wrap="none" rtlCol="0">
            <a:spAutoFit/>
          </a:bodyPr>
          <a:lstStyle/>
          <a:p>
            <a:r>
              <a:rPr lang="en-US" dirty="0"/>
              <a:t>Unstable</a:t>
            </a:r>
          </a:p>
        </p:txBody>
      </p:sp>
      <p:sp>
        <p:nvSpPr>
          <p:cNvPr id="13" name="Content Placeholder 2">
            <a:extLst>
              <a:ext uri="{FF2B5EF4-FFF2-40B4-BE49-F238E27FC236}">
                <a16:creationId xmlns:a16="http://schemas.microsoft.com/office/drawing/2014/main" id="{FD7BDBDC-D8E0-4722-A88C-7326F003FF04}"/>
              </a:ext>
            </a:extLst>
          </p:cNvPr>
          <p:cNvSpPr txBox="1">
            <a:spLocks/>
          </p:cNvSpPr>
          <p:nvPr/>
        </p:nvSpPr>
        <p:spPr>
          <a:xfrm>
            <a:off x="8143875" y="1917501"/>
            <a:ext cx="3838575" cy="1949649"/>
          </a:xfrm>
          <a:prstGeom prst="rect">
            <a:avLst/>
          </a:prstGeom>
          <a:ln>
            <a:solidFill>
              <a:srgbClr val="B6A479"/>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1" dirty="0">
                <a:solidFill>
                  <a:srgbClr val="4C3282"/>
                </a:solidFill>
              </a:rPr>
              <a:t>Speed</a:t>
            </a:r>
          </a:p>
          <a:p>
            <a:r>
              <a:rPr lang="en-US" sz="1800" dirty="0"/>
              <a:t>Of course, we want our algorithms to be fast.</a:t>
            </a:r>
          </a:p>
          <a:p>
            <a:r>
              <a:rPr lang="en-US" sz="1800" dirty="0"/>
              <a:t>Sorting is so common, that we often start caring about constant factors.</a:t>
            </a:r>
          </a:p>
        </p:txBody>
      </p:sp>
      <p:sp>
        <p:nvSpPr>
          <p:cNvPr id="14" name="Footer Placeholder 2">
            <a:extLst>
              <a:ext uri="{FF2B5EF4-FFF2-40B4-BE49-F238E27FC236}">
                <a16:creationId xmlns:a16="http://schemas.microsoft.com/office/drawing/2014/main" id="{F7C2D1D5-2EC2-B449-9732-3D86508C43B6}"/>
              </a:ext>
            </a:extLst>
          </p:cNvPr>
          <p:cNvSpPr>
            <a:spLocks noGrp="1"/>
          </p:cNvSpPr>
          <p:nvPr>
            <p:ph type="ftr" sz="quarter" idx="11"/>
          </p:nvPr>
        </p:nvSpPr>
        <p:spPr>
          <a:xfrm>
            <a:off x="4842742" y="6544402"/>
            <a:ext cx="5901459" cy="274320"/>
          </a:xfrm>
        </p:spPr>
        <p:txBody>
          <a:bodyPr/>
          <a:lstStyle/>
          <a:p>
            <a:r>
              <a:rPr lang="es-ES" dirty="0"/>
              <a:t>CSE 373 18 </a:t>
            </a:r>
            <a:r>
              <a:rPr lang="es-ES" dirty="0" err="1"/>
              <a:t>sp</a:t>
            </a:r>
            <a:r>
              <a:rPr lang="es-ES" dirty="0"/>
              <a:t> – </a:t>
            </a:r>
            <a:r>
              <a:rPr lang="es-ES" dirty="0" err="1"/>
              <a:t>Kasey</a:t>
            </a:r>
            <a:r>
              <a:rPr lang="es-ES" dirty="0"/>
              <a:t> </a:t>
            </a:r>
            <a:r>
              <a:rPr lang="es-ES" dirty="0" err="1"/>
              <a:t>Champion</a:t>
            </a:r>
            <a:endParaRPr lang="en-US" dirty="0"/>
          </a:p>
        </p:txBody>
      </p:sp>
    </p:spTree>
    <p:extLst>
      <p:ext uri="{BB962C8B-B14F-4D97-AF65-F5344CB8AC3E}">
        <p14:creationId xmlns:p14="http://schemas.microsoft.com/office/powerpoint/2010/main" val="302386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3542-3C72-467F-A574-07AFA3F7F100}"/>
              </a:ext>
            </a:extLst>
          </p:cNvPr>
          <p:cNvSpPr>
            <a:spLocks noGrp="1"/>
          </p:cNvSpPr>
          <p:nvPr>
            <p:ph type="title"/>
          </p:nvPr>
        </p:nvSpPr>
        <p:spPr/>
        <p:txBody>
          <a:bodyPr/>
          <a:lstStyle/>
          <a:p>
            <a:r>
              <a:rPr lang="en-US" dirty="0"/>
              <a:t>SO MANY SORTS</a:t>
            </a:r>
          </a:p>
        </p:txBody>
      </p:sp>
      <p:sp>
        <p:nvSpPr>
          <p:cNvPr id="3" name="Content Placeholder 2">
            <a:extLst>
              <a:ext uri="{FF2B5EF4-FFF2-40B4-BE49-F238E27FC236}">
                <a16:creationId xmlns:a16="http://schemas.microsoft.com/office/drawing/2014/main" id="{DC42EA59-6988-47D1-99EC-8278D779665A}"/>
              </a:ext>
            </a:extLst>
          </p:cNvPr>
          <p:cNvSpPr>
            <a:spLocks noGrp="1"/>
          </p:cNvSpPr>
          <p:nvPr>
            <p:ph idx="1"/>
          </p:nvPr>
        </p:nvSpPr>
        <p:spPr/>
        <p:txBody>
          <a:bodyPr>
            <a:normAutofit lnSpcReduction="10000"/>
          </a:bodyPr>
          <a:lstStyle/>
          <a:p>
            <a:r>
              <a:rPr lang="en-US" sz="3600" dirty="0"/>
              <a:t>Quicksort, Merge sort, in-place merge sort, heap sort, insertion sort, intro sort, selection sort, </a:t>
            </a:r>
            <a:r>
              <a:rPr lang="en-US" sz="3600" dirty="0" err="1"/>
              <a:t>timsort</a:t>
            </a:r>
            <a:r>
              <a:rPr lang="en-US" sz="3600" dirty="0"/>
              <a:t>, </a:t>
            </a:r>
            <a:r>
              <a:rPr lang="en-US" sz="3600" dirty="0" err="1"/>
              <a:t>cubesort</a:t>
            </a:r>
            <a:r>
              <a:rPr lang="en-US" sz="3600" dirty="0"/>
              <a:t>, shell sort, bubble sort, binary tree sort, cycle sort, library sort, patience sorting, </a:t>
            </a:r>
            <a:r>
              <a:rPr lang="en-US" sz="3600" dirty="0" err="1"/>
              <a:t>smoothsort</a:t>
            </a:r>
            <a:r>
              <a:rPr lang="en-US" sz="3600" dirty="0"/>
              <a:t>, strand sort, tournament sort, cocktail sort, comb sort, gnome sort, block sort, </a:t>
            </a:r>
            <a:r>
              <a:rPr lang="en-US" sz="3600" dirty="0" err="1"/>
              <a:t>stackoverflow</a:t>
            </a:r>
            <a:r>
              <a:rPr lang="en-US" sz="3600" dirty="0"/>
              <a:t> sort, odd-even sort, pigeonhole sort, bucket sort, counting sort, radix sort, </a:t>
            </a:r>
            <a:r>
              <a:rPr lang="en-US" sz="3600" dirty="0" err="1"/>
              <a:t>spreadsort</a:t>
            </a:r>
            <a:r>
              <a:rPr lang="en-US" sz="3600" dirty="0"/>
              <a:t>, </a:t>
            </a:r>
            <a:r>
              <a:rPr lang="en-US" sz="3600" dirty="0" err="1"/>
              <a:t>burstsort</a:t>
            </a:r>
            <a:r>
              <a:rPr lang="en-US" sz="3600" dirty="0"/>
              <a:t>, </a:t>
            </a:r>
            <a:r>
              <a:rPr lang="en-US" sz="3600" dirty="0" err="1"/>
              <a:t>flashsort</a:t>
            </a:r>
            <a:r>
              <a:rPr lang="en-US" sz="3600" dirty="0"/>
              <a:t>, postman sort, bead sort, simple pancake sort, spaghetti sort, sorting network, </a:t>
            </a:r>
            <a:r>
              <a:rPr lang="en-US" sz="3600" dirty="0" err="1"/>
              <a:t>bitonic</a:t>
            </a:r>
            <a:r>
              <a:rPr lang="en-US" sz="3600" dirty="0"/>
              <a:t> sort, </a:t>
            </a:r>
            <a:r>
              <a:rPr lang="en-US" sz="3600" dirty="0" err="1"/>
              <a:t>bogosort</a:t>
            </a:r>
            <a:r>
              <a:rPr lang="en-US" sz="3600" dirty="0"/>
              <a:t>, stooge sort, insertion sort, slow sort, rainbow sort…</a:t>
            </a:r>
          </a:p>
        </p:txBody>
      </p:sp>
      <p:sp>
        <p:nvSpPr>
          <p:cNvPr id="5" name="Slide Number Placeholder 4">
            <a:extLst>
              <a:ext uri="{FF2B5EF4-FFF2-40B4-BE49-F238E27FC236}">
                <a16:creationId xmlns:a16="http://schemas.microsoft.com/office/drawing/2014/main" id="{E5ED2E2F-5BA5-4A94-985F-806E2904C3CE}"/>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6" name="Footer Placeholder 2">
            <a:extLst>
              <a:ext uri="{FF2B5EF4-FFF2-40B4-BE49-F238E27FC236}">
                <a16:creationId xmlns:a16="http://schemas.microsoft.com/office/drawing/2014/main" id="{E87CF89E-953C-C14A-B691-BAB521838E2F}"/>
              </a:ext>
            </a:extLst>
          </p:cNvPr>
          <p:cNvSpPr>
            <a:spLocks noGrp="1"/>
          </p:cNvSpPr>
          <p:nvPr>
            <p:ph type="ftr" sz="quarter" idx="11"/>
          </p:nvPr>
        </p:nvSpPr>
        <p:spPr>
          <a:xfrm>
            <a:off x="4842742" y="6544402"/>
            <a:ext cx="5901459" cy="274320"/>
          </a:xfrm>
        </p:spPr>
        <p:txBody>
          <a:bodyPr/>
          <a:lstStyle/>
          <a:p>
            <a:r>
              <a:rPr lang="es-ES" dirty="0"/>
              <a:t>CSE 373 18 </a:t>
            </a:r>
            <a:r>
              <a:rPr lang="es-ES" dirty="0" err="1"/>
              <a:t>sp</a:t>
            </a:r>
            <a:r>
              <a:rPr lang="es-ES" dirty="0"/>
              <a:t> – </a:t>
            </a:r>
            <a:r>
              <a:rPr lang="es-ES" dirty="0" err="1"/>
              <a:t>Kasey</a:t>
            </a:r>
            <a:r>
              <a:rPr lang="es-ES" dirty="0"/>
              <a:t> </a:t>
            </a:r>
            <a:r>
              <a:rPr lang="es-ES" dirty="0" err="1"/>
              <a:t>Champion</a:t>
            </a:r>
            <a:endParaRPr lang="en-US" dirty="0"/>
          </a:p>
        </p:txBody>
      </p:sp>
    </p:spTree>
    <p:extLst>
      <p:ext uri="{BB962C8B-B14F-4D97-AF65-F5344CB8AC3E}">
        <p14:creationId xmlns:p14="http://schemas.microsoft.com/office/powerpoint/2010/main" val="351738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04C7-9B97-4682-88AC-075D0ED106AC}"/>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C45E04FE-5A09-44B5-A0B6-1658EF23CAD7}"/>
              </a:ext>
            </a:extLst>
          </p:cNvPr>
          <p:cNvSpPr>
            <a:spLocks noGrp="1"/>
          </p:cNvSpPr>
          <p:nvPr>
            <p:ph idx="1"/>
          </p:nvPr>
        </p:nvSpPr>
        <p:spPr/>
        <p:txBody>
          <a:bodyPr/>
          <a:lstStyle/>
          <a:p>
            <a:r>
              <a:rPr lang="en-US" dirty="0"/>
              <a:t>Algorithm Design (like writing invariants) is more art than science.</a:t>
            </a:r>
          </a:p>
          <a:p>
            <a:r>
              <a:rPr lang="en-US" dirty="0"/>
              <a:t>We’ll do a little bit of designing our own algorithms</a:t>
            </a:r>
          </a:p>
          <a:p>
            <a:pPr lvl="1"/>
            <a:r>
              <a:rPr lang="en-US" dirty="0"/>
              <a:t>Take CSE 417 (usually runs in Winter) for more</a:t>
            </a:r>
          </a:p>
          <a:p>
            <a:r>
              <a:rPr lang="en-US" dirty="0"/>
              <a:t>Mostly we’ll understand how existing algorithms work</a:t>
            </a:r>
          </a:p>
          <a:p>
            <a:r>
              <a:rPr lang="en-US" dirty="0"/>
              <a:t>Understand their pros and cons</a:t>
            </a:r>
          </a:p>
          <a:p>
            <a:pPr lvl="1"/>
            <a:r>
              <a:rPr lang="en-US" dirty="0"/>
              <a:t>Design decisions!</a:t>
            </a:r>
          </a:p>
          <a:p>
            <a:r>
              <a:rPr lang="en-US" dirty="0"/>
              <a:t>Practice how to apply those algorithms to solve problems</a:t>
            </a:r>
          </a:p>
        </p:txBody>
      </p:sp>
      <p:sp>
        <p:nvSpPr>
          <p:cNvPr id="4" name="Footer Placeholder 3">
            <a:extLst>
              <a:ext uri="{FF2B5EF4-FFF2-40B4-BE49-F238E27FC236}">
                <a16:creationId xmlns:a16="http://schemas.microsoft.com/office/drawing/2014/main" id="{D15E9370-F106-4219-A252-88BFF71093B1}"/>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BEF8B2D4-3E11-4767-B994-4AE020C487E4}"/>
              </a:ext>
            </a:extLst>
          </p:cNvPr>
          <p:cNvSpPr>
            <a:spLocks noGrp="1"/>
          </p:cNvSpPr>
          <p:nvPr>
            <p:ph type="sldNum" sz="quarter" idx="12"/>
          </p:nvPr>
        </p:nvSpPr>
        <p:spPr/>
        <p:txBody>
          <a:bodyPr/>
          <a:lstStyle/>
          <a:p>
            <a:fld id="{659665DE-58FC-41F4-AC58-2C90A5E00527}" type="slidenum">
              <a:rPr lang="en-US" smtClean="0"/>
              <a:t>9</a:t>
            </a:fld>
            <a:endParaRPr lang="en-US"/>
          </a:p>
        </p:txBody>
      </p:sp>
    </p:spTree>
    <p:extLst>
      <p:ext uri="{BB962C8B-B14F-4D97-AF65-F5344CB8AC3E}">
        <p14:creationId xmlns:p14="http://schemas.microsoft.com/office/powerpoint/2010/main" val="2018685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5778</TotalTime>
  <Words>2393</Words>
  <Application>Microsoft Macintosh PowerPoint</Application>
  <PresentationFormat>Widescreen</PresentationFormat>
  <Paragraphs>662</Paragraphs>
  <Slides>21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Calibri</vt: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Lecture 21: Introduction to Sorting</vt:lpstr>
      <vt:lpstr>Administrivia</vt:lpstr>
      <vt:lpstr>Stress</vt:lpstr>
      <vt:lpstr>Sorting</vt:lpstr>
      <vt:lpstr>Where are we?</vt:lpstr>
      <vt:lpstr>Types of Sorts</vt:lpstr>
      <vt:lpstr>Sorting Goals</vt:lpstr>
      <vt:lpstr>SO MANY SORTS</vt:lpstr>
      <vt:lpstr>Goals</vt:lpstr>
      <vt:lpstr>Algorithm Design Patterns</vt:lpstr>
      <vt:lpstr>Principle 1</vt:lpstr>
      <vt:lpstr>Selection Sort</vt:lpstr>
      <vt:lpstr>Selection Sort </vt:lpstr>
      <vt:lpstr>Selection Sort Stability</vt:lpstr>
      <vt:lpstr>Insertion Sort</vt:lpstr>
      <vt:lpstr>Insertion Sort </vt:lpstr>
      <vt:lpstr>Insertion Sort Stability</vt:lpstr>
      <vt:lpstr>Principle 2</vt:lpstr>
      <vt:lpstr>Heap Sort</vt:lpstr>
      <vt:lpstr>In Place Heap Sort</vt:lpstr>
      <vt:lpstr>In Place Heap Sort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109</cp:revision>
  <dcterms:created xsi:type="dcterms:W3CDTF">2018-03-22T00:41:11Z</dcterms:created>
  <dcterms:modified xsi:type="dcterms:W3CDTF">2020-05-22T16:55:24Z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