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602" r:id="rId3"/>
    <p:sldId id="563" r:id="rId4"/>
    <p:sldId id="496" r:id="rId5"/>
    <p:sldId id="523" r:id="rId6"/>
    <p:sldId id="525" r:id="rId7"/>
    <p:sldId id="515" r:id="rId8"/>
    <p:sldId id="571" r:id="rId9"/>
    <p:sldId id="573" r:id="rId10"/>
    <p:sldId id="302" r:id="rId11"/>
    <p:sldId id="303" r:id="rId12"/>
    <p:sldId id="304" r:id="rId13"/>
    <p:sldId id="305" r:id="rId14"/>
    <p:sldId id="308" r:id="rId15"/>
    <p:sldId id="309" r:id="rId16"/>
    <p:sldId id="310" r:id="rId17"/>
    <p:sldId id="572" r:id="rId18"/>
    <p:sldId id="682" r:id="rId19"/>
    <p:sldId id="683" r:id="rId20"/>
    <p:sldId id="574" r:id="rId21"/>
    <p:sldId id="675" r:id="rId22"/>
    <p:sldId id="315" r:id="rId23"/>
    <p:sldId id="676" r:id="rId24"/>
    <p:sldId id="677" r:id="rId25"/>
    <p:sldId id="282" r:id="rId26"/>
    <p:sldId id="273" r:id="rId27"/>
    <p:sldId id="529" r:id="rId28"/>
    <p:sldId id="681" r:id="rId29"/>
    <p:sldId id="678" r:id="rId30"/>
    <p:sldId id="532" r:id="rId31"/>
    <p:sldId id="533" r:id="rId32"/>
    <p:sldId id="534" r:id="rId33"/>
    <p:sldId id="553" r:id="rId34"/>
    <p:sldId id="535" r:id="rId35"/>
    <p:sldId id="548" r:id="rId36"/>
    <p:sldId id="549" r:id="rId37"/>
    <p:sldId id="550" r:id="rId38"/>
    <p:sldId id="551" r:id="rId39"/>
    <p:sldId id="552" r:id="rId40"/>
    <p:sldId id="537" r:id="rId41"/>
    <p:sldId id="536" r:id="rId42"/>
    <p:sldId id="540" r:id="rId43"/>
    <p:sldId id="541" r:id="rId44"/>
    <p:sldId id="554" r:id="rId45"/>
    <p:sldId id="556" r:id="rId46"/>
    <p:sldId id="558" r:id="rId47"/>
    <p:sldId id="543" r:id="rId48"/>
    <p:sldId id="544" r:id="rId49"/>
    <p:sldId id="545" r:id="rId50"/>
    <p:sldId id="546" r:id="rId51"/>
    <p:sldId id="555" r:id="rId52"/>
    <p:sldId id="547" r:id="rId53"/>
    <p:sldId id="538" r:id="rId54"/>
    <p:sldId id="690" r:id="rId55"/>
    <p:sldId id="684" r:id="rId56"/>
    <p:sldId id="685" r:id="rId57"/>
    <p:sldId id="686" r:id="rId58"/>
    <p:sldId id="687" r:id="rId59"/>
    <p:sldId id="688" r:id="rId60"/>
    <p:sldId id="689"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D8D8"/>
    <a:srgbClr val="4C3282"/>
    <a:srgbClr val="B6A4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23" autoAdjust="0"/>
    <p:restoredTop sz="78095"/>
  </p:normalViewPr>
  <p:slideViewPr>
    <p:cSldViewPr snapToGrid="0">
      <p:cViewPr varScale="1">
        <p:scale>
          <a:sx n="79" d="100"/>
          <a:sy n="79" d="100"/>
        </p:scale>
        <p:origin x="1040" y="19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5/13/20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4fdd128987_4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 name="Google Shape;1000;g4fdd128987_4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7085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4fdd128987_4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4fdd128987_4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5022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4fdd128987_4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 name="Google Shape;1023;g4fdd128987_4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895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4fdd128987_4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4fdd128987_4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8196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4fdd128987_4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4fdd128987_4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322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4fdd128987_4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4fdd128987_4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4751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17</a:t>
            </a:fld>
            <a:endParaRPr lang="en-US"/>
          </a:p>
        </p:txBody>
      </p:sp>
    </p:spTree>
    <p:extLst>
      <p:ext uri="{BB962C8B-B14F-4D97-AF65-F5344CB8AC3E}">
        <p14:creationId xmlns:p14="http://schemas.microsoft.com/office/powerpoint/2010/main" val="83305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20</a:t>
            </a:fld>
            <a:endParaRPr lang="en-US"/>
          </a:p>
        </p:txBody>
      </p:sp>
    </p:spTree>
    <p:extLst>
      <p:ext uri="{BB962C8B-B14F-4D97-AF65-F5344CB8AC3E}">
        <p14:creationId xmlns:p14="http://schemas.microsoft.com/office/powerpoint/2010/main" val="468820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636c46f3c_0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636c46f3c_0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5397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636c46f3c_0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636c46f3c_0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0507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a:t>
            </a:fld>
            <a:endParaRPr lang="en-US"/>
          </a:p>
        </p:txBody>
      </p:sp>
    </p:spTree>
    <p:extLst>
      <p:ext uri="{BB962C8B-B14F-4D97-AF65-F5344CB8AC3E}">
        <p14:creationId xmlns:p14="http://schemas.microsoft.com/office/powerpoint/2010/main" val="1620992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636c46f3c_0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636c46f3c_0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3229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26</a:t>
            </a:fld>
            <a:endParaRPr lang="en-US"/>
          </a:p>
        </p:txBody>
      </p:sp>
    </p:spTree>
    <p:extLst>
      <p:ext uri="{BB962C8B-B14F-4D97-AF65-F5344CB8AC3E}">
        <p14:creationId xmlns:p14="http://schemas.microsoft.com/office/powerpoint/2010/main" val="1888763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27</a:t>
            </a:fld>
            <a:endParaRPr lang="en-US"/>
          </a:p>
        </p:txBody>
      </p:sp>
    </p:spTree>
    <p:extLst>
      <p:ext uri="{BB962C8B-B14F-4D97-AF65-F5344CB8AC3E}">
        <p14:creationId xmlns:p14="http://schemas.microsoft.com/office/powerpoint/2010/main" val="1480084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29</a:t>
            </a:fld>
            <a:endParaRPr lang="en-US"/>
          </a:p>
        </p:txBody>
      </p:sp>
    </p:spTree>
    <p:extLst>
      <p:ext uri="{BB962C8B-B14F-4D97-AF65-F5344CB8AC3E}">
        <p14:creationId xmlns:p14="http://schemas.microsoft.com/office/powerpoint/2010/main" val="2902133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 disjoint set on the right is implemented as the array on the left.  We’re arbitrarily deciding which node is which position, but it’s labeled on top of the array (not stored in the array). For example, the node for a will be represented by index 0, the node for e will be represented by index 1 ….</a:t>
            </a:r>
            <a:br>
              <a:rPr lang="en-US" dirty="0"/>
            </a:br>
            <a:br>
              <a:rPr lang="en-US" dirty="0"/>
            </a:br>
            <a:r>
              <a:rPr lang="en-US" dirty="0"/>
              <a:t>Let’s try to understand this array representation here</a:t>
            </a:r>
          </a:p>
          <a:p>
            <a:endParaRPr lang="en-US" dirty="0"/>
          </a:p>
          <a:p>
            <a:r>
              <a:rPr lang="en-US" dirty="0"/>
              <a:t>in our disjoint set on the right, B’s parent is A</a:t>
            </a:r>
          </a:p>
          <a:p>
            <a:r>
              <a:rPr lang="en-US" dirty="0"/>
              <a:t>which means in our array representation – since we’re storing the index of the parent node, B should store the index of A – B’s storing 0 … and index 0 is A – looks good.</a:t>
            </a:r>
          </a:p>
          <a:p>
            <a:endParaRPr lang="en-US" dirty="0"/>
          </a:p>
          <a:p>
            <a:r>
              <a:rPr lang="en-US" dirty="0"/>
              <a:t>We can also check C and D ... they should both store the index of their parent who is E.  They store index 1 which ….. is E. Great.</a:t>
            </a:r>
          </a:p>
          <a:p>
            <a:endParaRPr lang="en-US" dirty="0"/>
          </a:p>
          <a:p>
            <a:r>
              <a:rPr lang="en-US" dirty="0"/>
              <a:t>So for F that I’ve left as a question mark … what should we store there? Index 2.</a:t>
            </a:r>
            <a:br>
              <a:rPr lang="en-US" dirty="0"/>
            </a:br>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32</a:t>
            </a:fld>
            <a:endParaRPr lang="en-US"/>
          </a:p>
        </p:txBody>
      </p:sp>
    </p:spTree>
    <p:extLst>
      <p:ext uri="{BB962C8B-B14F-4D97-AF65-F5344CB8AC3E}">
        <p14:creationId xmlns:p14="http://schemas.microsoft.com/office/powerpoint/2010/main" val="2666590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 disjoint set on the right is implemented as the array on the left.  We’re arbitrarily deciding which node is which position, but it’s labeled on top of the array (not stored in the array). For example, the node for a will be represented by index 0, the node for e will be represented by index 1 ….</a:t>
            </a:r>
            <a:br>
              <a:rPr lang="en-US" dirty="0"/>
            </a:br>
            <a:br>
              <a:rPr lang="en-US" dirty="0"/>
            </a:br>
            <a:r>
              <a:rPr lang="en-US" dirty="0"/>
              <a:t>Let’s try to understand this array representation here</a:t>
            </a:r>
          </a:p>
          <a:p>
            <a:endParaRPr lang="en-US" dirty="0"/>
          </a:p>
          <a:p>
            <a:r>
              <a:rPr lang="en-US" dirty="0"/>
              <a:t>in our disjoint set on the right, B’s parent is A</a:t>
            </a:r>
          </a:p>
          <a:p>
            <a:r>
              <a:rPr lang="en-US" dirty="0"/>
              <a:t>which means in our array representation – since we’re storing the index of the parent node, B should store the index of A – B’s storing 0 … and index 0 is A – looks good.</a:t>
            </a:r>
          </a:p>
          <a:p>
            <a:endParaRPr lang="en-US" dirty="0"/>
          </a:p>
          <a:p>
            <a:r>
              <a:rPr lang="en-US" dirty="0"/>
              <a:t>We can also check C and D ... they should both store the index of their parent who is E.  They store index 1 which ….. is E. Great.</a:t>
            </a:r>
          </a:p>
          <a:p>
            <a:endParaRPr lang="en-US" dirty="0"/>
          </a:p>
          <a:p>
            <a:r>
              <a:rPr lang="en-US" dirty="0"/>
              <a:t>So for F that I’ve left as a question mark … what should we store there? Index 2.</a:t>
            </a:r>
            <a:br>
              <a:rPr lang="en-US" dirty="0"/>
            </a:br>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33</a:t>
            </a:fld>
            <a:endParaRPr lang="en-US"/>
          </a:p>
        </p:txBody>
      </p:sp>
    </p:spTree>
    <p:extLst>
      <p:ext uri="{BB962C8B-B14F-4D97-AF65-F5344CB8AC3E}">
        <p14:creationId xmlns:p14="http://schemas.microsoft.com/office/powerpoint/2010/main" val="147241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34</a:t>
            </a:fld>
            <a:endParaRPr lang="en-US"/>
          </a:p>
        </p:txBody>
      </p:sp>
    </p:spTree>
    <p:extLst>
      <p:ext uri="{BB962C8B-B14F-4D97-AF65-F5344CB8AC3E}">
        <p14:creationId xmlns:p14="http://schemas.microsoft.com/office/powerpoint/2010/main" val="4027506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35</a:t>
            </a:fld>
            <a:endParaRPr lang="en-US"/>
          </a:p>
        </p:txBody>
      </p:sp>
    </p:spTree>
    <p:extLst>
      <p:ext uri="{BB962C8B-B14F-4D97-AF65-F5344CB8AC3E}">
        <p14:creationId xmlns:p14="http://schemas.microsoft.com/office/powerpoint/2010/main" val="2304063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36</a:t>
            </a:fld>
            <a:endParaRPr lang="en-US"/>
          </a:p>
        </p:txBody>
      </p:sp>
    </p:spTree>
    <p:extLst>
      <p:ext uri="{BB962C8B-B14F-4D97-AF65-F5344CB8AC3E}">
        <p14:creationId xmlns:p14="http://schemas.microsoft.com/office/powerpoint/2010/main" val="42161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37</a:t>
            </a:fld>
            <a:endParaRPr lang="en-US"/>
          </a:p>
        </p:txBody>
      </p:sp>
    </p:spTree>
    <p:extLst>
      <p:ext uri="{BB962C8B-B14F-4D97-AF65-F5344CB8AC3E}">
        <p14:creationId xmlns:p14="http://schemas.microsoft.com/office/powerpoint/2010/main" val="1309586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think of the disjoint set we’re talking about today as a set of sets!</a:t>
            </a:r>
          </a:p>
          <a:p>
            <a:endParaRPr lang="en-US" dirty="0"/>
          </a:p>
          <a:p>
            <a:r>
              <a:rPr lang="en-US" dirty="0"/>
              <a:t>DW </a:t>
            </a:r>
            <a:r>
              <a:rPr lang="en-US" dirty="0" err="1"/>
              <a:t>gonna</a:t>
            </a:r>
            <a:r>
              <a:rPr lang="en-US" dirty="0"/>
              <a:t> be a little bit clearer as we go through some more examples and see some different disjoint sets.</a:t>
            </a:r>
          </a:p>
        </p:txBody>
      </p:sp>
      <p:sp>
        <p:nvSpPr>
          <p:cNvPr id="4" name="Slide Number Placeholder 3"/>
          <p:cNvSpPr>
            <a:spLocks noGrp="1"/>
          </p:cNvSpPr>
          <p:nvPr>
            <p:ph type="sldNum" sz="quarter" idx="5"/>
          </p:nvPr>
        </p:nvSpPr>
        <p:spPr/>
        <p:txBody>
          <a:bodyPr/>
          <a:lstStyle/>
          <a:p>
            <a:fld id="{93B336D0-BB87-4158-9DDA-BA914A234D18}" type="slidenum">
              <a:rPr lang="en-US" smtClean="0"/>
              <a:t>4</a:t>
            </a:fld>
            <a:endParaRPr lang="en-US"/>
          </a:p>
        </p:txBody>
      </p:sp>
    </p:spTree>
    <p:extLst>
      <p:ext uri="{BB962C8B-B14F-4D97-AF65-F5344CB8AC3E}">
        <p14:creationId xmlns:p14="http://schemas.microsoft.com/office/powerpoint/2010/main" val="2426335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38</a:t>
            </a:fld>
            <a:endParaRPr lang="en-US"/>
          </a:p>
        </p:txBody>
      </p:sp>
    </p:spTree>
    <p:extLst>
      <p:ext uri="{BB962C8B-B14F-4D97-AF65-F5344CB8AC3E}">
        <p14:creationId xmlns:p14="http://schemas.microsoft.com/office/powerpoint/2010/main" val="2075684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39</a:t>
            </a:fld>
            <a:endParaRPr lang="en-US"/>
          </a:p>
        </p:txBody>
      </p:sp>
    </p:spTree>
    <p:extLst>
      <p:ext uri="{BB962C8B-B14F-4D97-AF65-F5344CB8AC3E}">
        <p14:creationId xmlns:p14="http://schemas.microsoft.com/office/powerpoint/2010/main" val="3339215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our tree representation, </a:t>
            </a:r>
            <a:r>
              <a:rPr lang="en-US" dirty="0" err="1"/>
              <a:t>findSet</a:t>
            </a:r>
            <a:r>
              <a:rPr lang="en-US" dirty="0"/>
              <a:t> is supposed to jump to a node, traverse up till we hit the representative root. In arrays we’re going to do basically the same thing.</a:t>
            </a:r>
          </a:p>
          <a:p>
            <a:endParaRPr lang="en-US" dirty="0"/>
          </a:p>
          <a:p>
            <a:r>
              <a:rPr lang="en-US" dirty="0"/>
              <a:t>So if we call </a:t>
            </a:r>
            <a:r>
              <a:rPr lang="en-US" dirty="0" err="1"/>
              <a:t>findSet</a:t>
            </a:r>
            <a:r>
              <a:rPr lang="en-US" dirty="0"/>
              <a:t>(y) for this array what happens</a:t>
            </a:r>
          </a:p>
          <a:p>
            <a:pPr marL="171450" indent="-171450">
              <a:buFontTx/>
              <a:buChar char="-"/>
            </a:pPr>
            <a:r>
              <a:rPr lang="en-US" dirty="0"/>
              <a:t>we’ll see that y’s parent is at index 3</a:t>
            </a:r>
          </a:p>
          <a:p>
            <a:pPr marL="171450" indent="-171450">
              <a:buFontTx/>
              <a:buChar char="-"/>
            </a:pPr>
            <a:r>
              <a:rPr lang="en-US" dirty="0"/>
              <a:t>we’ll see that index 3’s parent is index 5</a:t>
            </a:r>
          </a:p>
          <a:p>
            <a:pPr marL="171450" indent="-171450">
              <a:buFontTx/>
              <a:buChar char="-"/>
            </a:pPr>
            <a:r>
              <a:rPr lang="en-US" dirty="0"/>
              <a:t>we’ll see that index 5 is the root, </a:t>
            </a:r>
            <a:r>
              <a:rPr lang="en-US" dirty="0" err="1"/>
              <a:t>bc</a:t>
            </a:r>
            <a:r>
              <a:rPr lang="en-US" dirty="0"/>
              <a:t> there’s not another parent index</a:t>
            </a:r>
          </a:p>
          <a:p>
            <a:pPr marL="171450" indent="-171450">
              <a:buFontTx/>
              <a:buChar char="-"/>
            </a:pPr>
            <a:r>
              <a:rPr lang="en-US" dirty="0"/>
              <a:t>do path compression on the path we visited </a:t>
            </a:r>
          </a:p>
          <a:p>
            <a:pPr marL="171450" indent="-171450">
              <a:buFontTx/>
              <a:buChar char="-"/>
            </a:pPr>
            <a:r>
              <a:rPr lang="en-US" dirty="0"/>
              <a:t>then return the index and so we’ll return 5. (point to the bolded line at the bottom)</a:t>
            </a:r>
          </a:p>
        </p:txBody>
      </p:sp>
      <p:sp>
        <p:nvSpPr>
          <p:cNvPr id="4" name="Slide Number Placeholder 3"/>
          <p:cNvSpPr>
            <a:spLocks noGrp="1"/>
          </p:cNvSpPr>
          <p:nvPr>
            <p:ph type="sldNum" sz="quarter" idx="5"/>
          </p:nvPr>
        </p:nvSpPr>
        <p:spPr/>
        <p:txBody>
          <a:bodyPr/>
          <a:lstStyle/>
          <a:p>
            <a:fld id="{93B336D0-BB87-4158-9DDA-BA914A234D18}" type="slidenum">
              <a:rPr lang="en-US" smtClean="0"/>
              <a:t>40</a:t>
            </a:fld>
            <a:endParaRPr lang="en-US"/>
          </a:p>
        </p:txBody>
      </p:sp>
    </p:spTree>
    <p:extLst>
      <p:ext uri="{BB962C8B-B14F-4D97-AF65-F5344CB8AC3E}">
        <p14:creationId xmlns:p14="http://schemas.microsoft.com/office/powerpoint/2010/main" val="842361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the last slide we just went over the overall idea of </a:t>
            </a:r>
            <a:r>
              <a:rPr lang="en-US" dirty="0" err="1"/>
              <a:t>findSet</a:t>
            </a:r>
            <a:r>
              <a:rPr lang="en-US" dirty="0"/>
              <a:t> for array based disjoint set … but there are a couple things to iron out still</a:t>
            </a:r>
          </a:p>
          <a:p>
            <a:endParaRPr lang="en-US" dirty="0"/>
          </a:p>
          <a:p>
            <a:r>
              <a:rPr lang="en-US" dirty="0"/>
              <a:t>when we called </a:t>
            </a:r>
            <a:r>
              <a:rPr lang="en-US" dirty="0" err="1"/>
              <a:t>findSet</a:t>
            </a:r>
            <a:r>
              <a:rPr lang="en-US" dirty="0"/>
              <a:t>(y) the first step we did was jump to y.  In the slides we drew the letters on top of each position in our array, but how could we keep track of that actually?</a:t>
            </a:r>
          </a:p>
          <a:p>
            <a:endParaRPr lang="en-US" dirty="0"/>
          </a:p>
          <a:p>
            <a:r>
              <a:rPr lang="en-US" dirty="0"/>
              <a:t>Similar to </a:t>
            </a:r>
            <a:r>
              <a:rPr lang="en-US" dirty="0" err="1"/>
              <a:t>ArrayHeap</a:t>
            </a:r>
            <a:r>
              <a:rPr lang="en-US" dirty="0"/>
              <a:t> – we’re going to use a dictionary to keep track of the indices. For this example disjoint set</a:t>
            </a:r>
          </a:p>
          <a:p>
            <a:r>
              <a:rPr lang="en-US" dirty="0"/>
              <a:t>keys: letters</a:t>
            </a:r>
          </a:p>
          <a:p>
            <a:r>
              <a:rPr lang="en-US" dirty="0"/>
              <a:t>values: index</a:t>
            </a:r>
          </a:p>
          <a:p>
            <a:r>
              <a:rPr lang="en-US" dirty="0"/>
              <a:t>(for example if we look up w in the dictionary, we should get 4 back) </a:t>
            </a:r>
          </a:p>
          <a:p>
            <a:endParaRPr lang="en-US" dirty="0"/>
          </a:p>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41</a:t>
            </a:fld>
            <a:endParaRPr lang="en-US"/>
          </a:p>
        </p:txBody>
      </p:sp>
    </p:spTree>
    <p:extLst>
      <p:ext uri="{BB962C8B-B14F-4D97-AF65-F5344CB8AC3E}">
        <p14:creationId xmlns:p14="http://schemas.microsoft.com/office/powerpoint/2010/main" val="2092334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part of </a:t>
            </a:r>
            <a:r>
              <a:rPr lang="en-US" dirty="0" err="1"/>
              <a:t>findSet</a:t>
            </a:r>
            <a:r>
              <a:rPr lang="en-US" dirty="0"/>
              <a:t> that we have to figure out is when exactly to stop traversing upwards - because actually </a:t>
            </a:r>
            <a:r>
              <a:rPr lang="en-US" dirty="0" err="1"/>
              <a:t>int</a:t>
            </a:r>
            <a:r>
              <a:rPr lang="en-US" dirty="0"/>
              <a:t> arrays can’t hold dashes - we have to put a number there.  So the question is – what type of </a:t>
            </a:r>
            <a:r>
              <a:rPr lang="en-US" dirty="0" err="1"/>
              <a:t>int</a:t>
            </a:r>
            <a:r>
              <a:rPr lang="en-US" dirty="0"/>
              <a:t> could we put there as a sign that we’ve reached the root?</a:t>
            </a:r>
          </a:p>
        </p:txBody>
      </p:sp>
      <p:sp>
        <p:nvSpPr>
          <p:cNvPr id="4" name="Slide Number Placeholder 3"/>
          <p:cNvSpPr>
            <a:spLocks noGrp="1"/>
          </p:cNvSpPr>
          <p:nvPr>
            <p:ph type="sldNum" sz="quarter" idx="5"/>
          </p:nvPr>
        </p:nvSpPr>
        <p:spPr/>
        <p:txBody>
          <a:bodyPr/>
          <a:lstStyle/>
          <a:p>
            <a:fld id="{93B336D0-BB87-4158-9DDA-BA914A234D18}" type="slidenum">
              <a:rPr lang="en-US" smtClean="0"/>
              <a:t>42</a:t>
            </a:fld>
            <a:endParaRPr lang="en-US"/>
          </a:p>
        </p:txBody>
      </p:sp>
    </p:spTree>
    <p:extLst>
      <p:ext uri="{BB962C8B-B14F-4D97-AF65-F5344CB8AC3E}">
        <p14:creationId xmlns:p14="http://schemas.microsoft.com/office/powerpoint/2010/main" val="1204236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negative number means when we call </a:t>
            </a:r>
            <a:r>
              <a:rPr lang="en-US" dirty="0" err="1"/>
              <a:t>findSet</a:t>
            </a:r>
            <a:endParaRPr lang="en-US" dirty="0"/>
          </a:p>
          <a:p>
            <a:endParaRPr lang="en-US" dirty="0"/>
          </a:p>
          <a:p>
            <a:r>
              <a:rPr lang="en-US" dirty="0"/>
              <a:t>we can just loop to the parent and the next parent and the next parent till we hit a negative number.  These negative numbers are supposed to help us stop the looping (and we know to stop because it would be pretty bad to try to access a negative index of an array here).</a:t>
            </a:r>
            <a:br>
              <a:rPr lang="en-US" dirty="0"/>
            </a:br>
            <a:endParaRPr lang="en-US" dirty="0"/>
          </a:p>
          <a:p>
            <a:r>
              <a:rPr lang="en-US" dirty="0"/>
              <a:t>And we’re going to do this sort of 2-for-1 smart thing here – let’s not only store a negative number, but lets make it based on the rank so that we don’t have to store the rank else-place too. It’ll be convenient because we’re basically just storing the rank at the root since it’s available (not like it has a parent index to store, unlike the other nodes).  We’ll see that this is going to be useful for union, who has to use the ranks.</a:t>
            </a:r>
            <a:br>
              <a:rPr lang="en-US" dirty="0"/>
            </a:br>
            <a:endParaRPr lang="en-US" dirty="0"/>
          </a:p>
          <a:p>
            <a:r>
              <a:rPr lang="en-US" dirty="0"/>
              <a:t>Some small math caveat- we actually can’t store negative rank directly without always subtracting one from it, so what we store is a formula based on rank (-1 * rank) and then just subtract one again to make sure it’s actually negative.</a:t>
            </a:r>
          </a:p>
          <a:p>
            <a:br>
              <a:rPr lang="en-US" dirty="0"/>
            </a:br>
            <a:r>
              <a:rPr lang="en-US" dirty="0"/>
              <a:t>Don’t worry about the math formula for what we store – it  will appear less daunting when we see how union works on the next slide.</a:t>
            </a:r>
          </a:p>
        </p:txBody>
      </p:sp>
      <p:sp>
        <p:nvSpPr>
          <p:cNvPr id="4" name="Slide Number Placeholder 3"/>
          <p:cNvSpPr>
            <a:spLocks noGrp="1"/>
          </p:cNvSpPr>
          <p:nvPr>
            <p:ph type="sldNum" sz="quarter" idx="5"/>
          </p:nvPr>
        </p:nvSpPr>
        <p:spPr/>
        <p:txBody>
          <a:bodyPr/>
          <a:lstStyle/>
          <a:p>
            <a:fld id="{93B336D0-BB87-4158-9DDA-BA914A234D18}" type="slidenum">
              <a:rPr lang="en-US" smtClean="0"/>
              <a:t>43</a:t>
            </a:fld>
            <a:endParaRPr lang="en-US"/>
          </a:p>
        </p:txBody>
      </p:sp>
    </p:spTree>
    <p:extLst>
      <p:ext uri="{BB962C8B-B14F-4D97-AF65-F5344CB8AC3E}">
        <p14:creationId xmlns:p14="http://schemas.microsoft.com/office/powerpoint/2010/main" val="24343071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the slide earlier that summarizes </a:t>
            </a:r>
            <a:r>
              <a:rPr lang="en-US" dirty="0" err="1"/>
              <a:t>findSet’s</a:t>
            </a:r>
            <a:r>
              <a:rPr lang="en-US" dirty="0"/>
              <a:t> steps, but in red are some of the details we just talked about.</a:t>
            </a:r>
          </a:p>
          <a:p>
            <a:endParaRPr lang="en-US" dirty="0"/>
          </a:p>
          <a:p>
            <a:r>
              <a:rPr lang="en-US" dirty="0"/>
              <a:t>(read the red bullet points)</a:t>
            </a:r>
          </a:p>
          <a:p>
            <a:endParaRPr lang="en-US" dirty="0"/>
          </a:p>
          <a:p>
            <a:r>
              <a:rPr lang="en-US" dirty="0"/>
              <a:t>questions?</a:t>
            </a:r>
          </a:p>
        </p:txBody>
      </p:sp>
      <p:sp>
        <p:nvSpPr>
          <p:cNvPr id="4" name="Slide Number Placeholder 3"/>
          <p:cNvSpPr>
            <a:spLocks noGrp="1"/>
          </p:cNvSpPr>
          <p:nvPr>
            <p:ph type="sldNum" sz="quarter" idx="5"/>
          </p:nvPr>
        </p:nvSpPr>
        <p:spPr/>
        <p:txBody>
          <a:bodyPr/>
          <a:lstStyle/>
          <a:p>
            <a:fld id="{93B336D0-BB87-4158-9DDA-BA914A234D18}" type="slidenum">
              <a:rPr lang="en-US" smtClean="0"/>
              <a:t>44</a:t>
            </a:fld>
            <a:endParaRPr lang="en-US"/>
          </a:p>
        </p:txBody>
      </p:sp>
    </p:spTree>
    <p:extLst>
      <p:ext uri="{BB962C8B-B14F-4D97-AF65-F5344CB8AC3E}">
        <p14:creationId xmlns:p14="http://schemas.microsoft.com/office/powerpoint/2010/main" val="8511669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do a practice problem if we have time? Take a bit to work on this</a:t>
            </a:r>
          </a:p>
          <a:p>
            <a:endParaRPr lang="en-US" dirty="0"/>
          </a:p>
          <a:p>
            <a:r>
              <a:rPr lang="en-US" dirty="0"/>
              <a:t>30 seconds work</a:t>
            </a:r>
          </a:p>
          <a:p>
            <a:r>
              <a:rPr lang="en-US" dirty="0"/>
              <a:t>1 min discuss</a:t>
            </a:r>
          </a:p>
        </p:txBody>
      </p:sp>
      <p:sp>
        <p:nvSpPr>
          <p:cNvPr id="4" name="Slide Number Placeholder 3"/>
          <p:cNvSpPr>
            <a:spLocks noGrp="1"/>
          </p:cNvSpPr>
          <p:nvPr>
            <p:ph type="sldNum" sz="quarter" idx="5"/>
          </p:nvPr>
        </p:nvSpPr>
        <p:spPr/>
        <p:txBody>
          <a:bodyPr/>
          <a:lstStyle/>
          <a:p>
            <a:fld id="{93B336D0-BB87-4158-9DDA-BA914A234D18}" type="slidenum">
              <a:rPr lang="en-US" smtClean="0"/>
              <a:t>45</a:t>
            </a:fld>
            <a:endParaRPr lang="en-US"/>
          </a:p>
        </p:txBody>
      </p:sp>
    </p:spTree>
    <p:extLst>
      <p:ext uri="{BB962C8B-B14F-4D97-AF65-F5344CB8AC3E}">
        <p14:creationId xmlns:p14="http://schemas.microsoft.com/office/powerpoint/2010/main" val="2704212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46</a:t>
            </a:fld>
            <a:endParaRPr lang="en-US"/>
          </a:p>
        </p:txBody>
      </p:sp>
    </p:spTree>
    <p:extLst>
      <p:ext uri="{BB962C8B-B14F-4D97-AF65-F5344CB8AC3E}">
        <p14:creationId xmlns:p14="http://schemas.microsoft.com/office/powerpoint/2010/main" val="32663338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we have two different groups that are just starting out – we call </a:t>
            </a:r>
            <a:r>
              <a:rPr lang="en-US" dirty="0" err="1"/>
              <a:t>makeSet</a:t>
            </a:r>
            <a:r>
              <a:rPr lang="en-US" dirty="0"/>
              <a:t> </a:t>
            </a:r>
          </a:p>
        </p:txBody>
      </p:sp>
      <p:sp>
        <p:nvSpPr>
          <p:cNvPr id="4" name="Slide Number Placeholder 3"/>
          <p:cNvSpPr>
            <a:spLocks noGrp="1"/>
          </p:cNvSpPr>
          <p:nvPr>
            <p:ph type="sldNum" sz="quarter" idx="5"/>
          </p:nvPr>
        </p:nvSpPr>
        <p:spPr/>
        <p:txBody>
          <a:bodyPr/>
          <a:lstStyle/>
          <a:p>
            <a:fld id="{93B336D0-BB87-4158-9DDA-BA914A234D18}" type="slidenum">
              <a:rPr lang="en-US" smtClean="0"/>
              <a:t>47</a:t>
            </a:fld>
            <a:endParaRPr lang="en-US"/>
          </a:p>
        </p:txBody>
      </p:sp>
    </p:spTree>
    <p:extLst>
      <p:ext uri="{BB962C8B-B14F-4D97-AF65-F5344CB8AC3E}">
        <p14:creationId xmlns:p14="http://schemas.microsoft.com/office/powerpoint/2010/main" val="174315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findSet</a:t>
            </a:r>
            <a:r>
              <a:rPr lang="en-US" dirty="0"/>
              <a:t>(5) … is going to travel upwards following the pointers to the root – and once it hits the root it knows to return</a:t>
            </a:r>
          </a:p>
          <a:p>
            <a:endParaRPr lang="en-US" dirty="0"/>
          </a:p>
          <a:p>
            <a:r>
              <a:rPr lang="en-US" dirty="0"/>
              <a:t>same for </a:t>
            </a:r>
            <a:r>
              <a:rPr lang="en-US" dirty="0" err="1"/>
              <a:t>findSet</a:t>
            </a:r>
            <a:r>
              <a:rPr lang="en-US" dirty="0"/>
              <a:t>(9) – travels to the root and returns the root – they’re in the same set because they have the same root/representative</a:t>
            </a:r>
          </a:p>
          <a:p>
            <a:endParaRPr lang="en-US" dirty="0"/>
          </a:p>
          <a:p>
            <a:r>
              <a:rPr lang="en-US" dirty="0"/>
              <a:t>something about this seems suspicious … </a:t>
            </a:r>
            <a:r>
              <a:rPr lang="en-US" dirty="0" err="1"/>
              <a:t>findSet</a:t>
            </a:r>
            <a:r>
              <a:rPr lang="en-US" dirty="0"/>
              <a:t> has to do looping? What if you have to do a lot of looping? Is there a worst case tree that would have to do the most looping?</a:t>
            </a:r>
          </a:p>
        </p:txBody>
      </p:sp>
      <p:sp>
        <p:nvSpPr>
          <p:cNvPr id="4" name="Slide Number Placeholder 3"/>
          <p:cNvSpPr>
            <a:spLocks noGrp="1"/>
          </p:cNvSpPr>
          <p:nvPr>
            <p:ph type="sldNum" sz="quarter" idx="5"/>
          </p:nvPr>
        </p:nvSpPr>
        <p:spPr/>
        <p:txBody>
          <a:bodyPr/>
          <a:lstStyle/>
          <a:p>
            <a:fld id="{93B336D0-BB87-4158-9DDA-BA914A234D18}" type="slidenum">
              <a:rPr lang="en-US" smtClean="0"/>
              <a:t>5</a:t>
            </a:fld>
            <a:endParaRPr lang="en-US"/>
          </a:p>
        </p:txBody>
      </p:sp>
    </p:spTree>
    <p:extLst>
      <p:ext uri="{BB962C8B-B14F-4D97-AF65-F5344CB8AC3E}">
        <p14:creationId xmlns:p14="http://schemas.microsoft.com/office/powerpoint/2010/main" val="1254037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Sanity check:</a:t>
            </a:r>
          </a:p>
          <a:p>
            <a:endParaRPr lang="en-US" dirty="0"/>
          </a:p>
          <a:p>
            <a:r>
              <a:rPr lang="en-US" dirty="0"/>
              <a:t>the height/rank of the set with u in it is ….. 0. So that means 0 * -1 – 1 …. is -1.  So anytime you make a new set, its value in the array should be -1.</a:t>
            </a:r>
          </a:p>
        </p:txBody>
      </p:sp>
      <p:sp>
        <p:nvSpPr>
          <p:cNvPr id="4" name="Slide Number Placeholder 3"/>
          <p:cNvSpPr>
            <a:spLocks noGrp="1"/>
          </p:cNvSpPr>
          <p:nvPr>
            <p:ph type="sldNum" sz="quarter" idx="5"/>
          </p:nvPr>
        </p:nvSpPr>
        <p:spPr/>
        <p:txBody>
          <a:bodyPr/>
          <a:lstStyle/>
          <a:p>
            <a:fld id="{93B336D0-BB87-4158-9DDA-BA914A234D18}" type="slidenum">
              <a:rPr lang="en-US" smtClean="0"/>
              <a:t>48</a:t>
            </a:fld>
            <a:endParaRPr lang="en-US"/>
          </a:p>
        </p:txBody>
      </p:sp>
    </p:spTree>
    <p:extLst>
      <p:ext uri="{BB962C8B-B14F-4D97-AF65-F5344CB8AC3E}">
        <p14:creationId xmlns:p14="http://schemas.microsoft.com/office/powerpoint/2010/main" val="1654281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for v</a:t>
            </a:r>
          </a:p>
        </p:txBody>
      </p:sp>
      <p:sp>
        <p:nvSpPr>
          <p:cNvPr id="4" name="Slide Number Placeholder 3"/>
          <p:cNvSpPr>
            <a:spLocks noGrp="1"/>
          </p:cNvSpPr>
          <p:nvPr>
            <p:ph type="sldNum" sz="quarter" idx="5"/>
          </p:nvPr>
        </p:nvSpPr>
        <p:spPr/>
        <p:txBody>
          <a:bodyPr/>
          <a:lstStyle/>
          <a:p>
            <a:fld id="{93B336D0-BB87-4158-9DDA-BA914A234D18}" type="slidenum">
              <a:rPr lang="en-US" smtClean="0"/>
              <a:t>49</a:t>
            </a:fld>
            <a:endParaRPr lang="en-US"/>
          </a:p>
        </p:txBody>
      </p:sp>
    </p:spTree>
    <p:extLst>
      <p:ext uri="{BB962C8B-B14F-4D97-AF65-F5344CB8AC3E}">
        <p14:creationId xmlns:p14="http://schemas.microsoft.com/office/powerpoint/2010/main" val="25177686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what happens we when union them?</a:t>
            </a:r>
          </a:p>
          <a:p>
            <a:endParaRPr lang="en-US" dirty="0"/>
          </a:p>
          <a:p>
            <a:r>
              <a:rPr lang="en-US" dirty="0"/>
              <a:t>First let’s set one root to point to the other – how do we do this? Set one of the root to store the parent index. So we’ll have v be the parent, so the child (u) is going to store v’s index … 1.</a:t>
            </a:r>
          </a:p>
        </p:txBody>
      </p:sp>
      <p:sp>
        <p:nvSpPr>
          <p:cNvPr id="4" name="Slide Number Placeholder 3"/>
          <p:cNvSpPr>
            <a:spLocks noGrp="1"/>
          </p:cNvSpPr>
          <p:nvPr>
            <p:ph type="sldNum" sz="quarter" idx="5"/>
          </p:nvPr>
        </p:nvSpPr>
        <p:spPr/>
        <p:txBody>
          <a:bodyPr/>
          <a:lstStyle/>
          <a:p>
            <a:fld id="{93B336D0-BB87-4158-9DDA-BA914A234D18}" type="slidenum">
              <a:rPr lang="en-US" smtClean="0"/>
              <a:t>50</a:t>
            </a:fld>
            <a:endParaRPr lang="en-US"/>
          </a:p>
        </p:txBody>
      </p:sp>
    </p:spTree>
    <p:extLst>
      <p:ext uri="{BB962C8B-B14F-4D97-AF65-F5344CB8AC3E}">
        <p14:creationId xmlns:p14="http://schemas.microsoft.com/office/powerpoint/2010/main" val="254295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have to remember to update the rank BECAUSE in union by rank (just a rule from earlier) if there’s a </a:t>
            </a:r>
            <a:r>
              <a:rPr lang="en-US" dirty="0" err="1"/>
              <a:t>tie,you</a:t>
            </a:r>
            <a:r>
              <a:rPr lang="en-US" dirty="0"/>
              <a:t> increment the rank.  </a:t>
            </a:r>
          </a:p>
          <a:p>
            <a:endParaRPr lang="en-US" dirty="0"/>
          </a:p>
          <a:p>
            <a:r>
              <a:rPr lang="en-US" dirty="0"/>
              <a:t>Now what’s the rank/height of this set? Should be 1 …. which if you take the negative of and subtract 1, it’s -2.  There’s this note here in the slides – basically any time you increase the rank by +1, it means you can actually just subtract one from this negative version of rank.</a:t>
            </a:r>
          </a:p>
        </p:txBody>
      </p:sp>
      <p:sp>
        <p:nvSpPr>
          <p:cNvPr id="4" name="Slide Number Placeholder 3"/>
          <p:cNvSpPr>
            <a:spLocks noGrp="1"/>
          </p:cNvSpPr>
          <p:nvPr>
            <p:ph type="sldNum" sz="quarter" idx="5"/>
          </p:nvPr>
        </p:nvSpPr>
        <p:spPr/>
        <p:txBody>
          <a:bodyPr/>
          <a:lstStyle/>
          <a:p>
            <a:fld id="{93B336D0-BB87-4158-9DDA-BA914A234D18}" type="slidenum">
              <a:rPr lang="en-US" smtClean="0"/>
              <a:t>51</a:t>
            </a:fld>
            <a:endParaRPr lang="en-US"/>
          </a:p>
        </p:txBody>
      </p:sp>
    </p:spTree>
    <p:extLst>
      <p:ext uri="{BB962C8B-B14F-4D97-AF65-F5344CB8AC3E}">
        <p14:creationId xmlns:p14="http://schemas.microsoft.com/office/powerpoint/2010/main" val="24039918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55</a:t>
            </a:fld>
            <a:endParaRPr lang="en-US"/>
          </a:p>
        </p:txBody>
      </p:sp>
    </p:spTree>
    <p:extLst>
      <p:ext uri="{BB962C8B-B14F-4D97-AF65-F5344CB8AC3E}">
        <p14:creationId xmlns:p14="http://schemas.microsoft.com/office/powerpoint/2010/main" val="37494525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data structure operations (remove, add, contains) are all constant runtime and so are getting values out of the graph (neighbors, distance, etc.).</a:t>
            </a:r>
          </a:p>
          <a:p>
            <a:r>
              <a:rPr lang="en-US" dirty="0"/>
              <a:t>So the main runtime is going to come from just how much we’re looping / how many things we’re looking at.  Since we know that we could loop through all vertices, we know it’s going to take at least n time (where n is the number of nodes) </a:t>
            </a:r>
          </a:p>
          <a:p>
            <a:r>
              <a:rPr lang="en-US" dirty="0"/>
              <a:t>And for each of those vertices, we loop through all of it’s edges. Caution: m represents the number of edges in the whole graph, so we can’t just use n * m for our runtime, because each vertex only looks at its own neighbors, not the entire edge list for the whole graph.</a:t>
            </a:r>
          </a:p>
          <a:p>
            <a:pPr marL="0" indent="0">
              <a:buNone/>
            </a:pPr>
            <a:r>
              <a:rPr lang="en-US" dirty="0"/>
              <a:t>  It turns out the way to model this standard traversal is n + m runtime (in the worst case if the whole graph is actually explored). This is because we look at every vertex once and we actually look at every unique edge twice (from the perspectives of the 2 different vertices attached to the edge).</a:t>
            </a:r>
          </a:p>
          <a:p>
            <a:pPr marL="0" indent="0">
              <a:buNone/>
            </a:pPr>
            <a:r>
              <a:rPr lang="en-US" dirty="0"/>
              <a:t>Another way to think about this is that the inner for each loop actually runs in m/n time, where m/n represents the average number of edges per node.  If you multiply this happening actually n times, then you get that the code inside the inner for loop runs m times. (And the code inside the while loop and outside of the for loop like the </a:t>
            </a:r>
            <a:r>
              <a:rPr lang="en-US" dirty="0" err="1"/>
              <a:t>Queue.remove</a:t>
            </a:r>
            <a:r>
              <a:rPr lang="en-US" dirty="0"/>
              <a:t> runs n times).  </a:t>
            </a:r>
          </a:p>
        </p:txBody>
      </p:sp>
      <p:sp>
        <p:nvSpPr>
          <p:cNvPr id="4" name="Slide Number Placeholder 3"/>
          <p:cNvSpPr>
            <a:spLocks noGrp="1"/>
          </p:cNvSpPr>
          <p:nvPr>
            <p:ph type="sldNum" sz="quarter" idx="5"/>
          </p:nvPr>
        </p:nvSpPr>
        <p:spPr/>
        <p:txBody>
          <a:bodyPr/>
          <a:lstStyle/>
          <a:p>
            <a:fld id="{93B336D0-BB87-4158-9DDA-BA914A234D18}" type="slidenum">
              <a:rPr lang="en-US" smtClean="0"/>
              <a:t>56</a:t>
            </a:fld>
            <a:endParaRPr lang="en-US"/>
          </a:p>
        </p:txBody>
      </p:sp>
    </p:spTree>
    <p:extLst>
      <p:ext uri="{BB962C8B-B14F-4D97-AF65-F5344CB8AC3E}">
        <p14:creationId xmlns:p14="http://schemas.microsoft.com/office/powerpoint/2010/main" val="34124497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a:t>Intuition: We could make the bad case happen once…but not really more than that. </a:t>
                </a:r>
              </a:p>
              <a:p>
                <a:r>
                  <a:rPr lang="en-US" dirty="0"/>
                  <a:t>Since we’re counting total operations, we’re actually going to see “in-practice” behavior</a:t>
                </a:r>
              </a:p>
              <a:p>
                <a:endParaRPr lang="en-US" dirty="0"/>
              </a:p>
              <a:p>
                <a:r>
                  <a:rPr lang="en-US" dirty="0"/>
                  <a:t>This kind of statement is “amortized analysis” </a:t>
                </a:r>
              </a:p>
              <a:p>
                <a:pPr lvl="1"/>
                <a:r>
                  <a:rPr lang="en-US" dirty="0"/>
                  <a:t>It’s also the math behind why we always double the size of array-based data structures. </a:t>
                </a:r>
              </a:p>
              <a:p>
                <a:pPr lvl="1"/>
                <a:endParaRPr lang="en-US" dirty="0"/>
              </a:p>
              <a:p>
                <a:r>
                  <a:rPr lang="en-US" dirty="0"/>
                  <a:t>Some people write the running time as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 </m:t>
                    </m:r>
                  </m:oMath>
                </a14:m>
                <a:r>
                  <a:rPr lang="en-US" dirty="0"/>
                  <a:t>instead of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𝑚</m:t>
                        </m:r>
                      </m:e>
                    </m:func>
                    <m:r>
                      <a:rPr lang="en-US" b="0" i="1" smtClean="0">
                        <a:latin typeface="Cambria Math" panose="02040503050406030204" pitchFamily="18" charset="0"/>
                      </a:rPr>
                      <m:t>)</m:t>
                    </m:r>
                  </m:oMath>
                </a14:m>
                <a:endParaRPr lang="en-US" dirty="0"/>
              </a:p>
              <a:p>
                <a:r>
                  <a:rPr lang="en-US" dirty="0"/>
                  <a:t>They’re assuming the graph doesn’t have any </a:t>
                </a:r>
                <a:r>
                  <a:rPr lang="en-US" b="1" dirty="0"/>
                  <a:t>multi-edges</a:t>
                </a:r>
                <a:r>
                  <a:rPr lang="en-US" dirty="0"/>
                  <a:t>. </a:t>
                </a:r>
              </a:p>
              <a:p>
                <a:pPr lvl="1"/>
                <a:r>
                  <a:rPr lang="en-US" dirty="0"/>
                  <a:t>I.e. there’s at most one edge between any pair of vertices.</a:t>
                </a:r>
              </a:p>
              <a:p>
                <a:r>
                  <a:rPr lang="en-US" dirty="0"/>
                  <a:t>And they just think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 looks better (even though it’s just a constant factor)</a:t>
                </a:r>
              </a:p>
              <a:p>
                <a:endParaRPr lang="en-US" dirty="0"/>
              </a:p>
            </p:txBody>
          </p:sp>
        </mc:Choice>
        <mc:Fallback>
          <p:sp>
            <p:nvSpPr>
              <p:cNvPr id="3" name="Notes Placeholder 2"/>
              <p:cNvSpPr>
                <a:spLocks noGrp="1"/>
              </p:cNvSpPr>
              <p:nvPr>
                <p:ph type="body" idx="1"/>
              </p:nvPr>
            </p:nvSpPr>
            <p:spPr/>
            <p:txBody>
              <a:bodyPr/>
              <a:lstStyle/>
              <a:p>
                <a:r>
                  <a:rPr lang="en-US" dirty="0"/>
                  <a:t>Intuition: We could make the bad case happen once…but not really more than that. </a:t>
                </a:r>
              </a:p>
              <a:p>
                <a:r>
                  <a:rPr lang="en-US" dirty="0"/>
                  <a:t>Since we’re counting total operations, we’re actually going to see “in-practice” behavior</a:t>
                </a:r>
              </a:p>
              <a:p>
                <a:endParaRPr lang="en-US" dirty="0"/>
              </a:p>
              <a:p>
                <a:r>
                  <a:rPr lang="en-US" dirty="0"/>
                  <a:t>This kind of statement is “amortized analysis” </a:t>
                </a:r>
              </a:p>
              <a:p>
                <a:pPr lvl="1"/>
                <a:r>
                  <a:rPr lang="en-US" dirty="0"/>
                  <a:t>It’s also the math behind why we always double the size of array-based data structures. </a:t>
                </a:r>
              </a:p>
              <a:p>
                <a:pPr lvl="1"/>
                <a:endParaRPr lang="en-US" dirty="0"/>
              </a:p>
              <a:p>
                <a:r>
                  <a:rPr lang="en-US" dirty="0"/>
                  <a:t>Some people write the running time as </a:t>
                </a:r>
                <a:r>
                  <a:rPr lang="en-US" b="0" i="0">
                    <a:latin typeface="Cambria Math" panose="02040503050406030204" pitchFamily="18" charset="0"/>
                  </a:rPr>
                  <a:t>Θ(𝑚 log⁡〖𝑛)〗  </a:t>
                </a:r>
                <a:r>
                  <a:rPr lang="en-US" dirty="0"/>
                  <a:t>instead of </a:t>
                </a:r>
                <a:r>
                  <a:rPr lang="en-US" b="0" i="0">
                    <a:latin typeface="Cambria Math" panose="02040503050406030204" pitchFamily="18" charset="0"/>
                  </a:rPr>
                  <a:t>Θ(𝑚 log⁡𝑚)</a:t>
                </a:r>
                <a:endParaRPr lang="en-US" dirty="0"/>
              </a:p>
              <a:p>
                <a:r>
                  <a:rPr lang="en-US" dirty="0"/>
                  <a:t>They’re assuming the graph doesn’t have any </a:t>
                </a:r>
                <a:r>
                  <a:rPr lang="en-US" b="1" dirty="0"/>
                  <a:t>multi-edges</a:t>
                </a:r>
                <a:r>
                  <a:rPr lang="en-US" dirty="0"/>
                  <a:t>. </a:t>
                </a:r>
              </a:p>
              <a:p>
                <a:pPr lvl="1"/>
                <a:r>
                  <a:rPr lang="en-US" dirty="0"/>
                  <a:t>I.e. there’s at most one edge between any pair of vertices.</a:t>
                </a:r>
              </a:p>
              <a:p>
                <a:r>
                  <a:rPr lang="en-US" dirty="0"/>
                  <a:t>And they just think </a:t>
                </a:r>
                <a:r>
                  <a:rPr lang="en-US" b="0" i="0">
                    <a:latin typeface="Cambria Math" panose="02040503050406030204" pitchFamily="18" charset="0"/>
                  </a:rPr>
                  <a:t>Θ(𝑚 log⁡𝑛)</a:t>
                </a:r>
                <a:r>
                  <a:rPr lang="en-US" dirty="0"/>
                  <a:t> looks better (even though it’s just a constant factor)</a:t>
                </a:r>
              </a:p>
              <a:p>
                <a:endParaRPr lang="en-US" dirty="0"/>
              </a:p>
            </p:txBody>
          </p:sp>
        </mc:Fallback>
      </mc:AlternateContent>
      <p:sp>
        <p:nvSpPr>
          <p:cNvPr id="4" name="Slide Number Placeholder 3"/>
          <p:cNvSpPr>
            <a:spLocks noGrp="1"/>
          </p:cNvSpPr>
          <p:nvPr>
            <p:ph type="sldNum" sz="quarter" idx="5"/>
          </p:nvPr>
        </p:nvSpPr>
        <p:spPr/>
        <p:txBody>
          <a:bodyPr/>
          <a:lstStyle/>
          <a:p>
            <a:fld id="{93B336D0-BB87-4158-9DDA-BA914A234D18}" type="slidenum">
              <a:rPr lang="en-US" smtClean="0"/>
              <a:t>59</a:t>
            </a:fld>
            <a:endParaRPr lang="en-US"/>
          </a:p>
        </p:txBody>
      </p:sp>
    </p:spTree>
    <p:extLst>
      <p:ext uri="{BB962C8B-B14F-4D97-AF65-F5344CB8AC3E}">
        <p14:creationId xmlns:p14="http://schemas.microsoft.com/office/powerpoint/2010/main" val="3223583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we called </a:t>
            </a:r>
            <a:r>
              <a:rPr lang="en-US" dirty="0" err="1"/>
              <a:t>findSet</a:t>
            </a:r>
            <a:r>
              <a:rPr lang="en-US" dirty="0"/>
              <a:t> but all we had was the tree … how do we even get to our node? Have to store that information, we’ll use a dictionary here. (this is what the dictionary at the top is referring to)</a:t>
            </a:r>
          </a:p>
          <a:p>
            <a:endParaRPr lang="en-US" dirty="0"/>
          </a:p>
          <a:p>
            <a:r>
              <a:rPr lang="en-US" dirty="0"/>
              <a:t>Not going to draw it in the later slides but that’s how you access the nodes directly</a:t>
            </a:r>
          </a:p>
        </p:txBody>
      </p:sp>
      <p:sp>
        <p:nvSpPr>
          <p:cNvPr id="4" name="Slide Number Placeholder 3"/>
          <p:cNvSpPr>
            <a:spLocks noGrp="1"/>
          </p:cNvSpPr>
          <p:nvPr>
            <p:ph type="sldNum" sz="quarter" idx="5"/>
          </p:nvPr>
        </p:nvSpPr>
        <p:spPr/>
        <p:txBody>
          <a:bodyPr/>
          <a:lstStyle/>
          <a:p>
            <a:fld id="{93B336D0-BB87-4158-9DDA-BA914A234D18}" type="slidenum">
              <a:rPr lang="en-US" smtClean="0"/>
              <a:t>6</a:t>
            </a:fld>
            <a:endParaRPr lang="en-US"/>
          </a:p>
        </p:txBody>
      </p:sp>
    </p:spTree>
    <p:extLst>
      <p:ext uri="{BB962C8B-B14F-4D97-AF65-F5344CB8AC3E}">
        <p14:creationId xmlns:p14="http://schemas.microsoft.com/office/powerpoint/2010/main" val="4212013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7</a:t>
            </a:fld>
            <a:endParaRPr lang="en-US"/>
          </a:p>
        </p:txBody>
      </p:sp>
    </p:spTree>
    <p:extLst>
      <p:ext uri="{BB962C8B-B14F-4D97-AF65-F5344CB8AC3E}">
        <p14:creationId xmlns:p14="http://schemas.microsoft.com/office/powerpoint/2010/main" val="2746946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if you merge the smaller one into the bigger one … how does the worst case change? it stays the same – which is good compared to that linked list that kept on getting bigger.</a:t>
            </a:r>
          </a:p>
        </p:txBody>
      </p:sp>
      <p:sp>
        <p:nvSpPr>
          <p:cNvPr id="4" name="Slide Number Placeholder 3"/>
          <p:cNvSpPr>
            <a:spLocks noGrp="1"/>
          </p:cNvSpPr>
          <p:nvPr>
            <p:ph type="sldNum" sz="quarter" idx="5"/>
          </p:nvPr>
        </p:nvSpPr>
        <p:spPr/>
        <p:txBody>
          <a:bodyPr/>
          <a:lstStyle/>
          <a:p>
            <a:fld id="{93B336D0-BB87-4158-9DDA-BA914A234D18}" type="slidenum">
              <a:rPr lang="en-US" smtClean="0"/>
              <a:t>8</a:t>
            </a:fld>
            <a:endParaRPr lang="en-US"/>
          </a:p>
        </p:txBody>
      </p:sp>
    </p:spTree>
    <p:extLst>
      <p:ext uri="{BB962C8B-B14F-4D97-AF65-F5344CB8AC3E}">
        <p14:creationId xmlns:p14="http://schemas.microsoft.com/office/powerpoint/2010/main" val="248377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if you merge the smaller one into the bigger one … how does the worst case change? it stays the same – which is good compared to that linked list that kept on getting bigger.</a:t>
            </a:r>
          </a:p>
        </p:txBody>
      </p:sp>
      <p:sp>
        <p:nvSpPr>
          <p:cNvPr id="4" name="Slide Number Placeholder 3"/>
          <p:cNvSpPr>
            <a:spLocks noGrp="1"/>
          </p:cNvSpPr>
          <p:nvPr>
            <p:ph type="sldNum" sz="quarter" idx="5"/>
          </p:nvPr>
        </p:nvSpPr>
        <p:spPr/>
        <p:txBody>
          <a:bodyPr/>
          <a:lstStyle/>
          <a:p>
            <a:fld id="{93B336D0-BB87-4158-9DDA-BA914A234D18}" type="slidenum">
              <a:rPr lang="en-US" smtClean="0"/>
              <a:t>9</a:t>
            </a:fld>
            <a:endParaRPr lang="en-US"/>
          </a:p>
        </p:txBody>
      </p:sp>
    </p:spTree>
    <p:extLst>
      <p:ext uri="{BB962C8B-B14F-4D97-AF65-F5344CB8AC3E}">
        <p14:creationId xmlns:p14="http://schemas.microsoft.com/office/powerpoint/2010/main" val="49869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4fdd128987_4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4fdd128987_4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69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5/13/20</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5/13/20</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5/13/20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5/13/20</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5/13/20</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5/13/20</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5/13/20</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5/13/20</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5/13/20</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5/13/20</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5/13/20</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5/13/20</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19: Array Disjoint Sets and more Graphs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dirty="0"/>
              <a:t>CSE 373 19 SP – Zachary Chun</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54"/>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dirty="0"/>
              <a:t>3. </a:t>
            </a:r>
            <a:r>
              <a:rPr lang="en-US" dirty="0" err="1"/>
              <a:t>QuickUnionBySizeTrees</a:t>
            </a:r>
            <a:r>
              <a:rPr lang="en-US" dirty="0"/>
              <a:t> worst case heights</a:t>
            </a:r>
            <a:endParaRPr dirty="0"/>
          </a:p>
        </p:txBody>
      </p:sp>
      <p:sp>
        <p:nvSpPr>
          <p:cNvPr id="995" name="Google Shape;995;p54"/>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C</a:t>
            </a:r>
            <a:r>
              <a:rPr lang="en" dirty="0"/>
              <a:t>onsider the worst case where the tree height grows as fast as possible for the number of nodes it has</a:t>
            </a:r>
            <a:endParaRPr dirty="0"/>
          </a:p>
        </p:txBody>
      </p:sp>
      <p:sp>
        <p:nvSpPr>
          <p:cNvPr id="996" name="Google Shape;996;p54"/>
          <p:cNvSpPr/>
          <p:nvPr/>
        </p:nvSpPr>
        <p:spPr>
          <a:xfrm>
            <a:off x="3128906" y="35618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graphicFrame>
        <p:nvGraphicFramePr>
          <p:cNvPr id="6" name="Google Shape;1128;p62">
            <a:extLst>
              <a:ext uri="{FF2B5EF4-FFF2-40B4-BE49-F238E27FC236}">
                <a16:creationId xmlns:a16="http://schemas.microsoft.com/office/drawing/2014/main" id="{29533152-9173-7446-9EF2-D752C24FA598}"/>
              </a:ext>
            </a:extLst>
          </p:cNvPr>
          <p:cNvGraphicFramePr/>
          <p:nvPr>
            <p:extLst>
              <p:ext uri="{D42A27DB-BD31-4B8C-83A1-F6EECF244321}">
                <p14:modId xmlns:p14="http://schemas.microsoft.com/office/powerpoint/2010/main" val="3280806372"/>
              </p:ext>
            </p:extLst>
          </p:nvPr>
        </p:nvGraphicFramePr>
        <p:xfrm>
          <a:off x="9447888" y="2001167"/>
          <a:ext cx="1941762" cy="2834460"/>
        </p:xfrm>
        <a:graphic>
          <a:graphicData uri="http://schemas.openxmlformats.org/drawingml/2006/table">
            <a:tbl>
              <a:tblPr>
                <a:noFill/>
              </a:tblPr>
              <a:tblGrid>
                <a:gridCol w="970881">
                  <a:extLst>
                    <a:ext uri="{9D8B030D-6E8A-4147-A177-3AD203B41FA5}">
                      <a16:colId xmlns:a16="http://schemas.microsoft.com/office/drawing/2014/main" val="20000"/>
                    </a:ext>
                  </a:extLst>
                </a:gridCol>
                <a:gridCol w="970881">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 nodes</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height</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0</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331">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331">
                <a:tc>
                  <a:txBody>
                    <a:bodyPr/>
                    <a:lstStyle/>
                    <a:p>
                      <a:pPr marL="0" lvl="0" indent="0" algn="ctr" rtl="0">
                        <a:spcBef>
                          <a:spcPts val="0"/>
                        </a:spcBef>
                        <a:spcAft>
                          <a:spcPts val="0"/>
                        </a:spcAft>
                        <a:buNone/>
                      </a:pP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7331">
                <a:tc>
                  <a:txBody>
                    <a:bodyPr/>
                    <a:lstStyle/>
                    <a:p>
                      <a:pPr marL="0" lvl="0" indent="0" algn="ctr" rtl="0">
                        <a:spcBef>
                          <a:spcPts val="0"/>
                        </a:spcBef>
                        <a:spcAft>
                          <a:spcPts val="0"/>
                        </a:spcAft>
                        <a:buNone/>
                      </a:pP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7331">
                <a:tc>
                  <a:txBody>
                    <a:bodyPr/>
                    <a:lstStyle/>
                    <a:p>
                      <a:pPr marL="0" lvl="0" indent="0" algn="ctr" rtl="0">
                        <a:spcBef>
                          <a:spcPts val="0"/>
                        </a:spcBef>
                        <a:spcAft>
                          <a:spcPts val="0"/>
                        </a:spcAft>
                        <a:buNone/>
                      </a:pP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7" name="Footer Placeholder 3">
            <a:extLst>
              <a:ext uri="{FF2B5EF4-FFF2-40B4-BE49-F238E27FC236}">
                <a16:creationId xmlns:a16="http://schemas.microsoft.com/office/drawing/2014/main" id="{7A33F6ED-37FD-A041-8E86-3D834426CD29}"/>
              </a:ext>
            </a:extLst>
          </p:cNvPr>
          <p:cNvSpPr>
            <a:spLocks noGrp="1"/>
          </p:cNvSpPr>
          <p:nvPr>
            <p:ph type="ftr" sz="quarter" idx="11"/>
          </p:nvPr>
        </p:nvSpPr>
        <p:spPr>
          <a:xfrm>
            <a:off x="5715301" y="6521027"/>
            <a:ext cx="5901459" cy="274320"/>
          </a:xfrm>
        </p:spPr>
        <p:txBody>
          <a:bodyPr/>
          <a:lstStyle/>
          <a:p>
            <a:r>
              <a:rPr lang="en-US" dirty="0"/>
              <a:t>CSE 373 </a:t>
            </a:r>
            <a:r>
              <a:rPr lang="en-US" dirty="0" err="1"/>
              <a:t>wi</a:t>
            </a:r>
            <a:r>
              <a:rPr lang="en-US" dirty="0"/>
              <a:t> 20 – Hannah tang</a:t>
            </a:r>
          </a:p>
        </p:txBody>
      </p:sp>
    </p:spTree>
    <p:extLst>
      <p:ext uri="{BB962C8B-B14F-4D97-AF65-F5344CB8AC3E}">
        <p14:creationId xmlns:p14="http://schemas.microsoft.com/office/powerpoint/2010/main" val="2720845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p55"/>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dirty="0"/>
              <a:t>3. </a:t>
            </a:r>
            <a:r>
              <a:rPr lang="en-US" dirty="0" err="1"/>
              <a:t>QuickUnionBySizeTrees</a:t>
            </a:r>
            <a:r>
              <a:rPr lang="en-US" dirty="0"/>
              <a:t> worst case heights</a:t>
            </a:r>
            <a:endParaRPr dirty="0"/>
          </a:p>
        </p:txBody>
      </p:sp>
      <p:sp>
        <p:nvSpPr>
          <p:cNvPr id="1003" name="Google Shape;1003;p55"/>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Consider the worst case where the tree height grows as fast as possible for the number of nodes it has</a:t>
            </a:r>
          </a:p>
        </p:txBody>
      </p:sp>
      <p:sp>
        <p:nvSpPr>
          <p:cNvPr id="1004" name="Google Shape;1004;p55"/>
          <p:cNvSpPr/>
          <p:nvPr/>
        </p:nvSpPr>
        <p:spPr>
          <a:xfrm>
            <a:off x="3128906" y="35618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1005" name="Google Shape;1005;p55"/>
          <p:cNvSpPr/>
          <p:nvPr/>
        </p:nvSpPr>
        <p:spPr>
          <a:xfrm>
            <a:off x="3128906" y="40256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1006" name="Google Shape;1006;p55"/>
          <p:cNvCxnSpPr>
            <a:stCxn id="1005" idx="0"/>
            <a:endCxn id="1004" idx="2"/>
          </p:cNvCxnSpPr>
          <p:nvPr/>
        </p:nvCxnSpPr>
        <p:spPr>
          <a:xfrm rot="10800000">
            <a:off x="3321955" y="3814714"/>
            <a:ext cx="0" cy="210900"/>
          </a:xfrm>
          <a:prstGeom prst="straightConnector1">
            <a:avLst/>
          </a:prstGeom>
          <a:noFill/>
          <a:ln w="19050" cap="flat" cmpd="sng">
            <a:solidFill>
              <a:schemeClr val="dk2"/>
            </a:solidFill>
            <a:prstDash val="solid"/>
            <a:round/>
            <a:headEnd type="none" w="med" len="med"/>
            <a:tailEnd type="none" w="med" len="med"/>
          </a:ln>
        </p:spPr>
      </p:cxnSp>
      <p:graphicFrame>
        <p:nvGraphicFramePr>
          <p:cNvPr id="8" name="Google Shape;1128;p62">
            <a:extLst>
              <a:ext uri="{FF2B5EF4-FFF2-40B4-BE49-F238E27FC236}">
                <a16:creationId xmlns:a16="http://schemas.microsoft.com/office/drawing/2014/main" id="{24FBAE4D-BD11-D344-817D-B1536D2D5D5A}"/>
              </a:ext>
            </a:extLst>
          </p:cNvPr>
          <p:cNvGraphicFramePr/>
          <p:nvPr>
            <p:extLst>
              <p:ext uri="{D42A27DB-BD31-4B8C-83A1-F6EECF244321}">
                <p14:modId xmlns:p14="http://schemas.microsoft.com/office/powerpoint/2010/main" val="1587893449"/>
              </p:ext>
            </p:extLst>
          </p:nvPr>
        </p:nvGraphicFramePr>
        <p:xfrm>
          <a:off x="9447888" y="2001167"/>
          <a:ext cx="1941762" cy="2834460"/>
        </p:xfrm>
        <a:graphic>
          <a:graphicData uri="http://schemas.openxmlformats.org/drawingml/2006/table">
            <a:tbl>
              <a:tblPr>
                <a:noFill/>
              </a:tblPr>
              <a:tblGrid>
                <a:gridCol w="970881">
                  <a:extLst>
                    <a:ext uri="{9D8B030D-6E8A-4147-A177-3AD203B41FA5}">
                      <a16:colId xmlns:a16="http://schemas.microsoft.com/office/drawing/2014/main" val="20000"/>
                    </a:ext>
                  </a:extLst>
                </a:gridCol>
                <a:gridCol w="970881">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 nodes</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height</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0</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331">
                <a:tc>
                  <a:txBody>
                    <a:bodyPr/>
                    <a:lstStyle/>
                    <a:p>
                      <a:pPr marL="0" lvl="0" indent="0" algn="ctr" rtl="0">
                        <a:spcBef>
                          <a:spcPts val="0"/>
                        </a:spcBef>
                        <a:spcAft>
                          <a:spcPts val="0"/>
                        </a:spcAft>
                        <a:buNone/>
                      </a:pPr>
                      <a:r>
                        <a:rPr lang="en-US" sz="1900" dirty="0">
                          <a:latin typeface="Calibri" panose="020F0502020204030204" pitchFamily="34" charset="0"/>
                          <a:cs typeface="Calibri" panose="020F0502020204030204" pitchFamily="34" charset="0"/>
                        </a:rPr>
                        <a:t>2</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900" dirty="0">
                          <a:latin typeface="Calibri" panose="020F0502020204030204" pitchFamily="34" charset="0"/>
                          <a:cs typeface="Calibri" panose="020F0502020204030204" pitchFamily="34" charset="0"/>
                        </a:rPr>
                        <a:t>1</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331">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7331">
                <a:tc>
                  <a:txBody>
                    <a:bodyPr/>
                    <a:lstStyle/>
                    <a:p>
                      <a:pPr marL="0" lvl="0" indent="0" algn="ctr" rtl="0">
                        <a:spcBef>
                          <a:spcPts val="0"/>
                        </a:spcBef>
                        <a:spcAft>
                          <a:spcPts val="0"/>
                        </a:spcAft>
                        <a:buNone/>
                      </a:pP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7331">
                <a:tc>
                  <a:txBody>
                    <a:bodyPr/>
                    <a:lstStyle/>
                    <a:p>
                      <a:pPr marL="0" lvl="0" indent="0" algn="ctr" rtl="0">
                        <a:spcBef>
                          <a:spcPts val="0"/>
                        </a:spcBef>
                        <a:spcAft>
                          <a:spcPts val="0"/>
                        </a:spcAft>
                        <a:buNone/>
                      </a:pP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0" name="Footer Placeholder 3">
            <a:extLst>
              <a:ext uri="{FF2B5EF4-FFF2-40B4-BE49-F238E27FC236}">
                <a16:creationId xmlns:a16="http://schemas.microsoft.com/office/drawing/2014/main" id="{F12934F5-EC32-DC49-B242-0807669C4620}"/>
              </a:ext>
            </a:extLst>
          </p:cNvPr>
          <p:cNvSpPr>
            <a:spLocks noGrp="1"/>
          </p:cNvSpPr>
          <p:nvPr>
            <p:ph type="ftr" sz="quarter" idx="11"/>
          </p:nvPr>
        </p:nvSpPr>
        <p:spPr>
          <a:xfrm>
            <a:off x="5715301" y="6521027"/>
            <a:ext cx="5901459" cy="274320"/>
          </a:xfrm>
        </p:spPr>
        <p:txBody>
          <a:bodyPr/>
          <a:lstStyle/>
          <a:p>
            <a:r>
              <a:rPr lang="en-US" dirty="0"/>
              <a:t>CSE 373 </a:t>
            </a:r>
            <a:r>
              <a:rPr lang="en-US" dirty="0" err="1"/>
              <a:t>wi</a:t>
            </a:r>
            <a:r>
              <a:rPr lang="en-US" dirty="0"/>
              <a:t> 20 – Hannah tang</a:t>
            </a:r>
          </a:p>
        </p:txBody>
      </p:sp>
    </p:spTree>
    <p:extLst>
      <p:ext uri="{BB962C8B-B14F-4D97-AF65-F5344CB8AC3E}">
        <p14:creationId xmlns:p14="http://schemas.microsoft.com/office/powerpoint/2010/main" val="575876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56"/>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dirty="0"/>
              <a:t>3. </a:t>
            </a:r>
            <a:r>
              <a:rPr lang="en-US" dirty="0" err="1"/>
              <a:t>QuickUnionBySizeTrees</a:t>
            </a:r>
            <a:r>
              <a:rPr lang="en-US" dirty="0"/>
              <a:t> worst case heights</a:t>
            </a:r>
            <a:endParaRPr dirty="0"/>
          </a:p>
        </p:txBody>
      </p:sp>
      <p:sp>
        <p:nvSpPr>
          <p:cNvPr id="1013" name="Google Shape;1013;p56"/>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Consider the worst case where the tree height grows as fast as possible for the number of nodes it has</a:t>
            </a:r>
          </a:p>
        </p:txBody>
      </p:sp>
      <p:sp>
        <p:nvSpPr>
          <p:cNvPr id="1014" name="Google Shape;1014;p56"/>
          <p:cNvSpPr/>
          <p:nvPr/>
        </p:nvSpPr>
        <p:spPr>
          <a:xfrm>
            <a:off x="3128906" y="35618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1015" name="Google Shape;1015;p56"/>
          <p:cNvSpPr/>
          <p:nvPr/>
        </p:nvSpPr>
        <p:spPr>
          <a:xfrm>
            <a:off x="3128906" y="40256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1016" name="Google Shape;1016;p56"/>
          <p:cNvCxnSpPr>
            <a:stCxn id="1015" idx="0"/>
            <a:endCxn id="1014" idx="2"/>
          </p:cNvCxnSpPr>
          <p:nvPr/>
        </p:nvCxnSpPr>
        <p:spPr>
          <a:xfrm rot="10800000">
            <a:off x="3321955" y="3814714"/>
            <a:ext cx="0" cy="210900"/>
          </a:xfrm>
          <a:prstGeom prst="straightConnector1">
            <a:avLst/>
          </a:prstGeom>
          <a:noFill/>
          <a:ln w="19050" cap="flat" cmpd="sng">
            <a:solidFill>
              <a:schemeClr val="dk2"/>
            </a:solidFill>
            <a:prstDash val="solid"/>
            <a:round/>
            <a:headEnd type="none" w="med" len="med"/>
            <a:tailEnd type="none" w="med" len="med"/>
          </a:ln>
        </p:spPr>
      </p:cxnSp>
      <p:sp>
        <p:nvSpPr>
          <p:cNvPr id="1017" name="Google Shape;1017;p56"/>
          <p:cNvSpPr/>
          <p:nvPr/>
        </p:nvSpPr>
        <p:spPr>
          <a:xfrm>
            <a:off x="3912055" y="35618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c</a:t>
            </a:r>
            <a:endParaRPr sz="2400" dirty="0">
              <a:latin typeface="Calibri" panose="020F0502020204030204" pitchFamily="34" charset="0"/>
              <a:cs typeface="Calibri" panose="020F0502020204030204" pitchFamily="34" charset="0"/>
            </a:endParaRPr>
          </a:p>
        </p:txBody>
      </p:sp>
      <p:sp>
        <p:nvSpPr>
          <p:cNvPr id="1018" name="Google Shape;1018;p56"/>
          <p:cNvSpPr/>
          <p:nvPr/>
        </p:nvSpPr>
        <p:spPr>
          <a:xfrm>
            <a:off x="3912055" y="40256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d</a:t>
            </a:r>
            <a:endParaRPr sz="2400" dirty="0">
              <a:latin typeface="Calibri" panose="020F0502020204030204" pitchFamily="34" charset="0"/>
              <a:cs typeface="Calibri" panose="020F0502020204030204" pitchFamily="34" charset="0"/>
            </a:endParaRPr>
          </a:p>
        </p:txBody>
      </p:sp>
      <p:cxnSp>
        <p:nvCxnSpPr>
          <p:cNvPr id="1019" name="Google Shape;1019;p56"/>
          <p:cNvCxnSpPr>
            <a:stCxn id="1018" idx="0"/>
            <a:endCxn id="1017" idx="2"/>
          </p:cNvCxnSpPr>
          <p:nvPr/>
        </p:nvCxnSpPr>
        <p:spPr>
          <a:xfrm rot="10800000">
            <a:off x="4105105" y="3814714"/>
            <a:ext cx="0" cy="210900"/>
          </a:xfrm>
          <a:prstGeom prst="straightConnector1">
            <a:avLst/>
          </a:prstGeom>
          <a:noFill/>
          <a:ln w="19050" cap="flat" cmpd="sng">
            <a:solidFill>
              <a:schemeClr val="dk2"/>
            </a:solidFill>
            <a:prstDash val="solid"/>
            <a:round/>
            <a:headEnd type="none" w="med" len="med"/>
            <a:tailEnd type="none" w="med" len="med"/>
          </a:ln>
        </p:spPr>
      </p:cxnSp>
      <p:graphicFrame>
        <p:nvGraphicFramePr>
          <p:cNvPr id="12" name="Google Shape;1128;p62">
            <a:extLst>
              <a:ext uri="{FF2B5EF4-FFF2-40B4-BE49-F238E27FC236}">
                <a16:creationId xmlns:a16="http://schemas.microsoft.com/office/drawing/2014/main" id="{FB822E68-983E-1444-A51E-2BD4C1DCD8B2}"/>
              </a:ext>
            </a:extLst>
          </p:cNvPr>
          <p:cNvGraphicFramePr/>
          <p:nvPr>
            <p:extLst>
              <p:ext uri="{D42A27DB-BD31-4B8C-83A1-F6EECF244321}">
                <p14:modId xmlns:p14="http://schemas.microsoft.com/office/powerpoint/2010/main" val="2076743087"/>
              </p:ext>
            </p:extLst>
          </p:nvPr>
        </p:nvGraphicFramePr>
        <p:xfrm>
          <a:off x="9447888" y="2001167"/>
          <a:ext cx="1941762" cy="2834460"/>
        </p:xfrm>
        <a:graphic>
          <a:graphicData uri="http://schemas.openxmlformats.org/drawingml/2006/table">
            <a:tbl>
              <a:tblPr>
                <a:noFill/>
              </a:tblPr>
              <a:tblGrid>
                <a:gridCol w="970881">
                  <a:extLst>
                    <a:ext uri="{9D8B030D-6E8A-4147-A177-3AD203B41FA5}">
                      <a16:colId xmlns:a16="http://schemas.microsoft.com/office/drawing/2014/main" val="20000"/>
                    </a:ext>
                  </a:extLst>
                </a:gridCol>
                <a:gridCol w="970881">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 nodes</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height</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0</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331">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2</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1</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331">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7331">
                <a:tc>
                  <a:txBody>
                    <a:bodyPr/>
                    <a:lstStyle/>
                    <a:p>
                      <a:pPr marL="0" lvl="0" indent="0" algn="ctr" rtl="0">
                        <a:spcBef>
                          <a:spcPts val="0"/>
                        </a:spcBef>
                        <a:spcAft>
                          <a:spcPts val="0"/>
                        </a:spcAft>
                        <a:buNone/>
                      </a:pP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7331">
                <a:tc>
                  <a:txBody>
                    <a:bodyPr/>
                    <a:lstStyle/>
                    <a:p>
                      <a:pPr marL="0" lvl="0" indent="0" algn="ctr" rtl="0">
                        <a:spcBef>
                          <a:spcPts val="0"/>
                        </a:spcBef>
                        <a:spcAft>
                          <a:spcPts val="0"/>
                        </a:spcAft>
                        <a:buNone/>
                      </a:pP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3" name="Footer Placeholder 3">
            <a:extLst>
              <a:ext uri="{FF2B5EF4-FFF2-40B4-BE49-F238E27FC236}">
                <a16:creationId xmlns:a16="http://schemas.microsoft.com/office/drawing/2014/main" id="{EBEF2129-8555-A947-A3D8-6E49774EB050}"/>
              </a:ext>
            </a:extLst>
          </p:cNvPr>
          <p:cNvSpPr>
            <a:spLocks noGrp="1"/>
          </p:cNvSpPr>
          <p:nvPr>
            <p:ph type="ftr" sz="quarter" idx="11"/>
          </p:nvPr>
        </p:nvSpPr>
        <p:spPr>
          <a:xfrm>
            <a:off x="5715301" y="6521027"/>
            <a:ext cx="5901459" cy="274320"/>
          </a:xfrm>
        </p:spPr>
        <p:txBody>
          <a:bodyPr/>
          <a:lstStyle/>
          <a:p>
            <a:r>
              <a:rPr lang="en-US" dirty="0"/>
              <a:t>CSE 373 </a:t>
            </a:r>
            <a:r>
              <a:rPr lang="en-US" dirty="0" err="1"/>
              <a:t>wi</a:t>
            </a:r>
            <a:r>
              <a:rPr lang="en-US" dirty="0"/>
              <a:t> 20 – Hannah tang</a:t>
            </a:r>
          </a:p>
        </p:txBody>
      </p:sp>
    </p:spTree>
    <p:extLst>
      <p:ext uri="{BB962C8B-B14F-4D97-AF65-F5344CB8AC3E}">
        <p14:creationId xmlns:p14="http://schemas.microsoft.com/office/powerpoint/2010/main" val="3823533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57"/>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dirty="0"/>
              <a:t>3. </a:t>
            </a:r>
            <a:r>
              <a:rPr lang="en-US" dirty="0" err="1"/>
              <a:t>QuickUnionBySizeTrees</a:t>
            </a:r>
            <a:r>
              <a:rPr lang="en-US" dirty="0"/>
              <a:t> worst case heights</a:t>
            </a:r>
            <a:endParaRPr dirty="0"/>
          </a:p>
        </p:txBody>
      </p:sp>
      <p:sp>
        <p:nvSpPr>
          <p:cNvPr id="1026" name="Google Shape;1026;p57"/>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Consider the worst case where the tree height grows as fast as possible for the number of nodes it has</a:t>
            </a:r>
          </a:p>
        </p:txBody>
      </p:sp>
      <p:sp>
        <p:nvSpPr>
          <p:cNvPr id="1027" name="Google Shape;1027;p57"/>
          <p:cNvSpPr/>
          <p:nvPr/>
        </p:nvSpPr>
        <p:spPr>
          <a:xfrm>
            <a:off x="3128906" y="35618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1028" name="Google Shape;1028;p57"/>
          <p:cNvSpPr/>
          <p:nvPr/>
        </p:nvSpPr>
        <p:spPr>
          <a:xfrm>
            <a:off x="3128906" y="40256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1029" name="Google Shape;1029;p57"/>
          <p:cNvCxnSpPr>
            <a:stCxn id="1028" idx="0"/>
            <a:endCxn id="1027" idx="2"/>
          </p:cNvCxnSpPr>
          <p:nvPr/>
        </p:nvCxnSpPr>
        <p:spPr>
          <a:xfrm rot="10800000">
            <a:off x="3321955" y="3814714"/>
            <a:ext cx="0" cy="210900"/>
          </a:xfrm>
          <a:prstGeom prst="straightConnector1">
            <a:avLst/>
          </a:prstGeom>
          <a:noFill/>
          <a:ln w="19050" cap="flat" cmpd="sng">
            <a:solidFill>
              <a:schemeClr val="dk2"/>
            </a:solidFill>
            <a:prstDash val="solid"/>
            <a:round/>
            <a:headEnd type="none" w="med" len="med"/>
            <a:tailEnd type="none" w="med" len="med"/>
          </a:ln>
        </p:spPr>
      </p:cxnSp>
      <p:sp>
        <p:nvSpPr>
          <p:cNvPr id="1030" name="Google Shape;1030;p57"/>
          <p:cNvSpPr/>
          <p:nvPr/>
        </p:nvSpPr>
        <p:spPr>
          <a:xfrm>
            <a:off x="3912055" y="402365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c</a:t>
            </a:r>
            <a:endParaRPr sz="2400" dirty="0">
              <a:latin typeface="Calibri" panose="020F0502020204030204" pitchFamily="34" charset="0"/>
              <a:cs typeface="Calibri" panose="020F0502020204030204" pitchFamily="34" charset="0"/>
            </a:endParaRPr>
          </a:p>
        </p:txBody>
      </p:sp>
      <p:sp>
        <p:nvSpPr>
          <p:cNvPr id="1031" name="Google Shape;1031;p57"/>
          <p:cNvSpPr/>
          <p:nvPr/>
        </p:nvSpPr>
        <p:spPr>
          <a:xfrm>
            <a:off x="3912055" y="448745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d</a:t>
            </a:r>
            <a:endParaRPr sz="2400" dirty="0">
              <a:latin typeface="Calibri" panose="020F0502020204030204" pitchFamily="34" charset="0"/>
              <a:cs typeface="Calibri" panose="020F0502020204030204" pitchFamily="34" charset="0"/>
            </a:endParaRPr>
          </a:p>
        </p:txBody>
      </p:sp>
      <p:cxnSp>
        <p:nvCxnSpPr>
          <p:cNvPr id="1032" name="Google Shape;1032;p57"/>
          <p:cNvCxnSpPr>
            <a:stCxn id="1031" idx="0"/>
            <a:endCxn id="1030" idx="2"/>
          </p:cNvCxnSpPr>
          <p:nvPr/>
        </p:nvCxnSpPr>
        <p:spPr>
          <a:xfrm rot="10800000">
            <a:off x="4105105" y="4276551"/>
            <a:ext cx="0" cy="210900"/>
          </a:xfrm>
          <a:prstGeom prst="straightConnector1">
            <a:avLst/>
          </a:prstGeom>
          <a:noFill/>
          <a:ln w="19050" cap="flat" cmpd="sng">
            <a:solidFill>
              <a:schemeClr val="dk2"/>
            </a:solidFill>
            <a:prstDash val="solid"/>
            <a:round/>
            <a:headEnd type="none" w="med" len="med"/>
            <a:tailEnd type="none" w="med" len="med"/>
          </a:ln>
        </p:spPr>
      </p:cxnSp>
      <p:cxnSp>
        <p:nvCxnSpPr>
          <p:cNvPr id="1033" name="Google Shape;1033;p57"/>
          <p:cNvCxnSpPr>
            <a:stCxn id="1030" idx="0"/>
            <a:endCxn id="1027" idx="2"/>
          </p:cNvCxnSpPr>
          <p:nvPr/>
        </p:nvCxnSpPr>
        <p:spPr>
          <a:xfrm rot="10800000">
            <a:off x="3322105" y="3814851"/>
            <a:ext cx="783000" cy="208800"/>
          </a:xfrm>
          <a:prstGeom prst="straightConnector1">
            <a:avLst/>
          </a:prstGeom>
          <a:noFill/>
          <a:ln w="19050" cap="flat" cmpd="sng">
            <a:solidFill>
              <a:schemeClr val="dk2"/>
            </a:solidFill>
            <a:prstDash val="solid"/>
            <a:round/>
            <a:headEnd type="none" w="med" len="med"/>
            <a:tailEnd type="none" w="med" len="med"/>
          </a:ln>
        </p:spPr>
      </p:cxnSp>
      <p:graphicFrame>
        <p:nvGraphicFramePr>
          <p:cNvPr id="12" name="Google Shape;1128;p62">
            <a:extLst>
              <a:ext uri="{FF2B5EF4-FFF2-40B4-BE49-F238E27FC236}">
                <a16:creationId xmlns:a16="http://schemas.microsoft.com/office/drawing/2014/main" id="{A7029354-D76A-854C-B519-33C1E064C013}"/>
              </a:ext>
            </a:extLst>
          </p:cNvPr>
          <p:cNvGraphicFramePr/>
          <p:nvPr>
            <p:extLst>
              <p:ext uri="{D42A27DB-BD31-4B8C-83A1-F6EECF244321}">
                <p14:modId xmlns:p14="http://schemas.microsoft.com/office/powerpoint/2010/main" val="454168962"/>
              </p:ext>
            </p:extLst>
          </p:nvPr>
        </p:nvGraphicFramePr>
        <p:xfrm>
          <a:off x="9447888" y="2001167"/>
          <a:ext cx="1941762" cy="2834460"/>
        </p:xfrm>
        <a:graphic>
          <a:graphicData uri="http://schemas.openxmlformats.org/drawingml/2006/table">
            <a:tbl>
              <a:tblPr>
                <a:noFill/>
              </a:tblPr>
              <a:tblGrid>
                <a:gridCol w="970881">
                  <a:extLst>
                    <a:ext uri="{9D8B030D-6E8A-4147-A177-3AD203B41FA5}">
                      <a16:colId xmlns:a16="http://schemas.microsoft.com/office/drawing/2014/main" val="20000"/>
                    </a:ext>
                  </a:extLst>
                </a:gridCol>
                <a:gridCol w="970881">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 nodes</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height</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0</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2</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1</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4</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2</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7331">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7331">
                <a:tc>
                  <a:txBody>
                    <a:bodyPr/>
                    <a:lstStyle/>
                    <a:p>
                      <a:pPr marL="0" lvl="0" indent="0" algn="ctr" rtl="0">
                        <a:spcBef>
                          <a:spcPts val="0"/>
                        </a:spcBef>
                        <a:spcAft>
                          <a:spcPts val="0"/>
                        </a:spcAft>
                        <a:buNone/>
                      </a:pP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3" name="Footer Placeholder 3">
            <a:extLst>
              <a:ext uri="{FF2B5EF4-FFF2-40B4-BE49-F238E27FC236}">
                <a16:creationId xmlns:a16="http://schemas.microsoft.com/office/drawing/2014/main" id="{F2001B5A-FC02-8048-9A91-14EB82EC68E2}"/>
              </a:ext>
            </a:extLst>
          </p:cNvPr>
          <p:cNvSpPr>
            <a:spLocks noGrp="1"/>
          </p:cNvSpPr>
          <p:nvPr>
            <p:ph type="ftr" sz="quarter" idx="11"/>
          </p:nvPr>
        </p:nvSpPr>
        <p:spPr>
          <a:xfrm>
            <a:off x="5715301" y="6521027"/>
            <a:ext cx="5901459" cy="274320"/>
          </a:xfrm>
        </p:spPr>
        <p:txBody>
          <a:bodyPr/>
          <a:lstStyle/>
          <a:p>
            <a:r>
              <a:rPr lang="en-US" dirty="0"/>
              <a:t>CSE 373 </a:t>
            </a:r>
            <a:r>
              <a:rPr lang="en-US" dirty="0" err="1"/>
              <a:t>wi</a:t>
            </a:r>
            <a:r>
              <a:rPr lang="en-US" dirty="0"/>
              <a:t> 20 – Hannah tang</a:t>
            </a:r>
          </a:p>
        </p:txBody>
      </p:sp>
    </p:spTree>
    <p:extLst>
      <p:ext uri="{BB962C8B-B14F-4D97-AF65-F5344CB8AC3E}">
        <p14:creationId xmlns:p14="http://schemas.microsoft.com/office/powerpoint/2010/main" val="2347563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60"/>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dirty="0"/>
              <a:t>3. </a:t>
            </a:r>
            <a:r>
              <a:rPr lang="en-US" dirty="0" err="1"/>
              <a:t>QuickUnionBySizeTrees</a:t>
            </a:r>
            <a:r>
              <a:rPr lang="en-US" dirty="0"/>
              <a:t> worst case heights</a:t>
            </a:r>
            <a:endParaRPr dirty="0"/>
          </a:p>
        </p:txBody>
      </p:sp>
      <p:sp>
        <p:nvSpPr>
          <p:cNvPr id="1077" name="Google Shape;1077;p60"/>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Consider the worst case where the tree height grows as fast as possible for the number of nodes it has</a:t>
            </a:r>
          </a:p>
        </p:txBody>
      </p:sp>
      <p:sp>
        <p:nvSpPr>
          <p:cNvPr id="1078" name="Google Shape;1078;p60"/>
          <p:cNvSpPr/>
          <p:nvPr/>
        </p:nvSpPr>
        <p:spPr>
          <a:xfrm>
            <a:off x="3128906" y="35618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1079" name="Google Shape;1079;p60"/>
          <p:cNvSpPr/>
          <p:nvPr/>
        </p:nvSpPr>
        <p:spPr>
          <a:xfrm>
            <a:off x="3128906" y="40256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1080" name="Google Shape;1080;p60"/>
          <p:cNvCxnSpPr>
            <a:stCxn id="1079" idx="0"/>
            <a:endCxn id="1078" idx="2"/>
          </p:cNvCxnSpPr>
          <p:nvPr/>
        </p:nvCxnSpPr>
        <p:spPr>
          <a:xfrm rot="10800000">
            <a:off x="3321955" y="3814714"/>
            <a:ext cx="0" cy="210900"/>
          </a:xfrm>
          <a:prstGeom prst="straightConnector1">
            <a:avLst/>
          </a:prstGeom>
          <a:noFill/>
          <a:ln w="19050" cap="flat" cmpd="sng">
            <a:solidFill>
              <a:schemeClr val="dk2"/>
            </a:solidFill>
            <a:prstDash val="solid"/>
            <a:round/>
            <a:headEnd type="none" w="med" len="med"/>
            <a:tailEnd type="none" w="med" len="med"/>
          </a:ln>
        </p:spPr>
      </p:cxnSp>
      <p:sp>
        <p:nvSpPr>
          <p:cNvPr id="1081" name="Google Shape;1081;p60"/>
          <p:cNvSpPr/>
          <p:nvPr/>
        </p:nvSpPr>
        <p:spPr>
          <a:xfrm>
            <a:off x="3912055" y="402365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c</a:t>
            </a:r>
            <a:endParaRPr sz="2400" dirty="0">
              <a:latin typeface="Calibri" panose="020F0502020204030204" pitchFamily="34" charset="0"/>
              <a:cs typeface="Calibri" panose="020F0502020204030204" pitchFamily="34" charset="0"/>
            </a:endParaRPr>
          </a:p>
        </p:txBody>
      </p:sp>
      <p:sp>
        <p:nvSpPr>
          <p:cNvPr id="1082" name="Google Shape;1082;p60"/>
          <p:cNvSpPr/>
          <p:nvPr/>
        </p:nvSpPr>
        <p:spPr>
          <a:xfrm>
            <a:off x="3912055" y="448745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d</a:t>
            </a:r>
            <a:endParaRPr sz="2400" dirty="0">
              <a:latin typeface="Calibri" panose="020F0502020204030204" pitchFamily="34" charset="0"/>
              <a:cs typeface="Calibri" panose="020F0502020204030204" pitchFamily="34" charset="0"/>
            </a:endParaRPr>
          </a:p>
        </p:txBody>
      </p:sp>
      <p:cxnSp>
        <p:nvCxnSpPr>
          <p:cNvPr id="1083" name="Google Shape;1083;p60"/>
          <p:cNvCxnSpPr>
            <a:stCxn id="1082" idx="0"/>
            <a:endCxn id="1081" idx="2"/>
          </p:cNvCxnSpPr>
          <p:nvPr/>
        </p:nvCxnSpPr>
        <p:spPr>
          <a:xfrm rot="10800000">
            <a:off x="4105105" y="4276551"/>
            <a:ext cx="0" cy="210900"/>
          </a:xfrm>
          <a:prstGeom prst="straightConnector1">
            <a:avLst/>
          </a:prstGeom>
          <a:noFill/>
          <a:ln w="19050" cap="flat" cmpd="sng">
            <a:solidFill>
              <a:schemeClr val="dk2"/>
            </a:solidFill>
            <a:prstDash val="solid"/>
            <a:round/>
            <a:headEnd type="none" w="med" len="med"/>
            <a:tailEnd type="none" w="med" len="med"/>
          </a:ln>
        </p:spPr>
      </p:cxnSp>
      <p:cxnSp>
        <p:nvCxnSpPr>
          <p:cNvPr id="1084" name="Google Shape;1084;p60"/>
          <p:cNvCxnSpPr>
            <a:stCxn id="1081" idx="0"/>
            <a:endCxn id="1078" idx="2"/>
          </p:cNvCxnSpPr>
          <p:nvPr/>
        </p:nvCxnSpPr>
        <p:spPr>
          <a:xfrm rot="10800000">
            <a:off x="3322105" y="3814851"/>
            <a:ext cx="783000" cy="208800"/>
          </a:xfrm>
          <a:prstGeom prst="straightConnector1">
            <a:avLst/>
          </a:prstGeom>
          <a:noFill/>
          <a:ln w="19050" cap="flat" cmpd="sng">
            <a:solidFill>
              <a:schemeClr val="dk2"/>
            </a:solidFill>
            <a:prstDash val="solid"/>
            <a:round/>
            <a:headEnd type="none" w="med" len="med"/>
            <a:tailEnd type="none" w="med" len="med"/>
          </a:ln>
        </p:spPr>
      </p:cxnSp>
      <p:sp>
        <p:nvSpPr>
          <p:cNvPr id="1086" name="Google Shape;1086;p60"/>
          <p:cNvSpPr/>
          <p:nvPr/>
        </p:nvSpPr>
        <p:spPr>
          <a:xfrm>
            <a:off x="4968855" y="356090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e</a:t>
            </a:r>
            <a:endParaRPr sz="2400" dirty="0">
              <a:latin typeface="Calibri" panose="020F0502020204030204" pitchFamily="34" charset="0"/>
              <a:cs typeface="Calibri" panose="020F0502020204030204" pitchFamily="34" charset="0"/>
            </a:endParaRPr>
          </a:p>
        </p:txBody>
      </p:sp>
      <p:sp>
        <p:nvSpPr>
          <p:cNvPr id="1087" name="Google Shape;1087;p60"/>
          <p:cNvSpPr/>
          <p:nvPr/>
        </p:nvSpPr>
        <p:spPr>
          <a:xfrm>
            <a:off x="4968855" y="402470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f</a:t>
            </a:r>
            <a:endParaRPr sz="2400" dirty="0">
              <a:latin typeface="Calibri" panose="020F0502020204030204" pitchFamily="34" charset="0"/>
              <a:cs typeface="Calibri" panose="020F0502020204030204" pitchFamily="34" charset="0"/>
            </a:endParaRPr>
          </a:p>
        </p:txBody>
      </p:sp>
      <p:cxnSp>
        <p:nvCxnSpPr>
          <p:cNvPr id="1088" name="Google Shape;1088;p60"/>
          <p:cNvCxnSpPr>
            <a:stCxn id="1087" idx="0"/>
            <a:endCxn id="1086" idx="2"/>
          </p:cNvCxnSpPr>
          <p:nvPr/>
        </p:nvCxnSpPr>
        <p:spPr>
          <a:xfrm rot="10800000">
            <a:off x="5161905" y="3813801"/>
            <a:ext cx="0" cy="210900"/>
          </a:xfrm>
          <a:prstGeom prst="straightConnector1">
            <a:avLst/>
          </a:prstGeom>
          <a:noFill/>
          <a:ln w="19050" cap="flat" cmpd="sng">
            <a:solidFill>
              <a:schemeClr val="dk2"/>
            </a:solidFill>
            <a:prstDash val="solid"/>
            <a:round/>
            <a:headEnd type="none" w="med" len="med"/>
            <a:tailEnd type="none" w="med" len="med"/>
          </a:ln>
        </p:spPr>
      </p:cxnSp>
      <p:sp>
        <p:nvSpPr>
          <p:cNvPr id="1089" name="Google Shape;1089;p60"/>
          <p:cNvSpPr/>
          <p:nvPr/>
        </p:nvSpPr>
        <p:spPr>
          <a:xfrm>
            <a:off x="5674455" y="4027377"/>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g</a:t>
            </a:r>
            <a:endParaRPr sz="2400" dirty="0">
              <a:latin typeface="Calibri" panose="020F0502020204030204" pitchFamily="34" charset="0"/>
              <a:cs typeface="Calibri" panose="020F0502020204030204" pitchFamily="34" charset="0"/>
            </a:endParaRPr>
          </a:p>
        </p:txBody>
      </p:sp>
      <p:sp>
        <p:nvSpPr>
          <p:cNvPr id="1090" name="Google Shape;1090;p60"/>
          <p:cNvSpPr/>
          <p:nvPr/>
        </p:nvSpPr>
        <p:spPr>
          <a:xfrm>
            <a:off x="5674455" y="4491177"/>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h</a:t>
            </a:r>
            <a:endParaRPr sz="2400" dirty="0">
              <a:latin typeface="Calibri" panose="020F0502020204030204" pitchFamily="34" charset="0"/>
              <a:cs typeface="Calibri" panose="020F0502020204030204" pitchFamily="34" charset="0"/>
            </a:endParaRPr>
          </a:p>
        </p:txBody>
      </p:sp>
      <p:cxnSp>
        <p:nvCxnSpPr>
          <p:cNvPr id="1091" name="Google Shape;1091;p60"/>
          <p:cNvCxnSpPr>
            <a:stCxn id="1090" idx="0"/>
            <a:endCxn id="1089" idx="2"/>
          </p:cNvCxnSpPr>
          <p:nvPr/>
        </p:nvCxnSpPr>
        <p:spPr>
          <a:xfrm rot="10800000">
            <a:off x="5867505" y="4280277"/>
            <a:ext cx="0" cy="210900"/>
          </a:xfrm>
          <a:prstGeom prst="straightConnector1">
            <a:avLst/>
          </a:prstGeom>
          <a:noFill/>
          <a:ln w="19050" cap="flat" cmpd="sng">
            <a:solidFill>
              <a:schemeClr val="dk2"/>
            </a:solidFill>
            <a:prstDash val="solid"/>
            <a:round/>
            <a:headEnd type="none" w="med" len="med"/>
            <a:tailEnd type="none" w="med" len="med"/>
          </a:ln>
        </p:spPr>
      </p:cxnSp>
      <p:cxnSp>
        <p:nvCxnSpPr>
          <p:cNvPr id="1092" name="Google Shape;1092;p60"/>
          <p:cNvCxnSpPr>
            <a:stCxn id="1089" idx="0"/>
            <a:endCxn id="1086" idx="2"/>
          </p:cNvCxnSpPr>
          <p:nvPr/>
        </p:nvCxnSpPr>
        <p:spPr>
          <a:xfrm rot="10800000">
            <a:off x="5161905" y="3813776"/>
            <a:ext cx="705600" cy="213600"/>
          </a:xfrm>
          <a:prstGeom prst="straightConnector1">
            <a:avLst/>
          </a:prstGeom>
          <a:noFill/>
          <a:ln w="19050" cap="flat" cmpd="sng">
            <a:solidFill>
              <a:schemeClr val="dk2"/>
            </a:solidFill>
            <a:prstDash val="solid"/>
            <a:round/>
            <a:headEnd type="none" w="med" len="med"/>
            <a:tailEnd type="none" w="med" len="med"/>
          </a:ln>
        </p:spPr>
      </p:cxnSp>
      <p:graphicFrame>
        <p:nvGraphicFramePr>
          <p:cNvPr id="20" name="Google Shape;1128;p62">
            <a:extLst>
              <a:ext uri="{FF2B5EF4-FFF2-40B4-BE49-F238E27FC236}">
                <a16:creationId xmlns:a16="http://schemas.microsoft.com/office/drawing/2014/main" id="{85D3CC31-587F-294D-A5E3-FA875396A8AB}"/>
              </a:ext>
            </a:extLst>
          </p:cNvPr>
          <p:cNvGraphicFramePr/>
          <p:nvPr>
            <p:extLst>
              <p:ext uri="{D42A27DB-BD31-4B8C-83A1-F6EECF244321}">
                <p14:modId xmlns:p14="http://schemas.microsoft.com/office/powerpoint/2010/main" val="4179715797"/>
              </p:ext>
            </p:extLst>
          </p:nvPr>
        </p:nvGraphicFramePr>
        <p:xfrm>
          <a:off x="9447888" y="2001167"/>
          <a:ext cx="1941762" cy="2834460"/>
        </p:xfrm>
        <a:graphic>
          <a:graphicData uri="http://schemas.openxmlformats.org/drawingml/2006/table">
            <a:tbl>
              <a:tblPr>
                <a:noFill/>
              </a:tblPr>
              <a:tblGrid>
                <a:gridCol w="970881">
                  <a:extLst>
                    <a:ext uri="{9D8B030D-6E8A-4147-A177-3AD203B41FA5}">
                      <a16:colId xmlns:a16="http://schemas.microsoft.com/office/drawing/2014/main" val="20000"/>
                    </a:ext>
                  </a:extLst>
                </a:gridCol>
                <a:gridCol w="970881">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 nodes</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height</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0</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2</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1</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4</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2</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7331">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7331">
                <a:tc>
                  <a:txBody>
                    <a:bodyPr/>
                    <a:lstStyle/>
                    <a:p>
                      <a:pPr marL="0" lvl="0" indent="0" algn="ctr" rtl="0">
                        <a:spcBef>
                          <a:spcPts val="0"/>
                        </a:spcBef>
                        <a:spcAft>
                          <a:spcPts val="0"/>
                        </a:spcAft>
                        <a:buNone/>
                      </a:pP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1" name="Footer Placeholder 3">
            <a:extLst>
              <a:ext uri="{FF2B5EF4-FFF2-40B4-BE49-F238E27FC236}">
                <a16:creationId xmlns:a16="http://schemas.microsoft.com/office/drawing/2014/main" id="{BE9E6F16-71F0-AD44-ADBC-4C171136BC4F}"/>
              </a:ext>
            </a:extLst>
          </p:cNvPr>
          <p:cNvSpPr>
            <a:spLocks noGrp="1"/>
          </p:cNvSpPr>
          <p:nvPr>
            <p:ph type="ftr" sz="quarter" idx="11"/>
          </p:nvPr>
        </p:nvSpPr>
        <p:spPr>
          <a:xfrm>
            <a:off x="5715301" y="6521027"/>
            <a:ext cx="5901459" cy="274320"/>
          </a:xfrm>
        </p:spPr>
        <p:txBody>
          <a:bodyPr/>
          <a:lstStyle/>
          <a:p>
            <a:r>
              <a:rPr lang="en-US" dirty="0"/>
              <a:t>CSE 373 </a:t>
            </a:r>
            <a:r>
              <a:rPr lang="en-US" dirty="0" err="1"/>
              <a:t>wi</a:t>
            </a:r>
            <a:r>
              <a:rPr lang="en-US" dirty="0"/>
              <a:t> 20 – Hannah tang</a:t>
            </a:r>
          </a:p>
        </p:txBody>
      </p:sp>
    </p:spTree>
    <p:extLst>
      <p:ext uri="{BB962C8B-B14F-4D97-AF65-F5344CB8AC3E}">
        <p14:creationId xmlns:p14="http://schemas.microsoft.com/office/powerpoint/2010/main" val="2528787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61"/>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dirty="0"/>
              <a:t>3. </a:t>
            </a:r>
            <a:r>
              <a:rPr lang="en-US" dirty="0" err="1"/>
              <a:t>QuickUnionBySizeTrees</a:t>
            </a:r>
            <a:r>
              <a:rPr lang="en-US" dirty="0"/>
              <a:t> worst case heights</a:t>
            </a:r>
            <a:endParaRPr dirty="0"/>
          </a:p>
        </p:txBody>
      </p:sp>
      <p:sp>
        <p:nvSpPr>
          <p:cNvPr id="1098" name="Google Shape;1098;p61"/>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Consider the worst case where the tree height grows as fast as possible for the number of nodes it has</a:t>
            </a:r>
          </a:p>
        </p:txBody>
      </p:sp>
      <p:sp>
        <p:nvSpPr>
          <p:cNvPr id="1099" name="Google Shape;1099;p61"/>
          <p:cNvSpPr/>
          <p:nvPr/>
        </p:nvSpPr>
        <p:spPr>
          <a:xfrm>
            <a:off x="3128906" y="35618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1100" name="Google Shape;1100;p61"/>
          <p:cNvSpPr/>
          <p:nvPr/>
        </p:nvSpPr>
        <p:spPr>
          <a:xfrm>
            <a:off x="3128906" y="40256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1101" name="Google Shape;1101;p61"/>
          <p:cNvCxnSpPr>
            <a:stCxn id="1100" idx="0"/>
            <a:endCxn id="1099" idx="2"/>
          </p:cNvCxnSpPr>
          <p:nvPr/>
        </p:nvCxnSpPr>
        <p:spPr>
          <a:xfrm rot="10800000">
            <a:off x="3321955" y="3814714"/>
            <a:ext cx="0" cy="210900"/>
          </a:xfrm>
          <a:prstGeom prst="straightConnector1">
            <a:avLst/>
          </a:prstGeom>
          <a:noFill/>
          <a:ln w="19050" cap="flat" cmpd="sng">
            <a:solidFill>
              <a:schemeClr val="dk2"/>
            </a:solidFill>
            <a:prstDash val="solid"/>
            <a:round/>
            <a:headEnd type="none" w="med" len="med"/>
            <a:tailEnd type="none" w="med" len="med"/>
          </a:ln>
        </p:spPr>
      </p:cxnSp>
      <p:sp>
        <p:nvSpPr>
          <p:cNvPr id="1102" name="Google Shape;1102;p61"/>
          <p:cNvSpPr/>
          <p:nvPr/>
        </p:nvSpPr>
        <p:spPr>
          <a:xfrm>
            <a:off x="3912055" y="402365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c</a:t>
            </a:r>
            <a:endParaRPr sz="2400" dirty="0">
              <a:latin typeface="Calibri" panose="020F0502020204030204" pitchFamily="34" charset="0"/>
              <a:cs typeface="Calibri" panose="020F0502020204030204" pitchFamily="34" charset="0"/>
            </a:endParaRPr>
          </a:p>
        </p:txBody>
      </p:sp>
      <p:sp>
        <p:nvSpPr>
          <p:cNvPr id="1103" name="Google Shape;1103;p61"/>
          <p:cNvSpPr/>
          <p:nvPr/>
        </p:nvSpPr>
        <p:spPr>
          <a:xfrm>
            <a:off x="3912055" y="448745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d</a:t>
            </a:r>
            <a:endParaRPr sz="2400" dirty="0">
              <a:latin typeface="Calibri" panose="020F0502020204030204" pitchFamily="34" charset="0"/>
              <a:cs typeface="Calibri" panose="020F0502020204030204" pitchFamily="34" charset="0"/>
            </a:endParaRPr>
          </a:p>
        </p:txBody>
      </p:sp>
      <p:cxnSp>
        <p:nvCxnSpPr>
          <p:cNvPr id="1104" name="Google Shape;1104;p61"/>
          <p:cNvCxnSpPr>
            <a:stCxn id="1103" idx="0"/>
            <a:endCxn id="1102" idx="2"/>
          </p:cNvCxnSpPr>
          <p:nvPr/>
        </p:nvCxnSpPr>
        <p:spPr>
          <a:xfrm rot="10800000">
            <a:off x="4105105" y="4276551"/>
            <a:ext cx="0" cy="210900"/>
          </a:xfrm>
          <a:prstGeom prst="straightConnector1">
            <a:avLst/>
          </a:prstGeom>
          <a:noFill/>
          <a:ln w="19050" cap="flat" cmpd="sng">
            <a:solidFill>
              <a:schemeClr val="dk2"/>
            </a:solidFill>
            <a:prstDash val="solid"/>
            <a:round/>
            <a:headEnd type="none" w="med" len="med"/>
            <a:tailEnd type="none" w="med" len="med"/>
          </a:ln>
        </p:spPr>
      </p:cxnSp>
      <p:cxnSp>
        <p:nvCxnSpPr>
          <p:cNvPr id="1105" name="Google Shape;1105;p61"/>
          <p:cNvCxnSpPr>
            <a:stCxn id="1102" idx="0"/>
            <a:endCxn id="1099" idx="2"/>
          </p:cNvCxnSpPr>
          <p:nvPr/>
        </p:nvCxnSpPr>
        <p:spPr>
          <a:xfrm rot="10800000">
            <a:off x="3322105" y="3814851"/>
            <a:ext cx="783000" cy="208800"/>
          </a:xfrm>
          <a:prstGeom prst="straightConnector1">
            <a:avLst/>
          </a:prstGeom>
          <a:noFill/>
          <a:ln w="19050" cap="flat" cmpd="sng">
            <a:solidFill>
              <a:schemeClr val="dk2"/>
            </a:solidFill>
            <a:prstDash val="solid"/>
            <a:round/>
            <a:headEnd type="none" w="med" len="med"/>
            <a:tailEnd type="none" w="med" len="med"/>
          </a:ln>
        </p:spPr>
      </p:cxnSp>
      <p:sp>
        <p:nvSpPr>
          <p:cNvPr id="1107" name="Google Shape;1107;p61"/>
          <p:cNvSpPr/>
          <p:nvPr/>
        </p:nvSpPr>
        <p:spPr>
          <a:xfrm>
            <a:off x="4968855" y="401810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e</a:t>
            </a:r>
            <a:endParaRPr sz="2400" dirty="0">
              <a:latin typeface="Calibri" panose="020F0502020204030204" pitchFamily="34" charset="0"/>
              <a:cs typeface="Calibri" panose="020F0502020204030204" pitchFamily="34" charset="0"/>
            </a:endParaRPr>
          </a:p>
        </p:txBody>
      </p:sp>
      <p:sp>
        <p:nvSpPr>
          <p:cNvPr id="1108" name="Google Shape;1108;p61"/>
          <p:cNvSpPr/>
          <p:nvPr/>
        </p:nvSpPr>
        <p:spPr>
          <a:xfrm>
            <a:off x="4968855" y="448190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f</a:t>
            </a:r>
            <a:endParaRPr sz="2400" dirty="0">
              <a:latin typeface="Calibri" panose="020F0502020204030204" pitchFamily="34" charset="0"/>
              <a:cs typeface="Calibri" panose="020F0502020204030204" pitchFamily="34" charset="0"/>
            </a:endParaRPr>
          </a:p>
        </p:txBody>
      </p:sp>
      <p:cxnSp>
        <p:nvCxnSpPr>
          <p:cNvPr id="1109" name="Google Shape;1109;p61"/>
          <p:cNvCxnSpPr>
            <a:stCxn id="1108" idx="0"/>
            <a:endCxn id="1107" idx="2"/>
          </p:cNvCxnSpPr>
          <p:nvPr/>
        </p:nvCxnSpPr>
        <p:spPr>
          <a:xfrm rot="10800000">
            <a:off x="5161905" y="4271001"/>
            <a:ext cx="0" cy="210900"/>
          </a:xfrm>
          <a:prstGeom prst="straightConnector1">
            <a:avLst/>
          </a:prstGeom>
          <a:noFill/>
          <a:ln w="19050" cap="flat" cmpd="sng">
            <a:solidFill>
              <a:schemeClr val="dk2"/>
            </a:solidFill>
            <a:prstDash val="solid"/>
            <a:round/>
            <a:headEnd type="none" w="med" len="med"/>
            <a:tailEnd type="none" w="med" len="med"/>
          </a:ln>
        </p:spPr>
      </p:cxnSp>
      <p:sp>
        <p:nvSpPr>
          <p:cNvPr id="1110" name="Google Shape;1110;p61"/>
          <p:cNvSpPr/>
          <p:nvPr/>
        </p:nvSpPr>
        <p:spPr>
          <a:xfrm>
            <a:off x="5674455" y="4484577"/>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g</a:t>
            </a:r>
            <a:endParaRPr sz="2400" dirty="0">
              <a:latin typeface="Calibri" panose="020F0502020204030204" pitchFamily="34" charset="0"/>
              <a:cs typeface="Calibri" panose="020F0502020204030204" pitchFamily="34" charset="0"/>
            </a:endParaRPr>
          </a:p>
        </p:txBody>
      </p:sp>
      <p:sp>
        <p:nvSpPr>
          <p:cNvPr id="1111" name="Google Shape;1111;p61"/>
          <p:cNvSpPr/>
          <p:nvPr/>
        </p:nvSpPr>
        <p:spPr>
          <a:xfrm>
            <a:off x="5674455" y="4948377"/>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h</a:t>
            </a:r>
            <a:endParaRPr sz="2400" dirty="0">
              <a:latin typeface="Calibri" panose="020F0502020204030204" pitchFamily="34" charset="0"/>
              <a:cs typeface="Calibri" panose="020F0502020204030204" pitchFamily="34" charset="0"/>
            </a:endParaRPr>
          </a:p>
        </p:txBody>
      </p:sp>
      <p:cxnSp>
        <p:nvCxnSpPr>
          <p:cNvPr id="1112" name="Google Shape;1112;p61"/>
          <p:cNvCxnSpPr>
            <a:stCxn id="1111" idx="0"/>
            <a:endCxn id="1110" idx="2"/>
          </p:cNvCxnSpPr>
          <p:nvPr/>
        </p:nvCxnSpPr>
        <p:spPr>
          <a:xfrm rot="10800000">
            <a:off x="5867505" y="4737477"/>
            <a:ext cx="0" cy="210900"/>
          </a:xfrm>
          <a:prstGeom prst="straightConnector1">
            <a:avLst/>
          </a:prstGeom>
          <a:noFill/>
          <a:ln w="19050" cap="flat" cmpd="sng">
            <a:solidFill>
              <a:schemeClr val="dk2"/>
            </a:solidFill>
            <a:prstDash val="solid"/>
            <a:round/>
            <a:headEnd type="none" w="med" len="med"/>
            <a:tailEnd type="none" w="med" len="med"/>
          </a:ln>
        </p:spPr>
      </p:cxnSp>
      <p:cxnSp>
        <p:nvCxnSpPr>
          <p:cNvPr id="1113" name="Google Shape;1113;p61"/>
          <p:cNvCxnSpPr>
            <a:stCxn id="1110" idx="0"/>
            <a:endCxn id="1107" idx="2"/>
          </p:cNvCxnSpPr>
          <p:nvPr/>
        </p:nvCxnSpPr>
        <p:spPr>
          <a:xfrm rot="10800000">
            <a:off x="5161905" y="4270976"/>
            <a:ext cx="705600" cy="213600"/>
          </a:xfrm>
          <a:prstGeom prst="straightConnector1">
            <a:avLst/>
          </a:prstGeom>
          <a:noFill/>
          <a:ln w="19050" cap="flat" cmpd="sng">
            <a:solidFill>
              <a:schemeClr val="dk2"/>
            </a:solidFill>
            <a:prstDash val="solid"/>
            <a:round/>
            <a:headEnd type="none" w="med" len="med"/>
            <a:tailEnd type="none" w="med" len="med"/>
          </a:ln>
        </p:spPr>
      </p:cxnSp>
      <p:cxnSp>
        <p:nvCxnSpPr>
          <p:cNvPr id="1114" name="Google Shape;1114;p61"/>
          <p:cNvCxnSpPr>
            <a:stCxn id="1107" idx="0"/>
            <a:endCxn id="1099" idx="2"/>
          </p:cNvCxnSpPr>
          <p:nvPr/>
        </p:nvCxnSpPr>
        <p:spPr>
          <a:xfrm rot="10800000">
            <a:off x="3322006" y="3814700"/>
            <a:ext cx="1839900" cy="203400"/>
          </a:xfrm>
          <a:prstGeom prst="straightConnector1">
            <a:avLst/>
          </a:prstGeom>
          <a:noFill/>
          <a:ln w="19050" cap="flat" cmpd="sng">
            <a:solidFill>
              <a:schemeClr val="dk2"/>
            </a:solidFill>
            <a:prstDash val="solid"/>
            <a:round/>
            <a:headEnd type="none" w="med" len="med"/>
            <a:tailEnd type="none" w="med" len="med"/>
          </a:ln>
        </p:spPr>
      </p:cxnSp>
      <p:graphicFrame>
        <p:nvGraphicFramePr>
          <p:cNvPr id="20" name="Google Shape;1128;p62">
            <a:extLst>
              <a:ext uri="{FF2B5EF4-FFF2-40B4-BE49-F238E27FC236}">
                <a16:creationId xmlns:a16="http://schemas.microsoft.com/office/drawing/2014/main" id="{4737207F-3AF0-7248-93FD-44D0426BC25C}"/>
              </a:ext>
            </a:extLst>
          </p:cNvPr>
          <p:cNvGraphicFramePr/>
          <p:nvPr>
            <p:extLst>
              <p:ext uri="{D42A27DB-BD31-4B8C-83A1-F6EECF244321}">
                <p14:modId xmlns:p14="http://schemas.microsoft.com/office/powerpoint/2010/main" val="2705392484"/>
              </p:ext>
            </p:extLst>
          </p:nvPr>
        </p:nvGraphicFramePr>
        <p:xfrm>
          <a:off x="9447888" y="2001167"/>
          <a:ext cx="1941762" cy="2834460"/>
        </p:xfrm>
        <a:graphic>
          <a:graphicData uri="http://schemas.openxmlformats.org/drawingml/2006/table">
            <a:tbl>
              <a:tblPr>
                <a:noFill/>
              </a:tblPr>
              <a:tblGrid>
                <a:gridCol w="970881">
                  <a:extLst>
                    <a:ext uri="{9D8B030D-6E8A-4147-A177-3AD203B41FA5}">
                      <a16:colId xmlns:a16="http://schemas.microsoft.com/office/drawing/2014/main" val="20000"/>
                    </a:ext>
                  </a:extLst>
                </a:gridCol>
                <a:gridCol w="970881">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 nodes</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height</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0</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2</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1</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4</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2</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8</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3</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7331">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1" name="Footer Placeholder 3">
            <a:extLst>
              <a:ext uri="{FF2B5EF4-FFF2-40B4-BE49-F238E27FC236}">
                <a16:creationId xmlns:a16="http://schemas.microsoft.com/office/drawing/2014/main" id="{5410AEE8-81E5-9F4A-AA80-8EB8B60678C5}"/>
              </a:ext>
            </a:extLst>
          </p:cNvPr>
          <p:cNvSpPr>
            <a:spLocks noGrp="1"/>
          </p:cNvSpPr>
          <p:nvPr>
            <p:ph type="ftr" sz="quarter" idx="11"/>
          </p:nvPr>
        </p:nvSpPr>
        <p:spPr>
          <a:xfrm>
            <a:off x="5715301" y="6521027"/>
            <a:ext cx="5901459" cy="274320"/>
          </a:xfrm>
        </p:spPr>
        <p:txBody>
          <a:bodyPr/>
          <a:lstStyle/>
          <a:p>
            <a:r>
              <a:rPr lang="en-US" dirty="0"/>
              <a:t>CSE 373 </a:t>
            </a:r>
            <a:r>
              <a:rPr lang="en-US" dirty="0" err="1"/>
              <a:t>wi</a:t>
            </a:r>
            <a:r>
              <a:rPr lang="en-US" dirty="0"/>
              <a:t> 20 – Hannah tang</a:t>
            </a:r>
          </a:p>
        </p:txBody>
      </p:sp>
    </p:spTree>
    <p:extLst>
      <p:ext uri="{BB962C8B-B14F-4D97-AF65-F5344CB8AC3E}">
        <p14:creationId xmlns:p14="http://schemas.microsoft.com/office/powerpoint/2010/main" val="1993784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2"/>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dirty="0"/>
              <a:t>3. </a:t>
            </a:r>
            <a:r>
              <a:rPr lang="en-US" dirty="0" err="1"/>
              <a:t>QuickUnionBySizeTrees</a:t>
            </a:r>
            <a:r>
              <a:rPr lang="en-US" dirty="0"/>
              <a:t> worst case heights</a:t>
            </a:r>
            <a:endParaRPr dirty="0"/>
          </a:p>
        </p:txBody>
      </p:sp>
      <p:sp>
        <p:nvSpPr>
          <p:cNvPr id="1120" name="Google Shape;1120;p62"/>
          <p:cNvSpPr txBox="1">
            <a:spLocks noGrp="1"/>
          </p:cNvSpPr>
          <p:nvPr>
            <p:ph idx="1"/>
          </p:nvPr>
        </p:nvSpPr>
        <p:spPr>
          <a:xfrm>
            <a:off x="1920876" y="1362075"/>
            <a:ext cx="8366125" cy="4972051"/>
          </a:xfrm>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Consider the worst case where the tree height grows as fast as possible for the number of nodes it has</a:t>
            </a:r>
          </a:p>
          <a:p>
            <a:pPr>
              <a:spcBef>
                <a:spcPts val="600"/>
              </a:spcBef>
            </a:pPr>
            <a:r>
              <a:rPr lang="en" dirty="0"/>
              <a:t>Worst case tree height is Θ(log N)</a:t>
            </a:r>
            <a:endParaRPr dirty="0"/>
          </a:p>
        </p:txBody>
      </p:sp>
      <p:sp>
        <p:nvSpPr>
          <p:cNvPr id="1121" name="Google Shape;1121;p62"/>
          <p:cNvSpPr/>
          <p:nvPr/>
        </p:nvSpPr>
        <p:spPr>
          <a:xfrm>
            <a:off x="3128906" y="35618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1122" name="Google Shape;1122;p62"/>
          <p:cNvSpPr/>
          <p:nvPr/>
        </p:nvSpPr>
        <p:spPr>
          <a:xfrm>
            <a:off x="3128906" y="40256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1123" name="Google Shape;1123;p62"/>
          <p:cNvCxnSpPr>
            <a:stCxn id="1122" idx="0"/>
            <a:endCxn id="1121" idx="2"/>
          </p:cNvCxnSpPr>
          <p:nvPr/>
        </p:nvCxnSpPr>
        <p:spPr>
          <a:xfrm rot="10800000">
            <a:off x="3321955" y="3814714"/>
            <a:ext cx="0" cy="210900"/>
          </a:xfrm>
          <a:prstGeom prst="straightConnector1">
            <a:avLst/>
          </a:prstGeom>
          <a:noFill/>
          <a:ln w="19050" cap="flat" cmpd="sng">
            <a:solidFill>
              <a:schemeClr val="dk2"/>
            </a:solidFill>
            <a:prstDash val="solid"/>
            <a:round/>
            <a:headEnd type="none" w="med" len="med"/>
            <a:tailEnd type="none" w="med" len="med"/>
          </a:ln>
        </p:spPr>
      </p:cxnSp>
      <p:sp>
        <p:nvSpPr>
          <p:cNvPr id="1124" name="Google Shape;1124;p62"/>
          <p:cNvSpPr/>
          <p:nvPr/>
        </p:nvSpPr>
        <p:spPr>
          <a:xfrm>
            <a:off x="3912055" y="402365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c</a:t>
            </a:r>
            <a:endParaRPr sz="2400" dirty="0">
              <a:latin typeface="Calibri" panose="020F0502020204030204" pitchFamily="34" charset="0"/>
              <a:cs typeface="Calibri" panose="020F0502020204030204" pitchFamily="34" charset="0"/>
            </a:endParaRPr>
          </a:p>
        </p:txBody>
      </p:sp>
      <p:sp>
        <p:nvSpPr>
          <p:cNvPr id="1125" name="Google Shape;1125;p62"/>
          <p:cNvSpPr/>
          <p:nvPr/>
        </p:nvSpPr>
        <p:spPr>
          <a:xfrm>
            <a:off x="3912055" y="448745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d</a:t>
            </a:r>
            <a:endParaRPr sz="2400" dirty="0">
              <a:latin typeface="Calibri" panose="020F0502020204030204" pitchFamily="34" charset="0"/>
              <a:cs typeface="Calibri" panose="020F0502020204030204" pitchFamily="34" charset="0"/>
            </a:endParaRPr>
          </a:p>
        </p:txBody>
      </p:sp>
      <p:cxnSp>
        <p:nvCxnSpPr>
          <p:cNvPr id="1126" name="Google Shape;1126;p62"/>
          <p:cNvCxnSpPr>
            <a:stCxn id="1125" idx="0"/>
            <a:endCxn id="1124" idx="2"/>
          </p:cNvCxnSpPr>
          <p:nvPr/>
        </p:nvCxnSpPr>
        <p:spPr>
          <a:xfrm rot="10800000">
            <a:off x="4105105" y="4276551"/>
            <a:ext cx="0" cy="210900"/>
          </a:xfrm>
          <a:prstGeom prst="straightConnector1">
            <a:avLst/>
          </a:prstGeom>
          <a:noFill/>
          <a:ln w="19050" cap="flat" cmpd="sng">
            <a:solidFill>
              <a:schemeClr val="dk2"/>
            </a:solidFill>
            <a:prstDash val="solid"/>
            <a:round/>
            <a:headEnd type="none" w="med" len="med"/>
            <a:tailEnd type="none" w="med" len="med"/>
          </a:ln>
        </p:spPr>
      </p:cxnSp>
      <p:cxnSp>
        <p:nvCxnSpPr>
          <p:cNvPr id="1127" name="Google Shape;1127;p62"/>
          <p:cNvCxnSpPr>
            <a:stCxn id="1124" idx="0"/>
            <a:endCxn id="1121" idx="2"/>
          </p:cNvCxnSpPr>
          <p:nvPr/>
        </p:nvCxnSpPr>
        <p:spPr>
          <a:xfrm rot="10800000">
            <a:off x="3322105" y="3814851"/>
            <a:ext cx="783000" cy="208800"/>
          </a:xfrm>
          <a:prstGeom prst="straightConnector1">
            <a:avLst/>
          </a:prstGeom>
          <a:noFill/>
          <a:ln w="19050" cap="flat" cmpd="sng">
            <a:solidFill>
              <a:schemeClr val="dk2"/>
            </a:solidFill>
            <a:prstDash val="solid"/>
            <a:round/>
            <a:headEnd type="none" w="med" len="med"/>
            <a:tailEnd type="none" w="med" len="med"/>
          </a:ln>
        </p:spPr>
      </p:cxnSp>
      <p:graphicFrame>
        <p:nvGraphicFramePr>
          <p:cNvPr id="1128" name="Google Shape;1128;p62"/>
          <p:cNvGraphicFramePr/>
          <p:nvPr>
            <p:extLst>
              <p:ext uri="{D42A27DB-BD31-4B8C-83A1-F6EECF244321}">
                <p14:modId xmlns:p14="http://schemas.microsoft.com/office/powerpoint/2010/main" val="1273135809"/>
              </p:ext>
            </p:extLst>
          </p:nvPr>
        </p:nvGraphicFramePr>
        <p:xfrm>
          <a:off x="9447888" y="2001167"/>
          <a:ext cx="1941762" cy="2834460"/>
        </p:xfrm>
        <a:graphic>
          <a:graphicData uri="http://schemas.openxmlformats.org/drawingml/2006/table">
            <a:tbl>
              <a:tblPr>
                <a:noFill/>
              </a:tblPr>
              <a:tblGrid>
                <a:gridCol w="970881">
                  <a:extLst>
                    <a:ext uri="{9D8B030D-6E8A-4147-A177-3AD203B41FA5}">
                      <a16:colId xmlns:a16="http://schemas.microsoft.com/office/drawing/2014/main" val="20000"/>
                    </a:ext>
                  </a:extLst>
                </a:gridCol>
                <a:gridCol w="970881">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 nodes</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height</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0</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2</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1</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4</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2</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8</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3</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16</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4</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129" name="Google Shape;1129;p62"/>
          <p:cNvSpPr/>
          <p:nvPr/>
        </p:nvSpPr>
        <p:spPr>
          <a:xfrm>
            <a:off x="4968855" y="401810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e</a:t>
            </a:r>
            <a:endParaRPr sz="2400" dirty="0">
              <a:latin typeface="Calibri" panose="020F0502020204030204" pitchFamily="34" charset="0"/>
              <a:cs typeface="Calibri" panose="020F0502020204030204" pitchFamily="34" charset="0"/>
            </a:endParaRPr>
          </a:p>
        </p:txBody>
      </p:sp>
      <p:sp>
        <p:nvSpPr>
          <p:cNvPr id="1130" name="Google Shape;1130;p62"/>
          <p:cNvSpPr/>
          <p:nvPr/>
        </p:nvSpPr>
        <p:spPr>
          <a:xfrm>
            <a:off x="4968855" y="448190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f</a:t>
            </a:r>
            <a:endParaRPr sz="2400" dirty="0">
              <a:latin typeface="Calibri" panose="020F0502020204030204" pitchFamily="34" charset="0"/>
              <a:cs typeface="Calibri" panose="020F0502020204030204" pitchFamily="34" charset="0"/>
            </a:endParaRPr>
          </a:p>
        </p:txBody>
      </p:sp>
      <p:cxnSp>
        <p:nvCxnSpPr>
          <p:cNvPr id="1131" name="Google Shape;1131;p62"/>
          <p:cNvCxnSpPr>
            <a:stCxn id="1130" idx="0"/>
            <a:endCxn id="1129" idx="2"/>
          </p:cNvCxnSpPr>
          <p:nvPr/>
        </p:nvCxnSpPr>
        <p:spPr>
          <a:xfrm rot="10800000">
            <a:off x="5161905" y="4271001"/>
            <a:ext cx="0" cy="210900"/>
          </a:xfrm>
          <a:prstGeom prst="straightConnector1">
            <a:avLst/>
          </a:prstGeom>
          <a:noFill/>
          <a:ln w="19050" cap="flat" cmpd="sng">
            <a:solidFill>
              <a:schemeClr val="dk2"/>
            </a:solidFill>
            <a:prstDash val="solid"/>
            <a:round/>
            <a:headEnd type="none" w="med" len="med"/>
            <a:tailEnd type="none" w="med" len="med"/>
          </a:ln>
        </p:spPr>
      </p:cxnSp>
      <p:sp>
        <p:nvSpPr>
          <p:cNvPr id="1132" name="Google Shape;1132;p62"/>
          <p:cNvSpPr/>
          <p:nvPr/>
        </p:nvSpPr>
        <p:spPr>
          <a:xfrm>
            <a:off x="5674455" y="4484577"/>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g</a:t>
            </a:r>
            <a:endParaRPr sz="2400" dirty="0">
              <a:latin typeface="Calibri" panose="020F0502020204030204" pitchFamily="34" charset="0"/>
              <a:cs typeface="Calibri" panose="020F0502020204030204" pitchFamily="34" charset="0"/>
            </a:endParaRPr>
          </a:p>
        </p:txBody>
      </p:sp>
      <p:sp>
        <p:nvSpPr>
          <p:cNvPr id="1133" name="Google Shape;1133;p62"/>
          <p:cNvSpPr/>
          <p:nvPr/>
        </p:nvSpPr>
        <p:spPr>
          <a:xfrm>
            <a:off x="5674455" y="4948377"/>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h</a:t>
            </a:r>
            <a:endParaRPr sz="2400" dirty="0">
              <a:latin typeface="Calibri" panose="020F0502020204030204" pitchFamily="34" charset="0"/>
              <a:cs typeface="Calibri" panose="020F0502020204030204" pitchFamily="34" charset="0"/>
            </a:endParaRPr>
          </a:p>
        </p:txBody>
      </p:sp>
      <p:cxnSp>
        <p:nvCxnSpPr>
          <p:cNvPr id="1134" name="Google Shape;1134;p62"/>
          <p:cNvCxnSpPr>
            <a:stCxn id="1133" idx="0"/>
            <a:endCxn id="1132" idx="2"/>
          </p:cNvCxnSpPr>
          <p:nvPr/>
        </p:nvCxnSpPr>
        <p:spPr>
          <a:xfrm rot="10800000">
            <a:off x="5867505" y="4737477"/>
            <a:ext cx="0" cy="210900"/>
          </a:xfrm>
          <a:prstGeom prst="straightConnector1">
            <a:avLst/>
          </a:prstGeom>
          <a:noFill/>
          <a:ln w="19050" cap="flat" cmpd="sng">
            <a:solidFill>
              <a:schemeClr val="dk2"/>
            </a:solidFill>
            <a:prstDash val="solid"/>
            <a:round/>
            <a:headEnd type="none" w="med" len="med"/>
            <a:tailEnd type="none" w="med" len="med"/>
          </a:ln>
        </p:spPr>
      </p:cxnSp>
      <p:cxnSp>
        <p:nvCxnSpPr>
          <p:cNvPr id="1135" name="Google Shape;1135;p62"/>
          <p:cNvCxnSpPr>
            <a:stCxn id="1132" idx="0"/>
            <a:endCxn id="1129" idx="2"/>
          </p:cNvCxnSpPr>
          <p:nvPr/>
        </p:nvCxnSpPr>
        <p:spPr>
          <a:xfrm rot="10800000">
            <a:off x="5161905" y="4270976"/>
            <a:ext cx="705600" cy="213600"/>
          </a:xfrm>
          <a:prstGeom prst="straightConnector1">
            <a:avLst/>
          </a:prstGeom>
          <a:noFill/>
          <a:ln w="19050" cap="flat" cmpd="sng">
            <a:solidFill>
              <a:schemeClr val="dk2"/>
            </a:solidFill>
            <a:prstDash val="solid"/>
            <a:round/>
            <a:headEnd type="none" w="med" len="med"/>
            <a:tailEnd type="none" w="med" len="med"/>
          </a:ln>
        </p:spPr>
      </p:cxnSp>
      <p:cxnSp>
        <p:nvCxnSpPr>
          <p:cNvPr id="1136" name="Google Shape;1136;p62"/>
          <p:cNvCxnSpPr>
            <a:cxnSpLocks/>
          </p:cNvCxnSpPr>
          <p:nvPr/>
        </p:nvCxnSpPr>
        <p:spPr>
          <a:xfrm rot="10800000">
            <a:off x="3340294" y="3814700"/>
            <a:ext cx="1839900" cy="203400"/>
          </a:xfrm>
          <a:prstGeom prst="straightConnector1">
            <a:avLst/>
          </a:prstGeom>
          <a:noFill/>
          <a:ln w="19050" cap="flat" cmpd="sng">
            <a:solidFill>
              <a:schemeClr val="dk2"/>
            </a:solidFill>
            <a:prstDash val="solid"/>
            <a:round/>
            <a:headEnd type="none" w="med" len="med"/>
            <a:tailEnd type="none" w="med" len="med"/>
          </a:ln>
        </p:spPr>
      </p:cxnSp>
      <p:sp>
        <p:nvSpPr>
          <p:cNvPr id="1137" name="Google Shape;1137;p62"/>
          <p:cNvSpPr/>
          <p:nvPr/>
        </p:nvSpPr>
        <p:spPr>
          <a:xfrm>
            <a:off x="6380055" y="4020989"/>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err="1">
                <a:latin typeface="Calibri" panose="020F0502020204030204" pitchFamily="34" charset="0"/>
                <a:cs typeface="Calibri" panose="020F0502020204030204" pitchFamily="34" charset="0"/>
              </a:rPr>
              <a:t>i</a:t>
            </a:r>
            <a:endParaRPr sz="2400" dirty="0">
              <a:latin typeface="Calibri" panose="020F0502020204030204" pitchFamily="34" charset="0"/>
              <a:cs typeface="Calibri" panose="020F0502020204030204" pitchFamily="34" charset="0"/>
            </a:endParaRPr>
          </a:p>
        </p:txBody>
      </p:sp>
      <p:sp>
        <p:nvSpPr>
          <p:cNvPr id="1138" name="Google Shape;1138;p62"/>
          <p:cNvSpPr/>
          <p:nvPr/>
        </p:nvSpPr>
        <p:spPr>
          <a:xfrm>
            <a:off x="6380055" y="4484789"/>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j</a:t>
            </a:r>
            <a:endParaRPr sz="2400" dirty="0">
              <a:latin typeface="Calibri" panose="020F0502020204030204" pitchFamily="34" charset="0"/>
              <a:cs typeface="Calibri" panose="020F0502020204030204" pitchFamily="34" charset="0"/>
            </a:endParaRPr>
          </a:p>
        </p:txBody>
      </p:sp>
      <p:cxnSp>
        <p:nvCxnSpPr>
          <p:cNvPr id="1139" name="Google Shape;1139;p62"/>
          <p:cNvCxnSpPr>
            <a:stCxn id="1138" idx="0"/>
            <a:endCxn id="1137" idx="2"/>
          </p:cNvCxnSpPr>
          <p:nvPr/>
        </p:nvCxnSpPr>
        <p:spPr>
          <a:xfrm rot="10800000">
            <a:off x="6573105" y="4273889"/>
            <a:ext cx="0" cy="210900"/>
          </a:xfrm>
          <a:prstGeom prst="straightConnector1">
            <a:avLst/>
          </a:prstGeom>
          <a:noFill/>
          <a:ln w="19050" cap="flat" cmpd="sng">
            <a:solidFill>
              <a:schemeClr val="dk2"/>
            </a:solidFill>
            <a:prstDash val="solid"/>
            <a:round/>
            <a:headEnd type="none" w="med" len="med"/>
            <a:tailEnd type="none" w="med" len="med"/>
          </a:ln>
        </p:spPr>
      </p:cxnSp>
      <p:sp>
        <p:nvSpPr>
          <p:cNvPr id="1140" name="Google Shape;1140;p62"/>
          <p:cNvSpPr/>
          <p:nvPr/>
        </p:nvSpPr>
        <p:spPr>
          <a:xfrm>
            <a:off x="7163205" y="4482827"/>
            <a:ext cx="488888" cy="247349"/>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k</a:t>
            </a:r>
            <a:endParaRPr sz="2400" dirty="0">
              <a:latin typeface="Calibri" panose="020F0502020204030204" pitchFamily="34" charset="0"/>
              <a:cs typeface="Calibri" panose="020F0502020204030204" pitchFamily="34" charset="0"/>
            </a:endParaRPr>
          </a:p>
        </p:txBody>
      </p:sp>
      <p:sp>
        <p:nvSpPr>
          <p:cNvPr id="1141" name="Google Shape;1141;p62"/>
          <p:cNvSpPr/>
          <p:nvPr/>
        </p:nvSpPr>
        <p:spPr>
          <a:xfrm>
            <a:off x="7163205" y="4941077"/>
            <a:ext cx="488883" cy="260199"/>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l</a:t>
            </a:r>
            <a:endParaRPr sz="2400" dirty="0">
              <a:latin typeface="Calibri" panose="020F0502020204030204" pitchFamily="34" charset="0"/>
              <a:cs typeface="Calibri" panose="020F0502020204030204" pitchFamily="34" charset="0"/>
            </a:endParaRPr>
          </a:p>
        </p:txBody>
      </p:sp>
      <p:cxnSp>
        <p:nvCxnSpPr>
          <p:cNvPr id="1142" name="Google Shape;1142;p62"/>
          <p:cNvCxnSpPr>
            <a:cxnSpLocks/>
            <a:stCxn id="1141" idx="0"/>
            <a:endCxn id="1140" idx="2"/>
          </p:cNvCxnSpPr>
          <p:nvPr/>
        </p:nvCxnSpPr>
        <p:spPr>
          <a:xfrm flipV="1">
            <a:off x="7407647" y="4730177"/>
            <a:ext cx="3" cy="210900"/>
          </a:xfrm>
          <a:prstGeom prst="straightConnector1">
            <a:avLst/>
          </a:prstGeom>
          <a:noFill/>
          <a:ln w="19050" cap="flat" cmpd="sng">
            <a:solidFill>
              <a:schemeClr val="dk2"/>
            </a:solidFill>
            <a:prstDash val="solid"/>
            <a:round/>
            <a:headEnd type="none" w="med" len="med"/>
            <a:tailEnd type="none" w="med" len="med"/>
          </a:ln>
        </p:spPr>
      </p:cxnSp>
      <p:cxnSp>
        <p:nvCxnSpPr>
          <p:cNvPr id="1143" name="Google Shape;1143;p62"/>
          <p:cNvCxnSpPr>
            <a:cxnSpLocks/>
            <a:stCxn id="1140" idx="0"/>
            <a:endCxn id="1137" idx="2"/>
          </p:cNvCxnSpPr>
          <p:nvPr/>
        </p:nvCxnSpPr>
        <p:spPr>
          <a:xfrm flipH="1" flipV="1">
            <a:off x="6573105" y="4273888"/>
            <a:ext cx="834544" cy="208939"/>
          </a:xfrm>
          <a:prstGeom prst="straightConnector1">
            <a:avLst/>
          </a:prstGeom>
          <a:noFill/>
          <a:ln w="19050" cap="flat" cmpd="sng">
            <a:solidFill>
              <a:schemeClr val="dk2"/>
            </a:solidFill>
            <a:prstDash val="solid"/>
            <a:round/>
            <a:headEnd type="none" w="med" len="med"/>
            <a:tailEnd type="none" w="med" len="med"/>
          </a:ln>
        </p:spPr>
      </p:cxnSp>
      <p:sp>
        <p:nvSpPr>
          <p:cNvPr id="1144" name="Google Shape;1144;p62"/>
          <p:cNvSpPr/>
          <p:nvPr/>
        </p:nvSpPr>
        <p:spPr>
          <a:xfrm>
            <a:off x="8015650" y="4487453"/>
            <a:ext cx="441455" cy="247348"/>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m</a:t>
            </a:r>
            <a:endParaRPr sz="2400" dirty="0">
              <a:latin typeface="Calibri" panose="020F0502020204030204" pitchFamily="34" charset="0"/>
              <a:cs typeface="Calibri" panose="020F0502020204030204" pitchFamily="34" charset="0"/>
            </a:endParaRPr>
          </a:p>
        </p:txBody>
      </p:sp>
      <p:sp>
        <p:nvSpPr>
          <p:cNvPr id="1145" name="Google Shape;1145;p62"/>
          <p:cNvSpPr/>
          <p:nvPr/>
        </p:nvSpPr>
        <p:spPr>
          <a:xfrm>
            <a:off x="8003792" y="4957654"/>
            <a:ext cx="465171" cy="247348"/>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n</a:t>
            </a:r>
            <a:endParaRPr sz="2400" dirty="0">
              <a:latin typeface="Calibri" panose="020F0502020204030204" pitchFamily="34" charset="0"/>
              <a:cs typeface="Calibri" panose="020F0502020204030204" pitchFamily="34" charset="0"/>
            </a:endParaRPr>
          </a:p>
        </p:txBody>
      </p:sp>
      <p:cxnSp>
        <p:nvCxnSpPr>
          <p:cNvPr id="1146" name="Google Shape;1146;p62"/>
          <p:cNvCxnSpPr>
            <a:cxnSpLocks/>
            <a:stCxn id="1145" idx="0"/>
            <a:endCxn id="1144" idx="2"/>
          </p:cNvCxnSpPr>
          <p:nvPr/>
        </p:nvCxnSpPr>
        <p:spPr>
          <a:xfrm flipV="1">
            <a:off x="8236377" y="4734800"/>
            <a:ext cx="0" cy="222853"/>
          </a:xfrm>
          <a:prstGeom prst="straightConnector1">
            <a:avLst/>
          </a:prstGeom>
          <a:noFill/>
          <a:ln w="19050" cap="flat" cmpd="sng">
            <a:solidFill>
              <a:schemeClr val="dk2"/>
            </a:solidFill>
            <a:prstDash val="solid"/>
            <a:round/>
            <a:headEnd type="none" w="med" len="med"/>
            <a:tailEnd type="none" w="med" len="med"/>
          </a:ln>
        </p:spPr>
      </p:cxnSp>
      <p:sp>
        <p:nvSpPr>
          <p:cNvPr id="1147" name="Google Shape;1147;p62"/>
          <p:cNvSpPr/>
          <p:nvPr/>
        </p:nvSpPr>
        <p:spPr>
          <a:xfrm>
            <a:off x="8631014" y="5076264"/>
            <a:ext cx="473013" cy="24467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o</a:t>
            </a:r>
            <a:endParaRPr sz="2400" dirty="0">
              <a:latin typeface="Calibri" panose="020F0502020204030204" pitchFamily="34" charset="0"/>
              <a:cs typeface="Calibri" panose="020F0502020204030204" pitchFamily="34" charset="0"/>
            </a:endParaRPr>
          </a:p>
        </p:txBody>
      </p:sp>
      <p:sp>
        <p:nvSpPr>
          <p:cNvPr id="1148" name="Google Shape;1148;p62"/>
          <p:cNvSpPr/>
          <p:nvPr/>
        </p:nvSpPr>
        <p:spPr>
          <a:xfrm>
            <a:off x="8628505" y="5540064"/>
            <a:ext cx="441455" cy="24467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p</a:t>
            </a:r>
            <a:endParaRPr sz="2400" dirty="0">
              <a:latin typeface="Calibri" panose="020F0502020204030204" pitchFamily="34" charset="0"/>
              <a:cs typeface="Calibri" panose="020F0502020204030204" pitchFamily="34" charset="0"/>
            </a:endParaRPr>
          </a:p>
        </p:txBody>
      </p:sp>
      <p:cxnSp>
        <p:nvCxnSpPr>
          <p:cNvPr id="1149" name="Google Shape;1149;p62"/>
          <p:cNvCxnSpPr>
            <a:cxnSpLocks/>
            <a:stCxn id="1148" idx="0"/>
            <a:endCxn id="1147" idx="2"/>
          </p:cNvCxnSpPr>
          <p:nvPr/>
        </p:nvCxnSpPr>
        <p:spPr>
          <a:xfrm flipV="1">
            <a:off x="8849233" y="5320936"/>
            <a:ext cx="18288" cy="219128"/>
          </a:xfrm>
          <a:prstGeom prst="straightConnector1">
            <a:avLst/>
          </a:prstGeom>
          <a:noFill/>
          <a:ln w="19050" cap="flat" cmpd="sng">
            <a:solidFill>
              <a:schemeClr val="dk2"/>
            </a:solidFill>
            <a:prstDash val="solid"/>
            <a:round/>
            <a:headEnd type="none" w="med" len="med"/>
            <a:tailEnd type="none" w="med" len="med"/>
          </a:ln>
        </p:spPr>
      </p:cxnSp>
      <p:cxnSp>
        <p:nvCxnSpPr>
          <p:cNvPr id="1150" name="Google Shape;1150;p62"/>
          <p:cNvCxnSpPr>
            <a:cxnSpLocks/>
            <a:stCxn id="1147" idx="0"/>
            <a:endCxn id="1144" idx="2"/>
          </p:cNvCxnSpPr>
          <p:nvPr/>
        </p:nvCxnSpPr>
        <p:spPr>
          <a:xfrm flipH="1" flipV="1">
            <a:off x="8236378" y="4734801"/>
            <a:ext cx="631143" cy="341463"/>
          </a:xfrm>
          <a:prstGeom prst="straightConnector1">
            <a:avLst/>
          </a:prstGeom>
          <a:noFill/>
          <a:ln w="19050" cap="flat" cmpd="sng">
            <a:solidFill>
              <a:schemeClr val="dk2"/>
            </a:solidFill>
            <a:prstDash val="solid"/>
            <a:round/>
            <a:headEnd type="none" w="med" len="med"/>
            <a:tailEnd type="none" w="med" len="med"/>
          </a:ln>
        </p:spPr>
      </p:cxnSp>
      <p:cxnSp>
        <p:nvCxnSpPr>
          <p:cNvPr id="1151" name="Google Shape;1151;p62"/>
          <p:cNvCxnSpPr>
            <a:cxnSpLocks/>
            <a:stCxn id="1144" idx="0"/>
            <a:endCxn id="1137" idx="2"/>
          </p:cNvCxnSpPr>
          <p:nvPr/>
        </p:nvCxnSpPr>
        <p:spPr>
          <a:xfrm flipH="1" flipV="1">
            <a:off x="6573105" y="4273889"/>
            <a:ext cx="1663272" cy="213564"/>
          </a:xfrm>
          <a:prstGeom prst="straightConnector1">
            <a:avLst/>
          </a:prstGeom>
          <a:noFill/>
          <a:ln w="19050" cap="flat" cmpd="sng">
            <a:solidFill>
              <a:schemeClr val="dk2"/>
            </a:solidFill>
            <a:prstDash val="solid"/>
            <a:round/>
            <a:headEnd type="none" w="med" len="med"/>
            <a:tailEnd type="none" w="med" len="med"/>
          </a:ln>
        </p:spPr>
      </p:cxnSp>
      <p:cxnSp>
        <p:nvCxnSpPr>
          <p:cNvPr id="1152" name="Google Shape;1152;p62"/>
          <p:cNvCxnSpPr>
            <a:stCxn id="1137" idx="0"/>
            <a:endCxn id="1121" idx="2"/>
          </p:cNvCxnSpPr>
          <p:nvPr/>
        </p:nvCxnSpPr>
        <p:spPr>
          <a:xfrm rot="10800000">
            <a:off x="3322006" y="3814588"/>
            <a:ext cx="3251100" cy="206400"/>
          </a:xfrm>
          <a:prstGeom prst="straightConnector1">
            <a:avLst/>
          </a:prstGeom>
          <a:noFill/>
          <a:ln w="19050" cap="flat" cmpd="sng">
            <a:solidFill>
              <a:schemeClr val="dk2"/>
            </a:solidFill>
            <a:prstDash val="solid"/>
            <a:round/>
            <a:headEnd type="none" w="med" len="med"/>
            <a:tailEnd type="none" w="med" len="med"/>
          </a:ln>
        </p:spPr>
      </p:cxnSp>
      <p:sp>
        <p:nvSpPr>
          <p:cNvPr id="42" name="Footer Placeholder 3">
            <a:extLst>
              <a:ext uri="{FF2B5EF4-FFF2-40B4-BE49-F238E27FC236}">
                <a16:creationId xmlns:a16="http://schemas.microsoft.com/office/drawing/2014/main" id="{EFE69BBD-CC2B-FA4D-8B00-4A39A8DDCE1C}"/>
              </a:ext>
            </a:extLst>
          </p:cNvPr>
          <p:cNvSpPr>
            <a:spLocks noGrp="1"/>
          </p:cNvSpPr>
          <p:nvPr>
            <p:ph type="ftr" sz="quarter" idx="11"/>
          </p:nvPr>
        </p:nvSpPr>
        <p:spPr>
          <a:xfrm>
            <a:off x="5715301" y="6521027"/>
            <a:ext cx="5901459" cy="274320"/>
          </a:xfrm>
        </p:spPr>
        <p:txBody>
          <a:bodyPr/>
          <a:lstStyle/>
          <a:p>
            <a:r>
              <a:rPr lang="en-US" dirty="0"/>
              <a:t>CSE 373 </a:t>
            </a:r>
            <a:r>
              <a:rPr lang="en-US" dirty="0" err="1"/>
              <a:t>wi</a:t>
            </a:r>
            <a:r>
              <a:rPr lang="en-US" dirty="0"/>
              <a:t> 20 – Hannah tang</a:t>
            </a:r>
          </a:p>
        </p:txBody>
      </p:sp>
      <p:sp>
        <p:nvSpPr>
          <p:cNvPr id="2" name="TextBox 1">
            <a:extLst>
              <a:ext uri="{FF2B5EF4-FFF2-40B4-BE49-F238E27FC236}">
                <a16:creationId xmlns:a16="http://schemas.microsoft.com/office/drawing/2014/main" id="{2CBF4FB3-696E-9844-B4B2-151F4E05410E}"/>
              </a:ext>
            </a:extLst>
          </p:cNvPr>
          <p:cNvSpPr txBox="1"/>
          <p:nvPr/>
        </p:nvSpPr>
        <p:spPr>
          <a:xfrm>
            <a:off x="276461" y="5897895"/>
            <a:ext cx="11340299" cy="646331"/>
          </a:xfrm>
          <a:prstGeom prst="rect">
            <a:avLst/>
          </a:prstGeom>
          <a:noFill/>
        </p:spPr>
        <p:txBody>
          <a:bodyPr wrap="square" rtlCol="0">
            <a:spAutoFit/>
          </a:bodyPr>
          <a:lstStyle/>
          <a:p>
            <a:r>
              <a:rPr lang="en-US" dirty="0"/>
              <a:t>reminder: this is the worst case height since we’re trying to increase the height of the tree as much as possible. The best case height can just be at constant height with n nodes if all of them are at level 2 except for the root.</a:t>
            </a:r>
          </a:p>
        </p:txBody>
      </p:sp>
    </p:spTree>
    <p:extLst>
      <p:ext uri="{BB962C8B-B14F-4D97-AF65-F5344CB8AC3E}">
        <p14:creationId xmlns:p14="http://schemas.microsoft.com/office/powerpoint/2010/main" val="175787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D68DF-311F-DB4B-9579-315168FB29AE}"/>
              </a:ext>
            </a:extLst>
          </p:cNvPr>
          <p:cNvSpPr>
            <a:spLocks noGrp="1"/>
          </p:cNvSpPr>
          <p:nvPr>
            <p:ph type="title"/>
          </p:nvPr>
        </p:nvSpPr>
        <p:spPr/>
        <p:txBody>
          <a:bodyPr>
            <a:normAutofit fontScale="90000"/>
          </a:bodyPr>
          <a:lstStyle/>
          <a:p>
            <a:r>
              <a:rPr lang="en-US" dirty="0"/>
              <a:t>3. </a:t>
            </a:r>
            <a:r>
              <a:rPr lang="en-US" dirty="0" err="1"/>
              <a:t>QuickUnionBySizeTrees</a:t>
            </a:r>
            <a:r>
              <a:rPr lang="en-US" dirty="0"/>
              <a:t> bad situations are still bounded by the worst case heights</a:t>
            </a:r>
          </a:p>
        </p:txBody>
      </p:sp>
      <p:sp>
        <p:nvSpPr>
          <p:cNvPr id="3" name="Content Placeholder 2">
            <a:extLst>
              <a:ext uri="{FF2B5EF4-FFF2-40B4-BE49-F238E27FC236}">
                <a16:creationId xmlns:a16="http://schemas.microsoft.com/office/drawing/2014/main" id="{A888EAF3-65BD-ED45-9EC6-1C93D9D4752F}"/>
              </a:ext>
            </a:extLst>
          </p:cNvPr>
          <p:cNvSpPr>
            <a:spLocks noGrp="1"/>
          </p:cNvSpPr>
          <p:nvPr>
            <p:ph idx="1"/>
          </p:nvPr>
        </p:nvSpPr>
        <p:spPr>
          <a:xfrm>
            <a:off x="570972" y="1283987"/>
            <a:ext cx="11187258" cy="1136396"/>
          </a:xfrm>
        </p:spPr>
        <p:txBody>
          <a:bodyPr>
            <a:normAutofit fontScale="92500"/>
          </a:bodyPr>
          <a:lstStyle/>
          <a:p>
            <a:r>
              <a:rPr lang="en-US" dirty="0"/>
              <a:t>union(a, e) – which one becomes the parent when doing union-by-size?</a:t>
            </a:r>
          </a:p>
          <a:p>
            <a:r>
              <a:rPr lang="en-US" dirty="0"/>
              <a:t>a will point to e because a’s tree size is 4, but e’s tree size is 6.  The height increases by one even though it didn’t need to! If we had e point to a the height (the max distance) would have stayed the same.</a:t>
            </a:r>
          </a:p>
        </p:txBody>
      </p:sp>
      <p:sp>
        <p:nvSpPr>
          <p:cNvPr id="4" name="Footer Placeholder 3">
            <a:extLst>
              <a:ext uri="{FF2B5EF4-FFF2-40B4-BE49-F238E27FC236}">
                <a16:creationId xmlns:a16="http://schemas.microsoft.com/office/drawing/2014/main" id="{5AEAD2C5-5D25-4744-B8B4-BA95E0326005}"/>
              </a:ext>
            </a:extLst>
          </p:cNvPr>
          <p:cNvSpPr>
            <a:spLocks noGrp="1"/>
          </p:cNvSpPr>
          <p:nvPr>
            <p:ph type="ftr" sz="quarter" idx="11"/>
          </p:nvPr>
        </p:nvSpPr>
        <p:spPr/>
        <p:txBody>
          <a:bodyPr/>
          <a:lstStyle/>
          <a:p>
            <a:r>
              <a:rPr lang="en-US" dirty="0"/>
              <a:t>CSE 373 </a:t>
            </a:r>
            <a:r>
              <a:rPr lang="en-US" dirty="0" err="1"/>
              <a:t>wi</a:t>
            </a:r>
            <a:r>
              <a:rPr lang="en-US" dirty="0"/>
              <a:t> 20 – champion/ Chun</a:t>
            </a:r>
          </a:p>
        </p:txBody>
      </p:sp>
      <p:sp>
        <p:nvSpPr>
          <p:cNvPr id="5" name="Slide Number Placeholder 4">
            <a:extLst>
              <a:ext uri="{FF2B5EF4-FFF2-40B4-BE49-F238E27FC236}">
                <a16:creationId xmlns:a16="http://schemas.microsoft.com/office/drawing/2014/main" id="{571949ED-0DFA-CC49-9712-86BA38811F02}"/>
              </a:ext>
            </a:extLst>
          </p:cNvPr>
          <p:cNvSpPr>
            <a:spLocks noGrp="1"/>
          </p:cNvSpPr>
          <p:nvPr>
            <p:ph type="sldNum" sz="quarter" idx="12"/>
          </p:nvPr>
        </p:nvSpPr>
        <p:spPr/>
        <p:txBody>
          <a:bodyPr/>
          <a:lstStyle/>
          <a:p>
            <a:fld id="{659665DE-58FC-41F4-AC58-2C90A5E00527}" type="slidenum">
              <a:rPr lang="en-US" smtClean="0"/>
              <a:t>17</a:t>
            </a:fld>
            <a:endParaRPr lang="en-US"/>
          </a:p>
        </p:txBody>
      </p:sp>
      <p:sp>
        <p:nvSpPr>
          <p:cNvPr id="6" name="Google Shape;1078;p60">
            <a:extLst>
              <a:ext uri="{FF2B5EF4-FFF2-40B4-BE49-F238E27FC236}">
                <a16:creationId xmlns:a16="http://schemas.microsoft.com/office/drawing/2014/main" id="{644387B8-257A-2F41-A9BC-E348D06F6EC8}"/>
              </a:ext>
            </a:extLst>
          </p:cNvPr>
          <p:cNvSpPr/>
          <p:nvPr/>
        </p:nvSpPr>
        <p:spPr>
          <a:xfrm>
            <a:off x="117910" y="3208186"/>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7" name="Google Shape;1079;p60">
            <a:extLst>
              <a:ext uri="{FF2B5EF4-FFF2-40B4-BE49-F238E27FC236}">
                <a16:creationId xmlns:a16="http://schemas.microsoft.com/office/drawing/2014/main" id="{DA9DA39E-9BDC-A14F-871F-16BDED66B05C}"/>
              </a:ext>
            </a:extLst>
          </p:cNvPr>
          <p:cNvSpPr/>
          <p:nvPr/>
        </p:nvSpPr>
        <p:spPr>
          <a:xfrm>
            <a:off x="117910" y="3671986"/>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8" name="Google Shape;1080;p60">
            <a:extLst>
              <a:ext uri="{FF2B5EF4-FFF2-40B4-BE49-F238E27FC236}">
                <a16:creationId xmlns:a16="http://schemas.microsoft.com/office/drawing/2014/main" id="{2CEEBBE0-6BFF-4F42-8642-32D4EB6860E3}"/>
              </a:ext>
            </a:extLst>
          </p:cNvPr>
          <p:cNvCxnSpPr>
            <a:stCxn id="7" idx="0"/>
            <a:endCxn id="6" idx="2"/>
          </p:cNvCxnSpPr>
          <p:nvPr/>
        </p:nvCxnSpPr>
        <p:spPr>
          <a:xfrm rot="10800000">
            <a:off x="310959" y="3461086"/>
            <a:ext cx="0" cy="210900"/>
          </a:xfrm>
          <a:prstGeom prst="straightConnector1">
            <a:avLst/>
          </a:prstGeom>
          <a:noFill/>
          <a:ln w="19050" cap="flat" cmpd="sng">
            <a:solidFill>
              <a:schemeClr val="dk2"/>
            </a:solidFill>
            <a:prstDash val="solid"/>
            <a:round/>
            <a:headEnd type="none" w="med" len="med"/>
            <a:tailEnd type="none" w="med" len="med"/>
          </a:ln>
        </p:spPr>
      </p:cxnSp>
      <p:sp>
        <p:nvSpPr>
          <p:cNvPr id="9" name="Google Shape;1081;p60">
            <a:extLst>
              <a:ext uri="{FF2B5EF4-FFF2-40B4-BE49-F238E27FC236}">
                <a16:creationId xmlns:a16="http://schemas.microsoft.com/office/drawing/2014/main" id="{1DB5ECF5-684A-DF49-8EA3-7A6C8763497F}"/>
              </a:ext>
            </a:extLst>
          </p:cNvPr>
          <p:cNvSpPr/>
          <p:nvPr/>
        </p:nvSpPr>
        <p:spPr>
          <a:xfrm>
            <a:off x="901059" y="3670023"/>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c</a:t>
            </a:r>
            <a:endParaRPr sz="2400" dirty="0">
              <a:latin typeface="Calibri" panose="020F0502020204030204" pitchFamily="34" charset="0"/>
              <a:cs typeface="Calibri" panose="020F0502020204030204" pitchFamily="34" charset="0"/>
            </a:endParaRPr>
          </a:p>
        </p:txBody>
      </p:sp>
      <p:sp>
        <p:nvSpPr>
          <p:cNvPr id="10" name="Google Shape;1082;p60">
            <a:extLst>
              <a:ext uri="{FF2B5EF4-FFF2-40B4-BE49-F238E27FC236}">
                <a16:creationId xmlns:a16="http://schemas.microsoft.com/office/drawing/2014/main" id="{47EF78BA-47BC-6546-9261-EE3CB10A57B2}"/>
              </a:ext>
            </a:extLst>
          </p:cNvPr>
          <p:cNvSpPr/>
          <p:nvPr/>
        </p:nvSpPr>
        <p:spPr>
          <a:xfrm>
            <a:off x="901059" y="4133823"/>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d</a:t>
            </a:r>
            <a:endParaRPr sz="2400" dirty="0">
              <a:latin typeface="Calibri" panose="020F0502020204030204" pitchFamily="34" charset="0"/>
              <a:cs typeface="Calibri" panose="020F0502020204030204" pitchFamily="34" charset="0"/>
            </a:endParaRPr>
          </a:p>
        </p:txBody>
      </p:sp>
      <p:cxnSp>
        <p:nvCxnSpPr>
          <p:cNvPr id="11" name="Google Shape;1083;p60">
            <a:extLst>
              <a:ext uri="{FF2B5EF4-FFF2-40B4-BE49-F238E27FC236}">
                <a16:creationId xmlns:a16="http://schemas.microsoft.com/office/drawing/2014/main" id="{25353A49-042A-FB43-84D4-5D61204B8DC7}"/>
              </a:ext>
            </a:extLst>
          </p:cNvPr>
          <p:cNvCxnSpPr>
            <a:stCxn id="10" idx="0"/>
            <a:endCxn id="9" idx="2"/>
          </p:cNvCxnSpPr>
          <p:nvPr/>
        </p:nvCxnSpPr>
        <p:spPr>
          <a:xfrm rot="10800000">
            <a:off x="1094109" y="3922923"/>
            <a:ext cx="0" cy="210900"/>
          </a:xfrm>
          <a:prstGeom prst="straightConnector1">
            <a:avLst/>
          </a:prstGeom>
          <a:noFill/>
          <a:ln w="19050" cap="flat" cmpd="sng">
            <a:solidFill>
              <a:schemeClr val="dk2"/>
            </a:solidFill>
            <a:prstDash val="solid"/>
            <a:round/>
            <a:headEnd type="none" w="med" len="med"/>
            <a:tailEnd type="none" w="med" len="med"/>
          </a:ln>
        </p:spPr>
      </p:cxnSp>
      <p:cxnSp>
        <p:nvCxnSpPr>
          <p:cNvPr id="12" name="Google Shape;1084;p60">
            <a:extLst>
              <a:ext uri="{FF2B5EF4-FFF2-40B4-BE49-F238E27FC236}">
                <a16:creationId xmlns:a16="http://schemas.microsoft.com/office/drawing/2014/main" id="{833770B0-3FC9-3C4B-BF46-01B1A4FBBD9F}"/>
              </a:ext>
            </a:extLst>
          </p:cNvPr>
          <p:cNvCxnSpPr>
            <a:stCxn id="9" idx="0"/>
            <a:endCxn id="6" idx="2"/>
          </p:cNvCxnSpPr>
          <p:nvPr/>
        </p:nvCxnSpPr>
        <p:spPr>
          <a:xfrm rot="10800000">
            <a:off x="311109" y="3461223"/>
            <a:ext cx="783000" cy="208800"/>
          </a:xfrm>
          <a:prstGeom prst="straightConnector1">
            <a:avLst/>
          </a:prstGeom>
          <a:noFill/>
          <a:ln w="19050" cap="flat" cmpd="sng">
            <a:solidFill>
              <a:schemeClr val="dk2"/>
            </a:solidFill>
            <a:prstDash val="solid"/>
            <a:round/>
            <a:headEnd type="none" w="med" len="med"/>
            <a:tailEnd type="none" w="med" len="med"/>
          </a:ln>
        </p:spPr>
      </p:cxnSp>
      <p:sp>
        <p:nvSpPr>
          <p:cNvPr id="13" name="Google Shape;1166;p64">
            <a:extLst>
              <a:ext uri="{FF2B5EF4-FFF2-40B4-BE49-F238E27FC236}">
                <a16:creationId xmlns:a16="http://schemas.microsoft.com/office/drawing/2014/main" id="{34DE5E90-B160-D743-8BC6-02CCA71B050F}"/>
              </a:ext>
            </a:extLst>
          </p:cNvPr>
          <p:cNvSpPr/>
          <p:nvPr/>
        </p:nvSpPr>
        <p:spPr>
          <a:xfrm>
            <a:off x="1446379" y="366641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latin typeface="Calibri" panose="020F0502020204030204" pitchFamily="34" charset="0"/>
                <a:cs typeface="Calibri" panose="020F0502020204030204" pitchFamily="34" charset="0"/>
              </a:rPr>
              <a:t>f</a:t>
            </a:r>
            <a:endParaRPr sz="1600" dirty="0">
              <a:latin typeface="Calibri" panose="020F0502020204030204" pitchFamily="34" charset="0"/>
              <a:cs typeface="Calibri" panose="020F0502020204030204" pitchFamily="34" charset="0"/>
            </a:endParaRPr>
          </a:p>
        </p:txBody>
      </p:sp>
      <p:sp>
        <p:nvSpPr>
          <p:cNvPr id="14" name="Google Shape;1167;p64">
            <a:extLst>
              <a:ext uri="{FF2B5EF4-FFF2-40B4-BE49-F238E27FC236}">
                <a16:creationId xmlns:a16="http://schemas.microsoft.com/office/drawing/2014/main" id="{9445246D-A0CA-2E40-86A2-56D7B1ABF2DD}"/>
              </a:ext>
            </a:extLst>
          </p:cNvPr>
          <p:cNvSpPr/>
          <p:nvPr/>
        </p:nvSpPr>
        <p:spPr>
          <a:xfrm>
            <a:off x="2005562" y="366641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latin typeface="Calibri" panose="020F0502020204030204" pitchFamily="34" charset="0"/>
                <a:cs typeface="Calibri" panose="020F0502020204030204" pitchFamily="34" charset="0"/>
              </a:rPr>
              <a:t>g</a:t>
            </a:r>
            <a:endParaRPr sz="1600" dirty="0">
              <a:latin typeface="Calibri" panose="020F0502020204030204" pitchFamily="34" charset="0"/>
              <a:cs typeface="Calibri" panose="020F0502020204030204" pitchFamily="34" charset="0"/>
            </a:endParaRPr>
          </a:p>
        </p:txBody>
      </p:sp>
      <p:sp>
        <p:nvSpPr>
          <p:cNvPr id="15" name="Google Shape;1168;p64">
            <a:extLst>
              <a:ext uri="{FF2B5EF4-FFF2-40B4-BE49-F238E27FC236}">
                <a16:creationId xmlns:a16="http://schemas.microsoft.com/office/drawing/2014/main" id="{9CD3D795-4B6A-9143-B2FF-7C3ECD2337B9}"/>
              </a:ext>
            </a:extLst>
          </p:cNvPr>
          <p:cNvSpPr/>
          <p:nvPr/>
        </p:nvSpPr>
        <p:spPr>
          <a:xfrm>
            <a:off x="2571465" y="3081736"/>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latin typeface="Calibri" panose="020F0502020204030204" pitchFamily="34" charset="0"/>
                <a:cs typeface="Calibri" panose="020F0502020204030204" pitchFamily="34" charset="0"/>
              </a:rPr>
              <a:t>e</a:t>
            </a:r>
            <a:endParaRPr sz="1600" dirty="0">
              <a:latin typeface="Calibri" panose="020F0502020204030204" pitchFamily="34" charset="0"/>
              <a:cs typeface="Calibri" panose="020F0502020204030204" pitchFamily="34" charset="0"/>
            </a:endParaRPr>
          </a:p>
        </p:txBody>
      </p:sp>
      <p:sp>
        <p:nvSpPr>
          <p:cNvPr id="16" name="Google Shape;1169;p64">
            <a:extLst>
              <a:ext uri="{FF2B5EF4-FFF2-40B4-BE49-F238E27FC236}">
                <a16:creationId xmlns:a16="http://schemas.microsoft.com/office/drawing/2014/main" id="{07FC28B7-2A5E-E04C-9D27-0D03F21C4998}"/>
              </a:ext>
            </a:extLst>
          </p:cNvPr>
          <p:cNvSpPr/>
          <p:nvPr/>
        </p:nvSpPr>
        <p:spPr>
          <a:xfrm>
            <a:off x="3123927" y="366641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err="1">
                <a:latin typeface="Calibri" panose="020F0502020204030204" pitchFamily="34" charset="0"/>
                <a:cs typeface="Calibri" panose="020F0502020204030204" pitchFamily="34" charset="0"/>
              </a:rPr>
              <a:t>i</a:t>
            </a:r>
            <a:endParaRPr sz="1600" dirty="0">
              <a:latin typeface="Calibri" panose="020F0502020204030204" pitchFamily="34" charset="0"/>
              <a:cs typeface="Calibri" panose="020F0502020204030204" pitchFamily="34" charset="0"/>
            </a:endParaRPr>
          </a:p>
        </p:txBody>
      </p:sp>
      <p:cxnSp>
        <p:nvCxnSpPr>
          <p:cNvPr id="17" name="Google Shape;1170;p64">
            <a:extLst>
              <a:ext uri="{FF2B5EF4-FFF2-40B4-BE49-F238E27FC236}">
                <a16:creationId xmlns:a16="http://schemas.microsoft.com/office/drawing/2014/main" id="{2DFE3C82-CC86-9F49-9ED8-EB1678F5CD09}"/>
              </a:ext>
            </a:extLst>
          </p:cNvPr>
          <p:cNvCxnSpPr>
            <a:stCxn id="14" idx="0"/>
            <a:endCxn id="15" idx="2"/>
          </p:cNvCxnSpPr>
          <p:nvPr/>
        </p:nvCxnSpPr>
        <p:spPr>
          <a:xfrm rot="10800000" flipH="1">
            <a:off x="2198611" y="3334610"/>
            <a:ext cx="565800" cy="331800"/>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1171;p64">
            <a:extLst>
              <a:ext uri="{FF2B5EF4-FFF2-40B4-BE49-F238E27FC236}">
                <a16:creationId xmlns:a16="http://schemas.microsoft.com/office/drawing/2014/main" id="{29932794-A2FB-CE46-AADA-17EFCE8D470B}"/>
              </a:ext>
            </a:extLst>
          </p:cNvPr>
          <p:cNvCxnSpPr>
            <a:stCxn id="16" idx="0"/>
            <a:endCxn id="15" idx="2"/>
          </p:cNvCxnSpPr>
          <p:nvPr/>
        </p:nvCxnSpPr>
        <p:spPr>
          <a:xfrm rot="10800000">
            <a:off x="2764376" y="3334610"/>
            <a:ext cx="552600" cy="331800"/>
          </a:xfrm>
          <a:prstGeom prst="straightConnector1">
            <a:avLst/>
          </a:prstGeom>
          <a:noFill/>
          <a:ln w="19050" cap="flat" cmpd="sng">
            <a:solidFill>
              <a:schemeClr val="dk2"/>
            </a:solidFill>
            <a:prstDash val="solid"/>
            <a:round/>
            <a:headEnd type="none" w="med" len="med"/>
            <a:tailEnd type="none" w="med" len="med"/>
          </a:ln>
        </p:spPr>
      </p:cxnSp>
      <p:cxnSp>
        <p:nvCxnSpPr>
          <p:cNvPr id="19" name="Google Shape;1173;p64">
            <a:extLst>
              <a:ext uri="{FF2B5EF4-FFF2-40B4-BE49-F238E27FC236}">
                <a16:creationId xmlns:a16="http://schemas.microsoft.com/office/drawing/2014/main" id="{4496F436-275E-A643-9885-DC199C6A9208}"/>
              </a:ext>
            </a:extLst>
          </p:cNvPr>
          <p:cNvCxnSpPr>
            <a:cxnSpLocks/>
            <a:stCxn id="15" idx="2"/>
            <a:endCxn id="13" idx="0"/>
          </p:cNvCxnSpPr>
          <p:nvPr/>
        </p:nvCxnSpPr>
        <p:spPr>
          <a:xfrm flipH="1">
            <a:off x="1639515" y="3334636"/>
            <a:ext cx="1125000" cy="331800"/>
          </a:xfrm>
          <a:prstGeom prst="straightConnector1">
            <a:avLst/>
          </a:prstGeom>
          <a:noFill/>
          <a:ln w="19050" cap="flat" cmpd="sng">
            <a:solidFill>
              <a:schemeClr val="dk2"/>
            </a:solidFill>
            <a:prstDash val="solid"/>
            <a:round/>
            <a:headEnd type="none" w="med" len="med"/>
            <a:tailEnd type="none" w="med" len="med"/>
          </a:ln>
        </p:spPr>
      </p:cxnSp>
      <p:sp>
        <p:nvSpPr>
          <p:cNvPr id="20" name="Google Shape;1174;p64">
            <a:extLst>
              <a:ext uri="{FF2B5EF4-FFF2-40B4-BE49-F238E27FC236}">
                <a16:creationId xmlns:a16="http://schemas.microsoft.com/office/drawing/2014/main" id="{24569978-E3F2-244A-AA57-5B868998413D}"/>
              </a:ext>
            </a:extLst>
          </p:cNvPr>
          <p:cNvSpPr/>
          <p:nvPr/>
        </p:nvSpPr>
        <p:spPr>
          <a:xfrm>
            <a:off x="3683109" y="366641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latin typeface="Calibri" panose="020F0502020204030204" pitchFamily="34" charset="0"/>
                <a:cs typeface="Calibri" panose="020F0502020204030204" pitchFamily="34" charset="0"/>
              </a:rPr>
              <a:t>j</a:t>
            </a:r>
            <a:endParaRPr sz="1600" dirty="0">
              <a:latin typeface="Calibri" panose="020F0502020204030204" pitchFamily="34" charset="0"/>
              <a:cs typeface="Calibri" panose="020F0502020204030204" pitchFamily="34" charset="0"/>
            </a:endParaRPr>
          </a:p>
        </p:txBody>
      </p:sp>
      <p:cxnSp>
        <p:nvCxnSpPr>
          <p:cNvPr id="21" name="Google Shape;1175;p64">
            <a:extLst>
              <a:ext uri="{FF2B5EF4-FFF2-40B4-BE49-F238E27FC236}">
                <a16:creationId xmlns:a16="http://schemas.microsoft.com/office/drawing/2014/main" id="{0614B1AE-A90B-E345-9402-E7EAFCBED066}"/>
              </a:ext>
            </a:extLst>
          </p:cNvPr>
          <p:cNvCxnSpPr>
            <a:stCxn id="20" idx="0"/>
            <a:endCxn id="15" idx="2"/>
          </p:cNvCxnSpPr>
          <p:nvPr/>
        </p:nvCxnSpPr>
        <p:spPr>
          <a:xfrm rot="10800000">
            <a:off x="2764659" y="3334610"/>
            <a:ext cx="1111500" cy="331800"/>
          </a:xfrm>
          <a:prstGeom prst="straightConnector1">
            <a:avLst/>
          </a:prstGeom>
          <a:noFill/>
          <a:ln w="19050" cap="flat" cmpd="sng">
            <a:solidFill>
              <a:schemeClr val="dk2"/>
            </a:solidFill>
            <a:prstDash val="solid"/>
            <a:round/>
            <a:headEnd type="none" w="med" len="med"/>
            <a:tailEnd type="none" w="med" len="med"/>
          </a:ln>
        </p:spPr>
      </p:cxnSp>
      <p:sp>
        <p:nvSpPr>
          <p:cNvPr id="22" name="Google Shape;1176;p64">
            <a:extLst>
              <a:ext uri="{FF2B5EF4-FFF2-40B4-BE49-F238E27FC236}">
                <a16:creationId xmlns:a16="http://schemas.microsoft.com/office/drawing/2014/main" id="{A8556743-3E5F-874B-94D8-97DEFE776726}"/>
              </a:ext>
            </a:extLst>
          </p:cNvPr>
          <p:cNvSpPr/>
          <p:nvPr/>
        </p:nvSpPr>
        <p:spPr>
          <a:xfrm>
            <a:off x="2564743" y="366641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latin typeface="Calibri" panose="020F0502020204030204" pitchFamily="34" charset="0"/>
                <a:cs typeface="Calibri" panose="020F0502020204030204" pitchFamily="34" charset="0"/>
              </a:rPr>
              <a:t>h</a:t>
            </a:r>
            <a:endParaRPr sz="1600" dirty="0">
              <a:latin typeface="Calibri" panose="020F0502020204030204" pitchFamily="34" charset="0"/>
              <a:cs typeface="Calibri" panose="020F0502020204030204" pitchFamily="34" charset="0"/>
            </a:endParaRPr>
          </a:p>
        </p:txBody>
      </p:sp>
      <p:cxnSp>
        <p:nvCxnSpPr>
          <p:cNvPr id="23" name="Google Shape;1177;p64">
            <a:extLst>
              <a:ext uri="{FF2B5EF4-FFF2-40B4-BE49-F238E27FC236}">
                <a16:creationId xmlns:a16="http://schemas.microsoft.com/office/drawing/2014/main" id="{C6CB7007-B243-4848-8C66-680B7D39147C}"/>
              </a:ext>
            </a:extLst>
          </p:cNvPr>
          <p:cNvCxnSpPr>
            <a:stCxn id="22" idx="0"/>
            <a:endCxn id="15" idx="2"/>
          </p:cNvCxnSpPr>
          <p:nvPr/>
        </p:nvCxnSpPr>
        <p:spPr>
          <a:xfrm rot="10800000" flipH="1">
            <a:off x="2757793" y="3334610"/>
            <a:ext cx="6600" cy="331800"/>
          </a:xfrm>
          <a:prstGeom prst="straightConnector1">
            <a:avLst/>
          </a:prstGeom>
          <a:noFill/>
          <a:ln w="19050" cap="flat" cmpd="sng">
            <a:solidFill>
              <a:schemeClr val="dk2"/>
            </a:solidFill>
            <a:prstDash val="solid"/>
            <a:round/>
            <a:headEnd type="none" w="med" len="med"/>
            <a:tailEnd type="none" w="med" len="med"/>
          </a:ln>
        </p:spPr>
      </p:cxnSp>
      <p:sp>
        <p:nvSpPr>
          <p:cNvPr id="25" name="TextBox 24">
            <a:extLst>
              <a:ext uri="{FF2B5EF4-FFF2-40B4-BE49-F238E27FC236}">
                <a16:creationId xmlns:a16="http://schemas.microsoft.com/office/drawing/2014/main" id="{226796AE-3EC6-314F-B010-3308DEDFD391}"/>
              </a:ext>
            </a:extLst>
          </p:cNvPr>
          <p:cNvSpPr txBox="1"/>
          <p:nvPr/>
        </p:nvSpPr>
        <p:spPr>
          <a:xfrm>
            <a:off x="285372" y="4938312"/>
            <a:ext cx="10699855" cy="2031325"/>
          </a:xfrm>
          <a:prstGeom prst="rect">
            <a:avLst/>
          </a:prstGeom>
          <a:noFill/>
        </p:spPr>
        <p:txBody>
          <a:bodyPr wrap="square" rtlCol="0">
            <a:spAutoFit/>
          </a:bodyPr>
          <a:lstStyle/>
          <a:p>
            <a:r>
              <a:rPr lang="en-US" dirty="0"/>
              <a:t>main point of this slide: </a:t>
            </a:r>
            <a:r>
              <a:rPr lang="en-US" dirty="0" err="1"/>
              <a:t>QuickUnionBySizeTrees</a:t>
            </a:r>
            <a:r>
              <a:rPr lang="en-US" dirty="0"/>
              <a:t> produces a suboptimal structures, such as this one, in specific cases.  But for the most part it works out as you increase the number of nodes towards infinity. It’s still bounded by the example we did before to show that the height of the tree grows logarithmically in the worst case.  If you try to come up with example union calls to create situations like above where union-by-size does the suboptimal thing, you’ll see that the height is still bounded by log(n) – the proof / practice is left as an exercise for the reader </a:t>
            </a:r>
            <a:r>
              <a:rPr lang="en-US" dirty="0">
                <a:sym typeface="Wingdings" pitchFamily="2" charset="2"/>
              </a:rPr>
              <a:t>.</a:t>
            </a:r>
            <a:endParaRPr lang="en-US" dirty="0"/>
          </a:p>
          <a:p>
            <a:endParaRPr lang="en-US" dirty="0"/>
          </a:p>
        </p:txBody>
      </p:sp>
      <p:sp>
        <p:nvSpPr>
          <p:cNvPr id="26" name="Google Shape;1078;p60">
            <a:extLst>
              <a:ext uri="{FF2B5EF4-FFF2-40B4-BE49-F238E27FC236}">
                <a16:creationId xmlns:a16="http://schemas.microsoft.com/office/drawing/2014/main" id="{190FD321-3D27-D642-88B0-6CFE554AA134}"/>
              </a:ext>
            </a:extLst>
          </p:cNvPr>
          <p:cNvSpPr/>
          <p:nvPr/>
        </p:nvSpPr>
        <p:spPr>
          <a:xfrm>
            <a:off x="4483692" y="337356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27" name="Google Shape;1079;p60">
            <a:extLst>
              <a:ext uri="{FF2B5EF4-FFF2-40B4-BE49-F238E27FC236}">
                <a16:creationId xmlns:a16="http://schemas.microsoft.com/office/drawing/2014/main" id="{4A77420C-9EF0-EA4D-BC0F-67E3BDA6A584}"/>
              </a:ext>
            </a:extLst>
          </p:cNvPr>
          <p:cNvSpPr/>
          <p:nvPr/>
        </p:nvSpPr>
        <p:spPr>
          <a:xfrm>
            <a:off x="4483692" y="383736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28" name="Google Shape;1080;p60">
            <a:extLst>
              <a:ext uri="{FF2B5EF4-FFF2-40B4-BE49-F238E27FC236}">
                <a16:creationId xmlns:a16="http://schemas.microsoft.com/office/drawing/2014/main" id="{981C8776-841E-A648-8FB8-C897FD45D91E}"/>
              </a:ext>
            </a:extLst>
          </p:cNvPr>
          <p:cNvCxnSpPr>
            <a:stCxn id="27" idx="0"/>
            <a:endCxn id="26" idx="2"/>
          </p:cNvCxnSpPr>
          <p:nvPr/>
        </p:nvCxnSpPr>
        <p:spPr>
          <a:xfrm rot="10800000">
            <a:off x="4676741" y="3626461"/>
            <a:ext cx="0" cy="210900"/>
          </a:xfrm>
          <a:prstGeom prst="straightConnector1">
            <a:avLst/>
          </a:prstGeom>
          <a:noFill/>
          <a:ln w="19050" cap="flat" cmpd="sng">
            <a:solidFill>
              <a:schemeClr val="dk2"/>
            </a:solidFill>
            <a:prstDash val="solid"/>
            <a:round/>
            <a:headEnd type="none" w="med" len="med"/>
            <a:tailEnd type="none" w="med" len="med"/>
          </a:ln>
        </p:spPr>
      </p:cxnSp>
      <p:sp>
        <p:nvSpPr>
          <p:cNvPr id="29" name="Google Shape;1081;p60">
            <a:extLst>
              <a:ext uri="{FF2B5EF4-FFF2-40B4-BE49-F238E27FC236}">
                <a16:creationId xmlns:a16="http://schemas.microsoft.com/office/drawing/2014/main" id="{1A06F41D-27AF-1B43-B75B-022C7068F636}"/>
              </a:ext>
            </a:extLst>
          </p:cNvPr>
          <p:cNvSpPr/>
          <p:nvPr/>
        </p:nvSpPr>
        <p:spPr>
          <a:xfrm>
            <a:off x="5266841" y="3835398"/>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c</a:t>
            </a:r>
            <a:endParaRPr sz="2400" dirty="0">
              <a:latin typeface="Calibri" panose="020F0502020204030204" pitchFamily="34" charset="0"/>
              <a:cs typeface="Calibri" panose="020F0502020204030204" pitchFamily="34" charset="0"/>
            </a:endParaRPr>
          </a:p>
        </p:txBody>
      </p:sp>
      <p:sp>
        <p:nvSpPr>
          <p:cNvPr id="30" name="Google Shape;1082;p60">
            <a:extLst>
              <a:ext uri="{FF2B5EF4-FFF2-40B4-BE49-F238E27FC236}">
                <a16:creationId xmlns:a16="http://schemas.microsoft.com/office/drawing/2014/main" id="{62D19BF2-B5AE-094D-A271-43F3BCA1CA9C}"/>
              </a:ext>
            </a:extLst>
          </p:cNvPr>
          <p:cNvSpPr/>
          <p:nvPr/>
        </p:nvSpPr>
        <p:spPr>
          <a:xfrm>
            <a:off x="5266841" y="4299198"/>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d</a:t>
            </a:r>
            <a:endParaRPr sz="2400" dirty="0">
              <a:latin typeface="Calibri" panose="020F0502020204030204" pitchFamily="34" charset="0"/>
              <a:cs typeface="Calibri" panose="020F0502020204030204" pitchFamily="34" charset="0"/>
            </a:endParaRPr>
          </a:p>
        </p:txBody>
      </p:sp>
      <p:cxnSp>
        <p:nvCxnSpPr>
          <p:cNvPr id="31" name="Google Shape;1083;p60">
            <a:extLst>
              <a:ext uri="{FF2B5EF4-FFF2-40B4-BE49-F238E27FC236}">
                <a16:creationId xmlns:a16="http://schemas.microsoft.com/office/drawing/2014/main" id="{6C660A6B-C359-A24A-98C9-D5DA34E6CE3B}"/>
              </a:ext>
            </a:extLst>
          </p:cNvPr>
          <p:cNvCxnSpPr>
            <a:stCxn id="30" idx="0"/>
            <a:endCxn id="29" idx="2"/>
          </p:cNvCxnSpPr>
          <p:nvPr/>
        </p:nvCxnSpPr>
        <p:spPr>
          <a:xfrm rot="10800000">
            <a:off x="5459891" y="4088298"/>
            <a:ext cx="0" cy="210900"/>
          </a:xfrm>
          <a:prstGeom prst="straightConnector1">
            <a:avLst/>
          </a:prstGeom>
          <a:noFill/>
          <a:ln w="19050" cap="flat" cmpd="sng">
            <a:solidFill>
              <a:schemeClr val="dk2"/>
            </a:solidFill>
            <a:prstDash val="solid"/>
            <a:round/>
            <a:headEnd type="none" w="med" len="med"/>
            <a:tailEnd type="none" w="med" len="med"/>
          </a:ln>
        </p:spPr>
      </p:cxnSp>
      <p:cxnSp>
        <p:nvCxnSpPr>
          <p:cNvPr id="32" name="Google Shape;1084;p60">
            <a:extLst>
              <a:ext uri="{FF2B5EF4-FFF2-40B4-BE49-F238E27FC236}">
                <a16:creationId xmlns:a16="http://schemas.microsoft.com/office/drawing/2014/main" id="{6B815E22-606C-4D42-9CFF-783E775F08BF}"/>
              </a:ext>
            </a:extLst>
          </p:cNvPr>
          <p:cNvCxnSpPr>
            <a:stCxn id="29" idx="0"/>
            <a:endCxn id="26" idx="2"/>
          </p:cNvCxnSpPr>
          <p:nvPr/>
        </p:nvCxnSpPr>
        <p:spPr>
          <a:xfrm rot="10800000">
            <a:off x="4676891" y="3626598"/>
            <a:ext cx="783000" cy="208800"/>
          </a:xfrm>
          <a:prstGeom prst="straightConnector1">
            <a:avLst/>
          </a:prstGeom>
          <a:noFill/>
          <a:ln w="19050" cap="flat" cmpd="sng">
            <a:solidFill>
              <a:schemeClr val="dk2"/>
            </a:solidFill>
            <a:prstDash val="solid"/>
            <a:round/>
            <a:headEnd type="none" w="med" len="med"/>
            <a:tailEnd type="none" w="med" len="med"/>
          </a:ln>
        </p:spPr>
      </p:cxnSp>
      <p:sp>
        <p:nvSpPr>
          <p:cNvPr id="33" name="Google Shape;1166;p64">
            <a:extLst>
              <a:ext uri="{FF2B5EF4-FFF2-40B4-BE49-F238E27FC236}">
                <a16:creationId xmlns:a16="http://schemas.microsoft.com/office/drawing/2014/main" id="{D14B95AF-0427-F44E-84DA-DFDFB569123A}"/>
              </a:ext>
            </a:extLst>
          </p:cNvPr>
          <p:cNvSpPr/>
          <p:nvPr/>
        </p:nvSpPr>
        <p:spPr>
          <a:xfrm>
            <a:off x="5307619" y="3333622"/>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latin typeface="Calibri" panose="020F0502020204030204" pitchFamily="34" charset="0"/>
                <a:cs typeface="Calibri" panose="020F0502020204030204" pitchFamily="34" charset="0"/>
              </a:rPr>
              <a:t>f</a:t>
            </a:r>
            <a:endParaRPr sz="1600" dirty="0">
              <a:latin typeface="Calibri" panose="020F0502020204030204" pitchFamily="34" charset="0"/>
              <a:cs typeface="Calibri" panose="020F0502020204030204" pitchFamily="34" charset="0"/>
            </a:endParaRPr>
          </a:p>
        </p:txBody>
      </p:sp>
      <p:sp>
        <p:nvSpPr>
          <p:cNvPr id="34" name="Google Shape;1167;p64">
            <a:extLst>
              <a:ext uri="{FF2B5EF4-FFF2-40B4-BE49-F238E27FC236}">
                <a16:creationId xmlns:a16="http://schemas.microsoft.com/office/drawing/2014/main" id="{5174BB05-FF7A-3645-ABAC-49A1CC947908}"/>
              </a:ext>
            </a:extLst>
          </p:cNvPr>
          <p:cNvSpPr/>
          <p:nvPr/>
        </p:nvSpPr>
        <p:spPr>
          <a:xfrm>
            <a:off x="5866802" y="3333622"/>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latin typeface="Calibri" panose="020F0502020204030204" pitchFamily="34" charset="0"/>
                <a:cs typeface="Calibri" panose="020F0502020204030204" pitchFamily="34" charset="0"/>
              </a:rPr>
              <a:t>g</a:t>
            </a:r>
            <a:endParaRPr sz="1600" dirty="0">
              <a:latin typeface="Calibri" panose="020F0502020204030204" pitchFamily="34" charset="0"/>
              <a:cs typeface="Calibri" panose="020F0502020204030204" pitchFamily="34" charset="0"/>
            </a:endParaRPr>
          </a:p>
        </p:txBody>
      </p:sp>
      <p:sp>
        <p:nvSpPr>
          <p:cNvPr id="35" name="Google Shape;1168;p64">
            <a:extLst>
              <a:ext uri="{FF2B5EF4-FFF2-40B4-BE49-F238E27FC236}">
                <a16:creationId xmlns:a16="http://schemas.microsoft.com/office/drawing/2014/main" id="{549F5D09-0D35-5E47-A82C-809BC885C6CB}"/>
              </a:ext>
            </a:extLst>
          </p:cNvPr>
          <p:cNvSpPr/>
          <p:nvPr/>
        </p:nvSpPr>
        <p:spPr>
          <a:xfrm>
            <a:off x="6432705" y="2748947"/>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latin typeface="Calibri" panose="020F0502020204030204" pitchFamily="34" charset="0"/>
                <a:cs typeface="Calibri" panose="020F0502020204030204" pitchFamily="34" charset="0"/>
              </a:rPr>
              <a:t>e</a:t>
            </a:r>
            <a:endParaRPr sz="1600" dirty="0">
              <a:latin typeface="Calibri" panose="020F0502020204030204" pitchFamily="34" charset="0"/>
              <a:cs typeface="Calibri" panose="020F0502020204030204" pitchFamily="34" charset="0"/>
            </a:endParaRPr>
          </a:p>
        </p:txBody>
      </p:sp>
      <p:sp>
        <p:nvSpPr>
          <p:cNvPr id="36" name="Google Shape;1169;p64">
            <a:extLst>
              <a:ext uri="{FF2B5EF4-FFF2-40B4-BE49-F238E27FC236}">
                <a16:creationId xmlns:a16="http://schemas.microsoft.com/office/drawing/2014/main" id="{75A2F679-7664-0C42-A710-4A1101534CF5}"/>
              </a:ext>
            </a:extLst>
          </p:cNvPr>
          <p:cNvSpPr/>
          <p:nvPr/>
        </p:nvSpPr>
        <p:spPr>
          <a:xfrm>
            <a:off x="6985167" y="3333622"/>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err="1">
                <a:latin typeface="Calibri" panose="020F0502020204030204" pitchFamily="34" charset="0"/>
                <a:cs typeface="Calibri" panose="020F0502020204030204" pitchFamily="34" charset="0"/>
              </a:rPr>
              <a:t>i</a:t>
            </a:r>
            <a:endParaRPr sz="1600" dirty="0">
              <a:latin typeface="Calibri" panose="020F0502020204030204" pitchFamily="34" charset="0"/>
              <a:cs typeface="Calibri" panose="020F0502020204030204" pitchFamily="34" charset="0"/>
            </a:endParaRPr>
          </a:p>
        </p:txBody>
      </p:sp>
      <p:cxnSp>
        <p:nvCxnSpPr>
          <p:cNvPr id="37" name="Google Shape;1170;p64">
            <a:extLst>
              <a:ext uri="{FF2B5EF4-FFF2-40B4-BE49-F238E27FC236}">
                <a16:creationId xmlns:a16="http://schemas.microsoft.com/office/drawing/2014/main" id="{E66C336B-04E9-F04D-9863-4C58E81FC0C4}"/>
              </a:ext>
            </a:extLst>
          </p:cNvPr>
          <p:cNvCxnSpPr>
            <a:stCxn id="34" idx="0"/>
            <a:endCxn id="35" idx="2"/>
          </p:cNvCxnSpPr>
          <p:nvPr/>
        </p:nvCxnSpPr>
        <p:spPr>
          <a:xfrm rot="10800000" flipH="1">
            <a:off x="6059851" y="3001821"/>
            <a:ext cx="565800" cy="331800"/>
          </a:xfrm>
          <a:prstGeom prst="straightConnector1">
            <a:avLst/>
          </a:prstGeom>
          <a:noFill/>
          <a:ln w="19050" cap="flat" cmpd="sng">
            <a:solidFill>
              <a:schemeClr val="dk2"/>
            </a:solidFill>
            <a:prstDash val="solid"/>
            <a:round/>
            <a:headEnd type="none" w="med" len="med"/>
            <a:tailEnd type="none" w="med" len="med"/>
          </a:ln>
        </p:spPr>
      </p:cxnSp>
      <p:cxnSp>
        <p:nvCxnSpPr>
          <p:cNvPr id="38" name="Google Shape;1171;p64">
            <a:extLst>
              <a:ext uri="{FF2B5EF4-FFF2-40B4-BE49-F238E27FC236}">
                <a16:creationId xmlns:a16="http://schemas.microsoft.com/office/drawing/2014/main" id="{2001709D-3FCC-B047-817A-2BA8F0C59768}"/>
              </a:ext>
            </a:extLst>
          </p:cNvPr>
          <p:cNvCxnSpPr>
            <a:stCxn id="36" idx="0"/>
            <a:endCxn id="35" idx="2"/>
          </p:cNvCxnSpPr>
          <p:nvPr/>
        </p:nvCxnSpPr>
        <p:spPr>
          <a:xfrm rot="10800000">
            <a:off x="6625616" y="3001821"/>
            <a:ext cx="552600" cy="331800"/>
          </a:xfrm>
          <a:prstGeom prst="straightConnector1">
            <a:avLst/>
          </a:prstGeom>
          <a:noFill/>
          <a:ln w="19050" cap="flat" cmpd="sng">
            <a:solidFill>
              <a:schemeClr val="dk2"/>
            </a:solidFill>
            <a:prstDash val="solid"/>
            <a:round/>
            <a:headEnd type="none" w="med" len="med"/>
            <a:tailEnd type="none" w="med" len="med"/>
          </a:ln>
        </p:spPr>
      </p:cxnSp>
      <p:cxnSp>
        <p:nvCxnSpPr>
          <p:cNvPr id="39" name="Google Shape;1173;p64">
            <a:extLst>
              <a:ext uri="{FF2B5EF4-FFF2-40B4-BE49-F238E27FC236}">
                <a16:creationId xmlns:a16="http://schemas.microsoft.com/office/drawing/2014/main" id="{BA23C9D0-FC9C-A142-8135-8742266B1C67}"/>
              </a:ext>
            </a:extLst>
          </p:cNvPr>
          <p:cNvCxnSpPr>
            <a:stCxn id="35" idx="2"/>
            <a:endCxn id="33" idx="0"/>
          </p:cNvCxnSpPr>
          <p:nvPr/>
        </p:nvCxnSpPr>
        <p:spPr>
          <a:xfrm flipH="1">
            <a:off x="5500755" y="3001847"/>
            <a:ext cx="1125000" cy="331800"/>
          </a:xfrm>
          <a:prstGeom prst="straightConnector1">
            <a:avLst/>
          </a:prstGeom>
          <a:noFill/>
          <a:ln w="19050" cap="flat" cmpd="sng">
            <a:solidFill>
              <a:schemeClr val="dk2"/>
            </a:solidFill>
            <a:prstDash val="solid"/>
            <a:round/>
            <a:headEnd type="none" w="med" len="med"/>
            <a:tailEnd type="none" w="med" len="med"/>
          </a:ln>
        </p:spPr>
      </p:cxnSp>
      <p:sp>
        <p:nvSpPr>
          <p:cNvPr id="40" name="Google Shape;1174;p64">
            <a:extLst>
              <a:ext uri="{FF2B5EF4-FFF2-40B4-BE49-F238E27FC236}">
                <a16:creationId xmlns:a16="http://schemas.microsoft.com/office/drawing/2014/main" id="{CD2F327A-7E37-9D4D-8F46-278E08FB55ED}"/>
              </a:ext>
            </a:extLst>
          </p:cNvPr>
          <p:cNvSpPr/>
          <p:nvPr/>
        </p:nvSpPr>
        <p:spPr>
          <a:xfrm>
            <a:off x="7544349" y="3333622"/>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latin typeface="Calibri" panose="020F0502020204030204" pitchFamily="34" charset="0"/>
                <a:cs typeface="Calibri" panose="020F0502020204030204" pitchFamily="34" charset="0"/>
              </a:rPr>
              <a:t>j</a:t>
            </a:r>
            <a:endParaRPr sz="1600" dirty="0">
              <a:latin typeface="Calibri" panose="020F0502020204030204" pitchFamily="34" charset="0"/>
              <a:cs typeface="Calibri" panose="020F0502020204030204" pitchFamily="34" charset="0"/>
            </a:endParaRPr>
          </a:p>
        </p:txBody>
      </p:sp>
      <p:cxnSp>
        <p:nvCxnSpPr>
          <p:cNvPr id="41" name="Google Shape;1175;p64">
            <a:extLst>
              <a:ext uri="{FF2B5EF4-FFF2-40B4-BE49-F238E27FC236}">
                <a16:creationId xmlns:a16="http://schemas.microsoft.com/office/drawing/2014/main" id="{C63774D2-DE3D-FD43-AE4B-DB563BDF4635}"/>
              </a:ext>
            </a:extLst>
          </p:cNvPr>
          <p:cNvCxnSpPr>
            <a:stCxn id="40" idx="0"/>
            <a:endCxn id="35" idx="2"/>
          </p:cNvCxnSpPr>
          <p:nvPr/>
        </p:nvCxnSpPr>
        <p:spPr>
          <a:xfrm rot="10800000">
            <a:off x="6625899" y="3001821"/>
            <a:ext cx="1111500" cy="331800"/>
          </a:xfrm>
          <a:prstGeom prst="straightConnector1">
            <a:avLst/>
          </a:prstGeom>
          <a:noFill/>
          <a:ln w="19050" cap="flat" cmpd="sng">
            <a:solidFill>
              <a:schemeClr val="dk2"/>
            </a:solidFill>
            <a:prstDash val="solid"/>
            <a:round/>
            <a:headEnd type="none" w="med" len="med"/>
            <a:tailEnd type="none" w="med" len="med"/>
          </a:ln>
        </p:spPr>
      </p:cxnSp>
      <p:sp>
        <p:nvSpPr>
          <p:cNvPr id="42" name="Google Shape;1176;p64">
            <a:extLst>
              <a:ext uri="{FF2B5EF4-FFF2-40B4-BE49-F238E27FC236}">
                <a16:creationId xmlns:a16="http://schemas.microsoft.com/office/drawing/2014/main" id="{46100FF2-9D2B-9442-A3CD-8BB9983B4D9F}"/>
              </a:ext>
            </a:extLst>
          </p:cNvPr>
          <p:cNvSpPr/>
          <p:nvPr/>
        </p:nvSpPr>
        <p:spPr>
          <a:xfrm>
            <a:off x="6425983" y="3333622"/>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latin typeface="Calibri" panose="020F0502020204030204" pitchFamily="34" charset="0"/>
                <a:cs typeface="Calibri" panose="020F0502020204030204" pitchFamily="34" charset="0"/>
              </a:rPr>
              <a:t>h</a:t>
            </a:r>
            <a:endParaRPr sz="1600" dirty="0">
              <a:latin typeface="Calibri" panose="020F0502020204030204" pitchFamily="34" charset="0"/>
              <a:cs typeface="Calibri" panose="020F0502020204030204" pitchFamily="34" charset="0"/>
            </a:endParaRPr>
          </a:p>
        </p:txBody>
      </p:sp>
      <p:cxnSp>
        <p:nvCxnSpPr>
          <p:cNvPr id="43" name="Google Shape;1177;p64">
            <a:extLst>
              <a:ext uri="{FF2B5EF4-FFF2-40B4-BE49-F238E27FC236}">
                <a16:creationId xmlns:a16="http://schemas.microsoft.com/office/drawing/2014/main" id="{088E2DD7-3084-CD49-B5B8-AE7E149A4F92}"/>
              </a:ext>
            </a:extLst>
          </p:cNvPr>
          <p:cNvCxnSpPr>
            <a:stCxn id="42" idx="0"/>
            <a:endCxn id="35" idx="2"/>
          </p:cNvCxnSpPr>
          <p:nvPr/>
        </p:nvCxnSpPr>
        <p:spPr>
          <a:xfrm rot="10800000" flipH="1">
            <a:off x="6619033" y="3001821"/>
            <a:ext cx="6600" cy="331800"/>
          </a:xfrm>
          <a:prstGeom prst="straightConnector1">
            <a:avLst/>
          </a:prstGeom>
          <a:noFill/>
          <a:ln w="19050" cap="flat" cmpd="sng">
            <a:solidFill>
              <a:schemeClr val="dk2"/>
            </a:solidFill>
            <a:prstDash val="solid"/>
            <a:round/>
            <a:headEnd type="none" w="med" len="med"/>
            <a:tailEnd type="none" w="med" len="med"/>
          </a:ln>
        </p:spPr>
      </p:cxnSp>
      <p:cxnSp>
        <p:nvCxnSpPr>
          <p:cNvPr id="44" name="Google Shape;1173;p64">
            <a:extLst>
              <a:ext uri="{FF2B5EF4-FFF2-40B4-BE49-F238E27FC236}">
                <a16:creationId xmlns:a16="http://schemas.microsoft.com/office/drawing/2014/main" id="{5EDB6C0C-0A26-D149-B144-DE1345DF5C2C}"/>
              </a:ext>
            </a:extLst>
          </p:cNvPr>
          <p:cNvCxnSpPr>
            <a:cxnSpLocks/>
            <a:stCxn id="35" idx="1"/>
          </p:cNvCxnSpPr>
          <p:nvPr/>
        </p:nvCxnSpPr>
        <p:spPr>
          <a:xfrm flipH="1">
            <a:off x="4659399" y="2875397"/>
            <a:ext cx="1773306" cy="467321"/>
          </a:xfrm>
          <a:prstGeom prst="straightConnector1">
            <a:avLst/>
          </a:prstGeom>
          <a:noFill/>
          <a:ln w="19050" cap="flat" cmpd="sng">
            <a:solidFill>
              <a:schemeClr val="dk2"/>
            </a:solidFill>
            <a:prstDash val="solid"/>
            <a:round/>
            <a:headEnd type="none" w="med" len="med"/>
            <a:tailEnd type="none" w="med" len="med"/>
          </a:ln>
        </p:spPr>
      </p:cxnSp>
      <p:sp>
        <p:nvSpPr>
          <p:cNvPr id="83" name="Google Shape;1078;p60">
            <a:extLst>
              <a:ext uri="{FF2B5EF4-FFF2-40B4-BE49-F238E27FC236}">
                <a16:creationId xmlns:a16="http://schemas.microsoft.com/office/drawing/2014/main" id="{03BF0460-C350-D545-A8B7-270184B87349}"/>
              </a:ext>
            </a:extLst>
          </p:cNvPr>
          <p:cNvSpPr/>
          <p:nvPr/>
        </p:nvSpPr>
        <p:spPr>
          <a:xfrm>
            <a:off x="8332851" y="322386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84" name="Google Shape;1079;p60">
            <a:extLst>
              <a:ext uri="{FF2B5EF4-FFF2-40B4-BE49-F238E27FC236}">
                <a16:creationId xmlns:a16="http://schemas.microsoft.com/office/drawing/2014/main" id="{91375CAA-0CDC-AC4E-87DF-32821CD18EBB}"/>
              </a:ext>
            </a:extLst>
          </p:cNvPr>
          <p:cNvSpPr/>
          <p:nvPr/>
        </p:nvSpPr>
        <p:spPr>
          <a:xfrm>
            <a:off x="8332851" y="368766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85" name="Google Shape;1080;p60">
            <a:extLst>
              <a:ext uri="{FF2B5EF4-FFF2-40B4-BE49-F238E27FC236}">
                <a16:creationId xmlns:a16="http://schemas.microsoft.com/office/drawing/2014/main" id="{06691876-09CF-AE47-B954-99C6B3041AC2}"/>
              </a:ext>
            </a:extLst>
          </p:cNvPr>
          <p:cNvCxnSpPr>
            <a:stCxn id="84" idx="0"/>
            <a:endCxn id="83" idx="2"/>
          </p:cNvCxnSpPr>
          <p:nvPr/>
        </p:nvCxnSpPr>
        <p:spPr>
          <a:xfrm rot="10800000">
            <a:off x="8525900" y="3476761"/>
            <a:ext cx="0" cy="210900"/>
          </a:xfrm>
          <a:prstGeom prst="straightConnector1">
            <a:avLst/>
          </a:prstGeom>
          <a:noFill/>
          <a:ln w="19050" cap="flat" cmpd="sng">
            <a:solidFill>
              <a:schemeClr val="dk2"/>
            </a:solidFill>
            <a:prstDash val="solid"/>
            <a:round/>
            <a:headEnd type="none" w="med" len="med"/>
            <a:tailEnd type="none" w="med" len="med"/>
          </a:ln>
        </p:spPr>
      </p:cxnSp>
      <p:sp>
        <p:nvSpPr>
          <p:cNvPr id="86" name="Google Shape;1081;p60">
            <a:extLst>
              <a:ext uri="{FF2B5EF4-FFF2-40B4-BE49-F238E27FC236}">
                <a16:creationId xmlns:a16="http://schemas.microsoft.com/office/drawing/2014/main" id="{1A3BBB6F-4A69-514A-953B-AF62E5312E3E}"/>
              </a:ext>
            </a:extLst>
          </p:cNvPr>
          <p:cNvSpPr/>
          <p:nvPr/>
        </p:nvSpPr>
        <p:spPr>
          <a:xfrm>
            <a:off x="9116000" y="3685698"/>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c</a:t>
            </a:r>
            <a:endParaRPr sz="2400" dirty="0">
              <a:latin typeface="Calibri" panose="020F0502020204030204" pitchFamily="34" charset="0"/>
              <a:cs typeface="Calibri" panose="020F0502020204030204" pitchFamily="34" charset="0"/>
            </a:endParaRPr>
          </a:p>
        </p:txBody>
      </p:sp>
      <p:sp>
        <p:nvSpPr>
          <p:cNvPr id="87" name="Google Shape;1082;p60">
            <a:extLst>
              <a:ext uri="{FF2B5EF4-FFF2-40B4-BE49-F238E27FC236}">
                <a16:creationId xmlns:a16="http://schemas.microsoft.com/office/drawing/2014/main" id="{2BCB8411-DBD9-9545-B7D8-92FAFDB8CA57}"/>
              </a:ext>
            </a:extLst>
          </p:cNvPr>
          <p:cNvSpPr/>
          <p:nvPr/>
        </p:nvSpPr>
        <p:spPr>
          <a:xfrm>
            <a:off x="9116000" y="4149498"/>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d</a:t>
            </a:r>
            <a:endParaRPr sz="2400" dirty="0">
              <a:latin typeface="Calibri" panose="020F0502020204030204" pitchFamily="34" charset="0"/>
              <a:cs typeface="Calibri" panose="020F0502020204030204" pitchFamily="34" charset="0"/>
            </a:endParaRPr>
          </a:p>
        </p:txBody>
      </p:sp>
      <p:cxnSp>
        <p:nvCxnSpPr>
          <p:cNvPr id="88" name="Google Shape;1083;p60">
            <a:extLst>
              <a:ext uri="{FF2B5EF4-FFF2-40B4-BE49-F238E27FC236}">
                <a16:creationId xmlns:a16="http://schemas.microsoft.com/office/drawing/2014/main" id="{4974BABF-CBE9-AF40-AB72-85AC90F6BA9A}"/>
              </a:ext>
            </a:extLst>
          </p:cNvPr>
          <p:cNvCxnSpPr>
            <a:stCxn id="87" idx="0"/>
            <a:endCxn id="86" idx="2"/>
          </p:cNvCxnSpPr>
          <p:nvPr/>
        </p:nvCxnSpPr>
        <p:spPr>
          <a:xfrm rot="10800000">
            <a:off x="9309050" y="3938598"/>
            <a:ext cx="0" cy="210900"/>
          </a:xfrm>
          <a:prstGeom prst="straightConnector1">
            <a:avLst/>
          </a:prstGeom>
          <a:noFill/>
          <a:ln w="19050" cap="flat" cmpd="sng">
            <a:solidFill>
              <a:schemeClr val="dk2"/>
            </a:solidFill>
            <a:prstDash val="solid"/>
            <a:round/>
            <a:headEnd type="none" w="med" len="med"/>
            <a:tailEnd type="none" w="med" len="med"/>
          </a:ln>
        </p:spPr>
      </p:cxnSp>
      <p:cxnSp>
        <p:nvCxnSpPr>
          <p:cNvPr id="89" name="Google Shape;1084;p60">
            <a:extLst>
              <a:ext uri="{FF2B5EF4-FFF2-40B4-BE49-F238E27FC236}">
                <a16:creationId xmlns:a16="http://schemas.microsoft.com/office/drawing/2014/main" id="{B3966E6E-60BB-7B4E-ACA5-6122EB2B6410}"/>
              </a:ext>
            </a:extLst>
          </p:cNvPr>
          <p:cNvCxnSpPr>
            <a:stCxn id="86" idx="0"/>
            <a:endCxn id="83" idx="2"/>
          </p:cNvCxnSpPr>
          <p:nvPr/>
        </p:nvCxnSpPr>
        <p:spPr>
          <a:xfrm rot="10800000">
            <a:off x="8526050" y="3476898"/>
            <a:ext cx="783000" cy="208800"/>
          </a:xfrm>
          <a:prstGeom prst="straightConnector1">
            <a:avLst/>
          </a:prstGeom>
          <a:noFill/>
          <a:ln w="19050" cap="flat" cmpd="sng">
            <a:solidFill>
              <a:schemeClr val="dk2"/>
            </a:solidFill>
            <a:prstDash val="solid"/>
            <a:round/>
            <a:headEnd type="none" w="med" len="med"/>
            <a:tailEnd type="none" w="med" len="med"/>
          </a:ln>
        </p:spPr>
      </p:cxnSp>
      <p:sp>
        <p:nvSpPr>
          <p:cNvPr id="90" name="Google Shape;1166;p64">
            <a:extLst>
              <a:ext uri="{FF2B5EF4-FFF2-40B4-BE49-F238E27FC236}">
                <a16:creationId xmlns:a16="http://schemas.microsoft.com/office/drawing/2014/main" id="{33DD2CA7-EA21-7641-9F5F-84B4FFB75ACD}"/>
              </a:ext>
            </a:extLst>
          </p:cNvPr>
          <p:cNvSpPr/>
          <p:nvPr/>
        </p:nvSpPr>
        <p:spPr>
          <a:xfrm>
            <a:off x="9673813" y="4149133"/>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latin typeface="Calibri" panose="020F0502020204030204" pitchFamily="34" charset="0"/>
                <a:cs typeface="Calibri" panose="020F0502020204030204" pitchFamily="34" charset="0"/>
              </a:rPr>
              <a:t>f</a:t>
            </a:r>
            <a:endParaRPr sz="1600" dirty="0">
              <a:latin typeface="Calibri" panose="020F0502020204030204" pitchFamily="34" charset="0"/>
              <a:cs typeface="Calibri" panose="020F0502020204030204" pitchFamily="34" charset="0"/>
            </a:endParaRPr>
          </a:p>
        </p:txBody>
      </p:sp>
      <p:sp>
        <p:nvSpPr>
          <p:cNvPr id="91" name="Google Shape;1167;p64">
            <a:extLst>
              <a:ext uri="{FF2B5EF4-FFF2-40B4-BE49-F238E27FC236}">
                <a16:creationId xmlns:a16="http://schemas.microsoft.com/office/drawing/2014/main" id="{D4EC3DDF-B5F1-914A-886B-F830735A203F}"/>
              </a:ext>
            </a:extLst>
          </p:cNvPr>
          <p:cNvSpPr/>
          <p:nvPr/>
        </p:nvSpPr>
        <p:spPr>
          <a:xfrm>
            <a:off x="10232996" y="4149133"/>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latin typeface="Calibri" panose="020F0502020204030204" pitchFamily="34" charset="0"/>
                <a:cs typeface="Calibri" panose="020F0502020204030204" pitchFamily="34" charset="0"/>
              </a:rPr>
              <a:t>g</a:t>
            </a:r>
            <a:endParaRPr sz="1600" dirty="0">
              <a:latin typeface="Calibri" panose="020F0502020204030204" pitchFamily="34" charset="0"/>
              <a:cs typeface="Calibri" panose="020F0502020204030204" pitchFamily="34" charset="0"/>
            </a:endParaRPr>
          </a:p>
        </p:txBody>
      </p:sp>
      <p:sp>
        <p:nvSpPr>
          <p:cNvPr id="92" name="Google Shape;1168;p64">
            <a:extLst>
              <a:ext uri="{FF2B5EF4-FFF2-40B4-BE49-F238E27FC236}">
                <a16:creationId xmlns:a16="http://schemas.microsoft.com/office/drawing/2014/main" id="{4AC50E5C-A92F-7E42-B592-F73968B0D395}"/>
              </a:ext>
            </a:extLst>
          </p:cNvPr>
          <p:cNvSpPr/>
          <p:nvPr/>
        </p:nvSpPr>
        <p:spPr>
          <a:xfrm>
            <a:off x="10798899" y="3564458"/>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latin typeface="Calibri" panose="020F0502020204030204" pitchFamily="34" charset="0"/>
                <a:cs typeface="Calibri" panose="020F0502020204030204" pitchFamily="34" charset="0"/>
              </a:rPr>
              <a:t>e</a:t>
            </a:r>
            <a:endParaRPr sz="1600" dirty="0">
              <a:latin typeface="Calibri" panose="020F0502020204030204" pitchFamily="34" charset="0"/>
              <a:cs typeface="Calibri" panose="020F0502020204030204" pitchFamily="34" charset="0"/>
            </a:endParaRPr>
          </a:p>
        </p:txBody>
      </p:sp>
      <p:sp>
        <p:nvSpPr>
          <p:cNvPr id="93" name="Google Shape;1169;p64">
            <a:extLst>
              <a:ext uri="{FF2B5EF4-FFF2-40B4-BE49-F238E27FC236}">
                <a16:creationId xmlns:a16="http://schemas.microsoft.com/office/drawing/2014/main" id="{F1DFED9C-31E3-5142-8E8E-FE7D94E96D31}"/>
              </a:ext>
            </a:extLst>
          </p:cNvPr>
          <p:cNvSpPr/>
          <p:nvPr/>
        </p:nvSpPr>
        <p:spPr>
          <a:xfrm>
            <a:off x="11351361" y="4149133"/>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err="1">
                <a:latin typeface="Calibri" panose="020F0502020204030204" pitchFamily="34" charset="0"/>
                <a:cs typeface="Calibri" panose="020F0502020204030204" pitchFamily="34" charset="0"/>
              </a:rPr>
              <a:t>i</a:t>
            </a:r>
            <a:endParaRPr sz="1600" dirty="0">
              <a:latin typeface="Calibri" panose="020F0502020204030204" pitchFamily="34" charset="0"/>
              <a:cs typeface="Calibri" panose="020F0502020204030204" pitchFamily="34" charset="0"/>
            </a:endParaRPr>
          </a:p>
        </p:txBody>
      </p:sp>
      <p:cxnSp>
        <p:nvCxnSpPr>
          <p:cNvPr id="94" name="Google Shape;1170;p64">
            <a:extLst>
              <a:ext uri="{FF2B5EF4-FFF2-40B4-BE49-F238E27FC236}">
                <a16:creationId xmlns:a16="http://schemas.microsoft.com/office/drawing/2014/main" id="{693E3D4C-BB15-FC45-AA5C-041A4AD5A85F}"/>
              </a:ext>
            </a:extLst>
          </p:cNvPr>
          <p:cNvCxnSpPr>
            <a:stCxn id="91" idx="0"/>
            <a:endCxn id="92" idx="2"/>
          </p:cNvCxnSpPr>
          <p:nvPr/>
        </p:nvCxnSpPr>
        <p:spPr>
          <a:xfrm rot="10800000" flipH="1">
            <a:off x="10426045" y="3817332"/>
            <a:ext cx="565800" cy="331800"/>
          </a:xfrm>
          <a:prstGeom prst="straightConnector1">
            <a:avLst/>
          </a:prstGeom>
          <a:noFill/>
          <a:ln w="19050" cap="flat" cmpd="sng">
            <a:solidFill>
              <a:schemeClr val="dk2"/>
            </a:solidFill>
            <a:prstDash val="solid"/>
            <a:round/>
            <a:headEnd type="none" w="med" len="med"/>
            <a:tailEnd type="none" w="med" len="med"/>
          </a:ln>
        </p:spPr>
      </p:cxnSp>
      <p:cxnSp>
        <p:nvCxnSpPr>
          <p:cNvPr id="95" name="Google Shape;1171;p64">
            <a:extLst>
              <a:ext uri="{FF2B5EF4-FFF2-40B4-BE49-F238E27FC236}">
                <a16:creationId xmlns:a16="http://schemas.microsoft.com/office/drawing/2014/main" id="{B44689D6-355D-4F48-ADF0-9BEAA02DA069}"/>
              </a:ext>
            </a:extLst>
          </p:cNvPr>
          <p:cNvCxnSpPr>
            <a:stCxn id="93" idx="0"/>
            <a:endCxn id="92" idx="2"/>
          </p:cNvCxnSpPr>
          <p:nvPr/>
        </p:nvCxnSpPr>
        <p:spPr>
          <a:xfrm rot="10800000">
            <a:off x="10991810" y="3817332"/>
            <a:ext cx="552600" cy="331800"/>
          </a:xfrm>
          <a:prstGeom prst="straightConnector1">
            <a:avLst/>
          </a:prstGeom>
          <a:noFill/>
          <a:ln w="19050" cap="flat" cmpd="sng">
            <a:solidFill>
              <a:schemeClr val="dk2"/>
            </a:solidFill>
            <a:prstDash val="solid"/>
            <a:round/>
            <a:headEnd type="none" w="med" len="med"/>
            <a:tailEnd type="none" w="med" len="med"/>
          </a:ln>
        </p:spPr>
      </p:cxnSp>
      <p:cxnSp>
        <p:nvCxnSpPr>
          <p:cNvPr id="96" name="Google Shape;1173;p64">
            <a:extLst>
              <a:ext uri="{FF2B5EF4-FFF2-40B4-BE49-F238E27FC236}">
                <a16:creationId xmlns:a16="http://schemas.microsoft.com/office/drawing/2014/main" id="{EED42A4E-F7BD-7040-AB3F-256664FE23CB}"/>
              </a:ext>
            </a:extLst>
          </p:cNvPr>
          <p:cNvCxnSpPr>
            <a:stCxn id="92" idx="2"/>
            <a:endCxn id="90" idx="0"/>
          </p:cNvCxnSpPr>
          <p:nvPr/>
        </p:nvCxnSpPr>
        <p:spPr>
          <a:xfrm flipH="1">
            <a:off x="9866949" y="3817358"/>
            <a:ext cx="1125000" cy="331800"/>
          </a:xfrm>
          <a:prstGeom prst="straightConnector1">
            <a:avLst/>
          </a:prstGeom>
          <a:noFill/>
          <a:ln w="19050" cap="flat" cmpd="sng">
            <a:solidFill>
              <a:schemeClr val="dk2"/>
            </a:solidFill>
            <a:prstDash val="solid"/>
            <a:round/>
            <a:headEnd type="none" w="med" len="med"/>
            <a:tailEnd type="none" w="med" len="med"/>
          </a:ln>
        </p:spPr>
      </p:cxnSp>
      <p:sp>
        <p:nvSpPr>
          <p:cNvPr id="97" name="Google Shape;1174;p64">
            <a:extLst>
              <a:ext uri="{FF2B5EF4-FFF2-40B4-BE49-F238E27FC236}">
                <a16:creationId xmlns:a16="http://schemas.microsoft.com/office/drawing/2014/main" id="{DDC765A0-1126-7646-BE76-8D5B217AD55D}"/>
              </a:ext>
            </a:extLst>
          </p:cNvPr>
          <p:cNvSpPr/>
          <p:nvPr/>
        </p:nvSpPr>
        <p:spPr>
          <a:xfrm>
            <a:off x="11874363" y="4452928"/>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latin typeface="Calibri" panose="020F0502020204030204" pitchFamily="34" charset="0"/>
                <a:cs typeface="Calibri" panose="020F0502020204030204" pitchFamily="34" charset="0"/>
              </a:rPr>
              <a:t>j</a:t>
            </a:r>
            <a:endParaRPr sz="1600" dirty="0">
              <a:latin typeface="Calibri" panose="020F0502020204030204" pitchFamily="34" charset="0"/>
              <a:cs typeface="Calibri" panose="020F0502020204030204" pitchFamily="34" charset="0"/>
            </a:endParaRPr>
          </a:p>
        </p:txBody>
      </p:sp>
      <p:cxnSp>
        <p:nvCxnSpPr>
          <p:cNvPr id="98" name="Google Shape;1175;p64">
            <a:extLst>
              <a:ext uri="{FF2B5EF4-FFF2-40B4-BE49-F238E27FC236}">
                <a16:creationId xmlns:a16="http://schemas.microsoft.com/office/drawing/2014/main" id="{8CDB79D8-A9A7-0D4B-ABDF-83319F08608A}"/>
              </a:ext>
            </a:extLst>
          </p:cNvPr>
          <p:cNvCxnSpPr>
            <a:cxnSpLocks/>
            <a:endCxn id="92" idx="2"/>
          </p:cNvCxnSpPr>
          <p:nvPr/>
        </p:nvCxnSpPr>
        <p:spPr>
          <a:xfrm rot="10800000">
            <a:off x="10992093" y="3817332"/>
            <a:ext cx="1111500" cy="331800"/>
          </a:xfrm>
          <a:prstGeom prst="straightConnector1">
            <a:avLst/>
          </a:prstGeom>
          <a:noFill/>
          <a:ln w="19050" cap="flat" cmpd="sng">
            <a:solidFill>
              <a:schemeClr val="dk2"/>
            </a:solidFill>
            <a:prstDash val="solid"/>
            <a:round/>
            <a:headEnd type="none" w="med" len="med"/>
            <a:tailEnd type="none" w="med" len="med"/>
          </a:ln>
        </p:spPr>
      </p:cxnSp>
      <p:sp>
        <p:nvSpPr>
          <p:cNvPr id="99" name="Google Shape;1176;p64">
            <a:extLst>
              <a:ext uri="{FF2B5EF4-FFF2-40B4-BE49-F238E27FC236}">
                <a16:creationId xmlns:a16="http://schemas.microsoft.com/office/drawing/2014/main" id="{AE2336B6-5E42-114A-B325-0E59714DE7E7}"/>
              </a:ext>
            </a:extLst>
          </p:cNvPr>
          <p:cNvSpPr/>
          <p:nvPr/>
        </p:nvSpPr>
        <p:spPr>
          <a:xfrm>
            <a:off x="10792177" y="4149133"/>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latin typeface="Calibri" panose="020F0502020204030204" pitchFamily="34" charset="0"/>
                <a:cs typeface="Calibri" panose="020F0502020204030204" pitchFamily="34" charset="0"/>
              </a:rPr>
              <a:t>h</a:t>
            </a:r>
            <a:endParaRPr sz="1600" dirty="0">
              <a:latin typeface="Calibri" panose="020F0502020204030204" pitchFamily="34" charset="0"/>
              <a:cs typeface="Calibri" panose="020F0502020204030204" pitchFamily="34" charset="0"/>
            </a:endParaRPr>
          </a:p>
        </p:txBody>
      </p:sp>
      <p:cxnSp>
        <p:nvCxnSpPr>
          <p:cNvPr id="100" name="Google Shape;1177;p64">
            <a:extLst>
              <a:ext uri="{FF2B5EF4-FFF2-40B4-BE49-F238E27FC236}">
                <a16:creationId xmlns:a16="http://schemas.microsoft.com/office/drawing/2014/main" id="{7E025E04-9531-E044-8C44-20ABC7FB6167}"/>
              </a:ext>
            </a:extLst>
          </p:cNvPr>
          <p:cNvCxnSpPr>
            <a:stCxn id="99" idx="0"/>
            <a:endCxn id="92" idx="2"/>
          </p:cNvCxnSpPr>
          <p:nvPr/>
        </p:nvCxnSpPr>
        <p:spPr>
          <a:xfrm rot="10800000" flipH="1">
            <a:off x="10985227" y="3817332"/>
            <a:ext cx="6600" cy="331800"/>
          </a:xfrm>
          <a:prstGeom prst="straightConnector1">
            <a:avLst/>
          </a:prstGeom>
          <a:noFill/>
          <a:ln w="19050" cap="flat" cmpd="sng">
            <a:solidFill>
              <a:schemeClr val="dk2"/>
            </a:solidFill>
            <a:prstDash val="solid"/>
            <a:round/>
            <a:headEnd type="none" w="med" len="med"/>
            <a:tailEnd type="none" w="med" len="med"/>
          </a:ln>
        </p:spPr>
      </p:cxnSp>
      <p:cxnSp>
        <p:nvCxnSpPr>
          <p:cNvPr id="101" name="Google Shape;1084;p60">
            <a:extLst>
              <a:ext uri="{FF2B5EF4-FFF2-40B4-BE49-F238E27FC236}">
                <a16:creationId xmlns:a16="http://schemas.microsoft.com/office/drawing/2014/main" id="{D8A851D4-6412-2043-8718-D1DBA2561260}"/>
              </a:ext>
            </a:extLst>
          </p:cNvPr>
          <p:cNvCxnSpPr>
            <a:cxnSpLocks/>
            <a:stCxn id="92" idx="0"/>
            <a:endCxn id="83" idx="2"/>
          </p:cNvCxnSpPr>
          <p:nvPr/>
        </p:nvCxnSpPr>
        <p:spPr>
          <a:xfrm flipH="1" flipV="1">
            <a:off x="8525901" y="3476761"/>
            <a:ext cx="2466048" cy="87697"/>
          </a:xfrm>
          <a:prstGeom prst="straightConnector1">
            <a:avLst/>
          </a:prstGeom>
          <a:noFill/>
          <a:ln w="19050" cap="flat" cmpd="sng">
            <a:solidFill>
              <a:schemeClr val="dk2"/>
            </a:solidFill>
            <a:prstDash val="solid"/>
            <a:round/>
            <a:headEnd type="none" w="med" len="med"/>
            <a:tailEnd type="none" w="med" len="med"/>
          </a:ln>
        </p:spPr>
      </p:cxnSp>
      <p:cxnSp>
        <p:nvCxnSpPr>
          <p:cNvPr id="105" name="Straight Connector 104">
            <a:extLst>
              <a:ext uri="{FF2B5EF4-FFF2-40B4-BE49-F238E27FC236}">
                <a16:creationId xmlns:a16="http://schemas.microsoft.com/office/drawing/2014/main" id="{83981E2F-3FE3-EA4E-984E-6D1002CC9A0D}"/>
              </a:ext>
            </a:extLst>
          </p:cNvPr>
          <p:cNvCxnSpPr/>
          <p:nvPr/>
        </p:nvCxnSpPr>
        <p:spPr>
          <a:xfrm>
            <a:off x="4195804" y="2867248"/>
            <a:ext cx="0" cy="19950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6FC1D55-2172-9241-A764-AEA0202DA2F0}"/>
              </a:ext>
            </a:extLst>
          </p:cNvPr>
          <p:cNvCxnSpPr/>
          <p:nvPr/>
        </p:nvCxnSpPr>
        <p:spPr>
          <a:xfrm>
            <a:off x="8176133" y="2748947"/>
            <a:ext cx="0" cy="2113302"/>
          </a:xfrm>
          <a:prstGeom prst="line">
            <a:avLst/>
          </a:prstGeom>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73754BAC-9562-CD4B-8BFE-050D50A3CE3E}"/>
              </a:ext>
            </a:extLst>
          </p:cNvPr>
          <p:cNvSpPr txBox="1"/>
          <p:nvPr/>
        </p:nvSpPr>
        <p:spPr>
          <a:xfrm>
            <a:off x="735427" y="2600770"/>
            <a:ext cx="2053639" cy="369332"/>
          </a:xfrm>
          <a:prstGeom prst="rect">
            <a:avLst/>
          </a:prstGeom>
          <a:noFill/>
        </p:spPr>
        <p:txBody>
          <a:bodyPr wrap="none" rtlCol="0">
            <a:spAutoFit/>
          </a:bodyPr>
          <a:lstStyle/>
          <a:p>
            <a:r>
              <a:rPr lang="en-US" dirty="0"/>
              <a:t>original disjoint sets</a:t>
            </a:r>
          </a:p>
        </p:txBody>
      </p:sp>
      <p:sp>
        <p:nvSpPr>
          <p:cNvPr id="109" name="TextBox 108">
            <a:extLst>
              <a:ext uri="{FF2B5EF4-FFF2-40B4-BE49-F238E27FC236}">
                <a16:creationId xmlns:a16="http://schemas.microsoft.com/office/drawing/2014/main" id="{B927C90F-ED52-D247-A47D-79F17B9CB695}"/>
              </a:ext>
            </a:extLst>
          </p:cNvPr>
          <p:cNvSpPr txBox="1"/>
          <p:nvPr/>
        </p:nvSpPr>
        <p:spPr>
          <a:xfrm>
            <a:off x="4984698" y="2313899"/>
            <a:ext cx="1902509" cy="369332"/>
          </a:xfrm>
          <a:prstGeom prst="rect">
            <a:avLst/>
          </a:prstGeom>
          <a:noFill/>
        </p:spPr>
        <p:txBody>
          <a:bodyPr wrap="none" rtlCol="0">
            <a:spAutoFit/>
          </a:bodyPr>
          <a:lstStyle/>
          <a:p>
            <a:r>
              <a:rPr lang="en-US" dirty="0"/>
              <a:t>after union by size</a:t>
            </a:r>
          </a:p>
        </p:txBody>
      </p:sp>
      <p:sp>
        <p:nvSpPr>
          <p:cNvPr id="110" name="TextBox 109">
            <a:extLst>
              <a:ext uri="{FF2B5EF4-FFF2-40B4-BE49-F238E27FC236}">
                <a16:creationId xmlns:a16="http://schemas.microsoft.com/office/drawing/2014/main" id="{9598E63A-3ED4-024D-8A09-89AC024DF6EE}"/>
              </a:ext>
            </a:extLst>
          </p:cNvPr>
          <p:cNvSpPr txBox="1"/>
          <p:nvPr/>
        </p:nvSpPr>
        <p:spPr>
          <a:xfrm>
            <a:off x="8385070" y="2368654"/>
            <a:ext cx="3806491" cy="369332"/>
          </a:xfrm>
          <a:prstGeom prst="rect">
            <a:avLst/>
          </a:prstGeom>
          <a:noFill/>
        </p:spPr>
        <p:txBody>
          <a:bodyPr wrap="none" rtlCol="0">
            <a:spAutoFit/>
          </a:bodyPr>
          <a:lstStyle/>
          <a:p>
            <a:r>
              <a:rPr lang="en-US" dirty="0"/>
              <a:t>what should happen instead/optimally</a:t>
            </a:r>
          </a:p>
        </p:txBody>
      </p:sp>
      <p:sp>
        <p:nvSpPr>
          <p:cNvPr id="111" name="TextBox 110">
            <a:extLst>
              <a:ext uri="{FF2B5EF4-FFF2-40B4-BE49-F238E27FC236}">
                <a16:creationId xmlns:a16="http://schemas.microsoft.com/office/drawing/2014/main" id="{0BBFB0E8-5BE9-864D-A721-37F81AC2A6B4}"/>
              </a:ext>
            </a:extLst>
          </p:cNvPr>
          <p:cNvSpPr txBox="1"/>
          <p:nvPr/>
        </p:nvSpPr>
        <p:spPr>
          <a:xfrm>
            <a:off x="4825894" y="4616548"/>
            <a:ext cx="2028825" cy="369332"/>
          </a:xfrm>
          <a:prstGeom prst="rect">
            <a:avLst/>
          </a:prstGeom>
          <a:noFill/>
        </p:spPr>
        <p:txBody>
          <a:bodyPr wrap="none" rtlCol="0">
            <a:spAutoFit/>
          </a:bodyPr>
          <a:lstStyle/>
          <a:p>
            <a:r>
              <a:rPr lang="en-US" dirty="0"/>
              <a:t>size = 10, height = 3</a:t>
            </a:r>
          </a:p>
        </p:txBody>
      </p:sp>
      <p:sp>
        <p:nvSpPr>
          <p:cNvPr id="112" name="TextBox 111">
            <a:extLst>
              <a:ext uri="{FF2B5EF4-FFF2-40B4-BE49-F238E27FC236}">
                <a16:creationId xmlns:a16="http://schemas.microsoft.com/office/drawing/2014/main" id="{2B0D9F5D-662D-7147-9FB2-B13BE8354F7F}"/>
              </a:ext>
            </a:extLst>
          </p:cNvPr>
          <p:cNvSpPr txBox="1"/>
          <p:nvPr/>
        </p:nvSpPr>
        <p:spPr>
          <a:xfrm>
            <a:off x="9156174" y="4616548"/>
            <a:ext cx="2028825" cy="369332"/>
          </a:xfrm>
          <a:prstGeom prst="rect">
            <a:avLst/>
          </a:prstGeom>
          <a:noFill/>
        </p:spPr>
        <p:txBody>
          <a:bodyPr wrap="none" rtlCol="0">
            <a:spAutoFit/>
          </a:bodyPr>
          <a:lstStyle/>
          <a:p>
            <a:r>
              <a:rPr lang="en-US" dirty="0"/>
              <a:t>size = 10, height = 2</a:t>
            </a:r>
          </a:p>
        </p:txBody>
      </p:sp>
    </p:spTree>
    <p:extLst>
      <p:ext uri="{BB962C8B-B14F-4D97-AF65-F5344CB8AC3E}">
        <p14:creationId xmlns:p14="http://schemas.microsoft.com/office/powerpoint/2010/main" val="1769999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D7EF-AE39-3E40-8940-CE2636186009}"/>
              </a:ext>
            </a:extLst>
          </p:cNvPr>
          <p:cNvSpPr>
            <a:spLocks noGrp="1"/>
          </p:cNvSpPr>
          <p:nvPr>
            <p:ph type="title"/>
          </p:nvPr>
        </p:nvSpPr>
        <p:spPr/>
        <p:txBody>
          <a:bodyPr/>
          <a:lstStyle/>
          <a:p>
            <a:r>
              <a:rPr lang="en-US" dirty="0"/>
              <a:t>small aside (just to satisfy curiosity):</a:t>
            </a:r>
          </a:p>
        </p:txBody>
      </p:sp>
      <p:sp>
        <p:nvSpPr>
          <p:cNvPr id="4" name="Footer Placeholder 3">
            <a:extLst>
              <a:ext uri="{FF2B5EF4-FFF2-40B4-BE49-F238E27FC236}">
                <a16:creationId xmlns:a16="http://schemas.microsoft.com/office/drawing/2014/main" id="{319F61DA-6800-A741-9A91-694F3F24467F}"/>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55B9CEF-2961-794F-8BF9-B319C2672665}"/>
              </a:ext>
            </a:extLst>
          </p:cNvPr>
          <p:cNvSpPr>
            <a:spLocks noGrp="1"/>
          </p:cNvSpPr>
          <p:nvPr>
            <p:ph type="sldNum" sz="quarter" idx="12"/>
          </p:nvPr>
        </p:nvSpPr>
        <p:spPr/>
        <p:txBody>
          <a:bodyPr/>
          <a:lstStyle/>
          <a:p>
            <a:fld id="{659665DE-58FC-41F4-AC58-2C90A5E00527}" type="slidenum">
              <a:rPr lang="en-US" smtClean="0"/>
              <a:t>18</a:t>
            </a:fld>
            <a:endParaRPr lang="en-US"/>
          </a:p>
        </p:txBody>
      </p:sp>
      <p:sp>
        <p:nvSpPr>
          <p:cNvPr id="6" name="Content Placeholder 5">
            <a:extLst>
              <a:ext uri="{FF2B5EF4-FFF2-40B4-BE49-F238E27FC236}">
                <a16:creationId xmlns:a16="http://schemas.microsoft.com/office/drawing/2014/main" id="{E90717EA-0714-6048-B1AF-F2687B282F88}"/>
              </a:ext>
            </a:extLst>
          </p:cNvPr>
          <p:cNvSpPr txBox="1">
            <a:spLocks noGrp="1"/>
          </p:cNvSpPr>
          <p:nvPr>
            <p:ph idx="1"/>
          </p:nvPr>
        </p:nvSpPr>
        <p:spPr>
          <a:xfrm>
            <a:off x="575240" y="1463857"/>
            <a:ext cx="7103098" cy="1636345"/>
          </a:xfrm>
          <a:prstGeom prst="rect">
            <a:avLst/>
          </a:prstGeom>
          <a:noFill/>
        </p:spPr>
        <p:txBody>
          <a:bodyPr wrap="none" rtlCol="0">
            <a:spAutoFit/>
          </a:bodyPr>
          <a:lstStyle/>
          <a:p>
            <a:pPr marL="0" indent="0">
              <a:spcBef>
                <a:spcPts val="600"/>
              </a:spcBef>
              <a:buNone/>
            </a:pPr>
            <a:r>
              <a:rPr lang="en-US" dirty="0">
                <a:solidFill>
                  <a:schemeClr val="tx1">
                    <a:lumMod val="50000"/>
                    <a:lumOff val="50000"/>
                  </a:schemeClr>
                </a:solidFill>
              </a:rPr>
              <a:t>why not use the height of the tree?</a:t>
            </a:r>
          </a:p>
          <a:p>
            <a:pPr lvl="1">
              <a:spcBef>
                <a:spcPts val="600"/>
              </a:spcBef>
            </a:pPr>
            <a:r>
              <a:rPr lang="en-US" dirty="0" err="1">
                <a:solidFill>
                  <a:schemeClr val="tx1">
                    <a:lumMod val="50000"/>
                    <a:lumOff val="50000"/>
                  </a:schemeClr>
                </a:solidFill>
              </a:rPr>
              <a:t>QuickUnionByHeightTrees</a:t>
            </a:r>
            <a:r>
              <a:rPr lang="en-US" dirty="0">
                <a:solidFill>
                  <a:schemeClr val="tx1">
                    <a:lumMod val="50000"/>
                    <a:lumOff val="50000"/>
                  </a:schemeClr>
                </a:solidFill>
              </a:rPr>
              <a:t> runtime is asymptotically the same: </a:t>
            </a:r>
            <a:r>
              <a:rPr lang="en-US" dirty="0" err="1">
                <a:solidFill>
                  <a:schemeClr val="tx1">
                    <a:lumMod val="50000"/>
                    <a:lumOff val="50000"/>
                  </a:schemeClr>
                </a:solidFill>
              </a:rPr>
              <a:t>Θ</a:t>
            </a:r>
            <a:r>
              <a:rPr lang="en-US" dirty="0">
                <a:solidFill>
                  <a:schemeClr val="tx1">
                    <a:lumMod val="50000"/>
                    <a:lumOff val="50000"/>
                  </a:schemeClr>
                </a:solidFill>
              </a:rPr>
              <a:t>(log(N))</a:t>
            </a:r>
          </a:p>
          <a:p>
            <a:pPr lvl="1">
              <a:spcBef>
                <a:spcPts val="600"/>
              </a:spcBef>
            </a:pPr>
            <a:r>
              <a:rPr lang="en-US" dirty="0">
                <a:solidFill>
                  <a:schemeClr val="tx1">
                    <a:lumMod val="50000"/>
                    <a:lumOff val="50000"/>
                  </a:schemeClr>
                </a:solidFill>
              </a:rPr>
              <a:t>It’s easier to track weights than heights</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4185072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38726-F098-B047-B0D2-CBA092CC0EE6}"/>
              </a:ext>
            </a:extLst>
          </p:cNvPr>
          <p:cNvSpPr>
            <a:spLocks noGrp="1"/>
          </p:cNvSpPr>
          <p:nvPr>
            <p:ph type="title"/>
          </p:nvPr>
        </p:nvSpPr>
        <p:spPr/>
        <p:txBody>
          <a:bodyPr/>
          <a:lstStyle/>
          <a:p>
            <a:r>
              <a:rPr lang="en-US" dirty="0"/>
              <a:t>Questions break</a:t>
            </a:r>
          </a:p>
        </p:txBody>
      </p:sp>
      <p:sp>
        <p:nvSpPr>
          <p:cNvPr id="3" name="Footer Placeholder 2">
            <a:extLst>
              <a:ext uri="{FF2B5EF4-FFF2-40B4-BE49-F238E27FC236}">
                <a16:creationId xmlns:a16="http://schemas.microsoft.com/office/drawing/2014/main" id="{15745CA4-44BA-DA42-B279-7BCF53D2BB3E}"/>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F76D1495-C46A-ED48-AA56-3986AAEEC033}"/>
              </a:ext>
            </a:extLst>
          </p:cNvPr>
          <p:cNvSpPr>
            <a:spLocks noGrp="1"/>
          </p:cNvSpPr>
          <p:nvPr>
            <p:ph type="sldNum" sz="quarter" idx="12"/>
          </p:nvPr>
        </p:nvSpPr>
        <p:spPr/>
        <p:txBody>
          <a:bodyPr/>
          <a:lstStyle/>
          <a:p>
            <a:fld id="{659665DE-58FC-41F4-AC58-2C90A5E00527}" type="slidenum">
              <a:rPr lang="en-US" smtClean="0"/>
              <a:pPr/>
              <a:t>19</a:t>
            </a:fld>
            <a:endParaRPr lang="en-US"/>
          </a:p>
        </p:txBody>
      </p:sp>
      <p:sp>
        <p:nvSpPr>
          <p:cNvPr id="5" name="Text Placeholder 4">
            <a:extLst>
              <a:ext uri="{FF2B5EF4-FFF2-40B4-BE49-F238E27FC236}">
                <a16:creationId xmlns:a16="http://schemas.microsoft.com/office/drawing/2014/main" id="{EF926AB7-AF87-8C4E-9234-F5E12F7802B6}"/>
              </a:ext>
            </a:extLst>
          </p:cNvPr>
          <p:cNvSpPr>
            <a:spLocks noGrp="1"/>
          </p:cNvSpPr>
          <p:nvPr>
            <p:ph type="body" idx="1"/>
          </p:nvPr>
        </p:nvSpPr>
        <p:spPr/>
        <p:txBody>
          <a:bodyPr/>
          <a:lstStyle/>
          <a:p>
            <a:r>
              <a:rPr lang="en-US" dirty="0" err="1"/>
              <a:t>QuickUnionBySizeCompressingTrees</a:t>
            </a:r>
            <a:endParaRPr lang="en-US" dirty="0"/>
          </a:p>
        </p:txBody>
      </p:sp>
    </p:spTree>
    <p:extLst>
      <p:ext uri="{BB962C8B-B14F-4D97-AF65-F5344CB8AC3E}">
        <p14:creationId xmlns:p14="http://schemas.microsoft.com/office/powerpoint/2010/main" val="2800088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FCF40-EE0B-3641-90F7-3706966CE770}"/>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F5230DB0-F200-4C4C-A5D6-A843D2A9DF2C}"/>
              </a:ext>
            </a:extLst>
          </p:cNvPr>
          <p:cNvSpPr>
            <a:spLocks noGrp="1"/>
          </p:cNvSpPr>
          <p:nvPr>
            <p:ph idx="1"/>
          </p:nvPr>
        </p:nvSpPr>
        <p:spPr/>
        <p:txBody>
          <a:bodyPr/>
          <a:lstStyle/>
          <a:p>
            <a:r>
              <a:rPr lang="en-US" dirty="0"/>
              <a:t>Project 4 due Wednesday May 20</a:t>
            </a:r>
            <a:r>
              <a:rPr lang="en-US" baseline="30000" dirty="0"/>
              <a:t>th</a:t>
            </a:r>
            <a:endParaRPr lang="en-US" dirty="0"/>
          </a:p>
          <a:p>
            <a:pPr lvl="1"/>
            <a:r>
              <a:rPr lang="en-US" dirty="0"/>
              <a:t>Please start now</a:t>
            </a:r>
          </a:p>
          <a:p>
            <a:pPr lvl="1"/>
            <a:r>
              <a:rPr lang="en-US" dirty="0"/>
              <a:t>Last assignment to use late days on</a:t>
            </a:r>
          </a:p>
          <a:p>
            <a:pPr lvl="1"/>
            <a:r>
              <a:rPr lang="en-US" dirty="0"/>
              <a:t>Will use Dijkstra’s code for last programming project</a:t>
            </a:r>
          </a:p>
          <a:p>
            <a:r>
              <a:rPr lang="en-US" dirty="0"/>
              <a:t>Exercise 4 due Friday May 15</a:t>
            </a:r>
            <a:r>
              <a:rPr lang="en-US" baseline="30000" dirty="0"/>
              <a:t>th</a:t>
            </a:r>
            <a:r>
              <a:rPr lang="en-US" dirty="0"/>
              <a:t> </a:t>
            </a:r>
          </a:p>
        </p:txBody>
      </p:sp>
      <p:sp>
        <p:nvSpPr>
          <p:cNvPr id="4" name="Slide Number Placeholder 3">
            <a:extLst>
              <a:ext uri="{FF2B5EF4-FFF2-40B4-BE49-F238E27FC236}">
                <a16:creationId xmlns:a16="http://schemas.microsoft.com/office/drawing/2014/main" id="{4BB675F8-4586-C54A-8A5F-6F51C3DD4219}"/>
              </a:ext>
            </a:extLst>
          </p:cNvPr>
          <p:cNvSpPr>
            <a:spLocks noGrp="1"/>
          </p:cNvSpPr>
          <p:nvPr>
            <p:ph type="sldNum" sz="quarter" idx="12"/>
          </p:nvPr>
        </p:nvSpPr>
        <p:spPr/>
        <p:txBody>
          <a:bodyPr/>
          <a:lstStyle/>
          <a:p>
            <a:fld id="{659665DE-58FC-41F4-AC58-2C90A5E00527}" type="slidenum">
              <a:rPr lang="en-US" smtClean="0"/>
              <a:t>2</a:t>
            </a:fld>
            <a:endParaRPr lang="en-US"/>
          </a:p>
        </p:txBody>
      </p:sp>
      <p:sp>
        <p:nvSpPr>
          <p:cNvPr id="5" name="Footer Placeholder 4">
            <a:extLst>
              <a:ext uri="{FF2B5EF4-FFF2-40B4-BE49-F238E27FC236}">
                <a16:creationId xmlns:a16="http://schemas.microsoft.com/office/drawing/2014/main" id="{D4152706-636C-6E41-AA3F-48CDF36E7E6F}"/>
              </a:ext>
            </a:extLst>
          </p:cNvPr>
          <p:cNvSpPr>
            <a:spLocks noGrp="1"/>
          </p:cNvSpPr>
          <p:nvPr>
            <p:ph type="ftr" sz="quarter" idx="11"/>
          </p:nvPr>
        </p:nvSpPr>
        <p:spPr/>
        <p:txBody>
          <a:bodyPr/>
          <a:lstStyle/>
          <a:p>
            <a:r>
              <a:rPr lang="en-US"/>
              <a:t>CSE 373 20 SP – champion &amp; Chun</a:t>
            </a:r>
            <a:endParaRPr lang="en-US" dirty="0"/>
          </a:p>
        </p:txBody>
      </p:sp>
    </p:spTree>
    <p:extLst>
      <p:ext uri="{BB962C8B-B14F-4D97-AF65-F5344CB8AC3E}">
        <p14:creationId xmlns:p14="http://schemas.microsoft.com/office/powerpoint/2010/main" val="4250380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B646-71A5-2449-A6CD-BC216C048E3B}"/>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C5216AF4-7414-744B-A199-C3E5D1EBA589}"/>
              </a:ext>
            </a:extLst>
          </p:cNvPr>
          <p:cNvSpPr>
            <a:spLocks noGrp="1"/>
          </p:cNvSpPr>
          <p:nvPr>
            <p:ph idx="1"/>
          </p:nvPr>
        </p:nvSpPr>
        <p:spPr/>
        <p:txBody>
          <a:bodyPr>
            <a:normAutofit/>
          </a:bodyPr>
          <a:lstStyle/>
          <a:p>
            <a:r>
              <a:rPr lang="en-US" dirty="0"/>
              <a:t>- Disjoint Sets ADT</a:t>
            </a:r>
          </a:p>
          <a:p>
            <a:r>
              <a:rPr lang="en-US" dirty="0"/>
              <a:t>- Context, examples</a:t>
            </a:r>
          </a:p>
          <a:p>
            <a:r>
              <a:rPr lang="en-US" dirty="0"/>
              <a:t>- Different implementations (most of them are just optimizations of the previous)! </a:t>
            </a:r>
          </a:p>
          <a:p>
            <a:pPr marL="630936" lvl="1" indent="-457200">
              <a:buFont typeface="+mj-lt"/>
              <a:buAutoNum type="arabicPeriod"/>
            </a:pPr>
            <a:r>
              <a:rPr lang="en-US" dirty="0" err="1"/>
              <a:t>QuickFind</a:t>
            </a:r>
            <a:r>
              <a:rPr lang="en-US" dirty="0"/>
              <a:t> implementation (HashMap based)</a:t>
            </a:r>
          </a:p>
          <a:p>
            <a:pPr marL="630936" lvl="1" indent="-457200">
              <a:buFont typeface="+mj-lt"/>
              <a:buAutoNum type="arabicPeriod"/>
            </a:pPr>
            <a:r>
              <a:rPr lang="en-US" dirty="0" err="1"/>
              <a:t>QuickUnionTrees</a:t>
            </a:r>
            <a:endParaRPr lang="en-US" dirty="0"/>
          </a:p>
          <a:p>
            <a:pPr marL="630936" lvl="1" indent="-457200">
              <a:buFont typeface="+mj-lt"/>
              <a:buAutoNum type="arabicPeriod"/>
            </a:pPr>
            <a:r>
              <a:rPr lang="en-US" dirty="0" err="1"/>
              <a:t>QuickUnionBySizeTrees</a:t>
            </a:r>
            <a:endParaRPr lang="en-US" dirty="0"/>
          </a:p>
          <a:p>
            <a:pPr marL="630936" lvl="1" indent="-457200">
              <a:buFont typeface="+mj-lt"/>
              <a:buAutoNum type="arabicPeriod"/>
            </a:pPr>
            <a:r>
              <a:rPr lang="en-US" dirty="0" err="1"/>
              <a:t>QuickUnionBySizeCompressingTrees</a:t>
            </a:r>
            <a:endParaRPr lang="en-US" dirty="0"/>
          </a:p>
          <a:p>
            <a:pPr marL="630936" lvl="1" indent="-457200">
              <a:buFont typeface="+mj-lt"/>
              <a:buAutoNum type="arabicPeriod"/>
            </a:pPr>
            <a:r>
              <a:rPr lang="en-US" dirty="0" err="1"/>
              <a:t>ArrayQuickUnionBySizeCompressing</a:t>
            </a:r>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9A1368DF-77F9-CE47-97FF-8B6F2DCC6FA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1C75295-F823-2845-96A5-692530B29395}"/>
              </a:ext>
            </a:extLst>
          </p:cNvPr>
          <p:cNvSpPr>
            <a:spLocks noGrp="1"/>
          </p:cNvSpPr>
          <p:nvPr>
            <p:ph type="sldNum" sz="quarter" idx="12"/>
          </p:nvPr>
        </p:nvSpPr>
        <p:spPr/>
        <p:txBody>
          <a:bodyPr/>
          <a:lstStyle/>
          <a:p>
            <a:fld id="{659665DE-58FC-41F4-AC58-2C90A5E00527}" type="slidenum">
              <a:rPr lang="en-US" smtClean="0"/>
              <a:t>20</a:t>
            </a:fld>
            <a:endParaRPr lang="en-US"/>
          </a:p>
        </p:txBody>
      </p:sp>
    </p:spTree>
    <p:extLst>
      <p:ext uri="{BB962C8B-B14F-4D97-AF65-F5344CB8AC3E}">
        <p14:creationId xmlns:p14="http://schemas.microsoft.com/office/powerpoint/2010/main" val="1342945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0676-CB2D-430B-A109-2239B45BF933}"/>
              </a:ext>
            </a:extLst>
          </p:cNvPr>
          <p:cNvSpPr>
            <a:spLocks noGrp="1"/>
          </p:cNvSpPr>
          <p:nvPr>
            <p:ph type="title"/>
          </p:nvPr>
        </p:nvSpPr>
        <p:spPr/>
        <p:txBody>
          <a:bodyPr/>
          <a:lstStyle/>
          <a:p>
            <a:r>
              <a:rPr lang="en-US" sz="2667" dirty="0"/>
              <a:t>Modifying Data Structures To Preserve Invariants</a:t>
            </a:r>
          </a:p>
        </p:txBody>
      </p:sp>
      <p:sp>
        <p:nvSpPr>
          <p:cNvPr id="3" name="Content Placeholder 2">
            <a:extLst>
              <a:ext uri="{FF2B5EF4-FFF2-40B4-BE49-F238E27FC236}">
                <a16:creationId xmlns:a16="http://schemas.microsoft.com/office/drawing/2014/main" id="{CB00286C-DC8B-4BC8-B8A7-1D69B8AD9339}"/>
              </a:ext>
            </a:extLst>
          </p:cNvPr>
          <p:cNvSpPr>
            <a:spLocks noGrp="1"/>
          </p:cNvSpPr>
          <p:nvPr>
            <p:ph idx="1"/>
          </p:nvPr>
        </p:nvSpPr>
        <p:spPr>
          <a:xfrm>
            <a:off x="1920875" y="1197679"/>
            <a:ext cx="8366125" cy="5444859"/>
          </a:xfrm>
        </p:spPr>
        <p:txBody>
          <a:bodyPr/>
          <a:lstStyle/>
          <a:p>
            <a:r>
              <a:rPr lang="en-US" dirty="0"/>
              <a:t>Thus far, the modifications we’ve studied are designed to </a:t>
            </a:r>
            <a:r>
              <a:rPr lang="en-US" i="1" dirty="0"/>
              <a:t>preserve invariants</a:t>
            </a:r>
            <a:r>
              <a:rPr lang="en-US" dirty="0"/>
              <a:t> (aka “repair the data structure”)</a:t>
            </a:r>
          </a:p>
          <a:p>
            <a:pPr lvl="1"/>
            <a:r>
              <a:rPr lang="en-US" b="1" dirty="0"/>
              <a:t>Tree rotations</a:t>
            </a:r>
            <a:r>
              <a:rPr lang="en-US" dirty="0"/>
              <a:t>: preserve AVL height invariant so we guarantee log(n) height and log(n) runtime for worst case if we need to traverse to the bottom of the tree</a:t>
            </a:r>
          </a:p>
          <a:p>
            <a:pPr lvl="1"/>
            <a:r>
              <a:rPr lang="en-US" b="1" dirty="0"/>
              <a:t>heap percolations: </a:t>
            </a:r>
            <a:r>
              <a:rPr lang="en-US" dirty="0"/>
              <a:t>preserve heap sorted invariants so we can find Min/Max still in constant time</a:t>
            </a:r>
            <a:br>
              <a:rPr lang="en-US" dirty="0"/>
            </a:br>
            <a:endParaRPr lang="en-US" dirty="0"/>
          </a:p>
          <a:p>
            <a:r>
              <a:rPr lang="en-US" dirty="0"/>
              <a:t>Notably, the modifications don’t improve runtime between identical method calls.</a:t>
            </a:r>
          </a:p>
          <a:p>
            <a:endParaRPr lang="en-US" dirty="0"/>
          </a:p>
          <a:p>
            <a:r>
              <a:rPr lang="en-US" dirty="0"/>
              <a:t>Path compression is entirely different: we are modifying the tree structure to </a:t>
            </a:r>
            <a:r>
              <a:rPr lang="en-US" i="1" dirty="0"/>
              <a:t>improve future performance of related method calls. </a:t>
            </a:r>
          </a:p>
          <a:p>
            <a:endParaRPr lang="en-US" dirty="0"/>
          </a:p>
        </p:txBody>
      </p:sp>
      <p:sp>
        <p:nvSpPr>
          <p:cNvPr id="4" name="Slide Number Placeholder 3">
            <a:extLst>
              <a:ext uri="{FF2B5EF4-FFF2-40B4-BE49-F238E27FC236}">
                <a16:creationId xmlns:a16="http://schemas.microsoft.com/office/drawing/2014/main" id="{531AD30D-5B61-496D-BBA1-D1F7356709AC}"/>
              </a:ext>
            </a:extLst>
          </p:cNvPr>
          <p:cNvSpPr>
            <a:spLocks noGrp="1"/>
          </p:cNvSpPr>
          <p:nvPr>
            <p:ph type="sldNum" sz="quarter" idx="10"/>
          </p:nvPr>
        </p:nvSpPr>
        <p:spPr/>
        <p:txBody>
          <a:bodyPr/>
          <a:lstStyle/>
          <a:p>
            <a:fld id="{A352B390-DEB2-4C03-8333-A0E41D1ED728}" type="slidenum">
              <a:rPr lang="en-US" smtClean="0"/>
              <a:t>21</a:t>
            </a:fld>
            <a:endParaRPr lang="en-US"/>
          </a:p>
        </p:txBody>
      </p:sp>
    </p:spTree>
    <p:extLst>
      <p:ext uri="{BB962C8B-B14F-4D97-AF65-F5344CB8AC3E}">
        <p14:creationId xmlns:p14="http://schemas.microsoft.com/office/powerpoint/2010/main" val="3437656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67"/>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dirty="0"/>
              <a:t>4. </a:t>
            </a:r>
            <a:r>
              <a:rPr lang="en-US" dirty="0" err="1"/>
              <a:t>QuickUnionBySizeCompressingTrees</a:t>
            </a:r>
            <a:r>
              <a:rPr lang="en-US" dirty="0"/>
              <a:t> </a:t>
            </a:r>
            <a:br>
              <a:rPr lang="en-US" dirty="0"/>
            </a:br>
            <a:r>
              <a:rPr lang="en" dirty="0"/>
              <a:t>Path Compression: </a:t>
            </a:r>
            <a:r>
              <a:rPr lang="en-US" dirty="0"/>
              <a:t>Idea</a:t>
            </a:r>
            <a:endParaRPr dirty="0"/>
          </a:p>
        </p:txBody>
      </p:sp>
      <p:sp>
        <p:nvSpPr>
          <p:cNvPr id="1222" name="Google Shape;1222;p67"/>
          <p:cNvSpPr txBox="1">
            <a:spLocks noGrp="1"/>
          </p:cNvSpPr>
          <p:nvPr>
            <p:ph idx="1"/>
          </p:nvPr>
        </p:nvSpPr>
        <p:spPr>
          <a:xfrm>
            <a:off x="575240" y="1463857"/>
            <a:ext cx="11187258" cy="549115"/>
          </a:xfrm>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This </a:t>
            </a:r>
            <a:r>
              <a:rPr lang="en" dirty="0"/>
              <a:t>is the </a:t>
            </a:r>
            <a:r>
              <a:rPr lang="en-US" dirty="0"/>
              <a:t>worst-case </a:t>
            </a:r>
            <a:r>
              <a:rPr lang="en" dirty="0"/>
              <a:t>structure / height if we use </a:t>
            </a:r>
            <a:r>
              <a:rPr lang="en" dirty="0" err="1"/>
              <a:t>QuickUnionBySize</a:t>
            </a:r>
            <a:br>
              <a:rPr lang="en" dirty="0"/>
            </a:br>
            <a:br>
              <a:rPr lang="en" dirty="0"/>
            </a:br>
            <a:br>
              <a:rPr lang="en" dirty="0"/>
            </a:br>
            <a:br>
              <a:rPr lang="en" dirty="0"/>
            </a:br>
            <a:br>
              <a:rPr lang="en" dirty="0"/>
            </a:br>
            <a:br>
              <a:rPr lang="en" dirty="0"/>
            </a:br>
            <a:br>
              <a:rPr lang="en" dirty="0"/>
            </a:br>
            <a:endParaRPr lang="en" dirty="0"/>
          </a:p>
          <a:p>
            <a:pPr>
              <a:spcBef>
                <a:spcPts val="600"/>
              </a:spcBef>
            </a:pPr>
            <a:endParaRPr dirty="0"/>
          </a:p>
        </p:txBody>
      </p:sp>
      <p:sp>
        <p:nvSpPr>
          <p:cNvPr id="66" name="Google Shape;1121;p62">
            <a:extLst>
              <a:ext uri="{FF2B5EF4-FFF2-40B4-BE49-F238E27FC236}">
                <a16:creationId xmlns:a16="http://schemas.microsoft.com/office/drawing/2014/main" id="{F5E5FDEE-C4A7-6D4F-A3AB-58DDF89A2341}"/>
              </a:ext>
            </a:extLst>
          </p:cNvPr>
          <p:cNvSpPr/>
          <p:nvPr/>
        </p:nvSpPr>
        <p:spPr>
          <a:xfrm>
            <a:off x="2724668" y="2477819"/>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67" name="Google Shape;1122;p62">
            <a:extLst>
              <a:ext uri="{FF2B5EF4-FFF2-40B4-BE49-F238E27FC236}">
                <a16:creationId xmlns:a16="http://schemas.microsoft.com/office/drawing/2014/main" id="{CE765070-B4F4-4F4B-B4A5-DFAAA8E55610}"/>
              </a:ext>
            </a:extLst>
          </p:cNvPr>
          <p:cNvSpPr/>
          <p:nvPr/>
        </p:nvSpPr>
        <p:spPr>
          <a:xfrm>
            <a:off x="2724668" y="2941619"/>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68" name="Google Shape;1123;p62">
            <a:extLst>
              <a:ext uri="{FF2B5EF4-FFF2-40B4-BE49-F238E27FC236}">
                <a16:creationId xmlns:a16="http://schemas.microsoft.com/office/drawing/2014/main" id="{53991788-67EB-7B42-92DF-15C52F7C9421}"/>
              </a:ext>
            </a:extLst>
          </p:cNvPr>
          <p:cNvCxnSpPr>
            <a:stCxn id="67" idx="0"/>
            <a:endCxn id="66" idx="2"/>
          </p:cNvCxnSpPr>
          <p:nvPr/>
        </p:nvCxnSpPr>
        <p:spPr>
          <a:xfrm rot="10800000">
            <a:off x="2917717" y="2730719"/>
            <a:ext cx="0" cy="210900"/>
          </a:xfrm>
          <a:prstGeom prst="straightConnector1">
            <a:avLst/>
          </a:prstGeom>
          <a:noFill/>
          <a:ln w="19050" cap="flat" cmpd="sng">
            <a:solidFill>
              <a:schemeClr val="dk2"/>
            </a:solidFill>
            <a:prstDash val="solid"/>
            <a:round/>
            <a:headEnd type="none" w="med" len="med"/>
            <a:tailEnd type="none" w="med" len="med"/>
          </a:ln>
        </p:spPr>
      </p:cxnSp>
      <p:sp>
        <p:nvSpPr>
          <p:cNvPr id="69" name="Google Shape;1124;p62">
            <a:extLst>
              <a:ext uri="{FF2B5EF4-FFF2-40B4-BE49-F238E27FC236}">
                <a16:creationId xmlns:a16="http://schemas.microsoft.com/office/drawing/2014/main" id="{7419168F-2A6E-B242-AD1F-76865694215A}"/>
              </a:ext>
            </a:extLst>
          </p:cNvPr>
          <p:cNvSpPr/>
          <p:nvPr/>
        </p:nvSpPr>
        <p:spPr>
          <a:xfrm>
            <a:off x="3507817" y="2939656"/>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c</a:t>
            </a:r>
            <a:endParaRPr sz="2400" dirty="0">
              <a:latin typeface="Calibri" panose="020F0502020204030204" pitchFamily="34" charset="0"/>
              <a:cs typeface="Calibri" panose="020F0502020204030204" pitchFamily="34" charset="0"/>
            </a:endParaRPr>
          </a:p>
        </p:txBody>
      </p:sp>
      <p:sp>
        <p:nvSpPr>
          <p:cNvPr id="70" name="Google Shape;1125;p62">
            <a:extLst>
              <a:ext uri="{FF2B5EF4-FFF2-40B4-BE49-F238E27FC236}">
                <a16:creationId xmlns:a16="http://schemas.microsoft.com/office/drawing/2014/main" id="{234000EC-1212-6248-8839-D945C3EAE971}"/>
              </a:ext>
            </a:extLst>
          </p:cNvPr>
          <p:cNvSpPr/>
          <p:nvPr/>
        </p:nvSpPr>
        <p:spPr>
          <a:xfrm>
            <a:off x="3507817" y="3403456"/>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d</a:t>
            </a:r>
            <a:endParaRPr sz="2400" dirty="0">
              <a:latin typeface="Calibri" panose="020F0502020204030204" pitchFamily="34" charset="0"/>
              <a:cs typeface="Calibri" panose="020F0502020204030204" pitchFamily="34" charset="0"/>
            </a:endParaRPr>
          </a:p>
        </p:txBody>
      </p:sp>
      <p:cxnSp>
        <p:nvCxnSpPr>
          <p:cNvPr id="71" name="Google Shape;1126;p62">
            <a:extLst>
              <a:ext uri="{FF2B5EF4-FFF2-40B4-BE49-F238E27FC236}">
                <a16:creationId xmlns:a16="http://schemas.microsoft.com/office/drawing/2014/main" id="{0BC43E98-3196-1E4C-B5E0-1055C0DAC96F}"/>
              </a:ext>
            </a:extLst>
          </p:cNvPr>
          <p:cNvCxnSpPr>
            <a:stCxn id="70" idx="0"/>
            <a:endCxn id="69" idx="2"/>
          </p:cNvCxnSpPr>
          <p:nvPr/>
        </p:nvCxnSpPr>
        <p:spPr>
          <a:xfrm rot="10800000">
            <a:off x="3700867" y="3192556"/>
            <a:ext cx="0" cy="210900"/>
          </a:xfrm>
          <a:prstGeom prst="straightConnector1">
            <a:avLst/>
          </a:prstGeom>
          <a:noFill/>
          <a:ln w="19050" cap="flat" cmpd="sng">
            <a:solidFill>
              <a:schemeClr val="dk2"/>
            </a:solidFill>
            <a:prstDash val="solid"/>
            <a:round/>
            <a:headEnd type="none" w="med" len="med"/>
            <a:tailEnd type="none" w="med" len="med"/>
          </a:ln>
        </p:spPr>
      </p:cxnSp>
      <p:cxnSp>
        <p:nvCxnSpPr>
          <p:cNvPr id="72" name="Google Shape;1127;p62">
            <a:extLst>
              <a:ext uri="{FF2B5EF4-FFF2-40B4-BE49-F238E27FC236}">
                <a16:creationId xmlns:a16="http://schemas.microsoft.com/office/drawing/2014/main" id="{BBC4AC1B-1660-774B-B76D-2362CBBF451E}"/>
              </a:ext>
            </a:extLst>
          </p:cNvPr>
          <p:cNvCxnSpPr>
            <a:stCxn id="69" idx="0"/>
            <a:endCxn id="66" idx="2"/>
          </p:cNvCxnSpPr>
          <p:nvPr/>
        </p:nvCxnSpPr>
        <p:spPr>
          <a:xfrm rot="10800000">
            <a:off x="2917867" y="2730856"/>
            <a:ext cx="783000" cy="208800"/>
          </a:xfrm>
          <a:prstGeom prst="straightConnector1">
            <a:avLst/>
          </a:prstGeom>
          <a:noFill/>
          <a:ln w="19050" cap="flat" cmpd="sng">
            <a:solidFill>
              <a:schemeClr val="dk2"/>
            </a:solidFill>
            <a:prstDash val="solid"/>
            <a:round/>
            <a:headEnd type="none" w="med" len="med"/>
            <a:tailEnd type="none" w="med" len="med"/>
          </a:ln>
        </p:spPr>
      </p:cxnSp>
      <p:sp>
        <p:nvSpPr>
          <p:cNvPr id="73" name="Google Shape;1129;p62">
            <a:extLst>
              <a:ext uri="{FF2B5EF4-FFF2-40B4-BE49-F238E27FC236}">
                <a16:creationId xmlns:a16="http://schemas.microsoft.com/office/drawing/2014/main" id="{F6BD2397-D677-9E42-9AF6-FD90B4A3F0E0}"/>
              </a:ext>
            </a:extLst>
          </p:cNvPr>
          <p:cNvSpPr/>
          <p:nvPr/>
        </p:nvSpPr>
        <p:spPr>
          <a:xfrm>
            <a:off x="4564617" y="2934106"/>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e</a:t>
            </a:r>
            <a:endParaRPr sz="2400" dirty="0">
              <a:latin typeface="Calibri" panose="020F0502020204030204" pitchFamily="34" charset="0"/>
              <a:cs typeface="Calibri" panose="020F0502020204030204" pitchFamily="34" charset="0"/>
            </a:endParaRPr>
          </a:p>
        </p:txBody>
      </p:sp>
      <p:sp>
        <p:nvSpPr>
          <p:cNvPr id="74" name="Google Shape;1130;p62">
            <a:extLst>
              <a:ext uri="{FF2B5EF4-FFF2-40B4-BE49-F238E27FC236}">
                <a16:creationId xmlns:a16="http://schemas.microsoft.com/office/drawing/2014/main" id="{B05A40EB-9609-3E4D-87DA-18E87664AB6A}"/>
              </a:ext>
            </a:extLst>
          </p:cNvPr>
          <p:cNvSpPr/>
          <p:nvPr/>
        </p:nvSpPr>
        <p:spPr>
          <a:xfrm>
            <a:off x="4564617" y="3397906"/>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f</a:t>
            </a:r>
            <a:endParaRPr sz="2400" dirty="0">
              <a:latin typeface="Calibri" panose="020F0502020204030204" pitchFamily="34" charset="0"/>
              <a:cs typeface="Calibri" panose="020F0502020204030204" pitchFamily="34" charset="0"/>
            </a:endParaRPr>
          </a:p>
        </p:txBody>
      </p:sp>
      <p:cxnSp>
        <p:nvCxnSpPr>
          <p:cNvPr id="75" name="Google Shape;1131;p62">
            <a:extLst>
              <a:ext uri="{FF2B5EF4-FFF2-40B4-BE49-F238E27FC236}">
                <a16:creationId xmlns:a16="http://schemas.microsoft.com/office/drawing/2014/main" id="{4E06DF9F-1D60-9941-8EB9-6295CA84F8E8}"/>
              </a:ext>
            </a:extLst>
          </p:cNvPr>
          <p:cNvCxnSpPr>
            <a:stCxn id="74" idx="0"/>
            <a:endCxn id="73" idx="2"/>
          </p:cNvCxnSpPr>
          <p:nvPr/>
        </p:nvCxnSpPr>
        <p:spPr>
          <a:xfrm rot="10800000">
            <a:off x="4757667" y="3187006"/>
            <a:ext cx="0" cy="210900"/>
          </a:xfrm>
          <a:prstGeom prst="straightConnector1">
            <a:avLst/>
          </a:prstGeom>
          <a:noFill/>
          <a:ln w="19050" cap="flat" cmpd="sng">
            <a:solidFill>
              <a:schemeClr val="dk2"/>
            </a:solidFill>
            <a:prstDash val="solid"/>
            <a:round/>
            <a:headEnd type="none" w="med" len="med"/>
            <a:tailEnd type="none" w="med" len="med"/>
          </a:ln>
        </p:spPr>
      </p:cxnSp>
      <p:sp>
        <p:nvSpPr>
          <p:cNvPr id="76" name="Google Shape;1132;p62">
            <a:extLst>
              <a:ext uri="{FF2B5EF4-FFF2-40B4-BE49-F238E27FC236}">
                <a16:creationId xmlns:a16="http://schemas.microsoft.com/office/drawing/2014/main" id="{D7FE1CDE-D1CB-7646-B84A-F1AB30680013}"/>
              </a:ext>
            </a:extLst>
          </p:cNvPr>
          <p:cNvSpPr/>
          <p:nvPr/>
        </p:nvSpPr>
        <p:spPr>
          <a:xfrm>
            <a:off x="5270217" y="3400582"/>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g</a:t>
            </a:r>
            <a:endParaRPr sz="2400" dirty="0">
              <a:latin typeface="Calibri" panose="020F0502020204030204" pitchFamily="34" charset="0"/>
              <a:cs typeface="Calibri" panose="020F0502020204030204" pitchFamily="34" charset="0"/>
            </a:endParaRPr>
          </a:p>
        </p:txBody>
      </p:sp>
      <p:sp>
        <p:nvSpPr>
          <p:cNvPr id="77" name="Google Shape;1133;p62">
            <a:extLst>
              <a:ext uri="{FF2B5EF4-FFF2-40B4-BE49-F238E27FC236}">
                <a16:creationId xmlns:a16="http://schemas.microsoft.com/office/drawing/2014/main" id="{E02DC38D-2C8F-D449-9FDC-FAA80E6B6054}"/>
              </a:ext>
            </a:extLst>
          </p:cNvPr>
          <p:cNvSpPr/>
          <p:nvPr/>
        </p:nvSpPr>
        <p:spPr>
          <a:xfrm>
            <a:off x="5270217" y="3864382"/>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h</a:t>
            </a:r>
            <a:endParaRPr sz="2400" dirty="0">
              <a:latin typeface="Calibri" panose="020F0502020204030204" pitchFamily="34" charset="0"/>
              <a:cs typeface="Calibri" panose="020F0502020204030204" pitchFamily="34" charset="0"/>
            </a:endParaRPr>
          </a:p>
        </p:txBody>
      </p:sp>
      <p:cxnSp>
        <p:nvCxnSpPr>
          <p:cNvPr id="78" name="Google Shape;1134;p62">
            <a:extLst>
              <a:ext uri="{FF2B5EF4-FFF2-40B4-BE49-F238E27FC236}">
                <a16:creationId xmlns:a16="http://schemas.microsoft.com/office/drawing/2014/main" id="{641AA0FF-45E2-F748-B13D-4915143D42AB}"/>
              </a:ext>
            </a:extLst>
          </p:cNvPr>
          <p:cNvCxnSpPr>
            <a:stCxn id="77" idx="0"/>
            <a:endCxn id="76" idx="2"/>
          </p:cNvCxnSpPr>
          <p:nvPr/>
        </p:nvCxnSpPr>
        <p:spPr>
          <a:xfrm rot="10800000">
            <a:off x="5463267" y="3653482"/>
            <a:ext cx="0" cy="210900"/>
          </a:xfrm>
          <a:prstGeom prst="straightConnector1">
            <a:avLst/>
          </a:prstGeom>
          <a:noFill/>
          <a:ln w="19050" cap="flat" cmpd="sng">
            <a:solidFill>
              <a:schemeClr val="dk2"/>
            </a:solidFill>
            <a:prstDash val="solid"/>
            <a:round/>
            <a:headEnd type="none" w="med" len="med"/>
            <a:tailEnd type="none" w="med" len="med"/>
          </a:ln>
        </p:spPr>
      </p:cxnSp>
      <p:cxnSp>
        <p:nvCxnSpPr>
          <p:cNvPr id="79" name="Google Shape;1135;p62">
            <a:extLst>
              <a:ext uri="{FF2B5EF4-FFF2-40B4-BE49-F238E27FC236}">
                <a16:creationId xmlns:a16="http://schemas.microsoft.com/office/drawing/2014/main" id="{7EDB50E4-D217-D24D-8663-DF7EE634175F}"/>
              </a:ext>
            </a:extLst>
          </p:cNvPr>
          <p:cNvCxnSpPr>
            <a:stCxn id="76" idx="0"/>
            <a:endCxn id="73" idx="2"/>
          </p:cNvCxnSpPr>
          <p:nvPr/>
        </p:nvCxnSpPr>
        <p:spPr>
          <a:xfrm rot="10800000">
            <a:off x="4757667" y="3186981"/>
            <a:ext cx="705600" cy="213600"/>
          </a:xfrm>
          <a:prstGeom prst="straightConnector1">
            <a:avLst/>
          </a:prstGeom>
          <a:noFill/>
          <a:ln w="19050" cap="flat" cmpd="sng">
            <a:solidFill>
              <a:schemeClr val="dk2"/>
            </a:solidFill>
            <a:prstDash val="solid"/>
            <a:round/>
            <a:headEnd type="none" w="med" len="med"/>
            <a:tailEnd type="none" w="med" len="med"/>
          </a:ln>
        </p:spPr>
      </p:cxnSp>
      <p:cxnSp>
        <p:nvCxnSpPr>
          <p:cNvPr id="80" name="Google Shape;1136;p62">
            <a:extLst>
              <a:ext uri="{FF2B5EF4-FFF2-40B4-BE49-F238E27FC236}">
                <a16:creationId xmlns:a16="http://schemas.microsoft.com/office/drawing/2014/main" id="{B3C86B1B-C379-D642-B495-5314562584FB}"/>
              </a:ext>
            </a:extLst>
          </p:cNvPr>
          <p:cNvCxnSpPr>
            <a:cxnSpLocks/>
          </p:cNvCxnSpPr>
          <p:nvPr/>
        </p:nvCxnSpPr>
        <p:spPr>
          <a:xfrm rot="10800000">
            <a:off x="2936056" y="2730705"/>
            <a:ext cx="1839900" cy="203400"/>
          </a:xfrm>
          <a:prstGeom prst="straightConnector1">
            <a:avLst/>
          </a:prstGeom>
          <a:noFill/>
          <a:ln w="19050" cap="flat" cmpd="sng">
            <a:solidFill>
              <a:schemeClr val="dk2"/>
            </a:solidFill>
            <a:prstDash val="solid"/>
            <a:round/>
            <a:headEnd type="none" w="med" len="med"/>
            <a:tailEnd type="none" w="med" len="med"/>
          </a:ln>
        </p:spPr>
      </p:cxnSp>
      <p:sp>
        <p:nvSpPr>
          <p:cNvPr id="81" name="Google Shape;1137;p62">
            <a:extLst>
              <a:ext uri="{FF2B5EF4-FFF2-40B4-BE49-F238E27FC236}">
                <a16:creationId xmlns:a16="http://schemas.microsoft.com/office/drawing/2014/main" id="{84746A4F-BC83-0C49-93E9-80C98BD12442}"/>
              </a:ext>
            </a:extLst>
          </p:cNvPr>
          <p:cNvSpPr/>
          <p:nvPr/>
        </p:nvSpPr>
        <p:spPr>
          <a:xfrm>
            <a:off x="5975817" y="293699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err="1">
                <a:latin typeface="Calibri" panose="020F0502020204030204" pitchFamily="34" charset="0"/>
                <a:cs typeface="Calibri" panose="020F0502020204030204" pitchFamily="34" charset="0"/>
              </a:rPr>
              <a:t>i</a:t>
            </a:r>
            <a:endParaRPr sz="2400" dirty="0">
              <a:latin typeface="Calibri" panose="020F0502020204030204" pitchFamily="34" charset="0"/>
              <a:cs typeface="Calibri" panose="020F0502020204030204" pitchFamily="34" charset="0"/>
            </a:endParaRPr>
          </a:p>
        </p:txBody>
      </p:sp>
      <p:sp>
        <p:nvSpPr>
          <p:cNvPr id="82" name="Google Shape;1138;p62">
            <a:extLst>
              <a:ext uri="{FF2B5EF4-FFF2-40B4-BE49-F238E27FC236}">
                <a16:creationId xmlns:a16="http://schemas.microsoft.com/office/drawing/2014/main" id="{E1A57315-00C0-994F-A0BA-0468EED5DD92}"/>
              </a:ext>
            </a:extLst>
          </p:cNvPr>
          <p:cNvSpPr/>
          <p:nvPr/>
        </p:nvSpPr>
        <p:spPr>
          <a:xfrm>
            <a:off x="5975817" y="340079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j</a:t>
            </a:r>
            <a:endParaRPr sz="2400" dirty="0">
              <a:latin typeface="Calibri" panose="020F0502020204030204" pitchFamily="34" charset="0"/>
              <a:cs typeface="Calibri" panose="020F0502020204030204" pitchFamily="34" charset="0"/>
            </a:endParaRPr>
          </a:p>
        </p:txBody>
      </p:sp>
      <p:cxnSp>
        <p:nvCxnSpPr>
          <p:cNvPr id="83" name="Google Shape;1139;p62">
            <a:extLst>
              <a:ext uri="{FF2B5EF4-FFF2-40B4-BE49-F238E27FC236}">
                <a16:creationId xmlns:a16="http://schemas.microsoft.com/office/drawing/2014/main" id="{8EF829C3-67DD-2246-8F23-8D91123FEA11}"/>
              </a:ext>
            </a:extLst>
          </p:cNvPr>
          <p:cNvCxnSpPr>
            <a:stCxn id="82" idx="0"/>
            <a:endCxn id="81" idx="2"/>
          </p:cNvCxnSpPr>
          <p:nvPr/>
        </p:nvCxnSpPr>
        <p:spPr>
          <a:xfrm rot="10800000">
            <a:off x="6168867" y="3189894"/>
            <a:ext cx="0" cy="210900"/>
          </a:xfrm>
          <a:prstGeom prst="straightConnector1">
            <a:avLst/>
          </a:prstGeom>
          <a:noFill/>
          <a:ln w="19050" cap="flat" cmpd="sng">
            <a:solidFill>
              <a:schemeClr val="dk2"/>
            </a:solidFill>
            <a:prstDash val="solid"/>
            <a:round/>
            <a:headEnd type="none" w="med" len="med"/>
            <a:tailEnd type="none" w="med" len="med"/>
          </a:ln>
        </p:spPr>
      </p:cxnSp>
      <p:sp>
        <p:nvSpPr>
          <p:cNvPr id="84" name="Google Shape;1140;p62">
            <a:extLst>
              <a:ext uri="{FF2B5EF4-FFF2-40B4-BE49-F238E27FC236}">
                <a16:creationId xmlns:a16="http://schemas.microsoft.com/office/drawing/2014/main" id="{DAB466BB-9139-9F47-93B4-F5A259EC81D3}"/>
              </a:ext>
            </a:extLst>
          </p:cNvPr>
          <p:cNvSpPr/>
          <p:nvPr/>
        </p:nvSpPr>
        <p:spPr>
          <a:xfrm>
            <a:off x="6758967" y="3398832"/>
            <a:ext cx="488888" cy="247349"/>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k</a:t>
            </a:r>
            <a:endParaRPr sz="2400" dirty="0">
              <a:latin typeface="Calibri" panose="020F0502020204030204" pitchFamily="34" charset="0"/>
              <a:cs typeface="Calibri" panose="020F0502020204030204" pitchFamily="34" charset="0"/>
            </a:endParaRPr>
          </a:p>
        </p:txBody>
      </p:sp>
      <p:sp>
        <p:nvSpPr>
          <p:cNvPr id="85" name="Google Shape;1141;p62">
            <a:extLst>
              <a:ext uri="{FF2B5EF4-FFF2-40B4-BE49-F238E27FC236}">
                <a16:creationId xmlns:a16="http://schemas.microsoft.com/office/drawing/2014/main" id="{0A277D85-2C06-9349-B1C3-D792BE6D2B01}"/>
              </a:ext>
            </a:extLst>
          </p:cNvPr>
          <p:cNvSpPr/>
          <p:nvPr/>
        </p:nvSpPr>
        <p:spPr>
          <a:xfrm>
            <a:off x="6758967" y="3857082"/>
            <a:ext cx="488883" cy="260199"/>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l</a:t>
            </a:r>
            <a:endParaRPr sz="2400" dirty="0">
              <a:latin typeface="Calibri" panose="020F0502020204030204" pitchFamily="34" charset="0"/>
              <a:cs typeface="Calibri" panose="020F0502020204030204" pitchFamily="34" charset="0"/>
            </a:endParaRPr>
          </a:p>
        </p:txBody>
      </p:sp>
      <p:cxnSp>
        <p:nvCxnSpPr>
          <p:cNvPr id="86" name="Google Shape;1142;p62">
            <a:extLst>
              <a:ext uri="{FF2B5EF4-FFF2-40B4-BE49-F238E27FC236}">
                <a16:creationId xmlns:a16="http://schemas.microsoft.com/office/drawing/2014/main" id="{C398C88C-C2E6-084A-99EF-35A4EA25D089}"/>
              </a:ext>
            </a:extLst>
          </p:cNvPr>
          <p:cNvCxnSpPr>
            <a:cxnSpLocks/>
            <a:stCxn id="85" idx="0"/>
            <a:endCxn id="84" idx="2"/>
          </p:cNvCxnSpPr>
          <p:nvPr/>
        </p:nvCxnSpPr>
        <p:spPr>
          <a:xfrm flipV="1">
            <a:off x="7003409" y="3646182"/>
            <a:ext cx="3" cy="210900"/>
          </a:xfrm>
          <a:prstGeom prst="straightConnector1">
            <a:avLst/>
          </a:prstGeom>
          <a:noFill/>
          <a:ln w="19050" cap="flat" cmpd="sng">
            <a:solidFill>
              <a:schemeClr val="dk2"/>
            </a:solidFill>
            <a:prstDash val="solid"/>
            <a:round/>
            <a:headEnd type="none" w="med" len="med"/>
            <a:tailEnd type="none" w="med" len="med"/>
          </a:ln>
        </p:spPr>
      </p:cxnSp>
      <p:cxnSp>
        <p:nvCxnSpPr>
          <p:cNvPr id="87" name="Google Shape;1143;p62">
            <a:extLst>
              <a:ext uri="{FF2B5EF4-FFF2-40B4-BE49-F238E27FC236}">
                <a16:creationId xmlns:a16="http://schemas.microsoft.com/office/drawing/2014/main" id="{41909FE9-4EAC-804B-B63F-8E183FEC8B6E}"/>
              </a:ext>
            </a:extLst>
          </p:cNvPr>
          <p:cNvCxnSpPr>
            <a:cxnSpLocks/>
            <a:stCxn id="84" idx="0"/>
            <a:endCxn id="81" idx="2"/>
          </p:cNvCxnSpPr>
          <p:nvPr/>
        </p:nvCxnSpPr>
        <p:spPr>
          <a:xfrm flipH="1" flipV="1">
            <a:off x="6168867" y="3189893"/>
            <a:ext cx="834544" cy="208939"/>
          </a:xfrm>
          <a:prstGeom prst="straightConnector1">
            <a:avLst/>
          </a:prstGeom>
          <a:noFill/>
          <a:ln w="19050" cap="flat" cmpd="sng">
            <a:solidFill>
              <a:schemeClr val="dk2"/>
            </a:solidFill>
            <a:prstDash val="solid"/>
            <a:round/>
            <a:headEnd type="none" w="med" len="med"/>
            <a:tailEnd type="none" w="med" len="med"/>
          </a:ln>
        </p:spPr>
      </p:cxnSp>
      <p:sp>
        <p:nvSpPr>
          <p:cNvPr id="88" name="Google Shape;1144;p62">
            <a:extLst>
              <a:ext uri="{FF2B5EF4-FFF2-40B4-BE49-F238E27FC236}">
                <a16:creationId xmlns:a16="http://schemas.microsoft.com/office/drawing/2014/main" id="{EC7F32B5-212F-2543-AB96-4F131A27B4FF}"/>
              </a:ext>
            </a:extLst>
          </p:cNvPr>
          <p:cNvSpPr/>
          <p:nvPr/>
        </p:nvSpPr>
        <p:spPr>
          <a:xfrm>
            <a:off x="7611412" y="3403458"/>
            <a:ext cx="441455" cy="247348"/>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m</a:t>
            </a:r>
            <a:endParaRPr sz="2400" dirty="0">
              <a:latin typeface="Calibri" panose="020F0502020204030204" pitchFamily="34" charset="0"/>
              <a:cs typeface="Calibri" panose="020F0502020204030204" pitchFamily="34" charset="0"/>
            </a:endParaRPr>
          </a:p>
        </p:txBody>
      </p:sp>
      <p:sp>
        <p:nvSpPr>
          <p:cNvPr id="89" name="Google Shape;1145;p62">
            <a:extLst>
              <a:ext uri="{FF2B5EF4-FFF2-40B4-BE49-F238E27FC236}">
                <a16:creationId xmlns:a16="http://schemas.microsoft.com/office/drawing/2014/main" id="{F0B48018-3C6A-004B-B02D-D871BD40AE98}"/>
              </a:ext>
            </a:extLst>
          </p:cNvPr>
          <p:cNvSpPr/>
          <p:nvPr/>
        </p:nvSpPr>
        <p:spPr>
          <a:xfrm>
            <a:off x="7599554" y="3873659"/>
            <a:ext cx="465171" cy="247348"/>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n</a:t>
            </a:r>
            <a:endParaRPr sz="2400" dirty="0">
              <a:latin typeface="Calibri" panose="020F0502020204030204" pitchFamily="34" charset="0"/>
              <a:cs typeface="Calibri" panose="020F0502020204030204" pitchFamily="34" charset="0"/>
            </a:endParaRPr>
          </a:p>
        </p:txBody>
      </p:sp>
      <p:cxnSp>
        <p:nvCxnSpPr>
          <p:cNvPr id="90" name="Google Shape;1146;p62">
            <a:extLst>
              <a:ext uri="{FF2B5EF4-FFF2-40B4-BE49-F238E27FC236}">
                <a16:creationId xmlns:a16="http://schemas.microsoft.com/office/drawing/2014/main" id="{0E1F04DD-72B4-4D44-B3E1-91EF2D4C12C2}"/>
              </a:ext>
            </a:extLst>
          </p:cNvPr>
          <p:cNvCxnSpPr>
            <a:cxnSpLocks/>
            <a:stCxn id="89" idx="0"/>
            <a:endCxn id="88" idx="2"/>
          </p:cNvCxnSpPr>
          <p:nvPr/>
        </p:nvCxnSpPr>
        <p:spPr>
          <a:xfrm flipV="1">
            <a:off x="7832139" y="3650805"/>
            <a:ext cx="0" cy="222853"/>
          </a:xfrm>
          <a:prstGeom prst="straightConnector1">
            <a:avLst/>
          </a:prstGeom>
          <a:noFill/>
          <a:ln w="19050" cap="flat" cmpd="sng">
            <a:solidFill>
              <a:schemeClr val="dk2"/>
            </a:solidFill>
            <a:prstDash val="solid"/>
            <a:round/>
            <a:headEnd type="none" w="med" len="med"/>
            <a:tailEnd type="none" w="med" len="med"/>
          </a:ln>
        </p:spPr>
      </p:cxnSp>
      <p:sp>
        <p:nvSpPr>
          <p:cNvPr id="91" name="Google Shape;1147;p62">
            <a:extLst>
              <a:ext uri="{FF2B5EF4-FFF2-40B4-BE49-F238E27FC236}">
                <a16:creationId xmlns:a16="http://schemas.microsoft.com/office/drawing/2014/main" id="{062AE2D5-CDCE-EE4C-A99A-3E9A34AA4AF9}"/>
              </a:ext>
            </a:extLst>
          </p:cNvPr>
          <p:cNvSpPr/>
          <p:nvPr/>
        </p:nvSpPr>
        <p:spPr>
          <a:xfrm>
            <a:off x="8226776" y="3992269"/>
            <a:ext cx="473013" cy="24467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o</a:t>
            </a:r>
            <a:endParaRPr sz="2400" dirty="0">
              <a:latin typeface="Calibri" panose="020F0502020204030204" pitchFamily="34" charset="0"/>
              <a:cs typeface="Calibri" panose="020F0502020204030204" pitchFamily="34" charset="0"/>
            </a:endParaRPr>
          </a:p>
        </p:txBody>
      </p:sp>
      <p:sp>
        <p:nvSpPr>
          <p:cNvPr id="92" name="Google Shape;1148;p62">
            <a:extLst>
              <a:ext uri="{FF2B5EF4-FFF2-40B4-BE49-F238E27FC236}">
                <a16:creationId xmlns:a16="http://schemas.microsoft.com/office/drawing/2014/main" id="{C3588A96-05FA-7F42-8DBD-F9773B5E5FF5}"/>
              </a:ext>
            </a:extLst>
          </p:cNvPr>
          <p:cNvSpPr/>
          <p:nvPr/>
        </p:nvSpPr>
        <p:spPr>
          <a:xfrm>
            <a:off x="8224267" y="4456069"/>
            <a:ext cx="441455" cy="24467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p</a:t>
            </a:r>
            <a:endParaRPr sz="2400" dirty="0">
              <a:latin typeface="Calibri" panose="020F0502020204030204" pitchFamily="34" charset="0"/>
              <a:cs typeface="Calibri" panose="020F0502020204030204" pitchFamily="34" charset="0"/>
            </a:endParaRPr>
          </a:p>
        </p:txBody>
      </p:sp>
      <p:cxnSp>
        <p:nvCxnSpPr>
          <p:cNvPr id="93" name="Google Shape;1149;p62">
            <a:extLst>
              <a:ext uri="{FF2B5EF4-FFF2-40B4-BE49-F238E27FC236}">
                <a16:creationId xmlns:a16="http://schemas.microsoft.com/office/drawing/2014/main" id="{EBE50672-5747-1F43-BDB5-D114EBA14F07}"/>
              </a:ext>
            </a:extLst>
          </p:cNvPr>
          <p:cNvCxnSpPr>
            <a:cxnSpLocks/>
            <a:stCxn id="92" idx="0"/>
            <a:endCxn id="91" idx="2"/>
          </p:cNvCxnSpPr>
          <p:nvPr/>
        </p:nvCxnSpPr>
        <p:spPr>
          <a:xfrm flipV="1">
            <a:off x="8444995" y="4236941"/>
            <a:ext cx="18288" cy="219128"/>
          </a:xfrm>
          <a:prstGeom prst="straightConnector1">
            <a:avLst/>
          </a:prstGeom>
          <a:noFill/>
          <a:ln w="19050" cap="flat" cmpd="sng">
            <a:solidFill>
              <a:schemeClr val="dk2"/>
            </a:solidFill>
            <a:prstDash val="solid"/>
            <a:round/>
            <a:headEnd type="none" w="med" len="med"/>
            <a:tailEnd type="none" w="med" len="med"/>
          </a:ln>
        </p:spPr>
      </p:cxnSp>
      <p:cxnSp>
        <p:nvCxnSpPr>
          <p:cNvPr id="94" name="Google Shape;1150;p62">
            <a:extLst>
              <a:ext uri="{FF2B5EF4-FFF2-40B4-BE49-F238E27FC236}">
                <a16:creationId xmlns:a16="http://schemas.microsoft.com/office/drawing/2014/main" id="{572C23DF-D6F7-344D-A8ED-04191EBB26A4}"/>
              </a:ext>
            </a:extLst>
          </p:cNvPr>
          <p:cNvCxnSpPr>
            <a:cxnSpLocks/>
            <a:stCxn id="91" idx="0"/>
            <a:endCxn id="88" idx="2"/>
          </p:cNvCxnSpPr>
          <p:nvPr/>
        </p:nvCxnSpPr>
        <p:spPr>
          <a:xfrm flipH="1" flipV="1">
            <a:off x="7832140" y="3650806"/>
            <a:ext cx="631143" cy="341463"/>
          </a:xfrm>
          <a:prstGeom prst="straightConnector1">
            <a:avLst/>
          </a:prstGeom>
          <a:noFill/>
          <a:ln w="19050" cap="flat" cmpd="sng">
            <a:solidFill>
              <a:schemeClr val="dk2"/>
            </a:solidFill>
            <a:prstDash val="solid"/>
            <a:round/>
            <a:headEnd type="none" w="med" len="med"/>
            <a:tailEnd type="none" w="med" len="med"/>
          </a:ln>
        </p:spPr>
      </p:cxnSp>
      <p:cxnSp>
        <p:nvCxnSpPr>
          <p:cNvPr id="95" name="Google Shape;1151;p62">
            <a:extLst>
              <a:ext uri="{FF2B5EF4-FFF2-40B4-BE49-F238E27FC236}">
                <a16:creationId xmlns:a16="http://schemas.microsoft.com/office/drawing/2014/main" id="{3E7EC195-570D-1142-9374-7FC43CD80D4F}"/>
              </a:ext>
            </a:extLst>
          </p:cNvPr>
          <p:cNvCxnSpPr>
            <a:cxnSpLocks/>
            <a:stCxn id="88" idx="0"/>
            <a:endCxn id="81" idx="2"/>
          </p:cNvCxnSpPr>
          <p:nvPr/>
        </p:nvCxnSpPr>
        <p:spPr>
          <a:xfrm flipH="1" flipV="1">
            <a:off x="6168867" y="3189894"/>
            <a:ext cx="1663272" cy="213564"/>
          </a:xfrm>
          <a:prstGeom prst="straightConnector1">
            <a:avLst/>
          </a:prstGeom>
          <a:noFill/>
          <a:ln w="19050" cap="flat" cmpd="sng">
            <a:solidFill>
              <a:schemeClr val="dk2"/>
            </a:solidFill>
            <a:prstDash val="solid"/>
            <a:round/>
            <a:headEnd type="none" w="med" len="med"/>
            <a:tailEnd type="none" w="med" len="med"/>
          </a:ln>
        </p:spPr>
      </p:cxnSp>
      <p:cxnSp>
        <p:nvCxnSpPr>
          <p:cNvPr id="96" name="Google Shape;1152;p62">
            <a:extLst>
              <a:ext uri="{FF2B5EF4-FFF2-40B4-BE49-F238E27FC236}">
                <a16:creationId xmlns:a16="http://schemas.microsoft.com/office/drawing/2014/main" id="{2092F4FB-A961-F745-AE24-8365DB7BF8C9}"/>
              </a:ext>
            </a:extLst>
          </p:cNvPr>
          <p:cNvCxnSpPr>
            <a:cxnSpLocks/>
            <a:stCxn id="81" idx="0"/>
            <a:endCxn id="66" idx="2"/>
          </p:cNvCxnSpPr>
          <p:nvPr/>
        </p:nvCxnSpPr>
        <p:spPr>
          <a:xfrm rot="10800000">
            <a:off x="2917768" y="2730593"/>
            <a:ext cx="3251100" cy="206400"/>
          </a:xfrm>
          <a:prstGeom prst="straightConnector1">
            <a:avLst/>
          </a:prstGeom>
          <a:noFill/>
          <a:ln w="19050" cap="flat" cmpd="sng">
            <a:solidFill>
              <a:schemeClr val="dk2"/>
            </a:solidFill>
            <a:prstDash val="solid"/>
            <a:round/>
            <a:headEnd type="none" w="med" len="med"/>
            <a:tailEnd type="none" w="med" len="med"/>
          </a:ln>
        </p:spPr>
      </p:cxnSp>
      <p:sp>
        <p:nvSpPr>
          <p:cNvPr id="3" name="Rectangle 2">
            <a:extLst>
              <a:ext uri="{FF2B5EF4-FFF2-40B4-BE49-F238E27FC236}">
                <a16:creationId xmlns:a16="http://schemas.microsoft.com/office/drawing/2014/main" id="{E3870F5D-B637-234A-8844-F2D51642AACA}"/>
              </a:ext>
            </a:extLst>
          </p:cNvPr>
          <p:cNvSpPr/>
          <p:nvPr/>
        </p:nvSpPr>
        <p:spPr>
          <a:xfrm>
            <a:off x="2724668" y="4994142"/>
            <a:ext cx="6096000" cy="1277273"/>
          </a:xfrm>
          <a:prstGeom prst="rect">
            <a:avLst/>
          </a:prstGeom>
        </p:spPr>
        <p:txBody>
          <a:bodyPr>
            <a:spAutoFit/>
          </a:bodyPr>
          <a:lstStyle/>
          <a:p>
            <a:pPr>
              <a:spcBef>
                <a:spcPts val="600"/>
              </a:spcBef>
            </a:pPr>
            <a:r>
              <a:rPr lang="en-US" dirty="0"/>
              <a:t>Idea: When we do </a:t>
            </a:r>
            <a:r>
              <a:rPr lang="en-US" dirty="0" err="1"/>
              <a:t>findSet</a:t>
            </a:r>
            <a:r>
              <a:rPr lang="en-US" dirty="0"/>
              <a:t>(p), move all visited nodes to directly point to the root</a:t>
            </a:r>
          </a:p>
          <a:p>
            <a:pPr lvl="1">
              <a:spcBef>
                <a:spcPts val="600"/>
              </a:spcBef>
            </a:pPr>
            <a:r>
              <a:rPr lang="en-US" dirty="0"/>
              <a:t>Additional cost is insignificant (same order of growth to visit all of these nodes one more time)</a:t>
            </a:r>
          </a:p>
        </p:txBody>
      </p:sp>
    </p:spTree>
    <p:extLst>
      <p:ext uri="{BB962C8B-B14F-4D97-AF65-F5344CB8AC3E}">
        <p14:creationId xmlns:p14="http://schemas.microsoft.com/office/powerpoint/2010/main" val="1944390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67"/>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dirty="0"/>
              <a:t>4. </a:t>
            </a:r>
            <a:r>
              <a:rPr lang="en-US" dirty="0" err="1"/>
              <a:t>QuickUnionBySizeCompressingTrees</a:t>
            </a:r>
            <a:r>
              <a:rPr lang="en-US" dirty="0"/>
              <a:t> </a:t>
            </a:r>
            <a:br>
              <a:rPr lang="en-US" dirty="0"/>
            </a:br>
            <a:r>
              <a:rPr lang="en" dirty="0"/>
              <a:t>Path Compression: </a:t>
            </a:r>
            <a:r>
              <a:rPr lang="en-US" dirty="0"/>
              <a:t>Example</a:t>
            </a:r>
            <a:endParaRPr dirty="0"/>
          </a:p>
        </p:txBody>
      </p:sp>
      <p:sp>
        <p:nvSpPr>
          <p:cNvPr id="1222" name="Google Shape;1222;p67"/>
          <p:cNvSpPr txBox="1">
            <a:spLocks noGrp="1"/>
          </p:cNvSpPr>
          <p:nvPr>
            <p:ph idx="1"/>
          </p:nvPr>
        </p:nvSpPr>
        <p:spPr>
          <a:xfrm>
            <a:off x="575240" y="1362075"/>
            <a:ext cx="9711762" cy="5280463"/>
          </a:xfrm>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This </a:t>
            </a:r>
            <a:r>
              <a:rPr lang="en" dirty="0"/>
              <a:t>is the </a:t>
            </a:r>
            <a:r>
              <a:rPr lang="en-US" dirty="0"/>
              <a:t>worst-case </a:t>
            </a:r>
            <a:r>
              <a:rPr lang="en" dirty="0"/>
              <a:t>structure / height if we use WeightedQuickUnion</a:t>
            </a:r>
            <a:br>
              <a:rPr lang="en" dirty="0"/>
            </a:br>
            <a:br>
              <a:rPr lang="en" dirty="0"/>
            </a:br>
            <a:br>
              <a:rPr lang="en" dirty="0"/>
            </a:br>
            <a:br>
              <a:rPr lang="en" dirty="0"/>
            </a:br>
            <a:br>
              <a:rPr lang="en" dirty="0"/>
            </a:br>
            <a:br>
              <a:rPr lang="en" dirty="0"/>
            </a:br>
            <a:br>
              <a:rPr lang="en" dirty="0"/>
            </a:br>
            <a:endParaRPr lang="en" dirty="0"/>
          </a:p>
          <a:p>
            <a:pPr>
              <a:spcBef>
                <a:spcPts val="600"/>
              </a:spcBef>
            </a:pPr>
            <a:r>
              <a:rPr lang="en-US" dirty="0"/>
              <a:t>Idea</a:t>
            </a:r>
            <a:r>
              <a:rPr lang="en" dirty="0"/>
              <a:t>: When we do </a:t>
            </a:r>
            <a:r>
              <a:rPr lang="en-US" dirty="0" err="1"/>
              <a:t>findSet</a:t>
            </a:r>
            <a:r>
              <a:rPr lang="en" dirty="0"/>
              <a:t>(p), </a:t>
            </a:r>
            <a:r>
              <a:rPr lang="en-US" dirty="0"/>
              <a:t>move</a:t>
            </a:r>
            <a:r>
              <a:rPr lang="en" dirty="0"/>
              <a:t> all </a:t>
            </a:r>
            <a:r>
              <a:rPr lang="en-US" dirty="0"/>
              <a:t>visited </a:t>
            </a:r>
            <a:r>
              <a:rPr lang="en" dirty="0"/>
              <a:t>nodes </a:t>
            </a:r>
            <a:r>
              <a:rPr lang="en-US" dirty="0"/>
              <a:t>under the root</a:t>
            </a:r>
            <a:endParaRPr lang="en" dirty="0"/>
          </a:p>
          <a:p>
            <a:pPr lvl="1">
              <a:spcBef>
                <a:spcPts val="600"/>
              </a:spcBef>
            </a:pPr>
            <a:r>
              <a:rPr lang="en" dirty="0"/>
              <a:t>Doesn’t </a:t>
            </a:r>
            <a:r>
              <a:rPr lang="en-US" dirty="0"/>
              <a:t>meaningfully change </a:t>
            </a:r>
            <a:r>
              <a:rPr lang="en" dirty="0"/>
              <a:t>runtime for </a:t>
            </a:r>
            <a:r>
              <a:rPr lang="en" i="1" dirty="0"/>
              <a:t>this</a:t>
            </a:r>
            <a:r>
              <a:rPr lang="en" dirty="0"/>
              <a:t> </a:t>
            </a:r>
            <a:r>
              <a:rPr lang="en-US" dirty="0"/>
              <a:t>invocation of </a:t>
            </a:r>
            <a:r>
              <a:rPr lang="en" dirty="0" err="1"/>
              <a:t>findSet</a:t>
            </a:r>
            <a:r>
              <a:rPr lang="en" dirty="0"/>
              <a:t>(p), but subsequent </a:t>
            </a:r>
            <a:r>
              <a:rPr lang="en" dirty="0" err="1"/>
              <a:t>findSet</a:t>
            </a:r>
            <a:r>
              <a:rPr lang="en" dirty="0"/>
              <a:t>(p)s (and </a:t>
            </a:r>
            <a:r>
              <a:rPr lang="en-US" dirty="0"/>
              <a:t>subsequent </a:t>
            </a:r>
            <a:r>
              <a:rPr lang="en" dirty="0" err="1"/>
              <a:t>findSet</a:t>
            </a:r>
            <a:r>
              <a:rPr lang="en" dirty="0"/>
              <a:t>(o)</a:t>
            </a:r>
            <a:r>
              <a:rPr lang="en-US" dirty="0"/>
              <a:t>s</a:t>
            </a:r>
            <a:r>
              <a:rPr lang="en" dirty="0"/>
              <a:t> and </a:t>
            </a:r>
            <a:r>
              <a:rPr lang="en" dirty="0" err="1"/>
              <a:t>findSet</a:t>
            </a:r>
            <a:r>
              <a:rPr lang="en" dirty="0"/>
              <a:t>(m)</a:t>
            </a:r>
            <a:r>
              <a:rPr lang="en-US" dirty="0"/>
              <a:t>s</a:t>
            </a:r>
            <a:r>
              <a:rPr lang="en" dirty="0"/>
              <a:t> and …) will be faster</a:t>
            </a:r>
            <a:endParaRPr dirty="0"/>
          </a:p>
          <a:p>
            <a:pPr>
              <a:spcBef>
                <a:spcPts val="600"/>
              </a:spcBef>
            </a:pPr>
            <a:endParaRPr dirty="0"/>
          </a:p>
        </p:txBody>
      </p:sp>
      <p:grpSp>
        <p:nvGrpSpPr>
          <p:cNvPr id="2" name="Group 1">
            <a:extLst>
              <a:ext uri="{FF2B5EF4-FFF2-40B4-BE49-F238E27FC236}">
                <a16:creationId xmlns:a16="http://schemas.microsoft.com/office/drawing/2014/main" id="{2AEA7223-65E5-478A-9048-90E0EC0B1323}"/>
              </a:ext>
            </a:extLst>
          </p:cNvPr>
          <p:cNvGrpSpPr/>
          <p:nvPr/>
        </p:nvGrpSpPr>
        <p:grpSpPr>
          <a:xfrm>
            <a:off x="3117583" y="2098774"/>
            <a:ext cx="6941797" cy="1639463"/>
            <a:chOff x="1203679" y="2671360"/>
            <a:chExt cx="5206348" cy="1229597"/>
          </a:xfrm>
        </p:grpSpPr>
        <p:sp>
          <p:nvSpPr>
            <p:cNvPr id="35" name="Google Shape;1121;p62">
              <a:extLst>
                <a:ext uri="{FF2B5EF4-FFF2-40B4-BE49-F238E27FC236}">
                  <a16:creationId xmlns:a16="http://schemas.microsoft.com/office/drawing/2014/main" id="{101D9484-6764-41CA-A345-5131EDE5B3B6}"/>
                </a:ext>
              </a:extLst>
            </p:cNvPr>
            <p:cNvSpPr/>
            <p:nvPr/>
          </p:nvSpPr>
          <p:spPr>
            <a:xfrm>
              <a:off x="1203679" y="2671360"/>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36" name="Google Shape;1122;p62">
              <a:extLst>
                <a:ext uri="{FF2B5EF4-FFF2-40B4-BE49-F238E27FC236}">
                  <a16:creationId xmlns:a16="http://schemas.microsoft.com/office/drawing/2014/main" id="{48A90D94-6AB5-41DE-9654-C450791A2FB4}"/>
                </a:ext>
              </a:extLst>
            </p:cNvPr>
            <p:cNvSpPr/>
            <p:nvPr/>
          </p:nvSpPr>
          <p:spPr>
            <a:xfrm>
              <a:off x="1203679" y="3019210"/>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37" name="Google Shape;1123;p62">
              <a:extLst>
                <a:ext uri="{FF2B5EF4-FFF2-40B4-BE49-F238E27FC236}">
                  <a16:creationId xmlns:a16="http://schemas.microsoft.com/office/drawing/2014/main" id="{851E75AB-31DA-4A99-AF3D-29A696933BBB}"/>
                </a:ext>
              </a:extLst>
            </p:cNvPr>
            <p:cNvCxnSpPr>
              <a:stCxn id="36" idx="0"/>
              <a:endCxn id="35" idx="2"/>
            </p:cNvCxnSpPr>
            <p:nvPr/>
          </p:nvCxnSpPr>
          <p:spPr>
            <a:xfrm rot="10800000">
              <a:off x="1348466" y="2861035"/>
              <a:ext cx="0" cy="158175"/>
            </a:xfrm>
            <a:prstGeom prst="straightConnector1">
              <a:avLst/>
            </a:prstGeom>
            <a:noFill/>
            <a:ln w="19050" cap="flat" cmpd="sng">
              <a:solidFill>
                <a:schemeClr val="dk2"/>
              </a:solidFill>
              <a:prstDash val="solid"/>
              <a:round/>
              <a:headEnd type="none" w="med" len="med"/>
              <a:tailEnd type="none" w="med" len="med"/>
            </a:ln>
          </p:spPr>
        </p:cxnSp>
        <p:sp>
          <p:nvSpPr>
            <p:cNvPr id="38" name="Google Shape;1124;p62">
              <a:extLst>
                <a:ext uri="{FF2B5EF4-FFF2-40B4-BE49-F238E27FC236}">
                  <a16:creationId xmlns:a16="http://schemas.microsoft.com/office/drawing/2014/main" id="{9D5C38AB-3076-49D1-B470-5875A37A6BD5}"/>
                </a:ext>
              </a:extLst>
            </p:cNvPr>
            <p:cNvSpPr/>
            <p:nvPr/>
          </p:nvSpPr>
          <p:spPr>
            <a:xfrm>
              <a:off x="1791041" y="3017738"/>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c</a:t>
              </a:r>
              <a:endParaRPr sz="2400" dirty="0">
                <a:latin typeface="Calibri" panose="020F0502020204030204" pitchFamily="34" charset="0"/>
                <a:cs typeface="Calibri" panose="020F0502020204030204" pitchFamily="34" charset="0"/>
              </a:endParaRPr>
            </a:p>
          </p:txBody>
        </p:sp>
        <p:sp>
          <p:nvSpPr>
            <p:cNvPr id="39" name="Google Shape;1125;p62">
              <a:extLst>
                <a:ext uri="{FF2B5EF4-FFF2-40B4-BE49-F238E27FC236}">
                  <a16:creationId xmlns:a16="http://schemas.microsoft.com/office/drawing/2014/main" id="{A35C24D0-FFB4-4F63-B52F-A6AD138CEFD5}"/>
                </a:ext>
              </a:extLst>
            </p:cNvPr>
            <p:cNvSpPr/>
            <p:nvPr/>
          </p:nvSpPr>
          <p:spPr>
            <a:xfrm>
              <a:off x="1791041" y="3365588"/>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d</a:t>
              </a:r>
              <a:endParaRPr sz="2400" dirty="0">
                <a:latin typeface="Calibri" panose="020F0502020204030204" pitchFamily="34" charset="0"/>
                <a:cs typeface="Calibri" panose="020F0502020204030204" pitchFamily="34" charset="0"/>
              </a:endParaRPr>
            </a:p>
          </p:txBody>
        </p:sp>
        <p:cxnSp>
          <p:nvCxnSpPr>
            <p:cNvPr id="40" name="Google Shape;1126;p62">
              <a:extLst>
                <a:ext uri="{FF2B5EF4-FFF2-40B4-BE49-F238E27FC236}">
                  <a16:creationId xmlns:a16="http://schemas.microsoft.com/office/drawing/2014/main" id="{0792B8F5-5583-47BB-9B23-F55C49DEBA15}"/>
                </a:ext>
              </a:extLst>
            </p:cNvPr>
            <p:cNvCxnSpPr>
              <a:stCxn id="39" idx="0"/>
              <a:endCxn id="38" idx="2"/>
            </p:cNvCxnSpPr>
            <p:nvPr/>
          </p:nvCxnSpPr>
          <p:spPr>
            <a:xfrm rot="10800000">
              <a:off x="1935829" y="3207413"/>
              <a:ext cx="0" cy="158175"/>
            </a:xfrm>
            <a:prstGeom prst="straightConnector1">
              <a:avLst/>
            </a:prstGeom>
            <a:noFill/>
            <a:ln w="19050" cap="flat" cmpd="sng">
              <a:solidFill>
                <a:schemeClr val="dk2"/>
              </a:solidFill>
              <a:prstDash val="solid"/>
              <a:round/>
              <a:headEnd type="none" w="med" len="med"/>
              <a:tailEnd type="none" w="med" len="med"/>
            </a:ln>
          </p:spPr>
        </p:cxnSp>
        <p:cxnSp>
          <p:nvCxnSpPr>
            <p:cNvPr id="41" name="Google Shape;1127;p62">
              <a:extLst>
                <a:ext uri="{FF2B5EF4-FFF2-40B4-BE49-F238E27FC236}">
                  <a16:creationId xmlns:a16="http://schemas.microsoft.com/office/drawing/2014/main" id="{319B22C9-629F-45CA-A1FA-C9CF92B45A4D}"/>
                </a:ext>
              </a:extLst>
            </p:cNvPr>
            <p:cNvCxnSpPr>
              <a:stCxn id="38" idx="0"/>
              <a:endCxn id="35" idx="2"/>
            </p:cNvCxnSpPr>
            <p:nvPr/>
          </p:nvCxnSpPr>
          <p:spPr>
            <a:xfrm rot="10800000">
              <a:off x="1348579" y="2861138"/>
              <a:ext cx="587250" cy="156600"/>
            </a:xfrm>
            <a:prstGeom prst="straightConnector1">
              <a:avLst/>
            </a:prstGeom>
            <a:noFill/>
            <a:ln w="19050" cap="flat" cmpd="sng">
              <a:solidFill>
                <a:schemeClr val="dk2"/>
              </a:solidFill>
              <a:prstDash val="solid"/>
              <a:round/>
              <a:headEnd type="none" w="med" len="med"/>
              <a:tailEnd type="none" w="med" len="med"/>
            </a:ln>
          </p:spPr>
        </p:cxnSp>
        <p:sp>
          <p:nvSpPr>
            <p:cNvPr id="42" name="Google Shape;1129;p62">
              <a:extLst>
                <a:ext uri="{FF2B5EF4-FFF2-40B4-BE49-F238E27FC236}">
                  <a16:creationId xmlns:a16="http://schemas.microsoft.com/office/drawing/2014/main" id="{580DB12D-7F9C-4A49-A971-2FC66C89658D}"/>
                </a:ext>
              </a:extLst>
            </p:cNvPr>
            <p:cNvSpPr/>
            <p:nvPr/>
          </p:nvSpPr>
          <p:spPr>
            <a:xfrm>
              <a:off x="2583641" y="3013575"/>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e</a:t>
              </a:r>
              <a:endParaRPr sz="2400" dirty="0">
                <a:latin typeface="Calibri" panose="020F0502020204030204" pitchFamily="34" charset="0"/>
                <a:cs typeface="Calibri" panose="020F0502020204030204" pitchFamily="34" charset="0"/>
              </a:endParaRPr>
            </a:p>
          </p:txBody>
        </p:sp>
        <p:sp>
          <p:nvSpPr>
            <p:cNvPr id="43" name="Google Shape;1130;p62">
              <a:extLst>
                <a:ext uri="{FF2B5EF4-FFF2-40B4-BE49-F238E27FC236}">
                  <a16:creationId xmlns:a16="http://schemas.microsoft.com/office/drawing/2014/main" id="{A73D2EB7-9D08-40D4-B3DE-C8FBFAE02FE9}"/>
                </a:ext>
              </a:extLst>
            </p:cNvPr>
            <p:cNvSpPr/>
            <p:nvPr/>
          </p:nvSpPr>
          <p:spPr>
            <a:xfrm>
              <a:off x="2583641" y="3361425"/>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f</a:t>
              </a:r>
              <a:endParaRPr sz="2400" dirty="0">
                <a:latin typeface="Calibri" panose="020F0502020204030204" pitchFamily="34" charset="0"/>
                <a:cs typeface="Calibri" panose="020F0502020204030204" pitchFamily="34" charset="0"/>
              </a:endParaRPr>
            </a:p>
          </p:txBody>
        </p:sp>
        <p:cxnSp>
          <p:nvCxnSpPr>
            <p:cNvPr id="44" name="Google Shape;1131;p62">
              <a:extLst>
                <a:ext uri="{FF2B5EF4-FFF2-40B4-BE49-F238E27FC236}">
                  <a16:creationId xmlns:a16="http://schemas.microsoft.com/office/drawing/2014/main" id="{381FF5CE-015B-41EA-A09F-32EBCD5C7301}"/>
                </a:ext>
              </a:extLst>
            </p:cNvPr>
            <p:cNvCxnSpPr>
              <a:stCxn id="43" idx="0"/>
              <a:endCxn id="42" idx="2"/>
            </p:cNvCxnSpPr>
            <p:nvPr/>
          </p:nvCxnSpPr>
          <p:spPr>
            <a:xfrm rot="10800000">
              <a:off x="2728429" y="3203250"/>
              <a:ext cx="0" cy="158175"/>
            </a:xfrm>
            <a:prstGeom prst="straightConnector1">
              <a:avLst/>
            </a:prstGeom>
            <a:noFill/>
            <a:ln w="19050" cap="flat" cmpd="sng">
              <a:solidFill>
                <a:schemeClr val="dk2"/>
              </a:solidFill>
              <a:prstDash val="solid"/>
              <a:round/>
              <a:headEnd type="none" w="med" len="med"/>
              <a:tailEnd type="none" w="med" len="med"/>
            </a:ln>
          </p:spPr>
        </p:cxnSp>
        <p:sp>
          <p:nvSpPr>
            <p:cNvPr id="45" name="Google Shape;1132;p62">
              <a:extLst>
                <a:ext uri="{FF2B5EF4-FFF2-40B4-BE49-F238E27FC236}">
                  <a16:creationId xmlns:a16="http://schemas.microsoft.com/office/drawing/2014/main" id="{4EA4C560-42A3-4923-816E-E3A8E6C0327B}"/>
                </a:ext>
              </a:extLst>
            </p:cNvPr>
            <p:cNvSpPr/>
            <p:nvPr/>
          </p:nvSpPr>
          <p:spPr>
            <a:xfrm>
              <a:off x="3112841" y="3363432"/>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g</a:t>
              </a:r>
              <a:endParaRPr sz="2400" dirty="0">
                <a:latin typeface="Calibri" panose="020F0502020204030204" pitchFamily="34" charset="0"/>
                <a:cs typeface="Calibri" panose="020F0502020204030204" pitchFamily="34" charset="0"/>
              </a:endParaRPr>
            </a:p>
          </p:txBody>
        </p:sp>
        <p:sp>
          <p:nvSpPr>
            <p:cNvPr id="46" name="Google Shape;1133;p62">
              <a:extLst>
                <a:ext uri="{FF2B5EF4-FFF2-40B4-BE49-F238E27FC236}">
                  <a16:creationId xmlns:a16="http://schemas.microsoft.com/office/drawing/2014/main" id="{A379AB36-5F3E-4AC4-A2BC-A9D5E9AFC8F9}"/>
                </a:ext>
              </a:extLst>
            </p:cNvPr>
            <p:cNvSpPr/>
            <p:nvPr/>
          </p:nvSpPr>
          <p:spPr>
            <a:xfrm>
              <a:off x="3112841" y="3711282"/>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h</a:t>
              </a:r>
              <a:endParaRPr sz="2400" dirty="0">
                <a:latin typeface="Calibri" panose="020F0502020204030204" pitchFamily="34" charset="0"/>
                <a:cs typeface="Calibri" panose="020F0502020204030204" pitchFamily="34" charset="0"/>
              </a:endParaRPr>
            </a:p>
          </p:txBody>
        </p:sp>
        <p:cxnSp>
          <p:nvCxnSpPr>
            <p:cNvPr id="47" name="Google Shape;1134;p62">
              <a:extLst>
                <a:ext uri="{FF2B5EF4-FFF2-40B4-BE49-F238E27FC236}">
                  <a16:creationId xmlns:a16="http://schemas.microsoft.com/office/drawing/2014/main" id="{41F579CC-5389-4221-A462-C911374F0B6E}"/>
                </a:ext>
              </a:extLst>
            </p:cNvPr>
            <p:cNvCxnSpPr>
              <a:stCxn id="46" idx="0"/>
              <a:endCxn id="45" idx="2"/>
            </p:cNvCxnSpPr>
            <p:nvPr/>
          </p:nvCxnSpPr>
          <p:spPr>
            <a:xfrm rot="10800000">
              <a:off x="3257629" y="3553107"/>
              <a:ext cx="0" cy="158175"/>
            </a:xfrm>
            <a:prstGeom prst="straightConnector1">
              <a:avLst/>
            </a:prstGeom>
            <a:noFill/>
            <a:ln w="19050" cap="flat" cmpd="sng">
              <a:solidFill>
                <a:schemeClr val="dk2"/>
              </a:solidFill>
              <a:prstDash val="solid"/>
              <a:round/>
              <a:headEnd type="none" w="med" len="med"/>
              <a:tailEnd type="none" w="med" len="med"/>
            </a:ln>
          </p:spPr>
        </p:cxnSp>
        <p:cxnSp>
          <p:nvCxnSpPr>
            <p:cNvPr id="48" name="Google Shape;1135;p62">
              <a:extLst>
                <a:ext uri="{FF2B5EF4-FFF2-40B4-BE49-F238E27FC236}">
                  <a16:creationId xmlns:a16="http://schemas.microsoft.com/office/drawing/2014/main" id="{86144C0C-1D4A-42A2-9FF1-3465FD3549DB}"/>
                </a:ext>
              </a:extLst>
            </p:cNvPr>
            <p:cNvCxnSpPr>
              <a:stCxn id="45" idx="0"/>
              <a:endCxn id="42" idx="2"/>
            </p:cNvCxnSpPr>
            <p:nvPr/>
          </p:nvCxnSpPr>
          <p:spPr>
            <a:xfrm rot="10800000">
              <a:off x="2728429" y="3203232"/>
              <a:ext cx="529200" cy="160200"/>
            </a:xfrm>
            <a:prstGeom prst="straightConnector1">
              <a:avLst/>
            </a:prstGeom>
            <a:noFill/>
            <a:ln w="19050" cap="flat" cmpd="sng">
              <a:solidFill>
                <a:schemeClr val="dk2"/>
              </a:solidFill>
              <a:prstDash val="solid"/>
              <a:round/>
              <a:headEnd type="none" w="med" len="med"/>
              <a:tailEnd type="none" w="med" len="med"/>
            </a:ln>
          </p:spPr>
        </p:cxnSp>
        <p:cxnSp>
          <p:nvCxnSpPr>
            <p:cNvPr id="49" name="Google Shape;1136;p62">
              <a:extLst>
                <a:ext uri="{FF2B5EF4-FFF2-40B4-BE49-F238E27FC236}">
                  <a16:creationId xmlns:a16="http://schemas.microsoft.com/office/drawing/2014/main" id="{C46ED60D-78F2-4360-A99F-01329ED5245A}"/>
                </a:ext>
              </a:extLst>
            </p:cNvPr>
            <p:cNvCxnSpPr>
              <a:stCxn id="42" idx="0"/>
              <a:endCxn id="35" idx="2"/>
            </p:cNvCxnSpPr>
            <p:nvPr/>
          </p:nvCxnSpPr>
          <p:spPr>
            <a:xfrm rot="10800000">
              <a:off x="1348504" y="2861025"/>
              <a:ext cx="1379925" cy="152550"/>
            </a:xfrm>
            <a:prstGeom prst="straightConnector1">
              <a:avLst/>
            </a:prstGeom>
            <a:noFill/>
            <a:ln w="19050" cap="flat" cmpd="sng">
              <a:solidFill>
                <a:schemeClr val="dk2"/>
              </a:solidFill>
              <a:prstDash val="solid"/>
              <a:round/>
              <a:headEnd type="none" w="med" len="med"/>
              <a:tailEnd type="none" w="med" len="med"/>
            </a:ln>
          </p:spPr>
        </p:cxnSp>
        <p:sp>
          <p:nvSpPr>
            <p:cNvPr id="50" name="Google Shape;1137;p62">
              <a:extLst>
                <a:ext uri="{FF2B5EF4-FFF2-40B4-BE49-F238E27FC236}">
                  <a16:creationId xmlns:a16="http://schemas.microsoft.com/office/drawing/2014/main" id="{C39CADFD-30A3-497E-AAB8-C22DC65EBE3C}"/>
                </a:ext>
              </a:extLst>
            </p:cNvPr>
            <p:cNvSpPr/>
            <p:nvPr/>
          </p:nvSpPr>
          <p:spPr>
            <a:xfrm>
              <a:off x="3642041" y="3015741"/>
              <a:ext cx="289575" cy="189675"/>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err="1">
                  <a:latin typeface="Calibri" panose="020F0502020204030204" pitchFamily="34" charset="0"/>
                  <a:cs typeface="Calibri" panose="020F0502020204030204" pitchFamily="34" charset="0"/>
                </a:rPr>
                <a:t>i</a:t>
              </a:r>
              <a:endParaRPr sz="2400" dirty="0">
                <a:latin typeface="Calibri" panose="020F0502020204030204" pitchFamily="34" charset="0"/>
                <a:cs typeface="Calibri" panose="020F0502020204030204" pitchFamily="34" charset="0"/>
              </a:endParaRPr>
            </a:p>
          </p:txBody>
        </p:sp>
        <p:sp>
          <p:nvSpPr>
            <p:cNvPr id="51" name="Google Shape;1138;p62">
              <a:extLst>
                <a:ext uri="{FF2B5EF4-FFF2-40B4-BE49-F238E27FC236}">
                  <a16:creationId xmlns:a16="http://schemas.microsoft.com/office/drawing/2014/main" id="{C0F634AC-E68B-4878-8C5C-685A02115451}"/>
                </a:ext>
              </a:extLst>
            </p:cNvPr>
            <p:cNvSpPr/>
            <p:nvPr/>
          </p:nvSpPr>
          <p:spPr>
            <a:xfrm>
              <a:off x="3642041" y="3363591"/>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j</a:t>
              </a:r>
              <a:endParaRPr sz="2400" dirty="0">
                <a:latin typeface="Calibri" panose="020F0502020204030204" pitchFamily="34" charset="0"/>
                <a:cs typeface="Calibri" panose="020F0502020204030204" pitchFamily="34" charset="0"/>
              </a:endParaRPr>
            </a:p>
          </p:txBody>
        </p:sp>
        <p:cxnSp>
          <p:nvCxnSpPr>
            <p:cNvPr id="52" name="Google Shape;1139;p62">
              <a:extLst>
                <a:ext uri="{FF2B5EF4-FFF2-40B4-BE49-F238E27FC236}">
                  <a16:creationId xmlns:a16="http://schemas.microsoft.com/office/drawing/2014/main" id="{65EE2F32-C7C4-4B1A-A2E5-589C95EA9A03}"/>
                </a:ext>
              </a:extLst>
            </p:cNvPr>
            <p:cNvCxnSpPr>
              <a:stCxn id="51" idx="0"/>
              <a:endCxn id="50" idx="2"/>
            </p:cNvCxnSpPr>
            <p:nvPr/>
          </p:nvCxnSpPr>
          <p:spPr>
            <a:xfrm rot="10800000">
              <a:off x="3786829" y="3205416"/>
              <a:ext cx="0" cy="158175"/>
            </a:xfrm>
            <a:prstGeom prst="straightConnector1">
              <a:avLst/>
            </a:prstGeom>
            <a:noFill/>
            <a:ln w="19050" cap="flat" cmpd="sng">
              <a:solidFill>
                <a:schemeClr val="dk2"/>
              </a:solidFill>
              <a:prstDash val="solid"/>
              <a:round/>
              <a:headEnd type="none" w="med" len="med"/>
              <a:tailEnd type="none" w="med" len="med"/>
            </a:ln>
          </p:spPr>
        </p:cxnSp>
        <p:sp>
          <p:nvSpPr>
            <p:cNvPr id="53" name="Google Shape;1140;p62">
              <a:extLst>
                <a:ext uri="{FF2B5EF4-FFF2-40B4-BE49-F238E27FC236}">
                  <a16:creationId xmlns:a16="http://schemas.microsoft.com/office/drawing/2014/main" id="{E72775BF-ED41-40E4-8FDF-299366CAF38E}"/>
                </a:ext>
              </a:extLst>
            </p:cNvPr>
            <p:cNvSpPr/>
            <p:nvPr/>
          </p:nvSpPr>
          <p:spPr>
            <a:xfrm>
              <a:off x="4229404" y="3362120"/>
              <a:ext cx="366666" cy="18551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k</a:t>
              </a:r>
              <a:endParaRPr sz="2400" dirty="0">
                <a:latin typeface="Calibri" panose="020F0502020204030204" pitchFamily="34" charset="0"/>
                <a:cs typeface="Calibri" panose="020F0502020204030204" pitchFamily="34" charset="0"/>
              </a:endParaRPr>
            </a:p>
          </p:txBody>
        </p:sp>
        <p:sp>
          <p:nvSpPr>
            <p:cNvPr id="54" name="Google Shape;1141;p62">
              <a:extLst>
                <a:ext uri="{FF2B5EF4-FFF2-40B4-BE49-F238E27FC236}">
                  <a16:creationId xmlns:a16="http://schemas.microsoft.com/office/drawing/2014/main" id="{10347C9E-E1B5-424D-96E0-DDD30097D694}"/>
                </a:ext>
              </a:extLst>
            </p:cNvPr>
            <p:cNvSpPr/>
            <p:nvPr/>
          </p:nvSpPr>
          <p:spPr>
            <a:xfrm>
              <a:off x="4229404" y="3705807"/>
              <a:ext cx="366662" cy="195149"/>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l</a:t>
              </a:r>
              <a:endParaRPr sz="2400" dirty="0">
                <a:latin typeface="Calibri" panose="020F0502020204030204" pitchFamily="34" charset="0"/>
                <a:cs typeface="Calibri" panose="020F0502020204030204" pitchFamily="34" charset="0"/>
              </a:endParaRPr>
            </a:p>
          </p:txBody>
        </p:sp>
        <p:cxnSp>
          <p:nvCxnSpPr>
            <p:cNvPr id="55" name="Google Shape;1142;p62">
              <a:extLst>
                <a:ext uri="{FF2B5EF4-FFF2-40B4-BE49-F238E27FC236}">
                  <a16:creationId xmlns:a16="http://schemas.microsoft.com/office/drawing/2014/main" id="{FD2744A4-C25C-4CB1-A38E-F560B0CE1C72}"/>
                </a:ext>
              </a:extLst>
            </p:cNvPr>
            <p:cNvCxnSpPr>
              <a:cxnSpLocks/>
              <a:stCxn id="54" idx="0"/>
              <a:endCxn id="53" idx="2"/>
            </p:cNvCxnSpPr>
            <p:nvPr/>
          </p:nvCxnSpPr>
          <p:spPr>
            <a:xfrm flipV="1">
              <a:off x="4412735" y="3547632"/>
              <a:ext cx="2" cy="158175"/>
            </a:xfrm>
            <a:prstGeom prst="straightConnector1">
              <a:avLst/>
            </a:prstGeom>
            <a:noFill/>
            <a:ln w="19050" cap="flat" cmpd="sng">
              <a:solidFill>
                <a:schemeClr val="dk2"/>
              </a:solidFill>
              <a:prstDash val="solid"/>
              <a:round/>
              <a:headEnd type="none" w="med" len="med"/>
              <a:tailEnd type="none" w="med" len="med"/>
            </a:ln>
          </p:spPr>
        </p:cxnSp>
        <p:cxnSp>
          <p:nvCxnSpPr>
            <p:cNvPr id="56" name="Google Shape;1143;p62">
              <a:extLst>
                <a:ext uri="{FF2B5EF4-FFF2-40B4-BE49-F238E27FC236}">
                  <a16:creationId xmlns:a16="http://schemas.microsoft.com/office/drawing/2014/main" id="{B4BF41B5-D66F-4897-8148-FD0458A6D36E}"/>
                </a:ext>
              </a:extLst>
            </p:cNvPr>
            <p:cNvCxnSpPr>
              <a:cxnSpLocks/>
              <a:stCxn id="53" idx="0"/>
              <a:endCxn id="50" idx="2"/>
            </p:cNvCxnSpPr>
            <p:nvPr/>
          </p:nvCxnSpPr>
          <p:spPr>
            <a:xfrm flipH="1" flipV="1">
              <a:off x="3786829" y="3205416"/>
              <a:ext cx="625908" cy="156704"/>
            </a:xfrm>
            <a:prstGeom prst="straightConnector1">
              <a:avLst/>
            </a:prstGeom>
            <a:noFill/>
            <a:ln w="19050" cap="flat" cmpd="sng">
              <a:solidFill>
                <a:schemeClr val="dk2"/>
              </a:solidFill>
              <a:prstDash val="solid"/>
              <a:round/>
              <a:headEnd type="none" w="med" len="med"/>
              <a:tailEnd type="none" w="med" len="med"/>
            </a:ln>
          </p:spPr>
        </p:cxnSp>
        <p:sp>
          <p:nvSpPr>
            <p:cNvPr id="57" name="Google Shape;1144;p62">
              <a:extLst>
                <a:ext uri="{FF2B5EF4-FFF2-40B4-BE49-F238E27FC236}">
                  <a16:creationId xmlns:a16="http://schemas.microsoft.com/office/drawing/2014/main" id="{766F1506-7602-401C-859C-F4FB516B07B6}"/>
                </a:ext>
              </a:extLst>
            </p:cNvPr>
            <p:cNvSpPr/>
            <p:nvPr/>
          </p:nvSpPr>
          <p:spPr>
            <a:xfrm>
              <a:off x="4843801" y="3012600"/>
              <a:ext cx="331091" cy="185511"/>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m</a:t>
              </a:r>
              <a:endParaRPr sz="2400" dirty="0">
                <a:latin typeface="Calibri" panose="020F0502020204030204" pitchFamily="34" charset="0"/>
                <a:cs typeface="Calibri" panose="020F0502020204030204" pitchFamily="34" charset="0"/>
              </a:endParaRPr>
            </a:p>
          </p:txBody>
        </p:sp>
        <p:sp>
          <p:nvSpPr>
            <p:cNvPr id="58" name="Google Shape;1145;p62">
              <a:extLst>
                <a:ext uri="{FF2B5EF4-FFF2-40B4-BE49-F238E27FC236}">
                  <a16:creationId xmlns:a16="http://schemas.microsoft.com/office/drawing/2014/main" id="{18CB43EF-19A7-4EAC-9C78-1912BC6D67CD}"/>
                </a:ext>
              </a:extLst>
            </p:cNvPr>
            <p:cNvSpPr/>
            <p:nvPr/>
          </p:nvSpPr>
          <p:spPr>
            <a:xfrm>
              <a:off x="4834908" y="3365251"/>
              <a:ext cx="348878" cy="185511"/>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n</a:t>
              </a:r>
              <a:endParaRPr sz="2400" dirty="0">
                <a:latin typeface="Calibri" panose="020F0502020204030204" pitchFamily="34" charset="0"/>
                <a:cs typeface="Calibri" panose="020F0502020204030204" pitchFamily="34" charset="0"/>
              </a:endParaRPr>
            </a:p>
          </p:txBody>
        </p:sp>
        <p:cxnSp>
          <p:nvCxnSpPr>
            <p:cNvPr id="59" name="Google Shape;1146;p62">
              <a:extLst>
                <a:ext uri="{FF2B5EF4-FFF2-40B4-BE49-F238E27FC236}">
                  <a16:creationId xmlns:a16="http://schemas.microsoft.com/office/drawing/2014/main" id="{BF763843-7688-4E06-8279-7571C6594B02}"/>
                </a:ext>
              </a:extLst>
            </p:cNvPr>
            <p:cNvCxnSpPr>
              <a:cxnSpLocks/>
              <a:stCxn id="58" idx="0"/>
              <a:endCxn id="57" idx="2"/>
            </p:cNvCxnSpPr>
            <p:nvPr/>
          </p:nvCxnSpPr>
          <p:spPr>
            <a:xfrm flipV="1">
              <a:off x="5009347" y="3198111"/>
              <a:ext cx="0" cy="167140"/>
            </a:xfrm>
            <a:prstGeom prst="straightConnector1">
              <a:avLst/>
            </a:prstGeom>
            <a:noFill/>
            <a:ln w="19050" cap="flat" cmpd="sng">
              <a:solidFill>
                <a:schemeClr val="dk2"/>
              </a:solidFill>
              <a:prstDash val="solid"/>
              <a:round/>
              <a:headEnd type="none" w="med" len="med"/>
              <a:tailEnd type="none" w="med" len="med"/>
            </a:ln>
          </p:spPr>
        </p:cxnSp>
        <p:sp>
          <p:nvSpPr>
            <p:cNvPr id="60" name="Google Shape;1147;p62">
              <a:extLst>
                <a:ext uri="{FF2B5EF4-FFF2-40B4-BE49-F238E27FC236}">
                  <a16:creationId xmlns:a16="http://schemas.microsoft.com/office/drawing/2014/main" id="{ECD5D4C4-D740-4AA2-961D-1817E1EE0A62}"/>
                </a:ext>
              </a:extLst>
            </p:cNvPr>
            <p:cNvSpPr/>
            <p:nvPr/>
          </p:nvSpPr>
          <p:spPr>
            <a:xfrm>
              <a:off x="5449534" y="3012600"/>
              <a:ext cx="354760" cy="183504"/>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o</a:t>
              </a:r>
              <a:endParaRPr sz="2400" dirty="0">
                <a:latin typeface="Calibri" panose="020F0502020204030204" pitchFamily="34" charset="0"/>
                <a:cs typeface="Calibri" panose="020F0502020204030204" pitchFamily="34" charset="0"/>
              </a:endParaRPr>
            </a:p>
          </p:txBody>
        </p:sp>
        <p:sp>
          <p:nvSpPr>
            <p:cNvPr id="61" name="Google Shape;1148;p62">
              <a:extLst>
                <a:ext uri="{FF2B5EF4-FFF2-40B4-BE49-F238E27FC236}">
                  <a16:creationId xmlns:a16="http://schemas.microsoft.com/office/drawing/2014/main" id="{C3304F73-D0A1-431D-8A3C-04236468723C}"/>
                </a:ext>
              </a:extLst>
            </p:cNvPr>
            <p:cNvSpPr/>
            <p:nvPr/>
          </p:nvSpPr>
          <p:spPr>
            <a:xfrm>
              <a:off x="6078936" y="3012600"/>
              <a:ext cx="331091" cy="183504"/>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p</a:t>
              </a:r>
              <a:endParaRPr sz="2400" dirty="0">
                <a:latin typeface="Calibri" panose="020F0502020204030204" pitchFamily="34" charset="0"/>
                <a:cs typeface="Calibri" panose="020F0502020204030204" pitchFamily="34" charset="0"/>
              </a:endParaRPr>
            </a:p>
          </p:txBody>
        </p:sp>
        <p:cxnSp>
          <p:nvCxnSpPr>
            <p:cNvPr id="62" name="Google Shape;1149;p62">
              <a:extLst>
                <a:ext uri="{FF2B5EF4-FFF2-40B4-BE49-F238E27FC236}">
                  <a16:creationId xmlns:a16="http://schemas.microsoft.com/office/drawing/2014/main" id="{E8EFAA92-804B-4422-BE47-76B9B241DE5C}"/>
                </a:ext>
              </a:extLst>
            </p:cNvPr>
            <p:cNvCxnSpPr>
              <a:cxnSpLocks/>
              <a:stCxn id="61" idx="0"/>
              <a:endCxn id="35" idx="3"/>
            </p:cNvCxnSpPr>
            <p:nvPr/>
          </p:nvCxnSpPr>
          <p:spPr>
            <a:xfrm flipH="1" flipV="1">
              <a:off x="1493254" y="2766198"/>
              <a:ext cx="4751228" cy="246402"/>
            </a:xfrm>
            <a:prstGeom prst="straightConnector1">
              <a:avLst/>
            </a:prstGeom>
            <a:noFill/>
            <a:ln w="19050" cap="flat" cmpd="sng">
              <a:solidFill>
                <a:schemeClr val="dk2"/>
              </a:solidFill>
              <a:prstDash val="solid"/>
              <a:round/>
              <a:headEnd type="none" w="med" len="med"/>
              <a:tailEnd type="none" w="med" len="med"/>
            </a:ln>
          </p:spPr>
        </p:cxnSp>
        <p:cxnSp>
          <p:nvCxnSpPr>
            <p:cNvPr id="63" name="Google Shape;1150;p62">
              <a:extLst>
                <a:ext uri="{FF2B5EF4-FFF2-40B4-BE49-F238E27FC236}">
                  <a16:creationId xmlns:a16="http://schemas.microsoft.com/office/drawing/2014/main" id="{4086B0E8-24C8-4C51-B6A3-9445CEF368C2}"/>
                </a:ext>
              </a:extLst>
            </p:cNvPr>
            <p:cNvCxnSpPr>
              <a:cxnSpLocks/>
              <a:stCxn id="60" idx="0"/>
              <a:endCxn id="35" idx="3"/>
            </p:cNvCxnSpPr>
            <p:nvPr/>
          </p:nvCxnSpPr>
          <p:spPr>
            <a:xfrm flipH="1" flipV="1">
              <a:off x="1493254" y="2766198"/>
              <a:ext cx="4133660" cy="246402"/>
            </a:xfrm>
            <a:prstGeom prst="straightConnector1">
              <a:avLst/>
            </a:prstGeom>
            <a:noFill/>
            <a:ln w="19050" cap="flat" cmpd="sng">
              <a:solidFill>
                <a:schemeClr val="dk2"/>
              </a:solidFill>
              <a:prstDash val="solid"/>
              <a:round/>
              <a:headEnd type="none" w="med" len="med"/>
              <a:tailEnd type="none" w="med" len="med"/>
            </a:ln>
          </p:spPr>
        </p:cxnSp>
        <p:cxnSp>
          <p:nvCxnSpPr>
            <p:cNvPr id="64" name="Google Shape;1151;p62">
              <a:extLst>
                <a:ext uri="{FF2B5EF4-FFF2-40B4-BE49-F238E27FC236}">
                  <a16:creationId xmlns:a16="http://schemas.microsoft.com/office/drawing/2014/main" id="{AD959F21-A85F-4AE6-8C75-D4A67079C9E8}"/>
                </a:ext>
              </a:extLst>
            </p:cNvPr>
            <p:cNvCxnSpPr>
              <a:cxnSpLocks/>
              <a:stCxn id="57" idx="0"/>
              <a:endCxn id="35" idx="3"/>
            </p:cNvCxnSpPr>
            <p:nvPr/>
          </p:nvCxnSpPr>
          <p:spPr>
            <a:xfrm flipH="1" flipV="1">
              <a:off x="1493254" y="2766198"/>
              <a:ext cx="3516093" cy="246402"/>
            </a:xfrm>
            <a:prstGeom prst="straightConnector1">
              <a:avLst/>
            </a:prstGeom>
            <a:noFill/>
            <a:ln w="19050" cap="flat" cmpd="sng">
              <a:solidFill>
                <a:schemeClr val="dk2"/>
              </a:solidFill>
              <a:prstDash val="solid"/>
              <a:round/>
              <a:headEnd type="none" w="med" len="med"/>
              <a:tailEnd type="none" w="med" len="med"/>
            </a:ln>
          </p:spPr>
        </p:cxnSp>
        <p:cxnSp>
          <p:nvCxnSpPr>
            <p:cNvPr id="65" name="Google Shape;1152;p62">
              <a:extLst>
                <a:ext uri="{FF2B5EF4-FFF2-40B4-BE49-F238E27FC236}">
                  <a16:creationId xmlns:a16="http://schemas.microsoft.com/office/drawing/2014/main" id="{89B4E20B-D54F-4907-B3CB-D740E663A7BE}"/>
                </a:ext>
              </a:extLst>
            </p:cNvPr>
            <p:cNvCxnSpPr>
              <a:stCxn id="50" idx="0"/>
              <a:endCxn id="35" idx="2"/>
            </p:cNvCxnSpPr>
            <p:nvPr/>
          </p:nvCxnSpPr>
          <p:spPr>
            <a:xfrm rot="10800000">
              <a:off x="1348504" y="2860941"/>
              <a:ext cx="2438325" cy="154800"/>
            </a:xfrm>
            <a:prstGeom prst="straightConnector1">
              <a:avLst/>
            </a:prstGeom>
            <a:noFill/>
            <a:ln w="19050"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1147225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67"/>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dirty="0"/>
              <a:t>4. </a:t>
            </a:r>
            <a:r>
              <a:rPr lang="en-US" dirty="0" err="1"/>
              <a:t>QuickUnionBySizeCompressingTrees</a:t>
            </a:r>
            <a:r>
              <a:rPr lang="en-US" dirty="0"/>
              <a:t> </a:t>
            </a:r>
            <a:br>
              <a:rPr lang="en-US" dirty="0"/>
            </a:br>
            <a:r>
              <a:rPr lang="en" dirty="0"/>
              <a:t>Path Compression: </a:t>
            </a:r>
            <a:r>
              <a:rPr lang="en-US" dirty="0"/>
              <a:t>Details and Runtime</a:t>
            </a:r>
            <a:endParaRPr dirty="0"/>
          </a:p>
        </p:txBody>
      </p:sp>
      <p:sp>
        <p:nvSpPr>
          <p:cNvPr id="1222" name="Google Shape;1222;p67"/>
          <p:cNvSpPr txBox="1">
            <a:spLocks noGrp="1"/>
          </p:cNvSpPr>
          <p:nvPr>
            <p:ph idx="1"/>
          </p:nvPr>
        </p:nvSpPr>
        <p:spPr>
          <a:xfrm>
            <a:off x="1920876" y="1362075"/>
            <a:ext cx="8366125" cy="670229"/>
          </a:xfrm>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Run path compression on every </a:t>
            </a:r>
            <a:r>
              <a:rPr lang="en-US" dirty="0" err="1"/>
              <a:t>findSet</a:t>
            </a:r>
            <a:r>
              <a:rPr lang="en-US" dirty="0"/>
              <a:t>()!</a:t>
            </a:r>
          </a:p>
          <a:p>
            <a:pPr>
              <a:spcBef>
                <a:spcPts val="600"/>
              </a:spcBef>
            </a:pPr>
            <a:endParaRPr lang="en" dirty="0"/>
          </a:p>
          <a:p>
            <a:pPr lvl="1">
              <a:spcBef>
                <a:spcPts val="600"/>
              </a:spcBef>
            </a:pPr>
            <a:endParaRPr dirty="0"/>
          </a:p>
        </p:txBody>
      </p:sp>
      <p:grpSp>
        <p:nvGrpSpPr>
          <p:cNvPr id="2" name="Group 1">
            <a:extLst>
              <a:ext uri="{FF2B5EF4-FFF2-40B4-BE49-F238E27FC236}">
                <a16:creationId xmlns:a16="http://schemas.microsoft.com/office/drawing/2014/main" id="{2AEA7223-65E5-478A-9048-90E0EC0B1323}"/>
              </a:ext>
            </a:extLst>
          </p:cNvPr>
          <p:cNvGrpSpPr/>
          <p:nvPr/>
        </p:nvGrpSpPr>
        <p:grpSpPr>
          <a:xfrm>
            <a:off x="3117583" y="2476150"/>
            <a:ext cx="6865859" cy="1184861"/>
            <a:chOff x="1203679" y="2671360"/>
            <a:chExt cx="5149394" cy="888646"/>
          </a:xfrm>
        </p:grpSpPr>
        <p:sp>
          <p:nvSpPr>
            <p:cNvPr id="35" name="Google Shape;1121;p62">
              <a:extLst>
                <a:ext uri="{FF2B5EF4-FFF2-40B4-BE49-F238E27FC236}">
                  <a16:creationId xmlns:a16="http://schemas.microsoft.com/office/drawing/2014/main" id="{101D9484-6764-41CA-A345-5131EDE5B3B6}"/>
                </a:ext>
              </a:extLst>
            </p:cNvPr>
            <p:cNvSpPr/>
            <p:nvPr/>
          </p:nvSpPr>
          <p:spPr>
            <a:xfrm>
              <a:off x="1203679" y="2671360"/>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36" name="Google Shape;1122;p62">
              <a:extLst>
                <a:ext uri="{FF2B5EF4-FFF2-40B4-BE49-F238E27FC236}">
                  <a16:creationId xmlns:a16="http://schemas.microsoft.com/office/drawing/2014/main" id="{48A90D94-6AB5-41DE-9654-C450791A2FB4}"/>
                </a:ext>
              </a:extLst>
            </p:cNvPr>
            <p:cNvSpPr/>
            <p:nvPr/>
          </p:nvSpPr>
          <p:spPr>
            <a:xfrm>
              <a:off x="1203679" y="3019210"/>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37" name="Google Shape;1123;p62">
              <a:extLst>
                <a:ext uri="{FF2B5EF4-FFF2-40B4-BE49-F238E27FC236}">
                  <a16:creationId xmlns:a16="http://schemas.microsoft.com/office/drawing/2014/main" id="{851E75AB-31DA-4A99-AF3D-29A696933BBB}"/>
                </a:ext>
              </a:extLst>
            </p:cNvPr>
            <p:cNvCxnSpPr>
              <a:stCxn id="36" idx="0"/>
              <a:endCxn id="35" idx="2"/>
            </p:cNvCxnSpPr>
            <p:nvPr/>
          </p:nvCxnSpPr>
          <p:spPr>
            <a:xfrm rot="10800000">
              <a:off x="1348466" y="2861035"/>
              <a:ext cx="0" cy="158175"/>
            </a:xfrm>
            <a:prstGeom prst="straightConnector1">
              <a:avLst/>
            </a:prstGeom>
            <a:noFill/>
            <a:ln w="19050" cap="flat" cmpd="sng">
              <a:solidFill>
                <a:schemeClr val="dk2"/>
              </a:solidFill>
              <a:prstDash val="solid"/>
              <a:round/>
              <a:headEnd type="none" w="med" len="med"/>
              <a:tailEnd type="none" w="med" len="med"/>
            </a:ln>
          </p:spPr>
        </p:cxnSp>
        <p:sp>
          <p:nvSpPr>
            <p:cNvPr id="38" name="Google Shape;1124;p62">
              <a:extLst>
                <a:ext uri="{FF2B5EF4-FFF2-40B4-BE49-F238E27FC236}">
                  <a16:creationId xmlns:a16="http://schemas.microsoft.com/office/drawing/2014/main" id="{9D5C38AB-3076-49D1-B470-5875A37A6BD5}"/>
                </a:ext>
              </a:extLst>
            </p:cNvPr>
            <p:cNvSpPr/>
            <p:nvPr/>
          </p:nvSpPr>
          <p:spPr>
            <a:xfrm>
              <a:off x="1670028" y="3020908"/>
              <a:ext cx="289575" cy="189675"/>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c</a:t>
              </a:r>
              <a:endParaRPr sz="2400" dirty="0">
                <a:latin typeface="Calibri" panose="020F0502020204030204" pitchFamily="34" charset="0"/>
                <a:cs typeface="Calibri" panose="020F0502020204030204" pitchFamily="34" charset="0"/>
              </a:endParaRPr>
            </a:p>
          </p:txBody>
        </p:sp>
        <p:sp>
          <p:nvSpPr>
            <p:cNvPr id="39" name="Google Shape;1125;p62">
              <a:extLst>
                <a:ext uri="{FF2B5EF4-FFF2-40B4-BE49-F238E27FC236}">
                  <a16:creationId xmlns:a16="http://schemas.microsoft.com/office/drawing/2014/main" id="{A35C24D0-FFB4-4F63-B52F-A6AD138CEFD5}"/>
                </a:ext>
              </a:extLst>
            </p:cNvPr>
            <p:cNvSpPr/>
            <p:nvPr/>
          </p:nvSpPr>
          <p:spPr>
            <a:xfrm>
              <a:off x="2174253" y="3013557"/>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d</a:t>
              </a:r>
              <a:endParaRPr sz="2400" dirty="0">
                <a:latin typeface="Calibri" panose="020F0502020204030204" pitchFamily="34" charset="0"/>
                <a:cs typeface="Calibri" panose="020F0502020204030204" pitchFamily="34" charset="0"/>
              </a:endParaRPr>
            </a:p>
          </p:txBody>
        </p:sp>
        <p:cxnSp>
          <p:nvCxnSpPr>
            <p:cNvPr id="40" name="Google Shape;1126;p62">
              <a:extLst>
                <a:ext uri="{FF2B5EF4-FFF2-40B4-BE49-F238E27FC236}">
                  <a16:creationId xmlns:a16="http://schemas.microsoft.com/office/drawing/2014/main" id="{0792B8F5-5583-47BB-9B23-F55C49DEBA15}"/>
                </a:ext>
              </a:extLst>
            </p:cNvPr>
            <p:cNvCxnSpPr>
              <a:cxnSpLocks/>
              <a:stCxn id="39" idx="0"/>
              <a:endCxn id="35" idx="2"/>
            </p:cNvCxnSpPr>
            <p:nvPr/>
          </p:nvCxnSpPr>
          <p:spPr>
            <a:xfrm flipH="1" flipV="1">
              <a:off x="1348467" y="2861035"/>
              <a:ext cx="970574" cy="152522"/>
            </a:xfrm>
            <a:prstGeom prst="straightConnector1">
              <a:avLst/>
            </a:prstGeom>
            <a:noFill/>
            <a:ln w="19050" cap="flat" cmpd="sng">
              <a:solidFill>
                <a:schemeClr val="dk2"/>
              </a:solidFill>
              <a:prstDash val="solid"/>
              <a:round/>
              <a:headEnd type="none" w="med" len="med"/>
              <a:tailEnd type="none" w="med" len="med"/>
            </a:ln>
          </p:spPr>
        </p:cxnSp>
        <p:cxnSp>
          <p:nvCxnSpPr>
            <p:cNvPr id="41" name="Google Shape;1127;p62">
              <a:extLst>
                <a:ext uri="{FF2B5EF4-FFF2-40B4-BE49-F238E27FC236}">
                  <a16:creationId xmlns:a16="http://schemas.microsoft.com/office/drawing/2014/main" id="{319B22C9-629F-45CA-A1FA-C9CF92B45A4D}"/>
                </a:ext>
              </a:extLst>
            </p:cNvPr>
            <p:cNvCxnSpPr>
              <a:cxnSpLocks/>
              <a:stCxn id="38" idx="0"/>
              <a:endCxn id="35" idx="2"/>
            </p:cNvCxnSpPr>
            <p:nvPr/>
          </p:nvCxnSpPr>
          <p:spPr>
            <a:xfrm flipH="1" flipV="1">
              <a:off x="1348467" y="2861035"/>
              <a:ext cx="466349" cy="159873"/>
            </a:xfrm>
            <a:prstGeom prst="straightConnector1">
              <a:avLst/>
            </a:prstGeom>
            <a:noFill/>
            <a:ln w="19050" cap="flat" cmpd="sng">
              <a:solidFill>
                <a:schemeClr val="dk2"/>
              </a:solidFill>
              <a:prstDash val="solid"/>
              <a:round/>
              <a:headEnd type="none" w="med" len="med"/>
              <a:tailEnd type="none" w="med" len="med"/>
            </a:ln>
          </p:spPr>
        </p:cxnSp>
        <p:sp>
          <p:nvSpPr>
            <p:cNvPr id="42" name="Google Shape;1129;p62">
              <a:extLst>
                <a:ext uri="{FF2B5EF4-FFF2-40B4-BE49-F238E27FC236}">
                  <a16:creationId xmlns:a16="http://schemas.microsoft.com/office/drawing/2014/main" id="{580DB12D-7F9C-4A49-A971-2FC66C89658D}"/>
                </a:ext>
              </a:extLst>
            </p:cNvPr>
            <p:cNvSpPr/>
            <p:nvPr/>
          </p:nvSpPr>
          <p:spPr>
            <a:xfrm>
              <a:off x="2583641" y="3013575"/>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e</a:t>
              </a:r>
              <a:endParaRPr sz="2400" dirty="0">
                <a:latin typeface="Calibri" panose="020F0502020204030204" pitchFamily="34" charset="0"/>
                <a:cs typeface="Calibri" panose="020F0502020204030204" pitchFamily="34" charset="0"/>
              </a:endParaRPr>
            </a:p>
          </p:txBody>
        </p:sp>
        <p:sp>
          <p:nvSpPr>
            <p:cNvPr id="43" name="Google Shape;1130;p62">
              <a:extLst>
                <a:ext uri="{FF2B5EF4-FFF2-40B4-BE49-F238E27FC236}">
                  <a16:creationId xmlns:a16="http://schemas.microsoft.com/office/drawing/2014/main" id="{A73D2EB7-9D08-40D4-B3DE-C8FBFAE02FE9}"/>
                </a:ext>
              </a:extLst>
            </p:cNvPr>
            <p:cNvSpPr/>
            <p:nvPr/>
          </p:nvSpPr>
          <p:spPr>
            <a:xfrm>
              <a:off x="2583641" y="3361425"/>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f</a:t>
              </a:r>
              <a:endParaRPr sz="2400" dirty="0">
                <a:latin typeface="Calibri" panose="020F0502020204030204" pitchFamily="34" charset="0"/>
                <a:cs typeface="Calibri" panose="020F0502020204030204" pitchFamily="34" charset="0"/>
              </a:endParaRPr>
            </a:p>
          </p:txBody>
        </p:sp>
        <p:cxnSp>
          <p:nvCxnSpPr>
            <p:cNvPr id="44" name="Google Shape;1131;p62">
              <a:extLst>
                <a:ext uri="{FF2B5EF4-FFF2-40B4-BE49-F238E27FC236}">
                  <a16:creationId xmlns:a16="http://schemas.microsoft.com/office/drawing/2014/main" id="{381FF5CE-015B-41EA-A09F-32EBCD5C7301}"/>
                </a:ext>
              </a:extLst>
            </p:cNvPr>
            <p:cNvCxnSpPr>
              <a:stCxn id="43" idx="0"/>
              <a:endCxn id="42" idx="2"/>
            </p:cNvCxnSpPr>
            <p:nvPr/>
          </p:nvCxnSpPr>
          <p:spPr>
            <a:xfrm rot="10800000">
              <a:off x="2728429" y="3203250"/>
              <a:ext cx="0" cy="158175"/>
            </a:xfrm>
            <a:prstGeom prst="straightConnector1">
              <a:avLst/>
            </a:prstGeom>
            <a:noFill/>
            <a:ln w="19050" cap="flat" cmpd="sng">
              <a:solidFill>
                <a:schemeClr val="dk2"/>
              </a:solidFill>
              <a:prstDash val="solid"/>
              <a:round/>
              <a:headEnd type="none" w="med" len="med"/>
              <a:tailEnd type="none" w="med" len="med"/>
            </a:ln>
          </p:spPr>
        </p:cxnSp>
        <p:sp>
          <p:nvSpPr>
            <p:cNvPr id="45" name="Google Shape;1132;p62">
              <a:extLst>
                <a:ext uri="{FF2B5EF4-FFF2-40B4-BE49-F238E27FC236}">
                  <a16:creationId xmlns:a16="http://schemas.microsoft.com/office/drawing/2014/main" id="{4EA4C560-42A3-4923-816E-E3A8E6C0327B}"/>
                </a:ext>
              </a:extLst>
            </p:cNvPr>
            <p:cNvSpPr/>
            <p:nvPr/>
          </p:nvSpPr>
          <p:spPr>
            <a:xfrm>
              <a:off x="3102657" y="3020908"/>
              <a:ext cx="289575" cy="189675"/>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g</a:t>
              </a:r>
              <a:endParaRPr sz="2400" dirty="0">
                <a:latin typeface="Calibri" panose="020F0502020204030204" pitchFamily="34" charset="0"/>
                <a:cs typeface="Calibri" panose="020F0502020204030204" pitchFamily="34" charset="0"/>
              </a:endParaRPr>
            </a:p>
          </p:txBody>
        </p:sp>
        <p:sp>
          <p:nvSpPr>
            <p:cNvPr id="46" name="Google Shape;1133;p62">
              <a:extLst>
                <a:ext uri="{FF2B5EF4-FFF2-40B4-BE49-F238E27FC236}">
                  <a16:creationId xmlns:a16="http://schemas.microsoft.com/office/drawing/2014/main" id="{A379AB36-5F3E-4AC4-A2BC-A9D5E9AFC8F9}"/>
                </a:ext>
              </a:extLst>
            </p:cNvPr>
            <p:cNvSpPr/>
            <p:nvPr/>
          </p:nvSpPr>
          <p:spPr>
            <a:xfrm>
              <a:off x="3102657" y="3357957"/>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h</a:t>
              </a:r>
              <a:endParaRPr sz="2400" dirty="0">
                <a:latin typeface="Calibri" panose="020F0502020204030204" pitchFamily="34" charset="0"/>
                <a:cs typeface="Calibri" panose="020F0502020204030204" pitchFamily="34" charset="0"/>
              </a:endParaRPr>
            </a:p>
          </p:txBody>
        </p:sp>
        <p:cxnSp>
          <p:nvCxnSpPr>
            <p:cNvPr id="47" name="Google Shape;1134;p62">
              <a:extLst>
                <a:ext uri="{FF2B5EF4-FFF2-40B4-BE49-F238E27FC236}">
                  <a16:creationId xmlns:a16="http://schemas.microsoft.com/office/drawing/2014/main" id="{41F579CC-5389-4221-A462-C911374F0B6E}"/>
                </a:ext>
              </a:extLst>
            </p:cNvPr>
            <p:cNvCxnSpPr>
              <a:stCxn id="46" idx="0"/>
              <a:endCxn id="45" idx="2"/>
            </p:cNvCxnSpPr>
            <p:nvPr/>
          </p:nvCxnSpPr>
          <p:spPr>
            <a:xfrm flipV="1">
              <a:off x="3247445" y="3210583"/>
              <a:ext cx="0" cy="147374"/>
            </a:xfrm>
            <a:prstGeom prst="straightConnector1">
              <a:avLst/>
            </a:prstGeom>
            <a:noFill/>
            <a:ln w="19050" cap="flat" cmpd="sng">
              <a:solidFill>
                <a:schemeClr val="dk2"/>
              </a:solidFill>
              <a:prstDash val="solid"/>
              <a:round/>
              <a:headEnd type="none" w="med" len="med"/>
              <a:tailEnd type="none" w="med" len="med"/>
            </a:ln>
          </p:spPr>
        </p:cxnSp>
        <p:cxnSp>
          <p:nvCxnSpPr>
            <p:cNvPr id="48" name="Google Shape;1135;p62">
              <a:extLst>
                <a:ext uri="{FF2B5EF4-FFF2-40B4-BE49-F238E27FC236}">
                  <a16:creationId xmlns:a16="http://schemas.microsoft.com/office/drawing/2014/main" id="{86144C0C-1D4A-42A2-9FF1-3465FD3549DB}"/>
                </a:ext>
              </a:extLst>
            </p:cNvPr>
            <p:cNvCxnSpPr>
              <a:cxnSpLocks/>
              <a:stCxn id="45" idx="0"/>
            </p:cNvCxnSpPr>
            <p:nvPr/>
          </p:nvCxnSpPr>
          <p:spPr>
            <a:xfrm flipH="1" flipV="1">
              <a:off x="1410502" y="2889399"/>
              <a:ext cx="1836943" cy="131509"/>
            </a:xfrm>
            <a:prstGeom prst="straightConnector1">
              <a:avLst/>
            </a:prstGeom>
            <a:noFill/>
            <a:ln w="19050" cap="flat" cmpd="sng">
              <a:solidFill>
                <a:schemeClr val="dk2"/>
              </a:solidFill>
              <a:prstDash val="solid"/>
              <a:round/>
              <a:headEnd type="none" w="med" len="med"/>
              <a:tailEnd type="none" w="med" len="med"/>
            </a:ln>
          </p:spPr>
        </p:cxnSp>
        <p:cxnSp>
          <p:nvCxnSpPr>
            <p:cNvPr id="49" name="Google Shape;1136;p62">
              <a:extLst>
                <a:ext uri="{FF2B5EF4-FFF2-40B4-BE49-F238E27FC236}">
                  <a16:creationId xmlns:a16="http://schemas.microsoft.com/office/drawing/2014/main" id="{C46ED60D-78F2-4360-A99F-01329ED5245A}"/>
                </a:ext>
              </a:extLst>
            </p:cNvPr>
            <p:cNvCxnSpPr>
              <a:stCxn id="42" idx="0"/>
              <a:endCxn id="35" idx="2"/>
            </p:cNvCxnSpPr>
            <p:nvPr/>
          </p:nvCxnSpPr>
          <p:spPr>
            <a:xfrm rot="10800000">
              <a:off x="1348504" y="2861025"/>
              <a:ext cx="1379925" cy="152550"/>
            </a:xfrm>
            <a:prstGeom prst="straightConnector1">
              <a:avLst/>
            </a:prstGeom>
            <a:noFill/>
            <a:ln w="19050" cap="flat" cmpd="sng">
              <a:solidFill>
                <a:schemeClr val="dk2"/>
              </a:solidFill>
              <a:prstDash val="solid"/>
              <a:round/>
              <a:headEnd type="none" w="med" len="med"/>
              <a:tailEnd type="none" w="med" len="med"/>
            </a:ln>
          </p:spPr>
        </p:cxnSp>
        <p:sp>
          <p:nvSpPr>
            <p:cNvPr id="50" name="Google Shape;1137;p62">
              <a:extLst>
                <a:ext uri="{FF2B5EF4-FFF2-40B4-BE49-F238E27FC236}">
                  <a16:creationId xmlns:a16="http://schemas.microsoft.com/office/drawing/2014/main" id="{C39CADFD-30A3-497E-AAB8-C22DC65EBE3C}"/>
                </a:ext>
              </a:extLst>
            </p:cNvPr>
            <p:cNvSpPr/>
            <p:nvPr/>
          </p:nvSpPr>
          <p:spPr>
            <a:xfrm>
              <a:off x="3642041" y="3015741"/>
              <a:ext cx="289575" cy="189675"/>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err="1">
                  <a:latin typeface="Calibri" panose="020F0502020204030204" pitchFamily="34" charset="0"/>
                  <a:cs typeface="Calibri" panose="020F0502020204030204" pitchFamily="34" charset="0"/>
                </a:rPr>
                <a:t>i</a:t>
              </a:r>
              <a:endParaRPr sz="2400" dirty="0">
                <a:latin typeface="Calibri" panose="020F0502020204030204" pitchFamily="34" charset="0"/>
                <a:cs typeface="Calibri" panose="020F0502020204030204" pitchFamily="34" charset="0"/>
              </a:endParaRPr>
            </a:p>
          </p:txBody>
        </p:sp>
        <p:sp>
          <p:nvSpPr>
            <p:cNvPr id="51" name="Google Shape;1138;p62">
              <a:extLst>
                <a:ext uri="{FF2B5EF4-FFF2-40B4-BE49-F238E27FC236}">
                  <a16:creationId xmlns:a16="http://schemas.microsoft.com/office/drawing/2014/main" id="{C0F634AC-E68B-4878-8C5C-685A02115451}"/>
                </a:ext>
              </a:extLst>
            </p:cNvPr>
            <p:cNvSpPr/>
            <p:nvPr/>
          </p:nvSpPr>
          <p:spPr>
            <a:xfrm>
              <a:off x="3642041" y="3363591"/>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j</a:t>
              </a:r>
              <a:endParaRPr sz="2400" dirty="0">
                <a:latin typeface="Calibri" panose="020F0502020204030204" pitchFamily="34" charset="0"/>
                <a:cs typeface="Calibri" panose="020F0502020204030204" pitchFamily="34" charset="0"/>
              </a:endParaRPr>
            </a:p>
          </p:txBody>
        </p:sp>
        <p:cxnSp>
          <p:nvCxnSpPr>
            <p:cNvPr id="52" name="Google Shape;1139;p62">
              <a:extLst>
                <a:ext uri="{FF2B5EF4-FFF2-40B4-BE49-F238E27FC236}">
                  <a16:creationId xmlns:a16="http://schemas.microsoft.com/office/drawing/2014/main" id="{65EE2F32-C7C4-4B1A-A2E5-589C95EA9A03}"/>
                </a:ext>
              </a:extLst>
            </p:cNvPr>
            <p:cNvCxnSpPr>
              <a:stCxn id="51" idx="0"/>
              <a:endCxn id="50" idx="2"/>
            </p:cNvCxnSpPr>
            <p:nvPr/>
          </p:nvCxnSpPr>
          <p:spPr>
            <a:xfrm rot="10800000">
              <a:off x="3786829" y="3205416"/>
              <a:ext cx="0" cy="158175"/>
            </a:xfrm>
            <a:prstGeom prst="straightConnector1">
              <a:avLst/>
            </a:prstGeom>
            <a:noFill/>
            <a:ln w="19050" cap="flat" cmpd="sng">
              <a:solidFill>
                <a:schemeClr val="dk2"/>
              </a:solidFill>
              <a:prstDash val="solid"/>
              <a:round/>
              <a:headEnd type="none" w="med" len="med"/>
              <a:tailEnd type="none" w="med" len="med"/>
            </a:ln>
          </p:spPr>
        </p:cxnSp>
        <p:sp>
          <p:nvSpPr>
            <p:cNvPr id="53" name="Google Shape;1140;p62">
              <a:extLst>
                <a:ext uri="{FF2B5EF4-FFF2-40B4-BE49-F238E27FC236}">
                  <a16:creationId xmlns:a16="http://schemas.microsoft.com/office/drawing/2014/main" id="{E72775BF-ED41-40E4-8FDF-299366CAF38E}"/>
                </a:ext>
              </a:extLst>
            </p:cNvPr>
            <p:cNvSpPr/>
            <p:nvPr/>
          </p:nvSpPr>
          <p:spPr>
            <a:xfrm>
              <a:off x="4093427" y="3023373"/>
              <a:ext cx="366666" cy="185512"/>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k</a:t>
              </a:r>
              <a:endParaRPr sz="2400" dirty="0">
                <a:latin typeface="Calibri" panose="020F0502020204030204" pitchFamily="34" charset="0"/>
                <a:cs typeface="Calibri" panose="020F0502020204030204" pitchFamily="34" charset="0"/>
              </a:endParaRPr>
            </a:p>
          </p:txBody>
        </p:sp>
        <p:sp>
          <p:nvSpPr>
            <p:cNvPr id="54" name="Google Shape;1141;p62">
              <a:extLst>
                <a:ext uri="{FF2B5EF4-FFF2-40B4-BE49-F238E27FC236}">
                  <a16:creationId xmlns:a16="http://schemas.microsoft.com/office/drawing/2014/main" id="{10347C9E-E1B5-424D-96E0-DDD30097D694}"/>
                </a:ext>
              </a:extLst>
            </p:cNvPr>
            <p:cNvSpPr/>
            <p:nvPr/>
          </p:nvSpPr>
          <p:spPr>
            <a:xfrm>
              <a:off x="4586779" y="3023961"/>
              <a:ext cx="366662" cy="195149"/>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l</a:t>
              </a:r>
              <a:endParaRPr sz="2400" dirty="0">
                <a:latin typeface="Calibri" panose="020F0502020204030204" pitchFamily="34" charset="0"/>
                <a:cs typeface="Calibri" panose="020F0502020204030204" pitchFamily="34" charset="0"/>
              </a:endParaRPr>
            </a:p>
          </p:txBody>
        </p:sp>
        <p:cxnSp>
          <p:nvCxnSpPr>
            <p:cNvPr id="55" name="Google Shape;1142;p62">
              <a:extLst>
                <a:ext uri="{FF2B5EF4-FFF2-40B4-BE49-F238E27FC236}">
                  <a16:creationId xmlns:a16="http://schemas.microsoft.com/office/drawing/2014/main" id="{FD2744A4-C25C-4CB1-A38E-F560B0CE1C72}"/>
                </a:ext>
              </a:extLst>
            </p:cNvPr>
            <p:cNvCxnSpPr>
              <a:cxnSpLocks/>
              <a:stCxn id="54" idx="0"/>
              <a:endCxn id="35" idx="3"/>
            </p:cNvCxnSpPr>
            <p:nvPr/>
          </p:nvCxnSpPr>
          <p:spPr>
            <a:xfrm flipH="1" flipV="1">
              <a:off x="1493254" y="2766198"/>
              <a:ext cx="3276856" cy="257763"/>
            </a:xfrm>
            <a:prstGeom prst="straightConnector1">
              <a:avLst/>
            </a:prstGeom>
            <a:noFill/>
            <a:ln w="19050" cap="flat" cmpd="sng">
              <a:solidFill>
                <a:schemeClr val="dk2"/>
              </a:solidFill>
              <a:prstDash val="solid"/>
              <a:round/>
              <a:headEnd type="none" w="med" len="med"/>
              <a:tailEnd type="none" w="med" len="med"/>
            </a:ln>
          </p:spPr>
        </p:cxnSp>
        <p:cxnSp>
          <p:nvCxnSpPr>
            <p:cNvPr id="56" name="Google Shape;1143;p62">
              <a:extLst>
                <a:ext uri="{FF2B5EF4-FFF2-40B4-BE49-F238E27FC236}">
                  <a16:creationId xmlns:a16="http://schemas.microsoft.com/office/drawing/2014/main" id="{B4BF41B5-D66F-4897-8148-FD0458A6D36E}"/>
                </a:ext>
              </a:extLst>
            </p:cNvPr>
            <p:cNvCxnSpPr>
              <a:cxnSpLocks/>
              <a:stCxn id="53" idx="0"/>
              <a:endCxn id="35" idx="3"/>
            </p:cNvCxnSpPr>
            <p:nvPr/>
          </p:nvCxnSpPr>
          <p:spPr>
            <a:xfrm flipH="1" flipV="1">
              <a:off x="1493254" y="2766198"/>
              <a:ext cx="2783506" cy="257175"/>
            </a:xfrm>
            <a:prstGeom prst="straightConnector1">
              <a:avLst/>
            </a:prstGeom>
            <a:noFill/>
            <a:ln w="19050" cap="flat" cmpd="sng">
              <a:solidFill>
                <a:schemeClr val="dk2"/>
              </a:solidFill>
              <a:prstDash val="solid"/>
              <a:round/>
              <a:headEnd type="none" w="med" len="med"/>
              <a:tailEnd type="none" w="med" len="med"/>
            </a:ln>
          </p:spPr>
        </p:cxnSp>
        <p:sp>
          <p:nvSpPr>
            <p:cNvPr id="57" name="Google Shape;1144;p62">
              <a:extLst>
                <a:ext uri="{FF2B5EF4-FFF2-40B4-BE49-F238E27FC236}">
                  <a16:creationId xmlns:a16="http://schemas.microsoft.com/office/drawing/2014/main" id="{766F1506-7602-401C-859C-F4FB516B07B6}"/>
                </a:ext>
              </a:extLst>
            </p:cNvPr>
            <p:cNvSpPr/>
            <p:nvPr/>
          </p:nvSpPr>
          <p:spPr>
            <a:xfrm>
              <a:off x="5073775" y="3025072"/>
              <a:ext cx="331091" cy="185511"/>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m</a:t>
              </a:r>
              <a:endParaRPr sz="2400" dirty="0">
                <a:latin typeface="Calibri" panose="020F0502020204030204" pitchFamily="34" charset="0"/>
                <a:cs typeface="Calibri" panose="020F0502020204030204" pitchFamily="34" charset="0"/>
              </a:endParaRPr>
            </a:p>
          </p:txBody>
        </p:sp>
        <p:sp>
          <p:nvSpPr>
            <p:cNvPr id="58" name="Google Shape;1145;p62">
              <a:extLst>
                <a:ext uri="{FF2B5EF4-FFF2-40B4-BE49-F238E27FC236}">
                  <a16:creationId xmlns:a16="http://schemas.microsoft.com/office/drawing/2014/main" id="{18CB43EF-19A7-4EAC-9C78-1912BC6D67CD}"/>
                </a:ext>
              </a:extLst>
            </p:cNvPr>
            <p:cNvSpPr/>
            <p:nvPr/>
          </p:nvSpPr>
          <p:spPr>
            <a:xfrm>
              <a:off x="5069285" y="3374495"/>
              <a:ext cx="348878" cy="185511"/>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n</a:t>
              </a:r>
              <a:endParaRPr sz="2400" dirty="0">
                <a:latin typeface="Calibri" panose="020F0502020204030204" pitchFamily="34" charset="0"/>
                <a:cs typeface="Calibri" panose="020F0502020204030204" pitchFamily="34" charset="0"/>
              </a:endParaRPr>
            </a:p>
          </p:txBody>
        </p:sp>
        <p:cxnSp>
          <p:nvCxnSpPr>
            <p:cNvPr id="59" name="Google Shape;1146;p62">
              <a:extLst>
                <a:ext uri="{FF2B5EF4-FFF2-40B4-BE49-F238E27FC236}">
                  <a16:creationId xmlns:a16="http://schemas.microsoft.com/office/drawing/2014/main" id="{BF763843-7688-4E06-8279-7571C6594B02}"/>
                </a:ext>
              </a:extLst>
            </p:cNvPr>
            <p:cNvCxnSpPr>
              <a:cxnSpLocks/>
              <a:stCxn id="58" idx="0"/>
              <a:endCxn id="57" idx="2"/>
            </p:cNvCxnSpPr>
            <p:nvPr/>
          </p:nvCxnSpPr>
          <p:spPr>
            <a:xfrm flipH="1" flipV="1">
              <a:off x="5239321" y="3210583"/>
              <a:ext cx="4403" cy="163912"/>
            </a:xfrm>
            <a:prstGeom prst="straightConnector1">
              <a:avLst/>
            </a:prstGeom>
            <a:noFill/>
            <a:ln w="19050" cap="flat" cmpd="sng">
              <a:solidFill>
                <a:schemeClr val="dk2"/>
              </a:solidFill>
              <a:prstDash val="solid"/>
              <a:round/>
              <a:headEnd type="none" w="med" len="med"/>
              <a:tailEnd type="none" w="med" len="med"/>
            </a:ln>
          </p:spPr>
        </p:cxnSp>
        <p:sp>
          <p:nvSpPr>
            <p:cNvPr id="60" name="Google Shape;1147;p62">
              <a:extLst>
                <a:ext uri="{FF2B5EF4-FFF2-40B4-BE49-F238E27FC236}">
                  <a16:creationId xmlns:a16="http://schemas.microsoft.com/office/drawing/2014/main" id="{ECD5D4C4-D740-4AA2-961D-1817E1EE0A62}"/>
                </a:ext>
              </a:extLst>
            </p:cNvPr>
            <p:cNvSpPr/>
            <p:nvPr/>
          </p:nvSpPr>
          <p:spPr>
            <a:xfrm>
              <a:off x="5536044" y="3012600"/>
              <a:ext cx="354760" cy="183504"/>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o</a:t>
              </a:r>
              <a:endParaRPr sz="2400" dirty="0">
                <a:latin typeface="Calibri" panose="020F0502020204030204" pitchFamily="34" charset="0"/>
                <a:cs typeface="Calibri" panose="020F0502020204030204" pitchFamily="34" charset="0"/>
              </a:endParaRPr>
            </a:p>
          </p:txBody>
        </p:sp>
        <p:sp>
          <p:nvSpPr>
            <p:cNvPr id="61" name="Google Shape;1148;p62">
              <a:extLst>
                <a:ext uri="{FF2B5EF4-FFF2-40B4-BE49-F238E27FC236}">
                  <a16:creationId xmlns:a16="http://schemas.microsoft.com/office/drawing/2014/main" id="{C3304F73-D0A1-431D-8A3C-04236468723C}"/>
                </a:ext>
              </a:extLst>
            </p:cNvPr>
            <p:cNvSpPr/>
            <p:nvPr/>
          </p:nvSpPr>
          <p:spPr>
            <a:xfrm>
              <a:off x="6021982" y="3019210"/>
              <a:ext cx="331091" cy="183504"/>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p</a:t>
              </a:r>
              <a:endParaRPr sz="2400" dirty="0">
                <a:latin typeface="Calibri" panose="020F0502020204030204" pitchFamily="34" charset="0"/>
                <a:cs typeface="Calibri" panose="020F0502020204030204" pitchFamily="34" charset="0"/>
              </a:endParaRPr>
            </a:p>
          </p:txBody>
        </p:sp>
        <p:cxnSp>
          <p:nvCxnSpPr>
            <p:cNvPr id="62" name="Google Shape;1149;p62">
              <a:extLst>
                <a:ext uri="{FF2B5EF4-FFF2-40B4-BE49-F238E27FC236}">
                  <a16:creationId xmlns:a16="http://schemas.microsoft.com/office/drawing/2014/main" id="{E8EFAA92-804B-4422-BE47-76B9B241DE5C}"/>
                </a:ext>
              </a:extLst>
            </p:cNvPr>
            <p:cNvCxnSpPr>
              <a:cxnSpLocks/>
              <a:stCxn id="61" idx="0"/>
              <a:endCxn id="35" idx="3"/>
            </p:cNvCxnSpPr>
            <p:nvPr/>
          </p:nvCxnSpPr>
          <p:spPr>
            <a:xfrm flipH="1" flipV="1">
              <a:off x="1493254" y="2766198"/>
              <a:ext cx="4694274" cy="253012"/>
            </a:xfrm>
            <a:prstGeom prst="straightConnector1">
              <a:avLst/>
            </a:prstGeom>
            <a:noFill/>
            <a:ln w="19050" cap="flat" cmpd="sng">
              <a:solidFill>
                <a:schemeClr val="dk2"/>
              </a:solidFill>
              <a:prstDash val="solid"/>
              <a:round/>
              <a:headEnd type="none" w="med" len="med"/>
              <a:tailEnd type="none" w="med" len="med"/>
            </a:ln>
          </p:spPr>
        </p:cxnSp>
        <p:cxnSp>
          <p:nvCxnSpPr>
            <p:cNvPr id="63" name="Google Shape;1150;p62">
              <a:extLst>
                <a:ext uri="{FF2B5EF4-FFF2-40B4-BE49-F238E27FC236}">
                  <a16:creationId xmlns:a16="http://schemas.microsoft.com/office/drawing/2014/main" id="{4086B0E8-24C8-4C51-B6A3-9445CEF368C2}"/>
                </a:ext>
              </a:extLst>
            </p:cNvPr>
            <p:cNvCxnSpPr>
              <a:cxnSpLocks/>
              <a:stCxn id="60" idx="0"/>
              <a:endCxn id="35" idx="3"/>
            </p:cNvCxnSpPr>
            <p:nvPr/>
          </p:nvCxnSpPr>
          <p:spPr>
            <a:xfrm flipH="1" flipV="1">
              <a:off x="1493254" y="2766198"/>
              <a:ext cx="4220170" cy="246402"/>
            </a:xfrm>
            <a:prstGeom prst="straightConnector1">
              <a:avLst/>
            </a:prstGeom>
            <a:noFill/>
            <a:ln w="19050" cap="flat" cmpd="sng">
              <a:solidFill>
                <a:schemeClr val="dk2"/>
              </a:solidFill>
              <a:prstDash val="solid"/>
              <a:round/>
              <a:headEnd type="none" w="med" len="med"/>
              <a:tailEnd type="none" w="med" len="med"/>
            </a:ln>
          </p:spPr>
        </p:cxnSp>
        <p:cxnSp>
          <p:nvCxnSpPr>
            <p:cNvPr id="64" name="Google Shape;1151;p62">
              <a:extLst>
                <a:ext uri="{FF2B5EF4-FFF2-40B4-BE49-F238E27FC236}">
                  <a16:creationId xmlns:a16="http://schemas.microsoft.com/office/drawing/2014/main" id="{AD959F21-A85F-4AE6-8C75-D4A67079C9E8}"/>
                </a:ext>
              </a:extLst>
            </p:cNvPr>
            <p:cNvCxnSpPr>
              <a:cxnSpLocks/>
              <a:stCxn id="57" idx="0"/>
              <a:endCxn id="35" idx="3"/>
            </p:cNvCxnSpPr>
            <p:nvPr/>
          </p:nvCxnSpPr>
          <p:spPr>
            <a:xfrm flipH="1" flipV="1">
              <a:off x="1493254" y="2766198"/>
              <a:ext cx="3746067" cy="258874"/>
            </a:xfrm>
            <a:prstGeom prst="straightConnector1">
              <a:avLst/>
            </a:prstGeom>
            <a:noFill/>
            <a:ln w="19050" cap="flat" cmpd="sng">
              <a:solidFill>
                <a:schemeClr val="dk2"/>
              </a:solidFill>
              <a:prstDash val="solid"/>
              <a:round/>
              <a:headEnd type="none" w="med" len="med"/>
              <a:tailEnd type="none" w="med" len="med"/>
            </a:ln>
          </p:spPr>
        </p:cxnSp>
        <p:cxnSp>
          <p:nvCxnSpPr>
            <p:cNvPr id="65" name="Google Shape;1152;p62">
              <a:extLst>
                <a:ext uri="{FF2B5EF4-FFF2-40B4-BE49-F238E27FC236}">
                  <a16:creationId xmlns:a16="http://schemas.microsoft.com/office/drawing/2014/main" id="{89B4E20B-D54F-4907-B3CB-D740E663A7BE}"/>
                </a:ext>
              </a:extLst>
            </p:cNvPr>
            <p:cNvCxnSpPr>
              <a:stCxn id="50" idx="0"/>
              <a:endCxn id="35" idx="2"/>
            </p:cNvCxnSpPr>
            <p:nvPr/>
          </p:nvCxnSpPr>
          <p:spPr>
            <a:xfrm rot="10800000">
              <a:off x="1348504" y="2860941"/>
              <a:ext cx="2438325" cy="154800"/>
            </a:xfrm>
            <a:prstGeom prst="straightConnector1">
              <a:avLst/>
            </a:prstGeom>
            <a:noFill/>
            <a:ln w="19050" cap="flat" cmpd="sng">
              <a:solidFill>
                <a:schemeClr val="dk2"/>
              </a:solidFill>
              <a:prstDash val="solid"/>
              <a:round/>
              <a:headEnd type="none" w="med" len="med"/>
              <a:tailEnd type="none" w="med" len="med"/>
            </a:ln>
          </p:spPr>
        </p:cxnSp>
      </p:grpSp>
      <p:sp>
        <p:nvSpPr>
          <p:cNvPr id="3" name="TextBox 2">
            <a:extLst>
              <a:ext uri="{FF2B5EF4-FFF2-40B4-BE49-F238E27FC236}">
                <a16:creationId xmlns:a16="http://schemas.microsoft.com/office/drawing/2014/main" id="{415DFD22-3E0C-9E48-9B71-CAF9CDBD0605}"/>
              </a:ext>
            </a:extLst>
          </p:cNvPr>
          <p:cNvSpPr txBox="1"/>
          <p:nvPr/>
        </p:nvSpPr>
        <p:spPr>
          <a:xfrm>
            <a:off x="1726494" y="4030892"/>
            <a:ext cx="8560507" cy="2185214"/>
          </a:xfrm>
          <a:prstGeom prst="rect">
            <a:avLst/>
          </a:prstGeom>
          <a:noFill/>
        </p:spPr>
        <p:txBody>
          <a:bodyPr wrap="square" rtlCol="0">
            <a:spAutoFit/>
          </a:bodyPr>
          <a:lstStyle/>
          <a:p>
            <a:pPr>
              <a:spcBef>
                <a:spcPts val="600"/>
              </a:spcBef>
            </a:pPr>
            <a:r>
              <a:rPr lang="en-US" dirty="0"/>
              <a:t>Understanding the performance of more than 1 operations requires </a:t>
            </a:r>
            <a:r>
              <a:rPr lang="en-US" i="1" dirty="0"/>
              <a:t>amortized analysis </a:t>
            </a:r>
            <a:br>
              <a:rPr lang="en-US" i="1" dirty="0"/>
            </a:br>
            <a:endParaRPr lang="en-US" i="1" dirty="0"/>
          </a:p>
          <a:p>
            <a:pPr>
              <a:spcBef>
                <a:spcPts val="600"/>
              </a:spcBef>
            </a:pPr>
            <a:r>
              <a:rPr lang="en-US" dirty="0"/>
              <a:t>We won’t go into it here, but we’ve sort of seen this before</a:t>
            </a:r>
          </a:p>
          <a:p>
            <a:pPr lvl="1">
              <a:spcBef>
                <a:spcPts val="600"/>
              </a:spcBef>
            </a:pPr>
            <a:r>
              <a:rPr lang="en-US" dirty="0"/>
              <a:t>It’s how we can actually say that appending to an array is “O(1) on average” if we double whenever we resize. You can google it more if you’re curious!</a:t>
            </a:r>
            <a:br>
              <a:rPr lang="en-US" dirty="0"/>
            </a:br>
            <a:endParaRPr lang="en-US" dirty="0"/>
          </a:p>
          <a:p>
            <a:endParaRPr lang="en-US" dirty="0"/>
          </a:p>
        </p:txBody>
      </p:sp>
    </p:spTree>
    <p:extLst>
      <p:ext uri="{BB962C8B-B14F-4D97-AF65-F5344CB8AC3E}">
        <p14:creationId xmlns:p14="http://schemas.microsoft.com/office/powerpoint/2010/main" val="1119173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a:t>
            </a:r>
            <a:r>
              <a:rPr lang="en-US" dirty="0" err="1"/>
              <a:t>QuickUnionBySizeCompressingTrees</a:t>
            </a:r>
            <a:r>
              <a:rPr lang="en-US" dirty="0"/>
              <a:t> </a:t>
            </a:r>
            <a:br>
              <a:rPr lang="en-US" dirty="0"/>
            </a:br>
            <a:r>
              <a:rPr lang="en-US" dirty="0"/>
              <a:t>Subtleties of Path Compression</a:t>
            </a:r>
          </a:p>
        </p:txBody>
      </p:sp>
      <p:sp>
        <p:nvSpPr>
          <p:cNvPr id="3" name="Content Placeholder 2"/>
          <p:cNvSpPr>
            <a:spLocks noGrp="1"/>
          </p:cNvSpPr>
          <p:nvPr>
            <p:ph idx="1"/>
          </p:nvPr>
        </p:nvSpPr>
        <p:spPr/>
        <p:txBody>
          <a:bodyPr>
            <a:normAutofit/>
          </a:bodyPr>
          <a:lstStyle/>
          <a:p>
            <a:r>
              <a:rPr lang="en-US" dirty="0"/>
              <a:t>Path compression is an optimization written into the </a:t>
            </a:r>
            <a:r>
              <a:rPr lang="en-US" dirty="0" err="1">
                <a:latin typeface="Courier New" panose="02070309020205020404" pitchFamily="49" charset="0"/>
                <a:cs typeface="Courier New" panose="02070309020205020404" pitchFamily="49" charset="0"/>
              </a:rPr>
              <a:t>findSet</a:t>
            </a:r>
            <a:r>
              <a:rPr lang="en-US" dirty="0">
                <a:latin typeface="+mn-lt"/>
                <a:cs typeface="Courier New" panose="02070309020205020404" pitchFamily="49" charset="0"/>
              </a:rPr>
              <a:t> code.</a:t>
            </a:r>
          </a:p>
          <a:p>
            <a:r>
              <a:rPr lang="en-US" dirty="0">
                <a:latin typeface="+mn-lt"/>
                <a:cs typeface="Courier New" panose="02070309020205020404" pitchFamily="49" charset="0"/>
              </a:rPr>
              <a:t>It does not appear directly in the </a:t>
            </a:r>
            <a:r>
              <a:rPr lang="en-US" dirty="0">
                <a:latin typeface="Courier New" panose="02070309020205020404" pitchFamily="49" charset="0"/>
                <a:cs typeface="Courier New" panose="02070309020205020404" pitchFamily="49" charset="0"/>
              </a:rPr>
              <a:t>union</a:t>
            </a:r>
            <a:r>
              <a:rPr lang="en-US" dirty="0">
                <a:latin typeface="+mn-lt"/>
                <a:cs typeface="Courier New" panose="02070309020205020404" pitchFamily="49" charset="0"/>
              </a:rPr>
              <a:t> code.</a:t>
            </a:r>
          </a:p>
          <a:p>
            <a:pPr lvl="1"/>
            <a:r>
              <a:rPr lang="en-US" sz="2200" dirty="0">
                <a:latin typeface="+mn-lt"/>
                <a:cs typeface="Courier New" panose="02070309020205020404" pitchFamily="49" charset="0"/>
              </a:rPr>
              <a:t>It’s not worth it; you’d have to rewrite the entire </a:t>
            </a:r>
            <a:r>
              <a:rPr lang="en-US" sz="2200" dirty="0" err="1">
                <a:latin typeface="Courier New" panose="02070309020205020404" pitchFamily="49" charset="0"/>
                <a:cs typeface="Courier New" panose="02070309020205020404" pitchFamily="49" charset="0"/>
              </a:rPr>
              <a:t>findSet</a:t>
            </a:r>
            <a:r>
              <a:rPr lang="en-US" sz="2200" dirty="0">
                <a:latin typeface="+mn-lt"/>
                <a:cs typeface="Courier New" panose="02070309020205020404" pitchFamily="49" charset="0"/>
              </a:rPr>
              <a:t> code inside </a:t>
            </a:r>
            <a:r>
              <a:rPr lang="en-US" sz="2200" dirty="0">
                <a:latin typeface="Courier New" panose="02070309020205020404" pitchFamily="49" charset="0"/>
                <a:cs typeface="Courier New" panose="02070309020205020404" pitchFamily="49" charset="0"/>
              </a:rPr>
              <a:t>union </a:t>
            </a:r>
            <a:r>
              <a:rPr lang="en-US" sz="2200" dirty="0">
                <a:latin typeface="+mn-lt"/>
                <a:cs typeface="Courier New" panose="02070309020205020404" pitchFamily="49" charset="0"/>
              </a:rPr>
              <a:t>to make it happen.</a:t>
            </a:r>
          </a:p>
          <a:p>
            <a:endParaRPr lang="en-US" dirty="0">
              <a:latin typeface="+mn-lt"/>
              <a:cs typeface="Courier New" panose="02070309020205020404" pitchFamily="49" charset="0"/>
            </a:endParaRPr>
          </a:p>
          <a:p>
            <a:r>
              <a:rPr lang="en-US" dirty="0">
                <a:latin typeface="+mn-lt"/>
                <a:cs typeface="Courier New" panose="02070309020205020404" pitchFamily="49" charset="0"/>
              </a:rPr>
              <a:t>But </a:t>
            </a:r>
            <a:r>
              <a:rPr lang="en-US" dirty="0">
                <a:latin typeface="Courier New" panose="02070309020205020404" pitchFamily="49" charset="0"/>
                <a:cs typeface="Courier New" panose="02070309020205020404" pitchFamily="49" charset="0"/>
              </a:rPr>
              <a:t>union </a:t>
            </a:r>
            <a:r>
              <a:rPr lang="en-US" dirty="0">
                <a:latin typeface="+mn-lt"/>
                <a:cs typeface="Courier New" panose="02070309020205020404" pitchFamily="49" charset="0"/>
              </a:rPr>
              <a:t>does make two </a:t>
            </a:r>
            <a:r>
              <a:rPr lang="en-US" dirty="0" err="1">
                <a:latin typeface="Courier New" panose="02070309020205020404" pitchFamily="49" charset="0"/>
                <a:cs typeface="Courier New" panose="02070309020205020404" pitchFamily="49" charset="0"/>
              </a:rPr>
              <a:t>findSet</a:t>
            </a:r>
            <a:r>
              <a:rPr lang="en-US" dirty="0">
                <a:latin typeface="+mn-lt"/>
                <a:cs typeface="Courier New" panose="02070309020205020404" pitchFamily="49" charset="0"/>
              </a:rPr>
              <a:t> calls,</a:t>
            </a:r>
          </a:p>
          <a:p>
            <a:pPr lvl="1"/>
            <a:r>
              <a:rPr lang="en-US" sz="2200" dirty="0">
                <a:latin typeface="+mn-lt"/>
                <a:cs typeface="Courier New" panose="02070309020205020404" pitchFamily="49" charset="0"/>
              </a:rPr>
              <a:t>So path compression will happen when you do a </a:t>
            </a:r>
            <a:r>
              <a:rPr lang="en-US" sz="2200" dirty="0">
                <a:latin typeface="Courier New" panose="02070309020205020404" pitchFamily="49" charset="0"/>
                <a:cs typeface="Courier New" panose="02070309020205020404" pitchFamily="49" charset="0"/>
              </a:rPr>
              <a:t>union</a:t>
            </a:r>
            <a:r>
              <a:rPr lang="en-US" sz="2200" dirty="0">
                <a:latin typeface="+mn-lt"/>
                <a:cs typeface="Courier New" panose="02070309020205020404" pitchFamily="49" charset="0"/>
              </a:rPr>
              <a:t> call, just indirectly.</a:t>
            </a:r>
          </a:p>
        </p:txBody>
      </p:sp>
    </p:spTree>
    <p:extLst>
      <p:ext uri="{BB962C8B-B14F-4D97-AF65-F5344CB8AC3E}">
        <p14:creationId xmlns:p14="http://schemas.microsoft.com/office/powerpoint/2010/main" val="337835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41FC942-39CA-433B-BB2F-4C1C577C7371}"/>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83DEDF1C-3D83-4E0E-9FCE-777A8E8B5CB8}"/>
              </a:ext>
            </a:extLst>
          </p:cNvPr>
          <p:cNvSpPr>
            <a:spLocks noGrp="1"/>
          </p:cNvSpPr>
          <p:nvPr>
            <p:ph type="sldNum" sz="quarter" idx="12"/>
          </p:nvPr>
        </p:nvSpPr>
        <p:spPr/>
        <p:txBody>
          <a:bodyPr/>
          <a:lstStyle/>
          <a:p>
            <a:fld id="{659665DE-58FC-41F4-AC58-2C90A5E00527}" type="slidenum">
              <a:rPr lang="en-US" smtClean="0"/>
              <a:t>26</a:t>
            </a:fld>
            <a:endParaRPr lang="en-US"/>
          </a:p>
        </p:txBody>
      </p:sp>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2097095037"/>
                  </p:ext>
                </p:extLst>
              </p:nvPr>
            </p:nvGraphicFramePr>
            <p:xfrm>
              <a:off x="575239" y="1402715"/>
              <a:ext cx="11041520" cy="1483360"/>
            </p:xfrm>
            <a:graphic>
              <a:graphicData uri="http://schemas.openxmlformats.org/drawingml/2006/table">
                <a:tbl>
                  <a:tblPr firstRow="1" bandRow="1">
                    <a:tableStyleId>{5C22544A-7EE6-4342-B048-85BDC9FD1C3A}</a:tableStyleId>
                  </a:tblPr>
                  <a:tblGrid>
                    <a:gridCol w="2760380">
                      <a:extLst>
                        <a:ext uri="{9D8B030D-6E8A-4147-A177-3AD203B41FA5}">
                          <a16:colId xmlns:a16="http://schemas.microsoft.com/office/drawing/2014/main" val="3817476169"/>
                        </a:ext>
                      </a:extLst>
                    </a:gridCol>
                    <a:gridCol w="2760380">
                      <a:extLst>
                        <a:ext uri="{9D8B030D-6E8A-4147-A177-3AD203B41FA5}">
                          <a16:colId xmlns:a16="http://schemas.microsoft.com/office/drawing/2014/main" val="1136604762"/>
                        </a:ext>
                      </a:extLst>
                    </a:gridCol>
                    <a:gridCol w="2760380">
                      <a:extLst>
                        <a:ext uri="{9D8B030D-6E8A-4147-A177-3AD203B41FA5}">
                          <a16:colId xmlns:a16="http://schemas.microsoft.com/office/drawing/2014/main" val="1361899218"/>
                        </a:ext>
                      </a:extLst>
                    </a:gridCol>
                    <a:gridCol w="2760380">
                      <a:extLst>
                        <a:ext uri="{9D8B030D-6E8A-4147-A177-3AD203B41FA5}">
                          <a16:colId xmlns:a16="http://schemas.microsoft.com/office/drawing/2014/main" val="3003959493"/>
                        </a:ext>
                      </a:extLst>
                    </a:gridCol>
                  </a:tblGrid>
                  <a:tr h="370840">
                    <a:tc>
                      <a:txBody>
                        <a:bodyPr/>
                        <a:lstStyle/>
                        <a:p>
                          <a:endParaRPr lang="en-US" dirty="0"/>
                        </a:p>
                      </a:txBody>
                      <a:tcPr/>
                    </a:tc>
                    <a:tc>
                      <a:txBody>
                        <a:bodyPr/>
                        <a:lstStyle/>
                        <a:p>
                          <a:r>
                            <a:rPr lang="en-US" dirty="0" err="1"/>
                            <a:t>makeSet</a:t>
                          </a:r>
                          <a:endParaRPr lang="en-US" dirty="0"/>
                        </a:p>
                      </a:txBody>
                      <a:tcPr/>
                    </a:tc>
                    <a:tc>
                      <a:txBody>
                        <a:bodyPr/>
                        <a:lstStyle/>
                        <a:p>
                          <a:r>
                            <a:rPr lang="en-US" dirty="0" err="1"/>
                            <a:t>findSet</a:t>
                          </a:r>
                          <a:endParaRPr lang="en-US" dirty="0"/>
                        </a:p>
                      </a:txBody>
                      <a:tcPr/>
                    </a:tc>
                    <a:tc>
                      <a:txBody>
                        <a:bodyPr/>
                        <a:lstStyle/>
                        <a:p>
                          <a:r>
                            <a:rPr lang="en-US" dirty="0"/>
                            <a:t>Union</a:t>
                          </a:r>
                        </a:p>
                      </a:txBody>
                      <a:tcPr/>
                    </a:tc>
                    <a:extLst>
                      <a:ext uri="{0D108BD9-81ED-4DB2-BD59-A6C34878D82A}">
                        <a16:rowId xmlns:a16="http://schemas.microsoft.com/office/drawing/2014/main" val="1685103692"/>
                      </a:ext>
                    </a:extLst>
                  </a:tr>
                  <a:tr h="370840">
                    <a:tc>
                      <a:txBody>
                        <a:bodyPr/>
                        <a:lstStyle/>
                        <a:p>
                          <a:r>
                            <a:rPr lang="en-US" dirty="0"/>
                            <a:t>Worst-Case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m:oMathPara>
                          </a14:m>
                          <a:endParaRPr lang="en-US" dirty="0"/>
                        </a:p>
                      </a:txBody>
                      <a:tcPr/>
                    </a:tc>
                    <a:extLst>
                      <a:ext uri="{0D108BD9-81ED-4DB2-BD59-A6C34878D82A}">
                        <a16:rowId xmlns:a16="http://schemas.microsoft.com/office/drawing/2014/main" val="276102450"/>
                      </a:ext>
                    </a:extLst>
                  </a:tr>
                  <a:tr h="370840">
                    <a:tc>
                      <a:txBody>
                        <a:bodyPr/>
                        <a:lstStyle/>
                        <a:p>
                          <a:r>
                            <a:rPr lang="en-US" dirty="0"/>
                            <a:t>Best-Case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m:oMathPara>
                          </a14:m>
                          <a:endParaRPr lang="en-US" dirty="0"/>
                        </a:p>
                      </a:txBody>
                      <a:tcPr/>
                    </a:tc>
                    <a:extLst>
                      <a:ext uri="{0D108BD9-81ED-4DB2-BD59-A6C34878D82A}">
                        <a16:rowId xmlns:a16="http://schemas.microsoft.com/office/drawing/2014/main" val="1176558527"/>
                      </a:ext>
                    </a:extLst>
                  </a:tr>
                  <a:tr h="370840">
                    <a:tc>
                      <a:txBody>
                        <a:bodyPr/>
                        <a:lstStyle/>
                        <a:p>
                          <a:r>
                            <a:rPr lang="en-US" dirty="0"/>
                            <a:t>In-Practice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m:oMathPara>
                          </a14:m>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oMath>
                          </a14:m>
                          <a:r>
                            <a:rPr lang="en-US"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m:rPr>
                                    <m:nor/>
                                  </m:rPr>
                                  <a:rPr lang="en-US" dirty="0"/>
                                  <m:t>∗ </m:t>
                                </m:r>
                              </m:oMath>
                            </m:oMathPara>
                          </a14:m>
                          <a:endParaRPr lang="en-US" dirty="0"/>
                        </a:p>
                      </a:txBody>
                      <a:tcPr/>
                    </a:tc>
                    <a:extLst>
                      <a:ext uri="{0D108BD9-81ED-4DB2-BD59-A6C34878D82A}">
                        <a16:rowId xmlns:a16="http://schemas.microsoft.com/office/drawing/2014/main" val="515563498"/>
                      </a:ext>
                    </a:extLst>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2097095037"/>
                  </p:ext>
                </p:extLst>
              </p:nvPr>
            </p:nvGraphicFramePr>
            <p:xfrm>
              <a:off x="575239" y="1402715"/>
              <a:ext cx="11041520" cy="1483360"/>
            </p:xfrm>
            <a:graphic>
              <a:graphicData uri="http://schemas.openxmlformats.org/drawingml/2006/table">
                <a:tbl>
                  <a:tblPr firstRow="1" bandRow="1">
                    <a:tableStyleId>{5C22544A-7EE6-4342-B048-85BDC9FD1C3A}</a:tableStyleId>
                  </a:tblPr>
                  <a:tblGrid>
                    <a:gridCol w="2760380">
                      <a:extLst>
                        <a:ext uri="{9D8B030D-6E8A-4147-A177-3AD203B41FA5}">
                          <a16:colId xmlns:a16="http://schemas.microsoft.com/office/drawing/2014/main" val="3817476169"/>
                        </a:ext>
                      </a:extLst>
                    </a:gridCol>
                    <a:gridCol w="2760380">
                      <a:extLst>
                        <a:ext uri="{9D8B030D-6E8A-4147-A177-3AD203B41FA5}">
                          <a16:colId xmlns:a16="http://schemas.microsoft.com/office/drawing/2014/main" val="1136604762"/>
                        </a:ext>
                      </a:extLst>
                    </a:gridCol>
                    <a:gridCol w="2760380">
                      <a:extLst>
                        <a:ext uri="{9D8B030D-6E8A-4147-A177-3AD203B41FA5}">
                          <a16:colId xmlns:a16="http://schemas.microsoft.com/office/drawing/2014/main" val="1361899218"/>
                        </a:ext>
                      </a:extLst>
                    </a:gridCol>
                    <a:gridCol w="2760380">
                      <a:extLst>
                        <a:ext uri="{9D8B030D-6E8A-4147-A177-3AD203B41FA5}">
                          <a16:colId xmlns:a16="http://schemas.microsoft.com/office/drawing/2014/main" val="3003959493"/>
                        </a:ext>
                      </a:extLst>
                    </a:gridCol>
                  </a:tblGrid>
                  <a:tr h="370840">
                    <a:tc>
                      <a:txBody>
                        <a:bodyPr/>
                        <a:lstStyle/>
                        <a:p>
                          <a:endParaRPr lang="en-US" dirty="0"/>
                        </a:p>
                      </a:txBody>
                      <a:tcPr/>
                    </a:tc>
                    <a:tc>
                      <a:txBody>
                        <a:bodyPr/>
                        <a:lstStyle/>
                        <a:p>
                          <a:r>
                            <a:rPr lang="en-US" dirty="0" err="1"/>
                            <a:t>makeSet</a:t>
                          </a:r>
                          <a:endParaRPr lang="en-US" dirty="0"/>
                        </a:p>
                      </a:txBody>
                      <a:tcPr/>
                    </a:tc>
                    <a:tc>
                      <a:txBody>
                        <a:bodyPr/>
                        <a:lstStyle/>
                        <a:p>
                          <a:r>
                            <a:rPr lang="en-US" dirty="0" err="1"/>
                            <a:t>findSet</a:t>
                          </a:r>
                          <a:endParaRPr lang="en-US" dirty="0"/>
                        </a:p>
                      </a:txBody>
                      <a:tcPr/>
                    </a:tc>
                    <a:tc>
                      <a:txBody>
                        <a:bodyPr/>
                        <a:lstStyle/>
                        <a:p>
                          <a:r>
                            <a:rPr lang="en-US" dirty="0"/>
                            <a:t>Union</a:t>
                          </a:r>
                        </a:p>
                      </a:txBody>
                      <a:tcPr/>
                    </a:tc>
                    <a:extLst>
                      <a:ext uri="{0D108BD9-81ED-4DB2-BD59-A6C34878D82A}">
                        <a16:rowId xmlns:a16="http://schemas.microsoft.com/office/drawing/2014/main" val="1685103692"/>
                      </a:ext>
                    </a:extLst>
                  </a:tr>
                  <a:tr h="370840">
                    <a:tc>
                      <a:txBody>
                        <a:bodyPr/>
                        <a:lstStyle/>
                        <a:p>
                          <a:r>
                            <a:rPr lang="en-US" dirty="0"/>
                            <a:t>Worst-Case</a:t>
                          </a:r>
                        </a:p>
                      </a:txBody>
                      <a:tcPr/>
                    </a:tc>
                    <a:tc>
                      <a:txBody>
                        <a:bodyPr/>
                        <a:lstStyle/>
                        <a:p>
                          <a:endParaRPr lang="en-US"/>
                        </a:p>
                      </a:txBody>
                      <a:tcPr>
                        <a:blipFill>
                          <a:blip r:embed="rId3"/>
                          <a:stretch>
                            <a:fillRect l="-100922" t="-110345" r="-200922" b="-224138"/>
                          </a:stretch>
                        </a:blipFill>
                      </a:tcPr>
                    </a:tc>
                    <a:tc>
                      <a:txBody>
                        <a:bodyPr/>
                        <a:lstStyle/>
                        <a:p>
                          <a:endParaRPr lang="en-US"/>
                        </a:p>
                      </a:txBody>
                      <a:tcPr>
                        <a:blipFill>
                          <a:blip r:embed="rId3"/>
                          <a:stretch>
                            <a:fillRect l="-200000" t="-110345" r="-100000" b="-224138"/>
                          </a:stretch>
                        </a:blipFill>
                      </a:tcPr>
                    </a:tc>
                    <a:tc>
                      <a:txBody>
                        <a:bodyPr/>
                        <a:lstStyle/>
                        <a:p>
                          <a:endParaRPr lang="en-US"/>
                        </a:p>
                      </a:txBody>
                      <a:tcPr>
                        <a:blipFill>
                          <a:blip r:embed="rId3"/>
                          <a:stretch>
                            <a:fillRect l="-301382" t="-110345" r="-461" b="-224138"/>
                          </a:stretch>
                        </a:blipFill>
                      </a:tcPr>
                    </a:tc>
                    <a:extLst>
                      <a:ext uri="{0D108BD9-81ED-4DB2-BD59-A6C34878D82A}">
                        <a16:rowId xmlns:a16="http://schemas.microsoft.com/office/drawing/2014/main" val="276102450"/>
                      </a:ext>
                    </a:extLst>
                  </a:tr>
                  <a:tr h="370840">
                    <a:tc>
                      <a:txBody>
                        <a:bodyPr/>
                        <a:lstStyle/>
                        <a:p>
                          <a:r>
                            <a:rPr lang="en-US" dirty="0"/>
                            <a:t>Best-Case</a:t>
                          </a:r>
                        </a:p>
                      </a:txBody>
                      <a:tcPr/>
                    </a:tc>
                    <a:tc>
                      <a:txBody>
                        <a:bodyPr/>
                        <a:lstStyle/>
                        <a:p>
                          <a:endParaRPr lang="en-US"/>
                        </a:p>
                      </a:txBody>
                      <a:tcPr>
                        <a:blipFill>
                          <a:blip r:embed="rId3"/>
                          <a:stretch>
                            <a:fillRect l="-100922" t="-203333" r="-200922" b="-116667"/>
                          </a:stretch>
                        </a:blipFill>
                      </a:tcPr>
                    </a:tc>
                    <a:tc>
                      <a:txBody>
                        <a:bodyPr/>
                        <a:lstStyle/>
                        <a:p>
                          <a:endParaRPr lang="en-US"/>
                        </a:p>
                      </a:txBody>
                      <a:tcPr>
                        <a:blipFill>
                          <a:blip r:embed="rId3"/>
                          <a:stretch>
                            <a:fillRect l="-200000" t="-203333" r="-100000" b="-116667"/>
                          </a:stretch>
                        </a:blipFill>
                      </a:tcPr>
                    </a:tc>
                    <a:tc>
                      <a:txBody>
                        <a:bodyPr/>
                        <a:lstStyle/>
                        <a:p>
                          <a:endParaRPr lang="en-US"/>
                        </a:p>
                      </a:txBody>
                      <a:tcPr>
                        <a:blipFill>
                          <a:blip r:embed="rId3"/>
                          <a:stretch>
                            <a:fillRect l="-301382" t="-203333" r="-461" b="-116667"/>
                          </a:stretch>
                        </a:blipFill>
                      </a:tcPr>
                    </a:tc>
                    <a:extLst>
                      <a:ext uri="{0D108BD9-81ED-4DB2-BD59-A6C34878D82A}">
                        <a16:rowId xmlns:a16="http://schemas.microsoft.com/office/drawing/2014/main" val="1176558527"/>
                      </a:ext>
                    </a:extLst>
                  </a:tr>
                  <a:tr h="370840">
                    <a:tc>
                      <a:txBody>
                        <a:bodyPr/>
                        <a:lstStyle/>
                        <a:p>
                          <a:r>
                            <a:rPr lang="en-US" dirty="0"/>
                            <a:t>In-Practice</a:t>
                          </a:r>
                        </a:p>
                      </a:txBody>
                      <a:tcPr/>
                    </a:tc>
                    <a:tc>
                      <a:txBody>
                        <a:bodyPr/>
                        <a:lstStyle/>
                        <a:p>
                          <a:endParaRPr lang="en-US"/>
                        </a:p>
                      </a:txBody>
                      <a:tcPr>
                        <a:blipFill>
                          <a:blip r:embed="rId3"/>
                          <a:stretch>
                            <a:fillRect l="-100922" t="-313793" r="-200922" b="-20690"/>
                          </a:stretch>
                        </a:blipFill>
                      </a:tcPr>
                    </a:tc>
                    <a:tc>
                      <a:txBody>
                        <a:bodyPr/>
                        <a:lstStyle/>
                        <a:p>
                          <a:endParaRPr lang="en-US"/>
                        </a:p>
                      </a:txBody>
                      <a:tcPr>
                        <a:blipFill>
                          <a:blip r:embed="rId3"/>
                          <a:stretch>
                            <a:fillRect l="-200000" t="-313793" r="-100000" b="-20690"/>
                          </a:stretch>
                        </a:blipFill>
                      </a:tcPr>
                    </a:tc>
                    <a:tc>
                      <a:txBody>
                        <a:bodyPr/>
                        <a:lstStyle/>
                        <a:p>
                          <a:endParaRPr lang="en-US"/>
                        </a:p>
                      </a:txBody>
                      <a:tcPr>
                        <a:blipFill>
                          <a:blip r:embed="rId3"/>
                          <a:stretch>
                            <a:fillRect l="-301382" t="-313793" r="-461" b="-20690"/>
                          </a:stretch>
                        </a:blipFill>
                      </a:tcPr>
                    </a:tc>
                    <a:extLst>
                      <a:ext uri="{0D108BD9-81ED-4DB2-BD59-A6C34878D82A}">
                        <a16:rowId xmlns:a16="http://schemas.microsoft.com/office/drawing/2014/main" val="515563498"/>
                      </a:ext>
                    </a:extLst>
                  </a:tr>
                </a:tbl>
              </a:graphicData>
            </a:graphic>
          </p:graphicFrame>
        </mc:Fallback>
      </mc:AlternateContent>
      <mc:AlternateContent xmlns:mc="http://schemas.openxmlformats.org/markup-compatibility/2006" xmlns:a14="http://schemas.microsoft.com/office/drawing/2010/main">
        <mc:Choice Requires="a14">
          <p:sp>
            <p:nvSpPr>
              <p:cNvPr id="13" name="TextBox 12"/>
              <p:cNvSpPr txBox="1"/>
              <p:nvPr/>
            </p:nvSpPr>
            <p:spPr>
              <a:xfrm>
                <a:off x="575239" y="5872017"/>
                <a:ext cx="10902386" cy="923330"/>
              </a:xfrm>
              <a:prstGeom prst="rect">
                <a:avLst/>
              </a:prstGeom>
              <a:noFill/>
            </p:spPr>
            <p:txBody>
              <a:bodyPr wrap="square" rtlCol="0">
                <a:spAutoFit/>
              </a:bodyPr>
              <a:lstStyle/>
              <a:p>
                <a:pPr lvl="0" defTabSz="914400">
                  <a:defRPr/>
                </a:pPr>
                <a:r>
                  <a:rPr lang="en-US" dirty="0"/>
                  <a:t>* </a:t>
                </a:r>
                <a14:m>
                  <m:oMath xmlns:m="http://schemas.openxmlformats.org/officeDocument/2006/math">
                    <m:r>
                      <m:rPr>
                        <m:sty m:val="p"/>
                      </m:rPr>
                      <a:rPr lang="en-US">
                        <a:latin typeface="Cambria Math" panose="02040503050406030204" pitchFamily="18" charset="0"/>
                      </a:rPr>
                      <m:t>can</m:t>
                    </m:r>
                    <m:r>
                      <a:rPr lang="en-US">
                        <a:latin typeface="Cambria Math" panose="02040503050406030204" pitchFamily="18" charset="0"/>
                      </a:rPr>
                      <m:t> </m:t>
                    </m:r>
                    <m:r>
                      <m:rPr>
                        <m:sty m:val="p"/>
                      </m:rPr>
                      <a:rPr lang="en-US">
                        <a:latin typeface="Cambria Math" panose="02040503050406030204" pitchFamily="18" charset="0"/>
                      </a:rPr>
                      <m:t>be</m:t>
                    </m:r>
                    <m:r>
                      <a:rPr lang="en-US">
                        <a:latin typeface="Cambria Math" panose="02040503050406030204" pitchFamily="18" charset="0"/>
                      </a:rPr>
                      <m:t> </m:t>
                    </m:r>
                    <m:r>
                      <m:rPr>
                        <m:sty m:val="p"/>
                      </m:rPr>
                      <a:rPr lang="en-US">
                        <a:latin typeface="Cambria Math" panose="02040503050406030204" pitchFamily="18" charset="0"/>
                      </a:rPr>
                      <m:t>thought</m:t>
                    </m:r>
                    <m:r>
                      <a:rPr lang="en-US">
                        <a:latin typeface="Cambria Math" panose="02040503050406030204" pitchFamily="18" charset="0"/>
                      </a:rPr>
                      <m:t> </m:t>
                    </m:r>
                    <m:r>
                      <m:rPr>
                        <m:sty m:val="p"/>
                      </m:rPr>
                      <a:rPr lang="en-US">
                        <a:latin typeface="Cambria Math" panose="02040503050406030204" pitchFamily="18" charset="0"/>
                      </a:rPr>
                      <m:t>of</m:t>
                    </m:r>
                    <m:r>
                      <a:rPr lang="en-US">
                        <a:latin typeface="Cambria Math" panose="02040503050406030204" pitchFamily="18" charset="0"/>
                      </a:rPr>
                      <m:t> </m:t>
                    </m:r>
                    <m:r>
                      <m:rPr>
                        <m:sty m:val="p"/>
                      </m:rPr>
                      <a:rPr lang="en-US">
                        <a:latin typeface="Cambria Math" panose="02040503050406030204" pitchFamily="18" charset="0"/>
                      </a:rPr>
                      <m:t>as</m:t>
                    </m:r>
                  </m:oMath>
                </a14:m>
                <a:r>
                  <a:rPr lang="en-US" dirty="0"/>
                  <a:t> </a:t>
                </a:r>
                <a14:m>
                  <m:oMath xmlns:m="http://schemas.openxmlformats.org/officeDocument/2006/math">
                    <m:r>
                      <m:rPr>
                        <m:sty m:val="p"/>
                      </m:rPr>
                      <a:rPr lang="en-US">
                        <a:latin typeface="Cambria Math" panose="02040503050406030204" pitchFamily="18" charset="0"/>
                      </a:rPr>
                      <m:t>Θ</m:t>
                    </m:r>
                    <m:d>
                      <m:dPr>
                        <m:ctrlPr>
                          <a:rPr lang="en-US" i="1">
                            <a:latin typeface="Cambria Math" panose="02040503050406030204" pitchFamily="18" charset="0"/>
                          </a:rPr>
                        </m:ctrlPr>
                      </m:dPr>
                      <m:e>
                        <m:r>
                          <a:rPr lang="en-US" i="1">
                            <a:latin typeface="Cambria Math" panose="02040503050406030204" pitchFamily="18" charset="0"/>
                          </a:rPr>
                          <m:t>1</m:t>
                        </m:r>
                      </m:e>
                    </m:d>
                  </m:oMath>
                </a14:m>
                <a:r>
                  <a:rPr lang="en-US" dirty="0"/>
                  <a:t> but technically incorrect notation … it’s bounded by a function called the inverse Ackermann function, </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a14:m>
                <a:r>
                  <a:rPr lang="en-US" dirty="0"/>
                  <a:t>, that outputs &lt; 5 for any value of </a:t>
                </a:r>
                <a:r>
                  <a:rPr lang="en-US" i="1" dirty="0"/>
                  <a:t>n</a:t>
                </a:r>
                <a:r>
                  <a:rPr lang="en-US" dirty="0"/>
                  <a:t> that can be written in this physical universe, so the disjoint-sets operations take place in essentially constant time.  </a:t>
                </a:r>
              </a:p>
            </p:txBody>
          </p:sp>
        </mc:Choice>
        <mc:Fallback xmlns="">
          <p:sp>
            <p:nvSpPr>
              <p:cNvPr id="13" name="TextBox 12"/>
              <p:cNvSpPr txBox="1">
                <a:spLocks noRot="1" noChangeAspect="1" noMove="1" noResize="1" noEditPoints="1" noAdjustHandles="1" noChangeArrowheads="1" noChangeShapeType="1" noTextEdit="1"/>
              </p:cNvSpPr>
              <p:nvPr/>
            </p:nvSpPr>
            <p:spPr>
              <a:xfrm>
                <a:off x="575239" y="5872017"/>
                <a:ext cx="10902386" cy="923330"/>
              </a:xfrm>
              <a:prstGeom prst="rect">
                <a:avLst/>
              </a:prstGeom>
              <a:blipFill>
                <a:blip r:embed="rId4"/>
                <a:stretch>
                  <a:fillRect l="-349" t="-1351" b="-9459"/>
                </a:stretch>
              </a:blipFill>
            </p:spPr>
            <p:txBody>
              <a:bodyPr/>
              <a:lstStyle/>
              <a:p>
                <a:r>
                  <a:rPr lang="en-US">
                    <a:noFill/>
                  </a:rPr>
                  <a:t> </a:t>
                </a:r>
              </a:p>
            </p:txBody>
          </p:sp>
        </mc:Fallback>
      </mc:AlternateContent>
      <p:sp>
        <p:nvSpPr>
          <p:cNvPr id="6" name="AutoShape 2" descr="{\displaystyle \alpha (n)&lt;5}">
            <a:extLst>
              <a:ext uri="{FF2B5EF4-FFF2-40B4-BE49-F238E27FC236}">
                <a16:creationId xmlns:a16="http://schemas.microsoft.com/office/drawing/2014/main" id="{576A747C-710E-B944-B914-009F378DF3EF}"/>
              </a:ext>
            </a:extLst>
          </p:cNvPr>
          <p:cNvSpPr>
            <a:spLocks noChangeAspect="1" noChangeArrowheads="1"/>
          </p:cNvSpPr>
          <p:nvPr/>
        </p:nvSpPr>
        <p:spPr bwMode="auto">
          <a:xfrm>
            <a:off x="12255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a:extLst>
              <a:ext uri="{FF2B5EF4-FFF2-40B4-BE49-F238E27FC236}">
                <a16:creationId xmlns:a16="http://schemas.microsoft.com/office/drawing/2014/main" id="{87F78474-D76E-EF46-85E2-0C2BC84100CE}"/>
              </a:ext>
            </a:extLst>
          </p:cNvPr>
          <p:cNvSpPr txBox="1">
            <a:spLocks/>
          </p:cNvSpPr>
          <p:nvPr/>
        </p:nvSpPr>
        <p:spPr>
          <a:xfrm>
            <a:off x="727639" y="415676"/>
            <a:ext cx="11187259" cy="101466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dirty="0"/>
              <a:t>4. </a:t>
            </a:r>
            <a:r>
              <a:rPr lang="en-US" dirty="0" err="1"/>
              <a:t>QuickUnionBySizeCompressingTrees</a:t>
            </a:r>
            <a:r>
              <a:rPr lang="en-US" dirty="0"/>
              <a:t> </a:t>
            </a:r>
            <a:br>
              <a:rPr lang="en-US" dirty="0"/>
            </a:br>
            <a:r>
              <a:rPr lang="en-US" dirty="0"/>
              <a:t>Runtimes</a:t>
            </a:r>
          </a:p>
        </p:txBody>
      </p:sp>
      <p:sp>
        <p:nvSpPr>
          <p:cNvPr id="11" name="Rectangle 10">
            <a:extLst>
              <a:ext uri="{FF2B5EF4-FFF2-40B4-BE49-F238E27FC236}">
                <a16:creationId xmlns:a16="http://schemas.microsoft.com/office/drawing/2014/main" id="{BF7F20B9-5AF6-274E-AEE3-84FB883836E6}"/>
              </a:ext>
            </a:extLst>
          </p:cNvPr>
          <p:cNvSpPr/>
          <p:nvPr/>
        </p:nvSpPr>
        <p:spPr>
          <a:xfrm>
            <a:off x="1023558" y="3219697"/>
            <a:ext cx="9383486" cy="2031325"/>
          </a:xfrm>
          <a:prstGeom prst="rect">
            <a:avLst/>
          </a:prstGeom>
        </p:spPr>
        <p:txBody>
          <a:bodyPr wrap="square">
            <a:spAutoFit/>
          </a:bodyPr>
          <a:lstStyle/>
          <a:p>
            <a:r>
              <a:rPr lang="en-US" sz="1400" dirty="0" err="1"/>
              <a:t>findSet</a:t>
            </a:r>
            <a:r>
              <a:rPr lang="en-US" sz="1400" dirty="0"/>
              <a:t>(value):</a:t>
            </a:r>
          </a:p>
          <a:p>
            <a:pPr marL="457200" indent="-457200">
              <a:buFont typeface="+mj-lt"/>
              <a:buAutoNum type="arabicPeriod"/>
            </a:pPr>
            <a:r>
              <a:rPr lang="en-US" sz="1400" dirty="0"/>
              <a:t>jump to the node of value and traverse up to get to the root (representative)</a:t>
            </a:r>
          </a:p>
          <a:p>
            <a:pPr marL="457200" indent="-457200">
              <a:buFont typeface="+mj-lt"/>
              <a:buAutoNum type="arabicPeriod"/>
            </a:pPr>
            <a:r>
              <a:rPr lang="en-US" sz="1400" dirty="0"/>
              <a:t>after finding the representative do </a:t>
            </a:r>
            <a:r>
              <a:rPr lang="en-US" sz="1400" i="1" u="sng" dirty="0"/>
              <a:t>path compression</a:t>
            </a:r>
            <a:r>
              <a:rPr lang="en-US" sz="1400" dirty="0"/>
              <a:t> (point every node from the path you visited to the root directly)</a:t>
            </a:r>
          </a:p>
          <a:p>
            <a:pPr marL="457200" indent="-457200">
              <a:buFont typeface="+mj-lt"/>
              <a:buAutoNum type="arabicPeriod"/>
            </a:pPr>
            <a:r>
              <a:rPr lang="en-US" sz="1400" dirty="0"/>
              <a:t>return the root (representative) of the set value is in</a:t>
            </a:r>
          </a:p>
          <a:p>
            <a:r>
              <a:rPr lang="en-US" sz="1400" dirty="0"/>
              <a:t>union(</a:t>
            </a:r>
            <a:r>
              <a:rPr lang="en-US" sz="1400" dirty="0" err="1"/>
              <a:t>valueA</a:t>
            </a:r>
            <a:r>
              <a:rPr lang="en-US" sz="1400" dirty="0"/>
              <a:t>, </a:t>
            </a:r>
            <a:r>
              <a:rPr lang="en-US" sz="1400" dirty="0" err="1"/>
              <a:t>valueB</a:t>
            </a:r>
            <a:r>
              <a:rPr lang="en-US" sz="1400" dirty="0"/>
              <a:t>):</a:t>
            </a:r>
          </a:p>
          <a:p>
            <a:pPr marL="514350" indent="-514350">
              <a:buFont typeface="+mj-lt"/>
              <a:buAutoNum type="arabicPeriod"/>
            </a:pPr>
            <a:r>
              <a:rPr lang="en-US" sz="1400" dirty="0"/>
              <a:t>call </a:t>
            </a:r>
            <a:r>
              <a:rPr lang="en-US" sz="1400" dirty="0" err="1"/>
              <a:t>findSet</a:t>
            </a:r>
            <a:r>
              <a:rPr lang="en-US" sz="1400" dirty="0"/>
              <a:t>(</a:t>
            </a:r>
            <a:r>
              <a:rPr lang="en-US" sz="1400" dirty="0" err="1"/>
              <a:t>valueA</a:t>
            </a:r>
            <a:r>
              <a:rPr lang="en-US" sz="1400" dirty="0"/>
              <a:t>) and </a:t>
            </a:r>
            <a:r>
              <a:rPr lang="en-US" sz="1400" dirty="0" err="1"/>
              <a:t>findSet</a:t>
            </a:r>
            <a:r>
              <a:rPr lang="en-US" sz="1400" dirty="0"/>
              <a:t>(</a:t>
            </a:r>
            <a:r>
              <a:rPr lang="en-US" sz="1400" dirty="0" err="1"/>
              <a:t>valueB</a:t>
            </a:r>
            <a:r>
              <a:rPr lang="en-US" sz="1400" dirty="0"/>
              <a:t>) to get access to the root (representative) of both</a:t>
            </a:r>
          </a:p>
          <a:p>
            <a:pPr marL="514350" indent="-514350">
              <a:buFont typeface="+mj-lt"/>
              <a:buAutoNum type="arabicPeriod"/>
            </a:pPr>
            <a:r>
              <a:rPr lang="en-US" sz="1400" dirty="0"/>
              <a:t>merge by setting one root to point to the other root (one root becomes the parent of the other root). Have the smaller sized tree’s root point to the bigger tree’s root</a:t>
            </a:r>
          </a:p>
          <a:p>
            <a:pPr marL="688086" lvl="1" indent="-514350"/>
            <a:r>
              <a:rPr lang="en-US" sz="1400" dirty="0"/>
              <a:t>if </a:t>
            </a:r>
            <a:r>
              <a:rPr lang="en-US" sz="1400" dirty="0" err="1"/>
              <a:t>treeA’s</a:t>
            </a:r>
            <a:r>
              <a:rPr lang="en-US" sz="1400" dirty="0"/>
              <a:t> rank == </a:t>
            </a:r>
            <a:r>
              <a:rPr lang="en-US" sz="1400" dirty="0" err="1"/>
              <a:t>treeB’s</a:t>
            </a:r>
            <a:r>
              <a:rPr lang="en-US" sz="1400" dirty="0"/>
              <a:t> size, It doesn’t matter which is the parent so choose arbitrarily</a:t>
            </a:r>
          </a:p>
        </p:txBody>
      </p:sp>
    </p:spTree>
    <p:extLst>
      <p:ext uri="{BB962C8B-B14F-4D97-AF65-F5344CB8AC3E}">
        <p14:creationId xmlns:p14="http://schemas.microsoft.com/office/powerpoint/2010/main" val="45047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B0EC-1B50-1F4B-BB14-24F858F46FF5}"/>
              </a:ext>
            </a:extLst>
          </p:cNvPr>
          <p:cNvSpPr>
            <a:spLocks noGrp="1"/>
          </p:cNvSpPr>
          <p:nvPr>
            <p:ph type="title"/>
          </p:nvPr>
        </p:nvSpPr>
        <p:spPr/>
        <p:txBody>
          <a:bodyPr>
            <a:normAutofit fontScale="90000"/>
          </a:bodyPr>
          <a:lstStyle/>
          <a:p>
            <a:r>
              <a:rPr lang="en-US" dirty="0"/>
              <a:t>4. </a:t>
            </a:r>
            <a:r>
              <a:rPr lang="en-US" dirty="0" err="1"/>
              <a:t>QuickUnionBySizeCompressingTrees</a:t>
            </a:r>
            <a:r>
              <a:rPr lang="en-US" dirty="0"/>
              <a:t> methods recap</a:t>
            </a:r>
          </a:p>
        </p:txBody>
      </p:sp>
      <p:sp>
        <p:nvSpPr>
          <p:cNvPr id="3" name="Content Placeholder 2">
            <a:extLst>
              <a:ext uri="{FF2B5EF4-FFF2-40B4-BE49-F238E27FC236}">
                <a16:creationId xmlns:a16="http://schemas.microsoft.com/office/drawing/2014/main" id="{1EEF34E3-0A5F-7F42-A6D0-474B1BE9B84B}"/>
              </a:ext>
            </a:extLst>
          </p:cNvPr>
          <p:cNvSpPr>
            <a:spLocks noGrp="1"/>
          </p:cNvSpPr>
          <p:nvPr>
            <p:ph idx="1"/>
          </p:nvPr>
        </p:nvSpPr>
        <p:spPr/>
        <p:txBody>
          <a:bodyPr>
            <a:normAutofit fontScale="92500" lnSpcReduction="20000"/>
          </a:bodyPr>
          <a:lstStyle/>
          <a:p>
            <a:r>
              <a:rPr lang="en-US" sz="2800" dirty="0" err="1"/>
              <a:t>findSet</a:t>
            </a:r>
            <a:r>
              <a:rPr lang="en-US" sz="2800" dirty="0"/>
              <a:t>(value):</a:t>
            </a:r>
          </a:p>
          <a:p>
            <a:pPr marL="457200" indent="-457200">
              <a:buFont typeface="+mj-lt"/>
              <a:buAutoNum type="arabicPeriod"/>
            </a:pPr>
            <a:r>
              <a:rPr lang="en-US" sz="2800" dirty="0"/>
              <a:t>jump to the node of value and traverse up to get to the root (representative)</a:t>
            </a:r>
          </a:p>
          <a:p>
            <a:pPr marL="457200" indent="-457200">
              <a:buFont typeface="+mj-lt"/>
              <a:buAutoNum type="arabicPeriod"/>
            </a:pPr>
            <a:r>
              <a:rPr lang="en-US" sz="2800" dirty="0"/>
              <a:t>after finding the representative do </a:t>
            </a:r>
            <a:r>
              <a:rPr lang="en-US" sz="2800" i="1" u="sng" dirty="0"/>
              <a:t>path compression</a:t>
            </a:r>
            <a:r>
              <a:rPr lang="en-US" sz="2800" dirty="0"/>
              <a:t> (point every node from the path you visited to the root directly)</a:t>
            </a:r>
          </a:p>
          <a:p>
            <a:pPr marL="457200" indent="-457200">
              <a:buFont typeface="+mj-lt"/>
              <a:buAutoNum type="arabicPeriod"/>
            </a:pPr>
            <a:r>
              <a:rPr lang="en-US" sz="2800" dirty="0"/>
              <a:t>return the root (representative) of the set value is in</a:t>
            </a:r>
          </a:p>
          <a:p>
            <a:pPr marL="0" indent="0">
              <a:buNone/>
            </a:pPr>
            <a:r>
              <a:rPr lang="en-US" sz="2800" dirty="0"/>
              <a:t>union(</a:t>
            </a:r>
            <a:r>
              <a:rPr lang="en-US" sz="2800" dirty="0" err="1"/>
              <a:t>valueA</a:t>
            </a:r>
            <a:r>
              <a:rPr lang="en-US" sz="2800" dirty="0"/>
              <a:t>, </a:t>
            </a:r>
            <a:r>
              <a:rPr lang="en-US" sz="2800" dirty="0" err="1"/>
              <a:t>valueB</a:t>
            </a:r>
            <a:r>
              <a:rPr lang="en-US" sz="2800" dirty="0"/>
              <a:t>):</a:t>
            </a:r>
          </a:p>
          <a:p>
            <a:pPr marL="514350" indent="-514350">
              <a:buFont typeface="+mj-lt"/>
              <a:buAutoNum type="arabicPeriod"/>
            </a:pPr>
            <a:r>
              <a:rPr lang="en-US" sz="2800" dirty="0"/>
              <a:t>call </a:t>
            </a:r>
            <a:r>
              <a:rPr lang="en-US" sz="2800" dirty="0" err="1"/>
              <a:t>findSet</a:t>
            </a:r>
            <a:r>
              <a:rPr lang="en-US" sz="2800" dirty="0"/>
              <a:t>(</a:t>
            </a:r>
            <a:r>
              <a:rPr lang="en-US" sz="2800" dirty="0" err="1"/>
              <a:t>valueA</a:t>
            </a:r>
            <a:r>
              <a:rPr lang="en-US" sz="2800" dirty="0"/>
              <a:t>) and </a:t>
            </a:r>
            <a:r>
              <a:rPr lang="en-US" sz="2800" dirty="0" err="1"/>
              <a:t>findSet</a:t>
            </a:r>
            <a:r>
              <a:rPr lang="en-US" sz="2800" dirty="0"/>
              <a:t>(</a:t>
            </a:r>
            <a:r>
              <a:rPr lang="en-US" sz="2800" dirty="0" err="1"/>
              <a:t>valueB</a:t>
            </a:r>
            <a:r>
              <a:rPr lang="en-US" sz="2800" dirty="0"/>
              <a:t>) to get access to the root (representative) of both</a:t>
            </a:r>
          </a:p>
          <a:p>
            <a:pPr marL="514350" indent="-514350">
              <a:buFont typeface="+mj-lt"/>
              <a:buAutoNum type="arabicPeriod"/>
            </a:pPr>
            <a:r>
              <a:rPr lang="en-US" sz="2800" dirty="0"/>
              <a:t>merge by setting one root to point to the other root (one root becomes the parent of the other root). Have the smaller sized tree’s root point to the bigger tree’s root</a:t>
            </a:r>
          </a:p>
          <a:p>
            <a:pPr marL="688086" lvl="1" indent="-514350"/>
            <a:r>
              <a:rPr lang="en-US" sz="2400" dirty="0"/>
              <a:t>if </a:t>
            </a:r>
            <a:r>
              <a:rPr lang="en-US" sz="2400" dirty="0" err="1"/>
              <a:t>treeA’s</a:t>
            </a:r>
            <a:r>
              <a:rPr lang="en-US" sz="2400" dirty="0"/>
              <a:t> rank == </a:t>
            </a:r>
            <a:r>
              <a:rPr lang="en-US" sz="2400" dirty="0" err="1"/>
              <a:t>treeB’s</a:t>
            </a:r>
            <a:r>
              <a:rPr lang="en-US" sz="2400" dirty="0"/>
              <a:t> size, </a:t>
            </a:r>
            <a:r>
              <a:rPr lang="en-US" sz="2000" dirty="0"/>
              <a:t>It doesn’t matter which is the parent so choose arbitrarily</a:t>
            </a:r>
            <a:endParaRPr lang="en-US" sz="2400" dirty="0"/>
          </a:p>
          <a:p>
            <a:pPr marL="457200" indent="-457200">
              <a:buFont typeface="+mj-lt"/>
              <a:buAutoNum type="arabicPeriod"/>
            </a:pPr>
            <a:endParaRPr lang="en-US" sz="2800" dirty="0"/>
          </a:p>
          <a:p>
            <a:pPr marL="457200" indent="-457200">
              <a:buFont typeface="+mj-lt"/>
              <a:buAutoNum type="arabicPeriod"/>
            </a:pPr>
            <a:endParaRPr lang="en-US" sz="2800" dirty="0"/>
          </a:p>
        </p:txBody>
      </p:sp>
      <p:sp>
        <p:nvSpPr>
          <p:cNvPr id="4" name="Footer Placeholder 3">
            <a:extLst>
              <a:ext uri="{FF2B5EF4-FFF2-40B4-BE49-F238E27FC236}">
                <a16:creationId xmlns:a16="http://schemas.microsoft.com/office/drawing/2014/main" id="{5C15BC05-8885-1446-AC88-795D2AA6D2F7}"/>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FC7C4160-6C73-B446-93ED-406DDE20913D}"/>
              </a:ext>
            </a:extLst>
          </p:cNvPr>
          <p:cNvSpPr>
            <a:spLocks noGrp="1"/>
          </p:cNvSpPr>
          <p:nvPr>
            <p:ph type="sldNum" sz="quarter" idx="12"/>
          </p:nvPr>
        </p:nvSpPr>
        <p:spPr/>
        <p:txBody>
          <a:bodyPr/>
          <a:lstStyle/>
          <a:p>
            <a:fld id="{659665DE-58FC-41F4-AC58-2C90A5E00527}" type="slidenum">
              <a:rPr lang="en-US" smtClean="0"/>
              <a:t>27</a:t>
            </a:fld>
            <a:endParaRPr lang="en-US"/>
          </a:p>
        </p:txBody>
      </p:sp>
    </p:spTree>
    <p:extLst>
      <p:ext uri="{BB962C8B-B14F-4D97-AF65-F5344CB8AC3E}">
        <p14:creationId xmlns:p14="http://schemas.microsoft.com/office/powerpoint/2010/main" val="3465812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38726-F098-B047-B0D2-CBA092CC0EE6}"/>
              </a:ext>
            </a:extLst>
          </p:cNvPr>
          <p:cNvSpPr>
            <a:spLocks noGrp="1"/>
          </p:cNvSpPr>
          <p:nvPr>
            <p:ph type="title"/>
          </p:nvPr>
        </p:nvSpPr>
        <p:spPr/>
        <p:txBody>
          <a:bodyPr/>
          <a:lstStyle/>
          <a:p>
            <a:r>
              <a:rPr lang="en-US" dirty="0"/>
              <a:t>Questions break</a:t>
            </a:r>
          </a:p>
        </p:txBody>
      </p:sp>
      <p:sp>
        <p:nvSpPr>
          <p:cNvPr id="3" name="Footer Placeholder 2">
            <a:extLst>
              <a:ext uri="{FF2B5EF4-FFF2-40B4-BE49-F238E27FC236}">
                <a16:creationId xmlns:a16="http://schemas.microsoft.com/office/drawing/2014/main" id="{15745CA4-44BA-DA42-B279-7BCF53D2BB3E}"/>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F76D1495-C46A-ED48-AA56-3986AAEEC033}"/>
              </a:ext>
            </a:extLst>
          </p:cNvPr>
          <p:cNvSpPr>
            <a:spLocks noGrp="1"/>
          </p:cNvSpPr>
          <p:nvPr>
            <p:ph type="sldNum" sz="quarter" idx="12"/>
          </p:nvPr>
        </p:nvSpPr>
        <p:spPr/>
        <p:txBody>
          <a:bodyPr/>
          <a:lstStyle/>
          <a:p>
            <a:fld id="{659665DE-58FC-41F4-AC58-2C90A5E00527}" type="slidenum">
              <a:rPr lang="en-US" smtClean="0"/>
              <a:pPr/>
              <a:t>28</a:t>
            </a:fld>
            <a:endParaRPr lang="en-US"/>
          </a:p>
        </p:txBody>
      </p:sp>
      <p:sp>
        <p:nvSpPr>
          <p:cNvPr id="5" name="Text Placeholder 4">
            <a:extLst>
              <a:ext uri="{FF2B5EF4-FFF2-40B4-BE49-F238E27FC236}">
                <a16:creationId xmlns:a16="http://schemas.microsoft.com/office/drawing/2014/main" id="{EF926AB7-AF87-8C4E-9234-F5E12F7802B6}"/>
              </a:ext>
            </a:extLst>
          </p:cNvPr>
          <p:cNvSpPr>
            <a:spLocks noGrp="1"/>
          </p:cNvSpPr>
          <p:nvPr>
            <p:ph type="body" idx="1"/>
          </p:nvPr>
        </p:nvSpPr>
        <p:spPr/>
        <p:txBody>
          <a:bodyPr/>
          <a:lstStyle/>
          <a:p>
            <a:r>
              <a:rPr lang="en-US" dirty="0" err="1"/>
              <a:t>QuickUnionBySizeCompressingTrees</a:t>
            </a:r>
            <a:endParaRPr lang="en-US" dirty="0"/>
          </a:p>
        </p:txBody>
      </p:sp>
    </p:spTree>
    <p:extLst>
      <p:ext uri="{BB962C8B-B14F-4D97-AF65-F5344CB8AC3E}">
        <p14:creationId xmlns:p14="http://schemas.microsoft.com/office/powerpoint/2010/main" val="392817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B646-71A5-2449-A6CD-BC216C048E3B}"/>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C5216AF4-7414-744B-A199-C3E5D1EBA589}"/>
              </a:ext>
            </a:extLst>
          </p:cNvPr>
          <p:cNvSpPr>
            <a:spLocks noGrp="1"/>
          </p:cNvSpPr>
          <p:nvPr>
            <p:ph idx="1"/>
          </p:nvPr>
        </p:nvSpPr>
        <p:spPr/>
        <p:txBody>
          <a:bodyPr>
            <a:normAutofit/>
          </a:bodyPr>
          <a:lstStyle/>
          <a:p>
            <a:r>
              <a:rPr lang="en-US" dirty="0"/>
              <a:t>- Disjoint Sets ADT</a:t>
            </a:r>
          </a:p>
          <a:p>
            <a:r>
              <a:rPr lang="en-US" dirty="0"/>
              <a:t>- Context, examples</a:t>
            </a:r>
          </a:p>
          <a:p>
            <a:r>
              <a:rPr lang="en-US" dirty="0"/>
              <a:t>- Different implementations (most of them are just optimizations of the previous)! </a:t>
            </a:r>
          </a:p>
          <a:p>
            <a:pPr marL="630936" lvl="1" indent="-457200">
              <a:buFont typeface="+mj-lt"/>
              <a:buAutoNum type="arabicPeriod"/>
            </a:pPr>
            <a:r>
              <a:rPr lang="en-US" dirty="0" err="1"/>
              <a:t>QuickFind</a:t>
            </a:r>
            <a:r>
              <a:rPr lang="en-US" dirty="0"/>
              <a:t> implementation (HashMap based)</a:t>
            </a:r>
          </a:p>
          <a:p>
            <a:pPr marL="630936" lvl="1" indent="-457200">
              <a:buFont typeface="+mj-lt"/>
              <a:buAutoNum type="arabicPeriod"/>
            </a:pPr>
            <a:r>
              <a:rPr lang="en-US" dirty="0" err="1"/>
              <a:t>QuickUnionTrees</a:t>
            </a:r>
            <a:endParaRPr lang="en-US" dirty="0"/>
          </a:p>
          <a:p>
            <a:pPr marL="630936" lvl="1" indent="-457200">
              <a:buFont typeface="+mj-lt"/>
              <a:buAutoNum type="arabicPeriod"/>
            </a:pPr>
            <a:r>
              <a:rPr lang="en-US" dirty="0" err="1"/>
              <a:t>QuickUnionBySizeTrees</a:t>
            </a:r>
            <a:endParaRPr lang="en-US" dirty="0"/>
          </a:p>
          <a:p>
            <a:pPr marL="630936" lvl="1" indent="-457200">
              <a:buFont typeface="+mj-lt"/>
              <a:buAutoNum type="arabicPeriod"/>
            </a:pPr>
            <a:r>
              <a:rPr lang="en-US" dirty="0" err="1"/>
              <a:t>QuickUnionBySizeCompressingTrees</a:t>
            </a:r>
            <a:endParaRPr lang="en-US" dirty="0"/>
          </a:p>
          <a:p>
            <a:pPr marL="630936" lvl="1" indent="-457200">
              <a:buFont typeface="+mj-lt"/>
              <a:buAutoNum type="arabicPeriod"/>
            </a:pPr>
            <a:r>
              <a:rPr lang="en-US" dirty="0" err="1"/>
              <a:t>ArrayQuickUnionBySizeCompressing</a:t>
            </a:r>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9A1368DF-77F9-CE47-97FF-8B6F2DCC6FA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1C75295-F823-2845-96A5-692530B29395}"/>
              </a:ext>
            </a:extLst>
          </p:cNvPr>
          <p:cNvSpPr>
            <a:spLocks noGrp="1"/>
          </p:cNvSpPr>
          <p:nvPr>
            <p:ph type="sldNum" sz="quarter" idx="12"/>
          </p:nvPr>
        </p:nvSpPr>
        <p:spPr/>
        <p:txBody>
          <a:bodyPr/>
          <a:lstStyle/>
          <a:p>
            <a:fld id="{659665DE-58FC-41F4-AC58-2C90A5E00527}" type="slidenum">
              <a:rPr lang="en-US" smtClean="0"/>
              <a:t>29</a:t>
            </a:fld>
            <a:endParaRPr lang="en-US"/>
          </a:p>
        </p:txBody>
      </p:sp>
    </p:spTree>
    <p:extLst>
      <p:ext uri="{BB962C8B-B14F-4D97-AF65-F5344CB8AC3E}">
        <p14:creationId xmlns:p14="http://schemas.microsoft.com/office/powerpoint/2010/main" val="2148018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B646-71A5-2449-A6CD-BC216C048E3B}"/>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C5216AF4-7414-744B-A199-C3E5D1EBA589}"/>
              </a:ext>
            </a:extLst>
          </p:cNvPr>
          <p:cNvSpPr>
            <a:spLocks noGrp="1"/>
          </p:cNvSpPr>
          <p:nvPr>
            <p:ph idx="1"/>
          </p:nvPr>
        </p:nvSpPr>
        <p:spPr/>
        <p:txBody>
          <a:bodyPr>
            <a:normAutofit/>
          </a:bodyPr>
          <a:lstStyle/>
          <a:p>
            <a:r>
              <a:rPr lang="en-US" dirty="0"/>
              <a:t>- Disjoint Sets ADT</a:t>
            </a:r>
          </a:p>
          <a:p>
            <a:r>
              <a:rPr lang="en-US" dirty="0"/>
              <a:t>- Context, examples</a:t>
            </a:r>
          </a:p>
          <a:p>
            <a:r>
              <a:rPr lang="en-US" dirty="0"/>
              <a:t>- Different implementations (most of them are just optimizations of the previous)! </a:t>
            </a:r>
          </a:p>
          <a:p>
            <a:pPr marL="630936" lvl="1" indent="-457200">
              <a:buFont typeface="+mj-lt"/>
              <a:buAutoNum type="arabicPeriod"/>
            </a:pPr>
            <a:r>
              <a:rPr lang="en-US" dirty="0" err="1"/>
              <a:t>QuickFind</a:t>
            </a:r>
            <a:r>
              <a:rPr lang="en-US" dirty="0"/>
              <a:t> implementation (HashMap based)</a:t>
            </a:r>
          </a:p>
          <a:p>
            <a:pPr marL="630936" lvl="1" indent="-457200">
              <a:buFont typeface="+mj-lt"/>
              <a:buAutoNum type="arabicPeriod"/>
            </a:pPr>
            <a:r>
              <a:rPr lang="en-US" dirty="0" err="1"/>
              <a:t>QuickUnionTrees</a:t>
            </a:r>
            <a:endParaRPr lang="en-US" dirty="0"/>
          </a:p>
          <a:p>
            <a:pPr marL="630936" lvl="1" indent="-457200">
              <a:buFont typeface="+mj-lt"/>
              <a:buAutoNum type="arabicPeriod"/>
            </a:pPr>
            <a:r>
              <a:rPr lang="en-US" dirty="0" err="1"/>
              <a:t>QuickUnionBySizeTrees</a:t>
            </a:r>
            <a:endParaRPr lang="en-US" dirty="0"/>
          </a:p>
          <a:p>
            <a:pPr marL="630936" lvl="1" indent="-457200">
              <a:buFont typeface="+mj-lt"/>
              <a:buAutoNum type="arabicPeriod"/>
            </a:pPr>
            <a:r>
              <a:rPr lang="en-US" dirty="0" err="1"/>
              <a:t>QuickUnionBySizeCompressingTrees</a:t>
            </a:r>
            <a:endParaRPr lang="en-US" dirty="0"/>
          </a:p>
          <a:p>
            <a:pPr marL="630936" lvl="1" indent="-457200">
              <a:buFont typeface="+mj-lt"/>
              <a:buAutoNum type="arabicPeriod"/>
            </a:pPr>
            <a:r>
              <a:rPr lang="en-US" dirty="0" err="1"/>
              <a:t>ArrayQuickUnionBySizeCompressing</a:t>
            </a:r>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9A1368DF-77F9-CE47-97FF-8B6F2DCC6FA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1C75295-F823-2845-96A5-692530B29395}"/>
              </a:ext>
            </a:extLst>
          </p:cNvPr>
          <p:cNvSpPr>
            <a:spLocks noGrp="1"/>
          </p:cNvSpPr>
          <p:nvPr>
            <p:ph type="sldNum" sz="quarter" idx="12"/>
          </p:nvPr>
        </p:nvSpPr>
        <p:spPr/>
        <p:txBody>
          <a:bodyPr/>
          <a:lstStyle/>
          <a:p>
            <a:fld id="{659665DE-58FC-41F4-AC58-2C90A5E00527}" type="slidenum">
              <a:rPr lang="en-US" smtClean="0"/>
              <a:t>3</a:t>
            </a:fld>
            <a:endParaRPr lang="en-US"/>
          </a:p>
        </p:txBody>
      </p:sp>
    </p:spTree>
    <p:extLst>
      <p:ext uri="{BB962C8B-B14F-4D97-AF65-F5344CB8AC3E}">
        <p14:creationId xmlns:p14="http://schemas.microsoft.com/office/powerpoint/2010/main" val="648729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216AF4-7414-744B-A199-C3E5D1EBA589}"/>
              </a:ext>
            </a:extLst>
          </p:cNvPr>
          <p:cNvSpPr>
            <a:spLocks noGrp="1"/>
          </p:cNvSpPr>
          <p:nvPr>
            <p:ph idx="1"/>
          </p:nvPr>
        </p:nvSpPr>
        <p:spPr/>
        <p:txBody>
          <a:bodyPr/>
          <a:lstStyle/>
          <a:p>
            <a:r>
              <a:rPr lang="en-US" dirty="0"/>
              <a:t>Instead of nodes, let’s use an array implementation!</a:t>
            </a:r>
          </a:p>
          <a:p>
            <a:endParaRPr lang="en-US" dirty="0"/>
          </a:p>
          <a:p>
            <a:r>
              <a:rPr lang="en-US" dirty="0"/>
              <a:t>Just like heaps, the trees and node objects will exist in our mind, but not in our programs. So everything we learned about the tree versions conceptually will still exist, we’ll just store the data a little differently.</a:t>
            </a:r>
          </a:p>
          <a:p>
            <a:br>
              <a:rPr lang="en-US" dirty="0"/>
            </a:br>
            <a:r>
              <a:rPr lang="en-US" dirty="0"/>
              <a:t>It won’t be asymptotically faster, but check out all these benefits:</a:t>
            </a:r>
          </a:p>
          <a:p>
            <a:r>
              <a:rPr lang="en-US" dirty="0"/>
              <a:t>- this will be more memory compact</a:t>
            </a:r>
          </a:p>
          <a:p>
            <a:r>
              <a:rPr lang="en-US" dirty="0"/>
              <a:t>- get better caching benefits because we’ll be using arrays</a:t>
            </a:r>
          </a:p>
          <a:p>
            <a:r>
              <a:rPr lang="en-US" dirty="0"/>
              <a:t>- simplify the implementation </a:t>
            </a:r>
          </a:p>
        </p:txBody>
      </p:sp>
      <p:sp>
        <p:nvSpPr>
          <p:cNvPr id="4" name="Footer Placeholder 3">
            <a:extLst>
              <a:ext uri="{FF2B5EF4-FFF2-40B4-BE49-F238E27FC236}">
                <a16:creationId xmlns:a16="http://schemas.microsoft.com/office/drawing/2014/main" id="{9A1368DF-77F9-CE47-97FF-8B6F2DCC6FA3}"/>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E1C75295-F823-2845-96A5-692530B29395}"/>
              </a:ext>
            </a:extLst>
          </p:cNvPr>
          <p:cNvSpPr>
            <a:spLocks noGrp="1"/>
          </p:cNvSpPr>
          <p:nvPr>
            <p:ph type="sldNum" sz="quarter" idx="12"/>
          </p:nvPr>
        </p:nvSpPr>
        <p:spPr/>
        <p:txBody>
          <a:bodyPr/>
          <a:lstStyle/>
          <a:p>
            <a:fld id="{659665DE-58FC-41F4-AC58-2C90A5E00527}" type="slidenum">
              <a:rPr lang="en-US" smtClean="0"/>
              <a:t>30</a:t>
            </a:fld>
            <a:endParaRPr lang="en-US"/>
          </a:p>
        </p:txBody>
      </p:sp>
      <p:sp>
        <p:nvSpPr>
          <p:cNvPr id="7" name="Title 6">
            <a:extLst>
              <a:ext uri="{FF2B5EF4-FFF2-40B4-BE49-F238E27FC236}">
                <a16:creationId xmlns:a16="http://schemas.microsoft.com/office/drawing/2014/main" id="{286DCA42-A97A-7942-825C-02C35060BF85}"/>
              </a:ext>
            </a:extLst>
          </p:cNvPr>
          <p:cNvSpPr>
            <a:spLocks noGrp="1"/>
          </p:cNvSpPr>
          <p:nvPr>
            <p:ph type="title"/>
          </p:nvPr>
        </p:nvSpPr>
        <p:spPr/>
        <p:txBody>
          <a:bodyPr>
            <a:normAutofit fontScale="90000"/>
          </a:bodyPr>
          <a:lstStyle/>
          <a:p>
            <a:r>
              <a:rPr lang="en-US" dirty="0"/>
              <a:t>5. </a:t>
            </a:r>
            <a:r>
              <a:rPr lang="en-US" dirty="0" err="1"/>
              <a:t>ArrayQuickUnionBySizeCompressing</a:t>
            </a:r>
            <a:br>
              <a:rPr lang="en-US" dirty="0"/>
            </a:br>
            <a:r>
              <a:rPr lang="en-US" dirty="0"/>
              <a:t>Array implementation motivation</a:t>
            </a:r>
          </a:p>
        </p:txBody>
      </p:sp>
    </p:spTree>
    <p:extLst>
      <p:ext uri="{BB962C8B-B14F-4D97-AF65-F5344CB8AC3E}">
        <p14:creationId xmlns:p14="http://schemas.microsoft.com/office/powerpoint/2010/main" val="1803856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F2F6B-571A-464D-AE47-98F52EF84CB6}"/>
              </a:ext>
            </a:extLst>
          </p:cNvPr>
          <p:cNvSpPr>
            <a:spLocks noGrp="1"/>
          </p:cNvSpPr>
          <p:nvPr>
            <p:ph type="title"/>
          </p:nvPr>
        </p:nvSpPr>
        <p:spPr>
          <a:xfrm>
            <a:off x="575239" y="263276"/>
            <a:ext cx="11187259" cy="1511735"/>
          </a:xfrm>
        </p:spPr>
        <p:txBody>
          <a:bodyPr>
            <a:normAutofit fontScale="90000"/>
          </a:bodyPr>
          <a:lstStyle/>
          <a:p>
            <a:r>
              <a:rPr lang="en-US" dirty="0"/>
              <a:t>5. </a:t>
            </a:r>
            <a:r>
              <a:rPr lang="en-US" dirty="0" err="1"/>
              <a:t>ArrayQuickUnionBySizeCompressing</a:t>
            </a:r>
            <a:r>
              <a:rPr lang="en-US" dirty="0"/>
              <a:t> </a:t>
            </a:r>
            <a:br>
              <a:rPr lang="en-US" dirty="0"/>
            </a:br>
            <a:r>
              <a:rPr lang="en-US" dirty="0"/>
              <a:t>What are we going to put in the array and what is it going to mean?</a:t>
            </a:r>
          </a:p>
        </p:txBody>
      </p:sp>
      <p:sp>
        <p:nvSpPr>
          <p:cNvPr id="3" name="Content Placeholder 2">
            <a:extLst>
              <a:ext uri="{FF2B5EF4-FFF2-40B4-BE49-F238E27FC236}">
                <a16:creationId xmlns:a16="http://schemas.microsoft.com/office/drawing/2014/main" id="{58B0C072-7B22-3449-A044-FFFF0CE3DDE6}"/>
              </a:ext>
            </a:extLst>
          </p:cNvPr>
          <p:cNvSpPr>
            <a:spLocks noGrp="1"/>
          </p:cNvSpPr>
          <p:nvPr>
            <p:ph idx="1"/>
          </p:nvPr>
        </p:nvSpPr>
        <p:spPr>
          <a:xfrm>
            <a:off x="575240" y="1775011"/>
            <a:ext cx="11187258" cy="4534349"/>
          </a:xfrm>
        </p:spPr>
        <p:txBody>
          <a:bodyPr>
            <a:normAutofit fontScale="92500" lnSpcReduction="10000"/>
          </a:bodyPr>
          <a:lstStyle/>
          <a:p>
            <a:pPr marL="0" indent="0">
              <a:buNone/>
            </a:pPr>
            <a:r>
              <a:rPr lang="en-US" sz="2800" dirty="0"/>
              <a:t>One of the most common things we do with Disjoint Sets is: go to a node and traverse upwards to the root (go to your parent, then go to your parent’s parent, then go to your parent’s parent’s parent, etc.).</a:t>
            </a:r>
          </a:p>
          <a:p>
            <a:pPr marL="0" indent="0">
              <a:buNone/>
            </a:pPr>
            <a:endParaRPr lang="en-US" sz="2800" dirty="0"/>
          </a:p>
          <a:p>
            <a:pPr marL="0" indent="0">
              <a:buNone/>
            </a:pPr>
            <a:r>
              <a:rPr lang="en-US" sz="2800" dirty="0"/>
              <a:t>A couple of ideas:</a:t>
            </a:r>
          </a:p>
          <a:p>
            <a:pPr>
              <a:buFont typeface="Arial" panose="020B0604020202020204" pitchFamily="34" charset="0"/>
              <a:buChar char="•"/>
            </a:pPr>
            <a:r>
              <a:rPr lang="en-US" sz="2800" dirty="0"/>
              <a:t> represent each node as a position in our array</a:t>
            </a:r>
          </a:p>
          <a:p>
            <a:pPr marL="0" indent="0">
              <a:buNone/>
            </a:pPr>
            <a:endParaRPr lang="en-US" sz="2800" dirty="0"/>
          </a:p>
          <a:p>
            <a:pPr>
              <a:buFont typeface="Arial" panose="020B0604020202020204" pitchFamily="34" charset="0"/>
              <a:buChar char="•"/>
            </a:pPr>
            <a:r>
              <a:rPr lang="en-US" sz="2800" dirty="0"/>
              <a:t> at each node’s position, store the index of the parent node. This will let us jump to the parent node position in the array, and then we can look up our parent’s parent node position, etc.</a:t>
            </a:r>
          </a:p>
          <a:p>
            <a:pPr lvl="4">
              <a:buFont typeface="Arial" panose="020B0604020202020204" pitchFamily="34" charset="0"/>
              <a:buChar char="•"/>
            </a:pPr>
            <a:r>
              <a:rPr lang="en-US" sz="1800" dirty="0"/>
              <a:t>if we’re storing indices, this mean this is an array of </a:t>
            </a:r>
            <a:r>
              <a:rPr lang="en-US" sz="1800" dirty="0" err="1"/>
              <a:t>ints</a:t>
            </a:r>
            <a:endParaRPr lang="en-US" sz="1800" dirty="0"/>
          </a:p>
          <a:p>
            <a:pPr marL="0" indent="0">
              <a:buNone/>
            </a:pPr>
            <a:endParaRPr lang="en-US" dirty="0"/>
          </a:p>
        </p:txBody>
      </p:sp>
      <p:sp>
        <p:nvSpPr>
          <p:cNvPr id="4" name="Footer Placeholder 3">
            <a:extLst>
              <a:ext uri="{FF2B5EF4-FFF2-40B4-BE49-F238E27FC236}">
                <a16:creationId xmlns:a16="http://schemas.microsoft.com/office/drawing/2014/main" id="{B0E6B11D-7854-D540-B07D-42C4748C9337}"/>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D00DCDE8-04EE-A749-954B-9D5786396792}"/>
              </a:ext>
            </a:extLst>
          </p:cNvPr>
          <p:cNvSpPr>
            <a:spLocks noGrp="1"/>
          </p:cNvSpPr>
          <p:nvPr>
            <p:ph type="sldNum" sz="quarter" idx="12"/>
          </p:nvPr>
        </p:nvSpPr>
        <p:spPr/>
        <p:txBody>
          <a:bodyPr/>
          <a:lstStyle/>
          <a:p>
            <a:fld id="{659665DE-58FC-41F4-AC58-2C90A5E00527}" type="slidenum">
              <a:rPr lang="en-US" smtClean="0"/>
              <a:t>31</a:t>
            </a:fld>
            <a:endParaRPr lang="en-US"/>
          </a:p>
        </p:txBody>
      </p:sp>
      <p:sp>
        <p:nvSpPr>
          <p:cNvPr id="9" name="Explosion 1 8">
            <a:extLst>
              <a:ext uri="{FF2B5EF4-FFF2-40B4-BE49-F238E27FC236}">
                <a16:creationId xmlns:a16="http://schemas.microsoft.com/office/drawing/2014/main" id="{6069212E-DF8D-5146-B5AB-30FD6D0DAE3F}"/>
              </a:ext>
            </a:extLst>
          </p:cNvPr>
          <p:cNvSpPr/>
          <p:nvPr/>
        </p:nvSpPr>
        <p:spPr>
          <a:xfrm>
            <a:off x="6708503" y="5394143"/>
            <a:ext cx="3293808" cy="168525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a big idea!</a:t>
            </a:r>
          </a:p>
        </p:txBody>
      </p:sp>
    </p:spTree>
    <p:extLst>
      <p:ext uri="{BB962C8B-B14F-4D97-AF65-F5344CB8AC3E}">
        <p14:creationId xmlns:p14="http://schemas.microsoft.com/office/powerpoint/2010/main" val="132873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32</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a</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b</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c</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923290" y="3027185"/>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d</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H="1" flipV="1">
            <a:off x="10771837" y="2563025"/>
            <a:ext cx="554769" cy="40989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1" name="Table 60">
            <a:extLst>
              <a:ext uri="{FF2B5EF4-FFF2-40B4-BE49-F238E27FC236}">
                <a16:creationId xmlns:a16="http://schemas.microsoft.com/office/drawing/2014/main" id="{2EA5A4A1-81A7-9845-B281-638E092343FB}"/>
              </a:ext>
            </a:extLst>
          </p:cNvPr>
          <p:cNvGraphicFramePr>
            <a:graphicFrameLocks noGrp="1"/>
          </p:cNvGraphicFramePr>
          <p:nvPr/>
        </p:nvGraphicFramePr>
        <p:xfrm>
          <a:off x="781535" y="3829921"/>
          <a:ext cx="6608094" cy="1129364"/>
        </p:xfrm>
        <a:graphic>
          <a:graphicData uri="http://schemas.openxmlformats.org/drawingml/2006/table">
            <a:tbl>
              <a:tblPr firstRow="1" bandRow="1">
                <a:tableStyleId>{5C22544A-7EE6-4342-B048-85BDC9FD1C3A}</a:tableStyleId>
              </a:tblPr>
              <a:tblGrid>
                <a:gridCol w="1101349">
                  <a:extLst>
                    <a:ext uri="{9D8B030D-6E8A-4147-A177-3AD203B41FA5}">
                      <a16:colId xmlns:a16="http://schemas.microsoft.com/office/drawing/2014/main" val="2466109804"/>
                    </a:ext>
                  </a:extLst>
                </a:gridCol>
                <a:gridCol w="1101349">
                  <a:extLst>
                    <a:ext uri="{9D8B030D-6E8A-4147-A177-3AD203B41FA5}">
                      <a16:colId xmlns:a16="http://schemas.microsoft.com/office/drawing/2014/main" val="973511679"/>
                    </a:ext>
                  </a:extLst>
                </a:gridCol>
                <a:gridCol w="1101349">
                  <a:extLst>
                    <a:ext uri="{9D8B030D-6E8A-4147-A177-3AD203B41FA5}">
                      <a16:colId xmlns:a16="http://schemas.microsoft.com/office/drawing/2014/main" val="1075061909"/>
                    </a:ext>
                  </a:extLst>
                </a:gridCol>
                <a:gridCol w="1101349">
                  <a:extLst>
                    <a:ext uri="{9D8B030D-6E8A-4147-A177-3AD203B41FA5}">
                      <a16:colId xmlns:a16="http://schemas.microsoft.com/office/drawing/2014/main" val="149275610"/>
                    </a:ext>
                  </a:extLst>
                </a:gridCol>
                <a:gridCol w="1101349">
                  <a:extLst>
                    <a:ext uri="{9D8B030D-6E8A-4147-A177-3AD203B41FA5}">
                      <a16:colId xmlns:a16="http://schemas.microsoft.com/office/drawing/2014/main" val="813112648"/>
                    </a:ext>
                  </a:extLst>
                </a:gridCol>
                <a:gridCol w="1101349">
                  <a:extLst>
                    <a:ext uri="{9D8B030D-6E8A-4147-A177-3AD203B41FA5}">
                      <a16:colId xmlns:a16="http://schemas.microsoft.com/office/drawing/2014/main" val="2435030913"/>
                    </a:ext>
                  </a:extLst>
                </a:gridCol>
              </a:tblGrid>
              <a:tr h="56468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extLst>
                  <a:ext uri="{0D108BD9-81ED-4DB2-BD59-A6C34878D82A}">
                    <a16:rowId xmlns:a16="http://schemas.microsoft.com/office/drawing/2014/main" val="783898646"/>
                  </a:ext>
                </a:extLst>
              </a:tr>
              <a:tr h="564682">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1</a:t>
                      </a:r>
                    </a:p>
                  </a:txBody>
                  <a:tcPr/>
                </a:tc>
                <a:tc>
                  <a:txBody>
                    <a:bodyPr/>
                    <a:lstStyle/>
                    <a:p>
                      <a:pPr algn="ctr"/>
                      <a:r>
                        <a:rPr lang="en-US" sz="2800" dirty="0"/>
                        <a:t>1</a:t>
                      </a:r>
                    </a:p>
                  </a:txBody>
                  <a:tcPr/>
                </a:tc>
                <a:tc>
                  <a:txBody>
                    <a:bodyPr/>
                    <a:lstStyle/>
                    <a:p>
                      <a:pPr algn="ctr"/>
                      <a:r>
                        <a:rPr lang="en-US" sz="2800" dirty="0"/>
                        <a:t>0</a:t>
                      </a:r>
                    </a:p>
                  </a:txBody>
                  <a:tcPr/>
                </a:tc>
                <a:tc>
                  <a:txBody>
                    <a:bodyPr/>
                    <a:lstStyle/>
                    <a:p>
                      <a:pPr algn="ctr"/>
                      <a:r>
                        <a:rPr lang="en-US" sz="2800" dirty="0"/>
                        <a:t>?</a:t>
                      </a:r>
                    </a:p>
                  </a:txBody>
                  <a:tcPr/>
                </a:tc>
                <a:extLst>
                  <a:ext uri="{0D108BD9-81ED-4DB2-BD59-A6C34878D82A}">
                    <a16:rowId xmlns:a16="http://schemas.microsoft.com/office/drawing/2014/main" val="2297843572"/>
                  </a:ext>
                </a:extLst>
              </a:tr>
            </a:tbl>
          </a:graphicData>
        </a:graphic>
      </p:graphicFrame>
      <p:sp>
        <p:nvSpPr>
          <p:cNvPr id="62" name="TextBox 61">
            <a:extLst>
              <a:ext uri="{FF2B5EF4-FFF2-40B4-BE49-F238E27FC236}">
                <a16:creationId xmlns:a16="http://schemas.microsoft.com/office/drawing/2014/main" id="{FAE9C2E6-DC71-F34F-91F5-A016D7289F09}"/>
              </a:ext>
            </a:extLst>
          </p:cNvPr>
          <p:cNvSpPr txBox="1"/>
          <p:nvPr/>
        </p:nvSpPr>
        <p:spPr>
          <a:xfrm>
            <a:off x="-40847" y="3957688"/>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40847" y="4430018"/>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659127" y="1200912"/>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rmAutofit fontScale="90000"/>
          </a:bodyPr>
          <a:lstStyle/>
          <a:p>
            <a:r>
              <a:rPr lang="en-US" dirty="0"/>
              <a:t>5. </a:t>
            </a:r>
            <a:r>
              <a:rPr lang="en-US" dirty="0" err="1"/>
              <a:t>ArrayQuickUnionBySizeCompressing</a:t>
            </a:r>
            <a:br>
              <a:rPr lang="en-US" dirty="0"/>
            </a:br>
            <a:r>
              <a:rPr lang="en-US" dirty="0"/>
              <a:t>big idea: at each node’s position, store the index of the parent node</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12338" y="3293712"/>
            <a:ext cx="319318" cy="430887"/>
          </a:xfrm>
          <a:prstGeom prst="rect">
            <a:avLst/>
          </a:prstGeom>
          <a:noFill/>
        </p:spPr>
        <p:txBody>
          <a:bodyPr wrap="none" rtlCol="0">
            <a:spAutoFit/>
          </a:bodyPr>
          <a:lstStyle/>
          <a:p>
            <a:r>
              <a:rPr lang="en-US" sz="2200" dirty="0"/>
              <a:t>a</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243903" y="3295173"/>
            <a:ext cx="325730" cy="430887"/>
          </a:xfrm>
          <a:prstGeom prst="rect">
            <a:avLst/>
          </a:prstGeom>
          <a:noFill/>
        </p:spPr>
        <p:txBody>
          <a:bodyPr wrap="none" rtlCol="0">
            <a:spAutoFit/>
          </a:bodyPr>
          <a:lstStyle/>
          <a:p>
            <a:r>
              <a:rPr lang="en-US" sz="2200" dirty="0"/>
              <a:t>e</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356883" y="3322913"/>
            <a:ext cx="332142" cy="430887"/>
          </a:xfrm>
          <a:prstGeom prst="rect">
            <a:avLst/>
          </a:prstGeom>
          <a:noFill/>
        </p:spPr>
        <p:txBody>
          <a:bodyPr wrap="none" rtlCol="0">
            <a:spAutoFit/>
          </a:bodyPr>
          <a:lstStyle/>
          <a:p>
            <a:r>
              <a:rPr lang="en-US" sz="2200" dirty="0"/>
              <a:t>d</a:t>
            </a:r>
          </a:p>
        </p:txBody>
      </p:sp>
      <p:sp>
        <p:nvSpPr>
          <p:cNvPr id="81" name="TextBox 80">
            <a:extLst>
              <a:ext uri="{FF2B5EF4-FFF2-40B4-BE49-F238E27FC236}">
                <a16:creationId xmlns:a16="http://schemas.microsoft.com/office/drawing/2014/main" id="{E3F7A42B-1BB7-7E45-935A-79594E840773}"/>
              </a:ext>
            </a:extLst>
          </p:cNvPr>
          <p:cNvSpPr txBox="1"/>
          <p:nvPr/>
        </p:nvSpPr>
        <p:spPr>
          <a:xfrm>
            <a:off x="4472006" y="3286576"/>
            <a:ext cx="303288" cy="430887"/>
          </a:xfrm>
          <a:prstGeom prst="rect">
            <a:avLst/>
          </a:prstGeom>
          <a:noFill/>
        </p:spPr>
        <p:txBody>
          <a:bodyPr wrap="none" rtlCol="0">
            <a:spAutoFit/>
          </a:bodyPr>
          <a:lstStyle/>
          <a:p>
            <a:r>
              <a:rPr lang="en-US" sz="2200" dirty="0"/>
              <a:t>c</a:t>
            </a:r>
          </a:p>
        </p:txBody>
      </p:sp>
      <p:sp>
        <p:nvSpPr>
          <p:cNvPr id="82" name="TextBox 81">
            <a:extLst>
              <a:ext uri="{FF2B5EF4-FFF2-40B4-BE49-F238E27FC236}">
                <a16:creationId xmlns:a16="http://schemas.microsoft.com/office/drawing/2014/main" id="{55CA4B59-792E-2543-A130-47750958AD34}"/>
              </a:ext>
            </a:extLst>
          </p:cNvPr>
          <p:cNvSpPr txBox="1"/>
          <p:nvPr/>
        </p:nvSpPr>
        <p:spPr>
          <a:xfrm>
            <a:off x="5567207" y="3266032"/>
            <a:ext cx="332142" cy="430887"/>
          </a:xfrm>
          <a:prstGeom prst="rect">
            <a:avLst/>
          </a:prstGeom>
          <a:noFill/>
        </p:spPr>
        <p:txBody>
          <a:bodyPr wrap="none" rtlCol="0">
            <a:spAutoFit/>
          </a:bodyPr>
          <a:lstStyle/>
          <a:p>
            <a:r>
              <a:rPr lang="en-US" sz="2200" dirty="0"/>
              <a:t>b</a:t>
            </a:r>
          </a:p>
        </p:txBody>
      </p:sp>
      <p:sp>
        <p:nvSpPr>
          <p:cNvPr id="84" name="TextBox 83">
            <a:extLst>
              <a:ext uri="{FF2B5EF4-FFF2-40B4-BE49-F238E27FC236}">
                <a16:creationId xmlns:a16="http://schemas.microsoft.com/office/drawing/2014/main" id="{053C8D5A-C17F-2A4C-B224-669F5BD86F8A}"/>
              </a:ext>
            </a:extLst>
          </p:cNvPr>
          <p:cNvSpPr txBox="1"/>
          <p:nvPr/>
        </p:nvSpPr>
        <p:spPr>
          <a:xfrm>
            <a:off x="6727816" y="3304538"/>
            <a:ext cx="271228" cy="430887"/>
          </a:xfrm>
          <a:prstGeom prst="rect">
            <a:avLst/>
          </a:prstGeom>
          <a:noFill/>
        </p:spPr>
        <p:txBody>
          <a:bodyPr wrap="none" rtlCol="0">
            <a:spAutoFit/>
          </a:bodyPr>
          <a:lstStyle/>
          <a:p>
            <a:r>
              <a:rPr lang="en-US" sz="2200" dirty="0"/>
              <a:t>f</a:t>
            </a:r>
          </a:p>
        </p:txBody>
      </p:sp>
      <p:grpSp>
        <p:nvGrpSpPr>
          <p:cNvPr id="85" name="Group 84">
            <a:extLst>
              <a:ext uri="{FF2B5EF4-FFF2-40B4-BE49-F238E27FC236}">
                <a16:creationId xmlns:a16="http://schemas.microsoft.com/office/drawing/2014/main" id="{0A52B958-3F23-3146-8279-A44BD4607900}"/>
              </a:ext>
            </a:extLst>
          </p:cNvPr>
          <p:cNvGrpSpPr/>
          <p:nvPr/>
        </p:nvGrpSpPr>
        <p:grpSpPr>
          <a:xfrm>
            <a:off x="11107111" y="4497613"/>
            <a:ext cx="923671" cy="795269"/>
            <a:chOff x="4032274" y="340822"/>
            <a:chExt cx="369435" cy="353411"/>
          </a:xfrm>
        </p:grpSpPr>
        <p:sp>
          <p:nvSpPr>
            <p:cNvPr id="86" name="Oval 85">
              <a:extLst>
                <a:ext uri="{FF2B5EF4-FFF2-40B4-BE49-F238E27FC236}">
                  <a16:creationId xmlns:a16="http://schemas.microsoft.com/office/drawing/2014/main" id="{A37396C1-7AC7-DD49-AEB7-589DF26BCC9E}"/>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AA2E7D7F-1247-4F4A-9010-5A7C1BC8CD19}"/>
                </a:ext>
              </a:extLst>
            </p:cNvPr>
            <p:cNvSpPr txBox="1"/>
            <p:nvPr/>
          </p:nvSpPr>
          <p:spPr>
            <a:xfrm>
              <a:off x="4032274" y="409325"/>
              <a:ext cx="369435" cy="232515"/>
            </a:xfrm>
            <a:prstGeom prst="rect">
              <a:avLst/>
            </a:prstGeom>
            <a:noFill/>
          </p:spPr>
          <p:txBody>
            <a:bodyPr wrap="square" rtlCol="0">
              <a:spAutoFit/>
            </a:bodyPr>
            <a:lstStyle/>
            <a:p>
              <a:pPr algn="ctr"/>
              <a:r>
                <a:rPr lang="en-US" sz="2800" dirty="0"/>
                <a:t>f</a:t>
              </a:r>
            </a:p>
          </p:txBody>
        </p:sp>
      </p:grpSp>
      <p:cxnSp>
        <p:nvCxnSpPr>
          <p:cNvPr id="88" name="Straight Arrow Connector 87">
            <a:extLst>
              <a:ext uri="{FF2B5EF4-FFF2-40B4-BE49-F238E27FC236}">
                <a16:creationId xmlns:a16="http://schemas.microsoft.com/office/drawing/2014/main" id="{41B1992D-8E77-F04D-A266-565447452B52}"/>
              </a:ext>
            </a:extLst>
          </p:cNvPr>
          <p:cNvCxnSpPr>
            <a:cxnSpLocks/>
          </p:cNvCxnSpPr>
          <p:nvPr/>
        </p:nvCxnSpPr>
        <p:spPr>
          <a:xfrm flipV="1">
            <a:off x="11568947" y="3957688"/>
            <a:ext cx="0" cy="5156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493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33</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a</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b</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c</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923290" y="3027185"/>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d</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H="1" flipV="1">
            <a:off x="10771837" y="2563025"/>
            <a:ext cx="554769" cy="40989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1" name="Table 60">
            <a:extLst>
              <a:ext uri="{FF2B5EF4-FFF2-40B4-BE49-F238E27FC236}">
                <a16:creationId xmlns:a16="http://schemas.microsoft.com/office/drawing/2014/main" id="{2EA5A4A1-81A7-9845-B281-638E092343FB}"/>
              </a:ext>
            </a:extLst>
          </p:cNvPr>
          <p:cNvGraphicFramePr>
            <a:graphicFrameLocks noGrp="1"/>
          </p:cNvGraphicFramePr>
          <p:nvPr/>
        </p:nvGraphicFramePr>
        <p:xfrm>
          <a:off x="781535" y="3829921"/>
          <a:ext cx="6608094" cy="1129364"/>
        </p:xfrm>
        <a:graphic>
          <a:graphicData uri="http://schemas.openxmlformats.org/drawingml/2006/table">
            <a:tbl>
              <a:tblPr firstRow="1" bandRow="1">
                <a:tableStyleId>{5C22544A-7EE6-4342-B048-85BDC9FD1C3A}</a:tableStyleId>
              </a:tblPr>
              <a:tblGrid>
                <a:gridCol w="1101349">
                  <a:extLst>
                    <a:ext uri="{9D8B030D-6E8A-4147-A177-3AD203B41FA5}">
                      <a16:colId xmlns:a16="http://schemas.microsoft.com/office/drawing/2014/main" val="2466109804"/>
                    </a:ext>
                  </a:extLst>
                </a:gridCol>
                <a:gridCol w="1101349">
                  <a:extLst>
                    <a:ext uri="{9D8B030D-6E8A-4147-A177-3AD203B41FA5}">
                      <a16:colId xmlns:a16="http://schemas.microsoft.com/office/drawing/2014/main" val="973511679"/>
                    </a:ext>
                  </a:extLst>
                </a:gridCol>
                <a:gridCol w="1101349">
                  <a:extLst>
                    <a:ext uri="{9D8B030D-6E8A-4147-A177-3AD203B41FA5}">
                      <a16:colId xmlns:a16="http://schemas.microsoft.com/office/drawing/2014/main" val="1075061909"/>
                    </a:ext>
                  </a:extLst>
                </a:gridCol>
                <a:gridCol w="1101349">
                  <a:extLst>
                    <a:ext uri="{9D8B030D-6E8A-4147-A177-3AD203B41FA5}">
                      <a16:colId xmlns:a16="http://schemas.microsoft.com/office/drawing/2014/main" val="149275610"/>
                    </a:ext>
                  </a:extLst>
                </a:gridCol>
                <a:gridCol w="1101349">
                  <a:extLst>
                    <a:ext uri="{9D8B030D-6E8A-4147-A177-3AD203B41FA5}">
                      <a16:colId xmlns:a16="http://schemas.microsoft.com/office/drawing/2014/main" val="813112648"/>
                    </a:ext>
                  </a:extLst>
                </a:gridCol>
                <a:gridCol w="1101349">
                  <a:extLst>
                    <a:ext uri="{9D8B030D-6E8A-4147-A177-3AD203B41FA5}">
                      <a16:colId xmlns:a16="http://schemas.microsoft.com/office/drawing/2014/main" val="2435030913"/>
                    </a:ext>
                  </a:extLst>
                </a:gridCol>
              </a:tblGrid>
              <a:tr h="56468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extLst>
                  <a:ext uri="{0D108BD9-81ED-4DB2-BD59-A6C34878D82A}">
                    <a16:rowId xmlns:a16="http://schemas.microsoft.com/office/drawing/2014/main" val="783898646"/>
                  </a:ext>
                </a:extLst>
              </a:tr>
              <a:tr h="564682">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1</a:t>
                      </a:r>
                    </a:p>
                  </a:txBody>
                  <a:tcPr/>
                </a:tc>
                <a:tc>
                  <a:txBody>
                    <a:bodyPr/>
                    <a:lstStyle/>
                    <a:p>
                      <a:pPr algn="ctr"/>
                      <a:r>
                        <a:rPr lang="en-US" sz="2800" dirty="0"/>
                        <a:t>1</a:t>
                      </a:r>
                    </a:p>
                  </a:txBody>
                  <a:tcPr/>
                </a:tc>
                <a:tc>
                  <a:txBody>
                    <a:bodyPr/>
                    <a:lstStyle/>
                    <a:p>
                      <a:pPr algn="ctr"/>
                      <a:r>
                        <a:rPr lang="en-US" sz="2800" dirty="0"/>
                        <a:t>0</a:t>
                      </a:r>
                    </a:p>
                  </a:txBody>
                  <a:tcPr/>
                </a:tc>
                <a:tc>
                  <a:txBody>
                    <a:bodyPr/>
                    <a:lstStyle/>
                    <a:p>
                      <a:pPr algn="ctr"/>
                      <a:r>
                        <a:rPr lang="en-US" sz="2800" dirty="0"/>
                        <a:t>2</a:t>
                      </a:r>
                    </a:p>
                  </a:txBody>
                  <a:tcPr/>
                </a:tc>
                <a:extLst>
                  <a:ext uri="{0D108BD9-81ED-4DB2-BD59-A6C34878D82A}">
                    <a16:rowId xmlns:a16="http://schemas.microsoft.com/office/drawing/2014/main" val="2297843572"/>
                  </a:ext>
                </a:extLst>
              </a:tr>
            </a:tbl>
          </a:graphicData>
        </a:graphic>
      </p:graphicFrame>
      <p:sp>
        <p:nvSpPr>
          <p:cNvPr id="62" name="TextBox 61">
            <a:extLst>
              <a:ext uri="{FF2B5EF4-FFF2-40B4-BE49-F238E27FC236}">
                <a16:creationId xmlns:a16="http://schemas.microsoft.com/office/drawing/2014/main" id="{FAE9C2E6-DC71-F34F-91F5-A016D7289F09}"/>
              </a:ext>
            </a:extLst>
          </p:cNvPr>
          <p:cNvSpPr txBox="1"/>
          <p:nvPr/>
        </p:nvSpPr>
        <p:spPr>
          <a:xfrm>
            <a:off x="-40847" y="3957688"/>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40847" y="4430018"/>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659127" y="1200912"/>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rmAutofit fontScale="90000"/>
          </a:bodyPr>
          <a:lstStyle/>
          <a:p>
            <a:r>
              <a:rPr lang="en-US" dirty="0"/>
              <a:t>5. </a:t>
            </a:r>
            <a:r>
              <a:rPr lang="en-US" dirty="0" err="1"/>
              <a:t>ArrayQuickUnionBySizeCompressing</a:t>
            </a:r>
            <a:br>
              <a:rPr lang="en-US" dirty="0"/>
            </a:br>
            <a:r>
              <a:rPr lang="en-US" dirty="0"/>
              <a:t>big idea: at each node’s position, store the index of the parent node</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12338" y="3293712"/>
            <a:ext cx="319318" cy="430887"/>
          </a:xfrm>
          <a:prstGeom prst="rect">
            <a:avLst/>
          </a:prstGeom>
          <a:noFill/>
        </p:spPr>
        <p:txBody>
          <a:bodyPr wrap="none" rtlCol="0">
            <a:spAutoFit/>
          </a:bodyPr>
          <a:lstStyle/>
          <a:p>
            <a:r>
              <a:rPr lang="en-US" sz="2200" dirty="0"/>
              <a:t>a</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243903" y="3295173"/>
            <a:ext cx="325730" cy="430887"/>
          </a:xfrm>
          <a:prstGeom prst="rect">
            <a:avLst/>
          </a:prstGeom>
          <a:noFill/>
        </p:spPr>
        <p:txBody>
          <a:bodyPr wrap="none" rtlCol="0">
            <a:spAutoFit/>
          </a:bodyPr>
          <a:lstStyle/>
          <a:p>
            <a:r>
              <a:rPr lang="en-US" sz="2200" dirty="0"/>
              <a:t>e</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356883" y="3322913"/>
            <a:ext cx="332142" cy="430887"/>
          </a:xfrm>
          <a:prstGeom prst="rect">
            <a:avLst/>
          </a:prstGeom>
          <a:noFill/>
        </p:spPr>
        <p:txBody>
          <a:bodyPr wrap="none" rtlCol="0">
            <a:spAutoFit/>
          </a:bodyPr>
          <a:lstStyle/>
          <a:p>
            <a:r>
              <a:rPr lang="en-US" sz="2200" dirty="0"/>
              <a:t>d</a:t>
            </a:r>
          </a:p>
        </p:txBody>
      </p:sp>
      <p:sp>
        <p:nvSpPr>
          <p:cNvPr id="81" name="TextBox 80">
            <a:extLst>
              <a:ext uri="{FF2B5EF4-FFF2-40B4-BE49-F238E27FC236}">
                <a16:creationId xmlns:a16="http://schemas.microsoft.com/office/drawing/2014/main" id="{E3F7A42B-1BB7-7E45-935A-79594E840773}"/>
              </a:ext>
            </a:extLst>
          </p:cNvPr>
          <p:cNvSpPr txBox="1"/>
          <p:nvPr/>
        </p:nvSpPr>
        <p:spPr>
          <a:xfrm>
            <a:off x="4472006" y="3286576"/>
            <a:ext cx="303288" cy="430887"/>
          </a:xfrm>
          <a:prstGeom prst="rect">
            <a:avLst/>
          </a:prstGeom>
          <a:noFill/>
        </p:spPr>
        <p:txBody>
          <a:bodyPr wrap="none" rtlCol="0">
            <a:spAutoFit/>
          </a:bodyPr>
          <a:lstStyle/>
          <a:p>
            <a:r>
              <a:rPr lang="en-US" sz="2200" dirty="0"/>
              <a:t>c</a:t>
            </a:r>
          </a:p>
        </p:txBody>
      </p:sp>
      <p:sp>
        <p:nvSpPr>
          <p:cNvPr id="82" name="TextBox 81">
            <a:extLst>
              <a:ext uri="{FF2B5EF4-FFF2-40B4-BE49-F238E27FC236}">
                <a16:creationId xmlns:a16="http://schemas.microsoft.com/office/drawing/2014/main" id="{55CA4B59-792E-2543-A130-47750958AD34}"/>
              </a:ext>
            </a:extLst>
          </p:cNvPr>
          <p:cNvSpPr txBox="1"/>
          <p:nvPr/>
        </p:nvSpPr>
        <p:spPr>
          <a:xfrm>
            <a:off x="5567207" y="3266032"/>
            <a:ext cx="332142" cy="430887"/>
          </a:xfrm>
          <a:prstGeom prst="rect">
            <a:avLst/>
          </a:prstGeom>
          <a:noFill/>
        </p:spPr>
        <p:txBody>
          <a:bodyPr wrap="none" rtlCol="0">
            <a:spAutoFit/>
          </a:bodyPr>
          <a:lstStyle/>
          <a:p>
            <a:r>
              <a:rPr lang="en-US" sz="2200" dirty="0"/>
              <a:t>b</a:t>
            </a:r>
          </a:p>
        </p:txBody>
      </p:sp>
      <p:sp>
        <p:nvSpPr>
          <p:cNvPr id="84" name="TextBox 83">
            <a:extLst>
              <a:ext uri="{FF2B5EF4-FFF2-40B4-BE49-F238E27FC236}">
                <a16:creationId xmlns:a16="http://schemas.microsoft.com/office/drawing/2014/main" id="{053C8D5A-C17F-2A4C-B224-669F5BD86F8A}"/>
              </a:ext>
            </a:extLst>
          </p:cNvPr>
          <p:cNvSpPr txBox="1"/>
          <p:nvPr/>
        </p:nvSpPr>
        <p:spPr>
          <a:xfrm>
            <a:off x="6727816" y="3304538"/>
            <a:ext cx="271228" cy="430887"/>
          </a:xfrm>
          <a:prstGeom prst="rect">
            <a:avLst/>
          </a:prstGeom>
          <a:noFill/>
        </p:spPr>
        <p:txBody>
          <a:bodyPr wrap="none" rtlCol="0">
            <a:spAutoFit/>
          </a:bodyPr>
          <a:lstStyle/>
          <a:p>
            <a:r>
              <a:rPr lang="en-US" sz="2200" dirty="0"/>
              <a:t>f</a:t>
            </a:r>
          </a:p>
        </p:txBody>
      </p:sp>
      <p:grpSp>
        <p:nvGrpSpPr>
          <p:cNvPr id="85" name="Group 84">
            <a:extLst>
              <a:ext uri="{FF2B5EF4-FFF2-40B4-BE49-F238E27FC236}">
                <a16:creationId xmlns:a16="http://schemas.microsoft.com/office/drawing/2014/main" id="{0A52B958-3F23-3146-8279-A44BD4607900}"/>
              </a:ext>
            </a:extLst>
          </p:cNvPr>
          <p:cNvGrpSpPr/>
          <p:nvPr/>
        </p:nvGrpSpPr>
        <p:grpSpPr>
          <a:xfrm>
            <a:off x="11107111" y="4497613"/>
            <a:ext cx="923671" cy="795269"/>
            <a:chOff x="4032274" y="340822"/>
            <a:chExt cx="369435" cy="353411"/>
          </a:xfrm>
        </p:grpSpPr>
        <p:sp>
          <p:nvSpPr>
            <p:cNvPr id="86" name="Oval 85">
              <a:extLst>
                <a:ext uri="{FF2B5EF4-FFF2-40B4-BE49-F238E27FC236}">
                  <a16:creationId xmlns:a16="http://schemas.microsoft.com/office/drawing/2014/main" id="{A37396C1-7AC7-DD49-AEB7-589DF26BCC9E}"/>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AA2E7D7F-1247-4F4A-9010-5A7C1BC8CD19}"/>
                </a:ext>
              </a:extLst>
            </p:cNvPr>
            <p:cNvSpPr txBox="1"/>
            <p:nvPr/>
          </p:nvSpPr>
          <p:spPr>
            <a:xfrm>
              <a:off x="4032274" y="409325"/>
              <a:ext cx="369435" cy="232515"/>
            </a:xfrm>
            <a:prstGeom prst="rect">
              <a:avLst/>
            </a:prstGeom>
            <a:noFill/>
          </p:spPr>
          <p:txBody>
            <a:bodyPr wrap="square" rtlCol="0">
              <a:spAutoFit/>
            </a:bodyPr>
            <a:lstStyle/>
            <a:p>
              <a:pPr algn="ctr"/>
              <a:r>
                <a:rPr lang="en-US" sz="2800" dirty="0"/>
                <a:t>f</a:t>
              </a:r>
            </a:p>
          </p:txBody>
        </p:sp>
      </p:grpSp>
      <p:cxnSp>
        <p:nvCxnSpPr>
          <p:cNvPr id="88" name="Straight Arrow Connector 87">
            <a:extLst>
              <a:ext uri="{FF2B5EF4-FFF2-40B4-BE49-F238E27FC236}">
                <a16:creationId xmlns:a16="http://schemas.microsoft.com/office/drawing/2014/main" id="{41B1992D-8E77-F04D-A266-565447452B52}"/>
              </a:ext>
            </a:extLst>
          </p:cNvPr>
          <p:cNvCxnSpPr>
            <a:cxnSpLocks/>
          </p:cNvCxnSpPr>
          <p:nvPr/>
        </p:nvCxnSpPr>
        <p:spPr>
          <a:xfrm flipV="1">
            <a:off x="11568947" y="3957688"/>
            <a:ext cx="0" cy="5156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695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34</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659127" y="1200912"/>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5. </a:t>
            </a:r>
            <a:r>
              <a:rPr lang="en-US" sz="3600" dirty="0" err="1"/>
              <a:t>ArrayQuickUnionBySizeCompressing</a:t>
            </a:r>
            <a:br>
              <a:rPr lang="en-US" sz="3600" dirty="0"/>
            </a:br>
            <a:r>
              <a:rPr lang="en-US" sz="3600" dirty="0"/>
              <a:t>big idea: at each node’s position, store the index of the parent node  (practice)</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Tree>
    <p:extLst>
      <p:ext uri="{BB962C8B-B14F-4D97-AF65-F5344CB8AC3E}">
        <p14:creationId xmlns:p14="http://schemas.microsoft.com/office/powerpoint/2010/main" val="1979629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35</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659127" y="1200912"/>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5. </a:t>
            </a:r>
            <a:r>
              <a:rPr lang="en-US" sz="3600" dirty="0" err="1"/>
              <a:t>ArrayQuickUnionBySizeCompressing</a:t>
            </a:r>
            <a:br>
              <a:rPr lang="en-US" sz="3600" dirty="0"/>
            </a:br>
            <a:r>
              <a:rPr lang="en-US" sz="3600" dirty="0"/>
              <a:t>big idea: at each node’s position, store the index of the parent node</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Tree>
    <p:extLst>
      <p:ext uri="{BB962C8B-B14F-4D97-AF65-F5344CB8AC3E}">
        <p14:creationId xmlns:p14="http://schemas.microsoft.com/office/powerpoint/2010/main" val="226503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36</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659127" y="1200912"/>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5. </a:t>
            </a:r>
            <a:r>
              <a:rPr lang="en-US" sz="3600" dirty="0" err="1"/>
              <a:t>ArrayQuickUnionBySizeCompressing</a:t>
            </a:r>
            <a:br>
              <a:rPr lang="en-US" sz="3600" dirty="0"/>
            </a:br>
            <a:r>
              <a:rPr lang="en-US" sz="3600" dirty="0"/>
              <a:t>big idea: at each node’s position, store the index of the parent node</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Tree>
    <p:extLst>
      <p:ext uri="{BB962C8B-B14F-4D97-AF65-F5344CB8AC3E}">
        <p14:creationId xmlns:p14="http://schemas.microsoft.com/office/powerpoint/2010/main" val="3790444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37</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659127" y="1200912"/>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5. </a:t>
            </a:r>
            <a:r>
              <a:rPr lang="en-US" sz="3600" dirty="0" err="1"/>
              <a:t>ArrayQuickUnionBySizeCompressing</a:t>
            </a:r>
            <a:br>
              <a:rPr lang="en-US" sz="3600" dirty="0"/>
            </a:br>
            <a:r>
              <a:rPr lang="en-US" sz="3600" dirty="0"/>
              <a:t>big idea: at each node’s position, store the index of the parent node</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Tree>
    <p:extLst>
      <p:ext uri="{BB962C8B-B14F-4D97-AF65-F5344CB8AC3E}">
        <p14:creationId xmlns:p14="http://schemas.microsoft.com/office/powerpoint/2010/main" val="799378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38</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659127" y="1200912"/>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5. </a:t>
            </a:r>
            <a:r>
              <a:rPr lang="en-US" sz="3600" dirty="0" err="1"/>
              <a:t>ArrayQuickUnionBySizeCompressing</a:t>
            </a:r>
            <a:br>
              <a:rPr lang="en-US" sz="3600" dirty="0"/>
            </a:br>
            <a:r>
              <a:rPr lang="en-US" sz="3600" dirty="0"/>
              <a:t>big idea: at each node’s position, store the index of the parent node</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Tree>
    <p:extLst>
      <p:ext uri="{BB962C8B-B14F-4D97-AF65-F5344CB8AC3E}">
        <p14:creationId xmlns:p14="http://schemas.microsoft.com/office/powerpoint/2010/main" val="1453706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39</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659127" y="1200912"/>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5. </a:t>
            </a:r>
            <a:r>
              <a:rPr lang="en-US" sz="3600" dirty="0" err="1"/>
              <a:t>ArrayQuickUnionBySizeCompressing</a:t>
            </a:r>
            <a:br>
              <a:rPr lang="en-US" sz="3600" dirty="0"/>
            </a:br>
            <a:r>
              <a:rPr lang="en-US" sz="3600" dirty="0"/>
              <a:t>big idea: at each node’s position, store the index of the parent node</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Tree>
    <p:extLst>
      <p:ext uri="{BB962C8B-B14F-4D97-AF65-F5344CB8AC3E}">
        <p14:creationId xmlns:p14="http://schemas.microsoft.com/office/powerpoint/2010/main" val="2079889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53CBFF37-D7DB-264A-88F6-EFA45D6D15DA}"/>
              </a:ext>
            </a:extLst>
          </p:cNvPr>
          <p:cNvSpPr/>
          <p:nvPr/>
        </p:nvSpPr>
        <p:spPr>
          <a:xfrm>
            <a:off x="575239" y="2738739"/>
            <a:ext cx="6168461" cy="355962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E0A5C9-64C6-8B4D-B014-F2FBA1BD7796}"/>
              </a:ext>
            </a:extLst>
          </p:cNvPr>
          <p:cNvSpPr>
            <a:spLocks noGrp="1"/>
          </p:cNvSpPr>
          <p:nvPr>
            <p:ph type="title"/>
          </p:nvPr>
        </p:nvSpPr>
        <p:spPr/>
        <p:txBody>
          <a:bodyPr/>
          <a:lstStyle/>
          <a:p>
            <a:r>
              <a:rPr lang="en-US" dirty="0"/>
              <a:t>Disjoint Sets in computer science</a:t>
            </a:r>
          </a:p>
        </p:txBody>
      </p:sp>
      <p:sp>
        <p:nvSpPr>
          <p:cNvPr id="3" name="Content Placeholder 2">
            <a:extLst>
              <a:ext uri="{FF2B5EF4-FFF2-40B4-BE49-F238E27FC236}">
                <a16:creationId xmlns:a16="http://schemas.microsoft.com/office/drawing/2014/main" id="{AED61C81-5265-9541-A700-CDB4761EFA44}"/>
              </a:ext>
            </a:extLst>
          </p:cNvPr>
          <p:cNvSpPr>
            <a:spLocks noGrp="1"/>
          </p:cNvSpPr>
          <p:nvPr>
            <p:ph idx="1"/>
          </p:nvPr>
        </p:nvSpPr>
        <p:spPr>
          <a:xfrm>
            <a:off x="575240" y="1435997"/>
            <a:ext cx="11187258" cy="4845504"/>
          </a:xfrm>
        </p:spPr>
        <p:txBody>
          <a:bodyPr>
            <a:normAutofit/>
          </a:bodyPr>
          <a:lstStyle/>
          <a:p>
            <a:r>
              <a:rPr lang="en-US" sz="2800" dirty="0"/>
              <a:t>In computer science, </a:t>
            </a:r>
            <a:r>
              <a:rPr lang="en-US" sz="2800" dirty="0" err="1"/>
              <a:t>disjointsets</a:t>
            </a:r>
            <a:r>
              <a:rPr lang="en-US" sz="2800" dirty="0"/>
              <a:t> can refer to this ADT/data structure that keeps track of the multiple “mini” sets that are disjoint </a:t>
            </a:r>
            <a:r>
              <a:rPr lang="en-US" sz="2000" dirty="0"/>
              <a:t>(confusing naming, I know)  </a:t>
            </a:r>
          </a:p>
        </p:txBody>
      </p:sp>
      <p:sp>
        <p:nvSpPr>
          <p:cNvPr id="4" name="Footer Placeholder 3">
            <a:extLst>
              <a:ext uri="{FF2B5EF4-FFF2-40B4-BE49-F238E27FC236}">
                <a16:creationId xmlns:a16="http://schemas.microsoft.com/office/drawing/2014/main" id="{5044A635-0A35-A643-860A-7073B21B932F}"/>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93BB7682-2E15-7146-9954-67939F39F73B}"/>
              </a:ext>
            </a:extLst>
          </p:cNvPr>
          <p:cNvSpPr>
            <a:spLocks noGrp="1"/>
          </p:cNvSpPr>
          <p:nvPr>
            <p:ph type="sldNum" sz="quarter" idx="12"/>
          </p:nvPr>
        </p:nvSpPr>
        <p:spPr/>
        <p:txBody>
          <a:bodyPr/>
          <a:lstStyle/>
          <a:p>
            <a:fld id="{659665DE-58FC-41F4-AC58-2C90A5E00527}" type="slidenum">
              <a:rPr lang="en-US" smtClean="0"/>
              <a:t>4</a:t>
            </a:fld>
            <a:endParaRPr lang="en-US"/>
          </a:p>
        </p:txBody>
      </p:sp>
      <p:sp>
        <p:nvSpPr>
          <p:cNvPr id="16" name="Oval 15">
            <a:extLst>
              <a:ext uri="{FF2B5EF4-FFF2-40B4-BE49-F238E27FC236}">
                <a16:creationId xmlns:a16="http://schemas.microsoft.com/office/drawing/2014/main" id="{DF7D1D91-EAC0-644E-98B8-46D6483F1D30}"/>
              </a:ext>
            </a:extLst>
          </p:cNvPr>
          <p:cNvSpPr/>
          <p:nvPr/>
        </p:nvSpPr>
        <p:spPr>
          <a:xfrm>
            <a:off x="1199774" y="3053387"/>
            <a:ext cx="2309446"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7" name="TextBox 16">
            <a:extLst>
              <a:ext uri="{FF2B5EF4-FFF2-40B4-BE49-F238E27FC236}">
                <a16:creationId xmlns:a16="http://schemas.microsoft.com/office/drawing/2014/main" id="{716C6C3F-32E2-4A41-8175-B8B475517763}"/>
              </a:ext>
            </a:extLst>
          </p:cNvPr>
          <p:cNvSpPr txBox="1"/>
          <p:nvPr/>
        </p:nvSpPr>
        <p:spPr>
          <a:xfrm>
            <a:off x="1660589" y="3692430"/>
            <a:ext cx="693908" cy="369332"/>
          </a:xfrm>
          <a:prstGeom prst="rect">
            <a:avLst/>
          </a:prstGeom>
          <a:noFill/>
        </p:spPr>
        <p:txBody>
          <a:bodyPr wrap="none" rtlCol="0">
            <a:spAutoFit/>
          </a:bodyPr>
          <a:lstStyle/>
          <a:p>
            <a:r>
              <a:rPr lang="en-US" dirty="0"/>
              <a:t>Kevin</a:t>
            </a:r>
          </a:p>
        </p:txBody>
      </p:sp>
      <p:sp>
        <p:nvSpPr>
          <p:cNvPr id="18" name="TextBox 17">
            <a:extLst>
              <a:ext uri="{FF2B5EF4-FFF2-40B4-BE49-F238E27FC236}">
                <a16:creationId xmlns:a16="http://schemas.microsoft.com/office/drawing/2014/main" id="{EAA0E965-DA1E-0D42-9BB8-723D58D507F1}"/>
              </a:ext>
            </a:extLst>
          </p:cNvPr>
          <p:cNvSpPr txBox="1"/>
          <p:nvPr/>
        </p:nvSpPr>
        <p:spPr>
          <a:xfrm>
            <a:off x="1568223" y="4350188"/>
            <a:ext cx="776175" cy="369332"/>
          </a:xfrm>
          <a:prstGeom prst="rect">
            <a:avLst/>
          </a:prstGeom>
          <a:noFill/>
        </p:spPr>
        <p:txBody>
          <a:bodyPr wrap="none" rtlCol="0">
            <a:spAutoFit/>
          </a:bodyPr>
          <a:lstStyle/>
          <a:p>
            <a:r>
              <a:rPr lang="en-US" dirty="0"/>
              <a:t>Aileen</a:t>
            </a:r>
          </a:p>
        </p:txBody>
      </p:sp>
      <p:sp>
        <p:nvSpPr>
          <p:cNvPr id="19" name="TextBox 18">
            <a:extLst>
              <a:ext uri="{FF2B5EF4-FFF2-40B4-BE49-F238E27FC236}">
                <a16:creationId xmlns:a16="http://schemas.microsoft.com/office/drawing/2014/main" id="{7DDFDDC9-9556-3843-9469-1387DDCB1FFF}"/>
              </a:ext>
            </a:extLst>
          </p:cNvPr>
          <p:cNvSpPr txBox="1"/>
          <p:nvPr/>
        </p:nvSpPr>
        <p:spPr>
          <a:xfrm>
            <a:off x="2679066" y="4160154"/>
            <a:ext cx="770404" cy="369332"/>
          </a:xfrm>
          <a:prstGeom prst="rect">
            <a:avLst/>
          </a:prstGeom>
          <a:noFill/>
        </p:spPr>
        <p:txBody>
          <a:bodyPr wrap="none" rtlCol="0">
            <a:spAutoFit/>
          </a:bodyPr>
          <a:lstStyle/>
          <a:p>
            <a:r>
              <a:rPr lang="en-US" dirty="0"/>
              <a:t>Keanu</a:t>
            </a:r>
          </a:p>
        </p:txBody>
      </p:sp>
      <p:sp>
        <p:nvSpPr>
          <p:cNvPr id="20" name="Oval 19">
            <a:extLst>
              <a:ext uri="{FF2B5EF4-FFF2-40B4-BE49-F238E27FC236}">
                <a16:creationId xmlns:a16="http://schemas.microsoft.com/office/drawing/2014/main" id="{F65BB09B-D4FA-0446-96B1-5E2BCEA33AB2}"/>
              </a:ext>
            </a:extLst>
          </p:cNvPr>
          <p:cNvSpPr/>
          <p:nvPr/>
        </p:nvSpPr>
        <p:spPr>
          <a:xfrm>
            <a:off x="3786554" y="3053387"/>
            <a:ext cx="2309446"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1" name="TextBox 20">
            <a:extLst>
              <a:ext uri="{FF2B5EF4-FFF2-40B4-BE49-F238E27FC236}">
                <a16:creationId xmlns:a16="http://schemas.microsoft.com/office/drawing/2014/main" id="{A95C9235-3944-C142-B742-EDD1B768E246}"/>
              </a:ext>
            </a:extLst>
          </p:cNvPr>
          <p:cNvSpPr txBox="1"/>
          <p:nvPr/>
        </p:nvSpPr>
        <p:spPr>
          <a:xfrm>
            <a:off x="4268522" y="4400960"/>
            <a:ext cx="832344" cy="369332"/>
          </a:xfrm>
          <a:prstGeom prst="rect">
            <a:avLst/>
          </a:prstGeom>
          <a:noFill/>
        </p:spPr>
        <p:txBody>
          <a:bodyPr wrap="none" rtlCol="0">
            <a:spAutoFit/>
          </a:bodyPr>
          <a:lstStyle/>
          <a:p>
            <a:r>
              <a:rPr lang="en-US" dirty="0" err="1"/>
              <a:t>Sherdil</a:t>
            </a:r>
            <a:endParaRPr lang="en-US" dirty="0"/>
          </a:p>
        </p:txBody>
      </p:sp>
      <p:sp>
        <p:nvSpPr>
          <p:cNvPr id="22" name="TextBox 21">
            <a:extLst>
              <a:ext uri="{FF2B5EF4-FFF2-40B4-BE49-F238E27FC236}">
                <a16:creationId xmlns:a16="http://schemas.microsoft.com/office/drawing/2014/main" id="{889E2717-DEC8-3A4C-AF6A-E5B09F3007DA}"/>
              </a:ext>
            </a:extLst>
          </p:cNvPr>
          <p:cNvSpPr txBox="1"/>
          <p:nvPr/>
        </p:nvSpPr>
        <p:spPr>
          <a:xfrm>
            <a:off x="4637566" y="3858749"/>
            <a:ext cx="752129" cy="369332"/>
          </a:xfrm>
          <a:prstGeom prst="rect">
            <a:avLst/>
          </a:prstGeom>
          <a:noFill/>
        </p:spPr>
        <p:txBody>
          <a:bodyPr wrap="none" rtlCol="0">
            <a:spAutoFit/>
          </a:bodyPr>
          <a:lstStyle/>
          <a:p>
            <a:r>
              <a:rPr lang="en-US" dirty="0"/>
              <a:t>Leona</a:t>
            </a:r>
          </a:p>
        </p:txBody>
      </p:sp>
      <p:sp>
        <p:nvSpPr>
          <p:cNvPr id="23" name="TextBox 22">
            <a:extLst>
              <a:ext uri="{FF2B5EF4-FFF2-40B4-BE49-F238E27FC236}">
                <a16:creationId xmlns:a16="http://schemas.microsoft.com/office/drawing/2014/main" id="{D2919656-C53E-9642-BE74-301B0D2330A8}"/>
              </a:ext>
            </a:extLst>
          </p:cNvPr>
          <p:cNvSpPr txBox="1"/>
          <p:nvPr/>
        </p:nvSpPr>
        <p:spPr>
          <a:xfrm>
            <a:off x="1971026" y="5380089"/>
            <a:ext cx="766941" cy="369332"/>
          </a:xfrm>
          <a:prstGeom prst="rect">
            <a:avLst/>
          </a:prstGeom>
          <a:noFill/>
        </p:spPr>
        <p:txBody>
          <a:bodyPr wrap="none" rtlCol="0">
            <a:spAutoFit/>
          </a:bodyPr>
          <a:lstStyle/>
          <a:p>
            <a:r>
              <a:rPr lang="en-US" dirty="0"/>
              <a:t>Set #1</a:t>
            </a:r>
          </a:p>
        </p:txBody>
      </p:sp>
      <p:sp>
        <p:nvSpPr>
          <p:cNvPr id="24" name="TextBox 23">
            <a:extLst>
              <a:ext uri="{FF2B5EF4-FFF2-40B4-BE49-F238E27FC236}">
                <a16:creationId xmlns:a16="http://schemas.microsoft.com/office/drawing/2014/main" id="{0D2422DC-39D4-E042-A832-36530284F98B}"/>
              </a:ext>
            </a:extLst>
          </p:cNvPr>
          <p:cNvSpPr txBox="1"/>
          <p:nvPr/>
        </p:nvSpPr>
        <p:spPr>
          <a:xfrm>
            <a:off x="4557806" y="5347770"/>
            <a:ext cx="766941" cy="369332"/>
          </a:xfrm>
          <a:prstGeom prst="rect">
            <a:avLst/>
          </a:prstGeom>
          <a:noFill/>
        </p:spPr>
        <p:txBody>
          <a:bodyPr wrap="none" rtlCol="0">
            <a:spAutoFit/>
          </a:bodyPr>
          <a:lstStyle/>
          <a:p>
            <a:r>
              <a:rPr lang="en-US" dirty="0"/>
              <a:t>Set #2</a:t>
            </a:r>
          </a:p>
        </p:txBody>
      </p:sp>
      <p:sp>
        <p:nvSpPr>
          <p:cNvPr id="26" name="TextBox 25">
            <a:extLst>
              <a:ext uri="{FF2B5EF4-FFF2-40B4-BE49-F238E27FC236}">
                <a16:creationId xmlns:a16="http://schemas.microsoft.com/office/drawing/2014/main" id="{29D40F6B-0AC2-094D-9C99-669A5CD1A546}"/>
              </a:ext>
            </a:extLst>
          </p:cNvPr>
          <p:cNvSpPr txBox="1"/>
          <p:nvPr/>
        </p:nvSpPr>
        <p:spPr>
          <a:xfrm>
            <a:off x="6947012" y="2160835"/>
            <a:ext cx="5045099" cy="2123658"/>
          </a:xfrm>
          <a:prstGeom prst="rect">
            <a:avLst/>
          </a:prstGeom>
          <a:noFill/>
        </p:spPr>
        <p:txBody>
          <a:bodyPr wrap="none" rtlCol="0">
            <a:spAutoFit/>
          </a:bodyPr>
          <a:lstStyle/>
          <a:p>
            <a:endParaRPr lang="en-US" sz="2200" dirty="0"/>
          </a:p>
          <a:p>
            <a:r>
              <a:rPr lang="en-US" sz="2200" dirty="0"/>
              <a:t>This overall grey blob thing is the actual </a:t>
            </a:r>
          </a:p>
          <a:p>
            <a:r>
              <a:rPr lang="en-US" sz="2200" dirty="0"/>
              <a:t>disjoint sets, and it’s keeping track of any </a:t>
            </a:r>
          </a:p>
          <a:p>
            <a:r>
              <a:rPr lang="en-US" sz="2200" dirty="0"/>
              <a:t>number of mini-sets, which are all disjoint </a:t>
            </a:r>
          </a:p>
          <a:p>
            <a:r>
              <a:rPr lang="en-US" sz="2200" dirty="0"/>
              <a:t>(the mini sets have no overlapping</a:t>
            </a:r>
          </a:p>
          <a:p>
            <a:r>
              <a:rPr lang="en-US" sz="2200" dirty="0"/>
              <a:t> values).</a:t>
            </a:r>
          </a:p>
        </p:txBody>
      </p:sp>
      <p:sp>
        <p:nvSpPr>
          <p:cNvPr id="27" name="TextBox 26">
            <a:extLst>
              <a:ext uri="{FF2B5EF4-FFF2-40B4-BE49-F238E27FC236}">
                <a16:creationId xmlns:a16="http://schemas.microsoft.com/office/drawing/2014/main" id="{EDDC4614-D140-414F-BB3A-19E17841C84B}"/>
              </a:ext>
            </a:extLst>
          </p:cNvPr>
          <p:cNvSpPr txBox="1"/>
          <p:nvPr/>
        </p:nvSpPr>
        <p:spPr>
          <a:xfrm>
            <a:off x="6915698" y="4400960"/>
            <a:ext cx="5187895" cy="1754326"/>
          </a:xfrm>
          <a:prstGeom prst="rect">
            <a:avLst/>
          </a:prstGeom>
          <a:noFill/>
        </p:spPr>
        <p:txBody>
          <a:bodyPr wrap="none" rtlCol="0">
            <a:spAutoFit/>
          </a:bodyPr>
          <a:lstStyle/>
          <a:p>
            <a:r>
              <a:rPr lang="en-US" u="sng" dirty="0"/>
              <a:t>Note</a:t>
            </a:r>
            <a:r>
              <a:rPr lang="en-US" dirty="0"/>
              <a:t>: this might feel really different than ADTs we’ve</a:t>
            </a:r>
          </a:p>
          <a:p>
            <a:r>
              <a:rPr lang="en-US" dirty="0"/>
              <a:t> run into before.  The ADTs we’ve seen before</a:t>
            </a:r>
          </a:p>
          <a:p>
            <a:r>
              <a:rPr lang="en-US" dirty="0"/>
              <a:t>(dictionaries, lists, sets, etc.) just store values directly.</a:t>
            </a:r>
          </a:p>
          <a:p>
            <a:r>
              <a:rPr lang="en-US" dirty="0"/>
              <a:t>But the Disjoint Set ADT is particularly interested in</a:t>
            </a:r>
          </a:p>
          <a:p>
            <a:r>
              <a:rPr lang="en-US" dirty="0"/>
              <a:t>letting you group your values into sets and </a:t>
            </a:r>
          </a:p>
          <a:p>
            <a:r>
              <a:rPr lang="en-US" dirty="0"/>
              <a:t>keep track of which particular set your values are in.</a:t>
            </a:r>
          </a:p>
        </p:txBody>
      </p:sp>
      <p:sp>
        <p:nvSpPr>
          <p:cNvPr id="28" name="Explosion 2 27">
            <a:extLst>
              <a:ext uri="{FF2B5EF4-FFF2-40B4-BE49-F238E27FC236}">
                <a16:creationId xmlns:a16="http://schemas.microsoft.com/office/drawing/2014/main" id="{A4346527-49B9-6A44-A785-9AF3CA3077DC}"/>
              </a:ext>
            </a:extLst>
          </p:cNvPr>
          <p:cNvSpPr/>
          <p:nvPr/>
        </p:nvSpPr>
        <p:spPr>
          <a:xfrm>
            <a:off x="8920005" y="113655"/>
            <a:ext cx="2972626" cy="117272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ADT!</a:t>
            </a:r>
          </a:p>
        </p:txBody>
      </p:sp>
    </p:spTree>
    <p:extLst>
      <p:ext uri="{BB962C8B-B14F-4D97-AF65-F5344CB8AC3E}">
        <p14:creationId xmlns:p14="http://schemas.microsoft.com/office/powerpoint/2010/main" val="80000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40</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a:cxnSpLocks/>
          </p:cNvCxnSpPr>
          <p:nvPr/>
        </p:nvCxnSpPr>
        <p:spPr>
          <a:xfrm>
            <a:off x="7659127" y="1200912"/>
            <a:ext cx="0" cy="40044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5. </a:t>
            </a:r>
            <a:r>
              <a:rPr lang="en-US" sz="3600" dirty="0" err="1"/>
              <a:t>ArrayQuickUnionBySizeCompressing</a:t>
            </a:r>
            <a:br>
              <a:rPr lang="en-US" sz="3600" dirty="0"/>
            </a:br>
            <a:r>
              <a:rPr lang="en-US" sz="3600" dirty="0" err="1"/>
              <a:t>findSet</a:t>
            </a:r>
            <a:r>
              <a:rPr lang="en-US" sz="3600" dirty="0"/>
              <a:t>()</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
        <p:nvSpPr>
          <p:cNvPr id="13" name="TextBox 12">
            <a:extLst>
              <a:ext uri="{FF2B5EF4-FFF2-40B4-BE49-F238E27FC236}">
                <a16:creationId xmlns:a16="http://schemas.microsoft.com/office/drawing/2014/main" id="{06FC8D12-4F16-E240-A29B-87DE1118BF31}"/>
              </a:ext>
            </a:extLst>
          </p:cNvPr>
          <p:cNvSpPr txBox="1"/>
          <p:nvPr/>
        </p:nvSpPr>
        <p:spPr>
          <a:xfrm>
            <a:off x="406930" y="3382962"/>
            <a:ext cx="7204772" cy="3477875"/>
          </a:xfrm>
          <a:prstGeom prst="rect">
            <a:avLst/>
          </a:prstGeom>
          <a:noFill/>
        </p:spPr>
        <p:txBody>
          <a:bodyPr wrap="square" rtlCol="0">
            <a:spAutoFit/>
          </a:bodyPr>
          <a:lstStyle/>
          <a:p>
            <a:r>
              <a:rPr lang="en-US" sz="2000" dirty="0"/>
              <a:t>example : </a:t>
            </a:r>
            <a:r>
              <a:rPr lang="en-US" sz="2000" dirty="0" err="1"/>
              <a:t>findSet</a:t>
            </a:r>
            <a:r>
              <a:rPr lang="en-US" sz="2000" dirty="0"/>
              <a:t>(y)</a:t>
            </a:r>
          </a:p>
          <a:p>
            <a:pPr marL="285750" indent="-285750">
              <a:buFontTx/>
              <a:buChar char="-"/>
            </a:pPr>
            <a:r>
              <a:rPr lang="en-US" sz="2000" dirty="0"/>
              <a:t>look up the index of y in our array (index 1)</a:t>
            </a:r>
          </a:p>
          <a:p>
            <a:pPr marL="285750" indent="-285750">
              <a:buFontTx/>
              <a:buChar char="-"/>
            </a:pPr>
            <a:r>
              <a:rPr lang="en-US" sz="2000" dirty="0"/>
              <a:t>keep traversing till we get to the root / no more parent indices available</a:t>
            </a:r>
          </a:p>
          <a:p>
            <a:pPr marL="285750" indent="-285750">
              <a:buFontTx/>
              <a:buChar char="-"/>
            </a:pPr>
            <a:r>
              <a:rPr lang="en-US" sz="2000" dirty="0"/>
              <a:t>path compression (set everything to point to the index of the root - in this case set everything on the path to 5)</a:t>
            </a:r>
          </a:p>
          <a:p>
            <a:pPr marL="285750" indent="-285750">
              <a:buFontTx/>
              <a:buChar char="-"/>
            </a:pPr>
            <a:r>
              <a:rPr lang="en-US" sz="2000" dirty="0"/>
              <a:t>return the </a:t>
            </a:r>
            <a:r>
              <a:rPr lang="en-US" sz="2000" b="1" dirty="0"/>
              <a:t>index</a:t>
            </a:r>
            <a:r>
              <a:rPr lang="en-US" sz="2000" dirty="0"/>
              <a:t> of the root (in this case return 5). Instead of the actual node itself, we now have access to an index which is a simpler, but still unique ID </a:t>
            </a:r>
          </a:p>
          <a:p>
            <a:pPr marL="285750" indent="-285750">
              <a:buFontTx/>
              <a:buChar char="-"/>
            </a:pPr>
            <a:endParaRPr lang="en-US" sz="2000" dirty="0"/>
          </a:p>
          <a:p>
            <a:pPr marL="285750" indent="-285750">
              <a:buFontTx/>
              <a:buChar char="-"/>
            </a:pPr>
            <a:endParaRPr lang="en-US" sz="2000" dirty="0"/>
          </a:p>
        </p:txBody>
      </p:sp>
    </p:spTree>
    <p:extLst>
      <p:ext uri="{BB962C8B-B14F-4D97-AF65-F5344CB8AC3E}">
        <p14:creationId xmlns:p14="http://schemas.microsoft.com/office/powerpoint/2010/main" val="364788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41</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659127" y="1200912"/>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5. </a:t>
            </a:r>
            <a:r>
              <a:rPr lang="en-US" sz="3600" dirty="0" err="1"/>
              <a:t>ArrayQuickUnionBySizeCompressing</a:t>
            </a:r>
            <a:br>
              <a:rPr lang="en-US" sz="3600" dirty="0"/>
            </a:br>
            <a:r>
              <a:rPr lang="en-US" sz="3600" dirty="0" err="1"/>
              <a:t>findSet</a:t>
            </a:r>
            <a:r>
              <a:rPr lang="en-US" sz="3600" dirty="0"/>
              <a:t>(): </a:t>
            </a:r>
            <a:r>
              <a:rPr lang="en-US" sz="2400" dirty="0"/>
              <a:t>(Looking up the index for a given value)</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
        <p:nvSpPr>
          <p:cNvPr id="2" name="TextBox 1">
            <a:extLst>
              <a:ext uri="{FF2B5EF4-FFF2-40B4-BE49-F238E27FC236}">
                <a16:creationId xmlns:a16="http://schemas.microsoft.com/office/drawing/2014/main" id="{7B2DE7BC-F97C-DC46-9AA4-AF914C945793}"/>
              </a:ext>
            </a:extLst>
          </p:cNvPr>
          <p:cNvSpPr txBox="1"/>
          <p:nvPr/>
        </p:nvSpPr>
        <p:spPr>
          <a:xfrm>
            <a:off x="143228" y="3647136"/>
            <a:ext cx="7518084" cy="2308324"/>
          </a:xfrm>
          <a:prstGeom prst="rect">
            <a:avLst/>
          </a:prstGeom>
          <a:noFill/>
        </p:spPr>
        <p:txBody>
          <a:bodyPr wrap="none" rtlCol="0">
            <a:spAutoFit/>
          </a:bodyPr>
          <a:lstStyle/>
          <a:p>
            <a:r>
              <a:rPr lang="en-US" dirty="0"/>
              <a:t>In </a:t>
            </a:r>
            <a:r>
              <a:rPr lang="en-US" dirty="0" err="1"/>
              <a:t>findSet</a:t>
            </a:r>
            <a:r>
              <a:rPr lang="en-US" dirty="0"/>
              <a:t> we have to figure out where to start traversing upwards from … </a:t>
            </a:r>
          </a:p>
          <a:p>
            <a:r>
              <a:rPr lang="en-US" dirty="0"/>
              <a:t>so what index do we use and how do we keep track of the values indices?  </a:t>
            </a:r>
          </a:p>
          <a:p>
            <a:r>
              <a:rPr lang="en-US" dirty="0"/>
              <a:t>(In the above example) basically, how would we map each letter to a position?</a:t>
            </a:r>
          </a:p>
          <a:p>
            <a:endParaRPr lang="en-US" dirty="0"/>
          </a:p>
          <a:p>
            <a:r>
              <a:rPr lang="en-US" dirty="0"/>
              <a:t>Whenever you add new values into your disjoint set, </a:t>
            </a:r>
          </a:p>
          <a:p>
            <a:r>
              <a:rPr lang="en-US" dirty="0"/>
              <a:t>keep track of what index you stored it at with a </a:t>
            </a:r>
            <a:r>
              <a:rPr lang="en-US" b="1" dirty="0"/>
              <a:t>dictionary of value to index</a:t>
            </a:r>
            <a:r>
              <a:rPr lang="en-US" dirty="0"/>
              <a:t>! </a:t>
            </a:r>
          </a:p>
          <a:p>
            <a:r>
              <a:rPr lang="en-US" dirty="0"/>
              <a:t>This is similar to the thing as what we did in our heap project.</a:t>
            </a:r>
          </a:p>
          <a:p>
            <a:endParaRPr lang="en-US" dirty="0"/>
          </a:p>
        </p:txBody>
      </p:sp>
      <p:sp>
        <p:nvSpPr>
          <p:cNvPr id="51" name="Explosion 1 50">
            <a:extLst>
              <a:ext uri="{FF2B5EF4-FFF2-40B4-BE49-F238E27FC236}">
                <a16:creationId xmlns:a16="http://schemas.microsoft.com/office/drawing/2014/main" id="{86DCD2E7-3C9B-C14F-A5F4-5A7DDB756C7D}"/>
              </a:ext>
            </a:extLst>
          </p:cNvPr>
          <p:cNvSpPr/>
          <p:nvPr/>
        </p:nvSpPr>
        <p:spPr>
          <a:xfrm>
            <a:off x="7103632" y="5042892"/>
            <a:ext cx="3293808" cy="168525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a big idea!</a:t>
            </a:r>
          </a:p>
        </p:txBody>
      </p:sp>
    </p:spTree>
    <p:extLst>
      <p:ext uri="{BB962C8B-B14F-4D97-AF65-F5344CB8AC3E}">
        <p14:creationId xmlns:p14="http://schemas.microsoft.com/office/powerpoint/2010/main" val="189882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 calcmode="lin" valueType="num">
                                      <p:cBhvr>
                                        <p:cTn id="25" dur="500" fill="hold"/>
                                        <p:tgtEl>
                                          <p:spTgt spid="51"/>
                                        </p:tgtEl>
                                        <p:attrNameLst>
                                          <p:attrName>style.rotation</p:attrName>
                                        </p:attrNameLst>
                                      </p:cBhvr>
                                      <p:tavLst>
                                        <p:tav tm="0">
                                          <p:val>
                                            <p:fltVal val="360"/>
                                          </p:val>
                                        </p:tav>
                                        <p:tav tm="100000">
                                          <p:val>
                                            <p:fltVal val="0"/>
                                          </p:val>
                                        </p:tav>
                                      </p:tavLst>
                                    </p:anim>
                                    <p:animEffect transition="in" filter="fade">
                                      <p:cBhvr>
                                        <p:cTn id="2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42</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971246" y="1220290"/>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5. </a:t>
            </a:r>
            <a:r>
              <a:rPr lang="en-US" sz="3600" dirty="0" err="1"/>
              <a:t>ArrayQuickUnionBySizeCompressing</a:t>
            </a:r>
            <a:br>
              <a:rPr lang="en-US" sz="3600" dirty="0"/>
            </a:br>
            <a:r>
              <a:rPr lang="en-US" sz="3600" dirty="0" err="1"/>
              <a:t>findSet</a:t>
            </a:r>
            <a:r>
              <a:rPr lang="en-US" sz="3600" dirty="0"/>
              <a:t>(): </a:t>
            </a:r>
            <a:r>
              <a:rPr lang="en-US" sz="2400" dirty="0"/>
              <a:t>(What do we store at the root position so we know when to stop?)</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
        <p:nvSpPr>
          <p:cNvPr id="2" name="TextBox 1">
            <a:extLst>
              <a:ext uri="{FF2B5EF4-FFF2-40B4-BE49-F238E27FC236}">
                <a16:creationId xmlns:a16="http://schemas.microsoft.com/office/drawing/2014/main" id="{7B2DE7BC-F97C-DC46-9AA4-AF914C945793}"/>
              </a:ext>
            </a:extLst>
          </p:cNvPr>
          <p:cNvSpPr txBox="1"/>
          <p:nvPr/>
        </p:nvSpPr>
        <p:spPr>
          <a:xfrm>
            <a:off x="179272" y="3676933"/>
            <a:ext cx="7407734" cy="1200329"/>
          </a:xfrm>
          <a:prstGeom prst="rect">
            <a:avLst/>
          </a:prstGeom>
          <a:noFill/>
        </p:spPr>
        <p:txBody>
          <a:bodyPr wrap="none" rtlCol="0">
            <a:spAutoFit/>
          </a:bodyPr>
          <a:lstStyle/>
          <a:p>
            <a:r>
              <a:rPr lang="en-US" dirty="0"/>
              <a:t>We just mentioned for </a:t>
            </a:r>
            <a:r>
              <a:rPr lang="en-US" dirty="0" err="1"/>
              <a:t>findSet</a:t>
            </a:r>
            <a:r>
              <a:rPr lang="en-US" dirty="0"/>
              <a:t> that we need to traverse starting from a node </a:t>
            </a:r>
          </a:p>
          <a:p>
            <a:r>
              <a:rPr lang="en-US" dirty="0"/>
              <a:t>(like y) to its parent and then its parent’s parent until we get to a root.  What </a:t>
            </a:r>
          </a:p>
          <a:p>
            <a:r>
              <a:rPr lang="en-US" dirty="0"/>
              <a:t>type of </a:t>
            </a:r>
            <a:r>
              <a:rPr lang="en-US" dirty="0" err="1"/>
              <a:t>int</a:t>
            </a:r>
            <a:r>
              <a:rPr lang="en-US" dirty="0"/>
              <a:t> could we put there as a sign that we’ve reached the root? </a:t>
            </a:r>
          </a:p>
          <a:p>
            <a:endParaRPr lang="en-US" dirty="0"/>
          </a:p>
        </p:txBody>
      </p:sp>
    </p:spTree>
    <p:extLst>
      <p:ext uri="{BB962C8B-B14F-4D97-AF65-F5344CB8AC3E}">
        <p14:creationId xmlns:p14="http://schemas.microsoft.com/office/powerpoint/2010/main" val="2882146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43</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971246" y="1220290"/>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5. </a:t>
            </a:r>
            <a:r>
              <a:rPr lang="en-US" sz="3600" dirty="0" err="1"/>
              <a:t>ArrayQuickUnionBySizeCompressing</a:t>
            </a:r>
            <a:br>
              <a:rPr lang="en-US" sz="3600" dirty="0"/>
            </a:br>
            <a:r>
              <a:rPr lang="en-US" sz="3600" dirty="0" err="1"/>
              <a:t>findSet</a:t>
            </a:r>
            <a:r>
              <a:rPr lang="en-US" sz="3600" dirty="0"/>
              <a:t>(): (What do we store at the root position so we know when to stop?)</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extLst>
              <p:ext uri="{D42A27DB-BD31-4B8C-83A1-F6EECF244321}">
                <p14:modId xmlns:p14="http://schemas.microsoft.com/office/powerpoint/2010/main" val="2834624333"/>
              </p:ext>
            </p:extLst>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tc>
                  <a:txBody>
                    <a:bodyPr/>
                    <a:lstStyle/>
                    <a:p>
                      <a:pPr algn="ctr"/>
                      <a:r>
                        <a:rPr lang="en-US" sz="2800" dirty="0">
                          <a:solidFill>
                            <a:srgbClr val="FF0000"/>
                          </a:solidFill>
                        </a:rPr>
                        <a:t>-4</a:t>
                      </a:r>
                    </a:p>
                  </a:txBody>
                  <a:tcPr/>
                </a:tc>
                <a:tc>
                  <a:txBody>
                    <a:bodyPr/>
                    <a:lstStyle/>
                    <a:p>
                      <a:pPr algn="ctr"/>
                      <a:r>
                        <a:rPr lang="en-US" sz="2800" dirty="0">
                          <a:solidFill>
                            <a:srgbClr val="FF0000"/>
                          </a:solidFill>
                        </a:rPr>
                        <a:t>-3</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
        <p:nvSpPr>
          <p:cNvPr id="2" name="TextBox 1">
            <a:extLst>
              <a:ext uri="{FF2B5EF4-FFF2-40B4-BE49-F238E27FC236}">
                <a16:creationId xmlns:a16="http://schemas.microsoft.com/office/drawing/2014/main" id="{7B2DE7BC-F97C-DC46-9AA4-AF914C945793}"/>
              </a:ext>
            </a:extLst>
          </p:cNvPr>
          <p:cNvSpPr txBox="1"/>
          <p:nvPr/>
        </p:nvSpPr>
        <p:spPr>
          <a:xfrm>
            <a:off x="179272" y="3676933"/>
            <a:ext cx="7532958" cy="2862322"/>
          </a:xfrm>
          <a:prstGeom prst="rect">
            <a:avLst/>
          </a:prstGeom>
          <a:noFill/>
        </p:spPr>
        <p:txBody>
          <a:bodyPr wrap="square" rtlCol="0">
            <a:spAutoFit/>
          </a:bodyPr>
          <a:lstStyle/>
          <a:p>
            <a:r>
              <a:rPr lang="en-US" dirty="0"/>
              <a:t>We just mentioned for </a:t>
            </a:r>
            <a:r>
              <a:rPr lang="en-US" dirty="0" err="1"/>
              <a:t>findSet</a:t>
            </a:r>
            <a:r>
              <a:rPr lang="en-US" dirty="0"/>
              <a:t> that we need to traverse starting from a node </a:t>
            </a:r>
          </a:p>
          <a:p>
            <a:r>
              <a:rPr lang="en-US" dirty="0"/>
              <a:t>(like y) to its parent and then its parent’s parent until we get to a root.  What </a:t>
            </a:r>
          </a:p>
          <a:p>
            <a:r>
              <a:rPr lang="en-US" dirty="0"/>
              <a:t>type of </a:t>
            </a:r>
            <a:r>
              <a:rPr lang="en-US" dirty="0" err="1"/>
              <a:t>int</a:t>
            </a:r>
            <a:r>
              <a:rPr lang="en-US" dirty="0"/>
              <a:t> could we put there as a sign that we’ve reached the root? </a:t>
            </a:r>
          </a:p>
          <a:p>
            <a:endParaRPr lang="en-US" dirty="0"/>
          </a:p>
          <a:p>
            <a:r>
              <a:rPr lang="en-US" dirty="0"/>
              <a:t>A negative number! (since valid array indices are only 0 and positive numbers)</a:t>
            </a:r>
          </a:p>
          <a:p>
            <a:endParaRPr lang="en-US" dirty="0"/>
          </a:p>
          <a:p>
            <a:r>
              <a:rPr lang="en-US" dirty="0"/>
              <a:t>We’re going to actually be extra clever and store a strictly negative version of the size for our root nodes.  </a:t>
            </a:r>
          </a:p>
          <a:p>
            <a:endParaRPr lang="en-US" dirty="0"/>
          </a:p>
          <a:p>
            <a:endParaRPr lang="en-US" dirty="0"/>
          </a:p>
        </p:txBody>
      </p:sp>
      <p:sp>
        <p:nvSpPr>
          <p:cNvPr id="53" name="Explosion 1 52">
            <a:extLst>
              <a:ext uri="{FF2B5EF4-FFF2-40B4-BE49-F238E27FC236}">
                <a16:creationId xmlns:a16="http://schemas.microsoft.com/office/drawing/2014/main" id="{03B634B4-29B6-D545-BAFE-D20CC2CF99CB}"/>
              </a:ext>
            </a:extLst>
          </p:cNvPr>
          <p:cNvSpPr/>
          <p:nvPr/>
        </p:nvSpPr>
        <p:spPr>
          <a:xfrm>
            <a:off x="7103632" y="5042892"/>
            <a:ext cx="3293808" cy="168525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a big idea!</a:t>
            </a:r>
          </a:p>
        </p:txBody>
      </p:sp>
    </p:spTree>
    <p:extLst>
      <p:ext uri="{BB962C8B-B14F-4D97-AF65-F5344CB8AC3E}">
        <p14:creationId xmlns:p14="http://schemas.microsoft.com/office/powerpoint/2010/main" val="1566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 calcmode="lin" valueType="num">
                                      <p:cBhvr>
                                        <p:cTn id="9" dur="500" fill="hold"/>
                                        <p:tgtEl>
                                          <p:spTgt spid="53"/>
                                        </p:tgtEl>
                                        <p:attrNameLst>
                                          <p:attrName>style.rotation</p:attrName>
                                        </p:attrNameLst>
                                      </p:cBhvr>
                                      <p:tavLst>
                                        <p:tav tm="0">
                                          <p:val>
                                            <p:fltVal val="360"/>
                                          </p:val>
                                        </p:tav>
                                        <p:tav tm="100000">
                                          <p:val>
                                            <p:fltVal val="0"/>
                                          </p:val>
                                        </p:tav>
                                      </p:tavLst>
                                    </p:anim>
                                    <p:animEffect transition="in" filter="fade">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44</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a:cxnSpLocks/>
          </p:cNvCxnSpPr>
          <p:nvPr/>
        </p:nvCxnSpPr>
        <p:spPr>
          <a:xfrm>
            <a:off x="7659127" y="1200912"/>
            <a:ext cx="0" cy="40044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5. </a:t>
            </a:r>
            <a:r>
              <a:rPr lang="en-US" sz="3600" dirty="0" err="1"/>
              <a:t>ArrayQuickUnionBySizeCompressing</a:t>
            </a:r>
            <a:br>
              <a:rPr lang="en-US" sz="3600" dirty="0"/>
            </a:br>
            <a:r>
              <a:rPr lang="en-US" sz="3600" dirty="0" err="1"/>
              <a:t>findSet</a:t>
            </a:r>
            <a:r>
              <a:rPr lang="en-US" sz="3600" dirty="0"/>
              <a:t>(): full details</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extLst>
              <p:ext uri="{D42A27DB-BD31-4B8C-83A1-F6EECF244321}">
                <p14:modId xmlns:p14="http://schemas.microsoft.com/office/powerpoint/2010/main" val="2106491177"/>
              </p:ext>
            </p:extLst>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tc>
                  <a:txBody>
                    <a:bodyPr/>
                    <a:lstStyle/>
                    <a:p>
                      <a:pPr algn="ctr"/>
                      <a:r>
                        <a:rPr lang="en-US" sz="2800" dirty="0"/>
                        <a:t>-4</a:t>
                      </a:r>
                    </a:p>
                  </a:txBody>
                  <a:tcPr/>
                </a:tc>
                <a:tc>
                  <a:txBody>
                    <a:bodyPr/>
                    <a:lstStyle/>
                    <a:p>
                      <a:pPr algn="ctr"/>
                      <a:r>
                        <a:rPr lang="en-US" sz="2800" dirty="0"/>
                        <a:t>-3</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
        <p:nvSpPr>
          <p:cNvPr id="13" name="TextBox 12">
            <a:extLst>
              <a:ext uri="{FF2B5EF4-FFF2-40B4-BE49-F238E27FC236}">
                <a16:creationId xmlns:a16="http://schemas.microsoft.com/office/drawing/2014/main" id="{06FC8D12-4F16-E240-A29B-87DE1118BF31}"/>
              </a:ext>
            </a:extLst>
          </p:cNvPr>
          <p:cNvSpPr txBox="1"/>
          <p:nvPr/>
        </p:nvSpPr>
        <p:spPr>
          <a:xfrm>
            <a:off x="406930" y="3382962"/>
            <a:ext cx="7204772" cy="3477875"/>
          </a:xfrm>
          <a:prstGeom prst="rect">
            <a:avLst/>
          </a:prstGeom>
          <a:noFill/>
        </p:spPr>
        <p:txBody>
          <a:bodyPr wrap="square" rtlCol="0">
            <a:spAutoFit/>
          </a:bodyPr>
          <a:lstStyle/>
          <a:p>
            <a:r>
              <a:rPr lang="en-US" sz="2000" dirty="0"/>
              <a:t>example : </a:t>
            </a:r>
            <a:r>
              <a:rPr lang="en-US" sz="2000" dirty="0" err="1"/>
              <a:t>findSet</a:t>
            </a:r>
            <a:r>
              <a:rPr lang="en-US" sz="2000" dirty="0"/>
              <a:t>(y)</a:t>
            </a:r>
          </a:p>
          <a:p>
            <a:pPr marL="285750" indent="-285750">
              <a:buFontTx/>
              <a:buChar char="-"/>
            </a:pPr>
            <a:r>
              <a:rPr lang="en-US" sz="2000" dirty="0">
                <a:solidFill>
                  <a:srgbClr val="FF0000"/>
                </a:solidFill>
              </a:rPr>
              <a:t>look up the index of y in our array with index dictionary (index 1)</a:t>
            </a:r>
          </a:p>
          <a:p>
            <a:pPr marL="285750" indent="-285750">
              <a:buFontTx/>
              <a:buChar char="-"/>
            </a:pPr>
            <a:r>
              <a:rPr lang="en-US" sz="2000" dirty="0">
                <a:solidFill>
                  <a:srgbClr val="FF0000"/>
                </a:solidFill>
              </a:rPr>
              <a:t>keep traversing till we get to the root, signified by negative numbers</a:t>
            </a:r>
          </a:p>
          <a:p>
            <a:pPr marL="285750" indent="-285750">
              <a:buFontTx/>
              <a:buChar char="-"/>
            </a:pPr>
            <a:r>
              <a:rPr lang="en-US" sz="2000" dirty="0"/>
              <a:t>path compression (set everything to point to the index of the root - in this case set everything on the path to 5)</a:t>
            </a:r>
          </a:p>
          <a:p>
            <a:pPr marL="285750" indent="-285750">
              <a:buFontTx/>
              <a:buChar char="-"/>
            </a:pPr>
            <a:r>
              <a:rPr lang="en-US" sz="2000" dirty="0"/>
              <a:t>return the </a:t>
            </a:r>
            <a:r>
              <a:rPr lang="en-US" sz="2000" b="1" dirty="0"/>
              <a:t>index</a:t>
            </a:r>
            <a:r>
              <a:rPr lang="en-US" sz="2000" dirty="0"/>
              <a:t> of the root (in this case return 5). Instead of the actual node itself, we now have access to an index which is a simpler, but still unique ID </a:t>
            </a:r>
          </a:p>
          <a:p>
            <a:pPr marL="285750" indent="-285750">
              <a:buFontTx/>
              <a:buChar char="-"/>
            </a:pPr>
            <a:endParaRPr lang="en-US" sz="2000" dirty="0"/>
          </a:p>
          <a:p>
            <a:pPr marL="285750" indent="-285750">
              <a:buFontTx/>
              <a:buChar char="-"/>
            </a:pPr>
            <a:endParaRPr lang="en-US" sz="2000" dirty="0"/>
          </a:p>
        </p:txBody>
      </p:sp>
    </p:spTree>
    <p:extLst>
      <p:ext uri="{BB962C8B-B14F-4D97-AF65-F5344CB8AC3E}">
        <p14:creationId xmlns:p14="http://schemas.microsoft.com/office/powerpoint/2010/main" val="253300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45</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211571"/>
            <a:ext cx="1537388" cy="7821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a:cxnSpLocks/>
          </p:cNvCxnSpPr>
          <p:nvPr/>
        </p:nvCxnSpPr>
        <p:spPr>
          <a:xfrm>
            <a:off x="7659127" y="1200912"/>
            <a:ext cx="0" cy="40044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5. </a:t>
            </a:r>
            <a:r>
              <a:rPr lang="en-US" sz="3600" dirty="0" err="1"/>
              <a:t>ArrayQuickUnionBySizeCompressing</a:t>
            </a:r>
            <a:br>
              <a:rPr lang="en-US" sz="3600" dirty="0"/>
            </a:br>
            <a:r>
              <a:rPr lang="en-US" sz="3600" dirty="0"/>
              <a:t>practice: </a:t>
            </a:r>
            <a:r>
              <a:rPr lang="en-US" sz="3600" dirty="0" err="1">
                <a:latin typeface="Courier New" panose="02070309020205020404" pitchFamily="49" charset="0"/>
                <a:cs typeface="Courier New" panose="02070309020205020404" pitchFamily="49" charset="0"/>
              </a:rPr>
              <a:t>findSet</a:t>
            </a:r>
            <a:r>
              <a:rPr lang="en-US" sz="3600" dirty="0">
                <a:latin typeface="Courier New" panose="02070309020205020404" pitchFamily="49" charset="0"/>
                <a:cs typeface="Courier New" panose="02070309020205020404" pitchFamily="49" charset="0"/>
              </a:rPr>
              <a:t>(s)</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1978948" y="1546278"/>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2772690" y="153664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499863" y="1547531"/>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335789" y="155305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extLst>
              <p:ext uri="{D42A27DB-BD31-4B8C-83A1-F6EECF244321}">
                <p14:modId xmlns:p14="http://schemas.microsoft.com/office/powerpoint/2010/main" val="227779572"/>
              </p:ext>
            </p:extLst>
          </p:nvPr>
        </p:nvGraphicFramePr>
        <p:xfrm>
          <a:off x="871991" y="2003916"/>
          <a:ext cx="5619985" cy="1425084"/>
        </p:xfrm>
        <a:graphic>
          <a:graphicData uri="http://schemas.openxmlformats.org/drawingml/2006/table">
            <a:tbl>
              <a:tblPr firstRow="1" bandRow="1">
                <a:tableStyleId>{5C22544A-7EE6-4342-B048-85BDC9FD1C3A}</a:tableStyleId>
              </a:tblPr>
              <a:tblGrid>
                <a:gridCol w="802855">
                  <a:extLst>
                    <a:ext uri="{9D8B030D-6E8A-4147-A177-3AD203B41FA5}">
                      <a16:colId xmlns:a16="http://schemas.microsoft.com/office/drawing/2014/main" val="4238518666"/>
                    </a:ext>
                  </a:extLst>
                </a:gridCol>
                <a:gridCol w="802855">
                  <a:extLst>
                    <a:ext uri="{9D8B030D-6E8A-4147-A177-3AD203B41FA5}">
                      <a16:colId xmlns:a16="http://schemas.microsoft.com/office/drawing/2014/main" val="1870909279"/>
                    </a:ext>
                  </a:extLst>
                </a:gridCol>
                <a:gridCol w="802855">
                  <a:extLst>
                    <a:ext uri="{9D8B030D-6E8A-4147-A177-3AD203B41FA5}">
                      <a16:colId xmlns:a16="http://schemas.microsoft.com/office/drawing/2014/main" val="777605708"/>
                    </a:ext>
                  </a:extLst>
                </a:gridCol>
                <a:gridCol w="802855">
                  <a:extLst>
                    <a:ext uri="{9D8B030D-6E8A-4147-A177-3AD203B41FA5}">
                      <a16:colId xmlns:a16="http://schemas.microsoft.com/office/drawing/2014/main" val="4234213637"/>
                    </a:ext>
                  </a:extLst>
                </a:gridCol>
                <a:gridCol w="802855">
                  <a:extLst>
                    <a:ext uri="{9D8B030D-6E8A-4147-A177-3AD203B41FA5}">
                      <a16:colId xmlns:a16="http://schemas.microsoft.com/office/drawing/2014/main" val="3187310765"/>
                    </a:ext>
                  </a:extLst>
                </a:gridCol>
                <a:gridCol w="802855">
                  <a:extLst>
                    <a:ext uri="{9D8B030D-6E8A-4147-A177-3AD203B41FA5}">
                      <a16:colId xmlns:a16="http://schemas.microsoft.com/office/drawing/2014/main" val="2368903863"/>
                    </a:ext>
                  </a:extLst>
                </a:gridCol>
                <a:gridCol w="802855">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5</a:t>
                      </a:r>
                    </a:p>
                  </a:txBody>
                  <a:tcPr/>
                </a:tc>
                <a:tc>
                  <a:txBody>
                    <a:bodyPr/>
                    <a:lstStyle/>
                    <a:p>
                      <a:pPr algn="ctr"/>
                      <a:r>
                        <a:rPr lang="en-US" sz="2800" dirty="0"/>
                        <a:t>-7</a:t>
                      </a:r>
                    </a:p>
                  </a:txBody>
                  <a:tcPr/>
                </a:tc>
                <a:tc>
                  <a:txBody>
                    <a:bodyPr/>
                    <a:lstStyle/>
                    <a:p>
                      <a:pPr algn="ctr"/>
                      <a:r>
                        <a:rPr lang="en-US" sz="2800" dirty="0"/>
                        <a:t>2</a:t>
                      </a:r>
                    </a:p>
                  </a:txBody>
                  <a:tcPr/>
                </a:tc>
                <a:extLst>
                  <a:ext uri="{0D108BD9-81ED-4DB2-BD59-A6C34878D82A}">
                    <a16:rowId xmlns:a16="http://schemas.microsoft.com/office/drawing/2014/main" val="3202500471"/>
                  </a:ext>
                </a:extLst>
              </a:tr>
            </a:tbl>
          </a:graphicData>
        </a:graphic>
      </p:graphicFrame>
      <p:sp>
        <p:nvSpPr>
          <p:cNvPr id="12" name="TextBox 11">
            <a:extLst>
              <a:ext uri="{FF2B5EF4-FFF2-40B4-BE49-F238E27FC236}">
                <a16:creationId xmlns:a16="http://schemas.microsoft.com/office/drawing/2014/main" id="{CCA13504-4300-BE43-89C4-24DF15348BE6}"/>
              </a:ext>
            </a:extLst>
          </p:cNvPr>
          <p:cNvSpPr txBox="1"/>
          <p:nvPr/>
        </p:nvSpPr>
        <p:spPr>
          <a:xfrm>
            <a:off x="5899131" y="1489210"/>
            <a:ext cx="304892" cy="461665"/>
          </a:xfrm>
          <a:prstGeom prst="rect">
            <a:avLst/>
          </a:prstGeom>
          <a:noFill/>
        </p:spPr>
        <p:txBody>
          <a:bodyPr wrap="none" rtlCol="0">
            <a:spAutoFit/>
          </a:bodyPr>
          <a:lstStyle/>
          <a:p>
            <a:r>
              <a:rPr lang="en-US" sz="2400" dirty="0"/>
              <a:t>s</a:t>
            </a:r>
          </a:p>
        </p:txBody>
      </p:sp>
      <p:sp>
        <p:nvSpPr>
          <p:cNvPr id="13" name="TextBox 12">
            <a:extLst>
              <a:ext uri="{FF2B5EF4-FFF2-40B4-BE49-F238E27FC236}">
                <a16:creationId xmlns:a16="http://schemas.microsoft.com/office/drawing/2014/main" id="{06FC8D12-4F16-E240-A29B-87DE1118BF31}"/>
              </a:ext>
            </a:extLst>
          </p:cNvPr>
          <p:cNvSpPr txBox="1"/>
          <p:nvPr/>
        </p:nvSpPr>
        <p:spPr>
          <a:xfrm>
            <a:off x="406930" y="3382962"/>
            <a:ext cx="7204772" cy="2554545"/>
          </a:xfrm>
          <a:prstGeom prst="rect">
            <a:avLst/>
          </a:prstGeom>
          <a:noFill/>
        </p:spPr>
        <p:txBody>
          <a:bodyPr wrap="square" rtlCol="0">
            <a:spAutoFit/>
          </a:bodyPr>
          <a:lstStyle/>
          <a:p>
            <a:pPr marL="285750" indent="-285750">
              <a:buFontTx/>
              <a:buChar char="-"/>
            </a:pPr>
            <a:r>
              <a:rPr lang="en-US" sz="2000" dirty="0"/>
              <a:t>look up the index of value in our array with index dictionary keep traversing till we get to the root, signified by negative numbers</a:t>
            </a:r>
          </a:p>
          <a:p>
            <a:pPr marL="285750" indent="-285750">
              <a:buFontTx/>
              <a:buChar char="-"/>
            </a:pPr>
            <a:r>
              <a:rPr lang="en-US" sz="2000" dirty="0"/>
              <a:t>path compression (set everything to point to the index of the root)</a:t>
            </a:r>
          </a:p>
          <a:p>
            <a:pPr marL="285750" indent="-285750">
              <a:buFontTx/>
              <a:buChar char="-"/>
            </a:pPr>
            <a:r>
              <a:rPr lang="en-US" sz="2000" dirty="0"/>
              <a:t>return the </a:t>
            </a:r>
            <a:r>
              <a:rPr lang="en-US" sz="2000" b="1" dirty="0"/>
              <a:t>index</a:t>
            </a:r>
            <a:r>
              <a:rPr lang="en-US" sz="2000" dirty="0"/>
              <a:t> of the root (in this case return 5). Instead of the actual node itself, we now have access to an index which is a simpler, but still unique ID </a:t>
            </a:r>
          </a:p>
          <a:p>
            <a:endParaRPr lang="en-US" sz="2000" dirty="0"/>
          </a:p>
        </p:txBody>
      </p:sp>
      <p:sp>
        <p:nvSpPr>
          <p:cNvPr id="2" name="TextBox 1">
            <a:extLst>
              <a:ext uri="{FF2B5EF4-FFF2-40B4-BE49-F238E27FC236}">
                <a16:creationId xmlns:a16="http://schemas.microsoft.com/office/drawing/2014/main" id="{619A60B9-32E4-7549-94E8-ADC1A0224ED5}"/>
              </a:ext>
            </a:extLst>
          </p:cNvPr>
          <p:cNvSpPr txBox="1"/>
          <p:nvPr/>
        </p:nvSpPr>
        <p:spPr>
          <a:xfrm>
            <a:off x="5190621" y="1530109"/>
            <a:ext cx="332142" cy="430887"/>
          </a:xfrm>
          <a:prstGeom prst="rect">
            <a:avLst/>
          </a:prstGeom>
          <a:noFill/>
        </p:spPr>
        <p:txBody>
          <a:bodyPr wrap="none" rtlCol="0">
            <a:spAutoFit/>
          </a:bodyPr>
          <a:lstStyle/>
          <a:p>
            <a:r>
              <a:rPr lang="en-US" sz="2200" dirty="0"/>
              <a:t>u</a:t>
            </a:r>
          </a:p>
        </p:txBody>
      </p:sp>
      <p:grpSp>
        <p:nvGrpSpPr>
          <p:cNvPr id="52" name="Group 51">
            <a:extLst>
              <a:ext uri="{FF2B5EF4-FFF2-40B4-BE49-F238E27FC236}">
                <a16:creationId xmlns:a16="http://schemas.microsoft.com/office/drawing/2014/main" id="{72E70A94-F350-3B42-84B3-DCF19F113B74}"/>
              </a:ext>
            </a:extLst>
          </p:cNvPr>
          <p:cNvGrpSpPr/>
          <p:nvPr/>
        </p:nvGrpSpPr>
        <p:grpSpPr>
          <a:xfrm>
            <a:off x="9727916" y="5703297"/>
            <a:ext cx="923671" cy="795269"/>
            <a:chOff x="4032274" y="340822"/>
            <a:chExt cx="369435" cy="353411"/>
          </a:xfrm>
        </p:grpSpPr>
        <p:sp>
          <p:nvSpPr>
            <p:cNvPr id="53" name="Oval 52">
              <a:extLst>
                <a:ext uri="{FF2B5EF4-FFF2-40B4-BE49-F238E27FC236}">
                  <a16:creationId xmlns:a16="http://schemas.microsoft.com/office/drawing/2014/main" id="{74BA0A38-41CA-2A47-A1FF-3D66B11579F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0C2C610F-8A33-A640-8338-9500117F7B48}"/>
                </a:ext>
              </a:extLst>
            </p:cNvPr>
            <p:cNvSpPr txBox="1"/>
            <p:nvPr/>
          </p:nvSpPr>
          <p:spPr>
            <a:xfrm>
              <a:off x="4032274" y="386378"/>
              <a:ext cx="369435" cy="232515"/>
            </a:xfrm>
            <a:prstGeom prst="rect">
              <a:avLst/>
            </a:prstGeom>
            <a:noFill/>
          </p:spPr>
          <p:txBody>
            <a:bodyPr wrap="square" rtlCol="0">
              <a:spAutoFit/>
            </a:bodyPr>
            <a:lstStyle/>
            <a:p>
              <a:pPr algn="ctr"/>
              <a:r>
                <a:rPr lang="en-US" sz="2800" dirty="0"/>
                <a:t>s</a:t>
              </a:r>
            </a:p>
          </p:txBody>
        </p:sp>
      </p:grpSp>
      <p:cxnSp>
        <p:nvCxnSpPr>
          <p:cNvPr id="55" name="Straight Arrow Connector 54">
            <a:extLst>
              <a:ext uri="{FF2B5EF4-FFF2-40B4-BE49-F238E27FC236}">
                <a16:creationId xmlns:a16="http://schemas.microsoft.com/office/drawing/2014/main" id="{49C87818-ACC8-B64B-B907-28062FC0382F}"/>
              </a:ext>
            </a:extLst>
          </p:cNvPr>
          <p:cNvCxnSpPr>
            <a:cxnSpLocks/>
          </p:cNvCxnSpPr>
          <p:nvPr/>
        </p:nvCxnSpPr>
        <p:spPr>
          <a:xfrm flipV="1">
            <a:off x="10148100" y="5192660"/>
            <a:ext cx="210604" cy="48817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953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46</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338754"/>
            <a:ext cx="1537388" cy="65497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10048272" y="3012418"/>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stCxn id="42" idx="0"/>
            <a:endCxn id="31" idx="4"/>
          </p:cNvCxnSpPr>
          <p:nvPr/>
        </p:nvCxnSpPr>
        <p:spPr>
          <a:xfrm flipV="1">
            <a:off x="10525959" y="2526213"/>
            <a:ext cx="68714" cy="48620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968960" y="3024354"/>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H="1" flipV="1">
            <a:off x="10913316" y="2559417"/>
            <a:ext cx="221113" cy="45844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a:cxnSpLocks/>
          </p:cNvCxnSpPr>
          <p:nvPr/>
        </p:nvCxnSpPr>
        <p:spPr>
          <a:xfrm>
            <a:off x="7659127" y="1200912"/>
            <a:ext cx="0" cy="40044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5. </a:t>
            </a:r>
            <a:r>
              <a:rPr lang="en-US" sz="3600" dirty="0" err="1"/>
              <a:t>ArrayQuickUnionBySizeCompressing</a:t>
            </a:r>
            <a:br>
              <a:rPr lang="en-US" sz="3600" dirty="0"/>
            </a:br>
            <a:r>
              <a:rPr lang="en-US" sz="3600" dirty="0"/>
              <a:t>practice: </a:t>
            </a:r>
            <a:r>
              <a:rPr lang="en-US" sz="3600" dirty="0" err="1">
                <a:latin typeface="Courier New" panose="02070309020205020404" pitchFamily="49" charset="0"/>
                <a:cs typeface="Courier New" panose="02070309020205020404" pitchFamily="49" charset="0"/>
              </a:rPr>
              <a:t>findSet</a:t>
            </a:r>
            <a:r>
              <a:rPr lang="en-US" sz="3600" dirty="0">
                <a:latin typeface="Courier New" panose="02070309020205020404" pitchFamily="49" charset="0"/>
                <a:cs typeface="Courier New" panose="02070309020205020404" pitchFamily="49" charset="0"/>
              </a:rPr>
              <a:t>(s)</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1978948" y="1546278"/>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2772690" y="153664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499863" y="1547531"/>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335789" y="155305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extLst>
              <p:ext uri="{D42A27DB-BD31-4B8C-83A1-F6EECF244321}">
                <p14:modId xmlns:p14="http://schemas.microsoft.com/office/powerpoint/2010/main" val="395701264"/>
              </p:ext>
            </p:extLst>
          </p:nvPr>
        </p:nvGraphicFramePr>
        <p:xfrm>
          <a:off x="871991" y="2003916"/>
          <a:ext cx="5619985" cy="1425084"/>
        </p:xfrm>
        <a:graphic>
          <a:graphicData uri="http://schemas.openxmlformats.org/drawingml/2006/table">
            <a:tbl>
              <a:tblPr firstRow="1" bandRow="1">
                <a:tableStyleId>{5C22544A-7EE6-4342-B048-85BDC9FD1C3A}</a:tableStyleId>
              </a:tblPr>
              <a:tblGrid>
                <a:gridCol w="802855">
                  <a:extLst>
                    <a:ext uri="{9D8B030D-6E8A-4147-A177-3AD203B41FA5}">
                      <a16:colId xmlns:a16="http://schemas.microsoft.com/office/drawing/2014/main" val="4238518666"/>
                    </a:ext>
                  </a:extLst>
                </a:gridCol>
                <a:gridCol w="802855">
                  <a:extLst>
                    <a:ext uri="{9D8B030D-6E8A-4147-A177-3AD203B41FA5}">
                      <a16:colId xmlns:a16="http://schemas.microsoft.com/office/drawing/2014/main" val="1870909279"/>
                    </a:ext>
                  </a:extLst>
                </a:gridCol>
                <a:gridCol w="802855">
                  <a:extLst>
                    <a:ext uri="{9D8B030D-6E8A-4147-A177-3AD203B41FA5}">
                      <a16:colId xmlns:a16="http://schemas.microsoft.com/office/drawing/2014/main" val="777605708"/>
                    </a:ext>
                  </a:extLst>
                </a:gridCol>
                <a:gridCol w="802855">
                  <a:extLst>
                    <a:ext uri="{9D8B030D-6E8A-4147-A177-3AD203B41FA5}">
                      <a16:colId xmlns:a16="http://schemas.microsoft.com/office/drawing/2014/main" val="4234213637"/>
                    </a:ext>
                  </a:extLst>
                </a:gridCol>
                <a:gridCol w="802855">
                  <a:extLst>
                    <a:ext uri="{9D8B030D-6E8A-4147-A177-3AD203B41FA5}">
                      <a16:colId xmlns:a16="http://schemas.microsoft.com/office/drawing/2014/main" val="3187310765"/>
                    </a:ext>
                  </a:extLst>
                </a:gridCol>
                <a:gridCol w="802855">
                  <a:extLst>
                    <a:ext uri="{9D8B030D-6E8A-4147-A177-3AD203B41FA5}">
                      <a16:colId xmlns:a16="http://schemas.microsoft.com/office/drawing/2014/main" val="2368903863"/>
                    </a:ext>
                  </a:extLst>
                </a:gridCol>
                <a:gridCol w="802855">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solidFill>
                            <a:srgbClr val="FF0000"/>
                          </a:solidFill>
                        </a:rPr>
                        <a:t>5</a:t>
                      </a:r>
                    </a:p>
                  </a:txBody>
                  <a:tcPr/>
                </a:tc>
                <a:tc>
                  <a:txBody>
                    <a:bodyPr/>
                    <a:lstStyle/>
                    <a:p>
                      <a:pPr algn="ctr"/>
                      <a:r>
                        <a:rPr lang="en-US" sz="2800" dirty="0"/>
                        <a:t>5</a:t>
                      </a:r>
                    </a:p>
                  </a:txBody>
                  <a:tcPr/>
                </a:tc>
                <a:tc>
                  <a:txBody>
                    <a:bodyPr/>
                    <a:lstStyle/>
                    <a:p>
                      <a:pPr algn="ctr"/>
                      <a:r>
                        <a:rPr lang="en-US" sz="2800" dirty="0"/>
                        <a:t>5</a:t>
                      </a:r>
                    </a:p>
                  </a:txBody>
                  <a:tcPr/>
                </a:tc>
                <a:tc>
                  <a:txBody>
                    <a:bodyPr/>
                    <a:lstStyle/>
                    <a:p>
                      <a:pPr algn="ctr"/>
                      <a:r>
                        <a:rPr lang="en-US" sz="2800" dirty="0"/>
                        <a:t>-7</a:t>
                      </a:r>
                    </a:p>
                  </a:txBody>
                  <a:tcPr/>
                </a:tc>
                <a:tc>
                  <a:txBody>
                    <a:bodyPr/>
                    <a:lstStyle/>
                    <a:p>
                      <a:pPr algn="ctr"/>
                      <a:r>
                        <a:rPr lang="en-US" sz="2800" dirty="0">
                          <a:solidFill>
                            <a:srgbClr val="FF0000"/>
                          </a:solidFill>
                        </a:rPr>
                        <a:t>5</a:t>
                      </a:r>
                    </a:p>
                  </a:txBody>
                  <a:tcPr/>
                </a:tc>
                <a:extLst>
                  <a:ext uri="{0D108BD9-81ED-4DB2-BD59-A6C34878D82A}">
                    <a16:rowId xmlns:a16="http://schemas.microsoft.com/office/drawing/2014/main" val="3202500471"/>
                  </a:ext>
                </a:extLst>
              </a:tr>
            </a:tbl>
          </a:graphicData>
        </a:graphic>
      </p:graphicFrame>
      <p:sp>
        <p:nvSpPr>
          <p:cNvPr id="12" name="TextBox 11">
            <a:extLst>
              <a:ext uri="{FF2B5EF4-FFF2-40B4-BE49-F238E27FC236}">
                <a16:creationId xmlns:a16="http://schemas.microsoft.com/office/drawing/2014/main" id="{CCA13504-4300-BE43-89C4-24DF15348BE6}"/>
              </a:ext>
            </a:extLst>
          </p:cNvPr>
          <p:cNvSpPr txBox="1"/>
          <p:nvPr/>
        </p:nvSpPr>
        <p:spPr>
          <a:xfrm>
            <a:off x="5833870" y="1472458"/>
            <a:ext cx="304892" cy="461665"/>
          </a:xfrm>
          <a:prstGeom prst="rect">
            <a:avLst/>
          </a:prstGeom>
          <a:noFill/>
        </p:spPr>
        <p:txBody>
          <a:bodyPr wrap="none" rtlCol="0">
            <a:spAutoFit/>
          </a:bodyPr>
          <a:lstStyle/>
          <a:p>
            <a:r>
              <a:rPr lang="en-US" sz="2400" dirty="0"/>
              <a:t>s</a:t>
            </a:r>
          </a:p>
        </p:txBody>
      </p:sp>
      <p:sp>
        <p:nvSpPr>
          <p:cNvPr id="13" name="TextBox 12">
            <a:extLst>
              <a:ext uri="{FF2B5EF4-FFF2-40B4-BE49-F238E27FC236}">
                <a16:creationId xmlns:a16="http://schemas.microsoft.com/office/drawing/2014/main" id="{06FC8D12-4F16-E240-A29B-87DE1118BF31}"/>
              </a:ext>
            </a:extLst>
          </p:cNvPr>
          <p:cNvSpPr txBox="1"/>
          <p:nvPr/>
        </p:nvSpPr>
        <p:spPr>
          <a:xfrm>
            <a:off x="406930" y="3382962"/>
            <a:ext cx="7204772" cy="2554545"/>
          </a:xfrm>
          <a:prstGeom prst="rect">
            <a:avLst/>
          </a:prstGeom>
          <a:noFill/>
        </p:spPr>
        <p:txBody>
          <a:bodyPr wrap="square" rtlCol="0">
            <a:spAutoFit/>
          </a:bodyPr>
          <a:lstStyle/>
          <a:p>
            <a:pPr marL="285750" indent="-285750">
              <a:buFontTx/>
              <a:buChar char="-"/>
            </a:pPr>
            <a:r>
              <a:rPr lang="en-US" sz="2000" dirty="0"/>
              <a:t>look up the index of value in our array with index dictionary keep traversing till we get to the root, signified by negative numbers</a:t>
            </a:r>
          </a:p>
          <a:p>
            <a:pPr marL="285750" indent="-285750">
              <a:buFontTx/>
              <a:buChar char="-"/>
            </a:pPr>
            <a:r>
              <a:rPr lang="en-US" sz="2000" dirty="0"/>
              <a:t>path compression (set everything to point to the index of the root)</a:t>
            </a:r>
          </a:p>
          <a:p>
            <a:pPr marL="285750" indent="-285750">
              <a:buFontTx/>
              <a:buChar char="-"/>
            </a:pPr>
            <a:r>
              <a:rPr lang="en-US" sz="2000" dirty="0"/>
              <a:t>return the </a:t>
            </a:r>
            <a:r>
              <a:rPr lang="en-US" sz="2000" b="1" dirty="0"/>
              <a:t>index</a:t>
            </a:r>
            <a:r>
              <a:rPr lang="en-US" sz="2000" dirty="0"/>
              <a:t> of the root (in this case return 5). Instead of the actual node itself, we now have access to an index which is a simpler, but still unique ID </a:t>
            </a:r>
          </a:p>
          <a:p>
            <a:pPr marL="285750" indent="-285750">
              <a:buFontTx/>
              <a:buChar char="-"/>
            </a:pPr>
            <a:endParaRPr lang="en-US" sz="2000" dirty="0"/>
          </a:p>
        </p:txBody>
      </p:sp>
      <p:sp>
        <p:nvSpPr>
          <p:cNvPr id="2" name="TextBox 1">
            <a:extLst>
              <a:ext uri="{FF2B5EF4-FFF2-40B4-BE49-F238E27FC236}">
                <a16:creationId xmlns:a16="http://schemas.microsoft.com/office/drawing/2014/main" id="{619A60B9-32E4-7549-94E8-ADC1A0224ED5}"/>
              </a:ext>
            </a:extLst>
          </p:cNvPr>
          <p:cNvSpPr txBox="1"/>
          <p:nvPr/>
        </p:nvSpPr>
        <p:spPr>
          <a:xfrm>
            <a:off x="5125360" y="1513357"/>
            <a:ext cx="332142" cy="430887"/>
          </a:xfrm>
          <a:prstGeom prst="rect">
            <a:avLst/>
          </a:prstGeom>
          <a:noFill/>
        </p:spPr>
        <p:txBody>
          <a:bodyPr wrap="none" rtlCol="0">
            <a:spAutoFit/>
          </a:bodyPr>
          <a:lstStyle/>
          <a:p>
            <a:r>
              <a:rPr lang="en-US" sz="2200" dirty="0"/>
              <a:t>u</a:t>
            </a:r>
          </a:p>
        </p:txBody>
      </p:sp>
      <p:grpSp>
        <p:nvGrpSpPr>
          <p:cNvPr id="52" name="Group 51">
            <a:extLst>
              <a:ext uri="{FF2B5EF4-FFF2-40B4-BE49-F238E27FC236}">
                <a16:creationId xmlns:a16="http://schemas.microsoft.com/office/drawing/2014/main" id="{72E70A94-F350-3B42-84B3-DCF19F113B74}"/>
              </a:ext>
            </a:extLst>
          </p:cNvPr>
          <p:cNvGrpSpPr/>
          <p:nvPr/>
        </p:nvGrpSpPr>
        <p:grpSpPr>
          <a:xfrm>
            <a:off x="9166013" y="2980069"/>
            <a:ext cx="923671" cy="795269"/>
            <a:chOff x="4032274" y="340822"/>
            <a:chExt cx="369435" cy="353411"/>
          </a:xfrm>
        </p:grpSpPr>
        <p:sp>
          <p:nvSpPr>
            <p:cNvPr id="53" name="Oval 52">
              <a:extLst>
                <a:ext uri="{FF2B5EF4-FFF2-40B4-BE49-F238E27FC236}">
                  <a16:creationId xmlns:a16="http://schemas.microsoft.com/office/drawing/2014/main" id="{74BA0A38-41CA-2A47-A1FF-3D66B11579F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0C2C610F-8A33-A640-8338-9500117F7B48}"/>
                </a:ext>
              </a:extLst>
            </p:cNvPr>
            <p:cNvSpPr txBox="1"/>
            <p:nvPr/>
          </p:nvSpPr>
          <p:spPr>
            <a:xfrm>
              <a:off x="4032274" y="386378"/>
              <a:ext cx="369435" cy="232515"/>
            </a:xfrm>
            <a:prstGeom prst="rect">
              <a:avLst/>
            </a:prstGeom>
            <a:noFill/>
          </p:spPr>
          <p:txBody>
            <a:bodyPr wrap="square" rtlCol="0">
              <a:spAutoFit/>
            </a:bodyPr>
            <a:lstStyle/>
            <a:p>
              <a:pPr algn="ctr"/>
              <a:r>
                <a:rPr lang="en-US" sz="2800" dirty="0"/>
                <a:t>s</a:t>
              </a:r>
            </a:p>
          </p:txBody>
        </p:sp>
      </p:grpSp>
      <p:cxnSp>
        <p:nvCxnSpPr>
          <p:cNvPr id="55" name="Straight Arrow Connector 54">
            <a:extLst>
              <a:ext uri="{FF2B5EF4-FFF2-40B4-BE49-F238E27FC236}">
                <a16:creationId xmlns:a16="http://schemas.microsoft.com/office/drawing/2014/main" id="{49C87818-ACC8-B64B-B907-28062FC0382F}"/>
              </a:ext>
            </a:extLst>
          </p:cNvPr>
          <p:cNvCxnSpPr>
            <a:cxnSpLocks/>
          </p:cNvCxnSpPr>
          <p:nvPr/>
        </p:nvCxnSpPr>
        <p:spPr>
          <a:xfrm flipV="1">
            <a:off x="10003633" y="2467747"/>
            <a:ext cx="210604" cy="48817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6A1C6B2-02BB-6042-B1DA-0CB9936352E8}"/>
              </a:ext>
            </a:extLst>
          </p:cNvPr>
          <p:cNvSpPr txBox="1"/>
          <p:nvPr/>
        </p:nvSpPr>
        <p:spPr>
          <a:xfrm>
            <a:off x="5023662" y="5819174"/>
            <a:ext cx="2635465" cy="646331"/>
          </a:xfrm>
          <a:prstGeom prst="rect">
            <a:avLst/>
          </a:prstGeom>
          <a:noFill/>
        </p:spPr>
        <p:txBody>
          <a:bodyPr wrap="square" rtlCol="0">
            <a:spAutoFit/>
          </a:bodyPr>
          <a:lstStyle/>
          <a:p>
            <a:r>
              <a:rPr lang="en-US" sz="3600" dirty="0">
                <a:solidFill>
                  <a:srgbClr val="FF0000"/>
                </a:solidFill>
              </a:rPr>
              <a:t>returns 5</a:t>
            </a:r>
          </a:p>
        </p:txBody>
      </p:sp>
    </p:spTree>
    <p:extLst>
      <p:ext uri="{BB962C8B-B14F-4D97-AF65-F5344CB8AC3E}">
        <p14:creationId xmlns:p14="http://schemas.microsoft.com/office/powerpoint/2010/main" val="24862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47</a:t>
            </a:fld>
            <a:endParaRPr lang="en-US"/>
          </a:p>
        </p:txBody>
      </p: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5. </a:t>
            </a:r>
            <a:r>
              <a:rPr lang="en-US" sz="3600" dirty="0" err="1"/>
              <a:t>ArrayQuickUnionBySizeCompressing</a:t>
            </a:r>
            <a:br>
              <a:rPr lang="en-US" sz="3600" dirty="0"/>
            </a:br>
            <a:r>
              <a:rPr lang="en-US" sz="3600" dirty="0"/>
              <a:t>union</a:t>
            </a:r>
          </a:p>
        </p:txBody>
      </p:sp>
      <p:graphicFrame>
        <p:nvGraphicFramePr>
          <p:cNvPr id="3" name="Table 2">
            <a:extLst>
              <a:ext uri="{FF2B5EF4-FFF2-40B4-BE49-F238E27FC236}">
                <a16:creationId xmlns:a16="http://schemas.microsoft.com/office/drawing/2014/main" id="{F2575D45-D6D4-DA43-870B-0CC163DD1A12}"/>
              </a:ext>
            </a:extLst>
          </p:cNvPr>
          <p:cNvGraphicFramePr>
            <a:graphicFrameLocks noGrp="1"/>
          </p:cNvGraphicFramePr>
          <p:nvPr/>
        </p:nvGraphicFramePr>
        <p:xfrm>
          <a:off x="910134" y="2209433"/>
          <a:ext cx="3450848" cy="1021796"/>
        </p:xfrm>
        <a:graphic>
          <a:graphicData uri="http://schemas.openxmlformats.org/drawingml/2006/table">
            <a:tbl>
              <a:tblPr firstRow="1" bandRow="1">
                <a:tableStyleId>{5C22544A-7EE6-4342-B048-85BDC9FD1C3A}</a:tableStyleId>
              </a:tblPr>
              <a:tblGrid>
                <a:gridCol w="862712">
                  <a:extLst>
                    <a:ext uri="{9D8B030D-6E8A-4147-A177-3AD203B41FA5}">
                      <a16:colId xmlns:a16="http://schemas.microsoft.com/office/drawing/2014/main" val="2000810534"/>
                    </a:ext>
                  </a:extLst>
                </a:gridCol>
                <a:gridCol w="862712">
                  <a:extLst>
                    <a:ext uri="{9D8B030D-6E8A-4147-A177-3AD203B41FA5}">
                      <a16:colId xmlns:a16="http://schemas.microsoft.com/office/drawing/2014/main" val="1552626177"/>
                    </a:ext>
                  </a:extLst>
                </a:gridCol>
                <a:gridCol w="862712">
                  <a:extLst>
                    <a:ext uri="{9D8B030D-6E8A-4147-A177-3AD203B41FA5}">
                      <a16:colId xmlns:a16="http://schemas.microsoft.com/office/drawing/2014/main" val="3075090629"/>
                    </a:ext>
                  </a:extLst>
                </a:gridCol>
                <a:gridCol w="862712">
                  <a:extLst>
                    <a:ext uri="{9D8B030D-6E8A-4147-A177-3AD203B41FA5}">
                      <a16:colId xmlns:a16="http://schemas.microsoft.com/office/drawing/2014/main" val="3144442652"/>
                    </a:ext>
                  </a:extLst>
                </a:gridCol>
              </a:tblGrid>
              <a:tr h="514421">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extLst>
                  <a:ext uri="{0D108BD9-81ED-4DB2-BD59-A6C34878D82A}">
                    <a16:rowId xmlns:a16="http://schemas.microsoft.com/office/drawing/2014/main" val="2347187549"/>
                  </a:ext>
                </a:extLst>
              </a:tr>
              <a:tr h="507375">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extLst>
                  <a:ext uri="{0D108BD9-81ED-4DB2-BD59-A6C34878D82A}">
                    <a16:rowId xmlns:a16="http://schemas.microsoft.com/office/drawing/2014/main" val="3676232739"/>
                  </a:ext>
                </a:extLst>
              </a:tr>
            </a:tbl>
          </a:graphicData>
        </a:graphic>
      </p:graphicFrame>
      <p:cxnSp>
        <p:nvCxnSpPr>
          <p:cNvPr id="52" name="Straight Connector 51">
            <a:extLst>
              <a:ext uri="{FF2B5EF4-FFF2-40B4-BE49-F238E27FC236}">
                <a16:creationId xmlns:a16="http://schemas.microsoft.com/office/drawing/2014/main" id="{89B7C048-D53A-3B4A-B647-66F8408EF7C3}"/>
              </a:ext>
            </a:extLst>
          </p:cNvPr>
          <p:cNvCxnSpPr/>
          <p:nvPr/>
        </p:nvCxnSpPr>
        <p:spPr>
          <a:xfrm>
            <a:off x="5491816" y="1132366"/>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EE12D51-0410-1147-92F9-4D86E76CF5E8}"/>
              </a:ext>
            </a:extLst>
          </p:cNvPr>
          <p:cNvSpPr txBox="1"/>
          <p:nvPr/>
        </p:nvSpPr>
        <p:spPr>
          <a:xfrm>
            <a:off x="6168868" y="4448908"/>
            <a:ext cx="3059719" cy="1754326"/>
          </a:xfrm>
          <a:prstGeom prst="rect">
            <a:avLst/>
          </a:prstGeom>
          <a:noFill/>
        </p:spPr>
        <p:txBody>
          <a:bodyPr wrap="square" rtlCol="0">
            <a:spAutoFit/>
          </a:bodyPr>
          <a:lstStyle/>
          <a:p>
            <a:r>
              <a:rPr lang="en-US" sz="3600" dirty="0" err="1"/>
              <a:t>makeSet</a:t>
            </a:r>
            <a:r>
              <a:rPr lang="en-US" sz="3600" dirty="0"/>
              <a:t>(u)</a:t>
            </a:r>
          </a:p>
          <a:p>
            <a:r>
              <a:rPr lang="en-US" sz="3600" dirty="0" err="1"/>
              <a:t>makeSet</a:t>
            </a:r>
            <a:r>
              <a:rPr lang="en-US" sz="3600" dirty="0"/>
              <a:t>(v)</a:t>
            </a:r>
          </a:p>
          <a:p>
            <a:r>
              <a:rPr lang="en-US" sz="3600" dirty="0"/>
              <a:t>union(u, v)</a:t>
            </a:r>
          </a:p>
        </p:txBody>
      </p:sp>
      <p:sp>
        <p:nvSpPr>
          <p:cNvPr id="10" name="TextBox 9">
            <a:extLst>
              <a:ext uri="{FF2B5EF4-FFF2-40B4-BE49-F238E27FC236}">
                <a16:creationId xmlns:a16="http://schemas.microsoft.com/office/drawing/2014/main" id="{A250ABB7-8D45-E34B-B145-AA3CB250B55A}"/>
              </a:ext>
            </a:extLst>
          </p:cNvPr>
          <p:cNvSpPr txBox="1"/>
          <p:nvPr/>
        </p:nvSpPr>
        <p:spPr>
          <a:xfrm>
            <a:off x="484868" y="1514938"/>
            <a:ext cx="5109347" cy="369332"/>
          </a:xfrm>
          <a:prstGeom prst="rect">
            <a:avLst/>
          </a:prstGeom>
          <a:noFill/>
        </p:spPr>
        <p:txBody>
          <a:bodyPr wrap="none" rtlCol="0">
            <a:spAutoFit/>
          </a:bodyPr>
          <a:lstStyle/>
          <a:p>
            <a:r>
              <a:rPr lang="en-US" dirty="0"/>
              <a:t>note: formula to store in root nodes is negative size</a:t>
            </a:r>
          </a:p>
        </p:txBody>
      </p:sp>
    </p:spTree>
    <p:extLst>
      <p:ext uri="{BB962C8B-B14F-4D97-AF65-F5344CB8AC3E}">
        <p14:creationId xmlns:p14="http://schemas.microsoft.com/office/powerpoint/2010/main" val="1545792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48</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5988605" y="1852580"/>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5. </a:t>
            </a:r>
            <a:r>
              <a:rPr lang="en-US" sz="3600" dirty="0" err="1"/>
              <a:t>ArrayQuickUnionBySizeCompressing</a:t>
            </a:r>
            <a:br>
              <a:rPr lang="en-US" sz="3600" dirty="0"/>
            </a:br>
            <a:r>
              <a:rPr lang="en-US" sz="3600" dirty="0"/>
              <a:t>union</a:t>
            </a:r>
          </a:p>
        </p:txBody>
      </p:sp>
      <p:sp>
        <p:nvSpPr>
          <p:cNvPr id="12" name="TextBox 11">
            <a:extLst>
              <a:ext uri="{FF2B5EF4-FFF2-40B4-BE49-F238E27FC236}">
                <a16:creationId xmlns:a16="http://schemas.microsoft.com/office/drawing/2014/main" id="{CCA13504-4300-BE43-89C4-24DF15348BE6}"/>
              </a:ext>
            </a:extLst>
          </p:cNvPr>
          <p:cNvSpPr txBox="1"/>
          <p:nvPr/>
        </p:nvSpPr>
        <p:spPr>
          <a:xfrm>
            <a:off x="1218160" y="1678008"/>
            <a:ext cx="346570" cy="461665"/>
          </a:xfrm>
          <a:prstGeom prst="rect">
            <a:avLst/>
          </a:prstGeom>
          <a:noFill/>
        </p:spPr>
        <p:txBody>
          <a:bodyPr wrap="none" rtlCol="0">
            <a:spAutoFit/>
          </a:bodyPr>
          <a:lstStyle/>
          <a:p>
            <a:r>
              <a:rPr lang="en-US" sz="2400" dirty="0"/>
              <a:t>u</a:t>
            </a:r>
          </a:p>
        </p:txBody>
      </p:sp>
      <p:graphicFrame>
        <p:nvGraphicFramePr>
          <p:cNvPr id="3" name="Table 2">
            <a:extLst>
              <a:ext uri="{FF2B5EF4-FFF2-40B4-BE49-F238E27FC236}">
                <a16:creationId xmlns:a16="http://schemas.microsoft.com/office/drawing/2014/main" id="{F2575D45-D6D4-DA43-870B-0CC163DD1A12}"/>
              </a:ext>
            </a:extLst>
          </p:cNvPr>
          <p:cNvGraphicFramePr>
            <a:graphicFrameLocks noGrp="1"/>
          </p:cNvGraphicFramePr>
          <p:nvPr/>
        </p:nvGraphicFramePr>
        <p:xfrm>
          <a:off x="910134" y="2209433"/>
          <a:ext cx="3450848" cy="1021796"/>
        </p:xfrm>
        <a:graphic>
          <a:graphicData uri="http://schemas.openxmlformats.org/drawingml/2006/table">
            <a:tbl>
              <a:tblPr firstRow="1" bandRow="1">
                <a:tableStyleId>{5C22544A-7EE6-4342-B048-85BDC9FD1C3A}</a:tableStyleId>
              </a:tblPr>
              <a:tblGrid>
                <a:gridCol w="862712">
                  <a:extLst>
                    <a:ext uri="{9D8B030D-6E8A-4147-A177-3AD203B41FA5}">
                      <a16:colId xmlns:a16="http://schemas.microsoft.com/office/drawing/2014/main" val="2000810534"/>
                    </a:ext>
                  </a:extLst>
                </a:gridCol>
                <a:gridCol w="862712">
                  <a:extLst>
                    <a:ext uri="{9D8B030D-6E8A-4147-A177-3AD203B41FA5}">
                      <a16:colId xmlns:a16="http://schemas.microsoft.com/office/drawing/2014/main" val="1552626177"/>
                    </a:ext>
                  </a:extLst>
                </a:gridCol>
                <a:gridCol w="862712">
                  <a:extLst>
                    <a:ext uri="{9D8B030D-6E8A-4147-A177-3AD203B41FA5}">
                      <a16:colId xmlns:a16="http://schemas.microsoft.com/office/drawing/2014/main" val="3075090629"/>
                    </a:ext>
                  </a:extLst>
                </a:gridCol>
                <a:gridCol w="862712">
                  <a:extLst>
                    <a:ext uri="{9D8B030D-6E8A-4147-A177-3AD203B41FA5}">
                      <a16:colId xmlns:a16="http://schemas.microsoft.com/office/drawing/2014/main" val="3144442652"/>
                    </a:ext>
                  </a:extLst>
                </a:gridCol>
              </a:tblGrid>
              <a:tr h="514421">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extLst>
                  <a:ext uri="{0D108BD9-81ED-4DB2-BD59-A6C34878D82A}">
                    <a16:rowId xmlns:a16="http://schemas.microsoft.com/office/drawing/2014/main" val="2347187549"/>
                  </a:ext>
                </a:extLst>
              </a:tr>
              <a:tr h="507375">
                <a:tc>
                  <a:txBody>
                    <a:bodyPr/>
                    <a:lstStyle/>
                    <a:p>
                      <a:pPr algn="ctr"/>
                      <a:r>
                        <a:rPr lang="en-US" sz="2400" dirty="0">
                          <a:solidFill>
                            <a:srgbClr val="FF0000"/>
                          </a:solidFill>
                        </a:rPr>
                        <a:t>-1</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extLst>
                  <a:ext uri="{0D108BD9-81ED-4DB2-BD59-A6C34878D82A}">
                    <a16:rowId xmlns:a16="http://schemas.microsoft.com/office/drawing/2014/main" val="3676232739"/>
                  </a:ext>
                </a:extLst>
              </a:tr>
            </a:tbl>
          </a:graphicData>
        </a:graphic>
      </p:graphicFrame>
      <p:cxnSp>
        <p:nvCxnSpPr>
          <p:cNvPr id="52" name="Straight Connector 51">
            <a:extLst>
              <a:ext uri="{FF2B5EF4-FFF2-40B4-BE49-F238E27FC236}">
                <a16:creationId xmlns:a16="http://schemas.microsoft.com/office/drawing/2014/main" id="{89B7C048-D53A-3B4A-B647-66F8408EF7C3}"/>
              </a:ext>
            </a:extLst>
          </p:cNvPr>
          <p:cNvCxnSpPr/>
          <p:nvPr/>
        </p:nvCxnSpPr>
        <p:spPr>
          <a:xfrm>
            <a:off x="5491816" y="1132366"/>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EE12D51-0410-1147-92F9-4D86E76CF5E8}"/>
              </a:ext>
            </a:extLst>
          </p:cNvPr>
          <p:cNvSpPr txBox="1"/>
          <p:nvPr/>
        </p:nvSpPr>
        <p:spPr>
          <a:xfrm>
            <a:off x="6168868" y="4448908"/>
            <a:ext cx="3059719" cy="1754326"/>
          </a:xfrm>
          <a:prstGeom prst="rect">
            <a:avLst/>
          </a:prstGeom>
          <a:noFill/>
        </p:spPr>
        <p:txBody>
          <a:bodyPr wrap="square" rtlCol="0">
            <a:spAutoFit/>
          </a:bodyPr>
          <a:lstStyle/>
          <a:p>
            <a:r>
              <a:rPr lang="en-US" sz="3600" strike="sngStrike" dirty="0" err="1"/>
              <a:t>makeSet</a:t>
            </a:r>
            <a:r>
              <a:rPr lang="en-US" sz="3600" strike="sngStrike" dirty="0"/>
              <a:t>(u)</a:t>
            </a:r>
          </a:p>
          <a:p>
            <a:r>
              <a:rPr lang="en-US" sz="3600" dirty="0" err="1"/>
              <a:t>makeSet</a:t>
            </a:r>
            <a:r>
              <a:rPr lang="en-US" sz="3600" dirty="0"/>
              <a:t>(v)</a:t>
            </a:r>
          </a:p>
          <a:p>
            <a:r>
              <a:rPr lang="en-US" sz="3600" dirty="0"/>
              <a:t>union(u, v)</a:t>
            </a:r>
          </a:p>
        </p:txBody>
      </p:sp>
      <p:sp>
        <p:nvSpPr>
          <p:cNvPr id="14" name="TextBox 13">
            <a:extLst>
              <a:ext uri="{FF2B5EF4-FFF2-40B4-BE49-F238E27FC236}">
                <a16:creationId xmlns:a16="http://schemas.microsoft.com/office/drawing/2014/main" id="{5A8BA2F4-7362-6C4A-9F10-8D79F0FF93EE}"/>
              </a:ext>
            </a:extLst>
          </p:cNvPr>
          <p:cNvSpPr txBox="1"/>
          <p:nvPr/>
        </p:nvSpPr>
        <p:spPr>
          <a:xfrm>
            <a:off x="484868" y="1514938"/>
            <a:ext cx="5006948" cy="369332"/>
          </a:xfrm>
          <a:prstGeom prst="rect">
            <a:avLst/>
          </a:prstGeom>
          <a:noFill/>
        </p:spPr>
        <p:txBody>
          <a:bodyPr wrap="none" rtlCol="0">
            <a:spAutoFit/>
          </a:bodyPr>
          <a:lstStyle/>
          <a:p>
            <a:r>
              <a:rPr lang="en-US" dirty="0"/>
              <a:t>note: formula to store in root nodes is negative size</a:t>
            </a:r>
          </a:p>
        </p:txBody>
      </p:sp>
    </p:spTree>
    <p:extLst>
      <p:ext uri="{BB962C8B-B14F-4D97-AF65-F5344CB8AC3E}">
        <p14:creationId xmlns:p14="http://schemas.microsoft.com/office/powerpoint/2010/main" val="3883551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49</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5988605" y="1852580"/>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5. </a:t>
            </a:r>
            <a:r>
              <a:rPr lang="en-US" sz="3600" dirty="0" err="1"/>
              <a:t>ArrayQuickUnionBySizeCompressing</a:t>
            </a:r>
            <a:br>
              <a:rPr lang="en-US" sz="3600" dirty="0"/>
            </a:br>
            <a:r>
              <a:rPr lang="en-US" sz="3600" dirty="0"/>
              <a:t>union</a:t>
            </a:r>
          </a:p>
        </p:txBody>
      </p:sp>
      <p:sp>
        <p:nvSpPr>
          <p:cNvPr id="12" name="TextBox 11">
            <a:extLst>
              <a:ext uri="{FF2B5EF4-FFF2-40B4-BE49-F238E27FC236}">
                <a16:creationId xmlns:a16="http://schemas.microsoft.com/office/drawing/2014/main" id="{CCA13504-4300-BE43-89C4-24DF15348BE6}"/>
              </a:ext>
            </a:extLst>
          </p:cNvPr>
          <p:cNvSpPr txBox="1"/>
          <p:nvPr/>
        </p:nvSpPr>
        <p:spPr>
          <a:xfrm>
            <a:off x="1218160" y="1678008"/>
            <a:ext cx="346570" cy="461665"/>
          </a:xfrm>
          <a:prstGeom prst="rect">
            <a:avLst/>
          </a:prstGeom>
          <a:noFill/>
        </p:spPr>
        <p:txBody>
          <a:bodyPr wrap="none" rtlCol="0">
            <a:spAutoFit/>
          </a:bodyPr>
          <a:lstStyle/>
          <a:p>
            <a:r>
              <a:rPr lang="en-US" sz="2400" dirty="0"/>
              <a:t>u</a:t>
            </a:r>
          </a:p>
        </p:txBody>
      </p:sp>
      <p:graphicFrame>
        <p:nvGraphicFramePr>
          <p:cNvPr id="3" name="Table 2">
            <a:extLst>
              <a:ext uri="{FF2B5EF4-FFF2-40B4-BE49-F238E27FC236}">
                <a16:creationId xmlns:a16="http://schemas.microsoft.com/office/drawing/2014/main" id="{F2575D45-D6D4-DA43-870B-0CC163DD1A12}"/>
              </a:ext>
            </a:extLst>
          </p:cNvPr>
          <p:cNvGraphicFramePr>
            <a:graphicFrameLocks noGrp="1"/>
          </p:cNvGraphicFramePr>
          <p:nvPr/>
        </p:nvGraphicFramePr>
        <p:xfrm>
          <a:off x="910134" y="2209433"/>
          <a:ext cx="3450848" cy="1021796"/>
        </p:xfrm>
        <a:graphic>
          <a:graphicData uri="http://schemas.openxmlformats.org/drawingml/2006/table">
            <a:tbl>
              <a:tblPr firstRow="1" bandRow="1">
                <a:tableStyleId>{5C22544A-7EE6-4342-B048-85BDC9FD1C3A}</a:tableStyleId>
              </a:tblPr>
              <a:tblGrid>
                <a:gridCol w="862712">
                  <a:extLst>
                    <a:ext uri="{9D8B030D-6E8A-4147-A177-3AD203B41FA5}">
                      <a16:colId xmlns:a16="http://schemas.microsoft.com/office/drawing/2014/main" val="2000810534"/>
                    </a:ext>
                  </a:extLst>
                </a:gridCol>
                <a:gridCol w="862712">
                  <a:extLst>
                    <a:ext uri="{9D8B030D-6E8A-4147-A177-3AD203B41FA5}">
                      <a16:colId xmlns:a16="http://schemas.microsoft.com/office/drawing/2014/main" val="1552626177"/>
                    </a:ext>
                  </a:extLst>
                </a:gridCol>
                <a:gridCol w="862712">
                  <a:extLst>
                    <a:ext uri="{9D8B030D-6E8A-4147-A177-3AD203B41FA5}">
                      <a16:colId xmlns:a16="http://schemas.microsoft.com/office/drawing/2014/main" val="3075090629"/>
                    </a:ext>
                  </a:extLst>
                </a:gridCol>
                <a:gridCol w="862712">
                  <a:extLst>
                    <a:ext uri="{9D8B030D-6E8A-4147-A177-3AD203B41FA5}">
                      <a16:colId xmlns:a16="http://schemas.microsoft.com/office/drawing/2014/main" val="3144442652"/>
                    </a:ext>
                  </a:extLst>
                </a:gridCol>
              </a:tblGrid>
              <a:tr h="514421">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extLst>
                  <a:ext uri="{0D108BD9-81ED-4DB2-BD59-A6C34878D82A}">
                    <a16:rowId xmlns:a16="http://schemas.microsoft.com/office/drawing/2014/main" val="2347187549"/>
                  </a:ext>
                </a:extLst>
              </a:tr>
              <a:tr h="507375">
                <a:tc>
                  <a:txBody>
                    <a:bodyPr/>
                    <a:lstStyle/>
                    <a:p>
                      <a:pPr algn="ctr"/>
                      <a:r>
                        <a:rPr lang="en-US" sz="2400" dirty="0"/>
                        <a:t>-1</a:t>
                      </a:r>
                    </a:p>
                  </a:txBody>
                  <a:tcPr/>
                </a:tc>
                <a:tc>
                  <a:txBody>
                    <a:bodyPr/>
                    <a:lstStyle/>
                    <a:p>
                      <a:pPr algn="ctr"/>
                      <a:r>
                        <a:rPr lang="en-US" sz="2400" dirty="0">
                          <a:solidFill>
                            <a:srgbClr val="FF0000"/>
                          </a:solidFill>
                        </a:rPr>
                        <a:t>-1</a:t>
                      </a:r>
                    </a:p>
                  </a:txBody>
                  <a:tcPr/>
                </a:tc>
                <a:tc>
                  <a:txBody>
                    <a:bodyPr/>
                    <a:lstStyle/>
                    <a:p>
                      <a:pPr algn="ctr"/>
                      <a:r>
                        <a:rPr lang="en-US" sz="2400" dirty="0"/>
                        <a:t>/</a:t>
                      </a:r>
                    </a:p>
                  </a:txBody>
                  <a:tcPr/>
                </a:tc>
                <a:tc>
                  <a:txBody>
                    <a:bodyPr/>
                    <a:lstStyle/>
                    <a:p>
                      <a:pPr algn="ctr"/>
                      <a:r>
                        <a:rPr lang="en-US" sz="2400" dirty="0"/>
                        <a:t>/</a:t>
                      </a:r>
                    </a:p>
                  </a:txBody>
                  <a:tcPr/>
                </a:tc>
                <a:extLst>
                  <a:ext uri="{0D108BD9-81ED-4DB2-BD59-A6C34878D82A}">
                    <a16:rowId xmlns:a16="http://schemas.microsoft.com/office/drawing/2014/main" val="3676232739"/>
                  </a:ext>
                </a:extLst>
              </a:tr>
            </a:tbl>
          </a:graphicData>
        </a:graphic>
      </p:graphicFrame>
      <p:sp>
        <p:nvSpPr>
          <p:cNvPr id="51" name="Oval 50">
            <a:extLst>
              <a:ext uri="{FF2B5EF4-FFF2-40B4-BE49-F238E27FC236}">
                <a16:creationId xmlns:a16="http://schemas.microsoft.com/office/drawing/2014/main" id="{8BA23D82-F58D-2141-B850-ECB988D37332}"/>
              </a:ext>
            </a:extLst>
          </p:cNvPr>
          <p:cNvSpPr/>
          <p:nvPr/>
        </p:nvSpPr>
        <p:spPr>
          <a:xfrm>
            <a:off x="7846264" y="1908840"/>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cxnSp>
        <p:nvCxnSpPr>
          <p:cNvPr id="52" name="Straight Connector 51">
            <a:extLst>
              <a:ext uri="{FF2B5EF4-FFF2-40B4-BE49-F238E27FC236}">
                <a16:creationId xmlns:a16="http://schemas.microsoft.com/office/drawing/2014/main" id="{89B7C048-D53A-3B4A-B647-66F8408EF7C3}"/>
              </a:ext>
            </a:extLst>
          </p:cNvPr>
          <p:cNvCxnSpPr/>
          <p:nvPr/>
        </p:nvCxnSpPr>
        <p:spPr>
          <a:xfrm>
            <a:off x="5491816" y="1132366"/>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8557AE4-3F3C-9E4C-919A-799130BE64BA}"/>
              </a:ext>
            </a:extLst>
          </p:cNvPr>
          <p:cNvSpPr txBox="1"/>
          <p:nvPr/>
        </p:nvSpPr>
        <p:spPr>
          <a:xfrm>
            <a:off x="2016669" y="1670814"/>
            <a:ext cx="324128" cy="461665"/>
          </a:xfrm>
          <a:prstGeom prst="rect">
            <a:avLst/>
          </a:prstGeom>
          <a:noFill/>
        </p:spPr>
        <p:txBody>
          <a:bodyPr wrap="none" rtlCol="0">
            <a:spAutoFit/>
          </a:bodyPr>
          <a:lstStyle/>
          <a:p>
            <a:r>
              <a:rPr lang="en-US" sz="2400" dirty="0"/>
              <a:t>v</a:t>
            </a:r>
          </a:p>
        </p:txBody>
      </p:sp>
      <p:sp>
        <p:nvSpPr>
          <p:cNvPr id="8" name="TextBox 7">
            <a:extLst>
              <a:ext uri="{FF2B5EF4-FFF2-40B4-BE49-F238E27FC236}">
                <a16:creationId xmlns:a16="http://schemas.microsoft.com/office/drawing/2014/main" id="{7EE12D51-0410-1147-92F9-4D86E76CF5E8}"/>
              </a:ext>
            </a:extLst>
          </p:cNvPr>
          <p:cNvSpPr txBox="1"/>
          <p:nvPr/>
        </p:nvSpPr>
        <p:spPr>
          <a:xfrm>
            <a:off x="6168868" y="4448908"/>
            <a:ext cx="3059719" cy="1754326"/>
          </a:xfrm>
          <a:prstGeom prst="rect">
            <a:avLst/>
          </a:prstGeom>
          <a:noFill/>
        </p:spPr>
        <p:txBody>
          <a:bodyPr wrap="square" rtlCol="0">
            <a:spAutoFit/>
          </a:bodyPr>
          <a:lstStyle/>
          <a:p>
            <a:r>
              <a:rPr lang="en-US" sz="3600" strike="sngStrike" dirty="0" err="1"/>
              <a:t>makeSet</a:t>
            </a:r>
            <a:r>
              <a:rPr lang="en-US" sz="3600" strike="sngStrike" dirty="0"/>
              <a:t>(u)</a:t>
            </a:r>
          </a:p>
          <a:p>
            <a:r>
              <a:rPr lang="en-US" sz="3600" strike="sngStrike" dirty="0" err="1"/>
              <a:t>makeSet</a:t>
            </a:r>
            <a:r>
              <a:rPr lang="en-US" sz="3600" strike="sngStrike" dirty="0"/>
              <a:t>(v)</a:t>
            </a:r>
          </a:p>
          <a:p>
            <a:r>
              <a:rPr lang="en-US" sz="3600" dirty="0"/>
              <a:t>union(u, v)</a:t>
            </a:r>
          </a:p>
        </p:txBody>
      </p:sp>
      <p:sp>
        <p:nvSpPr>
          <p:cNvPr id="14" name="TextBox 13">
            <a:extLst>
              <a:ext uri="{FF2B5EF4-FFF2-40B4-BE49-F238E27FC236}">
                <a16:creationId xmlns:a16="http://schemas.microsoft.com/office/drawing/2014/main" id="{076A5B66-8BDB-1745-960D-5F76051C29D1}"/>
              </a:ext>
            </a:extLst>
          </p:cNvPr>
          <p:cNvSpPr txBox="1"/>
          <p:nvPr/>
        </p:nvSpPr>
        <p:spPr>
          <a:xfrm>
            <a:off x="484868" y="1514938"/>
            <a:ext cx="5006948" cy="369332"/>
          </a:xfrm>
          <a:prstGeom prst="rect">
            <a:avLst/>
          </a:prstGeom>
          <a:noFill/>
        </p:spPr>
        <p:txBody>
          <a:bodyPr wrap="none" rtlCol="0">
            <a:spAutoFit/>
          </a:bodyPr>
          <a:lstStyle/>
          <a:p>
            <a:r>
              <a:rPr lang="en-US" dirty="0"/>
              <a:t>note: formula to store in root nodes is negative size</a:t>
            </a:r>
          </a:p>
        </p:txBody>
      </p:sp>
    </p:spTree>
    <p:extLst>
      <p:ext uri="{BB962C8B-B14F-4D97-AF65-F5344CB8AC3E}">
        <p14:creationId xmlns:p14="http://schemas.microsoft.com/office/powerpoint/2010/main" val="4036553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411A-0CFB-444E-B2F7-3831754773BB}"/>
              </a:ext>
            </a:extLst>
          </p:cNvPr>
          <p:cNvSpPr>
            <a:spLocks noGrp="1"/>
          </p:cNvSpPr>
          <p:nvPr>
            <p:ph type="title"/>
          </p:nvPr>
        </p:nvSpPr>
        <p:spPr/>
        <p:txBody>
          <a:bodyPr>
            <a:normAutofit fontScale="90000"/>
          </a:bodyPr>
          <a:lstStyle/>
          <a:p>
            <a:r>
              <a:rPr lang="en-US" dirty="0"/>
              <a:t>2. </a:t>
            </a:r>
            <a:r>
              <a:rPr lang="en-US" dirty="0" err="1"/>
              <a:t>QuickUnionTrees</a:t>
            </a:r>
            <a:r>
              <a:rPr lang="en-US" dirty="0"/>
              <a:t> implementation:</a:t>
            </a:r>
            <a:br>
              <a:rPr lang="en-US" dirty="0"/>
            </a:br>
            <a:r>
              <a:rPr lang="en-US" dirty="0" err="1">
                <a:latin typeface="Courier New" panose="02070309020205020404" pitchFamily="49" charset="0"/>
                <a:cs typeface="Courier New" panose="02070309020205020404" pitchFamily="49" charset="0"/>
              </a:rPr>
              <a:t>findSet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valueA</a:t>
            </a:r>
            <a:r>
              <a:rPr lang="en-US" dirty="0">
                <a:latin typeface="Courier New" panose="02070309020205020404" pitchFamily="49" charset="0"/>
                <a:cs typeface="Courier New" panose="02070309020205020404" pitchFamily="49" charset="0"/>
              </a:rPr>
              <a:t>)</a:t>
            </a:r>
            <a:endParaRPr lang="en-US" dirty="0"/>
          </a:p>
        </p:txBody>
      </p:sp>
      <p:sp>
        <p:nvSpPr>
          <p:cNvPr id="3" name="Content Placeholder 2">
            <a:extLst>
              <a:ext uri="{FF2B5EF4-FFF2-40B4-BE49-F238E27FC236}">
                <a16:creationId xmlns:a16="http://schemas.microsoft.com/office/drawing/2014/main" id="{0D3814B1-9869-1A44-8835-F758E9BFA67A}"/>
              </a:ext>
            </a:extLst>
          </p:cNvPr>
          <p:cNvSpPr>
            <a:spLocks noGrp="1"/>
          </p:cNvSpPr>
          <p:nvPr>
            <p:ph idx="1"/>
          </p:nvPr>
        </p:nvSpPr>
        <p:spPr>
          <a:xfrm>
            <a:off x="502371" y="1476733"/>
            <a:ext cx="7243135" cy="4845504"/>
          </a:xfrm>
        </p:spPr>
        <p:txBody>
          <a:bodyPr>
            <a:normAutofit fontScale="77500" lnSpcReduction="20000"/>
          </a:bodyPr>
          <a:lstStyle/>
          <a:p>
            <a:r>
              <a:rPr lang="en-US" dirty="0" err="1"/>
              <a:t>findSet</a:t>
            </a:r>
            <a:r>
              <a:rPr lang="en-US" dirty="0"/>
              <a:t> has to be different though … </a:t>
            </a:r>
          </a:p>
          <a:p>
            <a:r>
              <a:rPr lang="en-US" dirty="0"/>
              <a:t>They all have access to the root node because all the links point up – we can use the root node as our id / representative. </a:t>
            </a:r>
          </a:p>
          <a:p>
            <a:endParaRPr lang="en-US" dirty="0"/>
          </a:p>
          <a:p>
            <a:r>
              <a:rPr lang="en-US" dirty="0" err="1">
                <a:latin typeface="Courier New" panose="02070309020205020404" pitchFamily="49" charset="0"/>
                <a:cs typeface="Courier New" panose="02070309020205020404" pitchFamily="49" charset="0"/>
              </a:rPr>
              <a:t>findSet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valueA</a:t>
            </a:r>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jump to </a:t>
            </a:r>
            <a:r>
              <a:rPr lang="en-US" dirty="0" err="1">
                <a:latin typeface="Courier New" panose="02070309020205020404" pitchFamily="49" charset="0"/>
                <a:cs typeface="Courier New" panose="02070309020205020404" pitchFamily="49" charset="0"/>
              </a:rPr>
              <a:t>valueA</a:t>
            </a:r>
            <a:r>
              <a:rPr lang="en-US" dirty="0">
                <a:latin typeface="Courier New" panose="02070309020205020404" pitchFamily="49" charset="0"/>
                <a:cs typeface="Courier New" panose="02070309020205020404" pitchFamily="49" charset="0"/>
              </a:rPr>
              <a:t> node</a:t>
            </a:r>
          </a:p>
          <a:p>
            <a:r>
              <a:rPr lang="en-US" dirty="0">
                <a:latin typeface="Courier New" panose="02070309020205020404" pitchFamily="49" charset="0"/>
                <a:cs typeface="Courier New" panose="02070309020205020404" pitchFamily="49" charset="0"/>
              </a:rPr>
              <a:t>    travel upwards till root</a:t>
            </a:r>
          </a:p>
          <a:p>
            <a:r>
              <a:rPr lang="en-US" dirty="0">
                <a:latin typeface="Courier New" panose="02070309020205020404" pitchFamily="49" charset="0"/>
                <a:cs typeface="Courier New" panose="02070309020205020404" pitchFamily="49" charset="0"/>
              </a:rPr>
              <a:t>    return ID for set (in this case the node itself)</a:t>
            </a:r>
          </a:p>
          <a:p>
            <a:r>
              <a:rPr lang="en-US" dirty="0">
                <a:latin typeface="Courier New" panose="02070309020205020404" pitchFamily="49" charset="0"/>
                <a:cs typeface="Courier New" panose="02070309020205020404" pitchFamily="49" charset="0"/>
              </a:rPr>
              <a:t>}</a:t>
            </a:r>
          </a:p>
          <a:p>
            <a:endParaRPr lang="en-US" dirty="0"/>
          </a:p>
          <a:p>
            <a:pPr marL="0" indent="0">
              <a:buNone/>
            </a:pPr>
            <a:r>
              <a:rPr lang="en-US" dirty="0"/>
              <a:t>  </a:t>
            </a:r>
            <a:r>
              <a:rPr lang="en-US" dirty="0" err="1"/>
              <a:t>findSet</a:t>
            </a:r>
            <a:r>
              <a:rPr lang="en-US" dirty="0"/>
              <a:t>(5) == 1 node</a:t>
            </a:r>
          </a:p>
          <a:p>
            <a:r>
              <a:rPr lang="en-US" dirty="0" err="1"/>
              <a:t>findSet</a:t>
            </a:r>
            <a:r>
              <a:rPr lang="en-US" dirty="0"/>
              <a:t>(9) == 9 node</a:t>
            </a:r>
          </a:p>
          <a:p>
            <a:r>
              <a:rPr lang="en-US" dirty="0"/>
              <a:t>they’re in the same set because they have the same representative!</a:t>
            </a:r>
          </a:p>
        </p:txBody>
      </p:sp>
      <p:sp>
        <p:nvSpPr>
          <p:cNvPr id="4" name="Footer Placeholder 3">
            <a:extLst>
              <a:ext uri="{FF2B5EF4-FFF2-40B4-BE49-F238E27FC236}">
                <a16:creationId xmlns:a16="http://schemas.microsoft.com/office/drawing/2014/main" id="{78CC2DE9-4BB0-8C40-B67D-A19FC994C9C3}"/>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352B89AA-C5C8-CF44-BC56-EDA8CE98D7BF}"/>
              </a:ext>
            </a:extLst>
          </p:cNvPr>
          <p:cNvSpPr>
            <a:spLocks noGrp="1"/>
          </p:cNvSpPr>
          <p:nvPr>
            <p:ph type="sldNum" sz="quarter" idx="12"/>
          </p:nvPr>
        </p:nvSpPr>
        <p:spPr/>
        <p:txBody>
          <a:bodyPr/>
          <a:lstStyle/>
          <a:p>
            <a:fld id="{659665DE-58FC-41F4-AC58-2C90A5E00527}" type="slidenum">
              <a:rPr lang="en-US" smtClean="0"/>
              <a:t>5</a:t>
            </a:fld>
            <a:endParaRPr lang="en-US"/>
          </a:p>
        </p:txBody>
      </p:sp>
      <p:grpSp>
        <p:nvGrpSpPr>
          <p:cNvPr id="86" name="Group 85">
            <a:extLst>
              <a:ext uri="{FF2B5EF4-FFF2-40B4-BE49-F238E27FC236}">
                <a16:creationId xmlns:a16="http://schemas.microsoft.com/office/drawing/2014/main" id="{2211E574-2B10-5F4E-A572-6CA2E85A15D6}"/>
              </a:ext>
            </a:extLst>
          </p:cNvPr>
          <p:cNvGrpSpPr/>
          <p:nvPr/>
        </p:nvGrpSpPr>
        <p:grpSpPr>
          <a:xfrm>
            <a:off x="9397280" y="2625631"/>
            <a:ext cx="306091" cy="388576"/>
            <a:chOff x="4033946" y="330026"/>
            <a:chExt cx="369435" cy="490105"/>
          </a:xfrm>
        </p:grpSpPr>
        <p:sp>
          <p:nvSpPr>
            <p:cNvPr id="87" name="Oval 86">
              <a:extLst>
                <a:ext uri="{FF2B5EF4-FFF2-40B4-BE49-F238E27FC236}">
                  <a16:creationId xmlns:a16="http://schemas.microsoft.com/office/drawing/2014/main" id="{9B31FD8E-150A-CA4F-9550-B7658BAD991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8" name="TextBox 87">
              <a:extLst>
                <a:ext uri="{FF2B5EF4-FFF2-40B4-BE49-F238E27FC236}">
                  <a16:creationId xmlns:a16="http://schemas.microsoft.com/office/drawing/2014/main" id="{A922F636-85A5-8A4A-A1C6-3A491296BEAE}"/>
                </a:ext>
              </a:extLst>
            </p:cNvPr>
            <p:cNvSpPr txBox="1"/>
            <p:nvPr/>
          </p:nvSpPr>
          <p:spPr>
            <a:xfrm>
              <a:off x="4033946" y="330026"/>
              <a:ext cx="369435" cy="490105"/>
            </a:xfrm>
            <a:prstGeom prst="rect">
              <a:avLst/>
            </a:prstGeom>
            <a:noFill/>
          </p:spPr>
          <p:txBody>
            <a:bodyPr wrap="square" rtlCol="0">
              <a:spAutoFit/>
            </a:bodyPr>
            <a:lstStyle/>
            <a:p>
              <a:r>
                <a:rPr lang="en-US" sz="1600" dirty="0"/>
                <a:t>1</a:t>
              </a:r>
            </a:p>
          </p:txBody>
        </p:sp>
      </p:grpSp>
      <p:sp>
        <p:nvSpPr>
          <p:cNvPr id="89" name="Rounded Rectangle 88">
            <a:extLst>
              <a:ext uri="{FF2B5EF4-FFF2-40B4-BE49-F238E27FC236}">
                <a16:creationId xmlns:a16="http://schemas.microsoft.com/office/drawing/2014/main" id="{A0BC8C03-9EA1-2945-817B-DE4AC9EC4F4A}"/>
              </a:ext>
            </a:extLst>
          </p:cNvPr>
          <p:cNvSpPr/>
          <p:nvPr/>
        </p:nvSpPr>
        <p:spPr>
          <a:xfrm>
            <a:off x="8317020" y="2112392"/>
            <a:ext cx="2703805" cy="2633216"/>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90" name="Group 89">
            <a:extLst>
              <a:ext uri="{FF2B5EF4-FFF2-40B4-BE49-F238E27FC236}">
                <a16:creationId xmlns:a16="http://schemas.microsoft.com/office/drawing/2014/main" id="{AABDE2DE-9928-2844-9249-77C68646AB53}"/>
              </a:ext>
            </a:extLst>
          </p:cNvPr>
          <p:cNvGrpSpPr/>
          <p:nvPr/>
        </p:nvGrpSpPr>
        <p:grpSpPr>
          <a:xfrm>
            <a:off x="9909379" y="3149231"/>
            <a:ext cx="391381" cy="388576"/>
            <a:chOff x="4020857" y="315514"/>
            <a:chExt cx="472375" cy="490105"/>
          </a:xfrm>
        </p:grpSpPr>
        <p:sp>
          <p:nvSpPr>
            <p:cNvPr id="91" name="Oval 90">
              <a:extLst>
                <a:ext uri="{FF2B5EF4-FFF2-40B4-BE49-F238E27FC236}">
                  <a16:creationId xmlns:a16="http://schemas.microsoft.com/office/drawing/2014/main" id="{75454403-2372-E545-B9B6-F75B49C6E55A}"/>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2" name="TextBox 91">
              <a:extLst>
                <a:ext uri="{FF2B5EF4-FFF2-40B4-BE49-F238E27FC236}">
                  <a16:creationId xmlns:a16="http://schemas.microsoft.com/office/drawing/2014/main" id="{9B383ECE-0255-A44F-92D8-8DE5B7B0FACA}"/>
                </a:ext>
              </a:extLst>
            </p:cNvPr>
            <p:cNvSpPr txBox="1"/>
            <p:nvPr/>
          </p:nvSpPr>
          <p:spPr>
            <a:xfrm>
              <a:off x="4020857" y="315514"/>
              <a:ext cx="472375" cy="490105"/>
            </a:xfrm>
            <a:prstGeom prst="rect">
              <a:avLst/>
            </a:prstGeom>
            <a:noFill/>
          </p:spPr>
          <p:txBody>
            <a:bodyPr wrap="square" rtlCol="0">
              <a:spAutoFit/>
            </a:bodyPr>
            <a:lstStyle/>
            <a:p>
              <a:r>
                <a:rPr lang="en-US" sz="1600" dirty="0"/>
                <a:t>6</a:t>
              </a:r>
            </a:p>
          </p:txBody>
        </p:sp>
      </p:grpSp>
      <p:grpSp>
        <p:nvGrpSpPr>
          <p:cNvPr id="93" name="Group 92">
            <a:extLst>
              <a:ext uri="{FF2B5EF4-FFF2-40B4-BE49-F238E27FC236}">
                <a16:creationId xmlns:a16="http://schemas.microsoft.com/office/drawing/2014/main" id="{E8808B1F-6256-EA41-A9F9-9DCE7D355E18}"/>
              </a:ext>
            </a:extLst>
          </p:cNvPr>
          <p:cNvGrpSpPr/>
          <p:nvPr/>
        </p:nvGrpSpPr>
        <p:grpSpPr>
          <a:xfrm>
            <a:off x="8410925" y="3686091"/>
            <a:ext cx="306091" cy="388576"/>
            <a:chOff x="4033946" y="330026"/>
            <a:chExt cx="369435" cy="490105"/>
          </a:xfrm>
        </p:grpSpPr>
        <p:sp>
          <p:nvSpPr>
            <p:cNvPr id="94" name="Oval 93">
              <a:extLst>
                <a:ext uri="{FF2B5EF4-FFF2-40B4-BE49-F238E27FC236}">
                  <a16:creationId xmlns:a16="http://schemas.microsoft.com/office/drawing/2014/main" id="{B5ABFC08-0350-CE48-9813-962448F36B20}"/>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5" name="TextBox 94">
              <a:extLst>
                <a:ext uri="{FF2B5EF4-FFF2-40B4-BE49-F238E27FC236}">
                  <a16:creationId xmlns:a16="http://schemas.microsoft.com/office/drawing/2014/main" id="{84DEF4D4-9540-5F44-B02F-5D3AEB97D1D5}"/>
                </a:ext>
              </a:extLst>
            </p:cNvPr>
            <p:cNvSpPr txBox="1"/>
            <p:nvPr/>
          </p:nvSpPr>
          <p:spPr>
            <a:xfrm>
              <a:off x="4033946" y="330026"/>
              <a:ext cx="369435" cy="490105"/>
            </a:xfrm>
            <a:prstGeom prst="rect">
              <a:avLst/>
            </a:prstGeom>
            <a:noFill/>
          </p:spPr>
          <p:txBody>
            <a:bodyPr wrap="square" rtlCol="0">
              <a:spAutoFit/>
            </a:bodyPr>
            <a:lstStyle/>
            <a:p>
              <a:r>
                <a:rPr lang="en-US" sz="1600" dirty="0"/>
                <a:t>3</a:t>
              </a:r>
            </a:p>
          </p:txBody>
        </p:sp>
      </p:grpSp>
      <p:cxnSp>
        <p:nvCxnSpPr>
          <p:cNvPr id="96" name="Straight Arrow Connector 95">
            <a:extLst>
              <a:ext uri="{FF2B5EF4-FFF2-40B4-BE49-F238E27FC236}">
                <a16:creationId xmlns:a16="http://schemas.microsoft.com/office/drawing/2014/main" id="{F1E5D033-B38F-6A47-8C4C-101397BBFE72}"/>
              </a:ext>
            </a:extLst>
          </p:cNvPr>
          <p:cNvCxnSpPr>
            <a:cxnSpLocks/>
            <a:stCxn id="114" idx="0"/>
          </p:cNvCxnSpPr>
          <p:nvPr/>
        </p:nvCxnSpPr>
        <p:spPr>
          <a:xfrm flipV="1">
            <a:off x="9902735" y="3460863"/>
            <a:ext cx="149358" cy="22522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BA742E43-A416-1A49-B1BA-2B76E2D6A2C7}"/>
              </a:ext>
            </a:extLst>
          </p:cNvPr>
          <p:cNvCxnSpPr>
            <a:cxnSpLocks/>
            <a:stCxn id="92" idx="0"/>
            <a:endCxn id="88" idx="2"/>
          </p:cNvCxnSpPr>
          <p:nvPr/>
        </p:nvCxnSpPr>
        <p:spPr>
          <a:xfrm flipH="1" flipV="1">
            <a:off x="9550326" y="3014207"/>
            <a:ext cx="554744" cy="13502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3A1BCE6A-21A1-E947-8C11-0056FE439CF9}"/>
              </a:ext>
            </a:extLst>
          </p:cNvPr>
          <p:cNvGrpSpPr/>
          <p:nvPr/>
        </p:nvGrpSpPr>
        <p:grpSpPr>
          <a:xfrm>
            <a:off x="8773421" y="3686091"/>
            <a:ext cx="369695" cy="388576"/>
            <a:chOff x="4025392" y="338513"/>
            <a:chExt cx="446200" cy="490105"/>
          </a:xfrm>
        </p:grpSpPr>
        <p:sp>
          <p:nvSpPr>
            <p:cNvPr id="99" name="Oval 98">
              <a:extLst>
                <a:ext uri="{FF2B5EF4-FFF2-40B4-BE49-F238E27FC236}">
                  <a16:creationId xmlns:a16="http://schemas.microsoft.com/office/drawing/2014/main" id="{9FCBB11C-650E-484E-AF36-489D621C60A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0" name="TextBox 99">
              <a:extLst>
                <a:ext uri="{FF2B5EF4-FFF2-40B4-BE49-F238E27FC236}">
                  <a16:creationId xmlns:a16="http://schemas.microsoft.com/office/drawing/2014/main" id="{142EF2BD-B5D9-7049-B82C-CF24DB20F3C3}"/>
                </a:ext>
              </a:extLst>
            </p:cNvPr>
            <p:cNvSpPr txBox="1"/>
            <p:nvPr/>
          </p:nvSpPr>
          <p:spPr>
            <a:xfrm>
              <a:off x="4025392" y="338513"/>
              <a:ext cx="446200" cy="490105"/>
            </a:xfrm>
            <a:prstGeom prst="rect">
              <a:avLst/>
            </a:prstGeom>
            <a:noFill/>
          </p:spPr>
          <p:txBody>
            <a:bodyPr wrap="square" rtlCol="0">
              <a:spAutoFit/>
            </a:bodyPr>
            <a:lstStyle/>
            <a:p>
              <a:r>
                <a:rPr lang="en-US" sz="1600" dirty="0"/>
                <a:t>4</a:t>
              </a:r>
            </a:p>
          </p:txBody>
        </p:sp>
      </p:grpSp>
      <p:cxnSp>
        <p:nvCxnSpPr>
          <p:cNvPr id="101" name="Straight Arrow Connector 100">
            <a:extLst>
              <a:ext uri="{FF2B5EF4-FFF2-40B4-BE49-F238E27FC236}">
                <a16:creationId xmlns:a16="http://schemas.microsoft.com/office/drawing/2014/main" id="{9A62A4A0-8B1B-4B45-A163-2AEED3494D75}"/>
              </a:ext>
            </a:extLst>
          </p:cNvPr>
          <p:cNvCxnSpPr>
            <a:cxnSpLocks/>
            <a:stCxn id="104" idx="0"/>
            <a:endCxn id="88" idx="2"/>
          </p:cNvCxnSpPr>
          <p:nvPr/>
        </p:nvCxnSpPr>
        <p:spPr>
          <a:xfrm flipV="1">
            <a:off x="8926467" y="3014207"/>
            <a:ext cx="623859" cy="14504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E85B1D78-5893-2E45-878A-3264D7B5F244}"/>
              </a:ext>
            </a:extLst>
          </p:cNvPr>
          <p:cNvGrpSpPr/>
          <p:nvPr/>
        </p:nvGrpSpPr>
        <p:grpSpPr>
          <a:xfrm>
            <a:off x="8773421" y="3159256"/>
            <a:ext cx="306091" cy="388576"/>
            <a:chOff x="4033946" y="330026"/>
            <a:chExt cx="369435" cy="490105"/>
          </a:xfrm>
        </p:grpSpPr>
        <p:sp>
          <p:nvSpPr>
            <p:cNvPr id="103" name="Oval 102">
              <a:extLst>
                <a:ext uri="{FF2B5EF4-FFF2-40B4-BE49-F238E27FC236}">
                  <a16:creationId xmlns:a16="http://schemas.microsoft.com/office/drawing/2014/main" id="{7821D01E-4399-2B49-B2FB-F7335E91179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4" name="TextBox 103">
              <a:extLst>
                <a:ext uri="{FF2B5EF4-FFF2-40B4-BE49-F238E27FC236}">
                  <a16:creationId xmlns:a16="http://schemas.microsoft.com/office/drawing/2014/main" id="{5BF59463-E2FD-5C4C-BAB6-755A5AC55CE0}"/>
                </a:ext>
              </a:extLst>
            </p:cNvPr>
            <p:cNvSpPr txBox="1"/>
            <p:nvPr/>
          </p:nvSpPr>
          <p:spPr>
            <a:xfrm>
              <a:off x="4033946" y="330026"/>
              <a:ext cx="369435" cy="490105"/>
            </a:xfrm>
            <a:prstGeom prst="rect">
              <a:avLst/>
            </a:prstGeom>
            <a:noFill/>
          </p:spPr>
          <p:txBody>
            <a:bodyPr wrap="square" rtlCol="0">
              <a:spAutoFit/>
            </a:bodyPr>
            <a:lstStyle/>
            <a:p>
              <a:r>
                <a:rPr lang="en-US" sz="1600" dirty="0"/>
                <a:t>2</a:t>
              </a:r>
            </a:p>
          </p:txBody>
        </p:sp>
      </p:grpSp>
      <p:cxnSp>
        <p:nvCxnSpPr>
          <p:cNvPr id="105" name="Straight Arrow Connector 104">
            <a:extLst>
              <a:ext uri="{FF2B5EF4-FFF2-40B4-BE49-F238E27FC236}">
                <a16:creationId xmlns:a16="http://schemas.microsoft.com/office/drawing/2014/main" id="{A8D855D1-7817-E14B-B5E5-151EE2E7E8DC}"/>
              </a:ext>
            </a:extLst>
          </p:cNvPr>
          <p:cNvCxnSpPr>
            <a:cxnSpLocks/>
            <a:stCxn id="95" idx="0"/>
            <a:endCxn id="104" idx="2"/>
          </p:cNvCxnSpPr>
          <p:nvPr/>
        </p:nvCxnSpPr>
        <p:spPr>
          <a:xfrm flipV="1">
            <a:off x="8563971" y="3547832"/>
            <a:ext cx="362496" cy="13825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06" name="Group 105">
            <a:extLst>
              <a:ext uri="{FF2B5EF4-FFF2-40B4-BE49-F238E27FC236}">
                <a16:creationId xmlns:a16="http://schemas.microsoft.com/office/drawing/2014/main" id="{3E536850-0604-2742-BC44-77AA9B26286F}"/>
              </a:ext>
            </a:extLst>
          </p:cNvPr>
          <p:cNvGrpSpPr/>
          <p:nvPr/>
        </p:nvGrpSpPr>
        <p:grpSpPr>
          <a:xfrm>
            <a:off x="10124880" y="3649713"/>
            <a:ext cx="418023" cy="671176"/>
            <a:chOff x="4033945" y="330026"/>
            <a:chExt cx="504530" cy="846546"/>
          </a:xfrm>
        </p:grpSpPr>
        <p:sp>
          <p:nvSpPr>
            <p:cNvPr id="107" name="Oval 106">
              <a:extLst>
                <a:ext uri="{FF2B5EF4-FFF2-40B4-BE49-F238E27FC236}">
                  <a16:creationId xmlns:a16="http://schemas.microsoft.com/office/drawing/2014/main" id="{37B05BA5-67E4-5E4E-9124-5AB0B4FDFC9A}"/>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8" name="TextBox 107">
              <a:extLst>
                <a:ext uri="{FF2B5EF4-FFF2-40B4-BE49-F238E27FC236}">
                  <a16:creationId xmlns:a16="http://schemas.microsoft.com/office/drawing/2014/main" id="{F2972315-3A7A-924B-A9B3-5A5B56622A7A}"/>
                </a:ext>
              </a:extLst>
            </p:cNvPr>
            <p:cNvSpPr txBox="1"/>
            <p:nvPr/>
          </p:nvSpPr>
          <p:spPr>
            <a:xfrm>
              <a:off x="4033945" y="330026"/>
              <a:ext cx="504530" cy="846546"/>
            </a:xfrm>
            <a:prstGeom prst="rect">
              <a:avLst/>
            </a:prstGeom>
            <a:noFill/>
          </p:spPr>
          <p:txBody>
            <a:bodyPr wrap="square" rtlCol="0">
              <a:spAutoFit/>
            </a:bodyPr>
            <a:lstStyle/>
            <a:p>
              <a:r>
                <a:rPr lang="en-US" sz="1600" dirty="0"/>
                <a:t>10</a:t>
              </a:r>
            </a:p>
          </p:txBody>
        </p:sp>
      </p:grpSp>
      <p:grpSp>
        <p:nvGrpSpPr>
          <p:cNvPr id="109" name="Group 108">
            <a:extLst>
              <a:ext uri="{FF2B5EF4-FFF2-40B4-BE49-F238E27FC236}">
                <a16:creationId xmlns:a16="http://schemas.microsoft.com/office/drawing/2014/main" id="{9D6FCAE5-0F6F-9B42-93AB-9355251C3BD1}"/>
              </a:ext>
            </a:extLst>
          </p:cNvPr>
          <p:cNvGrpSpPr/>
          <p:nvPr/>
        </p:nvGrpSpPr>
        <p:grpSpPr>
          <a:xfrm>
            <a:off x="9188945" y="3686091"/>
            <a:ext cx="306091" cy="388576"/>
            <a:chOff x="4033946" y="330026"/>
            <a:chExt cx="369435" cy="490105"/>
          </a:xfrm>
        </p:grpSpPr>
        <p:sp>
          <p:nvSpPr>
            <p:cNvPr id="110" name="Oval 109">
              <a:extLst>
                <a:ext uri="{FF2B5EF4-FFF2-40B4-BE49-F238E27FC236}">
                  <a16:creationId xmlns:a16="http://schemas.microsoft.com/office/drawing/2014/main" id="{105C4926-05E1-1248-88E7-3C506603BB6A}"/>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1" name="TextBox 110">
              <a:extLst>
                <a:ext uri="{FF2B5EF4-FFF2-40B4-BE49-F238E27FC236}">
                  <a16:creationId xmlns:a16="http://schemas.microsoft.com/office/drawing/2014/main" id="{5DB22683-6607-564A-965E-46201C2A0BEC}"/>
                </a:ext>
              </a:extLst>
            </p:cNvPr>
            <p:cNvSpPr txBox="1"/>
            <p:nvPr/>
          </p:nvSpPr>
          <p:spPr>
            <a:xfrm>
              <a:off x="4033946" y="330026"/>
              <a:ext cx="369435" cy="490105"/>
            </a:xfrm>
            <a:prstGeom prst="rect">
              <a:avLst/>
            </a:prstGeom>
            <a:noFill/>
          </p:spPr>
          <p:txBody>
            <a:bodyPr wrap="square" rtlCol="0">
              <a:spAutoFit/>
            </a:bodyPr>
            <a:lstStyle/>
            <a:p>
              <a:r>
                <a:rPr lang="en-US" sz="1600" dirty="0"/>
                <a:t>5</a:t>
              </a:r>
            </a:p>
          </p:txBody>
        </p:sp>
      </p:grpSp>
      <p:grpSp>
        <p:nvGrpSpPr>
          <p:cNvPr id="112" name="Group 111">
            <a:extLst>
              <a:ext uri="{FF2B5EF4-FFF2-40B4-BE49-F238E27FC236}">
                <a16:creationId xmlns:a16="http://schemas.microsoft.com/office/drawing/2014/main" id="{176C4E2A-744D-004F-9181-17316CAE4C0C}"/>
              </a:ext>
            </a:extLst>
          </p:cNvPr>
          <p:cNvGrpSpPr/>
          <p:nvPr/>
        </p:nvGrpSpPr>
        <p:grpSpPr>
          <a:xfrm>
            <a:off x="9693723" y="3686091"/>
            <a:ext cx="418023" cy="388576"/>
            <a:chOff x="4033945" y="330026"/>
            <a:chExt cx="504530" cy="490105"/>
          </a:xfrm>
        </p:grpSpPr>
        <p:sp>
          <p:nvSpPr>
            <p:cNvPr id="113" name="Oval 112">
              <a:extLst>
                <a:ext uri="{FF2B5EF4-FFF2-40B4-BE49-F238E27FC236}">
                  <a16:creationId xmlns:a16="http://schemas.microsoft.com/office/drawing/2014/main" id="{5BB37B25-90A2-D24E-8D10-2F3FA53849D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4" name="TextBox 113">
              <a:extLst>
                <a:ext uri="{FF2B5EF4-FFF2-40B4-BE49-F238E27FC236}">
                  <a16:creationId xmlns:a16="http://schemas.microsoft.com/office/drawing/2014/main" id="{3660D052-19F3-7F43-B0EB-6F4E8117AC04}"/>
                </a:ext>
              </a:extLst>
            </p:cNvPr>
            <p:cNvSpPr txBox="1"/>
            <p:nvPr/>
          </p:nvSpPr>
          <p:spPr>
            <a:xfrm>
              <a:off x="4033945" y="330026"/>
              <a:ext cx="504530" cy="490105"/>
            </a:xfrm>
            <a:prstGeom prst="rect">
              <a:avLst/>
            </a:prstGeom>
            <a:noFill/>
          </p:spPr>
          <p:txBody>
            <a:bodyPr wrap="square" rtlCol="0">
              <a:spAutoFit/>
            </a:bodyPr>
            <a:lstStyle/>
            <a:p>
              <a:r>
                <a:rPr lang="en-US" sz="1600" dirty="0"/>
                <a:t>7</a:t>
              </a:r>
            </a:p>
          </p:txBody>
        </p:sp>
      </p:grpSp>
      <p:cxnSp>
        <p:nvCxnSpPr>
          <p:cNvPr id="115" name="Straight Arrow Connector 114">
            <a:extLst>
              <a:ext uri="{FF2B5EF4-FFF2-40B4-BE49-F238E27FC236}">
                <a16:creationId xmlns:a16="http://schemas.microsoft.com/office/drawing/2014/main" id="{7966D3BB-F141-BF4A-8605-E9238025E691}"/>
              </a:ext>
            </a:extLst>
          </p:cNvPr>
          <p:cNvCxnSpPr>
            <a:cxnSpLocks/>
            <a:stCxn id="100" idx="0"/>
            <a:endCxn id="104" idx="2"/>
          </p:cNvCxnSpPr>
          <p:nvPr/>
        </p:nvCxnSpPr>
        <p:spPr>
          <a:xfrm flipH="1" flipV="1">
            <a:off x="8926467" y="3547832"/>
            <a:ext cx="31802" cy="13825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76E8D6B6-53D3-FD40-A6C8-291C8E36DF09}"/>
              </a:ext>
            </a:extLst>
          </p:cNvPr>
          <p:cNvCxnSpPr>
            <a:cxnSpLocks/>
            <a:stCxn id="111" idx="0"/>
            <a:endCxn id="104" idx="2"/>
          </p:cNvCxnSpPr>
          <p:nvPr/>
        </p:nvCxnSpPr>
        <p:spPr>
          <a:xfrm flipH="1" flipV="1">
            <a:off x="8926467" y="3547832"/>
            <a:ext cx="415524" cy="13825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49F12544-4D0D-FB4E-B47A-F33FE3340489}"/>
              </a:ext>
            </a:extLst>
          </p:cNvPr>
          <p:cNvCxnSpPr>
            <a:cxnSpLocks/>
            <a:stCxn id="108" idx="0"/>
          </p:cNvCxnSpPr>
          <p:nvPr/>
        </p:nvCxnSpPr>
        <p:spPr>
          <a:xfrm flipH="1" flipV="1">
            <a:off x="10052094" y="3460863"/>
            <a:ext cx="281798" cy="1888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770A46A4-A916-6748-A23E-80E946F2043D}"/>
              </a:ext>
            </a:extLst>
          </p:cNvPr>
          <p:cNvCxnSpPr>
            <a:cxnSpLocks/>
            <a:stCxn id="124" idx="0"/>
            <a:endCxn id="114" idx="2"/>
          </p:cNvCxnSpPr>
          <p:nvPr/>
        </p:nvCxnSpPr>
        <p:spPr>
          <a:xfrm flipV="1">
            <a:off x="9645839" y="4074667"/>
            <a:ext cx="256896" cy="27751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19" name="Group 118">
            <a:extLst>
              <a:ext uri="{FF2B5EF4-FFF2-40B4-BE49-F238E27FC236}">
                <a16:creationId xmlns:a16="http://schemas.microsoft.com/office/drawing/2014/main" id="{8C45ABCA-2465-394E-B54B-6E73AD46F661}"/>
              </a:ext>
            </a:extLst>
          </p:cNvPr>
          <p:cNvGrpSpPr/>
          <p:nvPr/>
        </p:nvGrpSpPr>
        <p:grpSpPr>
          <a:xfrm>
            <a:off x="9867982" y="4352179"/>
            <a:ext cx="306091" cy="388576"/>
            <a:chOff x="4033946" y="330026"/>
            <a:chExt cx="369435" cy="490105"/>
          </a:xfrm>
        </p:grpSpPr>
        <p:sp>
          <p:nvSpPr>
            <p:cNvPr id="120" name="Oval 119">
              <a:extLst>
                <a:ext uri="{FF2B5EF4-FFF2-40B4-BE49-F238E27FC236}">
                  <a16:creationId xmlns:a16="http://schemas.microsoft.com/office/drawing/2014/main" id="{2FD415D5-1E0A-774D-9EE3-D98005C7496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1" name="TextBox 120">
              <a:extLst>
                <a:ext uri="{FF2B5EF4-FFF2-40B4-BE49-F238E27FC236}">
                  <a16:creationId xmlns:a16="http://schemas.microsoft.com/office/drawing/2014/main" id="{F3E30A90-DC2B-7448-A465-12ACAB0DEF38}"/>
                </a:ext>
              </a:extLst>
            </p:cNvPr>
            <p:cNvSpPr txBox="1"/>
            <p:nvPr/>
          </p:nvSpPr>
          <p:spPr>
            <a:xfrm>
              <a:off x="4033946" y="330026"/>
              <a:ext cx="369435" cy="490105"/>
            </a:xfrm>
            <a:prstGeom prst="rect">
              <a:avLst/>
            </a:prstGeom>
            <a:noFill/>
          </p:spPr>
          <p:txBody>
            <a:bodyPr wrap="square" rtlCol="0">
              <a:spAutoFit/>
            </a:bodyPr>
            <a:lstStyle/>
            <a:p>
              <a:r>
                <a:rPr lang="en-US" sz="1600" dirty="0"/>
                <a:t>9</a:t>
              </a:r>
            </a:p>
          </p:txBody>
        </p:sp>
      </p:grpSp>
      <p:grpSp>
        <p:nvGrpSpPr>
          <p:cNvPr id="122" name="Group 121">
            <a:extLst>
              <a:ext uri="{FF2B5EF4-FFF2-40B4-BE49-F238E27FC236}">
                <a16:creationId xmlns:a16="http://schemas.microsoft.com/office/drawing/2014/main" id="{19047D13-B434-C04F-BC1C-50196560C6B6}"/>
              </a:ext>
            </a:extLst>
          </p:cNvPr>
          <p:cNvGrpSpPr/>
          <p:nvPr/>
        </p:nvGrpSpPr>
        <p:grpSpPr>
          <a:xfrm>
            <a:off x="9436827" y="4352179"/>
            <a:ext cx="418023" cy="388576"/>
            <a:chOff x="4033945" y="330026"/>
            <a:chExt cx="504530" cy="490105"/>
          </a:xfrm>
        </p:grpSpPr>
        <p:sp>
          <p:nvSpPr>
            <p:cNvPr id="123" name="Oval 122">
              <a:extLst>
                <a:ext uri="{FF2B5EF4-FFF2-40B4-BE49-F238E27FC236}">
                  <a16:creationId xmlns:a16="http://schemas.microsoft.com/office/drawing/2014/main" id="{276DDE0C-5390-DF42-A9A4-28A1C5BC83B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4" name="TextBox 123">
              <a:extLst>
                <a:ext uri="{FF2B5EF4-FFF2-40B4-BE49-F238E27FC236}">
                  <a16:creationId xmlns:a16="http://schemas.microsoft.com/office/drawing/2014/main" id="{C337EE0D-C62D-A542-96E8-D495970B266E}"/>
                </a:ext>
              </a:extLst>
            </p:cNvPr>
            <p:cNvSpPr txBox="1"/>
            <p:nvPr/>
          </p:nvSpPr>
          <p:spPr>
            <a:xfrm>
              <a:off x="4033945" y="330026"/>
              <a:ext cx="504530" cy="490105"/>
            </a:xfrm>
            <a:prstGeom prst="rect">
              <a:avLst/>
            </a:prstGeom>
            <a:noFill/>
          </p:spPr>
          <p:txBody>
            <a:bodyPr wrap="square" rtlCol="0">
              <a:spAutoFit/>
            </a:bodyPr>
            <a:lstStyle/>
            <a:p>
              <a:r>
                <a:rPr lang="en-US" sz="1600" dirty="0"/>
                <a:t>8</a:t>
              </a:r>
            </a:p>
          </p:txBody>
        </p:sp>
      </p:grpSp>
      <p:cxnSp>
        <p:nvCxnSpPr>
          <p:cNvPr id="125" name="Straight Arrow Connector 124">
            <a:extLst>
              <a:ext uri="{FF2B5EF4-FFF2-40B4-BE49-F238E27FC236}">
                <a16:creationId xmlns:a16="http://schemas.microsoft.com/office/drawing/2014/main" id="{18F90C35-BC2B-B948-936D-8D6BAFD462C4}"/>
              </a:ext>
            </a:extLst>
          </p:cNvPr>
          <p:cNvCxnSpPr>
            <a:cxnSpLocks/>
            <a:stCxn id="121" idx="0"/>
            <a:endCxn id="114" idx="2"/>
          </p:cNvCxnSpPr>
          <p:nvPr/>
        </p:nvCxnSpPr>
        <p:spPr>
          <a:xfrm flipH="1" flipV="1">
            <a:off x="9902735" y="4074667"/>
            <a:ext cx="118293" cy="27751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3135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50</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7512001" y="317887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5. </a:t>
            </a:r>
            <a:r>
              <a:rPr lang="en-US" sz="3600" dirty="0" err="1"/>
              <a:t>ArrayQuickUnionBySizeCompressing</a:t>
            </a:r>
            <a:br>
              <a:rPr lang="en-US" sz="3600" dirty="0"/>
            </a:br>
            <a:r>
              <a:rPr lang="en-US" sz="3600" dirty="0"/>
              <a:t>union</a:t>
            </a:r>
          </a:p>
        </p:txBody>
      </p:sp>
      <p:sp>
        <p:nvSpPr>
          <p:cNvPr id="12" name="TextBox 11">
            <a:extLst>
              <a:ext uri="{FF2B5EF4-FFF2-40B4-BE49-F238E27FC236}">
                <a16:creationId xmlns:a16="http://schemas.microsoft.com/office/drawing/2014/main" id="{CCA13504-4300-BE43-89C4-24DF15348BE6}"/>
              </a:ext>
            </a:extLst>
          </p:cNvPr>
          <p:cNvSpPr txBox="1"/>
          <p:nvPr/>
        </p:nvSpPr>
        <p:spPr>
          <a:xfrm>
            <a:off x="1218160" y="1678008"/>
            <a:ext cx="346570" cy="461665"/>
          </a:xfrm>
          <a:prstGeom prst="rect">
            <a:avLst/>
          </a:prstGeom>
          <a:noFill/>
        </p:spPr>
        <p:txBody>
          <a:bodyPr wrap="none" rtlCol="0">
            <a:spAutoFit/>
          </a:bodyPr>
          <a:lstStyle/>
          <a:p>
            <a:r>
              <a:rPr lang="en-US" sz="2400" dirty="0"/>
              <a:t>u</a:t>
            </a:r>
          </a:p>
        </p:txBody>
      </p:sp>
      <p:graphicFrame>
        <p:nvGraphicFramePr>
          <p:cNvPr id="3" name="Table 2">
            <a:extLst>
              <a:ext uri="{FF2B5EF4-FFF2-40B4-BE49-F238E27FC236}">
                <a16:creationId xmlns:a16="http://schemas.microsoft.com/office/drawing/2014/main" id="{F2575D45-D6D4-DA43-870B-0CC163DD1A12}"/>
              </a:ext>
            </a:extLst>
          </p:cNvPr>
          <p:cNvGraphicFramePr>
            <a:graphicFrameLocks noGrp="1"/>
          </p:cNvGraphicFramePr>
          <p:nvPr/>
        </p:nvGraphicFramePr>
        <p:xfrm>
          <a:off x="910134" y="2209433"/>
          <a:ext cx="3450848" cy="1021796"/>
        </p:xfrm>
        <a:graphic>
          <a:graphicData uri="http://schemas.openxmlformats.org/drawingml/2006/table">
            <a:tbl>
              <a:tblPr firstRow="1" bandRow="1">
                <a:tableStyleId>{5C22544A-7EE6-4342-B048-85BDC9FD1C3A}</a:tableStyleId>
              </a:tblPr>
              <a:tblGrid>
                <a:gridCol w="862712">
                  <a:extLst>
                    <a:ext uri="{9D8B030D-6E8A-4147-A177-3AD203B41FA5}">
                      <a16:colId xmlns:a16="http://schemas.microsoft.com/office/drawing/2014/main" val="2000810534"/>
                    </a:ext>
                  </a:extLst>
                </a:gridCol>
                <a:gridCol w="862712">
                  <a:extLst>
                    <a:ext uri="{9D8B030D-6E8A-4147-A177-3AD203B41FA5}">
                      <a16:colId xmlns:a16="http://schemas.microsoft.com/office/drawing/2014/main" val="1552626177"/>
                    </a:ext>
                  </a:extLst>
                </a:gridCol>
                <a:gridCol w="862712">
                  <a:extLst>
                    <a:ext uri="{9D8B030D-6E8A-4147-A177-3AD203B41FA5}">
                      <a16:colId xmlns:a16="http://schemas.microsoft.com/office/drawing/2014/main" val="3075090629"/>
                    </a:ext>
                  </a:extLst>
                </a:gridCol>
                <a:gridCol w="862712">
                  <a:extLst>
                    <a:ext uri="{9D8B030D-6E8A-4147-A177-3AD203B41FA5}">
                      <a16:colId xmlns:a16="http://schemas.microsoft.com/office/drawing/2014/main" val="3144442652"/>
                    </a:ext>
                  </a:extLst>
                </a:gridCol>
              </a:tblGrid>
              <a:tr h="514421">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extLst>
                  <a:ext uri="{0D108BD9-81ED-4DB2-BD59-A6C34878D82A}">
                    <a16:rowId xmlns:a16="http://schemas.microsoft.com/office/drawing/2014/main" val="2347187549"/>
                  </a:ext>
                </a:extLst>
              </a:tr>
              <a:tr h="507375">
                <a:tc>
                  <a:txBody>
                    <a:bodyPr/>
                    <a:lstStyle/>
                    <a:p>
                      <a:pPr algn="ctr"/>
                      <a:r>
                        <a:rPr lang="en-US" sz="2400" dirty="0">
                          <a:solidFill>
                            <a:srgbClr val="FF0000"/>
                          </a:solidFill>
                        </a:rPr>
                        <a:t>1</a:t>
                      </a:r>
                    </a:p>
                  </a:txBody>
                  <a:tcPr/>
                </a:tc>
                <a:tc>
                  <a:txBody>
                    <a:bodyPr/>
                    <a:lstStyle/>
                    <a:p>
                      <a:pPr algn="ctr"/>
                      <a:r>
                        <a:rPr lang="en-US" sz="2400" dirty="0">
                          <a:solidFill>
                            <a:schemeClr val="tx1"/>
                          </a:solidFill>
                        </a:rPr>
                        <a:t>-1</a:t>
                      </a:r>
                    </a:p>
                  </a:txBody>
                  <a:tcPr/>
                </a:tc>
                <a:tc>
                  <a:txBody>
                    <a:bodyPr/>
                    <a:lstStyle/>
                    <a:p>
                      <a:pPr algn="ctr"/>
                      <a:r>
                        <a:rPr lang="en-US" sz="2400" dirty="0"/>
                        <a:t>/</a:t>
                      </a:r>
                    </a:p>
                  </a:txBody>
                  <a:tcPr/>
                </a:tc>
                <a:tc>
                  <a:txBody>
                    <a:bodyPr/>
                    <a:lstStyle/>
                    <a:p>
                      <a:pPr algn="ctr"/>
                      <a:r>
                        <a:rPr lang="en-US" sz="2400" dirty="0"/>
                        <a:t>/</a:t>
                      </a:r>
                    </a:p>
                  </a:txBody>
                  <a:tcPr/>
                </a:tc>
                <a:extLst>
                  <a:ext uri="{0D108BD9-81ED-4DB2-BD59-A6C34878D82A}">
                    <a16:rowId xmlns:a16="http://schemas.microsoft.com/office/drawing/2014/main" val="3676232739"/>
                  </a:ext>
                </a:extLst>
              </a:tr>
            </a:tbl>
          </a:graphicData>
        </a:graphic>
      </p:graphicFrame>
      <p:sp>
        <p:nvSpPr>
          <p:cNvPr id="51" name="Oval 50">
            <a:extLst>
              <a:ext uri="{FF2B5EF4-FFF2-40B4-BE49-F238E27FC236}">
                <a16:creationId xmlns:a16="http://schemas.microsoft.com/office/drawing/2014/main" id="{8BA23D82-F58D-2141-B850-ECB988D37332}"/>
              </a:ext>
            </a:extLst>
          </p:cNvPr>
          <p:cNvSpPr/>
          <p:nvPr/>
        </p:nvSpPr>
        <p:spPr>
          <a:xfrm>
            <a:off x="7846264" y="1908840"/>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cxnSp>
        <p:nvCxnSpPr>
          <p:cNvPr id="52" name="Straight Connector 51">
            <a:extLst>
              <a:ext uri="{FF2B5EF4-FFF2-40B4-BE49-F238E27FC236}">
                <a16:creationId xmlns:a16="http://schemas.microsoft.com/office/drawing/2014/main" id="{89B7C048-D53A-3B4A-B647-66F8408EF7C3}"/>
              </a:ext>
            </a:extLst>
          </p:cNvPr>
          <p:cNvCxnSpPr/>
          <p:nvPr/>
        </p:nvCxnSpPr>
        <p:spPr>
          <a:xfrm>
            <a:off x="5491816" y="1132366"/>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8557AE4-3F3C-9E4C-919A-799130BE64BA}"/>
              </a:ext>
            </a:extLst>
          </p:cNvPr>
          <p:cNvSpPr txBox="1"/>
          <p:nvPr/>
        </p:nvSpPr>
        <p:spPr>
          <a:xfrm>
            <a:off x="2016669" y="1670814"/>
            <a:ext cx="324128" cy="461665"/>
          </a:xfrm>
          <a:prstGeom prst="rect">
            <a:avLst/>
          </a:prstGeom>
          <a:noFill/>
        </p:spPr>
        <p:txBody>
          <a:bodyPr wrap="none" rtlCol="0">
            <a:spAutoFit/>
          </a:bodyPr>
          <a:lstStyle/>
          <a:p>
            <a:r>
              <a:rPr lang="en-US" sz="2400" dirty="0"/>
              <a:t>v</a:t>
            </a:r>
          </a:p>
        </p:txBody>
      </p:sp>
      <p:sp>
        <p:nvSpPr>
          <p:cNvPr id="8" name="TextBox 7">
            <a:extLst>
              <a:ext uri="{FF2B5EF4-FFF2-40B4-BE49-F238E27FC236}">
                <a16:creationId xmlns:a16="http://schemas.microsoft.com/office/drawing/2014/main" id="{7EE12D51-0410-1147-92F9-4D86E76CF5E8}"/>
              </a:ext>
            </a:extLst>
          </p:cNvPr>
          <p:cNvSpPr txBox="1"/>
          <p:nvPr/>
        </p:nvSpPr>
        <p:spPr>
          <a:xfrm>
            <a:off x="6168868" y="4448908"/>
            <a:ext cx="3059719" cy="1754326"/>
          </a:xfrm>
          <a:prstGeom prst="rect">
            <a:avLst/>
          </a:prstGeom>
          <a:noFill/>
        </p:spPr>
        <p:txBody>
          <a:bodyPr wrap="square" rtlCol="0">
            <a:spAutoFit/>
          </a:bodyPr>
          <a:lstStyle/>
          <a:p>
            <a:r>
              <a:rPr lang="en-US" sz="3600" strike="sngStrike" dirty="0" err="1"/>
              <a:t>makeSet</a:t>
            </a:r>
            <a:r>
              <a:rPr lang="en-US" sz="3600" strike="sngStrike" dirty="0"/>
              <a:t>(u)</a:t>
            </a:r>
          </a:p>
          <a:p>
            <a:r>
              <a:rPr lang="en-US" sz="3600" strike="sngStrike" dirty="0" err="1"/>
              <a:t>makeSet</a:t>
            </a:r>
            <a:r>
              <a:rPr lang="en-US" sz="3600" strike="sngStrike" dirty="0"/>
              <a:t>(v)</a:t>
            </a:r>
          </a:p>
          <a:p>
            <a:r>
              <a:rPr lang="en-US" sz="3600" strike="sngStrike" dirty="0"/>
              <a:t>union(u, v)</a:t>
            </a:r>
          </a:p>
        </p:txBody>
      </p:sp>
      <p:cxnSp>
        <p:nvCxnSpPr>
          <p:cNvPr id="6" name="Straight Arrow Connector 5">
            <a:extLst>
              <a:ext uri="{FF2B5EF4-FFF2-40B4-BE49-F238E27FC236}">
                <a16:creationId xmlns:a16="http://schemas.microsoft.com/office/drawing/2014/main" id="{0C0DEBD2-4158-9349-9BD8-AC8AD0B3657A}"/>
              </a:ext>
            </a:extLst>
          </p:cNvPr>
          <p:cNvCxnSpPr>
            <a:cxnSpLocks/>
            <a:endCxn id="51" idx="4"/>
          </p:cNvCxnSpPr>
          <p:nvPr/>
        </p:nvCxnSpPr>
        <p:spPr>
          <a:xfrm flipV="1">
            <a:off x="8088923" y="2704109"/>
            <a:ext cx="199145" cy="47476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7F60C01-0614-054A-8051-89AAA7BC7654}"/>
              </a:ext>
            </a:extLst>
          </p:cNvPr>
          <p:cNvSpPr txBox="1"/>
          <p:nvPr/>
        </p:nvSpPr>
        <p:spPr>
          <a:xfrm>
            <a:off x="408767" y="3441680"/>
            <a:ext cx="4308218" cy="1477328"/>
          </a:xfrm>
          <a:prstGeom prst="rect">
            <a:avLst/>
          </a:prstGeom>
          <a:noFill/>
        </p:spPr>
        <p:txBody>
          <a:bodyPr wrap="square" rtlCol="0">
            <a:spAutoFit/>
          </a:bodyPr>
          <a:lstStyle/>
          <a:p>
            <a:r>
              <a:rPr lang="en-US" dirty="0"/>
              <a:t>union – almost the same as before</a:t>
            </a:r>
          </a:p>
          <a:p>
            <a:pPr marL="285750" indent="-285750">
              <a:buFont typeface="Arial" panose="020B0604020202020204" pitchFamily="34" charset="0"/>
              <a:buChar char="•"/>
            </a:pPr>
            <a:r>
              <a:rPr lang="en-US" dirty="0"/>
              <a:t>update one of the roots to point to the other root (in this case we had node u’s position in the array store index 1, as v is now its parent)</a:t>
            </a:r>
          </a:p>
        </p:txBody>
      </p:sp>
      <p:sp>
        <p:nvSpPr>
          <p:cNvPr id="19" name="TextBox 18">
            <a:extLst>
              <a:ext uri="{FF2B5EF4-FFF2-40B4-BE49-F238E27FC236}">
                <a16:creationId xmlns:a16="http://schemas.microsoft.com/office/drawing/2014/main" id="{8FD75EBC-03A8-9B47-9659-6D720CB3C48C}"/>
              </a:ext>
            </a:extLst>
          </p:cNvPr>
          <p:cNvSpPr txBox="1"/>
          <p:nvPr/>
        </p:nvSpPr>
        <p:spPr>
          <a:xfrm>
            <a:off x="484868" y="1514938"/>
            <a:ext cx="5006948" cy="369332"/>
          </a:xfrm>
          <a:prstGeom prst="rect">
            <a:avLst/>
          </a:prstGeom>
          <a:noFill/>
        </p:spPr>
        <p:txBody>
          <a:bodyPr wrap="none" rtlCol="0">
            <a:spAutoFit/>
          </a:bodyPr>
          <a:lstStyle/>
          <a:p>
            <a:r>
              <a:rPr lang="en-US" dirty="0"/>
              <a:t>note: formula to store in root nodes is negative size</a:t>
            </a:r>
          </a:p>
        </p:txBody>
      </p:sp>
    </p:spTree>
    <p:extLst>
      <p:ext uri="{BB962C8B-B14F-4D97-AF65-F5344CB8AC3E}">
        <p14:creationId xmlns:p14="http://schemas.microsoft.com/office/powerpoint/2010/main" val="894266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51</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7512001" y="317887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5. </a:t>
            </a:r>
            <a:r>
              <a:rPr lang="en-US" sz="3600" dirty="0" err="1"/>
              <a:t>ArrayQuickUnionBySizeCompressing</a:t>
            </a:r>
            <a:br>
              <a:rPr lang="en-US" sz="3600" dirty="0"/>
            </a:br>
            <a:r>
              <a:rPr lang="en-US" sz="3600" dirty="0"/>
              <a:t>union</a:t>
            </a:r>
          </a:p>
        </p:txBody>
      </p:sp>
      <p:sp>
        <p:nvSpPr>
          <p:cNvPr id="12" name="TextBox 11">
            <a:extLst>
              <a:ext uri="{FF2B5EF4-FFF2-40B4-BE49-F238E27FC236}">
                <a16:creationId xmlns:a16="http://schemas.microsoft.com/office/drawing/2014/main" id="{CCA13504-4300-BE43-89C4-24DF15348BE6}"/>
              </a:ext>
            </a:extLst>
          </p:cNvPr>
          <p:cNvSpPr txBox="1"/>
          <p:nvPr/>
        </p:nvSpPr>
        <p:spPr>
          <a:xfrm>
            <a:off x="1218160" y="1678008"/>
            <a:ext cx="346570" cy="461665"/>
          </a:xfrm>
          <a:prstGeom prst="rect">
            <a:avLst/>
          </a:prstGeom>
          <a:noFill/>
        </p:spPr>
        <p:txBody>
          <a:bodyPr wrap="none" rtlCol="0">
            <a:spAutoFit/>
          </a:bodyPr>
          <a:lstStyle/>
          <a:p>
            <a:r>
              <a:rPr lang="en-US" sz="2400" dirty="0"/>
              <a:t>u</a:t>
            </a:r>
          </a:p>
        </p:txBody>
      </p:sp>
      <p:graphicFrame>
        <p:nvGraphicFramePr>
          <p:cNvPr id="3" name="Table 2">
            <a:extLst>
              <a:ext uri="{FF2B5EF4-FFF2-40B4-BE49-F238E27FC236}">
                <a16:creationId xmlns:a16="http://schemas.microsoft.com/office/drawing/2014/main" id="{F2575D45-D6D4-DA43-870B-0CC163DD1A12}"/>
              </a:ext>
            </a:extLst>
          </p:cNvPr>
          <p:cNvGraphicFramePr>
            <a:graphicFrameLocks noGrp="1"/>
          </p:cNvGraphicFramePr>
          <p:nvPr/>
        </p:nvGraphicFramePr>
        <p:xfrm>
          <a:off x="910134" y="2209433"/>
          <a:ext cx="3450848" cy="1021796"/>
        </p:xfrm>
        <a:graphic>
          <a:graphicData uri="http://schemas.openxmlformats.org/drawingml/2006/table">
            <a:tbl>
              <a:tblPr firstRow="1" bandRow="1">
                <a:tableStyleId>{5C22544A-7EE6-4342-B048-85BDC9FD1C3A}</a:tableStyleId>
              </a:tblPr>
              <a:tblGrid>
                <a:gridCol w="862712">
                  <a:extLst>
                    <a:ext uri="{9D8B030D-6E8A-4147-A177-3AD203B41FA5}">
                      <a16:colId xmlns:a16="http://schemas.microsoft.com/office/drawing/2014/main" val="2000810534"/>
                    </a:ext>
                  </a:extLst>
                </a:gridCol>
                <a:gridCol w="862712">
                  <a:extLst>
                    <a:ext uri="{9D8B030D-6E8A-4147-A177-3AD203B41FA5}">
                      <a16:colId xmlns:a16="http://schemas.microsoft.com/office/drawing/2014/main" val="1552626177"/>
                    </a:ext>
                  </a:extLst>
                </a:gridCol>
                <a:gridCol w="862712">
                  <a:extLst>
                    <a:ext uri="{9D8B030D-6E8A-4147-A177-3AD203B41FA5}">
                      <a16:colId xmlns:a16="http://schemas.microsoft.com/office/drawing/2014/main" val="3075090629"/>
                    </a:ext>
                  </a:extLst>
                </a:gridCol>
                <a:gridCol w="862712">
                  <a:extLst>
                    <a:ext uri="{9D8B030D-6E8A-4147-A177-3AD203B41FA5}">
                      <a16:colId xmlns:a16="http://schemas.microsoft.com/office/drawing/2014/main" val="3144442652"/>
                    </a:ext>
                  </a:extLst>
                </a:gridCol>
              </a:tblGrid>
              <a:tr h="514421">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extLst>
                  <a:ext uri="{0D108BD9-81ED-4DB2-BD59-A6C34878D82A}">
                    <a16:rowId xmlns:a16="http://schemas.microsoft.com/office/drawing/2014/main" val="2347187549"/>
                  </a:ext>
                </a:extLst>
              </a:tr>
              <a:tr h="507375">
                <a:tc>
                  <a:txBody>
                    <a:bodyPr/>
                    <a:lstStyle/>
                    <a:p>
                      <a:pPr algn="ctr"/>
                      <a:r>
                        <a:rPr lang="en-US" sz="2400" dirty="0">
                          <a:solidFill>
                            <a:srgbClr val="FF0000"/>
                          </a:solidFill>
                        </a:rPr>
                        <a:t>1</a:t>
                      </a:r>
                    </a:p>
                  </a:txBody>
                  <a:tcPr/>
                </a:tc>
                <a:tc>
                  <a:txBody>
                    <a:bodyPr/>
                    <a:lstStyle/>
                    <a:p>
                      <a:pPr algn="ctr"/>
                      <a:r>
                        <a:rPr lang="en-US" sz="2400" dirty="0">
                          <a:solidFill>
                            <a:srgbClr val="FF0000"/>
                          </a:solidFill>
                        </a:rPr>
                        <a:t>-2</a:t>
                      </a:r>
                    </a:p>
                  </a:txBody>
                  <a:tcPr/>
                </a:tc>
                <a:tc>
                  <a:txBody>
                    <a:bodyPr/>
                    <a:lstStyle/>
                    <a:p>
                      <a:pPr algn="ctr"/>
                      <a:r>
                        <a:rPr lang="en-US" sz="2400" dirty="0"/>
                        <a:t>/</a:t>
                      </a:r>
                    </a:p>
                  </a:txBody>
                  <a:tcPr/>
                </a:tc>
                <a:tc>
                  <a:txBody>
                    <a:bodyPr/>
                    <a:lstStyle/>
                    <a:p>
                      <a:pPr algn="ctr"/>
                      <a:r>
                        <a:rPr lang="en-US" sz="2400" dirty="0"/>
                        <a:t>/</a:t>
                      </a:r>
                    </a:p>
                  </a:txBody>
                  <a:tcPr/>
                </a:tc>
                <a:extLst>
                  <a:ext uri="{0D108BD9-81ED-4DB2-BD59-A6C34878D82A}">
                    <a16:rowId xmlns:a16="http://schemas.microsoft.com/office/drawing/2014/main" val="3676232739"/>
                  </a:ext>
                </a:extLst>
              </a:tr>
            </a:tbl>
          </a:graphicData>
        </a:graphic>
      </p:graphicFrame>
      <p:sp>
        <p:nvSpPr>
          <p:cNvPr id="51" name="Oval 50">
            <a:extLst>
              <a:ext uri="{FF2B5EF4-FFF2-40B4-BE49-F238E27FC236}">
                <a16:creationId xmlns:a16="http://schemas.microsoft.com/office/drawing/2014/main" id="{8BA23D82-F58D-2141-B850-ECB988D37332}"/>
              </a:ext>
            </a:extLst>
          </p:cNvPr>
          <p:cNvSpPr/>
          <p:nvPr/>
        </p:nvSpPr>
        <p:spPr>
          <a:xfrm>
            <a:off x="7846264" y="1908840"/>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cxnSp>
        <p:nvCxnSpPr>
          <p:cNvPr id="52" name="Straight Connector 51">
            <a:extLst>
              <a:ext uri="{FF2B5EF4-FFF2-40B4-BE49-F238E27FC236}">
                <a16:creationId xmlns:a16="http://schemas.microsoft.com/office/drawing/2014/main" id="{89B7C048-D53A-3B4A-B647-66F8408EF7C3}"/>
              </a:ext>
            </a:extLst>
          </p:cNvPr>
          <p:cNvCxnSpPr/>
          <p:nvPr/>
        </p:nvCxnSpPr>
        <p:spPr>
          <a:xfrm>
            <a:off x="5491816" y="1132366"/>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8557AE4-3F3C-9E4C-919A-799130BE64BA}"/>
              </a:ext>
            </a:extLst>
          </p:cNvPr>
          <p:cNvSpPr txBox="1"/>
          <p:nvPr/>
        </p:nvSpPr>
        <p:spPr>
          <a:xfrm>
            <a:off x="2016669" y="1670814"/>
            <a:ext cx="324128" cy="461665"/>
          </a:xfrm>
          <a:prstGeom prst="rect">
            <a:avLst/>
          </a:prstGeom>
          <a:noFill/>
        </p:spPr>
        <p:txBody>
          <a:bodyPr wrap="none" rtlCol="0">
            <a:spAutoFit/>
          </a:bodyPr>
          <a:lstStyle/>
          <a:p>
            <a:r>
              <a:rPr lang="en-US" sz="2400" dirty="0"/>
              <a:t>v</a:t>
            </a:r>
          </a:p>
        </p:txBody>
      </p:sp>
      <p:sp>
        <p:nvSpPr>
          <p:cNvPr id="8" name="TextBox 7">
            <a:extLst>
              <a:ext uri="{FF2B5EF4-FFF2-40B4-BE49-F238E27FC236}">
                <a16:creationId xmlns:a16="http://schemas.microsoft.com/office/drawing/2014/main" id="{7EE12D51-0410-1147-92F9-4D86E76CF5E8}"/>
              </a:ext>
            </a:extLst>
          </p:cNvPr>
          <p:cNvSpPr txBox="1"/>
          <p:nvPr/>
        </p:nvSpPr>
        <p:spPr>
          <a:xfrm>
            <a:off x="6168868" y="4448908"/>
            <a:ext cx="3059719" cy="1754326"/>
          </a:xfrm>
          <a:prstGeom prst="rect">
            <a:avLst/>
          </a:prstGeom>
          <a:noFill/>
        </p:spPr>
        <p:txBody>
          <a:bodyPr wrap="square" rtlCol="0">
            <a:spAutoFit/>
          </a:bodyPr>
          <a:lstStyle/>
          <a:p>
            <a:r>
              <a:rPr lang="en-US" sz="3600" strike="sngStrike" dirty="0" err="1"/>
              <a:t>makeSet</a:t>
            </a:r>
            <a:r>
              <a:rPr lang="en-US" sz="3600" strike="sngStrike" dirty="0"/>
              <a:t>(u)</a:t>
            </a:r>
          </a:p>
          <a:p>
            <a:r>
              <a:rPr lang="en-US" sz="3600" strike="sngStrike" dirty="0" err="1"/>
              <a:t>makeSet</a:t>
            </a:r>
            <a:r>
              <a:rPr lang="en-US" sz="3600" strike="sngStrike" dirty="0"/>
              <a:t>(v)</a:t>
            </a:r>
          </a:p>
          <a:p>
            <a:r>
              <a:rPr lang="en-US" sz="3600" strike="sngStrike" dirty="0"/>
              <a:t>union(u, v)</a:t>
            </a:r>
          </a:p>
        </p:txBody>
      </p:sp>
      <p:cxnSp>
        <p:nvCxnSpPr>
          <p:cNvPr id="6" name="Straight Arrow Connector 5">
            <a:extLst>
              <a:ext uri="{FF2B5EF4-FFF2-40B4-BE49-F238E27FC236}">
                <a16:creationId xmlns:a16="http://schemas.microsoft.com/office/drawing/2014/main" id="{0C0DEBD2-4158-9349-9BD8-AC8AD0B3657A}"/>
              </a:ext>
            </a:extLst>
          </p:cNvPr>
          <p:cNvCxnSpPr>
            <a:cxnSpLocks/>
            <a:endCxn id="51" idx="4"/>
          </p:cNvCxnSpPr>
          <p:nvPr/>
        </p:nvCxnSpPr>
        <p:spPr>
          <a:xfrm flipV="1">
            <a:off x="8088923" y="2704109"/>
            <a:ext cx="199145" cy="47476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7F60C01-0614-054A-8051-89AAA7BC7654}"/>
              </a:ext>
            </a:extLst>
          </p:cNvPr>
          <p:cNvSpPr txBox="1"/>
          <p:nvPr/>
        </p:nvSpPr>
        <p:spPr>
          <a:xfrm>
            <a:off x="408767" y="3441680"/>
            <a:ext cx="4308218" cy="2308324"/>
          </a:xfrm>
          <a:prstGeom prst="rect">
            <a:avLst/>
          </a:prstGeom>
          <a:noFill/>
        </p:spPr>
        <p:txBody>
          <a:bodyPr wrap="square" rtlCol="0">
            <a:spAutoFit/>
          </a:bodyPr>
          <a:lstStyle/>
          <a:p>
            <a:r>
              <a:rPr lang="en-US" dirty="0"/>
              <a:t>union – almost the same as before</a:t>
            </a:r>
          </a:p>
          <a:p>
            <a:pPr marL="285750" indent="-285750">
              <a:buFont typeface="Arial" panose="020B0604020202020204" pitchFamily="34" charset="0"/>
              <a:buChar char="•"/>
            </a:pPr>
            <a:r>
              <a:rPr lang="en-US" dirty="0"/>
              <a:t>update one of the roots to point to the other root (in this case we had node u’s position in the array store index 1, as v is now its parent)</a:t>
            </a:r>
          </a:p>
          <a:p>
            <a:pPr marL="285750" indent="-285750">
              <a:buFont typeface="Arial" panose="020B0604020202020204" pitchFamily="34" charset="0"/>
              <a:buChar char="•"/>
            </a:pPr>
            <a:r>
              <a:rPr lang="en-US" dirty="0"/>
              <a:t>Note: calculate the new size and then multiply it by -1 to turn it into the negative version.</a:t>
            </a:r>
          </a:p>
        </p:txBody>
      </p:sp>
      <p:sp>
        <p:nvSpPr>
          <p:cNvPr id="16" name="TextBox 15">
            <a:extLst>
              <a:ext uri="{FF2B5EF4-FFF2-40B4-BE49-F238E27FC236}">
                <a16:creationId xmlns:a16="http://schemas.microsoft.com/office/drawing/2014/main" id="{2A1E491D-6895-2842-A8B8-9AC37454F850}"/>
              </a:ext>
            </a:extLst>
          </p:cNvPr>
          <p:cNvSpPr txBox="1"/>
          <p:nvPr/>
        </p:nvSpPr>
        <p:spPr>
          <a:xfrm>
            <a:off x="484868" y="1514938"/>
            <a:ext cx="5006948" cy="369332"/>
          </a:xfrm>
          <a:prstGeom prst="rect">
            <a:avLst/>
          </a:prstGeom>
          <a:noFill/>
        </p:spPr>
        <p:txBody>
          <a:bodyPr wrap="none" rtlCol="0">
            <a:spAutoFit/>
          </a:bodyPr>
          <a:lstStyle/>
          <a:p>
            <a:r>
              <a:rPr lang="en-US" dirty="0"/>
              <a:t>note: formula to store in root nodes is negative size</a:t>
            </a:r>
          </a:p>
        </p:txBody>
      </p:sp>
    </p:spTree>
    <p:extLst>
      <p:ext uri="{BB962C8B-B14F-4D97-AF65-F5344CB8AC3E}">
        <p14:creationId xmlns:p14="http://schemas.microsoft.com/office/powerpoint/2010/main" val="209354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6E3E-90C8-354E-B462-935E73A9A042}"/>
              </a:ext>
            </a:extLst>
          </p:cNvPr>
          <p:cNvSpPr>
            <a:spLocks noGrp="1"/>
          </p:cNvSpPr>
          <p:nvPr>
            <p:ph type="title"/>
          </p:nvPr>
        </p:nvSpPr>
        <p:spPr/>
        <p:txBody>
          <a:bodyPr>
            <a:normAutofit fontScale="90000"/>
          </a:bodyPr>
          <a:lstStyle/>
          <a:p>
            <a:r>
              <a:rPr lang="en-US" dirty="0"/>
              <a:t>5. </a:t>
            </a:r>
            <a:r>
              <a:rPr lang="en-US" dirty="0" err="1"/>
              <a:t>ArrayQuickUnionBySizeCompressing</a:t>
            </a:r>
            <a:br>
              <a:rPr lang="en-US" dirty="0"/>
            </a:br>
            <a:r>
              <a:rPr lang="en-US" dirty="0"/>
              <a:t>union (practice)</a:t>
            </a:r>
          </a:p>
        </p:txBody>
      </p:sp>
      <p:sp>
        <p:nvSpPr>
          <p:cNvPr id="3" name="Content Placeholder 2">
            <a:extLst>
              <a:ext uri="{FF2B5EF4-FFF2-40B4-BE49-F238E27FC236}">
                <a16:creationId xmlns:a16="http://schemas.microsoft.com/office/drawing/2014/main" id="{3CD2478E-A764-8C4A-A1BC-36751FA9B8B8}"/>
              </a:ext>
            </a:extLst>
          </p:cNvPr>
          <p:cNvSpPr>
            <a:spLocks noGrp="1"/>
          </p:cNvSpPr>
          <p:nvPr>
            <p:ph idx="1"/>
          </p:nvPr>
        </p:nvSpPr>
        <p:spPr/>
        <p:txBody>
          <a:bodyPr>
            <a:normAutofit lnSpcReduction="10000"/>
          </a:bodyPr>
          <a:lstStyle/>
          <a:p>
            <a:pPr marL="128016" lvl="1" indent="0">
              <a:buNone/>
            </a:pPr>
            <a:r>
              <a:rPr lang="en-US" dirty="0"/>
              <a:t>       			   a	        b		c	d	    e	         f	            g</a:t>
            </a:r>
          </a:p>
          <a:p>
            <a:pPr marL="128016" lvl="1" indent="0">
              <a:buNone/>
            </a:pPr>
            <a:endParaRPr lang="en-US" dirty="0"/>
          </a:p>
          <a:p>
            <a:pPr marL="128016" lvl="1" indent="0">
              <a:buNone/>
            </a:pPr>
            <a:endParaRPr lang="en-US" dirty="0"/>
          </a:p>
          <a:p>
            <a:pPr marL="128016" lvl="1" indent="0">
              <a:buNone/>
            </a:pPr>
            <a:endParaRPr lang="en-US" dirty="0"/>
          </a:p>
          <a:p>
            <a:pPr marL="128016" lvl="1" indent="0">
              <a:buNone/>
            </a:pPr>
            <a:endParaRPr lang="en-US" dirty="0"/>
          </a:p>
          <a:p>
            <a:pPr marL="128016" lvl="1" indent="0">
              <a:buNone/>
            </a:pPr>
            <a:r>
              <a:rPr lang="en-US" sz="2800" dirty="0"/>
              <a:t>already set up all the </a:t>
            </a:r>
            <a:r>
              <a:rPr lang="en-US" sz="2800" dirty="0" err="1"/>
              <a:t>makeSet</a:t>
            </a:r>
            <a:r>
              <a:rPr lang="en-US" sz="2800" dirty="0"/>
              <a:t> calls in the area</a:t>
            </a:r>
          </a:p>
          <a:p>
            <a:pPr lvl="1"/>
            <a:r>
              <a:rPr lang="en-US" sz="2800" dirty="0"/>
              <a:t>union(a, b)</a:t>
            </a:r>
          </a:p>
          <a:p>
            <a:pPr lvl="1"/>
            <a:r>
              <a:rPr lang="en-US" sz="2800" dirty="0"/>
              <a:t>union(c, d)</a:t>
            </a:r>
          </a:p>
          <a:p>
            <a:pPr lvl="1"/>
            <a:r>
              <a:rPr lang="en-US" sz="2800" dirty="0"/>
              <a:t>union(e, f)</a:t>
            </a:r>
          </a:p>
          <a:p>
            <a:pPr lvl="1"/>
            <a:r>
              <a:rPr lang="en-US" sz="2800" dirty="0"/>
              <a:t>union(a, g)</a:t>
            </a:r>
          </a:p>
          <a:p>
            <a:pPr lvl="1"/>
            <a:r>
              <a:rPr lang="en-US" sz="2800" dirty="0"/>
              <a:t>union(c, e)</a:t>
            </a:r>
          </a:p>
          <a:p>
            <a:pPr lvl="1"/>
            <a:r>
              <a:rPr lang="en-US" sz="2800" dirty="0"/>
              <a:t>union(a, c)</a:t>
            </a:r>
          </a:p>
        </p:txBody>
      </p:sp>
      <p:sp>
        <p:nvSpPr>
          <p:cNvPr id="4" name="Footer Placeholder 3">
            <a:extLst>
              <a:ext uri="{FF2B5EF4-FFF2-40B4-BE49-F238E27FC236}">
                <a16:creationId xmlns:a16="http://schemas.microsoft.com/office/drawing/2014/main" id="{3859EF5E-EDB8-0946-9B3C-86B9A9F3386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B4C7014-3CA8-2B47-8967-E8E01C476B7C}"/>
              </a:ext>
            </a:extLst>
          </p:cNvPr>
          <p:cNvSpPr>
            <a:spLocks noGrp="1"/>
          </p:cNvSpPr>
          <p:nvPr>
            <p:ph type="sldNum" sz="quarter" idx="12"/>
          </p:nvPr>
        </p:nvSpPr>
        <p:spPr/>
        <p:txBody>
          <a:bodyPr/>
          <a:lstStyle/>
          <a:p>
            <a:fld id="{659665DE-58FC-41F4-AC58-2C90A5E00527}" type="slidenum">
              <a:rPr lang="en-US" smtClean="0"/>
              <a:t>52</a:t>
            </a:fld>
            <a:endParaRPr lang="en-US"/>
          </a:p>
        </p:txBody>
      </p:sp>
      <p:graphicFrame>
        <p:nvGraphicFramePr>
          <p:cNvPr id="6" name="Table 5">
            <a:extLst>
              <a:ext uri="{FF2B5EF4-FFF2-40B4-BE49-F238E27FC236}">
                <a16:creationId xmlns:a16="http://schemas.microsoft.com/office/drawing/2014/main" id="{84B03144-AEB1-AE4C-A3FE-3F3F29FAFD37}"/>
              </a:ext>
            </a:extLst>
          </p:cNvPr>
          <p:cNvGraphicFramePr>
            <a:graphicFrameLocks noGrp="1"/>
          </p:cNvGraphicFramePr>
          <p:nvPr/>
        </p:nvGraphicFramePr>
        <p:xfrm>
          <a:off x="3051907" y="1870481"/>
          <a:ext cx="8128001" cy="91440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431705605"/>
                    </a:ext>
                  </a:extLst>
                </a:gridCol>
                <a:gridCol w="1161143">
                  <a:extLst>
                    <a:ext uri="{9D8B030D-6E8A-4147-A177-3AD203B41FA5}">
                      <a16:colId xmlns:a16="http://schemas.microsoft.com/office/drawing/2014/main" val="3379894444"/>
                    </a:ext>
                  </a:extLst>
                </a:gridCol>
                <a:gridCol w="1161143">
                  <a:extLst>
                    <a:ext uri="{9D8B030D-6E8A-4147-A177-3AD203B41FA5}">
                      <a16:colId xmlns:a16="http://schemas.microsoft.com/office/drawing/2014/main" val="2140156208"/>
                    </a:ext>
                  </a:extLst>
                </a:gridCol>
                <a:gridCol w="1161143">
                  <a:extLst>
                    <a:ext uri="{9D8B030D-6E8A-4147-A177-3AD203B41FA5}">
                      <a16:colId xmlns:a16="http://schemas.microsoft.com/office/drawing/2014/main" val="1183735283"/>
                    </a:ext>
                  </a:extLst>
                </a:gridCol>
                <a:gridCol w="1161143">
                  <a:extLst>
                    <a:ext uri="{9D8B030D-6E8A-4147-A177-3AD203B41FA5}">
                      <a16:colId xmlns:a16="http://schemas.microsoft.com/office/drawing/2014/main" val="1845867615"/>
                    </a:ext>
                  </a:extLst>
                </a:gridCol>
                <a:gridCol w="1161143">
                  <a:extLst>
                    <a:ext uri="{9D8B030D-6E8A-4147-A177-3AD203B41FA5}">
                      <a16:colId xmlns:a16="http://schemas.microsoft.com/office/drawing/2014/main" val="3319643814"/>
                    </a:ext>
                  </a:extLst>
                </a:gridCol>
                <a:gridCol w="1161143">
                  <a:extLst>
                    <a:ext uri="{9D8B030D-6E8A-4147-A177-3AD203B41FA5}">
                      <a16:colId xmlns:a16="http://schemas.microsoft.com/office/drawing/2014/main" val="3678307002"/>
                    </a:ext>
                  </a:extLst>
                </a:gridCol>
              </a:tblGrid>
              <a:tr h="0">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tc>
                  <a:txBody>
                    <a:bodyPr/>
                    <a:lstStyle/>
                    <a:p>
                      <a:pPr algn="ctr"/>
                      <a:r>
                        <a:rPr lang="en-US" sz="2400" dirty="0"/>
                        <a:t>4</a:t>
                      </a:r>
                    </a:p>
                  </a:txBody>
                  <a:tcPr/>
                </a:tc>
                <a:tc>
                  <a:txBody>
                    <a:bodyPr/>
                    <a:lstStyle/>
                    <a:p>
                      <a:pPr algn="ctr"/>
                      <a:r>
                        <a:rPr lang="en-US" sz="2400" dirty="0"/>
                        <a:t>5</a:t>
                      </a:r>
                    </a:p>
                  </a:txBody>
                  <a:tcPr/>
                </a:tc>
                <a:tc>
                  <a:txBody>
                    <a:bodyPr/>
                    <a:lstStyle/>
                    <a:p>
                      <a:pPr algn="ctr"/>
                      <a:r>
                        <a:rPr lang="en-US" sz="2400" dirty="0"/>
                        <a:t>6</a:t>
                      </a:r>
                    </a:p>
                  </a:txBody>
                  <a:tcPr/>
                </a:tc>
                <a:extLst>
                  <a:ext uri="{0D108BD9-81ED-4DB2-BD59-A6C34878D82A}">
                    <a16:rowId xmlns:a16="http://schemas.microsoft.com/office/drawing/2014/main" val="607537579"/>
                  </a:ext>
                </a:extLst>
              </a:tr>
              <a:tr h="370840">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extLst>
                  <a:ext uri="{0D108BD9-81ED-4DB2-BD59-A6C34878D82A}">
                    <a16:rowId xmlns:a16="http://schemas.microsoft.com/office/drawing/2014/main" val="2573344130"/>
                  </a:ext>
                </a:extLst>
              </a:tr>
            </a:tbl>
          </a:graphicData>
        </a:graphic>
      </p:graphicFrame>
    </p:spTree>
    <p:extLst>
      <p:ext uri="{BB962C8B-B14F-4D97-AF65-F5344CB8AC3E}">
        <p14:creationId xmlns:p14="http://schemas.microsoft.com/office/powerpoint/2010/main" val="3764913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043D-EB46-A24F-9693-D787F3484A37}"/>
              </a:ext>
            </a:extLst>
          </p:cNvPr>
          <p:cNvSpPr>
            <a:spLocks noGrp="1"/>
          </p:cNvSpPr>
          <p:nvPr>
            <p:ph type="title"/>
          </p:nvPr>
        </p:nvSpPr>
        <p:spPr/>
        <p:txBody>
          <a:bodyPr>
            <a:normAutofit fontScale="90000"/>
          </a:bodyPr>
          <a:lstStyle/>
          <a:p>
            <a:r>
              <a:rPr lang="en-US" dirty="0"/>
              <a:t>5. </a:t>
            </a:r>
            <a:r>
              <a:rPr lang="en-US" dirty="0" err="1"/>
              <a:t>ArrayQuickUnionBySizeCompressing</a:t>
            </a:r>
            <a:br>
              <a:rPr lang="en-US" dirty="0"/>
            </a:br>
            <a:r>
              <a:rPr lang="en-US" dirty="0"/>
              <a:t>big ideas summary</a:t>
            </a:r>
          </a:p>
        </p:txBody>
      </p:sp>
      <p:sp>
        <p:nvSpPr>
          <p:cNvPr id="3" name="Content Placeholder 2">
            <a:extLst>
              <a:ext uri="{FF2B5EF4-FFF2-40B4-BE49-F238E27FC236}">
                <a16:creationId xmlns:a16="http://schemas.microsoft.com/office/drawing/2014/main" id="{04D79846-1FA0-A644-96CC-325E8562014A}"/>
              </a:ext>
            </a:extLst>
          </p:cNvPr>
          <p:cNvSpPr>
            <a:spLocks noGrp="1"/>
          </p:cNvSpPr>
          <p:nvPr>
            <p:ph idx="1"/>
          </p:nvPr>
        </p:nvSpPr>
        <p:spPr/>
        <p:txBody>
          <a:bodyPr>
            <a:normAutofit/>
          </a:bodyPr>
          <a:lstStyle/>
          <a:p>
            <a:pPr>
              <a:buFont typeface="Arial" panose="020B0604020202020204" pitchFamily="34" charset="0"/>
              <a:buChar char="•"/>
            </a:pPr>
            <a:r>
              <a:rPr lang="en-US" dirty="0"/>
              <a:t> each node is represented by a position in the </a:t>
            </a:r>
            <a:r>
              <a:rPr lang="en-US" dirty="0" err="1"/>
              <a:t>int</a:t>
            </a:r>
            <a:r>
              <a:rPr lang="en-US" dirty="0"/>
              <a:t> array</a:t>
            </a:r>
          </a:p>
          <a:p>
            <a:pPr>
              <a:buFont typeface="Arial" panose="020B0604020202020204" pitchFamily="34" charset="0"/>
              <a:buChar char="•"/>
            </a:pPr>
            <a:r>
              <a:rPr lang="en-US" dirty="0"/>
              <a:t> each position stores either:</a:t>
            </a:r>
          </a:p>
          <a:p>
            <a:pPr lvl="3">
              <a:buFont typeface="Arial" panose="020B0604020202020204" pitchFamily="34" charset="0"/>
              <a:buChar char="•"/>
            </a:pPr>
            <a:r>
              <a:rPr lang="en-US" sz="2200" dirty="0"/>
              <a:t>the index of its parent, if not the root node</a:t>
            </a:r>
          </a:p>
          <a:p>
            <a:pPr lvl="3">
              <a:buFont typeface="Arial" panose="020B0604020202020204" pitchFamily="34" charset="0"/>
              <a:buChar char="•"/>
            </a:pPr>
            <a:r>
              <a:rPr lang="en-US" sz="2200" dirty="0"/>
              <a:t>-1 * size if the root node</a:t>
            </a:r>
          </a:p>
          <a:p>
            <a:pPr>
              <a:buFont typeface="Arial" panose="020B0604020202020204" pitchFamily="34" charset="0"/>
              <a:buChar char="•"/>
            </a:pPr>
            <a:r>
              <a:rPr lang="en-US" dirty="0"/>
              <a:t> keep track of a dictionary of value to index to be able to jump to a node’s position in the array</a:t>
            </a:r>
          </a:p>
          <a:p>
            <a:pPr>
              <a:buFont typeface="Arial" panose="020B0604020202020204" pitchFamily="34" charset="0"/>
              <a:buChar char="•"/>
            </a:pPr>
            <a:r>
              <a:rPr lang="en-US" dirty="0"/>
              <a:t> apply all the same high level ideas of how the Disjoint Set methods work (</a:t>
            </a:r>
            <a:r>
              <a:rPr lang="en-US" dirty="0" err="1"/>
              <a:t>findSet</a:t>
            </a:r>
            <a:r>
              <a:rPr lang="en-US" dirty="0"/>
              <a:t> and union) for trees, but to the array representation</a:t>
            </a:r>
          </a:p>
          <a:p>
            <a:pPr lvl="1">
              <a:buFont typeface="Arial" panose="020B0604020202020204" pitchFamily="34" charset="0"/>
              <a:buChar char="•"/>
            </a:pPr>
            <a:r>
              <a:rPr lang="en-US" dirty="0" err="1"/>
              <a:t>makeSet</a:t>
            </a:r>
            <a:r>
              <a:rPr lang="en-US" dirty="0"/>
              <a:t> – store -1 (size of 1) in a new slot in the array</a:t>
            </a:r>
          </a:p>
          <a:p>
            <a:pPr lvl="1">
              <a:buFont typeface="Arial" panose="020B0604020202020204" pitchFamily="34" charset="0"/>
              <a:buChar char="•"/>
            </a:pPr>
            <a:r>
              <a:rPr lang="en-US" dirty="0" err="1"/>
              <a:t>findSet</a:t>
            </a:r>
            <a:r>
              <a:rPr lang="en-US" dirty="0"/>
              <a:t>(value) – jump to the value’s position in your array, and traverse till you reach a negative number (signifies the root).  Do path compression and return the index of the root (the representative of this set).</a:t>
            </a:r>
          </a:p>
          <a:p>
            <a:pPr lvl="1">
              <a:buFont typeface="Arial" panose="020B0604020202020204" pitchFamily="34" charset="0"/>
              <a:buChar char="•"/>
            </a:pPr>
            <a:r>
              <a:rPr lang="en-US" dirty="0"/>
              <a:t>union(</a:t>
            </a:r>
            <a:r>
              <a:rPr lang="en-US" dirty="0" err="1"/>
              <a:t>valueA</a:t>
            </a:r>
            <a:r>
              <a:rPr lang="en-US" dirty="0"/>
              <a:t>, </a:t>
            </a:r>
            <a:r>
              <a:rPr lang="en-US" dirty="0" err="1"/>
              <a:t>valueB</a:t>
            </a:r>
            <a:r>
              <a:rPr lang="en-US" dirty="0"/>
              <a:t>) – call </a:t>
            </a:r>
            <a:r>
              <a:rPr lang="en-US" dirty="0" err="1"/>
              <a:t>findSet</a:t>
            </a:r>
            <a:r>
              <a:rPr lang="en-US" dirty="0"/>
              <a:t>(</a:t>
            </a:r>
            <a:r>
              <a:rPr lang="en-US" dirty="0" err="1"/>
              <a:t>valueA</a:t>
            </a:r>
            <a:r>
              <a:rPr lang="en-US" dirty="0"/>
              <a:t>) and </a:t>
            </a:r>
            <a:r>
              <a:rPr lang="en-US" dirty="0" err="1"/>
              <a:t>findSet</a:t>
            </a:r>
            <a:r>
              <a:rPr lang="en-US" dirty="0"/>
              <a:t>(</a:t>
            </a:r>
            <a:r>
              <a:rPr lang="en-US" dirty="0" err="1"/>
              <a:t>valueB</a:t>
            </a:r>
            <a:r>
              <a:rPr lang="en-US" dirty="0"/>
              <a:t>) to access the sizes and indices of </a:t>
            </a:r>
            <a:r>
              <a:rPr lang="en-US" dirty="0" err="1"/>
              <a:t>valueA</a:t>
            </a:r>
            <a:r>
              <a:rPr lang="en-US" dirty="0"/>
              <a:t> and </a:t>
            </a:r>
            <a:r>
              <a:rPr lang="en-US" dirty="0" err="1"/>
              <a:t>valueB’s</a:t>
            </a:r>
            <a:r>
              <a:rPr lang="en-US" dirty="0"/>
              <a:t> sets.  Compare the sizes like in the tree representation.  Make sure to update the size when you union the two of them together.</a:t>
            </a:r>
          </a:p>
        </p:txBody>
      </p:sp>
      <p:sp>
        <p:nvSpPr>
          <p:cNvPr id="4" name="Footer Placeholder 3">
            <a:extLst>
              <a:ext uri="{FF2B5EF4-FFF2-40B4-BE49-F238E27FC236}">
                <a16:creationId xmlns:a16="http://schemas.microsoft.com/office/drawing/2014/main" id="{965FFC52-FD0A-4C4C-9BFF-CA60D5514292}"/>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C8546529-93E8-A04C-A90A-6D307EA3DE7E}"/>
              </a:ext>
            </a:extLst>
          </p:cNvPr>
          <p:cNvSpPr>
            <a:spLocks noGrp="1"/>
          </p:cNvSpPr>
          <p:nvPr>
            <p:ph type="sldNum" sz="quarter" idx="12"/>
          </p:nvPr>
        </p:nvSpPr>
        <p:spPr/>
        <p:txBody>
          <a:bodyPr/>
          <a:lstStyle/>
          <a:p>
            <a:fld id="{659665DE-58FC-41F4-AC58-2C90A5E00527}" type="slidenum">
              <a:rPr lang="en-US" smtClean="0"/>
              <a:t>53</a:t>
            </a:fld>
            <a:endParaRPr lang="en-US"/>
          </a:p>
        </p:txBody>
      </p:sp>
    </p:spTree>
    <p:extLst>
      <p:ext uri="{BB962C8B-B14F-4D97-AF65-F5344CB8AC3E}">
        <p14:creationId xmlns:p14="http://schemas.microsoft.com/office/powerpoint/2010/main" val="2649298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88A4-C942-1B43-BDB9-1D5DC469B711}"/>
              </a:ext>
            </a:extLst>
          </p:cNvPr>
          <p:cNvSpPr>
            <a:spLocks noGrp="1"/>
          </p:cNvSpPr>
          <p:nvPr>
            <p:ph type="title"/>
          </p:nvPr>
        </p:nvSpPr>
        <p:spPr/>
        <p:txBody>
          <a:bodyPr/>
          <a:lstStyle/>
          <a:p>
            <a:r>
              <a:rPr lang="en-US" dirty="0"/>
              <a:t>Questions?</a:t>
            </a:r>
          </a:p>
        </p:txBody>
      </p:sp>
      <p:sp>
        <p:nvSpPr>
          <p:cNvPr id="3" name="Footer Placeholder 2">
            <a:extLst>
              <a:ext uri="{FF2B5EF4-FFF2-40B4-BE49-F238E27FC236}">
                <a16:creationId xmlns:a16="http://schemas.microsoft.com/office/drawing/2014/main" id="{D8D242D6-A366-7547-9720-CAAF34D59D44}"/>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E3A2D837-6C9C-854A-8DA8-3123067145FD}"/>
              </a:ext>
            </a:extLst>
          </p:cNvPr>
          <p:cNvSpPr>
            <a:spLocks noGrp="1"/>
          </p:cNvSpPr>
          <p:nvPr>
            <p:ph type="sldNum" sz="quarter" idx="12"/>
          </p:nvPr>
        </p:nvSpPr>
        <p:spPr/>
        <p:txBody>
          <a:bodyPr/>
          <a:lstStyle/>
          <a:p>
            <a:fld id="{659665DE-58FC-41F4-AC58-2C90A5E00527}" type="slidenum">
              <a:rPr lang="en-US" smtClean="0"/>
              <a:pPr/>
              <a:t>54</a:t>
            </a:fld>
            <a:endParaRPr lang="en-US"/>
          </a:p>
        </p:txBody>
      </p:sp>
      <p:sp>
        <p:nvSpPr>
          <p:cNvPr id="5" name="Text Placeholder 4">
            <a:extLst>
              <a:ext uri="{FF2B5EF4-FFF2-40B4-BE49-F238E27FC236}">
                <a16:creationId xmlns:a16="http://schemas.microsoft.com/office/drawing/2014/main" id="{A91604C6-3904-BC4A-9F73-2A3519FE3CD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37444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8B02-C9C5-2A40-8F65-C77D7AE16088}"/>
              </a:ext>
            </a:extLst>
          </p:cNvPr>
          <p:cNvSpPr>
            <a:spLocks noGrp="1"/>
          </p:cNvSpPr>
          <p:nvPr>
            <p:ph type="title"/>
          </p:nvPr>
        </p:nvSpPr>
        <p:spPr/>
        <p:txBody>
          <a:bodyPr/>
          <a:lstStyle/>
          <a:p>
            <a:r>
              <a:rPr lang="en-US" dirty="0"/>
              <a:t>Graph Algorithms Review</a:t>
            </a:r>
          </a:p>
        </p:txBody>
      </p:sp>
      <p:sp>
        <p:nvSpPr>
          <p:cNvPr id="3" name="Content Placeholder 2">
            <a:extLst>
              <a:ext uri="{FF2B5EF4-FFF2-40B4-BE49-F238E27FC236}">
                <a16:creationId xmlns:a16="http://schemas.microsoft.com/office/drawing/2014/main" id="{6FB646BA-DA41-6D4F-BD18-85A7D5CF45F2}"/>
              </a:ext>
            </a:extLst>
          </p:cNvPr>
          <p:cNvSpPr>
            <a:spLocks noGrp="1"/>
          </p:cNvSpPr>
          <p:nvPr>
            <p:ph idx="1"/>
          </p:nvPr>
        </p:nvSpPr>
        <p:spPr>
          <a:xfrm>
            <a:off x="73747" y="1498158"/>
            <a:ext cx="2304543" cy="3645123"/>
          </a:xfrm>
          <a:ln>
            <a:solidFill>
              <a:srgbClr val="4C3282"/>
            </a:solidFill>
          </a:ln>
        </p:spPr>
        <p:txBody>
          <a:bodyPr>
            <a:normAutofit lnSpcReduction="10000"/>
          </a:bodyPr>
          <a:lstStyle/>
          <a:p>
            <a:r>
              <a:rPr lang="en-US" sz="1800" dirty="0"/>
              <a:t>Breadth First Search (BFS)</a:t>
            </a:r>
          </a:p>
          <a:p>
            <a:r>
              <a:rPr lang="en-US" sz="1600" dirty="0"/>
              <a:t>Good for:</a:t>
            </a:r>
          </a:p>
          <a:p>
            <a:pPr lvl="1"/>
            <a:r>
              <a:rPr lang="en-US" sz="1400" dirty="0"/>
              <a:t>establishing connectivity between set of vertices</a:t>
            </a:r>
          </a:p>
          <a:p>
            <a:pPr lvl="1"/>
            <a:r>
              <a:rPr lang="en-US" sz="1400" dirty="0"/>
              <a:t>Traversing the graph</a:t>
            </a:r>
          </a:p>
          <a:p>
            <a:pPr lvl="1"/>
            <a:r>
              <a:rPr lang="en-US" sz="1400" dirty="0"/>
              <a:t>Breadth pattern can be leveraged to answer other questions</a:t>
            </a:r>
          </a:p>
          <a:p>
            <a:r>
              <a:rPr lang="en-US" sz="1600" dirty="0"/>
              <a:t>Algorithm:</a:t>
            </a:r>
          </a:p>
          <a:p>
            <a:pPr lvl="1"/>
            <a:r>
              <a:rPr lang="en-US" sz="1400" dirty="0"/>
              <a:t>Pick starting vertex</a:t>
            </a:r>
          </a:p>
          <a:p>
            <a:pPr lvl="1"/>
            <a:r>
              <a:rPr lang="en-US" sz="1400" dirty="0"/>
              <a:t>Add all direct neighbors to queue</a:t>
            </a:r>
          </a:p>
          <a:p>
            <a:pPr lvl="1"/>
            <a:r>
              <a:rPr lang="en-US" sz="1400" dirty="0"/>
              <a:t>add next in queue to processed list and repeat</a:t>
            </a:r>
          </a:p>
          <a:p>
            <a:pPr lvl="1"/>
            <a:endParaRPr lang="en-US" sz="1600" dirty="0"/>
          </a:p>
        </p:txBody>
      </p:sp>
      <p:sp>
        <p:nvSpPr>
          <p:cNvPr id="4" name="Slide Number Placeholder 3">
            <a:extLst>
              <a:ext uri="{FF2B5EF4-FFF2-40B4-BE49-F238E27FC236}">
                <a16:creationId xmlns:a16="http://schemas.microsoft.com/office/drawing/2014/main" id="{E92CD4CA-9AC7-2C46-8D02-5F72B8EAE9E2}"/>
              </a:ext>
            </a:extLst>
          </p:cNvPr>
          <p:cNvSpPr>
            <a:spLocks noGrp="1"/>
          </p:cNvSpPr>
          <p:nvPr>
            <p:ph type="sldNum" sz="quarter" idx="12"/>
          </p:nvPr>
        </p:nvSpPr>
        <p:spPr/>
        <p:txBody>
          <a:bodyPr/>
          <a:lstStyle/>
          <a:p>
            <a:fld id="{659665DE-58FC-41F4-AC58-2C90A5E00527}" type="slidenum">
              <a:rPr lang="en-US" smtClean="0"/>
              <a:t>55</a:t>
            </a:fld>
            <a:endParaRPr lang="en-US"/>
          </a:p>
        </p:txBody>
      </p:sp>
      <p:sp>
        <p:nvSpPr>
          <p:cNvPr id="5" name="Footer Placeholder 4">
            <a:extLst>
              <a:ext uri="{FF2B5EF4-FFF2-40B4-BE49-F238E27FC236}">
                <a16:creationId xmlns:a16="http://schemas.microsoft.com/office/drawing/2014/main" id="{49DB90AF-23BE-F744-9588-8701AA26027A}"/>
              </a:ext>
            </a:extLst>
          </p:cNvPr>
          <p:cNvSpPr>
            <a:spLocks noGrp="1"/>
          </p:cNvSpPr>
          <p:nvPr>
            <p:ph type="ftr" sz="quarter" idx="11"/>
          </p:nvPr>
        </p:nvSpPr>
        <p:spPr/>
        <p:txBody>
          <a:bodyPr/>
          <a:lstStyle/>
          <a:p>
            <a:r>
              <a:rPr lang="en-US" dirty="0"/>
              <a:t>CSE 373 20 SP – champion &amp; Chun</a:t>
            </a:r>
          </a:p>
        </p:txBody>
      </p:sp>
      <p:sp>
        <p:nvSpPr>
          <p:cNvPr id="7" name="Rectangle 6">
            <a:extLst>
              <a:ext uri="{FF2B5EF4-FFF2-40B4-BE49-F238E27FC236}">
                <a16:creationId xmlns:a16="http://schemas.microsoft.com/office/drawing/2014/main" id="{2097A45C-D20F-5C49-9FDB-868163F71749}"/>
              </a:ext>
            </a:extLst>
          </p:cNvPr>
          <p:cNvSpPr/>
          <p:nvPr/>
        </p:nvSpPr>
        <p:spPr>
          <a:xfrm>
            <a:off x="2446523" y="1468748"/>
            <a:ext cx="2304543" cy="4931606"/>
          </a:xfrm>
          <a:prstGeom prst="rect">
            <a:avLst/>
          </a:prstGeom>
          <a:ln>
            <a:solidFill>
              <a:srgbClr val="4C3282"/>
            </a:solidFill>
          </a:ln>
        </p:spPr>
        <p:txBody>
          <a:bodyPr wrap="square">
            <a:spAutoFit/>
          </a:bodyPr>
          <a:lstStyle/>
          <a:p>
            <a:pPr marL="91440" indent="-91440" defTabSz="914400">
              <a:lnSpc>
                <a:spcPct val="90000"/>
              </a:lnSpc>
              <a:spcBef>
                <a:spcPts val="1200"/>
              </a:spcBef>
              <a:spcAft>
                <a:spcPts val="200"/>
              </a:spcAft>
              <a:buClr>
                <a:schemeClr val="accent1"/>
              </a:buClr>
              <a:buSzPct val="100000"/>
              <a:buFont typeface="Tw Cen MT" panose="020B0602020104020603" pitchFamily="34" charset="0"/>
              <a:buChar char=" "/>
            </a:pPr>
            <a:r>
              <a:rPr lang="en-US" dirty="0">
                <a:latin typeface="Segoe UI Semilight" panose="020B0402040204020203" pitchFamily="34" charset="0"/>
              </a:rPr>
              <a:t>Depth First Search (DFS)</a:t>
            </a:r>
          </a:p>
          <a:p>
            <a:pPr marL="91440" indent="-91440" defTabSz="914400">
              <a:lnSpc>
                <a:spcPct val="90000"/>
              </a:lnSpc>
              <a:spcBef>
                <a:spcPts val="1200"/>
              </a:spcBef>
              <a:spcAft>
                <a:spcPts val="200"/>
              </a:spcAft>
              <a:buClr>
                <a:schemeClr val="accent1"/>
              </a:buClr>
              <a:buSzPct val="100000"/>
              <a:buFont typeface="Tw Cen MT" panose="020B0602020104020603" pitchFamily="34" charset="0"/>
              <a:buChar char=" "/>
            </a:pPr>
            <a:r>
              <a:rPr lang="en-US" sz="1600" dirty="0">
                <a:latin typeface="Segoe UI Semilight" panose="020B0402040204020203" pitchFamily="34" charset="0"/>
              </a:rPr>
              <a:t>Good for:</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sz="1600" dirty="0">
                <a:latin typeface="Segoe UI Semilight" panose="020B0402040204020203" pitchFamily="34" charset="0"/>
              </a:rPr>
              <a:t>establishing connectivity between set of vertices</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sz="1600" dirty="0">
                <a:latin typeface="Segoe UI Semilight" panose="020B0402040204020203" pitchFamily="34" charset="0"/>
              </a:rPr>
              <a:t>Traversing the graph</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sz="1600" dirty="0">
                <a:latin typeface="Segoe UI Semilight" panose="020B0402040204020203" pitchFamily="34" charset="0"/>
              </a:rPr>
              <a:t>Can “stop early” when looking for connectivity between two points</a:t>
            </a:r>
          </a:p>
          <a:p>
            <a:pPr marL="91440" indent="-91440" defTabSz="914400">
              <a:lnSpc>
                <a:spcPct val="90000"/>
              </a:lnSpc>
              <a:spcBef>
                <a:spcPts val="1200"/>
              </a:spcBef>
              <a:spcAft>
                <a:spcPts val="200"/>
              </a:spcAft>
              <a:buClr>
                <a:schemeClr val="accent1"/>
              </a:buClr>
              <a:buSzPct val="100000"/>
              <a:buFont typeface="Tw Cen MT" panose="020B0602020104020603" pitchFamily="34" charset="0"/>
              <a:buChar char=" "/>
            </a:pPr>
            <a:r>
              <a:rPr lang="en-US" sz="1600" dirty="0">
                <a:latin typeface="Segoe UI Semilight" panose="020B0402040204020203" pitchFamily="34" charset="0"/>
              </a:rPr>
              <a:t>Algorithm:</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sz="1600" dirty="0">
                <a:latin typeface="Segoe UI Semilight" panose="020B0402040204020203" pitchFamily="34" charset="0"/>
              </a:rPr>
              <a:t>Pick starting vertex</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sz="1600" dirty="0">
                <a:latin typeface="Segoe UI Semilight" panose="020B0402040204020203" pitchFamily="34" charset="0"/>
              </a:rPr>
              <a:t>Add all direct neighbors to queue</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sz="1600" dirty="0">
                <a:latin typeface="Segoe UI Semilight" panose="020B0402040204020203" pitchFamily="34" charset="0"/>
              </a:rPr>
              <a:t>add next in stack to processed list and repeat</a:t>
            </a:r>
          </a:p>
        </p:txBody>
      </p:sp>
      <p:sp>
        <p:nvSpPr>
          <p:cNvPr id="8" name="Rectangle 7">
            <a:extLst>
              <a:ext uri="{FF2B5EF4-FFF2-40B4-BE49-F238E27FC236}">
                <a16:creationId xmlns:a16="http://schemas.microsoft.com/office/drawing/2014/main" id="{05894CCC-3CF6-5143-90D0-E609DAC39B9F}"/>
              </a:ext>
            </a:extLst>
          </p:cNvPr>
          <p:cNvSpPr/>
          <p:nvPr/>
        </p:nvSpPr>
        <p:spPr>
          <a:xfrm>
            <a:off x="4842742" y="1464286"/>
            <a:ext cx="2304543" cy="5234253"/>
          </a:xfrm>
          <a:prstGeom prst="rect">
            <a:avLst/>
          </a:prstGeom>
          <a:ln>
            <a:solidFill>
              <a:srgbClr val="4C3282"/>
            </a:solidFill>
          </a:ln>
        </p:spPr>
        <p:txBody>
          <a:bodyPr wrap="square">
            <a:spAutoFit/>
          </a:bodyPr>
          <a:lstStyle/>
          <a:p>
            <a:pPr marL="91440" indent="-91440" defTabSz="914400">
              <a:lnSpc>
                <a:spcPct val="90000"/>
              </a:lnSpc>
              <a:spcBef>
                <a:spcPts val="1200"/>
              </a:spcBef>
              <a:spcAft>
                <a:spcPts val="200"/>
              </a:spcAft>
              <a:buClr>
                <a:schemeClr val="accent1"/>
              </a:buClr>
              <a:buSzPct val="100000"/>
              <a:buFont typeface="Tw Cen MT" panose="020B0602020104020603" pitchFamily="34" charset="0"/>
              <a:buChar char=" "/>
            </a:pPr>
            <a:r>
              <a:rPr lang="en-US" dirty="0">
                <a:latin typeface="Segoe UI Semilight" panose="020B0402040204020203" pitchFamily="34" charset="0"/>
              </a:rPr>
              <a:t>Dijkstra’s</a:t>
            </a:r>
          </a:p>
          <a:p>
            <a:pPr marL="91440" indent="-91440" defTabSz="914400">
              <a:lnSpc>
                <a:spcPct val="90000"/>
              </a:lnSpc>
              <a:spcBef>
                <a:spcPts val="1200"/>
              </a:spcBef>
              <a:spcAft>
                <a:spcPts val="200"/>
              </a:spcAft>
              <a:buClr>
                <a:schemeClr val="accent1"/>
              </a:buClr>
              <a:buSzPct val="100000"/>
              <a:buFont typeface="Tw Cen MT" panose="020B0602020104020603" pitchFamily="34" charset="0"/>
              <a:buChar char=" "/>
            </a:pPr>
            <a:r>
              <a:rPr lang="en-US" sz="1600" dirty="0">
                <a:latin typeface="Segoe UI Semilight" panose="020B0402040204020203" pitchFamily="34" charset="0"/>
              </a:rPr>
              <a:t>Good for:</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sz="1600" dirty="0">
                <a:latin typeface="Segoe UI Semilight" panose="020B0402040204020203" pitchFamily="34" charset="0"/>
              </a:rPr>
              <a:t>Minimum weight path from source to destination</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sz="1600" dirty="0">
                <a:latin typeface="Segoe UI Semilight" panose="020B0402040204020203" pitchFamily="34" charset="0"/>
              </a:rPr>
              <a:t>Requires weighted edges, no negatives</a:t>
            </a:r>
          </a:p>
          <a:p>
            <a:pPr marL="91440" indent="-91440" defTabSz="914400">
              <a:lnSpc>
                <a:spcPct val="90000"/>
              </a:lnSpc>
              <a:spcBef>
                <a:spcPts val="1200"/>
              </a:spcBef>
              <a:spcAft>
                <a:spcPts val="200"/>
              </a:spcAft>
              <a:buClr>
                <a:schemeClr val="accent1"/>
              </a:buClr>
              <a:buSzPct val="100000"/>
              <a:buFont typeface="Tw Cen MT" panose="020B0602020104020603" pitchFamily="34" charset="0"/>
              <a:buChar char=" "/>
            </a:pPr>
            <a:r>
              <a:rPr lang="en-US" sz="1600" dirty="0">
                <a:latin typeface="Segoe UI Semilight" panose="020B0402040204020203" pitchFamily="34" charset="0"/>
              </a:rPr>
              <a:t>Algorithm:</a:t>
            </a:r>
          </a:p>
          <a:p>
            <a:pPr marL="265176" lvl="1" indent="-137160" defTabSz="914400">
              <a:lnSpc>
                <a:spcPct val="90000"/>
              </a:lnSpc>
              <a:spcBef>
                <a:spcPts val="200"/>
              </a:spcBef>
              <a:spcAft>
                <a:spcPts val="200"/>
              </a:spcAft>
              <a:buClr>
                <a:srgbClr val="B6A479"/>
              </a:buClr>
              <a:buFont typeface="Segoe UI Semilight" panose="020B0402040204020203" pitchFamily="34" charset="0"/>
              <a:buChar char="-"/>
            </a:pPr>
            <a:r>
              <a:rPr lang="en-US" sz="1400" dirty="0">
                <a:latin typeface="Segoe UI Semilight" panose="020B0402040204020203" pitchFamily="34" charset="0"/>
              </a:rPr>
              <a:t>Start at source</a:t>
            </a:r>
          </a:p>
          <a:p>
            <a:pPr marL="265176" lvl="1" indent="-137160" defTabSz="914400">
              <a:lnSpc>
                <a:spcPct val="90000"/>
              </a:lnSpc>
              <a:spcBef>
                <a:spcPts val="200"/>
              </a:spcBef>
              <a:spcAft>
                <a:spcPts val="200"/>
              </a:spcAft>
              <a:buClr>
                <a:srgbClr val="B6A479"/>
              </a:buClr>
              <a:buFont typeface="Segoe UI Semilight" panose="020B0402040204020203" pitchFamily="34" charset="0"/>
              <a:buChar char="-"/>
            </a:pPr>
            <a:r>
              <a:rPr lang="en-US" sz="1400" dirty="0">
                <a:latin typeface="Segoe UI Semilight" panose="020B0402040204020203" pitchFamily="34" charset="0"/>
              </a:rPr>
              <a:t>Select next closest neighbor</a:t>
            </a:r>
          </a:p>
          <a:p>
            <a:pPr marL="265176" lvl="1" indent="-137160" defTabSz="914400">
              <a:lnSpc>
                <a:spcPct val="90000"/>
              </a:lnSpc>
              <a:spcBef>
                <a:spcPts val="200"/>
              </a:spcBef>
              <a:spcAft>
                <a:spcPts val="200"/>
              </a:spcAft>
              <a:buClr>
                <a:srgbClr val="B6A479"/>
              </a:buClr>
              <a:buFont typeface="Segoe UI Semilight" panose="020B0402040204020203" pitchFamily="34" charset="0"/>
              <a:buChar char="-"/>
            </a:pPr>
            <a:r>
              <a:rPr lang="en-US" sz="1400" dirty="0">
                <a:latin typeface="Segoe UI Semilight" panose="020B0402040204020203" pitchFamily="34" charset="0"/>
              </a:rPr>
              <a:t>Update selected neighbor to sum distance from original source</a:t>
            </a:r>
          </a:p>
          <a:p>
            <a:pPr marL="265176" lvl="1" indent="-137160" defTabSz="914400">
              <a:lnSpc>
                <a:spcPct val="90000"/>
              </a:lnSpc>
              <a:spcBef>
                <a:spcPts val="200"/>
              </a:spcBef>
              <a:spcAft>
                <a:spcPts val="200"/>
              </a:spcAft>
              <a:buClr>
                <a:srgbClr val="B6A479"/>
              </a:buClr>
              <a:buFont typeface="Segoe UI Semilight" panose="020B0402040204020203" pitchFamily="34" charset="0"/>
              <a:buChar char="-"/>
            </a:pPr>
            <a:r>
              <a:rPr lang="en-US" sz="1400" dirty="0">
                <a:latin typeface="Segoe UI Semilight" panose="020B0402040204020203" pitchFamily="34" charset="0"/>
              </a:rPr>
              <a:t>Repeat for selected vertex</a:t>
            </a:r>
          </a:p>
          <a:p>
            <a:pPr marL="265176" lvl="1" indent="-137160" defTabSz="914400">
              <a:lnSpc>
                <a:spcPct val="90000"/>
              </a:lnSpc>
              <a:spcBef>
                <a:spcPts val="200"/>
              </a:spcBef>
              <a:spcAft>
                <a:spcPts val="200"/>
              </a:spcAft>
              <a:buClr>
                <a:srgbClr val="B6A479"/>
              </a:buClr>
              <a:buFont typeface="Segoe UI Semilight" panose="020B0402040204020203" pitchFamily="34" charset="0"/>
              <a:buChar char="-"/>
            </a:pPr>
            <a:r>
              <a:rPr lang="en-US" sz="1400" dirty="0">
                <a:latin typeface="Segoe UI Semilight" panose="020B0402040204020203" pitchFamily="34" charset="0"/>
              </a:rPr>
              <a:t>Repeat until all vertices processed</a:t>
            </a:r>
          </a:p>
          <a:p>
            <a:pPr marL="265176" lvl="1" indent="-137160" defTabSz="914400">
              <a:lnSpc>
                <a:spcPct val="90000"/>
              </a:lnSpc>
              <a:spcBef>
                <a:spcPts val="200"/>
              </a:spcBef>
              <a:spcAft>
                <a:spcPts val="200"/>
              </a:spcAft>
              <a:buClr>
                <a:srgbClr val="B6A479"/>
              </a:buClr>
              <a:buFont typeface="Segoe UI Semilight" panose="020B0402040204020203" pitchFamily="34" charset="0"/>
              <a:buChar char="-"/>
            </a:pPr>
            <a:r>
              <a:rPr lang="en-US" sz="1400" dirty="0">
                <a:latin typeface="Segoe UI Semilight" panose="020B0402040204020203" pitchFamily="34" charset="0"/>
              </a:rPr>
              <a:t>Backtrack from destination vertex to determine path</a:t>
            </a:r>
          </a:p>
        </p:txBody>
      </p:sp>
      <p:sp>
        <p:nvSpPr>
          <p:cNvPr id="9" name="Rectangle 8">
            <a:extLst>
              <a:ext uri="{FF2B5EF4-FFF2-40B4-BE49-F238E27FC236}">
                <a16:creationId xmlns:a16="http://schemas.microsoft.com/office/drawing/2014/main" id="{BE049300-9137-044D-A237-B454A793BC8C}"/>
              </a:ext>
            </a:extLst>
          </p:cNvPr>
          <p:cNvSpPr/>
          <p:nvPr/>
        </p:nvSpPr>
        <p:spPr>
          <a:xfrm>
            <a:off x="7238961" y="1464292"/>
            <a:ext cx="2271845" cy="4539704"/>
          </a:xfrm>
          <a:prstGeom prst="rect">
            <a:avLst/>
          </a:prstGeom>
          <a:ln>
            <a:solidFill>
              <a:srgbClr val="4C3282"/>
            </a:solidFill>
          </a:ln>
        </p:spPr>
        <p:txBody>
          <a:bodyPr wrap="square">
            <a:spAutoFit/>
          </a:bodyPr>
          <a:lstStyle/>
          <a:p>
            <a:r>
              <a:rPr lang="en-US" dirty="0"/>
              <a:t>Prim’s</a:t>
            </a:r>
          </a:p>
          <a:p>
            <a:pPr marL="91440" indent="-91440" defTabSz="914400">
              <a:lnSpc>
                <a:spcPct val="90000"/>
              </a:lnSpc>
              <a:spcBef>
                <a:spcPts val="1200"/>
              </a:spcBef>
              <a:spcAft>
                <a:spcPts val="200"/>
              </a:spcAft>
              <a:buClr>
                <a:schemeClr val="accent1"/>
              </a:buClr>
              <a:buSzPct val="100000"/>
              <a:buFont typeface="Tw Cen MT" panose="020B0602020104020603" pitchFamily="34" charset="0"/>
              <a:buChar char=" "/>
            </a:pPr>
            <a:r>
              <a:rPr lang="en-US" sz="1600" dirty="0">
                <a:latin typeface="Segoe UI Semilight" panose="020B0402040204020203" pitchFamily="34" charset="0"/>
              </a:rPr>
              <a:t>Good for:</a:t>
            </a:r>
            <a:endParaRPr lang="en-US" dirty="0">
              <a:latin typeface="Segoe UI Semilight" panose="020B0402040204020203" pitchFamily="34" charset="0"/>
            </a:endParaRP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sz="1600" dirty="0">
                <a:latin typeface="Segoe UI Semilight" panose="020B0402040204020203" pitchFamily="34" charset="0"/>
              </a:rPr>
              <a:t>Finding minimum weight set of vertices for complete connectivity</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sz="1600" dirty="0">
                <a:latin typeface="Segoe UI Semilight" panose="020B0402040204020203" pitchFamily="34" charset="0"/>
              </a:rPr>
              <a:t>Requires weighted edges</a:t>
            </a:r>
          </a:p>
          <a:p>
            <a:pPr marL="91440" indent="-91440" defTabSz="914400">
              <a:lnSpc>
                <a:spcPct val="90000"/>
              </a:lnSpc>
              <a:spcBef>
                <a:spcPts val="1200"/>
              </a:spcBef>
              <a:spcAft>
                <a:spcPts val="200"/>
              </a:spcAft>
              <a:buClr>
                <a:schemeClr val="accent1"/>
              </a:buClr>
              <a:buSzPct val="100000"/>
              <a:buFont typeface="Tw Cen MT" panose="020B0602020104020603" pitchFamily="34" charset="0"/>
              <a:buChar char=" "/>
            </a:pPr>
            <a:r>
              <a:rPr lang="en-US" sz="1600" dirty="0">
                <a:latin typeface="Segoe UI Semilight" panose="020B0402040204020203" pitchFamily="34" charset="0"/>
              </a:rPr>
              <a:t>Algorithm:</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rPr>
              <a:t>Pick starting vertex</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rPr>
              <a:t>Add neighbor with smallest weight edge</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rPr>
              <a:t>Consider all neighbors to current spanning tree</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rPr>
              <a:t>Select closest neighbor</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rPr>
              <a:t>Repeat until all vertices are connected</a:t>
            </a:r>
          </a:p>
        </p:txBody>
      </p:sp>
      <p:sp>
        <p:nvSpPr>
          <p:cNvPr id="10" name="Rectangle 9">
            <a:extLst>
              <a:ext uri="{FF2B5EF4-FFF2-40B4-BE49-F238E27FC236}">
                <a16:creationId xmlns:a16="http://schemas.microsoft.com/office/drawing/2014/main" id="{FC367502-F284-5647-93B9-EB5BB1D36F15}"/>
              </a:ext>
            </a:extLst>
          </p:cNvPr>
          <p:cNvSpPr/>
          <p:nvPr/>
        </p:nvSpPr>
        <p:spPr>
          <a:xfrm>
            <a:off x="9654117" y="1447359"/>
            <a:ext cx="2271845" cy="4850559"/>
          </a:xfrm>
          <a:prstGeom prst="rect">
            <a:avLst/>
          </a:prstGeom>
          <a:ln>
            <a:solidFill>
              <a:srgbClr val="4C3282"/>
            </a:solidFill>
          </a:ln>
        </p:spPr>
        <p:txBody>
          <a:bodyPr wrap="square">
            <a:spAutoFit/>
          </a:bodyPr>
          <a:lstStyle/>
          <a:p>
            <a:r>
              <a:rPr lang="en-US" dirty="0"/>
              <a:t>Kruskal’s</a:t>
            </a:r>
          </a:p>
          <a:p>
            <a:pPr marL="91440" indent="-91440" defTabSz="914400">
              <a:lnSpc>
                <a:spcPct val="90000"/>
              </a:lnSpc>
              <a:spcBef>
                <a:spcPts val="1200"/>
              </a:spcBef>
              <a:spcAft>
                <a:spcPts val="200"/>
              </a:spcAft>
              <a:buClr>
                <a:schemeClr val="accent1"/>
              </a:buClr>
              <a:buSzPct val="100000"/>
              <a:buFont typeface="Tw Cen MT" panose="020B0602020104020603" pitchFamily="34" charset="0"/>
              <a:buChar char=" "/>
            </a:pPr>
            <a:r>
              <a:rPr lang="en-US" sz="1600" dirty="0">
                <a:latin typeface="Segoe UI Semilight" panose="020B0402040204020203" pitchFamily="34" charset="0"/>
              </a:rPr>
              <a:t>Good for:</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sz="1600" dirty="0">
                <a:latin typeface="Segoe UI Semilight" panose="020B0402040204020203" pitchFamily="34" charset="0"/>
              </a:rPr>
              <a:t>Finding minimum weight set of vertices for complete connectivity</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sz="1600" dirty="0">
                <a:latin typeface="Segoe UI Semilight" panose="020B0402040204020203" pitchFamily="34" charset="0"/>
              </a:rPr>
              <a:t>Requires weighted edges</a:t>
            </a:r>
          </a:p>
          <a:p>
            <a:pPr marL="91440" indent="-91440" defTabSz="914400">
              <a:lnSpc>
                <a:spcPct val="90000"/>
              </a:lnSpc>
              <a:spcBef>
                <a:spcPts val="1200"/>
              </a:spcBef>
              <a:spcAft>
                <a:spcPts val="200"/>
              </a:spcAft>
              <a:buClr>
                <a:schemeClr val="accent1"/>
              </a:buClr>
              <a:buSzPct val="100000"/>
              <a:buFont typeface="Tw Cen MT" panose="020B0602020104020603" pitchFamily="34" charset="0"/>
              <a:buChar char=" "/>
            </a:pPr>
            <a:r>
              <a:rPr lang="en-US" sz="1600" dirty="0">
                <a:latin typeface="Segoe UI Semilight" panose="020B0402040204020203" pitchFamily="34" charset="0"/>
              </a:rPr>
              <a:t>Algorithm:</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rPr>
              <a:t>Sort all edges</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rPr>
              <a:t>Add lightest edge to solution and place two vertices it connects into a single component</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rPr>
              <a:t>Add next lightest edge and combine two connected vertices</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rPr>
              <a:t>Repeat until all vertices are connected</a:t>
            </a:r>
          </a:p>
        </p:txBody>
      </p:sp>
    </p:spTree>
    <p:extLst>
      <p:ext uri="{BB962C8B-B14F-4D97-AF65-F5344CB8AC3E}">
        <p14:creationId xmlns:p14="http://schemas.microsoft.com/office/powerpoint/2010/main" val="562934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549A37-BCB9-7647-BD26-884B7A387BB1}"/>
              </a:ext>
            </a:extLst>
          </p:cNvPr>
          <p:cNvSpPr txBox="1"/>
          <p:nvPr/>
        </p:nvSpPr>
        <p:spPr>
          <a:xfrm>
            <a:off x="1447799" y="1601109"/>
            <a:ext cx="8180445" cy="5064463"/>
          </a:xfrm>
          <a:prstGeom prst="rect">
            <a:avLst/>
          </a:prstGeom>
          <a:noFill/>
          <a:ln>
            <a:noFill/>
          </a:ln>
        </p:spPr>
        <p:txBody>
          <a:bodyPr wrap="none" rtlCol="0">
            <a:spAutoFit/>
          </a:bodyPr>
          <a:lstStyle/>
          <a:p>
            <a:pPr>
              <a:lnSpc>
                <a:spcPct val="120000"/>
              </a:lnSpc>
              <a:spcBef>
                <a:spcPts val="0"/>
              </a:spcBef>
              <a:spcAft>
                <a:spcPts val="0"/>
              </a:spcAft>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perimeter.add</a:t>
            </a:r>
            <a:r>
              <a:rPr lang="en-US"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discovered.add</a:t>
            </a:r>
            <a:r>
              <a:rPr lang="en-US"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dirty="0">
                <a:latin typeface="Courier New" panose="02070309020205020404" pitchFamily="49" charset="0"/>
                <a:cs typeface="Courier New" panose="02070309020205020404" pitchFamily="49" charset="0"/>
              </a:rPr>
              <a:t>        start’s distance = 0;</a:t>
            </a:r>
          </a:p>
          <a:p>
            <a:pPr>
              <a:lnSpc>
                <a:spcPct val="120000"/>
              </a:lnSpc>
              <a:spcBef>
                <a:spcPts val="0"/>
              </a:spcBef>
              <a:spcAft>
                <a:spcPts val="0"/>
              </a:spcAft>
            </a:pPr>
            <a:r>
              <a:rPr lang="en-US" dirty="0">
                <a:latin typeface="Courier New" panose="02070309020205020404" pitchFamily="49" charset="0"/>
                <a:cs typeface="Courier New" panose="02070309020205020404" pitchFamily="49" charset="0"/>
              </a:rPr>
              <a:t>        while (!</a:t>
            </a:r>
            <a:r>
              <a:rPr lang="en-US" dirty="0" err="1">
                <a:latin typeface="Courier New" panose="02070309020205020404" pitchFamily="49" charset="0"/>
                <a:cs typeface="Courier New" panose="02070309020205020404" pitchFamily="49" charset="0"/>
              </a:rPr>
              <a:t>perimeter.isEmpty</a:t>
            </a:r>
            <a:r>
              <a:rPr lang="en-US"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dirty="0">
                <a:latin typeface="Courier New" panose="02070309020205020404" pitchFamily="49" charset="0"/>
                <a:cs typeface="Courier New" panose="02070309020205020404" pitchFamily="49" charset="0"/>
              </a:rPr>
              <a:t>            Vertex from = </a:t>
            </a:r>
            <a:r>
              <a:rPr lang="en-US" dirty="0" err="1">
                <a:latin typeface="Courier New" panose="02070309020205020404" pitchFamily="49" charset="0"/>
                <a:cs typeface="Courier New" panose="02070309020205020404" pitchFamily="49" charset="0"/>
              </a:rPr>
              <a:t>perimeter.remove</a:t>
            </a:r>
            <a:r>
              <a:rPr lang="en-US"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dirty="0">
                <a:latin typeface="Courier New" panose="02070309020205020404" pitchFamily="49" charset="0"/>
                <a:cs typeface="Courier New" panose="02070309020205020404" pitchFamily="49" charset="0"/>
              </a:rPr>
              <a:t>            for (E edge : </a:t>
            </a:r>
            <a:r>
              <a:rPr lang="en-US" dirty="0" err="1">
                <a:latin typeface="Courier New" panose="02070309020205020404" pitchFamily="49" charset="0"/>
                <a:cs typeface="Courier New" panose="02070309020205020404" pitchFamily="49" charset="0"/>
              </a:rPr>
              <a:t>graph.outgoingEdgesFrom</a:t>
            </a:r>
            <a:r>
              <a:rPr lang="en-US"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dirty="0">
                <a:latin typeface="Courier New" panose="02070309020205020404" pitchFamily="49" charset="0"/>
                <a:cs typeface="Courier New" panose="02070309020205020404" pitchFamily="49" charset="0"/>
              </a:rPr>
              <a:t>                Vertex to = </a:t>
            </a:r>
            <a:r>
              <a:rPr lang="en-US" dirty="0" err="1">
                <a:latin typeface="Courier New" panose="02070309020205020404" pitchFamily="49" charset="0"/>
                <a:cs typeface="Courier New" panose="02070309020205020404" pitchFamily="49" charset="0"/>
              </a:rPr>
              <a:t>edge.to</a:t>
            </a:r>
            <a:r>
              <a:rPr lang="en-US"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dirty="0">
                <a:latin typeface="Courier New" panose="02070309020205020404" pitchFamily="49" charset="0"/>
                <a:cs typeface="Courier New" panose="02070309020205020404" pitchFamily="49" charset="0"/>
              </a:rPr>
              <a:t>                if (!</a:t>
            </a:r>
            <a:r>
              <a:rPr lang="en-US" dirty="0" err="1">
                <a:latin typeface="Courier New" panose="02070309020205020404" pitchFamily="49" charset="0"/>
                <a:cs typeface="Courier New" panose="02070309020205020404" pitchFamily="49" charset="0"/>
              </a:rPr>
              <a:t>discovered.contains</a:t>
            </a:r>
            <a:r>
              <a:rPr lang="en-US"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to’s</a:t>
            </a:r>
            <a:r>
              <a:rPr lang="en-US" dirty="0">
                <a:latin typeface="Courier New" panose="02070309020205020404" pitchFamily="49" charset="0"/>
                <a:cs typeface="Courier New" panose="02070309020205020404" pitchFamily="49" charset="0"/>
              </a:rPr>
              <a:t> distance = </a:t>
            </a:r>
            <a:r>
              <a:rPr lang="en-US" dirty="0" err="1">
                <a:latin typeface="Courier New" panose="02070309020205020404" pitchFamily="49" charset="0"/>
                <a:cs typeface="Courier New" panose="02070309020205020404" pitchFamily="49" charset="0"/>
              </a:rPr>
              <a:t>from.distance</a:t>
            </a:r>
            <a:r>
              <a:rPr lang="en-US" dirty="0">
                <a:latin typeface="Courier New" panose="02070309020205020404" pitchFamily="49" charset="0"/>
                <a:cs typeface="Courier New" panose="02070309020205020404" pitchFamily="49" charset="0"/>
              </a:rPr>
              <a:t> + 1;</a:t>
            </a:r>
          </a:p>
          <a:p>
            <a:pPr>
              <a:lnSpc>
                <a:spcPct val="120000"/>
              </a:lnSpc>
              <a:spcBef>
                <a:spcPts val="0"/>
              </a:spcBef>
              <a:spcAft>
                <a:spcPts val="0"/>
              </a:spcAft>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to’s</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predecessorEdge</a:t>
            </a:r>
            <a:r>
              <a:rPr lang="en-US" dirty="0">
                <a:latin typeface="Courier New" panose="02070309020205020404" pitchFamily="49" charset="0"/>
                <a:cs typeface="Courier New" panose="02070309020205020404" pitchFamily="49" charset="0"/>
              </a:rPr>
              <a:t> = edge;</a:t>
            </a:r>
          </a:p>
          <a:p>
            <a:pPr>
              <a:lnSpc>
                <a:spcPct val="120000"/>
              </a:lnSpc>
              <a:spcBef>
                <a:spcPts val="0"/>
              </a:spcBef>
              <a:spcAft>
                <a:spcPts val="0"/>
              </a:spcAft>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perimeter.add</a:t>
            </a:r>
            <a:r>
              <a:rPr lang="en-US"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discovered.add</a:t>
            </a:r>
            <a:r>
              <a:rPr lang="en-US"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dirty="0">
                <a:latin typeface="Courier New" panose="02070309020205020404" pitchFamily="49" charset="0"/>
                <a:cs typeface="Courier New" panose="02070309020205020404" pitchFamily="49" charset="0"/>
              </a:rPr>
              <a:t>        } </a:t>
            </a:r>
          </a:p>
        </p:txBody>
      </p:sp>
      <p:sp>
        <p:nvSpPr>
          <p:cNvPr id="2" name="Title 1">
            <a:extLst>
              <a:ext uri="{FF2B5EF4-FFF2-40B4-BE49-F238E27FC236}">
                <a16:creationId xmlns:a16="http://schemas.microsoft.com/office/drawing/2014/main" id="{16E83B81-7344-8A4A-B9CC-C09838CD3DDA}"/>
              </a:ext>
            </a:extLst>
          </p:cNvPr>
          <p:cNvSpPr>
            <a:spLocks noGrp="1"/>
          </p:cNvSpPr>
          <p:nvPr>
            <p:ph type="title"/>
          </p:nvPr>
        </p:nvSpPr>
        <p:spPr/>
        <p:txBody>
          <a:bodyPr/>
          <a:lstStyle/>
          <a:p>
            <a:r>
              <a:rPr lang="en-US" dirty="0"/>
              <a:t>BFS/DFS runtime</a:t>
            </a:r>
          </a:p>
        </p:txBody>
      </p:sp>
      <p:sp>
        <p:nvSpPr>
          <p:cNvPr id="5" name="Slide Number Placeholder 4">
            <a:extLst>
              <a:ext uri="{FF2B5EF4-FFF2-40B4-BE49-F238E27FC236}">
                <a16:creationId xmlns:a16="http://schemas.microsoft.com/office/drawing/2014/main" id="{5F8A6D93-7704-E444-8854-0B2BC8E3EDEA}"/>
              </a:ext>
            </a:extLst>
          </p:cNvPr>
          <p:cNvSpPr>
            <a:spLocks noGrp="1"/>
          </p:cNvSpPr>
          <p:nvPr>
            <p:ph type="sldNum" sz="quarter" idx="12"/>
          </p:nvPr>
        </p:nvSpPr>
        <p:spPr/>
        <p:txBody>
          <a:bodyPr/>
          <a:lstStyle/>
          <a:p>
            <a:fld id="{659665DE-58FC-41F4-AC58-2C90A5E00527}" type="slidenum">
              <a:rPr lang="en-US" smtClean="0"/>
              <a:t>56</a:t>
            </a:fld>
            <a:endParaRPr lang="en-US"/>
          </a:p>
        </p:txBody>
      </p:sp>
      <p:sp>
        <p:nvSpPr>
          <p:cNvPr id="7" name="Footer Placeholder 4">
            <a:extLst>
              <a:ext uri="{FF2B5EF4-FFF2-40B4-BE49-F238E27FC236}">
                <a16:creationId xmlns:a16="http://schemas.microsoft.com/office/drawing/2014/main" id="{3B32385D-75F2-4B4C-8DF0-6D862B85D452}"/>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
        <p:nvSpPr>
          <p:cNvPr id="8" name="TextBox 7">
            <a:extLst>
              <a:ext uri="{FF2B5EF4-FFF2-40B4-BE49-F238E27FC236}">
                <a16:creationId xmlns:a16="http://schemas.microsoft.com/office/drawing/2014/main" id="{ECC926F7-78F7-D546-A0F4-1848BE0EFB01}"/>
              </a:ext>
            </a:extLst>
          </p:cNvPr>
          <p:cNvSpPr txBox="1"/>
          <p:nvPr/>
        </p:nvSpPr>
        <p:spPr>
          <a:xfrm>
            <a:off x="6617739" y="1277943"/>
            <a:ext cx="1521442" cy="646331"/>
          </a:xfrm>
          <a:prstGeom prst="rect">
            <a:avLst/>
          </a:prstGeom>
          <a:noFill/>
          <a:ln>
            <a:solidFill>
              <a:srgbClr val="4C3282"/>
            </a:solidFill>
          </a:ln>
        </p:spPr>
        <p:txBody>
          <a:bodyPr wrap="none" rtlCol="0">
            <a:spAutoFit/>
          </a:bodyPr>
          <a:lstStyle/>
          <a:p>
            <a:r>
              <a:rPr lang="en-US" dirty="0">
                <a:solidFill>
                  <a:srgbClr val="4C3282"/>
                </a:solidFill>
              </a:rPr>
              <a:t>Queue for BFS</a:t>
            </a:r>
          </a:p>
          <a:p>
            <a:r>
              <a:rPr lang="en-US" dirty="0">
                <a:solidFill>
                  <a:srgbClr val="4C3282"/>
                </a:solidFill>
              </a:rPr>
              <a:t>Stack for DFS</a:t>
            </a:r>
          </a:p>
        </p:txBody>
      </p:sp>
      <p:sp>
        <p:nvSpPr>
          <p:cNvPr id="9" name="TextBox 8">
            <a:extLst>
              <a:ext uri="{FF2B5EF4-FFF2-40B4-BE49-F238E27FC236}">
                <a16:creationId xmlns:a16="http://schemas.microsoft.com/office/drawing/2014/main" id="{F12F18A1-9E88-8D47-BEC8-89BF8FBA6B9C}"/>
              </a:ext>
            </a:extLst>
          </p:cNvPr>
          <p:cNvSpPr txBox="1"/>
          <p:nvPr/>
        </p:nvSpPr>
        <p:spPr>
          <a:xfrm>
            <a:off x="3719700" y="4926469"/>
            <a:ext cx="595035" cy="369332"/>
          </a:xfrm>
          <a:prstGeom prst="rect">
            <a:avLst/>
          </a:prstGeom>
          <a:noFill/>
        </p:spPr>
        <p:txBody>
          <a:bodyPr wrap="none" rtlCol="0">
            <a:spAutoFit/>
          </a:bodyPr>
          <a:lstStyle/>
          <a:p>
            <a:r>
              <a:rPr lang="en-US" dirty="0" err="1">
                <a:solidFill>
                  <a:srgbClr val="4C3282"/>
                </a:solidFill>
              </a:rPr>
              <a:t>Θ</a:t>
            </a:r>
            <a:r>
              <a:rPr lang="en-US" dirty="0">
                <a:solidFill>
                  <a:srgbClr val="4C3282"/>
                </a:solidFill>
              </a:rPr>
              <a:t>(1)</a:t>
            </a:r>
          </a:p>
        </p:txBody>
      </p:sp>
      <p:cxnSp>
        <p:nvCxnSpPr>
          <p:cNvPr id="11" name="Straight Arrow Connector 10">
            <a:extLst>
              <a:ext uri="{FF2B5EF4-FFF2-40B4-BE49-F238E27FC236}">
                <a16:creationId xmlns:a16="http://schemas.microsoft.com/office/drawing/2014/main" id="{708A6C5F-6155-624C-8753-E6B8D510F822}"/>
              </a:ext>
            </a:extLst>
          </p:cNvPr>
          <p:cNvCxnSpPr>
            <a:cxnSpLocks/>
            <a:stCxn id="8" idx="1"/>
          </p:cNvCxnSpPr>
          <p:nvPr/>
        </p:nvCxnSpPr>
        <p:spPr>
          <a:xfrm flipH="1">
            <a:off x="5574262" y="1601109"/>
            <a:ext cx="1043477" cy="169325"/>
          </a:xfrm>
          <a:prstGeom prst="straightConnector1">
            <a:avLst/>
          </a:prstGeom>
          <a:ln w="19050">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12C2ECE-6AC9-294B-B521-7B6AD73153C3}"/>
              </a:ext>
            </a:extLst>
          </p:cNvPr>
          <p:cNvSpPr txBox="1"/>
          <p:nvPr/>
        </p:nvSpPr>
        <p:spPr>
          <a:xfrm>
            <a:off x="3695899" y="5299981"/>
            <a:ext cx="595035" cy="369332"/>
          </a:xfrm>
          <a:prstGeom prst="rect">
            <a:avLst/>
          </a:prstGeom>
          <a:noFill/>
        </p:spPr>
        <p:txBody>
          <a:bodyPr wrap="none" rtlCol="0">
            <a:spAutoFit/>
          </a:bodyPr>
          <a:lstStyle/>
          <a:p>
            <a:r>
              <a:rPr lang="en-US" dirty="0" err="1">
                <a:solidFill>
                  <a:srgbClr val="4C3282"/>
                </a:solidFill>
              </a:rPr>
              <a:t>Θ</a:t>
            </a:r>
            <a:r>
              <a:rPr lang="en-US" dirty="0">
                <a:solidFill>
                  <a:srgbClr val="4C3282"/>
                </a:solidFill>
              </a:rPr>
              <a:t>(1)</a:t>
            </a:r>
          </a:p>
        </p:txBody>
      </p:sp>
      <p:sp>
        <p:nvSpPr>
          <p:cNvPr id="15" name="TextBox 14">
            <a:extLst>
              <a:ext uri="{FF2B5EF4-FFF2-40B4-BE49-F238E27FC236}">
                <a16:creationId xmlns:a16="http://schemas.microsoft.com/office/drawing/2014/main" id="{0CD8D35D-D482-8C4B-832D-335933DAACE8}"/>
              </a:ext>
            </a:extLst>
          </p:cNvPr>
          <p:cNvSpPr txBox="1"/>
          <p:nvPr/>
        </p:nvSpPr>
        <p:spPr>
          <a:xfrm>
            <a:off x="2114539" y="2607245"/>
            <a:ext cx="609462" cy="369332"/>
          </a:xfrm>
          <a:prstGeom prst="rect">
            <a:avLst/>
          </a:prstGeom>
          <a:noFill/>
        </p:spPr>
        <p:txBody>
          <a:bodyPr wrap="none" rtlCol="0">
            <a:spAutoFit/>
          </a:bodyPr>
          <a:lstStyle/>
          <a:p>
            <a:r>
              <a:rPr lang="en-US" dirty="0" err="1">
                <a:solidFill>
                  <a:srgbClr val="4C3282"/>
                </a:solidFill>
              </a:rPr>
              <a:t>Θ</a:t>
            </a:r>
            <a:r>
              <a:rPr lang="en-US" dirty="0">
                <a:solidFill>
                  <a:srgbClr val="4C3282"/>
                </a:solidFill>
              </a:rPr>
              <a:t>(V)</a:t>
            </a:r>
          </a:p>
        </p:txBody>
      </p:sp>
      <p:sp>
        <p:nvSpPr>
          <p:cNvPr id="16" name="TextBox 15">
            <a:extLst>
              <a:ext uri="{FF2B5EF4-FFF2-40B4-BE49-F238E27FC236}">
                <a16:creationId xmlns:a16="http://schemas.microsoft.com/office/drawing/2014/main" id="{FED8797A-0E40-614E-8B83-67EA53D0BB7C}"/>
              </a:ext>
            </a:extLst>
          </p:cNvPr>
          <p:cNvSpPr txBox="1"/>
          <p:nvPr/>
        </p:nvSpPr>
        <p:spPr>
          <a:xfrm>
            <a:off x="2631543" y="3260833"/>
            <a:ext cx="609462" cy="369332"/>
          </a:xfrm>
          <a:prstGeom prst="rect">
            <a:avLst/>
          </a:prstGeom>
          <a:noFill/>
        </p:spPr>
        <p:txBody>
          <a:bodyPr wrap="none" rtlCol="0">
            <a:spAutoFit/>
          </a:bodyPr>
          <a:lstStyle/>
          <a:p>
            <a:r>
              <a:rPr lang="en-US" dirty="0" err="1">
                <a:solidFill>
                  <a:srgbClr val="4C3282"/>
                </a:solidFill>
              </a:rPr>
              <a:t>Θ</a:t>
            </a:r>
            <a:r>
              <a:rPr lang="en-US" dirty="0">
                <a:solidFill>
                  <a:srgbClr val="4C3282"/>
                </a:solidFill>
              </a:rPr>
              <a:t>(E)</a:t>
            </a:r>
          </a:p>
        </p:txBody>
      </p:sp>
      <p:sp>
        <p:nvSpPr>
          <p:cNvPr id="17" name="TextBox 16">
            <a:extLst>
              <a:ext uri="{FF2B5EF4-FFF2-40B4-BE49-F238E27FC236}">
                <a16:creationId xmlns:a16="http://schemas.microsoft.com/office/drawing/2014/main" id="{FCC53528-1952-424F-A0AB-E23A62EC9737}"/>
              </a:ext>
            </a:extLst>
          </p:cNvPr>
          <p:cNvSpPr txBox="1"/>
          <p:nvPr/>
        </p:nvSpPr>
        <p:spPr>
          <a:xfrm>
            <a:off x="2180422" y="3267265"/>
            <a:ext cx="1087157" cy="369332"/>
          </a:xfrm>
          <a:prstGeom prst="rect">
            <a:avLst/>
          </a:prstGeom>
          <a:solidFill>
            <a:schemeClr val="bg1"/>
          </a:solidFill>
        </p:spPr>
        <p:txBody>
          <a:bodyPr wrap="none" rtlCol="0">
            <a:spAutoFit/>
          </a:bodyPr>
          <a:lstStyle/>
          <a:p>
            <a:r>
              <a:rPr lang="en-US" dirty="0" err="1">
                <a:solidFill>
                  <a:srgbClr val="4C3282"/>
                </a:solidFill>
              </a:rPr>
              <a:t>Θ</a:t>
            </a:r>
            <a:r>
              <a:rPr lang="en-US" dirty="0">
                <a:solidFill>
                  <a:srgbClr val="4C3282"/>
                </a:solidFill>
              </a:rPr>
              <a:t>(E of </a:t>
            </a:r>
            <a:r>
              <a:rPr lang="en-US" dirty="0" err="1">
                <a:solidFill>
                  <a:srgbClr val="4C3282"/>
                </a:solidFill>
              </a:rPr>
              <a:t>V</a:t>
            </a:r>
            <a:r>
              <a:rPr lang="en-US" baseline="-25000" dirty="0" err="1">
                <a:solidFill>
                  <a:srgbClr val="4C3282"/>
                </a:solidFill>
              </a:rPr>
              <a:t>x</a:t>
            </a:r>
            <a:r>
              <a:rPr lang="en-US" dirty="0">
                <a:solidFill>
                  <a:srgbClr val="4C3282"/>
                </a:solidFill>
              </a:rPr>
              <a:t>)</a:t>
            </a:r>
          </a:p>
        </p:txBody>
      </p:sp>
      <p:sp>
        <p:nvSpPr>
          <p:cNvPr id="18" name="TextBox 17">
            <a:extLst>
              <a:ext uri="{FF2B5EF4-FFF2-40B4-BE49-F238E27FC236}">
                <a16:creationId xmlns:a16="http://schemas.microsoft.com/office/drawing/2014/main" id="{A25B3106-3375-F141-AD7C-3EBB7F2D57E1}"/>
              </a:ext>
            </a:extLst>
          </p:cNvPr>
          <p:cNvSpPr txBox="1"/>
          <p:nvPr/>
        </p:nvSpPr>
        <p:spPr>
          <a:xfrm>
            <a:off x="9533613" y="5590246"/>
            <a:ext cx="1210588" cy="461665"/>
          </a:xfrm>
          <a:prstGeom prst="rect">
            <a:avLst/>
          </a:prstGeom>
          <a:noFill/>
          <a:ln>
            <a:solidFill>
              <a:srgbClr val="4C3282"/>
            </a:solidFill>
          </a:ln>
        </p:spPr>
        <p:txBody>
          <a:bodyPr wrap="none" rtlCol="0">
            <a:spAutoFit/>
          </a:bodyPr>
          <a:lstStyle/>
          <a:p>
            <a:r>
              <a:rPr lang="en-US" sz="2400" b="1" dirty="0">
                <a:solidFill>
                  <a:srgbClr val="4C3282"/>
                </a:solidFill>
              </a:rPr>
              <a:t>O(E + V)</a:t>
            </a:r>
          </a:p>
        </p:txBody>
      </p:sp>
    </p:spTree>
    <p:extLst>
      <p:ext uri="{BB962C8B-B14F-4D97-AF65-F5344CB8AC3E}">
        <p14:creationId xmlns:p14="http://schemas.microsoft.com/office/powerpoint/2010/main" val="220892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87A5-A1F6-534A-9EAD-F9B301DB2FF0}"/>
              </a:ext>
            </a:extLst>
          </p:cNvPr>
          <p:cNvSpPr>
            <a:spLocks noGrp="1"/>
          </p:cNvSpPr>
          <p:nvPr>
            <p:ph type="title"/>
          </p:nvPr>
        </p:nvSpPr>
        <p:spPr/>
        <p:txBody>
          <a:bodyPr/>
          <a:lstStyle/>
          <a:p>
            <a:r>
              <a:rPr lang="en-US" dirty="0"/>
              <a:t>Dijkstra’s Runtime</a:t>
            </a:r>
          </a:p>
        </p:txBody>
      </p:sp>
      <p:sp>
        <p:nvSpPr>
          <p:cNvPr id="4" name="Footer Placeholder 3">
            <a:extLst>
              <a:ext uri="{FF2B5EF4-FFF2-40B4-BE49-F238E27FC236}">
                <a16:creationId xmlns:a16="http://schemas.microsoft.com/office/drawing/2014/main" id="{50E869E5-0A56-7643-9EC3-A8130EA47054}"/>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D445211F-E5A4-944E-A0E3-CED84FBCA45E}"/>
              </a:ext>
            </a:extLst>
          </p:cNvPr>
          <p:cNvSpPr>
            <a:spLocks noGrp="1"/>
          </p:cNvSpPr>
          <p:nvPr>
            <p:ph type="sldNum" sz="quarter" idx="12"/>
          </p:nvPr>
        </p:nvSpPr>
        <p:spPr/>
        <p:txBody>
          <a:bodyPr/>
          <a:lstStyle/>
          <a:p>
            <a:fld id="{659665DE-58FC-41F4-AC58-2C90A5E00527}" type="slidenum">
              <a:rPr lang="en-US" smtClean="0"/>
              <a:t>57</a:t>
            </a:fld>
            <a:endParaRPr lang="en-US"/>
          </a:p>
        </p:txBody>
      </p:sp>
      <p:sp>
        <p:nvSpPr>
          <p:cNvPr id="10" name="TextBox 9">
            <a:extLst>
              <a:ext uri="{FF2B5EF4-FFF2-40B4-BE49-F238E27FC236}">
                <a16:creationId xmlns:a16="http://schemas.microsoft.com/office/drawing/2014/main" id="{3F79B035-37B6-264D-B2EB-BAA309F1AC98}"/>
              </a:ext>
            </a:extLst>
          </p:cNvPr>
          <p:cNvSpPr txBox="1"/>
          <p:nvPr/>
        </p:nvSpPr>
        <p:spPr>
          <a:xfrm>
            <a:off x="1412512" y="1237231"/>
            <a:ext cx="7021570" cy="5620769"/>
          </a:xfrm>
          <a:prstGeom prst="rect">
            <a:avLst/>
          </a:prstGeom>
          <a:noFill/>
        </p:spPr>
        <p:txBody>
          <a:bodyPr wrap="square" rtlCol="0">
            <a:spAutoFit/>
          </a:bodyPr>
          <a:lstStyle/>
          <a:p>
            <a:pPr>
              <a:lnSpc>
                <a:spcPct val="150000"/>
              </a:lnSpc>
              <a:spcBef>
                <a:spcPts val="200"/>
              </a:spcBef>
            </a:pPr>
            <a:r>
              <a:rPr lang="en-US" sz="1400" dirty="0">
                <a:latin typeface="Courier New" panose="02070309020205020404" pitchFamily="49" charset="0"/>
                <a:cs typeface="Courier New" panose="02070309020205020404" pitchFamily="49" charset="0"/>
              </a:rPr>
              <a:t>Dijkstra(Graph G, Vertex source) </a:t>
            </a:r>
          </a:p>
          <a:p>
            <a:pPr>
              <a:lnSpc>
                <a:spcPct val="150000"/>
              </a:lnSpc>
              <a:spcBef>
                <a:spcPts val="200"/>
              </a:spcBef>
            </a:pPr>
            <a:r>
              <a:rPr lang="en-US" sz="1400" dirty="0">
                <a:latin typeface="Courier New" panose="02070309020205020404" pitchFamily="49" charset="0"/>
                <a:cs typeface="Courier New" panose="02070309020205020404" pitchFamily="49" charset="0"/>
              </a:rPr>
              <a:t>   for (Vertex v : </a:t>
            </a:r>
            <a:r>
              <a:rPr lang="en-US" sz="1400" dirty="0" err="1">
                <a:latin typeface="Courier New" panose="02070309020205020404" pitchFamily="49" charset="0"/>
                <a:cs typeface="Courier New" panose="02070309020205020404" pitchFamily="49" charset="0"/>
              </a:rPr>
              <a:t>G.getVertices</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INFINITY;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G.getVertex</a:t>
            </a:r>
            <a:r>
              <a:rPr lang="en-US" sz="1400" dirty="0">
                <a:latin typeface="Courier New" panose="02070309020205020404" pitchFamily="49" charset="0"/>
                <a:cs typeface="Courier New" panose="02070309020205020404" pitchFamily="49" charset="0"/>
              </a:rPr>
              <a:t>(source).</a:t>
            </a:r>
            <a:r>
              <a:rPr lang="en-US" sz="1400" dirty="0" err="1">
                <a:latin typeface="Courier New" panose="02070309020205020404" pitchFamily="49" charset="0"/>
                <a:cs typeface="Courier New" panose="02070309020205020404" pitchFamily="49" charset="0"/>
              </a:rPr>
              <a:t>dist</a:t>
            </a:r>
            <a:r>
              <a:rPr lang="en-US" sz="1400" dirty="0">
                <a:latin typeface="Courier New" panose="02070309020205020404" pitchFamily="49" charset="0"/>
                <a:cs typeface="Courier New" panose="02070309020205020404" pitchFamily="49" charset="0"/>
              </a:rPr>
              <a:t> = 0;</a:t>
            </a:r>
          </a:p>
          <a:p>
            <a:pPr>
              <a:lnSpc>
                <a:spcPct val="150000"/>
              </a:lnSpc>
              <a:spcBef>
                <a:spcPts val="200"/>
              </a:spcBef>
            </a:pPr>
            <a:r>
              <a:rPr lang="en-US" sz="1400" dirty="0">
                <a:latin typeface="Courier New" panose="02070309020205020404" pitchFamily="49" charset="0"/>
                <a:cs typeface="Courier New" panose="02070309020205020404" pitchFamily="49" charset="0"/>
              </a:rPr>
              <a:t>   initialize MPQ as a Min Priority Queue, add source</a:t>
            </a:r>
          </a:p>
          <a:p>
            <a:pPr>
              <a:lnSpc>
                <a:spcPct val="150000"/>
              </a:lnSpc>
              <a:spcBef>
                <a:spcPts val="200"/>
              </a:spcBef>
            </a:pPr>
            <a:r>
              <a:rPr lang="en-US" sz="1400" dirty="0">
                <a:latin typeface="Courier New" panose="02070309020205020404" pitchFamily="49" charset="0"/>
                <a:cs typeface="Courier New" panose="02070309020205020404" pitchFamily="49" charset="0"/>
              </a:rPr>
              <a:t>   while(MPQ is not empty){</a:t>
            </a:r>
          </a:p>
          <a:p>
            <a:pPr>
              <a:lnSpc>
                <a:spcPct val="150000"/>
              </a:lnSpc>
              <a:spcBef>
                <a:spcPts val="200"/>
              </a:spcBef>
            </a:pPr>
            <a:r>
              <a:rPr lang="en-US" sz="1400" dirty="0">
                <a:latin typeface="Courier New" panose="02070309020205020404" pitchFamily="49" charset="0"/>
                <a:cs typeface="Courier New" panose="02070309020205020404" pitchFamily="49" charset="0"/>
              </a:rPr>
              <a:t>      u = </a:t>
            </a:r>
            <a:r>
              <a:rPr lang="en-US" sz="1400" dirty="0" err="1">
                <a:latin typeface="Courier New" panose="02070309020205020404" pitchFamily="49" charset="0"/>
                <a:cs typeface="Courier New" panose="02070309020205020404" pitchFamily="49" charset="0"/>
              </a:rPr>
              <a:t>MPQ.removeMin</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for (Edge e : </a:t>
            </a:r>
            <a:r>
              <a:rPr lang="en-US" sz="1400" dirty="0" err="1">
                <a:latin typeface="Courier New" panose="02070309020205020404" pitchFamily="49" charset="0"/>
                <a:cs typeface="Courier New" panose="02070309020205020404" pitchFamily="49" charset="0"/>
              </a:rPr>
              <a:t>u.getEdges</a:t>
            </a:r>
            <a:r>
              <a:rPr lang="en-US" sz="1400" dirty="0">
                <a:latin typeface="Courier New" panose="02070309020205020404" pitchFamily="49" charset="0"/>
                <a:cs typeface="Courier New" panose="02070309020205020404" pitchFamily="49" charset="0"/>
              </a:rPr>
              <a:t>(u)){</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newDist</a:t>
            </a:r>
            <a:endParaRPr lang="en-US" sz="140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v.predecessor</a:t>
            </a:r>
            <a:r>
              <a:rPr lang="en-US" sz="1400" dirty="0">
                <a:latin typeface="Courier New" panose="02070309020205020404" pitchFamily="49" charset="0"/>
                <a:cs typeface="Courier New" panose="02070309020205020404" pitchFamily="49" charset="0"/>
              </a:rPr>
              <a:t> = u          </a:t>
            </a: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 == INFINITY) { </a:t>
            </a:r>
            <a:r>
              <a:rPr lang="en-US" sz="1400" dirty="0" err="1">
                <a:latin typeface="Courier New" panose="02070309020205020404" pitchFamily="49" charset="0"/>
                <a:cs typeface="Courier New" panose="02070309020205020404" pitchFamily="49" charset="0"/>
              </a:rPr>
              <a:t>MPQ.insert</a:t>
            </a:r>
            <a:r>
              <a:rPr lang="en-US" sz="1400" dirty="0">
                <a:latin typeface="Courier New" panose="02070309020205020404" pitchFamily="49" charset="0"/>
                <a:cs typeface="Courier New" panose="02070309020205020404" pitchFamily="49" charset="0"/>
              </a:rPr>
              <a:t>(v) }</a:t>
            </a:r>
          </a:p>
          <a:p>
            <a:pPr>
              <a:lnSpc>
                <a:spcPct val="150000"/>
              </a:lnSpc>
              <a:spcBef>
                <a:spcPts val="200"/>
              </a:spcBef>
            </a:pPr>
            <a:r>
              <a:rPr lang="en-US" sz="1400" dirty="0">
                <a:latin typeface="Courier New" panose="02070309020205020404" pitchFamily="49" charset="0"/>
                <a:cs typeface="Courier New" panose="02070309020205020404" pitchFamily="49" charset="0"/>
              </a:rPr>
              <a:t>            else { </a:t>
            </a:r>
            <a:r>
              <a:rPr lang="en-US" sz="1400" dirty="0" err="1">
                <a:latin typeface="Courier New" panose="02070309020205020404" pitchFamily="49" charset="0"/>
                <a:cs typeface="Courier New" panose="02070309020205020404" pitchFamily="49" charset="0"/>
              </a:rPr>
              <a:t>MPQ.updatePriority</a:t>
            </a:r>
            <a:r>
              <a:rPr lang="en-US" sz="1400" dirty="0">
                <a:latin typeface="Courier New" panose="02070309020205020404" pitchFamily="49" charset="0"/>
                <a:cs typeface="Courier New" panose="02070309020205020404" pitchFamily="49" charset="0"/>
              </a:rPr>
              <a:t>(v,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
        <p:nvSpPr>
          <p:cNvPr id="42" name="TextBox 41">
            <a:extLst>
              <a:ext uri="{FF2B5EF4-FFF2-40B4-BE49-F238E27FC236}">
                <a16:creationId xmlns:a16="http://schemas.microsoft.com/office/drawing/2014/main" id="{4C820035-524D-9842-8A3F-1E65C6409E67}"/>
              </a:ext>
            </a:extLst>
          </p:cNvPr>
          <p:cNvSpPr txBox="1"/>
          <p:nvPr/>
        </p:nvSpPr>
        <p:spPr>
          <a:xfrm>
            <a:off x="4176328" y="2976154"/>
            <a:ext cx="904415" cy="369332"/>
          </a:xfrm>
          <a:prstGeom prst="rect">
            <a:avLst/>
          </a:prstGeom>
          <a:noFill/>
        </p:spPr>
        <p:txBody>
          <a:bodyPr wrap="none" rtlCol="0">
            <a:spAutoFit/>
          </a:bodyPr>
          <a:lstStyle/>
          <a:p>
            <a:r>
              <a:rPr lang="en-US" dirty="0" err="1">
                <a:solidFill>
                  <a:srgbClr val="4C3282"/>
                </a:solidFill>
              </a:rPr>
              <a:t>Θ</a:t>
            </a:r>
            <a:r>
              <a:rPr lang="en-US" dirty="0">
                <a:solidFill>
                  <a:srgbClr val="4C3282"/>
                </a:solidFill>
              </a:rPr>
              <a:t>(</a:t>
            </a:r>
            <a:r>
              <a:rPr lang="en-US" dirty="0" err="1">
                <a:solidFill>
                  <a:srgbClr val="4C3282"/>
                </a:solidFill>
              </a:rPr>
              <a:t>logV</a:t>
            </a:r>
            <a:r>
              <a:rPr lang="en-US" dirty="0">
                <a:solidFill>
                  <a:srgbClr val="4C3282"/>
                </a:solidFill>
              </a:rPr>
              <a:t>)</a:t>
            </a:r>
          </a:p>
        </p:txBody>
      </p:sp>
      <p:sp>
        <p:nvSpPr>
          <p:cNvPr id="51" name="TextBox 50">
            <a:extLst>
              <a:ext uri="{FF2B5EF4-FFF2-40B4-BE49-F238E27FC236}">
                <a16:creationId xmlns:a16="http://schemas.microsoft.com/office/drawing/2014/main" id="{C07A589F-0CC2-0949-8FC7-A22FE8E75ACA}"/>
              </a:ext>
            </a:extLst>
          </p:cNvPr>
          <p:cNvSpPr txBox="1"/>
          <p:nvPr/>
        </p:nvSpPr>
        <p:spPr>
          <a:xfrm>
            <a:off x="7134264" y="5088873"/>
            <a:ext cx="904415" cy="369332"/>
          </a:xfrm>
          <a:prstGeom prst="rect">
            <a:avLst/>
          </a:prstGeom>
          <a:noFill/>
        </p:spPr>
        <p:txBody>
          <a:bodyPr wrap="none" rtlCol="0">
            <a:spAutoFit/>
          </a:bodyPr>
          <a:lstStyle/>
          <a:p>
            <a:r>
              <a:rPr lang="en-US" dirty="0" err="1">
                <a:solidFill>
                  <a:srgbClr val="4C3282"/>
                </a:solidFill>
              </a:rPr>
              <a:t>Θ</a:t>
            </a:r>
            <a:r>
              <a:rPr lang="en-US" dirty="0">
                <a:solidFill>
                  <a:srgbClr val="4C3282"/>
                </a:solidFill>
              </a:rPr>
              <a:t>(</a:t>
            </a:r>
            <a:r>
              <a:rPr lang="en-US" dirty="0" err="1">
                <a:solidFill>
                  <a:srgbClr val="4C3282"/>
                </a:solidFill>
              </a:rPr>
              <a:t>logV</a:t>
            </a:r>
            <a:r>
              <a:rPr lang="en-US" dirty="0">
                <a:solidFill>
                  <a:srgbClr val="4C3282"/>
                </a:solidFill>
              </a:rPr>
              <a:t>)</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E7E0B6F6-49F4-6446-B653-9C6F05848620}"/>
                  </a:ext>
                </a:extLst>
              </p:cNvPr>
              <p:cNvSpPr txBox="1"/>
              <p:nvPr/>
            </p:nvSpPr>
            <p:spPr>
              <a:xfrm>
                <a:off x="8439905" y="3057548"/>
                <a:ext cx="3468967" cy="2585323"/>
              </a:xfrm>
              <a:prstGeom prst="rect">
                <a:avLst/>
              </a:prstGeom>
              <a:noFill/>
              <a:ln w="19050">
                <a:solidFill>
                  <a:srgbClr val="4C3282"/>
                </a:solidFill>
              </a:ln>
            </p:spPr>
            <p:txBody>
              <a:bodyPr wrap="square" rtlCol="0">
                <a:spAutoFit/>
              </a:bodyPr>
              <a:lstStyle/>
              <a:p>
                <a:r>
                  <a:rPr lang="en-US" dirty="0"/>
                  <a:t>This actually doesn’t run </a:t>
                </a:r>
                <a14:m>
                  <m:oMath xmlns:m="http://schemas.openxmlformats.org/officeDocument/2006/math">
                    <m:r>
                      <a:rPr lang="en-US" b="0" i="1" dirty="0" smtClean="0">
                        <a:latin typeface="Cambria Math" panose="02040503050406030204" pitchFamily="18" charset="0"/>
                      </a:rPr>
                      <m:t>𝐸</m:t>
                    </m:r>
                  </m:oMath>
                </a14:m>
                <a:r>
                  <a:rPr lang="en-US" dirty="0"/>
                  <a:t> times for every iteration of the outer loop. It actually will run </a:t>
                </a:r>
                <a14:m>
                  <m:oMath xmlns:m="http://schemas.openxmlformats.org/officeDocument/2006/math">
                    <m:r>
                      <a:rPr lang="en-US" b="0" i="1" smtClean="0">
                        <a:latin typeface="Cambria Math" panose="02040503050406030204" pitchFamily="18" charset="0"/>
                      </a:rPr>
                      <m:t>𝐸</m:t>
                    </m:r>
                  </m:oMath>
                </a14:m>
                <a:r>
                  <a:rPr lang="en-US" dirty="0"/>
                  <a:t> times in total; if every vertex is only removed from the priority queue (processed) once, then we examine each edge once. Each line inside this foreach gets multiplied by a single E instead of E * V.</a:t>
                </a:r>
              </a:p>
            </p:txBody>
          </p:sp>
        </mc:Choice>
        <mc:Fallback>
          <p:sp>
            <p:nvSpPr>
              <p:cNvPr id="11" name="TextBox 10">
                <a:extLst>
                  <a:ext uri="{FF2B5EF4-FFF2-40B4-BE49-F238E27FC236}">
                    <a16:creationId xmlns:a16="http://schemas.microsoft.com/office/drawing/2014/main" id="{E7E0B6F6-49F4-6446-B653-9C6F05848620}"/>
                  </a:ext>
                </a:extLst>
              </p:cNvPr>
              <p:cNvSpPr txBox="1">
                <a:spLocks noRot="1" noChangeAspect="1" noMove="1" noResize="1" noEditPoints="1" noAdjustHandles="1" noChangeArrowheads="1" noChangeShapeType="1" noTextEdit="1"/>
              </p:cNvSpPr>
              <p:nvPr/>
            </p:nvSpPr>
            <p:spPr>
              <a:xfrm>
                <a:off x="8439905" y="3057548"/>
                <a:ext cx="3468967" cy="2585323"/>
              </a:xfrm>
              <a:prstGeom prst="rect">
                <a:avLst/>
              </a:prstGeom>
              <a:blipFill>
                <a:blip r:embed="rId2"/>
                <a:stretch>
                  <a:fillRect l="-1091" t="-980" r="-1091" b="-2941"/>
                </a:stretch>
              </a:blipFill>
              <a:ln w="19050">
                <a:solidFill>
                  <a:srgbClr val="4C3282"/>
                </a:solidFill>
              </a:ln>
            </p:spPr>
            <p:txBody>
              <a:bodyPr/>
              <a:lstStyle/>
              <a:p>
                <a:r>
                  <a:rPr lang="en-US">
                    <a:noFill/>
                  </a:rPr>
                  <a:t> </a:t>
                </a:r>
              </a:p>
            </p:txBody>
          </p:sp>
        </mc:Fallback>
      </mc:AlternateContent>
      <p:sp>
        <p:nvSpPr>
          <p:cNvPr id="22" name="Rectangle 21">
            <a:extLst>
              <a:ext uri="{FF2B5EF4-FFF2-40B4-BE49-F238E27FC236}">
                <a16:creationId xmlns:a16="http://schemas.microsoft.com/office/drawing/2014/main" id="{563916B4-FA1E-DC42-AC1E-7029D21C19BA}"/>
              </a:ext>
            </a:extLst>
          </p:cNvPr>
          <p:cNvSpPr/>
          <p:nvPr/>
        </p:nvSpPr>
        <p:spPr>
          <a:xfrm>
            <a:off x="2116739" y="3345486"/>
            <a:ext cx="3431654" cy="369332"/>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urved Connector 23">
            <a:extLst>
              <a:ext uri="{FF2B5EF4-FFF2-40B4-BE49-F238E27FC236}">
                <a16:creationId xmlns:a16="http://schemas.microsoft.com/office/drawing/2014/main" id="{B9CE895F-C3C0-AC42-B903-7AAE4161C04A}"/>
              </a:ext>
            </a:extLst>
          </p:cNvPr>
          <p:cNvCxnSpPr>
            <a:cxnSpLocks/>
            <a:stCxn id="11" idx="1"/>
            <a:endCxn id="22" idx="3"/>
          </p:cNvCxnSpPr>
          <p:nvPr/>
        </p:nvCxnSpPr>
        <p:spPr>
          <a:xfrm rot="10800000">
            <a:off x="5548393" y="3530152"/>
            <a:ext cx="2891512" cy="820058"/>
          </a:xfrm>
          <a:prstGeom prst="curvedConnector3">
            <a:avLst>
              <a:gd name="adj1" fmla="val 50000"/>
            </a:avLst>
          </a:prstGeom>
          <a:ln w="19050">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1C50ACC-61BF-844E-A92A-0121CBC3CD88}"/>
              </a:ext>
            </a:extLst>
          </p:cNvPr>
          <p:cNvSpPr txBox="1"/>
          <p:nvPr/>
        </p:nvSpPr>
        <p:spPr>
          <a:xfrm>
            <a:off x="7666745" y="1636375"/>
            <a:ext cx="609462" cy="369332"/>
          </a:xfrm>
          <a:prstGeom prst="rect">
            <a:avLst/>
          </a:prstGeom>
          <a:noFill/>
        </p:spPr>
        <p:txBody>
          <a:bodyPr wrap="none" rtlCol="0">
            <a:spAutoFit/>
          </a:bodyPr>
          <a:lstStyle/>
          <a:p>
            <a:r>
              <a:rPr lang="en-US" dirty="0" err="1">
                <a:solidFill>
                  <a:srgbClr val="4C3282"/>
                </a:solidFill>
              </a:rPr>
              <a:t>Θ</a:t>
            </a:r>
            <a:r>
              <a:rPr lang="en-US" dirty="0">
                <a:solidFill>
                  <a:srgbClr val="4C3282"/>
                </a:solidFill>
              </a:rPr>
              <a:t>(V)</a:t>
            </a:r>
          </a:p>
        </p:txBody>
      </p:sp>
      <p:sp>
        <p:nvSpPr>
          <p:cNvPr id="13" name="TextBox 12">
            <a:extLst>
              <a:ext uri="{FF2B5EF4-FFF2-40B4-BE49-F238E27FC236}">
                <a16:creationId xmlns:a16="http://schemas.microsoft.com/office/drawing/2014/main" id="{2862EF2A-AB7D-6048-8245-C917EC9B4887}"/>
              </a:ext>
            </a:extLst>
          </p:cNvPr>
          <p:cNvSpPr txBox="1"/>
          <p:nvPr/>
        </p:nvSpPr>
        <p:spPr>
          <a:xfrm>
            <a:off x="1275434" y="2646261"/>
            <a:ext cx="609462" cy="369332"/>
          </a:xfrm>
          <a:prstGeom prst="rect">
            <a:avLst/>
          </a:prstGeom>
          <a:noFill/>
        </p:spPr>
        <p:txBody>
          <a:bodyPr wrap="none" rtlCol="0">
            <a:spAutoFit/>
          </a:bodyPr>
          <a:lstStyle/>
          <a:p>
            <a:r>
              <a:rPr lang="en-US" dirty="0" err="1">
                <a:solidFill>
                  <a:srgbClr val="4C3282"/>
                </a:solidFill>
              </a:rPr>
              <a:t>Θ</a:t>
            </a:r>
            <a:r>
              <a:rPr lang="en-US" dirty="0">
                <a:solidFill>
                  <a:srgbClr val="4C3282"/>
                </a:solidFill>
              </a:rPr>
              <a:t>(V)</a:t>
            </a:r>
          </a:p>
        </p:txBody>
      </p:sp>
      <p:sp>
        <p:nvSpPr>
          <p:cNvPr id="6" name="Rectangle 5">
            <a:extLst>
              <a:ext uri="{FF2B5EF4-FFF2-40B4-BE49-F238E27FC236}">
                <a16:creationId xmlns:a16="http://schemas.microsoft.com/office/drawing/2014/main" id="{27C25927-FBC3-4E4B-82A8-130843316F0B}"/>
              </a:ext>
            </a:extLst>
          </p:cNvPr>
          <p:cNvSpPr/>
          <p:nvPr/>
        </p:nvSpPr>
        <p:spPr>
          <a:xfrm>
            <a:off x="8434082" y="5770471"/>
            <a:ext cx="2619628" cy="461665"/>
          </a:xfrm>
          <a:prstGeom prst="rect">
            <a:avLst/>
          </a:prstGeom>
          <a:ln>
            <a:solidFill>
              <a:srgbClr val="4C3282"/>
            </a:solidFill>
          </a:ln>
        </p:spPr>
        <p:txBody>
          <a:bodyPr wrap="none">
            <a:spAutoFit/>
          </a:bodyPr>
          <a:lstStyle/>
          <a:p>
            <a:r>
              <a:rPr lang="en-US" sz="2400" dirty="0" err="1">
                <a:solidFill>
                  <a:srgbClr val="4C3282"/>
                </a:solidFill>
              </a:rPr>
              <a:t>Θ</a:t>
            </a:r>
            <a:r>
              <a:rPr lang="en-US" sz="2400" b="1" dirty="0">
                <a:solidFill>
                  <a:srgbClr val="4C3282"/>
                </a:solidFill>
              </a:rPr>
              <a:t>(V log V + E log V)</a:t>
            </a:r>
          </a:p>
        </p:txBody>
      </p:sp>
    </p:spTree>
    <p:extLst>
      <p:ext uri="{BB962C8B-B14F-4D97-AF65-F5344CB8AC3E}">
        <p14:creationId xmlns:p14="http://schemas.microsoft.com/office/powerpoint/2010/main" val="3539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1" grpId="0"/>
      <p:bldP spid="22" grpId="0" animBg="1"/>
      <p:bldP spid="12" grpId="0"/>
      <p:bldP spid="13" grpId="0"/>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4F04-C12C-D045-9B3B-268D5FB68F47}"/>
              </a:ext>
            </a:extLst>
          </p:cNvPr>
          <p:cNvSpPr>
            <a:spLocks noGrp="1"/>
          </p:cNvSpPr>
          <p:nvPr>
            <p:ph type="title"/>
          </p:nvPr>
        </p:nvSpPr>
        <p:spPr/>
        <p:txBody>
          <a:bodyPr/>
          <a:lstStyle/>
          <a:p>
            <a:r>
              <a:rPr lang="en-US" dirty="0"/>
              <a:t>Prim’s Runtime</a:t>
            </a:r>
          </a:p>
        </p:txBody>
      </p:sp>
      <p:sp>
        <p:nvSpPr>
          <p:cNvPr id="4" name="Footer Placeholder 3">
            <a:extLst>
              <a:ext uri="{FF2B5EF4-FFF2-40B4-BE49-F238E27FC236}">
                <a16:creationId xmlns:a16="http://schemas.microsoft.com/office/drawing/2014/main" id="{70980F2A-9946-3B49-9844-8CD56BCE892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B37EABBF-78DA-6749-84EF-5610FC43DD80}"/>
              </a:ext>
            </a:extLst>
          </p:cNvPr>
          <p:cNvSpPr>
            <a:spLocks noGrp="1"/>
          </p:cNvSpPr>
          <p:nvPr>
            <p:ph type="sldNum" sz="quarter" idx="12"/>
          </p:nvPr>
        </p:nvSpPr>
        <p:spPr/>
        <p:txBody>
          <a:bodyPr/>
          <a:lstStyle/>
          <a:p>
            <a:fld id="{659665DE-58FC-41F4-AC58-2C90A5E00527}" type="slidenum">
              <a:rPr lang="en-US" smtClean="0"/>
              <a:t>58</a:t>
            </a:fld>
            <a:endParaRPr lang="en-US"/>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F6E78A75-EC49-E04A-8E08-2D0939278869}"/>
                  </a:ext>
                </a:extLst>
              </p:cNvPr>
              <p:cNvSpPr txBox="1"/>
              <p:nvPr/>
            </p:nvSpPr>
            <p:spPr>
              <a:xfrm>
                <a:off x="575239" y="1560750"/>
                <a:ext cx="4407709" cy="3011081"/>
              </a:xfrm>
              <a:prstGeom prst="rect">
                <a:avLst/>
              </a:prstGeom>
              <a:solidFill>
                <a:schemeClr val="bg1">
                  <a:lumMod val="95000"/>
                </a:schemeClr>
              </a:solidFill>
            </p:spPr>
            <p:txBody>
              <a:bodyPr wrap="square" rtlCol="0">
                <a:spAutoFit/>
              </a:bodyPr>
              <a:lstStyle/>
              <a:p>
                <a:pPr>
                  <a:spcBef>
                    <a:spcPts val="200"/>
                  </a:spcBef>
                </a:pPr>
                <a:r>
                  <a:rPr lang="en-US" sz="1200" dirty="0">
                    <a:latin typeface="Courier New" panose="02070309020205020404" pitchFamily="49" charset="0"/>
                    <a:cs typeface="Courier New" panose="02070309020205020404" pitchFamily="49" charset="0"/>
                  </a:rPr>
                  <a:t>Dijkstra(Graph G, Vertex source) </a:t>
                </a:r>
              </a:p>
              <a:p>
                <a:pPr>
                  <a:spcBef>
                    <a:spcPts val="200"/>
                  </a:spcBef>
                </a:pPr>
                <a:r>
                  <a:rPr lang="en-US" sz="12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200" b="0" i="1" smtClean="0">
                        <a:latin typeface="Cambria Math" panose="02040503050406030204" pitchFamily="18" charset="0"/>
                        <a:cs typeface="Courier New" panose="02070309020205020404" pitchFamily="49" charset="0"/>
                      </a:rPr>
                      <m:t>∞</m:t>
                    </m:r>
                  </m:oMath>
                </a14:m>
                <a:endParaRPr lang="en-US" sz="1200" b="0" dirty="0">
                  <a:latin typeface="Courier New" panose="02070309020205020404" pitchFamily="49" charset="0"/>
                  <a:cs typeface="Courier New" panose="02070309020205020404" pitchFamily="49" charset="0"/>
                </a:endParaRPr>
              </a:p>
              <a:p>
                <a:pPr>
                  <a:spcBef>
                    <a:spcPts val="200"/>
                  </a:spcBef>
                </a:pPr>
                <a:r>
                  <a:rPr lang="en-US" sz="1200" dirty="0">
                    <a:latin typeface="Courier New" panose="02070309020205020404" pitchFamily="49" charset="0"/>
                    <a:cs typeface="Courier New" panose="02070309020205020404" pitchFamily="49" charset="0"/>
                  </a:rPr>
                  <a:t>   mark source as distance 0</a:t>
                </a:r>
              </a:p>
              <a:p>
                <a:pPr>
                  <a:spcBef>
                    <a:spcPts val="200"/>
                  </a:spcBef>
                </a:pPr>
                <a:r>
                  <a:rPr lang="en-US" sz="1200" dirty="0">
                    <a:latin typeface="Courier New" panose="02070309020205020404" pitchFamily="49" charset="0"/>
                    <a:cs typeface="Courier New" panose="02070309020205020404" pitchFamily="49" charset="0"/>
                  </a:rPr>
                  <a:t>   mark all vertices unprocessed</a:t>
                </a:r>
              </a:p>
              <a:p>
                <a:pPr>
                  <a:spcBef>
                    <a:spcPts val="200"/>
                  </a:spcBef>
                </a:pPr>
                <a:r>
                  <a:rPr lang="en-US" sz="1200" dirty="0">
                    <a:latin typeface="Courier New" panose="02070309020205020404" pitchFamily="49" charset="0"/>
                    <a:cs typeface="Courier New" panose="02070309020205020404" pitchFamily="49" charset="0"/>
                  </a:rPr>
                  <a:t>   while(there are unprocessed vertices){</a:t>
                </a:r>
              </a:p>
              <a:p>
                <a:pPr>
                  <a:spcBef>
                    <a:spcPts val="200"/>
                  </a:spcBef>
                </a:pPr>
                <a:r>
                  <a:rPr lang="en-US" sz="12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200" dirty="0">
                    <a:latin typeface="Courier New" panose="02070309020205020404" pitchFamily="49" charset="0"/>
                    <a:cs typeface="Courier New" panose="02070309020205020404" pitchFamily="49" charset="0"/>
                  </a:rPr>
                  <a:t>      foreach(edge (</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leaving u){</a:t>
                </a:r>
              </a:p>
              <a:p>
                <a:pPr>
                  <a:spcBef>
                    <a:spcPts val="200"/>
                  </a:spcBef>
                </a:pPr>
                <a:r>
                  <a:rPr lang="en-US" sz="1200" dirty="0">
                    <a:latin typeface="Courier New" panose="02070309020205020404" pitchFamily="49" charset="0"/>
                    <a:cs typeface="Courier New" panose="02070309020205020404" pitchFamily="49" charset="0"/>
                  </a:rPr>
                  <a:t>         if(</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v.predecessor</a:t>
                </a:r>
                <a:r>
                  <a:rPr lang="en-US" sz="1200" dirty="0">
                    <a:latin typeface="Courier New" panose="02070309020205020404" pitchFamily="49" charset="0"/>
                    <a:cs typeface="Courier New" panose="02070309020205020404" pitchFamily="49" charset="0"/>
                  </a:rPr>
                  <a:t> = u</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mark u as processed</a:t>
                </a:r>
              </a:p>
              <a:p>
                <a:pPr>
                  <a:spcBef>
                    <a:spcPts val="200"/>
                  </a:spcBef>
                </a:pPr>
                <a:r>
                  <a:rPr lang="en-US" sz="1200" dirty="0">
                    <a:latin typeface="Courier New" panose="02070309020205020404" pitchFamily="49" charset="0"/>
                    <a:cs typeface="Courier New" panose="02070309020205020404" pitchFamily="49" charset="0"/>
                  </a:rPr>
                  <a:t>   }</a:t>
                </a:r>
                <a:endParaRPr lang="en-US" sz="1200" dirty="0"/>
              </a:p>
            </p:txBody>
          </p:sp>
        </mc:Choice>
        <mc:Fallback>
          <p:sp>
            <p:nvSpPr>
              <p:cNvPr id="13" name="TextBox 12">
                <a:extLst>
                  <a:ext uri="{FF2B5EF4-FFF2-40B4-BE49-F238E27FC236}">
                    <a16:creationId xmlns:a16="http://schemas.microsoft.com/office/drawing/2014/main" id="{F6E78A75-EC49-E04A-8E08-2D0939278869}"/>
                  </a:ext>
                </a:extLst>
              </p:cNvPr>
              <p:cNvSpPr txBox="1">
                <a:spLocks noRot="1" noChangeAspect="1" noMove="1" noResize="1" noEditPoints="1" noAdjustHandles="1" noChangeArrowheads="1" noChangeShapeType="1" noTextEdit="1"/>
              </p:cNvSpPr>
              <p:nvPr/>
            </p:nvSpPr>
            <p:spPr>
              <a:xfrm>
                <a:off x="575239" y="1560750"/>
                <a:ext cx="4407709" cy="3011081"/>
              </a:xfrm>
              <a:prstGeom prst="rect">
                <a:avLst/>
              </a:prstGeom>
              <a:blipFill>
                <a:blip r:embed="rId2"/>
                <a:stretch>
                  <a:fillRect b="-42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70E077BA-8F47-E948-B8FD-1AABC48A8EFA}"/>
                  </a:ext>
                </a:extLst>
              </p:cNvPr>
              <p:cNvSpPr txBox="1"/>
              <p:nvPr/>
            </p:nvSpPr>
            <p:spPr>
              <a:xfrm>
                <a:off x="5283045" y="1556269"/>
                <a:ext cx="4407709" cy="3011081"/>
              </a:xfrm>
              <a:prstGeom prst="rect">
                <a:avLst/>
              </a:prstGeom>
              <a:solidFill>
                <a:schemeClr val="bg1"/>
              </a:solidFill>
              <a:ln>
                <a:solidFill>
                  <a:srgbClr val="4C3282"/>
                </a:solidFill>
              </a:ln>
            </p:spPr>
            <p:txBody>
              <a:bodyPr wrap="square" rtlCol="0">
                <a:spAutoFit/>
              </a:bodyPr>
              <a:lstStyle/>
              <a:p>
                <a:pPr>
                  <a:spcBef>
                    <a:spcPts val="200"/>
                  </a:spcBef>
                </a:pPr>
                <a:r>
                  <a:rPr lang="en-US" sz="1200" dirty="0">
                    <a:latin typeface="Courier New" panose="02070309020205020404" pitchFamily="49" charset="0"/>
                    <a:cs typeface="Courier New" panose="02070309020205020404" pitchFamily="49" charset="0"/>
                  </a:rPr>
                  <a:t>Prims(Graph G, Vertex source) </a:t>
                </a:r>
              </a:p>
              <a:p>
                <a:pPr>
                  <a:spcBef>
                    <a:spcPts val="200"/>
                  </a:spcBef>
                </a:pPr>
                <a:r>
                  <a:rPr lang="en-US" sz="12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200" b="0" i="1" smtClean="0">
                        <a:latin typeface="Cambria Math" panose="02040503050406030204" pitchFamily="18" charset="0"/>
                        <a:cs typeface="Courier New" panose="02070309020205020404" pitchFamily="49" charset="0"/>
                      </a:rPr>
                      <m:t>∞</m:t>
                    </m:r>
                  </m:oMath>
                </a14:m>
                <a:endParaRPr lang="en-US" sz="1200" b="0" dirty="0">
                  <a:latin typeface="Courier New" panose="02070309020205020404" pitchFamily="49" charset="0"/>
                  <a:cs typeface="Courier New" panose="02070309020205020404" pitchFamily="49" charset="0"/>
                </a:endParaRPr>
              </a:p>
              <a:p>
                <a:pPr>
                  <a:spcBef>
                    <a:spcPts val="200"/>
                  </a:spcBef>
                </a:pPr>
                <a:r>
                  <a:rPr lang="en-US" sz="1200" dirty="0">
                    <a:latin typeface="Courier New" panose="02070309020205020404" pitchFamily="49" charset="0"/>
                    <a:cs typeface="Courier New" panose="02070309020205020404" pitchFamily="49" charset="0"/>
                  </a:rPr>
                  <a:t>   mark source as distance 0</a:t>
                </a:r>
              </a:p>
              <a:p>
                <a:pPr>
                  <a:spcBef>
                    <a:spcPts val="200"/>
                  </a:spcBef>
                </a:pPr>
                <a:r>
                  <a:rPr lang="en-US" sz="1200" dirty="0">
                    <a:latin typeface="Courier New" panose="02070309020205020404" pitchFamily="49" charset="0"/>
                    <a:cs typeface="Courier New" panose="02070309020205020404" pitchFamily="49" charset="0"/>
                  </a:rPr>
                  <a:t>   mark all vertices unprocessed</a:t>
                </a:r>
              </a:p>
              <a:p>
                <a:pPr>
                  <a:spcBef>
                    <a:spcPts val="200"/>
                  </a:spcBef>
                </a:pPr>
                <a:r>
                  <a:rPr lang="en-US" sz="1200" dirty="0">
                    <a:latin typeface="Courier New" panose="02070309020205020404" pitchFamily="49" charset="0"/>
                    <a:cs typeface="Courier New" panose="02070309020205020404" pitchFamily="49" charset="0"/>
                  </a:rPr>
                  <a:t>   while(there are unprocessed vertices){</a:t>
                </a:r>
              </a:p>
              <a:p>
                <a:pPr>
                  <a:spcBef>
                    <a:spcPts val="200"/>
                  </a:spcBef>
                </a:pPr>
                <a:r>
                  <a:rPr lang="en-US" sz="12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200" dirty="0">
                    <a:latin typeface="Courier New" panose="02070309020205020404" pitchFamily="49" charset="0"/>
                    <a:cs typeface="Courier New" panose="02070309020205020404" pitchFamily="49" charset="0"/>
                  </a:rPr>
                  <a:t>      foreach(edge (</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leaving u){</a:t>
                </a:r>
              </a:p>
              <a:p>
                <a:pPr>
                  <a:spcBef>
                    <a:spcPts val="200"/>
                  </a:spcBef>
                </a:pPr>
                <a:r>
                  <a:rPr lang="en-US" sz="1200" dirty="0">
                    <a:latin typeface="Courier New" panose="02070309020205020404" pitchFamily="49" charset="0"/>
                    <a:cs typeface="Courier New" panose="02070309020205020404" pitchFamily="49" charset="0"/>
                  </a:rPr>
                  <a:t>         if(weight(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v.predecessor</a:t>
                </a:r>
                <a:r>
                  <a:rPr lang="en-US" sz="1200" dirty="0">
                    <a:latin typeface="Courier New" panose="02070309020205020404" pitchFamily="49" charset="0"/>
                    <a:cs typeface="Courier New" panose="02070309020205020404" pitchFamily="49" charset="0"/>
                  </a:rPr>
                  <a:t> = u</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mark u as processed</a:t>
                </a:r>
              </a:p>
              <a:p>
                <a:pPr>
                  <a:spcBef>
                    <a:spcPts val="200"/>
                  </a:spcBef>
                </a:pPr>
                <a:r>
                  <a:rPr lang="en-US" sz="1200" dirty="0">
                    <a:latin typeface="Courier New" panose="02070309020205020404" pitchFamily="49" charset="0"/>
                    <a:cs typeface="Courier New" panose="02070309020205020404" pitchFamily="49" charset="0"/>
                  </a:rPr>
                  <a:t>   }</a:t>
                </a:r>
                <a:endParaRPr lang="en-US" sz="1200" dirty="0"/>
              </a:p>
            </p:txBody>
          </p:sp>
        </mc:Choice>
        <mc:Fallback>
          <p:sp>
            <p:nvSpPr>
              <p:cNvPr id="12" name="TextBox 11">
                <a:extLst>
                  <a:ext uri="{FF2B5EF4-FFF2-40B4-BE49-F238E27FC236}">
                    <a16:creationId xmlns:a16="http://schemas.microsoft.com/office/drawing/2014/main" id="{70E077BA-8F47-E948-B8FD-1AABC48A8EFA}"/>
                  </a:ext>
                </a:extLst>
              </p:cNvPr>
              <p:cNvSpPr txBox="1">
                <a:spLocks noRot="1" noChangeAspect="1" noMove="1" noResize="1" noEditPoints="1" noAdjustHandles="1" noChangeArrowheads="1" noChangeShapeType="1" noTextEdit="1"/>
              </p:cNvSpPr>
              <p:nvPr/>
            </p:nvSpPr>
            <p:spPr>
              <a:xfrm>
                <a:off x="5283045" y="1556269"/>
                <a:ext cx="4407709" cy="3011081"/>
              </a:xfrm>
              <a:prstGeom prst="rect">
                <a:avLst/>
              </a:prstGeom>
              <a:blipFill>
                <a:blip r:embed="rId3"/>
                <a:stretch>
                  <a:fillRect/>
                </a:stretch>
              </a:blipFill>
              <a:ln>
                <a:solidFill>
                  <a:srgbClr val="4C3282"/>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417B5ACD-FE08-9245-8FF5-956E32AA061D}"/>
              </a:ext>
            </a:extLst>
          </p:cNvPr>
          <p:cNvSpPr/>
          <p:nvPr/>
        </p:nvSpPr>
        <p:spPr>
          <a:xfrm>
            <a:off x="6045264" y="2974411"/>
            <a:ext cx="2653290" cy="362708"/>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0CBC234-0642-504C-B510-64FD0D30A639}"/>
              </a:ext>
            </a:extLst>
          </p:cNvPr>
          <p:cNvSpPr/>
          <p:nvPr/>
        </p:nvSpPr>
        <p:spPr>
          <a:xfrm>
            <a:off x="1398410" y="2979834"/>
            <a:ext cx="2992451" cy="362708"/>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441515-6ACA-6244-A071-37B1BEC65807}"/>
              </a:ext>
            </a:extLst>
          </p:cNvPr>
          <p:cNvSpPr txBox="1"/>
          <p:nvPr/>
        </p:nvSpPr>
        <p:spPr>
          <a:xfrm>
            <a:off x="479748" y="1556269"/>
            <a:ext cx="370614" cy="3231654"/>
          </a:xfrm>
          <a:prstGeom prst="rect">
            <a:avLst/>
          </a:prstGeom>
          <a:noFill/>
        </p:spPr>
        <p:txBody>
          <a:bodyPr wrap="none" rtlCol="0">
            <a:spAutoFit/>
          </a:bodyPr>
          <a:lstStyle/>
          <a:p>
            <a:r>
              <a:rPr lang="en-US" sz="1200" dirty="0">
                <a:latin typeface="Courier New" panose="02070309020205020404" pitchFamily="49" charset="0"/>
                <a:cs typeface="Courier New" panose="02070309020205020404" pitchFamily="49" charset="0"/>
              </a:rPr>
              <a:t>1</a:t>
            </a:r>
          </a:p>
          <a:p>
            <a:r>
              <a:rPr lang="en-US" sz="1200" dirty="0">
                <a:latin typeface="Courier New" panose="02070309020205020404" pitchFamily="49" charset="0"/>
                <a:cs typeface="Courier New" panose="02070309020205020404" pitchFamily="49" charset="0"/>
              </a:rPr>
              <a:t>2</a:t>
            </a:r>
          </a:p>
          <a:p>
            <a:r>
              <a:rPr lang="en-US" sz="1200" dirty="0">
                <a:latin typeface="Courier New" panose="02070309020205020404" pitchFamily="49" charset="0"/>
                <a:cs typeface="Courier New" panose="02070309020205020404" pitchFamily="49" charset="0"/>
              </a:rPr>
              <a:t>3</a:t>
            </a:r>
          </a:p>
          <a:p>
            <a:r>
              <a:rPr lang="en-US" sz="1200" dirty="0">
                <a:latin typeface="Courier New" panose="02070309020205020404" pitchFamily="49" charset="0"/>
                <a:cs typeface="Courier New" panose="02070309020205020404" pitchFamily="49" charset="0"/>
              </a:rPr>
              <a:t>4</a:t>
            </a:r>
          </a:p>
          <a:p>
            <a:r>
              <a:rPr lang="en-US" sz="1200" dirty="0">
                <a:latin typeface="Courier New" panose="02070309020205020404" pitchFamily="49" charset="0"/>
                <a:cs typeface="Courier New" panose="02070309020205020404" pitchFamily="49" charset="0"/>
              </a:rPr>
              <a:t>5</a:t>
            </a:r>
          </a:p>
          <a:p>
            <a:r>
              <a:rPr lang="en-US" sz="1200" dirty="0">
                <a:latin typeface="Courier New" panose="02070309020205020404" pitchFamily="49" charset="0"/>
                <a:cs typeface="Courier New" panose="02070309020205020404" pitchFamily="49" charset="0"/>
              </a:rPr>
              <a:t>5</a:t>
            </a:r>
          </a:p>
          <a:p>
            <a:r>
              <a:rPr lang="en-US" sz="1200" dirty="0">
                <a:latin typeface="Courier New" panose="02070309020205020404" pitchFamily="49" charset="0"/>
                <a:cs typeface="Courier New" panose="02070309020205020404" pitchFamily="49" charset="0"/>
              </a:rPr>
              <a:t>6</a:t>
            </a:r>
          </a:p>
          <a:p>
            <a:r>
              <a:rPr lang="en-US" sz="1200" dirty="0">
                <a:latin typeface="Courier New" panose="02070309020205020404" pitchFamily="49" charset="0"/>
                <a:cs typeface="Courier New" panose="02070309020205020404" pitchFamily="49" charset="0"/>
              </a:rPr>
              <a:t>7</a:t>
            </a:r>
          </a:p>
          <a:p>
            <a:r>
              <a:rPr lang="en-US" sz="1200" dirty="0">
                <a:latin typeface="Courier New" panose="02070309020205020404" pitchFamily="49" charset="0"/>
                <a:cs typeface="Courier New" panose="02070309020205020404" pitchFamily="49" charset="0"/>
              </a:rPr>
              <a:t>8</a:t>
            </a:r>
          </a:p>
          <a:p>
            <a:r>
              <a:rPr lang="en-US" sz="1200" dirty="0">
                <a:latin typeface="Courier New" panose="02070309020205020404" pitchFamily="49" charset="0"/>
                <a:cs typeface="Courier New" panose="02070309020205020404" pitchFamily="49" charset="0"/>
              </a:rPr>
              <a:t>9</a:t>
            </a:r>
          </a:p>
          <a:p>
            <a:r>
              <a:rPr lang="en-US" sz="1200" dirty="0">
                <a:latin typeface="Courier New" panose="02070309020205020404" pitchFamily="49" charset="0"/>
                <a:cs typeface="Courier New" panose="02070309020205020404" pitchFamily="49" charset="0"/>
              </a:rPr>
              <a:t>10</a:t>
            </a:r>
          </a:p>
          <a:p>
            <a:r>
              <a:rPr lang="en-US" sz="1200" dirty="0">
                <a:latin typeface="Courier New" panose="02070309020205020404" pitchFamily="49" charset="0"/>
                <a:cs typeface="Courier New" panose="02070309020205020404" pitchFamily="49" charset="0"/>
              </a:rPr>
              <a:t>11</a:t>
            </a:r>
          </a:p>
          <a:p>
            <a:r>
              <a:rPr lang="en-US" sz="1200" dirty="0">
                <a:latin typeface="Courier New" panose="02070309020205020404" pitchFamily="49" charset="0"/>
                <a:cs typeface="Courier New" panose="02070309020205020404" pitchFamily="49" charset="0"/>
              </a:rPr>
              <a:t>12</a:t>
            </a:r>
          </a:p>
          <a:p>
            <a:r>
              <a:rPr lang="en-US" sz="1200" dirty="0">
                <a:latin typeface="Courier New" panose="02070309020205020404" pitchFamily="49" charset="0"/>
                <a:cs typeface="Courier New" panose="02070309020205020404" pitchFamily="49" charset="0"/>
              </a:rPr>
              <a:t>13</a:t>
            </a:r>
          </a:p>
          <a:p>
            <a:r>
              <a:rPr lang="en-US" sz="1200" dirty="0">
                <a:latin typeface="Courier New" panose="02070309020205020404" pitchFamily="49" charset="0"/>
                <a:cs typeface="Courier New" panose="02070309020205020404" pitchFamily="49" charset="0"/>
              </a:rPr>
              <a:t>14</a:t>
            </a:r>
          </a:p>
          <a:p>
            <a:r>
              <a:rPr lang="en-US" sz="1200" dirty="0">
                <a:latin typeface="Courier New" panose="02070309020205020404" pitchFamily="49" charset="0"/>
                <a:cs typeface="Courier New" panose="02070309020205020404" pitchFamily="49" charset="0"/>
              </a:rPr>
              <a:t>15</a:t>
            </a:r>
          </a:p>
          <a:p>
            <a:endParaRPr lang="en-US" sz="1200" dirty="0">
              <a:latin typeface="Courier New" panose="02070309020205020404" pitchFamily="49" charset="0"/>
              <a:cs typeface="Courier New" panose="02070309020205020404" pitchFamily="49" charset="0"/>
            </a:endParaRPr>
          </a:p>
        </p:txBody>
      </p:sp>
      <p:sp>
        <p:nvSpPr>
          <p:cNvPr id="18" name="TextBox 17">
            <a:extLst>
              <a:ext uri="{FF2B5EF4-FFF2-40B4-BE49-F238E27FC236}">
                <a16:creationId xmlns:a16="http://schemas.microsoft.com/office/drawing/2014/main" id="{64E7766B-A55F-2B45-82A9-0D1C9914AD2E}"/>
              </a:ext>
            </a:extLst>
          </p:cNvPr>
          <p:cNvSpPr txBox="1"/>
          <p:nvPr/>
        </p:nvSpPr>
        <p:spPr>
          <a:xfrm>
            <a:off x="5199060" y="1556269"/>
            <a:ext cx="370614" cy="3231654"/>
          </a:xfrm>
          <a:prstGeom prst="rect">
            <a:avLst/>
          </a:prstGeom>
          <a:noFill/>
        </p:spPr>
        <p:txBody>
          <a:bodyPr wrap="none" rtlCol="0">
            <a:spAutoFit/>
          </a:bodyPr>
          <a:lstStyle/>
          <a:p>
            <a:r>
              <a:rPr lang="en-US" sz="1200" dirty="0">
                <a:latin typeface="Courier New" panose="02070309020205020404" pitchFamily="49" charset="0"/>
                <a:cs typeface="Courier New" panose="02070309020205020404" pitchFamily="49" charset="0"/>
              </a:rPr>
              <a:t>1</a:t>
            </a:r>
          </a:p>
          <a:p>
            <a:r>
              <a:rPr lang="en-US" sz="1200" dirty="0">
                <a:latin typeface="Courier New" panose="02070309020205020404" pitchFamily="49" charset="0"/>
                <a:cs typeface="Courier New" panose="02070309020205020404" pitchFamily="49" charset="0"/>
              </a:rPr>
              <a:t>2</a:t>
            </a:r>
          </a:p>
          <a:p>
            <a:r>
              <a:rPr lang="en-US" sz="1200" dirty="0">
                <a:latin typeface="Courier New" panose="02070309020205020404" pitchFamily="49" charset="0"/>
                <a:cs typeface="Courier New" panose="02070309020205020404" pitchFamily="49" charset="0"/>
              </a:rPr>
              <a:t>3</a:t>
            </a:r>
          </a:p>
          <a:p>
            <a:r>
              <a:rPr lang="en-US" sz="1200" dirty="0">
                <a:latin typeface="Courier New" panose="02070309020205020404" pitchFamily="49" charset="0"/>
                <a:cs typeface="Courier New" panose="02070309020205020404" pitchFamily="49" charset="0"/>
              </a:rPr>
              <a:t>4</a:t>
            </a:r>
          </a:p>
          <a:p>
            <a:r>
              <a:rPr lang="en-US" sz="1200" dirty="0">
                <a:latin typeface="Courier New" panose="02070309020205020404" pitchFamily="49" charset="0"/>
                <a:cs typeface="Courier New" panose="02070309020205020404" pitchFamily="49" charset="0"/>
              </a:rPr>
              <a:t>5</a:t>
            </a:r>
          </a:p>
          <a:p>
            <a:r>
              <a:rPr lang="en-US" sz="1200" dirty="0">
                <a:latin typeface="Courier New" panose="02070309020205020404" pitchFamily="49" charset="0"/>
                <a:cs typeface="Courier New" panose="02070309020205020404" pitchFamily="49" charset="0"/>
              </a:rPr>
              <a:t>5</a:t>
            </a:r>
          </a:p>
          <a:p>
            <a:r>
              <a:rPr lang="en-US" sz="1200" dirty="0">
                <a:latin typeface="Courier New" panose="02070309020205020404" pitchFamily="49" charset="0"/>
                <a:cs typeface="Courier New" panose="02070309020205020404" pitchFamily="49" charset="0"/>
              </a:rPr>
              <a:t>6</a:t>
            </a:r>
          </a:p>
          <a:p>
            <a:r>
              <a:rPr lang="en-US" sz="1200" dirty="0">
                <a:latin typeface="Courier New" panose="02070309020205020404" pitchFamily="49" charset="0"/>
                <a:cs typeface="Courier New" panose="02070309020205020404" pitchFamily="49" charset="0"/>
              </a:rPr>
              <a:t>7</a:t>
            </a:r>
          </a:p>
          <a:p>
            <a:r>
              <a:rPr lang="en-US" sz="1200" dirty="0">
                <a:latin typeface="Courier New" panose="02070309020205020404" pitchFamily="49" charset="0"/>
                <a:cs typeface="Courier New" panose="02070309020205020404" pitchFamily="49" charset="0"/>
              </a:rPr>
              <a:t>8</a:t>
            </a:r>
          </a:p>
          <a:p>
            <a:r>
              <a:rPr lang="en-US" sz="1200" dirty="0">
                <a:latin typeface="Courier New" panose="02070309020205020404" pitchFamily="49" charset="0"/>
                <a:cs typeface="Courier New" panose="02070309020205020404" pitchFamily="49" charset="0"/>
              </a:rPr>
              <a:t>9</a:t>
            </a:r>
          </a:p>
          <a:p>
            <a:r>
              <a:rPr lang="en-US" sz="1200" dirty="0">
                <a:latin typeface="Courier New" panose="02070309020205020404" pitchFamily="49" charset="0"/>
                <a:cs typeface="Courier New" panose="02070309020205020404" pitchFamily="49" charset="0"/>
              </a:rPr>
              <a:t>10</a:t>
            </a:r>
          </a:p>
          <a:p>
            <a:r>
              <a:rPr lang="en-US" sz="1200" dirty="0">
                <a:latin typeface="Courier New" panose="02070309020205020404" pitchFamily="49" charset="0"/>
                <a:cs typeface="Courier New" panose="02070309020205020404" pitchFamily="49" charset="0"/>
              </a:rPr>
              <a:t>11</a:t>
            </a:r>
          </a:p>
          <a:p>
            <a:r>
              <a:rPr lang="en-US" sz="1200" dirty="0">
                <a:latin typeface="Courier New" panose="02070309020205020404" pitchFamily="49" charset="0"/>
                <a:cs typeface="Courier New" panose="02070309020205020404" pitchFamily="49" charset="0"/>
              </a:rPr>
              <a:t>12</a:t>
            </a:r>
          </a:p>
          <a:p>
            <a:r>
              <a:rPr lang="en-US" sz="1200" dirty="0">
                <a:latin typeface="Courier New" panose="02070309020205020404" pitchFamily="49" charset="0"/>
                <a:cs typeface="Courier New" panose="02070309020205020404" pitchFamily="49" charset="0"/>
              </a:rPr>
              <a:t>13</a:t>
            </a:r>
          </a:p>
          <a:p>
            <a:r>
              <a:rPr lang="en-US" sz="1200" dirty="0">
                <a:latin typeface="Courier New" panose="02070309020205020404" pitchFamily="49" charset="0"/>
                <a:cs typeface="Courier New" panose="02070309020205020404" pitchFamily="49" charset="0"/>
              </a:rPr>
              <a:t>14</a:t>
            </a:r>
          </a:p>
          <a:p>
            <a:r>
              <a:rPr lang="en-US" sz="1200" dirty="0">
                <a:latin typeface="Courier New" panose="02070309020205020404" pitchFamily="49" charset="0"/>
                <a:cs typeface="Courier New" panose="02070309020205020404" pitchFamily="49" charset="0"/>
              </a:rPr>
              <a:t>15</a:t>
            </a:r>
          </a:p>
          <a:p>
            <a:endParaRPr lang="en-US" sz="1200" dirty="0">
              <a:latin typeface="Courier New" panose="02070309020205020404" pitchFamily="49" charset="0"/>
              <a:cs typeface="Courier New" panose="02070309020205020404" pitchFamily="49" charset="0"/>
            </a:endParaRPr>
          </a:p>
        </p:txBody>
      </p:sp>
      <p:sp>
        <p:nvSpPr>
          <p:cNvPr id="20" name="Rectangle 19">
            <a:extLst>
              <a:ext uri="{FF2B5EF4-FFF2-40B4-BE49-F238E27FC236}">
                <a16:creationId xmlns:a16="http://schemas.microsoft.com/office/drawing/2014/main" id="{F368CB3D-1313-7340-8E0D-1C029519D232}"/>
              </a:ext>
            </a:extLst>
          </p:cNvPr>
          <p:cNvSpPr/>
          <p:nvPr/>
        </p:nvSpPr>
        <p:spPr>
          <a:xfrm>
            <a:off x="5283045" y="4835416"/>
            <a:ext cx="2619628" cy="461665"/>
          </a:xfrm>
          <a:prstGeom prst="rect">
            <a:avLst/>
          </a:prstGeom>
          <a:ln>
            <a:solidFill>
              <a:srgbClr val="4C3282"/>
            </a:solidFill>
          </a:ln>
        </p:spPr>
        <p:txBody>
          <a:bodyPr wrap="none">
            <a:spAutoFit/>
          </a:bodyPr>
          <a:lstStyle/>
          <a:p>
            <a:r>
              <a:rPr lang="en-US" sz="2400" dirty="0" err="1">
                <a:solidFill>
                  <a:srgbClr val="4C3282"/>
                </a:solidFill>
              </a:rPr>
              <a:t>Θ</a:t>
            </a:r>
            <a:r>
              <a:rPr lang="en-US" sz="2400" b="1" dirty="0">
                <a:solidFill>
                  <a:srgbClr val="4C3282"/>
                </a:solidFill>
              </a:rPr>
              <a:t>(V log V + E log V)</a:t>
            </a:r>
          </a:p>
        </p:txBody>
      </p:sp>
      <p:sp>
        <p:nvSpPr>
          <p:cNvPr id="21" name="Rectangle 20">
            <a:extLst>
              <a:ext uri="{FF2B5EF4-FFF2-40B4-BE49-F238E27FC236}">
                <a16:creationId xmlns:a16="http://schemas.microsoft.com/office/drawing/2014/main" id="{1B60FBA2-C2FC-0546-812F-8B6EBE526F6D}"/>
              </a:ext>
            </a:extLst>
          </p:cNvPr>
          <p:cNvSpPr/>
          <p:nvPr/>
        </p:nvSpPr>
        <p:spPr>
          <a:xfrm>
            <a:off x="1584821" y="4835416"/>
            <a:ext cx="2619628" cy="461665"/>
          </a:xfrm>
          <a:prstGeom prst="rect">
            <a:avLst/>
          </a:prstGeom>
          <a:ln>
            <a:solidFill>
              <a:srgbClr val="4C3282"/>
            </a:solidFill>
          </a:ln>
        </p:spPr>
        <p:txBody>
          <a:bodyPr wrap="none">
            <a:spAutoFit/>
          </a:bodyPr>
          <a:lstStyle/>
          <a:p>
            <a:r>
              <a:rPr lang="en-US" sz="2400" dirty="0" err="1">
                <a:solidFill>
                  <a:srgbClr val="4C3282"/>
                </a:solidFill>
              </a:rPr>
              <a:t>Θ</a:t>
            </a:r>
            <a:r>
              <a:rPr lang="en-US" sz="2400" b="1" dirty="0">
                <a:solidFill>
                  <a:srgbClr val="4C3282"/>
                </a:solidFill>
              </a:rPr>
              <a:t>(V log V + E log V)</a:t>
            </a:r>
          </a:p>
        </p:txBody>
      </p:sp>
      <p:sp>
        <p:nvSpPr>
          <p:cNvPr id="10" name="TextBox 9">
            <a:extLst>
              <a:ext uri="{FF2B5EF4-FFF2-40B4-BE49-F238E27FC236}">
                <a16:creationId xmlns:a16="http://schemas.microsoft.com/office/drawing/2014/main" id="{78AC7465-CB9C-4E4A-B854-6F2D082F4B9B}"/>
              </a:ext>
            </a:extLst>
          </p:cNvPr>
          <p:cNvSpPr txBox="1"/>
          <p:nvPr/>
        </p:nvSpPr>
        <p:spPr>
          <a:xfrm>
            <a:off x="850362" y="6139163"/>
            <a:ext cx="9645589" cy="369332"/>
          </a:xfrm>
          <a:prstGeom prst="rect">
            <a:avLst/>
          </a:prstGeom>
          <a:noFill/>
        </p:spPr>
        <p:txBody>
          <a:bodyPr wrap="none" rtlCol="0">
            <a:spAutoFit/>
          </a:bodyPr>
          <a:lstStyle/>
          <a:p>
            <a:r>
              <a:rPr lang="en-US" dirty="0"/>
              <a:t>*Prim’s is the same algorithm as Dijkstra’s with a different if check which doesn’t impact the runtime </a:t>
            </a:r>
          </a:p>
        </p:txBody>
      </p:sp>
    </p:spTree>
    <p:extLst>
      <p:ext uri="{BB962C8B-B14F-4D97-AF65-F5344CB8AC3E}">
        <p14:creationId xmlns:p14="http://schemas.microsoft.com/office/powerpoint/2010/main" val="283166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20" grpId="0" animBg="1"/>
      <p:bldP spid="2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Kruskal’s Runtime</a:t>
            </a:r>
          </a:p>
        </p:txBody>
      </p:sp>
      <p:sp>
        <p:nvSpPr>
          <p:cNvPr id="4" name="TextBox 3"/>
          <p:cNvSpPr txBox="1"/>
          <p:nvPr/>
        </p:nvSpPr>
        <p:spPr>
          <a:xfrm>
            <a:off x="575238" y="1604461"/>
            <a:ext cx="11187259" cy="4016484"/>
          </a:xfrm>
          <a:prstGeom prst="rect">
            <a:avLst/>
          </a:prstGeom>
          <a:noFill/>
        </p:spPr>
        <p:txBody>
          <a:bodyPr wrap="square" rtlCol="0">
            <a:spAutoFit/>
          </a:bodyPr>
          <a:lstStyle/>
          <a:p>
            <a:pPr>
              <a:spcBef>
                <a:spcPts val="200"/>
              </a:spcBef>
            </a:pPr>
            <a:r>
              <a:rPr lang="en-US" sz="2400" dirty="0" err="1">
                <a:latin typeface="Courier New" panose="02070309020205020404" pitchFamily="49" charset="0"/>
                <a:cs typeface="Courier New" panose="02070309020205020404" pitchFamily="49" charset="0"/>
              </a:rPr>
              <a:t>KruskalMST</a:t>
            </a:r>
            <a:r>
              <a:rPr lang="en-US" sz="2400" dirty="0">
                <a:latin typeface="Courier New" panose="02070309020205020404" pitchFamily="49" charset="0"/>
                <a:cs typeface="Courier New" panose="02070309020205020404" pitchFamily="49" charset="0"/>
              </a:rPr>
              <a:t>(Graph G) </a:t>
            </a:r>
          </a:p>
          <a:p>
            <a:pPr>
              <a:spcBef>
                <a:spcPts val="200"/>
              </a:spcBef>
            </a:pPr>
            <a:r>
              <a:rPr lang="en-US" sz="2400" dirty="0">
                <a:latin typeface="Courier New" panose="02070309020205020404" pitchFamily="49" charset="0"/>
                <a:cs typeface="Courier New" panose="02070309020205020404" pitchFamily="49" charset="0"/>
              </a:rPr>
              <a:t>   initialize new </a:t>
            </a:r>
            <a:r>
              <a:rPr lang="en-US" sz="2400" dirty="0" err="1">
                <a:latin typeface="Courier New" panose="02070309020205020404" pitchFamily="49" charset="0"/>
                <a:cs typeface="Courier New" panose="02070309020205020404" pitchFamily="49" charset="0"/>
              </a:rPr>
              <a:t>DisjointSets</a:t>
            </a:r>
            <a:r>
              <a:rPr lang="en-US" sz="2400" dirty="0">
                <a:latin typeface="Courier New" panose="02070309020205020404" pitchFamily="49" charset="0"/>
                <a:cs typeface="Courier New" panose="02070309020205020404" pitchFamily="49" charset="0"/>
              </a:rPr>
              <a:t> DS</a:t>
            </a:r>
          </a:p>
          <a:p>
            <a:pPr>
              <a:spcBef>
                <a:spcPts val="200"/>
              </a:spcBef>
            </a:pPr>
            <a:r>
              <a:rPr lang="en-US" sz="2400" dirty="0">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for(v : </a:t>
            </a:r>
            <a:r>
              <a:rPr lang="en-US" sz="2400" b="1" dirty="0" err="1">
                <a:latin typeface="Courier New" panose="02070309020205020404" pitchFamily="49" charset="0"/>
                <a:cs typeface="Courier New" panose="02070309020205020404" pitchFamily="49" charset="0"/>
              </a:rPr>
              <a:t>G.vertices</a:t>
            </a:r>
            <a:r>
              <a:rPr lang="en-US" sz="2400" b="1" dirty="0">
                <a:latin typeface="Courier New" panose="02070309020205020404" pitchFamily="49" charset="0"/>
                <a:cs typeface="Courier New" panose="02070309020205020404" pitchFamily="49" charset="0"/>
              </a:rPr>
              <a:t>) { </a:t>
            </a:r>
            <a:r>
              <a:rPr lang="en-US" sz="2400" b="1" dirty="0" err="1">
                <a:latin typeface="Courier New" panose="02070309020205020404" pitchFamily="49" charset="0"/>
                <a:cs typeface="Courier New" panose="02070309020205020404" pitchFamily="49" charset="0"/>
              </a:rPr>
              <a:t>DS.makeSet</a:t>
            </a:r>
            <a:r>
              <a:rPr lang="en-US" sz="2400" b="1" dirty="0">
                <a:latin typeface="Courier New" panose="02070309020205020404" pitchFamily="49" charset="0"/>
                <a:cs typeface="Courier New" panose="02070309020205020404" pitchFamily="49" charset="0"/>
              </a:rPr>
              <a:t>(v) }</a:t>
            </a:r>
          </a:p>
          <a:p>
            <a:pPr>
              <a:spcBef>
                <a:spcPts val="200"/>
              </a:spcBef>
            </a:pPr>
            <a:r>
              <a:rPr lang="en-US" sz="2400" dirty="0">
                <a:latin typeface="Courier New" panose="02070309020205020404" pitchFamily="49" charset="0"/>
                <a:cs typeface="Courier New" panose="02070309020205020404" pitchFamily="49" charset="0"/>
              </a:rPr>
              <a:t>   sort the edges by weight</a:t>
            </a:r>
          </a:p>
          <a:p>
            <a:pPr>
              <a:spcBef>
                <a:spcPts val="200"/>
              </a:spcBef>
            </a:pPr>
            <a:r>
              <a:rPr lang="en-US" sz="2400" dirty="0">
                <a:latin typeface="Courier New" panose="02070309020205020404" pitchFamily="49" charset="0"/>
                <a:cs typeface="Courier New" panose="02070309020205020404" pitchFamily="49" charset="0"/>
              </a:rPr>
              <a:t>   foreach(edge (u, v) in sorted order){</a:t>
            </a:r>
          </a:p>
          <a:p>
            <a:pPr>
              <a:spcBef>
                <a:spcPts val="200"/>
              </a:spcBef>
            </a:pPr>
            <a:r>
              <a:rPr lang="en-US" sz="2400" dirty="0">
                <a:latin typeface="Courier New" panose="02070309020205020404" pitchFamily="49" charset="0"/>
                <a:cs typeface="Courier New" panose="02070309020205020404" pitchFamily="49" charset="0"/>
              </a:rPr>
              <a:t>      if(</a:t>
            </a:r>
            <a:r>
              <a:rPr lang="en-US" sz="2400" b="1" dirty="0" err="1">
                <a:latin typeface="Courier New" panose="02070309020205020404" pitchFamily="49" charset="0"/>
                <a:cs typeface="Courier New" panose="02070309020205020404" pitchFamily="49" charset="0"/>
              </a:rPr>
              <a:t>DS.findSet</a:t>
            </a:r>
            <a:r>
              <a:rPr lang="en-US" sz="2400" b="1" dirty="0">
                <a:latin typeface="Courier New" panose="02070309020205020404" pitchFamily="49" charset="0"/>
                <a:cs typeface="Courier New" panose="02070309020205020404" pitchFamily="49" charset="0"/>
              </a:rPr>
              <a:t>(u) != </a:t>
            </a:r>
            <a:r>
              <a:rPr lang="en-US" sz="2400" b="1" dirty="0" err="1">
                <a:latin typeface="Courier New" panose="02070309020205020404" pitchFamily="49" charset="0"/>
                <a:cs typeface="Courier New" panose="02070309020205020404" pitchFamily="49" charset="0"/>
              </a:rPr>
              <a:t>DS.findSet</a:t>
            </a:r>
            <a:r>
              <a:rPr lang="en-US" sz="2400" b="1" dirty="0">
                <a:latin typeface="Courier New" panose="02070309020205020404" pitchFamily="49" charset="0"/>
                <a:cs typeface="Courier New" panose="02070309020205020404" pitchFamily="49" charset="0"/>
              </a:rPr>
              <a:t>(v)</a:t>
            </a:r>
            <a:r>
              <a:rPr lang="en-US" sz="2400" dirty="0">
                <a:latin typeface="Courier New" panose="02070309020205020404" pitchFamily="49" charset="0"/>
                <a:cs typeface="Courier New" panose="02070309020205020404" pitchFamily="49" charset="0"/>
              </a:rPr>
              <a:t>){</a:t>
            </a:r>
          </a:p>
          <a:p>
            <a:pPr>
              <a:spcBef>
                <a:spcPts val="200"/>
              </a:spcBef>
            </a:pPr>
            <a:r>
              <a:rPr lang="en-US" sz="2400" dirty="0">
                <a:latin typeface="Courier New" panose="02070309020205020404" pitchFamily="49" charset="0"/>
                <a:cs typeface="Courier New" panose="02070309020205020404" pitchFamily="49" charset="0"/>
              </a:rPr>
              <a:t>         add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to the MST</a:t>
            </a:r>
          </a:p>
          <a:p>
            <a:pPr>
              <a:spcBef>
                <a:spcPts val="200"/>
              </a:spcBef>
            </a:pPr>
            <a:r>
              <a:rPr lang="en-US" sz="2400"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DS.union</a:t>
            </a:r>
            <a:r>
              <a:rPr lang="en-US" sz="2400" b="1" dirty="0">
                <a:latin typeface="Courier New" panose="02070309020205020404" pitchFamily="49" charset="0"/>
                <a:cs typeface="Courier New" panose="02070309020205020404" pitchFamily="49" charset="0"/>
              </a:rPr>
              <a:t>(</a:t>
            </a:r>
            <a:r>
              <a:rPr lang="en-US" sz="2400" b="1" dirty="0" err="1">
                <a:latin typeface="Courier New" panose="02070309020205020404" pitchFamily="49" charset="0"/>
                <a:cs typeface="Courier New" panose="02070309020205020404" pitchFamily="49" charset="0"/>
              </a:rPr>
              <a:t>u,v</a:t>
            </a:r>
            <a:r>
              <a:rPr lang="en-US" sz="2400" b="1" dirty="0">
                <a:latin typeface="Courier New" panose="02070309020205020404" pitchFamily="49" charset="0"/>
                <a:cs typeface="Courier New" panose="02070309020205020404" pitchFamily="49" charset="0"/>
              </a:rPr>
              <a:t>)</a:t>
            </a:r>
          </a:p>
          <a:p>
            <a:pPr>
              <a:spcBef>
                <a:spcPts val="200"/>
              </a:spcBef>
            </a:pPr>
            <a:r>
              <a:rPr lang="en-US" sz="2400" dirty="0">
                <a:latin typeface="Courier New" panose="02070309020205020404" pitchFamily="49" charset="0"/>
                <a:cs typeface="Courier New" panose="02070309020205020404" pitchFamily="49" charset="0"/>
              </a:rPr>
              <a:t>      }</a:t>
            </a:r>
          </a:p>
          <a:p>
            <a:pPr>
              <a:spcBef>
                <a:spcPts val="200"/>
              </a:spcBef>
            </a:pPr>
            <a:r>
              <a:rPr lang="en-US" sz="2400" dirty="0">
                <a:latin typeface="Courier New" panose="02070309020205020404" pitchFamily="49" charset="0"/>
                <a:cs typeface="Courier New" panose="02070309020205020404" pitchFamily="49" charset="0"/>
              </a:rPr>
              <a:t>   }</a:t>
            </a:r>
            <a:endParaRPr lang="en-US" sz="2400" dirty="0"/>
          </a:p>
        </p:txBody>
      </p:sp>
      <mc:AlternateContent xmlns:mc="http://schemas.openxmlformats.org/markup-compatibility/2006">
        <mc:Choice xmlns:a14="http://schemas.microsoft.com/office/drawing/2010/main" Requires="a14">
          <p:sp>
            <p:nvSpPr>
              <p:cNvPr id="5" name="TextBox 4"/>
              <p:cNvSpPr txBox="1"/>
              <p:nvPr/>
            </p:nvSpPr>
            <p:spPr>
              <a:xfrm>
                <a:off x="5846617" y="2854035"/>
                <a:ext cx="1440873" cy="369332"/>
              </a:xfrm>
              <a:prstGeom prst="rect">
                <a:avLst/>
              </a:prstGeom>
              <a:noFill/>
              <a:ln w="12700">
                <a:noFill/>
              </a:ln>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US" b="0" i="0" smtClean="0">
                          <a:solidFill>
                            <a:srgbClr val="4C3282"/>
                          </a:solidFill>
                          <a:latin typeface="Cambria Math" panose="02040503050406030204" pitchFamily="18" charset="0"/>
                        </a:rPr>
                        <m:t>Θ</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𝐸</m:t>
                      </m:r>
                      <m:func>
                        <m:funcPr>
                          <m:ctrlPr>
                            <a:rPr lang="en-US" b="0" i="1" smtClean="0">
                              <a:solidFill>
                                <a:srgbClr val="4C3282"/>
                              </a:solidFill>
                              <a:latin typeface="Cambria Math" panose="02040503050406030204" pitchFamily="18" charset="0"/>
                            </a:rPr>
                          </m:ctrlPr>
                        </m:funcPr>
                        <m:fName>
                          <m:r>
                            <m:rPr>
                              <m:sty m:val="p"/>
                            </m:rPr>
                            <a:rPr lang="en-US" b="0" i="0" smtClean="0">
                              <a:solidFill>
                                <a:srgbClr val="4C3282"/>
                              </a:solidFill>
                              <a:latin typeface="Cambria Math" panose="02040503050406030204" pitchFamily="18" charset="0"/>
                            </a:rPr>
                            <m:t>log</m:t>
                          </m:r>
                        </m:fName>
                        <m:e>
                          <m:r>
                            <a:rPr lang="en-US" b="0" i="1" smtClean="0">
                              <a:solidFill>
                                <a:srgbClr val="4C3282"/>
                              </a:solidFill>
                              <a:latin typeface="Cambria Math" panose="02040503050406030204" pitchFamily="18" charset="0"/>
                            </a:rPr>
                            <m:t>𝐸</m:t>
                          </m:r>
                          <m:r>
                            <a:rPr lang="en-US" b="0" i="1" smtClean="0">
                              <a:solidFill>
                                <a:srgbClr val="4C3282"/>
                              </a:solidFill>
                              <a:latin typeface="Cambria Math" panose="02040503050406030204" pitchFamily="18" charset="0"/>
                            </a:rPr>
                            <m:t>)</m:t>
                          </m:r>
                        </m:e>
                      </m:func>
                    </m:oMath>
                  </m:oMathPara>
                </a14:m>
                <a:endParaRPr lang="en-US" dirty="0">
                  <a:solidFill>
                    <a:srgbClr val="4C3282"/>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5846617" y="2854035"/>
                <a:ext cx="1440873" cy="369332"/>
              </a:xfrm>
              <a:prstGeom prst="rect">
                <a:avLst/>
              </a:prstGeom>
              <a:blipFill>
                <a:blip r:embed="rId3"/>
                <a:stretch>
                  <a:fillRect b="-13333"/>
                </a:stretch>
              </a:blipFill>
              <a:ln w="1270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7965587" y="2423916"/>
                <a:ext cx="1440873" cy="369332"/>
              </a:xfrm>
              <a:prstGeom prst="rect">
                <a:avLst/>
              </a:prstGeom>
              <a:noFill/>
              <a:ln w="12700">
                <a:noFill/>
              </a:ln>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US" b="0" i="0" smtClean="0">
                          <a:solidFill>
                            <a:srgbClr val="4C3282"/>
                          </a:solidFill>
                          <a:latin typeface="Cambria Math" panose="02040503050406030204" pitchFamily="18" charset="0"/>
                        </a:rPr>
                        <m:t>Θ</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𝑉</m:t>
                      </m:r>
                      <m:r>
                        <a:rPr lang="en-US" b="0" i="1" smtClean="0">
                          <a:solidFill>
                            <a:srgbClr val="4C3282"/>
                          </a:solidFill>
                          <a:latin typeface="Cambria Math" panose="02040503050406030204" pitchFamily="18" charset="0"/>
                        </a:rPr>
                        <m:t>)</m:t>
                      </m:r>
                    </m:oMath>
                  </m:oMathPara>
                </a14:m>
                <a:endParaRPr lang="en-US" dirty="0">
                  <a:solidFill>
                    <a:srgbClr val="4C3282"/>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7965587" y="2423916"/>
                <a:ext cx="1440873" cy="369332"/>
              </a:xfrm>
              <a:prstGeom prst="rect">
                <a:avLst/>
              </a:prstGeom>
              <a:blipFill>
                <a:blip r:embed="rId4"/>
                <a:stretch>
                  <a:fillRect b="-13333"/>
                </a:stretch>
              </a:blipFill>
              <a:ln w="1270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8227284" y="3612703"/>
                <a:ext cx="3535213" cy="369332"/>
              </a:xfrm>
              <a:prstGeom prst="rect">
                <a:avLst/>
              </a:prstGeom>
              <a:noFill/>
              <a:ln w="12700">
                <a:noFill/>
              </a:ln>
            </p:spPr>
            <p:txBody>
              <a:bodyPr wrap="square" rtlCol="0">
                <a:spAutoFit/>
              </a:bodyPr>
              <a:lstStyle/>
              <a:p>
                <a14:m>
                  <m:oMath xmlns:m="http://schemas.openxmlformats.org/officeDocument/2006/math">
                    <m:r>
                      <a:rPr lang="en-US" b="0" i="1" smtClean="0">
                        <a:solidFill>
                          <a:srgbClr val="4C3282"/>
                        </a:solidFill>
                        <a:latin typeface="Cambria Math" panose="02040503050406030204" pitchFamily="18" charset="0"/>
                      </a:rPr>
                      <m:t>𝐸</m:t>
                    </m:r>
                  </m:oMath>
                </a14:m>
                <a:r>
                  <a:rPr lang="en-US" dirty="0">
                    <a:solidFill>
                      <a:srgbClr val="4C3282"/>
                    </a:solidFill>
                  </a:rPr>
                  <a:t> calls</a:t>
                </a:r>
              </a:p>
            </p:txBody>
          </p:sp>
        </mc:Choice>
        <mc:Fallback>
          <p:sp>
            <p:nvSpPr>
              <p:cNvPr id="7" name="TextBox 6"/>
              <p:cNvSpPr txBox="1">
                <a:spLocks noRot="1" noChangeAspect="1" noMove="1" noResize="1" noEditPoints="1" noAdjustHandles="1" noChangeArrowheads="1" noChangeShapeType="1" noTextEdit="1"/>
              </p:cNvSpPr>
              <p:nvPr/>
            </p:nvSpPr>
            <p:spPr>
              <a:xfrm>
                <a:off x="8227284" y="3612703"/>
                <a:ext cx="3535213" cy="369332"/>
              </a:xfrm>
              <a:prstGeom prst="rect">
                <a:avLst/>
              </a:prstGeom>
              <a:blipFill>
                <a:blip r:embed="rId5"/>
                <a:stretch>
                  <a:fillRect t="-3226" b="-22581"/>
                </a:stretch>
              </a:blipFill>
              <a:ln w="1270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4692071" y="4371371"/>
                <a:ext cx="3535213" cy="369332"/>
              </a:xfrm>
              <a:prstGeom prst="rect">
                <a:avLst/>
              </a:prstGeom>
              <a:noFill/>
              <a:ln w="12700">
                <a:noFill/>
              </a:ln>
            </p:spPr>
            <p:txBody>
              <a:bodyPr wrap="square" rtlCol="0">
                <a:spAutoFit/>
              </a:bodyPr>
              <a:lstStyle/>
              <a:p>
                <a14:m>
                  <m:oMath xmlns:m="http://schemas.openxmlformats.org/officeDocument/2006/math">
                    <m:r>
                      <a:rPr lang="en-US" b="0" i="1" smtClean="0">
                        <a:solidFill>
                          <a:srgbClr val="4C3282"/>
                        </a:solidFill>
                        <a:latin typeface="Cambria Math" panose="02040503050406030204" pitchFamily="18" charset="0"/>
                      </a:rPr>
                      <m:t>𝑉</m:t>
                    </m:r>
                  </m:oMath>
                </a14:m>
                <a:r>
                  <a:rPr lang="en-US" dirty="0">
                    <a:solidFill>
                      <a:srgbClr val="4C3282"/>
                    </a:solidFill>
                  </a:rPr>
                  <a:t> calls, do</a:t>
                </a:r>
              </a:p>
            </p:txBody>
          </p:sp>
        </mc:Choice>
        <mc:Fallback>
          <p:sp>
            <p:nvSpPr>
              <p:cNvPr id="8" name="TextBox 7"/>
              <p:cNvSpPr txBox="1">
                <a:spLocks noRot="1" noChangeAspect="1" noMove="1" noResize="1" noEditPoints="1" noAdjustHandles="1" noChangeArrowheads="1" noChangeShapeType="1" noTextEdit="1"/>
              </p:cNvSpPr>
              <p:nvPr/>
            </p:nvSpPr>
            <p:spPr>
              <a:xfrm>
                <a:off x="4692071" y="4371371"/>
                <a:ext cx="3535213" cy="369332"/>
              </a:xfrm>
              <a:prstGeom prst="rect">
                <a:avLst/>
              </a:prstGeom>
              <a:blipFill>
                <a:blip r:embed="rId6"/>
                <a:stretch>
                  <a:fillRect t="-3333" b="-26667"/>
                </a:stretch>
              </a:blipFill>
              <a:ln w="1270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1545057" y="5225450"/>
                <a:ext cx="11117998" cy="646331"/>
              </a:xfrm>
              <a:prstGeom prst="rect">
                <a:avLst/>
              </a:prstGeom>
              <a:noFill/>
            </p:spPr>
            <p:txBody>
              <a:bodyPr wrap="square" rtlCol="0">
                <a:spAutoFit/>
              </a:bodyPr>
              <a:lstStyle/>
              <a:p>
                <a:r>
                  <a:rPr lang="en-US" dirty="0">
                    <a:solidFill>
                      <a:srgbClr val="4C3282"/>
                    </a:solidFill>
                  </a:rPr>
                  <a:t>Intuition: We could make the </a:t>
                </a:r>
                <a14:m>
                  <m:oMath xmlns:m="http://schemas.openxmlformats.org/officeDocument/2006/math">
                    <m:func>
                      <m:funcPr>
                        <m:ctrlPr>
                          <a:rPr lang="en-US" b="0" i="1" smtClean="0">
                            <a:solidFill>
                              <a:srgbClr val="4C3282"/>
                            </a:solidFill>
                            <a:latin typeface="Cambria Math" panose="02040503050406030204" pitchFamily="18" charset="0"/>
                          </a:rPr>
                        </m:ctrlPr>
                      </m:funcPr>
                      <m:fName>
                        <m:r>
                          <m:rPr>
                            <m:sty m:val="p"/>
                          </m:rPr>
                          <a:rPr lang="en-US" b="0" i="0" smtClean="0">
                            <a:solidFill>
                              <a:srgbClr val="4C3282"/>
                            </a:solidFill>
                            <a:latin typeface="Cambria Math" panose="02040503050406030204" pitchFamily="18" charset="0"/>
                          </a:rPr>
                          <m:t>log</m:t>
                        </m:r>
                      </m:fName>
                      <m:e>
                        <m:r>
                          <a:rPr lang="en-US" b="0" i="1" smtClean="0">
                            <a:solidFill>
                              <a:srgbClr val="4C3282"/>
                            </a:solidFill>
                            <a:latin typeface="Cambria Math" panose="02040503050406030204" pitchFamily="18" charset="0"/>
                          </a:rPr>
                          <m:t>𝑉</m:t>
                        </m:r>
                      </m:e>
                    </m:func>
                  </m:oMath>
                </a14:m>
                <a:r>
                  <a:rPr lang="en-US" dirty="0">
                    <a:solidFill>
                      <a:srgbClr val="4C3282"/>
                    </a:solidFill>
                  </a:rPr>
                  <a:t> running time happen once…but not really more than that. </a:t>
                </a:r>
              </a:p>
              <a:p>
                <a:r>
                  <a:rPr lang="en-US" dirty="0">
                    <a:solidFill>
                      <a:srgbClr val="4C3282"/>
                    </a:solidFill>
                  </a:rPr>
                  <a:t>Since we’re counting total operations, we’re actually going to see the “in-practice” behavior</a:t>
                </a:r>
              </a:p>
            </p:txBody>
          </p:sp>
        </mc:Choice>
        <mc:Fallback>
          <p:sp>
            <p:nvSpPr>
              <p:cNvPr id="9" name="TextBox 8"/>
              <p:cNvSpPr txBox="1">
                <a:spLocks noRot="1" noChangeAspect="1" noMove="1" noResize="1" noEditPoints="1" noAdjustHandles="1" noChangeArrowheads="1" noChangeShapeType="1" noTextEdit="1"/>
              </p:cNvSpPr>
              <p:nvPr/>
            </p:nvSpPr>
            <p:spPr>
              <a:xfrm>
                <a:off x="1545057" y="5225450"/>
                <a:ext cx="11117998" cy="646331"/>
              </a:xfrm>
              <a:prstGeom prst="rect">
                <a:avLst/>
              </a:prstGeom>
              <a:blipFill>
                <a:blip r:embed="rId7"/>
                <a:stretch>
                  <a:fillRect l="-457" t="-1923" b="-134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4590473" y="1277943"/>
                <a:ext cx="4934520" cy="646331"/>
              </a:xfrm>
              <a:prstGeom prst="rect">
                <a:avLst/>
              </a:prstGeom>
              <a:noFill/>
              <a:ln>
                <a:solidFill>
                  <a:srgbClr val="4C3282"/>
                </a:solidFill>
              </a:ln>
            </p:spPr>
            <p:txBody>
              <a:bodyPr wrap="square" rtlCol="0">
                <a:spAutoFit/>
              </a:bodyPr>
              <a:lstStyle/>
              <a:p>
                <a:r>
                  <a:rPr lang="en-US" b="1" dirty="0">
                    <a:solidFill>
                      <a:srgbClr val="4C3282"/>
                    </a:solidFill>
                  </a:rPr>
                  <a:t>For MST algorithms, assume that </a:t>
                </a:r>
                <a14:m>
                  <m:oMath xmlns:m="http://schemas.openxmlformats.org/officeDocument/2006/math">
                    <m:r>
                      <a:rPr lang="en-US" b="1" i="1" smtClean="0">
                        <a:solidFill>
                          <a:srgbClr val="4C3282"/>
                        </a:solidFill>
                        <a:latin typeface="Cambria Math" panose="02040503050406030204" pitchFamily="18" charset="0"/>
                      </a:rPr>
                      <m:t>𝑬</m:t>
                    </m:r>
                    <m:r>
                      <a:rPr lang="en-US" b="1" i="1" smtClean="0">
                        <a:solidFill>
                          <a:srgbClr val="4C3282"/>
                        </a:solidFill>
                        <a:latin typeface="Cambria Math" panose="02040503050406030204" pitchFamily="18" charset="0"/>
                      </a:rPr>
                      <m:t> </m:t>
                    </m:r>
                  </m:oMath>
                </a14:m>
                <a:r>
                  <a:rPr lang="en-US" b="1" dirty="0">
                    <a:solidFill>
                      <a:srgbClr val="4C3282"/>
                    </a:solidFill>
                  </a:rPr>
                  <a:t>dominates </a:t>
                </a:r>
                <a14:m>
                  <m:oMath xmlns:m="http://schemas.openxmlformats.org/officeDocument/2006/math">
                    <m:r>
                      <a:rPr lang="en-US" b="1" i="1" smtClean="0">
                        <a:solidFill>
                          <a:srgbClr val="4C3282"/>
                        </a:solidFill>
                        <a:latin typeface="Cambria Math" panose="02040503050406030204" pitchFamily="18" charset="0"/>
                      </a:rPr>
                      <m:t>𝑽</m:t>
                    </m:r>
                  </m:oMath>
                </a14:m>
                <a:r>
                  <a:rPr lang="en-US" b="1" dirty="0">
                    <a:solidFill>
                      <a:srgbClr val="4C3282"/>
                    </a:solidFill>
                  </a:rPr>
                  <a:t> </a:t>
                </a:r>
                <a:br>
                  <a:rPr lang="en-US" b="1" dirty="0">
                    <a:solidFill>
                      <a:srgbClr val="4C3282"/>
                    </a:solidFill>
                  </a:rPr>
                </a:br>
                <a:r>
                  <a:rPr lang="en-US" b="1" dirty="0">
                    <a:solidFill>
                      <a:srgbClr val="4C3282"/>
                    </a:solidFill>
                  </a:rPr>
                  <a:t>(if it doesn’t, there is no spanning tree to find)</a:t>
                </a:r>
              </a:p>
            </p:txBody>
          </p:sp>
        </mc:Choice>
        <mc:Fallback>
          <p:sp>
            <p:nvSpPr>
              <p:cNvPr id="10" name="TextBox 9"/>
              <p:cNvSpPr txBox="1">
                <a:spLocks noRot="1" noChangeAspect="1" noMove="1" noResize="1" noEditPoints="1" noAdjustHandles="1" noChangeArrowheads="1" noChangeShapeType="1" noTextEdit="1"/>
              </p:cNvSpPr>
              <p:nvPr/>
            </p:nvSpPr>
            <p:spPr>
              <a:xfrm>
                <a:off x="4590473" y="1277943"/>
                <a:ext cx="4934520" cy="646331"/>
              </a:xfrm>
              <a:prstGeom prst="rect">
                <a:avLst/>
              </a:prstGeom>
              <a:blipFill>
                <a:blip r:embed="rId8"/>
                <a:stretch>
                  <a:fillRect l="-767" t="-3774" b="-9434"/>
                </a:stretch>
              </a:blipFill>
              <a:ln>
                <a:solidFill>
                  <a:srgbClr val="4C328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182694" y="5956895"/>
                <a:ext cx="11117998" cy="369332"/>
              </a:xfrm>
              <a:prstGeom prst="rect">
                <a:avLst/>
              </a:prstGeom>
              <a:noFill/>
            </p:spPr>
            <p:txBody>
              <a:bodyPr wrap="square" rtlCol="0">
                <a:spAutoFit/>
              </a:bodyPr>
              <a:lstStyle/>
              <a:p>
                <a:r>
                  <a:rPr lang="en-US" b="1" dirty="0">
                    <a:solidFill>
                      <a:srgbClr val="4C3282"/>
                    </a:solidFill>
                  </a:rPr>
                  <a:t>Whether we hit worst-case or not: </a:t>
                </a:r>
                <a14:m>
                  <m:oMath xmlns:m="http://schemas.openxmlformats.org/officeDocument/2006/math">
                    <m:r>
                      <a:rPr lang="en-US" b="1" i="0" smtClean="0">
                        <a:solidFill>
                          <a:srgbClr val="4C3282"/>
                        </a:solidFill>
                        <a:latin typeface="Cambria Math" panose="02040503050406030204" pitchFamily="18" charset="0"/>
                      </a:rPr>
                      <m:t>𝚯</m:t>
                    </m:r>
                    <m:r>
                      <a:rPr lang="en-US" b="1" i="1" smtClean="0">
                        <a:solidFill>
                          <a:srgbClr val="4C3282"/>
                        </a:solidFill>
                        <a:latin typeface="Cambria Math" panose="02040503050406030204" pitchFamily="18" charset="0"/>
                      </a:rPr>
                      <m:t>(</m:t>
                    </m:r>
                    <m:r>
                      <a:rPr lang="en-US" b="1" i="1" smtClean="0">
                        <a:solidFill>
                          <a:srgbClr val="4C3282"/>
                        </a:solidFill>
                        <a:latin typeface="Cambria Math" panose="02040503050406030204" pitchFamily="18" charset="0"/>
                      </a:rPr>
                      <m:t>𝑬</m:t>
                    </m:r>
                    <m:func>
                      <m:funcPr>
                        <m:ctrlPr>
                          <a:rPr lang="en-US" b="1" i="1" smtClean="0">
                            <a:solidFill>
                              <a:srgbClr val="4C3282"/>
                            </a:solidFill>
                            <a:latin typeface="Cambria Math" panose="02040503050406030204" pitchFamily="18" charset="0"/>
                          </a:rPr>
                        </m:ctrlPr>
                      </m:funcPr>
                      <m:fName>
                        <m:r>
                          <a:rPr lang="en-US" b="1" i="0" smtClean="0">
                            <a:solidFill>
                              <a:srgbClr val="4C3282"/>
                            </a:solidFill>
                            <a:latin typeface="Cambria Math" panose="02040503050406030204" pitchFamily="18" charset="0"/>
                          </a:rPr>
                          <m:t>𝐥𝐨𝐠</m:t>
                        </m:r>
                      </m:fName>
                      <m:e>
                        <m:r>
                          <a:rPr lang="en-US" b="1" i="1" smtClean="0">
                            <a:solidFill>
                              <a:srgbClr val="4C3282"/>
                            </a:solidFill>
                            <a:latin typeface="Cambria Math" panose="02040503050406030204" pitchFamily="18" charset="0"/>
                          </a:rPr>
                          <m:t>𝑬</m:t>
                        </m:r>
                        <m:r>
                          <a:rPr lang="en-US" b="1" i="1" smtClean="0">
                            <a:solidFill>
                              <a:srgbClr val="4C3282"/>
                            </a:solidFill>
                            <a:latin typeface="Cambria Math" panose="02040503050406030204" pitchFamily="18" charset="0"/>
                          </a:rPr>
                          <m:t>)</m:t>
                        </m:r>
                      </m:e>
                    </m:func>
                    <m:r>
                      <a:rPr lang="en-US" b="1" i="1" smtClean="0">
                        <a:solidFill>
                          <a:srgbClr val="4C3282"/>
                        </a:solidFill>
                        <a:latin typeface="Cambria Math" panose="02040503050406030204" pitchFamily="18" charset="0"/>
                      </a:rPr>
                      <m:t> </m:t>
                    </m:r>
                  </m:oMath>
                </a14:m>
                <a:r>
                  <a:rPr lang="en-US" b="1" dirty="0">
                    <a:solidFill>
                      <a:srgbClr val="4C3282"/>
                    </a:solidFill>
                  </a:rPr>
                  <a:t>is dominating term.</a:t>
                </a:r>
              </a:p>
            </p:txBody>
          </p:sp>
        </mc:Choice>
        <mc:Fallback>
          <p:sp>
            <p:nvSpPr>
              <p:cNvPr id="11" name="TextBox 10"/>
              <p:cNvSpPr txBox="1">
                <a:spLocks noRot="1" noChangeAspect="1" noMove="1" noResize="1" noEditPoints="1" noAdjustHandles="1" noChangeArrowheads="1" noChangeShapeType="1" noTextEdit="1"/>
              </p:cNvSpPr>
              <p:nvPr/>
            </p:nvSpPr>
            <p:spPr>
              <a:xfrm>
                <a:off x="182694" y="5956895"/>
                <a:ext cx="11117998" cy="369332"/>
              </a:xfrm>
              <a:prstGeom prst="rect">
                <a:avLst/>
              </a:prstGeom>
              <a:blipFill>
                <a:blip r:embed="rId9"/>
                <a:stretch>
                  <a:fillRect l="-342" t="-3333" b="-23333"/>
                </a:stretch>
              </a:blipFill>
            </p:spPr>
            <p:txBody>
              <a:bodyPr/>
              <a:lstStyle/>
              <a:p>
                <a:r>
                  <a:rPr lang="en-US">
                    <a:noFill/>
                  </a:rPr>
                  <a:t> </a:t>
                </a:r>
              </a:p>
            </p:txBody>
          </p:sp>
        </mc:Fallback>
      </mc:AlternateContent>
    </p:spTree>
    <p:extLst>
      <p:ext uri="{BB962C8B-B14F-4D97-AF65-F5344CB8AC3E}">
        <p14:creationId xmlns:p14="http://schemas.microsoft.com/office/powerpoint/2010/main" val="382657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9CC-EE62-E944-A96F-B6BECF40E956}"/>
              </a:ext>
            </a:extLst>
          </p:cNvPr>
          <p:cNvSpPr>
            <a:spLocks noGrp="1"/>
          </p:cNvSpPr>
          <p:nvPr>
            <p:ph type="title"/>
          </p:nvPr>
        </p:nvSpPr>
        <p:spPr/>
        <p:txBody>
          <a:bodyPr>
            <a:normAutofit/>
          </a:bodyPr>
          <a:lstStyle/>
          <a:p>
            <a:r>
              <a:rPr lang="en-US" dirty="0"/>
              <a:t>jumping to nodes:</a:t>
            </a:r>
          </a:p>
        </p:txBody>
      </p:sp>
      <p:sp>
        <p:nvSpPr>
          <p:cNvPr id="5" name="Slide Number Placeholder 4">
            <a:extLst>
              <a:ext uri="{FF2B5EF4-FFF2-40B4-BE49-F238E27FC236}">
                <a16:creationId xmlns:a16="http://schemas.microsoft.com/office/drawing/2014/main" id="{4B9FF365-D9C2-174B-9C53-F1AA27C89918}"/>
              </a:ext>
            </a:extLst>
          </p:cNvPr>
          <p:cNvSpPr>
            <a:spLocks noGrp="1"/>
          </p:cNvSpPr>
          <p:nvPr>
            <p:ph type="sldNum" sz="quarter" idx="12"/>
          </p:nvPr>
        </p:nvSpPr>
        <p:spPr/>
        <p:txBody>
          <a:bodyPr/>
          <a:lstStyle/>
          <a:p>
            <a:fld id="{659665DE-58FC-41F4-AC58-2C90A5E00527}" type="slidenum">
              <a:rPr lang="en-US" smtClean="0"/>
              <a:t>6</a:t>
            </a:fld>
            <a:endParaRPr lang="en-US"/>
          </a:p>
        </p:txBody>
      </p:sp>
      <p:grpSp>
        <p:nvGrpSpPr>
          <p:cNvPr id="107" name="Group 106">
            <a:extLst>
              <a:ext uri="{FF2B5EF4-FFF2-40B4-BE49-F238E27FC236}">
                <a16:creationId xmlns:a16="http://schemas.microsoft.com/office/drawing/2014/main" id="{BADD4AAA-A230-A74D-B029-AF6B30043B7B}"/>
              </a:ext>
            </a:extLst>
          </p:cNvPr>
          <p:cNvGrpSpPr/>
          <p:nvPr/>
        </p:nvGrpSpPr>
        <p:grpSpPr>
          <a:xfrm>
            <a:off x="3805833" y="1870157"/>
            <a:ext cx="255198" cy="400110"/>
            <a:chOff x="4032274" y="213214"/>
            <a:chExt cx="369435" cy="579217"/>
          </a:xfrm>
        </p:grpSpPr>
        <p:sp>
          <p:nvSpPr>
            <p:cNvPr id="108" name="Oval 107">
              <a:extLst>
                <a:ext uri="{FF2B5EF4-FFF2-40B4-BE49-F238E27FC236}">
                  <a16:creationId xmlns:a16="http://schemas.microsoft.com/office/drawing/2014/main" id="{5BC8BC05-2A62-4042-B4E3-81C2D841CD3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9" name="TextBox 108">
              <a:extLst>
                <a:ext uri="{FF2B5EF4-FFF2-40B4-BE49-F238E27FC236}">
                  <a16:creationId xmlns:a16="http://schemas.microsoft.com/office/drawing/2014/main" id="{DF3DD44B-B4B9-574C-828E-90434A8A28CB}"/>
                </a:ext>
              </a:extLst>
            </p:cNvPr>
            <p:cNvSpPr txBox="1"/>
            <p:nvPr/>
          </p:nvSpPr>
          <p:spPr>
            <a:xfrm>
              <a:off x="4032274" y="213214"/>
              <a:ext cx="369435" cy="579217"/>
            </a:xfrm>
            <a:prstGeom prst="rect">
              <a:avLst/>
            </a:prstGeom>
            <a:noFill/>
          </p:spPr>
          <p:txBody>
            <a:bodyPr wrap="square" rtlCol="0">
              <a:spAutoFit/>
            </a:bodyPr>
            <a:lstStyle/>
            <a:p>
              <a:r>
                <a:rPr lang="en-US" sz="2000" dirty="0"/>
                <a:t>d</a:t>
              </a:r>
            </a:p>
          </p:txBody>
        </p:sp>
      </p:grpSp>
      <p:sp>
        <p:nvSpPr>
          <p:cNvPr id="110" name="Rounded Rectangle 109">
            <a:extLst>
              <a:ext uri="{FF2B5EF4-FFF2-40B4-BE49-F238E27FC236}">
                <a16:creationId xmlns:a16="http://schemas.microsoft.com/office/drawing/2014/main" id="{E979317F-B1DE-4841-ADBC-017BE0452759}"/>
              </a:ext>
            </a:extLst>
          </p:cNvPr>
          <p:cNvSpPr/>
          <p:nvPr/>
        </p:nvSpPr>
        <p:spPr>
          <a:xfrm>
            <a:off x="2582073" y="1856033"/>
            <a:ext cx="2254247"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11" name="Group 110">
            <a:extLst>
              <a:ext uri="{FF2B5EF4-FFF2-40B4-BE49-F238E27FC236}">
                <a16:creationId xmlns:a16="http://schemas.microsoft.com/office/drawing/2014/main" id="{19242C83-5540-004F-97B4-62A395A796BE}"/>
              </a:ext>
            </a:extLst>
          </p:cNvPr>
          <p:cNvGrpSpPr/>
          <p:nvPr/>
        </p:nvGrpSpPr>
        <p:grpSpPr>
          <a:xfrm>
            <a:off x="4318174" y="2392946"/>
            <a:ext cx="326307" cy="400110"/>
            <a:chOff x="4019537" y="197528"/>
            <a:chExt cx="472375" cy="579216"/>
          </a:xfrm>
        </p:grpSpPr>
        <p:sp>
          <p:nvSpPr>
            <p:cNvPr id="112" name="Oval 111">
              <a:extLst>
                <a:ext uri="{FF2B5EF4-FFF2-40B4-BE49-F238E27FC236}">
                  <a16:creationId xmlns:a16="http://schemas.microsoft.com/office/drawing/2014/main" id="{0143EB49-2AF5-4B49-BFA9-B81C507E3F8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3" name="TextBox 112">
              <a:extLst>
                <a:ext uri="{FF2B5EF4-FFF2-40B4-BE49-F238E27FC236}">
                  <a16:creationId xmlns:a16="http://schemas.microsoft.com/office/drawing/2014/main" id="{BFF0E279-4616-0042-98E7-6EF5CC7C6FD5}"/>
                </a:ext>
              </a:extLst>
            </p:cNvPr>
            <p:cNvSpPr txBox="1"/>
            <p:nvPr/>
          </p:nvSpPr>
          <p:spPr>
            <a:xfrm>
              <a:off x="4019537" y="197528"/>
              <a:ext cx="472375" cy="579216"/>
            </a:xfrm>
            <a:prstGeom prst="rect">
              <a:avLst/>
            </a:prstGeom>
            <a:noFill/>
          </p:spPr>
          <p:txBody>
            <a:bodyPr wrap="square" rtlCol="0">
              <a:spAutoFit/>
            </a:bodyPr>
            <a:lstStyle/>
            <a:p>
              <a:r>
                <a:rPr lang="en-US" sz="2000" dirty="0"/>
                <a:t>a</a:t>
              </a:r>
            </a:p>
          </p:txBody>
        </p:sp>
      </p:grpSp>
      <p:cxnSp>
        <p:nvCxnSpPr>
          <p:cNvPr id="118" name="Straight Arrow Connector 117">
            <a:extLst>
              <a:ext uri="{FF2B5EF4-FFF2-40B4-BE49-F238E27FC236}">
                <a16:creationId xmlns:a16="http://schemas.microsoft.com/office/drawing/2014/main" id="{75E96A49-94D7-2445-B6C0-EE56D7FC12A8}"/>
              </a:ext>
            </a:extLst>
          </p:cNvPr>
          <p:cNvCxnSpPr>
            <a:cxnSpLocks/>
            <a:stCxn id="113" idx="0"/>
            <a:endCxn id="109" idx="2"/>
          </p:cNvCxnSpPr>
          <p:nvPr/>
        </p:nvCxnSpPr>
        <p:spPr>
          <a:xfrm flipH="1" flipV="1">
            <a:off x="3933432" y="2270267"/>
            <a:ext cx="547896" cy="12267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6C3C12AC-95AC-2A45-9BD7-CEDF2CDF09A5}"/>
              </a:ext>
            </a:extLst>
          </p:cNvPr>
          <p:cNvCxnSpPr>
            <a:cxnSpLocks/>
            <a:stCxn id="125" idx="0"/>
            <a:endCxn id="109" idx="2"/>
          </p:cNvCxnSpPr>
          <p:nvPr/>
        </p:nvCxnSpPr>
        <p:spPr>
          <a:xfrm flipV="1">
            <a:off x="3310728" y="2270267"/>
            <a:ext cx="622704" cy="12854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67F65B71-A6D8-0E43-89D3-EC9408160DD8}"/>
              </a:ext>
            </a:extLst>
          </p:cNvPr>
          <p:cNvGrpSpPr/>
          <p:nvPr/>
        </p:nvGrpSpPr>
        <p:grpSpPr>
          <a:xfrm>
            <a:off x="3183129" y="2398810"/>
            <a:ext cx="255198" cy="400110"/>
            <a:chOff x="4033946" y="206016"/>
            <a:chExt cx="369435" cy="579217"/>
          </a:xfrm>
        </p:grpSpPr>
        <p:sp>
          <p:nvSpPr>
            <p:cNvPr id="124" name="Oval 123">
              <a:extLst>
                <a:ext uri="{FF2B5EF4-FFF2-40B4-BE49-F238E27FC236}">
                  <a16:creationId xmlns:a16="http://schemas.microsoft.com/office/drawing/2014/main" id="{48E83D51-8BA6-8D40-97EA-CA6048DF90A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5" name="TextBox 124">
              <a:extLst>
                <a:ext uri="{FF2B5EF4-FFF2-40B4-BE49-F238E27FC236}">
                  <a16:creationId xmlns:a16="http://schemas.microsoft.com/office/drawing/2014/main" id="{EB169BFF-EBAC-FB40-B759-864C8B6EB21F}"/>
                </a:ext>
              </a:extLst>
            </p:cNvPr>
            <p:cNvSpPr txBox="1"/>
            <p:nvPr/>
          </p:nvSpPr>
          <p:spPr>
            <a:xfrm>
              <a:off x="4033946" y="206016"/>
              <a:ext cx="369435" cy="579217"/>
            </a:xfrm>
            <a:prstGeom prst="rect">
              <a:avLst/>
            </a:prstGeom>
            <a:noFill/>
          </p:spPr>
          <p:txBody>
            <a:bodyPr wrap="square" rtlCol="0">
              <a:spAutoFit/>
            </a:bodyPr>
            <a:lstStyle/>
            <a:p>
              <a:r>
                <a:rPr lang="en-US" sz="2000" dirty="0"/>
                <a:t>c</a:t>
              </a:r>
            </a:p>
          </p:txBody>
        </p:sp>
      </p:grpSp>
      <p:grpSp>
        <p:nvGrpSpPr>
          <p:cNvPr id="147" name="Group 146">
            <a:extLst>
              <a:ext uri="{FF2B5EF4-FFF2-40B4-BE49-F238E27FC236}">
                <a16:creationId xmlns:a16="http://schemas.microsoft.com/office/drawing/2014/main" id="{835A373C-EC31-824C-B5B9-DA895E49598F}"/>
              </a:ext>
            </a:extLst>
          </p:cNvPr>
          <p:cNvGrpSpPr/>
          <p:nvPr/>
        </p:nvGrpSpPr>
        <p:grpSpPr>
          <a:xfrm>
            <a:off x="6364949" y="1928326"/>
            <a:ext cx="394708" cy="400110"/>
            <a:chOff x="4048298" y="193800"/>
            <a:chExt cx="571395" cy="579217"/>
          </a:xfrm>
        </p:grpSpPr>
        <p:sp>
          <p:nvSpPr>
            <p:cNvPr id="148" name="Oval 147">
              <a:extLst>
                <a:ext uri="{FF2B5EF4-FFF2-40B4-BE49-F238E27FC236}">
                  <a16:creationId xmlns:a16="http://schemas.microsoft.com/office/drawing/2014/main" id="{8F94856E-F510-0147-9BB8-DBF933B4B5B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9" name="TextBox 148">
              <a:extLst>
                <a:ext uri="{FF2B5EF4-FFF2-40B4-BE49-F238E27FC236}">
                  <a16:creationId xmlns:a16="http://schemas.microsoft.com/office/drawing/2014/main" id="{19190BDE-2A9D-2340-9555-6F2758AE3133}"/>
                </a:ext>
              </a:extLst>
            </p:cNvPr>
            <p:cNvSpPr txBox="1"/>
            <p:nvPr/>
          </p:nvSpPr>
          <p:spPr>
            <a:xfrm>
              <a:off x="4057914" y="193800"/>
              <a:ext cx="561779" cy="579217"/>
            </a:xfrm>
            <a:prstGeom prst="rect">
              <a:avLst/>
            </a:prstGeom>
            <a:noFill/>
          </p:spPr>
          <p:txBody>
            <a:bodyPr wrap="square" rtlCol="0">
              <a:spAutoFit/>
            </a:bodyPr>
            <a:lstStyle/>
            <a:p>
              <a:r>
                <a:rPr lang="en-US" sz="2000" dirty="0"/>
                <a:t>e</a:t>
              </a:r>
            </a:p>
          </p:txBody>
        </p:sp>
      </p:grpSp>
      <p:sp>
        <p:nvSpPr>
          <p:cNvPr id="150" name="Rounded Rectangle 8">
            <a:extLst>
              <a:ext uri="{FF2B5EF4-FFF2-40B4-BE49-F238E27FC236}">
                <a16:creationId xmlns:a16="http://schemas.microsoft.com/office/drawing/2014/main" id="{6C790533-1325-2C46-BC5A-B7E966C8D780}"/>
              </a:ext>
            </a:extLst>
          </p:cNvPr>
          <p:cNvSpPr/>
          <p:nvPr/>
        </p:nvSpPr>
        <p:spPr>
          <a:xfrm>
            <a:off x="5220819" y="1856033"/>
            <a:ext cx="2254247"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62" name="Straight Arrow Connector 161">
            <a:extLst>
              <a:ext uri="{FF2B5EF4-FFF2-40B4-BE49-F238E27FC236}">
                <a16:creationId xmlns:a16="http://schemas.microsoft.com/office/drawing/2014/main" id="{1963EAF7-5D2C-5D49-81D6-1AEFEC7ED208}"/>
              </a:ext>
            </a:extLst>
          </p:cNvPr>
          <p:cNvCxnSpPr>
            <a:cxnSpLocks/>
            <a:stCxn id="165" idx="0"/>
          </p:cNvCxnSpPr>
          <p:nvPr/>
        </p:nvCxnSpPr>
        <p:spPr>
          <a:xfrm flipV="1">
            <a:off x="5744454" y="2172768"/>
            <a:ext cx="654738" cy="27201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3E7286B0-BCEA-1748-927C-C65E68BE964A}"/>
              </a:ext>
            </a:extLst>
          </p:cNvPr>
          <p:cNvGrpSpPr/>
          <p:nvPr/>
        </p:nvGrpSpPr>
        <p:grpSpPr>
          <a:xfrm>
            <a:off x="5581301" y="2444782"/>
            <a:ext cx="326306" cy="400110"/>
            <a:chOff x="4033946" y="209125"/>
            <a:chExt cx="472374" cy="579217"/>
          </a:xfrm>
        </p:grpSpPr>
        <p:sp>
          <p:nvSpPr>
            <p:cNvPr id="164" name="Oval 163">
              <a:extLst>
                <a:ext uri="{FF2B5EF4-FFF2-40B4-BE49-F238E27FC236}">
                  <a16:creationId xmlns:a16="http://schemas.microsoft.com/office/drawing/2014/main" id="{CC62FC78-AED7-B042-B47C-198E797DF48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5" name="TextBox 164">
              <a:extLst>
                <a:ext uri="{FF2B5EF4-FFF2-40B4-BE49-F238E27FC236}">
                  <a16:creationId xmlns:a16="http://schemas.microsoft.com/office/drawing/2014/main" id="{CF622061-29FC-D244-8423-DC184E31CCAA}"/>
                </a:ext>
              </a:extLst>
            </p:cNvPr>
            <p:cNvSpPr txBox="1"/>
            <p:nvPr/>
          </p:nvSpPr>
          <p:spPr>
            <a:xfrm>
              <a:off x="4033946" y="209125"/>
              <a:ext cx="472374" cy="579217"/>
            </a:xfrm>
            <a:prstGeom prst="rect">
              <a:avLst/>
            </a:prstGeom>
            <a:noFill/>
          </p:spPr>
          <p:txBody>
            <a:bodyPr wrap="square" rtlCol="0">
              <a:spAutoFit/>
            </a:bodyPr>
            <a:lstStyle/>
            <a:p>
              <a:r>
                <a:rPr lang="en-US" sz="2000" dirty="0"/>
                <a:t>b</a:t>
              </a:r>
            </a:p>
          </p:txBody>
        </p:sp>
      </p:grpSp>
      <p:grpSp>
        <p:nvGrpSpPr>
          <p:cNvPr id="187" name="Group 186">
            <a:extLst>
              <a:ext uri="{FF2B5EF4-FFF2-40B4-BE49-F238E27FC236}">
                <a16:creationId xmlns:a16="http://schemas.microsoft.com/office/drawing/2014/main" id="{08A84E3E-A193-9745-9FBD-9D512428683F}"/>
              </a:ext>
            </a:extLst>
          </p:cNvPr>
          <p:cNvGrpSpPr/>
          <p:nvPr/>
        </p:nvGrpSpPr>
        <p:grpSpPr>
          <a:xfrm rot="16200000">
            <a:off x="4213463" y="3098858"/>
            <a:ext cx="640139" cy="3283955"/>
            <a:chOff x="1012371" y="3034758"/>
            <a:chExt cx="870857" cy="3460517"/>
          </a:xfrm>
        </p:grpSpPr>
        <p:sp>
          <p:nvSpPr>
            <p:cNvPr id="188" name="Rectangle 187">
              <a:extLst>
                <a:ext uri="{FF2B5EF4-FFF2-40B4-BE49-F238E27FC236}">
                  <a16:creationId xmlns:a16="http://schemas.microsoft.com/office/drawing/2014/main" id="{E7B7748D-1BAF-0146-85E4-2D44D1911808}"/>
                </a:ext>
              </a:extLst>
            </p:cNvPr>
            <p:cNvSpPr/>
            <p:nvPr/>
          </p:nvSpPr>
          <p:spPr>
            <a:xfrm>
              <a:off x="1012372" y="3034758"/>
              <a:ext cx="849086" cy="34605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89" name="Straight Connector 188">
              <a:extLst>
                <a:ext uri="{FF2B5EF4-FFF2-40B4-BE49-F238E27FC236}">
                  <a16:creationId xmlns:a16="http://schemas.microsoft.com/office/drawing/2014/main" id="{3CAB7AA6-D18C-3144-85EF-447CFF673134}"/>
                </a:ext>
              </a:extLst>
            </p:cNvPr>
            <p:cNvCxnSpPr/>
            <p:nvPr/>
          </p:nvCxnSpPr>
          <p:spPr>
            <a:xfrm>
              <a:off x="1012371" y="3608614"/>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C05C4D10-6B3B-6742-9E57-9F2220B84E5B}"/>
                </a:ext>
              </a:extLst>
            </p:cNvPr>
            <p:cNvCxnSpPr/>
            <p:nvPr/>
          </p:nvCxnSpPr>
          <p:spPr>
            <a:xfrm>
              <a:off x="1034142" y="4250871"/>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3D169C12-A9F0-4F4C-BEB5-4CD2E1F7B43B}"/>
                </a:ext>
              </a:extLst>
            </p:cNvPr>
            <p:cNvCxnSpPr/>
            <p:nvPr/>
          </p:nvCxnSpPr>
          <p:spPr>
            <a:xfrm>
              <a:off x="1012371" y="4958442"/>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1B84A1B4-1601-804D-A0C2-578C0F6E54FC}"/>
                </a:ext>
              </a:extLst>
            </p:cNvPr>
            <p:cNvCxnSpPr/>
            <p:nvPr/>
          </p:nvCxnSpPr>
          <p:spPr>
            <a:xfrm>
              <a:off x="1012371" y="5698671"/>
              <a:ext cx="849086" cy="0"/>
            </a:xfrm>
            <a:prstGeom prst="line">
              <a:avLst/>
            </a:prstGeom>
          </p:spPr>
          <p:style>
            <a:lnRef idx="1">
              <a:schemeClr val="dk1"/>
            </a:lnRef>
            <a:fillRef idx="0">
              <a:schemeClr val="dk1"/>
            </a:fillRef>
            <a:effectRef idx="0">
              <a:schemeClr val="dk1"/>
            </a:effectRef>
            <a:fontRef idx="minor">
              <a:schemeClr val="tx1"/>
            </a:fontRef>
          </p:style>
        </p:cxnSp>
      </p:grpSp>
      <p:sp>
        <p:nvSpPr>
          <p:cNvPr id="193" name="TextBox 192">
            <a:extLst>
              <a:ext uri="{FF2B5EF4-FFF2-40B4-BE49-F238E27FC236}">
                <a16:creationId xmlns:a16="http://schemas.microsoft.com/office/drawing/2014/main" id="{5C6F7DFE-E76A-EE47-AFDB-A928C982D910}"/>
              </a:ext>
            </a:extLst>
          </p:cNvPr>
          <p:cNvSpPr txBox="1"/>
          <p:nvPr/>
        </p:nvSpPr>
        <p:spPr>
          <a:xfrm>
            <a:off x="2952753" y="4586865"/>
            <a:ext cx="611829" cy="369332"/>
          </a:xfrm>
          <a:prstGeom prst="rect">
            <a:avLst/>
          </a:prstGeom>
          <a:noFill/>
        </p:spPr>
        <p:txBody>
          <a:bodyPr wrap="square" rtlCol="0">
            <a:spAutoFit/>
          </a:bodyPr>
          <a:lstStyle/>
          <a:p>
            <a:r>
              <a:rPr lang="en-US" dirty="0"/>
              <a:t>a</a:t>
            </a:r>
          </a:p>
        </p:txBody>
      </p:sp>
      <p:sp>
        <p:nvSpPr>
          <p:cNvPr id="194" name="TextBox 193">
            <a:extLst>
              <a:ext uri="{FF2B5EF4-FFF2-40B4-BE49-F238E27FC236}">
                <a16:creationId xmlns:a16="http://schemas.microsoft.com/office/drawing/2014/main" id="{E0D1E48C-DB46-2F40-9F57-8A307FF00722}"/>
              </a:ext>
            </a:extLst>
          </p:cNvPr>
          <p:cNvSpPr txBox="1"/>
          <p:nvPr/>
        </p:nvSpPr>
        <p:spPr>
          <a:xfrm>
            <a:off x="3629582" y="4557050"/>
            <a:ext cx="616543" cy="369332"/>
          </a:xfrm>
          <a:prstGeom prst="rect">
            <a:avLst/>
          </a:prstGeom>
          <a:noFill/>
        </p:spPr>
        <p:txBody>
          <a:bodyPr wrap="square" rtlCol="0">
            <a:spAutoFit/>
          </a:bodyPr>
          <a:lstStyle/>
          <a:p>
            <a:r>
              <a:rPr lang="en-US" dirty="0"/>
              <a:t>b</a:t>
            </a:r>
          </a:p>
        </p:txBody>
      </p:sp>
      <p:sp>
        <p:nvSpPr>
          <p:cNvPr id="195" name="TextBox 194">
            <a:extLst>
              <a:ext uri="{FF2B5EF4-FFF2-40B4-BE49-F238E27FC236}">
                <a16:creationId xmlns:a16="http://schemas.microsoft.com/office/drawing/2014/main" id="{5ECA8A80-280E-9146-8A8C-52C59C0C0678}"/>
              </a:ext>
            </a:extLst>
          </p:cNvPr>
          <p:cNvSpPr txBox="1"/>
          <p:nvPr/>
        </p:nvSpPr>
        <p:spPr>
          <a:xfrm>
            <a:off x="4246125" y="4533538"/>
            <a:ext cx="783899" cy="369332"/>
          </a:xfrm>
          <a:prstGeom prst="rect">
            <a:avLst/>
          </a:prstGeom>
          <a:noFill/>
        </p:spPr>
        <p:txBody>
          <a:bodyPr wrap="square" rtlCol="0">
            <a:spAutoFit/>
          </a:bodyPr>
          <a:lstStyle/>
          <a:p>
            <a:r>
              <a:rPr lang="en-US" dirty="0"/>
              <a:t>c</a:t>
            </a:r>
          </a:p>
        </p:txBody>
      </p:sp>
      <p:cxnSp>
        <p:nvCxnSpPr>
          <p:cNvPr id="196" name="Straight Arrow Connector 195">
            <a:extLst>
              <a:ext uri="{FF2B5EF4-FFF2-40B4-BE49-F238E27FC236}">
                <a16:creationId xmlns:a16="http://schemas.microsoft.com/office/drawing/2014/main" id="{27D700C6-38F9-E341-8A2C-BC5BB5D74653}"/>
              </a:ext>
            </a:extLst>
          </p:cNvPr>
          <p:cNvCxnSpPr>
            <a:cxnSpLocks/>
            <a:endCxn id="113" idx="1"/>
          </p:cNvCxnSpPr>
          <p:nvPr/>
        </p:nvCxnSpPr>
        <p:spPr>
          <a:xfrm flipV="1">
            <a:off x="3148517" y="2593001"/>
            <a:ext cx="1169657" cy="198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829065E2-3D43-1840-A8C3-022FF57938F5}"/>
              </a:ext>
            </a:extLst>
          </p:cNvPr>
          <p:cNvCxnSpPr>
            <a:cxnSpLocks/>
            <a:endCxn id="165" idx="1"/>
          </p:cNvCxnSpPr>
          <p:nvPr/>
        </p:nvCxnSpPr>
        <p:spPr>
          <a:xfrm flipV="1">
            <a:off x="3788832" y="2644837"/>
            <a:ext cx="1792469" cy="1894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263B55A5-AB9F-E94B-A4ED-636683E6244F}"/>
              </a:ext>
            </a:extLst>
          </p:cNvPr>
          <p:cNvCxnSpPr>
            <a:cxnSpLocks/>
            <a:endCxn id="125" idx="2"/>
          </p:cNvCxnSpPr>
          <p:nvPr/>
        </p:nvCxnSpPr>
        <p:spPr>
          <a:xfrm flipH="1" flipV="1">
            <a:off x="3310725" y="2798920"/>
            <a:ext cx="1038506" cy="1714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2BB6922D-40FC-EA48-8EA1-F8FA4F111BA4}"/>
              </a:ext>
            </a:extLst>
          </p:cNvPr>
          <p:cNvSpPr txBox="1"/>
          <p:nvPr/>
        </p:nvSpPr>
        <p:spPr>
          <a:xfrm>
            <a:off x="4898188" y="4528816"/>
            <a:ext cx="184731" cy="369332"/>
          </a:xfrm>
          <a:prstGeom prst="rect">
            <a:avLst/>
          </a:prstGeom>
          <a:noFill/>
        </p:spPr>
        <p:txBody>
          <a:bodyPr wrap="square" rtlCol="0">
            <a:spAutoFit/>
          </a:bodyPr>
          <a:lstStyle/>
          <a:p>
            <a:r>
              <a:rPr lang="en-US" dirty="0"/>
              <a:t>d</a:t>
            </a:r>
          </a:p>
        </p:txBody>
      </p:sp>
      <p:sp>
        <p:nvSpPr>
          <p:cNvPr id="200" name="TextBox 199">
            <a:extLst>
              <a:ext uri="{FF2B5EF4-FFF2-40B4-BE49-F238E27FC236}">
                <a16:creationId xmlns:a16="http://schemas.microsoft.com/office/drawing/2014/main" id="{8A0860B2-9943-994C-B6A3-BFF219153A9F}"/>
              </a:ext>
            </a:extLst>
          </p:cNvPr>
          <p:cNvSpPr txBox="1"/>
          <p:nvPr/>
        </p:nvSpPr>
        <p:spPr>
          <a:xfrm>
            <a:off x="5607525" y="4506908"/>
            <a:ext cx="300082" cy="369332"/>
          </a:xfrm>
          <a:prstGeom prst="rect">
            <a:avLst/>
          </a:prstGeom>
          <a:noFill/>
        </p:spPr>
        <p:txBody>
          <a:bodyPr wrap="none" rtlCol="0">
            <a:spAutoFit/>
          </a:bodyPr>
          <a:lstStyle/>
          <a:p>
            <a:r>
              <a:rPr lang="en-US" dirty="0"/>
              <a:t>e</a:t>
            </a:r>
          </a:p>
        </p:txBody>
      </p:sp>
      <p:cxnSp>
        <p:nvCxnSpPr>
          <p:cNvPr id="201" name="Straight Arrow Connector 200">
            <a:extLst>
              <a:ext uri="{FF2B5EF4-FFF2-40B4-BE49-F238E27FC236}">
                <a16:creationId xmlns:a16="http://schemas.microsoft.com/office/drawing/2014/main" id="{B9652CC0-6786-7348-8EED-87D38598A1EA}"/>
              </a:ext>
            </a:extLst>
          </p:cNvPr>
          <p:cNvCxnSpPr>
            <a:cxnSpLocks/>
            <a:endCxn id="109" idx="2"/>
          </p:cNvCxnSpPr>
          <p:nvPr/>
        </p:nvCxnSpPr>
        <p:spPr>
          <a:xfrm flipH="1" flipV="1">
            <a:off x="3933432" y="2270267"/>
            <a:ext cx="1162232" cy="2151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BA9A93DA-33E5-8644-A799-64ADD753D53A}"/>
              </a:ext>
            </a:extLst>
          </p:cNvPr>
          <p:cNvCxnSpPr>
            <a:cxnSpLocks/>
          </p:cNvCxnSpPr>
          <p:nvPr/>
        </p:nvCxnSpPr>
        <p:spPr>
          <a:xfrm flipV="1">
            <a:off x="5662851" y="2344154"/>
            <a:ext cx="750907" cy="2206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0AC4CB0-FC5E-3C4E-A5F9-F6ABBF729CC9}"/>
              </a:ext>
            </a:extLst>
          </p:cNvPr>
          <p:cNvSpPr txBox="1"/>
          <p:nvPr/>
        </p:nvSpPr>
        <p:spPr>
          <a:xfrm>
            <a:off x="799837" y="5414527"/>
            <a:ext cx="10962661" cy="646331"/>
          </a:xfrm>
          <a:prstGeom prst="rect">
            <a:avLst/>
          </a:prstGeom>
          <a:noFill/>
        </p:spPr>
        <p:txBody>
          <a:bodyPr wrap="square" rtlCol="0">
            <a:spAutoFit/>
          </a:bodyPr>
          <a:lstStyle/>
          <a:p>
            <a:r>
              <a:rPr lang="en-US" b="1" dirty="0"/>
              <a:t>You can use a Map&lt;T, Node&gt; to jump to each node easily (so even though it’s not drawn on the future slides, assume we can just jump to any node)</a:t>
            </a:r>
          </a:p>
        </p:txBody>
      </p:sp>
    </p:spTree>
    <p:extLst>
      <p:ext uri="{BB962C8B-B14F-4D97-AF65-F5344CB8AC3E}">
        <p14:creationId xmlns:p14="http://schemas.microsoft.com/office/powerpoint/2010/main" val="12817051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897B-E102-7A4C-AF5C-B0B1398A71C4}"/>
              </a:ext>
            </a:extLst>
          </p:cNvPr>
          <p:cNvSpPr>
            <a:spLocks noGrp="1"/>
          </p:cNvSpPr>
          <p:nvPr>
            <p:ph type="title"/>
          </p:nvPr>
        </p:nvSpPr>
        <p:spPr/>
        <p:txBody>
          <a:bodyPr/>
          <a:lstStyle/>
          <a:p>
            <a:r>
              <a:rPr lang="en-US" dirty="0"/>
              <a:t>Graph problems</a:t>
            </a:r>
          </a:p>
        </p:txBody>
      </p:sp>
      <p:sp>
        <p:nvSpPr>
          <p:cNvPr id="3" name="Content Placeholder 2">
            <a:extLst>
              <a:ext uri="{FF2B5EF4-FFF2-40B4-BE49-F238E27FC236}">
                <a16:creationId xmlns:a16="http://schemas.microsoft.com/office/drawing/2014/main" id="{6EB55641-9B1C-9F4D-9235-306D90254F8B}"/>
              </a:ext>
            </a:extLst>
          </p:cNvPr>
          <p:cNvSpPr>
            <a:spLocks noGrp="1"/>
          </p:cNvSpPr>
          <p:nvPr>
            <p:ph idx="1"/>
          </p:nvPr>
        </p:nvSpPr>
        <p:spPr/>
        <p:txBody>
          <a:bodyPr>
            <a:normAutofit/>
          </a:bodyPr>
          <a:lstStyle/>
          <a:p>
            <a:r>
              <a:rPr lang="en-US" dirty="0"/>
              <a:t>What algorithms would you use to solve each of the following?</a:t>
            </a:r>
          </a:p>
          <a:p>
            <a:pPr marL="457200" indent="-457200">
              <a:buClr>
                <a:srgbClr val="4C3282"/>
              </a:buClr>
              <a:buFont typeface="+mj-lt"/>
              <a:buAutoNum type="arabicPeriod"/>
            </a:pPr>
            <a:r>
              <a:rPr lang="en-US" dirty="0"/>
              <a:t>s-t Path. Is there a path between vertices s and t?</a:t>
            </a:r>
          </a:p>
          <a:p>
            <a:pPr marL="457200" indent="-457200">
              <a:buClr>
                <a:srgbClr val="4C3282"/>
              </a:buClr>
              <a:buFont typeface="+mj-lt"/>
              <a:buAutoNum type="arabicPeriod"/>
            </a:pPr>
            <a:r>
              <a:rPr lang="en-US" dirty="0"/>
              <a:t>Connectivity. Is the graph connected? </a:t>
            </a:r>
          </a:p>
          <a:p>
            <a:pPr marL="457200" indent="-457200">
              <a:buClr>
                <a:srgbClr val="4C3282"/>
              </a:buClr>
              <a:buFont typeface="+mj-lt"/>
              <a:buAutoNum type="arabicPeriod"/>
            </a:pPr>
            <a:r>
              <a:rPr lang="en-US" dirty="0" err="1"/>
              <a:t>Biconnectivity</a:t>
            </a:r>
            <a:r>
              <a:rPr lang="en-US" dirty="0"/>
              <a:t>. Is there a vertex whose removal disconnects the graph? </a:t>
            </a:r>
          </a:p>
          <a:p>
            <a:pPr marL="457200" indent="-457200">
              <a:buClr>
                <a:srgbClr val="4C3282"/>
              </a:buClr>
              <a:buFont typeface="+mj-lt"/>
              <a:buAutoNum type="arabicPeriod"/>
            </a:pPr>
            <a:r>
              <a:rPr lang="en-US" dirty="0"/>
              <a:t>Shortest s-t Path. What is the shortest path between vertices s and t? </a:t>
            </a:r>
          </a:p>
          <a:p>
            <a:pPr marL="457200" indent="-457200">
              <a:buClr>
                <a:srgbClr val="4C3282"/>
              </a:buClr>
              <a:buFont typeface="+mj-lt"/>
              <a:buAutoNum type="arabicPeriod"/>
            </a:pPr>
            <a:r>
              <a:rPr lang="en-US" dirty="0"/>
              <a:t>Cycle Detection. Does the graph contain any cycles?</a:t>
            </a:r>
          </a:p>
        </p:txBody>
      </p:sp>
      <p:sp>
        <p:nvSpPr>
          <p:cNvPr id="4" name="TextBox 3">
            <a:extLst>
              <a:ext uri="{FF2B5EF4-FFF2-40B4-BE49-F238E27FC236}">
                <a16:creationId xmlns:a16="http://schemas.microsoft.com/office/drawing/2014/main" id="{EC6B7396-1B14-E448-AD80-3E72DB958D57}"/>
              </a:ext>
            </a:extLst>
          </p:cNvPr>
          <p:cNvSpPr txBox="1"/>
          <p:nvPr/>
        </p:nvSpPr>
        <p:spPr>
          <a:xfrm>
            <a:off x="9813471" y="6476928"/>
            <a:ext cx="2162387" cy="646331"/>
          </a:xfrm>
          <a:prstGeom prst="rect">
            <a:avLst/>
          </a:prstGeom>
          <a:noFill/>
        </p:spPr>
        <p:txBody>
          <a:bodyPr wrap="none" rtlCol="0">
            <a:spAutoFit/>
          </a:bodyPr>
          <a:lstStyle/>
          <a:p>
            <a:r>
              <a:rPr lang="en-US" dirty="0"/>
              <a:t>HANNAH TANG 20WI</a:t>
            </a:r>
          </a:p>
          <a:p>
            <a:endParaRPr lang="en-US" dirty="0"/>
          </a:p>
        </p:txBody>
      </p:sp>
      <p:sp>
        <p:nvSpPr>
          <p:cNvPr id="5" name="TextBox 4">
            <a:extLst>
              <a:ext uri="{FF2B5EF4-FFF2-40B4-BE49-F238E27FC236}">
                <a16:creationId xmlns:a16="http://schemas.microsoft.com/office/drawing/2014/main" id="{6A36DA21-E55F-604C-9FB7-58BE701E5C27}"/>
              </a:ext>
            </a:extLst>
          </p:cNvPr>
          <p:cNvSpPr txBox="1"/>
          <p:nvPr/>
        </p:nvSpPr>
        <p:spPr>
          <a:xfrm>
            <a:off x="6671735" y="1921056"/>
            <a:ext cx="1176797" cy="369332"/>
          </a:xfrm>
          <a:prstGeom prst="rect">
            <a:avLst/>
          </a:prstGeom>
          <a:noFill/>
        </p:spPr>
        <p:txBody>
          <a:bodyPr wrap="none" rtlCol="0">
            <a:spAutoFit/>
          </a:bodyPr>
          <a:lstStyle/>
          <a:p>
            <a:r>
              <a:rPr lang="en-US" dirty="0">
                <a:solidFill>
                  <a:srgbClr val="4C3282"/>
                </a:solidFill>
              </a:rPr>
              <a:t>BFS or DFS</a:t>
            </a:r>
          </a:p>
        </p:txBody>
      </p:sp>
      <p:sp>
        <p:nvSpPr>
          <p:cNvPr id="6" name="TextBox 5">
            <a:extLst>
              <a:ext uri="{FF2B5EF4-FFF2-40B4-BE49-F238E27FC236}">
                <a16:creationId xmlns:a16="http://schemas.microsoft.com/office/drawing/2014/main" id="{E701A0B7-6FB8-F041-AEEB-C3106B173B25}"/>
              </a:ext>
            </a:extLst>
          </p:cNvPr>
          <p:cNvSpPr txBox="1"/>
          <p:nvPr/>
        </p:nvSpPr>
        <p:spPr>
          <a:xfrm>
            <a:off x="5384802" y="2429889"/>
            <a:ext cx="1176797" cy="369332"/>
          </a:xfrm>
          <a:prstGeom prst="rect">
            <a:avLst/>
          </a:prstGeom>
          <a:noFill/>
        </p:spPr>
        <p:txBody>
          <a:bodyPr wrap="none" rtlCol="0">
            <a:spAutoFit/>
          </a:bodyPr>
          <a:lstStyle/>
          <a:p>
            <a:r>
              <a:rPr lang="en-US" dirty="0">
                <a:solidFill>
                  <a:srgbClr val="4C3282"/>
                </a:solidFill>
              </a:rPr>
              <a:t>BFS or DFS</a:t>
            </a:r>
          </a:p>
        </p:txBody>
      </p:sp>
      <p:sp>
        <p:nvSpPr>
          <p:cNvPr id="7" name="TextBox 6">
            <a:extLst>
              <a:ext uri="{FF2B5EF4-FFF2-40B4-BE49-F238E27FC236}">
                <a16:creationId xmlns:a16="http://schemas.microsoft.com/office/drawing/2014/main" id="{27D85DD1-6CD0-7540-9EEA-93075F386D17}"/>
              </a:ext>
            </a:extLst>
          </p:cNvPr>
          <p:cNvSpPr txBox="1"/>
          <p:nvPr/>
        </p:nvSpPr>
        <p:spPr>
          <a:xfrm>
            <a:off x="9076269" y="2903190"/>
            <a:ext cx="1176797" cy="369332"/>
          </a:xfrm>
          <a:prstGeom prst="rect">
            <a:avLst/>
          </a:prstGeom>
          <a:noFill/>
        </p:spPr>
        <p:txBody>
          <a:bodyPr wrap="none" rtlCol="0">
            <a:spAutoFit/>
          </a:bodyPr>
          <a:lstStyle/>
          <a:p>
            <a:r>
              <a:rPr lang="en-US" dirty="0">
                <a:solidFill>
                  <a:srgbClr val="4C3282"/>
                </a:solidFill>
              </a:rPr>
              <a:t>BFS or DFS</a:t>
            </a:r>
          </a:p>
        </p:txBody>
      </p:sp>
      <p:sp>
        <p:nvSpPr>
          <p:cNvPr id="8" name="TextBox 7">
            <a:extLst>
              <a:ext uri="{FF2B5EF4-FFF2-40B4-BE49-F238E27FC236}">
                <a16:creationId xmlns:a16="http://schemas.microsoft.com/office/drawing/2014/main" id="{559EE9BA-0AC8-4146-8149-8C91243841F9}"/>
              </a:ext>
            </a:extLst>
          </p:cNvPr>
          <p:cNvSpPr txBox="1"/>
          <p:nvPr/>
        </p:nvSpPr>
        <p:spPr>
          <a:xfrm>
            <a:off x="8940802" y="3365655"/>
            <a:ext cx="1020344" cy="369332"/>
          </a:xfrm>
          <a:prstGeom prst="rect">
            <a:avLst/>
          </a:prstGeom>
          <a:noFill/>
        </p:spPr>
        <p:txBody>
          <a:bodyPr wrap="none" rtlCol="0">
            <a:spAutoFit/>
          </a:bodyPr>
          <a:lstStyle/>
          <a:p>
            <a:r>
              <a:rPr lang="en-US" dirty="0">
                <a:solidFill>
                  <a:srgbClr val="4C3282"/>
                </a:solidFill>
              </a:rPr>
              <a:t>Dijkstra’s</a:t>
            </a:r>
          </a:p>
        </p:txBody>
      </p:sp>
      <p:sp>
        <p:nvSpPr>
          <p:cNvPr id="9" name="TextBox 8">
            <a:extLst>
              <a:ext uri="{FF2B5EF4-FFF2-40B4-BE49-F238E27FC236}">
                <a16:creationId xmlns:a16="http://schemas.microsoft.com/office/drawing/2014/main" id="{5F386A28-AB10-CF46-B14C-1CD3DF88BE16}"/>
              </a:ext>
            </a:extLst>
          </p:cNvPr>
          <p:cNvSpPr txBox="1"/>
          <p:nvPr/>
        </p:nvSpPr>
        <p:spPr>
          <a:xfrm>
            <a:off x="6976535" y="3852743"/>
            <a:ext cx="1876924" cy="369332"/>
          </a:xfrm>
          <a:prstGeom prst="rect">
            <a:avLst/>
          </a:prstGeom>
          <a:noFill/>
        </p:spPr>
        <p:txBody>
          <a:bodyPr wrap="none" rtlCol="0">
            <a:spAutoFit/>
          </a:bodyPr>
          <a:lstStyle/>
          <a:p>
            <a:r>
              <a:rPr lang="en-US" dirty="0">
                <a:solidFill>
                  <a:srgbClr val="4C3282"/>
                </a:solidFill>
              </a:rPr>
              <a:t>Prim’s or Kruskal’s</a:t>
            </a:r>
          </a:p>
        </p:txBody>
      </p:sp>
    </p:spTree>
    <p:extLst>
      <p:ext uri="{BB962C8B-B14F-4D97-AF65-F5344CB8AC3E}">
        <p14:creationId xmlns:p14="http://schemas.microsoft.com/office/powerpoint/2010/main" val="315694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9CC-EE62-E944-A96F-B6BECF40E956}"/>
              </a:ext>
            </a:extLst>
          </p:cNvPr>
          <p:cNvSpPr>
            <a:spLocks noGrp="1"/>
          </p:cNvSpPr>
          <p:nvPr>
            <p:ph type="title"/>
          </p:nvPr>
        </p:nvSpPr>
        <p:spPr/>
        <p:txBody>
          <a:bodyPr>
            <a:noAutofit/>
          </a:bodyPr>
          <a:lstStyle/>
          <a:p>
            <a:r>
              <a:rPr lang="en-US" sz="4000" dirty="0"/>
              <a:t>2. </a:t>
            </a:r>
            <a:r>
              <a:rPr lang="en-US" sz="4000" dirty="0" err="1"/>
              <a:t>QuickUnionTrees</a:t>
            </a:r>
            <a:r>
              <a:rPr lang="en-US" sz="4000" dirty="0"/>
              <a:t> implementation:</a:t>
            </a:r>
            <a:br>
              <a:rPr lang="en-US" sz="4000" dirty="0"/>
            </a:br>
            <a:r>
              <a:rPr lang="en-US" sz="4000" dirty="0">
                <a:latin typeface="Courier New" panose="02070309020205020404" pitchFamily="49" charset="0"/>
                <a:cs typeface="Courier New" panose="02070309020205020404" pitchFamily="49" charset="0"/>
              </a:rPr>
              <a:t>union(</a:t>
            </a:r>
            <a:r>
              <a:rPr lang="en-US" sz="4000" dirty="0" err="1">
                <a:latin typeface="Courier New" panose="02070309020205020404" pitchFamily="49" charset="0"/>
                <a:cs typeface="Courier New" panose="02070309020205020404" pitchFamily="49" charset="0"/>
              </a:rPr>
              <a:t>valueA</a:t>
            </a:r>
            <a:r>
              <a:rPr lang="en-US" sz="4000" dirty="0">
                <a:latin typeface="Courier New" panose="02070309020205020404" pitchFamily="49" charset="0"/>
                <a:cs typeface="Courier New" panose="02070309020205020404" pitchFamily="49" charset="0"/>
              </a:rPr>
              <a:t>, </a:t>
            </a:r>
            <a:r>
              <a:rPr lang="en-US" sz="4000" dirty="0" err="1">
                <a:latin typeface="Courier New" panose="02070309020205020404" pitchFamily="49" charset="0"/>
                <a:cs typeface="Courier New" panose="02070309020205020404" pitchFamily="49" charset="0"/>
              </a:rPr>
              <a:t>valueB</a:t>
            </a:r>
            <a:r>
              <a:rPr lang="en-US" sz="4000" dirty="0">
                <a:latin typeface="Courier New" panose="02070309020205020404" pitchFamily="49" charset="0"/>
                <a:cs typeface="Courier New" panose="02070309020205020404" pitchFamily="49" charset="0"/>
              </a:rPr>
              <a:t>)</a:t>
            </a:r>
          </a:p>
        </p:txBody>
      </p:sp>
      <p:sp>
        <p:nvSpPr>
          <p:cNvPr id="3" name="Content Placeholder 2">
            <a:extLst>
              <a:ext uri="{FF2B5EF4-FFF2-40B4-BE49-F238E27FC236}">
                <a16:creationId xmlns:a16="http://schemas.microsoft.com/office/drawing/2014/main" id="{411C2E23-4450-3E41-B5F0-FD69589AAB22}"/>
              </a:ext>
            </a:extLst>
          </p:cNvPr>
          <p:cNvSpPr>
            <a:spLocks noGrp="1"/>
          </p:cNvSpPr>
          <p:nvPr>
            <p:ph idx="1"/>
          </p:nvPr>
        </p:nvSpPr>
        <p:spPr>
          <a:xfrm>
            <a:off x="575240" y="1463857"/>
            <a:ext cx="11187258" cy="2386485"/>
          </a:xfrm>
        </p:spPr>
        <p:txBody>
          <a:bodyPr>
            <a:normAutofit lnSpcReduction="10000"/>
          </a:bodyPr>
          <a:lstStyle/>
          <a:p>
            <a:r>
              <a:rPr lang="en-US" dirty="0"/>
              <a:t>union(</a:t>
            </a:r>
            <a:r>
              <a:rPr lang="en-US" dirty="0" err="1"/>
              <a:t>valueA</a:t>
            </a:r>
            <a:r>
              <a:rPr lang="en-US" dirty="0"/>
              <a:t>, </a:t>
            </a:r>
            <a:r>
              <a:rPr lang="en-US" dirty="0" err="1"/>
              <a:t>valueB</a:t>
            </a:r>
            <a:r>
              <a:rPr lang="en-US" dirty="0"/>
              <a:t>) -- the method with the problem runtime from before -- should look a lot easier in terms of updating the data structure – all we have to do is change one pointer so they’re connected!  </a:t>
            </a:r>
          </a:p>
          <a:p>
            <a:pPr marL="0" indent="0">
              <a:buNone/>
            </a:pPr>
            <a:r>
              <a:rPr lang="en-US" dirty="0"/>
              <a:t>What should we change?  If we change the root of one to point to the other tree, then all the lower nodes in the tree will be updated to be in the same set.  It turns out it will be most efficient if we have the root point to the other tree’s root so we can connect all of the values at once and keep a low height (for </a:t>
            </a:r>
            <a:r>
              <a:rPr lang="en-US" dirty="0" err="1"/>
              <a:t>findSet</a:t>
            </a:r>
            <a:r>
              <a:rPr lang="en-US" dirty="0"/>
              <a:t>)</a:t>
            </a:r>
          </a:p>
          <a:p>
            <a:endParaRPr lang="en-US" sz="1600" dirty="0"/>
          </a:p>
          <a:p>
            <a:endParaRPr lang="en-US" sz="1600" dirty="0"/>
          </a:p>
        </p:txBody>
      </p:sp>
      <p:sp>
        <p:nvSpPr>
          <p:cNvPr id="4" name="Footer Placeholder 3">
            <a:extLst>
              <a:ext uri="{FF2B5EF4-FFF2-40B4-BE49-F238E27FC236}">
                <a16:creationId xmlns:a16="http://schemas.microsoft.com/office/drawing/2014/main" id="{4ADDFFF4-957E-CA48-B52E-F13ADF528219}"/>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4B9FF365-D9C2-174B-9C53-F1AA27C89918}"/>
              </a:ext>
            </a:extLst>
          </p:cNvPr>
          <p:cNvSpPr>
            <a:spLocks noGrp="1"/>
          </p:cNvSpPr>
          <p:nvPr>
            <p:ph type="sldNum" sz="quarter" idx="12"/>
          </p:nvPr>
        </p:nvSpPr>
        <p:spPr/>
        <p:txBody>
          <a:bodyPr/>
          <a:lstStyle/>
          <a:p>
            <a:fld id="{659665DE-58FC-41F4-AC58-2C90A5E00527}" type="slidenum">
              <a:rPr lang="en-US" sz="1600" smtClean="0"/>
              <a:t>7</a:t>
            </a:fld>
            <a:endParaRPr lang="en-US" sz="1600"/>
          </a:p>
        </p:txBody>
      </p:sp>
      <p:grpSp>
        <p:nvGrpSpPr>
          <p:cNvPr id="6" name="Group 5">
            <a:extLst>
              <a:ext uri="{FF2B5EF4-FFF2-40B4-BE49-F238E27FC236}">
                <a16:creationId xmlns:a16="http://schemas.microsoft.com/office/drawing/2014/main" id="{3F22B0AB-39EC-0349-A600-42B050842A88}"/>
              </a:ext>
            </a:extLst>
          </p:cNvPr>
          <p:cNvGrpSpPr/>
          <p:nvPr/>
        </p:nvGrpSpPr>
        <p:grpSpPr>
          <a:xfrm>
            <a:off x="6450379" y="4099249"/>
            <a:ext cx="302401" cy="338554"/>
            <a:chOff x="4033946" y="330026"/>
            <a:chExt cx="369435" cy="435424"/>
          </a:xfrm>
        </p:grpSpPr>
        <p:sp>
          <p:nvSpPr>
            <p:cNvPr id="7" name="Oval 6">
              <a:extLst>
                <a:ext uri="{FF2B5EF4-FFF2-40B4-BE49-F238E27FC236}">
                  <a16:creationId xmlns:a16="http://schemas.microsoft.com/office/drawing/2014/main" id="{219E8ADF-DBD2-9545-AB35-DBC883347F5A}"/>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a:extLst>
                <a:ext uri="{FF2B5EF4-FFF2-40B4-BE49-F238E27FC236}">
                  <a16:creationId xmlns:a16="http://schemas.microsoft.com/office/drawing/2014/main" id="{DDC9E2F6-72F6-1D4D-AC7A-B6576034C147}"/>
                </a:ext>
              </a:extLst>
            </p:cNvPr>
            <p:cNvSpPr txBox="1"/>
            <p:nvPr/>
          </p:nvSpPr>
          <p:spPr>
            <a:xfrm>
              <a:off x="4033946" y="330026"/>
              <a:ext cx="369435" cy="435424"/>
            </a:xfrm>
            <a:prstGeom prst="rect">
              <a:avLst/>
            </a:prstGeom>
            <a:noFill/>
          </p:spPr>
          <p:txBody>
            <a:bodyPr wrap="square" rtlCol="0">
              <a:spAutoFit/>
            </a:bodyPr>
            <a:lstStyle/>
            <a:p>
              <a:r>
                <a:rPr lang="en-US" sz="1600" dirty="0"/>
                <a:t>1</a:t>
              </a:r>
            </a:p>
          </p:txBody>
        </p:sp>
      </p:grpSp>
      <p:sp>
        <p:nvSpPr>
          <p:cNvPr id="9" name="Rounded Rectangle 8">
            <a:extLst>
              <a:ext uri="{FF2B5EF4-FFF2-40B4-BE49-F238E27FC236}">
                <a16:creationId xmlns:a16="http://schemas.microsoft.com/office/drawing/2014/main" id="{2D4E94E3-CCEB-CE43-971D-E9952CB6B019}"/>
              </a:ext>
            </a:extLst>
          </p:cNvPr>
          <p:cNvSpPr/>
          <p:nvPr/>
        </p:nvSpPr>
        <p:spPr>
          <a:xfrm>
            <a:off x="5339055" y="3721596"/>
            <a:ext cx="2671210" cy="258235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0" name="Group 9">
            <a:extLst>
              <a:ext uri="{FF2B5EF4-FFF2-40B4-BE49-F238E27FC236}">
                <a16:creationId xmlns:a16="http://schemas.microsoft.com/office/drawing/2014/main" id="{625A085E-CDE1-4340-9F8E-52C994235863}"/>
              </a:ext>
            </a:extLst>
          </p:cNvPr>
          <p:cNvGrpSpPr/>
          <p:nvPr/>
        </p:nvGrpSpPr>
        <p:grpSpPr>
          <a:xfrm>
            <a:off x="6962478" y="4622849"/>
            <a:ext cx="386663" cy="338554"/>
            <a:chOff x="4020857" y="315514"/>
            <a:chExt cx="472375" cy="435423"/>
          </a:xfrm>
        </p:grpSpPr>
        <p:sp>
          <p:nvSpPr>
            <p:cNvPr id="11" name="Oval 10">
              <a:extLst>
                <a:ext uri="{FF2B5EF4-FFF2-40B4-BE49-F238E27FC236}">
                  <a16:creationId xmlns:a16="http://schemas.microsoft.com/office/drawing/2014/main" id="{C3829567-CDDE-2A42-A49A-48665D3DB84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Box 11">
              <a:extLst>
                <a:ext uri="{FF2B5EF4-FFF2-40B4-BE49-F238E27FC236}">
                  <a16:creationId xmlns:a16="http://schemas.microsoft.com/office/drawing/2014/main" id="{7A2F9652-6851-CA45-821C-80A7A3D80FB0}"/>
                </a:ext>
              </a:extLst>
            </p:cNvPr>
            <p:cNvSpPr txBox="1"/>
            <p:nvPr/>
          </p:nvSpPr>
          <p:spPr>
            <a:xfrm>
              <a:off x="4020857" y="315514"/>
              <a:ext cx="472375" cy="435423"/>
            </a:xfrm>
            <a:prstGeom prst="rect">
              <a:avLst/>
            </a:prstGeom>
            <a:noFill/>
          </p:spPr>
          <p:txBody>
            <a:bodyPr wrap="square" rtlCol="0">
              <a:spAutoFit/>
            </a:bodyPr>
            <a:lstStyle/>
            <a:p>
              <a:r>
                <a:rPr lang="en-US" sz="1600" dirty="0"/>
                <a:t>6</a:t>
              </a:r>
            </a:p>
          </p:txBody>
        </p:sp>
      </p:grpSp>
      <p:grpSp>
        <p:nvGrpSpPr>
          <p:cNvPr id="13" name="Group 12">
            <a:extLst>
              <a:ext uri="{FF2B5EF4-FFF2-40B4-BE49-F238E27FC236}">
                <a16:creationId xmlns:a16="http://schemas.microsoft.com/office/drawing/2014/main" id="{C63A7C2C-6E1A-2C46-8636-095987888078}"/>
              </a:ext>
            </a:extLst>
          </p:cNvPr>
          <p:cNvGrpSpPr/>
          <p:nvPr/>
        </p:nvGrpSpPr>
        <p:grpSpPr>
          <a:xfrm>
            <a:off x="5464024" y="5159709"/>
            <a:ext cx="302401" cy="338554"/>
            <a:chOff x="4033946" y="330026"/>
            <a:chExt cx="369435" cy="435424"/>
          </a:xfrm>
        </p:grpSpPr>
        <p:sp>
          <p:nvSpPr>
            <p:cNvPr id="14" name="Oval 13">
              <a:extLst>
                <a:ext uri="{FF2B5EF4-FFF2-40B4-BE49-F238E27FC236}">
                  <a16:creationId xmlns:a16="http://schemas.microsoft.com/office/drawing/2014/main" id="{7A0ACA64-6200-2B46-BBF4-6DC3741892F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TextBox 14">
              <a:extLst>
                <a:ext uri="{FF2B5EF4-FFF2-40B4-BE49-F238E27FC236}">
                  <a16:creationId xmlns:a16="http://schemas.microsoft.com/office/drawing/2014/main" id="{07B6228F-B725-A148-9C7E-83A517227249}"/>
                </a:ext>
              </a:extLst>
            </p:cNvPr>
            <p:cNvSpPr txBox="1"/>
            <p:nvPr/>
          </p:nvSpPr>
          <p:spPr>
            <a:xfrm>
              <a:off x="4033946" y="330026"/>
              <a:ext cx="369435" cy="435424"/>
            </a:xfrm>
            <a:prstGeom prst="rect">
              <a:avLst/>
            </a:prstGeom>
            <a:noFill/>
          </p:spPr>
          <p:txBody>
            <a:bodyPr wrap="square" rtlCol="0">
              <a:spAutoFit/>
            </a:bodyPr>
            <a:lstStyle/>
            <a:p>
              <a:r>
                <a:rPr lang="en-US" sz="1600" dirty="0"/>
                <a:t>3</a:t>
              </a:r>
            </a:p>
          </p:txBody>
        </p:sp>
      </p:grpSp>
      <p:cxnSp>
        <p:nvCxnSpPr>
          <p:cNvPr id="16" name="Straight Arrow Connector 15">
            <a:extLst>
              <a:ext uri="{FF2B5EF4-FFF2-40B4-BE49-F238E27FC236}">
                <a16:creationId xmlns:a16="http://schemas.microsoft.com/office/drawing/2014/main" id="{69B2BEF2-835B-1142-AB0F-8BD90310F84A}"/>
              </a:ext>
            </a:extLst>
          </p:cNvPr>
          <p:cNvCxnSpPr>
            <a:cxnSpLocks/>
            <a:stCxn id="34" idx="0"/>
          </p:cNvCxnSpPr>
          <p:nvPr/>
        </p:nvCxnSpPr>
        <p:spPr>
          <a:xfrm flipV="1">
            <a:off x="6953314" y="4917313"/>
            <a:ext cx="1518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7BCCD3-94B1-684C-873D-92B98785EC93}"/>
              </a:ext>
            </a:extLst>
          </p:cNvPr>
          <p:cNvCxnSpPr>
            <a:cxnSpLocks/>
            <a:stCxn id="12" idx="0"/>
            <a:endCxn id="8" idx="2"/>
          </p:cNvCxnSpPr>
          <p:nvPr/>
        </p:nvCxnSpPr>
        <p:spPr>
          <a:xfrm flipH="1" flipV="1">
            <a:off x="6601580" y="4437803"/>
            <a:ext cx="554230" cy="18504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4F45334-48A2-5F43-8559-7C3B139D4F36}"/>
              </a:ext>
            </a:extLst>
          </p:cNvPr>
          <p:cNvGrpSpPr/>
          <p:nvPr/>
        </p:nvGrpSpPr>
        <p:grpSpPr>
          <a:xfrm>
            <a:off x="5826521" y="5159709"/>
            <a:ext cx="365238" cy="338554"/>
            <a:chOff x="4025392" y="338513"/>
            <a:chExt cx="446200" cy="435424"/>
          </a:xfrm>
        </p:grpSpPr>
        <p:sp>
          <p:nvSpPr>
            <p:cNvPr id="19" name="Oval 18">
              <a:extLst>
                <a:ext uri="{FF2B5EF4-FFF2-40B4-BE49-F238E27FC236}">
                  <a16:creationId xmlns:a16="http://schemas.microsoft.com/office/drawing/2014/main" id="{6E2AA00C-1C91-CD4A-84B7-D822BD12DD5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TextBox 19">
              <a:extLst>
                <a:ext uri="{FF2B5EF4-FFF2-40B4-BE49-F238E27FC236}">
                  <a16:creationId xmlns:a16="http://schemas.microsoft.com/office/drawing/2014/main" id="{E1C78E33-84E8-CA4C-A23F-0E54322E5DFD}"/>
                </a:ext>
              </a:extLst>
            </p:cNvPr>
            <p:cNvSpPr txBox="1"/>
            <p:nvPr/>
          </p:nvSpPr>
          <p:spPr>
            <a:xfrm>
              <a:off x="4025392" y="338513"/>
              <a:ext cx="446200" cy="435424"/>
            </a:xfrm>
            <a:prstGeom prst="rect">
              <a:avLst/>
            </a:prstGeom>
            <a:noFill/>
          </p:spPr>
          <p:txBody>
            <a:bodyPr wrap="square" rtlCol="0">
              <a:spAutoFit/>
            </a:bodyPr>
            <a:lstStyle/>
            <a:p>
              <a:r>
                <a:rPr lang="en-US" sz="1600" dirty="0"/>
                <a:t>4</a:t>
              </a:r>
            </a:p>
          </p:txBody>
        </p:sp>
      </p:grpSp>
      <p:cxnSp>
        <p:nvCxnSpPr>
          <p:cNvPr id="21" name="Straight Arrow Connector 20">
            <a:extLst>
              <a:ext uri="{FF2B5EF4-FFF2-40B4-BE49-F238E27FC236}">
                <a16:creationId xmlns:a16="http://schemas.microsoft.com/office/drawing/2014/main" id="{283F5B70-E347-A844-A604-E200002EA409}"/>
              </a:ext>
            </a:extLst>
          </p:cNvPr>
          <p:cNvCxnSpPr>
            <a:cxnSpLocks/>
            <a:stCxn id="24" idx="0"/>
            <a:endCxn id="8" idx="2"/>
          </p:cNvCxnSpPr>
          <p:nvPr/>
        </p:nvCxnSpPr>
        <p:spPr>
          <a:xfrm flipV="1">
            <a:off x="5977721" y="4437803"/>
            <a:ext cx="623859" cy="1950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8DD54BD8-3307-5C48-BB31-1A075481A462}"/>
              </a:ext>
            </a:extLst>
          </p:cNvPr>
          <p:cNvGrpSpPr/>
          <p:nvPr/>
        </p:nvGrpSpPr>
        <p:grpSpPr>
          <a:xfrm>
            <a:off x="5826520" y="4632874"/>
            <a:ext cx="302401" cy="338554"/>
            <a:chOff x="4033946" y="330026"/>
            <a:chExt cx="369435" cy="435424"/>
          </a:xfrm>
        </p:grpSpPr>
        <p:sp>
          <p:nvSpPr>
            <p:cNvPr id="23" name="Oval 22">
              <a:extLst>
                <a:ext uri="{FF2B5EF4-FFF2-40B4-BE49-F238E27FC236}">
                  <a16:creationId xmlns:a16="http://schemas.microsoft.com/office/drawing/2014/main" id="{A8B0F5AE-9240-8047-ACCC-38C80E305CC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TextBox 23">
              <a:extLst>
                <a:ext uri="{FF2B5EF4-FFF2-40B4-BE49-F238E27FC236}">
                  <a16:creationId xmlns:a16="http://schemas.microsoft.com/office/drawing/2014/main" id="{98990236-B5AA-F643-9B8B-E74C3D5D623C}"/>
                </a:ext>
              </a:extLst>
            </p:cNvPr>
            <p:cNvSpPr txBox="1"/>
            <p:nvPr/>
          </p:nvSpPr>
          <p:spPr>
            <a:xfrm>
              <a:off x="4033946" y="330026"/>
              <a:ext cx="369435" cy="435424"/>
            </a:xfrm>
            <a:prstGeom prst="rect">
              <a:avLst/>
            </a:prstGeom>
            <a:noFill/>
          </p:spPr>
          <p:txBody>
            <a:bodyPr wrap="square" rtlCol="0">
              <a:spAutoFit/>
            </a:bodyPr>
            <a:lstStyle/>
            <a:p>
              <a:r>
                <a:rPr lang="en-US" sz="1600" dirty="0"/>
                <a:t>2</a:t>
              </a:r>
            </a:p>
          </p:txBody>
        </p:sp>
      </p:grpSp>
      <p:cxnSp>
        <p:nvCxnSpPr>
          <p:cNvPr id="25" name="Straight Arrow Connector 24">
            <a:extLst>
              <a:ext uri="{FF2B5EF4-FFF2-40B4-BE49-F238E27FC236}">
                <a16:creationId xmlns:a16="http://schemas.microsoft.com/office/drawing/2014/main" id="{CC323064-32DA-8C44-A836-D747A108E97F}"/>
              </a:ext>
            </a:extLst>
          </p:cNvPr>
          <p:cNvCxnSpPr>
            <a:cxnSpLocks/>
            <a:stCxn id="15" idx="0"/>
            <a:endCxn id="24" idx="2"/>
          </p:cNvCxnSpPr>
          <p:nvPr/>
        </p:nvCxnSpPr>
        <p:spPr>
          <a:xfrm flipV="1">
            <a:off x="5615225" y="4971428"/>
            <a:ext cx="362496"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18431FD-C8F2-144D-A1BF-53F418B19B69}"/>
              </a:ext>
            </a:extLst>
          </p:cNvPr>
          <p:cNvGrpSpPr/>
          <p:nvPr/>
        </p:nvGrpSpPr>
        <p:grpSpPr>
          <a:xfrm>
            <a:off x="7177979" y="5159709"/>
            <a:ext cx="412984" cy="338554"/>
            <a:chOff x="4033945" y="330026"/>
            <a:chExt cx="504530" cy="435424"/>
          </a:xfrm>
        </p:grpSpPr>
        <p:sp>
          <p:nvSpPr>
            <p:cNvPr id="27" name="Oval 26">
              <a:extLst>
                <a:ext uri="{FF2B5EF4-FFF2-40B4-BE49-F238E27FC236}">
                  <a16:creationId xmlns:a16="http://schemas.microsoft.com/office/drawing/2014/main" id="{C29A38BF-62B1-3A4B-AF51-631DADE4C03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TextBox 27">
              <a:extLst>
                <a:ext uri="{FF2B5EF4-FFF2-40B4-BE49-F238E27FC236}">
                  <a16:creationId xmlns:a16="http://schemas.microsoft.com/office/drawing/2014/main" id="{775C36B2-340D-4A4A-8D03-A30323E13BB0}"/>
                </a:ext>
              </a:extLst>
            </p:cNvPr>
            <p:cNvSpPr txBox="1"/>
            <p:nvPr/>
          </p:nvSpPr>
          <p:spPr>
            <a:xfrm>
              <a:off x="4033945" y="330026"/>
              <a:ext cx="504530" cy="435424"/>
            </a:xfrm>
            <a:prstGeom prst="rect">
              <a:avLst/>
            </a:prstGeom>
            <a:noFill/>
          </p:spPr>
          <p:txBody>
            <a:bodyPr wrap="square" rtlCol="0">
              <a:spAutoFit/>
            </a:bodyPr>
            <a:lstStyle/>
            <a:p>
              <a:r>
                <a:rPr lang="en-US" sz="1600" dirty="0"/>
                <a:t>10</a:t>
              </a:r>
            </a:p>
          </p:txBody>
        </p:sp>
      </p:grpSp>
      <p:grpSp>
        <p:nvGrpSpPr>
          <p:cNvPr id="29" name="Group 28">
            <a:extLst>
              <a:ext uri="{FF2B5EF4-FFF2-40B4-BE49-F238E27FC236}">
                <a16:creationId xmlns:a16="http://schemas.microsoft.com/office/drawing/2014/main" id="{38539117-61D8-A84F-ACF9-5E77ECC8C15E}"/>
              </a:ext>
            </a:extLst>
          </p:cNvPr>
          <p:cNvGrpSpPr/>
          <p:nvPr/>
        </p:nvGrpSpPr>
        <p:grpSpPr>
          <a:xfrm>
            <a:off x="6242044" y="5159709"/>
            <a:ext cx="302401" cy="338554"/>
            <a:chOff x="4033946" y="330026"/>
            <a:chExt cx="369435" cy="435424"/>
          </a:xfrm>
        </p:grpSpPr>
        <p:sp>
          <p:nvSpPr>
            <p:cNvPr id="30" name="Oval 29">
              <a:extLst>
                <a:ext uri="{FF2B5EF4-FFF2-40B4-BE49-F238E27FC236}">
                  <a16:creationId xmlns:a16="http://schemas.microsoft.com/office/drawing/2014/main" id="{5ACAF704-A104-C94D-AE2D-74223C306CC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TextBox 30">
              <a:extLst>
                <a:ext uri="{FF2B5EF4-FFF2-40B4-BE49-F238E27FC236}">
                  <a16:creationId xmlns:a16="http://schemas.microsoft.com/office/drawing/2014/main" id="{0C767AE8-634F-2F4B-9F03-3EFA784A0DE8}"/>
                </a:ext>
              </a:extLst>
            </p:cNvPr>
            <p:cNvSpPr txBox="1"/>
            <p:nvPr/>
          </p:nvSpPr>
          <p:spPr>
            <a:xfrm>
              <a:off x="4033946" y="330026"/>
              <a:ext cx="369435" cy="435424"/>
            </a:xfrm>
            <a:prstGeom prst="rect">
              <a:avLst/>
            </a:prstGeom>
            <a:noFill/>
          </p:spPr>
          <p:txBody>
            <a:bodyPr wrap="square" rtlCol="0">
              <a:spAutoFit/>
            </a:bodyPr>
            <a:lstStyle/>
            <a:p>
              <a:r>
                <a:rPr lang="en-US" sz="1600" dirty="0"/>
                <a:t>5</a:t>
              </a:r>
            </a:p>
          </p:txBody>
        </p:sp>
      </p:grpSp>
      <p:grpSp>
        <p:nvGrpSpPr>
          <p:cNvPr id="32" name="Group 31">
            <a:extLst>
              <a:ext uri="{FF2B5EF4-FFF2-40B4-BE49-F238E27FC236}">
                <a16:creationId xmlns:a16="http://schemas.microsoft.com/office/drawing/2014/main" id="{EDD09A45-5578-6348-9032-DB5EEC0C5697}"/>
              </a:ext>
            </a:extLst>
          </p:cNvPr>
          <p:cNvGrpSpPr/>
          <p:nvPr/>
        </p:nvGrpSpPr>
        <p:grpSpPr>
          <a:xfrm>
            <a:off x="6746822" y="5159709"/>
            <a:ext cx="412984" cy="338554"/>
            <a:chOff x="4033945" y="330026"/>
            <a:chExt cx="504530" cy="435424"/>
          </a:xfrm>
        </p:grpSpPr>
        <p:sp>
          <p:nvSpPr>
            <p:cNvPr id="33" name="Oval 32">
              <a:extLst>
                <a:ext uri="{FF2B5EF4-FFF2-40B4-BE49-F238E27FC236}">
                  <a16:creationId xmlns:a16="http://schemas.microsoft.com/office/drawing/2014/main" id="{9517FE32-9089-164B-AE5E-3B0A4CAB426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TextBox 33">
              <a:extLst>
                <a:ext uri="{FF2B5EF4-FFF2-40B4-BE49-F238E27FC236}">
                  <a16:creationId xmlns:a16="http://schemas.microsoft.com/office/drawing/2014/main" id="{B4AE90DE-DB33-594B-BBC8-2D40ED37EB38}"/>
                </a:ext>
              </a:extLst>
            </p:cNvPr>
            <p:cNvSpPr txBox="1"/>
            <p:nvPr/>
          </p:nvSpPr>
          <p:spPr>
            <a:xfrm>
              <a:off x="4033945" y="330026"/>
              <a:ext cx="504530" cy="435424"/>
            </a:xfrm>
            <a:prstGeom prst="rect">
              <a:avLst/>
            </a:prstGeom>
            <a:noFill/>
          </p:spPr>
          <p:txBody>
            <a:bodyPr wrap="square" rtlCol="0">
              <a:spAutoFit/>
            </a:bodyPr>
            <a:lstStyle/>
            <a:p>
              <a:r>
                <a:rPr lang="en-US" sz="1600" dirty="0"/>
                <a:t>7</a:t>
              </a:r>
            </a:p>
          </p:txBody>
        </p:sp>
      </p:grpSp>
      <p:cxnSp>
        <p:nvCxnSpPr>
          <p:cNvPr id="35" name="Straight Arrow Connector 34">
            <a:extLst>
              <a:ext uri="{FF2B5EF4-FFF2-40B4-BE49-F238E27FC236}">
                <a16:creationId xmlns:a16="http://schemas.microsoft.com/office/drawing/2014/main" id="{8F185332-9452-5441-9577-49B6E7DEE378}"/>
              </a:ext>
            </a:extLst>
          </p:cNvPr>
          <p:cNvCxnSpPr>
            <a:cxnSpLocks/>
            <a:stCxn id="20" idx="0"/>
            <a:endCxn id="24" idx="2"/>
          </p:cNvCxnSpPr>
          <p:nvPr/>
        </p:nvCxnSpPr>
        <p:spPr>
          <a:xfrm flipH="1" flipV="1">
            <a:off x="5977721" y="4971428"/>
            <a:ext cx="31419"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DE7506A-24FC-9549-9684-635475818105}"/>
              </a:ext>
            </a:extLst>
          </p:cNvPr>
          <p:cNvCxnSpPr>
            <a:cxnSpLocks/>
            <a:stCxn id="31" idx="0"/>
            <a:endCxn id="24" idx="2"/>
          </p:cNvCxnSpPr>
          <p:nvPr/>
        </p:nvCxnSpPr>
        <p:spPr>
          <a:xfrm flipH="1" flipV="1">
            <a:off x="5977721" y="4971428"/>
            <a:ext cx="415524"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8ECC88C-E437-134F-9095-C9F6CF667EAB}"/>
              </a:ext>
            </a:extLst>
          </p:cNvPr>
          <p:cNvCxnSpPr>
            <a:cxnSpLocks/>
            <a:stCxn id="28" idx="0"/>
          </p:cNvCxnSpPr>
          <p:nvPr/>
        </p:nvCxnSpPr>
        <p:spPr>
          <a:xfrm flipH="1" flipV="1">
            <a:off x="7105193" y="4917313"/>
            <a:ext cx="2792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6B34912-594D-E64D-822D-C42082AC1B66}"/>
              </a:ext>
            </a:extLst>
          </p:cNvPr>
          <p:cNvCxnSpPr>
            <a:cxnSpLocks/>
            <a:stCxn id="44" idx="0"/>
            <a:endCxn id="34" idx="2"/>
          </p:cNvCxnSpPr>
          <p:nvPr/>
        </p:nvCxnSpPr>
        <p:spPr>
          <a:xfrm flipV="1">
            <a:off x="6696418" y="5498263"/>
            <a:ext cx="256896" cy="32753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9A628EB4-0E59-2740-B4D3-789DF93F3211}"/>
              </a:ext>
            </a:extLst>
          </p:cNvPr>
          <p:cNvGrpSpPr/>
          <p:nvPr/>
        </p:nvGrpSpPr>
        <p:grpSpPr>
          <a:xfrm>
            <a:off x="6921081" y="5825797"/>
            <a:ext cx="302401" cy="338554"/>
            <a:chOff x="4033946" y="330026"/>
            <a:chExt cx="369435" cy="435424"/>
          </a:xfrm>
        </p:grpSpPr>
        <p:sp>
          <p:nvSpPr>
            <p:cNvPr id="40" name="Oval 39">
              <a:extLst>
                <a:ext uri="{FF2B5EF4-FFF2-40B4-BE49-F238E27FC236}">
                  <a16:creationId xmlns:a16="http://schemas.microsoft.com/office/drawing/2014/main" id="{EB121D95-DD8C-EB44-931F-18E7A913B6E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174DFCA9-A96D-2F48-9714-F0B0E08F57FE}"/>
                </a:ext>
              </a:extLst>
            </p:cNvPr>
            <p:cNvSpPr txBox="1"/>
            <p:nvPr/>
          </p:nvSpPr>
          <p:spPr>
            <a:xfrm>
              <a:off x="4033946" y="330026"/>
              <a:ext cx="369435" cy="435424"/>
            </a:xfrm>
            <a:prstGeom prst="rect">
              <a:avLst/>
            </a:prstGeom>
            <a:noFill/>
          </p:spPr>
          <p:txBody>
            <a:bodyPr wrap="square" rtlCol="0">
              <a:spAutoFit/>
            </a:bodyPr>
            <a:lstStyle/>
            <a:p>
              <a:r>
                <a:rPr lang="en-US" sz="1600" dirty="0"/>
                <a:t>9</a:t>
              </a:r>
            </a:p>
          </p:txBody>
        </p:sp>
      </p:grpSp>
      <p:grpSp>
        <p:nvGrpSpPr>
          <p:cNvPr id="42" name="Group 41">
            <a:extLst>
              <a:ext uri="{FF2B5EF4-FFF2-40B4-BE49-F238E27FC236}">
                <a16:creationId xmlns:a16="http://schemas.microsoft.com/office/drawing/2014/main" id="{1EF49FFA-D59E-5D44-8F6D-B54DD4CDB6ED}"/>
              </a:ext>
            </a:extLst>
          </p:cNvPr>
          <p:cNvGrpSpPr/>
          <p:nvPr/>
        </p:nvGrpSpPr>
        <p:grpSpPr>
          <a:xfrm>
            <a:off x="6489926" y="5825797"/>
            <a:ext cx="412984" cy="338554"/>
            <a:chOff x="4033945" y="330026"/>
            <a:chExt cx="504530" cy="435424"/>
          </a:xfrm>
        </p:grpSpPr>
        <p:sp>
          <p:nvSpPr>
            <p:cNvPr id="43" name="Oval 42">
              <a:extLst>
                <a:ext uri="{FF2B5EF4-FFF2-40B4-BE49-F238E27FC236}">
                  <a16:creationId xmlns:a16="http://schemas.microsoft.com/office/drawing/2014/main" id="{B30AB39D-1E7E-C742-9E67-F4028C1A85CC}"/>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TextBox 43">
              <a:extLst>
                <a:ext uri="{FF2B5EF4-FFF2-40B4-BE49-F238E27FC236}">
                  <a16:creationId xmlns:a16="http://schemas.microsoft.com/office/drawing/2014/main" id="{B9428989-302E-9645-9124-6E02CC74E6C9}"/>
                </a:ext>
              </a:extLst>
            </p:cNvPr>
            <p:cNvSpPr txBox="1"/>
            <p:nvPr/>
          </p:nvSpPr>
          <p:spPr>
            <a:xfrm>
              <a:off x="4033945" y="330026"/>
              <a:ext cx="504530" cy="435424"/>
            </a:xfrm>
            <a:prstGeom prst="rect">
              <a:avLst/>
            </a:prstGeom>
            <a:noFill/>
          </p:spPr>
          <p:txBody>
            <a:bodyPr wrap="square" rtlCol="0">
              <a:spAutoFit/>
            </a:bodyPr>
            <a:lstStyle/>
            <a:p>
              <a:r>
                <a:rPr lang="en-US" sz="1600" dirty="0"/>
                <a:t>8</a:t>
              </a:r>
            </a:p>
          </p:txBody>
        </p:sp>
      </p:grpSp>
      <p:cxnSp>
        <p:nvCxnSpPr>
          <p:cNvPr id="45" name="Straight Arrow Connector 44">
            <a:extLst>
              <a:ext uri="{FF2B5EF4-FFF2-40B4-BE49-F238E27FC236}">
                <a16:creationId xmlns:a16="http://schemas.microsoft.com/office/drawing/2014/main" id="{C3552305-04AB-C24B-B96D-24C387984D00}"/>
              </a:ext>
            </a:extLst>
          </p:cNvPr>
          <p:cNvCxnSpPr>
            <a:cxnSpLocks/>
            <a:stCxn id="41" idx="0"/>
            <a:endCxn id="34" idx="2"/>
          </p:cNvCxnSpPr>
          <p:nvPr/>
        </p:nvCxnSpPr>
        <p:spPr>
          <a:xfrm flipH="1" flipV="1">
            <a:off x="6953314" y="5498263"/>
            <a:ext cx="118968" cy="32753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F4A55459-7086-9C4B-982F-9B9F17DA583F}"/>
              </a:ext>
            </a:extLst>
          </p:cNvPr>
          <p:cNvGrpSpPr/>
          <p:nvPr/>
        </p:nvGrpSpPr>
        <p:grpSpPr>
          <a:xfrm>
            <a:off x="9681780" y="4142437"/>
            <a:ext cx="459845" cy="338554"/>
            <a:chOff x="4033945" y="330026"/>
            <a:chExt cx="561779" cy="435424"/>
          </a:xfrm>
        </p:grpSpPr>
        <p:sp>
          <p:nvSpPr>
            <p:cNvPr id="47" name="Oval 46">
              <a:extLst>
                <a:ext uri="{FF2B5EF4-FFF2-40B4-BE49-F238E27FC236}">
                  <a16:creationId xmlns:a16="http://schemas.microsoft.com/office/drawing/2014/main" id="{F8C83AF5-9C0E-C846-87B5-543BD57591C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TextBox 47">
              <a:extLst>
                <a:ext uri="{FF2B5EF4-FFF2-40B4-BE49-F238E27FC236}">
                  <a16:creationId xmlns:a16="http://schemas.microsoft.com/office/drawing/2014/main" id="{80B28A9E-CD76-5A4B-A9AE-B35EF5568590}"/>
                </a:ext>
              </a:extLst>
            </p:cNvPr>
            <p:cNvSpPr txBox="1"/>
            <p:nvPr/>
          </p:nvSpPr>
          <p:spPr>
            <a:xfrm>
              <a:off x="4033945" y="330026"/>
              <a:ext cx="561779" cy="435424"/>
            </a:xfrm>
            <a:prstGeom prst="rect">
              <a:avLst/>
            </a:prstGeom>
            <a:noFill/>
          </p:spPr>
          <p:txBody>
            <a:bodyPr wrap="square" rtlCol="0">
              <a:spAutoFit/>
            </a:bodyPr>
            <a:lstStyle/>
            <a:p>
              <a:r>
                <a:rPr lang="en-US" sz="1600" dirty="0"/>
                <a:t>11</a:t>
              </a:r>
            </a:p>
          </p:txBody>
        </p:sp>
      </p:grpSp>
      <p:sp>
        <p:nvSpPr>
          <p:cNvPr id="49" name="Rounded Rectangle 8">
            <a:extLst>
              <a:ext uri="{FF2B5EF4-FFF2-40B4-BE49-F238E27FC236}">
                <a16:creationId xmlns:a16="http://schemas.microsoft.com/office/drawing/2014/main" id="{3B1597E5-593A-F14E-B00A-397D8A1E0A8E}"/>
              </a:ext>
            </a:extLst>
          </p:cNvPr>
          <p:cNvSpPr/>
          <p:nvPr/>
        </p:nvSpPr>
        <p:spPr>
          <a:xfrm>
            <a:off x="8570457" y="3764784"/>
            <a:ext cx="2671210" cy="258235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50" name="Group 49">
            <a:extLst>
              <a:ext uri="{FF2B5EF4-FFF2-40B4-BE49-F238E27FC236}">
                <a16:creationId xmlns:a16="http://schemas.microsoft.com/office/drawing/2014/main" id="{1B6A672E-4E70-2743-A549-2A62A8A441A4}"/>
              </a:ext>
            </a:extLst>
          </p:cNvPr>
          <p:cNvGrpSpPr/>
          <p:nvPr/>
        </p:nvGrpSpPr>
        <p:grpSpPr>
          <a:xfrm>
            <a:off x="10193879" y="4666037"/>
            <a:ext cx="516535" cy="338554"/>
            <a:chOff x="4020857" y="315514"/>
            <a:chExt cx="631036" cy="435423"/>
          </a:xfrm>
        </p:grpSpPr>
        <p:sp>
          <p:nvSpPr>
            <p:cNvPr id="51" name="Oval 50">
              <a:extLst>
                <a:ext uri="{FF2B5EF4-FFF2-40B4-BE49-F238E27FC236}">
                  <a16:creationId xmlns:a16="http://schemas.microsoft.com/office/drawing/2014/main" id="{0C75B5A0-B3BC-2F47-B477-D388D36FC64A}"/>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TextBox 51">
              <a:extLst>
                <a:ext uri="{FF2B5EF4-FFF2-40B4-BE49-F238E27FC236}">
                  <a16:creationId xmlns:a16="http://schemas.microsoft.com/office/drawing/2014/main" id="{AF976F58-21E7-6A41-AD60-8933B34FF8E1}"/>
                </a:ext>
              </a:extLst>
            </p:cNvPr>
            <p:cNvSpPr txBox="1"/>
            <p:nvPr/>
          </p:nvSpPr>
          <p:spPr>
            <a:xfrm>
              <a:off x="4020857" y="315514"/>
              <a:ext cx="631036" cy="435423"/>
            </a:xfrm>
            <a:prstGeom prst="rect">
              <a:avLst/>
            </a:prstGeom>
            <a:noFill/>
          </p:spPr>
          <p:txBody>
            <a:bodyPr wrap="square" rtlCol="0">
              <a:spAutoFit/>
            </a:bodyPr>
            <a:lstStyle/>
            <a:p>
              <a:r>
                <a:rPr lang="en-US" sz="1600" dirty="0"/>
                <a:t>15</a:t>
              </a:r>
            </a:p>
          </p:txBody>
        </p:sp>
      </p:grpSp>
      <p:grpSp>
        <p:nvGrpSpPr>
          <p:cNvPr id="53" name="Group 52">
            <a:extLst>
              <a:ext uri="{FF2B5EF4-FFF2-40B4-BE49-F238E27FC236}">
                <a16:creationId xmlns:a16="http://schemas.microsoft.com/office/drawing/2014/main" id="{AD0B151D-9B99-2F48-8375-60BB3C26BB7A}"/>
              </a:ext>
            </a:extLst>
          </p:cNvPr>
          <p:cNvGrpSpPr/>
          <p:nvPr/>
        </p:nvGrpSpPr>
        <p:grpSpPr>
          <a:xfrm>
            <a:off x="8695427" y="5202897"/>
            <a:ext cx="403515" cy="338554"/>
            <a:chOff x="4033946" y="330026"/>
            <a:chExt cx="492962" cy="435424"/>
          </a:xfrm>
        </p:grpSpPr>
        <p:sp>
          <p:nvSpPr>
            <p:cNvPr id="54" name="Oval 53">
              <a:extLst>
                <a:ext uri="{FF2B5EF4-FFF2-40B4-BE49-F238E27FC236}">
                  <a16:creationId xmlns:a16="http://schemas.microsoft.com/office/drawing/2014/main" id="{E8037FA8-49E1-F64A-B9AF-22F94F7B6AF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TextBox 54">
              <a:extLst>
                <a:ext uri="{FF2B5EF4-FFF2-40B4-BE49-F238E27FC236}">
                  <a16:creationId xmlns:a16="http://schemas.microsoft.com/office/drawing/2014/main" id="{56072F97-4B56-3543-83F1-AEB18B869FDA}"/>
                </a:ext>
              </a:extLst>
            </p:cNvPr>
            <p:cNvSpPr txBox="1"/>
            <p:nvPr/>
          </p:nvSpPr>
          <p:spPr>
            <a:xfrm>
              <a:off x="4033946" y="330026"/>
              <a:ext cx="492962" cy="435424"/>
            </a:xfrm>
            <a:prstGeom prst="rect">
              <a:avLst/>
            </a:prstGeom>
            <a:noFill/>
          </p:spPr>
          <p:txBody>
            <a:bodyPr wrap="square" rtlCol="0">
              <a:spAutoFit/>
            </a:bodyPr>
            <a:lstStyle/>
            <a:p>
              <a:r>
                <a:rPr lang="en-US" sz="1600" dirty="0"/>
                <a:t>13</a:t>
              </a:r>
            </a:p>
          </p:txBody>
        </p:sp>
      </p:grpSp>
      <p:cxnSp>
        <p:nvCxnSpPr>
          <p:cNvPr id="56" name="Straight Arrow Connector 55">
            <a:extLst>
              <a:ext uri="{FF2B5EF4-FFF2-40B4-BE49-F238E27FC236}">
                <a16:creationId xmlns:a16="http://schemas.microsoft.com/office/drawing/2014/main" id="{11D2AFE6-0898-C34B-87A3-BBB2070EE10B}"/>
              </a:ext>
            </a:extLst>
          </p:cNvPr>
          <p:cNvCxnSpPr>
            <a:cxnSpLocks/>
            <a:stCxn id="71" idx="0"/>
          </p:cNvCxnSpPr>
          <p:nvPr/>
        </p:nvCxnSpPr>
        <p:spPr>
          <a:xfrm flipV="1">
            <a:off x="10184716" y="4960501"/>
            <a:ext cx="1518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C3A42AE-4DA2-9145-829D-663D2D6E210A}"/>
              </a:ext>
            </a:extLst>
          </p:cNvPr>
          <p:cNvCxnSpPr>
            <a:cxnSpLocks/>
            <a:stCxn id="52" idx="0"/>
            <a:endCxn id="48" idx="2"/>
          </p:cNvCxnSpPr>
          <p:nvPr/>
        </p:nvCxnSpPr>
        <p:spPr>
          <a:xfrm flipH="1" flipV="1">
            <a:off x="9911703" y="4480991"/>
            <a:ext cx="540444" cy="18504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0389CE0C-E604-7843-A71D-61FA2450483D}"/>
              </a:ext>
            </a:extLst>
          </p:cNvPr>
          <p:cNvGrpSpPr/>
          <p:nvPr/>
        </p:nvGrpSpPr>
        <p:grpSpPr>
          <a:xfrm>
            <a:off x="9057922" y="5202897"/>
            <a:ext cx="524924" cy="338554"/>
            <a:chOff x="4025392" y="338513"/>
            <a:chExt cx="641284" cy="435424"/>
          </a:xfrm>
        </p:grpSpPr>
        <p:sp>
          <p:nvSpPr>
            <p:cNvPr id="59" name="Oval 58">
              <a:extLst>
                <a:ext uri="{FF2B5EF4-FFF2-40B4-BE49-F238E27FC236}">
                  <a16:creationId xmlns:a16="http://schemas.microsoft.com/office/drawing/2014/main" id="{561797C1-88EF-B442-9B29-F9B5660C9D0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TextBox 59">
              <a:extLst>
                <a:ext uri="{FF2B5EF4-FFF2-40B4-BE49-F238E27FC236}">
                  <a16:creationId xmlns:a16="http://schemas.microsoft.com/office/drawing/2014/main" id="{10E7C641-F448-7446-936B-819B6EAC6840}"/>
                </a:ext>
              </a:extLst>
            </p:cNvPr>
            <p:cNvSpPr txBox="1"/>
            <p:nvPr/>
          </p:nvSpPr>
          <p:spPr>
            <a:xfrm>
              <a:off x="4025392" y="338513"/>
              <a:ext cx="641284" cy="435424"/>
            </a:xfrm>
            <a:prstGeom prst="rect">
              <a:avLst/>
            </a:prstGeom>
            <a:noFill/>
          </p:spPr>
          <p:txBody>
            <a:bodyPr wrap="square" rtlCol="0">
              <a:spAutoFit/>
            </a:bodyPr>
            <a:lstStyle/>
            <a:p>
              <a:r>
                <a:rPr lang="en-US" sz="1600" dirty="0"/>
                <a:t>14</a:t>
              </a:r>
            </a:p>
          </p:txBody>
        </p:sp>
      </p:grpSp>
      <p:cxnSp>
        <p:nvCxnSpPr>
          <p:cNvPr id="61" name="Straight Arrow Connector 60">
            <a:extLst>
              <a:ext uri="{FF2B5EF4-FFF2-40B4-BE49-F238E27FC236}">
                <a16:creationId xmlns:a16="http://schemas.microsoft.com/office/drawing/2014/main" id="{80F7C0DA-7881-7D41-8F74-EF92129A7B0F}"/>
              </a:ext>
            </a:extLst>
          </p:cNvPr>
          <p:cNvCxnSpPr>
            <a:cxnSpLocks/>
            <a:stCxn id="64" idx="0"/>
            <a:endCxn id="48" idx="2"/>
          </p:cNvCxnSpPr>
          <p:nvPr/>
        </p:nvCxnSpPr>
        <p:spPr>
          <a:xfrm flipV="1">
            <a:off x="9307289" y="4480991"/>
            <a:ext cx="604414" cy="1950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99BDE838-B142-B040-9A92-BF81AB767464}"/>
              </a:ext>
            </a:extLst>
          </p:cNvPr>
          <p:cNvGrpSpPr/>
          <p:nvPr/>
        </p:nvGrpSpPr>
        <p:grpSpPr>
          <a:xfrm>
            <a:off x="9057924" y="4676062"/>
            <a:ext cx="498730" cy="338554"/>
            <a:chOff x="4033946" y="330026"/>
            <a:chExt cx="609284" cy="435424"/>
          </a:xfrm>
        </p:grpSpPr>
        <p:sp>
          <p:nvSpPr>
            <p:cNvPr id="63" name="Oval 62">
              <a:extLst>
                <a:ext uri="{FF2B5EF4-FFF2-40B4-BE49-F238E27FC236}">
                  <a16:creationId xmlns:a16="http://schemas.microsoft.com/office/drawing/2014/main" id="{DA70911C-2515-CF45-A54B-A05A04E697B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TextBox 63">
              <a:extLst>
                <a:ext uri="{FF2B5EF4-FFF2-40B4-BE49-F238E27FC236}">
                  <a16:creationId xmlns:a16="http://schemas.microsoft.com/office/drawing/2014/main" id="{4F152FD3-EE67-3543-97E0-3305E791BA04}"/>
                </a:ext>
              </a:extLst>
            </p:cNvPr>
            <p:cNvSpPr txBox="1"/>
            <p:nvPr/>
          </p:nvSpPr>
          <p:spPr>
            <a:xfrm>
              <a:off x="4033946" y="330026"/>
              <a:ext cx="609284" cy="435424"/>
            </a:xfrm>
            <a:prstGeom prst="rect">
              <a:avLst/>
            </a:prstGeom>
            <a:noFill/>
          </p:spPr>
          <p:txBody>
            <a:bodyPr wrap="square" rtlCol="0">
              <a:spAutoFit/>
            </a:bodyPr>
            <a:lstStyle/>
            <a:p>
              <a:r>
                <a:rPr lang="en-US" sz="1600" dirty="0"/>
                <a:t>12</a:t>
              </a:r>
            </a:p>
          </p:txBody>
        </p:sp>
      </p:grpSp>
      <p:cxnSp>
        <p:nvCxnSpPr>
          <p:cNvPr id="65" name="Straight Arrow Connector 64">
            <a:extLst>
              <a:ext uri="{FF2B5EF4-FFF2-40B4-BE49-F238E27FC236}">
                <a16:creationId xmlns:a16="http://schemas.microsoft.com/office/drawing/2014/main" id="{A31B5131-F53D-6642-B089-E6E3D155D33E}"/>
              </a:ext>
            </a:extLst>
          </p:cNvPr>
          <p:cNvCxnSpPr>
            <a:cxnSpLocks/>
            <a:stCxn id="55" idx="0"/>
            <a:endCxn id="64" idx="2"/>
          </p:cNvCxnSpPr>
          <p:nvPr/>
        </p:nvCxnSpPr>
        <p:spPr>
          <a:xfrm flipV="1">
            <a:off x="8897185" y="5014616"/>
            <a:ext cx="410104"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1394A871-9BE5-8240-B227-C196D8A0FB72}"/>
              </a:ext>
            </a:extLst>
          </p:cNvPr>
          <p:cNvGrpSpPr/>
          <p:nvPr/>
        </p:nvGrpSpPr>
        <p:grpSpPr>
          <a:xfrm>
            <a:off x="10409381" y="5202897"/>
            <a:ext cx="412984" cy="338554"/>
            <a:chOff x="4033945" y="330026"/>
            <a:chExt cx="504530" cy="435424"/>
          </a:xfrm>
        </p:grpSpPr>
        <p:sp>
          <p:nvSpPr>
            <p:cNvPr id="67" name="Oval 66">
              <a:extLst>
                <a:ext uri="{FF2B5EF4-FFF2-40B4-BE49-F238E27FC236}">
                  <a16:creationId xmlns:a16="http://schemas.microsoft.com/office/drawing/2014/main" id="{89FC8B69-E1E1-8945-9B68-14902A59923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TextBox 67">
              <a:extLst>
                <a:ext uri="{FF2B5EF4-FFF2-40B4-BE49-F238E27FC236}">
                  <a16:creationId xmlns:a16="http://schemas.microsoft.com/office/drawing/2014/main" id="{7DC2BE88-C2D4-2148-AC29-AD2E42EE871C}"/>
                </a:ext>
              </a:extLst>
            </p:cNvPr>
            <p:cNvSpPr txBox="1"/>
            <p:nvPr/>
          </p:nvSpPr>
          <p:spPr>
            <a:xfrm>
              <a:off x="4033945" y="330026"/>
              <a:ext cx="504530" cy="435424"/>
            </a:xfrm>
            <a:prstGeom prst="rect">
              <a:avLst/>
            </a:prstGeom>
            <a:noFill/>
          </p:spPr>
          <p:txBody>
            <a:bodyPr wrap="square" rtlCol="0">
              <a:spAutoFit/>
            </a:bodyPr>
            <a:lstStyle/>
            <a:p>
              <a:r>
                <a:rPr lang="en-US" sz="1600" dirty="0"/>
                <a:t>17</a:t>
              </a:r>
            </a:p>
          </p:txBody>
        </p:sp>
      </p:grpSp>
      <p:grpSp>
        <p:nvGrpSpPr>
          <p:cNvPr id="69" name="Group 68">
            <a:extLst>
              <a:ext uri="{FF2B5EF4-FFF2-40B4-BE49-F238E27FC236}">
                <a16:creationId xmlns:a16="http://schemas.microsoft.com/office/drawing/2014/main" id="{14E80FEB-8735-694D-A76A-201A215967F0}"/>
              </a:ext>
            </a:extLst>
          </p:cNvPr>
          <p:cNvGrpSpPr/>
          <p:nvPr/>
        </p:nvGrpSpPr>
        <p:grpSpPr>
          <a:xfrm>
            <a:off x="9978224" y="5202897"/>
            <a:ext cx="412984" cy="338554"/>
            <a:chOff x="4033945" y="330026"/>
            <a:chExt cx="504530" cy="435424"/>
          </a:xfrm>
        </p:grpSpPr>
        <p:sp>
          <p:nvSpPr>
            <p:cNvPr id="70" name="Oval 69">
              <a:extLst>
                <a:ext uri="{FF2B5EF4-FFF2-40B4-BE49-F238E27FC236}">
                  <a16:creationId xmlns:a16="http://schemas.microsoft.com/office/drawing/2014/main" id="{35B4801F-6385-F64F-89C8-AC59FE93885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 name="TextBox 70">
              <a:extLst>
                <a:ext uri="{FF2B5EF4-FFF2-40B4-BE49-F238E27FC236}">
                  <a16:creationId xmlns:a16="http://schemas.microsoft.com/office/drawing/2014/main" id="{422955C0-B136-EE42-A326-3EF12E181233}"/>
                </a:ext>
              </a:extLst>
            </p:cNvPr>
            <p:cNvSpPr txBox="1"/>
            <p:nvPr/>
          </p:nvSpPr>
          <p:spPr>
            <a:xfrm>
              <a:off x="4033945" y="330026"/>
              <a:ext cx="504530" cy="435424"/>
            </a:xfrm>
            <a:prstGeom prst="rect">
              <a:avLst/>
            </a:prstGeom>
            <a:noFill/>
          </p:spPr>
          <p:txBody>
            <a:bodyPr wrap="square" rtlCol="0">
              <a:spAutoFit/>
            </a:bodyPr>
            <a:lstStyle/>
            <a:p>
              <a:r>
                <a:rPr lang="en-US" sz="1600" dirty="0"/>
                <a:t>16</a:t>
              </a:r>
            </a:p>
          </p:txBody>
        </p:sp>
      </p:grpSp>
      <p:cxnSp>
        <p:nvCxnSpPr>
          <p:cNvPr id="72" name="Straight Arrow Connector 71">
            <a:extLst>
              <a:ext uri="{FF2B5EF4-FFF2-40B4-BE49-F238E27FC236}">
                <a16:creationId xmlns:a16="http://schemas.microsoft.com/office/drawing/2014/main" id="{3CAD6502-4333-4042-9610-5C75071050E4}"/>
              </a:ext>
            </a:extLst>
          </p:cNvPr>
          <p:cNvCxnSpPr>
            <a:cxnSpLocks/>
            <a:stCxn id="60" idx="0"/>
            <a:endCxn id="64" idx="2"/>
          </p:cNvCxnSpPr>
          <p:nvPr/>
        </p:nvCxnSpPr>
        <p:spPr>
          <a:xfrm flipH="1" flipV="1">
            <a:off x="9307289" y="5014616"/>
            <a:ext cx="13095"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43FBA9-D5DD-FB4F-ABEB-8B1DDA61311B}"/>
              </a:ext>
            </a:extLst>
          </p:cNvPr>
          <p:cNvCxnSpPr>
            <a:cxnSpLocks/>
            <a:stCxn id="68" idx="0"/>
          </p:cNvCxnSpPr>
          <p:nvPr/>
        </p:nvCxnSpPr>
        <p:spPr>
          <a:xfrm flipH="1" flipV="1">
            <a:off x="10336595" y="4960501"/>
            <a:ext cx="2792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99F2407B-F8FE-144D-83CA-555506CC43C2}"/>
              </a:ext>
            </a:extLst>
          </p:cNvPr>
          <p:cNvGrpSpPr/>
          <p:nvPr/>
        </p:nvGrpSpPr>
        <p:grpSpPr>
          <a:xfrm>
            <a:off x="10392584" y="5876443"/>
            <a:ext cx="432883" cy="338554"/>
            <a:chOff x="4033946" y="330026"/>
            <a:chExt cx="528841" cy="435424"/>
          </a:xfrm>
        </p:grpSpPr>
        <p:sp>
          <p:nvSpPr>
            <p:cNvPr id="75" name="Oval 74">
              <a:extLst>
                <a:ext uri="{FF2B5EF4-FFF2-40B4-BE49-F238E27FC236}">
                  <a16:creationId xmlns:a16="http://schemas.microsoft.com/office/drawing/2014/main" id="{91D4045B-5618-E849-83E8-C5CB6396F548}"/>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6" name="TextBox 75">
              <a:extLst>
                <a:ext uri="{FF2B5EF4-FFF2-40B4-BE49-F238E27FC236}">
                  <a16:creationId xmlns:a16="http://schemas.microsoft.com/office/drawing/2014/main" id="{8E80CFFC-13B7-E449-9F40-61AD23656092}"/>
                </a:ext>
              </a:extLst>
            </p:cNvPr>
            <p:cNvSpPr txBox="1"/>
            <p:nvPr/>
          </p:nvSpPr>
          <p:spPr>
            <a:xfrm>
              <a:off x="4033946" y="330026"/>
              <a:ext cx="528841" cy="435424"/>
            </a:xfrm>
            <a:prstGeom prst="rect">
              <a:avLst/>
            </a:prstGeom>
            <a:noFill/>
          </p:spPr>
          <p:txBody>
            <a:bodyPr wrap="square" rtlCol="0">
              <a:spAutoFit/>
            </a:bodyPr>
            <a:lstStyle/>
            <a:p>
              <a:r>
                <a:rPr lang="en-US" sz="1600" dirty="0"/>
                <a:t>18</a:t>
              </a:r>
            </a:p>
          </p:txBody>
        </p:sp>
      </p:grpSp>
      <p:cxnSp>
        <p:nvCxnSpPr>
          <p:cNvPr id="77" name="Straight Arrow Connector 76">
            <a:extLst>
              <a:ext uri="{FF2B5EF4-FFF2-40B4-BE49-F238E27FC236}">
                <a16:creationId xmlns:a16="http://schemas.microsoft.com/office/drawing/2014/main" id="{1AAF0B07-73E4-9842-938C-F0138CD8ABF6}"/>
              </a:ext>
            </a:extLst>
          </p:cNvPr>
          <p:cNvCxnSpPr>
            <a:cxnSpLocks/>
            <a:stCxn id="76" idx="0"/>
            <a:endCxn id="68" idx="2"/>
          </p:cNvCxnSpPr>
          <p:nvPr/>
        </p:nvCxnSpPr>
        <p:spPr>
          <a:xfrm flipV="1">
            <a:off x="10609026" y="5541451"/>
            <a:ext cx="6847" cy="33499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3DD416A-03BC-2243-8E6D-3C0A4F31143F}"/>
              </a:ext>
            </a:extLst>
          </p:cNvPr>
          <p:cNvSpPr txBox="1"/>
          <p:nvPr/>
        </p:nvSpPr>
        <p:spPr>
          <a:xfrm>
            <a:off x="501594" y="4236379"/>
            <a:ext cx="2880084" cy="1477328"/>
          </a:xfrm>
          <a:prstGeom prst="rect">
            <a:avLst/>
          </a:prstGeom>
          <a:noFill/>
        </p:spPr>
        <p:txBody>
          <a:bodyPr wrap="none" rtlCol="0">
            <a:spAutoFit/>
          </a:bodyPr>
          <a:lstStyle/>
          <a:p>
            <a:r>
              <a:rPr lang="en-US" dirty="0"/>
              <a:t>union(</a:t>
            </a:r>
            <a:r>
              <a:rPr lang="en-US" dirty="0" err="1"/>
              <a:t>valueA</a:t>
            </a:r>
            <a:r>
              <a:rPr lang="en-US" dirty="0"/>
              <a:t>, </a:t>
            </a:r>
            <a:r>
              <a:rPr lang="en-US" dirty="0" err="1"/>
              <a:t>valueB</a:t>
            </a:r>
            <a:r>
              <a:rPr lang="en-US" dirty="0"/>
              <a:t>) {</a:t>
            </a:r>
          </a:p>
          <a:p>
            <a:r>
              <a:rPr lang="en-US" dirty="0"/>
              <a:t>    </a:t>
            </a:r>
            <a:r>
              <a:rPr lang="en-US" dirty="0" err="1"/>
              <a:t>rootA</a:t>
            </a:r>
            <a:r>
              <a:rPr lang="en-US" dirty="0"/>
              <a:t> = </a:t>
            </a:r>
            <a:r>
              <a:rPr lang="en-US" dirty="0" err="1"/>
              <a:t>findSet</a:t>
            </a:r>
            <a:r>
              <a:rPr lang="en-US" dirty="0"/>
              <a:t>(</a:t>
            </a:r>
            <a:r>
              <a:rPr lang="en-US" dirty="0" err="1"/>
              <a:t>valueA</a:t>
            </a:r>
            <a:r>
              <a:rPr lang="en-US" dirty="0"/>
              <a:t>)</a:t>
            </a:r>
          </a:p>
          <a:p>
            <a:r>
              <a:rPr lang="en-US" dirty="0"/>
              <a:t>    </a:t>
            </a:r>
            <a:r>
              <a:rPr lang="en-US" dirty="0" err="1"/>
              <a:t>rootB</a:t>
            </a:r>
            <a:r>
              <a:rPr lang="en-US" dirty="0"/>
              <a:t> = </a:t>
            </a:r>
            <a:r>
              <a:rPr lang="en-US" dirty="0" err="1"/>
              <a:t>findSet</a:t>
            </a:r>
            <a:r>
              <a:rPr lang="en-US" dirty="0"/>
              <a:t>(</a:t>
            </a:r>
            <a:r>
              <a:rPr lang="en-US" dirty="0" err="1"/>
              <a:t>valueB</a:t>
            </a:r>
            <a:r>
              <a:rPr lang="en-US" dirty="0"/>
              <a:t>)</a:t>
            </a:r>
          </a:p>
          <a:p>
            <a:r>
              <a:rPr lang="en-US" dirty="0"/>
              <a:t>    set </a:t>
            </a:r>
            <a:r>
              <a:rPr lang="en-US" dirty="0" err="1"/>
              <a:t>rootA</a:t>
            </a:r>
            <a:r>
              <a:rPr lang="en-US" dirty="0"/>
              <a:t> to point to </a:t>
            </a:r>
            <a:r>
              <a:rPr lang="en-US" dirty="0" err="1"/>
              <a:t>rootB</a:t>
            </a:r>
            <a:endParaRPr lang="en-US" dirty="0"/>
          </a:p>
          <a:p>
            <a:r>
              <a:rPr lang="en-US" dirty="0"/>
              <a:t>}</a:t>
            </a:r>
          </a:p>
        </p:txBody>
      </p:sp>
    </p:spTree>
    <p:extLst>
      <p:ext uri="{BB962C8B-B14F-4D97-AF65-F5344CB8AC3E}">
        <p14:creationId xmlns:p14="http://schemas.microsoft.com/office/powerpoint/2010/main" val="3125435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dirty="0" err="1"/>
              <a:t>QuickUnionBySizeTrees</a:t>
            </a:r>
            <a:endParaRPr lang="en-US" dirty="0"/>
          </a:p>
        </p:txBody>
      </p:sp>
      <p:sp>
        <p:nvSpPr>
          <p:cNvPr id="3" name="Content Placeholder 2"/>
          <p:cNvSpPr>
            <a:spLocks noGrp="1"/>
          </p:cNvSpPr>
          <p:nvPr>
            <p:ph idx="1"/>
          </p:nvPr>
        </p:nvSpPr>
        <p:spPr>
          <a:xfrm>
            <a:off x="575240" y="1463857"/>
            <a:ext cx="11187258" cy="4845504"/>
          </a:xfrm>
        </p:spPr>
        <p:txBody>
          <a:bodyPr/>
          <a:lstStyle/>
          <a:p>
            <a:r>
              <a:rPr lang="en-US" dirty="0">
                <a:solidFill>
                  <a:srgbClr val="B6A479"/>
                </a:solidFill>
              </a:rPr>
              <a:t>Problem: </a:t>
            </a:r>
            <a:r>
              <a:rPr lang="en-US" dirty="0"/>
              <a:t>Trees can be unbalanced (and look linked-list-like) so our </a:t>
            </a:r>
            <a:r>
              <a:rPr lang="en-US" dirty="0" err="1"/>
              <a:t>findSet</a:t>
            </a:r>
            <a:r>
              <a:rPr lang="en-US" dirty="0"/>
              <a:t> runtime can be linear runtime in the worst case (if it’s linked-list like and we </a:t>
            </a:r>
            <a:r>
              <a:rPr lang="en-US" dirty="0" err="1"/>
              <a:t>findSet</a:t>
            </a:r>
            <a:r>
              <a:rPr lang="en-US" dirty="0"/>
              <a:t> a node towards the bottom of the linked list)</a:t>
            </a:r>
          </a:p>
          <a:p>
            <a:r>
              <a:rPr lang="en-US" dirty="0">
                <a:solidFill>
                  <a:srgbClr val="B6A479"/>
                </a:solidFill>
              </a:rPr>
              <a:t>Solution: When </a:t>
            </a:r>
            <a:r>
              <a:rPr lang="en-US" dirty="0" err="1">
                <a:solidFill>
                  <a:srgbClr val="B6A479"/>
                </a:solidFill>
              </a:rPr>
              <a:t>union’ing</a:t>
            </a:r>
            <a:r>
              <a:rPr lang="en-US" dirty="0">
                <a:solidFill>
                  <a:srgbClr val="B6A479"/>
                </a:solidFill>
              </a:rPr>
              <a:t>, choose the parent to be the bigger tree</a:t>
            </a:r>
          </a:p>
          <a:p>
            <a:pPr lvl="1"/>
            <a:r>
              <a:rPr lang="en-US" dirty="0"/>
              <a:t>have the root of each mini-set tree store that tree’s size</a:t>
            </a:r>
          </a:p>
          <a:p>
            <a:pPr lvl="1"/>
            <a:r>
              <a:rPr lang="en-US" b="1" dirty="0"/>
              <a:t>When </a:t>
            </a:r>
            <a:r>
              <a:rPr lang="en-US" b="1" dirty="0" err="1"/>
              <a:t>union’ing</a:t>
            </a:r>
            <a:r>
              <a:rPr lang="en-US" b="1" dirty="0"/>
              <a:t> make the tree with larger size the root (If it’s a tie, pick one arbitrarily)</a:t>
            </a:r>
          </a:p>
          <a:p>
            <a:pPr lvl="1"/>
            <a:r>
              <a:rPr lang="en-US" dirty="0"/>
              <a:t>increase the size of the new mini-set as appropriate</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8</a:t>
            </a:fld>
            <a:endParaRPr lang="en-US"/>
          </a:p>
        </p:txBody>
      </p:sp>
    </p:spTree>
    <p:extLst>
      <p:ext uri="{BB962C8B-B14F-4D97-AF65-F5344CB8AC3E}">
        <p14:creationId xmlns:p14="http://schemas.microsoft.com/office/powerpoint/2010/main" val="114683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dirty="0" err="1"/>
              <a:t>QuickUnionBySizeTrees</a:t>
            </a:r>
            <a:endParaRPr lang="en-US" dirty="0"/>
          </a:p>
        </p:txBody>
      </p:sp>
      <p:sp>
        <p:nvSpPr>
          <p:cNvPr id="3" name="Content Placeholder 2"/>
          <p:cNvSpPr>
            <a:spLocks noGrp="1"/>
          </p:cNvSpPr>
          <p:nvPr>
            <p:ph idx="1"/>
          </p:nvPr>
        </p:nvSpPr>
        <p:spPr>
          <a:xfrm>
            <a:off x="575240" y="1463857"/>
            <a:ext cx="11187258" cy="1820809"/>
          </a:xfrm>
        </p:spPr>
        <p:txBody>
          <a:bodyPr/>
          <a:lstStyle/>
          <a:p>
            <a:r>
              <a:rPr lang="en-US" dirty="0">
                <a:solidFill>
                  <a:srgbClr val="B6A479"/>
                </a:solidFill>
              </a:rPr>
              <a:t>Solution: When </a:t>
            </a:r>
            <a:r>
              <a:rPr lang="en-US" dirty="0" err="1">
                <a:solidFill>
                  <a:srgbClr val="B6A479"/>
                </a:solidFill>
              </a:rPr>
              <a:t>union’ing</a:t>
            </a:r>
            <a:r>
              <a:rPr lang="en-US" dirty="0">
                <a:solidFill>
                  <a:srgbClr val="B6A479"/>
                </a:solidFill>
              </a:rPr>
              <a:t>, choose the parent to be the bigger tree</a:t>
            </a:r>
          </a:p>
          <a:p>
            <a:pPr lvl="1"/>
            <a:r>
              <a:rPr lang="en-US" dirty="0"/>
              <a:t>have the root of each mini-set tree store that tree’s size</a:t>
            </a:r>
          </a:p>
          <a:p>
            <a:pPr lvl="1"/>
            <a:r>
              <a:rPr lang="en-US" b="1" dirty="0"/>
              <a:t>When </a:t>
            </a:r>
            <a:r>
              <a:rPr lang="en-US" b="1" dirty="0" err="1"/>
              <a:t>union’ing</a:t>
            </a:r>
            <a:r>
              <a:rPr lang="en-US" b="1" dirty="0"/>
              <a:t> make the tree with larger size the root (If it’s a tie, pick one arbitrarily)</a:t>
            </a:r>
          </a:p>
          <a:p>
            <a:pPr lvl="1"/>
            <a:r>
              <a:rPr lang="en-US" dirty="0"/>
              <a:t>increase the size of the new mini-set as appropriate</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9</a:t>
            </a:fld>
            <a:endParaRPr lang="en-US"/>
          </a:p>
        </p:txBody>
      </p:sp>
      <p:grpSp>
        <p:nvGrpSpPr>
          <p:cNvPr id="6" name="Group 5"/>
          <p:cNvGrpSpPr/>
          <p:nvPr/>
        </p:nvGrpSpPr>
        <p:grpSpPr>
          <a:xfrm>
            <a:off x="8037600" y="4157068"/>
            <a:ext cx="255198" cy="261610"/>
            <a:chOff x="4033946" y="330026"/>
            <a:chExt cx="369435" cy="378718"/>
          </a:xfrm>
        </p:grpSpPr>
        <p:sp>
          <p:nvSpPr>
            <p:cNvPr id="7" name="Oval 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33946" y="330026"/>
              <a:ext cx="369435" cy="378718"/>
            </a:xfrm>
            <a:prstGeom prst="rect">
              <a:avLst/>
            </a:prstGeom>
            <a:noFill/>
          </p:spPr>
          <p:txBody>
            <a:bodyPr wrap="square" rtlCol="0">
              <a:spAutoFit/>
            </a:bodyPr>
            <a:lstStyle/>
            <a:p>
              <a:r>
                <a:rPr lang="en-US" sz="1100" dirty="0"/>
                <a:t>b</a:t>
              </a:r>
            </a:p>
          </p:txBody>
        </p:sp>
      </p:grpSp>
      <p:sp>
        <p:nvSpPr>
          <p:cNvPr id="9" name="Rounded Rectangle 8"/>
          <p:cNvSpPr/>
          <p:nvPr/>
        </p:nvSpPr>
        <p:spPr>
          <a:xfrm>
            <a:off x="7243253" y="4034678"/>
            <a:ext cx="1395963"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8265610" y="4828676"/>
            <a:ext cx="255198" cy="261610"/>
            <a:chOff x="4033946" y="330026"/>
            <a:chExt cx="369435" cy="378718"/>
          </a:xfrm>
        </p:grpSpPr>
        <p:sp>
          <p:nvSpPr>
            <p:cNvPr id="11" name="Oval 1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3946" y="330026"/>
              <a:ext cx="369435" cy="378718"/>
            </a:xfrm>
            <a:prstGeom prst="rect">
              <a:avLst/>
            </a:prstGeom>
            <a:noFill/>
          </p:spPr>
          <p:txBody>
            <a:bodyPr wrap="square" rtlCol="0">
              <a:spAutoFit/>
            </a:bodyPr>
            <a:lstStyle/>
            <a:p>
              <a:r>
                <a:rPr lang="en-US" sz="1100" dirty="0"/>
                <a:t>d</a:t>
              </a:r>
            </a:p>
          </p:txBody>
        </p:sp>
      </p:grpSp>
      <p:grpSp>
        <p:nvGrpSpPr>
          <p:cNvPr id="13" name="Group 12"/>
          <p:cNvGrpSpPr/>
          <p:nvPr/>
        </p:nvGrpSpPr>
        <p:grpSpPr>
          <a:xfrm>
            <a:off x="8264455" y="5449167"/>
            <a:ext cx="255198" cy="261610"/>
            <a:chOff x="4033946" y="330026"/>
            <a:chExt cx="369435" cy="378718"/>
          </a:xfrm>
        </p:grpSpPr>
        <p:sp>
          <p:nvSpPr>
            <p:cNvPr id="14" name="Oval 1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33946" y="330026"/>
              <a:ext cx="369435" cy="378718"/>
            </a:xfrm>
            <a:prstGeom prst="rect">
              <a:avLst/>
            </a:prstGeom>
            <a:noFill/>
          </p:spPr>
          <p:txBody>
            <a:bodyPr wrap="square" rtlCol="0">
              <a:spAutoFit/>
            </a:bodyPr>
            <a:lstStyle/>
            <a:p>
              <a:r>
                <a:rPr lang="en-US" sz="1100" dirty="0"/>
                <a:t>e</a:t>
              </a:r>
            </a:p>
          </p:txBody>
        </p:sp>
      </p:grpSp>
      <p:cxnSp>
        <p:nvCxnSpPr>
          <p:cNvPr id="16" name="Straight Arrow Connector 15"/>
          <p:cNvCxnSpPr>
            <a:stCxn id="15" idx="0"/>
            <a:endCxn id="12" idx="2"/>
          </p:cNvCxnSpPr>
          <p:nvPr/>
        </p:nvCxnSpPr>
        <p:spPr>
          <a:xfrm flipV="1">
            <a:off x="8392054" y="5090286"/>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828751" y="4829534"/>
            <a:ext cx="255198" cy="261610"/>
            <a:chOff x="4033946" y="330026"/>
            <a:chExt cx="369435" cy="378718"/>
          </a:xfrm>
        </p:grpSpPr>
        <p:sp>
          <p:nvSpPr>
            <p:cNvPr id="18" name="Oval 17"/>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33946" y="330026"/>
              <a:ext cx="369435" cy="378718"/>
            </a:xfrm>
            <a:prstGeom prst="rect">
              <a:avLst/>
            </a:prstGeom>
            <a:noFill/>
          </p:spPr>
          <p:txBody>
            <a:bodyPr wrap="square" rtlCol="0">
              <a:spAutoFit/>
            </a:bodyPr>
            <a:lstStyle/>
            <a:p>
              <a:r>
                <a:rPr lang="en-US" sz="1100" dirty="0"/>
                <a:t>c</a:t>
              </a:r>
            </a:p>
          </p:txBody>
        </p:sp>
      </p:grpSp>
      <p:cxnSp>
        <p:nvCxnSpPr>
          <p:cNvPr id="20" name="Straight Arrow Connector 19"/>
          <p:cNvCxnSpPr>
            <a:stCxn id="19" idx="0"/>
            <a:endCxn id="8" idx="2"/>
          </p:cNvCxnSpPr>
          <p:nvPr/>
        </p:nvCxnSpPr>
        <p:spPr>
          <a:xfrm flipV="1">
            <a:off x="7956350" y="4418678"/>
            <a:ext cx="208849"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0"/>
            <a:endCxn id="8" idx="2"/>
          </p:cNvCxnSpPr>
          <p:nvPr/>
        </p:nvCxnSpPr>
        <p:spPr>
          <a:xfrm flipH="1" flipV="1">
            <a:off x="8165199" y="4418678"/>
            <a:ext cx="228010"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6680569" y="4166535"/>
            <a:ext cx="255198" cy="261610"/>
            <a:chOff x="4033946" y="330026"/>
            <a:chExt cx="369435" cy="378718"/>
          </a:xfrm>
        </p:grpSpPr>
        <p:sp>
          <p:nvSpPr>
            <p:cNvPr id="23" name="Oval 2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033946" y="330026"/>
              <a:ext cx="369435" cy="378718"/>
            </a:xfrm>
            <a:prstGeom prst="rect">
              <a:avLst/>
            </a:prstGeom>
            <a:noFill/>
          </p:spPr>
          <p:txBody>
            <a:bodyPr wrap="square" rtlCol="0">
              <a:spAutoFit/>
            </a:bodyPr>
            <a:lstStyle/>
            <a:p>
              <a:r>
                <a:rPr lang="en-US" sz="1100" dirty="0"/>
                <a:t>a</a:t>
              </a:r>
            </a:p>
          </p:txBody>
        </p:sp>
      </p:grpSp>
      <p:sp>
        <p:nvSpPr>
          <p:cNvPr id="25" name="Rounded Rectangle 24"/>
          <p:cNvSpPr/>
          <p:nvPr/>
        </p:nvSpPr>
        <p:spPr>
          <a:xfrm>
            <a:off x="6527482" y="3982146"/>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300657" y="3630934"/>
            <a:ext cx="867160" cy="369332"/>
          </a:xfrm>
          <a:prstGeom prst="rect">
            <a:avLst/>
          </a:prstGeom>
          <a:noFill/>
        </p:spPr>
        <p:txBody>
          <a:bodyPr wrap="none" rtlCol="0">
            <a:spAutoFit/>
          </a:bodyPr>
          <a:lstStyle/>
          <a:p>
            <a:r>
              <a:rPr lang="en-US" dirty="0"/>
              <a:t>size = 1</a:t>
            </a:r>
          </a:p>
        </p:txBody>
      </p:sp>
      <p:sp>
        <p:nvSpPr>
          <p:cNvPr id="27" name="TextBox 26"/>
          <p:cNvSpPr txBox="1"/>
          <p:nvPr/>
        </p:nvSpPr>
        <p:spPr>
          <a:xfrm>
            <a:off x="7356509" y="3644584"/>
            <a:ext cx="867160" cy="369332"/>
          </a:xfrm>
          <a:prstGeom prst="rect">
            <a:avLst/>
          </a:prstGeom>
          <a:noFill/>
        </p:spPr>
        <p:txBody>
          <a:bodyPr wrap="none" rtlCol="0">
            <a:spAutoFit/>
          </a:bodyPr>
          <a:lstStyle/>
          <a:p>
            <a:r>
              <a:rPr lang="en-US" dirty="0"/>
              <a:t>size = 4</a:t>
            </a:r>
          </a:p>
        </p:txBody>
      </p:sp>
      <p:grpSp>
        <p:nvGrpSpPr>
          <p:cNvPr id="30" name="Group 29">
            <a:extLst>
              <a:ext uri="{FF2B5EF4-FFF2-40B4-BE49-F238E27FC236}">
                <a16:creationId xmlns:a16="http://schemas.microsoft.com/office/drawing/2014/main" id="{42303E31-C3CC-6146-9FD4-D56A4860B14B}"/>
              </a:ext>
            </a:extLst>
          </p:cNvPr>
          <p:cNvGrpSpPr/>
          <p:nvPr/>
        </p:nvGrpSpPr>
        <p:grpSpPr>
          <a:xfrm>
            <a:off x="11080054" y="4157068"/>
            <a:ext cx="255198" cy="261610"/>
            <a:chOff x="4033946" y="330026"/>
            <a:chExt cx="369435" cy="378718"/>
          </a:xfrm>
        </p:grpSpPr>
        <p:sp>
          <p:nvSpPr>
            <p:cNvPr id="31" name="Oval 30">
              <a:extLst>
                <a:ext uri="{FF2B5EF4-FFF2-40B4-BE49-F238E27FC236}">
                  <a16:creationId xmlns:a16="http://schemas.microsoft.com/office/drawing/2014/main" id="{F13BCF25-1EFB-BE4E-BDBD-760447D5850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256DBF1-098F-E94B-8249-9E8A818496C9}"/>
                </a:ext>
              </a:extLst>
            </p:cNvPr>
            <p:cNvSpPr txBox="1"/>
            <p:nvPr/>
          </p:nvSpPr>
          <p:spPr>
            <a:xfrm>
              <a:off x="4033946" y="330026"/>
              <a:ext cx="369435" cy="378718"/>
            </a:xfrm>
            <a:prstGeom prst="rect">
              <a:avLst/>
            </a:prstGeom>
            <a:noFill/>
          </p:spPr>
          <p:txBody>
            <a:bodyPr wrap="square" rtlCol="0">
              <a:spAutoFit/>
            </a:bodyPr>
            <a:lstStyle/>
            <a:p>
              <a:r>
                <a:rPr lang="en-US" sz="1100" dirty="0"/>
                <a:t>b</a:t>
              </a:r>
            </a:p>
          </p:txBody>
        </p:sp>
      </p:grpSp>
      <p:sp>
        <p:nvSpPr>
          <p:cNvPr id="34" name="Rounded Rectangle 33">
            <a:extLst>
              <a:ext uri="{FF2B5EF4-FFF2-40B4-BE49-F238E27FC236}">
                <a16:creationId xmlns:a16="http://schemas.microsoft.com/office/drawing/2014/main" id="{1AFDB7BF-2F91-114B-81A2-67F94D3EC5D2}"/>
              </a:ext>
            </a:extLst>
          </p:cNvPr>
          <p:cNvSpPr/>
          <p:nvPr/>
        </p:nvSpPr>
        <p:spPr>
          <a:xfrm>
            <a:off x="10285707" y="4034678"/>
            <a:ext cx="1395963"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21701EA3-7F00-BB49-847C-F915E2A20511}"/>
              </a:ext>
            </a:extLst>
          </p:cNvPr>
          <p:cNvGrpSpPr/>
          <p:nvPr/>
        </p:nvGrpSpPr>
        <p:grpSpPr>
          <a:xfrm>
            <a:off x="11308064" y="4828676"/>
            <a:ext cx="255198" cy="261610"/>
            <a:chOff x="4033946" y="330026"/>
            <a:chExt cx="369435" cy="378718"/>
          </a:xfrm>
        </p:grpSpPr>
        <p:sp>
          <p:nvSpPr>
            <p:cNvPr id="36" name="Oval 35">
              <a:extLst>
                <a:ext uri="{FF2B5EF4-FFF2-40B4-BE49-F238E27FC236}">
                  <a16:creationId xmlns:a16="http://schemas.microsoft.com/office/drawing/2014/main" id="{6D204076-E3DE-F743-96EB-4B937495CE1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7E37517-DB9E-C644-9C53-836A4BA5301B}"/>
                </a:ext>
              </a:extLst>
            </p:cNvPr>
            <p:cNvSpPr txBox="1"/>
            <p:nvPr/>
          </p:nvSpPr>
          <p:spPr>
            <a:xfrm>
              <a:off x="4033946" y="330026"/>
              <a:ext cx="369435" cy="378718"/>
            </a:xfrm>
            <a:prstGeom prst="rect">
              <a:avLst/>
            </a:prstGeom>
            <a:noFill/>
          </p:spPr>
          <p:txBody>
            <a:bodyPr wrap="square" rtlCol="0">
              <a:spAutoFit/>
            </a:bodyPr>
            <a:lstStyle/>
            <a:p>
              <a:r>
                <a:rPr lang="en-US" sz="1100" dirty="0"/>
                <a:t>d</a:t>
              </a:r>
            </a:p>
          </p:txBody>
        </p:sp>
      </p:grpSp>
      <p:grpSp>
        <p:nvGrpSpPr>
          <p:cNvPr id="38" name="Group 37">
            <a:extLst>
              <a:ext uri="{FF2B5EF4-FFF2-40B4-BE49-F238E27FC236}">
                <a16:creationId xmlns:a16="http://schemas.microsoft.com/office/drawing/2014/main" id="{6B5B0BCC-DCC6-C240-83BA-BDA555670AC3}"/>
              </a:ext>
            </a:extLst>
          </p:cNvPr>
          <p:cNvGrpSpPr/>
          <p:nvPr/>
        </p:nvGrpSpPr>
        <p:grpSpPr>
          <a:xfrm>
            <a:off x="11306909" y="5449167"/>
            <a:ext cx="255198" cy="261610"/>
            <a:chOff x="4033946" y="330026"/>
            <a:chExt cx="369435" cy="378718"/>
          </a:xfrm>
        </p:grpSpPr>
        <p:sp>
          <p:nvSpPr>
            <p:cNvPr id="39" name="Oval 38">
              <a:extLst>
                <a:ext uri="{FF2B5EF4-FFF2-40B4-BE49-F238E27FC236}">
                  <a16:creationId xmlns:a16="http://schemas.microsoft.com/office/drawing/2014/main" id="{755B0241-9A8C-5D46-8D7D-4C7B1F5FEE8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854DDA7-B12C-214D-98D7-08E1792FCC40}"/>
                </a:ext>
              </a:extLst>
            </p:cNvPr>
            <p:cNvSpPr txBox="1"/>
            <p:nvPr/>
          </p:nvSpPr>
          <p:spPr>
            <a:xfrm>
              <a:off x="4033946" y="330026"/>
              <a:ext cx="369435" cy="378718"/>
            </a:xfrm>
            <a:prstGeom prst="rect">
              <a:avLst/>
            </a:prstGeom>
            <a:noFill/>
          </p:spPr>
          <p:txBody>
            <a:bodyPr wrap="square" rtlCol="0">
              <a:spAutoFit/>
            </a:bodyPr>
            <a:lstStyle/>
            <a:p>
              <a:r>
                <a:rPr lang="en-US" sz="1100" dirty="0"/>
                <a:t>e</a:t>
              </a:r>
            </a:p>
          </p:txBody>
        </p:sp>
      </p:grpSp>
      <p:cxnSp>
        <p:nvCxnSpPr>
          <p:cNvPr id="41" name="Straight Arrow Connector 40">
            <a:extLst>
              <a:ext uri="{FF2B5EF4-FFF2-40B4-BE49-F238E27FC236}">
                <a16:creationId xmlns:a16="http://schemas.microsoft.com/office/drawing/2014/main" id="{1E87CC4E-5F79-F949-9E65-B3CA21AEAD87}"/>
              </a:ext>
            </a:extLst>
          </p:cNvPr>
          <p:cNvCxnSpPr>
            <a:stCxn id="40" idx="0"/>
            <a:endCxn id="37" idx="2"/>
          </p:cNvCxnSpPr>
          <p:nvPr/>
        </p:nvCxnSpPr>
        <p:spPr>
          <a:xfrm flipV="1">
            <a:off x="11434508" y="5090286"/>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0FCA3AAB-06F8-9044-BC95-596269856D8A}"/>
              </a:ext>
            </a:extLst>
          </p:cNvPr>
          <p:cNvGrpSpPr/>
          <p:nvPr/>
        </p:nvGrpSpPr>
        <p:grpSpPr>
          <a:xfrm>
            <a:off x="10871205" y="4829534"/>
            <a:ext cx="255198" cy="261610"/>
            <a:chOff x="4033946" y="330026"/>
            <a:chExt cx="369435" cy="378718"/>
          </a:xfrm>
        </p:grpSpPr>
        <p:sp>
          <p:nvSpPr>
            <p:cNvPr id="43" name="Oval 42">
              <a:extLst>
                <a:ext uri="{FF2B5EF4-FFF2-40B4-BE49-F238E27FC236}">
                  <a16:creationId xmlns:a16="http://schemas.microsoft.com/office/drawing/2014/main" id="{5BAD102F-6E7B-284A-A684-240775C4BBA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00E27F3-3312-0245-82C7-A73AE5B7D26B}"/>
                </a:ext>
              </a:extLst>
            </p:cNvPr>
            <p:cNvSpPr txBox="1"/>
            <p:nvPr/>
          </p:nvSpPr>
          <p:spPr>
            <a:xfrm>
              <a:off x="4033946" y="330026"/>
              <a:ext cx="369435" cy="378718"/>
            </a:xfrm>
            <a:prstGeom prst="rect">
              <a:avLst/>
            </a:prstGeom>
            <a:noFill/>
          </p:spPr>
          <p:txBody>
            <a:bodyPr wrap="square" rtlCol="0">
              <a:spAutoFit/>
            </a:bodyPr>
            <a:lstStyle/>
            <a:p>
              <a:r>
                <a:rPr lang="en-US" sz="1100" dirty="0"/>
                <a:t>c</a:t>
              </a:r>
            </a:p>
          </p:txBody>
        </p:sp>
      </p:grpSp>
      <p:cxnSp>
        <p:nvCxnSpPr>
          <p:cNvPr id="45" name="Straight Arrow Connector 44">
            <a:extLst>
              <a:ext uri="{FF2B5EF4-FFF2-40B4-BE49-F238E27FC236}">
                <a16:creationId xmlns:a16="http://schemas.microsoft.com/office/drawing/2014/main" id="{CB07D2D7-B987-5A4E-B5C8-68DD704ECE97}"/>
              </a:ext>
            </a:extLst>
          </p:cNvPr>
          <p:cNvCxnSpPr>
            <a:stCxn id="44" idx="0"/>
            <a:endCxn id="33" idx="2"/>
          </p:cNvCxnSpPr>
          <p:nvPr/>
        </p:nvCxnSpPr>
        <p:spPr>
          <a:xfrm flipV="1">
            <a:off x="10998804" y="4418678"/>
            <a:ext cx="208849"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502BE9B-3E08-6D4B-8192-84BC8A657BD2}"/>
              </a:ext>
            </a:extLst>
          </p:cNvPr>
          <p:cNvCxnSpPr>
            <a:stCxn id="37" idx="0"/>
            <a:endCxn id="33" idx="2"/>
          </p:cNvCxnSpPr>
          <p:nvPr/>
        </p:nvCxnSpPr>
        <p:spPr>
          <a:xfrm flipH="1" flipV="1">
            <a:off x="11207653" y="4418678"/>
            <a:ext cx="228010"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36E0980-A40F-2845-9D57-6C18608DD899}"/>
              </a:ext>
            </a:extLst>
          </p:cNvPr>
          <p:cNvSpPr txBox="1"/>
          <p:nvPr/>
        </p:nvSpPr>
        <p:spPr>
          <a:xfrm>
            <a:off x="10439452" y="3387082"/>
            <a:ext cx="1118704" cy="646331"/>
          </a:xfrm>
          <a:prstGeom prst="rect">
            <a:avLst/>
          </a:prstGeom>
          <a:noFill/>
        </p:spPr>
        <p:txBody>
          <a:bodyPr wrap="none" rtlCol="0">
            <a:spAutoFit/>
          </a:bodyPr>
          <a:lstStyle/>
          <a:p>
            <a:r>
              <a:rPr lang="en-US" dirty="0"/>
              <a:t>size = 5</a:t>
            </a:r>
          </a:p>
          <a:p>
            <a:r>
              <a:rPr lang="en-US" dirty="0"/>
              <a:t>height = 2</a:t>
            </a:r>
          </a:p>
        </p:txBody>
      </p:sp>
      <p:cxnSp>
        <p:nvCxnSpPr>
          <p:cNvPr id="55" name="Straight Arrow Connector 54">
            <a:extLst>
              <a:ext uri="{FF2B5EF4-FFF2-40B4-BE49-F238E27FC236}">
                <a16:creationId xmlns:a16="http://schemas.microsoft.com/office/drawing/2014/main" id="{78DC8C6B-DC0D-774D-9E29-C64F5445FB0C}"/>
              </a:ext>
            </a:extLst>
          </p:cNvPr>
          <p:cNvCxnSpPr>
            <a:cxnSpLocks/>
            <a:endCxn id="33" idx="2"/>
          </p:cNvCxnSpPr>
          <p:nvPr/>
        </p:nvCxnSpPr>
        <p:spPr>
          <a:xfrm flipV="1">
            <a:off x="10550354" y="4418678"/>
            <a:ext cx="657299" cy="50016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F0EE6DD0-2CA2-CE49-AE1B-74F60B0FC6AD}"/>
              </a:ext>
            </a:extLst>
          </p:cNvPr>
          <p:cNvGrpSpPr/>
          <p:nvPr/>
        </p:nvGrpSpPr>
        <p:grpSpPr>
          <a:xfrm>
            <a:off x="10382304" y="4855400"/>
            <a:ext cx="255198" cy="261610"/>
            <a:chOff x="4033946" y="330026"/>
            <a:chExt cx="369435" cy="378718"/>
          </a:xfrm>
        </p:grpSpPr>
        <p:sp>
          <p:nvSpPr>
            <p:cNvPr id="62" name="Oval 61">
              <a:extLst>
                <a:ext uri="{FF2B5EF4-FFF2-40B4-BE49-F238E27FC236}">
                  <a16:creationId xmlns:a16="http://schemas.microsoft.com/office/drawing/2014/main" id="{FC728A44-ADE1-4446-B778-F51097AC540C}"/>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5448BC57-E755-7647-916C-AE429DBEB9B2}"/>
                </a:ext>
              </a:extLst>
            </p:cNvPr>
            <p:cNvSpPr txBox="1"/>
            <p:nvPr/>
          </p:nvSpPr>
          <p:spPr>
            <a:xfrm>
              <a:off x="4033946" y="330026"/>
              <a:ext cx="369435" cy="378718"/>
            </a:xfrm>
            <a:prstGeom prst="rect">
              <a:avLst/>
            </a:prstGeom>
            <a:noFill/>
          </p:spPr>
          <p:txBody>
            <a:bodyPr wrap="square" rtlCol="0">
              <a:spAutoFit/>
            </a:bodyPr>
            <a:lstStyle/>
            <a:p>
              <a:r>
                <a:rPr lang="en-US" sz="1100" dirty="0"/>
                <a:t>a</a:t>
              </a:r>
            </a:p>
          </p:txBody>
        </p:sp>
      </p:grpSp>
      <p:sp>
        <p:nvSpPr>
          <p:cNvPr id="67" name="Right Arrow 66">
            <a:extLst>
              <a:ext uri="{FF2B5EF4-FFF2-40B4-BE49-F238E27FC236}">
                <a16:creationId xmlns:a16="http://schemas.microsoft.com/office/drawing/2014/main" id="{7724709C-1914-8044-9AAD-F8F275B38F9B}"/>
              </a:ext>
            </a:extLst>
          </p:cNvPr>
          <p:cNvSpPr/>
          <p:nvPr/>
        </p:nvSpPr>
        <p:spPr>
          <a:xfrm>
            <a:off x="8631724" y="4013916"/>
            <a:ext cx="1732071" cy="16269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union(</a:t>
            </a:r>
            <a:r>
              <a:rPr lang="en-US" dirty="0" err="1"/>
              <a:t>b,a</a:t>
            </a:r>
            <a:r>
              <a:rPr lang="en-US" dirty="0"/>
              <a:t>)</a:t>
            </a:r>
          </a:p>
        </p:txBody>
      </p:sp>
      <p:grpSp>
        <p:nvGrpSpPr>
          <p:cNvPr id="68" name="Group 67">
            <a:extLst>
              <a:ext uri="{FF2B5EF4-FFF2-40B4-BE49-F238E27FC236}">
                <a16:creationId xmlns:a16="http://schemas.microsoft.com/office/drawing/2014/main" id="{B835C84E-8A6C-F54A-A1CE-268AAFF747F8}"/>
              </a:ext>
            </a:extLst>
          </p:cNvPr>
          <p:cNvGrpSpPr/>
          <p:nvPr/>
        </p:nvGrpSpPr>
        <p:grpSpPr>
          <a:xfrm>
            <a:off x="1935380" y="4191480"/>
            <a:ext cx="255198" cy="261610"/>
            <a:chOff x="4033946" y="330026"/>
            <a:chExt cx="369435" cy="378718"/>
          </a:xfrm>
        </p:grpSpPr>
        <p:sp>
          <p:nvSpPr>
            <p:cNvPr id="69" name="Oval 68">
              <a:extLst>
                <a:ext uri="{FF2B5EF4-FFF2-40B4-BE49-F238E27FC236}">
                  <a16:creationId xmlns:a16="http://schemas.microsoft.com/office/drawing/2014/main" id="{85F65EF7-7CC9-2947-9213-369C63B58DF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6B0D0D3-712F-2B46-8093-AE4D9771C4E7}"/>
                </a:ext>
              </a:extLst>
            </p:cNvPr>
            <p:cNvSpPr txBox="1"/>
            <p:nvPr/>
          </p:nvSpPr>
          <p:spPr>
            <a:xfrm>
              <a:off x="4033946" y="330026"/>
              <a:ext cx="369435" cy="378718"/>
            </a:xfrm>
            <a:prstGeom prst="rect">
              <a:avLst/>
            </a:prstGeom>
            <a:noFill/>
          </p:spPr>
          <p:txBody>
            <a:bodyPr wrap="square" rtlCol="0">
              <a:spAutoFit/>
            </a:bodyPr>
            <a:lstStyle/>
            <a:p>
              <a:r>
                <a:rPr lang="en-US" sz="1100" dirty="0"/>
                <a:t>b</a:t>
              </a:r>
            </a:p>
          </p:txBody>
        </p:sp>
      </p:grpSp>
      <p:sp>
        <p:nvSpPr>
          <p:cNvPr id="71" name="Rounded Rectangle 70">
            <a:extLst>
              <a:ext uri="{FF2B5EF4-FFF2-40B4-BE49-F238E27FC236}">
                <a16:creationId xmlns:a16="http://schemas.microsoft.com/office/drawing/2014/main" id="{DD70886B-714F-A24C-BB26-9504B425AB59}"/>
              </a:ext>
            </a:extLst>
          </p:cNvPr>
          <p:cNvSpPr/>
          <p:nvPr/>
        </p:nvSpPr>
        <p:spPr>
          <a:xfrm>
            <a:off x="1141033" y="4069090"/>
            <a:ext cx="1395963"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228F822-50D7-D140-95F2-B47E46BAF833}"/>
              </a:ext>
            </a:extLst>
          </p:cNvPr>
          <p:cNvGrpSpPr/>
          <p:nvPr/>
        </p:nvGrpSpPr>
        <p:grpSpPr>
          <a:xfrm>
            <a:off x="2163390" y="4863088"/>
            <a:ext cx="255198" cy="261610"/>
            <a:chOff x="4033946" y="330026"/>
            <a:chExt cx="369435" cy="378718"/>
          </a:xfrm>
        </p:grpSpPr>
        <p:sp>
          <p:nvSpPr>
            <p:cNvPr id="73" name="Oval 72">
              <a:extLst>
                <a:ext uri="{FF2B5EF4-FFF2-40B4-BE49-F238E27FC236}">
                  <a16:creationId xmlns:a16="http://schemas.microsoft.com/office/drawing/2014/main" id="{321CB61D-C314-BE4D-A351-05607D7A8EEA}"/>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ECD3E891-59FA-4044-AFDC-04B0E8494A3A}"/>
                </a:ext>
              </a:extLst>
            </p:cNvPr>
            <p:cNvSpPr txBox="1"/>
            <p:nvPr/>
          </p:nvSpPr>
          <p:spPr>
            <a:xfrm>
              <a:off x="4033946" y="330026"/>
              <a:ext cx="369435" cy="378718"/>
            </a:xfrm>
            <a:prstGeom prst="rect">
              <a:avLst/>
            </a:prstGeom>
            <a:noFill/>
          </p:spPr>
          <p:txBody>
            <a:bodyPr wrap="square" rtlCol="0">
              <a:spAutoFit/>
            </a:bodyPr>
            <a:lstStyle/>
            <a:p>
              <a:r>
                <a:rPr lang="en-US" sz="1100" dirty="0"/>
                <a:t>d</a:t>
              </a:r>
            </a:p>
          </p:txBody>
        </p:sp>
      </p:grpSp>
      <p:grpSp>
        <p:nvGrpSpPr>
          <p:cNvPr id="75" name="Group 74">
            <a:extLst>
              <a:ext uri="{FF2B5EF4-FFF2-40B4-BE49-F238E27FC236}">
                <a16:creationId xmlns:a16="http://schemas.microsoft.com/office/drawing/2014/main" id="{CDF79F1A-001E-584B-AFE2-FFB0AF62AFF4}"/>
              </a:ext>
            </a:extLst>
          </p:cNvPr>
          <p:cNvGrpSpPr/>
          <p:nvPr/>
        </p:nvGrpSpPr>
        <p:grpSpPr>
          <a:xfrm>
            <a:off x="2162235" y="5483579"/>
            <a:ext cx="255198" cy="261610"/>
            <a:chOff x="4033946" y="330026"/>
            <a:chExt cx="369435" cy="378718"/>
          </a:xfrm>
        </p:grpSpPr>
        <p:sp>
          <p:nvSpPr>
            <p:cNvPr id="76" name="Oval 75">
              <a:extLst>
                <a:ext uri="{FF2B5EF4-FFF2-40B4-BE49-F238E27FC236}">
                  <a16:creationId xmlns:a16="http://schemas.microsoft.com/office/drawing/2014/main" id="{8EC448D3-3F5D-E34C-ACFC-69D05CC6AE4A}"/>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8BEBE718-7B40-7148-B381-218E45B41137}"/>
                </a:ext>
              </a:extLst>
            </p:cNvPr>
            <p:cNvSpPr txBox="1"/>
            <p:nvPr/>
          </p:nvSpPr>
          <p:spPr>
            <a:xfrm>
              <a:off x="4033946" y="330026"/>
              <a:ext cx="369435" cy="378718"/>
            </a:xfrm>
            <a:prstGeom prst="rect">
              <a:avLst/>
            </a:prstGeom>
            <a:noFill/>
          </p:spPr>
          <p:txBody>
            <a:bodyPr wrap="square" rtlCol="0">
              <a:spAutoFit/>
            </a:bodyPr>
            <a:lstStyle/>
            <a:p>
              <a:r>
                <a:rPr lang="en-US" sz="1100" dirty="0"/>
                <a:t>e</a:t>
              </a:r>
            </a:p>
          </p:txBody>
        </p:sp>
      </p:grpSp>
      <p:cxnSp>
        <p:nvCxnSpPr>
          <p:cNvPr id="78" name="Straight Arrow Connector 77">
            <a:extLst>
              <a:ext uri="{FF2B5EF4-FFF2-40B4-BE49-F238E27FC236}">
                <a16:creationId xmlns:a16="http://schemas.microsoft.com/office/drawing/2014/main" id="{7292596C-84CB-3040-949C-E0E41A3518D1}"/>
              </a:ext>
            </a:extLst>
          </p:cNvPr>
          <p:cNvCxnSpPr>
            <a:stCxn id="77" idx="0"/>
            <a:endCxn id="74" idx="2"/>
          </p:cNvCxnSpPr>
          <p:nvPr/>
        </p:nvCxnSpPr>
        <p:spPr>
          <a:xfrm flipV="1">
            <a:off x="2289834" y="5124698"/>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1FACC7C7-E054-3F49-9EF3-8181AE03DD73}"/>
              </a:ext>
            </a:extLst>
          </p:cNvPr>
          <p:cNvGrpSpPr/>
          <p:nvPr/>
        </p:nvGrpSpPr>
        <p:grpSpPr>
          <a:xfrm>
            <a:off x="1726531" y="4863946"/>
            <a:ext cx="255198" cy="261610"/>
            <a:chOff x="4033946" y="330026"/>
            <a:chExt cx="369435" cy="378718"/>
          </a:xfrm>
        </p:grpSpPr>
        <p:sp>
          <p:nvSpPr>
            <p:cNvPr id="80" name="Oval 79">
              <a:extLst>
                <a:ext uri="{FF2B5EF4-FFF2-40B4-BE49-F238E27FC236}">
                  <a16:creationId xmlns:a16="http://schemas.microsoft.com/office/drawing/2014/main" id="{43E59E4D-73D3-3646-B6E7-278A3F5BF9B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12EB9595-44E8-D04E-9898-584310E69FA6}"/>
                </a:ext>
              </a:extLst>
            </p:cNvPr>
            <p:cNvSpPr txBox="1"/>
            <p:nvPr/>
          </p:nvSpPr>
          <p:spPr>
            <a:xfrm>
              <a:off x="4033946" y="330026"/>
              <a:ext cx="369435" cy="378718"/>
            </a:xfrm>
            <a:prstGeom prst="rect">
              <a:avLst/>
            </a:prstGeom>
            <a:noFill/>
          </p:spPr>
          <p:txBody>
            <a:bodyPr wrap="square" rtlCol="0">
              <a:spAutoFit/>
            </a:bodyPr>
            <a:lstStyle/>
            <a:p>
              <a:r>
                <a:rPr lang="en-US" sz="1100" dirty="0"/>
                <a:t>c</a:t>
              </a:r>
            </a:p>
          </p:txBody>
        </p:sp>
      </p:grpSp>
      <p:cxnSp>
        <p:nvCxnSpPr>
          <p:cNvPr id="82" name="Straight Arrow Connector 81">
            <a:extLst>
              <a:ext uri="{FF2B5EF4-FFF2-40B4-BE49-F238E27FC236}">
                <a16:creationId xmlns:a16="http://schemas.microsoft.com/office/drawing/2014/main" id="{C02CC040-50C3-794E-9082-773FBEE9D82D}"/>
              </a:ext>
            </a:extLst>
          </p:cNvPr>
          <p:cNvCxnSpPr>
            <a:stCxn id="81" idx="0"/>
            <a:endCxn id="70" idx="2"/>
          </p:cNvCxnSpPr>
          <p:nvPr/>
        </p:nvCxnSpPr>
        <p:spPr>
          <a:xfrm flipV="1">
            <a:off x="1854130" y="4453090"/>
            <a:ext cx="208849"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044575E6-C84B-3141-BA6D-BA92739CA38E}"/>
              </a:ext>
            </a:extLst>
          </p:cNvPr>
          <p:cNvCxnSpPr>
            <a:stCxn id="74" idx="0"/>
            <a:endCxn id="70" idx="2"/>
          </p:cNvCxnSpPr>
          <p:nvPr/>
        </p:nvCxnSpPr>
        <p:spPr>
          <a:xfrm flipH="1" flipV="1">
            <a:off x="2062979" y="4453090"/>
            <a:ext cx="228010"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08B28DF2-73DA-CB48-BD30-342D7351FFA5}"/>
              </a:ext>
            </a:extLst>
          </p:cNvPr>
          <p:cNvGrpSpPr/>
          <p:nvPr/>
        </p:nvGrpSpPr>
        <p:grpSpPr>
          <a:xfrm>
            <a:off x="578349" y="4200947"/>
            <a:ext cx="255198" cy="261610"/>
            <a:chOff x="4033946" y="330026"/>
            <a:chExt cx="369435" cy="378718"/>
          </a:xfrm>
        </p:grpSpPr>
        <p:sp>
          <p:nvSpPr>
            <p:cNvPr id="85" name="Oval 84">
              <a:extLst>
                <a:ext uri="{FF2B5EF4-FFF2-40B4-BE49-F238E27FC236}">
                  <a16:creationId xmlns:a16="http://schemas.microsoft.com/office/drawing/2014/main" id="{D6CE7F73-0F05-F44B-AFE7-13996F1F91A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16E17E9E-3575-0045-A2DF-B7C1DD7815D7}"/>
                </a:ext>
              </a:extLst>
            </p:cNvPr>
            <p:cNvSpPr txBox="1"/>
            <p:nvPr/>
          </p:nvSpPr>
          <p:spPr>
            <a:xfrm>
              <a:off x="4033946" y="330026"/>
              <a:ext cx="369435" cy="378718"/>
            </a:xfrm>
            <a:prstGeom prst="rect">
              <a:avLst/>
            </a:prstGeom>
            <a:noFill/>
          </p:spPr>
          <p:txBody>
            <a:bodyPr wrap="square" rtlCol="0">
              <a:spAutoFit/>
            </a:bodyPr>
            <a:lstStyle/>
            <a:p>
              <a:r>
                <a:rPr lang="en-US" sz="1100" dirty="0"/>
                <a:t>a</a:t>
              </a:r>
            </a:p>
          </p:txBody>
        </p:sp>
      </p:grpSp>
      <p:sp>
        <p:nvSpPr>
          <p:cNvPr id="87" name="Rounded Rectangle 86">
            <a:extLst>
              <a:ext uri="{FF2B5EF4-FFF2-40B4-BE49-F238E27FC236}">
                <a16:creationId xmlns:a16="http://schemas.microsoft.com/office/drawing/2014/main" id="{D09E80CD-CEDA-CD43-A87F-CAE8AB47EFB3}"/>
              </a:ext>
            </a:extLst>
          </p:cNvPr>
          <p:cNvSpPr/>
          <p:nvPr/>
        </p:nvSpPr>
        <p:spPr>
          <a:xfrm>
            <a:off x="425262" y="4016558"/>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D455035F-CDAE-574B-A3D5-DAEAEA5F8AB0}"/>
              </a:ext>
            </a:extLst>
          </p:cNvPr>
          <p:cNvSpPr txBox="1"/>
          <p:nvPr/>
        </p:nvSpPr>
        <p:spPr>
          <a:xfrm>
            <a:off x="198437" y="3665346"/>
            <a:ext cx="867160" cy="369332"/>
          </a:xfrm>
          <a:prstGeom prst="rect">
            <a:avLst/>
          </a:prstGeom>
          <a:noFill/>
        </p:spPr>
        <p:txBody>
          <a:bodyPr wrap="none" rtlCol="0">
            <a:spAutoFit/>
          </a:bodyPr>
          <a:lstStyle/>
          <a:p>
            <a:r>
              <a:rPr lang="en-US" dirty="0"/>
              <a:t>size = 1</a:t>
            </a:r>
          </a:p>
        </p:txBody>
      </p:sp>
      <p:sp>
        <p:nvSpPr>
          <p:cNvPr id="89" name="TextBox 88">
            <a:extLst>
              <a:ext uri="{FF2B5EF4-FFF2-40B4-BE49-F238E27FC236}">
                <a16:creationId xmlns:a16="http://schemas.microsoft.com/office/drawing/2014/main" id="{525B06B9-D564-5B46-9FB4-E547EB4655A5}"/>
              </a:ext>
            </a:extLst>
          </p:cNvPr>
          <p:cNvSpPr txBox="1"/>
          <p:nvPr/>
        </p:nvSpPr>
        <p:spPr>
          <a:xfrm>
            <a:off x="1254289" y="3678996"/>
            <a:ext cx="867160" cy="369332"/>
          </a:xfrm>
          <a:prstGeom prst="rect">
            <a:avLst/>
          </a:prstGeom>
          <a:noFill/>
        </p:spPr>
        <p:txBody>
          <a:bodyPr wrap="none" rtlCol="0">
            <a:spAutoFit/>
          </a:bodyPr>
          <a:lstStyle/>
          <a:p>
            <a:r>
              <a:rPr lang="en-US" dirty="0"/>
              <a:t>size = 4</a:t>
            </a:r>
          </a:p>
        </p:txBody>
      </p:sp>
      <p:grpSp>
        <p:nvGrpSpPr>
          <p:cNvPr id="90" name="Group 89">
            <a:extLst>
              <a:ext uri="{FF2B5EF4-FFF2-40B4-BE49-F238E27FC236}">
                <a16:creationId xmlns:a16="http://schemas.microsoft.com/office/drawing/2014/main" id="{9E6BBF8B-A5AE-8C45-9808-6F5A051C92FE}"/>
              </a:ext>
            </a:extLst>
          </p:cNvPr>
          <p:cNvGrpSpPr/>
          <p:nvPr/>
        </p:nvGrpSpPr>
        <p:grpSpPr>
          <a:xfrm>
            <a:off x="4887632" y="4870546"/>
            <a:ext cx="255198" cy="261610"/>
            <a:chOff x="4033946" y="330026"/>
            <a:chExt cx="369435" cy="378718"/>
          </a:xfrm>
        </p:grpSpPr>
        <p:sp>
          <p:nvSpPr>
            <p:cNvPr id="91" name="Oval 90">
              <a:extLst>
                <a:ext uri="{FF2B5EF4-FFF2-40B4-BE49-F238E27FC236}">
                  <a16:creationId xmlns:a16="http://schemas.microsoft.com/office/drawing/2014/main" id="{0ACE1B69-E23E-B946-B67C-71E536161FF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B44B9553-47B1-254E-B8B2-C2CAD781F4F6}"/>
                </a:ext>
              </a:extLst>
            </p:cNvPr>
            <p:cNvSpPr txBox="1"/>
            <p:nvPr/>
          </p:nvSpPr>
          <p:spPr>
            <a:xfrm>
              <a:off x="4033946" y="330026"/>
              <a:ext cx="369435" cy="378718"/>
            </a:xfrm>
            <a:prstGeom prst="rect">
              <a:avLst/>
            </a:prstGeom>
            <a:noFill/>
          </p:spPr>
          <p:txBody>
            <a:bodyPr wrap="square" rtlCol="0">
              <a:spAutoFit/>
            </a:bodyPr>
            <a:lstStyle/>
            <a:p>
              <a:r>
                <a:rPr lang="en-US" sz="1100" dirty="0"/>
                <a:t>b</a:t>
              </a:r>
            </a:p>
          </p:txBody>
        </p:sp>
      </p:grpSp>
      <p:sp>
        <p:nvSpPr>
          <p:cNvPr id="93" name="Rounded Rectangle 92">
            <a:extLst>
              <a:ext uri="{FF2B5EF4-FFF2-40B4-BE49-F238E27FC236}">
                <a16:creationId xmlns:a16="http://schemas.microsoft.com/office/drawing/2014/main" id="{F8DAF3EE-A96C-2B4B-9F34-AC1457EA74E5}"/>
              </a:ext>
            </a:extLst>
          </p:cNvPr>
          <p:cNvSpPr/>
          <p:nvPr/>
        </p:nvSpPr>
        <p:spPr>
          <a:xfrm>
            <a:off x="4183487" y="4069090"/>
            <a:ext cx="1450563" cy="278891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8379B6A7-90F7-144E-A0A8-C815109F5C27}"/>
              </a:ext>
            </a:extLst>
          </p:cNvPr>
          <p:cNvGrpSpPr/>
          <p:nvPr/>
        </p:nvGrpSpPr>
        <p:grpSpPr>
          <a:xfrm>
            <a:off x="5115642" y="5542154"/>
            <a:ext cx="255198" cy="261610"/>
            <a:chOff x="4033946" y="330026"/>
            <a:chExt cx="369435" cy="378718"/>
          </a:xfrm>
        </p:grpSpPr>
        <p:sp>
          <p:nvSpPr>
            <p:cNvPr id="95" name="Oval 94">
              <a:extLst>
                <a:ext uri="{FF2B5EF4-FFF2-40B4-BE49-F238E27FC236}">
                  <a16:creationId xmlns:a16="http://schemas.microsoft.com/office/drawing/2014/main" id="{8F343524-0D3C-AE4A-BE63-E29180188BB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555F76A5-0D32-284E-B86A-5383C595C431}"/>
                </a:ext>
              </a:extLst>
            </p:cNvPr>
            <p:cNvSpPr txBox="1"/>
            <p:nvPr/>
          </p:nvSpPr>
          <p:spPr>
            <a:xfrm>
              <a:off x="4033946" y="330026"/>
              <a:ext cx="369435" cy="378718"/>
            </a:xfrm>
            <a:prstGeom prst="rect">
              <a:avLst/>
            </a:prstGeom>
            <a:noFill/>
          </p:spPr>
          <p:txBody>
            <a:bodyPr wrap="square" rtlCol="0">
              <a:spAutoFit/>
            </a:bodyPr>
            <a:lstStyle/>
            <a:p>
              <a:r>
                <a:rPr lang="en-US" sz="1100" dirty="0"/>
                <a:t>d</a:t>
              </a:r>
            </a:p>
          </p:txBody>
        </p:sp>
      </p:grpSp>
      <p:grpSp>
        <p:nvGrpSpPr>
          <p:cNvPr id="97" name="Group 96">
            <a:extLst>
              <a:ext uri="{FF2B5EF4-FFF2-40B4-BE49-F238E27FC236}">
                <a16:creationId xmlns:a16="http://schemas.microsoft.com/office/drawing/2014/main" id="{A9ECC685-3C8B-F344-82C0-DD890A8D2625}"/>
              </a:ext>
            </a:extLst>
          </p:cNvPr>
          <p:cNvGrpSpPr/>
          <p:nvPr/>
        </p:nvGrpSpPr>
        <p:grpSpPr>
          <a:xfrm>
            <a:off x="5114487" y="6162645"/>
            <a:ext cx="255198" cy="261610"/>
            <a:chOff x="4033946" y="330026"/>
            <a:chExt cx="369435" cy="378718"/>
          </a:xfrm>
        </p:grpSpPr>
        <p:sp>
          <p:nvSpPr>
            <p:cNvPr id="98" name="Oval 97">
              <a:extLst>
                <a:ext uri="{FF2B5EF4-FFF2-40B4-BE49-F238E27FC236}">
                  <a16:creationId xmlns:a16="http://schemas.microsoft.com/office/drawing/2014/main" id="{C0217B23-08DC-244E-9C04-D7407B76C743}"/>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7FB022FE-F65E-4D4B-B21E-27E1AC26233B}"/>
                </a:ext>
              </a:extLst>
            </p:cNvPr>
            <p:cNvSpPr txBox="1"/>
            <p:nvPr/>
          </p:nvSpPr>
          <p:spPr>
            <a:xfrm>
              <a:off x="4033946" y="330026"/>
              <a:ext cx="369435" cy="378718"/>
            </a:xfrm>
            <a:prstGeom prst="rect">
              <a:avLst/>
            </a:prstGeom>
            <a:noFill/>
          </p:spPr>
          <p:txBody>
            <a:bodyPr wrap="square" rtlCol="0">
              <a:spAutoFit/>
            </a:bodyPr>
            <a:lstStyle/>
            <a:p>
              <a:r>
                <a:rPr lang="en-US" sz="1100" dirty="0"/>
                <a:t>e</a:t>
              </a:r>
            </a:p>
          </p:txBody>
        </p:sp>
      </p:grpSp>
      <p:cxnSp>
        <p:nvCxnSpPr>
          <p:cNvPr id="100" name="Straight Arrow Connector 99">
            <a:extLst>
              <a:ext uri="{FF2B5EF4-FFF2-40B4-BE49-F238E27FC236}">
                <a16:creationId xmlns:a16="http://schemas.microsoft.com/office/drawing/2014/main" id="{1AD30226-94B2-834B-88F2-27E0D94D0A80}"/>
              </a:ext>
            </a:extLst>
          </p:cNvPr>
          <p:cNvCxnSpPr>
            <a:stCxn id="99" idx="0"/>
            <a:endCxn id="96" idx="2"/>
          </p:cNvCxnSpPr>
          <p:nvPr/>
        </p:nvCxnSpPr>
        <p:spPr>
          <a:xfrm flipV="1">
            <a:off x="5242086" y="5803764"/>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8DCC073D-2025-5C42-BBEE-5DBE9DE1DACB}"/>
              </a:ext>
            </a:extLst>
          </p:cNvPr>
          <p:cNvGrpSpPr/>
          <p:nvPr/>
        </p:nvGrpSpPr>
        <p:grpSpPr>
          <a:xfrm>
            <a:off x="4678783" y="5543012"/>
            <a:ext cx="255198" cy="261610"/>
            <a:chOff x="4033946" y="330026"/>
            <a:chExt cx="369435" cy="378718"/>
          </a:xfrm>
        </p:grpSpPr>
        <p:sp>
          <p:nvSpPr>
            <p:cNvPr id="102" name="Oval 101">
              <a:extLst>
                <a:ext uri="{FF2B5EF4-FFF2-40B4-BE49-F238E27FC236}">
                  <a16:creationId xmlns:a16="http://schemas.microsoft.com/office/drawing/2014/main" id="{C6937348-C7FE-7B4E-A35F-661A2818F67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63BBB11A-0D15-344F-ACFD-63510E3BDC12}"/>
                </a:ext>
              </a:extLst>
            </p:cNvPr>
            <p:cNvSpPr txBox="1"/>
            <p:nvPr/>
          </p:nvSpPr>
          <p:spPr>
            <a:xfrm>
              <a:off x="4033946" y="330026"/>
              <a:ext cx="369435" cy="378718"/>
            </a:xfrm>
            <a:prstGeom prst="rect">
              <a:avLst/>
            </a:prstGeom>
            <a:noFill/>
          </p:spPr>
          <p:txBody>
            <a:bodyPr wrap="square" rtlCol="0">
              <a:spAutoFit/>
            </a:bodyPr>
            <a:lstStyle/>
            <a:p>
              <a:r>
                <a:rPr lang="en-US" sz="1100" dirty="0"/>
                <a:t>c</a:t>
              </a:r>
            </a:p>
          </p:txBody>
        </p:sp>
      </p:grpSp>
      <p:cxnSp>
        <p:nvCxnSpPr>
          <p:cNvPr id="104" name="Straight Arrow Connector 103">
            <a:extLst>
              <a:ext uri="{FF2B5EF4-FFF2-40B4-BE49-F238E27FC236}">
                <a16:creationId xmlns:a16="http://schemas.microsoft.com/office/drawing/2014/main" id="{499816A5-6E63-EC4B-A942-EDD288041122}"/>
              </a:ext>
            </a:extLst>
          </p:cNvPr>
          <p:cNvCxnSpPr>
            <a:stCxn id="103" idx="0"/>
            <a:endCxn id="92" idx="2"/>
          </p:cNvCxnSpPr>
          <p:nvPr/>
        </p:nvCxnSpPr>
        <p:spPr>
          <a:xfrm flipV="1">
            <a:off x="4806382" y="5132156"/>
            <a:ext cx="208849"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D23145FE-762E-F544-A11F-606895701AE0}"/>
              </a:ext>
            </a:extLst>
          </p:cNvPr>
          <p:cNvCxnSpPr>
            <a:stCxn id="96" idx="0"/>
            <a:endCxn id="92" idx="2"/>
          </p:cNvCxnSpPr>
          <p:nvPr/>
        </p:nvCxnSpPr>
        <p:spPr>
          <a:xfrm flipH="1" flipV="1">
            <a:off x="5015231" y="5132156"/>
            <a:ext cx="228010"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9D5F866D-E78E-D64B-BE08-7887E7C05E05}"/>
              </a:ext>
            </a:extLst>
          </p:cNvPr>
          <p:cNvSpPr txBox="1"/>
          <p:nvPr/>
        </p:nvSpPr>
        <p:spPr>
          <a:xfrm>
            <a:off x="4312094" y="3457710"/>
            <a:ext cx="1171603" cy="646331"/>
          </a:xfrm>
          <a:prstGeom prst="rect">
            <a:avLst/>
          </a:prstGeom>
          <a:noFill/>
        </p:spPr>
        <p:txBody>
          <a:bodyPr wrap="none" rtlCol="0">
            <a:spAutoFit/>
          </a:bodyPr>
          <a:lstStyle/>
          <a:p>
            <a:r>
              <a:rPr lang="en-US" dirty="0"/>
              <a:t>size = 5</a:t>
            </a:r>
          </a:p>
          <a:p>
            <a:r>
              <a:rPr lang="en-US" dirty="0"/>
              <a:t>height = 3 </a:t>
            </a:r>
          </a:p>
        </p:txBody>
      </p:sp>
      <p:grpSp>
        <p:nvGrpSpPr>
          <p:cNvPr id="108" name="Group 107">
            <a:extLst>
              <a:ext uri="{FF2B5EF4-FFF2-40B4-BE49-F238E27FC236}">
                <a16:creationId xmlns:a16="http://schemas.microsoft.com/office/drawing/2014/main" id="{51B7F100-7A96-B54D-9DB8-BB2CC4C8D791}"/>
              </a:ext>
            </a:extLst>
          </p:cNvPr>
          <p:cNvGrpSpPr/>
          <p:nvPr/>
        </p:nvGrpSpPr>
        <p:grpSpPr>
          <a:xfrm>
            <a:off x="4481625" y="4191480"/>
            <a:ext cx="255198" cy="261610"/>
            <a:chOff x="4033948" y="330026"/>
            <a:chExt cx="369435" cy="378718"/>
          </a:xfrm>
        </p:grpSpPr>
        <p:sp>
          <p:nvSpPr>
            <p:cNvPr id="109" name="Oval 108">
              <a:extLst>
                <a:ext uri="{FF2B5EF4-FFF2-40B4-BE49-F238E27FC236}">
                  <a16:creationId xmlns:a16="http://schemas.microsoft.com/office/drawing/2014/main" id="{06B76CAD-375E-2245-AC9D-4F5BA6DC25E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B1BC7273-9A1D-E446-99AF-54F020AF39E9}"/>
                </a:ext>
              </a:extLst>
            </p:cNvPr>
            <p:cNvSpPr txBox="1"/>
            <p:nvPr/>
          </p:nvSpPr>
          <p:spPr>
            <a:xfrm>
              <a:off x="4033948" y="330026"/>
              <a:ext cx="369435" cy="378718"/>
            </a:xfrm>
            <a:prstGeom prst="rect">
              <a:avLst/>
            </a:prstGeom>
            <a:noFill/>
          </p:spPr>
          <p:txBody>
            <a:bodyPr wrap="square" rtlCol="0">
              <a:spAutoFit/>
            </a:bodyPr>
            <a:lstStyle/>
            <a:p>
              <a:r>
                <a:rPr lang="en-US" sz="1100" dirty="0"/>
                <a:t>a</a:t>
              </a:r>
            </a:p>
          </p:txBody>
        </p:sp>
      </p:grpSp>
      <p:sp>
        <p:nvSpPr>
          <p:cNvPr id="111" name="Right Arrow 110">
            <a:extLst>
              <a:ext uri="{FF2B5EF4-FFF2-40B4-BE49-F238E27FC236}">
                <a16:creationId xmlns:a16="http://schemas.microsoft.com/office/drawing/2014/main" id="{EF812A7B-3274-0943-AB8B-26E381964357}"/>
              </a:ext>
            </a:extLst>
          </p:cNvPr>
          <p:cNvSpPr/>
          <p:nvPr/>
        </p:nvSpPr>
        <p:spPr>
          <a:xfrm>
            <a:off x="2529504" y="4048328"/>
            <a:ext cx="1732071" cy="16269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union(</a:t>
            </a:r>
            <a:r>
              <a:rPr lang="en-US" dirty="0" err="1"/>
              <a:t>b,a</a:t>
            </a:r>
            <a:r>
              <a:rPr lang="en-US" dirty="0"/>
              <a:t>)</a:t>
            </a:r>
          </a:p>
        </p:txBody>
      </p:sp>
      <p:sp>
        <p:nvSpPr>
          <p:cNvPr id="112" name="TextBox 111">
            <a:extLst>
              <a:ext uri="{FF2B5EF4-FFF2-40B4-BE49-F238E27FC236}">
                <a16:creationId xmlns:a16="http://schemas.microsoft.com/office/drawing/2014/main" id="{1C5C20E7-EF34-974C-B67F-668B9387EBFE}"/>
              </a:ext>
            </a:extLst>
          </p:cNvPr>
          <p:cNvSpPr txBox="1"/>
          <p:nvPr/>
        </p:nvSpPr>
        <p:spPr>
          <a:xfrm>
            <a:off x="1042416" y="3090672"/>
            <a:ext cx="3009222" cy="369332"/>
          </a:xfrm>
          <a:prstGeom prst="rect">
            <a:avLst/>
          </a:prstGeom>
          <a:noFill/>
        </p:spPr>
        <p:txBody>
          <a:bodyPr wrap="none" rtlCol="0">
            <a:spAutoFit/>
          </a:bodyPr>
          <a:lstStyle/>
          <a:p>
            <a:r>
              <a:rPr lang="en-US" u="sng" dirty="0"/>
              <a:t>possible without union by size</a:t>
            </a:r>
          </a:p>
        </p:txBody>
      </p:sp>
      <p:sp>
        <p:nvSpPr>
          <p:cNvPr id="113" name="TextBox 112">
            <a:extLst>
              <a:ext uri="{FF2B5EF4-FFF2-40B4-BE49-F238E27FC236}">
                <a16:creationId xmlns:a16="http://schemas.microsoft.com/office/drawing/2014/main" id="{F6D7414B-1753-9E48-BAE8-34DF195D2D78}"/>
              </a:ext>
            </a:extLst>
          </p:cNvPr>
          <p:cNvSpPr txBox="1"/>
          <p:nvPr/>
        </p:nvSpPr>
        <p:spPr>
          <a:xfrm>
            <a:off x="7674132" y="3043211"/>
            <a:ext cx="1869486" cy="369332"/>
          </a:xfrm>
          <a:prstGeom prst="rect">
            <a:avLst/>
          </a:prstGeom>
          <a:noFill/>
        </p:spPr>
        <p:txBody>
          <a:bodyPr wrap="none" rtlCol="0">
            <a:spAutoFit/>
          </a:bodyPr>
          <a:lstStyle/>
          <a:p>
            <a:r>
              <a:rPr lang="en-US" u="sng" dirty="0"/>
              <a:t>with union by size</a:t>
            </a:r>
          </a:p>
        </p:txBody>
      </p:sp>
      <p:cxnSp>
        <p:nvCxnSpPr>
          <p:cNvPr id="115" name="Straight Connector 114">
            <a:extLst>
              <a:ext uri="{FF2B5EF4-FFF2-40B4-BE49-F238E27FC236}">
                <a16:creationId xmlns:a16="http://schemas.microsoft.com/office/drawing/2014/main" id="{9BE7C51E-2E32-A64D-965D-D4D111185B04}"/>
              </a:ext>
            </a:extLst>
          </p:cNvPr>
          <p:cNvCxnSpPr>
            <a:stCxn id="3" idx="2"/>
          </p:cNvCxnSpPr>
          <p:nvPr/>
        </p:nvCxnSpPr>
        <p:spPr>
          <a:xfrm flipH="1">
            <a:off x="6168868" y="3284666"/>
            <a:ext cx="1" cy="3510681"/>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47EAE1F4-020E-2B43-ABEE-C1C7BA3ECF20}"/>
              </a:ext>
            </a:extLst>
          </p:cNvPr>
          <p:cNvCxnSpPr/>
          <p:nvPr/>
        </p:nvCxnSpPr>
        <p:spPr>
          <a:xfrm flipH="1" flipV="1">
            <a:off x="4692377" y="4443066"/>
            <a:ext cx="228010"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001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3596</TotalTime>
  <Words>7897</Words>
  <Application>Microsoft Macintosh PowerPoint</Application>
  <PresentationFormat>Widescreen</PresentationFormat>
  <Paragraphs>1489</Paragraphs>
  <Slides>60</Slides>
  <Notes>46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60</vt:i4>
      </vt:variant>
    </vt:vector>
  </HeadingPairs>
  <TitlesOfParts>
    <vt:vector size="71" baseType="lpstr">
      <vt:lpstr>Arial</vt:lpstr>
      <vt:lpstr>Calibri</vt:lpstr>
      <vt:lpstr>Cambria Math</vt:lpstr>
      <vt:lpstr>Courier New</vt:lpstr>
      <vt:lpstr>Segoe UI</vt:lpstr>
      <vt:lpstr>Segoe UI Light</vt:lpstr>
      <vt:lpstr>Segoe UI Semibold</vt:lpstr>
      <vt:lpstr>Segoe UI Semilight</vt:lpstr>
      <vt:lpstr>Tw Cen MT</vt:lpstr>
      <vt:lpstr>Wingdings 3</vt:lpstr>
      <vt:lpstr>Integral</vt:lpstr>
      <vt:lpstr>Lecture 19: Array Disjoint Sets and more Graphs</vt:lpstr>
      <vt:lpstr>Administrivia</vt:lpstr>
      <vt:lpstr>Roadmap</vt:lpstr>
      <vt:lpstr>Disjoint Sets in computer science</vt:lpstr>
      <vt:lpstr>2. QuickUnionTrees implementation: findSet(valueA)</vt:lpstr>
      <vt:lpstr>jumping to nodes:</vt:lpstr>
      <vt:lpstr>2. QuickUnionTrees implementation: union(valueA, valueB)</vt:lpstr>
      <vt:lpstr>3. QuickUnionBySizeTrees</vt:lpstr>
      <vt:lpstr>3. QuickUnionBySizeTrees</vt:lpstr>
      <vt:lpstr>3. QuickUnionBySizeTrees worst case heights</vt:lpstr>
      <vt:lpstr>3. QuickUnionBySizeTrees worst case heights</vt:lpstr>
      <vt:lpstr>3. QuickUnionBySizeTrees worst case heights</vt:lpstr>
      <vt:lpstr>3. QuickUnionBySizeTrees worst case heights</vt:lpstr>
      <vt:lpstr>3. QuickUnionBySizeTrees worst case heights</vt:lpstr>
      <vt:lpstr>3. QuickUnionBySizeTrees worst case heights</vt:lpstr>
      <vt:lpstr>3. QuickUnionBySizeTrees worst case heights</vt:lpstr>
      <vt:lpstr>3. QuickUnionBySizeTrees bad situations are still bounded by the worst case heights</vt:lpstr>
      <vt:lpstr>small aside (just to satisfy curiosity):</vt:lpstr>
      <vt:lpstr>Questions break</vt:lpstr>
      <vt:lpstr>Roadmap</vt:lpstr>
      <vt:lpstr>Modifying Data Structures To Preserve Invariants</vt:lpstr>
      <vt:lpstr>4. QuickUnionBySizeCompressingTrees  Path Compression: Idea</vt:lpstr>
      <vt:lpstr>4. QuickUnionBySizeCompressingTrees  Path Compression: Example</vt:lpstr>
      <vt:lpstr>4. QuickUnionBySizeCompressingTrees  Path Compression: Details and Runtime</vt:lpstr>
      <vt:lpstr>4. QuickUnionBySizeCompressingTrees  Subtleties of Path Compression</vt:lpstr>
      <vt:lpstr>PowerPoint Presentation</vt:lpstr>
      <vt:lpstr>4. QuickUnionBySizeCompressingTrees methods recap</vt:lpstr>
      <vt:lpstr>Questions break</vt:lpstr>
      <vt:lpstr>Roadmap</vt:lpstr>
      <vt:lpstr>5. ArrayQuickUnionBySizeCompressing Array implementation motivation</vt:lpstr>
      <vt:lpstr>5. ArrayQuickUnionBySizeCompressing  What are we going to put in the array and what is it going to mean?</vt:lpstr>
      <vt:lpstr>5. ArrayQuickUnionBySizeCompressing big idea: at each node’s position, store the index of the parent node</vt:lpstr>
      <vt:lpstr>5. ArrayQuickUnionBySizeCompressing big idea: at each node’s position, store the index of the parent node</vt:lpstr>
      <vt:lpstr>5. ArrayQuickUnionBySizeCompressing big idea: at each node’s position, store the index of the parent node  (practice)</vt:lpstr>
      <vt:lpstr>5. ArrayQuickUnionBySizeCompressing big idea: at each node’s position, store the index of the parent node</vt:lpstr>
      <vt:lpstr>5. ArrayQuickUnionBySizeCompressing big idea: at each node’s position, store the index of the parent node</vt:lpstr>
      <vt:lpstr>5. ArrayQuickUnionBySizeCompressing big idea: at each node’s position, store the index of the parent node</vt:lpstr>
      <vt:lpstr>5. ArrayQuickUnionBySizeCompressing big idea: at each node’s position, store the index of the parent node</vt:lpstr>
      <vt:lpstr>5. ArrayQuickUnionBySizeCompressing big idea: at each node’s position, store the index of the parent node</vt:lpstr>
      <vt:lpstr>5. ArrayQuickUnionBySizeCompressing findSet()</vt:lpstr>
      <vt:lpstr>5. ArrayQuickUnionBySizeCompressing findSet(): (Looking up the index for a given value)</vt:lpstr>
      <vt:lpstr>5. ArrayQuickUnionBySizeCompressing findSet(): (What do we store at the root position so we know when to stop?)</vt:lpstr>
      <vt:lpstr>5. ArrayQuickUnionBySizeCompressing findSet(): (What do we store at the root position so we know when to stop?)</vt:lpstr>
      <vt:lpstr>5. ArrayQuickUnionBySizeCompressing findSet(): full details</vt:lpstr>
      <vt:lpstr>5. ArrayQuickUnionBySizeCompressing practice: findSet(s)</vt:lpstr>
      <vt:lpstr>5. ArrayQuickUnionBySizeCompressing practice: findSet(s)</vt:lpstr>
      <vt:lpstr>5. ArrayQuickUnionBySizeCompressing union</vt:lpstr>
      <vt:lpstr>5. ArrayQuickUnionBySizeCompressing union</vt:lpstr>
      <vt:lpstr>5. ArrayQuickUnionBySizeCompressing union</vt:lpstr>
      <vt:lpstr>5. ArrayQuickUnionBySizeCompressing union</vt:lpstr>
      <vt:lpstr>5. ArrayQuickUnionBySizeCompressing union</vt:lpstr>
      <vt:lpstr>5. ArrayQuickUnionBySizeCompressing union (practice)</vt:lpstr>
      <vt:lpstr>5. ArrayQuickUnionBySizeCompressing big ideas summary</vt:lpstr>
      <vt:lpstr>Questions?</vt:lpstr>
      <vt:lpstr>Graph Algorithms Review</vt:lpstr>
      <vt:lpstr>BFS/DFS runtime</vt:lpstr>
      <vt:lpstr>Dijkstra’s Runtime</vt:lpstr>
      <vt:lpstr>Prim’s Runtime</vt:lpstr>
      <vt:lpstr>Kruskal’s Runtime</vt:lpstr>
      <vt:lpstr>Graph problems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Kasey Champion</cp:lastModifiedBy>
  <cp:revision>240</cp:revision>
  <cp:lastPrinted>2020-05-13T15:23:30Z</cp:lastPrinted>
  <dcterms:created xsi:type="dcterms:W3CDTF">2018-03-22T00:41:11Z</dcterms:created>
  <dcterms:modified xsi:type="dcterms:W3CDTF">2020-05-14T03:54:03Z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