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5"/>
  </p:notesMasterIdLst>
  <p:sldIdLst>
    <p:sldId id="256" r:id="rId2"/>
    <p:sldId id="257" r:id="rId3"/>
    <p:sldId id="420" r:id="rId4"/>
    <p:sldId id="412" r:id="rId5"/>
    <p:sldId id="298" r:id="rId6"/>
    <p:sldId id="433" r:id="rId7"/>
    <p:sldId id="394" r:id="rId8"/>
    <p:sldId id="391" r:id="rId9"/>
    <p:sldId id="392" r:id="rId10"/>
    <p:sldId id="393" r:id="rId11"/>
    <p:sldId id="432" r:id="rId12"/>
    <p:sldId id="395" r:id="rId13"/>
    <p:sldId id="434" r:id="rId14"/>
    <p:sldId id="396" r:id="rId15"/>
    <p:sldId id="436" r:id="rId16"/>
    <p:sldId id="415" r:id="rId17"/>
    <p:sldId id="421" r:id="rId18"/>
    <p:sldId id="418" r:id="rId19"/>
    <p:sldId id="419" r:id="rId20"/>
    <p:sldId id="422" r:id="rId21"/>
    <p:sldId id="424" r:id="rId22"/>
    <p:sldId id="425" r:id="rId23"/>
    <p:sldId id="426" r:id="rId24"/>
    <p:sldId id="427" r:id="rId25"/>
    <p:sldId id="428" r:id="rId26"/>
    <p:sldId id="429" r:id="rId27"/>
    <p:sldId id="430" r:id="rId28"/>
    <p:sldId id="431" r:id="rId29"/>
    <p:sldId id="291" r:id="rId30"/>
    <p:sldId id="292" r:id="rId31"/>
    <p:sldId id="276" r:id="rId32"/>
    <p:sldId id="278" r:id="rId33"/>
    <p:sldId id="27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3282"/>
    <a:srgbClr val="B6A479"/>
    <a:srgbClr val="9B8ABE"/>
    <a:srgbClr val="7C5FAA"/>
    <a:srgbClr val="9383B2"/>
    <a:srgbClr val="8868B8"/>
    <a:srgbClr val="D8D8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93" autoAdjust="0"/>
    <p:restoredTop sz="94404"/>
  </p:normalViewPr>
  <p:slideViewPr>
    <p:cSldViewPr snapToGrid="0">
      <p:cViewPr varScale="1">
        <p:scale>
          <a:sx n="87" d="100"/>
          <a:sy n="87" d="100"/>
        </p:scale>
        <p:origin x="24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5/11/20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5</a:t>
            </a:fld>
            <a:endParaRPr lang="en-US"/>
          </a:p>
        </p:txBody>
      </p:sp>
    </p:spTree>
    <p:extLst>
      <p:ext uri="{BB962C8B-B14F-4D97-AF65-F5344CB8AC3E}">
        <p14:creationId xmlns:p14="http://schemas.microsoft.com/office/powerpoint/2010/main" val="3607103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6</a:t>
            </a:fld>
            <a:endParaRPr lang="en-US"/>
          </a:p>
        </p:txBody>
      </p:sp>
    </p:spTree>
    <p:extLst>
      <p:ext uri="{BB962C8B-B14F-4D97-AF65-F5344CB8AC3E}">
        <p14:creationId xmlns:p14="http://schemas.microsoft.com/office/powerpoint/2010/main" val="2033634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 words are the values – for example </a:t>
            </a:r>
            <a:r>
              <a:rPr lang="en-US" dirty="0" err="1"/>
              <a:t>sherdil</a:t>
            </a:r>
            <a:r>
              <a:rPr lang="en-US" dirty="0"/>
              <a:t> is a value in this disjoint set and is in the set # 1. Sarah is in the same set.</a:t>
            </a:r>
          </a:p>
          <a:p>
            <a:br>
              <a:rPr lang="en-US" dirty="0"/>
            </a:br>
            <a:r>
              <a:rPr lang="en-US" dirty="0"/>
              <a:t>Ask for questions here after this slide</a:t>
            </a:r>
          </a:p>
        </p:txBody>
      </p:sp>
      <p:sp>
        <p:nvSpPr>
          <p:cNvPr id="4" name="Slide Number Placeholder 3"/>
          <p:cNvSpPr>
            <a:spLocks noGrp="1"/>
          </p:cNvSpPr>
          <p:nvPr>
            <p:ph type="sldNum" sz="quarter" idx="5"/>
          </p:nvPr>
        </p:nvSpPr>
        <p:spPr/>
        <p:txBody>
          <a:bodyPr/>
          <a:lstStyle/>
          <a:p>
            <a:fld id="{93B336D0-BB87-4158-9DDA-BA914A234D18}" type="slidenum">
              <a:rPr lang="en-US" smtClean="0"/>
              <a:t>20</a:t>
            </a:fld>
            <a:endParaRPr lang="en-US"/>
          </a:p>
        </p:txBody>
      </p:sp>
    </p:spTree>
    <p:extLst>
      <p:ext uri="{BB962C8B-B14F-4D97-AF65-F5344CB8AC3E}">
        <p14:creationId xmlns:p14="http://schemas.microsoft.com/office/powerpoint/2010/main" val="1866313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29</a:t>
            </a:fld>
            <a:endParaRPr lang="en-US"/>
          </a:p>
        </p:txBody>
      </p:sp>
    </p:spTree>
    <p:extLst>
      <p:ext uri="{BB962C8B-B14F-4D97-AF65-F5344CB8AC3E}">
        <p14:creationId xmlns:p14="http://schemas.microsoft.com/office/powerpoint/2010/main" val="14606178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rgbClr val="4C3282"/>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5/11/20</a:t>
            </a:fld>
            <a:endParaRPr lang="en-US"/>
          </a:p>
        </p:txBody>
      </p:sp>
      <p:sp>
        <p:nvSpPr>
          <p:cNvPr id="5" name="Footer Placeholder 4"/>
          <p:cNvSpPr>
            <a:spLocks noGrp="1"/>
          </p:cNvSpPr>
          <p:nvPr>
            <p:ph type="ftr" sz="quarter" idx="11"/>
          </p:nvPr>
        </p:nvSpPr>
        <p:spPr/>
        <p:txBody>
          <a:bodyPr/>
          <a:lstStyle/>
          <a:p>
            <a:r>
              <a:rPr lang="en-US" dirty="0"/>
              <a:t>CSE 373 20 SP – champion &amp; Chun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5/11/20</a:t>
            </a:fld>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9B8ABE"/>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Footer Placeholder 4">
            <a:extLst>
              <a:ext uri="{FF2B5EF4-FFF2-40B4-BE49-F238E27FC236}">
                <a16:creationId xmlns:a16="http://schemas.microsoft.com/office/drawing/2014/main" id="{74F733CC-2D13-824F-AEF8-39DA701BC1AC}"/>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9B103AF7-7F9E-4DED-8350-19E450CADE01}" type="datetime1">
              <a:rPr lang="en-US" smtClean="0"/>
              <a:t>5/11/20</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s-ES"/>
              <a:t>CSE 373 Su 19 - Robbie Weber</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30461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5/11/20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
        <p:nvSpPr>
          <p:cNvPr id="7" name="Footer Placeholder 4">
            <a:extLst>
              <a:ext uri="{FF2B5EF4-FFF2-40B4-BE49-F238E27FC236}">
                <a16:creationId xmlns:a16="http://schemas.microsoft.com/office/drawing/2014/main" id="{FAD07D74-53B6-9B44-9C63-9C53606CCCE4}"/>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rgbClr val="4C328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5/11/20</a:t>
            </a:fld>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B6A479"/>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4">
            <a:extLst>
              <a:ext uri="{FF2B5EF4-FFF2-40B4-BE49-F238E27FC236}">
                <a16:creationId xmlns:a16="http://schemas.microsoft.com/office/drawing/2014/main" id="{CDD50A81-8BE9-D24F-8051-3C47A232F9BA}"/>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5/11/20</a:t>
            </a:fld>
            <a:endParaRPr lang="en-US"/>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9" name="Footer Placeholder 4">
            <a:extLst>
              <a:ext uri="{FF2B5EF4-FFF2-40B4-BE49-F238E27FC236}">
                <a16:creationId xmlns:a16="http://schemas.microsoft.com/office/drawing/2014/main" id="{84C79F73-CB83-CC46-B32F-110390BFABF9}"/>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5/11/20</a:t>
            </a:fld>
            <a:endParaRPr lang="en-US"/>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4">
            <a:extLst>
              <a:ext uri="{FF2B5EF4-FFF2-40B4-BE49-F238E27FC236}">
                <a16:creationId xmlns:a16="http://schemas.microsoft.com/office/drawing/2014/main" id="{ED218A38-B533-C44C-93C0-7FA065138AD7}"/>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5/11/20</a:t>
            </a:fld>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
        <p:nvSpPr>
          <p:cNvPr id="6" name="Footer Placeholder 4">
            <a:extLst>
              <a:ext uri="{FF2B5EF4-FFF2-40B4-BE49-F238E27FC236}">
                <a16:creationId xmlns:a16="http://schemas.microsoft.com/office/drawing/2014/main" id="{707518B3-4C56-B448-876C-523CD643AEFE}"/>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5/11/20</a:t>
            </a:fld>
            <a:endParaRPr lang="en-US"/>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
        <p:nvSpPr>
          <p:cNvPr id="5" name="Footer Placeholder 4">
            <a:extLst>
              <a:ext uri="{FF2B5EF4-FFF2-40B4-BE49-F238E27FC236}">
                <a16:creationId xmlns:a16="http://schemas.microsoft.com/office/drawing/2014/main" id="{3A597237-8715-0546-B73C-FA4FA3EF62C6}"/>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5/11/20</a:t>
            </a:fld>
            <a:endParaRPr lang="en-US"/>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D5280ACE-6E37-3141-B1D1-2410877D61D3}"/>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5/11/20</a:t>
            </a:fld>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9B8ABE"/>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ooter Placeholder 4">
            <a:extLst>
              <a:ext uri="{FF2B5EF4-FFF2-40B4-BE49-F238E27FC236}">
                <a16:creationId xmlns:a16="http://schemas.microsoft.com/office/drawing/2014/main" id="{D592CFEE-7A32-6144-BECB-B8B06391849D}"/>
              </a:ext>
            </a:extLst>
          </p:cNvPr>
          <p:cNvSpPr>
            <a:spLocks noGrp="1"/>
          </p:cNvSpPr>
          <p:nvPr>
            <p:ph type="ftr" sz="quarter" idx="11"/>
          </p:nvPr>
        </p:nvSpPr>
        <p:spPr>
          <a:xfrm>
            <a:off x="4842742" y="6544402"/>
            <a:ext cx="5901459" cy="274320"/>
          </a:xfrm>
        </p:spPr>
        <p:txBody>
          <a:bodyPr/>
          <a:lstStyle/>
          <a:p>
            <a:r>
              <a:rPr lang="en-US" dirty="0"/>
              <a:t>CSE 373 20 SP – champion &amp; Chun</a:t>
            </a:r>
          </a:p>
        </p:txBody>
      </p: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20B1D116-9EEC-4608-812B-930500586DFA}" type="datetime1">
              <a:rPr lang="en-US" smtClean="0"/>
              <a:pPr/>
              <a:t>5/11/20</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rgbClr val="B6A479"/>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rgbClr val="B6A479"/>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B191F82-15E6-F349-8A3D-4B4FFFC58E28}"/>
              </a:ext>
            </a:extLst>
          </p:cNvPr>
          <p:cNvSpPr/>
          <p:nvPr userDrawn="1"/>
        </p:nvSpPr>
        <p:spPr>
          <a:xfrm>
            <a:off x="-914400" y="0"/>
            <a:ext cx="914400" cy="914400"/>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9FA9E24-0349-D242-A7B1-11303AD41C24}"/>
              </a:ext>
            </a:extLst>
          </p:cNvPr>
          <p:cNvSpPr/>
          <p:nvPr userDrawn="1"/>
        </p:nvSpPr>
        <p:spPr>
          <a:xfrm>
            <a:off x="-914400" y="914400"/>
            <a:ext cx="914400" cy="914400"/>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1E56B35-F607-3748-B5F2-0667175BB481}"/>
              </a:ext>
            </a:extLst>
          </p:cNvPr>
          <p:cNvSpPr/>
          <p:nvPr userDrawn="1"/>
        </p:nvSpPr>
        <p:spPr>
          <a:xfrm>
            <a:off x="-914400" y="1840457"/>
            <a:ext cx="914400" cy="914400"/>
          </a:xfrm>
          <a:prstGeom prst="rect">
            <a:avLst/>
          </a:prstGeom>
          <a:solidFill>
            <a:srgbClr val="7C5FAA"/>
          </a:solidFill>
          <a:ln>
            <a:solidFill>
              <a:srgbClr val="7C5F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F0C8F48-EE4F-0249-BE10-1C1B8834D291}"/>
              </a:ext>
            </a:extLst>
          </p:cNvPr>
          <p:cNvSpPr/>
          <p:nvPr userDrawn="1"/>
        </p:nvSpPr>
        <p:spPr>
          <a:xfrm>
            <a:off x="-914400" y="2754857"/>
            <a:ext cx="914400" cy="914400"/>
          </a:xfrm>
          <a:prstGeom prst="rect">
            <a:avLst/>
          </a:prstGeom>
          <a:solidFill>
            <a:srgbClr val="9B8ABE"/>
          </a:solidFill>
          <a:ln>
            <a:solidFill>
              <a:srgbClr val="9B8A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rgbClr val="4C3282"/>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ggLyKfBTABo" TargetMode="External"/><Relationship Id="rId2" Type="http://schemas.openxmlformats.org/officeDocument/2006/relationships/hyperlink" Target="https://www.youtube.com/watch?v=6uq0cQZOyo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stackoverflow.com/questions/1195872/when-should-i-use-kruskal-as-opposed-to-prim-and-vice-vers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reddit.com/r/udub/comments/gffvse/ive_crashed_and_my_motivation_is_dead/" TargetMode="External"/><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17: </a:t>
            </a:r>
            <a:r>
              <a:rPr lang="en-US"/>
              <a:t>Minimum Spanning Trees</a:t>
            </a:r>
            <a:endParaRPr lang="en-US" dirty="0"/>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10</a:t>
            </a:fld>
            <a:endParaRPr lang="en-US"/>
          </a:p>
        </p:txBody>
      </p:sp>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99288" y="457803"/>
            <a:ext cx="534408" cy="369332"/>
          </a:xfrm>
          <a:prstGeom prst="rect">
            <a:avLst/>
          </a:prstGeom>
          <a:noFill/>
        </p:spPr>
        <p:txBody>
          <a:bodyPr wrap="square" rtlCol="0">
            <a:spAutoFit/>
          </a:bodyPr>
          <a:lstStyle/>
          <a:p>
            <a:r>
              <a:rPr lang="en-US" dirty="0"/>
              <a:t>50</a:t>
            </a:r>
          </a:p>
        </p:txBody>
      </p:sp>
      <p:sp>
        <p:nvSpPr>
          <p:cNvPr id="24" name="TextBox 23"/>
          <p:cNvSpPr txBox="1"/>
          <p:nvPr/>
        </p:nvSpPr>
        <p:spPr>
          <a:xfrm>
            <a:off x="9482200" y="840373"/>
            <a:ext cx="317944" cy="369667"/>
          </a:xfrm>
          <a:prstGeom prst="rect">
            <a:avLst/>
          </a:prstGeom>
          <a:noFill/>
        </p:spPr>
        <p:txBody>
          <a:bodyPr wrap="square" rtlCol="0">
            <a:spAutoFit/>
          </a:bodyPr>
          <a:lstStyle/>
          <a:p>
            <a:r>
              <a:rPr lang="en-US" dirty="0"/>
              <a:t>6</a:t>
            </a:r>
          </a:p>
        </p:txBody>
      </p:sp>
      <p:sp>
        <p:nvSpPr>
          <p:cNvPr id="25" name="TextBox 24"/>
          <p:cNvSpPr txBox="1"/>
          <p:nvPr/>
        </p:nvSpPr>
        <p:spPr>
          <a:xfrm>
            <a:off x="9342879" y="1315425"/>
            <a:ext cx="317944" cy="369667"/>
          </a:xfrm>
          <a:prstGeom prst="rect">
            <a:avLst/>
          </a:prstGeom>
          <a:noFill/>
        </p:spPr>
        <p:txBody>
          <a:bodyPr wrap="square" rtlCol="0">
            <a:spAutoFit/>
          </a:bodyPr>
          <a:lstStyle/>
          <a:p>
            <a:r>
              <a:rPr lang="en-US" dirty="0"/>
              <a:t>3</a:t>
            </a:r>
          </a:p>
        </p:txBody>
      </p:sp>
      <p:sp>
        <p:nvSpPr>
          <p:cNvPr id="26" name="TextBox 25"/>
          <p:cNvSpPr txBox="1"/>
          <p:nvPr/>
        </p:nvSpPr>
        <p:spPr>
          <a:xfrm>
            <a:off x="7997348" y="1880736"/>
            <a:ext cx="317944" cy="369667"/>
          </a:xfrm>
          <a:prstGeom prst="rect">
            <a:avLst/>
          </a:prstGeom>
          <a:noFill/>
        </p:spPr>
        <p:txBody>
          <a:bodyPr wrap="square" rtlCol="0">
            <a:spAutoFit/>
          </a:bodyPr>
          <a:lstStyle/>
          <a:p>
            <a:r>
              <a:rPr lang="en-US" dirty="0"/>
              <a:t>4</a:t>
            </a:r>
          </a:p>
        </p:txBody>
      </p:sp>
      <p:sp>
        <p:nvSpPr>
          <p:cNvPr id="27" name="TextBox 26"/>
          <p:cNvSpPr txBox="1"/>
          <p:nvPr/>
        </p:nvSpPr>
        <p:spPr>
          <a:xfrm>
            <a:off x="7750239" y="2774690"/>
            <a:ext cx="317944" cy="369667"/>
          </a:xfrm>
          <a:prstGeom prst="rect">
            <a:avLst/>
          </a:prstGeom>
          <a:noFill/>
        </p:spPr>
        <p:txBody>
          <a:bodyPr wrap="square" rtlCol="0">
            <a:spAutoFit/>
          </a:bodyPr>
          <a:lstStyle/>
          <a:p>
            <a:r>
              <a:rPr lang="en-US" dirty="0"/>
              <a:t>7</a:t>
            </a:r>
          </a:p>
        </p:txBody>
      </p:sp>
      <p:sp>
        <p:nvSpPr>
          <p:cNvPr id="28" name="TextBox 27"/>
          <p:cNvSpPr txBox="1"/>
          <p:nvPr/>
        </p:nvSpPr>
        <p:spPr>
          <a:xfrm>
            <a:off x="8436809" y="2376237"/>
            <a:ext cx="317944" cy="369667"/>
          </a:xfrm>
          <a:prstGeom prst="rect">
            <a:avLst/>
          </a:prstGeom>
          <a:noFill/>
        </p:spPr>
        <p:txBody>
          <a:bodyPr wrap="square" rtlCol="0">
            <a:spAutoFit/>
          </a:bodyPr>
          <a:lstStyle/>
          <a:p>
            <a:r>
              <a:rPr lang="en-US" dirty="0"/>
              <a:t>2</a:t>
            </a:r>
          </a:p>
        </p:txBody>
      </p:sp>
      <p:sp>
        <p:nvSpPr>
          <p:cNvPr id="29" name="TextBox 28"/>
          <p:cNvSpPr txBox="1"/>
          <p:nvPr/>
        </p:nvSpPr>
        <p:spPr>
          <a:xfrm>
            <a:off x="9482200" y="3219551"/>
            <a:ext cx="317944" cy="369667"/>
          </a:xfrm>
          <a:prstGeom prst="rect">
            <a:avLst/>
          </a:prstGeom>
          <a:noFill/>
        </p:spPr>
        <p:txBody>
          <a:bodyPr wrap="square" rtlCol="0">
            <a:spAutoFit/>
          </a:bodyPr>
          <a:lstStyle/>
          <a:p>
            <a:r>
              <a:rPr lang="en-US" dirty="0"/>
              <a:t>8</a:t>
            </a:r>
          </a:p>
        </p:txBody>
      </p:sp>
      <p:sp>
        <p:nvSpPr>
          <p:cNvPr id="30" name="TextBox 29"/>
          <p:cNvSpPr txBox="1"/>
          <p:nvPr/>
        </p:nvSpPr>
        <p:spPr>
          <a:xfrm>
            <a:off x="11016410" y="2191493"/>
            <a:ext cx="317944" cy="369667"/>
          </a:xfrm>
          <a:prstGeom prst="rect">
            <a:avLst/>
          </a:prstGeom>
          <a:noFill/>
        </p:spPr>
        <p:txBody>
          <a:bodyPr wrap="square" rtlCol="0">
            <a:spAutoFit/>
          </a:bodyPr>
          <a:lstStyle/>
          <a:p>
            <a:r>
              <a:rPr lang="en-US" dirty="0"/>
              <a:t>9</a:t>
            </a:r>
          </a:p>
        </p:txBody>
      </p:sp>
      <p:sp>
        <p:nvSpPr>
          <p:cNvPr id="31" name="TextBox 30"/>
          <p:cNvSpPr txBox="1"/>
          <p:nvPr/>
        </p:nvSpPr>
        <p:spPr>
          <a:xfrm>
            <a:off x="8968623" y="1904122"/>
            <a:ext cx="405270" cy="369332"/>
          </a:xfrm>
          <a:prstGeom prst="rect">
            <a:avLst/>
          </a:prstGeom>
          <a:noFill/>
        </p:spPr>
        <p:txBody>
          <a:bodyPr wrap="square" rtlCol="0">
            <a:spAutoFit/>
          </a:bodyPr>
          <a:lstStyle/>
          <a:p>
            <a:r>
              <a:rPr lang="en-US" dirty="0"/>
              <a:t>5</a:t>
            </a:r>
          </a:p>
        </p:txBody>
      </p:sp>
      <p:sp>
        <p:nvSpPr>
          <p:cNvPr id="32" name="TextBox 31"/>
          <p:cNvSpPr txBox="1"/>
          <p:nvPr/>
        </p:nvSpPr>
        <p:spPr>
          <a:xfrm>
            <a:off x="8817232" y="2579936"/>
            <a:ext cx="317944" cy="369667"/>
          </a:xfrm>
          <a:prstGeom prst="rect">
            <a:avLst/>
          </a:prstGeom>
          <a:noFill/>
        </p:spPr>
        <p:txBody>
          <a:bodyPr wrap="square" rtlCol="0">
            <a:spAutoFit/>
          </a:bodyPr>
          <a:lstStyle/>
          <a:p>
            <a:r>
              <a:rPr lang="en-US" dirty="0"/>
              <a:t>7</a:t>
            </a:r>
          </a:p>
        </p:txBody>
      </p:sp>
      <p:graphicFrame>
        <p:nvGraphicFramePr>
          <p:cNvPr id="34" name="Table 33"/>
          <p:cNvGraphicFramePr>
            <a:graphicFrameLocks noGrp="1"/>
          </p:cNvGraphicFramePr>
          <p:nvPr/>
        </p:nvGraphicFramePr>
        <p:xfrm>
          <a:off x="7064689" y="3586554"/>
          <a:ext cx="4672267" cy="2966720"/>
        </p:xfrm>
        <a:graphic>
          <a:graphicData uri="http://schemas.openxmlformats.org/drawingml/2006/table">
            <a:tbl>
              <a:tblPr firstRow="1" bandRow="1">
                <a:tableStyleId>{5C22544A-7EE6-4342-B048-85BDC9FD1C3A}</a:tableStyleId>
              </a:tblPr>
              <a:tblGrid>
                <a:gridCol w="862267">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r>
                        <a:rPr lang="en-US" dirty="0">
                          <a:solidFill>
                            <a:schemeClr val="bg1"/>
                          </a:solidFill>
                        </a:rPr>
                        <a:t>Vertex</a:t>
                      </a:r>
                    </a:p>
                  </a:txBody>
                  <a:tcPr>
                    <a:solidFill>
                      <a:schemeClr val="accent1"/>
                    </a:solidFill>
                  </a:tcPr>
                </a:tc>
                <a:tc>
                  <a:txBody>
                    <a:bodyPr/>
                    <a:lstStyle/>
                    <a:p>
                      <a:r>
                        <a:rPr lang="en-US" dirty="0"/>
                        <a:t>Distance</a:t>
                      </a:r>
                    </a:p>
                  </a:txBody>
                  <a:tcPr/>
                </a:tc>
                <a:tc>
                  <a:txBody>
                    <a:bodyPr/>
                    <a:lstStyle/>
                    <a:p>
                      <a:r>
                        <a:rPr lang="en-US" dirty="0"/>
                        <a:t>Best Edge</a:t>
                      </a:r>
                    </a:p>
                  </a:txBody>
                  <a:tcPr/>
                </a:tc>
                <a:tc>
                  <a:txBody>
                    <a:bodyPr/>
                    <a:lstStyle/>
                    <a:p>
                      <a:r>
                        <a:rPr lang="en-US" dirty="0"/>
                        <a:t>Processed</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F</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dirty="0"/>
                        <a:t>G</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05797843"/>
                  </a:ext>
                </a:extLst>
              </a:tr>
            </a:tbl>
          </a:graphicData>
        </a:graphic>
      </p:graphicFrame>
      <p:sp>
        <p:nvSpPr>
          <p:cNvPr id="47" name="Oval 46">
            <a:extLst>
              <a:ext uri="{FF2B5EF4-FFF2-40B4-BE49-F238E27FC236}">
                <a16:creationId xmlns:a16="http://schemas.microsoft.com/office/drawing/2014/main" id="{634C006E-6A19-4FDB-A0C9-EE9701E3B614}"/>
              </a:ext>
            </a:extLst>
          </p:cNvPr>
          <p:cNvSpPr/>
          <p:nvPr/>
        </p:nvSpPr>
        <p:spPr>
          <a:xfrm>
            <a:off x="7900311" y="41941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144214" y="658112"/>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369332"/>
          </a:xfrm>
          <a:prstGeom prst="rect">
            <a:avLst/>
          </a:prstGeom>
          <a:noFill/>
        </p:spPr>
        <p:txBody>
          <a:bodyPr wrap="square" rtlCol="0">
            <a:spAutoFit/>
          </a:bodyPr>
          <a:lstStyle/>
          <a:p>
            <a:r>
              <a:rPr lang="en-US" dirty="0"/>
              <a:t>2</a:t>
            </a:r>
          </a:p>
        </p:txBody>
      </p:sp>
      <p:sp>
        <p:nvSpPr>
          <p:cNvPr id="3" name="TextBox 2">
            <a:extLst>
              <a:ext uri="{FF2B5EF4-FFF2-40B4-BE49-F238E27FC236}">
                <a16:creationId xmlns:a16="http://schemas.microsoft.com/office/drawing/2014/main" id="{65EC84A4-1832-5B4A-B028-396F2D8B8D1F}"/>
              </a:ext>
            </a:extLst>
          </p:cNvPr>
          <p:cNvSpPr txBox="1"/>
          <p:nvPr/>
        </p:nvSpPr>
        <p:spPr>
          <a:xfrm>
            <a:off x="8175445" y="3931454"/>
            <a:ext cx="255198" cy="369332"/>
          </a:xfrm>
          <a:prstGeom prst="rect">
            <a:avLst/>
          </a:prstGeom>
          <a:noFill/>
        </p:spPr>
        <p:txBody>
          <a:bodyPr wrap="none" rtlCol="0">
            <a:spAutoFit/>
          </a:bodyPr>
          <a:lstStyle/>
          <a:p>
            <a:r>
              <a:rPr lang="en-US" dirty="0"/>
              <a:t>-</a:t>
            </a:r>
          </a:p>
        </p:txBody>
      </p:sp>
      <p:sp>
        <p:nvSpPr>
          <p:cNvPr id="37" name="TextBox 36">
            <a:extLst>
              <a:ext uri="{FF2B5EF4-FFF2-40B4-BE49-F238E27FC236}">
                <a16:creationId xmlns:a16="http://schemas.microsoft.com/office/drawing/2014/main" id="{584EB911-03F7-3D48-8869-413DD2E601D9}"/>
              </a:ext>
            </a:extLst>
          </p:cNvPr>
          <p:cNvSpPr txBox="1"/>
          <p:nvPr/>
        </p:nvSpPr>
        <p:spPr>
          <a:xfrm>
            <a:off x="8175445" y="4356354"/>
            <a:ext cx="301686" cy="369332"/>
          </a:xfrm>
          <a:prstGeom prst="rect">
            <a:avLst/>
          </a:prstGeom>
          <a:noFill/>
        </p:spPr>
        <p:txBody>
          <a:bodyPr wrap="none" rtlCol="0">
            <a:spAutoFit/>
          </a:bodyPr>
          <a:lstStyle/>
          <a:p>
            <a:r>
              <a:rPr lang="en-US" dirty="0"/>
              <a:t>2</a:t>
            </a:r>
          </a:p>
        </p:txBody>
      </p:sp>
      <p:sp>
        <p:nvSpPr>
          <p:cNvPr id="38" name="TextBox 37">
            <a:extLst>
              <a:ext uri="{FF2B5EF4-FFF2-40B4-BE49-F238E27FC236}">
                <a16:creationId xmlns:a16="http://schemas.microsoft.com/office/drawing/2014/main" id="{44DFA245-4101-6845-880D-89E4967694A6}"/>
              </a:ext>
            </a:extLst>
          </p:cNvPr>
          <p:cNvSpPr txBox="1"/>
          <p:nvPr/>
        </p:nvSpPr>
        <p:spPr>
          <a:xfrm>
            <a:off x="8175445" y="4733872"/>
            <a:ext cx="301686" cy="369332"/>
          </a:xfrm>
          <a:prstGeom prst="rect">
            <a:avLst/>
          </a:prstGeom>
          <a:noFill/>
        </p:spPr>
        <p:txBody>
          <a:bodyPr wrap="none" rtlCol="0">
            <a:spAutoFit/>
          </a:bodyPr>
          <a:lstStyle/>
          <a:p>
            <a:r>
              <a:rPr lang="en-US" dirty="0"/>
              <a:t>4</a:t>
            </a:r>
          </a:p>
        </p:txBody>
      </p:sp>
      <p:sp>
        <p:nvSpPr>
          <p:cNvPr id="39" name="TextBox 38">
            <a:extLst>
              <a:ext uri="{FF2B5EF4-FFF2-40B4-BE49-F238E27FC236}">
                <a16:creationId xmlns:a16="http://schemas.microsoft.com/office/drawing/2014/main" id="{C03B5A39-9A53-9649-9DC1-588FA3A7DD50}"/>
              </a:ext>
            </a:extLst>
          </p:cNvPr>
          <p:cNvSpPr txBox="1"/>
          <p:nvPr/>
        </p:nvSpPr>
        <p:spPr>
          <a:xfrm>
            <a:off x="8175445" y="5118003"/>
            <a:ext cx="301686" cy="369332"/>
          </a:xfrm>
          <a:prstGeom prst="rect">
            <a:avLst/>
          </a:prstGeom>
          <a:noFill/>
        </p:spPr>
        <p:txBody>
          <a:bodyPr wrap="none" rtlCol="0">
            <a:spAutoFit/>
          </a:bodyPr>
          <a:lstStyle/>
          <a:p>
            <a:r>
              <a:rPr lang="en-US" dirty="0"/>
              <a:t>7</a:t>
            </a:r>
          </a:p>
        </p:txBody>
      </p:sp>
      <p:sp>
        <p:nvSpPr>
          <p:cNvPr id="43" name="TextBox 42">
            <a:extLst>
              <a:ext uri="{FF2B5EF4-FFF2-40B4-BE49-F238E27FC236}">
                <a16:creationId xmlns:a16="http://schemas.microsoft.com/office/drawing/2014/main" id="{64A87282-C1A9-A247-9F66-D1F6493F760E}"/>
              </a:ext>
            </a:extLst>
          </p:cNvPr>
          <p:cNvSpPr txBox="1"/>
          <p:nvPr/>
        </p:nvSpPr>
        <p:spPr>
          <a:xfrm>
            <a:off x="9181155" y="4339956"/>
            <a:ext cx="696088" cy="369332"/>
          </a:xfrm>
          <a:prstGeom prst="rect">
            <a:avLst/>
          </a:prstGeom>
          <a:noFill/>
        </p:spPr>
        <p:txBody>
          <a:bodyPr wrap="none" rtlCol="0">
            <a:spAutoFit/>
          </a:bodyPr>
          <a:lstStyle/>
          <a:p>
            <a:r>
              <a:rPr lang="en-US" dirty="0"/>
              <a:t>(A, B)</a:t>
            </a:r>
          </a:p>
        </p:txBody>
      </p:sp>
      <p:sp>
        <p:nvSpPr>
          <p:cNvPr id="44" name="TextBox 43">
            <a:extLst>
              <a:ext uri="{FF2B5EF4-FFF2-40B4-BE49-F238E27FC236}">
                <a16:creationId xmlns:a16="http://schemas.microsoft.com/office/drawing/2014/main" id="{964E1BA8-F763-4D42-853B-5F61C5C490A4}"/>
              </a:ext>
            </a:extLst>
          </p:cNvPr>
          <p:cNvSpPr txBox="1"/>
          <p:nvPr/>
        </p:nvSpPr>
        <p:spPr>
          <a:xfrm>
            <a:off x="9181957" y="4718863"/>
            <a:ext cx="694485" cy="369332"/>
          </a:xfrm>
          <a:prstGeom prst="rect">
            <a:avLst/>
          </a:prstGeom>
          <a:noFill/>
        </p:spPr>
        <p:txBody>
          <a:bodyPr wrap="none" rtlCol="0">
            <a:spAutoFit/>
          </a:bodyPr>
          <a:lstStyle/>
          <a:p>
            <a:r>
              <a:rPr lang="en-US" dirty="0"/>
              <a:t>(A, C)</a:t>
            </a:r>
          </a:p>
        </p:txBody>
      </p:sp>
      <p:sp>
        <p:nvSpPr>
          <p:cNvPr id="45" name="TextBox 44">
            <a:extLst>
              <a:ext uri="{FF2B5EF4-FFF2-40B4-BE49-F238E27FC236}">
                <a16:creationId xmlns:a16="http://schemas.microsoft.com/office/drawing/2014/main" id="{38C7AFC9-807C-0841-8ABA-CB81D6ABC338}"/>
              </a:ext>
            </a:extLst>
          </p:cNvPr>
          <p:cNvSpPr txBox="1"/>
          <p:nvPr/>
        </p:nvSpPr>
        <p:spPr>
          <a:xfrm>
            <a:off x="9172338" y="5056466"/>
            <a:ext cx="713722" cy="369332"/>
          </a:xfrm>
          <a:prstGeom prst="rect">
            <a:avLst/>
          </a:prstGeom>
          <a:noFill/>
        </p:spPr>
        <p:txBody>
          <a:bodyPr wrap="none" rtlCol="0">
            <a:spAutoFit/>
          </a:bodyPr>
          <a:lstStyle/>
          <a:p>
            <a:r>
              <a:rPr lang="en-US" dirty="0"/>
              <a:t>(A, D)</a:t>
            </a:r>
          </a:p>
        </p:txBody>
      </p:sp>
      <p:sp>
        <p:nvSpPr>
          <p:cNvPr id="46" name="TextBox 45">
            <a:extLst>
              <a:ext uri="{FF2B5EF4-FFF2-40B4-BE49-F238E27FC236}">
                <a16:creationId xmlns:a16="http://schemas.microsoft.com/office/drawing/2014/main" id="{C821C705-FC53-264E-9B3F-3662BB9D0340}"/>
              </a:ext>
            </a:extLst>
          </p:cNvPr>
          <p:cNvSpPr txBox="1"/>
          <p:nvPr/>
        </p:nvSpPr>
        <p:spPr>
          <a:xfrm>
            <a:off x="9376753" y="3941899"/>
            <a:ext cx="304892" cy="369332"/>
          </a:xfrm>
          <a:prstGeom prst="rect">
            <a:avLst/>
          </a:prstGeom>
          <a:noFill/>
        </p:spPr>
        <p:txBody>
          <a:bodyPr wrap="none" rtlCol="0">
            <a:spAutoFit/>
          </a:bodyPr>
          <a:lstStyle/>
          <a:p>
            <a:r>
              <a:rPr lang="en-US" dirty="0"/>
              <a:t>X</a:t>
            </a:r>
          </a:p>
        </p:txBody>
      </p:sp>
      <p:sp>
        <p:nvSpPr>
          <p:cNvPr id="49" name="TextBox 48">
            <a:extLst>
              <a:ext uri="{FF2B5EF4-FFF2-40B4-BE49-F238E27FC236}">
                <a16:creationId xmlns:a16="http://schemas.microsoft.com/office/drawing/2014/main" id="{7232625A-7E2A-CB45-BE54-BFC3FE0881DB}"/>
              </a:ext>
            </a:extLst>
          </p:cNvPr>
          <p:cNvSpPr txBox="1"/>
          <p:nvPr/>
        </p:nvSpPr>
        <p:spPr>
          <a:xfrm>
            <a:off x="10921042" y="3957491"/>
            <a:ext cx="357790" cy="369332"/>
          </a:xfrm>
          <a:prstGeom prst="rect">
            <a:avLst/>
          </a:prstGeom>
          <a:noFill/>
        </p:spPr>
        <p:txBody>
          <a:bodyPr wrap="none" rtlCol="0">
            <a:spAutoFit/>
          </a:bodyPr>
          <a:lstStyle/>
          <a:p>
            <a:r>
              <a:rPr lang="en-US" dirty="0">
                <a:solidFill>
                  <a:srgbClr val="00B050"/>
                </a:solidFill>
              </a:rPr>
              <a:t>✓</a:t>
            </a:r>
          </a:p>
        </p:txBody>
      </p:sp>
      <p:sp>
        <p:nvSpPr>
          <p:cNvPr id="50" name="TextBox 49">
            <a:extLst>
              <a:ext uri="{FF2B5EF4-FFF2-40B4-BE49-F238E27FC236}">
                <a16:creationId xmlns:a16="http://schemas.microsoft.com/office/drawing/2014/main" id="{A6842540-4A26-974E-948A-898B34A6543C}"/>
              </a:ext>
            </a:extLst>
          </p:cNvPr>
          <p:cNvSpPr txBox="1"/>
          <p:nvPr/>
        </p:nvSpPr>
        <p:spPr>
          <a:xfrm>
            <a:off x="10921042" y="4349531"/>
            <a:ext cx="357790" cy="369332"/>
          </a:xfrm>
          <a:prstGeom prst="rect">
            <a:avLst/>
          </a:prstGeom>
          <a:noFill/>
        </p:spPr>
        <p:txBody>
          <a:bodyPr wrap="none" rtlCol="0">
            <a:spAutoFit/>
          </a:bodyPr>
          <a:lstStyle/>
          <a:p>
            <a:r>
              <a:rPr lang="en-US" dirty="0">
                <a:solidFill>
                  <a:srgbClr val="00B050"/>
                </a:solidFill>
              </a:rPr>
              <a:t>✓</a:t>
            </a:r>
          </a:p>
        </p:txBody>
      </p:sp>
      <p:sp>
        <p:nvSpPr>
          <p:cNvPr id="53" name="TextBox 52">
            <a:extLst>
              <a:ext uri="{FF2B5EF4-FFF2-40B4-BE49-F238E27FC236}">
                <a16:creationId xmlns:a16="http://schemas.microsoft.com/office/drawing/2014/main" id="{79974978-DDD5-E045-9C2B-394B6A3B5D9D}"/>
              </a:ext>
            </a:extLst>
          </p:cNvPr>
          <p:cNvSpPr txBox="1"/>
          <p:nvPr/>
        </p:nvSpPr>
        <p:spPr>
          <a:xfrm>
            <a:off x="8175445" y="5850058"/>
            <a:ext cx="301686" cy="369332"/>
          </a:xfrm>
          <a:prstGeom prst="rect">
            <a:avLst/>
          </a:prstGeom>
          <a:noFill/>
        </p:spPr>
        <p:txBody>
          <a:bodyPr wrap="none" rtlCol="0">
            <a:spAutoFit/>
          </a:bodyPr>
          <a:lstStyle/>
          <a:p>
            <a:r>
              <a:rPr lang="en-US" dirty="0"/>
              <a:t>3</a:t>
            </a:r>
          </a:p>
        </p:txBody>
      </p:sp>
      <p:sp>
        <p:nvSpPr>
          <p:cNvPr id="54" name="TextBox 53">
            <a:extLst>
              <a:ext uri="{FF2B5EF4-FFF2-40B4-BE49-F238E27FC236}">
                <a16:creationId xmlns:a16="http://schemas.microsoft.com/office/drawing/2014/main" id="{B6A4E2FD-C8C9-3A49-AAD4-FA7111A87036}"/>
              </a:ext>
            </a:extLst>
          </p:cNvPr>
          <p:cNvSpPr txBox="1"/>
          <p:nvPr/>
        </p:nvSpPr>
        <p:spPr>
          <a:xfrm>
            <a:off x="8175445" y="6244950"/>
            <a:ext cx="418704" cy="369332"/>
          </a:xfrm>
          <a:prstGeom prst="rect">
            <a:avLst/>
          </a:prstGeom>
          <a:noFill/>
        </p:spPr>
        <p:txBody>
          <a:bodyPr wrap="none" rtlCol="0">
            <a:spAutoFit/>
          </a:bodyPr>
          <a:lstStyle/>
          <a:p>
            <a:r>
              <a:rPr lang="en-US" dirty="0"/>
              <a:t>50</a:t>
            </a:r>
          </a:p>
        </p:txBody>
      </p:sp>
      <p:sp>
        <p:nvSpPr>
          <p:cNvPr id="55" name="TextBox 54">
            <a:extLst>
              <a:ext uri="{FF2B5EF4-FFF2-40B4-BE49-F238E27FC236}">
                <a16:creationId xmlns:a16="http://schemas.microsoft.com/office/drawing/2014/main" id="{A7FB05C0-4868-1F49-A1CF-8DBF1A36D759}"/>
              </a:ext>
            </a:extLst>
          </p:cNvPr>
          <p:cNvSpPr txBox="1"/>
          <p:nvPr/>
        </p:nvSpPr>
        <p:spPr>
          <a:xfrm>
            <a:off x="8175445" y="5446602"/>
            <a:ext cx="301686" cy="369332"/>
          </a:xfrm>
          <a:prstGeom prst="rect">
            <a:avLst/>
          </a:prstGeom>
          <a:noFill/>
        </p:spPr>
        <p:txBody>
          <a:bodyPr wrap="none" rtlCol="0">
            <a:spAutoFit/>
          </a:bodyPr>
          <a:lstStyle/>
          <a:p>
            <a:r>
              <a:rPr lang="en-US" dirty="0"/>
              <a:t>6</a:t>
            </a:r>
          </a:p>
        </p:txBody>
      </p:sp>
      <p:sp>
        <p:nvSpPr>
          <p:cNvPr id="56" name="TextBox 55">
            <a:extLst>
              <a:ext uri="{FF2B5EF4-FFF2-40B4-BE49-F238E27FC236}">
                <a16:creationId xmlns:a16="http://schemas.microsoft.com/office/drawing/2014/main" id="{7D832E4D-A9A5-6C41-B3F5-EC8C14FE1F94}"/>
              </a:ext>
            </a:extLst>
          </p:cNvPr>
          <p:cNvSpPr txBox="1"/>
          <p:nvPr/>
        </p:nvSpPr>
        <p:spPr>
          <a:xfrm>
            <a:off x="9197185" y="5830403"/>
            <a:ext cx="664028" cy="369332"/>
          </a:xfrm>
          <a:prstGeom prst="rect">
            <a:avLst/>
          </a:prstGeom>
          <a:noFill/>
        </p:spPr>
        <p:txBody>
          <a:bodyPr wrap="none" rtlCol="0">
            <a:spAutoFit/>
          </a:bodyPr>
          <a:lstStyle/>
          <a:p>
            <a:r>
              <a:rPr lang="en-US" dirty="0"/>
              <a:t>(B, F)</a:t>
            </a:r>
          </a:p>
        </p:txBody>
      </p:sp>
      <p:sp>
        <p:nvSpPr>
          <p:cNvPr id="57" name="TextBox 56">
            <a:extLst>
              <a:ext uri="{FF2B5EF4-FFF2-40B4-BE49-F238E27FC236}">
                <a16:creationId xmlns:a16="http://schemas.microsoft.com/office/drawing/2014/main" id="{03FDA182-FD59-E945-B3E9-9693E697E10F}"/>
              </a:ext>
            </a:extLst>
          </p:cNvPr>
          <p:cNvSpPr txBox="1"/>
          <p:nvPr/>
        </p:nvSpPr>
        <p:spPr>
          <a:xfrm>
            <a:off x="10921042" y="5830556"/>
            <a:ext cx="357790" cy="369332"/>
          </a:xfrm>
          <a:prstGeom prst="rect">
            <a:avLst/>
          </a:prstGeom>
          <a:noFill/>
        </p:spPr>
        <p:txBody>
          <a:bodyPr wrap="none" rtlCol="0">
            <a:spAutoFit/>
          </a:bodyPr>
          <a:lstStyle/>
          <a:p>
            <a:r>
              <a:rPr lang="en-US" dirty="0">
                <a:solidFill>
                  <a:srgbClr val="00B050"/>
                </a:solidFill>
              </a:rPr>
              <a:t>✓</a:t>
            </a:r>
          </a:p>
        </p:txBody>
      </p:sp>
      <p:sp>
        <p:nvSpPr>
          <p:cNvPr id="58" name="TextBox 57">
            <a:extLst>
              <a:ext uri="{FF2B5EF4-FFF2-40B4-BE49-F238E27FC236}">
                <a16:creationId xmlns:a16="http://schemas.microsoft.com/office/drawing/2014/main" id="{BC966759-0E1F-5A4E-837C-4CE382B0747E}"/>
              </a:ext>
            </a:extLst>
          </p:cNvPr>
          <p:cNvSpPr txBox="1"/>
          <p:nvPr/>
        </p:nvSpPr>
        <p:spPr>
          <a:xfrm>
            <a:off x="9193979" y="5399554"/>
            <a:ext cx="670440" cy="369332"/>
          </a:xfrm>
          <a:prstGeom prst="rect">
            <a:avLst/>
          </a:prstGeom>
          <a:noFill/>
        </p:spPr>
        <p:txBody>
          <a:bodyPr wrap="none" rtlCol="0">
            <a:spAutoFit/>
          </a:bodyPr>
          <a:lstStyle/>
          <a:p>
            <a:r>
              <a:rPr lang="en-US" dirty="0"/>
              <a:t>(B, E)</a:t>
            </a:r>
          </a:p>
        </p:txBody>
      </p:sp>
      <p:sp>
        <p:nvSpPr>
          <p:cNvPr id="59" name="TextBox 58">
            <a:extLst>
              <a:ext uri="{FF2B5EF4-FFF2-40B4-BE49-F238E27FC236}">
                <a16:creationId xmlns:a16="http://schemas.microsoft.com/office/drawing/2014/main" id="{93A78C14-085E-E246-A529-7985B993599F}"/>
              </a:ext>
            </a:extLst>
          </p:cNvPr>
          <p:cNvSpPr txBox="1"/>
          <p:nvPr/>
        </p:nvSpPr>
        <p:spPr>
          <a:xfrm>
            <a:off x="9177147" y="6224494"/>
            <a:ext cx="704104" cy="369332"/>
          </a:xfrm>
          <a:prstGeom prst="rect">
            <a:avLst/>
          </a:prstGeom>
          <a:noFill/>
        </p:spPr>
        <p:txBody>
          <a:bodyPr wrap="none" rtlCol="0">
            <a:spAutoFit/>
          </a:bodyPr>
          <a:lstStyle/>
          <a:p>
            <a:r>
              <a:rPr lang="en-US" dirty="0"/>
              <a:t>(B, G)</a:t>
            </a:r>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AE1A39F8-31F7-654B-A4CA-946A30B9844A}"/>
                  </a:ext>
                </a:extLst>
              </p:cNvPr>
              <p:cNvSpPr txBox="1"/>
              <p:nvPr/>
            </p:nvSpPr>
            <p:spPr>
              <a:xfrm>
                <a:off x="426370" y="1479490"/>
                <a:ext cx="6477000" cy="5206554"/>
              </a:xfrm>
              <a:prstGeom prst="rect">
                <a:avLst/>
              </a:prstGeom>
              <a:noFill/>
            </p:spPr>
            <p:txBody>
              <a:bodyPr wrap="square" rtlCol="0">
                <a:spAutoFit/>
              </a:bodyPr>
              <a:lstStyle/>
              <a:p>
                <a:pPr>
                  <a:spcBef>
                    <a:spcPts val="200"/>
                  </a:spcBef>
                </a:pPr>
                <a:r>
                  <a:rPr lang="en-US" sz="1600" dirty="0">
                    <a:latin typeface="Courier New" panose="02070309020205020404" pitchFamily="49" charset="0"/>
                    <a:cs typeface="Courier New" panose="02070309020205020404" pitchFamily="49" charset="0"/>
                  </a:rPr>
                  <a:t>PrimMST(Graph G) </a:t>
                </a:r>
              </a:p>
              <a:p>
                <a:pPr>
                  <a:spcBef>
                    <a:spcPts val="200"/>
                  </a:spcBef>
                </a:pPr>
                <a:r>
                  <a:rPr lang="en-US" sz="16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600" i="1">
                        <a:latin typeface="Cambria Math" panose="02040503050406030204" pitchFamily="18" charset="0"/>
                        <a:cs typeface="Courier New" panose="02070309020205020404" pitchFamily="49" charset="0"/>
                      </a:rPr>
                      <m:t>∞</m:t>
                    </m:r>
                  </m:oMath>
                </a14:m>
                <a:endParaRPr lang="en-US" sz="160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mark source as distance 0</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mark all vertices unprocessed</a:t>
                </a:r>
              </a:p>
              <a:p>
                <a:pPr>
                  <a:spcBef>
                    <a:spcPts val="200"/>
                  </a:spcBef>
                </a:pPr>
                <a:r>
                  <a:rPr lang="en-US" sz="1600" dirty="0">
                    <a:latin typeface="Courier New" panose="02070309020205020404" pitchFamily="49" charset="0"/>
                    <a:cs typeface="Courier New" panose="02070309020205020404" pitchFamily="49" charset="0"/>
                  </a:rPr>
                  <a:t>  foreach(edge (source, v) )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while(there are unprocessed vertices){</a:t>
                </a:r>
              </a:p>
              <a:p>
                <a:pPr>
                  <a:spcBef>
                    <a:spcPts val="200"/>
                  </a:spcBef>
                </a:pPr>
                <a:r>
                  <a:rPr lang="en-US" sz="16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u.bestEdge</a:t>
                </a:r>
                <a:r>
                  <a:rPr lang="en-US" sz="1600" dirty="0">
                    <a:latin typeface="Courier New" panose="02070309020205020404" pitchFamily="49" charset="0"/>
                    <a:cs typeface="Courier New" panose="02070309020205020404" pitchFamily="49" charset="0"/>
                  </a:rPr>
                  <a:t> to spanning tree</a:t>
                </a:r>
              </a:p>
              <a:p>
                <a:pPr>
                  <a:spcBef>
                    <a:spcPts val="200"/>
                  </a:spcBef>
                </a:pPr>
                <a:r>
                  <a:rPr lang="en-US" sz="1600" dirty="0">
                    <a:latin typeface="Courier New" panose="02070309020205020404" pitchFamily="49" charset="0"/>
                    <a:cs typeface="Courier New" panose="02070309020205020404" pitchFamily="49" charset="0"/>
                  </a:rPr>
                  <a:t>    foreach(edge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leaving u){</a:t>
                </a:r>
              </a:p>
              <a:p>
                <a:pPr>
                  <a:spcBef>
                    <a:spcPts val="200"/>
                  </a:spcBef>
                </a:pPr>
                <a:r>
                  <a:rPr lang="en-US" sz="1600" dirty="0">
                    <a:latin typeface="Courier New" panose="02070309020205020404" pitchFamily="49" charset="0"/>
                    <a:cs typeface="Courier New" panose="02070309020205020404" pitchFamily="49" charset="0"/>
                  </a:rPr>
                  <a:t>      if(weight(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&amp;&amp; v unprocessed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mark u as processed</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mc:Choice>
        <mc:Fallback xmlns="">
          <p:sp>
            <p:nvSpPr>
              <p:cNvPr id="60" name="TextBox 59">
                <a:extLst>
                  <a:ext uri="{FF2B5EF4-FFF2-40B4-BE49-F238E27FC236}">
                    <a16:creationId xmlns:a16="http://schemas.microsoft.com/office/drawing/2014/main" id="{AE1A39F8-31F7-654B-A4CA-946A30B9844A}"/>
                  </a:ext>
                </a:extLst>
              </p:cNvPr>
              <p:cNvSpPr txBox="1">
                <a:spLocks noRot="1" noChangeAspect="1" noMove="1" noResize="1" noEditPoints="1" noAdjustHandles="1" noChangeArrowheads="1" noChangeShapeType="1" noTextEdit="1"/>
              </p:cNvSpPr>
              <p:nvPr/>
            </p:nvSpPr>
            <p:spPr>
              <a:xfrm>
                <a:off x="426370" y="1479490"/>
                <a:ext cx="6477000" cy="5206554"/>
              </a:xfrm>
              <a:prstGeom prst="rect">
                <a:avLst/>
              </a:prstGeom>
              <a:blipFill>
                <a:blip r:embed="rId2"/>
                <a:stretch>
                  <a:fillRect l="-391" b="-487"/>
                </a:stretch>
              </a:blipFill>
            </p:spPr>
            <p:txBody>
              <a:bodyPr/>
              <a:lstStyle/>
              <a:p>
                <a:r>
                  <a:rPr lang="en-US">
                    <a:noFill/>
                  </a:rPr>
                  <a:t> </a:t>
                </a:r>
              </a:p>
            </p:txBody>
          </p:sp>
        </mc:Fallback>
      </mc:AlternateContent>
      <p:sp>
        <p:nvSpPr>
          <p:cNvPr id="61" name="TextBox 60">
            <a:extLst>
              <a:ext uri="{FF2B5EF4-FFF2-40B4-BE49-F238E27FC236}">
                <a16:creationId xmlns:a16="http://schemas.microsoft.com/office/drawing/2014/main" id="{F2B930F0-89B8-8A44-87A5-0DED7AA37C31}"/>
              </a:ext>
            </a:extLst>
          </p:cNvPr>
          <p:cNvSpPr txBox="1"/>
          <p:nvPr/>
        </p:nvSpPr>
        <p:spPr>
          <a:xfrm>
            <a:off x="10921042" y="4718863"/>
            <a:ext cx="357790" cy="369332"/>
          </a:xfrm>
          <a:prstGeom prst="rect">
            <a:avLst/>
          </a:prstGeom>
          <a:noFill/>
        </p:spPr>
        <p:txBody>
          <a:bodyPr wrap="none" rtlCol="0">
            <a:spAutoFit/>
          </a:bodyPr>
          <a:lstStyle/>
          <a:p>
            <a:r>
              <a:rPr lang="en-US" dirty="0">
                <a:solidFill>
                  <a:srgbClr val="00B050"/>
                </a:solidFill>
              </a:rPr>
              <a:t>✓</a:t>
            </a:r>
          </a:p>
        </p:txBody>
      </p:sp>
      <p:sp>
        <p:nvSpPr>
          <p:cNvPr id="62" name="TextBox 61">
            <a:extLst>
              <a:ext uri="{FF2B5EF4-FFF2-40B4-BE49-F238E27FC236}">
                <a16:creationId xmlns:a16="http://schemas.microsoft.com/office/drawing/2014/main" id="{487501F6-4327-1646-B32F-B24CCD4D6AE8}"/>
              </a:ext>
            </a:extLst>
          </p:cNvPr>
          <p:cNvSpPr txBox="1"/>
          <p:nvPr/>
        </p:nvSpPr>
        <p:spPr>
          <a:xfrm>
            <a:off x="8158830" y="5103292"/>
            <a:ext cx="513282" cy="369332"/>
          </a:xfrm>
          <a:prstGeom prst="rect">
            <a:avLst/>
          </a:prstGeom>
          <a:noFill/>
        </p:spPr>
        <p:txBody>
          <a:bodyPr wrap="none" rtlCol="0">
            <a:spAutoFit/>
          </a:bodyPr>
          <a:lstStyle/>
          <a:p>
            <a:r>
              <a:rPr lang="en-US" dirty="0"/>
              <a:t>---2</a:t>
            </a:r>
          </a:p>
        </p:txBody>
      </p:sp>
      <p:sp>
        <p:nvSpPr>
          <p:cNvPr id="63" name="TextBox 62">
            <a:extLst>
              <a:ext uri="{FF2B5EF4-FFF2-40B4-BE49-F238E27FC236}">
                <a16:creationId xmlns:a16="http://schemas.microsoft.com/office/drawing/2014/main" id="{10BFF04A-D10E-6049-BC28-79DCD558D577}"/>
              </a:ext>
            </a:extLst>
          </p:cNvPr>
          <p:cNvSpPr txBox="1"/>
          <p:nvPr/>
        </p:nvSpPr>
        <p:spPr>
          <a:xfrm>
            <a:off x="8151618" y="5454168"/>
            <a:ext cx="513282" cy="369332"/>
          </a:xfrm>
          <a:prstGeom prst="rect">
            <a:avLst/>
          </a:prstGeom>
          <a:noFill/>
        </p:spPr>
        <p:txBody>
          <a:bodyPr wrap="none" rtlCol="0">
            <a:spAutoFit/>
          </a:bodyPr>
          <a:lstStyle/>
          <a:p>
            <a:r>
              <a:rPr lang="en-US" dirty="0"/>
              <a:t>---5</a:t>
            </a:r>
          </a:p>
        </p:txBody>
      </p:sp>
      <p:sp>
        <p:nvSpPr>
          <p:cNvPr id="64" name="TextBox 63">
            <a:extLst>
              <a:ext uri="{FF2B5EF4-FFF2-40B4-BE49-F238E27FC236}">
                <a16:creationId xmlns:a16="http://schemas.microsoft.com/office/drawing/2014/main" id="{98AA2F61-1DA6-DB40-B0FB-6BEF54C72602}"/>
              </a:ext>
            </a:extLst>
          </p:cNvPr>
          <p:cNvSpPr txBox="1"/>
          <p:nvPr/>
        </p:nvSpPr>
        <p:spPr>
          <a:xfrm>
            <a:off x="9150034" y="5051681"/>
            <a:ext cx="1265667" cy="369332"/>
          </a:xfrm>
          <a:prstGeom prst="rect">
            <a:avLst/>
          </a:prstGeom>
          <a:noFill/>
        </p:spPr>
        <p:txBody>
          <a:bodyPr wrap="none" rtlCol="0">
            <a:spAutoFit/>
          </a:bodyPr>
          <a:lstStyle/>
          <a:p>
            <a:r>
              <a:rPr lang="en-US" dirty="0"/>
              <a:t>--------(C, D)</a:t>
            </a:r>
          </a:p>
        </p:txBody>
      </p:sp>
      <p:sp>
        <p:nvSpPr>
          <p:cNvPr id="65" name="TextBox 64">
            <a:extLst>
              <a:ext uri="{FF2B5EF4-FFF2-40B4-BE49-F238E27FC236}">
                <a16:creationId xmlns:a16="http://schemas.microsoft.com/office/drawing/2014/main" id="{103F2C9F-6A33-8E47-91E6-4ABC0FAD6B72}"/>
              </a:ext>
            </a:extLst>
          </p:cNvPr>
          <p:cNvSpPr txBox="1"/>
          <p:nvPr/>
        </p:nvSpPr>
        <p:spPr>
          <a:xfrm>
            <a:off x="9156920" y="5406460"/>
            <a:ext cx="1265667" cy="369332"/>
          </a:xfrm>
          <a:prstGeom prst="rect">
            <a:avLst/>
          </a:prstGeom>
          <a:noFill/>
        </p:spPr>
        <p:txBody>
          <a:bodyPr wrap="none" rtlCol="0">
            <a:spAutoFit/>
          </a:bodyPr>
          <a:lstStyle/>
          <a:p>
            <a:r>
              <a:rPr lang="en-US" dirty="0"/>
              <a:t>--------(C, E)</a:t>
            </a:r>
          </a:p>
        </p:txBody>
      </p:sp>
      <p:sp>
        <p:nvSpPr>
          <p:cNvPr id="66" name="TextBox 65">
            <a:extLst>
              <a:ext uri="{FF2B5EF4-FFF2-40B4-BE49-F238E27FC236}">
                <a16:creationId xmlns:a16="http://schemas.microsoft.com/office/drawing/2014/main" id="{FB51EFC3-7649-7F4F-ADEC-F8F265A27DA0}"/>
              </a:ext>
            </a:extLst>
          </p:cNvPr>
          <p:cNvSpPr txBox="1"/>
          <p:nvPr/>
        </p:nvSpPr>
        <p:spPr>
          <a:xfrm>
            <a:off x="10921042" y="5084271"/>
            <a:ext cx="357790" cy="369332"/>
          </a:xfrm>
          <a:prstGeom prst="rect">
            <a:avLst/>
          </a:prstGeom>
          <a:noFill/>
        </p:spPr>
        <p:txBody>
          <a:bodyPr wrap="none" rtlCol="0">
            <a:spAutoFit/>
          </a:bodyPr>
          <a:lstStyle/>
          <a:p>
            <a:r>
              <a:rPr lang="en-US" dirty="0">
                <a:solidFill>
                  <a:srgbClr val="00B050"/>
                </a:solidFill>
              </a:rPr>
              <a:t>✓</a:t>
            </a:r>
          </a:p>
        </p:txBody>
      </p:sp>
      <p:sp>
        <p:nvSpPr>
          <p:cNvPr id="67" name="TextBox 66">
            <a:extLst>
              <a:ext uri="{FF2B5EF4-FFF2-40B4-BE49-F238E27FC236}">
                <a16:creationId xmlns:a16="http://schemas.microsoft.com/office/drawing/2014/main" id="{205C0AD4-20AF-D44D-93E7-CD1F437C12DD}"/>
              </a:ext>
            </a:extLst>
          </p:cNvPr>
          <p:cNvSpPr txBox="1"/>
          <p:nvPr/>
        </p:nvSpPr>
        <p:spPr>
          <a:xfrm>
            <a:off x="10921042" y="5416410"/>
            <a:ext cx="357790" cy="369332"/>
          </a:xfrm>
          <a:prstGeom prst="rect">
            <a:avLst/>
          </a:prstGeom>
          <a:noFill/>
        </p:spPr>
        <p:txBody>
          <a:bodyPr wrap="none" rtlCol="0">
            <a:spAutoFit/>
          </a:bodyPr>
          <a:lstStyle/>
          <a:p>
            <a:r>
              <a:rPr lang="en-US" dirty="0">
                <a:solidFill>
                  <a:srgbClr val="00B050"/>
                </a:solidFill>
              </a:rPr>
              <a:t>✓</a:t>
            </a:r>
          </a:p>
        </p:txBody>
      </p:sp>
      <p:sp>
        <p:nvSpPr>
          <p:cNvPr id="68" name="TextBox 67">
            <a:extLst>
              <a:ext uri="{FF2B5EF4-FFF2-40B4-BE49-F238E27FC236}">
                <a16:creationId xmlns:a16="http://schemas.microsoft.com/office/drawing/2014/main" id="{C5109886-D66E-9542-A9F1-223196ECF61B}"/>
              </a:ext>
            </a:extLst>
          </p:cNvPr>
          <p:cNvSpPr txBox="1"/>
          <p:nvPr/>
        </p:nvSpPr>
        <p:spPr>
          <a:xfrm>
            <a:off x="10921042" y="6185833"/>
            <a:ext cx="357790" cy="369332"/>
          </a:xfrm>
          <a:prstGeom prst="rect">
            <a:avLst/>
          </a:prstGeom>
          <a:noFill/>
        </p:spPr>
        <p:txBody>
          <a:bodyPr wrap="none" rtlCol="0">
            <a:spAutoFit/>
          </a:bodyPr>
          <a:lstStyle/>
          <a:p>
            <a:r>
              <a:rPr lang="en-US" dirty="0">
                <a:solidFill>
                  <a:srgbClr val="00B050"/>
                </a:solidFill>
              </a:rPr>
              <a:t>✓</a:t>
            </a:r>
          </a:p>
        </p:txBody>
      </p:sp>
    </p:spTree>
    <p:extLst>
      <p:ext uri="{BB962C8B-B14F-4D97-AF65-F5344CB8AC3E}">
        <p14:creationId xmlns:p14="http://schemas.microsoft.com/office/powerpoint/2010/main" val="50107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fade">
                                      <p:cBhvr>
                                        <p:cTn id="13" dur="500"/>
                                        <p:tgtEl>
                                          <p:spTgt spid="4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Effect transition="in" filter="fade">
                                      <p:cBhvr>
                                        <p:cTn id="29" dur="500"/>
                                        <p:tgtEl>
                                          <p:spTgt spid="4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fade">
                                      <p:cBhvr>
                                        <p:cTn id="32" dur="500"/>
                                        <p:tgtEl>
                                          <p:spTgt spid="4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500"/>
                                        <p:tgtEl>
                                          <p:spTgt spid="45"/>
                                        </p:tgtEl>
                                      </p:cBhvr>
                                    </p:animEffect>
                                  </p:childTnLst>
                                </p:cTn>
                              </p:par>
                            </p:childTnLst>
                          </p:cTn>
                        </p:par>
                      </p:childTnLst>
                    </p:cTn>
                  </p:par>
                  <p:par>
                    <p:cTn id="36" fill="hold">
                      <p:stCondLst>
                        <p:cond delay="indefinite"/>
                      </p:stCondLst>
                      <p:childTnLst>
                        <p:par>
                          <p:cTn id="37" fill="hold">
                            <p:stCondLst>
                              <p:cond delay="0"/>
                            </p:stCondLst>
                            <p:childTnLst>
                              <p:par>
                                <p:cTn id="38" presetID="7" presetClass="emph" presetSubtype="2" fill="hold" nodeType="clickEffect">
                                  <p:stCondLst>
                                    <p:cond delay="0"/>
                                  </p:stCondLst>
                                  <p:childTnLst>
                                    <p:animClr clrSpc="rgb" dir="cw">
                                      <p:cBhvr>
                                        <p:cTn id="39" dur="1000" fill="hold"/>
                                        <p:tgtEl>
                                          <p:spTgt spid="13"/>
                                        </p:tgtEl>
                                        <p:attrNameLst>
                                          <p:attrName>stroke.color</p:attrName>
                                        </p:attrNameLst>
                                      </p:cBhvr>
                                      <p:to>
                                        <a:srgbClr val="00B14F"/>
                                      </p:to>
                                    </p:animClr>
                                    <p:set>
                                      <p:cBhvr>
                                        <p:cTn id="40" dur="1000" fill="hold"/>
                                        <p:tgtEl>
                                          <p:spTgt spid="13"/>
                                        </p:tgtEl>
                                        <p:attrNameLst>
                                          <p:attrName>stroke.on</p:attrName>
                                        </p:attrNameLst>
                                      </p:cBhvr>
                                      <p:to>
                                        <p:strVal val="true"/>
                                      </p:to>
                                    </p:se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500"/>
                                        <p:tgtEl>
                                          <p:spTgt spid="5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500"/>
                                        <p:tgtEl>
                                          <p:spTgt spid="5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fade">
                                      <p:cBhvr>
                                        <p:cTn id="61" dur="500"/>
                                        <p:tgtEl>
                                          <p:spTgt spid="5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par>
                                <p:cTn id="70" presetID="7" presetClass="emph" presetSubtype="2" fill="hold" nodeType="withEffect">
                                  <p:stCondLst>
                                    <p:cond delay="0"/>
                                  </p:stCondLst>
                                  <p:childTnLst>
                                    <p:animClr clrSpc="rgb" dir="cw">
                                      <p:cBhvr>
                                        <p:cTn id="71" dur="1000" fill="hold"/>
                                        <p:tgtEl>
                                          <p:spTgt spid="22"/>
                                        </p:tgtEl>
                                        <p:attrNameLst>
                                          <p:attrName>stroke.color</p:attrName>
                                        </p:attrNameLst>
                                      </p:cBhvr>
                                      <p:to>
                                        <a:srgbClr val="00B14F"/>
                                      </p:to>
                                    </p:animClr>
                                    <p:set>
                                      <p:cBhvr>
                                        <p:cTn id="72" dur="1000" fill="hold"/>
                                        <p:tgtEl>
                                          <p:spTgt spid="22"/>
                                        </p:tgtEl>
                                        <p:attrNameLst>
                                          <p:attrName>stroke.on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7" presetClass="emph" presetSubtype="2" fill="hold" nodeType="clickEffect">
                                  <p:stCondLst>
                                    <p:cond delay="0"/>
                                  </p:stCondLst>
                                  <p:childTnLst>
                                    <p:animClr clrSpc="rgb" dir="cw">
                                      <p:cBhvr>
                                        <p:cTn id="76" dur="2000" fill="hold"/>
                                        <p:tgtEl>
                                          <p:spTgt spid="16"/>
                                        </p:tgtEl>
                                        <p:attrNameLst>
                                          <p:attrName>stroke.color</p:attrName>
                                        </p:attrNameLst>
                                      </p:cBhvr>
                                      <p:to>
                                        <a:srgbClr val="00B14F"/>
                                      </p:to>
                                    </p:animClr>
                                    <p:set>
                                      <p:cBhvr>
                                        <p:cTn id="77" dur="2000" fill="hold"/>
                                        <p:tgtEl>
                                          <p:spTgt spid="16"/>
                                        </p:tgtEl>
                                        <p:attrNameLst>
                                          <p:attrName>stroke.on</p:attrName>
                                        </p:attrNameLst>
                                      </p:cBhvr>
                                      <p:to>
                                        <p:strVal val="true"/>
                                      </p:to>
                                    </p:set>
                                  </p:childTnLst>
                                </p:cTn>
                              </p:par>
                              <p:par>
                                <p:cTn id="78" presetID="10" presetClass="entr" presetSubtype="0" fill="hold" grpId="0" nodeType="withEffect">
                                  <p:stCondLst>
                                    <p:cond delay="0"/>
                                  </p:stCondLst>
                                  <p:childTnLst>
                                    <p:set>
                                      <p:cBhvr>
                                        <p:cTn id="79" dur="1" fill="hold">
                                          <p:stCondLst>
                                            <p:cond delay="0"/>
                                          </p:stCondLst>
                                        </p:cTn>
                                        <p:tgtEl>
                                          <p:spTgt spid="61"/>
                                        </p:tgtEl>
                                        <p:attrNameLst>
                                          <p:attrName>style.visibility</p:attrName>
                                        </p:attrNameLst>
                                      </p:cBhvr>
                                      <p:to>
                                        <p:strVal val="visible"/>
                                      </p:to>
                                    </p:set>
                                    <p:animEffect transition="in" filter="fade">
                                      <p:cBhvr>
                                        <p:cTn id="80" dur="500"/>
                                        <p:tgtEl>
                                          <p:spTgt spid="61"/>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fade">
                                      <p:cBhvr>
                                        <p:cTn id="85" dur="500"/>
                                        <p:tgtEl>
                                          <p:spTgt spid="6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63"/>
                                        </p:tgtEl>
                                        <p:attrNameLst>
                                          <p:attrName>style.visibility</p:attrName>
                                        </p:attrNameLst>
                                      </p:cBhvr>
                                      <p:to>
                                        <p:strVal val="visible"/>
                                      </p:to>
                                    </p:set>
                                    <p:animEffect transition="in" filter="fade">
                                      <p:cBhvr>
                                        <p:cTn id="88" dur="500"/>
                                        <p:tgtEl>
                                          <p:spTgt spid="6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fade">
                                      <p:cBhvr>
                                        <p:cTn id="91" dur="500"/>
                                        <p:tgtEl>
                                          <p:spTgt spid="64"/>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5"/>
                                        </p:tgtEl>
                                        <p:attrNameLst>
                                          <p:attrName>style.visibility</p:attrName>
                                        </p:attrNameLst>
                                      </p:cBhvr>
                                      <p:to>
                                        <p:strVal val="visible"/>
                                      </p:to>
                                    </p:set>
                                    <p:animEffect transition="in" filter="fade">
                                      <p:cBhvr>
                                        <p:cTn id="94" dur="500"/>
                                        <p:tgtEl>
                                          <p:spTgt spid="65"/>
                                        </p:tgtEl>
                                      </p:cBhvr>
                                    </p:animEffect>
                                  </p:childTnLst>
                                </p:cTn>
                              </p:par>
                            </p:childTnLst>
                          </p:cTn>
                        </p:par>
                      </p:childTnLst>
                    </p:cTn>
                  </p:par>
                  <p:par>
                    <p:cTn id="95" fill="hold">
                      <p:stCondLst>
                        <p:cond delay="indefinite"/>
                      </p:stCondLst>
                      <p:childTnLst>
                        <p:par>
                          <p:cTn id="96" fill="hold">
                            <p:stCondLst>
                              <p:cond delay="0"/>
                            </p:stCondLst>
                            <p:childTnLst>
                              <p:par>
                                <p:cTn id="97" presetID="7" presetClass="emph" presetSubtype="2" fill="hold" nodeType="clickEffect">
                                  <p:stCondLst>
                                    <p:cond delay="0"/>
                                  </p:stCondLst>
                                  <p:childTnLst>
                                    <p:animClr clrSpc="rgb" dir="cw">
                                      <p:cBhvr>
                                        <p:cTn id="98" dur="2000" fill="hold"/>
                                        <p:tgtEl>
                                          <p:spTgt spid="15"/>
                                        </p:tgtEl>
                                        <p:attrNameLst>
                                          <p:attrName>stroke.color</p:attrName>
                                        </p:attrNameLst>
                                      </p:cBhvr>
                                      <p:to>
                                        <a:srgbClr val="00B14F"/>
                                      </p:to>
                                    </p:animClr>
                                    <p:set>
                                      <p:cBhvr>
                                        <p:cTn id="99" dur="2000" fill="hold"/>
                                        <p:tgtEl>
                                          <p:spTgt spid="15"/>
                                        </p:tgtEl>
                                        <p:attrNameLst>
                                          <p:attrName>stroke.on</p:attrName>
                                        </p:attrNameLst>
                                      </p:cBhvr>
                                      <p:to>
                                        <p:strVal val="true"/>
                                      </p:to>
                                    </p:set>
                                  </p:childTnLst>
                                </p:cTn>
                              </p:par>
                              <p:par>
                                <p:cTn id="100" presetID="10" presetClass="entr" presetSubtype="0" fill="hold" grpId="0" nodeType="withEffect">
                                  <p:stCondLst>
                                    <p:cond delay="0"/>
                                  </p:stCondLst>
                                  <p:childTnLst>
                                    <p:set>
                                      <p:cBhvr>
                                        <p:cTn id="101" dur="1" fill="hold">
                                          <p:stCondLst>
                                            <p:cond delay="0"/>
                                          </p:stCondLst>
                                        </p:cTn>
                                        <p:tgtEl>
                                          <p:spTgt spid="66"/>
                                        </p:tgtEl>
                                        <p:attrNameLst>
                                          <p:attrName>style.visibility</p:attrName>
                                        </p:attrNameLst>
                                      </p:cBhvr>
                                      <p:to>
                                        <p:strVal val="visible"/>
                                      </p:to>
                                    </p:set>
                                    <p:animEffect transition="in" filter="fade">
                                      <p:cBhvr>
                                        <p:cTn id="102" dur="500"/>
                                        <p:tgtEl>
                                          <p:spTgt spid="66"/>
                                        </p:tgtEl>
                                      </p:cBhvr>
                                    </p:animEffect>
                                  </p:childTnLst>
                                </p:cTn>
                              </p:par>
                            </p:childTnLst>
                          </p:cTn>
                        </p:par>
                      </p:childTnLst>
                    </p:cTn>
                  </p:par>
                  <p:par>
                    <p:cTn id="103" fill="hold">
                      <p:stCondLst>
                        <p:cond delay="indefinite"/>
                      </p:stCondLst>
                      <p:childTnLst>
                        <p:par>
                          <p:cTn id="104" fill="hold">
                            <p:stCondLst>
                              <p:cond delay="0"/>
                            </p:stCondLst>
                            <p:childTnLst>
                              <p:par>
                                <p:cTn id="105" presetID="7" presetClass="emph" presetSubtype="2" fill="hold" nodeType="clickEffect">
                                  <p:stCondLst>
                                    <p:cond delay="0"/>
                                  </p:stCondLst>
                                  <p:childTnLst>
                                    <p:animClr clrSpc="rgb" dir="cw">
                                      <p:cBhvr>
                                        <p:cTn id="106" dur="2000" fill="hold"/>
                                        <p:tgtEl>
                                          <p:spTgt spid="17"/>
                                        </p:tgtEl>
                                        <p:attrNameLst>
                                          <p:attrName>stroke.color</p:attrName>
                                        </p:attrNameLst>
                                      </p:cBhvr>
                                      <p:to>
                                        <a:srgbClr val="00B14F"/>
                                      </p:to>
                                    </p:animClr>
                                    <p:set>
                                      <p:cBhvr>
                                        <p:cTn id="107" dur="2000" fill="hold"/>
                                        <p:tgtEl>
                                          <p:spTgt spid="17"/>
                                        </p:tgtEl>
                                        <p:attrNameLst>
                                          <p:attrName>stroke.on</p:attrName>
                                        </p:attrNameLst>
                                      </p:cBhvr>
                                      <p:to>
                                        <p:strVal val="true"/>
                                      </p:to>
                                    </p:set>
                                  </p:childTnLst>
                                </p:cTn>
                              </p:par>
                              <p:par>
                                <p:cTn id="108" presetID="10" presetClass="entr" presetSubtype="0" fill="hold" grpId="0" nodeType="with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500"/>
                                        <p:tgtEl>
                                          <p:spTgt spid="67"/>
                                        </p:tgtEl>
                                      </p:cBhvr>
                                    </p:animEffect>
                                  </p:childTnLst>
                                </p:cTn>
                              </p:par>
                            </p:childTnLst>
                          </p:cTn>
                        </p:par>
                      </p:childTnLst>
                    </p:cTn>
                  </p:par>
                  <p:par>
                    <p:cTn id="111" fill="hold">
                      <p:stCondLst>
                        <p:cond delay="indefinite"/>
                      </p:stCondLst>
                      <p:childTnLst>
                        <p:par>
                          <p:cTn id="112" fill="hold">
                            <p:stCondLst>
                              <p:cond delay="0"/>
                            </p:stCondLst>
                            <p:childTnLst>
                              <p:par>
                                <p:cTn id="113" presetID="7" presetClass="emph" presetSubtype="2" fill="hold" nodeType="clickEffect">
                                  <p:stCondLst>
                                    <p:cond delay="0"/>
                                  </p:stCondLst>
                                  <p:childTnLst>
                                    <p:animClr clrSpc="rgb" dir="cw">
                                      <p:cBhvr>
                                        <p:cTn id="114" dur="2000" fill="hold"/>
                                        <p:tgtEl>
                                          <p:spTgt spid="48"/>
                                        </p:tgtEl>
                                        <p:attrNameLst>
                                          <p:attrName>stroke.color</p:attrName>
                                        </p:attrNameLst>
                                      </p:cBhvr>
                                      <p:to>
                                        <a:srgbClr val="00B14F"/>
                                      </p:to>
                                    </p:animClr>
                                    <p:set>
                                      <p:cBhvr>
                                        <p:cTn id="115" dur="2000" fill="hold"/>
                                        <p:tgtEl>
                                          <p:spTgt spid="48"/>
                                        </p:tgtEl>
                                        <p:attrNameLst>
                                          <p:attrName>stroke.on</p:attrName>
                                        </p:attrNameLst>
                                      </p:cBhvr>
                                      <p:to>
                                        <p:strVal val="true"/>
                                      </p:to>
                                    </p:set>
                                  </p:childTnLst>
                                </p:cTn>
                              </p:par>
                              <p:par>
                                <p:cTn id="116" presetID="10" presetClass="entr" presetSubtype="0" fill="hold" grpId="0" nodeType="withEffect">
                                  <p:stCondLst>
                                    <p:cond delay="0"/>
                                  </p:stCondLst>
                                  <p:childTnLst>
                                    <p:set>
                                      <p:cBhvr>
                                        <p:cTn id="117" dur="1" fill="hold">
                                          <p:stCondLst>
                                            <p:cond delay="0"/>
                                          </p:stCondLst>
                                        </p:cTn>
                                        <p:tgtEl>
                                          <p:spTgt spid="68"/>
                                        </p:tgtEl>
                                        <p:attrNameLst>
                                          <p:attrName>style.visibility</p:attrName>
                                        </p:attrNameLst>
                                      </p:cBhvr>
                                      <p:to>
                                        <p:strVal val="visible"/>
                                      </p:to>
                                    </p:set>
                                    <p:animEffect transition="in" filter="fade">
                                      <p:cBhvr>
                                        <p:cTn id="118"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P spid="38" grpId="0"/>
      <p:bldP spid="39" grpId="0"/>
      <p:bldP spid="43" grpId="0"/>
      <p:bldP spid="44" grpId="0"/>
      <p:bldP spid="45" grpId="0"/>
      <p:bldP spid="46" grpId="0"/>
      <p:bldP spid="49" grpId="0"/>
      <p:bldP spid="50" grpId="0"/>
      <p:bldP spid="53" grpId="0"/>
      <p:bldP spid="54" grpId="0"/>
      <p:bldP spid="55" grpId="0"/>
      <p:bldP spid="56" grpId="0"/>
      <p:bldP spid="57" grpId="0"/>
      <p:bldP spid="58" grpId="0"/>
      <p:bldP spid="59" grpId="0"/>
      <p:bldP spid="61" grpId="0"/>
      <p:bldP spid="62" grpId="0"/>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different Approach	</a:t>
            </a:r>
          </a:p>
        </p:txBody>
      </p:sp>
      <p:sp>
        <p:nvSpPr>
          <p:cNvPr id="3" name="Content Placeholder 2"/>
          <p:cNvSpPr>
            <a:spLocks noGrp="1"/>
          </p:cNvSpPr>
          <p:nvPr>
            <p:ph idx="1"/>
          </p:nvPr>
        </p:nvSpPr>
        <p:spPr/>
        <p:txBody>
          <a:bodyPr>
            <a:normAutofit fontScale="92500" lnSpcReduction="10000"/>
          </a:bodyPr>
          <a:lstStyle/>
          <a:p>
            <a:r>
              <a:rPr lang="en-US" sz="2800" dirty="0"/>
              <a:t>Prim’s Algorithm started from a single vertex and reached more and more other vertices.</a:t>
            </a:r>
          </a:p>
          <a:p>
            <a:r>
              <a:rPr lang="en-US" sz="2800" dirty="0"/>
              <a:t>Prim’s thinks vertex by vertex (add the closest vertex to the currently reachable set).</a:t>
            </a:r>
          </a:p>
          <a:p>
            <a:r>
              <a:rPr lang="en-US" sz="2800" dirty="0">
                <a:hlinkClick r:id="rId2"/>
              </a:rPr>
              <a:t>Prim's Algorithm Visualization</a:t>
            </a:r>
            <a:endParaRPr lang="en-US" sz="2800" dirty="0"/>
          </a:p>
          <a:p>
            <a:endParaRPr lang="en-US" sz="2800" dirty="0"/>
          </a:p>
          <a:p>
            <a:r>
              <a:rPr lang="en-US" sz="2800" dirty="0"/>
              <a:t>What if you think edge by edge instead?</a:t>
            </a:r>
          </a:p>
          <a:p>
            <a:r>
              <a:rPr lang="en-US" sz="2800" dirty="0"/>
              <a:t>Start from the lightest edge; add it if it connects new things to each other (don’t add it if it would create a cycle)</a:t>
            </a:r>
          </a:p>
          <a:p>
            <a:r>
              <a:rPr lang="en-US" sz="2800" dirty="0"/>
              <a:t>This is Kruskal’s Algorithm.</a:t>
            </a:r>
          </a:p>
          <a:p>
            <a:r>
              <a:rPr lang="en-US" sz="2800" dirty="0">
                <a:hlinkClick r:id="rId3"/>
              </a:rPr>
              <a:t>Kruskal's Algorithm Visualization</a:t>
            </a:r>
            <a:endParaRPr lang="en-US" sz="2800" dirty="0"/>
          </a:p>
        </p:txBody>
      </p:sp>
      <p:sp>
        <p:nvSpPr>
          <p:cNvPr id="4" name="Footer Placeholder 4">
            <a:extLst>
              <a:ext uri="{FF2B5EF4-FFF2-40B4-BE49-F238E27FC236}">
                <a16:creationId xmlns:a16="http://schemas.microsoft.com/office/drawing/2014/main" id="{76D21990-186D-884D-94EF-B6DED54F7F41}"/>
              </a:ext>
            </a:extLst>
          </p:cNvPr>
          <p:cNvSpPr>
            <a:spLocks noGrp="1"/>
          </p:cNvSpPr>
          <p:nvPr>
            <p:ph type="ftr" sz="quarter" idx="11"/>
          </p:nvPr>
        </p:nvSpPr>
        <p:spPr>
          <a:xfrm>
            <a:off x="4842742" y="6544402"/>
            <a:ext cx="5901459" cy="274320"/>
          </a:xfrm>
        </p:spPr>
        <p:txBody>
          <a:bodyPr/>
          <a:lstStyle/>
          <a:p>
            <a:r>
              <a:rPr lang="en-US"/>
              <a:t>CSE 373 20 SP – champion &amp; Chun</a:t>
            </a:r>
            <a:endParaRPr lang="en-US" dirty="0"/>
          </a:p>
        </p:txBody>
      </p:sp>
    </p:spTree>
    <p:extLst>
      <p:ext uri="{BB962C8B-B14F-4D97-AF65-F5344CB8AC3E}">
        <p14:creationId xmlns:p14="http://schemas.microsoft.com/office/powerpoint/2010/main" val="395695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Algorithm</a:t>
            </a:r>
          </a:p>
        </p:txBody>
      </p:sp>
      <p:sp>
        <p:nvSpPr>
          <p:cNvPr id="7" name="TextBox 6"/>
          <p:cNvSpPr txBox="1"/>
          <p:nvPr/>
        </p:nvSpPr>
        <p:spPr>
          <a:xfrm>
            <a:off x="575238" y="1604461"/>
            <a:ext cx="11187259" cy="3621504"/>
          </a:xfrm>
          <a:prstGeom prst="rect">
            <a:avLst/>
          </a:prstGeom>
          <a:noFill/>
        </p:spPr>
        <p:txBody>
          <a:bodyPr wrap="square" rtlCol="0">
            <a:spAutoFit/>
          </a:bodyPr>
          <a:lstStyle/>
          <a:p>
            <a:pPr>
              <a:spcBef>
                <a:spcPts val="200"/>
              </a:spcBef>
            </a:pPr>
            <a:r>
              <a:rPr lang="en-US" sz="2400" dirty="0" err="1">
                <a:latin typeface="Courier New" panose="02070309020205020404" pitchFamily="49" charset="0"/>
                <a:cs typeface="Courier New" panose="02070309020205020404" pitchFamily="49" charset="0"/>
              </a:rPr>
              <a:t>KruskalMST</a:t>
            </a:r>
            <a:r>
              <a:rPr lang="en-US" sz="2400" dirty="0">
                <a:latin typeface="Courier New" panose="02070309020205020404" pitchFamily="49" charset="0"/>
                <a:cs typeface="Courier New" panose="02070309020205020404" pitchFamily="49" charset="0"/>
              </a:rPr>
              <a:t>(Graph G) </a:t>
            </a:r>
          </a:p>
          <a:p>
            <a:pPr>
              <a:spcBef>
                <a:spcPts val="200"/>
              </a:spcBef>
            </a:pPr>
            <a:r>
              <a:rPr lang="en-US" sz="2400" dirty="0">
                <a:latin typeface="Courier New" panose="02070309020205020404" pitchFamily="49" charset="0"/>
                <a:cs typeface="Courier New" panose="02070309020205020404" pitchFamily="49" charset="0"/>
              </a:rPr>
              <a:t>   initialize each vertex to be its own component</a:t>
            </a:r>
            <a:endParaRPr lang="en-US" sz="2400" b="0" dirty="0">
              <a:latin typeface="Courier New" panose="02070309020205020404" pitchFamily="49" charset="0"/>
              <a:cs typeface="Courier New" panose="02070309020205020404" pitchFamily="49" charset="0"/>
            </a:endParaRPr>
          </a:p>
          <a:p>
            <a:pPr>
              <a:spcBef>
                <a:spcPts val="200"/>
              </a:spcBef>
            </a:pPr>
            <a:r>
              <a:rPr lang="en-US" sz="2400" dirty="0">
                <a:latin typeface="Courier New" panose="02070309020205020404" pitchFamily="49" charset="0"/>
                <a:cs typeface="Courier New" panose="02070309020205020404" pitchFamily="49" charset="0"/>
              </a:rPr>
              <a:t>   sort the edges by weight</a:t>
            </a:r>
          </a:p>
          <a:p>
            <a:pPr>
              <a:spcBef>
                <a:spcPts val="200"/>
              </a:spcBef>
            </a:pPr>
            <a:r>
              <a:rPr lang="en-US" sz="2400" dirty="0">
                <a:latin typeface="Courier New" panose="02070309020205020404" pitchFamily="49" charset="0"/>
                <a:cs typeface="Courier New" panose="02070309020205020404" pitchFamily="49" charset="0"/>
              </a:rPr>
              <a:t>   foreach(edge (u, v) in sorted order){</a:t>
            </a:r>
          </a:p>
          <a:p>
            <a:pPr>
              <a:spcBef>
                <a:spcPts val="200"/>
              </a:spcBef>
            </a:pPr>
            <a:r>
              <a:rPr lang="en-US" sz="2400" dirty="0">
                <a:latin typeface="Courier New" panose="02070309020205020404" pitchFamily="49" charset="0"/>
                <a:cs typeface="Courier New" panose="02070309020205020404" pitchFamily="49" charset="0"/>
              </a:rPr>
              <a:t>      if(u and v are in different components){</a:t>
            </a:r>
          </a:p>
          <a:p>
            <a:pPr>
              <a:spcBef>
                <a:spcPts val="200"/>
              </a:spcBef>
            </a:pPr>
            <a:r>
              <a:rPr lang="en-US" sz="2400" dirty="0">
                <a:latin typeface="Courier New" panose="02070309020205020404" pitchFamily="49" charset="0"/>
                <a:cs typeface="Courier New" panose="02070309020205020404" pitchFamily="49" charset="0"/>
              </a:rPr>
              <a:t>         add (</a:t>
            </a:r>
            <a:r>
              <a:rPr lang="en-US" sz="2400" dirty="0" err="1">
                <a:latin typeface="Courier New" panose="02070309020205020404" pitchFamily="49" charset="0"/>
                <a:cs typeface="Courier New" panose="02070309020205020404" pitchFamily="49" charset="0"/>
              </a:rPr>
              <a:t>u,v</a:t>
            </a:r>
            <a:r>
              <a:rPr lang="en-US" sz="2400" dirty="0">
                <a:latin typeface="Courier New" panose="02070309020205020404" pitchFamily="49" charset="0"/>
                <a:cs typeface="Courier New" panose="02070309020205020404" pitchFamily="49" charset="0"/>
              </a:rPr>
              <a:t>) to the MST</a:t>
            </a:r>
          </a:p>
          <a:p>
            <a:pPr>
              <a:spcBef>
                <a:spcPts val="200"/>
              </a:spcBef>
            </a:pPr>
            <a:r>
              <a:rPr lang="en-US" sz="24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2400" dirty="0">
                <a:latin typeface="Courier New" panose="02070309020205020404" pitchFamily="49" charset="0"/>
                <a:cs typeface="Courier New" panose="02070309020205020404" pitchFamily="49" charset="0"/>
              </a:rPr>
              <a:t>      }</a:t>
            </a:r>
          </a:p>
          <a:p>
            <a:pPr>
              <a:spcBef>
                <a:spcPts val="200"/>
              </a:spcBef>
            </a:pPr>
            <a:r>
              <a:rPr lang="en-US" sz="2400" dirty="0">
                <a:latin typeface="Courier New" panose="02070309020205020404" pitchFamily="49" charset="0"/>
                <a:cs typeface="Courier New" panose="02070309020205020404" pitchFamily="49" charset="0"/>
              </a:rPr>
              <a:t>   }</a:t>
            </a:r>
            <a:endParaRPr lang="en-US" sz="2400" dirty="0"/>
          </a:p>
        </p:txBody>
      </p:sp>
      <p:sp>
        <p:nvSpPr>
          <p:cNvPr id="3" name="Footer Placeholder 2"/>
          <p:cNvSpPr>
            <a:spLocks noGrp="1"/>
          </p:cNvSpPr>
          <p:nvPr>
            <p:ph type="ftr" sz="quarter" idx="11"/>
          </p:nvPr>
        </p:nvSpPr>
        <p:spPr/>
        <p:txBody>
          <a:bodyPr/>
          <a:lstStyle/>
          <a:p>
            <a:r>
              <a:rPr lang="es-ES"/>
              <a:t>CSE 373 Su 19 - Robbie Weber</a:t>
            </a:r>
            <a:endParaRPr lang="en-US"/>
          </a:p>
        </p:txBody>
      </p:sp>
      <p:sp>
        <p:nvSpPr>
          <p:cNvPr id="4" name="Slide Number Placeholder 3"/>
          <p:cNvSpPr>
            <a:spLocks noGrp="1"/>
          </p:cNvSpPr>
          <p:nvPr>
            <p:ph type="sldNum" sz="quarter" idx="12"/>
          </p:nvPr>
        </p:nvSpPr>
        <p:spPr/>
        <p:txBody>
          <a:bodyPr/>
          <a:lstStyle/>
          <a:p>
            <a:fld id="{659665DE-58FC-41F4-AC58-2C90A5E00527}" type="slidenum">
              <a:rPr lang="en-US" smtClean="0"/>
              <a:t>12</a:t>
            </a:fld>
            <a:endParaRPr lang="en-US"/>
          </a:p>
        </p:txBody>
      </p:sp>
    </p:spTree>
    <p:extLst>
      <p:ext uri="{BB962C8B-B14F-4D97-AF65-F5344CB8AC3E}">
        <p14:creationId xmlns:p14="http://schemas.microsoft.com/office/powerpoint/2010/main" val="416730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629320" y="1329016"/>
            <a:ext cx="7155347" cy="2544286"/>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its own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graphicFrame>
        <p:nvGraphicFramePr>
          <p:cNvPr id="44" name="Table 43"/>
          <p:cNvGraphicFramePr>
            <a:graphicFrameLocks noGrp="1"/>
          </p:cNvGraphicFramePr>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graphicFrame>
        <p:nvGraphicFramePr>
          <p:cNvPr id="45" name="Table 44"/>
          <p:cNvGraphicFramePr>
            <a:graphicFrameLocks noGrp="1"/>
          </p:cNvGraphicFramePr>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3" name="Footer Placeholder 2"/>
          <p:cNvSpPr>
            <a:spLocks noGrp="1"/>
          </p:cNvSpPr>
          <p:nvPr>
            <p:ph type="ftr" sz="quarter" idx="11"/>
          </p:nvPr>
        </p:nvSpPr>
        <p:spPr/>
        <p:txBody>
          <a:bodyPr/>
          <a:lstStyle/>
          <a:p>
            <a:r>
              <a:rPr lang="es-ES"/>
              <a:t>CSE 373 Su 19 - Robbie Weber</a:t>
            </a:r>
            <a:endParaRPr lang="en-US"/>
          </a:p>
        </p:txBody>
      </p:sp>
      <p:sp>
        <p:nvSpPr>
          <p:cNvPr id="4" name="Slide Number Placeholder 3"/>
          <p:cNvSpPr>
            <a:spLocks noGrp="1"/>
          </p:cNvSpPr>
          <p:nvPr>
            <p:ph type="sldNum" sz="quarter" idx="12"/>
          </p:nvPr>
        </p:nvSpPr>
        <p:spPr/>
        <p:txBody>
          <a:bodyPr/>
          <a:lstStyle/>
          <a:p>
            <a:fld id="{659665DE-58FC-41F4-AC58-2C90A5E00527}" type="slidenum">
              <a:rPr lang="en-US" smtClean="0"/>
              <a:t>13</a:t>
            </a:fld>
            <a:endParaRPr lang="en-US"/>
          </a:p>
        </p:txBody>
      </p:sp>
    </p:spTree>
    <p:extLst>
      <p:ext uri="{BB962C8B-B14F-4D97-AF65-F5344CB8AC3E}">
        <p14:creationId xmlns:p14="http://schemas.microsoft.com/office/powerpoint/2010/main" val="308261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6" name="Oval 5"/>
          <p:cNvSpPr/>
          <p:nvPr/>
        </p:nvSpPr>
        <p:spPr>
          <a:xfrm>
            <a:off x="7625716" y="1988165"/>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A</a:t>
            </a:r>
          </a:p>
        </p:txBody>
      </p:sp>
      <p:sp>
        <p:nvSpPr>
          <p:cNvPr id="7" name="Oval 6"/>
          <p:cNvSpPr/>
          <p:nvPr/>
        </p:nvSpPr>
        <p:spPr>
          <a:xfrm>
            <a:off x="9323958" y="329414"/>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B</a:t>
            </a:r>
          </a:p>
        </p:txBody>
      </p:sp>
      <p:sp>
        <p:nvSpPr>
          <p:cNvPr id="8" name="Oval 7"/>
          <p:cNvSpPr/>
          <p:nvPr/>
        </p:nvSpPr>
        <p:spPr>
          <a:xfrm>
            <a:off x="8928719" y="28927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D</a:t>
            </a:r>
          </a:p>
        </p:txBody>
      </p:sp>
      <p:sp>
        <p:nvSpPr>
          <p:cNvPr id="9" name="Oval 8"/>
          <p:cNvSpPr/>
          <p:nvPr/>
        </p:nvSpPr>
        <p:spPr>
          <a:xfrm>
            <a:off x="11059690" y="2825644"/>
            <a:ext cx="590240" cy="577637"/>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F</a:t>
            </a:r>
          </a:p>
        </p:txBody>
      </p:sp>
      <p:sp>
        <p:nvSpPr>
          <p:cNvPr id="10" name="Oval 9"/>
          <p:cNvSpPr/>
          <p:nvPr/>
        </p:nvSpPr>
        <p:spPr>
          <a:xfrm>
            <a:off x="11255947" y="1182151"/>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E</a:t>
            </a:r>
          </a:p>
        </p:txBody>
      </p:sp>
      <p:sp>
        <p:nvSpPr>
          <p:cNvPr id="11" name="Oval 10"/>
          <p:cNvSpPr/>
          <p:nvPr/>
        </p:nvSpPr>
        <p:spPr>
          <a:xfrm>
            <a:off x="9038208" y="1807826"/>
            <a:ext cx="433886" cy="4246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C</a:t>
            </a:r>
          </a:p>
        </p:txBody>
      </p:sp>
      <p:cxnSp>
        <p:nvCxnSpPr>
          <p:cNvPr id="12" name="Straight Connector 11"/>
          <p:cNvCxnSpPr>
            <a:stCxn id="7" idx="2"/>
            <a:endCxn id="6" idx="7"/>
          </p:cNvCxnSpPr>
          <p:nvPr/>
        </p:nvCxnSpPr>
        <p:spPr>
          <a:xfrm flipH="1">
            <a:off x="7996061" y="541725"/>
            <a:ext cx="1327897" cy="15086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6" idx="5"/>
            <a:endCxn id="8" idx="2"/>
          </p:cNvCxnSpPr>
          <p:nvPr/>
        </p:nvCxnSpPr>
        <p:spPr>
          <a:xfrm>
            <a:off x="7996061" y="2350603"/>
            <a:ext cx="932658" cy="7544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8" idx="0"/>
            <a:endCxn id="11" idx="4"/>
          </p:cNvCxnSpPr>
          <p:nvPr/>
        </p:nvCxnSpPr>
        <p:spPr>
          <a:xfrm flipV="1">
            <a:off x="9145662" y="2232448"/>
            <a:ext cx="109489" cy="6603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2"/>
            <a:endCxn id="6" idx="6"/>
          </p:cNvCxnSpPr>
          <p:nvPr/>
        </p:nvCxnSpPr>
        <p:spPr>
          <a:xfrm flipH="1">
            <a:off x="8059602" y="2020137"/>
            <a:ext cx="978606"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7"/>
            <a:endCxn id="10" idx="2"/>
          </p:cNvCxnSpPr>
          <p:nvPr/>
        </p:nvCxnSpPr>
        <p:spPr>
          <a:xfrm flipV="1">
            <a:off x="9408553" y="1394462"/>
            <a:ext cx="1847394" cy="47554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0" idx="4"/>
            <a:endCxn id="9" idx="0"/>
          </p:cNvCxnSpPr>
          <p:nvPr/>
        </p:nvCxnSpPr>
        <p:spPr>
          <a:xfrm flipH="1">
            <a:off x="11354810" y="1606773"/>
            <a:ext cx="118080" cy="121887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9" idx="3"/>
            <a:endCxn id="8" idx="6"/>
          </p:cNvCxnSpPr>
          <p:nvPr/>
        </p:nvCxnSpPr>
        <p:spPr>
          <a:xfrm flipH="1" flipV="1">
            <a:off x="9362605" y="3105062"/>
            <a:ext cx="1783524" cy="21362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9" idx="1"/>
            <a:endCxn id="7" idx="6"/>
          </p:cNvCxnSpPr>
          <p:nvPr/>
        </p:nvCxnSpPr>
        <p:spPr>
          <a:xfrm flipH="1" flipV="1">
            <a:off x="9757844" y="541725"/>
            <a:ext cx="1388285" cy="23685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3"/>
            <a:endCxn id="8" idx="7"/>
          </p:cNvCxnSpPr>
          <p:nvPr/>
        </p:nvCxnSpPr>
        <p:spPr>
          <a:xfrm flipH="1">
            <a:off x="9299064" y="1544589"/>
            <a:ext cx="2020424" cy="14103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5"/>
            <a:endCxn id="9" idx="2"/>
          </p:cNvCxnSpPr>
          <p:nvPr/>
        </p:nvCxnSpPr>
        <p:spPr>
          <a:xfrm>
            <a:off x="9408553" y="2170264"/>
            <a:ext cx="1651137" cy="9441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8207738" y="961188"/>
            <a:ext cx="317944" cy="523220"/>
          </a:xfrm>
          <a:prstGeom prst="rect">
            <a:avLst/>
          </a:prstGeom>
          <a:noFill/>
        </p:spPr>
        <p:txBody>
          <a:bodyPr wrap="square" rtlCol="0">
            <a:spAutoFit/>
          </a:bodyPr>
          <a:lstStyle/>
          <a:p>
            <a:r>
              <a:rPr lang="en-US" sz="2800" dirty="0"/>
              <a:t>3</a:t>
            </a:r>
          </a:p>
        </p:txBody>
      </p:sp>
      <p:sp>
        <p:nvSpPr>
          <p:cNvPr id="23" name="TextBox 22"/>
          <p:cNvSpPr txBox="1"/>
          <p:nvPr/>
        </p:nvSpPr>
        <p:spPr>
          <a:xfrm>
            <a:off x="10051405" y="840373"/>
            <a:ext cx="317944" cy="523220"/>
          </a:xfrm>
          <a:prstGeom prst="rect">
            <a:avLst/>
          </a:prstGeom>
          <a:noFill/>
        </p:spPr>
        <p:txBody>
          <a:bodyPr wrap="square" rtlCol="0">
            <a:spAutoFit/>
          </a:bodyPr>
          <a:lstStyle/>
          <a:p>
            <a:r>
              <a:rPr lang="en-US" sz="2800" dirty="0"/>
              <a:t>6</a:t>
            </a:r>
          </a:p>
        </p:txBody>
      </p:sp>
      <p:sp>
        <p:nvSpPr>
          <p:cNvPr id="24" name="TextBox 23"/>
          <p:cNvSpPr txBox="1"/>
          <p:nvPr/>
        </p:nvSpPr>
        <p:spPr>
          <a:xfrm>
            <a:off x="9605955" y="1330537"/>
            <a:ext cx="317944" cy="523220"/>
          </a:xfrm>
          <a:prstGeom prst="rect">
            <a:avLst/>
          </a:prstGeom>
          <a:noFill/>
        </p:spPr>
        <p:txBody>
          <a:bodyPr wrap="square" rtlCol="0">
            <a:spAutoFit/>
          </a:bodyPr>
          <a:lstStyle/>
          <a:p>
            <a:r>
              <a:rPr lang="en-US" sz="2800" dirty="0"/>
              <a:t>2</a:t>
            </a:r>
          </a:p>
        </p:txBody>
      </p:sp>
      <p:sp>
        <p:nvSpPr>
          <p:cNvPr id="25" name="TextBox 24"/>
          <p:cNvSpPr txBox="1"/>
          <p:nvPr/>
        </p:nvSpPr>
        <p:spPr>
          <a:xfrm>
            <a:off x="8481984" y="1634535"/>
            <a:ext cx="317944" cy="523220"/>
          </a:xfrm>
          <a:prstGeom prst="rect">
            <a:avLst/>
          </a:prstGeom>
          <a:noFill/>
        </p:spPr>
        <p:txBody>
          <a:bodyPr wrap="square" rtlCol="0">
            <a:spAutoFit/>
          </a:bodyPr>
          <a:lstStyle/>
          <a:p>
            <a:r>
              <a:rPr lang="en-US" sz="2800" dirty="0"/>
              <a:t>1</a:t>
            </a:r>
          </a:p>
        </p:txBody>
      </p:sp>
      <p:sp>
        <p:nvSpPr>
          <p:cNvPr id="26" name="TextBox 25"/>
          <p:cNvSpPr txBox="1"/>
          <p:nvPr/>
        </p:nvSpPr>
        <p:spPr>
          <a:xfrm>
            <a:off x="8319444" y="2774690"/>
            <a:ext cx="317944" cy="523220"/>
          </a:xfrm>
          <a:prstGeom prst="rect">
            <a:avLst/>
          </a:prstGeom>
          <a:noFill/>
        </p:spPr>
        <p:txBody>
          <a:bodyPr wrap="square" rtlCol="0">
            <a:spAutoFit/>
          </a:bodyPr>
          <a:lstStyle/>
          <a:p>
            <a:r>
              <a:rPr lang="en-US" sz="2800" dirty="0"/>
              <a:t>4</a:t>
            </a:r>
          </a:p>
        </p:txBody>
      </p:sp>
      <p:sp>
        <p:nvSpPr>
          <p:cNvPr id="27" name="TextBox 26"/>
          <p:cNvSpPr txBox="1"/>
          <p:nvPr/>
        </p:nvSpPr>
        <p:spPr>
          <a:xfrm>
            <a:off x="8905743" y="2313586"/>
            <a:ext cx="317944" cy="523220"/>
          </a:xfrm>
          <a:prstGeom prst="rect">
            <a:avLst/>
          </a:prstGeom>
          <a:noFill/>
        </p:spPr>
        <p:txBody>
          <a:bodyPr wrap="square" rtlCol="0">
            <a:spAutoFit/>
          </a:bodyPr>
          <a:lstStyle/>
          <a:p>
            <a:r>
              <a:rPr lang="en-US" sz="2800" dirty="0"/>
              <a:t>5</a:t>
            </a:r>
          </a:p>
        </p:txBody>
      </p:sp>
      <p:sp>
        <p:nvSpPr>
          <p:cNvPr id="28" name="TextBox 27"/>
          <p:cNvSpPr txBox="1"/>
          <p:nvPr/>
        </p:nvSpPr>
        <p:spPr>
          <a:xfrm>
            <a:off x="10051405" y="3219551"/>
            <a:ext cx="317944" cy="523220"/>
          </a:xfrm>
          <a:prstGeom prst="rect">
            <a:avLst/>
          </a:prstGeom>
          <a:noFill/>
        </p:spPr>
        <p:txBody>
          <a:bodyPr wrap="square" rtlCol="0">
            <a:spAutoFit/>
          </a:bodyPr>
          <a:lstStyle/>
          <a:p>
            <a:r>
              <a:rPr lang="en-US" sz="2800" dirty="0"/>
              <a:t>8</a:t>
            </a:r>
          </a:p>
        </p:txBody>
      </p:sp>
      <p:sp>
        <p:nvSpPr>
          <p:cNvPr id="29" name="TextBox 28"/>
          <p:cNvSpPr txBox="1"/>
          <p:nvPr/>
        </p:nvSpPr>
        <p:spPr>
          <a:xfrm>
            <a:off x="11585615" y="2191493"/>
            <a:ext cx="317944" cy="523220"/>
          </a:xfrm>
          <a:prstGeom prst="rect">
            <a:avLst/>
          </a:prstGeom>
          <a:noFill/>
        </p:spPr>
        <p:txBody>
          <a:bodyPr wrap="square" rtlCol="0">
            <a:spAutoFit/>
          </a:bodyPr>
          <a:lstStyle/>
          <a:p>
            <a:r>
              <a:rPr lang="en-US" sz="2800" dirty="0"/>
              <a:t>9</a:t>
            </a:r>
          </a:p>
        </p:txBody>
      </p:sp>
      <p:sp>
        <p:nvSpPr>
          <p:cNvPr id="30" name="TextBox 29"/>
          <p:cNvSpPr txBox="1"/>
          <p:nvPr/>
        </p:nvSpPr>
        <p:spPr>
          <a:xfrm>
            <a:off x="9476612" y="1945007"/>
            <a:ext cx="619638" cy="523220"/>
          </a:xfrm>
          <a:prstGeom prst="rect">
            <a:avLst/>
          </a:prstGeom>
          <a:noFill/>
        </p:spPr>
        <p:txBody>
          <a:bodyPr wrap="square" rtlCol="0">
            <a:spAutoFit/>
          </a:bodyPr>
          <a:lstStyle/>
          <a:p>
            <a:r>
              <a:rPr lang="en-US" sz="2800" dirty="0"/>
              <a:t>10</a:t>
            </a:r>
          </a:p>
        </p:txBody>
      </p:sp>
      <p:sp>
        <p:nvSpPr>
          <p:cNvPr id="31" name="TextBox 30"/>
          <p:cNvSpPr txBox="1"/>
          <p:nvPr/>
        </p:nvSpPr>
        <p:spPr>
          <a:xfrm>
            <a:off x="9595471" y="2543695"/>
            <a:ext cx="317944" cy="523220"/>
          </a:xfrm>
          <a:prstGeom prst="rect">
            <a:avLst/>
          </a:prstGeom>
          <a:noFill/>
        </p:spPr>
        <p:txBody>
          <a:bodyPr wrap="square" rtlCol="0">
            <a:spAutoFit/>
          </a:bodyPr>
          <a:lstStyle/>
          <a:p>
            <a:r>
              <a:rPr lang="en-US" sz="2800" dirty="0"/>
              <a:t>7</a:t>
            </a:r>
          </a:p>
        </p:txBody>
      </p:sp>
      <p:sp>
        <p:nvSpPr>
          <p:cNvPr id="33" name="TextBox 32"/>
          <p:cNvSpPr txBox="1"/>
          <p:nvPr/>
        </p:nvSpPr>
        <p:spPr>
          <a:xfrm>
            <a:off x="629320" y="1329016"/>
            <a:ext cx="7155347" cy="2544286"/>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its own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sp>
        <p:nvSpPr>
          <p:cNvPr id="3" name="Footer Placeholder 2"/>
          <p:cNvSpPr>
            <a:spLocks noGrp="1"/>
          </p:cNvSpPr>
          <p:nvPr>
            <p:ph type="ftr" sz="quarter" idx="11"/>
          </p:nvPr>
        </p:nvSpPr>
        <p:spPr/>
        <p:txBody>
          <a:bodyPr/>
          <a:lstStyle/>
          <a:p>
            <a:r>
              <a:rPr lang="es-ES"/>
              <a:t>CSE 373 Su 19 - Robbie Weber</a:t>
            </a:r>
            <a:endParaRPr lang="en-US"/>
          </a:p>
        </p:txBody>
      </p:sp>
      <p:sp>
        <p:nvSpPr>
          <p:cNvPr id="4" name="Slide Number Placeholder 3"/>
          <p:cNvSpPr>
            <a:spLocks noGrp="1"/>
          </p:cNvSpPr>
          <p:nvPr>
            <p:ph type="sldNum" sz="quarter" idx="12"/>
          </p:nvPr>
        </p:nvSpPr>
        <p:spPr/>
        <p:txBody>
          <a:bodyPr/>
          <a:lstStyle/>
          <a:p>
            <a:fld id="{659665DE-58FC-41F4-AC58-2C90A5E00527}" type="slidenum">
              <a:rPr lang="en-US" smtClean="0"/>
              <a:t>14</a:t>
            </a:fld>
            <a:endParaRPr lang="en-US"/>
          </a:p>
        </p:txBody>
      </p:sp>
      <p:graphicFrame>
        <p:nvGraphicFramePr>
          <p:cNvPr id="34" name="Table 33">
            <a:extLst>
              <a:ext uri="{FF2B5EF4-FFF2-40B4-BE49-F238E27FC236}">
                <a16:creationId xmlns:a16="http://schemas.microsoft.com/office/drawing/2014/main" id="{56F5564A-4A65-2244-A9F8-4EE43866A9D7}"/>
              </a:ext>
            </a:extLst>
          </p:cNvPr>
          <p:cNvGraphicFramePr>
            <a:graphicFrameLocks noGrp="1"/>
          </p:cNvGraphicFramePr>
          <p:nvPr/>
        </p:nvGraphicFramePr>
        <p:xfrm>
          <a:off x="1519295" y="4036208"/>
          <a:ext cx="4778313" cy="2560320"/>
        </p:xfrm>
        <a:graphic>
          <a:graphicData uri="http://schemas.openxmlformats.org/drawingml/2006/table">
            <a:tbl>
              <a:tblPr firstRow="1" bandRow="1">
                <a:tableStyleId>{5C22544A-7EE6-4342-B048-85BDC9FD1C3A}</a:tableStyleId>
              </a:tblPr>
              <a:tblGrid>
                <a:gridCol w="1592771">
                  <a:extLst>
                    <a:ext uri="{9D8B030D-6E8A-4147-A177-3AD203B41FA5}">
                      <a16:colId xmlns:a16="http://schemas.microsoft.com/office/drawing/2014/main" val="20000"/>
                    </a:ext>
                  </a:extLst>
                </a:gridCol>
                <a:gridCol w="1176269">
                  <a:extLst>
                    <a:ext uri="{9D8B030D-6E8A-4147-A177-3AD203B41FA5}">
                      <a16:colId xmlns:a16="http://schemas.microsoft.com/office/drawing/2014/main" val="20001"/>
                    </a:ext>
                  </a:extLst>
                </a:gridCol>
                <a:gridCol w="2009273">
                  <a:extLst>
                    <a:ext uri="{9D8B030D-6E8A-4147-A177-3AD203B41FA5}">
                      <a16:colId xmlns:a16="http://schemas.microsoft.com/office/drawing/2014/main" val="20002"/>
                    </a:ext>
                  </a:extLst>
                </a:gridCol>
              </a:tblGrid>
              <a:tr h="0">
                <a:tc>
                  <a:txBody>
                    <a:bodyPr/>
                    <a:lstStyle/>
                    <a:p>
                      <a:r>
                        <a:rPr lang="en-US" sz="2200" dirty="0"/>
                        <a:t>Edge</a:t>
                      </a:r>
                    </a:p>
                  </a:txBody>
                  <a:tcPr/>
                </a:tc>
                <a:tc>
                  <a:txBody>
                    <a:bodyPr/>
                    <a:lstStyle/>
                    <a:p>
                      <a:r>
                        <a:rPr lang="en-US" sz="2200" dirty="0"/>
                        <a:t>Include?</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(A,C)</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1"/>
                  </a:ext>
                </a:extLst>
              </a:tr>
              <a:tr h="370840">
                <a:tc>
                  <a:txBody>
                    <a:bodyPr/>
                    <a:lstStyle/>
                    <a:p>
                      <a:r>
                        <a:rPr lang="en-US" sz="2200" dirty="0"/>
                        <a:t>(C,E)</a:t>
                      </a:r>
                    </a:p>
                  </a:txBody>
                  <a:tcPr/>
                </a:tc>
                <a:tc>
                  <a:txBody>
                    <a:bodyPr/>
                    <a:lstStyle/>
                    <a:p>
                      <a:r>
                        <a:rPr lang="en-US" sz="2200" dirty="0"/>
                        <a:t>Yes</a:t>
                      </a:r>
                    </a:p>
                  </a:txBody>
                  <a:tcPr/>
                </a:tc>
                <a:tc>
                  <a:txBody>
                    <a:bodyPr/>
                    <a:lstStyle/>
                    <a:p>
                      <a:endParaRPr lang="en-US" sz="2200"/>
                    </a:p>
                  </a:txBody>
                  <a:tcPr/>
                </a:tc>
                <a:extLst>
                  <a:ext uri="{0D108BD9-81ED-4DB2-BD59-A6C34878D82A}">
                    <a16:rowId xmlns:a16="http://schemas.microsoft.com/office/drawing/2014/main" val="10002"/>
                  </a:ext>
                </a:extLst>
              </a:tr>
              <a:tr h="370840">
                <a:tc>
                  <a:txBody>
                    <a:bodyPr/>
                    <a:lstStyle/>
                    <a:p>
                      <a:r>
                        <a:rPr lang="en-US" sz="2200" dirty="0"/>
                        <a:t>(A,B)</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3"/>
                  </a:ext>
                </a:extLst>
              </a:tr>
              <a:tr h="370840">
                <a:tc>
                  <a:txBody>
                    <a:bodyPr/>
                    <a:lstStyle/>
                    <a:p>
                      <a:r>
                        <a:rPr lang="en-US" sz="2200" dirty="0"/>
                        <a:t>(A,D)</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4"/>
                  </a:ext>
                </a:extLst>
              </a:tr>
              <a:tr h="370840">
                <a:tc>
                  <a:txBody>
                    <a:bodyPr/>
                    <a:lstStyle/>
                    <a:p>
                      <a:r>
                        <a:rPr lang="en-US" sz="2200" dirty="0"/>
                        <a:t>(C,D)</a:t>
                      </a:r>
                    </a:p>
                  </a:txBody>
                  <a:tcPr/>
                </a:tc>
                <a:tc>
                  <a:txBody>
                    <a:bodyPr/>
                    <a:lstStyle/>
                    <a:p>
                      <a:r>
                        <a:rPr lang="en-US" sz="2200" dirty="0"/>
                        <a:t>No</a:t>
                      </a:r>
                    </a:p>
                  </a:txBody>
                  <a:tcPr/>
                </a:tc>
                <a:tc>
                  <a:txBody>
                    <a:bodyPr/>
                    <a:lstStyle/>
                    <a:p>
                      <a:r>
                        <a:rPr lang="en-US" sz="2200" dirty="0"/>
                        <a:t>Cycle A,C,D,A</a:t>
                      </a:r>
                    </a:p>
                  </a:txBody>
                  <a:tcPr/>
                </a:tc>
                <a:extLst>
                  <a:ext uri="{0D108BD9-81ED-4DB2-BD59-A6C34878D82A}">
                    <a16:rowId xmlns:a16="http://schemas.microsoft.com/office/drawing/2014/main" val="10005"/>
                  </a:ext>
                </a:extLst>
              </a:tr>
            </a:tbl>
          </a:graphicData>
        </a:graphic>
      </p:graphicFrame>
      <p:graphicFrame>
        <p:nvGraphicFramePr>
          <p:cNvPr id="35" name="Table 34">
            <a:extLst>
              <a:ext uri="{FF2B5EF4-FFF2-40B4-BE49-F238E27FC236}">
                <a16:creationId xmlns:a16="http://schemas.microsoft.com/office/drawing/2014/main" id="{CD74B90D-4ADD-C34E-8AB8-7CD20A7E0241}"/>
              </a:ext>
            </a:extLst>
          </p:cNvPr>
          <p:cNvGraphicFramePr>
            <a:graphicFrameLocks noGrp="1"/>
          </p:cNvGraphicFramePr>
          <p:nvPr/>
        </p:nvGraphicFramePr>
        <p:xfrm>
          <a:off x="6600482" y="4013225"/>
          <a:ext cx="4778313" cy="2560320"/>
        </p:xfrm>
        <a:graphic>
          <a:graphicData uri="http://schemas.openxmlformats.org/drawingml/2006/table">
            <a:tbl>
              <a:tblPr firstRow="1" bandRow="1">
                <a:tableStyleId>{5C22544A-7EE6-4342-B048-85BDC9FD1C3A}</a:tableStyleId>
              </a:tblPr>
              <a:tblGrid>
                <a:gridCol w="1725371">
                  <a:extLst>
                    <a:ext uri="{9D8B030D-6E8A-4147-A177-3AD203B41FA5}">
                      <a16:colId xmlns:a16="http://schemas.microsoft.com/office/drawing/2014/main" val="20000"/>
                    </a:ext>
                  </a:extLst>
                </a:gridCol>
                <a:gridCol w="791998">
                  <a:extLst>
                    <a:ext uri="{9D8B030D-6E8A-4147-A177-3AD203B41FA5}">
                      <a16:colId xmlns:a16="http://schemas.microsoft.com/office/drawing/2014/main" val="20001"/>
                    </a:ext>
                  </a:extLst>
                </a:gridCol>
                <a:gridCol w="2260944">
                  <a:extLst>
                    <a:ext uri="{9D8B030D-6E8A-4147-A177-3AD203B41FA5}">
                      <a16:colId xmlns:a16="http://schemas.microsoft.com/office/drawing/2014/main" val="20002"/>
                    </a:ext>
                  </a:extLst>
                </a:gridCol>
              </a:tblGrid>
              <a:tr h="0">
                <a:tc>
                  <a:txBody>
                    <a:bodyPr/>
                    <a:lstStyle/>
                    <a:p>
                      <a:r>
                        <a:rPr lang="en-US" sz="2200" dirty="0"/>
                        <a:t>Edge (cont.)</a:t>
                      </a:r>
                    </a:p>
                  </a:txBody>
                  <a:tcPr/>
                </a:tc>
                <a:tc>
                  <a:txBody>
                    <a:bodyPr/>
                    <a:lstStyle/>
                    <a:p>
                      <a:r>
                        <a:rPr lang="en-US" sz="2200" dirty="0" err="1"/>
                        <a:t>Inc</a:t>
                      </a:r>
                      <a:r>
                        <a:rPr lang="en-US" sz="2200" dirty="0"/>
                        <a:t>?</a:t>
                      </a:r>
                    </a:p>
                  </a:txBody>
                  <a:tcPr/>
                </a:tc>
                <a:tc>
                  <a:txBody>
                    <a:bodyPr/>
                    <a:lstStyle/>
                    <a:p>
                      <a:r>
                        <a:rPr lang="en-US" sz="2200" dirty="0"/>
                        <a:t>Reason</a:t>
                      </a:r>
                    </a:p>
                  </a:txBody>
                  <a:tcPr/>
                </a:tc>
                <a:extLst>
                  <a:ext uri="{0D108BD9-81ED-4DB2-BD59-A6C34878D82A}">
                    <a16:rowId xmlns:a16="http://schemas.microsoft.com/office/drawing/2014/main" val="10000"/>
                  </a:ext>
                </a:extLst>
              </a:tr>
              <a:tr h="370840">
                <a:tc>
                  <a:txBody>
                    <a:bodyPr/>
                    <a:lstStyle/>
                    <a:p>
                      <a:r>
                        <a:rPr lang="en-US" sz="2200" dirty="0"/>
                        <a:t>(B,F)</a:t>
                      </a:r>
                    </a:p>
                  </a:txBody>
                  <a:tcPr/>
                </a:tc>
                <a:tc>
                  <a:txBody>
                    <a:bodyPr/>
                    <a:lstStyle/>
                    <a:p>
                      <a:r>
                        <a:rPr lang="en-US" sz="2200" dirty="0"/>
                        <a:t>Yes</a:t>
                      </a:r>
                    </a:p>
                  </a:txBody>
                  <a:tcPr/>
                </a:tc>
                <a:tc>
                  <a:txBody>
                    <a:bodyPr/>
                    <a:lstStyle/>
                    <a:p>
                      <a:endParaRPr lang="en-US" sz="2200" dirty="0"/>
                    </a:p>
                  </a:txBody>
                  <a:tcPr/>
                </a:tc>
                <a:extLst>
                  <a:ext uri="{0D108BD9-81ED-4DB2-BD59-A6C34878D82A}">
                    <a16:rowId xmlns:a16="http://schemas.microsoft.com/office/drawing/2014/main" val="10001"/>
                  </a:ext>
                </a:extLst>
              </a:tr>
              <a:tr h="370840">
                <a:tc>
                  <a:txBody>
                    <a:bodyPr/>
                    <a:lstStyle/>
                    <a:p>
                      <a:r>
                        <a:rPr lang="en-US" sz="2200" dirty="0"/>
                        <a:t>(D,E)</a:t>
                      </a:r>
                    </a:p>
                  </a:txBody>
                  <a:tcPr/>
                </a:tc>
                <a:tc>
                  <a:txBody>
                    <a:bodyPr/>
                    <a:lstStyle/>
                    <a:p>
                      <a:r>
                        <a:rPr lang="en-US" sz="2200" dirty="0"/>
                        <a:t>No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Cycle A,C,E,D,A</a:t>
                      </a:r>
                    </a:p>
                  </a:txBody>
                  <a:tcPr/>
                </a:tc>
                <a:extLst>
                  <a:ext uri="{0D108BD9-81ED-4DB2-BD59-A6C34878D82A}">
                    <a16:rowId xmlns:a16="http://schemas.microsoft.com/office/drawing/2014/main" val="10002"/>
                  </a:ext>
                </a:extLst>
              </a:tr>
              <a:tr h="370840">
                <a:tc>
                  <a:txBody>
                    <a:bodyPr/>
                    <a:lstStyle/>
                    <a:p>
                      <a:r>
                        <a:rPr lang="en-US" sz="2200" dirty="0"/>
                        <a:t>(D,F)</a:t>
                      </a:r>
                    </a:p>
                  </a:txBody>
                  <a:tcPr/>
                </a:tc>
                <a:tc>
                  <a:txBody>
                    <a:bodyPr/>
                    <a:lstStyle/>
                    <a:p>
                      <a:r>
                        <a:rPr lang="en-US" sz="2200" dirty="0"/>
                        <a:t>No</a:t>
                      </a:r>
                    </a:p>
                  </a:txBody>
                  <a:tcPr/>
                </a:tc>
                <a:tc>
                  <a:txBody>
                    <a:bodyPr/>
                    <a:lstStyle/>
                    <a:p>
                      <a:r>
                        <a:rPr lang="en-US" sz="2200" dirty="0"/>
                        <a:t>Cycle A,D,F,B,A</a:t>
                      </a:r>
                    </a:p>
                  </a:txBody>
                  <a:tcPr/>
                </a:tc>
                <a:extLst>
                  <a:ext uri="{0D108BD9-81ED-4DB2-BD59-A6C34878D82A}">
                    <a16:rowId xmlns:a16="http://schemas.microsoft.com/office/drawing/2014/main" val="10003"/>
                  </a:ext>
                </a:extLst>
              </a:tr>
              <a:tr h="370840">
                <a:tc>
                  <a:txBody>
                    <a:bodyPr/>
                    <a:lstStyle/>
                    <a:p>
                      <a:r>
                        <a:rPr lang="en-US" sz="2200" dirty="0"/>
                        <a:t>(E,F)</a:t>
                      </a:r>
                    </a:p>
                  </a:txBody>
                  <a:tcPr/>
                </a:tc>
                <a:tc>
                  <a:txBody>
                    <a:bodyPr/>
                    <a:lstStyle/>
                    <a:p>
                      <a:r>
                        <a:rPr lang="en-US" sz="2200" dirty="0"/>
                        <a:t>No</a:t>
                      </a:r>
                    </a:p>
                  </a:txBody>
                  <a:tcPr/>
                </a:tc>
                <a:tc>
                  <a:txBody>
                    <a:bodyPr/>
                    <a:lstStyle/>
                    <a:p>
                      <a:r>
                        <a:rPr lang="en-US" sz="2200" dirty="0"/>
                        <a:t>Cycle A,C,E,F,D,A</a:t>
                      </a:r>
                    </a:p>
                  </a:txBody>
                  <a:tcPr/>
                </a:tc>
                <a:extLst>
                  <a:ext uri="{0D108BD9-81ED-4DB2-BD59-A6C34878D82A}">
                    <a16:rowId xmlns:a16="http://schemas.microsoft.com/office/drawing/2014/main" val="10004"/>
                  </a:ext>
                </a:extLst>
              </a:tr>
              <a:tr h="370840">
                <a:tc>
                  <a:txBody>
                    <a:bodyPr/>
                    <a:lstStyle/>
                    <a:p>
                      <a:r>
                        <a:rPr lang="en-US" sz="2200" dirty="0"/>
                        <a:t>(C,F)</a:t>
                      </a:r>
                    </a:p>
                  </a:txBody>
                  <a:tcPr/>
                </a:tc>
                <a:tc>
                  <a:txBody>
                    <a:bodyPr/>
                    <a:lstStyle/>
                    <a:p>
                      <a:r>
                        <a:rPr lang="en-US" sz="2200" dirty="0"/>
                        <a:t>No</a:t>
                      </a:r>
                    </a:p>
                  </a:txBody>
                  <a:tcPr/>
                </a:tc>
                <a:tc>
                  <a:txBody>
                    <a:bodyPr/>
                    <a:lstStyle/>
                    <a:p>
                      <a:r>
                        <a:rPr lang="en-US" sz="2200" dirty="0"/>
                        <a:t>Cycle C,A,B,F,C</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79123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2000" fill="hold"/>
                                        <p:tgtEl>
                                          <p:spTgt spid="15"/>
                                        </p:tgtEl>
                                        <p:attrNameLst>
                                          <p:attrName>stroke.color</p:attrName>
                                        </p:attrNameLst>
                                      </p:cBhvr>
                                      <p:to>
                                        <a:srgbClr val="00B050"/>
                                      </p:to>
                                    </p:animClr>
                                    <p:set>
                                      <p:cBhvr>
                                        <p:cTn id="7" dur="2000" fill="hold"/>
                                        <p:tgtEl>
                                          <p:spTgt spid="15"/>
                                        </p:tgtEl>
                                        <p:attrNameLst>
                                          <p:attrName>stroke.on</p:attrName>
                                        </p:attrNameLst>
                                      </p:cBhvr>
                                      <p:to>
                                        <p:strVal val="true"/>
                                      </p:to>
                                    </p:set>
                                  </p:childTnLst>
                                </p:cTn>
                              </p:par>
                            </p:childTnLst>
                          </p:cTn>
                        </p:par>
                      </p:childTnLst>
                    </p:cTn>
                  </p:par>
                  <p:par>
                    <p:cTn id="8" fill="hold">
                      <p:stCondLst>
                        <p:cond delay="indefinite"/>
                      </p:stCondLst>
                      <p:childTnLst>
                        <p:par>
                          <p:cTn id="9" fill="hold">
                            <p:stCondLst>
                              <p:cond delay="0"/>
                            </p:stCondLst>
                            <p:childTnLst>
                              <p:par>
                                <p:cTn id="10" presetID="7" presetClass="emph" presetSubtype="2" fill="hold" nodeType="clickEffect">
                                  <p:stCondLst>
                                    <p:cond delay="0"/>
                                  </p:stCondLst>
                                  <p:childTnLst>
                                    <p:animClr clrSpc="rgb" dir="cw">
                                      <p:cBhvr>
                                        <p:cTn id="11" dur="2000" fill="hold"/>
                                        <p:tgtEl>
                                          <p:spTgt spid="16"/>
                                        </p:tgtEl>
                                        <p:attrNameLst>
                                          <p:attrName>stroke.color</p:attrName>
                                        </p:attrNameLst>
                                      </p:cBhvr>
                                      <p:to>
                                        <a:srgbClr val="00B050"/>
                                      </p:to>
                                    </p:animClr>
                                    <p:set>
                                      <p:cBhvr>
                                        <p:cTn id="12" dur="2000" fill="hold"/>
                                        <p:tgtEl>
                                          <p:spTgt spid="16"/>
                                        </p:tgtEl>
                                        <p:attrNameLst>
                                          <p:attrName>stroke.on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7" presetClass="emph" presetSubtype="2" fill="hold" nodeType="clickEffect">
                                  <p:stCondLst>
                                    <p:cond delay="0"/>
                                  </p:stCondLst>
                                  <p:childTnLst>
                                    <p:animClr clrSpc="rgb" dir="cw">
                                      <p:cBhvr>
                                        <p:cTn id="16" dur="2000" fill="hold"/>
                                        <p:tgtEl>
                                          <p:spTgt spid="12"/>
                                        </p:tgtEl>
                                        <p:attrNameLst>
                                          <p:attrName>stroke.color</p:attrName>
                                        </p:attrNameLst>
                                      </p:cBhvr>
                                      <p:to>
                                        <a:srgbClr val="00B050"/>
                                      </p:to>
                                    </p:animClr>
                                    <p:set>
                                      <p:cBhvr>
                                        <p:cTn id="17" dur="2000" fill="hold"/>
                                        <p:tgtEl>
                                          <p:spTgt spid="12"/>
                                        </p:tgtEl>
                                        <p:attrNameLst>
                                          <p:attrName>stroke.on</p:attrName>
                                        </p:attrNameLst>
                                      </p:cBhvr>
                                      <p:to>
                                        <p:strVal val="true"/>
                                      </p:to>
                                    </p:set>
                                  </p:child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childTnLst>
                                    <p:animClr clrSpc="rgb" dir="cw">
                                      <p:cBhvr>
                                        <p:cTn id="21" dur="2000" fill="hold"/>
                                        <p:tgtEl>
                                          <p:spTgt spid="13"/>
                                        </p:tgtEl>
                                        <p:attrNameLst>
                                          <p:attrName>stroke.color</p:attrName>
                                        </p:attrNameLst>
                                      </p:cBhvr>
                                      <p:to>
                                        <a:srgbClr val="00B050"/>
                                      </p:to>
                                    </p:animClr>
                                    <p:set>
                                      <p:cBhvr>
                                        <p:cTn id="22" dur="2000" fill="hold"/>
                                        <p:tgtEl>
                                          <p:spTgt spid="13"/>
                                        </p:tgtEl>
                                        <p:attrNameLst>
                                          <p:attrName>stroke.on</p:attrName>
                                        </p:attrNameLst>
                                      </p:cBhvr>
                                      <p:to>
                                        <p:strVal val="true"/>
                                      </p:to>
                                    </p:set>
                                  </p:childTnLst>
                                </p:cTn>
                              </p:par>
                            </p:childTnLst>
                          </p:cTn>
                        </p:par>
                      </p:childTnLst>
                    </p:cTn>
                  </p:par>
                  <p:par>
                    <p:cTn id="23" fill="hold">
                      <p:stCondLst>
                        <p:cond delay="indefinite"/>
                      </p:stCondLst>
                      <p:childTnLst>
                        <p:par>
                          <p:cTn id="24" fill="hold">
                            <p:stCondLst>
                              <p:cond delay="0"/>
                            </p:stCondLst>
                            <p:childTnLst>
                              <p:par>
                                <p:cTn id="25" presetID="7" presetClass="emph" presetSubtype="2" fill="hold" nodeType="clickEffect">
                                  <p:stCondLst>
                                    <p:cond delay="0"/>
                                  </p:stCondLst>
                                  <p:childTnLst>
                                    <p:animClr clrSpc="rgb" dir="cw">
                                      <p:cBhvr>
                                        <p:cTn id="26" dur="2000" fill="hold"/>
                                        <p:tgtEl>
                                          <p:spTgt spid="14"/>
                                        </p:tgtEl>
                                        <p:attrNameLst>
                                          <p:attrName>stroke.color</p:attrName>
                                        </p:attrNameLst>
                                      </p:cBhvr>
                                      <p:to>
                                        <a:srgbClr val="FF0000"/>
                                      </p:to>
                                    </p:animClr>
                                    <p:set>
                                      <p:cBhvr>
                                        <p:cTn id="27" dur="2000" fill="hold"/>
                                        <p:tgtEl>
                                          <p:spTgt spid="14"/>
                                        </p:tgtEl>
                                        <p:attrNameLst>
                                          <p:attrName>stroke.on</p:attrName>
                                        </p:attrNameLst>
                                      </p:cBhvr>
                                      <p:to>
                                        <p:strVal val="true"/>
                                      </p:to>
                                    </p:set>
                                  </p:childTnLst>
                                </p:cTn>
                              </p:par>
                            </p:childTnLst>
                          </p:cTn>
                        </p:par>
                      </p:childTnLst>
                    </p:cTn>
                  </p:par>
                  <p:par>
                    <p:cTn id="28" fill="hold">
                      <p:stCondLst>
                        <p:cond delay="indefinite"/>
                      </p:stCondLst>
                      <p:childTnLst>
                        <p:par>
                          <p:cTn id="29" fill="hold">
                            <p:stCondLst>
                              <p:cond delay="0"/>
                            </p:stCondLst>
                            <p:childTnLst>
                              <p:par>
                                <p:cTn id="30" presetID="7" presetClass="emph" presetSubtype="2" fill="hold" nodeType="clickEffect">
                                  <p:stCondLst>
                                    <p:cond delay="0"/>
                                  </p:stCondLst>
                                  <p:childTnLst>
                                    <p:animClr clrSpc="rgb" dir="cw">
                                      <p:cBhvr>
                                        <p:cTn id="31" dur="2000" fill="hold"/>
                                        <p:tgtEl>
                                          <p:spTgt spid="19"/>
                                        </p:tgtEl>
                                        <p:attrNameLst>
                                          <p:attrName>stroke.color</p:attrName>
                                        </p:attrNameLst>
                                      </p:cBhvr>
                                      <p:to>
                                        <a:srgbClr val="00B050"/>
                                      </p:to>
                                    </p:animClr>
                                    <p:set>
                                      <p:cBhvr>
                                        <p:cTn id="32" dur="2000" fill="hold"/>
                                        <p:tgtEl>
                                          <p:spTgt spid="19"/>
                                        </p:tgtEl>
                                        <p:attrNameLst>
                                          <p:attrName>stroke.on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2000" fill="hold"/>
                                        <p:tgtEl>
                                          <p:spTgt spid="20"/>
                                        </p:tgtEl>
                                        <p:attrNameLst>
                                          <p:attrName>stroke.color</p:attrName>
                                        </p:attrNameLst>
                                      </p:cBhvr>
                                      <p:to>
                                        <a:srgbClr val="FF0000"/>
                                      </p:to>
                                    </p:animClr>
                                    <p:set>
                                      <p:cBhvr>
                                        <p:cTn id="37" dur="2000" fill="hold"/>
                                        <p:tgtEl>
                                          <p:spTgt spid="20"/>
                                        </p:tgtEl>
                                        <p:attrNameLst>
                                          <p:attrName>stroke.on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7" presetClass="emph" presetSubtype="2" fill="hold" nodeType="clickEffect">
                                  <p:stCondLst>
                                    <p:cond delay="0"/>
                                  </p:stCondLst>
                                  <p:childTnLst>
                                    <p:animClr clrSpc="rgb" dir="cw">
                                      <p:cBhvr>
                                        <p:cTn id="41" dur="2000" fill="hold"/>
                                        <p:tgtEl>
                                          <p:spTgt spid="18"/>
                                        </p:tgtEl>
                                        <p:attrNameLst>
                                          <p:attrName>stroke.color</p:attrName>
                                        </p:attrNameLst>
                                      </p:cBhvr>
                                      <p:to>
                                        <a:srgbClr val="FF0000"/>
                                      </p:to>
                                    </p:animClr>
                                    <p:set>
                                      <p:cBhvr>
                                        <p:cTn id="42" dur="2000" fill="hold"/>
                                        <p:tgtEl>
                                          <p:spTgt spid="18"/>
                                        </p:tgtEl>
                                        <p:attrNameLst>
                                          <p:attrName>stroke.on</p:attrName>
                                        </p:attrNameLst>
                                      </p:cBhvr>
                                      <p:to>
                                        <p:strVal val="true"/>
                                      </p:to>
                                    </p:set>
                                  </p:childTnLst>
                                </p:cTn>
                              </p:par>
                            </p:childTnLst>
                          </p:cTn>
                        </p:par>
                      </p:childTnLst>
                    </p:cTn>
                  </p:par>
                  <p:par>
                    <p:cTn id="43" fill="hold">
                      <p:stCondLst>
                        <p:cond delay="indefinite"/>
                      </p:stCondLst>
                      <p:childTnLst>
                        <p:par>
                          <p:cTn id="44" fill="hold">
                            <p:stCondLst>
                              <p:cond delay="0"/>
                            </p:stCondLst>
                            <p:childTnLst>
                              <p:par>
                                <p:cTn id="45" presetID="7" presetClass="emph" presetSubtype="2" fill="hold" nodeType="clickEffect">
                                  <p:stCondLst>
                                    <p:cond delay="0"/>
                                  </p:stCondLst>
                                  <p:childTnLst>
                                    <p:animClr clrSpc="rgb" dir="cw">
                                      <p:cBhvr>
                                        <p:cTn id="46" dur="2000" fill="hold"/>
                                        <p:tgtEl>
                                          <p:spTgt spid="17"/>
                                        </p:tgtEl>
                                        <p:attrNameLst>
                                          <p:attrName>stroke.color</p:attrName>
                                        </p:attrNameLst>
                                      </p:cBhvr>
                                      <p:to>
                                        <a:srgbClr val="FF0000"/>
                                      </p:to>
                                    </p:animClr>
                                    <p:set>
                                      <p:cBhvr>
                                        <p:cTn id="47" dur="2000" fill="hold"/>
                                        <p:tgtEl>
                                          <p:spTgt spid="17"/>
                                        </p:tgtEl>
                                        <p:attrNameLst>
                                          <p:attrName>stroke.on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7" presetClass="emph" presetSubtype="2" fill="hold" nodeType="clickEffect">
                                  <p:stCondLst>
                                    <p:cond delay="0"/>
                                  </p:stCondLst>
                                  <p:childTnLst>
                                    <p:animClr clrSpc="rgb" dir="cw">
                                      <p:cBhvr>
                                        <p:cTn id="51" dur="2000" fill="hold"/>
                                        <p:tgtEl>
                                          <p:spTgt spid="21"/>
                                        </p:tgtEl>
                                        <p:attrNameLst>
                                          <p:attrName>stroke.color</p:attrName>
                                        </p:attrNameLst>
                                      </p:cBhvr>
                                      <p:to>
                                        <a:srgbClr val="FF0000"/>
                                      </p:to>
                                    </p:animClr>
                                    <p:set>
                                      <p:cBhvr>
                                        <p:cTn id="52" dur="2000" fill="hold"/>
                                        <p:tgtEl>
                                          <p:spTgt spid="21"/>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FB0F8-6EE0-A54A-8274-DCC46CB01F4D}"/>
              </a:ext>
            </a:extLst>
          </p:cNvPr>
          <p:cNvSpPr>
            <a:spLocks noGrp="1"/>
          </p:cNvSpPr>
          <p:nvPr>
            <p:ph type="title"/>
          </p:nvPr>
        </p:nvSpPr>
        <p:spPr/>
        <p:txBody>
          <a:bodyPr/>
          <a:lstStyle/>
          <a:p>
            <a:r>
              <a:rPr lang="en-US" dirty="0"/>
              <a:t>Prim’s vs Kruskal’s</a:t>
            </a:r>
          </a:p>
        </p:txBody>
      </p:sp>
      <p:sp>
        <p:nvSpPr>
          <p:cNvPr id="3" name="Content Placeholder 2">
            <a:extLst>
              <a:ext uri="{FF2B5EF4-FFF2-40B4-BE49-F238E27FC236}">
                <a16:creationId xmlns:a16="http://schemas.microsoft.com/office/drawing/2014/main" id="{9AFC8B7A-406F-254C-9B56-3C680DC10F50}"/>
              </a:ext>
            </a:extLst>
          </p:cNvPr>
          <p:cNvSpPr>
            <a:spLocks noGrp="1"/>
          </p:cNvSpPr>
          <p:nvPr>
            <p:ph idx="1"/>
          </p:nvPr>
        </p:nvSpPr>
        <p:spPr/>
        <p:txBody>
          <a:bodyPr/>
          <a:lstStyle/>
          <a:p>
            <a:r>
              <a:rPr lang="en-US" dirty="0"/>
              <a:t>Why use Prim’s?</a:t>
            </a:r>
          </a:p>
          <a:p>
            <a:endParaRPr lang="en-US" dirty="0"/>
          </a:p>
          <a:p>
            <a:r>
              <a:rPr lang="en-US" dirty="0"/>
              <a:t>Why use Kruskal’s?</a:t>
            </a:r>
          </a:p>
        </p:txBody>
      </p:sp>
      <p:sp>
        <p:nvSpPr>
          <p:cNvPr id="4" name="Slide Number Placeholder 3">
            <a:extLst>
              <a:ext uri="{FF2B5EF4-FFF2-40B4-BE49-F238E27FC236}">
                <a16:creationId xmlns:a16="http://schemas.microsoft.com/office/drawing/2014/main" id="{6E0E9902-5AD3-5B4C-9B24-23FB8742AE3F}"/>
              </a:ext>
            </a:extLst>
          </p:cNvPr>
          <p:cNvSpPr>
            <a:spLocks noGrp="1"/>
          </p:cNvSpPr>
          <p:nvPr>
            <p:ph type="sldNum" sz="quarter" idx="12"/>
          </p:nvPr>
        </p:nvSpPr>
        <p:spPr/>
        <p:txBody>
          <a:bodyPr/>
          <a:lstStyle/>
          <a:p>
            <a:fld id="{659665DE-58FC-41F4-AC58-2C90A5E00527}" type="slidenum">
              <a:rPr lang="en-US" smtClean="0"/>
              <a:t>15</a:t>
            </a:fld>
            <a:endParaRPr lang="en-US"/>
          </a:p>
        </p:txBody>
      </p:sp>
      <p:sp>
        <p:nvSpPr>
          <p:cNvPr id="5" name="Footer Placeholder 4">
            <a:extLst>
              <a:ext uri="{FF2B5EF4-FFF2-40B4-BE49-F238E27FC236}">
                <a16:creationId xmlns:a16="http://schemas.microsoft.com/office/drawing/2014/main" id="{4655DB6D-B567-D44E-B9B2-D77857269E5E}"/>
              </a:ext>
            </a:extLst>
          </p:cNvPr>
          <p:cNvSpPr>
            <a:spLocks noGrp="1"/>
          </p:cNvSpPr>
          <p:nvPr>
            <p:ph type="ftr" sz="quarter" idx="11"/>
          </p:nvPr>
        </p:nvSpPr>
        <p:spPr/>
        <p:txBody>
          <a:bodyPr/>
          <a:lstStyle/>
          <a:p>
            <a:r>
              <a:rPr lang="en-US"/>
              <a:t>CSE 373 20 SP – champion &amp; Chun</a:t>
            </a:r>
            <a:endParaRPr lang="en-US" dirty="0"/>
          </a:p>
        </p:txBody>
      </p:sp>
      <p:sp>
        <p:nvSpPr>
          <p:cNvPr id="6" name="Rectangle 5">
            <a:extLst>
              <a:ext uri="{FF2B5EF4-FFF2-40B4-BE49-F238E27FC236}">
                <a16:creationId xmlns:a16="http://schemas.microsoft.com/office/drawing/2014/main" id="{0551105A-E19C-FA44-B2B1-6B7974252502}"/>
              </a:ext>
            </a:extLst>
          </p:cNvPr>
          <p:cNvSpPr/>
          <p:nvPr/>
        </p:nvSpPr>
        <p:spPr>
          <a:xfrm>
            <a:off x="7698253" y="4379437"/>
            <a:ext cx="3820342" cy="1620957"/>
          </a:xfrm>
          <a:prstGeom prst="rect">
            <a:avLst/>
          </a:prstGeom>
          <a:solidFill>
            <a:schemeClr val="bg1">
              <a:lumMod val="95000"/>
            </a:schemeClr>
          </a:solidFill>
        </p:spPr>
        <p:txBody>
          <a:bodyPr wrap="square">
            <a:spAutoFit/>
          </a:bodyPr>
          <a:lstStyle/>
          <a:p>
            <a:pPr marL="0" lvl="1">
              <a:spcBef>
                <a:spcPts val="200"/>
              </a:spcBef>
              <a:spcAft>
                <a:spcPts val="200"/>
              </a:spcAft>
              <a:buClr>
                <a:schemeClr val="accent1"/>
              </a:buClr>
              <a:buSzPct val="100000"/>
            </a:pPr>
            <a:r>
              <a:rPr lang="en-US" sz="2400"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Interaction Pane Question:</a:t>
            </a:r>
          </a:p>
          <a:p>
            <a:pPr marL="0" lvl="1">
              <a:spcBef>
                <a:spcPts val="200"/>
              </a:spcBef>
              <a:spcAft>
                <a:spcPts val="200"/>
              </a:spcAft>
              <a:buClr>
                <a:schemeClr val="accent1"/>
              </a:buClr>
              <a:buSzPct val="100000"/>
            </a:pPr>
            <a:r>
              <a:rPr lang="en-US" sz="2400" dirty="0">
                <a:latin typeface="Segoe UI Historic" panose="020B0502040204020203" pitchFamily="34" charset="0"/>
                <a:ea typeface="Segoe UI Historic" panose="020B0502040204020203" pitchFamily="34" charset="0"/>
                <a:cs typeface="Segoe UI Historic" panose="020B0502040204020203" pitchFamily="34" charset="0"/>
              </a:rPr>
              <a:t>Is there always a unique MST for a given graph, yes or no?</a:t>
            </a:r>
            <a:endParaRPr lang="en-US" sz="2400" dirty="0">
              <a:latin typeface="Courier New" panose="02070309020205020404" pitchFamily="49" charset="0"/>
              <a:ea typeface="Segoe UI Historic" panose="020B0502040204020203" pitchFamily="34" charset="0"/>
              <a:cs typeface="Courier New" panose="02070309020205020404" pitchFamily="49" charset="0"/>
            </a:endParaRPr>
          </a:p>
        </p:txBody>
      </p:sp>
      <p:sp>
        <p:nvSpPr>
          <p:cNvPr id="7" name="Rectangle 6">
            <a:extLst>
              <a:ext uri="{FF2B5EF4-FFF2-40B4-BE49-F238E27FC236}">
                <a16:creationId xmlns:a16="http://schemas.microsoft.com/office/drawing/2014/main" id="{2C270EA6-1ECC-D341-A06C-FCD085AF0645}"/>
              </a:ext>
            </a:extLst>
          </p:cNvPr>
          <p:cNvSpPr/>
          <p:nvPr/>
        </p:nvSpPr>
        <p:spPr>
          <a:xfrm>
            <a:off x="381000" y="6309361"/>
            <a:ext cx="6096000" cy="369332"/>
          </a:xfrm>
          <a:prstGeom prst="rect">
            <a:avLst/>
          </a:prstGeom>
        </p:spPr>
        <p:txBody>
          <a:bodyPr>
            <a:spAutoFit/>
          </a:bodyPr>
          <a:lstStyle/>
          <a:p>
            <a:r>
              <a:rPr lang="en-US" dirty="0">
                <a:hlinkClick r:id="rId2"/>
              </a:rPr>
              <a:t>Stackoverflow Debate</a:t>
            </a:r>
            <a:endParaRPr lang="en-US" dirty="0"/>
          </a:p>
        </p:txBody>
      </p:sp>
    </p:spTree>
    <p:extLst>
      <p:ext uri="{BB962C8B-B14F-4D97-AF65-F5344CB8AC3E}">
        <p14:creationId xmlns:p14="http://schemas.microsoft.com/office/powerpoint/2010/main" val="15019934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Kruskal’s</a:t>
            </a:r>
            <a:r>
              <a:rPr lang="en-US" dirty="0"/>
              <a:t> Implementation</a:t>
            </a:r>
          </a:p>
        </p:txBody>
      </p:sp>
      <p:sp>
        <p:nvSpPr>
          <p:cNvPr id="3" name="Content Placeholder 2"/>
          <p:cNvSpPr>
            <a:spLocks noGrp="1"/>
          </p:cNvSpPr>
          <p:nvPr>
            <p:ph idx="1"/>
          </p:nvPr>
        </p:nvSpPr>
        <p:spPr>
          <a:xfrm>
            <a:off x="575240" y="3871913"/>
            <a:ext cx="11187258" cy="2437448"/>
          </a:xfrm>
        </p:spPr>
        <p:txBody>
          <a:bodyPr/>
          <a:lstStyle/>
          <a:p>
            <a:r>
              <a:rPr lang="en-US" dirty="0"/>
              <a:t>Some lines of code there were a little sketchy. </a:t>
            </a:r>
          </a:p>
          <a:p>
            <a:r>
              <a:rPr lang="en-US" dirty="0"/>
              <a:t>&gt; </a:t>
            </a:r>
            <a:r>
              <a:rPr lang="en-US" sz="2400" dirty="0">
                <a:latin typeface="Courier New" panose="02070309020205020404" pitchFamily="49" charset="0"/>
                <a:cs typeface="Courier New" panose="02070309020205020404" pitchFamily="49" charset="0"/>
              </a:rPr>
              <a:t>initialize each vertex to be its own component</a:t>
            </a:r>
            <a:br>
              <a:rPr lang="en-US" sz="2400" dirty="0">
                <a:latin typeface="Courier New" panose="02070309020205020404" pitchFamily="49" charset="0"/>
                <a:cs typeface="Courier New" panose="02070309020205020404" pitchFamily="49" charset="0"/>
              </a:rPr>
            </a:br>
            <a:r>
              <a:rPr lang="en-US" sz="2400" dirty="0">
                <a:latin typeface="Courier New" panose="02070309020205020404" pitchFamily="49" charset="0"/>
                <a:cs typeface="Courier New" panose="02070309020205020404" pitchFamily="49" charset="0"/>
              </a:rPr>
              <a:t>&gt; Update u and v to be in the same component</a:t>
            </a:r>
          </a:p>
          <a:p>
            <a:endParaRPr lang="en-US" dirty="0"/>
          </a:p>
          <a:p>
            <a:r>
              <a:rPr lang="en-US" dirty="0"/>
              <a:t>Can we use one of our data structures?</a:t>
            </a:r>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16</a:t>
            </a:fld>
            <a:endParaRPr lang="en-US"/>
          </a:p>
        </p:txBody>
      </p:sp>
      <p:sp>
        <p:nvSpPr>
          <p:cNvPr id="6" name="TextBox 5">
            <a:extLst>
              <a:ext uri="{FF2B5EF4-FFF2-40B4-BE49-F238E27FC236}">
                <a16:creationId xmlns:a16="http://schemas.microsoft.com/office/drawing/2014/main" id="{9740C625-39C9-3947-A6FA-B3CD77F1796C}"/>
              </a:ext>
            </a:extLst>
          </p:cNvPr>
          <p:cNvSpPr txBox="1"/>
          <p:nvPr/>
        </p:nvSpPr>
        <p:spPr>
          <a:xfrm>
            <a:off x="629320" y="1329016"/>
            <a:ext cx="7155347" cy="2544286"/>
          </a:xfrm>
          <a:prstGeom prst="rect">
            <a:avLst/>
          </a:prstGeom>
          <a:noFill/>
        </p:spPr>
        <p:txBody>
          <a:bodyPr wrap="square" rtlCol="0">
            <a:spAutoFit/>
          </a:bodyPr>
          <a:lstStyle/>
          <a:p>
            <a:pPr>
              <a:spcBef>
                <a:spcPts val="200"/>
              </a:spcBef>
            </a:pPr>
            <a:r>
              <a:rPr lang="en-US" sz="1600" dirty="0" err="1">
                <a:latin typeface="Courier New" panose="02070309020205020404" pitchFamily="49" charset="0"/>
                <a:cs typeface="Courier New" panose="02070309020205020404" pitchFamily="49" charset="0"/>
              </a:rPr>
              <a:t>KruskalMST</a:t>
            </a:r>
            <a:r>
              <a:rPr lang="en-US" sz="1600" dirty="0">
                <a:latin typeface="Courier New" panose="02070309020205020404" pitchFamily="49" charset="0"/>
                <a:cs typeface="Courier New" panose="02070309020205020404" pitchFamily="49" charset="0"/>
              </a:rPr>
              <a:t>(Graph G) </a:t>
            </a:r>
          </a:p>
          <a:p>
            <a:pPr>
              <a:spcBef>
                <a:spcPts val="200"/>
              </a:spcBef>
            </a:pPr>
            <a:r>
              <a:rPr lang="en-US" sz="1600" dirty="0">
                <a:latin typeface="Courier New" panose="02070309020205020404" pitchFamily="49" charset="0"/>
                <a:cs typeface="Courier New" panose="02070309020205020404" pitchFamily="49" charset="0"/>
              </a:rPr>
              <a:t>   initialize each vertex to be its own component</a:t>
            </a:r>
            <a:endParaRPr lang="en-US" sz="1600" b="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sort the edges by weight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foreach</a:t>
            </a:r>
            <a:r>
              <a:rPr lang="en-US" sz="1600" dirty="0">
                <a:latin typeface="Courier New" panose="02070309020205020404" pitchFamily="49" charset="0"/>
                <a:cs typeface="Courier New" panose="02070309020205020404" pitchFamily="49" charset="0"/>
              </a:rPr>
              <a:t>(edge (u, v) in sorted order){</a:t>
            </a:r>
          </a:p>
          <a:p>
            <a:pPr>
              <a:spcBef>
                <a:spcPts val="200"/>
              </a:spcBef>
            </a:pPr>
            <a:r>
              <a:rPr lang="en-US" sz="1600" dirty="0">
                <a:latin typeface="Courier New" panose="02070309020205020404" pitchFamily="49" charset="0"/>
                <a:cs typeface="Courier New" panose="02070309020205020404" pitchFamily="49" charset="0"/>
              </a:rPr>
              <a:t>		if(u and v are in different components){</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to the MST</a:t>
            </a:r>
          </a:p>
          <a:p>
            <a:pPr>
              <a:spcBef>
                <a:spcPts val="200"/>
              </a:spcBef>
            </a:pPr>
            <a:r>
              <a:rPr lang="en-US" sz="16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p:spTree>
    <p:extLst>
      <p:ext uri="{BB962C8B-B14F-4D97-AF65-F5344CB8AC3E}">
        <p14:creationId xmlns:p14="http://schemas.microsoft.com/office/powerpoint/2010/main" val="40979333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E98FB-3C71-A446-AC4D-F743ED47B976}"/>
              </a:ext>
            </a:extLst>
          </p:cNvPr>
          <p:cNvSpPr>
            <a:spLocks noGrp="1"/>
          </p:cNvSpPr>
          <p:nvPr>
            <p:ph type="title"/>
          </p:nvPr>
        </p:nvSpPr>
        <p:spPr/>
        <p:txBody>
          <a:bodyPr/>
          <a:lstStyle/>
          <a:p>
            <a:r>
              <a:rPr lang="en-US" dirty="0"/>
              <a:t>Disjoint Sets</a:t>
            </a:r>
          </a:p>
        </p:txBody>
      </p:sp>
      <p:sp>
        <p:nvSpPr>
          <p:cNvPr id="4" name="Footer Placeholder 3">
            <a:extLst>
              <a:ext uri="{FF2B5EF4-FFF2-40B4-BE49-F238E27FC236}">
                <a16:creationId xmlns:a16="http://schemas.microsoft.com/office/drawing/2014/main" id="{5A14C4E8-18C8-D246-BDD0-3F2E2B555D30}"/>
              </a:ext>
            </a:extLst>
          </p:cNvPr>
          <p:cNvSpPr>
            <a:spLocks noGrp="1"/>
          </p:cNvSpPr>
          <p:nvPr>
            <p:ph type="ftr" sz="quarter" idx="11"/>
          </p:nvPr>
        </p:nvSpPr>
        <p:spPr/>
        <p:txBody>
          <a:bodyPr/>
          <a:lstStyle/>
          <a:p>
            <a:r>
              <a:rPr lang="es-ES"/>
              <a:t>CSE 373 Su 19 - Robbie Weber</a:t>
            </a:r>
            <a:endParaRPr lang="en-US"/>
          </a:p>
        </p:txBody>
      </p:sp>
      <p:sp>
        <p:nvSpPr>
          <p:cNvPr id="5" name="Slide Number Placeholder 4">
            <a:extLst>
              <a:ext uri="{FF2B5EF4-FFF2-40B4-BE49-F238E27FC236}">
                <a16:creationId xmlns:a16="http://schemas.microsoft.com/office/drawing/2014/main" id="{BA3B95A4-373A-5847-8C92-BA3AB7C0D13C}"/>
              </a:ext>
            </a:extLst>
          </p:cNvPr>
          <p:cNvSpPr>
            <a:spLocks noGrp="1"/>
          </p:cNvSpPr>
          <p:nvPr>
            <p:ph type="sldNum" sz="quarter" idx="12"/>
          </p:nvPr>
        </p:nvSpPr>
        <p:spPr/>
        <p:txBody>
          <a:bodyPr/>
          <a:lstStyle/>
          <a:p>
            <a:fld id="{659665DE-58FC-41F4-AC58-2C90A5E00527}" type="slidenum">
              <a:rPr lang="en-US" smtClean="0"/>
              <a:t>17</a:t>
            </a:fld>
            <a:endParaRPr lang="en-US"/>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406117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new ADT</a:t>
            </a:r>
          </a:p>
        </p:txBody>
      </p:sp>
      <p:sp>
        <p:nvSpPr>
          <p:cNvPr id="3" name="Content Placeholder 2"/>
          <p:cNvSpPr>
            <a:spLocks noGrp="1"/>
          </p:cNvSpPr>
          <p:nvPr>
            <p:ph idx="1"/>
          </p:nvPr>
        </p:nvSpPr>
        <p:spPr>
          <a:xfrm>
            <a:off x="575240" y="1463857"/>
            <a:ext cx="11187258" cy="469718"/>
          </a:xfrm>
        </p:spPr>
        <p:txBody>
          <a:bodyPr/>
          <a:lstStyle/>
          <a:p>
            <a:r>
              <a:rPr lang="en-US" dirty="0"/>
              <a:t>We need a new ADT!</a:t>
            </a:r>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18</a:t>
            </a:fld>
            <a:endParaRPr lang="en-US"/>
          </a:p>
        </p:txBody>
      </p:sp>
      <p:grpSp>
        <p:nvGrpSpPr>
          <p:cNvPr id="7" name="Group 6">
            <a:extLst>
              <a:ext uri="{FF2B5EF4-FFF2-40B4-BE49-F238E27FC236}">
                <a16:creationId xmlns:a16="http://schemas.microsoft.com/office/drawing/2014/main" id="{D5FE5284-B527-1644-A6C2-7B5B091A9B49}"/>
              </a:ext>
            </a:extLst>
          </p:cNvPr>
          <p:cNvGrpSpPr/>
          <p:nvPr/>
        </p:nvGrpSpPr>
        <p:grpSpPr>
          <a:xfrm>
            <a:off x="3657600" y="991064"/>
            <a:ext cx="8185543" cy="5818119"/>
            <a:chOff x="908858" y="1530095"/>
            <a:chExt cx="2554778" cy="5818119"/>
          </a:xfrm>
        </p:grpSpPr>
        <p:sp>
          <p:nvSpPr>
            <p:cNvPr id="8" name="Rectangle 7">
              <a:extLst>
                <a:ext uri="{FF2B5EF4-FFF2-40B4-BE49-F238E27FC236}">
                  <a16:creationId xmlns:a16="http://schemas.microsoft.com/office/drawing/2014/main" id="{F9726720-3BFE-F049-BD23-B5E69F144B7D}"/>
                </a:ext>
              </a:extLst>
            </p:cNvPr>
            <p:cNvSpPr/>
            <p:nvPr/>
          </p:nvSpPr>
          <p:spPr>
            <a:xfrm>
              <a:off x="908858" y="2061555"/>
              <a:ext cx="2554778" cy="5021151"/>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9" name="Rectangle 8">
              <a:extLst>
                <a:ext uri="{FF2B5EF4-FFF2-40B4-BE49-F238E27FC236}">
                  <a16:creationId xmlns:a16="http://schemas.microsoft.com/office/drawing/2014/main" id="{7339F997-9BD2-6844-B3FB-E2993E1EB5AE}"/>
                </a:ext>
              </a:extLst>
            </p:cNvPr>
            <p:cNvSpPr/>
            <p:nvPr/>
          </p:nvSpPr>
          <p:spPr>
            <a:xfrm>
              <a:off x="908858" y="1530095"/>
              <a:ext cx="2554778"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Disjoint-Sets (aka Union-Find) ADT</a:t>
              </a:r>
            </a:p>
          </p:txBody>
        </p:sp>
        <p:sp>
          <p:nvSpPr>
            <p:cNvPr id="10" name="TextBox 9">
              <a:extLst>
                <a:ext uri="{FF2B5EF4-FFF2-40B4-BE49-F238E27FC236}">
                  <a16:creationId xmlns:a16="http://schemas.microsoft.com/office/drawing/2014/main" id="{8BA89A91-745B-CE46-81C0-AACC67D44DE8}"/>
                </a:ext>
              </a:extLst>
            </p:cNvPr>
            <p:cNvSpPr txBox="1"/>
            <p:nvPr/>
          </p:nvSpPr>
          <p:spPr>
            <a:xfrm>
              <a:off x="1040692" y="4299549"/>
              <a:ext cx="2291110" cy="1015663"/>
            </a:xfrm>
            <a:prstGeom prst="rect">
              <a:avLst/>
            </a:prstGeom>
            <a:noFill/>
          </p:spPr>
          <p:txBody>
            <a:bodyPr wrap="square" rtlCol="0">
              <a:spAutoFit/>
            </a:bodyPr>
            <a:lstStyle/>
            <a:p>
              <a:r>
                <a:rPr lang="en-US" sz="2000" dirty="0" err="1">
                  <a:solidFill>
                    <a:srgbClr val="4C3282"/>
                  </a:solidFill>
                </a:rPr>
                <a:t>makeSet</a:t>
              </a:r>
              <a:r>
                <a:rPr lang="en-US" sz="2000" dirty="0">
                  <a:solidFill>
                    <a:srgbClr val="4C3282"/>
                  </a:solidFill>
                </a:rPr>
                <a:t>(value) </a:t>
              </a:r>
              <a:r>
                <a:rPr lang="en-US" sz="2000" dirty="0"/>
                <a:t>– creates a new set where the only member is the value. Picks value as the representative</a:t>
              </a:r>
            </a:p>
          </p:txBody>
        </p:sp>
        <p:sp>
          <p:nvSpPr>
            <p:cNvPr id="11" name="TextBox 10">
              <a:extLst>
                <a:ext uri="{FF2B5EF4-FFF2-40B4-BE49-F238E27FC236}">
                  <a16:creationId xmlns:a16="http://schemas.microsoft.com/office/drawing/2014/main" id="{46CA980D-DB6B-7240-AF32-27FB657F7540}"/>
                </a:ext>
              </a:extLst>
            </p:cNvPr>
            <p:cNvSpPr txBox="1"/>
            <p:nvPr/>
          </p:nvSpPr>
          <p:spPr>
            <a:xfrm>
              <a:off x="928946" y="2078637"/>
              <a:ext cx="2035232" cy="400110"/>
            </a:xfrm>
            <a:prstGeom prst="rect">
              <a:avLst/>
            </a:prstGeom>
            <a:noFill/>
          </p:spPr>
          <p:txBody>
            <a:bodyPr wrap="square" rtlCol="0">
              <a:spAutoFit/>
            </a:bodyPr>
            <a:lstStyle/>
            <a:p>
              <a:r>
                <a:rPr lang="en-US" sz="2000" b="1" dirty="0">
                  <a:solidFill>
                    <a:srgbClr val="4C3282"/>
                  </a:solidFill>
                </a:rPr>
                <a:t>state</a:t>
              </a:r>
            </a:p>
          </p:txBody>
        </p:sp>
        <p:sp>
          <p:nvSpPr>
            <p:cNvPr id="12" name="TextBox 11">
              <a:extLst>
                <a:ext uri="{FF2B5EF4-FFF2-40B4-BE49-F238E27FC236}">
                  <a16:creationId xmlns:a16="http://schemas.microsoft.com/office/drawing/2014/main" id="{D8C9B21D-17A3-9F4C-86BB-6EDD9E8D160C}"/>
                </a:ext>
              </a:extLst>
            </p:cNvPr>
            <p:cNvSpPr txBox="1"/>
            <p:nvPr/>
          </p:nvSpPr>
          <p:spPr>
            <a:xfrm>
              <a:off x="928946" y="4008454"/>
              <a:ext cx="2035232" cy="400110"/>
            </a:xfrm>
            <a:prstGeom prst="rect">
              <a:avLst/>
            </a:prstGeom>
            <a:noFill/>
          </p:spPr>
          <p:txBody>
            <a:bodyPr wrap="square" rtlCol="0">
              <a:spAutoFit/>
            </a:bodyPr>
            <a:lstStyle/>
            <a:p>
              <a:r>
                <a:rPr lang="en-US" sz="2000" b="1" dirty="0">
                  <a:solidFill>
                    <a:srgbClr val="4C3282"/>
                  </a:solidFill>
                </a:rPr>
                <a:t>behavior</a:t>
              </a:r>
            </a:p>
          </p:txBody>
        </p:sp>
        <p:sp>
          <p:nvSpPr>
            <p:cNvPr id="13" name="TextBox 12">
              <a:extLst>
                <a:ext uri="{FF2B5EF4-FFF2-40B4-BE49-F238E27FC236}">
                  <a16:creationId xmlns:a16="http://schemas.microsoft.com/office/drawing/2014/main" id="{FA8891FC-BEDA-9A4B-97BB-FDA9CD688909}"/>
                </a:ext>
              </a:extLst>
            </p:cNvPr>
            <p:cNvSpPr txBox="1"/>
            <p:nvPr/>
          </p:nvSpPr>
          <p:spPr>
            <a:xfrm>
              <a:off x="1055462" y="2371303"/>
              <a:ext cx="2321936" cy="2246769"/>
            </a:xfrm>
            <a:prstGeom prst="rect">
              <a:avLst/>
            </a:prstGeom>
            <a:noFill/>
          </p:spPr>
          <p:txBody>
            <a:bodyPr wrap="square" rtlCol="0">
              <a:spAutoFit/>
            </a:bodyPr>
            <a:lstStyle/>
            <a:p>
              <a:r>
                <a:rPr lang="en-US" sz="2000" dirty="0"/>
                <a:t>Family of Sets</a:t>
              </a:r>
            </a:p>
            <a:p>
              <a:pPr marL="285750" indent="-285750">
                <a:buFontTx/>
                <a:buChar char="-"/>
              </a:pPr>
              <a:r>
                <a:rPr lang="en-US" sz="2000" b="1" dirty="0">
                  <a:solidFill>
                    <a:srgbClr val="4C3282"/>
                  </a:solidFill>
                </a:rPr>
                <a:t>sets are disjoint:</a:t>
              </a:r>
              <a:r>
                <a:rPr lang="en-US" sz="2000" dirty="0"/>
                <a:t> No element appears in more than one set</a:t>
              </a:r>
            </a:p>
            <a:p>
              <a:pPr marL="285750" indent="-285750">
                <a:buFontTx/>
                <a:buChar char="-"/>
              </a:pPr>
              <a:r>
                <a:rPr lang="en-US" sz="2000" dirty="0"/>
                <a:t>No required order (neither within sets, nor between sets)</a:t>
              </a:r>
            </a:p>
            <a:p>
              <a:pPr marL="285750" indent="-285750">
                <a:buFontTx/>
                <a:buChar char="-"/>
              </a:pPr>
              <a:r>
                <a:rPr lang="en-US" sz="2000" dirty="0"/>
                <a:t>Each set has a representative (use one of its members as a name)</a:t>
              </a:r>
            </a:p>
          </p:txBody>
        </p:sp>
        <p:sp>
          <p:nvSpPr>
            <p:cNvPr id="14" name="TextBox 13">
              <a:extLst>
                <a:ext uri="{FF2B5EF4-FFF2-40B4-BE49-F238E27FC236}">
                  <a16:creationId xmlns:a16="http://schemas.microsoft.com/office/drawing/2014/main" id="{66656A8C-42ED-E840-A2D9-8F5A35DC9481}"/>
                </a:ext>
              </a:extLst>
            </p:cNvPr>
            <p:cNvSpPr txBox="1"/>
            <p:nvPr/>
          </p:nvSpPr>
          <p:spPr>
            <a:xfrm>
              <a:off x="1040692" y="4985370"/>
              <a:ext cx="2235693" cy="1015663"/>
            </a:xfrm>
            <a:prstGeom prst="rect">
              <a:avLst/>
            </a:prstGeom>
            <a:noFill/>
          </p:spPr>
          <p:txBody>
            <a:bodyPr wrap="square" rtlCol="0">
              <a:spAutoFit/>
            </a:bodyPr>
            <a:lstStyle/>
            <a:p>
              <a:r>
                <a:rPr lang="en-US" sz="2000" dirty="0" err="1">
                  <a:solidFill>
                    <a:srgbClr val="4C3282"/>
                  </a:solidFill>
                </a:rPr>
                <a:t>findSet</a:t>
              </a:r>
              <a:r>
                <a:rPr lang="en-US" sz="2000" dirty="0">
                  <a:solidFill>
                    <a:srgbClr val="4C3282"/>
                  </a:solidFill>
                </a:rPr>
                <a:t>(value) </a:t>
              </a:r>
              <a:r>
                <a:rPr lang="en-US" sz="2000" dirty="0"/>
                <a:t>– looks up the representative of the set containing value, returns the representative of that set</a:t>
              </a:r>
            </a:p>
          </p:txBody>
        </p:sp>
        <p:sp>
          <p:nvSpPr>
            <p:cNvPr id="15" name="TextBox 14">
              <a:extLst>
                <a:ext uri="{FF2B5EF4-FFF2-40B4-BE49-F238E27FC236}">
                  <a16:creationId xmlns:a16="http://schemas.microsoft.com/office/drawing/2014/main" id="{96277177-2220-0346-B3C0-5A075DF00B14}"/>
                </a:ext>
              </a:extLst>
            </p:cNvPr>
            <p:cNvSpPr txBox="1"/>
            <p:nvPr/>
          </p:nvSpPr>
          <p:spPr>
            <a:xfrm>
              <a:off x="1040692" y="5716998"/>
              <a:ext cx="2321935" cy="1631216"/>
            </a:xfrm>
            <a:prstGeom prst="rect">
              <a:avLst/>
            </a:prstGeom>
            <a:noFill/>
          </p:spPr>
          <p:txBody>
            <a:bodyPr wrap="square" rtlCol="0">
              <a:spAutoFit/>
            </a:bodyPr>
            <a:lstStyle/>
            <a:p>
              <a:r>
                <a:rPr lang="en-US" sz="2000" dirty="0">
                  <a:solidFill>
                    <a:srgbClr val="4C3282"/>
                  </a:solidFill>
                </a:rPr>
                <a:t>union(x, y) </a:t>
              </a:r>
              <a:r>
                <a:rPr lang="en-US" sz="2000" dirty="0"/>
                <a:t>– looks up set containing x and set containing y, combines two sets into one.  All of the values of one set are added to the other, and the now empty set goes away. Chooses a representative for combined set.</a:t>
              </a:r>
            </a:p>
          </p:txBody>
        </p:sp>
      </p:grpSp>
    </p:spTree>
    <p:extLst>
      <p:ext uri="{BB962C8B-B14F-4D97-AF65-F5344CB8AC3E}">
        <p14:creationId xmlns:p14="http://schemas.microsoft.com/office/powerpoint/2010/main" val="114143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Disjoint sets implementation</a:t>
            </a:r>
          </a:p>
        </p:txBody>
      </p:sp>
      <p:sp>
        <p:nvSpPr>
          <p:cNvPr id="3" name="Content Placeholder 2"/>
          <p:cNvSpPr>
            <a:spLocks noGrp="1"/>
          </p:cNvSpPr>
          <p:nvPr>
            <p:ph idx="1"/>
          </p:nvPr>
        </p:nvSpPr>
        <p:spPr/>
        <p:txBody>
          <a:bodyPr/>
          <a:lstStyle/>
          <a:p>
            <a:r>
              <a:rPr lang="en-US" dirty="0"/>
              <a:t>There’s only one common implementation of the Disjoint sets/Union-find ADT.</a:t>
            </a:r>
          </a:p>
          <a:p>
            <a:r>
              <a:rPr lang="en-US" dirty="0"/>
              <a:t>We’ll call it “forest of up-trees” or just “up-trees”</a:t>
            </a:r>
          </a:p>
          <a:p>
            <a:endParaRPr lang="en-US" dirty="0"/>
          </a:p>
          <a:p>
            <a:r>
              <a:rPr lang="en-US" dirty="0"/>
              <a:t>It’s very common to conflate the ADT with the data structure</a:t>
            </a:r>
          </a:p>
          <a:p>
            <a:pPr lvl="1"/>
            <a:r>
              <a:rPr lang="en-US" dirty="0"/>
              <a:t>Because the standard implementation is basically the “only one” </a:t>
            </a:r>
          </a:p>
          <a:p>
            <a:pPr lvl="1"/>
            <a:r>
              <a:rPr lang="en-US" dirty="0"/>
              <a:t>Don’t conflate them!</a:t>
            </a:r>
          </a:p>
          <a:p>
            <a:endParaRPr lang="en-US" dirty="0"/>
          </a:p>
          <a:p>
            <a:r>
              <a:rPr lang="en-US" dirty="0"/>
              <a:t>We’re going to slowly design/optimize the implementation over the next lecture-plus.</a:t>
            </a:r>
          </a:p>
          <a:p>
            <a:r>
              <a:rPr lang="en-US" dirty="0"/>
              <a:t>It’ll take us a while, but it’ll be a great review of some key ideas we’ve learned this quarter.</a:t>
            </a:r>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19</a:t>
            </a:fld>
            <a:endParaRPr lang="en-US"/>
          </a:p>
        </p:txBody>
      </p:sp>
    </p:spTree>
    <p:extLst>
      <p:ext uri="{BB962C8B-B14F-4D97-AF65-F5344CB8AC3E}">
        <p14:creationId xmlns:p14="http://schemas.microsoft.com/office/powerpoint/2010/main" val="142515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4253B-AA28-E84E-85BC-C647B233E7F8}"/>
              </a:ext>
            </a:extLst>
          </p:cNvPr>
          <p:cNvSpPr>
            <a:spLocks noGrp="1"/>
          </p:cNvSpPr>
          <p:nvPr>
            <p:ph type="title"/>
          </p:nvPr>
        </p:nvSpPr>
        <p:spPr/>
        <p:txBody>
          <a:bodyPr/>
          <a:lstStyle/>
          <a:p>
            <a:r>
              <a:rPr lang="en-US" dirty="0"/>
              <a:t>Administrivia</a:t>
            </a:r>
          </a:p>
        </p:txBody>
      </p:sp>
      <p:sp>
        <p:nvSpPr>
          <p:cNvPr id="3" name="Content Placeholder 2">
            <a:extLst>
              <a:ext uri="{FF2B5EF4-FFF2-40B4-BE49-F238E27FC236}">
                <a16:creationId xmlns:a16="http://schemas.microsoft.com/office/drawing/2014/main" id="{79735E02-4E65-0842-90A0-2FD212DD00C1}"/>
              </a:ext>
            </a:extLst>
          </p:cNvPr>
          <p:cNvSpPr>
            <a:spLocks noGrp="1"/>
          </p:cNvSpPr>
          <p:nvPr>
            <p:ph idx="1"/>
          </p:nvPr>
        </p:nvSpPr>
        <p:spPr/>
        <p:txBody>
          <a:bodyPr>
            <a:normAutofit fontScale="92500" lnSpcReduction="20000"/>
          </a:bodyPr>
          <a:lstStyle/>
          <a:p>
            <a:r>
              <a:rPr lang="en-US" dirty="0"/>
              <a:t>Exercise 3 due tonight</a:t>
            </a:r>
          </a:p>
          <a:p>
            <a:pPr lvl="1"/>
            <a:r>
              <a:rPr lang="en-US" dirty="0"/>
              <a:t>Don’t forget you have 3 extra late days </a:t>
            </a:r>
            <a:r>
              <a:rPr lang="en-US" dirty="0">
                <a:sym typeface="Wingdings" pitchFamily="2" charset="2"/>
              </a:rPr>
              <a:t></a:t>
            </a:r>
          </a:p>
          <a:p>
            <a:pPr lvl="1"/>
            <a:r>
              <a:rPr lang="en-US" dirty="0"/>
              <a:t>note on N vs R and P: please actually use the R and P variables if the runtime is actually based on the number of possible reaction types or number of possible persons. You use N (the normal variable) </a:t>
            </a:r>
            <a:r>
              <a:rPr lang="en-US" dirty="0" err="1"/>
              <a:t>bc</a:t>
            </a:r>
            <a:r>
              <a:rPr lang="en-US" dirty="0"/>
              <a:t> there are two factors here – if you write N, we can’t tell which one you mean so it’s not correct.</a:t>
            </a:r>
            <a:endParaRPr lang="en-US" dirty="0">
              <a:sym typeface="Wingdings" pitchFamily="2" charset="2"/>
            </a:endParaRPr>
          </a:p>
          <a:p>
            <a:r>
              <a:rPr lang="en-US" dirty="0"/>
              <a:t>Project 4 due Wednesday May 20</a:t>
            </a:r>
            <a:r>
              <a:rPr lang="en-US" baseline="30000" dirty="0"/>
              <a:t>th</a:t>
            </a:r>
            <a:r>
              <a:rPr lang="en-US" dirty="0"/>
              <a:t> </a:t>
            </a:r>
          </a:p>
          <a:p>
            <a:pPr lvl="1"/>
            <a:r>
              <a:rPr lang="en-US" dirty="0"/>
              <a:t>Two-week assignment, two weeks of work</a:t>
            </a:r>
          </a:p>
          <a:p>
            <a:pPr lvl="1"/>
            <a:r>
              <a:rPr lang="en-US" dirty="0"/>
              <a:t>project 3 part 1 out, highly recommend you try to finish in 1 week. Part 2 topics covered today / Monday/Wednesday next week</a:t>
            </a:r>
          </a:p>
          <a:p>
            <a:r>
              <a:rPr lang="en-US" dirty="0"/>
              <a:t>Come hang out with us this Saturday!</a:t>
            </a:r>
          </a:p>
          <a:p>
            <a:pPr lvl="1"/>
            <a:r>
              <a:rPr lang="en-US" dirty="0"/>
              <a:t>How to ace the technical interview with Zach and Kasey</a:t>
            </a:r>
          </a:p>
          <a:p>
            <a:pPr lvl="1"/>
            <a:r>
              <a:rPr lang="en-US" dirty="0"/>
              <a:t>TA career panel discussion</a:t>
            </a:r>
          </a:p>
          <a:p>
            <a:pPr lvl="1"/>
            <a:r>
              <a:rPr lang="en-US" dirty="0"/>
              <a:t>Lots of resources &amp; real talk to share</a:t>
            </a:r>
          </a:p>
          <a:p>
            <a:r>
              <a:rPr lang="en-US" dirty="0"/>
              <a:t>We’re really sorry but we’re a bit behind on grading…</a:t>
            </a:r>
          </a:p>
          <a:p>
            <a:pPr lvl="1"/>
            <a:r>
              <a:rPr lang="en-US" dirty="0"/>
              <a:t>Next week we’ll release midterm grades</a:t>
            </a:r>
          </a:p>
          <a:p>
            <a:pPr lvl="1"/>
            <a:r>
              <a:rPr lang="en-US" dirty="0"/>
              <a:t>Put everything into canvas</a:t>
            </a:r>
          </a:p>
          <a:p>
            <a:pPr lvl="1"/>
            <a:r>
              <a:rPr lang="en-US" dirty="0"/>
              <a:t>Special Zach &amp; Kasey office hours to talk grades</a:t>
            </a:r>
          </a:p>
          <a:p>
            <a:pPr lvl="1"/>
            <a:endParaRPr lang="en-US" dirty="0"/>
          </a:p>
          <a:p>
            <a:endParaRPr lang="en-US" dirty="0"/>
          </a:p>
        </p:txBody>
      </p:sp>
      <p:sp>
        <p:nvSpPr>
          <p:cNvPr id="4" name="Slide Number Placeholder 3">
            <a:extLst>
              <a:ext uri="{FF2B5EF4-FFF2-40B4-BE49-F238E27FC236}">
                <a16:creationId xmlns:a16="http://schemas.microsoft.com/office/drawing/2014/main" id="{2C7158C9-6F86-E14D-9B99-FE49856993F8}"/>
              </a:ext>
            </a:extLst>
          </p:cNvPr>
          <p:cNvSpPr>
            <a:spLocks noGrp="1"/>
          </p:cNvSpPr>
          <p:nvPr>
            <p:ph type="sldNum" sz="quarter" idx="12"/>
          </p:nvPr>
        </p:nvSpPr>
        <p:spPr/>
        <p:txBody>
          <a:bodyPr/>
          <a:lstStyle/>
          <a:p>
            <a:fld id="{659665DE-58FC-41F4-AC58-2C90A5E00527}" type="slidenum">
              <a:rPr lang="en-US" smtClean="0"/>
              <a:t>2</a:t>
            </a:fld>
            <a:endParaRPr lang="en-US"/>
          </a:p>
        </p:txBody>
      </p:sp>
      <p:sp>
        <p:nvSpPr>
          <p:cNvPr id="5" name="Footer Placeholder 4">
            <a:extLst>
              <a:ext uri="{FF2B5EF4-FFF2-40B4-BE49-F238E27FC236}">
                <a16:creationId xmlns:a16="http://schemas.microsoft.com/office/drawing/2014/main" id="{0C703E7A-10D0-5742-BA09-ABB1899D4B32}"/>
              </a:ext>
            </a:extLst>
          </p:cNvPr>
          <p:cNvSpPr>
            <a:spLocks noGrp="1"/>
          </p:cNvSpPr>
          <p:nvPr>
            <p:ph type="ftr" sz="quarter" idx="11"/>
          </p:nvPr>
        </p:nvSpPr>
        <p:spPr/>
        <p:txBody>
          <a:bodyPr/>
          <a:lstStyle/>
          <a:p>
            <a:r>
              <a:rPr lang="en-US"/>
              <a:t>CSE 373 20 SP – champion &amp; Chun</a:t>
            </a:r>
            <a:endParaRPr lang="en-US" dirty="0"/>
          </a:p>
        </p:txBody>
      </p:sp>
      <p:pic>
        <p:nvPicPr>
          <p:cNvPr id="7" name="Picture 6">
            <a:extLst>
              <a:ext uri="{FF2B5EF4-FFF2-40B4-BE49-F238E27FC236}">
                <a16:creationId xmlns:a16="http://schemas.microsoft.com/office/drawing/2014/main" id="{CFA61D20-B4DD-0A45-A5C3-B7F71E2FDB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7186" y="3978457"/>
            <a:ext cx="4455312" cy="2153401"/>
          </a:xfrm>
          <a:prstGeom prst="rect">
            <a:avLst/>
          </a:prstGeom>
        </p:spPr>
      </p:pic>
      <p:sp>
        <p:nvSpPr>
          <p:cNvPr id="8" name="TextBox 7">
            <a:extLst>
              <a:ext uri="{FF2B5EF4-FFF2-40B4-BE49-F238E27FC236}">
                <a16:creationId xmlns:a16="http://schemas.microsoft.com/office/drawing/2014/main" id="{E87571FA-91BD-5141-B5D5-7475EE671BDB}"/>
              </a:ext>
            </a:extLst>
          </p:cNvPr>
          <p:cNvSpPr txBox="1"/>
          <p:nvPr/>
        </p:nvSpPr>
        <p:spPr>
          <a:xfrm>
            <a:off x="7307186" y="3978457"/>
            <a:ext cx="1848135" cy="369332"/>
          </a:xfrm>
          <a:prstGeom prst="rect">
            <a:avLst/>
          </a:prstGeom>
          <a:noFill/>
        </p:spPr>
        <p:txBody>
          <a:bodyPr wrap="none" rtlCol="0">
            <a:spAutoFit/>
          </a:bodyPr>
          <a:lstStyle/>
          <a:p>
            <a:r>
              <a:rPr lang="en-US" b="1" dirty="0">
                <a:solidFill>
                  <a:schemeClr val="bg1"/>
                </a:solidFill>
              </a:rPr>
              <a:t>quarantine mood</a:t>
            </a:r>
          </a:p>
        </p:txBody>
      </p:sp>
      <p:sp>
        <p:nvSpPr>
          <p:cNvPr id="9" name="Rectangle 8">
            <a:extLst>
              <a:ext uri="{FF2B5EF4-FFF2-40B4-BE49-F238E27FC236}">
                <a16:creationId xmlns:a16="http://schemas.microsoft.com/office/drawing/2014/main" id="{4C7E1BCD-3F8E-744A-9481-FF0A6FC24C19}"/>
              </a:ext>
            </a:extLst>
          </p:cNvPr>
          <p:cNvSpPr/>
          <p:nvPr/>
        </p:nvSpPr>
        <p:spPr>
          <a:xfrm>
            <a:off x="575239" y="6495275"/>
            <a:ext cx="10399189" cy="276999"/>
          </a:xfrm>
          <a:prstGeom prst="rect">
            <a:avLst/>
          </a:prstGeom>
        </p:spPr>
        <p:txBody>
          <a:bodyPr wrap="square">
            <a:spAutoFit/>
          </a:bodyPr>
          <a:lstStyle/>
          <a:p>
            <a:r>
              <a:rPr lang="en-US" sz="1200" dirty="0">
                <a:hlinkClick r:id="rId3"/>
              </a:rPr>
              <a:t>https://www.reddit.com/r/udub/comments/gffvse/ive_crashed_and_my_motivation_is_dead/</a:t>
            </a:r>
            <a:endParaRPr lang="en-US" sz="1200" dirty="0"/>
          </a:p>
        </p:txBody>
      </p:sp>
    </p:spTree>
    <p:extLst>
      <p:ext uri="{BB962C8B-B14F-4D97-AF65-F5344CB8AC3E}">
        <p14:creationId xmlns:p14="http://schemas.microsoft.com/office/powerpoint/2010/main" val="1138567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D7CA1-3242-7143-8A18-4A3280B579A6}"/>
              </a:ext>
            </a:extLst>
          </p:cNvPr>
          <p:cNvSpPr>
            <a:spLocks noGrp="1"/>
          </p:cNvSpPr>
          <p:nvPr>
            <p:ph type="title"/>
          </p:nvPr>
        </p:nvSpPr>
        <p:spPr/>
        <p:txBody>
          <a:bodyPr>
            <a:normAutofit/>
          </a:bodyPr>
          <a:lstStyle/>
          <a:p>
            <a:r>
              <a:rPr lang="en-US" dirty="0"/>
              <a:t>Implementing Disjoint-Sets with Dictionaries</a:t>
            </a:r>
          </a:p>
        </p:txBody>
      </p:sp>
      <p:sp>
        <p:nvSpPr>
          <p:cNvPr id="4" name="Footer Placeholder 3">
            <a:extLst>
              <a:ext uri="{FF2B5EF4-FFF2-40B4-BE49-F238E27FC236}">
                <a16:creationId xmlns:a16="http://schemas.microsoft.com/office/drawing/2014/main" id="{ED9C4936-ADF0-1746-A889-1C4F290D6102}"/>
              </a:ext>
            </a:extLst>
          </p:cNvPr>
          <p:cNvSpPr>
            <a:spLocks noGrp="1"/>
          </p:cNvSpPr>
          <p:nvPr>
            <p:ph type="ftr" sz="quarter" idx="11"/>
          </p:nvPr>
        </p:nvSpPr>
        <p:spPr>
          <a:xfrm>
            <a:off x="4907443" y="6502726"/>
            <a:ext cx="5901459" cy="274320"/>
          </a:xfrm>
        </p:spPr>
        <p:txBody>
          <a:bodyPr/>
          <a:lstStyle/>
          <a:p>
            <a:r>
              <a:rPr lang="es-ES" dirty="0"/>
              <a:t>CSE 373 Su 19 - </a:t>
            </a:r>
            <a:r>
              <a:rPr lang="es-ES" dirty="0" err="1"/>
              <a:t>Robbie</a:t>
            </a:r>
            <a:r>
              <a:rPr lang="es-ES" dirty="0"/>
              <a:t> Weber</a:t>
            </a:r>
            <a:endParaRPr lang="en-US" dirty="0"/>
          </a:p>
        </p:txBody>
      </p:sp>
      <p:sp>
        <p:nvSpPr>
          <p:cNvPr id="5" name="Slide Number Placeholder 4">
            <a:extLst>
              <a:ext uri="{FF2B5EF4-FFF2-40B4-BE49-F238E27FC236}">
                <a16:creationId xmlns:a16="http://schemas.microsoft.com/office/drawing/2014/main" id="{4A910243-8750-C540-95D5-A6889B78E075}"/>
              </a:ext>
            </a:extLst>
          </p:cNvPr>
          <p:cNvSpPr>
            <a:spLocks noGrp="1"/>
          </p:cNvSpPr>
          <p:nvPr>
            <p:ph type="sldNum" sz="quarter" idx="12"/>
          </p:nvPr>
        </p:nvSpPr>
        <p:spPr/>
        <p:txBody>
          <a:bodyPr/>
          <a:lstStyle/>
          <a:p>
            <a:fld id="{659665DE-58FC-41F4-AC58-2C90A5E00527}" type="slidenum">
              <a:rPr lang="en-US" smtClean="0"/>
              <a:t>20</a:t>
            </a:fld>
            <a:endParaRPr lang="en-US"/>
          </a:p>
        </p:txBody>
      </p:sp>
      <p:sp>
        <p:nvSpPr>
          <p:cNvPr id="7" name="TextBox 6">
            <a:extLst>
              <a:ext uri="{FF2B5EF4-FFF2-40B4-BE49-F238E27FC236}">
                <a16:creationId xmlns:a16="http://schemas.microsoft.com/office/drawing/2014/main" id="{586A60CF-E57F-9D47-B064-4F399E455524}"/>
              </a:ext>
            </a:extLst>
          </p:cNvPr>
          <p:cNvSpPr txBox="1"/>
          <p:nvPr/>
        </p:nvSpPr>
        <p:spPr>
          <a:xfrm>
            <a:off x="575238" y="2481111"/>
            <a:ext cx="3017005" cy="646331"/>
          </a:xfrm>
          <a:prstGeom prst="rect">
            <a:avLst/>
          </a:prstGeom>
          <a:noFill/>
        </p:spPr>
        <p:txBody>
          <a:bodyPr wrap="square" rtlCol="0">
            <a:spAutoFit/>
          </a:bodyPr>
          <a:lstStyle/>
          <a:p>
            <a:r>
              <a:rPr lang="en-US" b="1" dirty="0">
                <a:solidFill>
                  <a:srgbClr val="4C3282"/>
                </a:solidFill>
              </a:rPr>
              <a:t>Approach 1</a:t>
            </a:r>
            <a:r>
              <a:rPr lang="en-US" dirty="0">
                <a:solidFill>
                  <a:srgbClr val="4C3282"/>
                </a:solidFill>
              </a:rPr>
              <a:t>: dictionary of value -&gt; set ID/representative</a:t>
            </a:r>
          </a:p>
        </p:txBody>
      </p:sp>
      <p:sp>
        <p:nvSpPr>
          <p:cNvPr id="14" name="TextBox 13">
            <a:extLst>
              <a:ext uri="{FF2B5EF4-FFF2-40B4-BE49-F238E27FC236}">
                <a16:creationId xmlns:a16="http://schemas.microsoft.com/office/drawing/2014/main" id="{B9D3FCBE-4AF4-8A4C-86C7-C1AFC8CC47C9}"/>
              </a:ext>
            </a:extLst>
          </p:cNvPr>
          <p:cNvSpPr txBox="1"/>
          <p:nvPr/>
        </p:nvSpPr>
        <p:spPr>
          <a:xfrm>
            <a:off x="4090143" y="2461159"/>
            <a:ext cx="4899226" cy="646331"/>
          </a:xfrm>
          <a:prstGeom prst="rect">
            <a:avLst/>
          </a:prstGeom>
          <a:noFill/>
        </p:spPr>
        <p:txBody>
          <a:bodyPr wrap="none" rtlCol="0">
            <a:spAutoFit/>
          </a:bodyPr>
          <a:lstStyle/>
          <a:p>
            <a:r>
              <a:rPr lang="en-US" b="1" dirty="0">
                <a:solidFill>
                  <a:srgbClr val="4C3282"/>
                </a:solidFill>
              </a:rPr>
              <a:t>Approach 2</a:t>
            </a:r>
            <a:r>
              <a:rPr lang="en-US" dirty="0">
                <a:solidFill>
                  <a:srgbClr val="4C3282"/>
                </a:solidFill>
              </a:rPr>
              <a:t>: dictionary of ID/representative of set </a:t>
            </a:r>
          </a:p>
          <a:p>
            <a:r>
              <a:rPr lang="en-US" dirty="0">
                <a:solidFill>
                  <a:srgbClr val="4C3282"/>
                </a:solidFill>
              </a:rPr>
              <a:t>-&gt; all the values in that set</a:t>
            </a:r>
          </a:p>
        </p:txBody>
      </p:sp>
      <p:grpSp>
        <p:nvGrpSpPr>
          <p:cNvPr id="27" name="Group 26">
            <a:extLst>
              <a:ext uri="{FF2B5EF4-FFF2-40B4-BE49-F238E27FC236}">
                <a16:creationId xmlns:a16="http://schemas.microsoft.com/office/drawing/2014/main" id="{7438F167-2D01-AB48-BE32-9C1A11B3994F}"/>
              </a:ext>
            </a:extLst>
          </p:cNvPr>
          <p:cNvGrpSpPr/>
          <p:nvPr/>
        </p:nvGrpSpPr>
        <p:grpSpPr>
          <a:xfrm>
            <a:off x="813104" y="3081738"/>
            <a:ext cx="870857" cy="3460517"/>
            <a:chOff x="1012371" y="3034758"/>
            <a:chExt cx="870857" cy="3460517"/>
          </a:xfrm>
        </p:grpSpPr>
        <p:sp>
          <p:nvSpPr>
            <p:cNvPr id="21" name="Rectangle 20">
              <a:extLst>
                <a:ext uri="{FF2B5EF4-FFF2-40B4-BE49-F238E27FC236}">
                  <a16:creationId xmlns:a16="http://schemas.microsoft.com/office/drawing/2014/main" id="{DE7987C1-842A-2F48-89FC-F86658BADE29}"/>
                </a:ext>
              </a:extLst>
            </p:cNvPr>
            <p:cNvSpPr/>
            <p:nvPr/>
          </p:nvSpPr>
          <p:spPr>
            <a:xfrm>
              <a:off x="1012372" y="3034758"/>
              <a:ext cx="849086" cy="34605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27C7E237-B938-E04D-BED8-102BFA4E55DA}"/>
                </a:ext>
              </a:extLst>
            </p:cNvPr>
            <p:cNvCxnSpPr/>
            <p:nvPr/>
          </p:nvCxnSpPr>
          <p:spPr>
            <a:xfrm>
              <a:off x="1012371" y="3608614"/>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1B2B3FE-0514-E846-B005-01F93C7FAAEA}"/>
                </a:ext>
              </a:extLst>
            </p:cNvPr>
            <p:cNvCxnSpPr/>
            <p:nvPr/>
          </p:nvCxnSpPr>
          <p:spPr>
            <a:xfrm>
              <a:off x="1034142" y="4250871"/>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A3F586A8-2B31-D846-AE72-6BF1A94182F2}"/>
                </a:ext>
              </a:extLst>
            </p:cNvPr>
            <p:cNvCxnSpPr/>
            <p:nvPr/>
          </p:nvCxnSpPr>
          <p:spPr>
            <a:xfrm>
              <a:off x="1012371" y="4958442"/>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AB79F7E-619B-2E48-823D-9B981AE6ED17}"/>
                </a:ext>
              </a:extLst>
            </p:cNvPr>
            <p:cNvCxnSpPr/>
            <p:nvPr/>
          </p:nvCxnSpPr>
          <p:spPr>
            <a:xfrm>
              <a:off x="1012371" y="5698671"/>
              <a:ext cx="849086" cy="0"/>
            </a:xfrm>
            <a:prstGeom prst="line">
              <a:avLst/>
            </a:prstGeom>
          </p:spPr>
          <p:style>
            <a:lnRef idx="1">
              <a:schemeClr val="dk1"/>
            </a:lnRef>
            <a:fillRef idx="0">
              <a:schemeClr val="dk1"/>
            </a:fillRef>
            <a:effectRef idx="0">
              <a:schemeClr val="dk1"/>
            </a:effectRef>
            <a:fontRef idx="minor">
              <a:schemeClr val="tx1"/>
            </a:fontRef>
          </p:style>
        </p:cxnSp>
      </p:grpSp>
      <p:grpSp>
        <p:nvGrpSpPr>
          <p:cNvPr id="28" name="Group 27">
            <a:extLst>
              <a:ext uri="{FF2B5EF4-FFF2-40B4-BE49-F238E27FC236}">
                <a16:creationId xmlns:a16="http://schemas.microsoft.com/office/drawing/2014/main" id="{54509F4F-9902-5946-BA5A-D06DE1A8F17D}"/>
              </a:ext>
            </a:extLst>
          </p:cNvPr>
          <p:cNvGrpSpPr/>
          <p:nvPr/>
        </p:nvGrpSpPr>
        <p:grpSpPr>
          <a:xfrm>
            <a:off x="4111913" y="3083575"/>
            <a:ext cx="870857" cy="3460517"/>
            <a:chOff x="1012371" y="3034758"/>
            <a:chExt cx="870857" cy="3460517"/>
          </a:xfrm>
        </p:grpSpPr>
        <p:sp>
          <p:nvSpPr>
            <p:cNvPr id="29" name="Rectangle 28">
              <a:extLst>
                <a:ext uri="{FF2B5EF4-FFF2-40B4-BE49-F238E27FC236}">
                  <a16:creationId xmlns:a16="http://schemas.microsoft.com/office/drawing/2014/main" id="{8C258A5F-657A-ED4C-8F8F-54621C2F2F5D}"/>
                </a:ext>
              </a:extLst>
            </p:cNvPr>
            <p:cNvSpPr/>
            <p:nvPr/>
          </p:nvSpPr>
          <p:spPr>
            <a:xfrm>
              <a:off x="1012372" y="3034758"/>
              <a:ext cx="849086" cy="34605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ED45AA56-82D8-5F4D-95EC-756962E90895}"/>
                </a:ext>
              </a:extLst>
            </p:cNvPr>
            <p:cNvCxnSpPr/>
            <p:nvPr/>
          </p:nvCxnSpPr>
          <p:spPr>
            <a:xfrm>
              <a:off x="1012371" y="3608614"/>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81BE5DF-AFAC-AC4E-8880-3473AD01DF8A}"/>
                </a:ext>
              </a:extLst>
            </p:cNvPr>
            <p:cNvCxnSpPr/>
            <p:nvPr/>
          </p:nvCxnSpPr>
          <p:spPr>
            <a:xfrm>
              <a:off x="1034142" y="4250871"/>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617AB1B2-2E4C-714A-90FC-9C6E8726A7DD}"/>
                </a:ext>
              </a:extLst>
            </p:cNvPr>
            <p:cNvCxnSpPr/>
            <p:nvPr/>
          </p:nvCxnSpPr>
          <p:spPr>
            <a:xfrm>
              <a:off x="1012371" y="4958442"/>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863DFF2F-213A-574D-A2E7-21A9ADA1D6B7}"/>
                </a:ext>
              </a:extLst>
            </p:cNvPr>
            <p:cNvCxnSpPr/>
            <p:nvPr/>
          </p:nvCxnSpPr>
          <p:spPr>
            <a:xfrm>
              <a:off x="1012371" y="5698671"/>
              <a:ext cx="849086" cy="0"/>
            </a:xfrm>
            <a:prstGeom prst="line">
              <a:avLst/>
            </a:prstGeom>
          </p:spPr>
          <p:style>
            <a:lnRef idx="1">
              <a:schemeClr val="dk1"/>
            </a:lnRef>
            <a:fillRef idx="0">
              <a:schemeClr val="dk1"/>
            </a:fillRef>
            <a:effectRef idx="0">
              <a:schemeClr val="dk1"/>
            </a:effectRef>
            <a:fontRef idx="minor">
              <a:schemeClr val="tx1"/>
            </a:fontRef>
          </p:style>
        </p:cxnSp>
      </p:grpSp>
      <p:sp>
        <p:nvSpPr>
          <p:cNvPr id="35" name="TextBox 34">
            <a:extLst>
              <a:ext uri="{FF2B5EF4-FFF2-40B4-BE49-F238E27FC236}">
                <a16:creationId xmlns:a16="http://schemas.microsoft.com/office/drawing/2014/main" id="{56BDA2B2-8FAA-994B-9F3C-6A380AF9F061}"/>
              </a:ext>
            </a:extLst>
          </p:cNvPr>
          <p:cNvSpPr txBox="1"/>
          <p:nvPr/>
        </p:nvSpPr>
        <p:spPr>
          <a:xfrm>
            <a:off x="829846" y="3195473"/>
            <a:ext cx="647934" cy="369332"/>
          </a:xfrm>
          <a:prstGeom prst="rect">
            <a:avLst/>
          </a:prstGeom>
          <a:noFill/>
        </p:spPr>
        <p:txBody>
          <a:bodyPr wrap="none" rtlCol="0">
            <a:spAutoFit/>
          </a:bodyPr>
          <a:lstStyle/>
          <a:p>
            <a:r>
              <a:rPr lang="en-US" dirty="0"/>
              <a:t>Matt</a:t>
            </a:r>
          </a:p>
        </p:txBody>
      </p:sp>
      <p:sp>
        <p:nvSpPr>
          <p:cNvPr id="36" name="TextBox 35">
            <a:extLst>
              <a:ext uri="{FF2B5EF4-FFF2-40B4-BE49-F238E27FC236}">
                <a16:creationId xmlns:a16="http://schemas.microsoft.com/office/drawing/2014/main" id="{B4BDA7F0-D919-2943-871D-20433EA1DA94}"/>
              </a:ext>
            </a:extLst>
          </p:cNvPr>
          <p:cNvSpPr txBox="1"/>
          <p:nvPr/>
        </p:nvSpPr>
        <p:spPr>
          <a:xfrm>
            <a:off x="845205" y="3820717"/>
            <a:ext cx="662361" cy="369332"/>
          </a:xfrm>
          <a:prstGeom prst="rect">
            <a:avLst/>
          </a:prstGeom>
          <a:noFill/>
        </p:spPr>
        <p:txBody>
          <a:bodyPr wrap="none" rtlCol="0">
            <a:spAutoFit/>
          </a:bodyPr>
          <a:lstStyle/>
          <a:p>
            <a:r>
              <a:rPr lang="en-US" dirty="0"/>
              <a:t>Zach</a:t>
            </a:r>
          </a:p>
        </p:txBody>
      </p:sp>
      <p:sp>
        <p:nvSpPr>
          <p:cNvPr id="38" name="TextBox 37">
            <a:extLst>
              <a:ext uri="{FF2B5EF4-FFF2-40B4-BE49-F238E27FC236}">
                <a16:creationId xmlns:a16="http://schemas.microsoft.com/office/drawing/2014/main" id="{C66850AC-7D89-FA48-8388-E8DC43ABF4E5}"/>
              </a:ext>
            </a:extLst>
          </p:cNvPr>
          <p:cNvSpPr txBox="1"/>
          <p:nvPr/>
        </p:nvSpPr>
        <p:spPr>
          <a:xfrm>
            <a:off x="762260" y="4457329"/>
            <a:ext cx="950773" cy="369332"/>
          </a:xfrm>
          <a:prstGeom prst="rect">
            <a:avLst/>
          </a:prstGeom>
          <a:noFill/>
        </p:spPr>
        <p:txBody>
          <a:bodyPr wrap="none" rtlCol="0">
            <a:spAutoFit/>
          </a:bodyPr>
          <a:lstStyle/>
          <a:p>
            <a:r>
              <a:rPr lang="en-US" dirty="0"/>
              <a:t>Velocity</a:t>
            </a:r>
          </a:p>
        </p:txBody>
      </p:sp>
      <p:cxnSp>
        <p:nvCxnSpPr>
          <p:cNvPr id="42" name="Straight Arrow Connector 41">
            <a:extLst>
              <a:ext uri="{FF2B5EF4-FFF2-40B4-BE49-F238E27FC236}">
                <a16:creationId xmlns:a16="http://schemas.microsoft.com/office/drawing/2014/main" id="{4E78E301-9083-C04B-BB2E-AD4C945EC323}"/>
              </a:ext>
            </a:extLst>
          </p:cNvPr>
          <p:cNvCxnSpPr>
            <a:cxnSpLocks/>
            <a:stCxn id="35" idx="3"/>
            <a:endCxn id="48" idx="1"/>
          </p:cNvCxnSpPr>
          <p:nvPr/>
        </p:nvCxnSpPr>
        <p:spPr>
          <a:xfrm flipV="1">
            <a:off x="1477780" y="3379138"/>
            <a:ext cx="649892" cy="1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F2143D1-4459-A045-BFF5-AC87FB8DE529}"/>
              </a:ext>
            </a:extLst>
          </p:cNvPr>
          <p:cNvCxnSpPr>
            <a:cxnSpLocks/>
            <a:stCxn id="36" idx="3"/>
            <a:endCxn id="49" idx="1"/>
          </p:cNvCxnSpPr>
          <p:nvPr/>
        </p:nvCxnSpPr>
        <p:spPr>
          <a:xfrm>
            <a:off x="1507566" y="4005383"/>
            <a:ext cx="621431" cy="5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93B8AF0-BB10-E74E-8BA3-073F902DF436}"/>
              </a:ext>
            </a:extLst>
          </p:cNvPr>
          <p:cNvCxnSpPr>
            <a:cxnSpLocks/>
            <a:stCxn id="38" idx="3"/>
          </p:cNvCxnSpPr>
          <p:nvPr/>
        </p:nvCxnSpPr>
        <p:spPr>
          <a:xfrm flipV="1">
            <a:off x="1600118" y="4637244"/>
            <a:ext cx="499204" cy="2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4D528C16-90B6-4E43-8D83-5A834C0F1884}"/>
              </a:ext>
            </a:extLst>
          </p:cNvPr>
          <p:cNvSpPr txBox="1"/>
          <p:nvPr/>
        </p:nvSpPr>
        <p:spPr>
          <a:xfrm>
            <a:off x="2127672" y="3194472"/>
            <a:ext cx="301686" cy="369332"/>
          </a:xfrm>
          <a:prstGeom prst="rect">
            <a:avLst/>
          </a:prstGeom>
          <a:noFill/>
        </p:spPr>
        <p:txBody>
          <a:bodyPr wrap="none" rtlCol="0">
            <a:spAutoFit/>
          </a:bodyPr>
          <a:lstStyle/>
          <a:p>
            <a:r>
              <a:rPr lang="en-US" dirty="0"/>
              <a:t>1</a:t>
            </a:r>
          </a:p>
        </p:txBody>
      </p:sp>
      <p:sp>
        <p:nvSpPr>
          <p:cNvPr id="49" name="TextBox 48">
            <a:extLst>
              <a:ext uri="{FF2B5EF4-FFF2-40B4-BE49-F238E27FC236}">
                <a16:creationId xmlns:a16="http://schemas.microsoft.com/office/drawing/2014/main" id="{5E1D25EA-5519-B74C-B396-FD272D06F6C9}"/>
              </a:ext>
            </a:extLst>
          </p:cNvPr>
          <p:cNvSpPr txBox="1"/>
          <p:nvPr/>
        </p:nvSpPr>
        <p:spPr>
          <a:xfrm>
            <a:off x="2128997" y="3821274"/>
            <a:ext cx="301686" cy="369332"/>
          </a:xfrm>
          <a:prstGeom prst="rect">
            <a:avLst/>
          </a:prstGeom>
          <a:noFill/>
        </p:spPr>
        <p:txBody>
          <a:bodyPr wrap="none" rtlCol="0">
            <a:spAutoFit/>
          </a:bodyPr>
          <a:lstStyle/>
          <a:p>
            <a:r>
              <a:rPr lang="en-US" dirty="0"/>
              <a:t>2</a:t>
            </a:r>
          </a:p>
        </p:txBody>
      </p:sp>
      <p:sp>
        <p:nvSpPr>
          <p:cNvPr id="50" name="TextBox 49">
            <a:extLst>
              <a:ext uri="{FF2B5EF4-FFF2-40B4-BE49-F238E27FC236}">
                <a16:creationId xmlns:a16="http://schemas.microsoft.com/office/drawing/2014/main" id="{55CEA763-AB6A-B84C-83D0-9F78E1F0F0B4}"/>
              </a:ext>
            </a:extLst>
          </p:cNvPr>
          <p:cNvSpPr txBox="1"/>
          <p:nvPr/>
        </p:nvSpPr>
        <p:spPr>
          <a:xfrm>
            <a:off x="2105314" y="4469149"/>
            <a:ext cx="301686" cy="369332"/>
          </a:xfrm>
          <a:prstGeom prst="rect">
            <a:avLst/>
          </a:prstGeom>
          <a:noFill/>
        </p:spPr>
        <p:txBody>
          <a:bodyPr wrap="none" rtlCol="0">
            <a:spAutoFit/>
          </a:bodyPr>
          <a:lstStyle/>
          <a:p>
            <a:r>
              <a:rPr lang="en-US" dirty="0"/>
              <a:t>1</a:t>
            </a:r>
          </a:p>
        </p:txBody>
      </p:sp>
      <p:sp>
        <p:nvSpPr>
          <p:cNvPr id="52" name="TextBox 51">
            <a:extLst>
              <a:ext uri="{FF2B5EF4-FFF2-40B4-BE49-F238E27FC236}">
                <a16:creationId xmlns:a16="http://schemas.microsoft.com/office/drawing/2014/main" id="{607D6D31-A787-5443-B4DA-8FCEDC361E63}"/>
              </a:ext>
            </a:extLst>
          </p:cNvPr>
          <p:cNvSpPr txBox="1"/>
          <p:nvPr/>
        </p:nvSpPr>
        <p:spPr>
          <a:xfrm>
            <a:off x="4417122" y="3209267"/>
            <a:ext cx="301686" cy="369332"/>
          </a:xfrm>
          <a:prstGeom prst="rect">
            <a:avLst/>
          </a:prstGeom>
          <a:noFill/>
        </p:spPr>
        <p:txBody>
          <a:bodyPr wrap="none" rtlCol="0">
            <a:spAutoFit/>
          </a:bodyPr>
          <a:lstStyle/>
          <a:p>
            <a:r>
              <a:rPr lang="en-US" dirty="0"/>
              <a:t>1</a:t>
            </a:r>
          </a:p>
        </p:txBody>
      </p:sp>
      <p:sp>
        <p:nvSpPr>
          <p:cNvPr id="53" name="TextBox 52">
            <a:extLst>
              <a:ext uri="{FF2B5EF4-FFF2-40B4-BE49-F238E27FC236}">
                <a16:creationId xmlns:a16="http://schemas.microsoft.com/office/drawing/2014/main" id="{18FB2C8D-8EDA-A045-A9D8-E7356E6C397C}"/>
              </a:ext>
            </a:extLst>
          </p:cNvPr>
          <p:cNvSpPr txBox="1"/>
          <p:nvPr/>
        </p:nvSpPr>
        <p:spPr>
          <a:xfrm>
            <a:off x="4417122" y="3786208"/>
            <a:ext cx="301686" cy="369332"/>
          </a:xfrm>
          <a:prstGeom prst="rect">
            <a:avLst/>
          </a:prstGeom>
          <a:noFill/>
        </p:spPr>
        <p:txBody>
          <a:bodyPr wrap="none" rtlCol="0">
            <a:spAutoFit/>
          </a:bodyPr>
          <a:lstStyle/>
          <a:p>
            <a:r>
              <a:rPr lang="en-US" dirty="0"/>
              <a:t>2</a:t>
            </a:r>
          </a:p>
        </p:txBody>
      </p:sp>
      <p:cxnSp>
        <p:nvCxnSpPr>
          <p:cNvPr id="54" name="Straight Arrow Connector 53">
            <a:extLst>
              <a:ext uri="{FF2B5EF4-FFF2-40B4-BE49-F238E27FC236}">
                <a16:creationId xmlns:a16="http://schemas.microsoft.com/office/drawing/2014/main" id="{43CFECCF-617D-DD4E-9E2E-E8545950C59A}"/>
              </a:ext>
            </a:extLst>
          </p:cNvPr>
          <p:cNvCxnSpPr>
            <a:cxnSpLocks/>
            <a:endCxn id="57" idx="1"/>
          </p:cNvCxnSpPr>
          <p:nvPr/>
        </p:nvCxnSpPr>
        <p:spPr>
          <a:xfrm>
            <a:off x="4737362" y="3360193"/>
            <a:ext cx="340163" cy="74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1AB3F70-6E3D-A64D-B654-5B10E2FC4361}"/>
              </a:ext>
            </a:extLst>
          </p:cNvPr>
          <p:cNvCxnSpPr>
            <a:cxnSpLocks/>
            <a:endCxn id="56" idx="1"/>
          </p:cNvCxnSpPr>
          <p:nvPr/>
        </p:nvCxnSpPr>
        <p:spPr>
          <a:xfrm>
            <a:off x="4737362" y="3970874"/>
            <a:ext cx="427020" cy="45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0DCA560-62BD-064F-8F81-7F8981CA2C25}"/>
              </a:ext>
            </a:extLst>
          </p:cNvPr>
          <p:cNvSpPr txBox="1"/>
          <p:nvPr/>
        </p:nvSpPr>
        <p:spPr>
          <a:xfrm>
            <a:off x="5164382" y="3790795"/>
            <a:ext cx="662361" cy="369332"/>
          </a:xfrm>
          <a:prstGeom prst="rect">
            <a:avLst/>
          </a:prstGeom>
          <a:noFill/>
        </p:spPr>
        <p:txBody>
          <a:bodyPr wrap="none" rtlCol="0">
            <a:spAutoFit/>
          </a:bodyPr>
          <a:lstStyle/>
          <a:p>
            <a:r>
              <a:rPr lang="en-US" dirty="0"/>
              <a:t>Zach</a:t>
            </a:r>
          </a:p>
        </p:txBody>
      </p:sp>
      <p:sp>
        <p:nvSpPr>
          <p:cNvPr id="57" name="TextBox 56">
            <a:extLst>
              <a:ext uri="{FF2B5EF4-FFF2-40B4-BE49-F238E27FC236}">
                <a16:creationId xmlns:a16="http://schemas.microsoft.com/office/drawing/2014/main" id="{F0B138C5-9C30-BE45-A397-FFF9FF16E329}"/>
              </a:ext>
            </a:extLst>
          </p:cNvPr>
          <p:cNvSpPr txBox="1"/>
          <p:nvPr/>
        </p:nvSpPr>
        <p:spPr>
          <a:xfrm>
            <a:off x="5077525" y="3182949"/>
            <a:ext cx="1516377" cy="369332"/>
          </a:xfrm>
          <a:prstGeom prst="rect">
            <a:avLst/>
          </a:prstGeom>
          <a:noFill/>
        </p:spPr>
        <p:txBody>
          <a:bodyPr wrap="none" rtlCol="0">
            <a:spAutoFit/>
          </a:bodyPr>
          <a:lstStyle/>
          <a:p>
            <a:r>
              <a:rPr lang="en-US" dirty="0"/>
              <a:t>Velocity, Matt</a:t>
            </a:r>
          </a:p>
        </p:txBody>
      </p:sp>
      <p:sp>
        <p:nvSpPr>
          <p:cNvPr id="3" name="TextBox 2"/>
          <p:cNvSpPr txBox="1"/>
          <p:nvPr/>
        </p:nvSpPr>
        <p:spPr>
          <a:xfrm>
            <a:off x="647700" y="1495425"/>
            <a:ext cx="10969060" cy="830997"/>
          </a:xfrm>
          <a:prstGeom prst="rect">
            <a:avLst/>
          </a:prstGeom>
          <a:noFill/>
        </p:spPr>
        <p:txBody>
          <a:bodyPr wrap="square" rtlCol="0">
            <a:spAutoFit/>
          </a:bodyPr>
          <a:lstStyle/>
          <a:p>
            <a:r>
              <a:rPr lang="en-US" sz="2400" dirty="0"/>
              <a:t>Let’s start with a not-great implementation to see why we really need a new data structure.</a:t>
            </a:r>
          </a:p>
        </p:txBody>
      </p:sp>
      <mc:AlternateContent xmlns:mc="http://schemas.openxmlformats.org/markup-compatibility/2006" xmlns:a14="http://schemas.microsoft.com/office/drawing/2010/main">
        <mc:Choice Requires="a14">
          <p:graphicFrame>
            <p:nvGraphicFramePr>
              <p:cNvPr id="37" name="Table 36">
                <a:extLst>
                  <a:ext uri="{FF2B5EF4-FFF2-40B4-BE49-F238E27FC236}">
                    <a16:creationId xmlns:a16="http://schemas.microsoft.com/office/drawing/2014/main" id="{C3EDE54A-3917-A44D-80DA-084503317122}"/>
                  </a:ext>
                </a:extLst>
              </p:cNvPr>
              <p:cNvGraphicFramePr>
                <a:graphicFrameLocks noGrp="1"/>
              </p:cNvGraphicFramePr>
              <p:nvPr>
                <p:extLst>
                  <p:ext uri="{D42A27DB-BD31-4B8C-83A1-F6EECF244321}">
                    <p14:modId xmlns:p14="http://schemas.microsoft.com/office/powerpoint/2010/main" val="3869592343"/>
                  </p:ext>
                </p:extLst>
              </p:nvPr>
            </p:nvGraphicFramePr>
            <p:xfrm>
              <a:off x="6988115" y="4155540"/>
              <a:ext cx="4965734" cy="2204139"/>
            </p:xfrm>
            <a:graphic>
              <a:graphicData uri="http://schemas.openxmlformats.org/drawingml/2006/table">
                <a:tbl>
                  <a:tblPr firstRow="1" bandRow="1">
                    <a:tableStyleId>{5C22544A-7EE6-4342-B048-85BDC9FD1C3A}</a:tableStyleId>
                  </a:tblPr>
                  <a:tblGrid>
                    <a:gridCol w="2056112">
                      <a:extLst>
                        <a:ext uri="{9D8B030D-6E8A-4147-A177-3AD203B41FA5}">
                          <a16:colId xmlns:a16="http://schemas.microsoft.com/office/drawing/2014/main" val="3828787023"/>
                        </a:ext>
                      </a:extLst>
                    </a:gridCol>
                    <a:gridCol w="1450149">
                      <a:extLst>
                        <a:ext uri="{9D8B030D-6E8A-4147-A177-3AD203B41FA5}">
                          <a16:colId xmlns:a16="http://schemas.microsoft.com/office/drawing/2014/main" val="482958947"/>
                        </a:ext>
                      </a:extLst>
                    </a:gridCol>
                    <a:gridCol w="1459473">
                      <a:extLst>
                        <a:ext uri="{9D8B030D-6E8A-4147-A177-3AD203B41FA5}">
                          <a16:colId xmlns:a16="http://schemas.microsoft.com/office/drawing/2014/main" val="3838617935"/>
                        </a:ext>
                      </a:extLst>
                    </a:gridCol>
                  </a:tblGrid>
                  <a:tr h="541673">
                    <a:tc>
                      <a:txBody>
                        <a:bodyPr/>
                        <a:lstStyle/>
                        <a:p>
                          <a:endParaRPr lang="en-US" sz="1600" dirty="0"/>
                        </a:p>
                      </a:txBody>
                      <a:tcPr/>
                    </a:tc>
                    <a:tc>
                      <a:txBody>
                        <a:bodyPr/>
                        <a:lstStyle/>
                        <a:p>
                          <a:r>
                            <a:rPr lang="en-US" sz="1600" dirty="0"/>
                            <a:t>approach 1</a:t>
                          </a:r>
                        </a:p>
                      </a:txBody>
                      <a:tcPr/>
                    </a:tc>
                    <a:tc>
                      <a:txBody>
                        <a:bodyPr/>
                        <a:lstStyle/>
                        <a:p>
                          <a:r>
                            <a:rPr lang="en-US" sz="1600" dirty="0"/>
                            <a:t>approach 2</a:t>
                          </a:r>
                        </a:p>
                      </a:txBody>
                      <a:tcPr/>
                    </a:tc>
                    <a:extLst>
                      <a:ext uri="{0D108BD9-81ED-4DB2-BD59-A6C34878D82A}">
                        <a16:rowId xmlns:a16="http://schemas.microsoft.com/office/drawing/2014/main" val="1029827373"/>
                      </a:ext>
                    </a:extLst>
                  </a:tr>
                  <a:tr h="541673">
                    <a:tc>
                      <a:txBody>
                        <a:bodyPr/>
                        <a:lstStyle/>
                        <a:p>
                          <a:r>
                            <a:rPr lang="en-US" sz="1600" dirty="0" err="1"/>
                            <a:t>makeSet</a:t>
                          </a:r>
                          <a:r>
                            <a:rPr lang="en-US" sz="1600" dirty="0"/>
                            <a:t>(value)</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extLst>
                      <a:ext uri="{0D108BD9-81ED-4DB2-BD59-A6C34878D82A}">
                        <a16:rowId xmlns:a16="http://schemas.microsoft.com/office/drawing/2014/main" val="1941480907"/>
                      </a:ext>
                    </a:extLst>
                  </a:tr>
                  <a:tr h="541673">
                    <a:tc>
                      <a:txBody>
                        <a:bodyPr/>
                        <a:lstStyle/>
                        <a:p>
                          <a:r>
                            <a:rPr lang="en-US" sz="1600" dirty="0" err="1"/>
                            <a:t>findSet</a:t>
                          </a:r>
                          <a:r>
                            <a:rPr lang="en-US" sz="1600" dirty="0"/>
                            <a:t>(value)</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(1)</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extLst>
                      <a:ext uri="{0D108BD9-81ED-4DB2-BD59-A6C34878D82A}">
                        <a16:rowId xmlns:a16="http://schemas.microsoft.com/office/drawing/2014/main" val="251894081"/>
                      </a:ext>
                    </a:extLst>
                  </a:tr>
                  <a:tr h="541673">
                    <a:tc>
                      <a:txBody>
                        <a:bodyPr/>
                        <a:lstStyle/>
                        <a:p>
                          <a:r>
                            <a:rPr lang="en-US" sz="1600" dirty="0"/>
                            <a:t>union(</a:t>
                          </a:r>
                          <a:r>
                            <a:rPr lang="en-US" sz="1600" dirty="0" err="1"/>
                            <a:t>valueA</a:t>
                          </a:r>
                          <a:r>
                            <a:rPr lang="en-US" sz="1600" dirty="0"/>
                            <a:t>, </a:t>
                          </a:r>
                        </a:p>
                        <a:p>
                          <a:r>
                            <a:rPr lang="en-US" sz="1600" dirty="0"/>
                            <a:t>            </a:t>
                          </a:r>
                          <a:r>
                            <a:rPr lang="en-US" sz="1600" dirty="0" err="1"/>
                            <a:t>valueB</a:t>
                          </a:r>
                          <a:r>
                            <a:rPr lang="en-US" sz="1600" dirty="0"/>
                            <a:t>)</a:t>
                          </a:r>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tc>
                      <a:txBody>
                        <a:bodyPr/>
                        <a:lstStyle/>
                        <a:p>
                          <a:pPr/>
                          <a14:m>
                            <m:oMathPara xmlns:m="http://schemas.openxmlformats.org/officeDocument/2006/math">
                              <m:oMathParaPr>
                                <m:jc m:val="centerGroup"/>
                              </m:oMathParaPr>
                              <m:oMath xmlns:m="http://schemas.openxmlformats.org/officeDocument/2006/math">
                                <m:r>
                                  <m:rPr>
                                    <m:sty m:val="p"/>
                                  </m:rPr>
                                  <a:rPr lang="en-US" sz="1600" b="0" i="0" dirty="0" smtClean="0">
                                    <a:latin typeface="Cambria Math" panose="02040503050406030204" pitchFamily="18" charset="0"/>
                                  </a:rPr>
                                  <m:t>Θ</m:t>
                                </m:r>
                                <m:r>
                                  <a:rPr lang="en-US" sz="1600" i="1" dirty="0" smtClean="0">
                                    <a:latin typeface="Cambria Math" panose="02040503050406030204" pitchFamily="18" charset="0"/>
                                  </a:rPr>
                                  <m:t>(</m:t>
                                </m:r>
                                <m:r>
                                  <a:rPr lang="en-US" sz="1600" i="1" dirty="0" smtClean="0">
                                    <a:latin typeface="Cambria Math" panose="02040503050406030204" pitchFamily="18" charset="0"/>
                                  </a:rPr>
                                  <m:t>𝑛</m:t>
                                </m:r>
                                <m:r>
                                  <a:rPr lang="en-US" sz="1600" i="1" dirty="0" smtClean="0">
                                    <a:latin typeface="Cambria Math" panose="02040503050406030204" pitchFamily="18" charset="0"/>
                                  </a:rPr>
                                  <m:t>)</m:t>
                                </m:r>
                              </m:oMath>
                            </m:oMathPara>
                          </a14:m>
                          <a:endParaRPr lang="en-US" sz="1600" dirty="0"/>
                        </a:p>
                      </a:txBody>
                      <a:tcPr/>
                    </a:tc>
                    <a:extLst>
                      <a:ext uri="{0D108BD9-81ED-4DB2-BD59-A6C34878D82A}">
                        <a16:rowId xmlns:a16="http://schemas.microsoft.com/office/drawing/2014/main" val="4233027611"/>
                      </a:ext>
                    </a:extLst>
                  </a:tr>
                </a:tbl>
              </a:graphicData>
            </a:graphic>
          </p:graphicFrame>
        </mc:Choice>
        <mc:Fallback xmlns="">
          <p:graphicFrame>
            <p:nvGraphicFramePr>
              <p:cNvPr id="37" name="Table 36">
                <a:extLst>
                  <a:ext uri="{FF2B5EF4-FFF2-40B4-BE49-F238E27FC236}">
                    <a16:creationId xmlns:a16="http://schemas.microsoft.com/office/drawing/2014/main" id="{C3EDE54A-3917-A44D-80DA-084503317122}"/>
                  </a:ext>
                </a:extLst>
              </p:cNvPr>
              <p:cNvGraphicFramePr>
                <a:graphicFrameLocks noGrp="1"/>
              </p:cNvGraphicFramePr>
              <p:nvPr>
                <p:extLst>
                  <p:ext uri="{D42A27DB-BD31-4B8C-83A1-F6EECF244321}">
                    <p14:modId xmlns:p14="http://schemas.microsoft.com/office/powerpoint/2010/main" val="3869592343"/>
                  </p:ext>
                </p:extLst>
              </p:nvPr>
            </p:nvGraphicFramePr>
            <p:xfrm>
              <a:off x="6988115" y="4155540"/>
              <a:ext cx="4965734" cy="2204139"/>
            </p:xfrm>
            <a:graphic>
              <a:graphicData uri="http://schemas.openxmlformats.org/drawingml/2006/table">
                <a:tbl>
                  <a:tblPr firstRow="1" bandRow="1">
                    <a:tableStyleId>{5C22544A-7EE6-4342-B048-85BDC9FD1C3A}</a:tableStyleId>
                  </a:tblPr>
                  <a:tblGrid>
                    <a:gridCol w="2056112">
                      <a:extLst>
                        <a:ext uri="{9D8B030D-6E8A-4147-A177-3AD203B41FA5}">
                          <a16:colId xmlns:a16="http://schemas.microsoft.com/office/drawing/2014/main" val="3828787023"/>
                        </a:ext>
                      </a:extLst>
                    </a:gridCol>
                    <a:gridCol w="1450149">
                      <a:extLst>
                        <a:ext uri="{9D8B030D-6E8A-4147-A177-3AD203B41FA5}">
                          <a16:colId xmlns:a16="http://schemas.microsoft.com/office/drawing/2014/main" val="482958947"/>
                        </a:ext>
                      </a:extLst>
                    </a:gridCol>
                    <a:gridCol w="1459473">
                      <a:extLst>
                        <a:ext uri="{9D8B030D-6E8A-4147-A177-3AD203B41FA5}">
                          <a16:colId xmlns:a16="http://schemas.microsoft.com/office/drawing/2014/main" val="3838617935"/>
                        </a:ext>
                      </a:extLst>
                    </a:gridCol>
                  </a:tblGrid>
                  <a:tr h="541673">
                    <a:tc>
                      <a:txBody>
                        <a:bodyPr/>
                        <a:lstStyle/>
                        <a:p>
                          <a:endParaRPr lang="en-US" sz="1600" dirty="0"/>
                        </a:p>
                      </a:txBody>
                      <a:tcPr/>
                    </a:tc>
                    <a:tc>
                      <a:txBody>
                        <a:bodyPr/>
                        <a:lstStyle/>
                        <a:p>
                          <a:r>
                            <a:rPr lang="en-US" sz="1600" dirty="0"/>
                            <a:t>approach 1</a:t>
                          </a:r>
                        </a:p>
                      </a:txBody>
                      <a:tcPr/>
                    </a:tc>
                    <a:tc>
                      <a:txBody>
                        <a:bodyPr/>
                        <a:lstStyle/>
                        <a:p>
                          <a:r>
                            <a:rPr lang="en-US" sz="1600" dirty="0"/>
                            <a:t>approach 2</a:t>
                          </a:r>
                        </a:p>
                      </a:txBody>
                      <a:tcPr/>
                    </a:tc>
                    <a:extLst>
                      <a:ext uri="{0D108BD9-81ED-4DB2-BD59-A6C34878D82A}">
                        <a16:rowId xmlns:a16="http://schemas.microsoft.com/office/drawing/2014/main" val="1029827373"/>
                      </a:ext>
                    </a:extLst>
                  </a:tr>
                  <a:tr h="541673">
                    <a:tc>
                      <a:txBody>
                        <a:bodyPr/>
                        <a:lstStyle/>
                        <a:p>
                          <a:r>
                            <a:rPr lang="en-US" sz="1600" dirty="0" err="1"/>
                            <a:t>makeSet</a:t>
                          </a:r>
                          <a:r>
                            <a:rPr lang="en-US" sz="1600" dirty="0"/>
                            <a:t>(value)</a:t>
                          </a:r>
                        </a:p>
                      </a:txBody>
                      <a:tcPr/>
                    </a:tc>
                    <a:tc>
                      <a:txBody>
                        <a:bodyPr/>
                        <a:lstStyle/>
                        <a:p>
                          <a:endParaRPr lang="en-US"/>
                        </a:p>
                      </a:txBody>
                      <a:tcPr>
                        <a:blipFill>
                          <a:blip r:embed="rId3"/>
                          <a:stretch>
                            <a:fillRect l="-141739" t="-104651" r="-100870" b="-216279"/>
                          </a:stretch>
                        </a:blipFill>
                      </a:tcPr>
                    </a:tc>
                    <a:tc>
                      <a:txBody>
                        <a:bodyPr/>
                        <a:lstStyle/>
                        <a:p>
                          <a:endParaRPr lang="en-US"/>
                        </a:p>
                      </a:txBody>
                      <a:tcPr>
                        <a:blipFill>
                          <a:blip r:embed="rId3"/>
                          <a:stretch>
                            <a:fillRect l="-241739" t="-104651" r="-870" b="-216279"/>
                          </a:stretch>
                        </a:blipFill>
                      </a:tcPr>
                    </a:tc>
                    <a:extLst>
                      <a:ext uri="{0D108BD9-81ED-4DB2-BD59-A6C34878D82A}">
                        <a16:rowId xmlns:a16="http://schemas.microsoft.com/office/drawing/2014/main" val="1941480907"/>
                      </a:ext>
                    </a:extLst>
                  </a:tr>
                  <a:tr h="541673">
                    <a:tc>
                      <a:txBody>
                        <a:bodyPr/>
                        <a:lstStyle/>
                        <a:p>
                          <a:r>
                            <a:rPr lang="en-US" sz="1600" dirty="0" err="1"/>
                            <a:t>findSet</a:t>
                          </a:r>
                          <a:r>
                            <a:rPr lang="en-US" sz="1600" dirty="0"/>
                            <a:t>(value)</a:t>
                          </a:r>
                        </a:p>
                      </a:txBody>
                      <a:tcPr/>
                    </a:tc>
                    <a:tc>
                      <a:txBody>
                        <a:bodyPr/>
                        <a:lstStyle/>
                        <a:p>
                          <a:endParaRPr lang="en-US"/>
                        </a:p>
                      </a:txBody>
                      <a:tcPr>
                        <a:blipFill>
                          <a:blip r:embed="rId3"/>
                          <a:stretch>
                            <a:fillRect l="-141739" t="-209524" r="-100870" b="-121429"/>
                          </a:stretch>
                        </a:blipFill>
                      </a:tcPr>
                    </a:tc>
                    <a:tc>
                      <a:txBody>
                        <a:bodyPr/>
                        <a:lstStyle/>
                        <a:p>
                          <a:endParaRPr lang="en-US"/>
                        </a:p>
                      </a:txBody>
                      <a:tcPr>
                        <a:blipFill>
                          <a:blip r:embed="rId3"/>
                          <a:stretch>
                            <a:fillRect l="-241739" t="-209524" r="-870" b="-121429"/>
                          </a:stretch>
                        </a:blipFill>
                      </a:tcPr>
                    </a:tc>
                    <a:extLst>
                      <a:ext uri="{0D108BD9-81ED-4DB2-BD59-A6C34878D82A}">
                        <a16:rowId xmlns:a16="http://schemas.microsoft.com/office/drawing/2014/main" val="251894081"/>
                      </a:ext>
                    </a:extLst>
                  </a:tr>
                  <a:tr h="579120">
                    <a:tc>
                      <a:txBody>
                        <a:bodyPr/>
                        <a:lstStyle/>
                        <a:p>
                          <a:r>
                            <a:rPr lang="en-US" sz="1600" dirty="0"/>
                            <a:t>union(</a:t>
                          </a:r>
                          <a:r>
                            <a:rPr lang="en-US" sz="1600" dirty="0" err="1"/>
                            <a:t>valueA</a:t>
                          </a:r>
                          <a:r>
                            <a:rPr lang="en-US" sz="1600" dirty="0"/>
                            <a:t>, </a:t>
                          </a:r>
                        </a:p>
                        <a:p>
                          <a:r>
                            <a:rPr lang="en-US" sz="1600" dirty="0"/>
                            <a:t>            </a:t>
                          </a:r>
                          <a:r>
                            <a:rPr lang="en-US" sz="1600" dirty="0" err="1"/>
                            <a:t>valueB</a:t>
                          </a:r>
                          <a:r>
                            <a:rPr lang="en-US" sz="1600" dirty="0"/>
                            <a:t>)</a:t>
                          </a:r>
                        </a:p>
                      </a:txBody>
                      <a:tcPr/>
                    </a:tc>
                    <a:tc>
                      <a:txBody>
                        <a:bodyPr/>
                        <a:lstStyle/>
                        <a:p>
                          <a:endParaRPr lang="en-US"/>
                        </a:p>
                      </a:txBody>
                      <a:tcPr>
                        <a:blipFill>
                          <a:blip r:embed="rId3"/>
                          <a:stretch>
                            <a:fillRect l="-141739" t="-282609" r="-100870" b="-10870"/>
                          </a:stretch>
                        </a:blipFill>
                      </a:tcPr>
                    </a:tc>
                    <a:tc>
                      <a:txBody>
                        <a:bodyPr/>
                        <a:lstStyle/>
                        <a:p>
                          <a:endParaRPr lang="en-US"/>
                        </a:p>
                      </a:txBody>
                      <a:tcPr>
                        <a:blipFill>
                          <a:blip r:embed="rId3"/>
                          <a:stretch>
                            <a:fillRect l="-241739" t="-282609" r="-870" b="-10870"/>
                          </a:stretch>
                        </a:blipFill>
                      </a:tcPr>
                    </a:tc>
                    <a:extLst>
                      <a:ext uri="{0D108BD9-81ED-4DB2-BD59-A6C34878D82A}">
                        <a16:rowId xmlns:a16="http://schemas.microsoft.com/office/drawing/2014/main" val="4233027611"/>
                      </a:ext>
                    </a:extLst>
                  </a:tr>
                </a:tbl>
              </a:graphicData>
            </a:graphic>
          </p:graphicFrame>
        </mc:Fallback>
      </mc:AlternateContent>
    </p:spTree>
    <p:extLst>
      <p:ext uri="{BB962C8B-B14F-4D97-AF65-F5344CB8AC3E}">
        <p14:creationId xmlns:p14="http://schemas.microsoft.com/office/powerpoint/2010/main" val="993862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better idea</a:t>
            </a:r>
          </a:p>
        </p:txBody>
      </p:sp>
      <p:sp>
        <p:nvSpPr>
          <p:cNvPr id="3" name="Content Placeholder 2"/>
          <p:cNvSpPr>
            <a:spLocks noGrp="1"/>
          </p:cNvSpPr>
          <p:nvPr>
            <p:ph idx="1"/>
          </p:nvPr>
        </p:nvSpPr>
        <p:spPr/>
        <p:txBody>
          <a:bodyPr/>
          <a:lstStyle/>
          <a:p>
            <a:r>
              <a:rPr lang="en-US" dirty="0"/>
              <a:t>Here’s a better idea:</a:t>
            </a:r>
          </a:p>
          <a:p>
            <a:endParaRPr lang="en-US" dirty="0"/>
          </a:p>
          <a:p>
            <a:r>
              <a:rPr lang="en-US" dirty="0"/>
              <a:t>We need to be able to combine things easily. </a:t>
            </a:r>
          </a:p>
          <a:p>
            <a:pPr lvl="1"/>
            <a:r>
              <a:rPr lang="en-US" dirty="0"/>
              <a:t>Pointer based data structures are better at that. </a:t>
            </a:r>
          </a:p>
          <a:p>
            <a:r>
              <a:rPr lang="en-US" dirty="0"/>
              <a:t>But given a value, we need to be able to find the right set.</a:t>
            </a:r>
          </a:p>
          <a:p>
            <a:pPr lvl="1"/>
            <a:r>
              <a:rPr lang="en-US" dirty="0"/>
              <a:t>Sounds like we need a dictionary somewhere</a:t>
            </a:r>
          </a:p>
          <a:p>
            <a:r>
              <a:rPr lang="en-US" dirty="0"/>
              <a:t>And we need to be able to find a certain element (“the representative”) within a set quickly.</a:t>
            </a:r>
          </a:p>
          <a:p>
            <a:pPr lvl="1"/>
            <a:r>
              <a:rPr lang="en-US" dirty="0"/>
              <a:t>Trees are good at that (better than linked lists at least)</a:t>
            </a:r>
          </a:p>
          <a:p>
            <a:endParaRPr lang="en-US" dirty="0"/>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21</a:t>
            </a:fld>
            <a:endParaRPr lang="en-US"/>
          </a:p>
        </p:txBody>
      </p:sp>
    </p:spTree>
    <p:extLst>
      <p:ext uri="{BB962C8B-B14F-4D97-AF65-F5344CB8AC3E}">
        <p14:creationId xmlns:p14="http://schemas.microsoft.com/office/powerpoint/2010/main" val="2029933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Real Implementation</a:t>
            </a:r>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22</a:t>
            </a:fld>
            <a:endParaRPr lang="en-US"/>
          </a:p>
        </p:txBody>
      </p:sp>
      <p:grpSp>
        <p:nvGrpSpPr>
          <p:cNvPr id="6" name="Group 5">
            <a:extLst>
              <a:ext uri="{FF2B5EF4-FFF2-40B4-BE49-F238E27FC236}">
                <a16:creationId xmlns:a16="http://schemas.microsoft.com/office/drawing/2014/main" id="{57FC7A32-7A63-4FE5-9E50-639B4DFB69C7}"/>
              </a:ext>
            </a:extLst>
          </p:cNvPr>
          <p:cNvGrpSpPr/>
          <p:nvPr/>
        </p:nvGrpSpPr>
        <p:grpSpPr>
          <a:xfrm>
            <a:off x="4657189" y="1455063"/>
            <a:ext cx="2965140" cy="4484405"/>
            <a:chOff x="908858" y="1530095"/>
            <a:chExt cx="2965140" cy="4484405"/>
          </a:xfrm>
        </p:grpSpPr>
        <p:sp>
          <p:nvSpPr>
            <p:cNvPr id="7" name="Rectangle 6">
              <a:extLst>
                <a:ext uri="{FF2B5EF4-FFF2-40B4-BE49-F238E27FC236}">
                  <a16:creationId xmlns:a16="http://schemas.microsoft.com/office/drawing/2014/main" id="{51A682CF-900F-4DAB-84AF-9AF93E9E4E1F}"/>
                </a:ext>
              </a:extLst>
            </p:cNvPr>
            <p:cNvSpPr/>
            <p:nvPr/>
          </p:nvSpPr>
          <p:spPr>
            <a:xfrm>
              <a:off x="908858" y="2061555"/>
              <a:ext cx="2908984" cy="3952945"/>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D77848-44AE-444C-AE19-CCD4729DC73B}"/>
                </a:ext>
              </a:extLst>
            </p:cNvPr>
            <p:cNvSpPr/>
            <p:nvPr/>
          </p:nvSpPr>
          <p:spPr>
            <a:xfrm>
              <a:off x="908858" y="1530095"/>
              <a:ext cx="2908984"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UpTreeDisjointSet</a:t>
              </a:r>
              <a:r>
                <a:rPr lang="en-US" dirty="0"/>
                <a:t>&lt;E&gt;</a:t>
              </a:r>
            </a:p>
          </p:txBody>
        </p:sp>
        <p:sp>
          <p:nvSpPr>
            <p:cNvPr id="9" name="TextBox 8">
              <a:extLst>
                <a:ext uri="{FF2B5EF4-FFF2-40B4-BE49-F238E27FC236}">
                  <a16:creationId xmlns:a16="http://schemas.microsoft.com/office/drawing/2014/main" id="{E9CE222C-B89E-4DD7-9428-9E0F8778691A}"/>
                </a:ext>
              </a:extLst>
            </p:cNvPr>
            <p:cNvSpPr txBox="1"/>
            <p:nvPr/>
          </p:nvSpPr>
          <p:spPr>
            <a:xfrm>
              <a:off x="1117854" y="3546252"/>
              <a:ext cx="2552037" cy="646331"/>
            </a:xfrm>
            <a:prstGeom prst="rect">
              <a:avLst/>
            </a:prstGeom>
            <a:noFill/>
          </p:spPr>
          <p:txBody>
            <a:bodyPr wrap="square" rtlCol="0">
              <a:spAutoFit/>
            </a:bodyPr>
            <a:lstStyle/>
            <a:p>
              <a:r>
                <a:rPr lang="en-US" sz="1200" dirty="0" err="1">
                  <a:solidFill>
                    <a:srgbClr val="4C3282"/>
                  </a:solidFill>
                  <a:latin typeface="Courier New" panose="02070309020205020404" pitchFamily="49" charset="0"/>
                  <a:cs typeface="Courier New" panose="02070309020205020404" pitchFamily="49" charset="0"/>
                </a:rPr>
                <a:t>makeSet</a:t>
              </a:r>
              <a:r>
                <a:rPr lang="en-US" sz="1200" dirty="0">
                  <a:solidFill>
                    <a:srgbClr val="4C3282"/>
                  </a:solidFill>
                  <a:latin typeface="Courier New" panose="02070309020205020404" pitchFamily="49" charset="0"/>
                  <a:cs typeface="Courier New" panose="02070309020205020404" pitchFamily="49" charset="0"/>
                </a:rPr>
                <a:t>(x)</a:t>
              </a:r>
              <a:r>
                <a:rPr lang="en-US" sz="1200" dirty="0">
                  <a:latin typeface="Courier New" panose="02070309020205020404" pitchFamily="49" charset="0"/>
                  <a:cs typeface="Courier New" panose="02070309020205020404" pitchFamily="49" charset="0"/>
                </a:rPr>
                <a:t>-create a new tree of size 1 and add to our forest</a:t>
              </a:r>
            </a:p>
          </p:txBody>
        </p:sp>
        <p:sp>
          <p:nvSpPr>
            <p:cNvPr id="13" name="TextBox 12">
              <a:extLst>
                <a:ext uri="{FF2B5EF4-FFF2-40B4-BE49-F238E27FC236}">
                  <a16:creationId xmlns:a16="http://schemas.microsoft.com/office/drawing/2014/main" id="{0D621558-FDAD-47DB-814E-2B675AECF2DF}"/>
                </a:ext>
              </a:extLst>
            </p:cNvPr>
            <p:cNvSpPr txBox="1"/>
            <p:nvPr/>
          </p:nvSpPr>
          <p:spPr>
            <a:xfrm>
              <a:off x="928946" y="2009522"/>
              <a:ext cx="2035232" cy="307777"/>
            </a:xfrm>
            <a:prstGeom prst="rect">
              <a:avLst/>
            </a:prstGeom>
            <a:noFill/>
          </p:spPr>
          <p:txBody>
            <a:bodyPr wrap="square" rtlCol="0">
              <a:spAutoFit/>
            </a:bodyPr>
            <a:lstStyle/>
            <a:p>
              <a:r>
                <a:rPr lang="en-US" sz="1400" b="1" dirty="0">
                  <a:solidFill>
                    <a:srgbClr val="B6A479"/>
                  </a:solidFill>
                </a:rPr>
                <a:t>state</a:t>
              </a:r>
            </a:p>
          </p:txBody>
        </p:sp>
        <p:sp>
          <p:nvSpPr>
            <p:cNvPr id="14" name="TextBox 13">
              <a:extLst>
                <a:ext uri="{FF2B5EF4-FFF2-40B4-BE49-F238E27FC236}">
                  <a16:creationId xmlns:a16="http://schemas.microsoft.com/office/drawing/2014/main" id="{4D5EC453-8CE5-4E2D-AA80-C28ED5A0C42B}"/>
                </a:ext>
              </a:extLst>
            </p:cNvPr>
            <p:cNvSpPr txBox="1"/>
            <p:nvPr/>
          </p:nvSpPr>
          <p:spPr>
            <a:xfrm>
              <a:off x="928946" y="3133860"/>
              <a:ext cx="2035232" cy="307777"/>
            </a:xfrm>
            <a:prstGeom prst="rect">
              <a:avLst/>
            </a:prstGeom>
            <a:noFill/>
          </p:spPr>
          <p:txBody>
            <a:bodyPr wrap="square" rtlCol="0">
              <a:spAutoFit/>
            </a:bodyPr>
            <a:lstStyle/>
            <a:p>
              <a:r>
                <a:rPr lang="en-US" sz="1400" b="1" dirty="0">
                  <a:solidFill>
                    <a:srgbClr val="B6A479"/>
                  </a:solidFill>
                </a:rPr>
                <a:t>behavior</a:t>
              </a:r>
            </a:p>
          </p:txBody>
        </p:sp>
        <p:sp>
          <p:nvSpPr>
            <p:cNvPr id="15" name="TextBox 14">
              <a:extLst>
                <a:ext uri="{FF2B5EF4-FFF2-40B4-BE49-F238E27FC236}">
                  <a16:creationId xmlns:a16="http://schemas.microsoft.com/office/drawing/2014/main" id="{0D68F3C8-8489-45F2-9149-44F48EDD0B95}"/>
                </a:ext>
              </a:extLst>
            </p:cNvPr>
            <p:cNvSpPr txBox="1"/>
            <p:nvPr/>
          </p:nvSpPr>
          <p:spPr>
            <a:xfrm>
              <a:off x="1123754" y="2307768"/>
              <a:ext cx="2605631" cy="276999"/>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Collection&lt;</a:t>
              </a:r>
              <a:r>
                <a:rPr lang="en-US" sz="1200" dirty="0" err="1">
                  <a:latin typeface="Courier New" panose="02070309020205020404" pitchFamily="49" charset="0"/>
                  <a:cs typeface="Courier New" panose="02070309020205020404" pitchFamily="49" charset="0"/>
                </a:rPr>
                <a:t>TreeSet</a:t>
              </a:r>
              <a:r>
                <a:rPr lang="en-US" sz="1200" dirty="0">
                  <a:latin typeface="Courier New" panose="02070309020205020404" pitchFamily="49" charset="0"/>
                  <a:cs typeface="Courier New" panose="02070309020205020404" pitchFamily="49" charset="0"/>
                </a:rPr>
                <a:t>&gt; forest</a:t>
              </a:r>
            </a:p>
          </p:txBody>
        </p:sp>
        <p:sp>
          <p:nvSpPr>
            <p:cNvPr id="16" name="TextBox 15">
              <a:extLst>
                <a:ext uri="{FF2B5EF4-FFF2-40B4-BE49-F238E27FC236}">
                  <a16:creationId xmlns:a16="http://schemas.microsoft.com/office/drawing/2014/main" id="{C29B6314-036C-40E7-9BE3-8A3E951C5B9E}"/>
                </a:ext>
              </a:extLst>
            </p:cNvPr>
            <p:cNvSpPr txBox="1"/>
            <p:nvPr/>
          </p:nvSpPr>
          <p:spPr>
            <a:xfrm>
              <a:off x="1084271" y="4280002"/>
              <a:ext cx="2789727" cy="646331"/>
            </a:xfrm>
            <a:prstGeom prst="rect">
              <a:avLst/>
            </a:prstGeom>
            <a:noFill/>
          </p:spPr>
          <p:txBody>
            <a:bodyPr wrap="square" rtlCol="0">
              <a:spAutoFit/>
            </a:bodyPr>
            <a:lstStyle/>
            <a:p>
              <a:r>
                <a:rPr lang="en-US" sz="1200" dirty="0" err="1">
                  <a:solidFill>
                    <a:srgbClr val="4C3282"/>
                  </a:solidFill>
                  <a:latin typeface="Courier New" panose="02070309020205020404" pitchFamily="49" charset="0"/>
                  <a:cs typeface="Courier New" panose="02070309020205020404" pitchFamily="49" charset="0"/>
                </a:rPr>
                <a:t>findSet</a:t>
              </a:r>
              <a:r>
                <a:rPr lang="en-US" sz="1200" dirty="0">
                  <a:solidFill>
                    <a:srgbClr val="4C3282"/>
                  </a:solidFill>
                  <a:latin typeface="Courier New" panose="02070309020205020404" pitchFamily="49" charset="0"/>
                  <a:cs typeface="Courier New" panose="02070309020205020404" pitchFamily="49" charset="0"/>
                </a:rPr>
                <a:t>(x)</a:t>
              </a:r>
              <a:r>
                <a:rPr lang="en-US" sz="1200" dirty="0">
                  <a:latin typeface="Courier New" panose="02070309020205020404" pitchFamily="49" charset="0"/>
                  <a:cs typeface="Courier New" panose="02070309020205020404" pitchFamily="49" charset="0"/>
                </a:rPr>
                <a:t>-locates node with x and moves up tree to find root</a:t>
              </a:r>
            </a:p>
          </p:txBody>
        </p:sp>
        <p:sp>
          <p:nvSpPr>
            <p:cNvPr id="17" name="TextBox 16">
              <a:extLst>
                <a:ext uri="{FF2B5EF4-FFF2-40B4-BE49-F238E27FC236}">
                  <a16:creationId xmlns:a16="http://schemas.microsoft.com/office/drawing/2014/main" id="{C767EA58-D588-47E7-A44F-A018FB2B1757}"/>
                </a:ext>
              </a:extLst>
            </p:cNvPr>
            <p:cNvSpPr txBox="1"/>
            <p:nvPr/>
          </p:nvSpPr>
          <p:spPr>
            <a:xfrm>
              <a:off x="1095986" y="5045004"/>
              <a:ext cx="2694399" cy="646331"/>
            </a:xfrm>
            <a:prstGeom prst="rect">
              <a:avLst/>
            </a:prstGeom>
            <a:noFill/>
          </p:spPr>
          <p:txBody>
            <a:bodyPr wrap="square" rtlCol="0">
              <a:spAutoFit/>
            </a:bodyPr>
            <a:lstStyle/>
            <a:p>
              <a:r>
                <a:rPr lang="en-US" sz="1200" dirty="0">
                  <a:solidFill>
                    <a:srgbClr val="4C3282"/>
                  </a:solidFill>
                  <a:latin typeface="Courier New" panose="02070309020205020404" pitchFamily="49" charset="0"/>
                  <a:cs typeface="Courier New" panose="02070309020205020404" pitchFamily="49" charset="0"/>
                </a:rPr>
                <a:t>union(x, y)</a:t>
              </a:r>
              <a:r>
                <a:rPr lang="en-US" sz="1200" dirty="0">
                  <a:latin typeface="Courier New" panose="02070309020205020404" pitchFamily="49" charset="0"/>
                  <a:cs typeface="Courier New" panose="02070309020205020404" pitchFamily="49" charset="0"/>
                </a:rPr>
                <a:t>-append tree with y as a child of tree with x </a:t>
              </a:r>
            </a:p>
          </p:txBody>
        </p:sp>
      </p:grpSp>
      <p:grpSp>
        <p:nvGrpSpPr>
          <p:cNvPr id="19" name="Group 18">
            <a:extLst>
              <a:ext uri="{FF2B5EF4-FFF2-40B4-BE49-F238E27FC236}">
                <a16:creationId xmlns:a16="http://schemas.microsoft.com/office/drawing/2014/main" id="{3C1D9856-F184-49E2-A458-EC95C5F48620}"/>
              </a:ext>
            </a:extLst>
          </p:cNvPr>
          <p:cNvGrpSpPr/>
          <p:nvPr/>
        </p:nvGrpSpPr>
        <p:grpSpPr>
          <a:xfrm>
            <a:off x="658467" y="1471063"/>
            <a:ext cx="2908984" cy="4484404"/>
            <a:chOff x="908858" y="1530095"/>
            <a:chExt cx="2554778" cy="4019439"/>
          </a:xfrm>
        </p:grpSpPr>
        <p:sp>
          <p:nvSpPr>
            <p:cNvPr id="20" name="Rectangle 19">
              <a:extLst>
                <a:ext uri="{FF2B5EF4-FFF2-40B4-BE49-F238E27FC236}">
                  <a16:creationId xmlns:a16="http://schemas.microsoft.com/office/drawing/2014/main" id="{DCC242AB-DC0A-4CCD-9CFA-377C2DAFF4E2}"/>
                </a:ext>
              </a:extLst>
            </p:cNvPr>
            <p:cNvSpPr/>
            <p:nvPr/>
          </p:nvSpPr>
          <p:spPr>
            <a:xfrm>
              <a:off x="908858" y="2061555"/>
              <a:ext cx="2554778" cy="3487979"/>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349237B-A02C-43D2-AE06-B4567DAC8A52}"/>
                </a:ext>
              </a:extLst>
            </p:cNvPr>
            <p:cNvSpPr/>
            <p:nvPr/>
          </p:nvSpPr>
          <p:spPr>
            <a:xfrm>
              <a:off x="908858" y="1530095"/>
              <a:ext cx="2554778"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Disjoint-Set ADT</a:t>
              </a:r>
            </a:p>
          </p:txBody>
        </p:sp>
        <p:sp>
          <p:nvSpPr>
            <p:cNvPr id="22" name="TextBox 21">
              <a:extLst>
                <a:ext uri="{FF2B5EF4-FFF2-40B4-BE49-F238E27FC236}">
                  <a16:creationId xmlns:a16="http://schemas.microsoft.com/office/drawing/2014/main" id="{9D6FA6F6-9B7E-47D6-BDE8-696163B1195E}"/>
                </a:ext>
              </a:extLst>
            </p:cNvPr>
            <p:cNvSpPr txBox="1"/>
            <p:nvPr/>
          </p:nvSpPr>
          <p:spPr>
            <a:xfrm>
              <a:off x="1040049" y="3459388"/>
              <a:ext cx="2291110" cy="537936"/>
            </a:xfrm>
            <a:prstGeom prst="rect">
              <a:avLst/>
            </a:prstGeom>
            <a:noFill/>
          </p:spPr>
          <p:txBody>
            <a:bodyPr wrap="square" rtlCol="0">
              <a:spAutoFit/>
            </a:bodyPr>
            <a:lstStyle/>
            <a:p>
              <a:r>
                <a:rPr lang="en-US" sz="1100" dirty="0" err="1">
                  <a:solidFill>
                    <a:srgbClr val="4C3282"/>
                  </a:solidFill>
                </a:rPr>
                <a:t>makeSet</a:t>
              </a:r>
              <a:r>
                <a:rPr lang="en-US" sz="1100" dirty="0">
                  <a:solidFill>
                    <a:srgbClr val="4C3282"/>
                  </a:solidFill>
                </a:rPr>
                <a:t>(x) </a:t>
              </a:r>
              <a:r>
                <a:rPr lang="en-US" sz="1100" dirty="0"/>
                <a:t>– creates a new set within the disjoint set where the only member is x. Picks representative for set</a:t>
              </a:r>
            </a:p>
          </p:txBody>
        </p:sp>
        <p:sp>
          <p:nvSpPr>
            <p:cNvPr id="23" name="TextBox 22">
              <a:extLst>
                <a:ext uri="{FF2B5EF4-FFF2-40B4-BE49-F238E27FC236}">
                  <a16:creationId xmlns:a16="http://schemas.microsoft.com/office/drawing/2014/main" id="{3E59632E-4053-4BBC-B052-B02057662CA9}"/>
                </a:ext>
              </a:extLst>
            </p:cNvPr>
            <p:cNvSpPr txBox="1"/>
            <p:nvPr/>
          </p:nvSpPr>
          <p:spPr>
            <a:xfrm>
              <a:off x="1010508" y="3026516"/>
              <a:ext cx="2035232" cy="234485"/>
            </a:xfrm>
            <a:prstGeom prst="rect">
              <a:avLst/>
            </a:prstGeom>
            <a:noFill/>
          </p:spPr>
          <p:txBody>
            <a:bodyPr wrap="square" rtlCol="0">
              <a:spAutoFit/>
            </a:bodyPr>
            <a:lstStyle/>
            <a:p>
              <a:r>
                <a:rPr lang="en-US" sz="1100" dirty="0"/>
                <a:t>Count of Sets</a:t>
              </a:r>
            </a:p>
          </p:txBody>
        </p:sp>
        <p:sp>
          <p:nvSpPr>
            <p:cNvPr id="24" name="TextBox 23">
              <a:extLst>
                <a:ext uri="{FF2B5EF4-FFF2-40B4-BE49-F238E27FC236}">
                  <a16:creationId xmlns:a16="http://schemas.microsoft.com/office/drawing/2014/main" id="{B92B4A1B-DE6B-488B-8450-1A3E832986C6}"/>
                </a:ext>
              </a:extLst>
            </p:cNvPr>
            <p:cNvSpPr txBox="1"/>
            <p:nvPr/>
          </p:nvSpPr>
          <p:spPr>
            <a:xfrm>
              <a:off x="928946" y="2078637"/>
              <a:ext cx="2035232" cy="248278"/>
            </a:xfrm>
            <a:prstGeom prst="rect">
              <a:avLst/>
            </a:prstGeom>
            <a:noFill/>
          </p:spPr>
          <p:txBody>
            <a:bodyPr wrap="square" rtlCol="0">
              <a:spAutoFit/>
            </a:bodyPr>
            <a:lstStyle/>
            <a:p>
              <a:r>
                <a:rPr lang="en-US" sz="1200" b="1" dirty="0">
                  <a:solidFill>
                    <a:srgbClr val="4C3282"/>
                  </a:solidFill>
                </a:rPr>
                <a:t>state</a:t>
              </a:r>
            </a:p>
          </p:txBody>
        </p:sp>
        <p:sp>
          <p:nvSpPr>
            <p:cNvPr id="25" name="TextBox 24">
              <a:extLst>
                <a:ext uri="{FF2B5EF4-FFF2-40B4-BE49-F238E27FC236}">
                  <a16:creationId xmlns:a16="http://schemas.microsoft.com/office/drawing/2014/main" id="{C48851FA-61FB-4346-B2D1-FA02D3ECB40A}"/>
                </a:ext>
              </a:extLst>
            </p:cNvPr>
            <p:cNvSpPr txBox="1"/>
            <p:nvPr/>
          </p:nvSpPr>
          <p:spPr>
            <a:xfrm>
              <a:off x="928946" y="3217283"/>
              <a:ext cx="2035232" cy="248278"/>
            </a:xfrm>
            <a:prstGeom prst="rect">
              <a:avLst/>
            </a:prstGeom>
            <a:noFill/>
          </p:spPr>
          <p:txBody>
            <a:bodyPr wrap="square" rtlCol="0">
              <a:spAutoFit/>
            </a:bodyPr>
            <a:lstStyle/>
            <a:p>
              <a:r>
                <a:rPr lang="en-US" sz="1200" b="1" dirty="0">
                  <a:solidFill>
                    <a:srgbClr val="4C3282"/>
                  </a:solidFill>
                </a:rPr>
                <a:t>behavior</a:t>
              </a:r>
            </a:p>
          </p:txBody>
        </p:sp>
        <p:sp>
          <p:nvSpPr>
            <p:cNvPr id="26" name="TextBox 25">
              <a:extLst>
                <a:ext uri="{FF2B5EF4-FFF2-40B4-BE49-F238E27FC236}">
                  <a16:creationId xmlns:a16="http://schemas.microsoft.com/office/drawing/2014/main" id="{5702A8D9-90E4-4668-8B17-1A0C7F3ED625}"/>
                </a:ext>
              </a:extLst>
            </p:cNvPr>
            <p:cNvSpPr txBox="1"/>
            <p:nvPr/>
          </p:nvSpPr>
          <p:spPr>
            <a:xfrm>
              <a:off x="1024636" y="2248488"/>
              <a:ext cx="2321936" cy="841388"/>
            </a:xfrm>
            <a:prstGeom prst="rect">
              <a:avLst/>
            </a:prstGeom>
            <a:noFill/>
          </p:spPr>
          <p:txBody>
            <a:bodyPr wrap="square" rtlCol="0">
              <a:spAutoFit/>
            </a:bodyPr>
            <a:lstStyle/>
            <a:p>
              <a:r>
                <a:rPr lang="en-US" sz="1100" dirty="0"/>
                <a:t>Set of Sets</a:t>
              </a:r>
            </a:p>
            <a:p>
              <a:pPr marL="285750" indent="-285750">
                <a:buFontTx/>
                <a:buChar char="-"/>
              </a:pPr>
              <a:r>
                <a:rPr lang="en-US" sz="1100" b="1" dirty="0">
                  <a:solidFill>
                    <a:srgbClr val="4C3282"/>
                  </a:solidFill>
                </a:rPr>
                <a:t>Disjoint:</a:t>
              </a:r>
              <a:r>
                <a:rPr lang="en-US" sz="1100" dirty="0"/>
                <a:t> Elements must be unique across sets</a:t>
              </a:r>
            </a:p>
            <a:p>
              <a:pPr marL="285750" indent="-285750">
                <a:buFontTx/>
                <a:buChar char="-"/>
              </a:pPr>
              <a:r>
                <a:rPr lang="en-US" sz="1100" dirty="0"/>
                <a:t>No required order</a:t>
              </a:r>
            </a:p>
            <a:p>
              <a:pPr marL="285750" indent="-285750">
                <a:buFontTx/>
                <a:buChar char="-"/>
              </a:pPr>
              <a:r>
                <a:rPr lang="en-US" sz="1100" dirty="0"/>
                <a:t>Each set has representative</a:t>
              </a:r>
            </a:p>
          </p:txBody>
        </p:sp>
        <p:sp>
          <p:nvSpPr>
            <p:cNvPr id="27" name="TextBox 26">
              <a:extLst>
                <a:ext uri="{FF2B5EF4-FFF2-40B4-BE49-F238E27FC236}">
                  <a16:creationId xmlns:a16="http://schemas.microsoft.com/office/drawing/2014/main" id="{8DE3E202-03EC-4175-95D5-D54431F389D3}"/>
                </a:ext>
              </a:extLst>
            </p:cNvPr>
            <p:cNvSpPr txBox="1"/>
            <p:nvPr/>
          </p:nvSpPr>
          <p:spPr>
            <a:xfrm>
              <a:off x="1024636" y="4080350"/>
              <a:ext cx="2235693" cy="537936"/>
            </a:xfrm>
            <a:prstGeom prst="rect">
              <a:avLst/>
            </a:prstGeom>
            <a:noFill/>
          </p:spPr>
          <p:txBody>
            <a:bodyPr wrap="square" rtlCol="0">
              <a:spAutoFit/>
            </a:bodyPr>
            <a:lstStyle/>
            <a:p>
              <a:r>
                <a:rPr lang="en-US" sz="1100" dirty="0" err="1">
                  <a:solidFill>
                    <a:srgbClr val="4C3282"/>
                  </a:solidFill>
                </a:rPr>
                <a:t>findSet</a:t>
              </a:r>
              <a:r>
                <a:rPr lang="en-US" sz="1100" dirty="0">
                  <a:solidFill>
                    <a:srgbClr val="4C3282"/>
                  </a:solidFill>
                </a:rPr>
                <a:t>(x) </a:t>
              </a:r>
              <a:r>
                <a:rPr lang="en-US" sz="1100" dirty="0"/>
                <a:t>– looks up the set containing element x, returns representative of that set</a:t>
              </a:r>
            </a:p>
          </p:txBody>
        </p:sp>
        <p:sp>
          <p:nvSpPr>
            <p:cNvPr id="28" name="TextBox 27">
              <a:extLst>
                <a:ext uri="{FF2B5EF4-FFF2-40B4-BE49-F238E27FC236}">
                  <a16:creationId xmlns:a16="http://schemas.microsoft.com/office/drawing/2014/main" id="{AF07495C-41D3-4217-8A2C-7645F04D65C0}"/>
                </a:ext>
              </a:extLst>
            </p:cNvPr>
            <p:cNvSpPr txBox="1"/>
            <p:nvPr/>
          </p:nvSpPr>
          <p:spPr>
            <a:xfrm>
              <a:off x="1009224" y="4720186"/>
              <a:ext cx="2321935" cy="689662"/>
            </a:xfrm>
            <a:prstGeom prst="rect">
              <a:avLst/>
            </a:prstGeom>
            <a:noFill/>
          </p:spPr>
          <p:txBody>
            <a:bodyPr wrap="square" rtlCol="0">
              <a:spAutoFit/>
            </a:bodyPr>
            <a:lstStyle/>
            <a:p>
              <a:r>
                <a:rPr lang="en-US" sz="1100" dirty="0">
                  <a:solidFill>
                    <a:srgbClr val="4C3282"/>
                  </a:solidFill>
                </a:rPr>
                <a:t>union(x, y) </a:t>
              </a:r>
              <a:r>
                <a:rPr lang="en-US" sz="1100" dirty="0"/>
                <a:t>– looks up set containing x and set containing y, combines two sets into one. Picks new representative for resulting set</a:t>
              </a:r>
            </a:p>
          </p:txBody>
        </p:sp>
      </p:grpSp>
      <p:sp>
        <p:nvSpPr>
          <p:cNvPr id="29" name="TextBox 28">
            <a:extLst>
              <a:ext uri="{FF2B5EF4-FFF2-40B4-BE49-F238E27FC236}">
                <a16:creationId xmlns:a16="http://schemas.microsoft.com/office/drawing/2014/main" id="{0D68F3C8-8489-45F2-9149-44F48EDD0B95}"/>
              </a:ext>
            </a:extLst>
          </p:cNvPr>
          <p:cNvSpPr txBox="1"/>
          <p:nvPr/>
        </p:nvSpPr>
        <p:spPr>
          <a:xfrm>
            <a:off x="4878697" y="2479919"/>
            <a:ext cx="2539525" cy="430887"/>
          </a:xfrm>
          <a:prstGeom prst="rect">
            <a:avLst/>
          </a:prstGeom>
          <a:noFill/>
        </p:spPr>
        <p:txBody>
          <a:bodyPr wrap="square" rtlCol="0">
            <a:spAutoFit/>
          </a:bodyPr>
          <a:lstStyle/>
          <a:p>
            <a:r>
              <a:rPr lang="en-US" sz="1100" dirty="0">
                <a:latin typeface="Courier New" panose="02070309020205020404" pitchFamily="49" charset="0"/>
                <a:cs typeface="Courier New" panose="02070309020205020404" pitchFamily="49" charset="0"/>
              </a:rPr>
              <a:t>Dictionary&lt;</a:t>
            </a:r>
            <a:r>
              <a:rPr lang="en-US" sz="1100" dirty="0" err="1">
                <a:latin typeface="Courier New" panose="02070309020205020404" pitchFamily="49" charset="0"/>
                <a:cs typeface="Courier New" panose="02070309020205020404" pitchFamily="49" charset="0"/>
              </a:rPr>
              <a:t>NodeValues</a:t>
            </a:r>
            <a:r>
              <a:rPr lang="en-US" sz="1100" dirty="0">
                <a:latin typeface="Courier New" panose="02070309020205020404" pitchFamily="49" charset="0"/>
                <a:cs typeface="Courier New" panose="02070309020205020404" pitchFamily="49" charset="0"/>
              </a:rPr>
              <a:t>, </a:t>
            </a:r>
            <a:r>
              <a:rPr lang="en-US" sz="1100" dirty="0" err="1">
                <a:latin typeface="Courier New" panose="02070309020205020404" pitchFamily="49" charset="0"/>
                <a:cs typeface="Courier New" panose="02070309020205020404" pitchFamily="49" charset="0"/>
              </a:rPr>
              <a:t>NodeLocations</a:t>
            </a:r>
            <a:r>
              <a:rPr lang="en-US" sz="1100" dirty="0">
                <a:latin typeface="Courier New" panose="02070309020205020404" pitchFamily="49" charset="0"/>
                <a:cs typeface="Courier New" panose="02070309020205020404" pitchFamily="49" charset="0"/>
              </a:rPr>
              <a:t>&gt; </a:t>
            </a:r>
            <a:r>
              <a:rPr lang="en-US" sz="1100" dirty="0" err="1">
                <a:latin typeface="Courier New" panose="02070309020205020404" pitchFamily="49" charset="0"/>
                <a:cs typeface="Courier New" panose="02070309020205020404" pitchFamily="49" charset="0"/>
              </a:rPr>
              <a:t>nodeInventory</a:t>
            </a:r>
            <a:endParaRPr lang="en-US" sz="1100" dirty="0">
              <a:latin typeface="Courier New" panose="02070309020205020404" pitchFamily="49" charset="0"/>
              <a:cs typeface="Courier New" panose="02070309020205020404" pitchFamily="49" charset="0"/>
            </a:endParaRPr>
          </a:p>
        </p:txBody>
      </p:sp>
      <p:grpSp>
        <p:nvGrpSpPr>
          <p:cNvPr id="30" name="Group 29">
            <a:extLst>
              <a:ext uri="{FF2B5EF4-FFF2-40B4-BE49-F238E27FC236}">
                <a16:creationId xmlns:a16="http://schemas.microsoft.com/office/drawing/2014/main" id="{57FC7A32-7A63-4FE5-9E50-639B4DFB69C7}"/>
              </a:ext>
            </a:extLst>
          </p:cNvPr>
          <p:cNvGrpSpPr/>
          <p:nvPr/>
        </p:nvGrpSpPr>
        <p:grpSpPr>
          <a:xfrm>
            <a:off x="8716956" y="1409828"/>
            <a:ext cx="2992717" cy="2195839"/>
            <a:chOff x="908858" y="1530095"/>
            <a:chExt cx="2992717" cy="3651284"/>
          </a:xfrm>
        </p:grpSpPr>
        <p:sp>
          <p:nvSpPr>
            <p:cNvPr id="31" name="Rectangle 30">
              <a:extLst>
                <a:ext uri="{FF2B5EF4-FFF2-40B4-BE49-F238E27FC236}">
                  <a16:creationId xmlns:a16="http://schemas.microsoft.com/office/drawing/2014/main" id="{51A682CF-900F-4DAB-84AF-9AF93E9E4E1F}"/>
                </a:ext>
              </a:extLst>
            </p:cNvPr>
            <p:cNvSpPr/>
            <p:nvPr/>
          </p:nvSpPr>
          <p:spPr>
            <a:xfrm>
              <a:off x="908858" y="2061555"/>
              <a:ext cx="2908984" cy="3119824"/>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CD77848-44AE-444C-AE19-CCD4729DC73B}"/>
                </a:ext>
              </a:extLst>
            </p:cNvPr>
            <p:cNvSpPr/>
            <p:nvPr/>
          </p:nvSpPr>
          <p:spPr>
            <a:xfrm>
              <a:off x="908858" y="1530095"/>
              <a:ext cx="2908984"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TreeSet</a:t>
              </a:r>
              <a:r>
                <a:rPr lang="en-US" dirty="0"/>
                <a:t>&lt;E&gt;</a:t>
              </a:r>
            </a:p>
          </p:txBody>
        </p:sp>
        <p:sp>
          <p:nvSpPr>
            <p:cNvPr id="33" name="TextBox 32">
              <a:extLst>
                <a:ext uri="{FF2B5EF4-FFF2-40B4-BE49-F238E27FC236}">
                  <a16:creationId xmlns:a16="http://schemas.microsoft.com/office/drawing/2014/main" id="{E9CE222C-B89E-4DD7-9428-9E0F8778691A}"/>
                </a:ext>
              </a:extLst>
            </p:cNvPr>
            <p:cNvSpPr txBox="1"/>
            <p:nvPr/>
          </p:nvSpPr>
          <p:spPr>
            <a:xfrm>
              <a:off x="1091573" y="3190099"/>
              <a:ext cx="2552037" cy="460599"/>
            </a:xfrm>
            <a:prstGeom prst="rect">
              <a:avLst/>
            </a:prstGeom>
            <a:noFill/>
          </p:spPr>
          <p:txBody>
            <a:bodyPr wrap="square" rtlCol="0">
              <a:spAutoFit/>
            </a:bodyPr>
            <a:lstStyle/>
            <a:p>
              <a:r>
                <a:rPr lang="en-US" sz="1200" dirty="0" err="1">
                  <a:latin typeface="Courier New" panose="02070309020205020404" pitchFamily="49" charset="0"/>
                  <a:cs typeface="Courier New" panose="02070309020205020404" pitchFamily="49" charset="0"/>
                </a:rPr>
                <a:t>TreeSet</a:t>
              </a:r>
              <a:r>
                <a:rPr lang="en-US" sz="1200" dirty="0">
                  <a:latin typeface="Courier New" panose="02070309020205020404" pitchFamily="49" charset="0"/>
                  <a:cs typeface="Courier New" panose="02070309020205020404" pitchFamily="49" charset="0"/>
                </a:rPr>
                <a:t>(x)</a:t>
              </a:r>
            </a:p>
          </p:txBody>
        </p:sp>
        <p:sp>
          <p:nvSpPr>
            <p:cNvPr id="34" name="TextBox 33">
              <a:extLst>
                <a:ext uri="{FF2B5EF4-FFF2-40B4-BE49-F238E27FC236}">
                  <a16:creationId xmlns:a16="http://schemas.microsoft.com/office/drawing/2014/main" id="{0D621558-FDAD-47DB-814E-2B675AECF2DF}"/>
                </a:ext>
              </a:extLst>
            </p:cNvPr>
            <p:cNvSpPr txBox="1"/>
            <p:nvPr/>
          </p:nvSpPr>
          <p:spPr>
            <a:xfrm>
              <a:off x="928946" y="2009522"/>
              <a:ext cx="2035232" cy="307777"/>
            </a:xfrm>
            <a:prstGeom prst="rect">
              <a:avLst/>
            </a:prstGeom>
            <a:noFill/>
          </p:spPr>
          <p:txBody>
            <a:bodyPr wrap="square" rtlCol="0">
              <a:spAutoFit/>
            </a:bodyPr>
            <a:lstStyle/>
            <a:p>
              <a:r>
                <a:rPr lang="en-US" sz="1400" b="1" dirty="0">
                  <a:solidFill>
                    <a:srgbClr val="B6A479"/>
                  </a:solidFill>
                </a:rPr>
                <a:t>state</a:t>
              </a:r>
            </a:p>
          </p:txBody>
        </p:sp>
        <p:sp>
          <p:nvSpPr>
            <p:cNvPr id="35" name="TextBox 34">
              <a:extLst>
                <a:ext uri="{FF2B5EF4-FFF2-40B4-BE49-F238E27FC236}">
                  <a16:creationId xmlns:a16="http://schemas.microsoft.com/office/drawing/2014/main" id="{4D5EC453-8CE5-4E2D-AA80-C28ED5A0C42B}"/>
                </a:ext>
              </a:extLst>
            </p:cNvPr>
            <p:cNvSpPr txBox="1"/>
            <p:nvPr/>
          </p:nvSpPr>
          <p:spPr>
            <a:xfrm>
              <a:off x="908858" y="2824068"/>
              <a:ext cx="2035232" cy="511778"/>
            </a:xfrm>
            <a:prstGeom prst="rect">
              <a:avLst/>
            </a:prstGeom>
            <a:noFill/>
          </p:spPr>
          <p:txBody>
            <a:bodyPr wrap="square" rtlCol="0">
              <a:spAutoFit/>
            </a:bodyPr>
            <a:lstStyle/>
            <a:p>
              <a:r>
                <a:rPr lang="en-US" sz="1400" b="1" dirty="0">
                  <a:solidFill>
                    <a:srgbClr val="B6A479"/>
                  </a:solidFill>
                </a:rPr>
                <a:t>behavior</a:t>
              </a:r>
            </a:p>
          </p:txBody>
        </p:sp>
        <p:sp>
          <p:nvSpPr>
            <p:cNvPr id="36" name="TextBox 35">
              <a:extLst>
                <a:ext uri="{FF2B5EF4-FFF2-40B4-BE49-F238E27FC236}">
                  <a16:creationId xmlns:a16="http://schemas.microsoft.com/office/drawing/2014/main" id="{0D68F3C8-8489-45F2-9149-44F48EDD0B95}"/>
                </a:ext>
              </a:extLst>
            </p:cNvPr>
            <p:cNvSpPr txBox="1"/>
            <p:nvPr/>
          </p:nvSpPr>
          <p:spPr>
            <a:xfrm>
              <a:off x="1109249" y="2431972"/>
              <a:ext cx="2356996" cy="276999"/>
            </a:xfrm>
            <a:prstGeom prst="rect">
              <a:avLst/>
            </a:prstGeom>
            <a:noFill/>
          </p:spPr>
          <p:txBody>
            <a:bodyPr wrap="square" rtlCol="0">
              <a:spAutoFit/>
            </a:bodyPr>
            <a:lstStyle/>
            <a:p>
              <a:r>
                <a:rPr lang="en-US" sz="1200" dirty="0" err="1">
                  <a:latin typeface="Courier New" panose="02070309020205020404" pitchFamily="49" charset="0"/>
                  <a:cs typeface="Courier New" panose="02070309020205020404" pitchFamily="49" charset="0"/>
                </a:rPr>
                <a:t>SetNode</a:t>
              </a: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overallRoot</a:t>
              </a:r>
              <a:endParaRPr lang="en-US" sz="1200" dirty="0">
                <a:latin typeface="Courier New" panose="02070309020205020404" pitchFamily="49" charset="0"/>
                <a:cs typeface="Courier New" panose="02070309020205020404" pitchFamily="49" charset="0"/>
              </a:endParaRPr>
            </a:p>
          </p:txBody>
        </p:sp>
        <p:sp>
          <p:nvSpPr>
            <p:cNvPr id="37" name="TextBox 36">
              <a:extLst>
                <a:ext uri="{FF2B5EF4-FFF2-40B4-BE49-F238E27FC236}">
                  <a16:creationId xmlns:a16="http://schemas.microsoft.com/office/drawing/2014/main" id="{C29B6314-036C-40E7-9BE3-8A3E951C5B9E}"/>
                </a:ext>
              </a:extLst>
            </p:cNvPr>
            <p:cNvSpPr txBox="1"/>
            <p:nvPr/>
          </p:nvSpPr>
          <p:spPr>
            <a:xfrm>
              <a:off x="1111848" y="3630195"/>
              <a:ext cx="2789727" cy="460599"/>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add(x)</a:t>
              </a:r>
            </a:p>
          </p:txBody>
        </p:sp>
        <p:sp>
          <p:nvSpPr>
            <p:cNvPr id="38" name="TextBox 37">
              <a:extLst>
                <a:ext uri="{FF2B5EF4-FFF2-40B4-BE49-F238E27FC236}">
                  <a16:creationId xmlns:a16="http://schemas.microsoft.com/office/drawing/2014/main" id="{C767EA58-D588-47E7-A44F-A018FB2B1757}"/>
                </a:ext>
              </a:extLst>
            </p:cNvPr>
            <p:cNvSpPr txBox="1"/>
            <p:nvPr/>
          </p:nvSpPr>
          <p:spPr>
            <a:xfrm>
              <a:off x="1089161" y="4043510"/>
              <a:ext cx="2694399" cy="1074732"/>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remove(x, y)</a:t>
              </a:r>
            </a:p>
            <a:p>
              <a:r>
                <a:rPr lang="en-US" sz="1200" dirty="0" err="1">
                  <a:latin typeface="Courier New" panose="02070309020205020404" pitchFamily="49" charset="0"/>
                  <a:cs typeface="Courier New" panose="02070309020205020404" pitchFamily="49" charset="0"/>
                </a:rPr>
                <a:t>getRep</a:t>
              </a:r>
              <a:r>
                <a:rPr lang="en-US" sz="1200" dirty="0">
                  <a:latin typeface="Courier New" panose="02070309020205020404" pitchFamily="49" charset="0"/>
                  <a:cs typeface="Courier New" panose="02070309020205020404" pitchFamily="49" charset="0"/>
                </a:rPr>
                <a:t>()-returns data of </a:t>
              </a:r>
              <a:r>
                <a:rPr lang="en-US" sz="1200" dirty="0" err="1">
                  <a:latin typeface="Courier New" panose="02070309020205020404" pitchFamily="49" charset="0"/>
                  <a:cs typeface="Courier New" panose="02070309020205020404" pitchFamily="49" charset="0"/>
                </a:rPr>
                <a:t>overallRoot</a:t>
              </a:r>
              <a:endParaRPr lang="en-US" sz="1200" dirty="0">
                <a:latin typeface="Courier New" panose="02070309020205020404" pitchFamily="49" charset="0"/>
                <a:cs typeface="Courier New" panose="02070309020205020404" pitchFamily="49" charset="0"/>
              </a:endParaRPr>
            </a:p>
          </p:txBody>
        </p:sp>
      </p:grpSp>
      <p:grpSp>
        <p:nvGrpSpPr>
          <p:cNvPr id="39" name="Group 38">
            <a:extLst>
              <a:ext uri="{FF2B5EF4-FFF2-40B4-BE49-F238E27FC236}">
                <a16:creationId xmlns:a16="http://schemas.microsoft.com/office/drawing/2014/main" id="{57FC7A32-7A63-4FE5-9E50-639B4DFB69C7}"/>
              </a:ext>
            </a:extLst>
          </p:cNvPr>
          <p:cNvGrpSpPr/>
          <p:nvPr/>
        </p:nvGrpSpPr>
        <p:grpSpPr>
          <a:xfrm>
            <a:off x="8716956" y="3753399"/>
            <a:ext cx="2970030" cy="2240120"/>
            <a:chOff x="908858" y="1530095"/>
            <a:chExt cx="2970030" cy="3724915"/>
          </a:xfrm>
        </p:grpSpPr>
        <p:sp>
          <p:nvSpPr>
            <p:cNvPr id="40" name="Rectangle 39">
              <a:extLst>
                <a:ext uri="{FF2B5EF4-FFF2-40B4-BE49-F238E27FC236}">
                  <a16:creationId xmlns:a16="http://schemas.microsoft.com/office/drawing/2014/main" id="{51A682CF-900F-4DAB-84AF-9AF93E9E4E1F}"/>
                </a:ext>
              </a:extLst>
            </p:cNvPr>
            <p:cNvSpPr/>
            <p:nvPr/>
          </p:nvSpPr>
          <p:spPr>
            <a:xfrm>
              <a:off x="908858" y="2061555"/>
              <a:ext cx="2908984" cy="3193455"/>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0CD77848-44AE-444C-AE19-CCD4729DC73B}"/>
                </a:ext>
              </a:extLst>
            </p:cNvPr>
            <p:cNvSpPr/>
            <p:nvPr/>
          </p:nvSpPr>
          <p:spPr>
            <a:xfrm>
              <a:off x="908858" y="1530095"/>
              <a:ext cx="2908984"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SetNode</a:t>
              </a:r>
              <a:r>
                <a:rPr lang="en-US" dirty="0"/>
                <a:t>&lt;E&gt;</a:t>
              </a:r>
            </a:p>
          </p:txBody>
        </p:sp>
        <p:sp>
          <p:nvSpPr>
            <p:cNvPr id="42" name="TextBox 41">
              <a:extLst>
                <a:ext uri="{FF2B5EF4-FFF2-40B4-BE49-F238E27FC236}">
                  <a16:creationId xmlns:a16="http://schemas.microsoft.com/office/drawing/2014/main" id="{E9CE222C-B89E-4DD7-9428-9E0F8778691A}"/>
                </a:ext>
              </a:extLst>
            </p:cNvPr>
            <p:cNvSpPr txBox="1"/>
            <p:nvPr/>
          </p:nvSpPr>
          <p:spPr>
            <a:xfrm>
              <a:off x="1111848" y="3772379"/>
              <a:ext cx="2552037" cy="460599"/>
            </a:xfrm>
            <a:prstGeom prst="rect">
              <a:avLst/>
            </a:prstGeom>
            <a:noFill/>
          </p:spPr>
          <p:txBody>
            <a:bodyPr wrap="square" rtlCol="0">
              <a:spAutoFit/>
            </a:bodyPr>
            <a:lstStyle/>
            <a:p>
              <a:r>
                <a:rPr lang="en-US" sz="1200" dirty="0" err="1">
                  <a:latin typeface="Courier New" panose="02070309020205020404" pitchFamily="49" charset="0"/>
                  <a:cs typeface="Courier New" panose="02070309020205020404" pitchFamily="49" charset="0"/>
                </a:rPr>
                <a:t>SetNode</a:t>
              </a:r>
              <a:r>
                <a:rPr lang="en-US" sz="1200" dirty="0">
                  <a:latin typeface="Courier New" panose="02070309020205020404" pitchFamily="49" charset="0"/>
                  <a:cs typeface="Courier New" panose="02070309020205020404" pitchFamily="49" charset="0"/>
                </a:rPr>
                <a:t>(x)</a:t>
              </a:r>
            </a:p>
          </p:txBody>
        </p:sp>
        <p:sp>
          <p:nvSpPr>
            <p:cNvPr id="43" name="TextBox 42">
              <a:extLst>
                <a:ext uri="{FF2B5EF4-FFF2-40B4-BE49-F238E27FC236}">
                  <a16:creationId xmlns:a16="http://schemas.microsoft.com/office/drawing/2014/main" id="{0D621558-FDAD-47DB-814E-2B675AECF2DF}"/>
                </a:ext>
              </a:extLst>
            </p:cNvPr>
            <p:cNvSpPr txBox="1"/>
            <p:nvPr/>
          </p:nvSpPr>
          <p:spPr>
            <a:xfrm>
              <a:off x="928946" y="2009522"/>
              <a:ext cx="2035232" cy="307777"/>
            </a:xfrm>
            <a:prstGeom prst="rect">
              <a:avLst/>
            </a:prstGeom>
            <a:noFill/>
          </p:spPr>
          <p:txBody>
            <a:bodyPr wrap="square" rtlCol="0">
              <a:spAutoFit/>
            </a:bodyPr>
            <a:lstStyle/>
            <a:p>
              <a:r>
                <a:rPr lang="en-US" sz="1400" b="1" dirty="0">
                  <a:solidFill>
                    <a:srgbClr val="B6A479"/>
                  </a:solidFill>
                </a:rPr>
                <a:t>state</a:t>
              </a:r>
            </a:p>
          </p:txBody>
        </p:sp>
        <p:sp>
          <p:nvSpPr>
            <p:cNvPr id="44" name="TextBox 43">
              <a:extLst>
                <a:ext uri="{FF2B5EF4-FFF2-40B4-BE49-F238E27FC236}">
                  <a16:creationId xmlns:a16="http://schemas.microsoft.com/office/drawing/2014/main" id="{4D5EC453-8CE5-4E2D-AA80-C28ED5A0C42B}"/>
                </a:ext>
              </a:extLst>
            </p:cNvPr>
            <p:cNvSpPr txBox="1"/>
            <p:nvPr/>
          </p:nvSpPr>
          <p:spPr>
            <a:xfrm>
              <a:off x="928946" y="3333674"/>
              <a:ext cx="2035232" cy="511778"/>
            </a:xfrm>
            <a:prstGeom prst="rect">
              <a:avLst/>
            </a:prstGeom>
            <a:noFill/>
          </p:spPr>
          <p:txBody>
            <a:bodyPr wrap="square" rtlCol="0">
              <a:spAutoFit/>
            </a:bodyPr>
            <a:lstStyle/>
            <a:p>
              <a:r>
                <a:rPr lang="en-US" sz="1400" b="1" dirty="0">
                  <a:solidFill>
                    <a:srgbClr val="B6A479"/>
                  </a:solidFill>
                </a:rPr>
                <a:t>behavior</a:t>
              </a:r>
            </a:p>
          </p:txBody>
        </p:sp>
        <p:sp>
          <p:nvSpPr>
            <p:cNvPr id="45" name="TextBox 44">
              <a:extLst>
                <a:ext uri="{FF2B5EF4-FFF2-40B4-BE49-F238E27FC236}">
                  <a16:creationId xmlns:a16="http://schemas.microsoft.com/office/drawing/2014/main" id="{0D68F3C8-8489-45F2-9149-44F48EDD0B95}"/>
                </a:ext>
              </a:extLst>
            </p:cNvPr>
            <p:cNvSpPr txBox="1"/>
            <p:nvPr/>
          </p:nvSpPr>
          <p:spPr>
            <a:xfrm>
              <a:off x="1184852" y="2388160"/>
              <a:ext cx="2356996" cy="460599"/>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E data</a:t>
              </a:r>
            </a:p>
          </p:txBody>
        </p:sp>
        <p:sp>
          <p:nvSpPr>
            <p:cNvPr id="46" name="TextBox 45">
              <a:extLst>
                <a:ext uri="{FF2B5EF4-FFF2-40B4-BE49-F238E27FC236}">
                  <a16:creationId xmlns:a16="http://schemas.microsoft.com/office/drawing/2014/main" id="{C29B6314-036C-40E7-9BE3-8A3E951C5B9E}"/>
                </a:ext>
              </a:extLst>
            </p:cNvPr>
            <p:cNvSpPr txBox="1"/>
            <p:nvPr/>
          </p:nvSpPr>
          <p:spPr>
            <a:xfrm>
              <a:off x="1089161" y="4211892"/>
              <a:ext cx="2789727" cy="460599"/>
            </a:xfrm>
            <a:prstGeom prst="rect">
              <a:avLst/>
            </a:prstGeom>
            <a:noFill/>
          </p:spPr>
          <p:txBody>
            <a:bodyPr wrap="square" rtlCol="0">
              <a:spAutoFit/>
            </a:bodyPr>
            <a:lstStyle/>
            <a:p>
              <a:r>
                <a:rPr lang="en-US" sz="1200" dirty="0" err="1">
                  <a:latin typeface="Courier New" panose="02070309020205020404" pitchFamily="49" charset="0"/>
                  <a:cs typeface="Courier New" panose="02070309020205020404" pitchFamily="49" charset="0"/>
                </a:rPr>
                <a:t>addChild</a:t>
              </a:r>
              <a:r>
                <a:rPr lang="en-US" sz="1200" dirty="0">
                  <a:latin typeface="Courier New" panose="02070309020205020404" pitchFamily="49" charset="0"/>
                  <a:cs typeface="Courier New" panose="02070309020205020404" pitchFamily="49" charset="0"/>
                </a:rPr>
                <a:t>(x)</a:t>
              </a:r>
            </a:p>
          </p:txBody>
        </p:sp>
        <p:sp>
          <p:nvSpPr>
            <p:cNvPr id="47" name="TextBox 46">
              <a:extLst>
                <a:ext uri="{FF2B5EF4-FFF2-40B4-BE49-F238E27FC236}">
                  <a16:creationId xmlns:a16="http://schemas.microsoft.com/office/drawing/2014/main" id="{C767EA58-D588-47E7-A44F-A018FB2B1757}"/>
                </a:ext>
              </a:extLst>
            </p:cNvPr>
            <p:cNvSpPr txBox="1"/>
            <p:nvPr/>
          </p:nvSpPr>
          <p:spPr>
            <a:xfrm>
              <a:off x="1103355" y="4672492"/>
              <a:ext cx="2694399" cy="460599"/>
            </a:xfrm>
            <a:prstGeom prst="rect">
              <a:avLst/>
            </a:prstGeom>
            <a:noFill/>
          </p:spPr>
          <p:txBody>
            <a:bodyPr wrap="square" rtlCol="0">
              <a:spAutoFit/>
            </a:bodyPr>
            <a:lstStyle/>
            <a:p>
              <a:r>
                <a:rPr lang="en-US" sz="1200" dirty="0" err="1">
                  <a:latin typeface="Courier New" panose="02070309020205020404" pitchFamily="49" charset="0"/>
                  <a:cs typeface="Courier New" panose="02070309020205020404" pitchFamily="49" charset="0"/>
                </a:rPr>
                <a:t>removeChild</a:t>
              </a:r>
              <a:r>
                <a:rPr lang="en-US" sz="1200" dirty="0">
                  <a:latin typeface="Courier New" panose="02070309020205020404" pitchFamily="49" charset="0"/>
                  <a:cs typeface="Courier New" panose="02070309020205020404" pitchFamily="49" charset="0"/>
                </a:rPr>
                <a:t>(x, y)</a:t>
              </a:r>
            </a:p>
          </p:txBody>
        </p:sp>
      </p:grpSp>
      <p:sp>
        <p:nvSpPr>
          <p:cNvPr id="48" name="TextBox 47">
            <a:extLst>
              <a:ext uri="{FF2B5EF4-FFF2-40B4-BE49-F238E27FC236}">
                <a16:creationId xmlns:a16="http://schemas.microsoft.com/office/drawing/2014/main" id="{0D68F3C8-8489-45F2-9149-44F48EDD0B95}"/>
              </a:ext>
            </a:extLst>
          </p:cNvPr>
          <p:cNvSpPr txBox="1"/>
          <p:nvPr/>
        </p:nvSpPr>
        <p:spPr>
          <a:xfrm>
            <a:off x="9017279" y="4496199"/>
            <a:ext cx="2356996" cy="461665"/>
          </a:xfrm>
          <a:prstGeom prst="rect">
            <a:avLst/>
          </a:prstGeom>
          <a:noFill/>
        </p:spPr>
        <p:txBody>
          <a:bodyPr wrap="square" rtlCol="0">
            <a:spAutoFit/>
          </a:bodyPr>
          <a:lstStyle/>
          <a:p>
            <a:r>
              <a:rPr lang="en-US" sz="1200" dirty="0">
                <a:latin typeface="Courier New" panose="02070309020205020404" pitchFamily="49" charset="0"/>
                <a:cs typeface="Courier New" panose="02070309020205020404" pitchFamily="49" charset="0"/>
              </a:rPr>
              <a:t>Collection&lt;</a:t>
            </a:r>
            <a:r>
              <a:rPr lang="en-US" sz="1200" dirty="0" err="1">
                <a:latin typeface="Courier New" panose="02070309020205020404" pitchFamily="49" charset="0"/>
                <a:cs typeface="Courier New" panose="02070309020205020404" pitchFamily="49" charset="0"/>
              </a:rPr>
              <a:t>SetNode</a:t>
            </a:r>
            <a:r>
              <a:rPr lang="en-US" sz="1200" dirty="0">
                <a:latin typeface="Courier New" panose="02070309020205020404" pitchFamily="49" charset="0"/>
                <a:cs typeface="Courier New" panose="02070309020205020404" pitchFamily="49" charset="0"/>
              </a:rPr>
              <a:t>&gt; children</a:t>
            </a:r>
          </a:p>
        </p:txBody>
      </p:sp>
    </p:spTree>
    <p:extLst>
      <p:ext uri="{BB962C8B-B14F-4D97-AF65-F5344CB8AC3E}">
        <p14:creationId xmlns:p14="http://schemas.microsoft.com/office/powerpoint/2010/main" val="237665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par>
                                <p:cTn id="21" presetID="10" presetClass="entr" presetSubtype="0" fill="hold" nodeType="with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 </a:t>
            </a:r>
            <a:r>
              <a:rPr lang="en-US" dirty="0" err="1"/>
              <a:t>makeSet</a:t>
            </a:r>
            <a:r>
              <a:rPr lang="en-US" dirty="0"/>
              <a:t>(x)</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21682" y="5217202"/>
                <a:ext cx="11187258" cy="1303825"/>
              </a:xfrm>
            </p:spPr>
            <p:txBody>
              <a:bodyPr>
                <a:normAutofit/>
              </a:bodyPr>
              <a:lstStyle/>
              <a:p>
                <a:r>
                  <a:rPr lang="en-US" dirty="0"/>
                  <a:t>Worst case runtime? Just like with graphs, we’re going to assume we have control over the dictionary keys and just say we’ll always have </a:t>
                </a:r>
                <a14:m>
                  <m:oMath xmlns:m="http://schemas.openxmlformats.org/officeDocument/2006/math">
                    <m:r>
                      <m:rPr>
                        <m:sty m:val="p"/>
                      </m:rPr>
                      <a:rPr lang="en-US" b="0" i="0" smtClean="0">
                        <a:latin typeface="Cambria Math" panose="02040503050406030204" pitchFamily="18" charset="0"/>
                      </a:rPr>
                      <m:t>Θ</m:t>
                    </m:r>
                    <m:r>
                      <a:rPr lang="en-US" b="0" i="1" smtClean="0">
                        <a:latin typeface="Cambria Math" panose="02040503050406030204" pitchFamily="18" charset="0"/>
                      </a:rPr>
                      <m:t>(1)</m:t>
                    </m:r>
                  </m:oMath>
                </a14:m>
                <a:r>
                  <a:rPr lang="en-US" dirty="0"/>
                  <a:t> dictionary behavior.</a:t>
                </a:r>
              </a:p>
              <a:p>
                <a14:m>
                  <m:oMath xmlns:m="http://schemas.openxmlformats.org/officeDocument/2006/math">
                    <m:r>
                      <a:rPr lang="en-US" b="0" i="1" dirty="0" smtClean="0">
                        <a:solidFill>
                          <a:srgbClr val="4C3282"/>
                        </a:solidFill>
                        <a:latin typeface="Cambria Math" panose="02040503050406030204" pitchFamily="18" charset="0"/>
                      </a:rPr>
                      <m:t>𝑂</m:t>
                    </m:r>
                    <m:r>
                      <a:rPr lang="en-US" b="0" i="1" dirty="0" smtClean="0">
                        <a:solidFill>
                          <a:srgbClr val="4C3282"/>
                        </a:solidFill>
                        <a:latin typeface="Cambria Math" panose="02040503050406030204" pitchFamily="18" charset="0"/>
                      </a:rPr>
                      <m:t>(1)</m:t>
                    </m:r>
                  </m:oMath>
                </a14:m>
                <a:r>
                  <a:rPr lang="en-US" b="1" dirty="0">
                    <a:solidFill>
                      <a:srgbClr val="4C3282"/>
                    </a:solidFill>
                  </a:rPr>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21682" y="5217202"/>
                <a:ext cx="11187258" cy="1303825"/>
              </a:xfrm>
              <a:blipFill>
                <a:blip r:embed="rId2"/>
                <a:stretch>
                  <a:fillRect l="-1144" t="-5607"/>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23</a:t>
            </a:fld>
            <a:endParaRPr lang="en-US"/>
          </a:p>
        </p:txBody>
      </p:sp>
      <p:grpSp>
        <p:nvGrpSpPr>
          <p:cNvPr id="16" name="Group 15"/>
          <p:cNvGrpSpPr/>
          <p:nvPr/>
        </p:nvGrpSpPr>
        <p:grpSpPr>
          <a:xfrm>
            <a:off x="9410258" y="98525"/>
            <a:ext cx="2875768" cy="2730663"/>
            <a:chOff x="4657189" y="1455063"/>
            <a:chExt cx="2875768" cy="2730663"/>
          </a:xfrm>
        </p:grpSpPr>
        <p:grpSp>
          <p:nvGrpSpPr>
            <p:cNvPr id="6" name="Group 5">
              <a:extLst>
                <a:ext uri="{FF2B5EF4-FFF2-40B4-BE49-F238E27FC236}">
                  <a16:creationId xmlns:a16="http://schemas.microsoft.com/office/drawing/2014/main" id="{57FC7A32-7A63-4FE5-9E50-639B4DFB69C7}"/>
                </a:ext>
              </a:extLst>
            </p:cNvPr>
            <p:cNvGrpSpPr/>
            <p:nvPr/>
          </p:nvGrpSpPr>
          <p:grpSpPr>
            <a:xfrm>
              <a:off x="4657189" y="1455063"/>
              <a:ext cx="2875768" cy="2730663"/>
              <a:chOff x="908858" y="1530095"/>
              <a:chExt cx="2875768" cy="2730663"/>
            </a:xfrm>
          </p:grpSpPr>
          <p:sp>
            <p:nvSpPr>
              <p:cNvPr id="7" name="Rectangle 6">
                <a:extLst>
                  <a:ext uri="{FF2B5EF4-FFF2-40B4-BE49-F238E27FC236}">
                    <a16:creationId xmlns:a16="http://schemas.microsoft.com/office/drawing/2014/main" id="{51A682CF-900F-4DAB-84AF-9AF93E9E4E1F}"/>
                  </a:ext>
                </a:extLst>
              </p:cNvPr>
              <p:cNvSpPr/>
              <p:nvPr/>
            </p:nvSpPr>
            <p:spPr>
              <a:xfrm>
                <a:off x="908858" y="2061556"/>
                <a:ext cx="2643837" cy="219920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CD77848-44AE-444C-AE19-CCD4729DC73B}"/>
                  </a:ext>
                </a:extLst>
              </p:cNvPr>
              <p:cNvSpPr/>
              <p:nvPr/>
            </p:nvSpPr>
            <p:spPr>
              <a:xfrm>
                <a:off x="908858" y="1530095"/>
                <a:ext cx="264383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TreeDisjointSet</a:t>
                </a:r>
                <a:r>
                  <a:rPr lang="en-US" dirty="0"/>
                  <a:t>&lt;E&gt;</a:t>
                </a:r>
              </a:p>
            </p:txBody>
          </p:sp>
          <p:sp>
            <p:nvSpPr>
              <p:cNvPr id="9" name="TextBox 8">
                <a:extLst>
                  <a:ext uri="{FF2B5EF4-FFF2-40B4-BE49-F238E27FC236}">
                    <a16:creationId xmlns:a16="http://schemas.microsoft.com/office/drawing/2014/main" id="{E9CE222C-B89E-4DD7-9428-9E0F8778691A}"/>
                  </a:ext>
                </a:extLst>
              </p:cNvPr>
              <p:cNvSpPr txBox="1"/>
              <p:nvPr/>
            </p:nvSpPr>
            <p:spPr>
              <a:xfrm>
                <a:off x="1000658" y="2989717"/>
                <a:ext cx="2552037" cy="577081"/>
              </a:xfrm>
              <a:prstGeom prst="rect">
                <a:avLst/>
              </a:prstGeom>
              <a:noFill/>
            </p:spPr>
            <p:txBody>
              <a:bodyPr wrap="square" rtlCol="0">
                <a:spAutoFit/>
              </a:bodyPr>
              <a:lstStyle/>
              <a:p>
                <a:r>
                  <a:rPr lang="en-US" sz="1050" dirty="0" err="1">
                    <a:solidFill>
                      <a:srgbClr val="4C3282"/>
                    </a:solidFill>
                    <a:latin typeface="Courier New" panose="02070309020205020404" pitchFamily="49" charset="0"/>
                    <a:cs typeface="Courier New" panose="02070309020205020404" pitchFamily="49" charset="0"/>
                  </a:rPr>
                  <a:t>makeSet</a:t>
                </a:r>
                <a:r>
                  <a:rPr lang="en-US" sz="1050" dirty="0">
                    <a:solidFill>
                      <a:srgbClr val="4C3282"/>
                    </a:solidFill>
                    <a:latin typeface="Courier New" panose="02070309020205020404" pitchFamily="49" charset="0"/>
                    <a:cs typeface="Courier New" panose="02070309020205020404" pitchFamily="49" charset="0"/>
                  </a:rPr>
                  <a:t>(x)</a:t>
                </a:r>
                <a:r>
                  <a:rPr lang="en-US" sz="1050" dirty="0">
                    <a:latin typeface="Courier New" panose="02070309020205020404" pitchFamily="49" charset="0"/>
                    <a:cs typeface="Courier New" panose="02070309020205020404" pitchFamily="49" charset="0"/>
                  </a:rPr>
                  <a:t>-create a new tree of size 1 and add to our forest</a:t>
                </a:r>
              </a:p>
            </p:txBody>
          </p:sp>
          <p:sp>
            <p:nvSpPr>
              <p:cNvPr id="10" name="TextBox 9">
                <a:extLst>
                  <a:ext uri="{FF2B5EF4-FFF2-40B4-BE49-F238E27FC236}">
                    <a16:creationId xmlns:a16="http://schemas.microsoft.com/office/drawing/2014/main" id="{0D621558-FDAD-47DB-814E-2B675AECF2DF}"/>
                  </a:ext>
                </a:extLst>
              </p:cNvPr>
              <p:cNvSpPr txBox="1"/>
              <p:nvPr/>
            </p:nvSpPr>
            <p:spPr>
              <a:xfrm>
                <a:off x="928946" y="2009522"/>
                <a:ext cx="2035232" cy="307777"/>
              </a:xfrm>
              <a:prstGeom prst="rect">
                <a:avLst/>
              </a:prstGeom>
              <a:noFill/>
            </p:spPr>
            <p:txBody>
              <a:bodyPr wrap="square" rtlCol="0">
                <a:spAutoFit/>
              </a:bodyPr>
              <a:lstStyle/>
              <a:p>
                <a:r>
                  <a:rPr lang="en-US" sz="1400" b="1" dirty="0">
                    <a:solidFill>
                      <a:srgbClr val="B6A479"/>
                    </a:solidFill>
                  </a:rPr>
                  <a:t>state</a:t>
                </a:r>
              </a:p>
            </p:txBody>
          </p:sp>
          <p:sp>
            <p:nvSpPr>
              <p:cNvPr id="11" name="TextBox 10">
                <a:extLst>
                  <a:ext uri="{FF2B5EF4-FFF2-40B4-BE49-F238E27FC236}">
                    <a16:creationId xmlns:a16="http://schemas.microsoft.com/office/drawing/2014/main" id="{4D5EC453-8CE5-4E2D-AA80-C28ED5A0C42B}"/>
                  </a:ext>
                </a:extLst>
              </p:cNvPr>
              <p:cNvSpPr txBox="1"/>
              <p:nvPr/>
            </p:nvSpPr>
            <p:spPr>
              <a:xfrm>
                <a:off x="928946" y="2736354"/>
                <a:ext cx="2035232" cy="307777"/>
              </a:xfrm>
              <a:prstGeom prst="rect">
                <a:avLst/>
              </a:prstGeom>
              <a:noFill/>
            </p:spPr>
            <p:txBody>
              <a:bodyPr wrap="square" rtlCol="0">
                <a:spAutoFit/>
              </a:bodyPr>
              <a:lstStyle/>
              <a:p>
                <a:r>
                  <a:rPr lang="en-US" sz="1400" b="1" dirty="0">
                    <a:solidFill>
                      <a:srgbClr val="B6A479"/>
                    </a:solidFill>
                  </a:rPr>
                  <a:t>behavior</a:t>
                </a:r>
              </a:p>
            </p:txBody>
          </p:sp>
          <p:sp>
            <p:nvSpPr>
              <p:cNvPr id="12" name="TextBox 11">
                <a:extLst>
                  <a:ext uri="{FF2B5EF4-FFF2-40B4-BE49-F238E27FC236}">
                    <a16:creationId xmlns:a16="http://schemas.microsoft.com/office/drawing/2014/main" id="{0D68F3C8-8489-45F2-9149-44F48EDD0B95}"/>
                  </a:ext>
                </a:extLst>
              </p:cNvPr>
              <p:cNvSpPr txBox="1"/>
              <p:nvPr/>
            </p:nvSpPr>
            <p:spPr>
              <a:xfrm>
                <a:off x="994899" y="2216644"/>
                <a:ext cx="2356996" cy="253916"/>
              </a:xfrm>
              <a:prstGeom prst="rect">
                <a:avLst/>
              </a:prstGeom>
              <a:noFill/>
            </p:spPr>
            <p:txBody>
              <a:bodyPr wrap="square" rtlCol="0">
                <a:spAutoFit/>
              </a:bodyPr>
              <a:lstStyle/>
              <a:p>
                <a:r>
                  <a:rPr lang="en-US" sz="1050" dirty="0">
                    <a:latin typeface="Courier New" panose="02070309020205020404" pitchFamily="49" charset="0"/>
                    <a:cs typeface="Courier New" panose="02070309020205020404" pitchFamily="49" charset="0"/>
                  </a:rPr>
                  <a:t>Collection&lt;</a:t>
                </a:r>
                <a:r>
                  <a:rPr lang="en-US" sz="1050" dirty="0" err="1">
                    <a:latin typeface="Courier New" panose="02070309020205020404" pitchFamily="49" charset="0"/>
                    <a:cs typeface="Courier New" panose="02070309020205020404" pitchFamily="49" charset="0"/>
                  </a:rPr>
                  <a:t>TreeSet</a:t>
                </a:r>
                <a:r>
                  <a:rPr lang="en-US" sz="1050" dirty="0">
                    <a:latin typeface="Courier New" panose="02070309020205020404" pitchFamily="49" charset="0"/>
                    <a:cs typeface="Courier New" panose="02070309020205020404" pitchFamily="49" charset="0"/>
                  </a:rPr>
                  <a:t>&gt; forest</a:t>
                </a:r>
              </a:p>
            </p:txBody>
          </p:sp>
          <p:sp>
            <p:nvSpPr>
              <p:cNvPr id="13" name="TextBox 12">
                <a:extLst>
                  <a:ext uri="{FF2B5EF4-FFF2-40B4-BE49-F238E27FC236}">
                    <a16:creationId xmlns:a16="http://schemas.microsoft.com/office/drawing/2014/main" id="{C29B6314-036C-40E7-9BE3-8A3E951C5B9E}"/>
                  </a:ext>
                </a:extLst>
              </p:cNvPr>
              <p:cNvSpPr txBox="1"/>
              <p:nvPr/>
            </p:nvSpPr>
            <p:spPr>
              <a:xfrm>
                <a:off x="994899" y="3474305"/>
                <a:ext cx="2789727" cy="430887"/>
              </a:xfrm>
              <a:prstGeom prst="rect">
                <a:avLst/>
              </a:prstGeom>
              <a:noFill/>
            </p:spPr>
            <p:txBody>
              <a:bodyPr wrap="square" rtlCol="0">
                <a:spAutoFit/>
              </a:bodyPr>
              <a:lstStyle/>
              <a:p>
                <a:r>
                  <a:rPr lang="en-US" sz="1050" dirty="0" err="1">
                    <a:solidFill>
                      <a:srgbClr val="4C3282"/>
                    </a:solidFill>
                    <a:latin typeface="Courier New" panose="02070309020205020404" pitchFamily="49" charset="0"/>
                    <a:cs typeface="Courier New" panose="02070309020205020404" pitchFamily="49" charset="0"/>
                  </a:rPr>
                  <a:t>findSet</a:t>
                </a:r>
                <a:r>
                  <a:rPr lang="en-US" sz="1050" dirty="0">
                    <a:solidFill>
                      <a:srgbClr val="4C3282"/>
                    </a:solidFill>
                    <a:latin typeface="Courier New" panose="02070309020205020404" pitchFamily="49" charset="0"/>
                    <a:cs typeface="Courier New" panose="02070309020205020404" pitchFamily="49" charset="0"/>
                  </a:rPr>
                  <a:t>(x)</a:t>
                </a:r>
                <a:r>
                  <a:rPr lang="en-US" sz="1050" dirty="0">
                    <a:latin typeface="Courier New" panose="02070309020205020404" pitchFamily="49" charset="0"/>
                    <a:cs typeface="Courier New" panose="02070309020205020404" pitchFamily="49" charset="0"/>
                  </a:rPr>
                  <a:t>-locates node with x and moves up tree to find root</a:t>
                </a:r>
              </a:p>
            </p:txBody>
          </p:sp>
          <p:sp>
            <p:nvSpPr>
              <p:cNvPr id="14" name="TextBox 13">
                <a:extLst>
                  <a:ext uri="{FF2B5EF4-FFF2-40B4-BE49-F238E27FC236}">
                    <a16:creationId xmlns:a16="http://schemas.microsoft.com/office/drawing/2014/main" id="{C767EA58-D588-47E7-A44F-A018FB2B1757}"/>
                  </a:ext>
                </a:extLst>
              </p:cNvPr>
              <p:cNvSpPr txBox="1"/>
              <p:nvPr/>
            </p:nvSpPr>
            <p:spPr>
              <a:xfrm>
                <a:off x="994899" y="3829871"/>
                <a:ext cx="2694399" cy="430887"/>
              </a:xfrm>
              <a:prstGeom prst="rect">
                <a:avLst/>
              </a:prstGeom>
              <a:noFill/>
            </p:spPr>
            <p:txBody>
              <a:bodyPr wrap="square" rtlCol="0">
                <a:spAutoFit/>
              </a:bodyPr>
              <a:lstStyle/>
              <a:p>
                <a:r>
                  <a:rPr lang="en-US" sz="1050" dirty="0">
                    <a:solidFill>
                      <a:srgbClr val="4C3282"/>
                    </a:solidFill>
                    <a:latin typeface="Courier New" panose="02070309020205020404" pitchFamily="49" charset="0"/>
                    <a:cs typeface="Courier New" panose="02070309020205020404" pitchFamily="49" charset="0"/>
                  </a:rPr>
                  <a:t>union(x, y)</a:t>
                </a:r>
                <a:r>
                  <a:rPr lang="en-US" sz="1050" dirty="0">
                    <a:latin typeface="Courier New" panose="02070309020205020404" pitchFamily="49" charset="0"/>
                    <a:cs typeface="Courier New" panose="02070309020205020404" pitchFamily="49" charset="0"/>
                  </a:rPr>
                  <a:t>-append tree with y as a child of tree with x </a:t>
                </a:r>
              </a:p>
            </p:txBody>
          </p:sp>
        </p:grpSp>
        <p:sp>
          <p:nvSpPr>
            <p:cNvPr id="15" name="TextBox 14">
              <a:extLst>
                <a:ext uri="{FF2B5EF4-FFF2-40B4-BE49-F238E27FC236}">
                  <a16:creationId xmlns:a16="http://schemas.microsoft.com/office/drawing/2014/main" id="{0D68F3C8-8489-45F2-9149-44F48EDD0B95}"/>
                </a:ext>
              </a:extLst>
            </p:cNvPr>
            <p:cNvSpPr txBox="1"/>
            <p:nvPr/>
          </p:nvSpPr>
          <p:spPr>
            <a:xfrm>
              <a:off x="4743230" y="2331065"/>
              <a:ext cx="2433509" cy="415498"/>
            </a:xfrm>
            <a:prstGeom prst="rect">
              <a:avLst/>
            </a:prstGeom>
            <a:noFill/>
          </p:spPr>
          <p:txBody>
            <a:bodyPr wrap="square" rtlCol="0">
              <a:spAutoFit/>
            </a:bodyPr>
            <a:lstStyle/>
            <a:p>
              <a:r>
                <a:rPr lang="en-US" sz="1050" dirty="0">
                  <a:latin typeface="Courier New" panose="02070309020205020404" pitchFamily="49" charset="0"/>
                  <a:cs typeface="Courier New" panose="02070309020205020404" pitchFamily="49" charset="0"/>
                </a:rPr>
                <a:t>Dictionary&lt;</a:t>
              </a:r>
              <a:r>
                <a:rPr lang="en-US" sz="1050" dirty="0" err="1">
                  <a:latin typeface="Courier New" panose="02070309020205020404" pitchFamily="49" charset="0"/>
                  <a:cs typeface="Courier New" panose="02070309020205020404" pitchFamily="49" charset="0"/>
                </a:rPr>
                <a:t>NodeValues</a:t>
              </a: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NodeLocations</a:t>
              </a:r>
              <a:r>
                <a:rPr lang="en-US" sz="1050" dirty="0">
                  <a:latin typeface="Courier New" panose="02070309020205020404" pitchFamily="49" charset="0"/>
                  <a:cs typeface="Courier New" panose="02070309020205020404" pitchFamily="49" charset="0"/>
                </a:rPr>
                <a:t>&gt; </a:t>
              </a:r>
              <a:r>
                <a:rPr lang="en-US" sz="1050" dirty="0" err="1">
                  <a:latin typeface="Courier New" panose="02070309020205020404" pitchFamily="49" charset="0"/>
                  <a:cs typeface="Courier New" panose="02070309020205020404" pitchFamily="49" charset="0"/>
                </a:rPr>
                <a:t>nodeInventory</a:t>
              </a:r>
              <a:endParaRPr lang="en-US" sz="1050" dirty="0">
                <a:latin typeface="Courier New" panose="02070309020205020404" pitchFamily="49" charset="0"/>
                <a:cs typeface="Courier New" panose="02070309020205020404" pitchFamily="49" charset="0"/>
              </a:endParaRPr>
            </a:p>
          </p:txBody>
        </p:sp>
      </p:grpSp>
      <p:sp>
        <p:nvSpPr>
          <p:cNvPr id="17" name="Rectangle 16"/>
          <p:cNvSpPr/>
          <p:nvPr/>
        </p:nvSpPr>
        <p:spPr>
          <a:xfrm>
            <a:off x="3385520" y="1357503"/>
            <a:ext cx="5929410" cy="781095"/>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3650254" y="1591521"/>
            <a:ext cx="255198" cy="261610"/>
            <a:chOff x="4033946" y="330026"/>
            <a:chExt cx="369435" cy="378718"/>
          </a:xfrm>
        </p:grpSpPr>
        <p:sp>
          <p:nvSpPr>
            <p:cNvPr id="23" name="Oval 2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033946" y="330026"/>
              <a:ext cx="369435" cy="378718"/>
            </a:xfrm>
            <a:prstGeom prst="rect">
              <a:avLst/>
            </a:prstGeom>
            <a:noFill/>
          </p:spPr>
          <p:txBody>
            <a:bodyPr wrap="square" rtlCol="0">
              <a:spAutoFit/>
            </a:bodyPr>
            <a:lstStyle/>
            <a:p>
              <a:r>
                <a:rPr lang="en-US" sz="1100" dirty="0"/>
                <a:t>0</a:t>
              </a:r>
            </a:p>
          </p:txBody>
        </p:sp>
      </p:grpSp>
      <p:sp>
        <p:nvSpPr>
          <p:cNvPr id="20" name="Rounded Rectangle 19"/>
          <p:cNvSpPr/>
          <p:nvPr/>
        </p:nvSpPr>
        <p:spPr>
          <a:xfrm>
            <a:off x="3497167"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p:cNvGrpSpPr/>
          <p:nvPr/>
        </p:nvGrpSpPr>
        <p:grpSpPr>
          <a:xfrm>
            <a:off x="4692292" y="1591521"/>
            <a:ext cx="255198" cy="261610"/>
            <a:chOff x="4033946" y="330026"/>
            <a:chExt cx="369435" cy="378718"/>
          </a:xfrm>
        </p:grpSpPr>
        <p:sp>
          <p:nvSpPr>
            <p:cNvPr id="26" name="Oval 2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033946" y="330026"/>
              <a:ext cx="369435" cy="378718"/>
            </a:xfrm>
            <a:prstGeom prst="rect">
              <a:avLst/>
            </a:prstGeom>
            <a:noFill/>
          </p:spPr>
          <p:txBody>
            <a:bodyPr wrap="square" rtlCol="0">
              <a:spAutoFit/>
            </a:bodyPr>
            <a:lstStyle/>
            <a:p>
              <a:r>
                <a:rPr lang="en-US" sz="1100" dirty="0"/>
                <a:t>1</a:t>
              </a:r>
            </a:p>
          </p:txBody>
        </p:sp>
      </p:grpSp>
      <p:sp>
        <p:nvSpPr>
          <p:cNvPr id="28" name="Rounded Rectangle 27"/>
          <p:cNvSpPr/>
          <p:nvPr/>
        </p:nvSpPr>
        <p:spPr>
          <a:xfrm>
            <a:off x="4539205"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5734330" y="1591521"/>
            <a:ext cx="255198" cy="261610"/>
            <a:chOff x="4033946" y="330026"/>
            <a:chExt cx="369435" cy="378718"/>
          </a:xfrm>
        </p:grpSpPr>
        <p:sp>
          <p:nvSpPr>
            <p:cNvPr id="30" name="Oval 2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33946" y="330026"/>
              <a:ext cx="369435" cy="378718"/>
            </a:xfrm>
            <a:prstGeom prst="rect">
              <a:avLst/>
            </a:prstGeom>
            <a:noFill/>
          </p:spPr>
          <p:txBody>
            <a:bodyPr wrap="square" rtlCol="0">
              <a:spAutoFit/>
            </a:bodyPr>
            <a:lstStyle/>
            <a:p>
              <a:r>
                <a:rPr lang="en-US" sz="1100" dirty="0"/>
                <a:t>2</a:t>
              </a:r>
            </a:p>
          </p:txBody>
        </p:sp>
      </p:grpSp>
      <p:sp>
        <p:nvSpPr>
          <p:cNvPr id="32" name="Rounded Rectangle 31"/>
          <p:cNvSpPr/>
          <p:nvPr/>
        </p:nvSpPr>
        <p:spPr>
          <a:xfrm>
            <a:off x="5581243"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6762363" y="1591521"/>
            <a:ext cx="255198" cy="261610"/>
            <a:chOff x="4033946" y="330026"/>
            <a:chExt cx="369435" cy="378718"/>
          </a:xfrm>
        </p:grpSpPr>
        <p:sp>
          <p:nvSpPr>
            <p:cNvPr id="34" name="Oval 3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033946" y="330026"/>
              <a:ext cx="369435" cy="378718"/>
            </a:xfrm>
            <a:prstGeom prst="rect">
              <a:avLst/>
            </a:prstGeom>
            <a:noFill/>
          </p:spPr>
          <p:txBody>
            <a:bodyPr wrap="square" rtlCol="0">
              <a:spAutoFit/>
            </a:bodyPr>
            <a:lstStyle/>
            <a:p>
              <a:r>
                <a:rPr lang="en-US" sz="1100" dirty="0"/>
                <a:t>3</a:t>
              </a:r>
            </a:p>
          </p:txBody>
        </p:sp>
      </p:grpSp>
      <p:sp>
        <p:nvSpPr>
          <p:cNvPr id="36" name="Rounded Rectangle 35"/>
          <p:cNvSpPr/>
          <p:nvPr/>
        </p:nvSpPr>
        <p:spPr>
          <a:xfrm>
            <a:off x="6609276"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7790396" y="1591521"/>
            <a:ext cx="255198" cy="261610"/>
            <a:chOff x="4033946" y="330026"/>
            <a:chExt cx="369435" cy="378718"/>
          </a:xfrm>
        </p:grpSpPr>
        <p:sp>
          <p:nvSpPr>
            <p:cNvPr id="38" name="Oval 37"/>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4033946" y="330026"/>
              <a:ext cx="369435" cy="378718"/>
            </a:xfrm>
            <a:prstGeom prst="rect">
              <a:avLst/>
            </a:prstGeom>
            <a:noFill/>
          </p:spPr>
          <p:txBody>
            <a:bodyPr wrap="square" rtlCol="0">
              <a:spAutoFit/>
            </a:bodyPr>
            <a:lstStyle/>
            <a:p>
              <a:r>
                <a:rPr lang="en-US" sz="1100" dirty="0"/>
                <a:t>4</a:t>
              </a:r>
            </a:p>
          </p:txBody>
        </p:sp>
      </p:grpSp>
      <p:sp>
        <p:nvSpPr>
          <p:cNvPr id="40" name="Rounded Rectangle 39"/>
          <p:cNvSpPr/>
          <p:nvPr/>
        </p:nvSpPr>
        <p:spPr>
          <a:xfrm>
            <a:off x="7637309"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8818429" y="1591521"/>
            <a:ext cx="255198" cy="261610"/>
            <a:chOff x="4033946" y="330026"/>
            <a:chExt cx="369435" cy="378718"/>
          </a:xfrm>
        </p:grpSpPr>
        <p:sp>
          <p:nvSpPr>
            <p:cNvPr id="42" name="Oval 41"/>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4033946" y="330026"/>
              <a:ext cx="369435" cy="378718"/>
            </a:xfrm>
            <a:prstGeom prst="rect">
              <a:avLst/>
            </a:prstGeom>
            <a:noFill/>
          </p:spPr>
          <p:txBody>
            <a:bodyPr wrap="square" rtlCol="0">
              <a:spAutoFit/>
            </a:bodyPr>
            <a:lstStyle/>
            <a:p>
              <a:r>
                <a:rPr lang="en-US" sz="1100" dirty="0"/>
                <a:t>5</a:t>
              </a:r>
            </a:p>
          </p:txBody>
        </p:sp>
      </p:grpSp>
      <p:sp>
        <p:nvSpPr>
          <p:cNvPr id="44" name="Rounded Rectangle 43"/>
          <p:cNvSpPr/>
          <p:nvPr/>
        </p:nvSpPr>
        <p:spPr>
          <a:xfrm>
            <a:off x="8665342"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3385519" y="1073362"/>
            <a:ext cx="1011815"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forest</a:t>
            </a:r>
          </a:p>
        </p:txBody>
      </p:sp>
      <p:graphicFrame>
        <p:nvGraphicFramePr>
          <p:cNvPr id="46" name="Table 45"/>
          <p:cNvGraphicFramePr>
            <a:graphicFrameLocks noGrp="1"/>
          </p:cNvGraphicFramePr>
          <p:nvPr/>
        </p:nvGraphicFramePr>
        <p:xfrm>
          <a:off x="3016501" y="3382596"/>
          <a:ext cx="2793498" cy="741680"/>
        </p:xfrm>
        <a:graphic>
          <a:graphicData uri="http://schemas.openxmlformats.org/drawingml/2006/table">
            <a:tbl>
              <a:tblPr firstRow="1" bandRow="1">
                <a:tableStyleId>{5C22544A-7EE6-4342-B048-85BDC9FD1C3A}</a:tableStyleId>
              </a:tblPr>
              <a:tblGrid>
                <a:gridCol w="465583">
                  <a:extLst>
                    <a:ext uri="{9D8B030D-6E8A-4147-A177-3AD203B41FA5}">
                      <a16:colId xmlns:a16="http://schemas.microsoft.com/office/drawing/2014/main" val="1318496464"/>
                    </a:ext>
                  </a:extLst>
                </a:gridCol>
                <a:gridCol w="465583">
                  <a:extLst>
                    <a:ext uri="{9D8B030D-6E8A-4147-A177-3AD203B41FA5}">
                      <a16:colId xmlns:a16="http://schemas.microsoft.com/office/drawing/2014/main" val="2868499728"/>
                    </a:ext>
                  </a:extLst>
                </a:gridCol>
                <a:gridCol w="465583">
                  <a:extLst>
                    <a:ext uri="{9D8B030D-6E8A-4147-A177-3AD203B41FA5}">
                      <a16:colId xmlns:a16="http://schemas.microsoft.com/office/drawing/2014/main" val="1227844157"/>
                    </a:ext>
                  </a:extLst>
                </a:gridCol>
                <a:gridCol w="465583">
                  <a:extLst>
                    <a:ext uri="{9D8B030D-6E8A-4147-A177-3AD203B41FA5}">
                      <a16:colId xmlns:a16="http://schemas.microsoft.com/office/drawing/2014/main" val="3842253647"/>
                    </a:ext>
                  </a:extLst>
                </a:gridCol>
                <a:gridCol w="465583">
                  <a:extLst>
                    <a:ext uri="{9D8B030D-6E8A-4147-A177-3AD203B41FA5}">
                      <a16:colId xmlns:a16="http://schemas.microsoft.com/office/drawing/2014/main" val="3820628638"/>
                    </a:ext>
                  </a:extLst>
                </a:gridCol>
                <a:gridCol w="465583">
                  <a:extLst>
                    <a:ext uri="{9D8B030D-6E8A-4147-A177-3AD203B41FA5}">
                      <a16:colId xmlns:a16="http://schemas.microsoft.com/office/drawing/2014/main" val="1754627560"/>
                    </a:ext>
                  </a:extLst>
                </a:gridCol>
              </a:tblGrid>
              <a:tr h="370840">
                <a:tc>
                  <a:txBody>
                    <a:bodyPr/>
                    <a:lstStyle/>
                    <a:p>
                      <a:pPr algn="ctr"/>
                      <a:r>
                        <a:rPr lang="en-US" dirty="0">
                          <a:solidFill>
                            <a:srgbClr val="4C3282"/>
                          </a:solidFill>
                        </a:rPr>
                        <a:t>0</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5</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031689"/>
                  </a:ext>
                </a:extLst>
              </a:tr>
              <a:tr h="370840">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165765"/>
                  </a:ext>
                </a:extLst>
              </a:tr>
            </a:tbl>
          </a:graphicData>
        </a:graphic>
      </p:graphicFrame>
      <p:cxnSp>
        <p:nvCxnSpPr>
          <p:cNvPr id="48" name="Straight Arrow Connector 47"/>
          <p:cNvCxnSpPr>
            <a:endCxn id="24" idx="2"/>
          </p:cNvCxnSpPr>
          <p:nvPr/>
        </p:nvCxnSpPr>
        <p:spPr>
          <a:xfrm flipV="1">
            <a:off x="3262974" y="1853131"/>
            <a:ext cx="514879"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7" idx="2"/>
          </p:cNvCxnSpPr>
          <p:nvPr/>
        </p:nvCxnSpPr>
        <p:spPr>
          <a:xfrm flipV="1">
            <a:off x="3716454" y="1853131"/>
            <a:ext cx="1103437"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31" idx="2"/>
          </p:cNvCxnSpPr>
          <p:nvPr/>
        </p:nvCxnSpPr>
        <p:spPr>
          <a:xfrm flipV="1">
            <a:off x="4175243" y="1853131"/>
            <a:ext cx="1686686"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35" idx="2"/>
          </p:cNvCxnSpPr>
          <p:nvPr/>
        </p:nvCxnSpPr>
        <p:spPr>
          <a:xfrm flipV="1">
            <a:off x="4650654" y="1853131"/>
            <a:ext cx="2239308"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39" idx="2"/>
          </p:cNvCxnSpPr>
          <p:nvPr/>
        </p:nvCxnSpPr>
        <p:spPr>
          <a:xfrm flipV="1">
            <a:off x="5115949" y="1853131"/>
            <a:ext cx="2802046"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43" idx="2"/>
          </p:cNvCxnSpPr>
          <p:nvPr/>
        </p:nvCxnSpPr>
        <p:spPr>
          <a:xfrm flipV="1">
            <a:off x="5552739" y="1853131"/>
            <a:ext cx="3393289" cy="212007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4" name="Content Placeholder 2"/>
          <p:cNvSpPr txBox="1">
            <a:spLocks/>
          </p:cNvSpPr>
          <p:nvPr/>
        </p:nvSpPr>
        <p:spPr>
          <a:xfrm>
            <a:off x="298173" y="1545702"/>
            <a:ext cx="2079167" cy="320298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400" dirty="0" err="1">
                <a:latin typeface="Courier New" panose="02070309020205020404" pitchFamily="49" charset="0"/>
                <a:cs typeface="Courier New" panose="02070309020205020404" pitchFamily="49" charset="0"/>
              </a:rPr>
              <a:t>makeSet</a:t>
            </a:r>
            <a:r>
              <a:rPr lang="en-US" sz="1400" dirty="0">
                <a:latin typeface="Courier New" panose="02070309020205020404" pitchFamily="49" charset="0"/>
                <a:cs typeface="Courier New" panose="02070309020205020404" pitchFamily="49" charset="0"/>
              </a:rPr>
              <a:t>(0)</a:t>
            </a:r>
          </a:p>
          <a:p>
            <a:r>
              <a:rPr lang="en-US" sz="1400" dirty="0" err="1">
                <a:latin typeface="Courier New" panose="02070309020205020404" pitchFamily="49" charset="0"/>
                <a:cs typeface="Courier New" panose="02070309020205020404" pitchFamily="49" charset="0"/>
              </a:rPr>
              <a:t>makeSet</a:t>
            </a:r>
            <a:r>
              <a:rPr lang="en-US" sz="1400" dirty="0">
                <a:latin typeface="Courier New" panose="02070309020205020404" pitchFamily="49" charset="0"/>
                <a:cs typeface="Courier New" panose="02070309020205020404" pitchFamily="49" charset="0"/>
              </a:rPr>
              <a:t>(1)</a:t>
            </a:r>
          </a:p>
          <a:p>
            <a:r>
              <a:rPr lang="en-US" sz="1400" dirty="0" err="1">
                <a:latin typeface="Courier New" panose="02070309020205020404" pitchFamily="49" charset="0"/>
                <a:cs typeface="Courier New" panose="02070309020205020404" pitchFamily="49" charset="0"/>
              </a:rPr>
              <a:t>makeSet</a:t>
            </a:r>
            <a:r>
              <a:rPr lang="en-US" sz="1400" dirty="0">
                <a:latin typeface="Courier New" panose="02070309020205020404" pitchFamily="49" charset="0"/>
                <a:cs typeface="Courier New" panose="02070309020205020404" pitchFamily="49" charset="0"/>
              </a:rPr>
              <a:t>(2)</a:t>
            </a:r>
          </a:p>
          <a:p>
            <a:r>
              <a:rPr lang="en-US" sz="1400" dirty="0" err="1">
                <a:latin typeface="Courier New" panose="02070309020205020404" pitchFamily="49" charset="0"/>
                <a:cs typeface="Courier New" panose="02070309020205020404" pitchFamily="49" charset="0"/>
              </a:rPr>
              <a:t>makeSet</a:t>
            </a:r>
            <a:r>
              <a:rPr lang="en-US" sz="1400" dirty="0">
                <a:latin typeface="Courier New" panose="02070309020205020404" pitchFamily="49" charset="0"/>
                <a:cs typeface="Courier New" panose="02070309020205020404" pitchFamily="49" charset="0"/>
              </a:rPr>
              <a:t>(3)</a:t>
            </a:r>
          </a:p>
          <a:p>
            <a:r>
              <a:rPr lang="en-US" sz="1400" dirty="0" err="1">
                <a:latin typeface="Courier New" panose="02070309020205020404" pitchFamily="49" charset="0"/>
                <a:cs typeface="Courier New" panose="02070309020205020404" pitchFamily="49" charset="0"/>
              </a:rPr>
              <a:t>makeSet</a:t>
            </a:r>
            <a:r>
              <a:rPr lang="en-US" sz="1400" dirty="0">
                <a:latin typeface="Courier New" panose="02070309020205020404" pitchFamily="49" charset="0"/>
                <a:cs typeface="Courier New" panose="02070309020205020404" pitchFamily="49" charset="0"/>
              </a:rPr>
              <a:t>(4)</a:t>
            </a:r>
          </a:p>
          <a:p>
            <a:r>
              <a:rPr lang="en-US" sz="1400" dirty="0" err="1">
                <a:latin typeface="Courier New" panose="02070309020205020404" pitchFamily="49" charset="0"/>
                <a:cs typeface="Courier New" panose="02070309020205020404" pitchFamily="49" charset="0"/>
              </a:rPr>
              <a:t>makeSet</a:t>
            </a:r>
            <a:r>
              <a:rPr lang="en-US" sz="1400" dirty="0">
                <a:latin typeface="Courier New" panose="02070309020205020404" pitchFamily="49" charset="0"/>
                <a:cs typeface="Courier New" panose="02070309020205020404" pitchFamily="49" charset="0"/>
              </a:rPr>
              <a:t>(5)</a:t>
            </a:r>
          </a:p>
        </p:txBody>
      </p:sp>
    </p:spTree>
    <p:extLst>
      <p:ext uri="{BB962C8B-B14F-4D97-AF65-F5344CB8AC3E}">
        <p14:creationId xmlns:p14="http://schemas.microsoft.com/office/powerpoint/2010/main" val="2749607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4">
                                            <p:txEl>
                                              <p:pRg st="0" end="0"/>
                                            </p:txEl>
                                          </p:spTgt>
                                        </p:tgtEl>
                                        <p:attrNameLst>
                                          <p:attrName>style.visibility</p:attrName>
                                        </p:attrNameLst>
                                      </p:cBhvr>
                                      <p:to>
                                        <p:strVal val="visible"/>
                                      </p:to>
                                    </p:set>
                                    <p:animEffect transition="in" filter="fade">
                                      <p:cBhvr>
                                        <p:cTn id="18" dur="500"/>
                                        <p:tgtEl>
                                          <p:spTgt spid="6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4">
                                            <p:txEl>
                                              <p:pRg st="1" end="1"/>
                                            </p:txEl>
                                          </p:spTgt>
                                        </p:tgtEl>
                                        <p:attrNameLst>
                                          <p:attrName>style.visibility</p:attrName>
                                        </p:attrNameLst>
                                      </p:cBhvr>
                                      <p:to>
                                        <p:strVal val="visible"/>
                                      </p:to>
                                    </p:set>
                                    <p:animEffect transition="in" filter="fade">
                                      <p:cBhvr>
                                        <p:cTn id="36" dur="500"/>
                                        <p:tgtEl>
                                          <p:spTgt spid="64">
                                            <p:txEl>
                                              <p:pRg st="1" end="1"/>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64">
                                            <p:txEl>
                                              <p:pRg st="2" end="2"/>
                                            </p:txEl>
                                          </p:spTgt>
                                        </p:tgtEl>
                                        <p:attrNameLst>
                                          <p:attrName>style.visibility</p:attrName>
                                        </p:attrNameLst>
                                      </p:cBhvr>
                                      <p:to>
                                        <p:strVal val="visible"/>
                                      </p:to>
                                    </p:set>
                                    <p:animEffect transition="in" filter="fade">
                                      <p:cBhvr>
                                        <p:cTn id="39" dur="500"/>
                                        <p:tgtEl>
                                          <p:spTgt spid="64">
                                            <p:txEl>
                                              <p:pRg st="2" end="2"/>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64">
                                            <p:txEl>
                                              <p:pRg st="3" end="3"/>
                                            </p:txEl>
                                          </p:spTgt>
                                        </p:tgtEl>
                                        <p:attrNameLst>
                                          <p:attrName>style.visibility</p:attrName>
                                        </p:attrNameLst>
                                      </p:cBhvr>
                                      <p:to>
                                        <p:strVal val="visible"/>
                                      </p:to>
                                    </p:set>
                                    <p:animEffect transition="in" filter="fade">
                                      <p:cBhvr>
                                        <p:cTn id="42" dur="500"/>
                                        <p:tgtEl>
                                          <p:spTgt spid="64">
                                            <p:txEl>
                                              <p:pRg st="3" end="3"/>
                                            </p:txEl>
                                          </p:spTgt>
                                        </p:tgtEl>
                                      </p:cBhvr>
                                    </p:animEffect>
                                  </p:childTnLst>
                                </p:cTn>
                              </p:par>
                              <p:par>
                                <p:cTn id="43" presetID="10" presetClass="entr" presetSubtype="0" fill="hold" nodeType="withEffect">
                                  <p:stCondLst>
                                    <p:cond delay="0"/>
                                  </p:stCondLst>
                                  <p:childTnLst>
                                    <p:set>
                                      <p:cBhvr>
                                        <p:cTn id="44" dur="1" fill="hold">
                                          <p:stCondLst>
                                            <p:cond delay="0"/>
                                          </p:stCondLst>
                                        </p:cTn>
                                        <p:tgtEl>
                                          <p:spTgt spid="64">
                                            <p:txEl>
                                              <p:pRg st="4" end="4"/>
                                            </p:txEl>
                                          </p:spTgt>
                                        </p:tgtEl>
                                        <p:attrNameLst>
                                          <p:attrName>style.visibility</p:attrName>
                                        </p:attrNameLst>
                                      </p:cBhvr>
                                      <p:to>
                                        <p:strVal val="visible"/>
                                      </p:to>
                                    </p:set>
                                    <p:animEffect transition="in" filter="fade">
                                      <p:cBhvr>
                                        <p:cTn id="45" dur="500"/>
                                        <p:tgtEl>
                                          <p:spTgt spid="64">
                                            <p:txEl>
                                              <p:pRg st="4" end="4"/>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64">
                                            <p:txEl>
                                              <p:pRg st="5" end="5"/>
                                            </p:txEl>
                                          </p:spTgt>
                                        </p:tgtEl>
                                        <p:attrNameLst>
                                          <p:attrName>style.visibility</p:attrName>
                                        </p:attrNameLst>
                                      </p:cBhvr>
                                      <p:to>
                                        <p:strVal val="visible"/>
                                      </p:to>
                                    </p:set>
                                    <p:animEffect transition="in" filter="fade">
                                      <p:cBhvr>
                                        <p:cTn id="48" dur="500"/>
                                        <p:tgtEl>
                                          <p:spTgt spid="64">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500"/>
                                        <p:tgtEl>
                                          <p:spTgt spid="28"/>
                                        </p:tgtEl>
                                      </p:cBhvr>
                                    </p:animEffect>
                                  </p:childTnLst>
                                </p:cTn>
                              </p:par>
                              <p:par>
                                <p:cTn id="54" presetID="10"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500"/>
                                        <p:tgtEl>
                                          <p:spTgt spid="29"/>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500"/>
                                        <p:tgtEl>
                                          <p:spTgt spid="36"/>
                                        </p:tgtEl>
                                      </p:cBhvr>
                                    </p:animEffect>
                                  </p:childTnLst>
                                </p:cTn>
                              </p:par>
                              <p:par>
                                <p:cTn id="66" presetID="10" presetClass="entr" presetSubtype="0"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par>
                                <p:cTn id="72" presetID="10" presetClass="entr" presetSubtype="0" fill="hold" nodeType="with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500"/>
                                        <p:tgtEl>
                                          <p:spTgt spid="3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500"/>
                                        <p:tgtEl>
                                          <p:spTgt spid="44"/>
                                        </p:tgtEl>
                                      </p:cBhvr>
                                    </p:animEffect>
                                  </p:childTnLst>
                                </p:cTn>
                              </p:par>
                              <p:par>
                                <p:cTn id="78" presetID="10" presetClass="entr" presetSubtype="0" fill="hold"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500"/>
                                        <p:tgtEl>
                                          <p:spTgt spid="41"/>
                                        </p:tgtEl>
                                      </p:cBhvr>
                                    </p:animEffect>
                                  </p:childTnLst>
                                </p:cTn>
                              </p:par>
                              <p:par>
                                <p:cTn id="81" presetID="10" presetClass="entr" presetSubtype="0" fill="hold" nodeType="with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fade">
                                      <p:cBhvr>
                                        <p:cTn id="83" dur="500"/>
                                        <p:tgtEl>
                                          <p:spTgt spid="50"/>
                                        </p:tgtEl>
                                      </p:cBhvr>
                                    </p:animEffect>
                                  </p:childTnLst>
                                </p:cTn>
                              </p:par>
                              <p:par>
                                <p:cTn id="84" presetID="10" presetClass="entr" presetSubtype="0" fill="hold" nodeType="with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fade">
                                      <p:cBhvr>
                                        <p:cTn id="86" dur="500"/>
                                        <p:tgtEl>
                                          <p:spTgt spid="57"/>
                                        </p:tgtEl>
                                      </p:cBhvr>
                                    </p:animEffect>
                                  </p:childTnLst>
                                </p:cTn>
                              </p:par>
                              <p:par>
                                <p:cTn id="87" presetID="10"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500"/>
                                        <p:tgtEl>
                                          <p:spTgt spid="59"/>
                                        </p:tgtEl>
                                      </p:cBhvr>
                                    </p:animEffect>
                                  </p:childTnLst>
                                </p:cTn>
                              </p:par>
                              <p:par>
                                <p:cTn id="90" presetID="10" presetClass="entr" presetSubtype="0" fill="hold"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500"/>
                                        <p:tgtEl>
                                          <p:spTgt spid="61"/>
                                        </p:tgtEl>
                                      </p:cBhvr>
                                    </p:animEffect>
                                  </p:childTnLst>
                                </p:cTn>
                              </p:par>
                              <p:par>
                                <p:cTn id="93" presetID="10" presetClass="entr" presetSubtype="0" fill="hold" nodeType="with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fade">
                                      <p:cBhvr>
                                        <p:cTn id="95" dur="500"/>
                                        <p:tgtEl>
                                          <p:spTgt spid="63"/>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3">
                                            <p:txEl>
                                              <p:pRg st="0" end="0"/>
                                            </p:txEl>
                                          </p:spTgt>
                                        </p:tgtEl>
                                        <p:attrNameLst>
                                          <p:attrName>style.visibility</p:attrName>
                                        </p:attrNameLst>
                                      </p:cBhvr>
                                      <p:to>
                                        <p:strVal val="visible"/>
                                      </p:to>
                                    </p:set>
                                    <p:animEffect transition="in" filter="fade">
                                      <p:cBhvr>
                                        <p:cTn id="100" dur="500"/>
                                        <p:tgtEl>
                                          <p:spTgt spid="3">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3">
                                            <p:txEl>
                                              <p:pRg st="1" end="1"/>
                                            </p:txEl>
                                          </p:spTgt>
                                        </p:tgtEl>
                                        <p:attrNameLst>
                                          <p:attrName>style.visibility</p:attrName>
                                        </p:attrNameLst>
                                      </p:cBhvr>
                                      <p:to>
                                        <p:strVal val="visible"/>
                                      </p:to>
                                    </p:set>
                                    <p:animEffect transition="in" filter="fade">
                                      <p:cBhvr>
                                        <p:cTn id="10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8" grpId="0" animBg="1"/>
      <p:bldP spid="32" grpId="0" animBg="1"/>
      <p:bldP spid="36" grpId="0" animBg="1"/>
      <p:bldP spid="40" grpId="0" animBg="1"/>
      <p:bldP spid="44" grpId="0" animBg="1"/>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 union(x, y)</a:t>
            </a:r>
          </a:p>
        </p:txBody>
      </p:sp>
      <p:sp>
        <p:nvSpPr>
          <p:cNvPr id="3" name="Content Placeholder 2"/>
          <p:cNvSpPr>
            <a:spLocks noGrp="1"/>
          </p:cNvSpPr>
          <p:nvPr>
            <p:ph idx="1"/>
          </p:nvPr>
        </p:nvSpPr>
        <p:spPr>
          <a:xfrm>
            <a:off x="429502" y="7004577"/>
            <a:ext cx="11187258" cy="4845504"/>
          </a:xfrm>
        </p:spPr>
        <p:txBody>
          <a:bodyPr/>
          <a:lstStyle/>
          <a:p>
            <a:r>
              <a:rPr lang="en-US" dirty="0"/>
              <a:t>Runtime</a:t>
            </a:r>
          </a:p>
          <a:p>
            <a:r>
              <a:rPr lang="en-US" dirty="0"/>
              <a:t>Call </a:t>
            </a:r>
            <a:r>
              <a:rPr lang="en-US" dirty="0" err="1"/>
              <a:t>findSet</a:t>
            </a:r>
            <a:r>
              <a:rPr lang="en-US" dirty="0"/>
              <a:t> on both x and y</a:t>
            </a:r>
          </a:p>
          <a:p>
            <a:r>
              <a:rPr lang="en-US" dirty="0"/>
              <a:t>Figure out where to add y into x</a:t>
            </a:r>
          </a:p>
          <a:p>
            <a:r>
              <a:rPr lang="en-US" dirty="0"/>
              <a:t>Worst case runtime?</a:t>
            </a:r>
          </a:p>
          <a:p>
            <a:r>
              <a:rPr lang="en-US" dirty="0"/>
              <a:t>O(n)</a:t>
            </a:r>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24</a:t>
            </a:fld>
            <a:endParaRPr lang="en-US"/>
          </a:p>
        </p:txBody>
      </p:sp>
      <p:sp>
        <p:nvSpPr>
          <p:cNvPr id="6" name="Content Placeholder 2"/>
          <p:cNvSpPr txBox="1">
            <a:spLocks/>
          </p:cNvSpPr>
          <p:nvPr/>
        </p:nvSpPr>
        <p:spPr>
          <a:xfrm>
            <a:off x="298173" y="1545702"/>
            <a:ext cx="2079167" cy="320298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400" dirty="0">
                <a:latin typeface="Courier New" panose="02070309020205020404" pitchFamily="49" charset="0"/>
                <a:cs typeface="Courier New" panose="02070309020205020404" pitchFamily="49" charset="0"/>
              </a:rPr>
              <a:t>union(3, 5)</a:t>
            </a:r>
          </a:p>
        </p:txBody>
      </p:sp>
      <p:sp>
        <p:nvSpPr>
          <p:cNvPr id="7" name="Rectangle 6"/>
          <p:cNvSpPr/>
          <p:nvPr/>
        </p:nvSpPr>
        <p:spPr>
          <a:xfrm>
            <a:off x="3385520" y="1357503"/>
            <a:ext cx="5929410" cy="3531368"/>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650254" y="1591521"/>
            <a:ext cx="255198" cy="261610"/>
            <a:chOff x="4033946" y="330026"/>
            <a:chExt cx="369435" cy="378718"/>
          </a:xfrm>
        </p:grpSpPr>
        <p:sp>
          <p:nvSpPr>
            <p:cNvPr id="9" name="Oval 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33946" y="330026"/>
              <a:ext cx="369435" cy="378718"/>
            </a:xfrm>
            <a:prstGeom prst="rect">
              <a:avLst/>
            </a:prstGeom>
            <a:noFill/>
          </p:spPr>
          <p:txBody>
            <a:bodyPr wrap="square" rtlCol="0">
              <a:spAutoFit/>
            </a:bodyPr>
            <a:lstStyle/>
            <a:p>
              <a:r>
                <a:rPr lang="en-US" sz="1100" dirty="0"/>
                <a:t>0</a:t>
              </a:r>
            </a:p>
          </p:txBody>
        </p:sp>
      </p:grpSp>
      <p:sp>
        <p:nvSpPr>
          <p:cNvPr id="11" name="Rounded Rectangle 10"/>
          <p:cNvSpPr/>
          <p:nvPr/>
        </p:nvSpPr>
        <p:spPr>
          <a:xfrm>
            <a:off x="3497167"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692292" y="1591521"/>
            <a:ext cx="255198" cy="261610"/>
            <a:chOff x="4033946" y="330026"/>
            <a:chExt cx="369435" cy="378718"/>
          </a:xfrm>
        </p:grpSpPr>
        <p:sp>
          <p:nvSpPr>
            <p:cNvPr id="13" name="Oval 1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033946" y="330026"/>
              <a:ext cx="369435" cy="378718"/>
            </a:xfrm>
            <a:prstGeom prst="rect">
              <a:avLst/>
            </a:prstGeom>
            <a:noFill/>
          </p:spPr>
          <p:txBody>
            <a:bodyPr wrap="square" rtlCol="0">
              <a:spAutoFit/>
            </a:bodyPr>
            <a:lstStyle/>
            <a:p>
              <a:r>
                <a:rPr lang="en-US" sz="1100" dirty="0"/>
                <a:t>1</a:t>
              </a:r>
            </a:p>
          </p:txBody>
        </p:sp>
      </p:grpSp>
      <p:sp>
        <p:nvSpPr>
          <p:cNvPr id="15" name="Rounded Rectangle 14"/>
          <p:cNvSpPr/>
          <p:nvPr/>
        </p:nvSpPr>
        <p:spPr>
          <a:xfrm>
            <a:off x="4539205"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734330" y="1591521"/>
            <a:ext cx="255198" cy="261610"/>
            <a:chOff x="4033946" y="330026"/>
            <a:chExt cx="369435" cy="378718"/>
          </a:xfrm>
        </p:grpSpPr>
        <p:sp>
          <p:nvSpPr>
            <p:cNvPr id="17" name="Oval 1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33946" y="330026"/>
              <a:ext cx="369435" cy="378718"/>
            </a:xfrm>
            <a:prstGeom prst="rect">
              <a:avLst/>
            </a:prstGeom>
            <a:noFill/>
          </p:spPr>
          <p:txBody>
            <a:bodyPr wrap="square" rtlCol="0">
              <a:spAutoFit/>
            </a:bodyPr>
            <a:lstStyle/>
            <a:p>
              <a:r>
                <a:rPr lang="en-US" sz="1100" dirty="0"/>
                <a:t>2</a:t>
              </a:r>
            </a:p>
          </p:txBody>
        </p:sp>
      </p:grpSp>
      <p:sp>
        <p:nvSpPr>
          <p:cNvPr id="19" name="Rounded Rectangle 18"/>
          <p:cNvSpPr/>
          <p:nvPr/>
        </p:nvSpPr>
        <p:spPr>
          <a:xfrm>
            <a:off x="5581243"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762363" y="1591521"/>
            <a:ext cx="255198" cy="261610"/>
            <a:chOff x="4033946" y="330026"/>
            <a:chExt cx="369435" cy="378718"/>
          </a:xfrm>
        </p:grpSpPr>
        <p:sp>
          <p:nvSpPr>
            <p:cNvPr id="21" name="Oval 2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33946" y="330026"/>
              <a:ext cx="369435" cy="378718"/>
            </a:xfrm>
            <a:prstGeom prst="rect">
              <a:avLst/>
            </a:prstGeom>
            <a:noFill/>
          </p:spPr>
          <p:txBody>
            <a:bodyPr wrap="square" rtlCol="0">
              <a:spAutoFit/>
            </a:bodyPr>
            <a:lstStyle/>
            <a:p>
              <a:r>
                <a:rPr lang="en-US" sz="1100" dirty="0"/>
                <a:t>3</a:t>
              </a:r>
            </a:p>
          </p:txBody>
        </p:sp>
      </p:grpSp>
      <p:sp>
        <p:nvSpPr>
          <p:cNvPr id="23" name="Rounded Rectangle 22"/>
          <p:cNvSpPr/>
          <p:nvPr/>
        </p:nvSpPr>
        <p:spPr>
          <a:xfrm>
            <a:off x="6609276"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7790396" y="1591521"/>
            <a:ext cx="255198" cy="261610"/>
            <a:chOff x="4033946" y="330026"/>
            <a:chExt cx="369435" cy="378718"/>
          </a:xfrm>
        </p:grpSpPr>
        <p:sp>
          <p:nvSpPr>
            <p:cNvPr id="25" name="Oval 24"/>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033946" y="330026"/>
              <a:ext cx="369435" cy="378718"/>
            </a:xfrm>
            <a:prstGeom prst="rect">
              <a:avLst/>
            </a:prstGeom>
            <a:noFill/>
          </p:spPr>
          <p:txBody>
            <a:bodyPr wrap="square" rtlCol="0">
              <a:spAutoFit/>
            </a:bodyPr>
            <a:lstStyle/>
            <a:p>
              <a:r>
                <a:rPr lang="en-US" sz="1100" dirty="0"/>
                <a:t>4</a:t>
              </a:r>
            </a:p>
          </p:txBody>
        </p:sp>
      </p:grpSp>
      <p:sp>
        <p:nvSpPr>
          <p:cNvPr id="27" name="Rounded Rectangle 26"/>
          <p:cNvSpPr/>
          <p:nvPr/>
        </p:nvSpPr>
        <p:spPr>
          <a:xfrm>
            <a:off x="7637309"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8818429" y="1591521"/>
            <a:ext cx="255198" cy="261610"/>
            <a:chOff x="4033946" y="330026"/>
            <a:chExt cx="369435" cy="378718"/>
          </a:xfrm>
        </p:grpSpPr>
        <p:sp>
          <p:nvSpPr>
            <p:cNvPr id="29" name="Oval 2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033946" y="330026"/>
              <a:ext cx="369435" cy="378718"/>
            </a:xfrm>
            <a:prstGeom prst="rect">
              <a:avLst/>
            </a:prstGeom>
            <a:noFill/>
          </p:spPr>
          <p:txBody>
            <a:bodyPr wrap="square" rtlCol="0">
              <a:spAutoFit/>
            </a:bodyPr>
            <a:lstStyle/>
            <a:p>
              <a:r>
                <a:rPr lang="en-US" sz="1100" dirty="0"/>
                <a:t>5</a:t>
              </a:r>
            </a:p>
          </p:txBody>
        </p:sp>
      </p:grpSp>
      <p:sp>
        <p:nvSpPr>
          <p:cNvPr id="31" name="Rounded Rectangle 30"/>
          <p:cNvSpPr/>
          <p:nvPr/>
        </p:nvSpPr>
        <p:spPr>
          <a:xfrm>
            <a:off x="8665342"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3385519" y="1073362"/>
            <a:ext cx="1011815"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forest</a:t>
            </a:r>
          </a:p>
        </p:txBody>
      </p:sp>
      <p:graphicFrame>
        <p:nvGraphicFramePr>
          <p:cNvPr id="33" name="Table 32"/>
          <p:cNvGraphicFramePr>
            <a:graphicFrameLocks noGrp="1"/>
          </p:cNvGraphicFramePr>
          <p:nvPr/>
        </p:nvGraphicFramePr>
        <p:xfrm>
          <a:off x="3385519" y="5108591"/>
          <a:ext cx="2793498" cy="741680"/>
        </p:xfrm>
        <a:graphic>
          <a:graphicData uri="http://schemas.openxmlformats.org/drawingml/2006/table">
            <a:tbl>
              <a:tblPr firstRow="1" bandRow="1">
                <a:tableStyleId>{5C22544A-7EE6-4342-B048-85BDC9FD1C3A}</a:tableStyleId>
              </a:tblPr>
              <a:tblGrid>
                <a:gridCol w="465583">
                  <a:extLst>
                    <a:ext uri="{9D8B030D-6E8A-4147-A177-3AD203B41FA5}">
                      <a16:colId xmlns:a16="http://schemas.microsoft.com/office/drawing/2014/main" val="1318496464"/>
                    </a:ext>
                  </a:extLst>
                </a:gridCol>
                <a:gridCol w="465583">
                  <a:extLst>
                    <a:ext uri="{9D8B030D-6E8A-4147-A177-3AD203B41FA5}">
                      <a16:colId xmlns:a16="http://schemas.microsoft.com/office/drawing/2014/main" val="2868499728"/>
                    </a:ext>
                  </a:extLst>
                </a:gridCol>
                <a:gridCol w="465583">
                  <a:extLst>
                    <a:ext uri="{9D8B030D-6E8A-4147-A177-3AD203B41FA5}">
                      <a16:colId xmlns:a16="http://schemas.microsoft.com/office/drawing/2014/main" val="1227844157"/>
                    </a:ext>
                  </a:extLst>
                </a:gridCol>
                <a:gridCol w="465583">
                  <a:extLst>
                    <a:ext uri="{9D8B030D-6E8A-4147-A177-3AD203B41FA5}">
                      <a16:colId xmlns:a16="http://schemas.microsoft.com/office/drawing/2014/main" val="3842253647"/>
                    </a:ext>
                  </a:extLst>
                </a:gridCol>
                <a:gridCol w="465583">
                  <a:extLst>
                    <a:ext uri="{9D8B030D-6E8A-4147-A177-3AD203B41FA5}">
                      <a16:colId xmlns:a16="http://schemas.microsoft.com/office/drawing/2014/main" val="3820628638"/>
                    </a:ext>
                  </a:extLst>
                </a:gridCol>
                <a:gridCol w="465583">
                  <a:extLst>
                    <a:ext uri="{9D8B030D-6E8A-4147-A177-3AD203B41FA5}">
                      <a16:colId xmlns:a16="http://schemas.microsoft.com/office/drawing/2014/main" val="1754627560"/>
                    </a:ext>
                  </a:extLst>
                </a:gridCol>
              </a:tblGrid>
              <a:tr h="370840">
                <a:tc>
                  <a:txBody>
                    <a:bodyPr/>
                    <a:lstStyle/>
                    <a:p>
                      <a:pPr algn="ctr"/>
                      <a:r>
                        <a:rPr lang="en-US" dirty="0">
                          <a:solidFill>
                            <a:srgbClr val="4C3282"/>
                          </a:solidFill>
                        </a:rPr>
                        <a:t>0</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5</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031689"/>
                  </a:ext>
                </a:extLst>
              </a:tr>
              <a:tr h="370840">
                <a:tc>
                  <a:txBody>
                    <a:bodyPr/>
                    <a:lstStyle/>
                    <a:p>
                      <a:pPr algn="ctr"/>
                      <a:r>
                        <a:rPr lang="en-US" dirty="0">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165765"/>
                  </a:ext>
                </a:extLst>
              </a:tr>
            </a:tbl>
          </a:graphicData>
        </a:graphic>
      </p:graphicFrame>
      <p:grpSp>
        <p:nvGrpSpPr>
          <p:cNvPr id="40" name="Group 39"/>
          <p:cNvGrpSpPr/>
          <p:nvPr/>
        </p:nvGrpSpPr>
        <p:grpSpPr>
          <a:xfrm>
            <a:off x="9410258" y="98525"/>
            <a:ext cx="2875768" cy="2730663"/>
            <a:chOff x="4657189" y="1455063"/>
            <a:chExt cx="2875768" cy="2730663"/>
          </a:xfrm>
        </p:grpSpPr>
        <p:grpSp>
          <p:nvGrpSpPr>
            <p:cNvPr id="41" name="Group 40">
              <a:extLst>
                <a:ext uri="{FF2B5EF4-FFF2-40B4-BE49-F238E27FC236}">
                  <a16:creationId xmlns:a16="http://schemas.microsoft.com/office/drawing/2014/main" id="{57FC7A32-7A63-4FE5-9E50-639B4DFB69C7}"/>
                </a:ext>
              </a:extLst>
            </p:cNvPr>
            <p:cNvGrpSpPr/>
            <p:nvPr/>
          </p:nvGrpSpPr>
          <p:grpSpPr>
            <a:xfrm>
              <a:off x="4657189" y="1455063"/>
              <a:ext cx="2875768" cy="2730663"/>
              <a:chOff x="908858" y="1530095"/>
              <a:chExt cx="2875768" cy="2730663"/>
            </a:xfrm>
          </p:grpSpPr>
          <p:sp>
            <p:nvSpPr>
              <p:cNvPr id="43" name="Rectangle 42">
                <a:extLst>
                  <a:ext uri="{FF2B5EF4-FFF2-40B4-BE49-F238E27FC236}">
                    <a16:creationId xmlns:a16="http://schemas.microsoft.com/office/drawing/2014/main" id="{51A682CF-900F-4DAB-84AF-9AF93E9E4E1F}"/>
                  </a:ext>
                </a:extLst>
              </p:cNvPr>
              <p:cNvSpPr/>
              <p:nvPr/>
            </p:nvSpPr>
            <p:spPr>
              <a:xfrm>
                <a:off x="908858" y="2061556"/>
                <a:ext cx="2643837" cy="219920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CD77848-44AE-444C-AE19-CCD4729DC73B}"/>
                  </a:ext>
                </a:extLst>
              </p:cNvPr>
              <p:cNvSpPr/>
              <p:nvPr/>
            </p:nvSpPr>
            <p:spPr>
              <a:xfrm>
                <a:off x="908858" y="1530095"/>
                <a:ext cx="264383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TreeDisjointSet</a:t>
                </a:r>
                <a:r>
                  <a:rPr lang="en-US" dirty="0"/>
                  <a:t>&lt;E&gt;</a:t>
                </a:r>
              </a:p>
            </p:txBody>
          </p:sp>
          <p:sp>
            <p:nvSpPr>
              <p:cNvPr id="45" name="TextBox 44">
                <a:extLst>
                  <a:ext uri="{FF2B5EF4-FFF2-40B4-BE49-F238E27FC236}">
                    <a16:creationId xmlns:a16="http://schemas.microsoft.com/office/drawing/2014/main" id="{E9CE222C-B89E-4DD7-9428-9E0F8778691A}"/>
                  </a:ext>
                </a:extLst>
              </p:cNvPr>
              <p:cNvSpPr txBox="1"/>
              <p:nvPr/>
            </p:nvSpPr>
            <p:spPr>
              <a:xfrm>
                <a:off x="1000658" y="2989717"/>
                <a:ext cx="2552037" cy="577081"/>
              </a:xfrm>
              <a:prstGeom prst="rect">
                <a:avLst/>
              </a:prstGeom>
              <a:noFill/>
            </p:spPr>
            <p:txBody>
              <a:bodyPr wrap="square" rtlCol="0">
                <a:spAutoFit/>
              </a:bodyPr>
              <a:lstStyle/>
              <a:p>
                <a:r>
                  <a:rPr lang="en-US" sz="1050" dirty="0" err="1">
                    <a:solidFill>
                      <a:srgbClr val="4C3282"/>
                    </a:solidFill>
                    <a:latin typeface="Courier New" panose="02070309020205020404" pitchFamily="49" charset="0"/>
                    <a:cs typeface="Courier New" panose="02070309020205020404" pitchFamily="49" charset="0"/>
                  </a:rPr>
                  <a:t>makeSet</a:t>
                </a:r>
                <a:r>
                  <a:rPr lang="en-US" sz="1050" dirty="0">
                    <a:solidFill>
                      <a:srgbClr val="4C3282"/>
                    </a:solidFill>
                    <a:latin typeface="Courier New" panose="02070309020205020404" pitchFamily="49" charset="0"/>
                    <a:cs typeface="Courier New" panose="02070309020205020404" pitchFamily="49" charset="0"/>
                  </a:rPr>
                  <a:t>(x)</a:t>
                </a:r>
                <a:r>
                  <a:rPr lang="en-US" sz="1050" dirty="0">
                    <a:latin typeface="Courier New" panose="02070309020205020404" pitchFamily="49" charset="0"/>
                    <a:cs typeface="Courier New" panose="02070309020205020404" pitchFamily="49" charset="0"/>
                  </a:rPr>
                  <a:t>-create a new tree of size 1 and add to our forest</a:t>
                </a:r>
              </a:p>
            </p:txBody>
          </p:sp>
          <p:sp>
            <p:nvSpPr>
              <p:cNvPr id="46" name="TextBox 45">
                <a:extLst>
                  <a:ext uri="{FF2B5EF4-FFF2-40B4-BE49-F238E27FC236}">
                    <a16:creationId xmlns:a16="http://schemas.microsoft.com/office/drawing/2014/main" id="{0D621558-FDAD-47DB-814E-2B675AECF2DF}"/>
                  </a:ext>
                </a:extLst>
              </p:cNvPr>
              <p:cNvSpPr txBox="1"/>
              <p:nvPr/>
            </p:nvSpPr>
            <p:spPr>
              <a:xfrm>
                <a:off x="928946" y="2009522"/>
                <a:ext cx="2035232" cy="307777"/>
              </a:xfrm>
              <a:prstGeom prst="rect">
                <a:avLst/>
              </a:prstGeom>
              <a:noFill/>
            </p:spPr>
            <p:txBody>
              <a:bodyPr wrap="square" rtlCol="0">
                <a:spAutoFit/>
              </a:bodyPr>
              <a:lstStyle/>
              <a:p>
                <a:r>
                  <a:rPr lang="en-US" sz="1400" b="1" dirty="0">
                    <a:solidFill>
                      <a:srgbClr val="B6A479"/>
                    </a:solidFill>
                  </a:rPr>
                  <a:t>state</a:t>
                </a:r>
              </a:p>
            </p:txBody>
          </p:sp>
          <p:sp>
            <p:nvSpPr>
              <p:cNvPr id="47" name="TextBox 46">
                <a:extLst>
                  <a:ext uri="{FF2B5EF4-FFF2-40B4-BE49-F238E27FC236}">
                    <a16:creationId xmlns:a16="http://schemas.microsoft.com/office/drawing/2014/main" id="{4D5EC453-8CE5-4E2D-AA80-C28ED5A0C42B}"/>
                  </a:ext>
                </a:extLst>
              </p:cNvPr>
              <p:cNvSpPr txBox="1"/>
              <p:nvPr/>
            </p:nvSpPr>
            <p:spPr>
              <a:xfrm>
                <a:off x="928946" y="2736354"/>
                <a:ext cx="2035232" cy="307777"/>
              </a:xfrm>
              <a:prstGeom prst="rect">
                <a:avLst/>
              </a:prstGeom>
              <a:noFill/>
            </p:spPr>
            <p:txBody>
              <a:bodyPr wrap="square" rtlCol="0">
                <a:spAutoFit/>
              </a:bodyPr>
              <a:lstStyle/>
              <a:p>
                <a:r>
                  <a:rPr lang="en-US" sz="1400" b="1" dirty="0">
                    <a:solidFill>
                      <a:srgbClr val="B6A479"/>
                    </a:solidFill>
                  </a:rPr>
                  <a:t>behavior</a:t>
                </a:r>
              </a:p>
            </p:txBody>
          </p:sp>
          <p:sp>
            <p:nvSpPr>
              <p:cNvPr id="48" name="TextBox 47">
                <a:extLst>
                  <a:ext uri="{FF2B5EF4-FFF2-40B4-BE49-F238E27FC236}">
                    <a16:creationId xmlns:a16="http://schemas.microsoft.com/office/drawing/2014/main" id="{0D68F3C8-8489-45F2-9149-44F48EDD0B95}"/>
                  </a:ext>
                </a:extLst>
              </p:cNvPr>
              <p:cNvSpPr txBox="1"/>
              <p:nvPr/>
            </p:nvSpPr>
            <p:spPr>
              <a:xfrm>
                <a:off x="994899" y="2216644"/>
                <a:ext cx="2356996" cy="253916"/>
              </a:xfrm>
              <a:prstGeom prst="rect">
                <a:avLst/>
              </a:prstGeom>
              <a:noFill/>
            </p:spPr>
            <p:txBody>
              <a:bodyPr wrap="square" rtlCol="0">
                <a:spAutoFit/>
              </a:bodyPr>
              <a:lstStyle/>
              <a:p>
                <a:r>
                  <a:rPr lang="en-US" sz="1050" dirty="0">
                    <a:latin typeface="Courier New" panose="02070309020205020404" pitchFamily="49" charset="0"/>
                    <a:cs typeface="Courier New" panose="02070309020205020404" pitchFamily="49" charset="0"/>
                  </a:rPr>
                  <a:t>Collection&lt;</a:t>
                </a:r>
                <a:r>
                  <a:rPr lang="en-US" sz="1050" dirty="0" err="1">
                    <a:latin typeface="Courier New" panose="02070309020205020404" pitchFamily="49" charset="0"/>
                    <a:cs typeface="Courier New" panose="02070309020205020404" pitchFamily="49" charset="0"/>
                  </a:rPr>
                  <a:t>TreeSet</a:t>
                </a:r>
                <a:r>
                  <a:rPr lang="en-US" sz="1050" dirty="0">
                    <a:latin typeface="Courier New" panose="02070309020205020404" pitchFamily="49" charset="0"/>
                    <a:cs typeface="Courier New" panose="02070309020205020404" pitchFamily="49" charset="0"/>
                  </a:rPr>
                  <a:t>&gt; forest</a:t>
                </a:r>
              </a:p>
            </p:txBody>
          </p:sp>
          <p:sp>
            <p:nvSpPr>
              <p:cNvPr id="49" name="TextBox 48">
                <a:extLst>
                  <a:ext uri="{FF2B5EF4-FFF2-40B4-BE49-F238E27FC236}">
                    <a16:creationId xmlns:a16="http://schemas.microsoft.com/office/drawing/2014/main" id="{C29B6314-036C-40E7-9BE3-8A3E951C5B9E}"/>
                  </a:ext>
                </a:extLst>
              </p:cNvPr>
              <p:cNvSpPr txBox="1"/>
              <p:nvPr/>
            </p:nvSpPr>
            <p:spPr>
              <a:xfrm>
                <a:off x="994899" y="3474305"/>
                <a:ext cx="2789727" cy="430887"/>
              </a:xfrm>
              <a:prstGeom prst="rect">
                <a:avLst/>
              </a:prstGeom>
              <a:noFill/>
            </p:spPr>
            <p:txBody>
              <a:bodyPr wrap="square" rtlCol="0">
                <a:spAutoFit/>
              </a:bodyPr>
              <a:lstStyle/>
              <a:p>
                <a:r>
                  <a:rPr lang="en-US" sz="1050" dirty="0" err="1">
                    <a:solidFill>
                      <a:srgbClr val="4C3282"/>
                    </a:solidFill>
                    <a:latin typeface="Courier New" panose="02070309020205020404" pitchFamily="49" charset="0"/>
                    <a:cs typeface="Courier New" panose="02070309020205020404" pitchFamily="49" charset="0"/>
                  </a:rPr>
                  <a:t>findSet</a:t>
                </a:r>
                <a:r>
                  <a:rPr lang="en-US" sz="1050" dirty="0">
                    <a:solidFill>
                      <a:srgbClr val="4C3282"/>
                    </a:solidFill>
                    <a:latin typeface="Courier New" panose="02070309020205020404" pitchFamily="49" charset="0"/>
                    <a:cs typeface="Courier New" panose="02070309020205020404" pitchFamily="49" charset="0"/>
                  </a:rPr>
                  <a:t>(x)</a:t>
                </a:r>
                <a:r>
                  <a:rPr lang="en-US" sz="1050" dirty="0">
                    <a:latin typeface="Courier New" panose="02070309020205020404" pitchFamily="49" charset="0"/>
                    <a:cs typeface="Courier New" panose="02070309020205020404" pitchFamily="49" charset="0"/>
                  </a:rPr>
                  <a:t>-locates node with x and moves up tree to find root</a:t>
                </a:r>
              </a:p>
            </p:txBody>
          </p:sp>
          <p:sp>
            <p:nvSpPr>
              <p:cNvPr id="50" name="TextBox 49">
                <a:extLst>
                  <a:ext uri="{FF2B5EF4-FFF2-40B4-BE49-F238E27FC236}">
                    <a16:creationId xmlns:a16="http://schemas.microsoft.com/office/drawing/2014/main" id="{C767EA58-D588-47E7-A44F-A018FB2B1757}"/>
                  </a:ext>
                </a:extLst>
              </p:cNvPr>
              <p:cNvSpPr txBox="1"/>
              <p:nvPr/>
            </p:nvSpPr>
            <p:spPr>
              <a:xfrm>
                <a:off x="994899" y="3829871"/>
                <a:ext cx="2694399" cy="430887"/>
              </a:xfrm>
              <a:prstGeom prst="rect">
                <a:avLst/>
              </a:prstGeom>
              <a:noFill/>
            </p:spPr>
            <p:txBody>
              <a:bodyPr wrap="square" rtlCol="0">
                <a:spAutoFit/>
              </a:bodyPr>
              <a:lstStyle/>
              <a:p>
                <a:r>
                  <a:rPr lang="en-US" sz="1050" dirty="0">
                    <a:solidFill>
                      <a:srgbClr val="4C3282"/>
                    </a:solidFill>
                    <a:latin typeface="Courier New" panose="02070309020205020404" pitchFamily="49" charset="0"/>
                    <a:cs typeface="Courier New" panose="02070309020205020404" pitchFamily="49" charset="0"/>
                  </a:rPr>
                  <a:t>union(x, y)</a:t>
                </a:r>
                <a:r>
                  <a:rPr lang="en-US" sz="1050" dirty="0">
                    <a:latin typeface="Courier New" panose="02070309020205020404" pitchFamily="49" charset="0"/>
                    <a:cs typeface="Courier New" panose="02070309020205020404" pitchFamily="49" charset="0"/>
                  </a:rPr>
                  <a:t>-append tree with y as a child of tree with x </a:t>
                </a:r>
              </a:p>
            </p:txBody>
          </p:sp>
        </p:grpSp>
        <p:sp>
          <p:nvSpPr>
            <p:cNvPr id="42" name="TextBox 41">
              <a:extLst>
                <a:ext uri="{FF2B5EF4-FFF2-40B4-BE49-F238E27FC236}">
                  <a16:creationId xmlns:a16="http://schemas.microsoft.com/office/drawing/2014/main" id="{0D68F3C8-8489-45F2-9149-44F48EDD0B95}"/>
                </a:ext>
              </a:extLst>
            </p:cNvPr>
            <p:cNvSpPr txBox="1"/>
            <p:nvPr/>
          </p:nvSpPr>
          <p:spPr>
            <a:xfrm>
              <a:off x="4743230" y="2331065"/>
              <a:ext cx="2433509" cy="415498"/>
            </a:xfrm>
            <a:prstGeom prst="rect">
              <a:avLst/>
            </a:prstGeom>
            <a:noFill/>
          </p:spPr>
          <p:txBody>
            <a:bodyPr wrap="square" rtlCol="0">
              <a:spAutoFit/>
            </a:bodyPr>
            <a:lstStyle/>
            <a:p>
              <a:r>
                <a:rPr lang="en-US" sz="1050" dirty="0">
                  <a:latin typeface="Courier New" panose="02070309020205020404" pitchFamily="49" charset="0"/>
                  <a:cs typeface="Courier New" panose="02070309020205020404" pitchFamily="49" charset="0"/>
                </a:rPr>
                <a:t>Dictionary&lt;</a:t>
              </a:r>
              <a:r>
                <a:rPr lang="en-US" sz="1050" dirty="0" err="1">
                  <a:latin typeface="Courier New" panose="02070309020205020404" pitchFamily="49" charset="0"/>
                  <a:cs typeface="Courier New" panose="02070309020205020404" pitchFamily="49" charset="0"/>
                </a:rPr>
                <a:t>NodeValues</a:t>
              </a: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NodeLocations</a:t>
              </a:r>
              <a:r>
                <a:rPr lang="en-US" sz="1050" dirty="0">
                  <a:latin typeface="Courier New" panose="02070309020205020404" pitchFamily="49" charset="0"/>
                  <a:cs typeface="Courier New" panose="02070309020205020404" pitchFamily="49" charset="0"/>
                </a:rPr>
                <a:t>&gt; </a:t>
              </a:r>
              <a:r>
                <a:rPr lang="en-US" sz="1050" dirty="0" err="1">
                  <a:latin typeface="Courier New" panose="02070309020205020404" pitchFamily="49" charset="0"/>
                  <a:cs typeface="Courier New" panose="02070309020205020404" pitchFamily="49" charset="0"/>
                </a:rPr>
                <a:t>nodeInventory</a:t>
              </a:r>
              <a:endParaRPr lang="en-US" sz="1050" dirty="0">
                <a:latin typeface="Courier New" panose="02070309020205020404" pitchFamily="49" charset="0"/>
                <a:cs typeface="Courier New" panose="02070309020205020404" pitchFamily="49" charset="0"/>
              </a:endParaRPr>
            </a:p>
          </p:txBody>
        </p:sp>
      </p:grpSp>
      <p:cxnSp>
        <p:nvCxnSpPr>
          <p:cNvPr id="52" name="Curved Connector 51"/>
          <p:cNvCxnSpPr>
            <a:stCxn id="30" idx="2"/>
            <a:endCxn id="22" idx="2"/>
          </p:cNvCxnSpPr>
          <p:nvPr/>
        </p:nvCxnSpPr>
        <p:spPr>
          <a:xfrm rot="5400000">
            <a:off x="7917995" y="825098"/>
            <a:ext cx="12700" cy="2056066"/>
          </a:xfrm>
          <a:prstGeom prst="curvedConnector3">
            <a:avLst>
              <a:gd name="adj1" fmla="val 3439598"/>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885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 union(x, y)</a:t>
            </a:r>
          </a:p>
        </p:txBody>
      </p:sp>
      <p:sp>
        <p:nvSpPr>
          <p:cNvPr id="3" name="Content Placeholder 2"/>
          <p:cNvSpPr>
            <a:spLocks noGrp="1"/>
          </p:cNvSpPr>
          <p:nvPr>
            <p:ph idx="1"/>
          </p:nvPr>
        </p:nvSpPr>
        <p:spPr>
          <a:xfrm>
            <a:off x="121672" y="7086191"/>
            <a:ext cx="11187258" cy="4845504"/>
          </a:xfrm>
        </p:spPr>
        <p:txBody>
          <a:bodyPr/>
          <a:lstStyle/>
          <a:p>
            <a:r>
              <a:rPr lang="en-US" dirty="0"/>
              <a:t>Runtime</a:t>
            </a:r>
          </a:p>
          <a:p>
            <a:r>
              <a:rPr lang="en-US" dirty="0"/>
              <a:t>Call </a:t>
            </a:r>
            <a:r>
              <a:rPr lang="en-US" dirty="0" err="1"/>
              <a:t>findSet</a:t>
            </a:r>
            <a:r>
              <a:rPr lang="en-US" dirty="0"/>
              <a:t> on both x and y</a:t>
            </a:r>
          </a:p>
          <a:p>
            <a:r>
              <a:rPr lang="en-US" dirty="0"/>
              <a:t>Figure out where to add y into x</a:t>
            </a:r>
          </a:p>
          <a:p>
            <a:r>
              <a:rPr lang="en-US" dirty="0"/>
              <a:t>Worst case runtime?</a:t>
            </a:r>
          </a:p>
          <a:p>
            <a:r>
              <a:rPr lang="en-US" dirty="0"/>
              <a:t>O(n)</a:t>
            </a:r>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25</a:t>
            </a:fld>
            <a:endParaRPr lang="en-US"/>
          </a:p>
        </p:txBody>
      </p:sp>
      <p:sp>
        <p:nvSpPr>
          <p:cNvPr id="6" name="Content Placeholder 2"/>
          <p:cNvSpPr txBox="1">
            <a:spLocks/>
          </p:cNvSpPr>
          <p:nvPr/>
        </p:nvSpPr>
        <p:spPr>
          <a:xfrm>
            <a:off x="298173" y="1545702"/>
            <a:ext cx="2079167" cy="320298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400" dirty="0">
                <a:latin typeface="Courier New" panose="02070309020205020404" pitchFamily="49" charset="0"/>
                <a:cs typeface="Courier New" panose="02070309020205020404" pitchFamily="49" charset="0"/>
              </a:rPr>
              <a:t>union(3, 5)</a:t>
            </a:r>
          </a:p>
          <a:p>
            <a:r>
              <a:rPr lang="en-US" sz="1400" dirty="0">
                <a:latin typeface="Courier New" panose="02070309020205020404" pitchFamily="49" charset="0"/>
                <a:cs typeface="Courier New" panose="02070309020205020404" pitchFamily="49" charset="0"/>
              </a:rPr>
              <a:t>union(2, 1)</a:t>
            </a:r>
          </a:p>
        </p:txBody>
      </p:sp>
      <p:sp>
        <p:nvSpPr>
          <p:cNvPr id="7" name="Rectangle 6"/>
          <p:cNvSpPr/>
          <p:nvPr/>
        </p:nvSpPr>
        <p:spPr>
          <a:xfrm>
            <a:off x="3385520" y="1357503"/>
            <a:ext cx="5929410" cy="3531368"/>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650254" y="1591521"/>
            <a:ext cx="255198" cy="261610"/>
            <a:chOff x="4033946" y="330026"/>
            <a:chExt cx="369435" cy="378718"/>
          </a:xfrm>
        </p:grpSpPr>
        <p:sp>
          <p:nvSpPr>
            <p:cNvPr id="9" name="Oval 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33946" y="330026"/>
              <a:ext cx="369435" cy="378718"/>
            </a:xfrm>
            <a:prstGeom prst="rect">
              <a:avLst/>
            </a:prstGeom>
            <a:noFill/>
          </p:spPr>
          <p:txBody>
            <a:bodyPr wrap="square" rtlCol="0">
              <a:spAutoFit/>
            </a:bodyPr>
            <a:lstStyle/>
            <a:p>
              <a:r>
                <a:rPr lang="en-US" sz="1100" dirty="0"/>
                <a:t>0</a:t>
              </a:r>
            </a:p>
          </p:txBody>
        </p:sp>
      </p:grpSp>
      <p:sp>
        <p:nvSpPr>
          <p:cNvPr id="11" name="Rounded Rectangle 10"/>
          <p:cNvSpPr/>
          <p:nvPr/>
        </p:nvSpPr>
        <p:spPr>
          <a:xfrm>
            <a:off x="3497167"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4692292" y="1591521"/>
            <a:ext cx="255198" cy="261610"/>
            <a:chOff x="4033946" y="330026"/>
            <a:chExt cx="369435" cy="378718"/>
          </a:xfrm>
        </p:grpSpPr>
        <p:sp>
          <p:nvSpPr>
            <p:cNvPr id="13" name="Oval 1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033946" y="330026"/>
              <a:ext cx="369435" cy="378718"/>
            </a:xfrm>
            <a:prstGeom prst="rect">
              <a:avLst/>
            </a:prstGeom>
            <a:noFill/>
          </p:spPr>
          <p:txBody>
            <a:bodyPr wrap="square" rtlCol="0">
              <a:spAutoFit/>
            </a:bodyPr>
            <a:lstStyle/>
            <a:p>
              <a:r>
                <a:rPr lang="en-US" sz="1100" dirty="0"/>
                <a:t>1</a:t>
              </a:r>
            </a:p>
          </p:txBody>
        </p:sp>
      </p:grpSp>
      <p:sp>
        <p:nvSpPr>
          <p:cNvPr id="15" name="Rounded Rectangle 14"/>
          <p:cNvSpPr/>
          <p:nvPr/>
        </p:nvSpPr>
        <p:spPr>
          <a:xfrm>
            <a:off x="4539205"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734330" y="1591521"/>
            <a:ext cx="255198" cy="261610"/>
            <a:chOff x="4033946" y="330026"/>
            <a:chExt cx="369435" cy="378718"/>
          </a:xfrm>
        </p:grpSpPr>
        <p:sp>
          <p:nvSpPr>
            <p:cNvPr id="17" name="Oval 1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33946" y="330026"/>
              <a:ext cx="369435" cy="378718"/>
            </a:xfrm>
            <a:prstGeom prst="rect">
              <a:avLst/>
            </a:prstGeom>
            <a:noFill/>
          </p:spPr>
          <p:txBody>
            <a:bodyPr wrap="square" rtlCol="0">
              <a:spAutoFit/>
            </a:bodyPr>
            <a:lstStyle/>
            <a:p>
              <a:r>
                <a:rPr lang="en-US" sz="1100" dirty="0"/>
                <a:t>2</a:t>
              </a:r>
            </a:p>
          </p:txBody>
        </p:sp>
      </p:grpSp>
      <p:sp>
        <p:nvSpPr>
          <p:cNvPr id="19" name="Rounded Rectangle 18"/>
          <p:cNvSpPr/>
          <p:nvPr/>
        </p:nvSpPr>
        <p:spPr>
          <a:xfrm>
            <a:off x="5581243"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762363" y="1591521"/>
            <a:ext cx="255198" cy="261610"/>
            <a:chOff x="4033946" y="330026"/>
            <a:chExt cx="369435" cy="378718"/>
          </a:xfrm>
        </p:grpSpPr>
        <p:sp>
          <p:nvSpPr>
            <p:cNvPr id="21" name="Oval 2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33946" y="330026"/>
              <a:ext cx="369435" cy="378718"/>
            </a:xfrm>
            <a:prstGeom prst="rect">
              <a:avLst/>
            </a:prstGeom>
            <a:noFill/>
          </p:spPr>
          <p:txBody>
            <a:bodyPr wrap="square" rtlCol="0">
              <a:spAutoFit/>
            </a:bodyPr>
            <a:lstStyle/>
            <a:p>
              <a:r>
                <a:rPr lang="en-US" sz="1100" dirty="0"/>
                <a:t>3</a:t>
              </a:r>
            </a:p>
          </p:txBody>
        </p:sp>
      </p:grpSp>
      <p:sp>
        <p:nvSpPr>
          <p:cNvPr id="23" name="Rounded Rectangle 22"/>
          <p:cNvSpPr/>
          <p:nvPr/>
        </p:nvSpPr>
        <p:spPr>
          <a:xfrm>
            <a:off x="6609276" y="1407132"/>
            <a:ext cx="561372" cy="1245533"/>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7790396" y="1591521"/>
            <a:ext cx="255198" cy="261610"/>
            <a:chOff x="4033946" y="330026"/>
            <a:chExt cx="369435" cy="378718"/>
          </a:xfrm>
        </p:grpSpPr>
        <p:sp>
          <p:nvSpPr>
            <p:cNvPr id="25" name="Oval 24"/>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033946" y="330026"/>
              <a:ext cx="369435" cy="378718"/>
            </a:xfrm>
            <a:prstGeom prst="rect">
              <a:avLst/>
            </a:prstGeom>
            <a:noFill/>
          </p:spPr>
          <p:txBody>
            <a:bodyPr wrap="square" rtlCol="0">
              <a:spAutoFit/>
            </a:bodyPr>
            <a:lstStyle/>
            <a:p>
              <a:r>
                <a:rPr lang="en-US" sz="1100" dirty="0"/>
                <a:t>4</a:t>
              </a:r>
            </a:p>
          </p:txBody>
        </p:sp>
      </p:grpSp>
      <p:sp>
        <p:nvSpPr>
          <p:cNvPr id="27" name="Rounded Rectangle 26"/>
          <p:cNvSpPr/>
          <p:nvPr/>
        </p:nvSpPr>
        <p:spPr>
          <a:xfrm>
            <a:off x="7637309"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6761208" y="2212012"/>
            <a:ext cx="255198" cy="261610"/>
            <a:chOff x="4033946" y="330026"/>
            <a:chExt cx="369435" cy="378718"/>
          </a:xfrm>
        </p:grpSpPr>
        <p:sp>
          <p:nvSpPr>
            <p:cNvPr id="29" name="Oval 2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033946" y="330026"/>
              <a:ext cx="369435" cy="378718"/>
            </a:xfrm>
            <a:prstGeom prst="rect">
              <a:avLst/>
            </a:prstGeom>
            <a:noFill/>
          </p:spPr>
          <p:txBody>
            <a:bodyPr wrap="square" rtlCol="0">
              <a:spAutoFit/>
            </a:bodyPr>
            <a:lstStyle/>
            <a:p>
              <a:r>
                <a:rPr lang="en-US" sz="1100" dirty="0"/>
                <a:t>5</a:t>
              </a:r>
            </a:p>
          </p:txBody>
        </p:sp>
      </p:grpSp>
      <p:sp>
        <p:nvSpPr>
          <p:cNvPr id="32" name="TextBox 31"/>
          <p:cNvSpPr txBox="1"/>
          <p:nvPr/>
        </p:nvSpPr>
        <p:spPr>
          <a:xfrm>
            <a:off x="3385519" y="1073362"/>
            <a:ext cx="1011815"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forest</a:t>
            </a:r>
          </a:p>
        </p:txBody>
      </p:sp>
      <p:graphicFrame>
        <p:nvGraphicFramePr>
          <p:cNvPr id="33" name="Table 32"/>
          <p:cNvGraphicFramePr>
            <a:graphicFrameLocks noGrp="1"/>
          </p:cNvGraphicFramePr>
          <p:nvPr/>
        </p:nvGraphicFramePr>
        <p:xfrm>
          <a:off x="3385519" y="5108591"/>
          <a:ext cx="2793498" cy="741680"/>
        </p:xfrm>
        <a:graphic>
          <a:graphicData uri="http://schemas.openxmlformats.org/drawingml/2006/table">
            <a:tbl>
              <a:tblPr firstRow="1" bandRow="1">
                <a:tableStyleId>{5C22544A-7EE6-4342-B048-85BDC9FD1C3A}</a:tableStyleId>
              </a:tblPr>
              <a:tblGrid>
                <a:gridCol w="465583">
                  <a:extLst>
                    <a:ext uri="{9D8B030D-6E8A-4147-A177-3AD203B41FA5}">
                      <a16:colId xmlns:a16="http://schemas.microsoft.com/office/drawing/2014/main" val="1318496464"/>
                    </a:ext>
                  </a:extLst>
                </a:gridCol>
                <a:gridCol w="465583">
                  <a:extLst>
                    <a:ext uri="{9D8B030D-6E8A-4147-A177-3AD203B41FA5}">
                      <a16:colId xmlns:a16="http://schemas.microsoft.com/office/drawing/2014/main" val="2868499728"/>
                    </a:ext>
                  </a:extLst>
                </a:gridCol>
                <a:gridCol w="465583">
                  <a:extLst>
                    <a:ext uri="{9D8B030D-6E8A-4147-A177-3AD203B41FA5}">
                      <a16:colId xmlns:a16="http://schemas.microsoft.com/office/drawing/2014/main" val="1227844157"/>
                    </a:ext>
                  </a:extLst>
                </a:gridCol>
                <a:gridCol w="465583">
                  <a:extLst>
                    <a:ext uri="{9D8B030D-6E8A-4147-A177-3AD203B41FA5}">
                      <a16:colId xmlns:a16="http://schemas.microsoft.com/office/drawing/2014/main" val="3842253647"/>
                    </a:ext>
                  </a:extLst>
                </a:gridCol>
                <a:gridCol w="465583">
                  <a:extLst>
                    <a:ext uri="{9D8B030D-6E8A-4147-A177-3AD203B41FA5}">
                      <a16:colId xmlns:a16="http://schemas.microsoft.com/office/drawing/2014/main" val="3820628638"/>
                    </a:ext>
                  </a:extLst>
                </a:gridCol>
                <a:gridCol w="465583">
                  <a:extLst>
                    <a:ext uri="{9D8B030D-6E8A-4147-A177-3AD203B41FA5}">
                      <a16:colId xmlns:a16="http://schemas.microsoft.com/office/drawing/2014/main" val="1754627560"/>
                    </a:ext>
                  </a:extLst>
                </a:gridCol>
              </a:tblGrid>
              <a:tr h="370840">
                <a:tc>
                  <a:txBody>
                    <a:bodyPr/>
                    <a:lstStyle/>
                    <a:p>
                      <a:pPr algn="ctr"/>
                      <a:r>
                        <a:rPr lang="en-US" dirty="0">
                          <a:solidFill>
                            <a:srgbClr val="4C3282"/>
                          </a:solidFill>
                        </a:rPr>
                        <a:t>0</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5</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031689"/>
                  </a:ext>
                </a:extLst>
              </a:tr>
              <a:tr h="370840">
                <a:tc>
                  <a:txBody>
                    <a:bodyPr/>
                    <a:lstStyle/>
                    <a:p>
                      <a:pPr algn="ctr"/>
                      <a:r>
                        <a:rPr lang="en-US" dirty="0">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165765"/>
                  </a:ext>
                </a:extLst>
              </a:tr>
            </a:tbl>
          </a:graphicData>
        </a:graphic>
      </p:graphicFrame>
      <p:grpSp>
        <p:nvGrpSpPr>
          <p:cNvPr id="40" name="Group 39"/>
          <p:cNvGrpSpPr/>
          <p:nvPr/>
        </p:nvGrpSpPr>
        <p:grpSpPr>
          <a:xfrm>
            <a:off x="9410258" y="98525"/>
            <a:ext cx="2875768" cy="2730663"/>
            <a:chOff x="4657189" y="1455063"/>
            <a:chExt cx="2875768" cy="2730663"/>
          </a:xfrm>
        </p:grpSpPr>
        <p:grpSp>
          <p:nvGrpSpPr>
            <p:cNvPr id="41" name="Group 40">
              <a:extLst>
                <a:ext uri="{FF2B5EF4-FFF2-40B4-BE49-F238E27FC236}">
                  <a16:creationId xmlns:a16="http://schemas.microsoft.com/office/drawing/2014/main" id="{57FC7A32-7A63-4FE5-9E50-639B4DFB69C7}"/>
                </a:ext>
              </a:extLst>
            </p:cNvPr>
            <p:cNvGrpSpPr/>
            <p:nvPr/>
          </p:nvGrpSpPr>
          <p:grpSpPr>
            <a:xfrm>
              <a:off x="4657189" y="1455063"/>
              <a:ext cx="2875768" cy="2730663"/>
              <a:chOff x="908858" y="1530095"/>
              <a:chExt cx="2875768" cy="2730663"/>
            </a:xfrm>
          </p:grpSpPr>
          <p:sp>
            <p:nvSpPr>
              <p:cNvPr id="43" name="Rectangle 42">
                <a:extLst>
                  <a:ext uri="{FF2B5EF4-FFF2-40B4-BE49-F238E27FC236}">
                    <a16:creationId xmlns:a16="http://schemas.microsoft.com/office/drawing/2014/main" id="{51A682CF-900F-4DAB-84AF-9AF93E9E4E1F}"/>
                  </a:ext>
                </a:extLst>
              </p:cNvPr>
              <p:cNvSpPr/>
              <p:nvPr/>
            </p:nvSpPr>
            <p:spPr>
              <a:xfrm>
                <a:off x="908858" y="2061556"/>
                <a:ext cx="2643837" cy="219920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CD77848-44AE-444C-AE19-CCD4729DC73B}"/>
                  </a:ext>
                </a:extLst>
              </p:cNvPr>
              <p:cNvSpPr/>
              <p:nvPr/>
            </p:nvSpPr>
            <p:spPr>
              <a:xfrm>
                <a:off x="908858" y="1530095"/>
                <a:ext cx="264383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TreeDisjointSet</a:t>
                </a:r>
                <a:r>
                  <a:rPr lang="en-US" dirty="0"/>
                  <a:t>&lt;E&gt;</a:t>
                </a:r>
              </a:p>
            </p:txBody>
          </p:sp>
          <p:sp>
            <p:nvSpPr>
              <p:cNvPr id="45" name="TextBox 44">
                <a:extLst>
                  <a:ext uri="{FF2B5EF4-FFF2-40B4-BE49-F238E27FC236}">
                    <a16:creationId xmlns:a16="http://schemas.microsoft.com/office/drawing/2014/main" id="{E9CE222C-B89E-4DD7-9428-9E0F8778691A}"/>
                  </a:ext>
                </a:extLst>
              </p:cNvPr>
              <p:cNvSpPr txBox="1"/>
              <p:nvPr/>
            </p:nvSpPr>
            <p:spPr>
              <a:xfrm>
                <a:off x="1000658" y="2989717"/>
                <a:ext cx="2552037" cy="577081"/>
              </a:xfrm>
              <a:prstGeom prst="rect">
                <a:avLst/>
              </a:prstGeom>
              <a:noFill/>
            </p:spPr>
            <p:txBody>
              <a:bodyPr wrap="square" rtlCol="0">
                <a:spAutoFit/>
              </a:bodyPr>
              <a:lstStyle/>
              <a:p>
                <a:r>
                  <a:rPr lang="en-US" sz="1050" dirty="0" err="1">
                    <a:solidFill>
                      <a:srgbClr val="4C3282"/>
                    </a:solidFill>
                    <a:latin typeface="Courier New" panose="02070309020205020404" pitchFamily="49" charset="0"/>
                    <a:cs typeface="Courier New" panose="02070309020205020404" pitchFamily="49" charset="0"/>
                  </a:rPr>
                  <a:t>makeSet</a:t>
                </a:r>
                <a:r>
                  <a:rPr lang="en-US" sz="1050" dirty="0">
                    <a:solidFill>
                      <a:srgbClr val="4C3282"/>
                    </a:solidFill>
                    <a:latin typeface="Courier New" panose="02070309020205020404" pitchFamily="49" charset="0"/>
                    <a:cs typeface="Courier New" panose="02070309020205020404" pitchFamily="49" charset="0"/>
                  </a:rPr>
                  <a:t>(x)</a:t>
                </a:r>
                <a:r>
                  <a:rPr lang="en-US" sz="1050" dirty="0">
                    <a:latin typeface="Courier New" panose="02070309020205020404" pitchFamily="49" charset="0"/>
                    <a:cs typeface="Courier New" panose="02070309020205020404" pitchFamily="49" charset="0"/>
                  </a:rPr>
                  <a:t>-create a new tree of size 1 and add to our forest</a:t>
                </a:r>
              </a:p>
            </p:txBody>
          </p:sp>
          <p:sp>
            <p:nvSpPr>
              <p:cNvPr id="46" name="TextBox 45">
                <a:extLst>
                  <a:ext uri="{FF2B5EF4-FFF2-40B4-BE49-F238E27FC236}">
                    <a16:creationId xmlns:a16="http://schemas.microsoft.com/office/drawing/2014/main" id="{0D621558-FDAD-47DB-814E-2B675AECF2DF}"/>
                  </a:ext>
                </a:extLst>
              </p:cNvPr>
              <p:cNvSpPr txBox="1"/>
              <p:nvPr/>
            </p:nvSpPr>
            <p:spPr>
              <a:xfrm>
                <a:off x="928946" y="2009522"/>
                <a:ext cx="2035232" cy="307777"/>
              </a:xfrm>
              <a:prstGeom prst="rect">
                <a:avLst/>
              </a:prstGeom>
              <a:noFill/>
            </p:spPr>
            <p:txBody>
              <a:bodyPr wrap="square" rtlCol="0">
                <a:spAutoFit/>
              </a:bodyPr>
              <a:lstStyle/>
              <a:p>
                <a:r>
                  <a:rPr lang="en-US" sz="1400" b="1" dirty="0">
                    <a:solidFill>
                      <a:srgbClr val="B6A479"/>
                    </a:solidFill>
                  </a:rPr>
                  <a:t>state</a:t>
                </a:r>
              </a:p>
            </p:txBody>
          </p:sp>
          <p:sp>
            <p:nvSpPr>
              <p:cNvPr id="47" name="TextBox 46">
                <a:extLst>
                  <a:ext uri="{FF2B5EF4-FFF2-40B4-BE49-F238E27FC236}">
                    <a16:creationId xmlns:a16="http://schemas.microsoft.com/office/drawing/2014/main" id="{4D5EC453-8CE5-4E2D-AA80-C28ED5A0C42B}"/>
                  </a:ext>
                </a:extLst>
              </p:cNvPr>
              <p:cNvSpPr txBox="1"/>
              <p:nvPr/>
            </p:nvSpPr>
            <p:spPr>
              <a:xfrm>
                <a:off x="928946" y="2736354"/>
                <a:ext cx="2035232" cy="307777"/>
              </a:xfrm>
              <a:prstGeom prst="rect">
                <a:avLst/>
              </a:prstGeom>
              <a:noFill/>
            </p:spPr>
            <p:txBody>
              <a:bodyPr wrap="square" rtlCol="0">
                <a:spAutoFit/>
              </a:bodyPr>
              <a:lstStyle/>
              <a:p>
                <a:r>
                  <a:rPr lang="en-US" sz="1400" b="1" dirty="0">
                    <a:solidFill>
                      <a:srgbClr val="B6A479"/>
                    </a:solidFill>
                  </a:rPr>
                  <a:t>behavior</a:t>
                </a:r>
              </a:p>
            </p:txBody>
          </p:sp>
          <p:sp>
            <p:nvSpPr>
              <p:cNvPr id="48" name="TextBox 47">
                <a:extLst>
                  <a:ext uri="{FF2B5EF4-FFF2-40B4-BE49-F238E27FC236}">
                    <a16:creationId xmlns:a16="http://schemas.microsoft.com/office/drawing/2014/main" id="{0D68F3C8-8489-45F2-9149-44F48EDD0B95}"/>
                  </a:ext>
                </a:extLst>
              </p:cNvPr>
              <p:cNvSpPr txBox="1"/>
              <p:nvPr/>
            </p:nvSpPr>
            <p:spPr>
              <a:xfrm>
                <a:off x="994899" y="2216644"/>
                <a:ext cx="2356996" cy="253916"/>
              </a:xfrm>
              <a:prstGeom prst="rect">
                <a:avLst/>
              </a:prstGeom>
              <a:noFill/>
            </p:spPr>
            <p:txBody>
              <a:bodyPr wrap="square" rtlCol="0">
                <a:spAutoFit/>
              </a:bodyPr>
              <a:lstStyle/>
              <a:p>
                <a:r>
                  <a:rPr lang="en-US" sz="1050" dirty="0">
                    <a:latin typeface="Courier New" panose="02070309020205020404" pitchFamily="49" charset="0"/>
                    <a:cs typeface="Courier New" panose="02070309020205020404" pitchFamily="49" charset="0"/>
                  </a:rPr>
                  <a:t>Collection&lt;</a:t>
                </a:r>
                <a:r>
                  <a:rPr lang="en-US" sz="1050" dirty="0" err="1">
                    <a:latin typeface="Courier New" panose="02070309020205020404" pitchFamily="49" charset="0"/>
                    <a:cs typeface="Courier New" panose="02070309020205020404" pitchFamily="49" charset="0"/>
                  </a:rPr>
                  <a:t>TreeSet</a:t>
                </a:r>
                <a:r>
                  <a:rPr lang="en-US" sz="1050" dirty="0">
                    <a:latin typeface="Courier New" panose="02070309020205020404" pitchFamily="49" charset="0"/>
                    <a:cs typeface="Courier New" panose="02070309020205020404" pitchFamily="49" charset="0"/>
                  </a:rPr>
                  <a:t>&gt; forest</a:t>
                </a:r>
              </a:p>
            </p:txBody>
          </p:sp>
          <p:sp>
            <p:nvSpPr>
              <p:cNvPr id="49" name="TextBox 48">
                <a:extLst>
                  <a:ext uri="{FF2B5EF4-FFF2-40B4-BE49-F238E27FC236}">
                    <a16:creationId xmlns:a16="http://schemas.microsoft.com/office/drawing/2014/main" id="{C29B6314-036C-40E7-9BE3-8A3E951C5B9E}"/>
                  </a:ext>
                </a:extLst>
              </p:cNvPr>
              <p:cNvSpPr txBox="1"/>
              <p:nvPr/>
            </p:nvSpPr>
            <p:spPr>
              <a:xfrm>
                <a:off x="994899" y="3474305"/>
                <a:ext cx="2789727" cy="430887"/>
              </a:xfrm>
              <a:prstGeom prst="rect">
                <a:avLst/>
              </a:prstGeom>
              <a:noFill/>
            </p:spPr>
            <p:txBody>
              <a:bodyPr wrap="square" rtlCol="0">
                <a:spAutoFit/>
              </a:bodyPr>
              <a:lstStyle/>
              <a:p>
                <a:r>
                  <a:rPr lang="en-US" sz="1050" dirty="0" err="1">
                    <a:solidFill>
                      <a:srgbClr val="4C3282"/>
                    </a:solidFill>
                    <a:latin typeface="Courier New" panose="02070309020205020404" pitchFamily="49" charset="0"/>
                    <a:cs typeface="Courier New" panose="02070309020205020404" pitchFamily="49" charset="0"/>
                  </a:rPr>
                  <a:t>findSet</a:t>
                </a:r>
                <a:r>
                  <a:rPr lang="en-US" sz="1050" dirty="0">
                    <a:solidFill>
                      <a:srgbClr val="4C3282"/>
                    </a:solidFill>
                    <a:latin typeface="Courier New" panose="02070309020205020404" pitchFamily="49" charset="0"/>
                    <a:cs typeface="Courier New" panose="02070309020205020404" pitchFamily="49" charset="0"/>
                  </a:rPr>
                  <a:t>(x)</a:t>
                </a:r>
                <a:r>
                  <a:rPr lang="en-US" sz="1050" dirty="0">
                    <a:latin typeface="Courier New" panose="02070309020205020404" pitchFamily="49" charset="0"/>
                    <a:cs typeface="Courier New" panose="02070309020205020404" pitchFamily="49" charset="0"/>
                  </a:rPr>
                  <a:t>-locates node with x and moves up tree to find root</a:t>
                </a:r>
              </a:p>
            </p:txBody>
          </p:sp>
          <p:sp>
            <p:nvSpPr>
              <p:cNvPr id="50" name="TextBox 49">
                <a:extLst>
                  <a:ext uri="{FF2B5EF4-FFF2-40B4-BE49-F238E27FC236}">
                    <a16:creationId xmlns:a16="http://schemas.microsoft.com/office/drawing/2014/main" id="{C767EA58-D588-47E7-A44F-A018FB2B1757}"/>
                  </a:ext>
                </a:extLst>
              </p:cNvPr>
              <p:cNvSpPr txBox="1"/>
              <p:nvPr/>
            </p:nvSpPr>
            <p:spPr>
              <a:xfrm>
                <a:off x="994899" y="3829871"/>
                <a:ext cx="2694399" cy="430887"/>
              </a:xfrm>
              <a:prstGeom prst="rect">
                <a:avLst/>
              </a:prstGeom>
              <a:noFill/>
            </p:spPr>
            <p:txBody>
              <a:bodyPr wrap="square" rtlCol="0">
                <a:spAutoFit/>
              </a:bodyPr>
              <a:lstStyle/>
              <a:p>
                <a:r>
                  <a:rPr lang="en-US" sz="1050" dirty="0">
                    <a:solidFill>
                      <a:srgbClr val="4C3282"/>
                    </a:solidFill>
                    <a:latin typeface="Courier New" panose="02070309020205020404" pitchFamily="49" charset="0"/>
                    <a:cs typeface="Courier New" panose="02070309020205020404" pitchFamily="49" charset="0"/>
                  </a:rPr>
                  <a:t>union(x, y)</a:t>
                </a:r>
                <a:r>
                  <a:rPr lang="en-US" sz="1050" dirty="0">
                    <a:latin typeface="Courier New" panose="02070309020205020404" pitchFamily="49" charset="0"/>
                    <a:cs typeface="Courier New" panose="02070309020205020404" pitchFamily="49" charset="0"/>
                  </a:rPr>
                  <a:t>-append tree with y as a child of tree with x </a:t>
                </a:r>
              </a:p>
            </p:txBody>
          </p:sp>
        </p:grpSp>
        <p:sp>
          <p:nvSpPr>
            <p:cNvPr id="42" name="TextBox 41">
              <a:extLst>
                <a:ext uri="{FF2B5EF4-FFF2-40B4-BE49-F238E27FC236}">
                  <a16:creationId xmlns:a16="http://schemas.microsoft.com/office/drawing/2014/main" id="{0D68F3C8-8489-45F2-9149-44F48EDD0B95}"/>
                </a:ext>
              </a:extLst>
            </p:cNvPr>
            <p:cNvSpPr txBox="1"/>
            <p:nvPr/>
          </p:nvSpPr>
          <p:spPr>
            <a:xfrm>
              <a:off x="4743230" y="2331065"/>
              <a:ext cx="2433509" cy="415498"/>
            </a:xfrm>
            <a:prstGeom prst="rect">
              <a:avLst/>
            </a:prstGeom>
            <a:noFill/>
          </p:spPr>
          <p:txBody>
            <a:bodyPr wrap="square" rtlCol="0">
              <a:spAutoFit/>
            </a:bodyPr>
            <a:lstStyle/>
            <a:p>
              <a:r>
                <a:rPr lang="en-US" sz="1050" dirty="0">
                  <a:latin typeface="Courier New" panose="02070309020205020404" pitchFamily="49" charset="0"/>
                  <a:cs typeface="Courier New" panose="02070309020205020404" pitchFamily="49" charset="0"/>
                </a:rPr>
                <a:t>Dictionary&lt;</a:t>
              </a:r>
              <a:r>
                <a:rPr lang="en-US" sz="1050" dirty="0" err="1">
                  <a:latin typeface="Courier New" panose="02070309020205020404" pitchFamily="49" charset="0"/>
                  <a:cs typeface="Courier New" panose="02070309020205020404" pitchFamily="49" charset="0"/>
                </a:rPr>
                <a:t>NodeValues</a:t>
              </a: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NodeLocations</a:t>
              </a:r>
              <a:r>
                <a:rPr lang="en-US" sz="1050" dirty="0">
                  <a:latin typeface="Courier New" panose="02070309020205020404" pitchFamily="49" charset="0"/>
                  <a:cs typeface="Courier New" panose="02070309020205020404" pitchFamily="49" charset="0"/>
                </a:rPr>
                <a:t>&gt; </a:t>
              </a:r>
              <a:r>
                <a:rPr lang="en-US" sz="1050" dirty="0" err="1">
                  <a:latin typeface="Courier New" panose="02070309020205020404" pitchFamily="49" charset="0"/>
                  <a:cs typeface="Courier New" panose="02070309020205020404" pitchFamily="49" charset="0"/>
                </a:rPr>
                <a:t>nodeInventory</a:t>
              </a:r>
              <a:endParaRPr lang="en-US" sz="1050" dirty="0">
                <a:latin typeface="Courier New" panose="02070309020205020404" pitchFamily="49" charset="0"/>
                <a:cs typeface="Courier New" panose="02070309020205020404" pitchFamily="49" charset="0"/>
              </a:endParaRPr>
            </a:p>
          </p:txBody>
        </p:sp>
      </p:grpSp>
      <p:cxnSp>
        <p:nvCxnSpPr>
          <p:cNvPr id="35" name="Straight Arrow Connector 34"/>
          <p:cNvCxnSpPr>
            <a:stCxn id="30" idx="0"/>
            <a:endCxn id="22" idx="2"/>
          </p:cNvCxnSpPr>
          <p:nvPr/>
        </p:nvCxnSpPr>
        <p:spPr>
          <a:xfrm flipV="1">
            <a:off x="6888807" y="1853131"/>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urved Connector 36"/>
          <p:cNvCxnSpPr>
            <a:stCxn id="14" idx="2"/>
            <a:endCxn id="18" idx="2"/>
          </p:cNvCxnSpPr>
          <p:nvPr/>
        </p:nvCxnSpPr>
        <p:spPr>
          <a:xfrm rot="16200000" flipH="1">
            <a:off x="5340910" y="1332112"/>
            <a:ext cx="12700" cy="1042038"/>
          </a:xfrm>
          <a:prstGeom prst="curvedConnector3">
            <a:avLst>
              <a:gd name="adj1" fmla="val 1800000"/>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840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 union(x, y)</a:t>
            </a:r>
          </a:p>
        </p:txBody>
      </p:sp>
      <p:sp>
        <p:nvSpPr>
          <p:cNvPr id="3" name="Content Placeholder 2"/>
          <p:cNvSpPr>
            <a:spLocks noGrp="1"/>
          </p:cNvSpPr>
          <p:nvPr>
            <p:ph idx="1"/>
          </p:nvPr>
        </p:nvSpPr>
        <p:spPr>
          <a:xfrm>
            <a:off x="121672" y="7086191"/>
            <a:ext cx="11187258" cy="4845504"/>
          </a:xfrm>
        </p:spPr>
        <p:txBody>
          <a:bodyPr/>
          <a:lstStyle/>
          <a:p>
            <a:r>
              <a:rPr lang="en-US" dirty="0"/>
              <a:t>Runtime</a:t>
            </a:r>
          </a:p>
          <a:p>
            <a:r>
              <a:rPr lang="en-US" dirty="0"/>
              <a:t>Call </a:t>
            </a:r>
            <a:r>
              <a:rPr lang="en-US" dirty="0" err="1"/>
              <a:t>findSet</a:t>
            </a:r>
            <a:r>
              <a:rPr lang="en-US" dirty="0"/>
              <a:t> on both x and y</a:t>
            </a:r>
          </a:p>
          <a:p>
            <a:r>
              <a:rPr lang="en-US" dirty="0"/>
              <a:t>Figure out where to add y into x</a:t>
            </a:r>
          </a:p>
          <a:p>
            <a:r>
              <a:rPr lang="en-US" dirty="0"/>
              <a:t>Worst case runtime?</a:t>
            </a:r>
          </a:p>
          <a:p>
            <a:r>
              <a:rPr lang="en-US" dirty="0"/>
              <a:t>O(n)</a:t>
            </a:r>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26</a:t>
            </a:fld>
            <a:endParaRPr lang="en-US"/>
          </a:p>
        </p:txBody>
      </p:sp>
      <p:sp>
        <p:nvSpPr>
          <p:cNvPr id="6" name="Content Placeholder 2"/>
          <p:cNvSpPr txBox="1">
            <a:spLocks/>
          </p:cNvSpPr>
          <p:nvPr/>
        </p:nvSpPr>
        <p:spPr>
          <a:xfrm>
            <a:off x="298173" y="1545702"/>
            <a:ext cx="2079167" cy="320298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400" dirty="0">
                <a:latin typeface="Courier New" panose="02070309020205020404" pitchFamily="49" charset="0"/>
                <a:cs typeface="Courier New" panose="02070309020205020404" pitchFamily="49" charset="0"/>
              </a:rPr>
              <a:t>union(3, 5)</a:t>
            </a:r>
          </a:p>
          <a:p>
            <a:r>
              <a:rPr lang="en-US" sz="1400" dirty="0">
                <a:latin typeface="Courier New" panose="02070309020205020404" pitchFamily="49" charset="0"/>
                <a:cs typeface="Courier New" panose="02070309020205020404" pitchFamily="49" charset="0"/>
              </a:rPr>
              <a:t>union(2, 1)</a:t>
            </a:r>
          </a:p>
          <a:p>
            <a:r>
              <a:rPr lang="en-US" sz="1400" dirty="0">
                <a:latin typeface="Courier New" panose="02070309020205020404" pitchFamily="49" charset="0"/>
                <a:cs typeface="Courier New" panose="02070309020205020404" pitchFamily="49" charset="0"/>
              </a:rPr>
              <a:t>union(2, 5)</a:t>
            </a:r>
          </a:p>
        </p:txBody>
      </p:sp>
      <p:sp>
        <p:nvSpPr>
          <p:cNvPr id="7" name="Rectangle 6"/>
          <p:cNvSpPr/>
          <p:nvPr/>
        </p:nvSpPr>
        <p:spPr>
          <a:xfrm>
            <a:off x="3385520" y="1357503"/>
            <a:ext cx="5929410" cy="3531368"/>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650254" y="1591521"/>
            <a:ext cx="255198" cy="261610"/>
            <a:chOff x="4033946" y="330026"/>
            <a:chExt cx="369435" cy="378718"/>
          </a:xfrm>
        </p:grpSpPr>
        <p:sp>
          <p:nvSpPr>
            <p:cNvPr id="9" name="Oval 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33946" y="330026"/>
              <a:ext cx="369435" cy="378718"/>
            </a:xfrm>
            <a:prstGeom prst="rect">
              <a:avLst/>
            </a:prstGeom>
            <a:noFill/>
          </p:spPr>
          <p:txBody>
            <a:bodyPr wrap="square" rtlCol="0">
              <a:spAutoFit/>
            </a:bodyPr>
            <a:lstStyle/>
            <a:p>
              <a:r>
                <a:rPr lang="en-US" sz="1100" dirty="0"/>
                <a:t>0</a:t>
              </a:r>
            </a:p>
          </p:txBody>
        </p:sp>
      </p:grpSp>
      <p:sp>
        <p:nvSpPr>
          <p:cNvPr id="11" name="Rounded Rectangle 10"/>
          <p:cNvSpPr/>
          <p:nvPr/>
        </p:nvSpPr>
        <p:spPr>
          <a:xfrm>
            <a:off x="3497167"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734330" y="1591521"/>
            <a:ext cx="255198" cy="261610"/>
            <a:chOff x="4033946" y="330026"/>
            <a:chExt cx="369435" cy="378718"/>
          </a:xfrm>
        </p:grpSpPr>
        <p:sp>
          <p:nvSpPr>
            <p:cNvPr id="17" name="Oval 1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33946" y="330026"/>
              <a:ext cx="369435" cy="378718"/>
            </a:xfrm>
            <a:prstGeom prst="rect">
              <a:avLst/>
            </a:prstGeom>
            <a:noFill/>
          </p:spPr>
          <p:txBody>
            <a:bodyPr wrap="square" rtlCol="0">
              <a:spAutoFit/>
            </a:bodyPr>
            <a:lstStyle/>
            <a:p>
              <a:r>
                <a:rPr lang="en-US" sz="1100" dirty="0"/>
                <a:t>2</a:t>
              </a:r>
            </a:p>
          </p:txBody>
        </p:sp>
      </p:grpSp>
      <p:sp>
        <p:nvSpPr>
          <p:cNvPr id="19" name="Rounded Rectangle 18"/>
          <p:cNvSpPr/>
          <p:nvPr/>
        </p:nvSpPr>
        <p:spPr>
          <a:xfrm>
            <a:off x="5581243" y="1407132"/>
            <a:ext cx="561372" cy="1245533"/>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762363" y="1591521"/>
            <a:ext cx="255198" cy="261610"/>
            <a:chOff x="4033946" y="330026"/>
            <a:chExt cx="369435" cy="378718"/>
          </a:xfrm>
        </p:grpSpPr>
        <p:sp>
          <p:nvSpPr>
            <p:cNvPr id="21" name="Oval 2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33946" y="330026"/>
              <a:ext cx="369435" cy="378718"/>
            </a:xfrm>
            <a:prstGeom prst="rect">
              <a:avLst/>
            </a:prstGeom>
            <a:noFill/>
          </p:spPr>
          <p:txBody>
            <a:bodyPr wrap="square" rtlCol="0">
              <a:spAutoFit/>
            </a:bodyPr>
            <a:lstStyle/>
            <a:p>
              <a:r>
                <a:rPr lang="en-US" sz="1100" dirty="0"/>
                <a:t>3</a:t>
              </a:r>
            </a:p>
          </p:txBody>
        </p:sp>
      </p:grpSp>
      <p:sp>
        <p:nvSpPr>
          <p:cNvPr id="23" name="Rounded Rectangle 22"/>
          <p:cNvSpPr/>
          <p:nvPr/>
        </p:nvSpPr>
        <p:spPr>
          <a:xfrm>
            <a:off x="6609276" y="1407132"/>
            <a:ext cx="561372" cy="1245533"/>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7790396" y="1591521"/>
            <a:ext cx="255198" cy="261610"/>
            <a:chOff x="4033946" y="330026"/>
            <a:chExt cx="369435" cy="378718"/>
          </a:xfrm>
        </p:grpSpPr>
        <p:sp>
          <p:nvSpPr>
            <p:cNvPr id="25" name="Oval 24"/>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033946" y="330026"/>
              <a:ext cx="369435" cy="378718"/>
            </a:xfrm>
            <a:prstGeom prst="rect">
              <a:avLst/>
            </a:prstGeom>
            <a:noFill/>
          </p:spPr>
          <p:txBody>
            <a:bodyPr wrap="square" rtlCol="0">
              <a:spAutoFit/>
            </a:bodyPr>
            <a:lstStyle/>
            <a:p>
              <a:r>
                <a:rPr lang="en-US" sz="1100" dirty="0"/>
                <a:t>4</a:t>
              </a:r>
            </a:p>
          </p:txBody>
        </p:sp>
      </p:grpSp>
      <p:sp>
        <p:nvSpPr>
          <p:cNvPr id="27" name="Rounded Rectangle 26"/>
          <p:cNvSpPr/>
          <p:nvPr/>
        </p:nvSpPr>
        <p:spPr>
          <a:xfrm>
            <a:off x="7637309"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6761208" y="2212012"/>
            <a:ext cx="255198" cy="261610"/>
            <a:chOff x="4033946" y="330026"/>
            <a:chExt cx="369435" cy="378718"/>
          </a:xfrm>
        </p:grpSpPr>
        <p:sp>
          <p:nvSpPr>
            <p:cNvPr id="29" name="Oval 2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033946" y="330026"/>
              <a:ext cx="369435" cy="378718"/>
            </a:xfrm>
            <a:prstGeom prst="rect">
              <a:avLst/>
            </a:prstGeom>
            <a:noFill/>
          </p:spPr>
          <p:txBody>
            <a:bodyPr wrap="square" rtlCol="0">
              <a:spAutoFit/>
            </a:bodyPr>
            <a:lstStyle/>
            <a:p>
              <a:r>
                <a:rPr lang="en-US" sz="1100" dirty="0"/>
                <a:t>5</a:t>
              </a:r>
            </a:p>
          </p:txBody>
        </p:sp>
      </p:grpSp>
      <p:sp>
        <p:nvSpPr>
          <p:cNvPr id="32" name="TextBox 31"/>
          <p:cNvSpPr txBox="1"/>
          <p:nvPr/>
        </p:nvSpPr>
        <p:spPr>
          <a:xfrm>
            <a:off x="3385519" y="1073362"/>
            <a:ext cx="1011815"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forest</a:t>
            </a:r>
          </a:p>
        </p:txBody>
      </p:sp>
      <p:graphicFrame>
        <p:nvGraphicFramePr>
          <p:cNvPr id="33" name="Table 32"/>
          <p:cNvGraphicFramePr>
            <a:graphicFrameLocks noGrp="1"/>
          </p:cNvGraphicFramePr>
          <p:nvPr/>
        </p:nvGraphicFramePr>
        <p:xfrm>
          <a:off x="3385519" y="5108591"/>
          <a:ext cx="2793498" cy="741680"/>
        </p:xfrm>
        <a:graphic>
          <a:graphicData uri="http://schemas.openxmlformats.org/drawingml/2006/table">
            <a:tbl>
              <a:tblPr firstRow="1" bandRow="1">
                <a:tableStyleId>{5C22544A-7EE6-4342-B048-85BDC9FD1C3A}</a:tableStyleId>
              </a:tblPr>
              <a:tblGrid>
                <a:gridCol w="465583">
                  <a:extLst>
                    <a:ext uri="{9D8B030D-6E8A-4147-A177-3AD203B41FA5}">
                      <a16:colId xmlns:a16="http://schemas.microsoft.com/office/drawing/2014/main" val="1318496464"/>
                    </a:ext>
                  </a:extLst>
                </a:gridCol>
                <a:gridCol w="465583">
                  <a:extLst>
                    <a:ext uri="{9D8B030D-6E8A-4147-A177-3AD203B41FA5}">
                      <a16:colId xmlns:a16="http://schemas.microsoft.com/office/drawing/2014/main" val="2868499728"/>
                    </a:ext>
                  </a:extLst>
                </a:gridCol>
                <a:gridCol w="465583">
                  <a:extLst>
                    <a:ext uri="{9D8B030D-6E8A-4147-A177-3AD203B41FA5}">
                      <a16:colId xmlns:a16="http://schemas.microsoft.com/office/drawing/2014/main" val="1227844157"/>
                    </a:ext>
                  </a:extLst>
                </a:gridCol>
                <a:gridCol w="465583">
                  <a:extLst>
                    <a:ext uri="{9D8B030D-6E8A-4147-A177-3AD203B41FA5}">
                      <a16:colId xmlns:a16="http://schemas.microsoft.com/office/drawing/2014/main" val="3842253647"/>
                    </a:ext>
                  </a:extLst>
                </a:gridCol>
                <a:gridCol w="465583">
                  <a:extLst>
                    <a:ext uri="{9D8B030D-6E8A-4147-A177-3AD203B41FA5}">
                      <a16:colId xmlns:a16="http://schemas.microsoft.com/office/drawing/2014/main" val="3820628638"/>
                    </a:ext>
                  </a:extLst>
                </a:gridCol>
                <a:gridCol w="465583">
                  <a:extLst>
                    <a:ext uri="{9D8B030D-6E8A-4147-A177-3AD203B41FA5}">
                      <a16:colId xmlns:a16="http://schemas.microsoft.com/office/drawing/2014/main" val="1754627560"/>
                    </a:ext>
                  </a:extLst>
                </a:gridCol>
              </a:tblGrid>
              <a:tr h="370840">
                <a:tc>
                  <a:txBody>
                    <a:bodyPr/>
                    <a:lstStyle/>
                    <a:p>
                      <a:pPr algn="ctr"/>
                      <a:r>
                        <a:rPr lang="en-US" dirty="0">
                          <a:solidFill>
                            <a:srgbClr val="4C3282"/>
                          </a:solidFill>
                        </a:rPr>
                        <a:t>0</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5</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031689"/>
                  </a:ext>
                </a:extLst>
              </a:tr>
              <a:tr h="370840">
                <a:tc>
                  <a:txBody>
                    <a:bodyPr/>
                    <a:lstStyle/>
                    <a:p>
                      <a:pPr algn="ctr"/>
                      <a:r>
                        <a:rPr lang="en-US" dirty="0">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solidFill>
                            <a:srgbClr val="D8D8D8"/>
                          </a:solidFill>
                        </a:rPr>
                        <a:t>-&gt;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165765"/>
                  </a:ext>
                </a:extLst>
              </a:tr>
            </a:tbl>
          </a:graphicData>
        </a:graphic>
      </p:graphicFrame>
      <p:grpSp>
        <p:nvGrpSpPr>
          <p:cNvPr id="40" name="Group 39"/>
          <p:cNvGrpSpPr/>
          <p:nvPr/>
        </p:nvGrpSpPr>
        <p:grpSpPr>
          <a:xfrm>
            <a:off x="9410258" y="98525"/>
            <a:ext cx="2875768" cy="2730663"/>
            <a:chOff x="4657189" y="1455063"/>
            <a:chExt cx="2875768" cy="2730663"/>
          </a:xfrm>
        </p:grpSpPr>
        <p:grpSp>
          <p:nvGrpSpPr>
            <p:cNvPr id="41" name="Group 40">
              <a:extLst>
                <a:ext uri="{FF2B5EF4-FFF2-40B4-BE49-F238E27FC236}">
                  <a16:creationId xmlns:a16="http://schemas.microsoft.com/office/drawing/2014/main" id="{57FC7A32-7A63-4FE5-9E50-639B4DFB69C7}"/>
                </a:ext>
              </a:extLst>
            </p:cNvPr>
            <p:cNvGrpSpPr/>
            <p:nvPr/>
          </p:nvGrpSpPr>
          <p:grpSpPr>
            <a:xfrm>
              <a:off x="4657189" y="1455063"/>
              <a:ext cx="2875768" cy="2730663"/>
              <a:chOff x="908858" y="1530095"/>
              <a:chExt cx="2875768" cy="2730663"/>
            </a:xfrm>
          </p:grpSpPr>
          <p:sp>
            <p:nvSpPr>
              <p:cNvPr id="43" name="Rectangle 42">
                <a:extLst>
                  <a:ext uri="{FF2B5EF4-FFF2-40B4-BE49-F238E27FC236}">
                    <a16:creationId xmlns:a16="http://schemas.microsoft.com/office/drawing/2014/main" id="{51A682CF-900F-4DAB-84AF-9AF93E9E4E1F}"/>
                  </a:ext>
                </a:extLst>
              </p:cNvPr>
              <p:cNvSpPr/>
              <p:nvPr/>
            </p:nvSpPr>
            <p:spPr>
              <a:xfrm>
                <a:off x="908858" y="2061556"/>
                <a:ext cx="2643837" cy="219920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CD77848-44AE-444C-AE19-CCD4729DC73B}"/>
                  </a:ext>
                </a:extLst>
              </p:cNvPr>
              <p:cNvSpPr/>
              <p:nvPr/>
            </p:nvSpPr>
            <p:spPr>
              <a:xfrm>
                <a:off x="908858" y="1530095"/>
                <a:ext cx="264383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TreeDisjointSet</a:t>
                </a:r>
                <a:r>
                  <a:rPr lang="en-US" dirty="0"/>
                  <a:t>&lt;E&gt;</a:t>
                </a:r>
              </a:p>
            </p:txBody>
          </p:sp>
          <p:sp>
            <p:nvSpPr>
              <p:cNvPr id="45" name="TextBox 44">
                <a:extLst>
                  <a:ext uri="{FF2B5EF4-FFF2-40B4-BE49-F238E27FC236}">
                    <a16:creationId xmlns:a16="http://schemas.microsoft.com/office/drawing/2014/main" id="{E9CE222C-B89E-4DD7-9428-9E0F8778691A}"/>
                  </a:ext>
                </a:extLst>
              </p:cNvPr>
              <p:cNvSpPr txBox="1"/>
              <p:nvPr/>
            </p:nvSpPr>
            <p:spPr>
              <a:xfrm>
                <a:off x="1000658" y="2989717"/>
                <a:ext cx="2552037" cy="577081"/>
              </a:xfrm>
              <a:prstGeom prst="rect">
                <a:avLst/>
              </a:prstGeom>
              <a:noFill/>
            </p:spPr>
            <p:txBody>
              <a:bodyPr wrap="square" rtlCol="0">
                <a:spAutoFit/>
              </a:bodyPr>
              <a:lstStyle/>
              <a:p>
                <a:r>
                  <a:rPr lang="en-US" sz="1050" dirty="0" err="1">
                    <a:solidFill>
                      <a:srgbClr val="4C3282"/>
                    </a:solidFill>
                    <a:latin typeface="Courier New" panose="02070309020205020404" pitchFamily="49" charset="0"/>
                    <a:cs typeface="Courier New" panose="02070309020205020404" pitchFamily="49" charset="0"/>
                  </a:rPr>
                  <a:t>makeSet</a:t>
                </a:r>
                <a:r>
                  <a:rPr lang="en-US" sz="1050" dirty="0">
                    <a:solidFill>
                      <a:srgbClr val="4C3282"/>
                    </a:solidFill>
                    <a:latin typeface="Courier New" panose="02070309020205020404" pitchFamily="49" charset="0"/>
                    <a:cs typeface="Courier New" panose="02070309020205020404" pitchFamily="49" charset="0"/>
                  </a:rPr>
                  <a:t>(x)</a:t>
                </a:r>
                <a:r>
                  <a:rPr lang="en-US" sz="1050" dirty="0">
                    <a:latin typeface="Courier New" panose="02070309020205020404" pitchFamily="49" charset="0"/>
                    <a:cs typeface="Courier New" panose="02070309020205020404" pitchFamily="49" charset="0"/>
                  </a:rPr>
                  <a:t>-create a new tree of size 1 and add to our forest</a:t>
                </a:r>
              </a:p>
            </p:txBody>
          </p:sp>
          <p:sp>
            <p:nvSpPr>
              <p:cNvPr id="46" name="TextBox 45">
                <a:extLst>
                  <a:ext uri="{FF2B5EF4-FFF2-40B4-BE49-F238E27FC236}">
                    <a16:creationId xmlns:a16="http://schemas.microsoft.com/office/drawing/2014/main" id="{0D621558-FDAD-47DB-814E-2B675AECF2DF}"/>
                  </a:ext>
                </a:extLst>
              </p:cNvPr>
              <p:cNvSpPr txBox="1"/>
              <p:nvPr/>
            </p:nvSpPr>
            <p:spPr>
              <a:xfrm>
                <a:off x="928946" y="2009522"/>
                <a:ext cx="2035232" cy="307777"/>
              </a:xfrm>
              <a:prstGeom prst="rect">
                <a:avLst/>
              </a:prstGeom>
              <a:noFill/>
            </p:spPr>
            <p:txBody>
              <a:bodyPr wrap="square" rtlCol="0">
                <a:spAutoFit/>
              </a:bodyPr>
              <a:lstStyle/>
              <a:p>
                <a:r>
                  <a:rPr lang="en-US" sz="1400" b="1" dirty="0">
                    <a:solidFill>
                      <a:srgbClr val="B6A479"/>
                    </a:solidFill>
                  </a:rPr>
                  <a:t>state</a:t>
                </a:r>
              </a:p>
            </p:txBody>
          </p:sp>
          <p:sp>
            <p:nvSpPr>
              <p:cNvPr id="47" name="TextBox 46">
                <a:extLst>
                  <a:ext uri="{FF2B5EF4-FFF2-40B4-BE49-F238E27FC236}">
                    <a16:creationId xmlns:a16="http://schemas.microsoft.com/office/drawing/2014/main" id="{4D5EC453-8CE5-4E2D-AA80-C28ED5A0C42B}"/>
                  </a:ext>
                </a:extLst>
              </p:cNvPr>
              <p:cNvSpPr txBox="1"/>
              <p:nvPr/>
            </p:nvSpPr>
            <p:spPr>
              <a:xfrm>
                <a:off x="928946" y="2736354"/>
                <a:ext cx="2035232" cy="307777"/>
              </a:xfrm>
              <a:prstGeom prst="rect">
                <a:avLst/>
              </a:prstGeom>
              <a:noFill/>
            </p:spPr>
            <p:txBody>
              <a:bodyPr wrap="square" rtlCol="0">
                <a:spAutoFit/>
              </a:bodyPr>
              <a:lstStyle/>
              <a:p>
                <a:r>
                  <a:rPr lang="en-US" sz="1400" b="1" dirty="0">
                    <a:solidFill>
                      <a:srgbClr val="B6A479"/>
                    </a:solidFill>
                  </a:rPr>
                  <a:t>behavior</a:t>
                </a:r>
              </a:p>
            </p:txBody>
          </p:sp>
          <p:sp>
            <p:nvSpPr>
              <p:cNvPr id="48" name="TextBox 47">
                <a:extLst>
                  <a:ext uri="{FF2B5EF4-FFF2-40B4-BE49-F238E27FC236}">
                    <a16:creationId xmlns:a16="http://schemas.microsoft.com/office/drawing/2014/main" id="{0D68F3C8-8489-45F2-9149-44F48EDD0B95}"/>
                  </a:ext>
                </a:extLst>
              </p:cNvPr>
              <p:cNvSpPr txBox="1"/>
              <p:nvPr/>
            </p:nvSpPr>
            <p:spPr>
              <a:xfrm>
                <a:off x="994899" y="2216644"/>
                <a:ext cx="2356996" cy="253916"/>
              </a:xfrm>
              <a:prstGeom prst="rect">
                <a:avLst/>
              </a:prstGeom>
              <a:noFill/>
            </p:spPr>
            <p:txBody>
              <a:bodyPr wrap="square" rtlCol="0">
                <a:spAutoFit/>
              </a:bodyPr>
              <a:lstStyle/>
              <a:p>
                <a:r>
                  <a:rPr lang="en-US" sz="1050" dirty="0">
                    <a:latin typeface="Courier New" panose="02070309020205020404" pitchFamily="49" charset="0"/>
                    <a:cs typeface="Courier New" panose="02070309020205020404" pitchFamily="49" charset="0"/>
                  </a:rPr>
                  <a:t>Collection&lt;</a:t>
                </a:r>
                <a:r>
                  <a:rPr lang="en-US" sz="1050" dirty="0" err="1">
                    <a:latin typeface="Courier New" panose="02070309020205020404" pitchFamily="49" charset="0"/>
                    <a:cs typeface="Courier New" panose="02070309020205020404" pitchFamily="49" charset="0"/>
                  </a:rPr>
                  <a:t>TreeSet</a:t>
                </a:r>
                <a:r>
                  <a:rPr lang="en-US" sz="1050" dirty="0">
                    <a:latin typeface="Courier New" panose="02070309020205020404" pitchFamily="49" charset="0"/>
                    <a:cs typeface="Courier New" panose="02070309020205020404" pitchFamily="49" charset="0"/>
                  </a:rPr>
                  <a:t>&gt; forest</a:t>
                </a:r>
              </a:p>
            </p:txBody>
          </p:sp>
          <p:sp>
            <p:nvSpPr>
              <p:cNvPr id="49" name="TextBox 48">
                <a:extLst>
                  <a:ext uri="{FF2B5EF4-FFF2-40B4-BE49-F238E27FC236}">
                    <a16:creationId xmlns:a16="http://schemas.microsoft.com/office/drawing/2014/main" id="{C29B6314-036C-40E7-9BE3-8A3E951C5B9E}"/>
                  </a:ext>
                </a:extLst>
              </p:cNvPr>
              <p:cNvSpPr txBox="1"/>
              <p:nvPr/>
            </p:nvSpPr>
            <p:spPr>
              <a:xfrm>
                <a:off x="994899" y="3474305"/>
                <a:ext cx="2789727" cy="430887"/>
              </a:xfrm>
              <a:prstGeom prst="rect">
                <a:avLst/>
              </a:prstGeom>
              <a:noFill/>
            </p:spPr>
            <p:txBody>
              <a:bodyPr wrap="square" rtlCol="0">
                <a:spAutoFit/>
              </a:bodyPr>
              <a:lstStyle/>
              <a:p>
                <a:r>
                  <a:rPr lang="en-US" sz="1050" dirty="0" err="1">
                    <a:solidFill>
                      <a:srgbClr val="4C3282"/>
                    </a:solidFill>
                    <a:latin typeface="Courier New" panose="02070309020205020404" pitchFamily="49" charset="0"/>
                    <a:cs typeface="Courier New" panose="02070309020205020404" pitchFamily="49" charset="0"/>
                  </a:rPr>
                  <a:t>findSet</a:t>
                </a:r>
                <a:r>
                  <a:rPr lang="en-US" sz="1050" dirty="0">
                    <a:solidFill>
                      <a:srgbClr val="4C3282"/>
                    </a:solidFill>
                    <a:latin typeface="Courier New" panose="02070309020205020404" pitchFamily="49" charset="0"/>
                    <a:cs typeface="Courier New" panose="02070309020205020404" pitchFamily="49" charset="0"/>
                  </a:rPr>
                  <a:t>(x)</a:t>
                </a:r>
                <a:r>
                  <a:rPr lang="en-US" sz="1050" dirty="0">
                    <a:latin typeface="Courier New" panose="02070309020205020404" pitchFamily="49" charset="0"/>
                    <a:cs typeface="Courier New" panose="02070309020205020404" pitchFamily="49" charset="0"/>
                  </a:rPr>
                  <a:t>-locates node with x and moves up tree to find root</a:t>
                </a:r>
              </a:p>
            </p:txBody>
          </p:sp>
          <p:sp>
            <p:nvSpPr>
              <p:cNvPr id="50" name="TextBox 49">
                <a:extLst>
                  <a:ext uri="{FF2B5EF4-FFF2-40B4-BE49-F238E27FC236}">
                    <a16:creationId xmlns:a16="http://schemas.microsoft.com/office/drawing/2014/main" id="{C767EA58-D588-47E7-A44F-A018FB2B1757}"/>
                  </a:ext>
                </a:extLst>
              </p:cNvPr>
              <p:cNvSpPr txBox="1"/>
              <p:nvPr/>
            </p:nvSpPr>
            <p:spPr>
              <a:xfrm>
                <a:off x="994899" y="3829871"/>
                <a:ext cx="2694399" cy="430887"/>
              </a:xfrm>
              <a:prstGeom prst="rect">
                <a:avLst/>
              </a:prstGeom>
              <a:noFill/>
            </p:spPr>
            <p:txBody>
              <a:bodyPr wrap="square" rtlCol="0">
                <a:spAutoFit/>
              </a:bodyPr>
              <a:lstStyle/>
              <a:p>
                <a:r>
                  <a:rPr lang="en-US" sz="1050" dirty="0">
                    <a:solidFill>
                      <a:srgbClr val="4C3282"/>
                    </a:solidFill>
                    <a:latin typeface="Courier New" panose="02070309020205020404" pitchFamily="49" charset="0"/>
                    <a:cs typeface="Courier New" panose="02070309020205020404" pitchFamily="49" charset="0"/>
                  </a:rPr>
                  <a:t>union(x, y)</a:t>
                </a:r>
                <a:r>
                  <a:rPr lang="en-US" sz="1050" dirty="0">
                    <a:latin typeface="Courier New" panose="02070309020205020404" pitchFamily="49" charset="0"/>
                    <a:cs typeface="Courier New" panose="02070309020205020404" pitchFamily="49" charset="0"/>
                  </a:rPr>
                  <a:t>-append tree with y as a child of tree with x </a:t>
                </a:r>
              </a:p>
            </p:txBody>
          </p:sp>
        </p:grpSp>
        <p:sp>
          <p:nvSpPr>
            <p:cNvPr id="42" name="TextBox 41">
              <a:extLst>
                <a:ext uri="{FF2B5EF4-FFF2-40B4-BE49-F238E27FC236}">
                  <a16:creationId xmlns:a16="http://schemas.microsoft.com/office/drawing/2014/main" id="{0D68F3C8-8489-45F2-9149-44F48EDD0B95}"/>
                </a:ext>
              </a:extLst>
            </p:cNvPr>
            <p:cNvSpPr txBox="1"/>
            <p:nvPr/>
          </p:nvSpPr>
          <p:spPr>
            <a:xfrm>
              <a:off x="4743230" y="2331065"/>
              <a:ext cx="2433509" cy="415498"/>
            </a:xfrm>
            <a:prstGeom prst="rect">
              <a:avLst/>
            </a:prstGeom>
            <a:noFill/>
          </p:spPr>
          <p:txBody>
            <a:bodyPr wrap="square" rtlCol="0">
              <a:spAutoFit/>
            </a:bodyPr>
            <a:lstStyle/>
            <a:p>
              <a:r>
                <a:rPr lang="en-US" sz="1050" dirty="0">
                  <a:latin typeface="Courier New" panose="02070309020205020404" pitchFamily="49" charset="0"/>
                  <a:cs typeface="Courier New" panose="02070309020205020404" pitchFamily="49" charset="0"/>
                </a:rPr>
                <a:t>Dictionary&lt;</a:t>
              </a:r>
              <a:r>
                <a:rPr lang="en-US" sz="1050" dirty="0" err="1">
                  <a:latin typeface="Courier New" panose="02070309020205020404" pitchFamily="49" charset="0"/>
                  <a:cs typeface="Courier New" panose="02070309020205020404" pitchFamily="49" charset="0"/>
                </a:rPr>
                <a:t>NodeValues</a:t>
              </a: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NodeLocations</a:t>
              </a:r>
              <a:r>
                <a:rPr lang="en-US" sz="1050" dirty="0">
                  <a:latin typeface="Courier New" panose="02070309020205020404" pitchFamily="49" charset="0"/>
                  <a:cs typeface="Courier New" panose="02070309020205020404" pitchFamily="49" charset="0"/>
                </a:rPr>
                <a:t>&gt; </a:t>
              </a:r>
              <a:r>
                <a:rPr lang="en-US" sz="1050" dirty="0" err="1">
                  <a:latin typeface="Courier New" panose="02070309020205020404" pitchFamily="49" charset="0"/>
                  <a:cs typeface="Courier New" panose="02070309020205020404" pitchFamily="49" charset="0"/>
                </a:rPr>
                <a:t>nodeInventory</a:t>
              </a:r>
              <a:endParaRPr lang="en-US" sz="1050" dirty="0">
                <a:latin typeface="Courier New" panose="02070309020205020404" pitchFamily="49" charset="0"/>
                <a:cs typeface="Courier New" panose="02070309020205020404" pitchFamily="49" charset="0"/>
              </a:endParaRPr>
            </a:p>
          </p:txBody>
        </p:sp>
      </p:grpSp>
      <p:cxnSp>
        <p:nvCxnSpPr>
          <p:cNvPr id="35" name="Straight Arrow Connector 34"/>
          <p:cNvCxnSpPr>
            <a:stCxn id="30" idx="0"/>
            <a:endCxn id="22" idx="2"/>
          </p:cNvCxnSpPr>
          <p:nvPr/>
        </p:nvCxnSpPr>
        <p:spPr>
          <a:xfrm flipV="1">
            <a:off x="6888807" y="1853131"/>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5718812" y="2201988"/>
            <a:ext cx="255198" cy="261610"/>
            <a:chOff x="4033946" y="330026"/>
            <a:chExt cx="369435" cy="378718"/>
          </a:xfrm>
        </p:grpSpPr>
        <p:sp>
          <p:nvSpPr>
            <p:cNvPr id="52" name="Oval 51"/>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033946" y="330026"/>
              <a:ext cx="369435" cy="378718"/>
            </a:xfrm>
            <a:prstGeom prst="rect">
              <a:avLst/>
            </a:prstGeom>
            <a:noFill/>
          </p:spPr>
          <p:txBody>
            <a:bodyPr wrap="square" rtlCol="0">
              <a:spAutoFit/>
            </a:bodyPr>
            <a:lstStyle/>
            <a:p>
              <a:r>
                <a:rPr lang="en-US" sz="1100" dirty="0"/>
                <a:t>1</a:t>
              </a:r>
            </a:p>
          </p:txBody>
        </p:sp>
      </p:grpSp>
      <p:cxnSp>
        <p:nvCxnSpPr>
          <p:cNvPr id="54" name="Straight Arrow Connector 53"/>
          <p:cNvCxnSpPr>
            <a:stCxn id="53" idx="0"/>
          </p:cNvCxnSpPr>
          <p:nvPr/>
        </p:nvCxnSpPr>
        <p:spPr>
          <a:xfrm flipV="1">
            <a:off x="5846411" y="1843107"/>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4" name="Curved Connector 33"/>
          <p:cNvCxnSpPr>
            <a:stCxn id="22" idx="1"/>
            <a:endCxn id="18" idx="2"/>
          </p:cNvCxnSpPr>
          <p:nvPr/>
        </p:nvCxnSpPr>
        <p:spPr>
          <a:xfrm rot="10800000" flipV="1">
            <a:off x="5861929" y="1722325"/>
            <a:ext cx="900434" cy="130805"/>
          </a:xfrm>
          <a:prstGeom prst="curvedConnector4">
            <a:avLst>
              <a:gd name="adj1" fmla="val 42915"/>
              <a:gd name="adj2" fmla="val 274764"/>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017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 union(x, y)</a:t>
            </a:r>
          </a:p>
        </p:txBody>
      </p:sp>
      <p:sp>
        <p:nvSpPr>
          <p:cNvPr id="3" name="Content Placeholder 2"/>
          <p:cNvSpPr>
            <a:spLocks noGrp="1"/>
          </p:cNvSpPr>
          <p:nvPr>
            <p:ph idx="1"/>
          </p:nvPr>
        </p:nvSpPr>
        <p:spPr>
          <a:xfrm>
            <a:off x="121672" y="7086191"/>
            <a:ext cx="11187258" cy="4845504"/>
          </a:xfrm>
        </p:spPr>
        <p:txBody>
          <a:bodyPr/>
          <a:lstStyle/>
          <a:p>
            <a:r>
              <a:rPr lang="en-US" dirty="0"/>
              <a:t>Runtime</a:t>
            </a:r>
          </a:p>
          <a:p>
            <a:r>
              <a:rPr lang="en-US" dirty="0"/>
              <a:t>Call </a:t>
            </a:r>
            <a:r>
              <a:rPr lang="en-US" dirty="0" err="1"/>
              <a:t>findSet</a:t>
            </a:r>
            <a:r>
              <a:rPr lang="en-US" dirty="0"/>
              <a:t> on both x and y</a:t>
            </a:r>
          </a:p>
          <a:p>
            <a:r>
              <a:rPr lang="en-US" dirty="0"/>
              <a:t>Figure out where to add y into x</a:t>
            </a:r>
          </a:p>
          <a:p>
            <a:r>
              <a:rPr lang="en-US" dirty="0"/>
              <a:t>Worst case runtime?</a:t>
            </a:r>
          </a:p>
          <a:p>
            <a:r>
              <a:rPr lang="en-US" dirty="0"/>
              <a:t>O(n)</a:t>
            </a:r>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27</a:t>
            </a:fld>
            <a:endParaRPr lang="en-US"/>
          </a:p>
        </p:txBody>
      </p:sp>
      <p:sp>
        <p:nvSpPr>
          <p:cNvPr id="6" name="Content Placeholder 2"/>
          <p:cNvSpPr txBox="1">
            <a:spLocks/>
          </p:cNvSpPr>
          <p:nvPr/>
        </p:nvSpPr>
        <p:spPr>
          <a:xfrm>
            <a:off x="298173" y="1545702"/>
            <a:ext cx="2079167" cy="320298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400" dirty="0">
                <a:latin typeface="Courier New" panose="02070309020205020404" pitchFamily="49" charset="0"/>
                <a:cs typeface="Courier New" panose="02070309020205020404" pitchFamily="49" charset="0"/>
              </a:rPr>
              <a:t>union(3, 5)</a:t>
            </a:r>
          </a:p>
          <a:p>
            <a:r>
              <a:rPr lang="en-US" sz="1400" dirty="0">
                <a:latin typeface="Courier New" panose="02070309020205020404" pitchFamily="49" charset="0"/>
                <a:cs typeface="Courier New" panose="02070309020205020404" pitchFamily="49" charset="0"/>
              </a:rPr>
              <a:t>union(2, 1)</a:t>
            </a:r>
          </a:p>
          <a:p>
            <a:r>
              <a:rPr lang="en-US" sz="1400" dirty="0">
                <a:latin typeface="Courier New" panose="02070309020205020404" pitchFamily="49" charset="0"/>
                <a:cs typeface="Courier New" panose="02070309020205020404" pitchFamily="49" charset="0"/>
              </a:rPr>
              <a:t>union(2, 5)</a:t>
            </a:r>
          </a:p>
        </p:txBody>
      </p:sp>
      <p:sp>
        <p:nvSpPr>
          <p:cNvPr id="7" name="Rectangle 6"/>
          <p:cNvSpPr/>
          <p:nvPr/>
        </p:nvSpPr>
        <p:spPr>
          <a:xfrm>
            <a:off x="3385520" y="1357503"/>
            <a:ext cx="5929410" cy="3531368"/>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650254" y="1591521"/>
            <a:ext cx="255198" cy="261610"/>
            <a:chOff x="4033946" y="330026"/>
            <a:chExt cx="369435" cy="378718"/>
          </a:xfrm>
        </p:grpSpPr>
        <p:sp>
          <p:nvSpPr>
            <p:cNvPr id="9" name="Oval 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33946" y="330026"/>
              <a:ext cx="369435" cy="378718"/>
            </a:xfrm>
            <a:prstGeom prst="rect">
              <a:avLst/>
            </a:prstGeom>
            <a:noFill/>
          </p:spPr>
          <p:txBody>
            <a:bodyPr wrap="square" rtlCol="0">
              <a:spAutoFit/>
            </a:bodyPr>
            <a:lstStyle/>
            <a:p>
              <a:r>
                <a:rPr lang="en-US" sz="1100" dirty="0"/>
                <a:t>0</a:t>
              </a:r>
            </a:p>
          </p:txBody>
        </p:sp>
      </p:grpSp>
      <p:sp>
        <p:nvSpPr>
          <p:cNvPr id="11" name="Rounded Rectangle 10"/>
          <p:cNvSpPr/>
          <p:nvPr/>
        </p:nvSpPr>
        <p:spPr>
          <a:xfrm>
            <a:off x="3497167"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5927661" y="1529522"/>
            <a:ext cx="255198" cy="261610"/>
            <a:chOff x="4033946" y="330026"/>
            <a:chExt cx="369435" cy="378718"/>
          </a:xfrm>
        </p:grpSpPr>
        <p:sp>
          <p:nvSpPr>
            <p:cNvPr id="17" name="Oval 1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33946" y="330026"/>
              <a:ext cx="369435" cy="378718"/>
            </a:xfrm>
            <a:prstGeom prst="rect">
              <a:avLst/>
            </a:prstGeom>
            <a:noFill/>
          </p:spPr>
          <p:txBody>
            <a:bodyPr wrap="square" rtlCol="0">
              <a:spAutoFit/>
            </a:bodyPr>
            <a:lstStyle/>
            <a:p>
              <a:r>
                <a:rPr lang="en-US" sz="1100" dirty="0"/>
                <a:t>2</a:t>
              </a:r>
            </a:p>
          </p:txBody>
        </p:sp>
      </p:grpSp>
      <p:sp>
        <p:nvSpPr>
          <p:cNvPr id="19" name="Rounded Rectangle 18"/>
          <p:cNvSpPr/>
          <p:nvPr/>
        </p:nvSpPr>
        <p:spPr>
          <a:xfrm>
            <a:off x="5581243" y="1407132"/>
            <a:ext cx="948034" cy="1770634"/>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p:cNvGrpSpPr/>
          <p:nvPr/>
        </p:nvGrpSpPr>
        <p:grpSpPr>
          <a:xfrm>
            <a:off x="6155671" y="2201130"/>
            <a:ext cx="255198" cy="261610"/>
            <a:chOff x="4033946" y="330026"/>
            <a:chExt cx="369435" cy="378718"/>
          </a:xfrm>
        </p:grpSpPr>
        <p:sp>
          <p:nvSpPr>
            <p:cNvPr id="21" name="Oval 2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33946" y="330026"/>
              <a:ext cx="369435" cy="378718"/>
            </a:xfrm>
            <a:prstGeom prst="rect">
              <a:avLst/>
            </a:prstGeom>
            <a:noFill/>
          </p:spPr>
          <p:txBody>
            <a:bodyPr wrap="square" rtlCol="0">
              <a:spAutoFit/>
            </a:bodyPr>
            <a:lstStyle/>
            <a:p>
              <a:r>
                <a:rPr lang="en-US" sz="1100" dirty="0"/>
                <a:t>3</a:t>
              </a:r>
            </a:p>
          </p:txBody>
        </p:sp>
      </p:grpSp>
      <p:grpSp>
        <p:nvGrpSpPr>
          <p:cNvPr id="24" name="Group 23"/>
          <p:cNvGrpSpPr/>
          <p:nvPr/>
        </p:nvGrpSpPr>
        <p:grpSpPr>
          <a:xfrm>
            <a:off x="7790396" y="1591521"/>
            <a:ext cx="255198" cy="261610"/>
            <a:chOff x="4033946" y="330026"/>
            <a:chExt cx="369435" cy="378718"/>
          </a:xfrm>
        </p:grpSpPr>
        <p:sp>
          <p:nvSpPr>
            <p:cNvPr id="25" name="Oval 24"/>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033946" y="330026"/>
              <a:ext cx="369435" cy="378718"/>
            </a:xfrm>
            <a:prstGeom prst="rect">
              <a:avLst/>
            </a:prstGeom>
            <a:noFill/>
          </p:spPr>
          <p:txBody>
            <a:bodyPr wrap="square" rtlCol="0">
              <a:spAutoFit/>
            </a:bodyPr>
            <a:lstStyle/>
            <a:p>
              <a:r>
                <a:rPr lang="en-US" sz="1100" dirty="0"/>
                <a:t>4</a:t>
              </a:r>
            </a:p>
          </p:txBody>
        </p:sp>
      </p:grpSp>
      <p:sp>
        <p:nvSpPr>
          <p:cNvPr id="27" name="Rounded Rectangle 26"/>
          <p:cNvSpPr/>
          <p:nvPr/>
        </p:nvSpPr>
        <p:spPr>
          <a:xfrm>
            <a:off x="7637309"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p:cNvGrpSpPr/>
          <p:nvPr/>
        </p:nvGrpSpPr>
        <p:grpSpPr>
          <a:xfrm>
            <a:off x="6154516" y="2821621"/>
            <a:ext cx="255198" cy="261610"/>
            <a:chOff x="4033946" y="330026"/>
            <a:chExt cx="369435" cy="378718"/>
          </a:xfrm>
        </p:grpSpPr>
        <p:sp>
          <p:nvSpPr>
            <p:cNvPr id="29" name="Oval 2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033946" y="330026"/>
              <a:ext cx="369435" cy="378718"/>
            </a:xfrm>
            <a:prstGeom prst="rect">
              <a:avLst/>
            </a:prstGeom>
            <a:noFill/>
          </p:spPr>
          <p:txBody>
            <a:bodyPr wrap="square" rtlCol="0">
              <a:spAutoFit/>
            </a:bodyPr>
            <a:lstStyle/>
            <a:p>
              <a:r>
                <a:rPr lang="en-US" sz="1100" dirty="0"/>
                <a:t>5</a:t>
              </a:r>
            </a:p>
          </p:txBody>
        </p:sp>
      </p:grpSp>
      <p:sp>
        <p:nvSpPr>
          <p:cNvPr id="32" name="TextBox 31"/>
          <p:cNvSpPr txBox="1"/>
          <p:nvPr/>
        </p:nvSpPr>
        <p:spPr>
          <a:xfrm>
            <a:off x="3385519" y="1073362"/>
            <a:ext cx="1011815"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forest</a:t>
            </a:r>
          </a:p>
        </p:txBody>
      </p:sp>
      <p:graphicFrame>
        <p:nvGraphicFramePr>
          <p:cNvPr id="33" name="Table 32"/>
          <p:cNvGraphicFramePr>
            <a:graphicFrameLocks noGrp="1"/>
          </p:cNvGraphicFramePr>
          <p:nvPr/>
        </p:nvGraphicFramePr>
        <p:xfrm>
          <a:off x="3385519" y="5108591"/>
          <a:ext cx="2793498" cy="741680"/>
        </p:xfrm>
        <a:graphic>
          <a:graphicData uri="http://schemas.openxmlformats.org/drawingml/2006/table">
            <a:tbl>
              <a:tblPr firstRow="1" bandRow="1">
                <a:tableStyleId>{5C22544A-7EE6-4342-B048-85BDC9FD1C3A}</a:tableStyleId>
              </a:tblPr>
              <a:tblGrid>
                <a:gridCol w="465583">
                  <a:extLst>
                    <a:ext uri="{9D8B030D-6E8A-4147-A177-3AD203B41FA5}">
                      <a16:colId xmlns:a16="http://schemas.microsoft.com/office/drawing/2014/main" val="1318496464"/>
                    </a:ext>
                  </a:extLst>
                </a:gridCol>
                <a:gridCol w="465583">
                  <a:extLst>
                    <a:ext uri="{9D8B030D-6E8A-4147-A177-3AD203B41FA5}">
                      <a16:colId xmlns:a16="http://schemas.microsoft.com/office/drawing/2014/main" val="2868499728"/>
                    </a:ext>
                  </a:extLst>
                </a:gridCol>
                <a:gridCol w="465583">
                  <a:extLst>
                    <a:ext uri="{9D8B030D-6E8A-4147-A177-3AD203B41FA5}">
                      <a16:colId xmlns:a16="http://schemas.microsoft.com/office/drawing/2014/main" val="1227844157"/>
                    </a:ext>
                  </a:extLst>
                </a:gridCol>
                <a:gridCol w="465583">
                  <a:extLst>
                    <a:ext uri="{9D8B030D-6E8A-4147-A177-3AD203B41FA5}">
                      <a16:colId xmlns:a16="http://schemas.microsoft.com/office/drawing/2014/main" val="3842253647"/>
                    </a:ext>
                  </a:extLst>
                </a:gridCol>
                <a:gridCol w="465583">
                  <a:extLst>
                    <a:ext uri="{9D8B030D-6E8A-4147-A177-3AD203B41FA5}">
                      <a16:colId xmlns:a16="http://schemas.microsoft.com/office/drawing/2014/main" val="3820628638"/>
                    </a:ext>
                  </a:extLst>
                </a:gridCol>
                <a:gridCol w="465583">
                  <a:extLst>
                    <a:ext uri="{9D8B030D-6E8A-4147-A177-3AD203B41FA5}">
                      <a16:colId xmlns:a16="http://schemas.microsoft.com/office/drawing/2014/main" val="1754627560"/>
                    </a:ext>
                  </a:extLst>
                </a:gridCol>
              </a:tblGrid>
              <a:tr h="370840">
                <a:tc>
                  <a:txBody>
                    <a:bodyPr/>
                    <a:lstStyle/>
                    <a:p>
                      <a:pPr algn="ctr"/>
                      <a:r>
                        <a:rPr lang="en-US" dirty="0">
                          <a:solidFill>
                            <a:srgbClr val="4C3282"/>
                          </a:solidFill>
                        </a:rPr>
                        <a:t>0</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5</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031689"/>
                  </a:ext>
                </a:extLst>
              </a:tr>
              <a:tr h="370840">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165765"/>
                  </a:ext>
                </a:extLst>
              </a:tr>
            </a:tbl>
          </a:graphicData>
        </a:graphic>
      </p:graphicFrame>
      <p:grpSp>
        <p:nvGrpSpPr>
          <p:cNvPr id="40" name="Group 39"/>
          <p:cNvGrpSpPr/>
          <p:nvPr/>
        </p:nvGrpSpPr>
        <p:grpSpPr>
          <a:xfrm>
            <a:off x="9410258" y="98525"/>
            <a:ext cx="2875768" cy="2730663"/>
            <a:chOff x="4657189" y="1455063"/>
            <a:chExt cx="2875768" cy="2730663"/>
          </a:xfrm>
        </p:grpSpPr>
        <p:grpSp>
          <p:nvGrpSpPr>
            <p:cNvPr id="41" name="Group 40">
              <a:extLst>
                <a:ext uri="{FF2B5EF4-FFF2-40B4-BE49-F238E27FC236}">
                  <a16:creationId xmlns:a16="http://schemas.microsoft.com/office/drawing/2014/main" id="{57FC7A32-7A63-4FE5-9E50-639B4DFB69C7}"/>
                </a:ext>
              </a:extLst>
            </p:cNvPr>
            <p:cNvGrpSpPr/>
            <p:nvPr/>
          </p:nvGrpSpPr>
          <p:grpSpPr>
            <a:xfrm>
              <a:off x="4657189" y="1455063"/>
              <a:ext cx="2875768" cy="2730663"/>
              <a:chOff x="908858" y="1530095"/>
              <a:chExt cx="2875768" cy="2730663"/>
            </a:xfrm>
          </p:grpSpPr>
          <p:sp>
            <p:nvSpPr>
              <p:cNvPr id="43" name="Rectangle 42">
                <a:extLst>
                  <a:ext uri="{FF2B5EF4-FFF2-40B4-BE49-F238E27FC236}">
                    <a16:creationId xmlns:a16="http://schemas.microsoft.com/office/drawing/2014/main" id="{51A682CF-900F-4DAB-84AF-9AF93E9E4E1F}"/>
                  </a:ext>
                </a:extLst>
              </p:cNvPr>
              <p:cNvSpPr/>
              <p:nvPr/>
            </p:nvSpPr>
            <p:spPr>
              <a:xfrm>
                <a:off x="908858" y="2061556"/>
                <a:ext cx="2643837" cy="219920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CD77848-44AE-444C-AE19-CCD4729DC73B}"/>
                  </a:ext>
                </a:extLst>
              </p:cNvPr>
              <p:cNvSpPr/>
              <p:nvPr/>
            </p:nvSpPr>
            <p:spPr>
              <a:xfrm>
                <a:off x="908858" y="1530095"/>
                <a:ext cx="264383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TreeDisjointSet</a:t>
                </a:r>
                <a:r>
                  <a:rPr lang="en-US" dirty="0"/>
                  <a:t>&lt;E&gt;</a:t>
                </a:r>
              </a:p>
            </p:txBody>
          </p:sp>
          <p:sp>
            <p:nvSpPr>
              <p:cNvPr id="45" name="TextBox 44">
                <a:extLst>
                  <a:ext uri="{FF2B5EF4-FFF2-40B4-BE49-F238E27FC236}">
                    <a16:creationId xmlns:a16="http://schemas.microsoft.com/office/drawing/2014/main" id="{E9CE222C-B89E-4DD7-9428-9E0F8778691A}"/>
                  </a:ext>
                </a:extLst>
              </p:cNvPr>
              <p:cNvSpPr txBox="1"/>
              <p:nvPr/>
            </p:nvSpPr>
            <p:spPr>
              <a:xfrm>
                <a:off x="1000658" y="2989717"/>
                <a:ext cx="2552037" cy="577081"/>
              </a:xfrm>
              <a:prstGeom prst="rect">
                <a:avLst/>
              </a:prstGeom>
              <a:noFill/>
            </p:spPr>
            <p:txBody>
              <a:bodyPr wrap="square" rtlCol="0">
                <a:spAutoFit/>
              </a:bodyPr>
              <a:lstStyle/>
              <a:p>
                <a:r>
                  <a:rPr lang="en-US" sz="1050" dirty="0" err="1">
                    <a:solidFill>
                      <a:srgbClr val="4C3282"/>
                    </a:solidFill>
                    <a:latin typeface="Courier New" panose="02070309020205020404" pitchFamily="49" charset="0"/>
                    <a:cs typeface="Courier New" panose="02070309020205020404" pitchFamily="49" charset="0"/>
                  </a:rPr>
                  <a:t>makeSet</a:t>
                </a:r>
                <a:r>
                  <a:rPr lang="en-US" sz="1050" dirty="0">
                    <a:solidFill>
                      <a:srgbClr val="4C3282"/>
                    </a:solidFill>
                    <a:latin typeface="Courier New" panose="02070309020205020404" pitchFamily="49" charset="0"/>
                    <a:cs typeface="Courier New" panose="02070309020205020404" pitchFamily="49" charset="0"/>
                  </a:rPr>
                  <a:t>(x)</a:t>
                </a:r>
                <a:r>
                  <a:rPr lang="en-US" sz="1050" dirty="0">
                    <a:latin typeface="Courier New" panose="02070309020205020404" pitchFamily="49" charset="0"/>
                    <a:cs typeface="Courier New" panose="02070309020205020404" pitchFamily="49" charset="0"/>
                  </a:rPr>
                  <a:t>-create a new tree of size 1 and add to our forest</a:t>
                </a:r>
              </a:p>
            </p:txBody>
          </p:sp>
          <p:sp>
            <p:nvSpPr>
              <p:cNvPr id="46" name="TextBox 45">
                <a:extLst>
                  <a:ext uri="{FF2B5EF4-FFF2-40B4-BE49-F238E27FC236}">
                    <a16:creationId xmlns:a16="http://schemas.microsoft.com/office/drawing/2014/main" id="{0D621558-FDAD-47DB-814E-2B675AECF2DF}"/>
                  </a:ext>
                </a:extLst>
              </p:cNvPr>
              <p:cNvSpPr txBox="1"/>
              <p:nvPr/>
            </p:nvSpPr>
            <p:spPr>
              <a:xfrm>
                <a:off x="928946" y="2009522"/>
                <a:ext cx="2035232" cy="307777"/>
              </a:xfrm>
              <a:prstGeom prst="rect">
                <a:avLst/>
              </a:prstGeom>
              <a:noFill/>
            </p:spPr>
            <p:txBody>
              <a:bodyPr wrap="square" rtlCol="0">
                <a:spAutoFit/>
              </a:bodyPr>
              <a:lstStyle/>
              <a:p>
                <a:r>
                  <a:rPr lang="en-US" sz="1400" b="1" dirty="0">
                    <a:solidFill>
                      <a:srgbClr val="B6A479"/>
                    </a:solidFill>
                  </a:rPr>
                  <a:t>state</a:t>
                </a:r>
              </a:p>
            </p:txBody>
          </p:sp>
          <p:sp>
            <p:nvSpPr>
              <p:cNvPr id="47" name="TextBox 46">
                <a:extLst>
                  <a:ext uri="{FF2B5EF4-FFF2-40B4-BE49-F238E27FC236}">
                    <a16:creationId xmlns:a16="http://schemas.microsoft.com/office/drawing/2014/main" id="{4D5EC453-8CE5-4E2D-AA80-C28ED5A0C42B}"/>
                  </a:ext>
                </a:extLst>
              </p:cNvPr>
              <p:cNvSpPr txBox="1"/>
              <p:nvPr/>
            </p:nvSpPr>
            <p:spPr>
              <a:xfrm>
                <a:off x="928946" y="2736354"/>
                <a:ext cx="2035232" cy="307777"/>
              </a:xfrm>
              <a:prstGeom prst="rect">
                <a:avLst/>
              </a:prstGeom>
              <a:noFill/>
            </p:spPr>
            <p:txBody>
              <a:bodyPr wrap="square" rtlCol="0">
                <a:spAutoFit/>
              </a:bodyPr>
              <a:lstStyle/>
              <a:p>
                <a:r>
                  <a:rPr lang="en-US" sz="1400" b="1" dirty="0">
                    <a:solidFill>
                      <a:srgbClr val="B6A479"/>
                    </a:solidFill>
                  </a:rPr>
                  <a:t>behavior</a:t>
                </a:r>
              </a:p>
            </p:txBody>
          </p:sp>
          <p:sp>
            <p:nvSpPr>
              <p:cNvPr id="48" name="TextBox 47">
                <a:extLst>
                  <a:ext uri="{FF2B5EF4-FFF2-40B4-BE49-F238E27FC236}">
                    <a16:creationId xmlns:a16="http://schemas.microsoft.com/office/drawing/2014/main" id="{0D68F3C8-8489-45F2-9149-44F48EDD0B95}"/>
                  </a:ext>
                </a:extLst>
              </p:cNvPr>
              <p:cNvSpPr txBox="1"/>
              <p:nvPr/>
            </p:nvSpPr>
            <p:spPr>
              <a:xfrm>
                <a:off x="994899" y="2216644"/>
                <a:ext cx="2356996" cy="253916"/>
              </a:xfrm>
              <a:prstGeom prst="rect">
                <a:avLst/>
              </a:prstGeom>
              <a:noFill/>
            </p:spPr>
            <p:txBody>
              <a:bodyPr wrap="square" rtlCol="0">
                <a:spAutoFit/>
              </a:bodyPr>
              <a:lstStyle/>
              <a:p>
                <a:r>
                  <a:rPr lang="en-US" sz="1050" dirty="0">
                    <a:latin typeface="Courier New" panose="02070309020205020404" pitchFamily="49" charset="0"/>
                    <a:cs typeface="Courier New" panose="02070309020205020404" pitchFamily="49" charset="0"/>
                  </a:rPr>
                  <a:t>Collection&lt;</a:t>
                </a:r>
                <a:r>
                  <a:rPr lang="en-US" sz="1050" dirty="0" err="1">
                    <a:latin typeface="Courier New" panose="02070309020205020404" pitchFamily="49" charset="0"/>
                    <a:cs typeface="Courier New" panose="02070309020205020404" pitchFamily="49" charset="0"/>
                  </a:rPr>
                  <a:t>TreeSet</a:t>
                </a:r>
                <a:r>
                  <a:rPr lang="en-US" sz="1050" dirty="0">
                    <a:latin typeface="Courier New" panose="02070309020205020404" pitchFamily="49" charset="0"/>
                    <a:cs typeface="Courier New" panose="02070309020205020404" pitchFamily="49" charset="0"/>
                  </a:rPr>
                  <a:t>&gt; forest</a:t>
                </a:r>
              </a:p>
            </p:txBody>
          </p:sp>
          <p:sp>
            <p:nvSpPr>
              <p:cNvPr id="49" name="TextBox 48">
                <a:extLst>
                  <a:ext uri="{FF2B5EF4-FFF2-40B4-BE49-F238E27FC236}">
                    <a16:creationId xmlns:a16="http://schemas.microsoft.com/office/drawing/2014/main" id="{C29B6314-036C-40E7-9BE3-8A3E951C5B9E}"/>
                  </a:ext>
                </a:extLst>
              </p:cNvPr>
              <p:cNvSpPr txBox="1"/>
              <p:nvPr/>
            </p:nvSpPr>
            <p:spPr>
              <a:xfrm>
                <a:off x="994899" y="3474305"/>
                <a:ext cx="2789727" cy="430887"/>
              </a:xfrm>
              <a:prstGeom prst="rect">
                <a:avLst/>
              </a:prstGeom>
              <a:noFill/>
            </p:spPr>
            <p:txBody>
              <a:bodyPr wrap="square" rtlCol="0">
                <a:spAutoFit/>
              </a:bodyPr>
              <a:lstStyle/>
              <a:p>
                <a:r>
                  <a:rPr lang="en-US" sz="1050" dirty="0" err="1">
                    <a:solidFill>
                      <a:srgbClr val="4C3282"/>
                    </a:solidFill>
                    <a:latin typeface="Courier New" panose="02070309020205020404" pitchFamily="49" charset="0"/>
                    <a:cs typeface="Courier New" panose="02070309020205020404" pitchFamily="49" charset="0"/>
                  </a:rPr>
                  <a:t>findSet</a:t>
                </a:r>
                <a:r>
                  <a:rPr lang="en-US" sz="1050" dirty="0">
                    <a:solidFill>
                      <a:srgbClr val="4C3282"/>
                    </a:solidFill>
                    <a:latin typeface="Courier New" panose="02070309020205020404" pitchFamily="49" charset="0"/>
                    <a:cs typeface="Courier New" panose="02070309020205020404" pitchFamily="49" charset="0"/>
                  </a:rPr>
                  <a:t>(x)</a:t>
                </a:r>
                <a:r>
                  <a:rPr lang="en-US" sz="1050" dirty="0">
                    <a:latin typeface="Courier New" panose="02070309020205020404" pitchFamily="49" charset="0"/>
                    <a:cs typeface="Courier New" panose="02070309020205020404" pitchFamily="49" charset="0"/>
                  </a:rPr>
                  <a:t>-locates node with x and moves up tree to find root</a:t>
                </a:r>
              </a:p>
            </p:txBody>
          </p:sp>
          <p:sp>
            <p:nvSpPr>
              <p:cNvPr id="50" name="TextBox 49">
                <a:extLst>
                  <a:ext uri="{FF2B5EF4-FFF2-40B4-BE49-F238E27FC236}">
                    <a16:creationId xmlns:a16="http://schemas.microsoft.com/office/drawing/2014/main" id="{C767EA58-D588-47E7-A44F-A018FB2B1757}"/>
                  </a:ext>
                </a:extLst>
              </p:cNvPr>
              <p:cNvSpPr txBox="1"/>
              <p:nvPr/>
            </p:nvSpPr>
            <p:spPr>
              <a:xfrm>
                <a:off x="994899" y="3829871"/>
                <a:ext cx="2694399" cy="430887"/>
              </a:xfrm>
              <a:prstGeom prst="rect">
                <a:avLst/>
              </a:prstGeom>
              <a:noFill/>
            </p:spPr>
            <p:txBody>
              <a:bodyPr wrap="square" rtlCol="0">
                <a:spAutoFit/>
              </a:bodyPr>
              <a:lstStyle/>
              <a:p>
                <a:r>
                  <a:rPr lang="en-US" sz="1050" dirty="0">
                    <a:solidFill>
                      <a:srgbClr val="4C3282"/>
                    </a:solidFill>
                    <a:latin typeface="Courier New" panose="02070309020205020404" pitchFamily="49" charset="0"/>
                    <a:cs typeface="Courier New" panose="02070309020205020404" pitchFamily="49" charset="0"/>
                  </a:rPr>
                  <a:t>union(x, y)</a:t>
                </a:r>
                <a:r>
                  <a:rPr lang="en-US" sz="1050" dirty="0">
                    <a:latin typeface="Courier New" panose="02070309020205020404" pitchFamily="49" charset="0"/>
                    <a:cs typeface="Courier New" panose="02070309020205020404" pitchFamily="49" charset="0"/>
                  </a:rPr>
                  <a:t>-append tree with y as a child of tree with x </a:t>
                </a:r>
              </a:p>
            </p:txBody>
          </p:sp>
        </p:grpSp>
        <p:sp>
          <p:nvSpPr>
            <p:cNvPr id="42" name="TextBox 41">
              <a:extLst>
                <a:ext uri="{FF2B5EF4-FFF2-40B4-BE49-F238E27FC236}">
                  <a16:creationId xmlns:a16="http://schemas.microsoft.com/office/drawing/2014/main" id="{0D68F3C8-8489-45F2-9149-44F48EDD0B95}"/>
                </a:ext>
              </a:extLst>
            </p:cNvPr>
            <p:cNvSpPr txBox="1"/>
            <p:nvPr/>
          </p:nvSpPr>
          <p:spPr>
            <a:xfrm>
              <a:off x="4743230" y="2331065"/>
              <a:ext cx="2433509" cy="415498"/>
            </a:xfrm>
            <a:prstGeom prst="rect">
              <a:avLst/>
            </a:prstGeom>
            <a:noFill/>
          </p:spPr>
          <p:txBody>
            <a:bodyPr wrap="square" rtlCol="0">
              <a:spAutoFit/>
            </a:bodyPr>
            <a:lstStyle/>
            <a:p>
              <a:r>
                <a:rPr lang="en-US" sz="1050" dirty="0">
                  <a:latin typeface="Courier New" panose="02070309020205020404" pitchFamily="49" charset="0"/>
                  <a:cs typeface="Courier New" panose="02070309020205020404" pitchFamily="49" charset="0"/>
                </a:rPr>
                <a:t>Dictionary&lt;</a:t>
              </a:r>
              <a:r>
                <a:rPr lang="en-US" sz="1050" dirty="0" err="1">
                  <a:latin typeface="Courier New" panose="02070309020205020404" pitchFamily="49" charset="0"/>
                  <a:cs typeface="Courier New" panose="02070309020205020404" pitchFamily="49" charset="0"/>
                </a:rPr>
                <a:t>NodeValues</a:t>
              </a: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NodeLocations</a:t>
              </a:r>
              <a:r>
                <a:rPr lang="en-US" sz="1050" dirty="0">
                  <a:latin typeface="Courier New" panose="02070309020205020404" pitchFamily="49" charset="0"/>
                  <a:cs typeface="Courier New" panose="02070309020205020404" pitchFamily="49" charset="0"/>
                </a:rPr>
                <a:t>&gt; </a:t>
              </a:r>
              <a:r>
                <a:rPr lang="en-US" sz="1050" dirty="0" err="1">
                  <a:latin typeface="Courier New" panose="02070309020205020404" pitchFamily="49" charset="0"/>
                  <a:cs typeface="Courier New" panose="02070309020205020404" pitchFamily="49" charset="0"/>
                </a:rPr>
                <a:t>nodeInventory</a:t>
              </a:r>
              <a:endParaRPr lang="en-US" sz="1050" dirty="0">
                <a:latin typeface="Courier New" panose="02070309020205020404" pitchFamily="49" charset="0"/>
                <a:cs typeface="Courier New" panose="02070309020205020404" pitchFamily="49" charset="0"/>
              </a:endParaRPr>
            </a:p>
          </p:txBody>
        </p:sp>
      </p:grpSp>
      <p:cxnSp>
        <p:nvCxnSpPr>
          <p:cNvPr id="35" name="Straight Arrow Connector 34"/>
          <p:cNvCxnSpPr>
            <a:stCxn id="30" idx="0"/>
            <a:endCxn id="22" idx="2"/>
          </p:cNvCxnSpPr>
          <p:nvPr/>
        </p:nvCxnSpPr>
        <p:spPr>
          <a:xfrm flipV="1">
            <a:off x="6282115" y="2462740"/>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5718812" y="2201988"/>
            <a:ext cx="255198" cy="261610"/>
            <a:chOff x="4033946" y="330026"/>
            <a:chExt cx="369435" cy="378718"/>
          </a:xfrm>
        </p:grpSpPr>
        <p:sp>
          <p:nvSpPr>
            <p:cNvPr id="52" name="Oval 51"/>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4033946" y="330026"/>
              <a:ext cx="369435" cy="378718"/>
            </a:xfrm>
            <a:prstGeom prst="rect">
              <a:avLst/>
            </a:prstGeom>
            <a:noFill/>
          </p:spPr>
          <p:txBody>
            <a:bodyPr wrap="square" rtlCol="0">
              <a:spAutoFit/>
            </a:bodyPr>
            <a:lstStyle/>
            <a:p>
              <a:r>
                <a:rPr lang="en-US" sz="1100" dirty="0"/>
                <a:t>1</a:t>
              </a:r>
            </a:p>
          </p:txBody>
        </p:sp>
      </p:grpSp>
      <p:cxnSp>
        <p:nvCxnSpPr>
          <p:cNvPr id="54" name="Straight Arrow Connector 53"/>
          <p:cNvCxnSpPr>
            <a:stCxn id="53" idx="0"/>
            <a:endCxn id="18" idx="2"/>
          </p:cNvCxnSpPr>
          <p:nvPr/>
        </p:nvCxnSpPr>
        <p:spPr>
          <a:xfrm flipV="1">
            <a:off x="5846411" y="1791132"/>
            <a:ext cx="208849"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22" idx="0"/>
            <a:endCxn id="18" idx="2"/>
          </p:cNvCxnSpPr>
          <p:nvPr/>
        </p:nvCxnSpPr>
        <p:spPr>
          <a:xfrm flipH="1" flipV="1">
            <a:off x="6055260" y="1791132"/>
            <a:ext cx="228010"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endCxn id="10" idx="2"/>
          </p:cNvCxnSpPr>
          <p:nvPr/>
        </p:nvCxnSpPr>
        <p:spPr>
          <a:xfrm flipV="1">
            <a:off x="3607245" y="1853131"/>
            <a:ext cx="170608" cy="3819634"/>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endCxn id="53" idx="2"/>
          </p:cNvCxnSpPr>
          <p:nvPr/>
        </p:nvCxnSpPr>
        <p:spPr>
          <a:xfrm flipV="1">
            <a:off x="4060725" y="2463598"/>
            <a:ext cx="1785686" cy="3209167"/>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18" idx="2"/>
          </p:cNvCxnSpPr>
          <p:nvPr/>
        </p:nvCxnSpPr>
        <p:spPr>
          <a:xfrm flipV="1">
            <a:off x="4519514" y="1791132"/>
            <a:ext cx="1535746" cy="388163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22" idx="2"/>
          </p:cNvCxnSpPr>
          <p:nvPr/>
        </p:nvCxnSpPr>
        <p:spPr>
          <a:xfrm flipV="1">
            <a:off x="4994925" y="2462740"/>
            <a:ext cx="1288345" cy="3210025"/>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endCxn id="26" idx="2"/>
          </p:cNvCxnSpPr>
          <p:nvPr/>
        </p:nvCxnSpPr>
        <p:spPr>
          <a:xfrm flipV="1">
            <a:off x="5460220" y="1853131"/>
            <a:ext cx="2457775" cy="3819634"/>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endCxn id="30" idx="2"/>
          </p:cNvCxnSpPr>
          <p:nvPr/>
        </p:nvCxnSpPr>
        <p:spPr>
          <a:xfrm flipV="1">
            <a:off x="5897010" y="3083231"/>
            <a:ext cx="385105" cy="2589534"/>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105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500"/>
                                        <p:tgtEl>
                                          <p:spTgt spid="55"/>
                                        </p:tgtEl>
                                      </p:cBhvr>
                                    </p:animEffect>
                                  </p:childTnLst>
                                </p:cTn>
                              </p:par>
                              <p:par>
                                <p:cTn id="8" presetID="10" presetClass="entr" presetSubtype="0"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fade">
                                      <p:cBhvr>
                                        <p:cTn id="10" dur="500"/>
                                        <p:tgtEl>
                                          <p:spTgt spid="56"/>
                                        </p:tgtEl>
                                      </p:cBhvr>
                                    </p:animEffect>
                                  </p:childTnLst>
                                </p:cTn>
                              </p:par>
                              <p:par>
                                <p:cTn id="11" presetID="10"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animEffect transition="in" filter="fade">
                                      <p:cBhvr>
                                        <p:cTn id="13" dur="500"/>
                                        <p:tgtEl>
                                          <p:spTgt spid="57"/>
                                        </p:tgtEl>
                                      </p:cBhvr>
                                    </p:animEffect>
                                  </p:childTnLst>
                                </p:cTn>
                              </p:par>
                              <p:par>
                                <p:cTn id="14" presetID="10" presetClass="entr" presetSubtype="0"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fade">
                                      <p:cBhvr>
                                        <p:cTn id="16" dur="500"/>
                                        <p:tgtEl>
                                          <p:spTgt spid="58"/>
                                        </p:tgtEl>
                                      </p:cBhvr>
                                    </p:animEffect>
                                  </p:childTnLst>
                                </p:cTn>
                              </p:par>
                              <p:par>
                                <p:cTn id="17" presetID="10" presetClass="entr" presetSubtype="0" fill="hold" nodeType="with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500"/>
                                        <p:tgtEl>
                                          <p:spTgt spid="59"/>
                                        </p:tgtEl>
                                      </p:cBhvr>
                                    </p:animEffect>
                                  </p:childTnLst>
                                </p:cTn>
                              </p:par>
                              <p:par>
                                <p:cTn id="20" presetID="10" presetClass="entr" presetSubtype="0" fill="hold" nodeType="with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fade">
                                      <p:cBhvr>
                                        <p:cTn id="22"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 </a:t>
            </a:r>
            <a:r>
              <a:rPr lang="en-US" dirty="0" err="1"/>
              <a:t>findSet</a:t>
            </a:r>
            <a:r>
              <a:rPr lang="en-US" dirty="0"/>
              <a:t>(x)</a:t>
            </a:r>
          </a:p>
        </p:txBody>
      </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28</a:t>
            </a:fld>
            <a:endParaRPr lang="en-US"/>
          </a:p>
        </p:txBody>
      </p:sp>
      <p:sp>
        <p:nvSpPr>
          <p:cNvPr id="6" name="Content Placeholder 2"/>
          <p:cNvSpPr txBox="1">
            <a:spLocks/>
          </p:cNvSpPr>
          <p:nvPr/>
        </p:nvSpPr>
        <p:spPr>
          <a:xfrm>
            <a:off x="298173" y="1545702"/>
            <a:ext cx="2079167" cy="320298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400" dirty="0" err="1">
                <a:latin typeface="Courier New" panose="02070309020205020404" pitchFamily="49" charset="0"/>
                <a:cs typeface="Courier New" panose="02070309020205020404" pitchFamily="49" charset="0"/>
              </a:rPr>
              <a:t>findSet</a:t>
            </a:r>
            <a:r>
              <a:rPr lang="en-US" sz="1400" dirty="0">
                <a:latin typeface="Courier New" panose="02070309020205020404" pitchFamily="49" charset="0"/>
                <a:cs typeface="Courier New" panose="02070309020205020404" pitchFamily="49" charset="0"/>
              </a:rPr>
              <a:t>(0)</a:t>
            </a:r>
          </a:p>
          <a:p>
            <a:r>
              <a:rPr lang="en-US" sz="1400" dirty="0" err="1">
                <a:latin typeface="Courier New" panose="02070309020205020404" pitchFamily="49" charset="0"/>
                <a:cs typeface="Courier New" panose="02070309020205020404" pitchFamily="49" charset="0"/>
              </a:rPr>
              <a:t>findSet</a:t>
            </a:r>
            <a:r>
              <a:rPr lang="en-US" sz="1400" dirty="0">
                <a:latin typeface="Courier New" panose="02070309020205020404" pitchFamily="49" charset="0"/>
                <a:cs typeface="Courier New" panose="02070309020205020404" pitchFamily="49" charset="0"/>
              </a:rPr>
              <a:t>(3)</a:t>
            </a:r>
          </a:p>
          <a:p>
            <a:r>
              <a:rPr lang="en-US" sz="1400" dirty="0" err="1">
                <a:latin typeface="Courier New" panose="02070309020205020404" pitchFamily="49" charset="0"/>
                <a:cs typeface="Courier New" panose="02070309020205020404" pitchFamily="49" charset="0"/>
              </a:rPr>
              <a:t>findSet</a:t>
            </a:r>
            <a:r>
              <a:rPr lang="en-US" sz="1400" dirty="0">
                <a:latin typeface="Courier New" panose="02070309020205020404" pitchFamily="49" charset="0"/>
                <a:cs typeface="Courier New" panose="02070309020205020404" pitchFamily="49" charset="0"/>
              </a:rPr>
              <a:t>(5)</a:t>
            </a:r>
          </a:p>
        </p:txBody>
      </p:sp>
      <p:sp>
        <p:nvSpPr>
          <p:cNvPr id="7" name="Rectangle 6"/>
          <p:cNvSpPr/>
          <p:nvPr/>
        </p:nvSpPr>
        <p:spPr>
          <a:xfrm>
            <a:off x="3385520" y="1357503"/>
            <a:ext cx="5929410" cy="3531368"/>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3650254" y="1591521"/>
            <a:ext cx="255198" cy="261610"/>
            <a:chOff x="4033946" y="330026"/>
            <a:chExt cx="369435" cy="378718"/>
          </a:xfrm>
        </p:grpSpPr>
        <p:sp>
          <p:nvSpPr>
            <p:cNvPr id="9" name="Oval 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33946" y="330026"/>
              <a:ext cx="369435" cy="378718"/>
            </a:xfrm>
            <a:prstGeom prst="rect">
              <a:avLst/>
            </a:prstGeom>
            <a:noFill/>
          </p:spPr>
          <p:txBody>
            <a:bodyPr wrap="square" rtlCol="0">
              <a:spAutoFit/>
            </a:bodyPr>
            <a:lstStyle/>
            <a:p>
              <a:r>
                <a:rPr lang="en-US" sz="1100" dirty="0"/>
                <a:t>0</a:t>
              </a:r>
            </a:p>
          </p:txBody>
        </p:sp>
      </p:grpSp>
      <p:sp>
        <p:nvSpPr>
          <p:cNvPr id="11" name="Rounded Rectangle 10"/>
          <p:cNvSpPr/>
          <p:nvPr/>
        </p:nvSpPr>
        <p:spPr>
          <a:xfrm>
            <a:off x="3497167"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5927661" y="1529522"/>
            <a:ext cx="255198" cy="261610"/>
            <a:chOff x="4033946" y="330026"/>
            <a:chExt cx="369435" cy="378718"/>
          </a:xfrm>
        </p:grpSpPr>
        <p:sp>
          <p:nvSpPr>
            <p:cNvPr id="13" name="Oval 1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033946" y="330026"/>
              <a:ext cx="369435" cy="378718"/>
            </a:xfrm>
            <a:prstGeom prst="rect">
              <a:avLst/>
            </a:prstGeom>
            <a:noFill/>
          </p:spPr>
          <p:txBody>
            <a:bodyPr wrap="square" rtlCol="0">
              <a:spAutoFit/>
            </a:bodyPr>
            <a:lstStyle/>
            <a:p>
              <a:r>
                <a:rPr lang="en-US" sz="1100" dirty="0"/>
                <a:t>2</a:t>
              </a:r>
            </a:p>
          </p:txBody>
        </p:sp>
      </p:grpSp>
      <p:sp>
        <p:nvSpPr>
          <p:cNvPr id="15" name="Rounded Rectangle 14"/>
          <p:cNvSpPr/>
          <p:nvPr/>
        </p:nvSpPr>
        <p:spPr>
          <a:xfrm>
            <a:off x="5581243" y="1407132"/>
            <a:ext cx="948034" cy="1770634"/>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6155671" y="2201130"/>
            <a:ext cx="255198" cy="261610"/>
            <a:chOff x="4033946" y="330026"/>
            <a:chExt cx="369435" cy="378718"/>
          </a:xfrm>
        </p:grpSpPr>
        <p:sp>
          <p:nvSpPr>
            <p:cNvPr id="17" name="Oval 1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33946" y="330026"/>
              <a:ext cx="369435" cy="378718"/>
            </a:xfrm>
            <a:prstGeom prst="rect">
              <a:avLst/>
            </a:prstGeom>
            <a:noFill/>
          </p:spPr>
          <p:txBody>
            <a:bodyPr wrap="square" rtlCol="0">
              <a:spAutoFit/>
            </a:bodyPr>
            <a:lstStyle/>
            <a:p>
              <a:r>
                <a:rPr lang="en-US" sz="1100" dirty="0"/>
                <a:t>3</a:t>
              </a:r>
            </a:p>
          </p:txBody>
        </p:sp>
      </p:grpSp>
      <p:grpSp>
        <p:nvGrpSpPr>
          <p:cNvPr id="19" name="Group 18"/>
          <p:cNvGrpSpPr/>
          <p:nvPr/>
        </p:nvGrpSpPr>
        <p:grpSpPr>
          <a:xfrm>
            <a:off x="7790396" y="1591521"/>
            <a:ext cx="255198" cy="261610"/>
            <a:chOff x="4033946" y="330026"/>
            <a:chExt cx="369435" cy="378718"/>
          </a:xfrm>
        </p:grpSpPr>
        <p:sp>
          <p:nvSpPr>
            <p:cNvPr id="20" name="Oval 1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4033946" y="330026"/>
              <a:ext cx="369435" cy="378718"/>
            </a:xfrm>
            <a:prstGeom prst="rect">
              <a:avLst/>
            </a:prstGeom>
            <a:noFill/>
          </p:spPr>
          <p:txBody>
            <a:bodyPr wrap="square" rtlCol="0">
              <a:spAutoFit/>
            </a:bodyPr>
            <a:lstStyle/>
            <a:p>
              <a:r>
                <a:rPr lang="en-US" sz="1100" dirty="0"/>
                <a:t>4</a:t>
              </a:r>
            </a:p>
          </p:txBody>
        </p:sp>
      </p:grpSp>
      <p:sp>
        <p:nvSpPr>
          <p:cNvPr id="22" name="Rounded Rectangle 21"/>
          <p:cNvSpPr/>
          <p:nvPr/>
        </p:nvSpPr>
        <p:spPr>
          <a:xfrm>
            <a:off x="7637309" y="1407132"/>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6154516" y="2821621"/>
            <a:ext cx="255198" cy="261610"/>
            <a:chOff x="4033946" y="330026"/>
            <a:chExt cx="369435" cy="378718"/>
          </a:xfrm>
        </p:grpSpPr>
        <p:sp>
          <p:nvSpPr>
            <p:cNvPr id="24" name="Oval 2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033946" y="330026"/>
              <a:ext cx="369435" cy="378718"/>
            </a:xfrm>
            <a:prstGeom prst="rect">
              <a:avLst/>
            </a:prstGeom>
            <a:noFill/>
          </p:spPr>
          <p:txBody>
            <a:bodyPr wrap="square" rtlCol="0">
              <a:spAutoFit/>
            </a:bodyPr>
            <a:lstStyle/>
            <a:p>
              <a:r>
                <a:rPr lang="en-US" sz="1100" dirty="0"/>
                <a:t>5</a:t>
              </a:r>
            </a:p>
          </p:txBody>
        </p:sp>
      </p:grpSp>
      <p:sp>
        <p:nvSpPr>
          <p:cNvPr id="26" name="TextBox 25"/>
          <p:cNvSpPr txBox="1"/>
          <p:nvPr/>
        </p:nvSpPr>
        <p:spPr>
          <a:xfrm>
            <a:off x="3385519" y="1073362"/>
            <a:ext cx="1011815" cy="369332"/>
          </a:xfrm>
          <a:prstGeom prst="rect">
            <a:avLst/>
          </a:prstGeom>
          <a:noFill/>
        </p:spPr>
        <p:txBody>
          <a:bodyPr wrap="none" rtlCol="0">
            <a:spAutoFit/>
          </a:bodyPr>
          <a:lstStyle/>
          <a:p>
            <a:r>
              <a:rPr lang="en-US" dirty="0">
                <a:latin typeface="Courier New" panose="02070309020205020404" pitchFamily="49" charset="0"/>
                <a:cs typeface="Courier New" panose="02070309020205020404" pitchFamily="49" charset="0"/>
              </a:rPr>
              <a:t>forest</a:t>
            </a:r>
          </a:p>
        </p:txBody>
      </p:sp>
      <p:graphicFrame>
        <p:nvGraphicFramePr>
          <p:cNvPr id="27" name="Table 26"/>
          <p:cNvGraphicFramePr>
            <a:graphicFrameLocks noGrp="1"/>
          </p:cNvGraphicFramePr>
          <p:nvPr/>
        </p:nvGraphicFramePr>
        <p:xfrm>
          <a:off x="3385519" y="5108591"/>
          <a:ext cx="2793498" cy="741680"/>
        </p:xfrm>
        <a:graphic>
          <a:graphicData uri="http://schemas.openxmlformats.org/drawingml/2006/table">
            <a:tbl>
              <a:tblPr firstRow="1" bandRow="1">
                <a:tableStyleId>{5C22544A-7EE6-4342-B048-85BDC9FD1C3A}</a:tableStyleId>
              </a:tblPr>
              <a:tblGrid>
                <a:gridCol w="465583">
                  <a:extLst>
                    <a:ext uri="{9D8B030D-6E8A-4147-A177-3AD203B41FA5}">
                      <a16:colId xmlns:a16="http://schemas.microsoft.com/office/drawing/2014/main" val="1318496464"/>
                    </a:ext>
                  </a:extLst>
                </a:gridCol>
                <a:gridCol w="465583">
                  <a:extLst>
                    <a:ext uri="{9D8B030D-6E8A-4147-A177-3AD203B41FA5}">
                      <a16:colId xmlns:a16="http://schemas.microsoft.com/office/drawing/2014/main" val="2868499728"/>
                    </a:ext>
                  </a:extLst>
                </a:gridCol>
                <a:gridCol w="465583">
                  <a:extLst>
                    <a:ext uri="{9D8B030D-6E8A-4147-A177-3AD203B41FA5}">
                      <a16:colId xmlns:a16="http://schemas.microsoft.com/office/drawing/2014/main" val="1227844157"/>
                    </a:ext>
                  </a:extLst>
                </a:gridCol>
                <a:gridCol w="465583">
                  <a:extLst>
                    <a:ext uri="{9D8B030D-6E8A-4147-A177-3AD203B41FA5}">
                      <a16:colId xmlns:a16="http://schemas.microsoft.com/office/drawing/2014/main" val="3842253647"/>
                    </a:ext>
                  </a:extLst>
                </a:gridCol>
                <a:gridCol w="465583">
                  <a:extLst>
                    <a:ext uri="{9D8B030D-6E8A-4147-A177-3AD203B41FA5}">
                      <a16:colId xmlns:a16="http://schemas.microsoft.com/office/drawing/2014/main" val="3820628638"/>
                    </a:ext>
                  </a:extLst>
                </a:gridCol>
                <a:gridCol w="465583">
                  <a:extLst>
                    <a:ext uri="{9D8B030D-6E8A-4147-A177-3AD203B41FA5}">
                      <a16:colId xmlns:a16="http://schemas.microsoft.com/office/drawing/2014/main" val="1754627560"/>
                    </a:ext>
                  </a:extLst>
                </a:gridCol>
              </a:tblGrid>
              <a:tr h="370840">
                <a:tc>
                  <a:txBody>
                    <a:bodyPr/>
                    <a:lstStyle/>
                    <a:p>
                      <a:pPr algn="ctr"/>
                      <a:r>
                        <a:rPr lang="en-US" dirty="0">
                          <a:solidFill>
                            <a:srgbClr val="4C3282"/>
                          </a:solidFill>
                        </a:rPr>
                        <a:t>0</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1</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2</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3</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4</a:t>
                      </a:r>
                    </a:p>
                  </a:txBody>
                  <a:tcPr>
                    <a:lnB w="12700" cap="flat" cmpd="sng" algn="ctr">
                      <a:solidFill>
                        <a:schemeClr val="tx1"/>
                      </a:solidFill>
                      <a:prstDash val="solid"/>
                      <a:round/>
                      <a:headEnd type="none" w="med" len="med"/>
                      <a:tailEnd type="none" w="med" len="med"/>
                    </a:lnB>
                    <a:noFill/>
                  </a:tcPr>
                </a:tc>
                <a:tc>
                  <a:txBody>
                    <a:bodyPr/>
                    <a:lstStyle/>
                    <a:p>
                      <a:pPr algn="ctr"/>
                      <a:r>
                        <a:rPr lang="en-US" dirty="0">
                          <a:solidFill>
                            <a:srgbClr val="4C3282"/>
                          </a:solidFill>
                        </a:rPr>
                        <a:t>5</a:t>
                      </a:r>
                    </a:p>
                  </a:txBody>
                  <a:tcPr>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2031689"/>
                  </a:ext>
                </a:extLst>
              </a:tr>
              <a:tr h="370840">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dirty="0">
                        <a:solidFill>
                          <a:srgbClr val="B6A479"/>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165765"/>
                  </a:ext>
                </a:extLst>
              </a:tr>
            </a:tbl>
          </a:graphicData>
        </a:graphic>
      </p:graphicFrame>
      <p:cxnSp>
        <p:nvCxnSpPr>
          <p:cNvPr id="28" name="Straight Arrow Connector 27"/>
          <p:cNvCxnSpPr>
            <a:stCxn id="25" idx="0"/>
            <a:endCxn id="18" idx="2"/>
          </p:cNvCxnSpPr>
          <p:nvPr/>
        </p:nvCxnSpPr>
        <p:spPr>
          <a:xfrm flipV="1">
            <a:off x="6282115" y="2462740"/>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5718812" y="2201988"/>
            <a:ext cx="255198" cy="261610"/>
            <a:chOff x="4033946" y="330026"/>
            <a:chExt cx="369435" cy="378718"/>
          </a:xfrm>
        </p:grpSpPr>
        <p:sp>
          <p:nvSpPr>
            <p:cNvPr id="30" name="Oval 2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4033946" y="330026"/>
              <a:ext cx="369435" cy="378718"/>
            </a:xfrm>
            <a:prstGeom prst="rect">
              <a:avLst/>
            </a:prstGeom>
            <a:noFill/>
          </p:spPr>
          <p:txBody>
            <a:bodyPr wrap="square" rtlCol="0">
              <a:spAutoFit/>
            </a:bodyPr>
            <a:lstStyle/>
            <a:p>
              <a:r>
                <a:rPr lang="en-US" sz="1100" dirty="0"/>
                <a:t>1</a:t>
              </a:r>
            </a:p>
          </p:txBody>
        </p:sp>
      </p:grpSp>
      <p:cxnSp>
        <p:nvCxnSpPr>
          <p:cNvPr id="32" name="Straight Arrow Connector 31"/>
          <p:cNvCxnSpPr>
            <a:stCxn id="31" idx="0"/>
            <a:endCxn id="14" idx="2"/>
          </p:cNvCxnSpPr>
          <p:nvPr/>
        </p:nvCxnSpPr>
        <p:spPr>
          <a:xfrm flipV="1">
            <a:off x="5846411" y="1791132"/>
            <a:ext cx="208849"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8" idx="0"/>
            <a:endCxn id="14" idx="2"/>
          </p:cNvCxnSpPr>
          <p:nvPr/>
        </p:nvCxnSpPr>
        <p:spPr>
          <a:xfrm flipH="1" flipV="1">
            <a:off x="6055260" y="1791132"/>
            <a:ext cx="228010"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endCxn id="10" idx="2"/>
          </p:cNvCxnSpPr>
          <p:nvPr/>
        </p:nvCxnSpPr>
        <p:spPr>
          <a:xfrm flipV="1">
            <a:off x="3607245" y="1853131"/>
            <a:ext cx="170608" cy="3819634"/>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31" idx="2"/>
          </p:cNvCxnSpPr>
          <p:nvPr/>
        </p:nvCxnSpPr>
        <p:spPr>
          <a:xfrm flipV="1">
            <a:off x="4060725" y="2463598"/>
            <a:ext cx="1785686" cy="3209167"/>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endCxn id="14" idx="2"/>
          </p:cNvCxnSpPr>
          <p:nvPr/>
        </p:nvCxnSpPr>
        <p:spPr>
          <a:xfrm flipV="1">
            <a:off x="4519514" y="1791132"/>
            <a:ext cx="1535746" cy="3881633"/>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18" idx="2"/>
          </p:cNvCxnSpPr>
          <p:nvPr/>
        </p:nvCxnSpPr>
        <p:spPr>
          <a:xfrm flipV="1">
            <a:off x="4994925" y="2462740"/>
            <a:ext cx="1288345" cy="3210025"/>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endCxn id="21" idx="2"/>
          </p:cNvCxnSpPr>
          <p:nvPr/>
        </p:nvCxnSpPr>
        <p:spPr>
          <a:xfrm flipV="1">
            <a:off x="5460220" y="1853131"/>
            <a:ext cx="2457775" cy="3819634"/>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5" idx="2"/>
          </p:cNvCxnSpPr>
          <p:nvPr/>
        </p:nvCxnSpPr>
        <p:spPr>
          <a:xfrm flipV="1">
            <a:off x="5897010" y="3083231"/>
            <a:ext cx="385105" cy="2589534"/>
          </a:xfrm>
          <a:prstGeom prst="straightConnector1">
            <a:avLst/>
          </a:prstGeom>
          <a:ln>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9410258" y="98525"/>
            <a:ext cx="2875768" cy="2730663"/>
            <a:chOff x="4657189" y="1455063"/>
            <a:chExt cx="2875768" cy="2730663"/>
          </a:xfrm>
        </p:grpSpPr>
        <p:grpSp>
          <p:nvGrpSpPr>
            <p:cNvPr id="41" name="Group 40">
              <a:extLst>
                <a:ext uri="{FF2B5EF4-FFF2-40B4-BE49-F238E27FC236}">
                  <a16:creationId xmlns:a16="http://schemas.microsoft.com/office/drawing/2014/main" id="{57FC7A32-7A63-4FE5-9E50-639B4DFB69C7}"/>
                </a:ext>
              </a:extLst>
            </p:cNvPr>
            <p:cNvGrpSpPr/>
            <p:nvPr/>
          </p:nvGrpSpPr>
          <p:grpSpPr>
            <a:xfrm>
              <a:off x="4657189" y="1455063"/>
              <a:ext cx="2875768" cy="2730663"/>
              <a:chOff x="908858" y="1530095"/>
              <a:chExt cx="2875768" cy="2730663"/>
            </a:xfrm>
          </p:grpSpPr>
          <p:sp>
            <p:nvSpPr>
              <p:cNvPr id="43" name="Rectangle 42">
                <a:extLst>
                  <a:ext uri="{FF2B5EF4-FFF2-40B4-BE49-F238E27FC236}">
                    <a16:creationId xmlns:a16="http://schemas.microsoft.com/office/drawing/2014/main" id="{51A682CF-900F-4DAB-84AF-9AF93E9E4E1F}"/>
                  </a:ext>
                </a:extLst>
              </p:cNvPr>
              <p:cNvSpPr/>
              <p:nvPr/>
            </p:nvSpPr>
            <p:spPr>
              <a:xfrm>
                <a:off x="908858" y="2061556"/>
                <a:ext cx="2643837" cy="2199202"/>
              </a:xfrm>
              <a:prstGeom prst="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0CD77848-44AE-444C-AE19-CCD4729DC73B}"/>
                  </a:ext>
                </a:extLst>
              </p:cNvPr>
              <p:cNvSpPr/>
              <p:nvPr/>
            </p:nvSpPr>
            <p:spPr>
              <a:xfrm>
                <a:off x="908858" y="1530095"/>
                <a:ext cx="2643837" cy="531461"/>
              </a:xfrm>
              <a:prstGeom prst="rect">
                <a:avLst/>
              </a:prstGeom>
              <a:solidFill>
                <a:srgbClr val="4C3282"/>
              </a:solid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TreeDisjointSet</a:t>
                </a:r>
                <a:r>
                  <a:rPr lang="en-US" dirty="0"/>
                  <a:t>&lt;E&gt;</a:t>
                </a:r>
              </a:p>
            </p:txBody>
          </p:sp>
          <p:sp>
            <p:nvSpPr>
              <p:cNvPr id="45" name="TextBox 44">
                <a:extLst>
                  <a:ext uri="{FF2B5EF4-FFF2-40B4-BE49-F238E27FC236}">
                    <a16:creationId xmlns:a16="http://schemas.microsoft.com/office/drawing/2014/main" id="{E9CE222C-B89E-4DD7-9428-9E0F8778691A}"/>
                  </a:ext>
                </a:extLst>
              </p:cNvPr>
              <p:cNvSpPr txBox="1"/>
              <p:nvPr/>
            </p:nvSpPr>
            <p:spPr>
              <a:xfrm>
                <a:off x="1000658" y="2989717"/>
                <a:ext cx="2552037" cy="577081"/>
              </a:xfrm>
              <a:prstGeom prst="rect">
                <a:avLst/>
              </a:prstGeom>
              <a:noFill/>
            </p:spPr>
            <p:txBody>
              <a:bodyPr wrap="square" rtlCol="0">
                <a:spAutoFit/>
              </a:bodyPr>
              <a:lstStyle/>
              <a:p>
                <a:r>
                  <a:rPr lang="en-US" sz="1050" dirty="0" err="1">
                    <a:solidFill>
                      <a:srgbClr val="4C3282"/>
                    </a:solidFill>
                    <a:latin typeface="Courier New" panose="02070309020205020404" pitchFamily="49" charset="0"/>
                    <a:cs typeface="Courier New" panose="02070309020205020404" pitchFamily="49" charset="0"/>
                  </a:rPr>
                  <a:t>makeSet</a:t>
                </a:r>
                <a:r>
                  <a:rPr lang="en-US" sz="1050" dirty="0">
                    <a:solidFill>
                      <a:srgbClr val="4C3282"/>
                    </a:solidFill>
                    <a:latin typeface="Courier New" panose="02070309020205020404" pitchFamily="49" charset="0"/>
                    <a:cs typeface="Courier New" panose="02070309020205020404" pitchFamily="49" charset="0"/>
                  </a:rPr>
                  <a:t>(x)</a:t>
                </a:r>
                <a:r>
                  <a:rPr lang="en-US" sz="1050" dirty="0">
                    <a:latin typeface="Courier New" panose="02070309020205020404" pitchFamily="49" charset="0"/>
                    <a:cs typeface="Courier New" panose="02070309020205020404" pitchFamily="49" charset="0"/>
                  </a:rPr>
                  <a:t>-create a new tree of size 1 and add to our forest</a:t>
                </a:r>
              </a:p>
            </p:txBody>
          </p:sp>
          <p:sp>
            <p:nvSpPr>
              <p:cNvPr id="46" name="TextBox 45">
                <a:extLst>
                  <a:ext uri="{FF2B5EF4-FFF2-40B4-BE49-F238E27FC236}">
                    <a16:creationId xmlns:a16="http://schemas.microsoft.com/office/drawing/2014/main" id="{0D621558-FDAD-47DB-814E-2B675AECF2DF}"/>
                  </a:ext>
                </a:extLst>
              </p:cNvPr>
              <p:cNvSpPr txBox="1"/>
              <p:nvPr/>
            </p:nvSpPr>
            <p:spPr>
              <a:xfrm>
                <a:off x="928946" y="2009522"/>
                <a:ext cx="2035232" cy="307777"/>
              </a:xfrm>
              <a:prstGeom prst="rect">
                <a:avLst/>
              </a:prstGeom>
              <a:noFill/>
            </p:spPr>
            <p:txBody>
              <a:bodyPr wrap="square" rtlCol="0">
                <a:spAutoFit/>
              </a:bodyPr>
              <a:lstStyle/>
              <a:p>
                <a:r>
                  <a:rPr lang="en-US" sz="1400" b="1" dirty="0">
                    <a:solidFill>
                      <a:srgbClr val="B6A479"/>
                    </a:solidFill>
                  </a:rPr>
                  <a:t>state</a:t>
                </a:r>
              </a:p>
            </p:txBody>
          </p:sp>
          <p:sp>
            <p:nvSpPr>
              <p:cNvPr id="47" name="TextBox 46">
                <a:extLst>
                  <a:ext uri="{FF2B5EF4-FFF2-40B4-BE49-F238E27FC236}">
                    <a16:creationId xmlns:a16="http://schemas.microsoft.com/office/drawing/2014/main" id="{4D5EC453-8CE5-4E2D-AA80-C28ED5A0C42B}"/>
                  </a:ext>
                </a:extLst>
              </p:cNvPr>
              <p:cNvSpPr txBox="1"/>
              <p:nvPr/>
            </p:nvSpPr>
            <p:spPr>
              <a:xfrm>
                <a:off x="928946" y="2736354"/>
                <a:ext cx="2035232" cy="307777"/>
              </a:xfrm>
              <a:prstGeom prst="rect">
                <a:avLst/>
              </a:prstGeom>
              <a:noFill/>
            </p:spPr>
            <p:txBody>
              <a:bodyPr wrap="square" rtlCol="0">
                <a:spAutoFit/>
              </a:bodyPr>
              <a:lstStyle/>
              <a:p>
                <a:r>
                  <a:rPr lang="en-US" sz="1400" b="1" dirty="0">
                    <a:solidFill>
                      <a:srgbClr val="B6A479"/>
                    </a:solidFill>
                  </a:rPr>
                  <a:t>behavior</a:t>
                </a:r>
              </a:p>
            </p:txBody>
          </p:sp>
          <p:sp>
            <p:nvSpPr>
              <p:cNvPr id="48" name="TextBox 47">
                <a:extLst>
                  <a:ext uri="{FF2B5EF4-FFF2-40B4-BE49-F238E27FC236}">
                    <a16:creationId xmlns:a16="http://schemas.microsoft.com/office/drawing/2014/main" id="{0D68F3C8-8489-45F2-9149-44F48EDD0B95}"/>
                  </a:ext>
                </a:extLst>
              </p:cNvPr>
              <p:cNvSpPr txBox="1"/>
              <p:nvPr/>
            </p:nvSpPr>
            <p:spPr>
              <a:xfrm>
                <a:off x="994899" y="2216644"/>
                <a:ext cx="2356996" cy="253916"/>
              </a:xfrm>
              <a:prstGeom prst="rect">
                <a:avLst/>
              </a:prstGeom>
              <a:noFill/>
            </p:spPr>
            <p:txBody>
              <a:bodyPr wrap="square" rtlCol="0">
                <a:spAutoFit/>
              </a:bodyPr>
              <a:lstStyle/>
              <a:p>
                <a:r>
                  <a:rPr lang="en-US" sz="1050" dirty="0">
                    <a:latin typeface="Courier New" panose="02070309020205020404" pitchFamily="49" charset="0"/>
                    <a:cs typeface="Courier New" panose="02070309020205020404" pitchFamily="49" charset="0"/>
                  </a:rPr>
                  <a:t>Collection&lt;</a:t>
                </a:r>
                <a:r>
                  <a:rPr lang="en-US" sz="1050" dirty="0" err="1">
                    <a:latin typeface="Courier New" panose="02070309020205020404" pitchFamily="49" charset="0"/>
                    <a:cs typeface="Courier New" panose="02070309020205020404" pitchFamily="49" charset="0"/>
                  </a:rPr>
                  <a:t>TreeSet</a:t>
                </a:r>
                <a:r>
                  <a:rPr lang="en-US" sz="1050" dirty="0">
                    <a:latin typeface="Courier New" panose="02070309020205020404" pitchFamily="49" charset="0"/>
                    <a:cs typeface="Courier New" panose="02070309020205020404" pitchFamily="49" charset="0"/>
                  </a:rPr>
                  <a:t>&gt; forest</a:t>
                </a:r>
              </a:p>
            </p:txBody>
          </p:sp>
          <p:sp>
            <p:nvSpPr>
              <p:cNvPr id="49" name="TextBox 48">
                <a:extLst>
                  <a:ext uri="{FF2B5EF4-FFF2-40B4-BE49-F238E27FC236}">
                    <a16:creationId xmlns:a16="http://schemas.microsoft.com/office/drawing/2014/main" id="{C29B6314-036C-40E7-9BE3-8A3E951C5B9E}"/>
                  </a:ext>
                </a:extLst>
              </p:cNvPr>
              <p:cNvSpPr txBox="1"/>
              <p:nvPr/>
            </p:nvSpPr>
            <p:spPr>
              <a:xfrm>
                <a:off x="994899" y="3474305"/>
                <a:ext cx="2789727" cy="430887"/>
              </a:xfrm>
              <a:prstGeom prst="rect">
                <a:avLst/>
              </a:prstGeom>
              <a:noFill/>
            </p:spPr>
            <p:txBody>
              <a:bodyPr wrap="square" rtlCol="0">
                <a:spAutoFit/>
              </a:bodyPr>
              <a:lstStyle/>
              <a:p>
                <a:r>
                  <a:rPr lang="en-US" sz="1050" dirty="0" err="1">
                    <a:solidFill>
                      <a:srgbClr val="4C3282"/>
                    </a:solidFill>
                    <a:latin typeface="Courier New" panose="02070309020205020404" pitchFamily="49" charset="0"/>
                    <a:cs typeface="Courier New" panose="02070309020205020404" pitchFamily="49" charset="0"/>
                  </a:rPr>
                  <a:t>findSet</a:t>
                </a:r>
                <a:r>
                  <a:rPr lang="en-US" sz="1050" dirty="0">
                    <a:solidFill>
                      <a:srgbClr val="4C3282"/>
                    </a:solidFill>
                    <a:latin typeface="Courier New" panose="02070309020205020404" pitchFamily="49" charset="0"/>
                    <a:cs typeface="Courier New" panose="02070309020205020404" pitchFamily="49" charset="0"/>
                  </a:rPr>
                  <a:t>(x)</a:t>
                </a:r>
                <a:r>
                  <a:rPr lang="en-US" sz="1050" dirty="0">
                    <a:latin typeface="Courier New" panose="02070309020205020404" pitchFamily="49" charset="0"/>
                    <a:cs typeface="Courier New" panose="02070309020205020404" pitchFamily="49" charset="0"/>
                  </a:rPr>
                  <a:t>-locates node with x and moves up tree to find root</a:t>
                </a:r>
              </a:p>
            </p:txBody>
          </p:sp>
          <p:sp>
            <p:nvSpPr>
              <p:cNvPr id="50" name="TextBox 49">
                <a:extLst>
                  <a:ext uri="{FF2B5EF4-FFF2-40B4-BE49-F238E27FC236}">
                    <a16:creationId xmlns:a16="http://schemas.microsoft.com/office/drawing/2014/main" id="{C767EA58-D588-47E7-A44F-A018FB2B1757}"/>
                  </a:ext>
                </a:extLst>
              </p:cNvPr>
              <p:cNvSpPr txBox="1"/>
              <p:nvPr/>
            </p:nvSpPr>
            <p:spPr>
              <a:xfrm>
                <a:off x="994899" y="3829871"/>
                <a:ext cx="2694399" cy="430887"/>
              </a:xfrm>
              <a:prstGeom prst="rect">
                <a:avLst/>
              </a:prstGeom>
              <a:noFill/>
            </p:spPr>
            <p:txBody>
              <a:bodyPr wrap="square" rtlCol="0">
                <a:spAutoFit/>
              </a:bodyPr>
              <a:lstStyle/>
              <a:p>
                <a:r>
                  <a:rPr lang="en-US" sz="1050" dirty="0">
                    <a:solidFill>
                      <a:srgbClr val="4C3282"/>
                    </a:solidFill>
                    <a:latin typeface="Courier New" panose="02070309020205020404" pitchFamily="49" charset="0"/>
                    <a:cs typeface="Courier New" panose="02070309020205020404" pitchFamily="49" charset="0"/>
                  </a:rPr>
                  <a:t>union(x, y)</a:t>
                </a:r>
                <a:r>
                  <a:rPr lang="en-US" sz="1050" dirty="0">
                    <a:latin typeface="Courier New" panose="02070309020205020404" pitchFamily="49" charset="0"/>
                    <a:cs typeface="Courier New" panose="02070309020205020404" pitchFamily="49" charset="0"/>
                  </a:rPr>
                  <a:t>-append tree with y as a child of tree with x </a:t>
                </a:r>
              </a:p>
            </p:txBody>
          </p:sp>
        </p:grpSp>
        <p:sp>
          <p:nvSpPr>
            <p:cNvPr id="42" name="TextBox 41">
              <a:extLst>
                <a:ext uri="{FF2B5EF4-FFF2-40B4-BE49-F238E27FC236}">
                  <a16:creationId xmlns:a16="http://schemas.microsoft.com/office/drawing/2014/main" id="{0D68F3C8-8489-45F2-9149-44F48EDD0B95}"/>
                </a:ext>
              </a:extLst>
            </p:cNvPr>
            <p:cNvSpPr txBox="1"/>
            <p:nvPr/>
          </p:nvSpPr>
          <p:spPr>
            <a:xfrm>
              <a:off x="4743230" y="2331065"/>
              <a:ext cx="2433509" cy="415498"/>
            </a:xfrm>
            <a:prstGeom prst="rect">
              <a:avLst/>
            </a:prstGeom>
            <a:noFill/>
          </p:spPr>
          <p:txBody>
            <a:bodyPr wrap="square" rtlCol="0">
              <a:spAutoFit/>
            </a:bodyPr>
            <a:lstStyle/>
            <a:p>
              <a:r>
                <a:rPr lang="en-US" sz="1050" dirty="0">
                  <a:latin typeface="Courier New" panose="02070309020205020404" pitchFamily="49" charset="0"/>
                  <a:cs typeface="Courier New" panose="02070309020205020404" pitchFamily="49" charset="0"/>
                </a:rPr>
                <a:t>Dictionary&lt;</a:t>
              </a:r>
              <a:r>
                <a:rPr lang="en-US" sz="1050" dirty="0" err="1">
                  <a:latin typeface="Courier New" panose="02070309020205020404" pitchFamily="49" charset="0"/>
                  <a:cs typeface="Courier New" panose="02070309020205020404" pitchFamily="49" charset="0"/>
                </a:rPr>
                <a:t>NodeValues</a:t>
              </a:r>
              <a:r>
                <a:rPr lang="en-US" sz="1050" dirty="0">
                  <a:latin typeface="Courier New" panose="02070309020205020404" pitchFamily="49" charset="0"/>
                  <a:cs typeface="Courier New" panose="02070309020205020404" pitchFamily="49" charset="0"/>
                </a:rPr>
                <a:t>, </a:t>
              </a:r>
              <a:r>
                <a:rPr lang="en-US" sz="1050" dirty="0" err="1">
                  <a:latin typeface="Courier New" panose="02070309020205020404" pitchFamily="49" charset="0"/>
                  <a:cs typeface="Courier New" panose="02070309020205020404" pitchFamily="49" charset="0"/>
                </a:rPr>
                <a:t>NodeLocations</a:t>
              </a:r>
              <a:r>
                <a:rPr lang="en-US" sz="1050" dirty="0">
                  <a:latin typeface="Courier New" panose="02070309020205020404" pitchFamily="49" charset="0"/>
                  <a:cs typeface="Courier New" panose="02070309020205020404" pitchFamily="49" charset="0"/>
                </a:rPr>
                <a:t>&gt; </a:t>
              </a:r>
              <a:r>
                <a:rPr lang="en-US" sz="1050" dirty="0" err="1">
                  <a:latin typeface="Courier New" panose="02070309020205020404" pitchFamily="49" charset="0"/>
                  <a:cs typeface="Courier New" panose="02070309020205020404" pitchFamily="49" charset="0"/>
                </a:rPr>
                <a:t>nodeInventory</a:t>
              </a:r>
              <a:endParaRPr lang="en-US" sz="1050" dirty="0">
                <a:latin typeface="Courier New" panose="02070309020205020404" pitchFamily="49" charset="0"/>
                <a:cs typeface="Courier New" panose="02070309020205020404" pitchFamily="49" charset="0"/>
              </a:endParaRPr>
            </a:p>
          </p:txBody>
        </p:sp>
      </p:grpSp>
      <p:cxnSp>
        <p:nvCxnSpPr>
          <p:cNvPr id="51" name="Straight Arrow Connector 50"/>
          <p:cNvCxnSpPr/>
          <p:nvPr/>
        </p:nvCxnSpPr>
        <p:spPr>
          <a:xfrm flipV="1">
            <a:off x="3605418" y="1861707"/>
            <a:ext cx="170608" cy="38196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V="1">
            <a:off x="4986000" y="2490329"/>
            <a:ext cx="1288345" cy="321002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H="1" flipV="1">
            <a:off x="6062704" y="1798590"/>
            <a:ext cx="228010" cy="40999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5904995" y="3109962"/>
            <a:ext cx="385105" cy="258953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6288173" y="2469340"/>
            <a:ext cx="1155" cy="35888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7" name="Content Placeholder 2"/>
              <p:cNvSpPr txBox="1">
                <a:spLocks/>
              </p:cNvSpPr>
              <p:nvPr/>
            </p:nvSpPr>
            <p:spPr>
              <a:xfrm>
                <a:off x="135097" y="4925573"/>
                <a:ext cx="11187258" cy="120324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1800" dirty="0"/>
                  <a:t>Worst case runtime of </a:t>
                </a:r>
                <a:r>
                  <a:rPr lang="en-US" sz="1800" dirty="0" err="1"/>
                  <a:t>findSet</a:t>
                </a:r>
                <a:r>
                  <a:rPr lang="en-US" sz="1800" dirty="0"/>
                  <a:t>?</a:t>
                </a:r>
              </a:p>
              <a:p>
                <a14:m>
                  <m:oMath xmlns:m="http://schemas.openxmlformats.org/officeDocument/2006/math">
                    <m:r>
                      <a:rPr lang="en-US" sz="1800" b="1" i="0" dirty="0" smtClean="0">
                        <a:solidFill>
                          <a:srgbClr val="4C3282"/>
                        </a:solidFill>
                        <a:latin typeface="Cambria Math" panose="02040503050406030204" pitchFamily="18" charset="0"/>
                      </a:rPr>
                      <m:t>𝚯</m:t>
                    </m:r>
                    <m:r>
                      <a:rPr lang="en-US" sz="1800" b="1" i="1" dirty="0" smtClean="0">
                        <a:solidFill>
                          <a:srgbClr val="4C3282"/>
                        </a:solidFill>
                        <a:latin typeface="Cambria Math" panose="02040503050406030204" pitchFamily="18" charset="0"/>
                      </a:rPr>
                      <m:t>(</m:t>
                    </m:r>
                    <m:r>
                      <a:rPr lang="en-US" sz="1800" b="1" i="1" dirty="0" smtClean="0">
                        <a:solidFill>
                          <a:srgbClr val="4C3282"/>
                        </a:solidFill>
                        <a:latin typeface="Cambria Math" panose="02040503050406030204" pitchFamily="18" charset="0"/>
                      </a:rPr>
                      <m:t>𝒏</m:t>
                    </m:r>
                    <m:r>
                      <a:rPr lang="en-US" sz="1800" b="1" i="1" dirty="0" smtClean="0">
                        <a:solidFill>
                          <a:srgbClr val="4C3282"/>
                        </a:solidFill>
                        <a:latin typeface="Cambria Math" panose="02040503050406030204" pitchFamily="18" charset="0"/>
                      </a:rPr>
                      <m:t>)</m:t>
                    </m:r>
                  </m:oMath>
                </a14:m>
                <a:r>
                  <a:rPr lang="en-US" sz="1800" b="1" dirty="0">
                    <a:solidFill>
                      <a:srgbClr val="4C3282"/>
                    </a:solidFill>
                  </a:rPr>
                  <a:t> </a:t>
                </a:r>
              </a:p>
              <a:p>
                <a:r>
                  <a:rPr lang="en-US" sz="1800" dirty="0"/>
                  <a:t>Worst case runtime of union?</a:t>
                </a:r>
              </a:p>
              <a:p>
                <a14:m>
                  <m:oMath xmlns:m="http://schemas.openxmlformats.org/officeDocument/2006/math">
                    <m:r>
                      <a:rPr lang="en-US" sz="1800" b="1" i="0" dirty="0" smtClean="0">
                        <a:solidFill>
                          <a:srgbClr val="4C3282"/>
                        </a:solidFill>
                        <a:latin typeface="Cambria Math" panose="02040503050406030204" pitchFamily="18" charset="0"/>
                      </a:rPr>
                      <m:t>𝚯</m:t>
                    </m:r>
                    <m:r>
                      <a:rPr lang="en-US" sz="1800" b="1" i="1" dirty="0" smtClean="0">
                        <a:solidFill>
                          <a:srgbClr val="4C3282"/>
                        </a:solidFill>
                        <a:latin typeface="Cambria Math" panose="02040503050406030204" pitchFamily="18" charset="0"/>
                      </a:rPr>
                      <m:t>(</m:t>
                    </m:r>
                    <m:r>
                      <a:rPr lang="en-US" sz="1800" b="1" i="1" dirty="0" smtClean="0">
                        <a:solidFill>
                          <a:srgbClr val="4C3282"/>
                        </a:solidFill>
                        <a:latin typeface="Cambria Math" panose="02040503050406030204" pitchFamily="18" charset="0"/>
                      </a:rPr>
                      <m:t>𝒏</m:t>
                    </m:r>
                    <m:r>
                      <a:rPr lang="en-US" sz="1800" b="1" i="1" dirty="0" smtClean="0">
                        <a:solidFill>
                          <a:srgbClr val="4C3282"/>
                        </a:solidFill>
                        <a:latin typeface="Cambria Math" panose="02040503050406030204" pitchFamily="18" charset="0"/>
                      </a:rPr>
                      <m:t>)</m:t>
                    </m:r>
                  </m:oMath>
                </a14:m>
                <a:r>
                  <a:rPr lang="en-US" sz="1800" b="1" dirty="0">
                    <a:solidFill>
                      <a:srgbClr val="4C3282"/>
                    </a:solidFill>
                  </a:rPr>
                  <a:t> </a:t>
                </a:r>
                <a:r>
                  <a:rPr lang="en-US" sz="1800" dirty="0"/>
                  <a:t>– union has to call find!</a:t>
                </a:r>
              </a:p>
            </p:txBody>
          </p:sp>
        </mc:Choice>
        <mc:Fallback xmlns="">
          <p:sp>
            <p:nvSpPr>
              <p:cNvPr id="57" name="Content Placeholder 2"/>
              <p:cNvSpPr txBox="1">
                <a:spLocks noRot="1" noChangeAspect="1" noMove="1" noResize="1" noEditPoints="1" noAdjustHandles="1" noChangeArrowheads="1" noChangeShapeType="1" noTextEdit="1"/>
              </p:cNvSpPr>
              <p:nvPr/>
            </p:nvSpPr>
            <p:spPr>
              <a:xfrm>
                <a:off x="135097" y="4925573"/>
                <a:ext cx="11187258" cy="1203240"/>
              </a:xfrm>
              <a:prstGeom prst="rect">
                <a:avLst/>
              </a:prstGeom>
              <a:blipFill>
                <a:blip r:embed="rId2"/>
                <a:stretch>
                  <a:fillRect l="-872" t="-4569" b="-42640"/>
                </a:stretch>
              </a:blipFill>
            </p:spPr>
            <p:txBody>
              <a:bodyPr/>
              <a:lstStyle/>
              <a:p>
                <a:r>
                  <a:rPr lang="en-US">
                    <a:noFill/>
                  </a:rPr>
                  <a:t> </a:t>
                </a:r>
              </a:p>
            </p:txBody>
          </p:sp>
        </mc:Fallback>
      </mc:AlternateContent>
    </p:spTree>
    <p:extLst>
      <p:ext uri="{BB962C8B-B14F-4D97-AF65-F5344CB8AC3E}">
        <p14:creationId xmlns:p14="http://schemas.microsoft.com/office/powerpoint/2010/main" val="169271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fad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500"/>
                                        <p:tgtEl>
                                          <p:spTgt spid="5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5"/>
                                        </p:tgtEl>
                                        <p:attrNameLst>
                                          <p:attrName>style.visibility</p:attrName>
                                        </p:attrNameLst>
                                      </p:cBhvr>
                                      <p:to>
                                        <p:strVal val="visible"/>
                                      </p:to>
                                    </p:set>
                                    <p:animEffect transition="in" filter="fade">
                                      <p:cBhvr>
                                        <p:cTn id="42" dur="500"/>
                                        <p:tgtEl>
                                          <p:spTgt spid="5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7">
                                            <p:txEl>
                                              <p:pRg st="0" end="0"/>
                                            </p:txEl>
                                          </p:spTgt>
                                        </p:tgtEl>
                                        <p:attrNameLst>
                                          <p:attrName>style.visibility</p:attrName>
                                        </p:attrNameLst>
                                      </p:cBhvr>
                                      <p:to>
                                        <p:strVal val="visible"/>
                                      </p:to>
                                    </p:set>
                                    <p:animEffect transition="in" filter="fade">
                                      <p:cBhvr>
                                        <p:cTn id="47" dur="500"/>
                                        <p:tgtEl>
                                          <p:spTgt spid="5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7">
                                            <p:txEl>
                                              <p:pRg st="1" end="1"/>
                                            </p:txEl>
                                          </p:spTgt>
                                        </p:tgtEl>
                                        <p:attrNameLst>
                                          <p:attrName>style.visibility</p:attrName>
                                        </p:attrNameLst>
                                      </p:cBhvr>
                                      <p:to>
                                        <p:strVal val="visible"/>
                                      </p:to>
                                    </p:set>
                                    <p:animEffect transition="in" filter="fade">
                                      <p:cBhvr>
                                        <p:cTn id="52" dur="500"/>
                                        <p:tgtEl>
                                          <p:spTgt spid="5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57">
                                            <p:txEl>
                                              <p:pRg st="2" end="2"/>
                                            </p:txEl>
                                          </p:spTgt>
                                        </p:tgtEl>
                                        <p:attrNameLst>
                                          <p:attrName>style.visibility</p:attrName>
                                        </p:attrNameLst>
                                      </p:cBhvr>
                                      <p:to>
                                        <p:strVal val="visible"/>
                                      </p:to>
                                    </p:set>
                                    <p:animEffect transition="in" filter="fade">
                                      <p:cBhvr>
                                        <p:cTn id="57" dur="500"/>
                                        <p:tgtEl>
                                          <p:spTgt spid="5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57">
                                            <p:txEl>
                                              <p:pRg st="3" end="3"/>
                                            </p:txEl>
                                          </p:spTgt>
                                        </p:tgtEl>
                                        <p:attrNameLst>
                                          <p:attrName>style.visibility</p:attrName>
                                        </p:attrNameLst>
                                      </p:cBhvr>
                                      <p:to>
                                        <p:strVal val="visible"/>
                                      </p:to>
                                    </p:set>
                                    <p:animEffect transition="in" filter="fade">
                                      <p:cBhvr>
                                        <p:cTn id="62" dur="500"/>
                                        <p:tgtEl>
                                          <p:spTgt spid="5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2775" y="3262680"/>
            <a:ext cx="6692585" cy="590415"/>
          </a:xfrm>
        </p:spPr>
        <p:txBody>
          <a:bodyPr/>
          <a:lstStyle/>
          <a:p>
            <a:r>
              <a:rPr lang="en-US" dirty="0"/>
              <a:t>Appendix: MST Properties, Another MST Application</a:t>
            </a:r>
          </a:p>
        </p:txBody>
      </p:sp>
      <p:sp>
        <p:nvSpPr>
          <p:cNvPr id="3" name="Footer Placeholder 2"/>
          <p:cNvSpPr>
            <a:spLocks noGrp="1"/>
          </p:cNvSpPr>
          <p:nvPr>
            <p:ph type="ftr" sz="quarter" idx="11"/>
          </p:nvPr>
        </p:nvSpPr>
        <p:spPr/>
        <p:txBody>
          <a:bodyPr/>
          <a:lstStyle/>
          <a:p>
            <a:r>
              <a:rPr lang="en-US"/>
              <a:t>CSE 373 SP 18 - Kasey Champion</a:t>
            </a:r>
            <a:endParaRPr lang="en-US" dirty="0"/>
          </a:p>
        </p:txBody>
      </p:sp>
      <p:sp>
        <p:nvSpPr>
          <p:cNvPr id="4" name="Slide Number Placeholder 3"/>
          <p:cNvSpPr>
            <a:spLocks noGrp="1"/>
          </p:cNvSpPr>
          <p:nvPr>
            <p:ph type="sldNum" sz="quarter" idx="12"/>
          </p:nvPr>
        </p:nvSpPr>
        <p:spPr/>
        <p:txBody>
          <a:bodyPr/>
          <a:lstStyle/>
          <a:p>
            <a:fld id="{659665DE-58FC-41F4-AC58-2C90A5E00527}" type="slidenum">
              <a:rPr lang="en-US" smtClean="0"/>
              <a:pPr/>
              <a:t>29</a:t>
            </a:fld>
            <a:endParaRPr lang="en-US"/>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520475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E98FB-3C71-A446-AC4D-F743ED47B976}"/>
              </a:ext>
            </a:extLst>
          </p:cNvPr>
          <p:cNvSpPr>
            <a:spLocks noGrp="1"/>
          </p:cNvSpPr>
          <p:nvPr>
            <p:ph type="title"/>
          </p:nvPr>
        </p:nvSpPr>
        <p:spPr/>
        <p:txBody>
          <a:bodyPr/>
          <a:lstStyle/>
          <a:p>
            <a:r>
              <a:rPr lang="en-US" dirty="0"/>
              <a:t>Minimum Spanning Trees</a:t>
            </a:r>
          </a:p>
        </p:txBody>
      </p:sp>
      <p:sp>
        <p:nvSpPr>
          <p:cNvPr id="5" name="Slide Number Placeholder 4">
            <a:extLst>
              <a:ext uri="{FF2B5EF4-FFF2-40B4-BE49-F238E27FC236}">
                <a16:creationId xmlns:a16="http://schemas.microsoft.com/office/drawing/2014/main" id="{BA3B95A4-373A-5847-8C92-BA3AB7C0D13C}"/>
              </a:ext>
            </a:extLst>
          </p:cNvPr>
          <p:cNvSpPr>
            <a:spLocks noGrp="1"/>
          </p:cNvSpPr>
          <p:nvPr>
            <p:ph type="sldNum" sz="quarter" idx="12"/>
          </p:nvPr>
        </p:nvSpPr>
        <p:spPr/>
        <p:txBody>
          <a:bodyPr/>
          <a:lstStyle/>
          <a:p>
            <a:fld id="{659665DE-58FC-41F4-AC58-2C90A5E00527}" type="slidenum">
              <a:rPr lang="en-US" smtClean="0"/>
              <a:t>3</a:t>
            </a:fld>
            <a:endParaRPr lang="en-US"/>
          </a:p>
        </p:txBody>
      </p:sp>
      <p:sp>
        <p:nvSpPr>
          <p:cNvPr id="3" name="Text Placeholder 2"/>
          <p:cNvSpPr>
            <a:spLocks noGrp="1"/>
          </p:cNvSpPr>
          <p:nvPr>
            <p:ph type="body" idx="1"/>
          </p:nvPr>
        </p:nvSpPr>
        <p:spPr/>
        <p:txBody>
          <a:bodyPr/>
          <a:lstStyle/>
          <a:p>
            <a:endParaRPr lang="en-US"/>
          </a:p>
        </p:txBody>
      </p:sp>
      <p:sp>
        <p:nvSpPr>
          <p:cNvPr id="6" name="Footer Placeholder 4">
            <a:extLst>
              <a:ext uri="{FF2B5EF4-FFF2-40B4-BE49-F238E27FC236}">
                <a16:creationId xmlns:a16="http://schemas.microsoft.com/office/drawing/2014/main" id="{9D010B67-0652-3842-B873-1DD5A57F8F90}"/>
              </a:ext>
            </a:extLst>
          </p:cNvPr>
          <p:cNvSpPr>
            <a:spLocks noGrp="1"/>
          </p:cNvSpPr>
          <p:nvPr>
            <p:ph type="ftr" sz="quarter" idx="11"/>
          </p:nvPr>
        </p:nvSpPr>
        <p:spPr>
          <a:xfrm>
            <a:off x="4842742" y="6544402"/>
            <a:ext cx="5901459" cy="274320"/>
          </a:xfrm>
        </p:spPr>
        <p:txBody>
          <a:bodyPr/>
          <a:lstStyle/>
          <a:p>
            <a:r>
              <a:rPr lang="en-US"/>
              <a:t>CSE 373 20 SP – champion &amp; Chun</a:t>
            </a:r>
            <a:endParaRPr lang="en-US" dirty="0"/>
          </a:p>
        </p:txBody>
      </p:sp>
    </p:spTree>
    <p:extLst>
      <p:ext uri="{BB962C8B-B14F-4D97-AF65-F5344CB8AC3E}">
        <p14:creationId xmlns:p14="http://schemas.microsoft.com/office/powerpoint/2010/main" val="2438631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103FC-3B06-441C-813E-A92C14FEEF3F}"/>
              </a:ext>
            </a:extLst>
          </p:cNvPr>
          <p:cNvSpPr>
            <a:spLocks noGrp="1"/>
          </p:cNvSpPr>
          <p:nvPr>
            <p:ph type="title"/>
          </p:nvPr>
        </p:nvSpPr>
        <p:spPr/>
        <p:txBody>
          <a:bodyPr>
            <a:normAutofit/>
          </a:bodyPr>
          <a:lstStyle/>
          <a:p>
            <a:r>
              <a:rPr lang="en-US" dirty="0"/>
              <a:t>Why do all of these MST Algorithms Work?</a:t>
            </a:r>
          </a:p>
        </p:txBody>
      </p:sp>
      <p:sp>
        <p:nvSpPr>
          <p:cNvPr id="3" name="Content Placeholder 2">
            <a:extLst>
              <a:ext uri="{FF2B5EF4-FFF2-40B4-BE49-F238E27FC236}">
                <a16:creationId xmlns:a16="http://schemas.microsoft.com/office/drawing/2014/main" id="{7EAC890B-2537-437A-9F0A-62A84DD3E99C}"/>
              </a:ext>
            </a:extLst>
          </p:cNvPr>
          <p:cNvSpPr>
            <a:spLocks noGrp="1"/>
          </p:cNvSpPr>
          <p:nvPr>
            <p:ph idx="1"/>
          </p:nvPr>
        </p:nvSpPr>
        <p:spPr/>
        <p:txBody>
          <a:bodyPr/>
          <a:lstStyle/>
          <a:p>
            <a:r>
              <a:rPr lang="en-US" dirty="0"/>
              <a:t>MSTs satisfy two very useful properties:</a:t>
            </a:r>
          </a:p>
          <a:p>
            <a:r>
              <a:rPr lang="en-US" b="1" dirty="0"/>
              <a:t>Cycle Property: </a:t>
            </a:r>
            <a:r>
              <a:rPr lang="en-US" dirty="0"/>
              <a:t>The heaviest edge along a cycle is NEVER part of an MST.</a:t>
            </a:r>
          </a:p>
          <a:p>
            <a:r>
              <a:rPr lang="en-US" b="1" dirty="0"/>
              <a:t>Cut Property: </a:t>
            </a:r>
            <a:r>
              <a:rPr lang="en-US" dirty="0"/>
              <a:t>Split the vertices of the graph any way you want into two sets A and B. The lightest edge with one endpoint in A and the other in B is ALWAYS part of an MST. </a:t>
            </a:r>
          </a:p>
          <a:p>
            <a:endParaRPr lang="en-US" b="1" dirty="0"/>
          </a:p>
          <a:p>
            <a:r>
              <a:rPr lang="en-US" dirty="0"/>
              <a:t>Whenever you add an edge to a tree you create exactly one cycle, you can then remove any edge from that cycle and get another tree out. </a:t>
            </a:r>
          </a:p>
          <a:p>
            <a:r>
              <a:rPr lang="en-US" dirty="0"/>
              <a:t>This observation, combined with the cycle and cut properties form the basis of all of the greedy algorithms for MSTs.</a:t>
            </a:r>
          </a:p>
        </p:txBody>
      </p:sp>
      <p:sp>
        <p:nvSpPr>
          <p:cNvPr id="4" name="Footer Placeholder 3">
            <a:extLst>
              <a:ext uri="{FF2B5EF4-FFF2-40B4-BE49-F238E27FC236}">
                <a16:creationId xmlns:a16="http://schemas.microsoft.com/office/drawing/2014/main" id="{504C63AC-EC8B-4DD2-95B4-78E8F70236A5}"/>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1D3D6947-B626-4526-BA8F-76E3B73BEE91}"/>
              </a:ext>
            </a:extLst>
          </p:cNvPr>
          <p:cNvSpPr>
            <a:spLocks noGrp="1"/>
          </p:cNvSpPr>
          <p:nvPr>
            <p:ph type="sldNum" sz="quarter" idx="12"/>
          </p:nvPr>
        </p:nvSpPr>
        <p:spPr/>
        <p:txBody>
          <a:bodyPr/>
          <a:lstStyle/>
          <a:p>
            <a:fld id="{659665DE-58FC-41F4-AC58-2C90A5E00527}" type="slidenum">
              <a:rPr lang="en-US" smtClean="0"/>
              <a:t>30</a:t>
            </a:fld>
            <a:endParaRPr lang="en-US"/>
          </a:p>
        </p:txBody>
      </p:sp>
    </p:spTree>
    <p:extLst>
      <p:ext uri="{BB962C8B-B14F-4D97-AF65-F5344CB8AC3E}">
        <p14:creationId xmlns:p14="http://schemas.microsoft.com/office/powerpoint/2010/main" val="2193797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One More MST application	</a:t>
            </a:r>
          </a:p>
        </p:txBody>
      </p:sp>
      <p:sp>
        <p:nvSpPr>
          <p:cNvPr id="3" name="Content Placeholder 2"/>
          <p:cNvSpPr>
            <a:spLocks noGrp="1"/>
          </p:cNvSpPr>
          <p:nvPr>
            <p:ph idx="1"/>
          </p:nvPr>
        </p:nvSpPr>
        <p:spPr>
          <a:xfrm>
            <a:off x="575240" y="1463857"/>
            <a:ext cx="11187258" cy="3356337"/>
          </a:xfrm>
        </p:spPr>
        <p:txBody>
          <a:bodyPr/>
          <a:lstStyle/>
          <a:p>
            <a:r>
              <a:rPr lang="en-US" dirty="0"/>
              <a:t>Let’s say you’re building a new building. </a:t>
            </a:r>
          </a:p>
          <a:p>
            <a:r>
              <a:rPr lang="en-US" dirty="0"/>
              <a:t>There are very important building donors coming to visit TOMORROW, </a:t>
            </a:r>
          </a:p>
          <a:p>
            <a:pPr lvl="1"/>
            <a:r>
              <a:rPr lang="en-US" dirty="0"/>
              <a:t>and the hallways are not finished. </a:t>
            </a:r>
          </a:p>
          <a:p>
            <a:r>
              <a:rPr lang="en-US" dirty="0"/>
              <a:t>You have n rooms you need to show them, connected by the unfinished hallways.</a:t>
            </a:r>
          </a:p>
          <a:p>
            <a:r>
              <a:rPr lang="en-US" dirty="0"/>
              <a:t>Thanks to your generous donors you have n-1 construction crews, so you can assign one to each of that many hallways. </a:t>
            </a:r>
          </a:p>
          <a:p>
            <a:pPr lvl="1"/>
            <a:r>
              <a:rPr lang="en-US" dirty="0"/>
              <a:t>Sadly the hallways are narrow and you can’t have multiple crews working on the same hallway. </a:t>
            </a:r>
          </a:p>
          <a:p>
            <a:r>
              <a:rPr lang="en-US" dirty="0"/>
              <a:t>Can you finish enough hallways in time to give them a tour?</a:t>
            </a:r>
          </a:p>
          <a:p>
            <a:endParaRPr lang="en-US" dirty="0"/>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31</a:t>
            </a:fld>
            <a:endParaRPr lang="en-US"/>
          </a:p>
        </p:txBody>
      </p:sp>
      <p:sp>
        <p:nvSpPr>
          <p:cNvPr id="6" name="Rectangle 5"/>
          <p:cNvSpPr/>
          <p:nvPr/>
        </p:nvSpPr>
        <p:spPr>
          <a:xfrm>
            <a:off x="568125" y="4795525"/>
            <a:ext cx="6111311" cy="172550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000" b="1" dirty="0"/>
              <a:t>Given</a:t>
            </a:r>
            <a:r>
              <a:rPr lang="en-US" sz="2000" dirty="0"/>
              <a:t>: an undirected, weighted graph G</a:t>
            </a:r>
          </a:p>
          <a:p>
            <a:r>
              <a:rPr lang="en-US" sz="2000" b="1" dirty="0"/>
              <a:t>Find</a:t>
            </a:r>
            <a:r>
              <a:rPr lang="en-US" sz="2000" dirty="0"/>
              <a:t>: A spanning tree such that the weight of the maximum edge is minimized.</a:t>
            </a:r>
          </a:p>
        </p:txBody>
      </p:sp>
      <p:sp>
        <p:nvSpPr>
          <p:cNvPr id="7" name="Rectangle 6"/>
          <p:cNvSpPr/>
          <p:nvPr/>
        </p:nvSpPr>
        <p:spPr>
          <a:xfrm>
            <a:off x="568125" y="479552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Minimum </a:t>
            </a:r>
            <a:r>
              <a:rPr lang="en-US" sz="2000" b="1" dirty="0">
                <a:solidFill>
                  <a:srgbClr val="B6A479"/>
                </a:solidFill>
              </a:rPr>
              <a:t>Bottleneck</a:t>
            </a:r>
            <a:r>
              <a:rPr lang="en-US" sz="2000" b="1" dirty="0"/>
              <a:t> Spanning Tree Problem</a:t>
            </a:r>
          </a:p>
        </p:txBody>
      </p:sp>
    </p:spTree>
    <p:extLst>
      <p:ext uri="{BB962C8B-B14F-4D97-AF65-F5344CB8AC3E}">
        <p14:creationId xmlns:p14="http://schemas.microsoft.com/office/powerpoint/2010/main" val="248536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MSTs and MBSTs</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a:xfrm>
            <a:off x="11549151" y="6521028"/>
            <a:ext cx="421923" cy="274320"/>
          </a:xfrm>
        </p:spPr>
        <p:txBody>
          <a:bodyPr/>
          <a:lstStyle/>
          <a:p>
            <a:fld id="{659665DE-58FC-41F4-AC58-2C90A5E00527}" type="slidenum">
              <a:rPr lang="en-US" smtClean="0"/>
              <a:t>32</a:t>
            </a:fld>
            <a:endParaRPr lang="en-US"/>
          </a:p>
        </p:txBody>
      </p:sp>
      <p:sp>
        <p:nvSpPr>
          <p:cNvPr id="6" name="Rectangle 5"/>
          <p:cNvSpPr/>
          <p:nvPr/>
        </p:nvSpPr>
        <p:spPr>
          <a:xfrm>
            <a:off x="5936971" y="1595120"/>
            <a:ext cx="6111311" cy="172550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000" b="1" dirty="0"/>
              <a:t>Given</a:t>
            </a:r>
            <a:r>
              <a:rPr lang="en-US" sz="2000" dirty="0"/>
              <a:t>: an undirected, weighted graph G</a:t>
            </a:r>
          </a:p>
          <a:p>
            <a:r>
              <a:rPr lang="en-US" sz="2000" b="1" dirty="0"/>
              <a:t>Find</a:t>
            </a:r>
            <a:r>
              <a:rPr lang="en-US" sz="2000" dirty="0"/>
              <a:t>: A spanning tree such that the weight of the maximum edge is minimized.</a:t>
            </a:r>
          </a:p>
        </p:txBody>
      </p:sp>
      <p:sp>
        <p:nvSpPr>
          <p:cNvPr id="7" name="Rectangle 6"/>
          <p:cNvSpPr/>
          <p:nvPr/>
        </p:nvSpPr>
        <p:spPr>
          <a:xfrm>
            <a:off x="5936971" y="1595121"/>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Minimum </a:t>
            </a:r>
            <a:r>
              <a:rPr lang="en-US" sz="2000" b="1" dirty="0">
                <a:solidFill>
                  <a:srgbClr val="B6A479"/>
                </a:solidFill>
              </a:rPr>
              <a:t>Bottleneck</a:t>
            </a:r>
            <a:r>
              <a:rPr lang="en-US" sz="2000" b="1" dirty="0"/>
              <a:t> Spanning Tree Problem</a:t>
            </a:r>
          </a:p>
        </p:txBody>
      </p:sp>
      <p:sp>
        <p:nvSpPr>
          <p:cNvPr id="8" name="Rectangle 7"/>
          <p:cNvSpPr/>
          <p:nvPr/>
        </p:nvSpPr>
        <p:spPr>
          <a:xfrm>
            <a:off x="189303" y="1568998"/>
            <a:ext cx="5628165" cy="175306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000" b="1" dirty="0"/>
          </a:p>
          <a:p>
            <a:r>
              <a:rPr lang="en-US" sz="2000" b="1" dirty="0"/>
              <a:t>Given</a:t>
            </a:r>
            <a:r>
              <a:rPr lang="en-US" sz="2000" dirty="0"/>
              <a:t>: an undirected, weighted graph G</a:t>
            </a:r>
          </a:p>
          <a:p>
            <a:r>
              <a:rPr lang="en-US" sz="2000" b="1" dirty="0"/>
              <a:t>Find</a:t>
            </a:r>
            <a:r>
              <a:rPr lang="en-US" sz="2000" dirty="0"/>
              <a:t>: A minimum-weight set of edges such that you can get from any vertex of G to any other on only those edges.</a:t>
            </a:r>
          </a:p>
        </p:txBody>
      </p:sp>
      <p:sp>
        <p:nvSpPr>
          <p:cNvPr id="9" name="Rectangle 8"/>
          <p:cNvSpPr/>
          <p:nvPr/>
        </p:nvSpPr>
        <p:spPr>
          <a:xfrm>
            <a:off x="189303" y="1568999"/>
            <a:ext cx="5619393"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Minimum Spanning Tree Problem</a:t>
            </a:r>
          </a:p>
        </p:txBody>
      </p:sp>
      <p:sp>
        <p:nvSpPr>
          <p:cNvPr id="11" name="Oval 10">
            <a:extLst>
              <a:ext uri="{FF2B5EF4-FFF2-40B4-BE49-F238E27FC236}">
                <a16:creationId xmlns:a16="http://schemas.microsoft.com/office/drawing/2014/main" id="{565F4DFE-CB35-4168-ABF8-1D7A9BBFC0C4}"/>
              </a:ext>
            </a:extLst>
          </p:cNvPr>
          <p:cNvSpPr/>
          <p:nvPr/>
        </p:nvSpPr>
        <p:spPr>
          <a:xfrm>
            <a:off x="6680025" y="4306496"/>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13" name="Oval 12">
            <a:extLst>
              <a:ext uri="{FF2B5EF4-FFF2-40B4-BE49-F238E27FC236}">
                <a16:creationId xmlns:a16="http://schemas.microsoft.com/office/drawing/2014/main" id="{7F162FD8-3E78-456B-BB14-BDCE6FBA2ECF}"/>
              </a:ext>
            </a:extLst>
          </p:cNvPr>
          <p:cNvSpPr/>
          <p:nvPr/>
        </p:nvSpPr>
        <p:spPr>
          <a:xfrm>
            <a:off x="7983028" y="5211082"/>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5" name="Oval 14">
            <a:extLst>
              <a:ext uri="{FF2B5EF4-FFF2-40B4-BE49-F238E27FC236}">
                <a16:creationId xmlns:a16="http://schemas.microsoft.com/office/drawing/2014/main" id="{CE51C7C4-B55B-403F-87FE-AD499899A667}"/>
              </a:ext>
            </a:extLst>
          </p:cNvPr>
          <p:cNvSpPr/>
          <p:nvPr/>
        </p:nvSpPr>
        <p:spPr>
          <a:xfrm>
            <a:off x="10310256" y="3500482"/>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16" name="Oval 15">
            <a:extLst>
              <a:ext uri="{FF2B5EF4-FFF2-40B4-BE49-F238E27FC236}">
                <a16:creationId xmlns:a16="http://schemas.microsoft.com/office/drawing/2014/main" id="{19D7B0C3-CCAE-4D94-B9BB-71BEFB80BFD8}"/>
              </a:ext>
            </a:extLst>
          </p:cNvPr>
          <p:cNvSpPr/>
          <p:nvPr/>
        </p:nvSpPr>
        <p:spPr>
          <a:xfrm>
            <a:off x="8092517" y="412615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8" name="Straight Connector 17">
            <a:extLst>
              <a:ext uri="{FF2B5EF4-FFF2-40B4-BE49-F238E27FC236}">
                <a16:creationId xmlns:a16="http://schemas.microsoft.com/office/drawing/2014/main" id="{C728B529-FC04-4B2F-B0B9-AC5A773CAFE2}"/>
              </a:ext>
            </a:extLst>
          </p:cNvPr>
          <p:cNvCxnSpPr>
            <a:stCxn id="11" idx="5"/>
            <a:endCxn id="13" idx="2"/>
          </p:cNvCxnSpPr>
          <p:nvPr/>
        </p:nvCxnSpPr>
        <p:spPr>
          <a:xfrm>
            <a:off x="6923928" y="4545191"/>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FB3A08A-BD82-4A3E-B941-3C684B7E3A95}"/>
              </a:ext>
            </a:extLst>
          </p:cNvPr>
          <p:cNvCxnSpPr>
            <a:stCxn id="13" idx="0"/>
            <a:endCxn id="16" idx="4"/>
          </p:cNvCxnSpPr>
          <p:nvPr/>
        </p:nvCxnSpPr>
        <p:spPr>
          <a:xfrm flipV="1">
            <a:off x="8125903" y="4405806"/>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258C2D2-F112-4C50-B1DD-A30A0CB4F594}"/>
              </a:ext>
            </a:extLst>
          </p:cNvPr>
          <p:cNvCxnSpPr>
            <a:stCxn id="16" idx="2"/>
            <a:endCxn id="11" idx="6"/>
          </p:cNvCxnSpPr>
          <p:nvPr/>
        </p:nvCxnSpPr>
        <p:spPr>
          <a:xfrm flipH="1">
            <a:off x="6965775" y="4265982"/>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663D041-1C25-44CE-ABEF-9E1DC32FEEF8}"/>
              </a:ext>
            </a:extLst>
          </p:cNvPr>
          <p:cNvCxnSpPr>
            <a:stCxn id="16" idx="7"/>
            <a:endCxn id="15" idx="2"/>
          </p:cNvCxnSpPr>
          <p:nvPr/>
        </p:nvCxnSpPr>
        <p:spPr>
          <a:xfrm flipV="1">
            <a:off x="8336420" y="3640307"/>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138C915-248E-4E31-BBA5-E80A85791BBD}"/>
              </a:ext>
            </a:extLst>
          </p:cNvPr>
          <p:cNvCxnSpPr>
            <a:stCxn id="15" idx="3"/>
            <a:endCxn id="13" idx="7"/>
          </p:cNvCxnSpPr>
          <p:nvPr/>
        </p:nvCxnSpPr>
        <p:spPr>
          <a:xfrm flipH="1">
            <a:off x="8226931" y="3739177"/>
            <a:ext cx="2125172" cy="151285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95DA56DE-5E2D-40C2-96EA-0E3F1F0AD895}"/>
              </a:ext>
            </a:extLst>
          </p:cNvPr>
          <p:cNvSpPr txBox="1"/>
          <p:nvPr/>
        </p:nvSpPr>
        <p:spPr>
          <a:xfrm>
            <a:off x="7472726" y="4006961"/>
            <a:ext cx="317944" cy="369667"/>
          </a:xfrm>
          <a:prstGeom prst="rect">
            <a:avLst/>
          </a:prstGeom>
          <a:noFill/>
        </p:spPr>
        <p:txBody>
          <a:bodyPr wrap="square" rtlCol="0">
            <a:spAutoFit/>
          </a:bodyPr>
          <a:lstStyle/>
          <a:p>
            <a:r>
              <a:rPr lang="en-US" dirty="0"/>
              <a:t>3</a:t>
            </a:r>
          </a:p>
        </p:txBody>
      </p:sp>
      <p:sp>
        <p:nvSpPr>
          <p:cNvPr id="31" name="TextBox 30">
            <a:extLst>
              <a:ext uri="{FF2B5EF4-FFF2-40B4-BE49-F238E27FC236}">
                <a16:creationId xmlns:a16="http://schemas.microsoft.com/office/drawing/2014/main" id="{0A707E7C-DF04-463E-B6A7-EB4A670E1E98}"/>
              </a:ext>
            </a:extLst>
          </p:cNvPr>
          <p:cNvSpPr txBox="1"/>
          <p:nvPr/>
        </p:nvSpPr>
        <p:spPr>
          <a:xfrm>
            <a:off x="7225617" y="4948049"/>
            <a:ext cx="317944" cy="369667"/>
          </a:xfrm>
          <a:prstGeom prst="rect">
            <a:avLst/>
          </a:prstGeom>
          <a:noFill/>
        </p:spPr>
        <p:txBody>
          <a:bodyPr wrap="square" rtlCol="0">
            <a:spAutoFit/>
          </a:bodyPr>
          <a:lstStyle/>
          <a:p>
            <a:r>
              <a:rPr lang="en-US" dirty="0"/>
              <a:t>4</a:t>
            </a:r>
          </a:p>
        </p:txBody>
      </p:sp>
      <p:sp>
        <p:nvSpPr>
          <p:cNvPr id="32" name="TextBox 31">
            <a:extLst>
              <a:ext uri="{FF2B5EF4-FFF2-40B4-BE49-F238E27FC236}">
                <a16:creationId xmlns:a16="http://schemas.microsoft.com/office/drawing/2014/main" id="{75FB6B22-2D22-4B90-9732-B7F8232E0785}"/>
              </a:ext>
            </a:extLst>
          </p:cNvPr>
          <p:cNvSpPr txBox="1"/>
          <p:nvPr/>
        </p:nvSpPr>
        <p:spPr>
          <a:xfrm>
            <a:off x="7912187" y="4549596"/>
            <a:ext cx="317944" cy="369667"/>
          </a:xfrm>
          <a:prstGeom prst="rect">
            <a:avLst/>
          </a:prstGeom>
          <a:noFill/>
        </p:spPr>
        <p:txBody>
          <a:bodyPr wrap="square" rtlCol="0">
            <a:spAutoFit/>
          </a:bodyPr>
          <a:lstStyle/>
          <a:p>
            <a:r>
              <a:rPr lang="en-US" dirty="0"/>
              <a:t>1</a:t>
            </a:r>
          </a:p>
        </p:txBody>
      </p:sp>
      <p:sp>
        <p:nvSpPr>
          <p:cNvPr id="35" name="TextBox 34">
            <a:extLst>
              <a:ext uri="{FF2B5EF4-FFF2-40B4-BE49-F238E27FC236}">
                <a16:creationId xmlns:a16="http://schemas.microsoft.com/office/drawing/2014/main" id="{4D7B4D0B-A855-49E8-8ED0-B56BAA6B8B9E}"/>
              </a:ext>
            </a:extLst>
          </p:cNvPr>
          <p:cNvSpPr txBox="1"/>
          <p:nvPr/>
        </p:nvSpPr>
        <p:spPr>
          <a:xfrm>
            <a:off x="8715374" y="3640306"/>
            <a:ext cx="405270" cy="369332"/>
          </a:xfrm>
          <a:prstGeom prst="rect">
            <a:avLst/>
          </a:prstGeom>
          <a:noFill/>
        </p:spPr>
        <p:txBody>
          <a:bodyPr wrap="square" rtlCol="0">
            <a:spAutoFit/>
          </a:bodyPr>
          <a:lstStyle/>
          <a:p>
            <a:r>
              <a:rPr lang="en-US" dirty="0"/>
              <a:t>2</a:t>
            </a:r>
          </a:p>
        </p:txBody>
      </p:sp>
      <p:sp>
        <p:nvSpPr>
          <p:cNvPr id="38" name="TextBox 37">
            <a:extLst>
              <a:ext uri="{FF2B5EF4-FFF2-40B4-BE49-F238E27FC236}">
                <a16:creationId xmlns:a16="http://schemas.microsoft.com/office/drawing/2014/main" id="{0620E453-FC64-407E-8807-4257C8DEA957}"/>
              </a:ext>
            </a:extLst>
          </p:cNvPr>
          <p:cNvSpPr txBox="1"/>
          <p:nvPr/>
        </p:nvSpPr>
        <p:spPr>
          <a:xfrm>
            <a:off x="9040051" y="4720357"/>
            <a:ext cx="405270" cy="369332"/>
          </a:xfrm>
          <a:prstGeom prst="rect">
            <a:avLst/>
          </a:prstGeom>
          <a:noFill/>
        </p:spPr>
        <p:txBody>
          <a:bodyPr wrap="square" rtlCol="0">
            <a:spAutoFit/>
          </a:bodyPr>
          <a:lstStyle/>
          <a:p>
            <a:r>
              <a:rPr lang="en-US" dirty="0"/>
              <a:t>2</a:t>
            </a:r>
          </a:p>
        </p:txBody>
      </p:sp>
      <p:sp>
        <p:nvSpPr>
          <p:cNvPr id="39" name="Oval 38">
            <a:extLst>
              <a:ext uri="{FF2B5EF4-FFF2-40B4-BE49-F238E27FC236}">
                <a16:creationId xmlns:a16="http://schemas.microsoft.com/office/drawing/2014/main" id="{05FDFB87-E379-4549-860F-59FEC342D4D3}"/>
              </a:ext>
            </a:extLst>
          </p:cNvPr>
          <p:cNvSpPr/>
          <p:nvPr/>
        </p:nvSpPr>
        <p:spPr>
          <a:xfrm>
            <a:off x="1239998" y="4419141"/>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40" name="Oval 39">
            <a:extLst>
              <a:ext uri="{FF2B5EF4-FFF2-40B4-BE49-F238E27FC236}">
                <a16:creationId xmlns:a16="http://schemas.microsoft.com/office/drawing/2014/main" id="{E17ED70F-F911-4750-A3A6-4AAC566AF79A}"/>
              </a:ext>
            </a:extLst>
          </p:cNvPr>
          <p:cNvSpPr/>
          <p:nvPr/>
        </p:nvSpPr>
        <p:spPr>
          <a:xfrm>
            <a:off x="2543001" y="532372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41" name="Oval 40">
            <a:extLst>
              <a:ext uri="{FF2B5EF4-FFF2-40B4-BE49-F238E27FC236}">
                <a16:creationId xmlns:a16="http://schemas.microsoft.com/office/drawing/2014/main" id="{52A1DEAD-67CD-4442-AFEC-0638B2D6E8AD}"/>
              </a:ext>
            </a:extLst>
          </p:cNvPr>
          <p:cNvSpPr/>
          <p:nvPr/>
        </p:nvSpPr>
        <p:spPr>
          <a:xfrm>
            <a:off x="4870229" y="361312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42" name="Oval 41">
            <a:extLst>
              <a:ext uri="{FF2B5EF4-FFF2-40B4-BE49-F238E27FC236}">
                <a16:creationId xmlns:a16="http://schemas.microsoft.com/office/drawing/2014/main" id="{3DC06732-4E11-4049-B5D1-5E12FA7086B9}"/>
              </a:ext>
            </a:extLst>
          </p:cNvPr>
          <p:cNvSpPr/>
          <p:nvPr/>
        </p:nvSpPr>
        <p:spPr>
          <a:xfrm>
            <a:off x="2652490" y="4238802"/>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43" name="Straight Connector 42">
            <a:extLst>
              <a:ext uri="{FF2B5EF4-FFF2-40B4-BE49-F238E27FC236}">
                <a16:creationId xmlns:a16="http://schemas.microsoft.com/office/drawing/2014/main" id="{427993AB-E3B1-4D8A-B135-AA7E9D71A04F}"/>
              </a:ext>
            </a:extLst>
          </p:cNvPr>
          <p:cNvCxnSpPr>
            <a:stCxn id="39" idx="5"/>
            <a:endCxn id="40" idx="2"/>
          </p:cNvCxnSpPr>
          <p:nvPr/>
        </p:nvCxnSpPr>
        <p:spPr>
          <a:xfrm>
            <a:off x="1483901" y="4657836"/>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5C02104-A117-467E-8456-0DEA2EC9D534}"/>
              </a:ext>
            </a:extLst>
          </p:cNvPr>
          <p:cNvCxnSpPr>
            <a:stCxn id="40" idx="0"/>
            <a:endCxn id="42" idx="4"/>
          </p:cNvCxnSpPr>
          <p:nvPr/>
        </p:nvCxnSpPr>
        <p:spPr>
          <a:xfrm flipV="1">
            <a:off x="2685876" y="4518451"/>
            <a:ext cx="109489" cy="80527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3BBAE23-660E-451C-BE31-E955F6F85FC4}"/>
              </a:ext>
            </a:extLst>
          </p:cNvPr>
          <p:cNvCxnSpPr>
            <a:stCxn id="42" idx="2"/>
            <a:endCxn id="39" idx="6"/>
          </p:cNvCxnSpPr>
          <p:nvPr/>
        </p:nvCxnSpPr>
        <p:spPr>
          <a:xfrm flipH="1">
            <a:off x="1525748" y="4378627"/>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39F94FD-9FE2-451B-AB68-6D63052F9BB2}"/>
              </a:ext>
            </a:extLst>
          </p:cNvPr>
          <p:cNvCxnSpPr>
            <a:stCxn id="42" idx="7"/>
            <a:endCxn id="41" idx="2"/>
          </p:cNvCxnSpPr>
          <p:nvPr/>
        </p:nvCxnSpPr>
        <p:spPr>
          <a:xfrm flipV="1">
            <a:off x="2896393" y="3752952"/>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6E76A67-609B-46F5-AACB-B41DB47EACFF}"/>
              </a:ext>
            </a:extLst>
          </p:cNvPr>
          <p:cNvCxnSpPr>
            <a:stCxn id="41" idx="3"/>
            <a:endCxn id="40" idx="7"/>
          </p:cNvCxnSpPr>
          <p:nvPr/>
        </p:nvCxnSpPr>
        <p:spPr>
          <a:xfrm flipH="1">
            <a:off x="2786904" y="3851822"/>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A1EE28E0-CB58-49E7-A625-417A0722D27D}"/>
              </a:ext>
            </a:extLst>
          </p:cNvPr>
          <p:cNvSpPr txBox="1"/>
          <p:nvPr/>
        </p:nvSpPr>
        <p:spPr>
          <a:xfrm>
            <a:off x="2032699" y="4119606"/>
            <a:ext cx="317944" cy="369667"/>
          </a:xfrm>
          <a:prstGeom prst="rect">
            <a:avLst/>
          </a:prstGeom>
          <a:noFill/>
        </p:spPr>
        <p:txBody>
          <a:bodyPr wrap="square" rtlCol="0">
            <a:spAutoFit/>
          </a:bodyPr>
          <a:lstStyle/>
          <a:p>
            <a:r>
              <a:rPr lang="en-US" dirty="0"/>
              <a:t>3</a:t>
            </a:r>
          </a:p>
        </p:txBody>
      </p:sp>
      <p:sp>
        <p:nvSpPr>
          <p:cNvPr id="49" name="TextBox 48">
            <a:extLst>
              <a:ext uri="{FF2B5EF4-FFF2-40B4-BE49-F238E27FC236}">
                <a16:creationId xmlns:a16="http://schemas.microsoft.com/office/drawing/2014/main" id="{1E58EF84-DDF2-4980-8B45-7E5BE08DF008}"/>
              </a:ext>
            </a:extLst>
          </p:cNvPr>
          <p:cNvSpPr txBox="1"/>
          <p:nvPr/>
        </p:nvSpPr>
        <p:spPr>
          <a:xfrm>
            <a:off x="1785590" y="5060694"/>
            <a:ext cx="317944" cy="369667"/>
          </a:xfrm>
          <a:prstGeom prst="rect">
            <a:avLst/>
          </a:prstGeom>
          <a:noFill/>
        </p:spPr>
        <p:txBody>
          <a:bodyPr wrap="square" rtlCol="0">
            <a:spAutoFit/>
          </a:bodyPr>
          <a:lstStyle/>
          <a:p>
            <a:r>
              <a:rPr lang="en-US" dirty="0"/>
              <a:t>4</a:t>
            </a:r>
          </a:p>
        </p:txBody>
      </p:sp>
      <p:sp>
        <p:nvSpPr>
          <p:cNvPr id="50" name="TextBox 49">
            <a:extLst>
              <a:ext uri="{FF2B5EF4-FFF2-40B4-BE49-F238E27FC236}">
                <a16:creationId xmlns:a16="http://schemas.microsoft.com/office/drawing/2014/main" id="{354C71E2-064E-4CD7-BBAE-542539779143}"/>
              </a:ext>
            </a:extLst>
          </p:cNvPr>
          <p:cNvSpPr txBox="1"/>
          <p:nvPr/>
        </p:nvSpPr>
        <p:spPr>
          <a:xfrm>
            <a:off x="2472160" y="4662241"/>
            <a:ext cx="317944" cy="369667"/>
          </a:xfrm>
          <a:prstGeom prst="rect">
            <a:avLst/>
          </a:prstGeom>
          <a:noFill/>
        </p:spPr>
        <p:txBody>
          <a:bodyPr wrap="square" rtlCol="0">
            <a:spAutoFit/>
          </a:bodyPr>
          <a:lstStyle/>
          <a:p>
            <a:r>
              <a:rPr lang="en-US" dirty="0"/>
              <a:t>1</a:t>
            </a:r>
          </a:p>
        </p:txBody>
      </p:sp>
      <p:sp>
        <p:nvSpPr>
          <p:cNvPr id="51" name="TextBox 50">
            <a:extLst>
              <a:ext uri="{FF2B5EF4-FFF2-40B4-BE49-F238E27FC236}">
                <a16:creationId xmlns:a16="http://schemas.microsoft.com/office/drawing/2014/main" id="{9BC05C61-FC14-4503-909F-21C53036DDEA}"/>
              </a:ext>
            </a:extLst>
          </p:cNvPr>
          <p:cNvSpPr txBox="1"/>
          <p:nvPr/>
        </p:nvSpPr>
        <p:spPr>
          <a:xfrm>
            <a:off x="3275347" y="3752951"/>
            <a:ext cx="405270" cy="369332"/>
          </a:xfrm>
          <a:prstGeom prst="rect">
            <a:avLst/>
          </a:prstGeom>
          <a:noFill/>
        </p:spPr>
        <p:txBody>
          <a:bodyPr wrap="square" rtlCol="0">
            <a:spAutoFit/>
          </a:bodyPr>
          <a:lstStyle/>
          <a:p>
            <a:r>
              <a:rPr lang="en-US" dirty="0"/>
              <a:t>2</a:t>
            </a:r>
          </a:p>
        </p:txBody>
      </p:sp>
      <p:sp>
        <p:nvSpPr>
          <p:cNvPr id="52" name="TextBox 51">
            <a:extLst>
              <a:ext uri="{FF2B5EF4-FFF2-40B4-BE49-F238E27FC236}">
                <a16:creationId xmlns:a16="http://schemas.microsoft.com/office/drawing/2014/main" id="{A88378FC-3AAF-45EC-8715-95C96991617A}"/>
              </a:ext>
            </a:extLst>
          </p:cNvPr>
          <p:cNvSpPr txBox="1"/>
          <p:nvPr/>
        </p:nvSpPr>
        <p:spPr>
          <a:xfrm>
            <a:off x="3600024" y="4833002"/>
            <a:ext cx="405270" cy="369332"/>
          </a:xfrm>
          <a:prstGeom prst="rect">
            <a:avLst/>
          </a:prstGeom>
          <a:noFill/>
        </p:spPr>
        <p:txBody>
          <a:bodyPr wrap="square" rtlCol="0">
            <a:spAutoFit/>
          </a:bodyPr>
          <a:lstStyle/>
          <a:p>
            <a:r>
              <a:rPr lang="en-US" dirty="0"/>
              <a:t>2</a:t>
            </a:r>
          </a:p>
        </p:txBody>
      </p:sp>
      <p:sp>
        <p:nvSpPr>
          <p:cNvPr id="3" name="TextBox 2">
            <a:extLst>
              <a:ext uri="{FF2B5EF4-FFF2-40B4-BE49-F238E27FC236}">
                <a16:creationId xmlns:a16="http://schemas.microsoft.com/office/drawing/2014/main" id="{C01AAB61-4DA1-49CD-A69D-4BC0CC02066B}"/>
              </a:ext>
            </a:extLst>
          </p:cNvPr>
          <p:cNvSpPr txBox="1"/>
          <p:nvPr/>
        </p:nvSpPr>
        <p:spPr>
          <a:xfrm>
            <a:off x="189303" y="5603376"/>
            <a:ext cx="9256018" cy="769441"/>
          </a:xfrm>
          <a:prstGeom prst="rect">
            <a:avLst/>
          </a:prstGeom>
          <a:noFill/>
        </p:spPr>
        <p:txBody>
          <a:bodyPr wrap="square" rtlCol="0">
            <a:spAutoFit/>
          </a:bodyPr>
          <a:lstStyle/>
          <a:p>
            <a:r>
              <a:rPr lang="en-US" sz="2200" dirty="0"/>
              <a:t>Graph on the right is a minimum bottleneck spanning tree, but not a minimum spanning tree.</a:t>
            </a:r>
          </a:p>
        </p:txBody>
      </p:sp>
    </p:spTree>
    <p:extLst>
      <p:ext uri="{BB962C8B-B14F-4D97-AF65-F5344CB8AC3E}">
        <p14:creationId xmlns:p14="http://schemas.microsoft.com/office/powerpoint/2010/main" val="16736198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MBSTs</a:t>
            </a:r>
          </a:p>
        </p:txBody>
      </p:sp>
      <p:sp>
        <p:nvSpPr>
          <p:cNvPr id="3" name="Content Placeholder 2"/>
          <p:cNvSpPr>
            <a:spLocks noGrp="1"/>
          </p:cNvSpPr>
          <p:nvPr>
            <p:ph idx="1"/>
          </p:nvPr>
        </p:nvSpPr>
        <p:spPr>
          <a:xfrm>
            <a:off x="575240" y="1166191"/>
            <a:ext cx="11187258" cy="5143170"/>
          </a:xfrm>
        </p:spPr>
        <p:txBody>
          <a:bodyPr/>
          <a:lstStyle/>
          <a:p>
            <a:r>
              <a:rPr lang="en-US" dirty="0"/>
              <a:t>Algorithm Idea: want to use smallest edges. Just start with the smallest edge and add it if it connects previously unrelated things (and don’t if it makes a cycle).</a:t>
            </a:r>
          </a:p>
          <a:p>
            <a:r>
              <a:rPr lang="en-US" dirty="0"/>
              <a:t>Hey wait…that’s Kruskal’s Algorithm!</a:t>
            </a:r>
          </a:p>
          <a:p>
            <a:endParaRPr lang="en-US" dirty="0"/>
          </a:p>
          <a:p>
            <a:r>
              <a:rPr lang="en-US" dirty="0"/>
              <a:t>Every MST is an MBST (because Kruskal’s can find any MST when looking for MBSTs)</a:t>
            </a:r>
          </a:p>
          <a:p>
            <a:r>
              <a:rPr lang="en-US" dirty="0"/>
              <a:t>but not vice versa (see the example on the last slide). </a:t>
            </a:r>
          </a:p>
          <a:p>
            <a:endParaRPr lang="en-US" dirty="0"/>
          </a:p>
          <a:p>
            <a:r>
              <a:rPr lang="en-US" dirty="0"/>
              <a:t>If you need an MBST, any MST algorithm will work.</a:t>
            </a:r>
          </a:p>
          <a:p>
            <a:r>
              <a:rPr lang="en-US" dirty="0"/>
              <a:t>There are also some specially designed MBST algorithms that are </a:t>
            </a:r>
            <a:r>
              <a:rPr lang="en-US" i="1" dirty="0"/>
              <a:t>faster </a:t>
            </a:r>
            <a:r>
              <a:rPr lang="en-US" dirty="0"/>
              <a:t>(see Wikipedia)</a:t>
            </a:r>
          </a:p>
          <a:p>
            <a:r>
              <a:rPr lang="en-US" dirty="0"/>
              <a:t>Takeaway: When you’re modeling a problem, be careful to really understand what you’re looking for. There may be a better algorithm out there.</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33</a:t>
            </a:fld>
            <a:endParaRPr lang="en-US"/>
          </a:p>
        </p:txBody>
      </p:sp>
    </p:spTree>
    <p:extLst>
      <p:ext uri="{BB962C8B-B14F-4D97-AF65-F5344CB8AC3E}">
        <p14:creationId xmlns:p14="http://schemas.microsoft.com/office/powerpoint/2010/main" val="4102395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Minimum Spanning Trees</a:t>
            </a:r>
          </a:p>
        </p:txBody>
      </p:sp>
      <p:sp>
        <p:nvSpPr>
          <p:cNvPr id="3" name="Content Placeholder 2"/>
          <p:cNvSpPr>
            <a:spLocks noGrp="1"/>
          </p:cNvSpPr>
          <p:nvPr>
            <p:ph idx="1"/>
          </p:nvPr>
        </p:nvSpPr>
        <p:spPr>
          <a:xfrm>
            <a:off x="575240" y="1463857"/>
            <a:ext cx="11187258" cy="730703"/>
          </a:xfrm>
        </p:spPr>
        <p:txBody>
          <a:bodyPr>
            <a:noAutofit/>
          </a:bodyPr>
          <a:lstStyle/>
          <a:p>
            <a:r>
              <a:rPr lang="en-US" sz="2800" dirty="0"/>
              <a:t>It’s the 1920’s. Your friend at the electric company needs to choose where to build wires to connect all these cities to the plant. </a:t>
            </a:r>
          </a:p>
        </p:txBody>
      </p:sp>
      <p:sp>
        <p:nvSpPr>
          <p:cNvPr id="64" name="TextBox 63"/>
          <p:cNvSpPr txBox="1"/>
          <p:nvPr/>
        </p:nvSpPr>
        <p:spPr>
          <a:xfrm>
            <a:off x="575239" y="5312664"/>
            <a:ext cx="11187260" cy="1384995"/>
          </a:xfrm>
          <a:prstGeom prst="rect">
            <a:avLst/>
          </a:prstGeom>
          <a:noFill/>
        </p:spPr>
        <p:txBody>
          <a:bodyPr wrap="square" rtlCol="0">
            <a:spAutoFit/>
          </a:bodyPr>
          <a:lstStyle/>
          <a:p>
            <a:r>
              <a:rPr lang="en-US" sz="2800" dirty="0"/>
              <a:t>She knows how much it would cost to lay electric wires between any pair of cities, and wants the cheapest way to make sure electricity from the plant to every city.</a:t>
            </a:r>
          </a:p>
        </p:txBody>
      </p:sp>
      <p:grpSp>
        <p:nvGrpSpPr>
          <p:cNvPr id="12" name="Group 11">
            <a:extLst>
              <a:ext uri="{FF2B5EF4-FFF2-40B4-BE49-F238E27FC236}">
                <a16:creationId xmlns:a16="http://schemas.microsoft.com/office/drawing/2014/main" id="{E994DF47-4E2C-8344-AC1A-190B36DD67E7}"/>
              </a:ext>
            </a:extLst>
          </p:cNvPr>
          <p:cNvGrpSpPr/>
          <p:nvPr/>
        </p:nvGrpSpPr>
        <p:grpSpPr>
          <a:xfrm>
            <a:off x="3208719" y="2284898"/>
            <a:ext cx="4129707" cy="3114832"/>
            <a:chOff x="3208719" y="2284898"/>
            <a:chExt cx="4129707" cy="3114832"/>
          </a:xfrm>
        </p:grpSpPr>
        <p:sp>
          <p:nvSpPr>
            <p:cNvPr id="6" name="Oval 5"/>
            <p:cNvSpPr/>
            <p:nvPr/>
          </p:nvSpPr>
          <p:spPr>
            <a:xfrm>
              <a:off x="3208719" y="394364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7" name="Oval 6"/>
            <p:cNvSpPr/>
            <p:nvPr/>
          </p:nvSpPr>
          <p:spPr>
            <a:xfrm>
              <a:off x="4906961" y="22848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8" name="Oval 7"/>
            <p:cNvSpPr/>
            <p:nvPr/>
          </p:nvSpPr>
          <p:spPr>
            <a:xfrm>
              <a:off x="4511722" y="48482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9" name="Oval 8"/>
            <p:cNvSpPr/>
            <p:nvPr/>
          </p:nvSpPr>
          <p:spPr>
            <a:xfrm>
              <a:off x="6696075" y="4833371"/>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Oval 9"/>
            <p:cNvSpPr/>
            <p:nvPr/>
          </p:nvSpPr>
          <p:spPr>
            <a:xfrm>
              <a:off x="6838950" y="3137635"/>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1" name="Oval 10"/>
            <p:cNvSpPr/>
            <p:nvPr/>
          </p:nvSpPr>
          <p:spPr>
            <a:xfrm>
              <a:off x="4621211" y="3763310"/>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20" name="Straight Connector 19"/>
            <p:cNvCxnSpPr>
              <a:stCxn id="7" idx="2"/>
              <a:endCxn id="6" idx="7"/>
            </p:cNvCxnSpPr>
            <p:nvPr/>
          </p:nvCxnSpPr>
          <p:spPr>
            <a:xfrm flipH="1">
              <a:off x="3452622" y="2424723"/>
              <a:ext cx="1454339" cy="155988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5"/>
              <a:endCxn id="8" idx="2"/>
            </p:cNvCxnSpPr>
            <p:nvPr/>
          </p:nvCxnSpPr>
          <p:spPr>
            <a:xfrm>
              <a:off x="3452622" y="4182344"/>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8" idx="0"/>
              <a:endCxn id="11" idx="4"/>
            </p:cNvCxnSpPr>
            <p:nvPr/>
          </p:nvCxnSpPr>
          <p:spPr>
            <a:xfrm flipV="1">
              <a:off x="4654597" y="4042959"/>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11" idx="2"/>
              <a:endCxn id="6" idx="6"/>
            </p:cNvCxnSpPr>
            <p:nvPr/>
          </p:nvCxnSpPr>
          <p:spPr>
            <a:xfrm flipH="1">
              <a:off x="3494469" y="3903135"/>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1" idx="7"/>
              <a:endCxn id="10" idx="2"/>
            </p:cNvCxnSpPr>
            <p:nvPr/>
          </p:nvCxnSpPr>
          <p:spPr>
            <a:xfrm flipV="1">
              <a:off x="4865114" y="3277460"/>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10" idx="4"/>
              <a:endCxn id="9" idx="0"/>
            </p:cNvCxnSpPr>
            <p:nvPr/>
          </p:nvCxnSpPr>
          <p:spPr>
            <a:xfrm flipH="1">
              <a:off x="6890436" y="3417284"/>
              <a:ext cx="91389" cy="14160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9" idx="3"/>
              <a:endCxn id="8" idx="6"/>
            </p:cNvCxnSpPr>
            <p:nvPr/>
          </p:nvCxnSpPr>
          <p:spPr>
            <a:xfrm flipH="1" flipV="1">
              <a:off x="4797472" y="4988060"/>
              <a:ext cx="1955530" cy="1700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9" idx="1"/>
              <a:endCxn id="7" idx="6"/>
            </p:cNvCxnSpPr>
            <p:nvPr/>
          </p:nvCxnSpPr>
          <p:spPr>
            <a:xfrm flipH="1" flipV="1">
              <a:off x="5192711" y="2424723"/>
              <a:ext cx="1560291" cy="246436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10" idx="3"/>
              <a:endCxn id="8" idx="7"/>
            </p:cNvCxnSpPr>
            <p:nvPr/>
          </p:nvCxnSpPr>
          <p:spPr>
            <a:xfrm flipH="1">
              <a:off x="4755625" y="3376330"/>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a:stCxn id="11" idx="5"/>
              <a:endCxn id="9" idx="2"/>
            </p:cNvCxnSpPr>
            <p:nvPr/>
          </p:nvCxnSpPr>
          <p:spPr>
            <a:xfrm>
              <a:off x="4865114" y="4002005"/>
              <a:ext cx="1830961" cy="102157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739896" y="2907792"/>
              <a:ext cx="317944" cy="369667"/>
            </a:xfrm>
            <a:prstGeom prst="rect">
              <a:avLst/>
            </a:prstGeom>
            <a:noFill/>
          </p:spPr>
          <p:txBody>
            <a:bodyPr wrap="square" rtlCol="0">
              <a:spAutoFit/>
            </a:bodyPr>
            <a:lstStyle/>
            <a:p>
              <a:r>
                <a:rPr lang="en-US" dirty="0"/>
                <a:t>3</a:t>
              </a:r>
            </a:p>
          </p:txBody>
        </p:sp>
        <p:sp>
          <p:nvSpPr>
            <p:cNvPr id="55" name="TextBox 54"/>
            <p:cNvSpPr txBox="1"/>
            <p:nvPr/>
          </p:nvSpPr>
          <p:spPr>
            <a:xfrm>
              <a:off x="5486272" y="2650885"/>
              <a:ext cx="317944" cy="369667"/>
            </a:xfrm>
            <a:prstGeom prst="rect">
              <a:avLst/>
            </a:prstGeom>
            <a:noFill/>
          </p:spPr>
          <p:txBody>
            <a:bodyPr wrap="square" rtlCol="0">
              <a:spAutoFit/>
            </a:bodyPr>
            <a:lstStyle/>
            <a:p>
              <a:r>
                <a:rPr lang="en-US" dirty="0"/>
                <a:t>6</a:t>
              </a:r>
            </a:p>
          </p:txBody>
        </p:sp>
        <p:sp>
          <p:nvSpPr>
            <p:cNvPr id="56" name="TextBox 55"/>
            <p:cNvSpPr txBox="1"/>
            <p:nvPr/>
          </p:nvSpPr>
          <p:spPr>
            <a:xfrm>
              <a:off x="5103048" y="3314400"/>
              <a:ext cx="317944" cy="369667"/>
            </a:xfrm>
            <a:prstGeom prst="rect">
              <a:avLst/>
            </a:prstGeom>
            <a:noFill/>
          </p:spPr>
          <p:txBody>
            <a:bodyPr wrap="square" rtlCol="0">
              <a:spAutoFit/>
            </a:bodyPr>
            <a:lstStyle/>
            <a:p>
              <a:r>
                <a:rPr lang="en-US" dirty="0"/>
                <a:t>2</a:t>
              </a:r>
            </a:p>
          </p:txBody>
        </p:sp>
        <p:sp>
          <p:nvSpPr>
            <p:cNvPr id="57" name="TextBox 56"/>
            <p:cNvSpPr txBox="1"/>
            <p:nvPr/>
          </p:nvSpPr>
          <p:spPr>
            <a:xfrm>
              <a:off x="4001420" y="3644114"/>
              <a:ext cx="317944" cy="369667"/>
            </a:xfrm>
            <a:prstGeom prst="rect">
              <a:avLst/>
            </a:prstGeom>
            <a:noFill/>
          </p:spPr>
          <p:txBody>
            <a:bodyPr wrap="square" rtlCol="0">
              <a:spAutoFit/>
            </a:bodyPr>
            <a:lstStyle/>
            <a:p>
              <a:r>
                <a:rPr lang="en-US" dirty="0"/>
                <a:t>1</a:t>
              </a:r>
            </a:p>
          </p:txBody>
        </p:sp>
        <p:sp>
          <p:nvSpPr>
            <p:cNvPr id="58" name="TextBox 57"/>
            <p:cNvSpPr txBox="1"/>
            <p:nvPr/>
          </p:nvSpPr>
          <p:spPr>
            <a:xfrm>
              <a:off x="3754311" y="4585202"/>
              <a:ext cx="317944" cy="369667"/>
            </a:xfrm>
            <a:prstGeom prst="rect">
              <a:avLst/>
            </a:prstGeom>
            <a:noFill/>
          </p:spPr>
          <p:txBody>
            <a:bodyPr wrap="square" rtlCol="0">
              <a:spAutoFit/>
            </a:bodyPr>
            <a:lstStyle/>
            <a:p>
              <a:r>
                <a:rPr lang="en-US" dirty="0"/>
                <a:t>4</a:t>
              </a:r>
            </a:p>
          </p:txBody>
        </p:sp>
        <p:sp>
          <p:nvSpPr>
            <p:cNvPr id="59" name="TextBox 58"/>
            <p:cNvSpPr txBox="1"/>
            <p:nvPr/>
          </p:nvSpPr>
          <p:spPr>
            <a:xfrm>
              <a:off x="4440881" y="4186749"/>
              <a:ext cx="317944" cy="369667"/>
            </a:xfrm>
            <a:prstGeom prst="rect">
              <a:avLst/>
            </a:prstGeom>
            <a:noFill/>
          </p:spPr>
          <p:txBody>
            <a:bodyPr wrap="square" rtlCol="0">
              <a:spAutoFit/>
            </a:bodyPr>
            <a:lstStyle/>
            <a:p>
              <a:r>
                <a:rPr lang="en-US" dirty="0"/>
                <a:t>5</a:t>
              </a:r>
            </a:p>
          </p:txBody>
        </p:sp>
        <p:sp>
          <p:nvSpPr>
            <p:cNvPr id="60" name="TextBox 59"/>
            <p:cNvSpPr txBox="1"/>
            <p:nvPr/>
          </p:nvSpPr>
          <p:spPr>
            <a:xfrm>
              <a:off x="5486272" y="5030063"/>
              <a:ext cx="317944" cy="369667"/>
            </a:xfrm>
            <a:prstGeom prst="rect">
              <a:avLst/>
            </a:prstGeom>
            <a:noFill/>
          </p:spPr>
          <p:txBody>
            <a:bodyPr wrap="square" rtlCol="0">
              <a:spAutoFit/>
            </a:bodyPr>
            <a:lstStyle/>
            <a:p>
              <a:r>
                <a:rPr lang="en-US" dirty="0"/>
                <a:t>8</a:t>
              </a:r>
            </a:p>
          </p:txBody>
        </p:sp>
        <p:sp>
          <p:nvSpPr>
            <p:cNvPr id="61" name="TextBox 60"/>
            <p:cNvSpPr txBox="1"/>
            <p:nvPr/>
          </p:nvSpPr>
          <p:spPr>
            <a:xfrm>
              <a:off x="7020482" y="4002005"/>
              <a:ext cx="317944" cy="369667"/>
            </a:xfrm>
            <a:prstGeom prst="rect">
              <a:avLst/>
            </a:prstGeom>
            <a:noFill/>
          </p:spPr>
          <p:txBody>
            <a:bodyPr wrap="square" rtlCol="0">
              <a:spAutoFit/>
            </a:bodyPr>
            <a:lstStyle/>
            <a:p>
              <a:r>
                <a:rPr lang="en-US" dirty="0"/>
                <a:t>9</a:t>
              </a:r>
            </a:p>
          </p:txBody>
        </p:sp>
        <p:sp>
          <p:nvSpPr>
            <p:cNvPr id="62" name="TextBox 61"/>
            <p:cNvSpPr txBox="1"/>
            <p:nvPr/>
          </p:nvSpPr>
          <p:spPr>
            <a:xfrm>
              <a:off x="4953495" y="3846890"/>
              <a:ext cx="668871" cy="369332"/>
            </a:xfrm>
            <a:prstGeom prst="rect">
              <a:avLst/>
            </a:prstGeom>
            <a:noFill/>
          </p:spPr>
          <p:txBody>
            <a:bodyPr wrap="square" rtlCol="0">
              <a:spAutoFit/>
            </a:bodyPr>
            <a:lstStyle/>
            <a:p>
              <a:r>
                <a:rPr lang="en-US" dirty="0"/>
                <a:t>10</a:t>
              </a:r>
            </a:p>
          </p:txBody>
        </p:sp>
        <p:sp>
          <p:nvSpPr>
            <p:cNvPr id="63" name="TextBox 62"/>
            <p:cNvSpPr txBox="1"/>
            <p:nvPr/>
          </p:nvSpPr>
          <p:spPr>
            <a:xfrm>
              <a:off x="4821304" y="4390448"/>
              <a:ext cx="317944" cy="369667"/>
            </a:xfrm>
            <a:prstGeom prst="rect">
              <a:avLst/>
            </a:prstGeom>
            <a:noFill/>
          </p:spPr>
          <p:txBody>
            <a:bodyPr wrap="square" rtlCol="0">
              <a:spAutoFit/>
            </a:bodyPr>
            <a:lstStyle/>
            <a:p>
              <a:r>
                <a:rPr lang="en-US" dirty="0"/>
                <a:t>7</a:t>
              </a:r>
            </a:p>
          </p:txBody>
        </p:sp>
        <p:pic>
          <p:nvPicPr>
            <p:cNvPr id="1026" name="Picture 2" descr="Factory on Microsoft Windows 10 April 2018 Upd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71500" y="4894321"/>
              <a:ext cx="237871" cy="23787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Footer Placeholder 3"/>
          <p:cNvSpPr>
            <a:spLocks noGrp="1"/>
          </p:cNvSpPr>
          <p:nvPr>
            <p:ph type="ftr" sz="quarter" idx="11"/>
          </p:nvPr>
        </p:nvSpPr>
        <p:spPr/>
        <p:txBody>
          <a:bodyPr/>
          <a:lstStyle/>
          <a:p>
            <a:r>
              <a:rPr lang="es-ES"/>
              <a:t>CSE 373 Su 19 - Robbie Weber</a:t>
            </a:r>
            <a:endParaRPr lang="en-US"/>
          </a:p>
        </p:txBody>
      </p:sp>
      <p:sp>
        <p:nvSpPr>
          <p:cNvPr id="5" name="Slide Number Placeholder 4"/>
          <p:cNvSpPr>
            <a:spLocks noGrp="1"/>
          </p:cNvSpPr>
          <p:nvPr>
            <p:ph type="sldNum" sz="quarter" idx="12"/>
          </p:nvPr>
        </p:nvSpPr>
        <p:spPr/>
        <p:txBody>
          <a:bodyPr/>
          <a:lstStyle/>
          <a:p>
            <a:fld id="{659665DE-58FC-41F4-AC58-2C90A5E00527}" type="slidenum">
              <a:rPr lang="en-US" smtClean="0"/>
              <a:t>4</a:t>
            </a:fld>
            <a:endParaRPr lang="en-US"/>
          </a:p>
        </p:txBody>
      </p:sp>
    </p:spTree>
    <p:extLst>
      <p:ext uri="{BB962C8B-B14F-4D97-AF65-F5344CB8AC3E}">
        <p14:creationId xmlns:p14="http://schemas.microsoft.com/office/powerpoint/2010/main" val="3973270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MST Problem</a:t>
            </a:r>
          </a:p>
        </p:txBody>
      </p:sp>
      <p:sp>
        <p:nvSpPr>
          <p:cNvPr id="3" name="Content Placeholder 2"/>
          <p:cNvSpPr>
            <a:spLocks noGrp="1"/>
          </p:cNvSpPr>
          <p:nvPr>
            <p:ph idx="1"/>
          </p:nvPr>
        </p:nvSpPr>
        <p:spPr>
          <a:xfrm>
            <a:off x="575240" y="1463857"/>
            <a:ext cx="11187258" cy="3230587"/>
          </a:xfrm>
        </p:spPr>
        <p:txBody>
          <a:bodyPr>
            <a:normAutofit fontScale="92500" lnSpcReduction="10000"/>
          </a:bodyPr>
          <a:lstStyle/>
          <a:p>
            <a:r>
              <a:rPr lang="en-US" dirty="0"/>
              <a:t>What do we need? A set of edges such that:</a:t>
            </a:r>
          </a:p>
          <a:p>
            <a:pPr lvl="1"/>
            <a:r>
              <a:rPr lang="en-US" dirty="0"/>
              <a:t>Every vertex touches at least one of the edges. The edges “</a:t>
            </a:r>
            <a:r>
              <a:rPr lang="en-US" b="1" dirty="0"/>
              <a:t>span”</a:t>
            </a:r>
            <a:r>
              <a:rPr lang="en-US" dirty="0"/>
              <a:t> the graph.</a:t>
            </a:r>
          </a:p>
          <a:p>
            <a:pPr lvl="1"/>
            <a:r>
              <a:rPr lang="en-US" dirty="0"/>
              <a:t>The graph on just those edges is </a:t>
            </a:r>
            <a:r>
              <a:rPr lang="en-US" b="1" dirty="0"/>
              <a:t>connected</a:t>
            </a:r>
            <a:r>
              <a:rPr lang="en-US" dirty="0"/>
              <a:t>.</a:t>
            </a:r>
          </a:p>
          <a:p>
            <a:pPr lvl="1"/>
            <a:r>
              <a:rPr lang="en-US" dirty="0"/>
              <a:t>The minimum weight set of edges that meet those conditions.</a:t>
            </a:r>
          </a:p>
          <a:p>
            <a:r>
              <a:rPr lang="en-US" dirty="0"/>
              <a:t>Claim: The set of edges we pick never has a cycle. Why?</a:t>
            </a:r>
          </a:p>
          <a:p>
            <a:r>
              <a:rPr lang="en-US" dirty="0"/>
              <a:t>MST is the exact number of edges to connect all vertices</a:t>
            </a:r>
          </a:p>
          <a:p>
            <a:pPr lvl="1"/>
            <a:r>
              <a:rPr lang="en-US" dirty="0"/>
              <a:t>taking away 1 edge breaks connectiveness </a:t>
            </a:r>
          </a:p>
          <a:p>
            <a:pPr lvl="1"/>
            <a:r>
              <a:rPr lang="en-US" dirty="0"/>
              <a:t>adding 1 edge makes a cycle</a:t>
            </a:r>
          </a:p>
          <a:p>
            <a:pPr lvl="1"/>
            <a:r>
              <a:rPr lang="en-US" dirty="0"/>
              <a:t>contains exactly V – 1 edges</a:t>
            </a:r>
          </a:p>
          <a:p>
            <a:pPr marL="128016" lvl="1" indent="0">
              <a:buNone/>
            </a:pPr>
            <a:r>
              <a:rPr lang="en-US" dirty="0"/>
              <a:t>Our result is a tree!</a:t>
            </a:r>
          </a:p>
          <a:p>
            <a:endParaRPr lang="en-US" dirty="0"/>
          </a:p>
          <a:p>
            <a:endParaRPr lang="en-US" dirty="0"/>
          </a:p>
          <a:p>
            <a:endParaRPr lang="en-US" dirty="0"/>
          </a:p>
        </p:txBody>
      </p:sp>
      <p:sp>
        <p:nvSpPr>
          <p:cNvPr id="5" name="Slide Number Placeholder 4"/>
          <p:cNvSpPr>
            <a:spLocks noGrp="1"/>
          </p:cNvSpPr>
          <p:nvPr>
            <p:ph type="sldNum" sz="quarter" idx="12"/>
          </p:nvPr>
        </p:nvSpPr>
        <p:spPr/>
        <p:txBody>
          <a:bodyPr/>
          <a:lstStyle/>
          <a:p>
            <a:fld id="{659665DE-58FC-41F4-AC58-2C90A5E00527}" type="slidenum">
              <a:rPr lang="en-US" smtClean="0"/>
              <a:t>5</a:t>
            </a:fld>
            <a:endParaRPr lang="en-US"/>
          </a:p>
        </p:txBody>
      </p:sp>
      <p:grpSp>
        <p:nvGrpSpPr>
          <p:cNvPr id="4" name="Group 3">
            <a:extLst>
              <a:ext uri="{FF2B5EF4-FFF2-40B4-BE49-F238E27FC236}">
                <a16:creationId xmlns:a16="http://schemas.microsoft.com/office/drawing/2014/main" id="{C1EB3241-FD08-D24A-9B1A-740EB746EE16}"/>
              </a:ext>
            </a:extLst>
          </p:cNvPr>
          <p:cNvGrpSpPr/>
          <p:nvPr/>
        </p:nvGrpSpPr>
        <p:grpSpPr>
          <a:xfrm>
            <a:off x="719310" y="4863934"/>
            <a:ext cx="6111311" cy="1843018"/>
            <a:chOff x="677853" y="3382125"/>
            <a:chExt cx="6111311" cy="1843018"/>
          </a:xfrm>
        </p:grpSpPr>
        <p:sp>
          <p:nvSpPr>
            <p:cNvPr id="6" name="Rectangle 5"/>
            <p:cNvSpPr/>
            <p:nvPr/>
          </p:nvSpPr>
          <p:spPr>
            <a:xfrm>
              <a:off x="677853" y="3382125"/>
              <a:ext cx="6111311" cy="1843018"/>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r>
                <a:rPr lang="en-US" sz="2000" b="1" dirty="0"/>
                <a:t>Given</a:t>
              </a:r>
              <a:r>
                <a:rPr lang="en-US" sz="2000" dirty="0"/>
                <a:t>: an undirected, weighted graph G</a:t>
              </a:r>
            </a:p>
            <a:p>
              <a:r>
                <a:rPr lang="en-US" sz="2000" b="1" dirty="0"/>
                <a:t>Find</a:t>
              </a:r>
              <a:r>
                <a:rPr lang="en-US" sz="2000" dirty="0"/>
                <a:t>: A minimum-weight set of edges such that you can get from any vertex of G to any other on only those edges.</a:t>
              </a:r>
            </a:p>
          </p:txBody>
        </p:sp>
        <p:sp>
          <p:nvSpPr>
            <p:cNvPr id="7" name="Rectangle 6"/>
            <p:cNvSpPr/>
            <p:nvPr/>
          </p:nvSpPr>
          <p:spPr>
            <a:xfrm>
              <a:off x="677853" y="3382126"/>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t>Minimum Spanning </a:t>
              </a:r>
              <a:r>
                <a:rPr lang="en-US" sz="2000" b="1" u="sng" dirty="0"/>
                <a:t>Tree</a:t>
              </a:r>
              <a:r>
                <a:rPr lang="en-US" sz="2000" b="1" dirty="0"/>
                <a:t> Problem</a:t>
              </a:r>
            </a:p>
          </p:txBody>
        </p:sp>
      </p:grpSp>
      <p:grpSp>
        <p:nvGrpSpPr>
          <p:cNvPr id="10" name="Group 9">
            <a:extLst>
              <a:ext uri="{FF2B5EF4-FFF2-40B4-BE49-F238E27FC236}">
                <a16:creationId xmlns:a16="http://schemas.microsoft.com/office/drawing/2014/main" id="{2A6856FA-AC15-A04B-AA3A-664F31FB7C31}"/>
              </a:ext>
            </a:extLst>
          </p:cNvPr>
          <p:cNvGrpSpPr/>
          <p:nvPr/>
        </p:nvGrpSpPr>
        <p:grpSpPr>
          <a:xfrm>
            <a:off x="728835" y="9201944"/>
            <a:ext cx="6111311" cy="1004346"/>
            <a:chOff x="5240631" y="2952750"/>
            <a:chExt cx="6111311" cy="1004346"/>
          </a:xfrm>
        </p:grpSpPr>
        <p:sp>
          <p:nvSpPr>
            <p:cNvPr id="11" name="Rectangle 10">
              <a:extLst>
                <a:ext uri="{FF2B5EF4-FFF2-40B4-BE49-F238E27FC236}">
                  <a16:creationId xmlns:a16="http://schemas.microsoft.com/office/drawing/2014/main" id="{E8F72CCB-617D-D34A-9838-B49E11B37725}"/>
                </a:ext>
              </a:extLst>
            </p:cNvPr>
            <p:cNvSpPr/>
            <p:nvPr/>
          </p:nvSpPr>
          <p:spPr>
            <a:xfrm>
              <a:off x="5240631" y="2952750"/>
              <a:ext cx="6111311" cy="10043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200" dirty="0"/>
            </a:p>
            <a:p>
              <a:r>
                <a:rPr lang="en-US" sz="2200" dirty="0"/>
                <a:t>An undirected, connected acyclic graph.</a:t>
              </a:r>
            </a:p>
          </p:txBody>
        </p:sp>
        <p:sp>
          <p:nvSpPr>
            <p:cNvPr id="12" name="Rectangle 11">
              <a:extLst>
                <a:ext uri="{FF2B5EF4-FFF2-40B4-BE49-F238E27FC236}">
                  <a16:creationId xmlns:a16="http://schemas.microsoft.com/office/drawing/2014/main" id="{6BAB72A2-68AA-6D49-910C-BEE8A9BF11EB}"/>
                </a:ext>
              </a:extLst>
            </p:cNvPr>
            <p:cNvSpPr/>
            <p:nvPr/>
          </p:nvSpPr>
          <p:spPr>
            <a:xfrm>
              <a:off x="5240631" y="2952750"/>
              <a:ext cx="6101786"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t>Tree</a:t>
              </a:r>
              <a:r>
                <a:rPr lang="en-US" sz="2200" dirty="0"/>
                <a:t> </a:t>
              </a:r>
              <a:r>
                <a:rPr lang="en-US" sz="2200" b="1" dirty="0"/>
                <a:t>(when talking about graphs)</a:t>
              </a:r>
            </a:p>
          </p:txBody>
        </p:sp>
      </p:grpSp>
      <p:sp>
        <p:nvSpPr>
          <p:cNvPr id="29" name="Footer Placeholder 4">
            <a:extLst>
              <a:ext uri="{FF2B5EF4-FFF2-40B4-BE49-F238E27FC236}">
                <a16:creationId xmlns:a16="http://schemas.microsoft.com/office/drawing/2014/main" id="{F265B4DF-EA37-C940-8800-8C9C562644A9}"/>
              </a:ext>
            </a:extLst>
          </p:cNvPr>
          <p:cNvSpPr>
            <a:spLocks noGrp="1"/>
          </p:cNvSpPr>
          <p:nvPr>
            <p:ph type="ftr" sz="quarter" idx="11"/>
          </p:nvPr>
        </p:nvSpPr>
        <p:spPr>
          <a:xfrm>
            <a:off x="4842742" y="6544402"/>
            <a:ext cx="5901459" cy="274320"/>
          </a:xfrm>
        </p:spPr>
        <p:txBody>
          <a:bodyPr/>
          <a:lstStyle/>
          <a:p>
            <a:r>
              <a:rPr lang="en-US"/>
              <a:t>CSE 373 20 SP – champion &amp; Chun</a:t>
            </a:r>
            <a:endParaRPr lang="en-US" dirty="0"/>
          </a:p>
        </p:txBody>
      </p:sp>
      <p:sp>
        <p:nvSpPr>
          <p:cNvPr id="31" name="Rectangle 30">
            <a:extLst>
              <a:ext uri="{FF2B5EF4-FFF2-40B4-BE49-F238E27FC236}">
                <a16:creationId xmlns:a16="http://schemas.microsoft.com/office/drawing/2014/main" id="{9DEFB741-09B2-034C-BC28-B05A05F9DE1D}"/>
              </a:ext>
            </a:extLst>
          </p:cNvPr>
          <p:cNvSpPr/>
          <p:nvPr/>
        </p:nvSpPr>
        <p:spPr>
          <a:xfrm>
            <a:off x="7920338" y="4752580"/>
            <a:ext cx="3820342" cy="1672253"/>
          </a:xfrm>
          <a:prstGeom prst="rect">
            <a:avLst/>
          </a:prstGeom>
          <a:solidFill>
            <a:schemeClr val="bg1">
              <a:lumMod val="95000"/>
            </a:schemeClr>
          </a:solidFill>
        </p:spPr>
        <p:txBody>
          <a:bodyPr wrap="square">
            <a:spAutoFit/>
          </a:bodyPr>
          <a:lstStyle/>
          <a:p>
            <a:pPr marL="0" lvl="1">
              <a:spcBef>
                <a:spcPts val="200"/>
              </a:spcBef>
              <a:spcAft>
                <a:spcPts val="200"/>
              </a:spcAft>
              <a:buClr>
                <a:schemeClr val="accent1"/>
              </a:buClr>
              <a:buSzPct val="100000"/>
            </a:pPr>
            <a:r>
              <a:rPr lang="en-US" sz="2400"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Interaction Pane Question:</a:t>
            </a:r>
          </a:p>
          <a:p>
            <a:pPr marL="0" lvl="1">
              <a:spcBef>
                <a:spcPts val="200"/>
              </a:spcBef>
              <a:spcAft>
                <a:spcPts val="200"/>
              </a:spcAft>
              <a:buClr>
                <a:schemeClr val="accent1"/>
              </a:buClr>
              <a:buSzPct val="100000"/>
            </a:pPr>
            <a:r>
              <a:rPr lang="en-US" sz="2400" dirty="0">
                <a:latin typeface="Segoe UI Historic" panose="020B0502040204020203" pitchFamily="34" charset="0"/>
                <a:ea typeface="Segoe UI Historic" panose="020B0502040204020203" pitchFamily="34" charset="0"/>
                <a:cs typeface="Segoe UI Historic" panose="020B0502040204020203" pitchFamily="34" charset="0"/>
              </a:rPr>
              <a:t>Is there always a unique MST for a given graph, </a:t>
            </a:r>
          </a:p>
          <a:p>
            <a:pPr marL="0" lvl="1">
              <a:spcBef>
                <a:spcPts val="200"/>
              </a:spcBef>
              <a:spcAft>
                <a:spcPts val="200"/>
              </a:spcAft>
              <a:buClr>
                <a:schemeClr val="accent1"/>
              </a:buClr>
              <a:buSzPct val="100000"/>
            </a:pPr>
            <a:r>
              <a:rPr lang="en-US" sz="2400" dirty="0">
                <a:latin typeface="Segoe UI Historic" panose="020B0502040204020203" pitchFamily="34" charset="0"/>
                <a:ea typeface="Segoe UI Historic" panose="020B0502040204020203" pitchFamily="34" charset="0"/>
                <a:cs typeface="Segoe UI Historic" panose="020B0502040204020203" pitchFamily="34" charset="0"/>
              </a:rPr>
              <a:t>yes or no?</a:t>
            </a:r>
            <a:endParaRPr lang="en-US" sz="2400" dirty="0">
              <a:latin typeface="Courier New" panose="02070309020205020404" pitchFamily="49" charset="0"/>
              <a:ea typeface="Segoe UI Historic" panose="020B0502040204020203" pitchFamily="34" charset="0"/>
              <a:cs typeface="Courier New" panose="02070309020205020404" pitchFamily="49" charset="0"/>
            </a:endParaRPr>
          </a:p>
        </p:txBody>
      </p:sp>
      <p:grpSp>
        <p:nvGrpSpPr>
          <p:cNvPr id="59" name="Group 58">
            <a:extLst>
              <a:ext uri="{FF2B5EF4-FFF2-40B4-BE49-F238E27FC236}">
                <a16:creationId xmlns:a16="http://schemas.microsoft.com/office/drawing/2014/main" id="{6362B21A-A3DA-2B4B-AC49-E2E78290B6C3}"/>
              </a:ext>
            </a:extLst>
          </p:cNvPr>
          <p:cNvGrpSpPr/>
          <p:nvPr/>
        </p:nvGrpSpPr>
        <p:grpSpPr>
          <a:xfrm>
            <a:off x="7676435" y="1257687"/>
            <a:ext cx="3915981" cy="2928895"/>
            <a:chOff x="7676435" y="1257687"/>
            <a:chExt cx="3915981" cy="2928895"/>
          </a:xfrm>
        </p:grpSpPr>
        <p:sp>
          <p:nvSpPr>
            <p:cNvPr id="32" name="Oval 31">
              <a:extLst>
                <a:ext uri="{FF2B5EF4-FFF2-40B4-BE49-F238E27FC236}">
                  <a16:creationId xmlns:a16="http://schemas.microsoft.com/office/drawing/2014/main" id="{BABEDB02-F8EB-DB47-9F8B-2C6FC89DB872}"/>
                </a:ext>
              </a:extLst>
            </p:cNvPr>
            <p:cNvSpPr/>
            <p:nvPr/>
          </p:nvSpPr>
          <p:spPr>
            <a:xfrm>
              <a:off x="7676435" y="291643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33" name="Oval 32">
              <a:extLst>
                <a:ext uri="{FF2B5EF4-FFF2-40B4-BE49-F238E27FC236}">
                  <a16:creationId xmlns:a16="http://schemas.microsoft.com/office/drawing/2014/main" id="{C33A3878-70C8-8743-B6CF-88EA252BC5A4}"/>
                </a:ext>
              </a:extLst>
            </p:cNvPr>
            <p:cNvSpPr/>
            <p:nvPr/>
          </p:nvSpPr>
          <p:spPr>
            <a:xfrm>
              <a:off x="9374677" y="125768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34" name="Oval 33">
              <a:extLst>
                <a:ext uri="{FF2B5EF4-FFF2-40B4-BE49-F238E27FC236}">
                  <a16:creationId xmlns:a16="http://schemas.microsoft.com/office/drawing/2014/main" id="{DFBB2551-D9AF-4545-83A8-B7EE2E89292E}"/>
                </a:ext>
              </a:extLst>
            </p:cNvPr>
            <p:cNvSpPr/>
            <p:nvPr/>
          </p:nvSpPr>
          <p:spPr>
            <a:xfrm>
              <a:off x="8979438" y="3821024"/>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35" name="Oval 34">
              <a:extLst>
                <a:ext uri="{FF2B5EF4-FFF2-40B4-BE49-F238E27FC236}">
                  <a16:creationId xmlns:a16="http://schemas.microsoft.com/office/drawing/2014/main" id="{C82D6D5B-AB56-894A-9294-524D42DF4110}"/>
                </a:ext>
              </a:extLst>
            </p:cNvPr>
            <p:cNvSpPr/>
            <p:nvPr/>
          </p:nvSpPr>
          <p:spPr>
            <a:xfrm>
              <a:off x="11163791" y="3806160"/>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6" name="Oval 35">
              <a:extLst>
                <a:ext uri="{FF2B5EF4-FFF2-40B4-BE49-F238E27FC236}">
                  <a16:creationId xmlns:a16="http://schemas.microsoft.com/office/drawing/2014/main" id="{6DCC2E91-EC25-3849-B1F4-C24538EEDA07}"/>
                </a:ext>
              </a:extLst>
            </p:cNvPr>
            <p:cNvSpPr/>
            <p:nvPr/>
          </p:nvSpPr>
          <p:spPr>
            <a:xfrm>
              <a:off x="11306666" y="2110424"/>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37" name="Oval 36">
              <a:extLst>
                <a:ext uri="{FF2B5EF4-FFF2-40B4-BE49-F238E27FC236}">
                  <a16:creationId xmlns:a16="http://schemas.microsoft.com/office/drawing/2014/main" id="{CF1CDE73-632A-EE41-B76D-36731F94A918}"/>
                </a:ext>
              </a:extLst>
            </p:cNvPr>
            <p:cNvSpPr/>
            <p:nvPr/>
          </p:nvSpPr>
          <p:spPr>
            <a:xfrm>
              <a:off x="9088927" y="273609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38" name="Straight Connector 37">
              <a:extLst>
                <a:ext uri="{FF2B5EF4-FFF2-40B4-BE49-F238E27FC236}">
                  <a16:creationId xmlns:a16="http://schemas.microsoft.com/office/drawing/2014/main" id="{B72D8691-8D83-3042-9CBF-2EFA102F68E0}"/>
                </a:ext>
              </a:extLst>
            </p:cNvPr>
            <p:cNvCxnSpPr>
              <a:cxnSpLocks/>
              <a:stCxn id="33" idx="2"/>
              <a:endCxn id="32" idx="7"/>
            </p:cNvCxnSpPr>
            <p:nvPr/>
          </p:nvCxnSpPr>
          <p:spPr>
            <a:xfrm flipH="1">
              <a:off x="7920338" y="1397512"/>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AEE6EE-C682-6643-9009-384FAAEBAFAD}"/>
                </a:ext>
              </a:extLst>
            </p:cNvPr>
            <p:cNvCxnSpPr>
              <a:stCxn id="32" idx="5"/>
              <a:endCxn id="34" idx="2"/>
            </p:cNvCxnSpPr>
            <p:nvPr/>
          </p:nvCxnSpPr>
          <p:spPr>
            <a:xfrm>
              <a:off x="7920338" y="3155133"/>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399D314A-5934-F147-922C-50622F40119D}"/>
                </a:ext>
              </a:extLst>
            </p:cNvPr>
            <p:cNvCxnSpPr>
              <a:stCxn id="37" idx="2"/>
              <a:endCxn id="32" idx="6"/>
            </p:cNvCxnSpPr>
            <p:nvPr/>
          </p:nvCxnSpPr>
          <p:spPr>
            <a:xfrm flipH="1">
              <a:off x="7962185" y="2875924"/>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BDC083D-E6DF-644A-AFDE-B26603FF8FD0}"/>
                </a:ext>
              </a:extLst>
            </p:cNvPr>
            <p:cNvCxnSpPr>
              <a:stCxn id="37" idx="7"/>
              <a:endCxn id="36" idx="2"/>
            </p:cNvCxnSpPr>
            <p:nvPr/>
          </p:nvCxnSpPr>
          <p:spPr>
            <a:xfrm flipV="1">
              <a:off x="9332830" y="2250249"/>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DB9E163-CB8A-CD41-940C-B8447083BDD3}"/>
                </a:ext>
              </a:extLst>
            </p:cNvPr>
            <p:cNvCxnSpPr>
              <a:stCxn id="35" idx="1"/>
              <a:endCxn id="33" idx="6"/>
            </p:cNvCxnSpPr>
            <p:nvPr/>
          </p:nvCxnSpPr>
          <p:spPr>
            <a:xfrm flipH="1" flipV="1">
              <a:off x="9660427" y="1397512"/>
              <a:ext cx="1560291" cy="246436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E75C305A-D6E1-9947-90FA-29E8CED4F21B}"/>
                </a:ext>
              </a:extLst>
            </p:cNvPr>
            <p:cNvSpPr txBox="1"/>
            <p:nvPr/>
          </p:nvSpPr>
          <p:spPr>
            <a:xfrm>
              <a:off x="8207612" y="1880581"/>
              <a:ext cx="317944" cy="369667"/>
            </a:xfrm>
            <a:prstGeom prst="rect">
              <a:avLst/>
            </a:prstGeom>
            <a:noFill/>
          </p:spPr>
          <p:txBody>
            <a:bodyPr wrap="square" rtlCol="0">
              <a:spAutoFit/>
            </a:bodyPr>
            <a:lstStyle/>
            <a:p>
              <a:r>
                <a:rPr lang="en-US" dirty="0"/>
                <a:t>3</a:t>
              </a:r>
            </a:p>
          </p:txBody>
        </p:sp>
        <p:sp>
          <p:nvSpPr>
            <p:cNvPr id="49" name="TextBox 48">
              <a:extLst>
                <a:ext uri="{FF2B5EF4-FFF2-40B4-BE49-F238E27FC236}">
                  <a16:creationId xmlns:a16="http://schemas.microsoft.com/office/drawing/2014/main" id="{58847B9A-C8E3-9F48-9967-FF253AB4CB75}"/>
                </a:ext>
              </a:extLst>
            </p:cNvPr>
            <p:cNvSpPr txBox="1"/>
            <p:nvPr/>
          </p:nvSpPr>
          <p:spPr>
            <a:xfrm>
              <a:off x="9953988" y="1623674"/>
              <a:ext cx="317944" cy="369667"/>
            </a:xfrm>
            <a:prstGeom prst="rect">
              <a:avLst/>
            </a:prstGeom>
            <a:noFill/>
          </p:spPr>
          <p:txBody>
            <a:bodyPr wrap="square" rtlCol="0">
              <a:spAutoFit/>
            </a:bodyPr>
            <a:lstStyle/>
            <a:p>
              <a:r>
                <a:rPr lang="en-US" dirty="0"/>
                <a:t>6</a:t>
              </a:r>
            </a:p>
          </p:txBody>
        </p:sp>
        <p:sp>
          <p:nvSpPr>
            <p:cNvPr id="50" name="TextBox 49">
              <a:extLst>
                <a:ext uri="{FF2B5EF4-FFF2-40B4-BE49-F238E27FC236}">
                  <a16:creationId xmlns:a16="http://schemas.microsoft.com/office/drawing/2014/main" id="{B8570CA7-6809-7B40-BAD1-AC0BC4CA0EEB}"/>
                </a:ext>
              </a:extLst>
            </p:cNvPr>
            <p:cNvSpPr txBox="1"/>
            <p:nvPr/>
          </p:nvSpPr>
          <p:spPr>
            <a:xfrm>
              <a:off x="9570764" y="2287189"/>
              <a:ext cx="317944" cy="369667"/>
            </a:xfrm>
            <a:prstGeom prst="rect">
              <a:avLst/>
            </a:prstGeom>
            <a:noFill/>
          </p:spPr>
          <p:txBody>
            <a:bodyPr wrap="square" rtlCol="0">
              <a:spAutoFit/>
            </a:bodyPr>
            <a:lstStyle/>
            <a:p>
              <a:r>
                <a:rPr lang="en-US" dirty="0"/>
                <a:t>2</a:t>
              </a:r>
            </a:p>
          </p:txBody>
        </p:sp>
        <p:sp>
          <p:nvSpPr>
            <p:cNvPr id="51" name="TextBox 50">
              <a:extLst>
                <a:ext uri="{FF2B5EF4-FFF2-40B4-BE49-F238E27FC236}">
                  <a16:creationId xmlns:a16="http://schemas.microsoft.com/office/drawing/2014/main" id="{491F1805-29F8-0544-8840-AB31D1785478}"/>
                </a:ext>
              </a:extLst>
            </p:cNvPr>
            <p:cNvSpPr txBox="1"/>
            <p:nvPr/>
          </p:nvSpPr>
          <p:spPr>
            <a:xfrm>
              <a:off x="8469136" y="2616903"/>
              <a:ext cx="317944" cy="369667"/>
            </a:xfrm>
            <a:prstGeom prst="rect">
              <a:avLst/>
            </a:prstGeom>
            <a:noFill/>
          </p:spPr>
          <p:txBody>
            <a:bodyPr wrap="square" rtlCol="0">
              <a:spAutoFit/>
            </a:bodyPr>
            <a:lstStyle/>
            <a:p>
              <a:r>
                <a:rPr lang="en-US" dirty="0"/>
                <a:t>1</a:t>
              </a:r>
            </a:p>
          </p:txBody>
        </p:sp>
        <p:sp>
          <p:nvSpPr>
            <p:cNvPr id="52" name="TextBox 51">
              <a:extLst>
                <a:ext uri="{FF2B5EF4-FFF2-40B4-BE49-F238E27FC236}">
                  <a16:creationId xmlns:a16="http://schemas.microsoft.com/office/drawing/2014/main" id="{277B1B0B-53E8-FF4A-A8D9-2165926FEE2B}"/>
                </a:ext>
              </a:extLst>
            </p:cNvPr>
            <p:cNvSpPr txBox="1"/>
            <p:nvPr/>
          </p:nvSpPr>
          <p:spPr>
            <a:xfrm>
              <a:off x="8222027" y="3557991"/>
              <a:ext cx="317944" cy="369667"/>
            </a:xfrm>
            <a:prstGeom prst="rect">
              <a:avLst/>
            </a:prstGeom>
            <a:noFill/>
          </p:spPr>
          <p:txBody>
            <a:bodyPr wrap="square" rtlCol="0">
              <a:spAutoFit/>
            </a:bodyPr>
            <a:lstStyle/>
            <a:p>
              <a:r>
                <a:rPr lang="en-US" dirty="0"/>
                <a:t>4</a:t>
              </a:r>
            </a:p>
          </p:txBody>
        </p:sp>
        <p:pic>
          <p:nvPicPr>
            <p:cNvPr id="58" name="Picture 2" descr="Factory on Microsoft Windows 10 April 2018 Update">
              <a:extLst>
                <a:ext uri="{FF2B5EF4-FFF2-40B4-BE49-F238E27FC236}">
                  <a16:creationId xmlns:a16="http://schemas.microsoft.com/office/drawing/2014/main" id="{96E88181-12B7-574B-89E7-E0DA485C478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9216" y="3867110"/>
              <a:ext cx="237871" cy="237871"/>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21408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F7AE-CD62-5949-A010-C149C9E1CC46}"/>
              </a:ext>
            </a:extLst>
          </p:cNvPr>
          <p:cNvSpPr>
            <a:spLocks noGrp="1"/>
          </p:cNvSpPr>
          <p:nvPr>
            <p:ph type="title"/>
          </p:nvPr>
        </p:nvSpPr>
        <p:spPr/>
        <p:txBody>
          <a:bodyPr/>
          <a:lstStyle/>
          <a:p>
            <a:r>
              <a:rPr lang="en-US" dirty="0"/>
              <a:t>Shortest Path vs Minimum Spanning</a:t>
            </a:r>
          </a:p>
        </p:txBody>
      </p:sp>
      <p:sp>
        <p:nvSpPr>
          <p:cNvPr id="4" name="Slide Number Placeholder 3">
            <a:extLst>
              <a:ext uri="{FF2B5EF4-FFF2-40B4-BE49-F238E27FC236}">
                <a16:creationId xmlns:a16="http://schemas.microsoft.com/office/drawing/2014/main" id="{AA19BE36-E166-D14F-947F-2431E5D30A7E}"/>
              </a:ext>
            </a:extLst>
          </p:cNvPr>
          <p:cNvSpPr>
            <a:spLocks noGrp="1"/>
          </p:cNvSpPr>
          <p:nvPr>
            <p:ph type="sldNum" sz="quarter" idx="12"/>
          </p:nvPr>
        </p:nvSpPr>
        <p:spPr/>
        <p:txBody>
          <a:bodyPr/>
          <a:lstStyle/>
          <a:p>
            <a:fld id="{659665DE-58FC-41F4-AC58-2C90A5E00527}" type="slidenum">
              <a:rPr lang="en-US" smtClean="0"/>
              <a:t>6</a:t>
            </a:fld>
            <a:endParaRPr lang="en-US"/>
          </a:p>
        </p:txBody>
      </p:sp>
      <p:sp>
        <p:nvSpPr>
          <p:cNvPr id="5" name="Footer Placeholder 4">
            <a:extLst>
              <a:ext uri="{FF2B5EF4-FFF2-40B4-BE49-F238E27FC236}">
                <a16:creationId xmlns:a16="http://schemas.microsoft.com/office/drawing/2014/main" id="{1ADE78A6-61E6-254B-B9EA-94692E0EA794}"/>
              </a:ext>
            </a:extLst>
          </p:cNvPr>
          <p:cNvSpPr>
            <a:spLocks noGrp="1"/>
          </p:cNvSpPr>
          <p:nvPr>
            <p:ph type="ftr" sz="quarter" idx="11"/>
          </p:nvPr>
        </p:nvSpPr>
        <p:spPr/>
        <p:txBody>
          <a:bodyPr/>
          <a:lstStyle/>
          <a:p>
            <a:r>
              <a:rPr lang="en-US"/>
              <a:t>CSE 373 20 SP – champion &amp; Chun</a:t>
            </a:r>
            <a:endParaRPr lang="en-US" dirty="0"/>
          </a:p>
        </p:txBody>
      </p:sp>
      <p:grpSp>
        <p:nvGrpSpPr>
          <p:cNvPr id="86" name="Group 85">
            <a:extLst>
              <a:ext uri="{FF2B5EF4-FFF2-40B4-BE49-F238E27FC236}">
                <a16:creationId xmlns:a16="http://schemas.microsoft.com/office/drawing/2014/main" id="{06566CC0-A55E-AD4E-9BE2-F813C41EB836}"/>
              </a:ext>
            </a:extLst>
          </p:cNvPr>
          <p:cNvGrpSpPr/>
          <p:nvPr/>
        </p:nvGrpSpPr>
        <p:grpSpPr>
          <a:xfrm>
            <a:off x="770115" y="1282308"/>
            <a:ext cx="4756760" cy="1485900"/>
            <a:chOff x="575239" y="1463856"/>
            <a:chExt cx="3391455" cy="1485900"/>
          </a:xfrm>
        </p:grpSpPr>
        <p:sp>
          <p:nvSpPr>
            <p:cNvPr id="6" name="Rectangle 5">
              <a:extLst>
                <a:ext uri="{FF2B5EF4-FFF2-40B4-BE49-F238E27FC236}">
                  <a16:creationId xmlns:a16="http://schemas.microsoft.com/office/drawing/2014/main" id="{EF6D3E9C-93CF-AE45-A564-93D0588CB955}"/>
                </a:ext>
              </a:extLst>
            </p:cNvPr>
            <p:cNvSpPr/>
            <p:nvPr/>
          </p:nvSpPr>
          <p:spPr>
            <a:xfrm>
              <a:off x="575240" y="1463856"/>
              <a:ext cx="3391454" cy="1485900"/>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b="1" dirty="0">
                <a:solidFill>
                  <a:schemeClr val="bg1"/>
                </a:solidFill>
              </a:endParaRPr>
            </a:p>
            <a:p>
              <a:r>
                <a:rPr lang="en-US" sz="1400" b="1" dirty="0">
                  <a:solidFill>
                    <a:schemeClr val="bg1"/>
                  </a:solidFill>
                </a:rPr>
                <a:t>Given: </a:t>
              </a:r>
              <a:r>
                <a:rPr lang="en-US" sz="1400" dirty="0">
                  <a:solidFill>
                    <a:schemeClr val="bg1"/>
                  </a:solidFill>
                </a:rPr>
                <a:t>a directed graph G and vertices </a:t>
              </a:r>
              <a:r>
                <a:rPr lang="en-US" sz="1400" dirty="0" err="1">
                  <a:solidFill>
                    <a:schemeClr val="bg1"/>
                  </a:solidFill>
                </a:rPr>
                <a:t>s,t</a:t>
              </a:r>
              <a:r>
                <a:rPr lang="en-US" sz="1400" dirty="0">
                  <a:solidFill>
                    <a:schemeClr val="bg1"/>
                  </a:solidFill>
                </a:rPr>
                <a:t> </a:t>
              </a:r>
            </a:p>
            <a:p>
              <a:r>
                <a:rPr lang="en-US" sz="1400" b="1" dirty="0">
                  <a:solidFill>
                    <a:schemeClr val="bg1"/>
                  </a:solidFill>
                </a:rPr>
                <a:t>Find:</a:t>
              </a:r>
              <a:r>
                <a:rPr lang="en-US" sz="1400" dirty="0">
                  <a:solidFill>
                    <a:schemeClr val="bg1"/>
                  </a:solidFill>
                </a:rPr>
                <a:t> the shortest path from s to t. </a:t>
              </a:r>
            </a:p>
          </p:txBody>
        </p:sp>
        <p:sp>
          <p:nvSpPr>
            <p:cNvPr id="7" name="Rectangle 6">
              <a:extLst>
                <a:ext uri="{FF2B5EF4-FFF2-40B4-BE49-F238E27FC236}">
                  <a16:creationId xmlns:a16="http://schemas.microsoft.com/office/drawing/2014/main" id="{EE54F509-F626-314E-B277-905CDEB7D127}"/>
                </a:ext>
              </a:extLst>
            </p:cNvPr>
            <p:cNvSpPr/>
            <p:nvPr/>
          </p:nvSpPr>
          <p:spPr>
            <a:xfrm>
              <a:off x="575239" y="1463856"/>
              <a:ext cx="3391454"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bg1"/>
                  </a:solidFill>
                </a:rPr>
                <a:t>Shortest Path Problem</a:t>
              </a:r>
              <a:endParaRPr lang="en-US" sz="1400" dirty="0"/>
            </a:p>
          </p:txBody>
        </p:sp>
      </p:grpSp>
      <p:grpSp>
        <p:nvGrpSpPr>
          <p:cNvPr id="85" name="Group 84">
            <a:extLst>
              <a:ext uri="{FF2B5EF4-FFF2-40B4-BE49-F238E27FC236}">
                <a16:creationId xmlns:a16="http://schemas.microsoft.com/office/drawing/2014/main" id="{0FCA210F-24C3-6545-9B23-7E7145964212}"/>
              </a:ext>
            </a:extLst>
          </p:cNvPr>
          <p:cNvGrpSpPr/>
          <p:nvPr/>
        </p:nvGrpSpPr>
        <p:grpSpPr>
          <a:xfrm>
            <a:off x="6787167" y="1277943"/>
            <a:ext cx="4805658" cy="1506112"/>
            <a:chOff x="565714" y="4485634"/>
            <a:chExt cx="3800433" cy="1506112"/>
          </a:xfrm>
        </p:grpSpPr>
        <p:sp>
          <p:nvSpPr>
            <p:cNvPr id="8" name="Rectangle 7">
              <a:extLst>
                <a:ext uri="{FF2B5EF4-FFF2-40B4-BE49-F238E27FC236}">
                  <a16:creationId xmlns:a16="http://schemas.microsoft.com/office/drawing/2014/main" id="{359F0031-60B8-EE47-B037-48EDB070F88B}"/>
                </a:ext>
              </a:extLst>
            </p:cNvPr>
            <p:cNvSpPr/>
            <p:nvPr/>
          </p:nvSpPr>
          <p:spPr>
            <a:xfrm>
              <a:off x="565715" y="4485634"/>
              <a:ext cx="3800432" cy="1506112"/>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a:p>
              <a:r>
                <a:rPr lang="en-US" sz="1400" b="1" dirty="0"/>
                <a:t>Given</a:t>
              </a:r>
              <a:r>
                <a:rPr lang="en-US" sz="1400" dirty="0"/>
                <a:t>: an undirected, weighted graph G</a:t>
              </a:r>
            </a:p>
            <a:p>
              <a:r>
                <a:rPr lang="en-US" sz="1400" b="1" dirty="0"/>
                <a:t>Find</a:t>
              </a:r>
              <a:r>
                <a:rPr lang="en-US" sz="1400" dirty="0"/>
                <a:t>: A minimum-weight set of edges such that you can get from any vertex of G to any other on only those edges.</a:t>
              </a:r>
            </a:p>
          </p:txBody>
        </p:sp>
        <p:sp>
          <p:nvSpPr>
            <p:cNvPr id="9" name="Rectangle 8">
              <a:extLst>
                <a:ext uri="{FF2B5EF4-FFF2-40B4-BE49-F238E27FC236}">
                  <a16:creationId xmlns:a16="http://schemas.microsoft.com/office/drawing/2014/main" id="{ADB43A67-91ED-3F47-8415-DD9D860C33EF}"/>
                </a:ext>
              </a:extLst>
            </p:cNvPr>
            <p:cNvSpPr/>
            <p:nvPr/>
          </p:nvSpPr>
          <p:spPr>
            <a:xfrm>
              <a:off x="565714" y="4485635"/>
              <a:ext cx="3800432" cy="476250"/>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t>Minimum Spanning </a:t>
              </a:r>
              <a:r>
                <a:rPr lang="en-US" sz="1400" b="1" u="sng" dirty="0"/>
                <a:t>Tree</a:t>
              </a:r>
              <a:r>
                <a:rPr lang="en-US" sz="1400" b="1" dirty="0"/>
                <a:t> Problem</a:t>
              </a:r>
            </a:p>
          </p:txBody>
        </p:sp>
      </p:grpSp>
      <p:grpSp>
        <p:nvGrpSpPr>
          <p:cNvPr id="10" name="Group 9">
            <a:extLst>
              <a:ext uri="{FF2B5EF4-FFF2-40B4-BE49-F238E27FC236}">
                <a16:creationId xmlns:a16="http://schemas.microsoft.com/office/drawing/2014/main" id="{48FCAF95-06C5-384E-BAAA-91F3AB03D4B2}"/>
              </a:ext>
            </a:extLst>
          </p:cNvPr>
          <p:cNvGrpSpPr/>
          <p:nvPr/>
        </p:nvGrpSpPr>
        <p:grpSpPr>
          <a:xfrm>
            <a:off x="8057565" y="2918900"/>
            <a:ext cx="2602007" cy="1947672"/>
            <a:chOff x="7676435" y="1257687"/>
            <a:chExt cx="3915981" cy="2928895"/>
          </a:xfrm>
        </p:grpSpPr>
        <p:sp>
          <p:nvSpPr>
            <p:cNvPr id="11" name="Oval 10">
              <a:extLst>
                <a:ext uri="{FF2B5EF4-FFF2-40B4-BE49-F238E27FC236}">
                  <a16:creationId xmlns:a16="http://schemas.microsoft.com/office/drawing/2014/main" id="{15CC3212-59CE-794D-BEE0-BECFD4807D5B}"/>
                </a:ext>
              </a:extLst>
            </p:cNvPr>
            <p:cNvSpPr/>
            <p:nvPr/>
          </p:nvSpPr>
          <p:spPr>
            <a:xfrm>
              <a:off x="7676435" y="291643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a:t>
              </a:r>
            </a:p>
          </p:txBody>
        </p:sp>
        <p:sp>
          <p:nvSpPr>
            <p:cNvPr id="12" name="Oval 11">
              <a:extLst>
                <a:ext uri="{FF2B5EF4-FFF2-40B4-BE49-F238E27FC236}">
                  <a16:creationId xmlns:a16="http://schemas.microsoft.com/office/drawing/2014/main" id="{F777908C-C480-C94C-8EF3-9BB7FE9BEDB1}"/>
                </a:ext>
              </a:extLst>
            </p:cNvPr>
            <p:cNvSpPr/>
            <p:nvPr/>
          </p:nvSpPr>
          <p:spPr>
            <a:xfrm>
              <a:off x="9374677" y="125768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a:t>
              </a:r>
            </a:p>
          </p:txBody>
        </p:sp>
        <p:sp>
          <p:nvSpPr>
            <p:cNvPr id="13" name="Oval 12">
              <a:extLst>
                <a:ext uri="{FF2B5EF4-FFF2-40B4-BE49-F238E27FC236}">
                  <a16:creationId xmlns:a16="http://schemas.microsoft.com/office/drawing/2014/main" id="{6664DC5B-85C9-3547-A048-972D12EC6566}"/>
                </a:ext>
              </a:extLst>
            </p:cNvPr>
            <p:cNvSpPr/>
            <p:nvPr/>
          </p:nvSpPr>
          <p:spPr>
            <a:xfrm>
              <a:off x="8979438" y="3821024"/>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a:t>
              </a:r>
            </a:p>
          </p:txBody>
        </p:sp>
        <p:sp>
          <p:nvSpPr>
            <p:cNvPr id="14" name="Oval 13">
              <a:extLst>
                <a:ext uri="{FF2B5EF4-FFF2-40B4-BE49-F238E27FC236}">
                  <a16:creationId xmlns:a16="http://schemas.microsoft.com/office/drawing/2014/main" id="{C849D4AD-E87D-194F-8541-04BF9E890BEC}"/>
                </a:ext>
              </a:extLst>
            </p:cNvPr>
            <p:cNvSpPr/>
            <p:nvPr/>
          </p:nvSpPr>
          <p:spPr>
            <a:xfrm>
              <a:off x="11163791" y="3806160"/>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15" name="Oval 14">
              <a:extLst>
                <a:ext uri="{FF2B5EF4-FFF2-40B4-BE49-F238E27FC236}">
                  <a16:creationId xmlns:a16="http://schemas.microsoft.com/office/drawing/2014/main" id="{930C7E56-0B25-E448-B0CA-86D6F0C33A08}"/>
                </a:ext>
              </a:extLst>
            </p:cNvPr>
            <p:cNvSpPr/>
            <p:nvPr/>
          </p:nvSpPr>
          <p:spPr>
            <a:xfrm>
              <a:off x="11306666" y="2110424"/>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a:t>
              </a:r>
            </a:p>
          </p:txBody>
        </p:sp>
        <p:sp>
          <p:nvSpPr>
            <p:cNvPr id="16" name="Oval 15">
              <a:extLst>
                <a:ext uri="{FF2B5EF4-FFF2-40B4-BE49-F238E27FC236}">
                  <a16:creationId xmlns:a16="http://schemas.microsoft.com/office/drawing/2014/main" id="{73B05D4E-3D7F-2244-9635-47F7BE402E0D}"/>
                </a:ext>
              </a:extLst>
            </p:cNvPr>
            <p:cNvSpPr/>
            <p:nvPr/>
          </p:nvSpPr>
          <p:spPr>
            <a:xfrm>
              <a:off x="9088927" y="273609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a:t>
              </a:r>
            </a:p>
          </p:txBody>
        </p:sp>
        <p:cxnSp>
          <p:nvCxnSpPr>
            <p:cNvPr id="17" name="Straight Connector 16">
              <a:extLst>
                <a:ext uri="{FF2B5EF4-FFF2-40B4-BE49-F238E27FC236}">
                  <a16:creationId xmlns:a16="http://schemas.microsoft.com/office/drawing/2014/main" id="{14CF404B-6D31-3344-8A55-0B4B10B1B554}"/>
                </a:ext>
              </a:extLst>
            </p:cNvPr>
            <p:cNvCxnSpPr>
              <a:cxnSpLocks/>
              <a:stCxn id="12" idx="2"/>
              <a:endCxn id="11" idx="7"/>
            </p:cNvCxnSpPr>
            <p:nvPr/>
          </p:nvCxnSpPr>
          <p:spPr>
            <a:xfrm flipH="1">
              <a:off x="7920338" y="1397512"/>
              <a:ext cx="1454339" cy="155988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7267054-8143-494A-AFFD-22D08021664A}"/>
                </a:ext>
              </a:extLst>
            </p:cNvPr>
            <p:cNvCxnSpPr>
              <a:stCxn id="11" idx="5"/>
              <a:endCxn id="13" idx="2"/>
            </p:cNvCxnSpPr>
            <p:nvPr/>
          </p:nvCxnSpPr>
          <p:spPr>
            <a:xfrm>
              <a:off x="7920338" y="3155133"/>
              <a:ext cx="1059100" cy="80571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9E19ACE-8B2E-464D-9907-A61D8C47DFB6}"/>
                </a:ext>
              </a:extLst>
            </p:cNvPr>
            <p:cNvCxnSpPr>
              <a:stCxn id="16" idx="2"/>
              <a:endCxn id="11" idx="6"/>
            </p:cNvCxnSpPr>
            <p:nvPr/>
          </p:nvCxnSpPr>
          <p:spPr>
            <a:xfrm flipH="1">
              <a:off x="7962185" y="2875924"/>
              <a:ext cx="1126742" cy="18033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81FFF8E-34CB-6B40-A3D6-C19F3BE413E6}"/>
                </a:ext>
              </a:extLst>
            </p:cNvPr>
            <p:cNvCxnSpPr>
              <a:stCxn id="16" idx="7"/>
              <a:endCxn id="15" idx="2"/>
            </p:cNvCxnSpPr>
            <p:nvPr/>
          </p:nvCxnSpPr>
          <p:spPr>
            <a:xfrm flipV="1">
              <a:off x="9332830" y="2250249"/>
              <a:ext cx="1973836" cy="526804"/>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2CA0E92-8C09-AC49-86A5-541A7A4D0986}"/>
                </a:ext>
              </a:extLst>
            </p:cNvPr>
            <p:cNvCxnSpPr>
              <a:stCxn id="14" idx="1"/>
              <a:endCxn id="12" idx="6"/>
            </p:cNvCxnSpPr>
            <p:nvPr/>
          </p:nvCxnSpPr>
          <p:spPr>
            <a:xfrm flipH="1" flipV="1">
              <a:off x="9660427" y="1397512"/>
              <a:ext cx="1560291" cy="246436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57A59778-28D5-7D4F-A662-A77A786AA068}"/>
                </a:ext>
              </a:extLst>
            </p:cNvPr>
            <p:cNvSpPr txBox="1"/>
            <p:nvPr/>
          </p:nvSpPr>
          <p:spPr>
            <a:xfrm>
              <a:off x="8207612" y="1880581"/>
              <a:ext cx="317945" cy="463200"/>
            </a:xfrm>
            <a:prstGeom prst="rect">
              <a:avLst/>
            </a:prstGeom>
            <a:noFill/>
          </p:spPr>
          <p:txBody>
            <a:bodyPr wrap="square" rtlCol="0">
              <a:spAutoFit/>
            </a:bodyPr>
            <a:lstStyle/>
            <a:p>
              <a:r>
                <a:rPr lang="en-US" sz="1400" dirty="0"/>
                <a:t>3</a:t>
              </a:r>
            </a:p>
          </p:txBody>
        </p:sp>
        <p:sp>
          <p:nvSpPr>
            <p:cNvPr id="23" name="TextBox 22">
              <a:extLst>
                <a:ext uri="{FF2B5EF4-FFF2-40B4-BE49-F238E27FC236}">
                  <a16:creationId xmlns:a16="http://schemas.microsoft.com/office/drawing/2014/main" id="{B7061CE9-D9A7-844D-B32B-8B62C05BF5FA}"/>
                </a:ext>
              </a:extLst>
            </p:cNvPr>
            <p:cNvSpPr txBox="1"/>
            <p:nvPr/>
          </p:nvSpPr>
          <p:spPr>
            <a:xfrm>
              <a:off x="9953989" y="1623674"/>
              <a:ext cx="317945" cy="463200"/>
            </a:xfrm>
            <a:prstGeom prst="rect">
              <a:avLst/>
            </a:prstGeom>
            <a:noFill/>
          </p:spPr>
          <p:txBody>
            <a:bodyPr wrap="square" rtlCol="0">
              <a:spAutoFit/>
            </a:bodyPr>
            <a:lstStyle/>
            <a:p>
              <a:r>
                <a:rPr lang="en-US" sz="1400" dirty="0"/>
                <a:t>6</a:t>
              </a:r>
            </a:p>
          </p:txBody>
        </p:sp>
        <p:sp>
          <p:nvSpPr>
            <p:cNvPr id="24" name="TextBox 23">
              <a:extLst>
                <a:ext uri="{FF2B5EF4-FFF2-40B4-BE49-F238E27FC236}">
                  <a16:creationId xmlns:a16="http://schemas.microsoft.com/office/drawing/2014/main" id="{D0C83C88-9C81-DE40-BFBB-C9E7BD052E39}"/>
                </a:ext>
              </a:extLst>
            </p:cNvPr>
            <p:cNvSpPr txBox="1"/>
            <p:nvPr/>
          </p:nvSpPr>
          <p:spPr>
            <a:xfrm>
              <a:off x="9570764" y="2287189"/>
              <a:ext cx="317945" cy="463200"/>
            </a:xfrm>
            <a:prstGeom prst="rect">
              <a:avLst/>
            </a:prstGeom>
            <a:noFill/>
          </p:spPr>
          <p:txBody>
            <a:bodyPr wrap="square" rtlCol="0">
              <a:spAutoFit/>
            </a:bodyPr>
            <a:lstStyle/>
            <a:p>
              <a:r>
                <a:rPr lang="en-US" sz="1400" dirty="0"/>
                <a:t>2</a:t>
              </a:r>
            </a:p>
          </p:txBody>
        </p:sp>
        <p:sp>
          <p:nvSpPr>
            <p:cNvPr id="25" name="TextBox 24">
              <a:extLst>
                <a:ext uri="{FF2B5EF4-FFF2-40B4-BE49-F238E27FC236}">
                  <a16:creationId xmlns:a16="http://schemas.microsoft.com/office/drawing/2014/main" id="{26EEE351-617D-6248-9912-9FBCBF2C09C3}"/>
                </a:ext>
              </a:extLst>
            </p:cNvPr>
            <p:cNvSpPr txBox="1"/>
            <p:nvPr/>
          </p:nvSpPr>
          <p:spPr>
            <a:xfrm>
              <a:off x="8469136" y="2616904"/>
              <a:ext cx="317945" cy="463200"/>
            </a:xfrm>
            <a:prstGeom prst="rect">
              <a:avLst/>
            </a:prstGeom>
            <a:noFill/>
          </p:spPr>
          <p:txBody>
            <a:bodyPr wrap="square" rtlCol="0">
              <a:spAutoFit/>
            </a:bodyPr>
            <a:lstStyle/>
            <a:p>
              <a:r>
                <a:rPr lang="en-US" sz="1400" dirty="0"/>
                <a:t>1</a:t>
              </a:r>
            </a:p>
          </p:txBody>
        </p:sp>
        <p:sp>
          <p:nvSpPr>
            <p:cNvPr id="26" name="TextBox 25">
              <a:extLst>
                <a:ext uri="{FF2B5EF4-FFF2-40B4-BE49-F238E27FC236}">
                  <a16:creationId xmlns:a16="http://schemas.microsoft.com/office/drawing/2014/main" id="{363D43E3-F60D-9B40-A01B-76AA976C9366}"/>
                </a:ext>
              </a:extLst>
            </p:cNvPr>
            <p:cNvSpPr txBox="1"/>
            <p:nvPr/>
          </p:nvSpPr>
          <p:spPr>
            <a:xfrm>
              <a:off x="8222027" y="3557990"/>
              <a:ext cx="317945" cy="463200"/>
            </a:xfrm>
            <a:prstGeom prst="rect">
              <a:avLst/>
            </a:prstGeom>
            <a:noFill/>
          </p:spPr>
          <p:txBody>
            <a:bodyPr wrap="square" rtlCol="0">
              <a:spAutoFit/>
            </a:bodyPr>
            <a:lstStyle/>
            <a:p>
              <a:r>
                <a:rPr lang="en-US" sz="1400" dirty="0"/>
                <a:t>4</a:t>
              </a:r>
            </a:p>
          </p:txBody>
        </p:sp>
        <p:pic>
          <p:nvPicPr>
            <p:cNvPr id="27" name="Picture 2" descr="Factory on Microsoft Windows 10 April 2018 Update">
              <a:extLst>
                <a:ext uri="{FF2B5EF4-FFF2-40B4-BE49-F238E27FC236}">
                  <a16:creationId xmlns:a16="http://schemas.microsoft.com/office/drawing/2014/main" id="{EDD313B2-67AB-5849-963F-329E1C656CD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39216" y="3867110"/>
              <a:ext cx="237871" cy="23787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7" name="Group 86">
            <a:extLst>
              <a:ext uri="{FF2B5EF4-FFF2-40B4-BE49-F238E27FC236}">
                <a16:creationId xmlns:a16="http://schemas.microsoft.com/office/drawing/2014/main" id="{BA8BF824-4FDA-D149-BA5D-BB1BFFDA635D}"/>
              </a:ext>
            </a:extLst>
          </p:cNvPr>
          <p:cNvGrpSpPr/>
          <p:nvPr/>
        </p:nvGrpSpPr>
        <p:grpSpPr>
          <a:xfrm>
            <a:off x="1881620" y="2909087"/>
            <a:ext cx="2782813" cy="2157613"/>
            <a:chOff x="565702" y="3082690"/>
            <a:chExt cx="2782813" cy="2157613"/>
          </a:xfrm>
        </p:grpSpPr>
        <p:sp>
          <p:nvSpPr>
            <p:cNvPr id="57" name="Oval 56">
              <a:extLst>
                <a:ext uri="{FF2B5EF4-FFF2-40B4-BE49-F238E27FC236}">
                  <a16:creationId xmlns:a16="http://schemas.microsoft.com/office/drawing/2014/main" id="{91C1894E-E262-9E4C-8CCD-FD11A15B5DE9}"/>
                </a:ext>
              </a:extLst>
            </p:cNvPr>
            <p:cNvSpPr/>
            <p:nvPr/>
          </p:nvSpPr>
          <p:spPr>
            <a:xfrm>
              <a:off x="565702" y="4200443"/>
              <a:ext cx="192553" cy="18844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A</a:t>
              </a:r>
            </a:p>
          </p:txBody>
        </p:sp>
        <p:sp>
          <p:nvSpPr>
            <p:cNvPr id="58" name="Oval 57">
              <a:extLst>
                <a:ext uri="{FF2B5EF4-FFF2-40B4-BE49-F238E27FC236}">
                  <a16:creationId xmlns:a16="http://schemas.microsoft.com/office/drawing/2014/main" id="{7D6EBD27-8E4D-3749-BCA1-6D9C7923E1EA}"/>
                </a:ext>
              </a:extLst>
            </p:cNvPr>
            <p:cNvSpPr/>
            <p:nvPr/>
          </p:nvSpPr>
          <p:spPr>
            <a:xfrm>
              <a:off x="1710066" y="3082690"/>
              <a:ext cx="192553" cy="18844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B</a:t>
              </a:r>
            </a:p>
          </p:txBody>
        </p:sp>
        <p:sp>
          <p:nvSpPr>
            <p:cNvPr id="59" name="Oval 58">
              <a:extLst>
                <a:ext uri="{FF2B5EF4-FFF2-40B4-BE49-F238E27FC236}">
                  <a16:creationId xmlns:a16="http://schemas.microsoft.com/office/drawing/2014/main" id="{EC01DBA7-FC0E-EF4B-9C20-0D2AFAA5F549}"/>
                </a:ext>
              </a:extLst>
            </p:cNvPr>
            <p:cNvSpPr/>
            <p:nvPr/>
          </p:nvSpPr>
          <p:spPr>
            <a:xfrm>
              <a:off x="1443734" y="4810000"/>
              <a:ext cx="192553" cy="18844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D</a:t>
              </a:r>
            </a:p>
          </p:txBody>
        </p:sp>
        <p:sp>
          <p:nvSpPr>
            <p:cNvPr id="60" name="Oval 59">
              <a:extLst>
                <a:ext uri="{FF2B5EF4-FFF2-40B4-BE49-F238E27FC236}">
                  <a16:creationId xmlns:a16="http://schemas.microsoft.com/office/drawing/2014/main" id="{09B12B5A-ED6C-3342-B4D1-9763246A5542}"/>
                </a:ext>
              </a:extLst>
            </p:cNvPr>
            <p:cNvSpPr/>
            <p:nvPr/>
          </p:nvSpPr>
          <p:spPr>
            <a:xfrm>
              <a:off x="2915665" y="4799984"/>
              <a:ext cx="261941" cy="256348"/>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61" name="Oval 60">
              <a:extLst>
                <a:ext uri="{FF2B5EF4-FFF2-40B4-BE49-F238E27FC236}">
                  <a16:creationId xmlns:a16="http://schemas.microsoft.com/office/drawing/2014/main" id="{D13B25B8-74AB-B44B-94C3-BFDB5741A377}"/>
                </a:ext>
              </a:extLst>
            </p:cNvPr>
            <p:cNvSpPr/>
            <p:nvPr/>
          </p:nvSpPr>
          <p:spPr>
            <a:xfrm>
              <a:off x="3011942" y="3657309"/>
              <a:ext cx="192553" cy="18844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E</a:t>
              </a:r>
            </a:p>
          </p:txBody>
        </p:sp>
        <p:sp>
          <p:nvSpPr>
            <p:cNvPr id="62" name="Oval 61">
              <a:extLst>
                <a:ext uri="{FF2B5EF4-FFF2-40B4-BE49-F238E27FC236}">
                  <a16:creationId xmlns:a16="http://schemas.microsoft.com/office/drawing/2014/main" id="{57E95C30-B6CA-FF41-9EFF-D4F21B412D62}"/>
                </a:ext>
              </a:extLst>
            </p:cNvPr>
            <p:cNvSpPr/>
            <p:nvPr/>
          </p:nvSpPr>
          <p:spPr>
            <a:xfrm>
              <a:off x="1517513" y="4078921"/>
              <a:ext cx="192553" cy="18844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rPr>
                <a:t>C</a:t>
              </a:r>
            </a:p>
          </p:txBody>
        </p:sp>
        <p:cxnSp>
          <p:nvCxnSpPr>
            <p:cNvPr id="63" name="Straight Connector 62">
              <a:extLst>
                <a:ext uri="{FF2B5EF4-FFF2-40B4-BE49-F238E27FC236}">
                  <a16:creationId xmlns:a16="http://schemas.microsoft.com/office/drawing/2014/main" id="{5A9352DE-295A-B648-8D30-4B146C445CC1}"/>
                </a:ext>
              </a:extLst>
            </p:cNvPr>
            <p:cNvCxnSpPr>
              <a:cxnSpLocks/>
              <a:stCxn id="58" idx="2"/>
              <a:endCxn id="57" idx="7"/>
            </p:cNvCxnSpPr>
            <p:nvPr/>
          </p:nvCxnSpPr>
          <p:spPr>
            <a:xfrm flipH="1">
              <a:off x="730057" y="3176911"/>
              <a:ext cx="980010" cy="105112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778DD80-A34E-2147-A1C5-23CE2AA74706}"/>
                </a:ext>
              </a:extLst>
            </p:cNvPr>
            <p:cNvCxnSpPr>
              <a:stCxn id="57" idx="5"/>
              <a:endCxn id="59" idx="2"/>
            </p:cNvCxnSpPr>
            <p:nvPr/>
          </p:nvCxnSpPr>
          <p:spPr>
            <a:xfrm>
              <a:off x="730057" y="4361288"/>
              <a:ext cx="713677" cy="5429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BA1494C5-F194-B846-9A47-F482EF21997C}"/>
                </a:ext>
              </a:extLst>
            </p:cNvPr>
            <p:cNvCxnSpPr>
              <a:stCxn id="59" idx="0"/>
              <a:endCxn id="62" idx="4"/>
            </p:cNvCxnSpPr>
            <p:nvPr/>
          </p:nvCxnSpPr>
          <p:spPr>
            <a:xfrm flipV="1">
              <a:off x="1540010" y="4267363"/>
              <a:ext cx="73779" cy="5426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99DFAE4-4D65-2F43-9C41-6394B0134DBC}"/>
                </a:ext>
              </a:extLst>
            </p:cNvPr>
            <p:cNvCxnSpPr>
              <a:stCxn id="62" idx="2"/>
              <a:endCxn id="57" idx="6"/>
            </p:cNvCxnSpPr>
            <p:nvPr/>
          </p:nvCxnSpPr>
          <p:spPr>
            <a:xfrm flipH="1">
              <a:off x="758255" y="4173143"/>
              <a:ext cx="759258" cy="1215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3212F33-839C-A442-BD6C-81EC9FB51F56}"/>
                </a:ext>
              </a:extLst>
            </p:cNvPr>
            <p:cNvCxnSpPr>
              <a:stCxn id="62" idx="7"/>
              <a:endCxn id="61" idx="2"/>
            </p:cNvCxnSpPr>
            <p:nvPr/>
          </p:nvCxnSpPr>
          <p:spPr>
            <a:xfrm flipV="1">
              <a:off x="1681868" y="3751530"/>
              <a:ext cx="1330074" cy="3549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C4C088FD-04E7-5344-88DF-6F7108E20C52}"/>
                </a:ext>
              </a:extLst>
            </p:cNvPr>
            <p:cNvCxnSpPr>
              <a:stCxn id="61" idx="4"/>
              <a:endCxn id="60" idx="0"/>
            </p:cNvCxnSpPr>
            <p:nvPr/>
          </p:nvCxnSpPr>
          <p:spPr>
            <a:xfrm flipH="1">
              <a:off x="3046636" y="3845751"/>
              <a:ext cx="61583" cy="954233"/>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A791AA5-64FA-D14B-8B5C-FCDE88E9BBC4}"/>
                </a:ext>
              </a:extLst>
            </p:cNvPr>
            <p:cNvCxnSpPr>
              <a:stCxn id="60" idx="3"/>
              <a:endCxn id="59" idx="6"/>
            </p:cNvCxnSpPr>
            <p:nvPr/>
          </p:nvCxnSpPr>
          <p:spPr>
            <a:xfrm flipH="1" flipV="1">
              <a:off x="1636287" y="4904222"/>
              <a:ext cx="1317739" cy="11456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BE0CA67-B3A4-7F40-BAE5-C505E998BF15}"/>
                </a:ext>
              </a:extLst>
            </p:cNvPr>
            <p:cNvCxnSpPr>
              <a:stCxn id="60" idx="1"/>
              <a:endCxn id="58" idx="6"/>
            </p:cNvCxnSpPr>
            <p:nvPr/>
          </p:nvCxnSpPr>
          <p:spPr>
            <a:xfrm flipH="1" flipV="1">
              <a:off x="1902620" y="3176911"/>
              <a:ext cx="1051406" cy="1660615"/>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663199BC-CE8C-E445-9CB0-79AFCBC45C2A}"/>
                </a:ext>
              </a:extLst>
            </p:cNvPr>
            <p:cNvCxnSpPr>
              <a:stCxn id="61" idx="3"/>
              <a:endCxn id="59" idx="7"/>
            </p:cNvCxnSpPr>
            <p:nvPr/>
          </p:nvCxnSpPr>
          <p:spPr>
            <a:xfrm flipH="1">
              <a:off x="1608088" y="3818154"/>
              <a:ext cx="1432052" cy="101944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55A5A401-B87A-5E45-819F-0F484CC0324E}"/>
                </a:ext>
              </a:extLst>
            </p:cNvPr>
            <p:cNvCxnSpPr>
              <a:stCxn id="62" idx="5"/>
              <a:endCxn id="60" idx="2"/>
            </p:cNvCxnSpPr>
            <p:nvPr/>
          </p:nvCxnSpPr>
          <p:spPr>
            <a:xfrm>
              <a:off x="1681868" y="4239766"/>
              <a:ext cx="1233797" cy="688392"/>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E01758BF-17A6-A942-BEAB-EF8413C749EB}"/>
                </a:ext>
              </a:extLst>
            </p:cNvPr>
            <p:cNvSpPr txBox="1"/>
            <p:nvPr/>
          </p:nvSpPr>
          <p:spPr>
            <a:xfrm>
              <a:off x="923637" y="3502429"/>
              <a:ext cx="214247" cy="307777"/>
            </a:xfrm>
            <a:prstGeom prst="rect">
              <a:avLst/>
            </a:prstGeom>
            <a:noFill/>
          </p:spPr>
          <p:txBody>
            <a:bodyPr wrap="square" rtlCol="0">
              <a:spAutoFit/>
            </a:bodyPr>
            <a:lstStyle/>
            <a:p>
              <a:r>
                <a:rPr lang="en-US" sz="1400" dirty="0"/>
                <a:t>3</a:t>
              </a:r>
            </a:p>
          </p:txBody>
        </p:sp>
        <p:sp>
          <p:nvSpPr>
            <p:cNvPr id="74" name="TextBox 73">
              <a:extLst>
                <a:ext uri="{FF2B5EF4-FFF2-40B4-BE49-F238E27FC236}">
                  <a16:creationId xmlns:a16="http://schemas.microsoft.com/office/drawing/2014/main" id="{1DF85868-D67B-1148-AAE8-685CADBA6B7A}"/>
                </a:ext>
              </a:extLst>
            </p:cNvPr>
            <p:cNvSpPr txBox="1"/>
            <p:nvPr/>
          </p:nvSpPr>
          <p:spPr>
            <a:xfrm>
              <a:off x="2100437" y="3329311"/>
              <a:ext cx="214247" cy="307777"/>
            </a:xfrm>
            <a:prstGeom prst="rect">
              <a:avLst/>
            </a:prstGeom>
            <a:noFill/>
          </p:spPr>
          <p:txBody>
            <a:bodyPr wrap="square" rtlCol="0">
              <a:spAutoFit/>
            </a:bodyPr>
            <a:lstStyle/>
            <a:p>
              <a:r>
                <a:rPr lang="en-US" sz="1400" dirty="0"/>
                <a:t>6</a:t>
              </a:r>
            </a:p>
          </p:txBody>
        </p:sp>
        <p:sp>
          <p:nvSpPr>
            <p:cNvPr id="75" name="TextBox 74">
              <a:extLst>
                <a:ext uri="{FF2B5EF4-FFF2-40B4-BE49-F238E27FC236}">
                  <a16:creationId xmlns:a16="http://schemas.microsoft.com/office/drawing/2014/main" id="{05D48B5F-768A-5645-999E-34C7D83DADD6}"/>
                </a:ext>
              </a:extLst>
            </p:cNvPr>
            <p:cNvSpPr txBox="1"/>
            <p:nvPr/>
          </p:nvSpPr>
          <p:spPr>
            <a:xfrm>
              <a:off x="1842200" y="3776422"/>
              <a:ext cx="214247" cy="307777"/>
            </a:xfrm>
            <a:prstGeom prst="rect">
              <a:avLst/>
            </a:prstGeom>
            <a:noFill/>
          </p:spPr>
          <p:txBody>
            <a:bodyPr wrap="square" rtlCol="0">
              <a:spAutoFit/>
            </a:bodyPr>
            <a:lstStyle/>
            <a:p>
              <a:r>
                <a:rPr lang="en-US" sz="1400" dirty="0"/>
                <a:t>2</a:t>
              </a:r>
            </a:p>
          </p:txBody>
        </p:sp>
        <p:sp>
          <p:nvSpPr>
            <p:cNvPr id="76" name="TextBox 75">
              <a:extLst>
                <a:ext uri="{FF2B5EF4-FFF2-40B4-BE49-F238E27FC236}">
                  <a16:creationId xmlns:a16="http://schemas.microsoft.com/office/drawing/2014/main" id="{85E26FCF-8F71-234D-A010-13E6F7D70152}"/>
                </a:ext>
              </a:extLst>
            </p:cNvPr>
            <p:cNvSpPr txBox="1"/>
            <p:nvPr/>
          </p:nvSpPr>
          <p:spPr>
            <a:xfrm>
              <a:off x="1099865" y="3998601"/>
              <a:ext cx="214247" cy="307777"/>
            </a:xfrm>
            <a:prstGeom prst="rect">
              <a:avLst/>
            </a:prstGeom>
            <a:noFill/>
          </p:spPr>
          <p:txBody>
            <a:bodyPr wrap="square" rtlCol="0">
              <a:spAutoFit/>
            </a:bodyPr>
            <a:lstStyle/>
            <a:p>
              <a:r>
                <a:rPr lang="en-US" sz="1400" dirty="0"/>
                <a:t>1</a:t>
              </a:r>
            </a:p>
          </p:txBody>
        </p:sp>
        <p:sp>
          <p:nvSpPr>
            <p:cNvPr id="77" name="TextBox 76">
              <a:extLst>
                <a:ext uri="{FF2B5EF4-FFF2-40B4-BE49-F238E27FC236}">
                  <a16:creationId xmlns:a16="http://schemas.microsoft.com/office/drawing/2014/main" id="{39F0D0A0-AD7C-A54C-8187-9899D30360EF}"/>
                </a:ext>
              </a:extLst>
            </p:cNvPr>
            <p:cNvSpPr txBox="1"/>
            <p:nvPr/>
          </p:nvSpPr>
          <p:spPr>
            <a:xfrm>
              <a:off x="933350" y="4632755"/>
              <a:ext cx="214247" cy="307777"/>
            </a:xfrm>
            <a:prstGeom prst="rect">
              <a:avLst/>
            </a:prstGeom>
            <a:noFill/>
          </p:spPr>
          <p:txBody>
            <a:bodyPr wrap="square" rtlCol="0">
              <a:spAutoFit/>
            </a:bodyPr>
            <a:lstStyle/>
            <a:p>
              <a:r>
                <a:rPr lang="en-US" sz="1400" dirty="0"/>
                <a:t>4</a:t>
              </a:r>
            </a:p>
          </p:txBody>
        </p:sp>
        <p:sp>
          <p:nvSpPr>
            <p:cNvPr id="78" name="TextBox 77">
              <a:extLst>
                <a:ext uri="{FF2B5EF4-FFF2-40B4-BE49-F238E27FC236}">
                  <a16:creationId xmlns:a16="http://schemas.microsoft.com/office/drawing/2014/main" id="{117CAAD2-E649-F24E-98EC-5A105524A451}"/>
                </a:ext>
              </a:extLst>
            </p:cNvPr>
            <p:cNvSpPr txBox="1"/>
            <p:nvPr/>
          </p:nvSpPr>
          <p:spPr>
            <a:xfrm>
              <a:off x="1395997" y="4364257"/>
              <a:ext cx="214247" cy="307777"/>
            </a:xfrm>
            <a:prstGeom prst="rect">
              <a:avLst/>
            </a:prstGeom>
            <a:noFill/>
          </p:spPr>
          <p:txBody>
            <a:bodyPr wrap="square" rtlCol="0">
              <a:spAutoFit/>
            </a:bodyPr>
            <a:lstStyle/>
            <a:p>
              <a:r>
                <a:rPr lang="en-US" sz="1400" dirty="0"/>
                <a:t>5</a:t>
              </a:r>
            </a:p>
          </p:txBody>
        </p:sp>
        <p:sp>
          <p:nvSpPr>
            <p:cNvPr id="79" name="TextBox 78">
              <a:extLst>
                <a:ext uri="{FF2B5EF4-FFF2-40B4-BE49-F238E27FC236}">
                  <a16:creationId xmlns:a16="http://schemas.microsoft.com/office/drawing/2014/main" id="{51DBCF85-09CD-ED48-B20D-9FF8D6739C03}"/>
                </a:ext>
              </a:extLst>
            </p:cNvPr>
            <p:cNvSpPr txBox="1"/>
            <p:nvPr/>
          </p:nvSpPr>
          <p:spPr>
            <a:xfrm>
              <a:off x="2100437" y="4932526"/>
              <a:ext cx="214247" cy="307777"/>
            </a:xfrm>
            <a:prstGeom prst="rect">
              <a:avLst/>
            </a:prstGeom>
            <a:noFill/>
          </p:spPr>
          <p:txBody>
            <a:bodyPr wrap="square" rtlCol="0">
              <a:spAutoFit/>
            </a:bodyPr>
            <a:lstStyle/>
            <a:p>
              <a:r>
                <a:rPr lang="en-US" sz="1400" dirty="0"/>
                <a:t>8</a:t>
              </a:r>
            </a:p>
          </p:txBody>
        </p:sp>
        <p:sp>
          <p:nvSpPr>
            <p:cNvPr id="80" name="TextBox 79">
              <a:extLst>
                <a:ext uri="{FF2B5EF4-FFF2-40B4-BE49-F238E27FC236}">
                  <a16:creationId xmlns:a16="http://schemas.microsoft.com/office/drawing/2014/main" id="{459FD4EA-4FA2-E543-A272-3FA17E087CC8}"/>
                </a:ext>
              </a:extLst>
            </p:cNvPr>
            <p:cNvSpPr txBox="1"/>
            <p:nvPr/>
          </p:nvSpPr>
          <p:spPr>
            <a:xfrm>
              <a:off x="3134268" y="4239767"/>
              <a:ext cx="214247" cy="307777"/>
            </a:xfrm>
            <a:prstGeom prst="rect">
              <a:avLst/>
            </a:prstGeom>
            <a:noFill/>
          </p:spPr>
          <p:txBody>
            <a:bodyPr wrap="square" rtlCol="0">
              <a:spAutoFit/>
            </a:bodyPr>
            <a:lstStyle/>
            <a:p>
              <a:r>
                <a:rPr lang="en-US" sz="1400" dirty="0"/>
                <a:t>9</a:t>
              </a:r>
            </a:p>
          </p:txBody>
        </p:sp>
        <p:sp>
          <p:nvSpPr>
            <p:cNvPr id="81" name="TextBox 80">
              <a:extLst>
                <a:ext uri="{FF2B5EF4-FFF2-40B4-BE49-F238E27FC236}">
                  <a16:creationId xmlns:a16="http://schemas.microsoft.com/office/drawing/2014/main" id="{80255B77-1800-F448-B214-AED71AD81941}"/>
                </a:ext>
              </a:extLst>
            </p:cNvPr>
            <p:cNvSpPr txBox="1"/>
            <p:nvPr/>
          </p:nvSpPr>
          <p:spPr>
            <a:xfrm>
              <a:off x="1741424" y="4135242"/>
              <a:ext cx="450720" cy="307777"/>
            </a:xfrm>
            <a:prstGeom prst="rect">
              <a:avLst/>
            </a:prstGeom>
            <a:noFill/>
          </p:spPr>
          <p:txBody>
            <a:bodyPr wrap="square" rtlCol="0">
              <a:spAutoFit/>
            </a:bodyPr>
            <a:lstStyle/>
            <a:p>
              <a:r>
                <a:rPr lang="en-US" sz="1400" dirty="0"/>
                <a:t>10</a:t>
              </a:r>
            </a:p>
          </p:txBody>
        </p:sp>
        <p:sp>
          <p:nvSpPr>
            <p:cNvPr id="82" name="TextBox 81">
              <a:extLst>
                <a:ext uri="{FF2B5EF4-FFF2-40B4-BE49-F238E27FC236}">
                  <a16:creationId xmlns:a16="http://schemas.microsoft.com/office/drawing/2014/main" id="{3DBB605F-8C3B-E34E-AAB0-2B717061A2A2}"/>
                </a:ext>
              </a:extLst>
            </p:cNvPr>
            <p:cNvSpPr txBox="1"/>
            <p:nvPr/>
          </p:nvSpPr>
          <p:spPr>
            <a:xfrm>
              <a:off x="1652346" y="4501520"/>
              <a:ext cx="214247" cy="307777"/>
            </a:xfrm>
            <a:prstGeom prst="rect">
              <a:avLst/>
            </a:prstGeom>
            <a:noFill/>
          </p:spPr>
          <p:txBody>
            <a:bodyPr wrap="square" rtlCol="0">
              <a:spAutoFit/>
            </a:bodyPr>
            <a:lstStyle/>
            <a:p>
              <a:r>
                <a:rPr lang="en-US" sz="1400" dirty="0"/>
                <a:t>7</a:t>
              </a:r>
            </a:p>
          </p:txBody>
        </p:sp>
        <p:pic>
          <p:nvPicPr>
            <p:cNvPr id="83" name="Picture 2" descr="Factory on Microsoft Windows 10 April 2018 Update">
              <a:extLst>
                <a:ext uri="{FF2B5EF4-FFF2-40B4-BE49-F238E27FC236}">
                  <a16:creationId xmlns:a16="http://schemas.microsoft.com/office/drawing/2014/main" id="{83DABE5F-3D29-F849-8314-B5EB1B425A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66491" y="4841056"/>
              <a:ext cx="160290" cy="160290"/>
            </a:xfrm>
            <a:prstGeom prst="rect">
              <a:avLst/>
            </a:prstGeom>
            <a:noFill/>
            <a:extLst>
              <a:ext uri="{909E8E84-426E-40DD-AFC4-6F175D3DCCD1}">
                <a14:hiddenFill xmlns:a14="http://schemas.microsoft.com/office/drawing/2010/main">
                  <a:solidFill>
                    <a:srgbClr val="FFFFFF"/>
                  </a:solidFill>
                </a14:hiddenFill>
              </a:ext>
            </a:extLst>
          </p:spPr>
        </p:pic>
      </p:grpSp>
      <p:sp>
        <p:nvSpPr>
          <p:cNvPr id="88" name="TextBox 87">
            <a:extLst>
              <a:ext uri="{FF2B5EF4-FFF2-40B4-BE49-F238E27FC236}">
                <a16:creationId xmlns:a16="http://schemas.microsoft.com/office/drawing/2014/main" id="{0DEB332E-ABA4-D944-90CA-14C6BE2AE4E5}"/>
              </a:ext>
            </a:extLst>
          </p:cNvPr>
          <p:cNvSpPr txBox="1"/>
          <p:nvPr/>
        </p:nvSpPr>
        <p:spPr>
          <a:xfrm>
            <a:off x="768023" y="5138587"/>
            <a:ext cx="5327977" cy="1477328"/>
          </a:xfrm>
          <a:prstGeom prst="rect">
            <a:avLst/>
          </a:prstGeom>
          <a:noFill/>
        </p:spPr>
        <p:txBody>
          <a:bodyPr wrap="square" rtlCol="0">
            <a:spAutoFit/>
          </a:bodyPr>
          <a:lstStyle/>
          <a:p>
            <a:r>
              <a:rPr lang="en-US" b="1" u="sng" dirty="0"/>
              <a:t>Shortest Path Tree</a:t>
            </a:r>
          </a:p>
          <a:p>
            <a:r>
              <a:rPr lang="en-US" dirty="0"/>
              <a:t>Specific start node (if you have a different start node,</a:t>
            </a:r>
          </a:p>
          <a:p>
            <a:r>
              <a:rPr lang="en-US" dirty="0"/>
              <a:t>that changes the whole SPT, so there are multiple SPTs for graphs frequently)</a:t>
            </a:r>
          </a:p>
          <a:p>
            <a:r>
              <a:rPr lang="en-US" dirty="0"/>
              <a:t>Keeps track of total path length.</a:t>
            </a:r>
          </a:p>
        </p:txBody>
      </p:sp>
      <p:sp>
        <p:nvSpPr>
          <p:cNvPr id="89" name="TextBox 88">
            <a:extLst>
              <a:ext uri="{FF2B5EF4-FFF2-40B4-BE49-F238E27FC236}">
                <a16:creationId xmlns:a16="http://schemas.microsoft.com/office/drawing/2014/main" id="{84FFFDD9-EBF0-A94F-BF91-C0421A6B69F2}"/>
              </a:ext>
            </a:extLst>
          </p:cNvPr>
          <p:cNvSpPr txBox="1"/>
          <p:nvPr/>
        </p:nvSpPr>
        <p:spPr>
          <a:xfrm>
            <a:off x="6514569" y="4933520"/>
            <a:ext cx="5901458" cy="1754326"/>
          </a:xfrm>
          <a:prstGeom prst="rect">
            <a:avLst/>
          </a:prstGeom>
          <a:noFill/>
        </p:spPr>
        <p:txBody>
          <a:bodyPr wrap="square" rtlCol="0">
            <a:spAutoFit/>
          </a:bodyPr>
          <a:lstStyle/>
          <a:p>
            <a:r>
              <a:rPr lang="en-US" b="1" u="sng" dirty="0"/>
              <a:t>Minimum Spanning Tree</a:t>
            </a:r>
          </a:p>
          <a:p>
            <a:r>
              <a:rPr lang="en-US" dirty="0"/>
              <a:t>No specific start node, since the goal is just to minimize the edge weights sum. Often only one possible MST that has the minimum sum.</a:t>
            </a:r>
          </a:p>
          <a:p>
            <a:r>
              <a:rPr lang="en-US" dirty="0"/>
              <a:t>All nodes connected</a:t>
            </a:r>
          </a:p>
          <a:p>
            <a:r>
              <a:rPr lang="en-US" dirty="0"/>
              <a:t>Keeps track of cheapest edges that maintain connectivity</a:t>
            </a:r>
          </a:p>
        </p:txBody>
      </p:sp>
      <p:sp>
        <p:nvSpPr>
          <p:cNvPr id="3" name="TextBox 2">
            <a:extLst>
              <a:ext uri="{FF2B5EF4-FFF2-40B4-BE49-F238E27FC236}">
                <a16:creationId xmlns:a16="http://schemas.microsoft.com/office/drawing/2014/main" id="{427E28FB-CDBA-3544-80CA-DE6C9AF7C01B}"/>
              </a:ext>
            </a:extLst>
          </p:cNvPr>
          <p:cNvSpPr txBox="1"/>
          <p:nvPr/>
        </p:nvSpPr>
        <p:spPr>
          <a:xfrm>
            <a:off x="3805725" y="2921142"/>
            <a:ext cx="1822102" cy="369332"/>
          </a:xfrm>
          <a:prstGeom prst="rect">
            <a:avLst/>
          </a:prstGeom>
          <a:noFill/>
        </p:spPr>
        <p:txBody>
          <a:bodyPr wrap="none" rtlCol="0">
            <a:spAutoFit/>
          </a:bodyPr>
          <a:lstStyle/>
          <a:p>
            <a:r>
              <a:rPr lang="en-US" dirty="0"/>
              <a:t>SPT from Factory </a:t>
            </a:r>
          </a:p>
        </p:txBody>
      </p:sp>
      <p:sp>
        <p:nvSpPr>
          <p:cNvPr id="28" name="TextBox 27">
            <a:extLst>
              <a:ext uri="{FF2B5EF4-FFF2-40B4-BE49-F238E27FC236}">
                <a16:creationId xmlns:a16="http://schemas.microsoft.com/office/drawing/2014/main" id="{F40BA9F0-B993-D445-AC86-D7C8BEC021DD}"/>
              </a:ext>
            </a:extLst>
          </p:cNvPr>
          <p:cNvSpPr txBox="1"/>
          <p:nvPr/>
        </p:nvSpPr>
        <p:spPr>
          <a:xfrm>
            <a:off x="9887753" y="2889281"/>
            <a:ext cx="1802160" cy="369332"/>
          </a:xfrm>
          <a:prstGeom prst="rect">
            <a:avLst/>
          </a:prstGeom>
          <a:noFill/>
        </p:spPr>
        <p:txBody>
          <a:bodyPr wrap="none" rtlCol="0">
            <a:spAutoFit/>
          </a:bodyPr>
          <a:lstStyle/>
          <a:p>
            <a:r>
              <a:rPr lang="en-US" dirty="0"/>
              <a:t>MST of the graph</a:t>
            </a:r>
          </a:p>
        </p:txBody>
      </p:sp>
    </p:spTree>
    <p:extLst>
      <p:ext uri="{BB962C8B-B14F-4D97-AF65-F5344CB8AC3E}">
        <p14:creationId xmlns:p14="http://schemas.microsoft.com/office/powerpoint/2010/main" val="649876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an MST	</a:t>
            </a:r>
          </a:p>
        </p:txBody>
      </p:sp>
      <p:sp>
        <p:nvSpPr>
          <p:cNvPr id="3" name="Content Placeholder 2"/>
          <p:cNvSpPr>
            <a:spLocks noGrp="1"/>
          </p:cNvSpPr>
          <p:nvPr>
            <p:ph idx="1"/>
          </p:nvPr>
        </p:nvSpPr>
        <p:spPr>
          <a:xfrm>
            <a:off x="1007104" y="1390488"/>
            <a:ext cx="11187258" cy="4845504"/>
          </a:xfrm>
        </p:spPr>
        <p:txBody>
          <a:bodyPr>
            <a:normAutofit/>
          </a:bodyPr>
          <a:lstStyle/>
          <a:p>
            <a:r>
              <a:rPr lang="en-US" sz="2800" dirty="0"/>
              <a:t>Here are two ideas for finding an MST:</a:t>
            </a:r>
            <a:br>
              <a:rPr lang="en-US" sz="2800" dirty="0"/>
            </a:br>
            <a:br>
              <a:rPr lang="en-US" sz="2800" dirty="0"/>
            </a:br>
            <a:r>
              <a:rPr lang="en-US" sz="2800" dirty="0"/>
              <a:t>Think vertex-by-vertex</a:t>
            </a:r>
          </a:p>
          <a:p>
            <a:pPr lvl="1"/>
            <a:r>
              <a:rPr lang="en-US" sz="2400" dirty="0"/>
              <a:t>Maintain a tree over a set of vertices</a:t>
            </a:r>
          </a:p>
          <a:p>
            <a:pPr lvl="1"/>
            <a:r>
              <a:rPr lang="en-US" sz="2400" dirty="0"/>
              <a:t>Have each vertex remember the cheapest edge that could connect it to that set.</a:t>
            </a:r>
          </a:p>
          <a:p>
            <a:pPr lvl="1"/>
            <a:r>
              <a:rPr lang="en-US" sz="2400" dirty="0"/>
              <a:t>At every step, connect the vertex that can be connected the cheapest.</a:t>
            </a:r>
            <a:endParaRPr lang="en-US" sz="2800" dirty="0"/>
          </a:p>
          <a:p>
            <a:r>
              <a:rPr lang="en-US" sz="2800" dirty="0"/>
              <a:t>Think edge-by-edge</a:t>
            </a:r>
          </a:p>
          <a:p>
            <a:pPr lvl="1"/>
            <a:r>
              <a:rPr lang="en-US" sz="2400" dirty="0"/>
              <a:t>Sort edges by weight. In increasing order:</a:t>
            </a:r>
          </a:p>
          <a:p>
            <a:pPr lvl="1"/>
            <a:r>
              <a:rPr lang="en-US" sz="2400" dirty="0"/>
              <a:t>add it if it connects new things to each other (don’t add it if it would create a cycle)</a:t>
            </a:r>
          </a:p>
          <a:p>
            <a:r>
              <a:rPr lang="en-US" sz="2800" dirty="0"/>
              <a:t>Both ideas work!!</a:t>
            </a:r>
          </a:p>
        </p:txBody>
      </p:sp>
      <p:sp>
        <p:nvSpPr>
          <p:cNvPr id="4" name="Rectangle 3">
            <a:extLst>
              <a:ext uri="{FF2B5EF4-FFF2-40B4-BE49-F238E27FC236}">
                <a16:creationId xmlns:a16="http://schemas.microsoft.com/office/drawing/2014/main" id="{4B3233A7-343E-4E8E-970D-19C5DDDD9210}"/>
              </a:ext>
            </a:extLst>
          </p:cNvPr>
          <p:cNvSpPr/>
          <p:nvPr/>
        </p:nvSpPr>
        <p:spPr>
          <a:xfrm>
            <a:off x="7315200" y="375821"/>
            <a:ext cx="4569851" cy="1774845"/>
          </a:xfrm>
          <a:prstGeom prst="rect">
            <a:avLst/>
          </a:prstGeom>
          <a:solidFill>
            <a:schemeClr val="bg1">
              <a:lumMod val="95000"/>
            </a:schemeClr>
          </a:solidFill>
        </p:spPr>
        <p:txBody>
          <a:bodyPr wrap="square">
            <a:spAutoFit/>
          </a:bodyPr>
          <a:lstStyle/>
          <a:p>
            <a:pPr marL="0" lvl="1">
              <a:spcBef>
                <a:spcPts val="200"/>
              </a:spcBef>
              <a:spcAft>
                <a:spcPts val="200"/>
              </a:spcAft>
              <a:buClr>
                <a:schemeClr val="accent1"/>
              </a:buClr>
              <a:buSzPct val="100000"/>
            </a:pPr>
            <a:r>
              <a:rPr lang="en-US" sz="1600"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Interaction Pane Question:</a:t>
            </a:r>
          </a:p>
          <a:p>
            <a:pPr marL="0" lvl="1">
              <a:spcBef>
                <a:spcPts val="200"/>
              </a:spcBef>
              <a:spcAft>
                <a:spcPts val="200"/>
              </a:spcAft>
              <a:buClr>
                <a:schemeClr val="accent1"/>
              </a:buClr>
              <a:buSzPct val="100000"/>
            </a:pPr>
            <a:r>
              <a:rPr lang="en-US" sz="1600" dirty="0">
                <a:latin typeface="Segoe UI Historic" panose="020B0502040204020203" pitchFamily="34" charset="0"/>
                <a:ea typeface="Segoe UI Historic" panose="020B0502040204020203" pitchFamily="34" charset="0"/>
                <a:cs typeface="Segoe UI Historic" panose="020B0502040204020203" pitchFamily="34" charset="0"/>
              </a:rPr>
              <a:t>Which of these do you think are more likely to work? </a:t>
            </a:r>
          </a:p>
          <a:p>
            <a:pPr marL="342900" lvl="1" indent="-342900">
              <a:spcBef>
                <a:spcPts val="200"/>
              </a:spcBef>
              <a:spcAft>
                <a:spcPts val="200"/>
              </a:spcAft>
              <a:buClr>
                <a:schemeClr val="accent1"/>
              </a:buClr>
              <a:buSzPct val="100000"/>
              <a:buFont typeface="Arial" panose="020B0604020202020204" pitchFamily="34" charset="0"/>
              <a:buChar char="•"/>
            </a:pPr>
            <a:r>
              <a:rPr lang="en-US" sz="1600" dirty="0">
                <a:latin typeface="Segoe UI Historic" panose="020B0502040204020203" pitchFamily="34" charset="0"/>
                <a:ea typeface="Segoe UI Historic" panose="020B0502040204020203" pitchFamily="34" charset="0"/>
                <a:cs typeface="Segoe UI Historic" panose="020B0502040204020203" pitchFamily="34" charset="0"/>
              </a:rPr>
              <a:t>Thumbs up for vertex by vertex</a:t>
            </a:r>
          </a:p>
          <a:p>
            <a:pPr marL="342900" lvl="1" indent="-342900">
              <a:spcBef>
                <a:spcPts val="200"/>
              </a:spcBef>
              <a:spcAft>
                <a:spcPts val="200"/>
              </a:spcAft>
              <a:buClr>
                <a:schemeClr val="accent1"/>
              </a:buClr>
              <a:buSzPct val="100000"/>
              <a:buFont typeface="Arial" panose="020B0604020202020204" pitchFamily="34" charset="0"/>
              <a:buChar char="•"/>
            </a:pPr>
            <a:r>
              <a:rPr lang="en-US" sz="1600" dirty="0">
                <a:latin typeface="Segoe UI Historic" panose="020B0502040204020203" pitchFamily="34" charset="0"/>
                <a:ea typeface="Segoe UI Historic" panose="020B0502040204020203" pitchFamily="34" charset="0"/>
                <a:cs typeface="Segoe UI Historic" panose="020B0502040204020203" pitchFamily="34" charset="0"/>
              </a:rPr>
              <a:t>Thumbs down for edge by edge</a:t>
            </a:r>
          </a:p>
          <a:p>
            <a:pPr marL="342900" lvl="1" indent="-342900">
              <a:spcBef>
                <a:spcPts val="200"/>
              </a:spcBef>
              <a:spcAft>
                <a:spcPts val="200"/>
              </a:spcAft>
              <a:buClr>
                <a:schemeClr val="accent1"/>
              </a:buClr>
              <a:buSzPct val="100000"/>
              <a:buFont typeface="Arial" panose="020B0604020202020204" pitchFamily="34" charset="0"/>
              <a:buChar char="•"/>
            </a:pPr>
            <a:r>
              <a:rPr lang="en-US" sz="1600" dirty="0">
                <a:latin typeface="Segoe UI Historic" panose="020B0502040204020203" pitchFamily="34" charset="0"/>
                <a:ea typeface="Segoe UI Historic" panose="020B0502040204020203" pitchFamily="34" charset="0"/>
                <a:cs typeface="Segoe UI Historic" panose="020B0502040204020203" pitchFamily="34" charset="0"/>
              </a:rPr>
              <a:t>Clap for both</a:t>
            </a:r>
          </a:p>
        </p:txBody>
      </p:sp>
      <p:sp>
        <p:nvSpPr>
          <p:cNvPr id="5" name="Footer Placeholder 4"/>
          <p:cNvSpPr>
            <a:spLocks noGrp="1"/>
          </p:cNvSpPr>
          <p:nvPr>
            <p:ph type="ftr" sz="quarter" idx="11"/>
          </p:nvPr>
        </p:nvSpPr>
        <p:spPr/>
        <p:txBody>
          <a:bodyPr/>
          <a:lstStyle/>
          <a:p>
            <a:r>
              <a:rPr lang="es-ES"/>
              <a:t>CSE 373 Su 19 - Robbie Weber</a:t>
            </a:r>
            <a:endParaRPr lang="en-US"/>
          </a:p>
        </p:txBody>
      </p:sp>
      <p:sp>
        <p:nvSpPr>
          <p:cNvPr id="6" name="Slide Number Placeholder 5"/>
          <p:cNvSpPr>
            <a:spLocks noGrp="1"/>
          </p:cNvSpPr>
          <p:nvPr>
            <p:ph type="sldNum" sz="quarter" idx="12"/>
          </p:nvPr>
        </p:nvSpPr>
        <p:spPr/>
        <p:txBody>
          <a:bodyPr/>
          <a:lstStyle/>
          <a:p>
            <a:fld id="{659665DE-58FC-41F4-AC58-2C90A5E00527}" type="slidenum">
              <a:rPr lang="en-US" smtClean="0"/>
              <a:t>7</a:t>
            </a:fld>
            <a:endParaRPr lang="en-US"/>
          </a:p>
        </p:txBody>
      </p:sp>
      <p:sp>
        <p:nvSpPr>
          <p:cNvPr id="7" name="TextBox 6">
            <a:extLst>
              <a:ext uri="{FF2B5EF4-FFF2-40B4-BE49-F238E27FC236}">
                <a16:creationId xmlns:a16="http://schemas.microsoft.com/office/drawing/2014/main" id="{B5DD8623-5E58-0944-BC9E-4F82710BFA24}"/>
              </a:ext>
            </a:extLst>
          </p:cNvPr>
          <p:cNvSpPr txBox="1"/>
          <p:nvPr/>
        </p:nvSpPr>
        <p:spPr>
          <a:xfrm rot="20203787">
            <a:off x="522675" y="1969849"/>
            <a:ext cx="968855" cy="461665"/>
          </a:xfrm>
          <a:prstGeom prst="rect">
            <a:avLst/>
          </a:prstGeom>
          <a:noFill/>
          <a:ln>
            <a:solidFill>
              <a:srgbClr val="4C3282"/>
            </a:solidFill>
          </a:ln>
        </p:spPr>
        <p:txBody>
          <a:bodyPr wrap="none" rtlCol="0">
            <a:spAutoFit/>
          </a:bodyPr>
          <a:lstStyle/>
          <a:p>
            <a:r>
              <a:rPr lang="en-US" sz="2400" b="1" dirty="0">
                <a:solidFill>
                  <a:srgbClr val="4C3282"/>
                </a:solidFill>
              </a:rPr>
              <a:t>Prim’s</a:t>
            </a:r>
          </a:p>
        </p:txBody>
      </p:sp>
      <p:sp>
        <p:nvSpPr>
          <p:cNvPr id="8" name="TextBox 7">
            <a:extLst>
              <a:ext uri="{FF2B5EF4-FFF2-40B4-BE49-F238E27FC236}">
                <a16:creationId xmlns:a16="http://schemas.microsoft.com/office/drawing/2014/main" id="{9F57CAF5-1C39-5A4C-95C6-AF34CA46136C}"/>
              </a:ext>
            </a:extLst>
          </p:cNvPr>
          <p:cNvSpPr txBox="1"/>
          <p:nvPr/>
        </p:nvSpPr>
        <p:spPr>
          <a:xfrm rot="20154587">
            <a:off x="86606" y="3864971"/>
            <a:ext cx="1304781" cy="461665"/>
          </a:xfrm>
          <a:prstGeom prst="rect">
            <a:avLst/>
          </a:prstGeom>
          <a:noFill/>
          <a:ln>
            <a:solidFill>
              <a:srgbClr val="4C3282"/>
            </a:solidFill>
          </a:ln>
        </p:spPr>
        <p:txBody>
          <a:bodyPr wrap="none" rtlCol="0">
            <a:spAutoFit/>
          </a:bodyPr>
          <a:lstStyle/>
          <a:p>
            <a:r>
              <a:rPr lang="en-US" sz="2400" b="1" dirty="0">
                <a:solidFill>
                  <a:srgbClr val="4C3282"/>
                </a:solidFill>
              </a:rPr>
              <a:t>Kruskal’s</a:t>
            </a:r>
          </a:p>
        </p:txBody>
      </p:sp>
    </p:spTree>
    <p:extLst>
      <p:ext uri="{BB962C8B-B14F-4D97-AF65-F5344CB8AC3E}">
        <p14:creationId xmlns:p14="http://schemas.microsoft.com/office/powerpoint/2010/main" val="807616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24F04-C12C-D045-9B3B-268D5FB68F47}"/>
              </a:ext>
            </a:extLst>
          </p:cNvPr>
          <p:cNvSpPr>
            <a:spLocks noGrp="1"/>
          </p:cNvSpPr>
          <p:nvPr>
            <p:ph type="title"/>
          </p:nvPr>
        </p:nvSpPr>
        <p:spPr/>
        <p:txBody>
          <a:bodyPr/>
          <a:lstStyle/>
          <a:p>
            <a:r>
              <a:rPr lang="en-US" dirty="0"/>
              <a:t>Prim’s Algorithm</a:t>
            </a:r>
          </a:p>
        </p:txBody>
      </p:sp>
      <p:sp>
        <p:nvSpPr>
          <p:cNvPr id="4" name="Footer Placeholder 3">
            <a:extLst>
              <a:ext uri="{FF2B5EF4-FFF2-40B4-BE49-F238E27FC236}">
                <a16:creationId xmlns:a16="http://schemas.microsoft.com/office/drawing/2014/main" id="{70980F2A-9946-3B49-9844-8CD56BCE8929}"/>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B37EABBF-78DA-6749-84EF-5610FC43DD80}"/>
              </a:ext>
            </a:extLst>
          </p:cNvPr>
          <p:cNvSpPr>
            <a:spLocks noGrp="1"/>
          </p:cNvSpPr>
          <p:nvPr>
            <p:ph type="sldNum" sz="quarter" idx="12"/>
          </p:nvPr>
        </p:nvSpPr>
        <p:spPr/>
        <p:txBody>
          <a:bodyPr/>
          <a:lstStyle/>
          <a:p>
            <a:fld id="{659665DE-58FC-41F4-AC58-2C90A5E00527}" type="slidenum">
              <a:rPr lang="en-US" smtClean="0"/>
              <a:t>8</a:t>
            </a:fld>
            <a:endParaRPr lang="en-US"/>
          </a:p>
        </p:txBody>
      </p:sp>
      <p:sp>
        <p:nvSpPr>
          <p:cNvPr id="11" name="TextBox 10">
            <a:extLst>
              <a:ext uri="{FF2B5EF4-FFF2-40B4-BE49-F238E27FC236}">
                <a16:creationId xmlns:a16="http://schemas.microsoft.com/office/drawing/2014/main" id="{80199DA7-C1C6-9040-A9A0-C02F882B8D0D}"/>
              </a:ext>
            </a:extLst>
          </p:cNvPr>
          <p:cNvSpPr txBox="1"/>
          <p:nvPr/>
        </p:nvSpPr>
        <p:spPr>
          <a:xfrm>
            <a:off x="538663" y="1553252"/>
            <a:ext cx="3138806" cy="1815882"/>
          </a:xfrm>
          <a:prstGeom prst="rect">
            <a:avLst/>
          </a:prstGeom>
          <a:solidFill>
            <a:schemeClr val="bg1">
              <a:lumMod val="95000"/>
            </a:schemeClr>
          </a:solidFill>
        </p:spPr>
        <p:txBody>
          <a:bodyPr wrap="square" rtlCol="0">
            <a:spAutoFit/>
          </a:bodyPr>
          <a:lstStyle/>
          <a:p>
            <a:r>
              <a:rPr lang="en-US" sz="1400" b="1" dirty="0">
                <a:solidFill>
                  <a:srgbClr val="4C3282"/>
                </a:solidFill>
              </a:rPr>
              <a:t>Dijkstra’s</a:t>
            </a:r>
          </a:p>
          <a:p>
            <a:pPr marL="342900" indent="-342900">
              <a:buClr>
                <a:srgbClr val="B6A479"/>
              </a:buClr>
              <a:buFont typeface="+mj-lt"/>
              <a:buAutoNum type="arabicPeriod"/>
            </a:pPr>
            <a:r>
              <a:rPr lang="en-US" sz="1400" dirty="0"/>
              <a:t>Start at source</a:t>
            </a:r>
          </a:p>
          <a:p>
            <a:pPr marL="342900" indent="-342900">
              <a:buClr>
                <a:srgbClr val="B6A479"/>
              </a:buClr>
              <a:buFont typeface="+mj-lt"/>
              <a:buAutoNum type="arabicPeriod"/>
            </a:pPr>
            <a:r>
              <a:rPr lang="en-US" sz="1400" dirty="0"/>
              <a:t>Update distance from current to unprocessed neighbors</a:t>
            </a:r>
          </a:p>
          <a:p>
            <a:pPr marL="342900" indent="-342900">
              <a:buClr>
                <a:srgbClr val="B6A479"/>
              </a:buClr>
              <a:buFont typeface="+mj-lt"/>
              <a:buAutoNum type="arabicPeriod"/>
            </a:pPr>
            <a:r>
              <a:rPr lang="en-US" sz="1400" dirty="0"/>
              <a:t>Add closest unprocessed neighbor to solution</a:t>
            </a:r>
          </a:p>
          <a:p>
            <a:pPr marL="342900" indent="-342900">
              <a:buClr>
                <a:srgbClr val="B6A479"/>
              </a:buClr>
              <a:buFont typeface="+mj-lt"/>
              <a:buAutoNum type="arabicPeriod"/>
            </a:pPr>
            <a:r>
              <a:rPr lang="en-US" sz="1400" dirty="0"/>
              <a:t>Repeat until all vertices have been marked processed</a:t>
            </a: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6E78A75-EC49-E04A-8E08-2D0939278869}"/>
                  </a:ext>
                </a:extLst>
              </p:cNvPr>
              <p:cNvSpPr txBox="1"/>
              <p:nvPr/>
            </p:nvSpPr>
            <p:spPr>
              <a:xfrm>
                <a:off x="538663" y="3428999"/>
                <a:ext cx="4407709" cy="3011081"/>
              </a:xfrm>
              <a:prstGeom prst="rect">
                <a:avLst/>
              </a:prstGeom>
              <a:solidFill>
                <a:schemeClr val="bg1">
                  <a:lumMod val="95000"/>
                </a:schemeClr>
              </a:solidFill>
            </p:spPr>
            <p:txBody>
              <a:bodyPr wrap="square" rtlCol="0">
                <a:spAutoFit/>
              </a:bodyPr>
              <a:lstStyle/>
              <a:p>
                <a:pPr>
                  <a:spcBef>
                    <a:spcPts val="200"/>
                  </a:spcBef>
                </a:pPr>
                <a:r>
                  <a:rPr lang="en-US" sz="1200" dirty="0">
                    <a:latin typeface="Courier New" panose="02070309020205020404" pitchFamily="49" charset="0"/>
                    <a:cs typeface="Courier New" panose="02070309020205020404" pitchFamily="49" charset="0"/>
                  </a:rPr>
                  <a:t>Dijkstra(Graph G, Vertex source) </a:t>
                </a:r>
              </a:p>
              <a:p>
                <a:pPr>
                  <a:spcBef>
                    <a:spcPts val="200"/>
                  </a:spcBef>
                </a:pPr>
                <a:r>
                  <a:rPr lang="en-US" sz="12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200" b="0" i="1" smtClean="0">
                        <a:latin typeface="Cambria Math" panose="02040503050406030204" pitchFamily="18" charset="0"/>
                        <a:cs typeface="Courier New" panose="02070309020205020404" pitchFamily="49" charset="0"/>
                      </a:rPr>
                      <m:t>∞</m:t>
                    </m:r>
                  </m:oMath>
                </a14:m>
                <a:endParaRPr lang="en-US" sz="1200" b="0" dirty="0">
                  <a:latin typeface="Courier New" panose="02070309020205020404" pitchFamily="49" charset="0"/>
                  <a:cs typeface="Courier New" panose="02070309020205020404" pitchFamily="49" charset="0"/>
                </a:endParaRPr>
              </a:p>
              <a:p>
                <a:pPr>
                  <a:spcBef>
                    <a:spcPts val="200"/>
                  </a:spcBef>
                </a:pPr>
                <a:r>
                  <a:rPr lang="en-US" sz="1200" dirty="0">
                    <a:latin typeface="Courier New" panose="02070309020205020404" pitchFamily="49" charset="0"/>
                    <a:cs typeface="Courier New" panose="02070309020205020404" pitchFamily="49" charset="0"/>
                  </a:rPr>
                  <a:t>   mark source as distance 0</a:t>
                </a:r>
              </a:p>
              <a:p>
                <a:pPr>
                  <a:spcBef>
                    <a:spcPts val="200"/>
                  </a:spcBef>
                </a:pPr>
                <a:r>
                  <a:rPr lang="en-US" sz="1200" dirty="0">
                    <a:latin typeface="Courier New" panose="02070309020205020404" pitchFamily="49" charset="0"/>
                    <a:cs typeface="Courier New" panose="02070309020205020404" pitchFamily="49" charset="0"/>
                  </a:rPr>
                  <a:t>   mark all vertices unprocessed</a:t>
                </a:r>
              </a:p>
              <a:p>
                <a:pPr>
                  <a:spcBef>
                    <a:spcPts val="200"/>
                  </a:spcBef>
                </a:pPr>
                <a:r>
                  <a:rPr lang="en-US" sz="1200" dirty="0">
                    <a:latin typeface="Courier New" panose="02070309020205020404" pitchFamily="49" charset="0"/>
                    <a:cs typeface="Courier New" panose="02070309020205020404" pitchFamily="49" charset="0"/>
                  </a:rPr>
                  <a:t>   while(there are unprocessed vertices){</a:t>
                </a:r>
              </a:p>
              <a:p>
                <a:pPr>
                  <a:spcBef>
                    <a:spcPts val="200"/>
                  </a:spcBef>
                </a:pPr>
                <a:r>
                  <a:rPr lang="en-US" sz="12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200" dirty="0">
                    <a:latin typeface="Courier New" panose="02070309020205020404" pitchFamily="49" charset="0"/>
                    <a:cs typeface="Courier New" panose="02070309020205020404" pitchFamily="49" charset="0"/>
                  </a:rPr>
                  <a:t>      foreach(edge (</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leaving u){</a:t>
                </a:r>
              </a:p>
              <a:p>
                <a:pPr>
                  <a:spcBef>
                    <a:spcPts val="200"/>
                  </a:spcBef>
                </a:pPr>
                <a:r>
                  <a:rPr lang="en-US" sz="1200" dirty="0">
                    <a:latin typeface="Courier New" panose="02070309020205020404" pitchFamily="49" charset="0"/>
                    <a:cs typeface="Courier New" panose="02070309020205020404" pitchFamily="49" charset="0"/>
                  </a:rPr>
                  <a:t>         if(</a:t>
                </a:r>
                <a:r>
                  <a:rPr lang="en-US" sz="1200" dirty="0" err="1">
                    <a:latin typeface="Courier New" panose="02070309020205020404" pitchFamily="49" charset="0"/>
                    <a:cs typeface="Courier New" panose="02070309020205020404" pitchFamily="49" charset="0"/>
                  </a:rPr>
                  <a:t>u.dist+weight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u.dist+weight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v.predecessor</a:t>
                </a:r>
                <a:r>
                  <a:rPr lang="en-US" sz="1200" dirty="0">
                    <a:latin typeface="Courier New" panose="02070309020205020404" pitchFamily="49" charset="0"/>
                    <a:cs typeface="Courier New" panose="02070309020205020404" pitchFamily="49" charset="0"/>
                  </a:rPr>
                  <a:t> = u</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mark u as processed</a:t>
                </a:r>
              </a:p>
              <a:p>
                <a:pPr>
                  <a:spcBef>
                    <a:spcPts val="200"/>
                  </a:spcBef>
                </a:pPr>
                <a:r>
                  <a:rPr lang="en-US" sz="1200" dirty="0">
                    <a:latin typeface="Courier New" panose="02070309020205020404" pitchFamily="49" charset="0"/>
                    <a:cs typeface="Courier New" panose="02070309020205020404" pitchFamily="49" charset="0"/>
                  </a:rPr>
                  <a:t>   }</a:t>
                </a:r>
                <a:endParaRPr lang="en-US" sz="1200" dirty="0"/>
              </a:p>
            </p:txBody>
          </p:sp>
        </mc:Choice>
        <mc:Fallback xmlns="">
          <p:sp>
            <p:nvSpPr>
              <p:cNvPr id="13" name="TextBox 12">
                <a:extLst>
                  <a:ext uri="{FF2B5EF4-FFF2-40B4-BE49-F238E27FC236}">
                    <a16:creationId xmlns:a16="http://schemas.microsoft.com/office/drawing/2014/main" id="{F6E78A75-EC49-E04A-8E08-2D0939278869}"/>
                  </a:ext>
                </a:extLst>
              </p:cNvPr>
              <p:cNvSpPr txBox="1">
                <a:spLocks noRot="1" noChangeAspect="1" noMove="1" noResize="1" noEditPoints="1" noAdjustHandles="1" noChangeArrowheads="1" noChangeShapeType="1" noTextEdit="1"/>
              </p:cNvSpPr>
              <p:nvPr/>
            </p:nvSpPr>
            <p:spPr>
              <a:xfrm>
                <a:off x="538663" y="3428999"/>
                <a:ext cx="4407709" cy="3011081"/>
              </a:xfrm>
              <a:prstGeom prst="rect">
                <a:avLst/>
              </a:prstGeom>
              <a:blipFill>
                <a:blip r:embed="rId3"/>
                <a:stretch>
                  <a:fillRect b="-420"/>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6B9E37BF-33E9-A444-B6B9-2049079F11ED}"/>
              </a:ext>
            </a:extLst>
          </p:cNvPr>
          <p:cNvSpPr>
            <a:spLocks noGrp="1"/>
          </p:cNvSpPr>
          <p:nvPr>
            <p:ph idx="1"/>
          </p:nvPr>
        </p:nvSpPr>
        <p:spPr>
          <a:xfrm>
            <a:off x="3777530" y="1553252"/>
            <a:ext cx="2688042" cy="2350243"/>
          </a:xfrm>
          <a:solidFill>
            <a:schemeClr val="bg1"/>
          </a:solidFill>
          <a:ln>
            <a:solidFill>
              <a:srgbClr val="4C3282"/>
            </a:solidFill>
          </a:ln>
        </p:spPr>
        <p:txBody>
          <a:bodyPr>
            <a:normAutofit fontScale="92500" lnSpcReduction="20000"/>
          </a:bodyPr>
          <a:lstStyle/>
          <a:p>
            <a:r>
              <a:rPr lang="en-US" sz="1900" b="1" dirty="0">
                <a:solidFill>
                  <a:srgbClr val="4C3282"/>
                </a:solidFill>
              </a:rPr>
              <a:t>Algorithm idea: </a:t>
            </a:r>
          </a:p>
          <a:p>
            <a:pPr marL="630936" lvl="1" indent="-457200">
              <a:buFont typeface="+mj-lt"/>
              <a:buAutoNum type="arabicPeriod"/>
            </a:pPr>
            <a:r>
              <a:rPr lang="en-US" sz="1600" dirty="0"/>
              <a:t>Start at any node</a:t>
            </a:r>
          </a:p>
          <a:p>
            <a:pPr marL="630936" lvl="1" indent="-457200">
              <a:buFont typeface="+mj-lt"/>
              <a:buAutoNum type="arabicPeriod"/>
            </a:pPr>
            <a:r>
              <a:rPr lang="en-US" sz="1600" dirty="0"/>
              <a:t>Investigate edges that connect unprocessed vertices</a:t>
            </a:r>
          </a:p>
          <a:p>
            <a:pPr marL="630936" lvl="1" indent="-457200">
              <a:buFont typeface="+mj-lt"/>
              <a:buAutoNum type="arabicPeriod"/>
            </a:pPr>
            <a:r>
              <a:rPr lang="en-US" sz="1600" dirty="0"/>
              <a:t>Add the lightest edge that grows connectivity to solution</a:t>
            </a:r>
          </a:p>
          <a:p>
            <a:pPr marL="630936" lvl="1" indent="-457200">
              <a:buFont typeface="+mj-lt"/>
              <a:buAutoNum type="arabicPeriod"/>
            </a:pPr>
            <a:r>
              <a:rPr lang="en-US" sz="1600" dirty="0"/>
              <a:t>Repeat until all vertices have been marked processed</a:t>
            </a:r>
          </a:p>
        </p:txBody>
      </p:sp>
      <p:sp>
        <p:nvSpPr>
          <p:cNvPr id="14" name="Curved Right Arrow 13">
            <a:extLst>
              <a:ext uri="{FF2B5EF4-FFF2-40B4-BE49-F238E27FC236}">
                <a16:creationId xmlns:a16="http://schemas.microsoft.com/office/drawing/2014/main" id="{DC875A96-40BD-9944-9710-086611BD3CF3}"/>
              </a:ext>
            </a:extLst>
          </p:cNvPr>
          <p:cNvSpPr/>
          <p:nvPr/>
        </p:nvSpPr>
        <p:spPr>
          <a:xfrm rot="20191118">
            <a:off x="56554" y="3090255"/>
            <a:ext cx="471488" cy="106558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Right Arrow 14">
            <a:extLst>
              <a:ext uri="{FF2B5EF4-FFF2-40B4-BE49-F238E27FC236}">
                <a16:creationId xmlns:a16="http://schemas.microsoft.com/office/drawing/2014/main" id="{23FF89CE-C6F8-8D4C-A555-86000E781B73}"/>
              </a:ext>
            </a:extLst>
          </p:cNvPr>
          <p:cNvSpPr/>
          <p:nvPr/>
        </p:nvSpPr>
        <p:spPr>
          <a:xfrm rot="12636822">
            <a:off x="4878560" y="3745234"/>
            <a:ext cx="471488" cy="140437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Right Arrow 15">
            <a:extLst>
              <a:ext uri="{FF2B5EF4-FFF2-40B4-BE49-F238E27FC236}">
                <a16:creationId xmlns:a16="http://schemas.microsoft.com/office/drawing/2014/main" id="{8B4F50E0-A7E7-064B-B520-7F6008B58F5A}"/>
              </a:ext>
            </a:extLst>
          </p:cNvPr>
          <p:cNvSpPr/>
          <p:nvPr/>
        </p:nvSpPr>
        <p:spPr>
          <a:xfrm rot="15791374" flipH="1">
            <a:off x="6654342" y="713413"/>
            <a:ext cx="471488" cy="140437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70E077BA-8F47-E948-B8FD-1AABC48A8EFA}"/>
                  </a:ext>
                </a:extLst>
              </p:cNvPr>
              <p:cNvSpPr txBox="1"/>
              <p:nvPr/>
            </p:nvSpPr>
            <p:spPr>
              <a:xfrm>
                <a:off x="6918662" y="1648149"/>
                <a:ext cx="4407709" cy="3011081"/>
              </a:xfrm>
              <a:prstGeom prst="rect">
                <a:avLst/>
              </a:prstGeom>
              <a:solidFill>
                <a:schemeClr val="bg1"/>
              </a:solidFill>
              <a:ln>
                <a:solidFill>
                  <a:srgbClr val="4C3282"/>
                </a:solidFill>
              </a:ln>
            </p:spPr>
            <p:txBody>
              <a:bodyPr wrap="square" rtlCol="0">
                <a:spAutoFit/>
              </a:bodyPr>
              <a:lstStyle/>
              <a:p>
                <a:pPr>
                  <a:spcBef>
                    <a:spcPts val="200"/>
                  </a:spcBef>
                </a:pPr>
                <a:r>
                  <a:rPr lang="en-US" sz="1200" dirty="0">
                    <a:latin typeface="Courier New" panose="02070309020205020404" pitchFamily="49" charset="0"/>
                    <a:cs typeface="Courier New" panose="02070309020205020404" pitchFamily="49" charset="0"/>
                  </a:rPr>
                  <a:t>Prims(Graph G, Vertex source) </a:t>
                </a:r>
              </a:p>
              <a:p>
                <a:pPr>
                  <a:spcBef>
                    <a:spcPts val="200"/>
                  </a:spcBef>
                </a:pPr>
                <a:r>
                  <a:rPr lang="en-US" sz="12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200" b="0" i="1" smtClean="0">
                        <a:latin typeface="Cambria Math" panose="02040503050406030204" pitchFamily="18" charset="0"/>
                        <a:cs typeface="Courier New" panose="02070309020205020404" pitchFamily="49" charset="0"/>
                      </a:rPr>
                      <m:t>∞</m:t>
                    </m:r>
                  </m:oMath>
                </a14:m>
                <a:endParaRPr lang="en-US" sz="1200" b="0" dirty="0">
                  <a:latin typeface="Courier New" panose="02070309020205020404" pitchFamily="49" charset="0"/>
                  <a:cs typeface="Courier New" panose="02070309020205020404" pitchFamily="49" charset="0"/>
                </a:endParaRPr>
              </a:p>
              <a:p>
                <a:pPr>
                  <a:spcBef>
                    <a:spcPts val="200"/>
                  </a:spcBef>
                </a:pPr>
                <a:r>
                  <a:rPr lang="en-US" sz="1200" dirty="0">
                    <a:latin typeface="Courier New" panose="02070309020205020404" pitchFamily="49" charset="0"/>
                    <a:cs typeface="Courier New" panose="02070309020205020404" pitchFamily="49" charset="0"/>
                  </a:rPr>
                  <a:t>   mark source as distance 0</a:t>
                </a:r>
              </a:p>
              <a:p>
                <a:pPr>
                  <a:spcBef>
                    <a:spcPts val="200"/>
                  </a:spcBef>
                </a:pPr>
                <a:r>
                  <a:rPr lang="en-US" sz="1200" dirty="0">
                    <a:latin typeface="Courier New" panose="02070309020205020404" pitchFamily="49" charset="0"/>
                    <a:cs typeface="Courier New" panose="02070309020205020404" pitchFamily="49" charset="0"/>
                  </a:rPr>
                  <a:t>   mark all vertices unprocessed</a:t>
                </a:r>
              </a:p>
              <a:p>
                <a:pPr>
                  <a:spcBef>
                    <a:spcPts val="200"/>
                  </a:spcBef>
                </a:pPr>
                <a:r>
                  <a:rPr lang="en-US" sz="1200" dirty="0">
                    <a:latin typeface="Courier New" panose="02070309020205020404" pitchFamily="49" charset="0"/>
                    <a:cs typeface="Courier New" panose="02070309020205020404" pitchFamily="49" charset="0"/>
                  </a:rPr>
                  <a:t>   while(there are unprocessed vertices){</a:t>
                </a:r>
              </a:p>
              <a:p>
                <a:pPr>
                  <a:spcBef>
                    <a:spcPts val="200"/>
                  </a:spcBef>
                </a:pPr>
                <a:r>
                  <a:rPr lang="en-US" sz="12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200" dirty="0">
                    <a:latin typeface="Courier New" panose="02070309020205020404" pitchFamily="49" charset="0"/>
                    <a:cs typeface="Courier New" panose="02070309020205020404" pitchFamily="49" charset="0"/>
                  </a:rPr>
                  <a:t>      foreach(edge (</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leaving u){</a:t>
                </a:r>
              </a:p>
              <a:p>
                <a:pPr>
                  <a:spcBef>
                    <a:spcPts val="200"/>
                  </a:spcBef>
                </a:pPr>
                <a:r>
                  <a:rPr lang="en-US" sz="1200" dirty="0">
                    <a:latin typeface="Courier New" panose="02070309020205020404" pitchFamily="49" charset="0"/>
                    <a:cs typeface="Courier New" panose="02070309020205020404" pitchFamily="49" charset="0"/>
                  </a:rPr>
                  <a:t>         if(weight(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 &lt;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v.dist</a:t>
                </a:r>
                <a:r>
                  <a:rPr lang="en-US" sz="1200" dirty="0">
                    <a:latin typeface="Courier New" panose="02070309020205020404" pitchFamily="49" charset="0"/>
                    <a:cs typeface="Courier New" panose="02070309020205020404" pitchFamily="49" charset="0"/>
                  </a:rPr>
                  <a:t> = </a:t>
                </a:r>
                <a:r>
                  <a:rPr lang="en-US" sz="1200" dirty="0" err="1">
                    <a:latin typeface="Courier New" panose="02070309020205020404" pitchFamily="49" charset="0"/>
                    <a:cs typeface="Courier New" panose="02070309020205020404" pitchFamily="49" charset="0"/>
                  </a:rPr>
                  <a:t>u.dist+weight</a:t>
                </a:r>
                <a:r>
                  <a:rPr lang="en-US" sz="1200" dirty="0">
                    <a:latin typeface="Courier New" panose="02070309020205020404" pitchFamily="49" charset="0"/>
                    <a:cs typeface="Courier New" panose="02070309020205020404" pitchFamily="49" charset="0"/>
                  </a:rPr>
                  <a:t>(</a:t>
                </a:r>
                <a:r>
                  <a:rPr lang="en-US" sz="1200" dirty="0" err="1">
                    <a:latin typeface="Courier New" panose="02070309020205020404" pitchFamily="49" charset="0"/>
                    <a:cs typeface="Courier New" panose="02070309020205020404" pitchFamily="49" charset="0"/>
                  </a:rPr>
                  <a:t>u,v</a:t>
                </a:r>
                <a:r>
                  <a:rPr lang="en-US" sz="1200" dirty="0">
                    <a:latin typeface="Courier New" panose="02070309020205020404" pitchFamily="49" charset="0"/>
                    <a:cs typeface="Courier New" panose="02070309020205020404" pitchFamily="49" charset="0"/>
                  </a:rPr>
                  <a:t>)</a:t>
                </a:r>
              </a:p>
              <a:p>
                <a:pPr>
                  <a:spcBef>
                    <a:spcPts val="200"/>
                  </a:spcBef>
                </a:pPr>
                <a:r>
                  <a:rPr lang="en-US" sz="1200" dirty="0">
                    <a:latin typeface="Courier New" panose="02070309020205020404" pitchFamily="49" charset="0"/>
                    <a:cs typeface="Courier New" panose="02070309020205020404" pitchFamily="49" charset="0"/>
                  </a:rPr>
                  <a:t>            </a:t>
                </a:r>
                <a:r>
                  <a:rPr lang="en-US" sz="1200" dirty="0" err="1">
                    <a:latin typeface="Courier New" panose="02070309020205020404" pitchFamily="49" charset="0"/>
                    <a:cs typeface="Courier New" panose="02070309020205020404" pitchFamily="49" charset="0"/>
                  </a:rPr>
                  <a:t>v.predecessor</a:t>
                </a:r>
                <a:r>
                  <a:rPr lang="en-US" sz="1200" dirty="0">
                    <a:latin typeface="Courier New" panose="02070309020205020404" pitchFamily="49" charset="0"/>
                    <a:cs typeface="Courier New" panose="02070309020205020404" pitchFamily="49" charset="0"/>
                  </a:rPr>
                  <a:t> = u</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a:t>
                </a:r>
              </a:p>
              <a:p>
                <a:pPr>
                  <a:spcBef>
                    <a:spcPts val="200"/>
                  </a:spcBef>
                </a:pPr>
                <a:r>
                  <a:rPr lang="en-US" sz="1200" dirty="0">
                    <a:latin typeface="Courier New" panose="02070309020205020404" pitchFamily="49" charset="0"/>
                    <a:cs typeface="Courier New" panose="02070309020205020404" pitchFamily="49" charset="0"/>
                  </a:rPr>
                  <a:t>      mark u as processed</a:t>
                </a:r>
              </a:p>
              <a:p>
                <a:pPr>
                  <a:spcBef>
                    <a:spcPts val="200"/>
                  </a:spcBef>
                </a:pPr>
                <a:r>
                  <a:rPr lang="en-US" sz="1200" dirty="0">
                    <a:latin typeface="Courier New" panose="02070309020205020404" pitchFamily="49" charset="0"/>
                    <a:cs typeface="Courier New" panose="02070309020205020404" pitchFamily="49" charset="0"/>
                  </a:rPr>
                  <a:t>   }</a:t>
                </a:r>
                <a:endParaRPr lang="en-US" sz="1200" dirty="0"/>
              </a:p>
            </p:txBody>
          </p:sp>
        </mc:Choice>
        <mc:Fallback xmlns="">
          <p:sp>
            <p:nvSpPr>
              <p:cNvPr id="12" name="TextBox 11">
                <a:extLst>
                  <a:ext uri="{FF2B5EF4-FFF2-40B4-BE49-F238E27FC236}">
                    <a16:creationId xmlns:a16="http://schemas.microsoft.com/office/drawing/2014/main" id="{70E077BA-8F47-E948-B8FD-1AABC48A8EFA}"/>
                  </a:ext>
                </a:extLst>
              </p:cNvPr>
              <p:cNvSpPr txBox="1">
                <a:spLocks noRot="1" noChangeAspect="1" noMove="1" noResize="1" noEditPoints="1" noAdjustHandles="1" noChangeArrowheads="1" noChangeShapeType="1" noTextEdit="1"/>
              </p:cNvSpPr>
              <p:nvPr/>
            </p:nvSpPr>
            <p:spPr>
              <a:xfrm>
                <a:off x="6918662" y="1648149"/>
                <a:ext cx="4407709" cy="3011081"/>
              </a:xfrm>
              <a:prstGeom prst="rect">
                <a:avLst/>
              </a:prstGeom>
              <a:blipFill>
                <a:blip r:embed="rId4"/>
                <a:stretch>
                  <a:fillRect/>
                </a:stretch>
              </a:blipFill>
              <a:ln>
                <a:solidFill>
                  <a:srgbClr val="4C3282"/>
                </a:solid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417B5ACD-FE08-9245-8FF5-956E32AA061D}"/>
              </a:ext>
            </a:extLst>
          </p:cNvPr>
          <p:cNvSpPr/>
          <p:nvPr/>
        </p:nvSpPr>
        <p:spPr>
          <a:xfrm>
            <a:off x="7680881" y="3066291"/>
            <a:ext cx="2653290" cy="36270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0CBC234-0642-504C-B510-64FD0D30A639}"/>
              </a:ext>
            </a:extLst>
          </p:cNvPr>
          <p:cNvSpPr/>
          <p:nvPr/>
        </p:nvSpPr>
        <p:spPr>
          <a:xfrm>
            <a:off x="1361834" y="4848083"/>
            <a:ext cx="2992451" cy="362708"/>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4441515-6ACA-6244-A071-37B1BEC65807}"/>
              </a:ext>
            </a:extLst>
          </p:cNvPr>
          <p:cNvSpPr txBox="1"/>
          <p:nvPr/>
        </p:nvSpPr>
        <p:spPr>
          <a:xfrm>
            <a:off x="443172" y="3424518"/>
            <a:ext cx="370614" cy="3231654"/>
          </a:xfrm>
          <a:prstGeom prst="rect">
            <a:avLst/>
          </a:prstGeom>
          <a:noFill/>
        </p:spPr>
        <p:txBody>
          <a:bodyPr wrap="none" rtlCol="0">
            <a:spAutoFit/>
          </a:bodyPr>
          <a:lstStyle/>
          <a:p>
            <a:r>
              <a:rPr lang="en-US" sz="1200" dirty="0">
                <a:latin typeface="Courier New" panose="02070309020205020404" pitchFamily="49" charset="0"/>
                <a:cs typeface="Courier New" panose="02070309020205020404" pitchFamily="49" charset="0"/>
              </a:rPr>
              <a:t>1</a:t>
            </a:r>
          </a:p>
          <a:p>
            <a:r>
              <a:rPr lang="en-US" sz="1200" dirty="0">
                <a:latin typeface="Courier New" panose="02070309020205020404" pitchFamily="49" charset="0"/>
                <a:cs typeface="Courier New" panose="02070309020205020404" pitchFamily="49" charset="0"/>
              </a:rPr>
              <a:t>2</a:t>
            </a:r>
          </a:p>
          <a:p>
            <a:r>
              <a:rPr lang="en-US" sz="1200" dirty="0">
                <a:latin typeface="Courier New" panose="02070309020205020404" pitchFamily="49" charset="0"/>
                <a:cs typeface="Courier New" panose="02070309020205020404" pitchFamily="49" charset="0"/>
              </a:rPr>
              <a:t>3</a:t>
            </a:r>
          </a:p>
          <a:p>
            <a:r>
              <a:rPr lang="en-US" sz="1200" dirty="0">
                <a:latin typeface="Courier New" panose="02070309020205020404" pitchFamily="49" charset="0"/>
                <a:cs typeface="Courier New" panose="02070309020205020404" pitchFamily="49" charset="0"/>
              </a:rPr>
              <a:t>4</a:t>
            </a:r>
          </a:p>
          <a:p>
            <a:r>
              <a:rPr lang="en-US" sz="1200" dirty="0">
                <a:latin typeface="Courier New" panose="02070309020205020404" pitchFamily="49" charset="0"/>
                <a:cs typeface="Courier New" panose="02070309020205020404" pitchFamily="49" charset="0"/>
              </a:rPr>
              <a:t>5</a:t>
            </a:r>
          </a:p>
          <a:p>
            <a:r>
              <a:rPr lang="en-US" sz="1200" dirty="0">
                <a:latin typeface="Courier New" panose="02070309020205020404" pitchFamily="49" charset="0"/>
                <a:cs typeface="Courier New" panose="02070309020205020404" pitchFamily="49" charset="0"/>
              </a:rPr>
              <a:t>5</a:t>
            </a:r>
          </a:p>
          <a:p>
            <a:r>
              <a:rPr lang="en-US" sz="1200" dirty="0">
                <a:latin typeface="Courier New" panose="02070309020205020404" pitchFamily="49" charset="0"/>
                <a:cs typeface="Courier New" panose="02070309020205020404" pitchFamily="49" charset="0"/>
              </a:rPr>
              <a:t>6</a:t>
            </a:r>
          </a:p>
          <a:p>
            <a:r>
              <a:rPr lang="en-US" sz="1200" dirty="0">
                <a:latin typeface="Courier New" panose="02070309020205020404" pitchFamily="49" charset="0"/>
                <a:cs typeface="Courier New" panose="02070309020205020404" pitchFamily="49" charset="0"/>
              </a:rPr>
              <a:t>7</a:t>
            </a:r>
          </a:p>
          <a:p>
            <a:r>
              <a:rPr lang="en-US" sz="1200" dirty="0">
                <a:latin typeface="Courier New" panose="02070309020205020404" pitchFamily="49" charset="0"/>
                <a:cs typeface="Courier New" panose="02070309020205020404" pitchFamily="49" charset="0"/>
              </a:rPr>
              <a:t>8</a:t>
            </a:r>
          </a:p>
          <a:p>
            <a:r>
              <a:rPr lang="en-US" sz="1200" dirty="0">
                <a:latin typeface="Courier New" panose="02070309020205020404" pitchFamily="49" charset="0"/>
                <a:cs typeface="Courier New" panose="02070309020205020404" pitchFamily="49" charset="0"/>
              </a:rPr>
              <a:t>9</a:t>
            </a:r>
          </a:p>
          <a:p>
            <a:r>
              <a:rPr lang="en-US" sz="1200" dirty="0">
                <a:latin typeface="Courier New" panose="02070309020205020404" pitchFamily="49" charset="0"/>
                <a:cs typeface="Courier New" panose="02070309020205020404" pitchFamily="49" charset="0"/>
              </a:rPr>
              <a:t>10</a:t>
            </a:r>
          </a:p>
          <a:p>
            <a:r>
              <a:rPr lang="en-US" sz="1200" dirty="0">
                <a:latin typeface="Courier New" panose="02070309020205020404" pitchFamily="49" charset="0"/>
                <a:cs typeface="Courier New" panose="02070309020205020404" pitchFamily="49" charset="0"/>
              </a:rPr>
              <a:t>11</a:t>
            </a:r>
          </a:p>
          <a:p>
            <a:r>
              <a:rPr lang="en-US" sz="1200" dirty="0">
                <a:latin typeface="Courier New" panose="02070309020205020404" pitchFamily="49" charset="0"/>
                <a:cs typeface="Courier New" panose="02070309020205020404" pitchFamily="49" charset="0"/>
              </a:rPr>
              <a:t>12</a:t>
            </a:r>
          </a:p>
          <a:p>
            <a:r>
              <a:rPr lang="en-US" sz="1200" dirty="0">
                <a:latin typeface="Courier New" panose="02070309020205020404" pitchFamily="49" charset="0"/>
                <a:cs typeface="Courier New" panose="02070309020205020404" pitchFamily="49" charset="0"/>
              </a:rPr>
              <a:t>13</a:t>
            </a:r>
          </a:p>
          <a:p>
            <a:r>
              <a:rPr lang="en-US" sz="1200" dirty="0">
                <a:latin typeface="Courier New" panose="02070309020205020404" pitchFamily="49" charset="0"/>
                <a:cs typeface="Courier New" panose="02070309020205020404" pitchFamily="49" charset="0"/>
              </a:rPr>
              <a:t>14</a:t>
            </a:r>
          </a:p>
          <a:p>
            <a:r>
              <a:rPr lang="en-US" sz="1200" dirty="0">
                <a:latin typeface="Courier New" panose="02070309020205020404" pitchFamily="49" charset="0"/>
                <a:cs typeface="Courier New" panose="02070309020205020404" pitchFamily="49" charset="0"/>
              </a:rPr>
              <a:t>15</a:t>
            </a:r>
          </a:p>
          <a:p>
            <a:endParaRPr lang="en-US" sz="1200" dirty="0">
              <a:latin typeface="Courier New" panose="02070309020205020404" pitchFamily="49" charset="0"/>
              <a:cs typeface="Courier New" panose="02070309020205020404" pitchFamily="49" charset="0"/>
            </a:endParaRPr>
          </a:p>
        </p:txBody>
      </p:sp>
      <p:sp>
        <p:nvSpPr>
          <p:cNvPr id="18" name="TextBox 17">
            <a:extLst>
              <a:ext uri="{FF2B5EF4-FFF2-40B4-BE49-F238E27FC236}">
                <a16:creationId xmlns:a16="http://schemas.microsoft.com/office/drawing/2014/main" id="{64E7766B-A55F-2B45-82A9-0D1C9914AD2E}"/>
              </a:ext>
            </a:extLst>
          </p:cNvPr>
          <p:cNvSpPr txBox="1"/>
          <p:nvPr/>
        </p:nvSpPr>
        <p:spPr>
          <a:xfrm>
            <a:off x="6834677" y="1648149"/>
            <a:ext cx="370614" cy="3231654"/>
          </a:xfrm>
          <a:prstGeom prst="rect">
            <a:avLst/>
          </a:prstGeom>
          <a:noFill/>
        </p:spPr>
        <p:txBody>
          <a:bodyPr wrap="none" rtlCol="0">
            <a:spAutoFit/>
          </a:bodyPr>
          <a:lstStyle/>
          <a:p>
            <a:r>
              <a:rPr lang="en-US" sz="1200" dirty="0">
                <a:latin typeface="Courier New" panose="02070309020205020404" pitchFamily="49" charset="0"/>
                <a:cs typeface="Courier New" panose="02070309020205020404" pitchFamily="49" charset="0"/>
              </a:rPr>
              <a:t>1</a:t>
            </a:r>
          </a:p>
          <a:p>
            <a:r>
              <a:rPr lang="en-US" sz="1200" dirty="0">
                <a:latin typeface="Courier New" panose="02070309020205020404" pitchFamily="49" charset="0"/>
                <a:cs typeface="Courier New" panose="02070309020205020404" pitchFamily="49" charset="0"/>
              </a:rPr>
              <a:t>2</a:t>
            </a:r>
          </a:p>
          <a:p>
            <a:r>
              <a:rPr lang="en-US" sz="1200" dirty="0">
                <a:latin typeface="Courier New" panose="02070309020205020404" pitchFamily="49" charset="0"/>
                <a:cs typeface="Courier New" panose="02070309020205020404" pitchFamily="49" charset="0"/>
              </a:rPr>
              <a:t>3</a:t>
            </a:r>
          </a:p>
          <a:p>
            <a:r>
              <a:rPr lang="en-US" sz="1200" dirty="0">
                <a:latin typeface="Courier New" panose="02070309020205020404" pitchFamily="49" charset="0"/>
                <a:cs typeface="Courier New" panose="02070309020205020404" pitchFamily="49" charset="0"/>
              </a:rPr>
              <a:t>4</a:t>
            </a:r>
          </a:p>
          <a:p>
            <a:r>
              <a:rPr lang="en-US" sz="1200" dirty="0">
                <a:latin typeface="Courier New" panose="02070309020205020404" pitchFamily="49" charset="0"/>
                <a:cs typeface="Courier New" panose="02070309020205020404" pitchFamily="49" charset="0"/>
              </a:rPr>
              <a:t>5</a:t>
            </a:r>
          </a:p>
          <a:p>
            <a:r>
              <a:rPr lang="en-US" sz="1200" dirty="0">
                <a:latin typeface="Courier New" panose="02070309020205020404" pitchFamily="49" charset="0"/>
                <a:cs typeface="Courier New" panose="02070309020205020404" pitchFamily="49" charset="0"/>
              </a:rPr>
              <a:t>5</a:t>
            </a:r>
          </a:p>
          <a:p>
            <a:r>
              <a:rPr lang="en-US" sz="1200" dirty="0">
                <a:latin typeface="Courier New" panose="02070309020205020404" pitchFamily="49" charset="0"/>
                <a:cs typeface="Courier New" panose="02070309020205020404" pitchFamily="49" charset="0"/>
              </a:rPr>
              <a:t>6</a:t>
            </a:r>
          </a:p>
          <a:p>
            <a:r>
              <a:rPr lang="en-US" sz="1200" dirty="0">
                <a:latin typeface="Courier New" panose="02070309020205020404" pitchFamily="49" charset="0"/>
                <a:cs typeface="Courier New" panose="02070309020205020404" pitchFamily="49" charset="0"/>
              </a:rPr>
              <a:t>7</a:t>
            </a:r>
          </a:p>
          <a:p>
            <a:r>
              <a:rPr lang="en-US" sz="1200" dirty="0">
                <a:latin typeface="Courier New" panose="02070309020205020404" pitchFamily="49" charset="0"/>
                <a:cs typeface="Courier New" panose="02070309020205020404" pitchFamily="49" charset="0"/>
              </a:rPr>
              <a:t>8</a:t>
            </a:r>
          </a:p>
          <a:p>
            <a:r>
              <a:rPr lang="en-US" sz="1200" dirty="0">
                <a:latin typeface="Courier New" panose="02070309020205020404" pitchFamily="49" charset="0"/>
                <a:cs typeface="Courier New" panose="02070309020205020404" pitchFamily="49" charset="0"/>
              </a:rPr>
              <a:t>9</a:t>
            </a:r>
          </a:p>
          <a:p>
            <a:r>
              <a:rPr lang="en-US" sz="1200" dirty="0">
                <a:latin typeface="Courier New" panose="02070309020205020404" pitchFamily="49" charset="0"/>
                <a:cs typeface="Courier New" panose="02070309020205020404" pitchFamily="49" charset="0"/>
              </a:rPr>
              <a:t>10</a:t>
            </a:r>
          </a:p>
          <a:p>
            <a:r>
              <a:rPr lang="en-US" sz="1200" dirty="0">
                <a:latin typeface="Courier New" panose="02070309020205020404" pitchFamily="49" charset="0"/>
                <a:cs typeface="Courier New" panose="02070309020205020404" pitchFamily="49" charset="0"/>
              </a:rPr>
              <a:t>11</a:t>
            </a:r>
          </a:p>
          <a:p>
            <a:r>
              <a:rPr lang="en-US" sz="1200" dirty="0">
                <a:latin typeface="Courier New" panose="02070309020205020404" pitchFamily="49" charset="0"/>
                <a:cs typeface="Courier New" panose="02070309020205020404" pitchFamily="49" charset="0"/>
              </a:rPr>
              <a:t>12</a:t>
            </a:r>
          </a:p>
          <a:p>
            <a:r>
              <a:rPr lang="en-US" sz="1200" dirty="0">
                <a:latin typeface="Courier New" panose="02070309020205020404" pitchFamily="49" charset="0"/>
                <a:cs typeface="Courier New" panose="02070309020205020404" pitchFamily="49" charset="0"/>
              </a:rPr>
              <a:t>13</a:t>
            </a:r>
          </a:p>
          <a:p>
            <a:r>
              <a:rPr lang="en-US" sz="1200" dirty="0">
                <a:latin typeface="Courier New" panose="02070309020205020404" pitchFamily="49" charset="0"/>
                <a:cs typeface="Courier New" panose="02070309020205020404" pitchFamily="49" charset="0"/>
              </a:rPr>
              <a:t>14</a:t>
            </a:r>
          </a:p>
          <a:p>
            <a:r>
              <a:rPr lang="en-US" sz="1200" dirty="0">
                <a:latin typeface="Courier New" panose="02070309020205020404" pitchFamily="49" charset="0"/>
                <a:cs typeface="Courier New" panose="02070309020205020404" pitchFamily="49" charset="0"/>
              </a:rPr>
              <a:t>15</a:t>
            </a:r>
          </a:p>
          <a:p>
            <a:endParaRPr lang="en-US" sz="1200" dirty="0">
              <a:latin typeface="Courier New" panose="02070309020205020404" pitchFamily="49" charset="0"/>
              <a:cs typeface="Courier New" panose="02070309020205020404" pitchFamily="49" charset="0"/>
            </a:endParaRPr>
          </a:p>
        </p:txBody>
      </p:sp>
      <p:sp>
        <p:nvSpPr>
          <p:cNvPr id="19" name="Rectangle 18">
            <a:extLst>
              <a:ext uri="{FF2B5EF4-FFF2-40B4-BE49-F238E27FC236}">
                <a16:creationId xmlns:a16="http://schemas.microsoft.com/office/drawing/2014/main" id="{8F5D11F1-1366-8B44-B755-8C15CBAD2C5B}"/>
              </a:ext>
            </a:extLst>
          </p:cNvPr>
          <p:cNvSpPr/>
          <p:nvPr/>
        </p:nvSpPr>
        <p:spPr>
          <a:xfrm>
            <a:off x="8192532" y="111369"/>
            <a:ext cx="3820342" cy="1251625"/>
          </a:xfrm>
          <a:prstGeom prst="rect">
            <a:avLst/>
          </a:prstGeom>
          <a:solidFill>
            <a:schemeClr val="bg1">
              <a:lumMod val="95000"/>
            </a:schemeClr>
          </a:solidFill>
        </p:spPr>
        <p:txBody>
          <a:bodyPr wrap="square">
            <a:spAutoFit/>
          </a:bodyPr>
          <a:lstStyle/>
          <a:p>
            <a:pPr marL="0" lvl="1">
              <a:spcBef>
                <a:spcPts val="200"/>
              </a:spcBef>
              <a:spcAft>
                <a:spcPts val="200"/>
              </a:spcAft>
              <a:buClr>
                <a:schemeClr val="accent1"/>
              </a:buClr>
              <a:buSzPct val="100000"/>
            </a:pPr>
            <a:r>
              <a:rPr lang="en-US" b="1" dirty="0">
                <a:solidFill>
                  <a:srgbClr val="4C3282"/>
                </a:solidFill>
                <a:latin typeface="Segoe UI Historic" panose="020B0502040204020203" pitchFamily="34" charset="0"/>
                <a:ea typeface="Segoe UI Historic" panose="020B0502040204020203" pitchFamily="34" charset="0"/>
                <a:cs typeface="Segoe UI Historic" panose="020B0502040204020203" pitchFamily="34" charset="0"/>
              </a:rPr>
              <a:t>In the Chat</a:t>
            </a:r>
          </a:p>
          <a:p>
            <a:pPr marL="0" lvl="1">
              <a:spcBef>
                <a:spcPts val="200"/>
              </a:spcBef>
              <a:spcAft>
                <a:spcPts val="200"/>
              </a:spcAft>
              <a:buClr>
                <a:schemeClr val="accent1"/>
              </a:buClr>
              <a:buSzPct val="100000"/>
            </a:pPr>
            <a:r>
              <a:rPr lang="en-US" dirty="0">
                <a:latin typeface="Segoe UI Historic" panose="020B0502040204020203" pitchFamily="34" charset="0"/>
                <a:ea typeface="Segoe UI Historic" panose="020B0502040204020203" pitchFamily="34" charset="0"/>
                <a:cs typeface="Segoe UI Historic" panose="020B0502040204020203" pitchFamily="34" charset="0"/>
              </a:rPr>
              <a:t>Which lines of Dijkstra can we change to create our new algorithm?</a:t>
            </a:r>
            <a:endParaRPr lang="en-US" dirty="0">
              <a:latin typeface="Courier New" panose="02070309020205020404" pitchFamily="49" charset="0"/>
              <a:ea typeface="Segoe UI Historic" panose="020B0502040204020203" pitchFamily="34" charset="0"/>
              <a:cs typeface="Courier New" panose="02070309020205020404" pitchFamily="49" charset="0"/>
            </a:endParaRPr>
          </a:p>
        </p:txBody>
      </p:sp>
    </p:spTree>
    <p:extLst>
      <p:ext uri="{BB962C8B-B14F-4D97-AF65-F5344CB8AC3E}">
        <p14:creationId xmlns:p14="http://schemas.microsoft.com/office/powerpoint/2010/main" val="31865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bg/>
                                          </p:spTgt>
                                        </p:tgtEl>
                                        <p:attrNameLst>
                                          <p:attrName>style.visibility</p:attrName>
                                        </p:attrNameLst>
                                      </p:cBhvr>
                                      <p:to>
                                        <p:strVal val="visible"/>
                                      </p:to>
                                    </p:set>
                                    <p:animEffect transition="in" filter="fade">
                                      <p:cBhvr>
                                        <p:cTn id="23" dur="500"/>
                                        <p:tgtEl>
                                          <p:spTgt spid="3">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0" end="0"/>
                                            </p:txEl>
                                          </p:spTgt>
                                        </p:tgtEl>
                                        <p:attrNameLst>
                                          <p:attrName>style.visibility</p:attrName>
                                        </p:attrNameLst>
                                      </p:cBhvr>
                                      <p:to>
                                        <p:strVal val="visible"/>
                                      </p:to>
                                    </p:set>
                                    <p:animEffect transition="in" filter="fade">
                                      <p:cBhvr>
                                        <p:cTn id="26" dur="500"/>
                                        <p:tgtEl>
                                          <p:spTgt spid="3">
                                            <p:txEl>
                                              <p:pRg st="0" end="0"/>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animEffect transition="in" filter="fade">
                                      <p:cBhvr>
                                        <p:cTn id="29" dur="500"/>
                                        <p:tgtEl>
                                          <p:spTgt spid="3">
                                            <p:txEl>
                                              <p:pRg st="1" end="1"/>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Effect transition="in" filter="fade">
                                      <p:cBhvr>
                                        <p:cTn id="32" dur="500"/>
                                        <p:tgtEl>
                                          <p:spTgt spid="3">
                                            <p:txEl>
                                              <p:pRg st="2" end="2"/>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500"/>
                                        <p:tgtEl>
                                          <p:spTgt spid="3">
                                            <p:txEl>
                                              <p:pRg st="3" end="3"/>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visible"/>
                                      </p:to>
                                    </p:set>
                                    <p:animEffect transition="in" filter="fade">
                                      <p:cBhvr>
                                        <p:cTn id="5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3" grpId="0" build="p" animBg="1"/>
      <p:bldP spid="14" grpId="0" animBg="1"/>
      <p:bldP spid="15" grpId="0" animBg="1"/>
      <p:bldP spid="16" grpId="0" animBg="1"/>
      <p:bldP spid="12" grpId="0" animBg="1"/>
      <p:bldP spid="6" grpId="0" animBg="1"/>
      <p:bldP spid="17"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Try it Out</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9</a:t>
            </a:fld>
            <a:endParaRPr lang="en-US"/>
          </a:p>
        </p:txBody>
      </p:sp>
      <mc:AlternateContent xmlns:mc="http://schemas.openxmlformats.org/markup-compatibility/2006" xmlns:a14="http://schemas.microsoft.com/office/drawing/2010/main">
        <mc:Choice Requires="a14">
          <p:sp>
            <p:nvSpPr>
              <p:cNvPr id="6" name="TextBox 5"/>
              <p:cNvSpPr txBox="1"/>
              <p:nvPr/>
            </p:nvSpPr>
            <p:spPr>
              <a:xfrm>
                <a:off x="426370" y="1479490"/>
                <a:ext cx="6477000" cy="5206554"/>
              </a:xfrm>
              <a:prstGeom prst="rect">
                <a:avLst/>
              </a:prstGeom>
              <a:noFill/>
            </p:spPr>
            <p:txBody>
              <a:bodyPr wrap="square" rtlCol="0">
                <a:spAutoFit/>
              </a:bodyPr>
              <a:lstStyle/>
              <a:p>
                <a:pPr>
                  <a:spcBef>
                    <a:spcPts val="200"/>
                  </a:spcBef>
                </a:pPr>
                <a:r>
                  <a:rPr lang="en-US" sz="1600" dirty="0">
                    <a:latin typeface="Courier New" panose="02070309020205020404" pitchFamily="49" charset="0"/>
                    <a:cs typeface="Courier New" panose="02070309020205020404" pitchFamily="49" charset="0"/>
                  </a:rPr>
                  <a:t>PrimMST(Graph G) </a:t>
                </a:r>
              </a:p>
              <a:p>
                <a:pPr>
                  <a:spcBef>
                    <a:spcPts val="200"/>
                  </a:spcBef>
                </a:pPr>
                <a:r>
                  <a:rPr lang="en-US" sz="1600" dirty="0">
                    <a:latin typeface="Courier New" panose="02070309020205020404" pitchFamily="49" charset="0"/>
                    <a:cs typeface="Courier New" panose="02070309020205020404" pitchFamily="49" charset="0"/>
                  </a:rPr>
                  <a:t>  initialize distances to </a:t>
                </a:r>
                <a14:m>
                  <m:oMath xmlns:m="http://schemas.openxmlformats.org/officeDocument/2006/math">
                    <m:r>
                      <a:rPr lang="en-US" sz="1600" i="1">
                        <a:latin typeface="Cambria Math" panose="02040503050406030204" pitchFamily="18" charset="0"/>
                        <a:cs typeface="Courier New" panose="02070309020205020404" pitchFamily="49" charset="0"/>
                      </a:rPr>
                      <m:t>∞</m:t>
                    </m:r>
                  </m:oMath>
                </a14:m>
                <a:endParaRPr lang="en-US" sz="1600" dirty="0">
                  <a:latin typeface="Courier New" panose="02070309020205020404" pitchFamily="49" charset="0"/>
                  <a:cs typeface="Courier New" panose="02070309020205020404" pitchFamily="49" charset="0"/>
                </a:endParaRPr>
              </a:p>
              <a:p>
                <a:pPr>
                  <a:spcBef>
                    <a:spcPts val="200"/>
                  </a:spcBef>
                </a:pPr>
                <a:r>
                  <a:rPr lang="en-US" sz="1600" dirty="0">
                    <a:latin typeface="Courier New" panose="02070309020205020404" pitchFamily="49" charset="0"/>
                    <a:cs typeface="Courier New" panose="02070309020205020404" pitchFamily="49" charset="0"/>
                  </a:rPr>
                  <a:t>  mark source as distance 0</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  mark all vertices unprocessed</a:t>
                </a:r>
              </a:p>
              <a:p>
                <a:pPr>
                  <a:spcBef>
                    <a:spcPts val="200"/>
                  </a:spcBef>
                </a:pPr>
                <a:r>
                  <a:rPr lang="en-US" sz="1600" dirty="0">
                    <a:latin typeface="Courier New" panose="02070309020205020404" pitchFamily="49" charset="0"/>
                    <a:cs typeface="Courier New" panose="02070309020205020404" pitchFamily="49" charset="0"/>
                  </a:rPr>
                  <a:t>  foreach(edge (source, v) )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source,v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while(there are unprocessed vertices){</a:t>
                </a:r>
              </a:p>
              <a:p>
                <a:pPr>
                  <a:spcBef>
                    <a:spcPts val="200"/>
                  </a:spcBef>
                </a:pPr>
                <a:r>
                  <a:rPr lang="en-US" sz="1600" dirty="0">
                    <a:latin typeface="Courier New" panose="02070309020205020404" pitchFamily="49" charset="0"/>
                    <a:cs typeface="Courier New" panose="02070309020205020404" pitchFamily="49" charset="0"/>
                  </a:rPr>
                  <a:t>    let u be the closest unprocessed vertex</a:t>
                </a:r>
              </a:p>
              <a:p>
                <a:pPr>
                  <a:spcBef>
                    <a:spcPts val="200"/>
                  </a:spcBef>
                </a:pPr>
                <a:r>
                  <a:rPr lang="en-US" sz="1600" dirty="0">
                    <a:latin typeface="Courier New" panose="02070309020205020404" pitchFamily="49" charset="0"/>
                    <a:cs typeface="Courier New" panose="02070309020205020404" pitchFamily="49" charset="0"/>
                  </a:rPr>
                  <a:t>    add </a:t>
                </a:r>
                <a:r>
                  <a:rPr lang="en-US" sz="1600" dirty="0" err="1">
                    <a:latin typeface="Courier New" panose="02070309020205020404" pitchFamily="49" charset="0"/>
                    <a:cs typeface="Courier New" panose="02070309020205020404" pitchFamily="49" charset="0"/>
                  </a:rPr>
                  <a:t>u.bestEdge</a:t>
                </a:r>
                <a:r>
                  <a:rPr lang="en-US" sz="1600" dirty="0">
                    <a:latin typeface="Courier New" panose="02070309020205020404" pitchFamily="49" charset="0"/>
                    <a:cs typeface="Courier New" panose="02070309020205020404" pitchFamily="49" charset="0"/>
                  </a:rPr>
                  <a:t> to spanning tree</a:t>
                </a:r>
              </a:p>
              <a:p>
                <a:pPr>
                  <a:spcBef>
                    <a:spcPts val="200"/>
                  </a:spcBef>
                </a:pPr>
                <a:r>
                  <a:rPr lang="en-US" sz="1600" dirty="0">
                    <a:latin typeface="Courier New" panose="02070309020205020404" pitchFamily="49" charset="0"/>
                    <a:cs typeface="Courier New" panose="02070309020205020404" pitchFamily="49" charset="0"/>
                  </a:rPr>
                  <a:t>    foreach(edge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leaving u){</a:t>
                </a:r>
              </a:p>
              <a:p>
                <a:pPr>
                  <a:spcBef>
                    <a:spcPts val="200"/>
                  </a:spcBef>
                </a:pPr>
                <a:r>
                  <a:rPr lang="en-US" sz="1600" dirty="0">
                    <a:latin typeface="Courier New" panose="02070309020205020404" pitchFamily="49" charset="0"/>
                    <a:cs typeface="Courier New" panose="02070309020205020404" pitchFamily="49" charset="0"/>
                  </a:rPr>
                  <a:t>      if(weight(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 &lt;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&amp;&amp; v unprocessed ){</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v.dist</a:t>
                </a:r>
                <a:r>
                  <a:rPr lang="en-US" sz="1600" dirty="0">
                    <a:latin typeface="Courier New" panose="02070309020205020404" pitchFamily="49" charset="0"/>
                    <a:cs typeface="Courier New" panose="02070309020205020404" pitchFamily="49" charset="0"/>
                  </a:rPr>
                  <a:t> = weight(</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v.bestEdge</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u,v</a:t>
                </a:r>
                <a:r>
                  <a:rPr lang="en-US" sz="1600" dirty="0">
                    <a:latin typeface="Courier New" panose="02070309020205020404" pitchFamily="49" charset="0"/>
                    <a:cs typeface="Courier New" panose="02070309020205020404" pitchFamily="49" charset="0"/>
                  </a:rPr>
                  <a:t>)</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a:t>
                </a:r>
              </a:p>
              <a:p>
                <a:pPr>
                  <a:spcBef>
                    <a:spcPts val="200"/>
                  </a:spcBef>
                </a:pPr>
                <a:r>
                  <a:rPr lang="en-US" sz="1600" dirty="0">
                    <a:latin typeface="Courier New" panose="02070309020205020404" pitchFamily="49" charset="0"/>
                    <a:cs typeface="Courier New" panose="02070309020205020404" pitchFamily="49" charset="0"/>
                  </a:rPr>
                  <a:t>    mark u as processed</a:t>
                </a:r>
              </a:p>
              <a:p>
                <a:pPr>
                  <a:spcBef>
                    <a:spcPts val="200"/>
                  </a:spcBef>
                </a:pPr>
                <a:r>
                  <a:rPr lang="en-US" sz="1600" dirty="0">
                    <a:latin typeface="Courier New" panose="02070309020205020404" pitchFamily="49" charset="0"/>
                    <a:cs typeface="Courier New" panose="02070309020205020404" pitchFamily="49" charset="0"/>
                  </a:rPr>
                  <a:t>  }</a:t>
                </a:r>
                <a:endParaRPr lang="en-US" sz="1600" dirty="0"/>
              </a:p>
            </p:txBody>
          </p:sp>
        </mc:Choice>
        <mc:Fallback xmlns="">
          <p:sp>
            <p:nvSpPr>
              <p:cNvPr id="6" name="TextBox 5"/>
              <p:cNvSpPr txBox="1">
                <a:spLocks noRot="1" noChangeAspect="1" noMove="1" noResize="1" noEditPoints="1" noAdjustHandles="1" noChangeArrowheads="1" noChangeShapeType="1" noTextEdit="1"/>
              </p:cNvSpPr>
              <p:nvPr/>
            </p:nvSpPr>
            <p:spPr>
              <a:xfrm>
                <a:off x="426370" y="1479490"/>
                <a:ext cx="6477000" cy="5206554"/>
              </a:xfrm>
              <a:prstGeom prst="rect">
                <a:avLst/>
              </a:prstGeom>
              <a:blipFill>
                <a:blip r:embed="rId2"/>
                <a:stretch>
                  <a:fillRect l="-391" b="-487"/>
                </a:stretch>
              </a:blipFill>
            </p:spPr>
            <p:txBody>
              <a:bodyPr/>
              <a:lstStyle/>
              <a:p>
                <a:r>
                  <a:rPr lang="en-US">
                    <a:noFill/>
                  </a:rPr>
                  <a:t> </a:t>
                </a:r>
              </a:p>
            </p:txBody>
          </p:sp>
        </mc:Fallback>
      </mc:AlternateContent>
      <p:sp>
        <p:nvSpPr>
          <p:cNvPr id="7" name="Oval 6"/>
          <p:cNvSpPr/>
          <p:nvPr/>
        </p:nvSpPr>
        <p:spPr>
          <a:xfrm>
            <a:off x="7204647" y="213313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a:t>
            </a:r>
          </a:p>
        </p:txBody>
      </p:sp>
      <p:sp>
        <p:nvSpPr>
          <p:cNvPr id="8" name="Oval 7"/>
          <p:cNvSpPr/>
          <p:nvPr/>
        </p:nvSpPr>
        <p:spPr>
          <a:xfrm>
            <a:off x="9115073" y="1077779"/>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B</a:t>
            </a:r>
          </a:p>
        </p:txBody>
      </p:sp>
      <p:sp>
        <p:nvSpPr>
          <p:cNvPr id="9" name="Oval 8"/>
          <p:cNvSpPr/>
          <p:nvPr/>
        </p:nvSpPr>
        <p:spPr>
          <a:xfrm>
            <a:off x="8507650" y="30377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a:t>
            </a:r>
          </a:p>
        </p:txBody>
      </p:sp>
      <p:sp>
        <p:nvSpPr>
          <p:cNvPr id="10" name="Oval 9"/>
          <p:cNvSpPr/>
          <p:nvPr/>
        </p:nvSpPr>
        <p:spPr>
          <a:xfrm>
            <a:off x="10547393" y="2832648"/>
            <a:ext cx="388722" cy="380422"/>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F</a:t>
            </a:r>
          </a:p>
        </p:txBody>
      </p:sp>
      <p:sp>
        <p:nvSpPr>
          <p:cNvPr id="11" name="Oval 10"/>
          <p:cNvSpPr/>
          <p:nvPr/>
        </p:nvSpPr>
        <p:spPr>
          <a:xfrm>
            <a:off x="10834878" y="1327123"/>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a:t>
            </a:r>
          </a:p>
        </p:txBody>
      </p:sp>
      <p:sp>
        <p:nvSpPr>
          <p:cNvPr id="12" name="Oval 11"/>
          <p:cNvSpPr/>
          <p:nvPr/>
        </p:nvSpPr>
        <p:spPr>
          <a:xfrm>
            <a:off x="8617139" y="1952798"/>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t>
            </a:r>
          </a:p>
        </p:txBody>
      </p:sp>
      <p:cxnSp>
        <p:nvCxnSpPr>
          <p:cNvPr id="13" name="Straight Connector 12"/>
          <p:cNvCxnSpPr>
            <a:cxnSpLocks/>
          </p:cNvCxnSpPr>
          <p:nvPr/>
        </p:nvCxnSpPr>
        <p:spPr>
          <a:xfrm flipH="1">
            <a:off x="7448550" y="1264738"/>
            <a:ext cx="1666523" cy="95648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7" idx="5"/>
            <a:endCxn id="9" idx="2"/>
          </p:cNvCxnSpPr>
          <p:nvPr/>
        </p:nvCxnSpPr>
        <p:spPr>
          <a:xfrm>
            <a:off x="7448550" y="2371832"/>
            <a:ext cx="1059100" cy="80571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cxnSpLocks/>
            <a:stCxn id="9" idx="0"/>
            <a:endCxn id="12" idx="4"/>
          </p:cNvCxnSpPr>
          <p:nvPr/>
        </p:nvCxnSpPr>
        <p:spPr>
          <a:xfrm flipV="1">
            <a:off x="8650525" y="2232447"/>
            <a:ext cx="109489" cy="8052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2" idx="2"/>
            <a:endCxn id="7" idx="6"/>
          </p:cNvCxnSpPr>
          <p:nvPr/>
        </p:nvCxnSpPr>
        <p:spPr>
          <a:xfrm flipH="1">
            <a:off x="7490397" y="2092623"/>
            <a:ext cx="1126742" cy="18033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12" idx="7"/>
            <a:endCxn id="11" idx="2"/>
          </p:cNvCxnSpPr>
          <p:nvPr/>
        </p:nvCxnSpPr>
        <p:spPr>
          <a:xfrm flipV="1">
            <a:off x="8861042" y="1466948"/>
            <a:ext cx="1973836" cy="52680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1" idx="4"/>
            <a:endCxn id="10" idx="0"/>
          </p:cNvCxnSpPr>
          <p:nvPr/>
        </p:nvCxnSpPr>
        <p:spPr>
          <a:xfrm flipH="1">
            <a:off x="10741754" y="1606772"/>
            <a:ext cx="235999" cy="12258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0" idx="3"/>
            <a:endCxn id="9" idx="6"/>
          </p:cNvCxnSpPr>
          <p:nvPr/>
        </p:nvCxnSpPr>
        <p:spPr>
          <a:xfrm flipH="1">
            <a:off x="8793400" y="3157358"/>
            <a:ext cx="1810920" cy="2019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cxnSpLocks/>
            <a:stCxn id="11" idx="2"/>
            <a:endCxn id="8" idx="6"/>
          </p:cNvCxnSpPr>
          <p:nvPr/>
        </p:nvCxnSpPr>
        <p:spPr>
          <a:xfrm flipH="1" flipV="1">
            <a:off x="9400823" y="1217604"/>
            <a:ext cx="1434055" cy="24934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11" idx="3"/>
            <a:endCxn id="9" idx="7"/>
          </p:cNvCxnSpPr>
          <p:nvPr/>
        </p:nvCxnSpPr>
        <p:spPr>
          <a:xfrm flipH="1">
            <a:off x="8751553" y="1565818"/>
            <a:ext cx="2125172" cy="151285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cxnSpLocks/>
            <a:stCxn id="8" idx="4"/>
            <a:endCxn id="10" idx="2"/>
          </p:cNvCxnSpPr>
          <p:nvPr/>
        </p:nvCxnSpPr>
        <p:spPr>
          <a:xfrm>
            <a:off x="9257948" y="1357428"/>
            <a:ext cx="1289445" cy="166543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499288" y="457803"/>
            <a:ext cx="534408" cy="369332"/>
          </a:xfrm>
          <a:prstGeom prst="rect">
            <a:avLst/>
          </a:prstGeom>
          <a:noFill/>
        </p:spPr>
        <p:txBody>
          <a:bodyPr wrap="square" rtlCol="0">
            <a:spAutoFit/>
          </a:bodyPr>
          <a:lstStyle/>
          <a:p>
            <a:r>
              <a:rPr lang="en-US" dirty="0"/>
              <a:t>50</a:t>
            </a:r>
          </a:p>
        </p:txBody>
      </p:sp>
      <p:sp>
        <p:nvSpPr>
          <p:cNvPr id="24" name="TextBox 23"/>
          <p:cNvSpPr txBox="1"/>
          <p:nvPr/>
        </p:nvSpPr>
        <p:spPr>
          <a:xfrm>
            <a:off x="9482200" y="840373"/>
            <a:ext cx="317944" cy="369667"/>
          </a:xfrm>
          <a:prstGeom prst="rect">
            <a:avLst/>
          </a:prstGeom>
          <a:noFill/>
        </p:spPr>
        <p:txBody>
          <a:bodyPr wrap="square" rtlCol="0">
            <a:spAutoFit/>
          </a:bodyPr>
          <a:lstStyle/>
          <a:p>
            <a:r>
              <a:rPr lang="en-US" dirty="0"/>
              <a:t>6</a:t>
            </a:r>
          </a:p>
        </p:txBody>
      </p:sp>
      <p:sp>
        <p:nvSpPr>
          <p:cNvPr id="25" name="TextBox 24"/>
          <p:cNvSpPr txBox="1"/>
          <p:nvPr/>
        </p:nvSpPr>
        <p:spPr>
          <a:xfrm>
            <a:off x="9342879" y="1315425"/>
            <a:ext cx="317944" cy="369667"/>
          </a:xfrm>
          <a:prstGeom prst="rect">
            <a:avLst/>
          </a:prstGeom>
          <a:noFill/>
        </p:spPr>
        <p:txBody>
          <a:bodyPr wrap="square" rtlCol="0">
            <a:spAutoFit/>
          </a:bodyPr>
          <a:lstStyle/>
          <a:p>
            <a:r>
              <a:rPr lang="en-US" dirty="0"/>
              <a:t>3</a:t>
            </a:r>
          </a:p>
        </p:txBody>
      </p:sp>
      <p:sp>
        <p:nvSpPr>
          <p:cNvPr id="26" name="TextBox 25"/>
          <p:cNvSpPr txBox="1"/>
          <p:nvPr/>
        </p:nvSpPr>
        <p:spPr>
          <a:xfrm>
            <a:off x="7997348" y="1880736"/>
            <a:ext cx="317944" cy="369667"/>
          </a:xfrm>
          <a:prstGeom prst="rect">
            <a:avLst/>
          </a:prstGeom>
          <a:noFill/>
        </p:spPr>
        <p:txBody>
          <a:bodyPr wrap="square" rtlCol="0">
            <a:spAutoFit/>
          </a:bodyPr>
          <a:lstStyle/>
          <a:p>
            <a:r>
              <a:rPr lang="en-US" dirty="0"/>
              <a:t>4</a:t>
            </a:r>
          </a:p>
        </p:txBody>
      </p:sp>
      <p:sp>
        <p:nvSpPr>
          <p:cNvPr id="27" name="TextBox 26"/>
          <p:cNvSpPr txBox="1"/>
          <p:nvPr/>
        </p:nvSpPr>
        <p:spPr>
          <a:xfrm>
            <a:off x="7750239" y="2774690"/>
            <a:ext cx="317944" cy="369667"/>
          </a:xfrm>
          <a:prstGeom prst="rect">
            <a:avLst/>
          </a:prstGeom>
          <a:noFill/>
        </p:spPr>
        <p:txBody>
          <a:bodyPr wrap="square" rtlCol="0">
            <a:spAutoFit/>
          </a:bodyPr>
          <a:lstStyle/>
          <a:p>
            <a:r>
              <a:rPr lang="en-US" dirty="0"/>
              <a:t>7</a:t>
            </a:r>
          </a:p>
        </p:txBody>
      </p:sp>
      <p:sp>
        <p:nvSpPr>
          <p:cNvPr id="28" name="TextBox 27"/>
          <p:cNvSpPr txBox="1"/>
          <p:nvPr/>
        </p:nvSpPr>
        <p:spPr>
          <a:xfrm>
            <a:off x="8436809" y="2376237"/>
            <a:ext cx="317944" cy="369667"/>
          </a:xfrm>
          <a:prstGeom prst="rect">
            <a:avLst/>
          </a:prstGeom>
          <a:noFill/>
        </p:spPr>
        <p:txBody>
          <a:bodyPr wrap="square" rtlCol="0">
            <a:spAutoFit/>
          </a:bodyPr>
          <a:lstStyle/>
          <a:p>
            <a:r>
              <a:rPr lang="en-US" dirty="0"/>
              <a:t>2</a:t>
            </a:r>
          </a:p>
        </p:txBody>
      </p:sp>
      <p:sp>
        <p:nvSpPr>
          <p:cNvPr id="29" name="TextBox 28"/>
          <p:cNvSpPr txBox="1"/>
          <p:nvPr/>
        </p:nvSpPr>
        <p:spPr>
          <a:xfrm>
            <a:off x="9482200" y="3219551"/>
            <a:ext cx="317944" cy="369667"/>
          </a:xfrm>
          <a:prstGeom prst="rect">
            <a:avLst/>
          </a:prstGeom>
          <a:noFill/>
        </p:spPr>
        <p:txBody>
          <a:bodyPr wrap="square" rtlCol="0">
            <a:spAutoFit/>
          </a:bodyPr>
          <a:lstStyle/>
          <a:p>
            <a:r>
              <a:rPr lang="en-US" dirty="0"/>
              <a:t>8</a:t>
            </a:r>
          </a:p>
        </p:txBody>
      </p:sp>
      <p:sp>
        <p:nvSpPr>
          <p:cNvPr id="30" name="TextBox 29"/>
          <p:cNvSpPr txBox="1"/>
          <p:nvPr/>
        </p:nvSpPr>
        <p:spPr>
          <a:xfrm>
            <a:off x="11016410" y="2191493"/>
            <a:ext cx="317944" cy="369667"/>
          </a:xfrm>
          <a:prstGeom prst="rect">
            <a:avLst/>
          </a:prstGeom>
          <a:noFill/>
        </p:spPr>
        <p:txBody>
          <a:bodyPr wrap="square" rtlCol="0">
            <a:spAutoFit/>
          </a:bodyPr>
          <a:lstStyle/>
          <a:p>
            <a:r>
              <a:rPr lang="en-US" dirty="0"/>
              <a:t>9</a:t>
            </a:r>
          </a:p>
        </p:txBody>
      </p:sp>
      <p:sp>
        <p:nvSpPr>
          <p:cNvPr id="31" name="TextBox 30"/>
          <p:cNvSpPr txBox="1"/>
          <p:nvPr/>
        </p:nvSpPr>
        <p:spPr>
          <a:xfrm>
            <a:off x="8968623" y="1904122"/>
            <a:ext cx="405270" cy="369332"/>
          </a:xfrm>
          <a:prstGeom prst="rect">
            <a:avLst/>
          </a:prstGeom>
          <a:noFill/>
        </p:spPr>
        <p:txBody>
          <a:bodyPr wrap="square" rtlCol="0">
            <a:spAutoFit/>
          </a:bodyPr>
          <a:lstStyle/>
          <a:p>
            <a:r>
              <a:rPr lang="en-US" dirty="0"/>
              <a:t>5</a:t>
            </a:r>
          </a:p>
        </p:txBody>
      </p:sp>
      <p:sp>
        <p:nvSpPr>
          <p:cNvPr id="32" name="TextBox 31"/>
          <p:cNvSpPr txBox="1"/>
          <p:nvPr/>
        </p:nvSpPr>
        <p:spPr>
          <a:xfrm>
            <a:off x="8817232" y="2579936"/>
            <a:ext cx="317944" cy="369667"/>
          </a:xfrm>
          <a:prstGeom prst="rect">
            <a:avLst/>
          </a:prstGeom>
          <a:noFill/>
        </p:spPr>
        <p:txBody>
          <a:bodyPr wrap="square" rtlCol="0">
            <a:spAutoFit/>
          </a:bodyPr>
          <a:lstStyle/>
          <a:p>
            <a:r>
              <a:rPr lang="en-US" dirty="0"/>
              <a:t>7</a:t>
            </a:r>
          </a:p>
        </p:txBody>
      </p:sp>
      <p:graphicFrame>
        <p:nvGraphicFramePr>
          <p:cNvPr id="34" name="Table 33"/>
          <p:cNvGraphicFramePr>
            <a:graphicFrameLocks noGrp="1"/>
          </p:cNvGraphicFramePr>
          <p:nvPr/>
        </p:nvGraphicFramePr>
        <p:xfrm>
          <a:off x="7064689" y="3586554"/>
          <a:ext cx="4672267" cy="2966720"/>
        </p:xfrm>
        <a:graphic>
          <a:graphicData uri="http://schemas.openxmlformats.org/drawingml/2006/table">
            <a:tbl>
              <a:tblPr firstRow="1" bandRow="1">
                <a:tableStyleId>{5C22544A-7EE6-4342-B048-85BDC9FD1C3A}</a:tableStyleId>
              </a:tblPr>
              <a:tblGrid>
                <a:gridCol w="862267">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tblGrid>
              <a:tr h="370840">
                <a:tc>
                  <a:txBody>
                    <a:bodyPr/>
                    <a:lstStyle/>
                    <a:p>
                      <a:r>
                        <a:rPr lang="en-US" dirty="0">
                          <a:solidFill>
                            <a:schemeClr val="bg1"/>
                          </a:solidFill>
                        </a:rPr>
                        <a:t>Vertex</a:t>
                      </a:r>
                    </a:p>
                  </a:txBody>
                  <a:tcPr>
                    <a:solidFill>
                      <a:schemeClr val="accent1"/>
                    </a:solidFill>
                  </a:tcPr>
                </a:tc>
                <a:tc>
                  <a:txBody>
                    <a:bodyPr/>
                    <a:lstStyle/>
                    <a:p>
                      <a:r>
                        <a:rPr lang="en-US" dirty="0"/>
                        <a:t>Distance</a:t>
                      </a:r>
                    </a:p>
                  </a:txBody>
                  <a:tcPr/>
                </a:tc>
                <a:tc>
                  <a:txBody>
                    <a:bodyPr/>
                    <a:lstStyle/>
                    <a:p>
                      <a:r>
                        <a:rPr lang="en-US" dirty="0"/>
                        <a:t>Best Edge</a:t>
                      </a:r>
                    </a:p>
                  </a:txBody>
                  <a:tcPr/>
                </a:tc>
                <a:tc>
                  <a:txBody>
                    <a:bodyPr/>
                    <a:lstStyle/>
                    <a:p>
                      <a:r>
                        <a:rPr lang="en-US" dirty="0"/>
                        <a:t>Processed</a:t>
                      </a:r>
                    </a:p>
                  </a:txBody>
                  <a:tcPr/>
                </a:tc>
                <a:extLst>
                  <a:ext uri="{0D108BD9-81ED-4DB2-BD59-A6C34878D82A}">
                    <a16:rowId xmlns:a16="http://schemas.microsoft.com/office/drawing/2014/main" val="10000"/>
                  </a:ext>
                </a:extLst>
              </a:tr>
              <a:tr h="370840">
                <a:tc>
                  <a:txBody>
                    <a:bodyPr/>
                    <a:lstStyle/>
                    <a:p>
                      <a:r>
                        <a:rPr lang="en-US" dirty="0"/>
                        <a:t>A</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r>
                        <a:rPr lang="en-US" dirty="0"/>
                        <a:t>B</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r>
                        <a:rPr lang="en-US" dirty="0"/>
                        <a:t>C</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r>
                        <a:rPr lang="en-US" dirty="0"/>
                        <a:t>D</a:t>
                      </a:r>
                    </a:p>
                  </a:txBody>
                  <a:tcPr/>
                </a:tc>
                <a:tc>
                  <a:txBody>
                    <a:bodyPr/>
                    <a:lstStyle/>
                    <a:p>
                      <a:endParaRPr lang="en-US" dirty="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r>
                        <a:rPr lang="en-US" dirty="0"/>
                        <a:t>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0005"/>
                  </a:ext>
                </a:extLst>
              </a:tr>
              <a:tr h="370840">
                <a:tc>
                  <a:txBody>
                    <a:bodyPr/>
                    <a:lstStyle/>
                    <a:p>
                      <a:r>
                        <a:rPr lang="en-US" dirty="0"/>
                        <a:t>F</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6"/>
                  </a:ext>
                </a:extLst>
              </a:tr>
              <a:tr h="370840">
                <a:tc>
                  <a:txBody>
                    <a:bodyPr/>
                    <a:lstStyle/>
                    <a:p>
                      <a:r>
                        <a:rPr lang="en-US" dirty="0"/>
                        <a:t>G</a:t>
                      </a:r>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105797843"/>
                  </a:ext>
                </a:extLst>
              </a:tr>
            </a:tbl>
          </a:graphicData>
        </a:graphic>
      </p:graphicFrame>
      <p:sp>
        <p:nvSpPr>
          <p:cNvPr id="47" name="Oval 46">
            <a:extLst>
              <a:ext uri="{FF2B5EF4-FFF2-40B4-BE49-F238E27FC236}">
                <a16:creationId xmlns:a16="http://schemas.microsoft.com/office/drawing/2014/main" id="{634C006E-6A19-4FDB-A0C9-EE9701E3B614}"/>
              </a:ext>
            </a:extLst>
          </p:cNvPr>
          <p:cNvSpPr/>
          <p:nvPr/>
        </p:nvSpPr>
        <p:spPr>
          <a:xfrm>
            <a:off x="7900311" y="419417"/>
            <a:ext cx="285750" cy="279649"/>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G</a:t>
            </a:r>
          </a:p>
        </p:txBody>
      </p:sp>
      <p:cxnSp>
        <p:nvCxnSpPr>
          <p:cNvPr id="48" name="Straight Connector 47">
            <a:extLst>
              <a:ext uri="{FF2B5EF4-FFF2-40B4-BE49-F238E27FC236}">
                <a16:creationId xmlns:a16="http://schemas.microsoft.com/office/drawing/2014/main" id="{C6ED3B5E-B60D-451E-BC34-825E05362B47}"/>
              </a:ext>
            </a:extLst>
          </p:cNvPr>
          <p:cNvCxnSpPr>
            <a:cxnSpLocks/>
            <a:stCxn id="8" idx="1"/>
            <a:endCxn id="47" idx="5"/>
          </p:cNvCxnSpPr>
          <p:nvPr/>
        </p:nvCxnSpPr>
        <p:spPr>
          <a:xfrm flipH="1" flipV="1">
            <a:off x="8144214" y="658112"/>
            <a:ext cx="1012706" cy="46062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D37B693-82C5-4A12-B222-B4D4AFC73A40}"/>
              </a:ext>
            </a:extLst>
          </p:cNvPr>
          <p:cNvSpPr txBox="1"/>
          <p:nvPr/>
        </p:nvSpPr>
        <p:spPr>
          <a:xfrm>
            <a:off x="8081843" y="1272813"/>
            <a:ext cx="534408" cy="369332"/>
          </a:xfrm>
          <a:prstGeom prst="rect">
            <a:avLst/>
          </a:prstGeom>
          <a:noFill/>
        </p:spPr>
        <p:txBody>
          <a:bodyPr wrap="square" rtlCol="0">
            <a:spAutoFit/>
          </a:bodyPr>
          <a:lstStyle/>
          <a:p>
            <a:r>
              <a:rPr lang="en-US" dirty="0"/>
              <a:t>2</a:t>
            </a:r>
          </a:p>
        </p:txBody>
      </p:sp>
    </p:spTree>
    <p:extLst>
      <p:ext uri="{BB962C8B-B14F-4D97-AF65-F5344CB8AC3E}">
        <p14:creationId xmlns:p14="http://schemas.microsoft.com/office/powerpoint/2010/main" val="27524610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2">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2711</TotalTime>
  <Words>3861</Words>
  <Application>Microsoft Macintosh PowerPoint</Application>
  <PresentationFormat>Widescreen</PresentationFormat>
  <Paragraphs>882</Paragraphs>
  <Slides>33</Slides>
  <Notes>5</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vt:lpstr>
      <vt:lpstr>Calibri</vt:lpstr>
      <vt:lpstr>Cambria Math</vt:lpstr>
      <vt:lpstr>Courier New</vt:lpstr>
      <vt:lpstr>Segoe UI</vt:lpstr>
      <vt:lpstr>Segoe UI Historic</vt:lpstr>
      <vt:lpstr>Segoe UI Light</vt:lpstr>
      <vt:lpstr>Segoe UI Semibold</vt:lpstr>
      <vt:lpstr>Segoe UI Semilight</vt:lpstr>
      <vt:lpstr>Tw Cen MT</vt:lpstr>
      <vt:lpstr>Wingdings 3</vt:lpstr>
      <vt:lpstr>Integral</vt:lpstr>
      <vt:lpstr>Lecture 17: Minimum Spanning Trees</vt:lpstr>
      <vt:lpstr>Administrivia</vt:lpstr>
      <vt:lpstr>Minimum Spanning Trees</vt:lpstr>
      <vt:lpstr>Minimum Spanning Trees</vt:lpstr>
      <vt:lpstr>MST Problem</vt:lpstr>
      <vt:lpstr>Shortest Path vs Minimum Spanning</vt:lpstr>
      <vt:lpstr>Finding an MST </vt:lpstr>
      <vt:lpstr>Prim’s Algorithm</vt:lpstr>
      <vt:lpstr>Try it Out</vt:lpstr>
      <vt:lpstr>Try it Out</vt:lpstr>
      <vt:lpstr>A different Approach </vt:lpstr>
      <vt:lpstr>Kruskal’s Algorithm</vt:lpstr>
      <vt:lpstr>Try It Out</vt:lpstr>
      <vt:lpstr>Try It Out</vt:lpstr>
      <vt:lpstr>Prim’s vs Kruskal’s</vt:lpstr>
      <vt:lpstr>Kruskal’s Implementation</vt:lpstr>
      <vt:lpstr>Disjoint Sets</vt:lpstr>
      <vt:lpstr>A new ADT</vt:lpstr>
      <vt:lpstr>Disjoint sets implementation</vt:lpstr>
      <vt:lpstr>Implementing Disjoint-Sets with Dictionaries</vt:lpstr>
      <vt:lpstr>A better idea</vt:lpstr>
      <vt:lpstr>The Real Implementation</vt:lpstr>
      <vt:lpstr>Implement makeSet(x)</vt:lpstr>
      <vt:lpstr>Implement union(x, y)</vt:lpstr>
      <vt:lpstr>Implement union(x, y)</vt:lpstr>
      <vt:lpstr>Implement union(x, y)</vt:lpstr>
      <vt:lpstr>Implement union(x, y)</vt:lpstr>
      <vt:lpstr>Implement findSet(x)</vt:lpstr>
      <vt:lpstr>Appendix: MST Properties, Another MST Application</vt:lpstr>
      <vt:lpstr>Why do all of these MST Algorithms Work?</vt:lpstr>
      <vt:lpstr>One More MST application </vt:lpstr>
      <vt:lpstr>MSTs and MBSTs</vt:lpstr>
      <vt:lpstr>Finding MBSTs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Zachary Chun</cp:lastModifiedBy>
  <cp:revision>102</cp:revision>
  <dcterms:created xsi:type="dcterms:W3CDTF">2018-03-22T00:41:11Z</dcterms:created>
  <dcterms:modified xsi:type="dcterms:W3CDTF">2020-05-12T05:31:44Z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