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595" r:id="rId3"/>
    <p:sldId id="264" r:id="rId4"/>
    <p:sldId id="285" r:id="rId5"/>
    <p:sldId id="282" r:id="rId6"/>
    <p:sldId id="580" r:id="rId7"/>
    <p:sldId id="581" r:id="rId8"/>
    <p:sldId id="587" r:id="rId9"/>
    <p:sldId id="588" r:id="rId10"/>
    <p:sldId id="589" r:id="rId11"/>
    <p:sldId id="584" r:id="rId12"/>
    <p:sldId id="590" r:id="rId13"/>
    <p:sldId id="591" r:id="rId14"/>
    <p:sldId id="592" r:id="rId15"/>
    <p:sldId id="594" r:id="rId16"/>
    <p:sldId id="593" r:id="rId17"/>
    <p:sldId id="278" r:id="rId18"/>
    <p:sldId id="292" r:id="rId19"/>
    <p:sldId id="279" r:id="rId20"/>
    <p:sldId id="268" r:id="rId21"/>
    <p:sldId id="370" r:id="rId22"/>
    <p:sldId id="271" r:id="rId23"/>
    <p:sldId id="272" r:id="rId24"/>
    <p:sldId id="270" r:id="rId25"/>
    <p:sldId id="596" r:id="rId26"/>
    <p:sldId id="598" r:id="rId27"/>
    <p:sldId id="273" r:id="rId28"/>
    <p:sldId id="603" r:id="rId29"/>
    <p:sldId id="597" r:id="rId30"/>
    <p:sldId id="274" r:id="rId31"/>
    <p:sldId id="344" r:id="rId32"/>
    <p:sldId id="393" r:id="rId33"/>
    <p:sldId id="394" r:id="rId34"/>
    <p:sldId id="395" r:id="rId35"/>
    <p:sldId id="396" r:id="rId36"/>
    <p:sldId id="397" r:id="rId37"/>
    <p:sldId id="398" r:id="rId38"/>
    <p:sldId id="399" r:id="rId39"/>
    <p:sldId id="381" r:id="rId40"/>
    <p:sldId id="384" r:id="rId41"/>
    <p:sldId id="599" r:id="rId42"/>
    <p:sldId id="600" r:id="rId43"/>
    <p:sldId id="605" r:id="rId44"/>
    <p:sldId id="601" r:id="rId45"/>
    <p:sldId id="388" r:id="rId46"/>
    <p:sldId id="417" r:id="rId47"/>
    <p:sldId id="443" r:id="rId48"/>
    <p:sldId id="442" r:id="rId4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A48DD3"/>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3" autoAdjust="0"/>
    <p:restoredTop sz="94674"/>
  </p:normalViewPr>
  <p:slideViewPr>
    <p:cSldViewPr snapToGrid="0">
      <p:cViewPr varScale="1">
        <p:scale>
          <a:sx n="78" d="100"/>
          <a:sy n="78" d="100"/>
        </p:scale>
        <p:origin x="17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7B039C0-3498-47FE-8135-4C15D7A3C6EF}" type="datetimeFigureOut">
              <a:rPr lang="en-US" smtClean="0"/>
              <a:t>5/4/20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ECFBE22-F77C-4FB1-B0A4-1AC46F51197D}" type="slidenum">
              <a:rPr lang="en-US" smtClean="0"/>
              <a:t>‹#›</a:t>
            </a:fld>
            <a:endParaRPr lang="en-US"/>
          </a:p>
        </p:txBody>
      </p:sp>
    </p:spTree>
    <p:extLst>
      <p:ext uri="{BB962C8B-B14F-4D97-AF65-F5344CB8AC3E}">
        <p14:creationId xmlns:p14="http://schemas.microsoft.com/office/powerpoint/2010/main" val="50013831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4:45:07.995"/>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0:28.972"/>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0:34.318"/>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0:46.658"/>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08.685"/>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08.686"/>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08.687"/>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08.688"/>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08.689"/>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08.690"/>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29.205"/>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4:45:07.996"/>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29.206"/>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29.207"/>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29.208"/>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29.209"/>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29.210"/>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3.461"/>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3.462"/>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3.463"/>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3.464"/>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3.465"/>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4:45:07.997"/>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3.466"/>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6.275"/>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6.276"/>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6.277"/>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6.278"/>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6.279"/>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6.280"/>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8.921"/>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8.922"/>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8.923"/>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4:45:07.998"/>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8.924"/>
    </inkml:context>
    <inkml:brush xml:id="br0">
      <inkml:brushProperty name="width" value="0.05" units="cm"/>
      <inkml:brushProperty name="height" value="0.05" units="cm"/>
      <inkml:brushProperty name="color" value="#FFFFFF"/>
    </inkml:brush>
  </inkml:definitions>
  <inkml:trace contextRef="#ctx0" brushRef="#br0">115 15 24575,'0'15'0,"0"0"0,-6-1 0,4 1 0,-11-7 0,11 5 0,-11-11 0,5 4 0,-1 1 0,-4-5 0,5 4 0,-7-6 0,0 0 0,7 7 0,8-12 0,8 10 0,0-19 0,5 13 0,-5-6 0,7 0 0,0 6 0,0-6 0,-1 7 0,-6-6 0,5 4 0,-4-5 0,-1 1 0,5 4 0,-5-5 0,0 14 0,-1 1 0,-14 0 0,6 5 0,-6-5 0,0 1 0,-1 4 0,-7-12 0,0 6 0,7-1 0,-5-4 0,4 5 0,-5-7 0,-1 0 0,0 0 0,0 0 0,0 0 0,7-7 0,8-1 0,8-7 0,7 7 0,-1 1 0,1 7 0,0-7 0,-1 6 0,1-6 0,0 7 0,0 0 0,-1 0 0,1 0 0,0 0 0,-1 0 0,1-7 0,-7-1 0,-1-7 0,-7 0 0,0 1 0,6 5 0,2 3 0,1 12 0,-9 2 0,-9 1 0,-6 4 0,1-12 0,5 12 0,-4-11 0,11 11 0,-11-11 0,11 11 0,-11-12 0,12 12 0,-13-4 0,13 5 0,-6 1 0,7 0 0,0-1 0,0 1 0,0 0 0,0 0 0,0 7 0,0-5 0,0 5 0,0-7 0,0-1 0,0 1 0,7-7 0,-6-8 0,13-16 0,-12-8 0,12-8 0,-12 7 0,12-5 0,-6 13 0,1-5 0,4 7 0,-11 0 0,11 0 0,-12 0 0,12 0 0,-11 0 0,4 1 0,1 5 0,-5-4 0,4 5 0,-6-7 0,0 0 0,-6 13 0,-3 4 0,-6 6 0,1 5 0,-1-11 0,0 11 0,0-5 0,0 0 0,0 5 0,0-11 0,0 4 0,7 1 0,-5-5 0,5 4 0,-7-6 0,0 0 0,7 7 0,-6-6 0,6 6 0,0-1 0,8-11 0,1 4 0,12-8 0,-11 3 0,5 6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8.925"/>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2:38.926"/>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4:45:07.999"/>
    </inkml:context>
    <inkml:brush xml:id="br0">
      <inkml:brushProperty name="width" value="0.05" units="cm"/>
      <inkml:brushProperty name="height" value="0.05" units="cm"/>
      <inkml:brushProperty name="color" value="#FFFFFF"/>
    </inkml:brush>
  </inkml:definitions>
  <inkml:trace contextRef="#ctx0" brushRef="#br0">1 1 24575,'0'14'0,"0"1"0,0 0 0,0 7 0,0 11 0,0 1 0,0 7 0,0-17 0,0 6 0,0-13 0,0 5 0,0-20 0,0-4 0,0-13 0,0 0 0,0 0 0,0 1 0,0-1 0,0 0 0,0 0 0,6 7 0,-4-6 0,4 6 0,-6-7 0,0 0 0,7 7 0,-6-5 0,6 5 0,-7 6 0,0 3 0,0 14 0,0 0 0,0 0 0,0-1 0,0 1 0,0 0 0,0-1 0,0 1 0,0 0 0,0-14 0,0-9 0,0-9 0,7 3 0,-6 0 0,6 6 0,-1-7 0,-4 0 0,4 0 0,-6 1 0,0-1 0,7 0 0,-5 0 0,11 7 0,-5 1 0,7 7 0,-1 0 0,1 7 0,-7 1 0,-1 6 0,-1 1 0,2 0 0,1 0 0,4-7 0,-12 5 0,6-5 0,-7 7 0,0-14 0,0-9 0,0-9 0,0-4 0,0 6 0,0 0 0,0 0 0,-7 7 0,-1 1 0,0 14 0,1 1 0,0 0 0,6 5 0,-6-5 0,1 7 0,4 0 0,-5 0 0,7-1 0,-6 1 0,4 0 0,-5-1 0,7 1 0,0 0 0,0 0 0,0-1 0,0 1 0,0-14 0,0-9 0,0-8 0,0-6 0,0 7 0,0 0 0,0 14 0,0 16 0,0 4 0,0 9 0,0-13 0,0-13 0,0-18 0,0-3 0,0-17 0,0 19 0,0-6 0,0 8 0,0 0 0,0 1 0,0 12 0,0 10 0,0 8 0,0 5 0,0-6 0,0-21 0,0-5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4:45:08"/>
    </inkml:context>
    <inkml:brush xml:id="br0">
      <inkml:brushProperty name="width" value="0.05" units="cm"/>
      <inkml:brushProperty name="height" value="0.05" units="cm"/>
      <inkml:brushProperty name="color" value="#FFFFFF"/>
    </inkml:brush>
  </inkml:definitions>
  <inkml:trace contextRef="#ctx0" brushRef="#br0">201 86 24575,'0'15'0,"0"0"0,0-1 0,-7-6 0,-1 6 0,-7-13 0,0 6 0,0-7 0,7 6 0,1-11 0,20 4 0,-3-8 0,5-4 0,-2 11 0,-5-4 0,0-1 0,5 5 0,-11-11 0,11 12 0,-11-13 0,4 6 0,1 0 0,1 1 0,0 1 0,5 4 0,-11 2 0,4 8 0,-6 7 0,-6-1 0,-3 1 0,-5-7 0,5 5 0,-4-4 0,5-1 0,-7 5 0,0-12 0,0 6 0,0-7 0,0 7 0,1-6 0,-1 6 0,0-7 0,0 0 0,0 0 0,0 0 0,0 0 0,7-7 0,1-1 0,14-7 0,1 7 0,7 1 0,-1 0 0,1 6 0,0-12 0,0 11 0,-1-11 0,1 11 0,0-11 0,-1 11 0,1-4 0,-7-1 0,5 5 0,-4-4 0,-1-1 0,5 5 0,-12-11 0,12 5 0,-4-7 0,5 7 0,-5-6 0,4 13 0,-12 1 0,6 8 0,-7 7 0,0-1 0,0 1 0,-7 0 0,5-1 0,-11 1 0,5 0 0,-7 0 0,0-7 0,7 5 0,-5-12 0,11 13 0,-11-13 0,5 6 0,-7-7 0,6 6 0,-4-4 0,5 4 0,-7-6 0,0 0 0,0 0 0,0 0 0,1 0 0,-1 0 0,0 0 0,0 0 0,0 0 0,0 0 0,13 0 0,10-6 0,9-2 0,4-1 0,-6-4 0,-1 11 0,1-11 0,0 5 0,0 0 0,-1-6 0,1 6 0,0-7 0,-1 7 0,-5-5 0,4 11 0,-5-5 0,0 1 0,5 4 0,-5-11 0,7 11 0,0-4 0,-1 6 0,-5 6 0,-10-4 0,0 11 0,-6-5 0,7 7 0,-6-7 0,-3 5 0,1-5 0,-5 7 0,5-7 0,-1 5 0,-4-11 0,11 11 0,-11-5 0,11 7 0,-11-7 0,5-2 0,0 1 0,-6-5 0,13 11 0,-12-12 0,11 12 0,-11-11 0,11 11 0,-5-5 0,7 7 0,0 0 0,7-1 0,-5 1 0,11-7 0,-5-1 0,7-7 0,-1 0 0,1 0 0,-7-7 0,5 6 0,-11-13 0,11 6 0,-11-7 0,4 0 0,-6 0 0,7 7 0,-6-5 0,6 5 0,-7-7 0,0 0 0,0 0 0,0 0 0,0 0 0,0 0 0,0 0 0,0 14 0,-7 2 0,6 7 0,-6-1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0:09.370"/>
    </inkml:context>
    <inkml:brush xml:id="br0">
      <inkml:brushProperty name="width" value="0.05" units="cm"/>
      <inkml:brushProperty name="height" value="0.05" units="cm"/>
      <inkml:brushProperty name="color" value="#FFFFFF"/>
    </inkml:brush>
  </inkml:definitions>
  <inkml:trace contextRef="#ctx0" brushRef="#br0">1702 2269 24575,'22'0'0,"2"7"0,0 2 0,-1 6 0,-9 0 0,1-7 0,0-2 0,0 1 0,-1 1 0,1 7 0,0-1 0,-1 1 0,9 0 0,-7 0 0,7-6 0,-9 4 0,1-5 0,0 0 0,0-1 0,-1-7 0,-6-7 0,-1-1 0,-7-7 0,0 0 0,0-7 0,0-3 0,0-16 0,0 7 0,0-16 0,0 16 0,0-7 0,0 9 0,0 0 0,0 0 0,0 0 0,0 0 0,0 0 0,0 0 0,0 7 0,0-5 0,0 6 0,0-8 0,-7 0 0,-2 0 0,-7 0 0,7 7 0,-5 3 0,6 7 0,-7 6 0,-1-11 0,-7-7 0,-24-20 0,-3-17 0,12 29 0,-1-1-302,2-10 0,1 1 302,-32-17 0,33 19 0,1 0 0,-31-16 0,30 20 0,-1-1 0,-32-29 0,29 30 0,1 1 0,-20-20 0,-7 1-173,2 12 173,8 10 0,-6 7 0,18 4 0,-7 7 0,16 7 599,-7 3-599,16 0 178,-5 5-178,13-4 0,-13-1 0,13-2 0,-5 0 0,-1-4 0,6-3 0,-12-2 0,12-4 0,-5 7 0,7 0 0,0 7 0,7-6 0,-5 13 0,5-6 0,-7 1 0,0 4 0,0-5 0,0 1 0,0 4 0,0-5 0,0 7 0,1 0 0,-1 0 0,0-6 0,0-2 0,-1-15 0,1 6 0,-8-13 0,-1 6 0,-8-8 0,-1-9 0,0 6 0,-1-14 0,9 14 0,-7-5 0,14 7 0,2 9 0,3 2 0,11 7 0,-5 13 0,7 3 0,0 22 0,0-7 0,0 14 0,0-5 0,0 7 0,-6-8 0,4-2 0,-4 0 0,6-5 0,0 5 0,0 1 0,0-7 0,0 7 0,0-9 0,0 1 0,0 0 0,0 0 0,0-1 0,0 1 0,0 0 0,0-1 0,0 1 0,0 0 0,0 0 0,0-1 0,0 1 0,0 0 0,0 26 0,0 17 0,8-9 0,2 2 0,2 30 0,3-28 0,0 0 0,3 25 0,1 0 0,-1-5 0,-1-30 0,-1-10 0,-1-11 0,-7-7 0,-1-1 0,-7-12 0,0-4 0,0-13 0,0-7 0,0 5 0,0-13 0,0 5 0,0-7 0,0 0 0,0 0 0,0-9 0,0 15 0,0-13 0,0 22 0,0-6 0,6 15 0,2 1 0,7 7 0,-7 7 0,-1 1 0,-1 7 0,-4 0 0,11-1 0,-11 1 0,4 0 0,1-1 0,-6 1 0,13-7 0,-6 5 0,6-4 0,1-1 0,-7 5 0,5-12 0,-4 6 0,5-7 0,1-7 0,-7-1 0,-1-7 0,-7 0 0,0 0 0,0 1 0,6-1 0,2 6 0,7 3 0,0 6 0,-1 0 0,1 6 0,0-4 0,-7 11 0,5-11 0,-5 4 0,7-6 0,0 0 0,-1 0 0,1 0 0,-7-6 0,-1-3 0,-7-13 0,0 5 0,0-6 0,0 9 0,0-9 0,0 6 0,0-5 0,0 7 0,0 0 0,0 0 0,0 0 0,0 0 0,-7 7 0,-1-5 0,-7 11 0,0-4 0,0 6 0,0 0 0,1 0 0,-1 0 0,-8 0 0,6 0 0,-5 0 0,7 0 0,0 0 0,0 6 0,0 2 0,7 15 0,-6 1 0,5 8 0,0 0 0,-5 0 0,12-1 0,-12-6 0,13-3 0,-6-7 0,1-1 0,4-12 0,-5-4 0,7-13 0,0 1 0,0-9 0,0 6 0,0-5 0,0-1 0,0 6 0,0-5 0,0 7 0,0 0 0,-7-7 0,-2-3 0,-7-7 0,0 0 0,0 0 0,0 0 0,7 7 0,-6-5 0,14 13 0,-7-5 0,8 20 0,0 11 0,0 16 0,0 15 0,0 3 0,0 0 0,0 7 0,0-16 0,0 7 0,0-17 0,0-2 0,7-14 0,1-1 0,7-7 0,0-7 0,-7-1 0,5-7 0,-5 7 0,7-5 0,-7 4 0,5 1 0,-5-5 0,0 5 0,-1-7 0,-7 0 0,0 0 0,0 0 0,0 0 0,-7 7 0,-1 1 0,0 1 0,1 11 0,7-4 0,0 14 0,0-1 0,0-12 0,0-10 0,0-9 0,0-4 0,0 6 0,0 0 0,-14 7 0,4 1 0,-21 7 0,7 0 0,-8 0 0,7 7 0,-5 1 0,20 7 0,-11 0 0,20 0 0,-6 0 0,7-1 0,7-5 0,1-3 0,6-6 0,-5-6 0,4-3 0,-5-6 0,7 1 0,-7-1 0,5 0 0,-12-8 0,12 6 0,-11-5 0,11 7 0,-11 0 0,4 0 0,-6 0 0,0 1 0,0-1 0,0 0 0,7 6 0,1 9 0,0 9 0,-1 5 0,-1 1 0,-4 0 0,4-1 0,-6 1 0,7 0 0,-5 0 0,4-1 0,-6 1 0,0 0 0,0-1 0,7-5 0,1-10 0,0-7 0,-1-7 0,-7 0 0,0 1 0,0-1 0,0 0 0,0 0 0,0 0 0,0 0 0,0 0 0,0 0 0,0 0 0,0 1 0,6 5 0,2 3 0,7 6 0,-7 6 0,-1 2 0,-7 7 0,0 0 0,0 0 0,0-1 0,0 1 0,0 0 0,0-1 0,0 1 0,0 0 0,0-1 0,-7 1 0,-1 0 0,-7-7 0,-8 6 0,13-13 0,-4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0:15.029"/>
    </inkml:context>
    <inkml:brush xml:id="br0">
      <inkml:brushProperty name="width" value="0.05" units="cm"/>
      <inkml:brushProperty name="height" value="0.05" units="cm"/>
      <inkml:brushProperty name="color" value="#FFFFFF"/>
    </inkml:brush>
  </inkml:definitions>
  <inkml:trace contextRef="#ctx0" brushRef="#br0">144 94 24575,'-25'32'0,"2"8"0,6-6 0,1 7 0,-1-9 0,9-8 0,-6-1 0,12-9 0,-11-5 0,11-10 0,-4-7 0,6-7 0,0 0 0,0 1 0,0-1 0,0 0 0,6 0 0,-4 0 0,11 0 0,-12 0 0,13 0 0,-6 0 0,6 1 0,1-1 0,-7 0 0,5 7 0,-11-6 0,5 6 0,-1-7 0,-4 0 0,4 0 0,-6 14 0,0 2 0,0 14 0,0 0 0,0-1 0,0 1 0,0 0 0,0-1 0,0 1 0,0 0 0,0 0 0,0-1 0,0 1 0,0 0 0,0-1 0,0 1 0,0 0 0,0 0 0,0-1 0,0 1 0,0 0 0,-6-7 0,4-8 0,-5-9 0,7-5 0,0-1 0,0 0 0,7 0 0,1 0 0,0 0 0,5 7 0,-11-5 0,4 4 0,1 1 0,-5-5 0,11 11 0,-12-11 0,12 11 0,-11-11 0,5 5 0,-1 0 0,-4-6 0,-2 13 0,-9-6 0,1-7 0,2 4 0,6-13 0,0 8 0,0 0 0,0 1 0,0-1 0,-7 6 0,-1 3 0,-1 12 0,-4 2 0,5 7 0,0 0 0,1-7 0,7-1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4T13:40:21.640"/>
    </inkml:context>
    <inkml:brush xml:id="br0">
      <inkml:brushProperty name="width" value="0.05" units="cm"/>
      <inkml:brushProperty name="height" value="0.05" units="cm"/>
      <inkml:brushProperty name="color" value="#FFFFFF"/>
    </inkml:brush>
  </inkml:definitions>
  <inkml:trace contextRef="#ctx0" brushRef="#br0">240 199 24575,'-41'0'0,"7"0"0,-7 0 0,9-7 0,7 5 0,3-12 0,7 13 0,0-13 0,7 6 0,1-7 0,7 0 0,0 0 0,0 0 0,7 7 0,1 2 0,7 6 0,-1 0 0,1 0 0,0 0 0,-1 0 0,1 0 0,-7 6 0,5-4 0,-11 11 0,11-12 0,-11 13 0,11-13 0,-5 12 0,7-11 0,-1 4 0,1-6 0,0 0 0,-1 0 0,1 0 0,0 0 0,-7 7 0,-1 1 0,-7 7 0,0 0 0,0-1 0,6-6 0,2-1 0,0-14 0,-1-1 0,-7-7 0,0 0 0,0 0 0,0 1 0,-7 5 0,6-4 0,-12 11 0,11-11 0,-5 5 0,7-7 0,0 0 0,0 13 0,0 10 0,0 9 0,0 4 0,0-6 0,0-1 0,0 1 0,0 0 0,0 0 0,0-1 0,-6-6 0,-3-1 0,-6-7 0,1 0 0,-1 0 0,0 0 0,7-7 0,1-1 0,7-7 0,-7 7 0,6-5 0,-6 4 0,0 1 0,6-5 0,-12 11 0,11-11 0,-11 5 0,11-7 0,-11 7 0,11-6 0,-11 13 0,11-12 0,-11 4 0,11-6 0,-4 1 0,12 5 0,2 3 0,7 6 0,0 0 0,0 0 0,-1 0 0,1 0 0,0 0 0,-1 0 0,1 0 0,0 0 0,0 6 0,-7 2 0,5 1 0,-12 4 0,12-12 0,-4 6 0,-8-7 0,-3 0 0,-12 0 0,-1 0 0,0 0 0,0 0 0,0 0 0,0 0 0,0 0 0,0 0 0,1 0 0,5 6 0,3 2 0,-1 7 0,5 0 0,2-7 0,8-1 0,7-7 0,0 0 0,0 0 0,-1 0 0,-6 6 0,-1 2 0,-7 0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53A2DB0-ED42-4BA9-97D4-3103DF415320}" type="datetimeFigureOut">
              <a:rPr lang="en-US" smtClean="0"/>
              <a:t>5/4/20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9:48</a:t>
            </a:r>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109409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9:50</a:t>
            </a:r>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318845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154869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10:01</a:t>
            </a:r>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159999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10:01</a:t>
            </a:r>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345467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232286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41</a:t>
            </a:fld>
            <a:endParaRPr lang="en-US"/>
          </a:p>
        </p:txBody>
      </p:sp>
    </p:spTree>
    <p:extLst>
      <p:ext uri="{BB962C8B-B14F-4D97-AF65-F5344CB8AC3E}">
        <p14:creationId xmlns:p14="http://schemas.microsoft.com/office/powerpoint/2010/main" val="397342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42</a:t>
            </a:fld>
            <a:endParaRPr lang="en-US"/>
          </a:p>
        </p:txBody>
      </p:sp>
    </p:spTree>
    <p:extLst>
      <p:ext uri="{BB962C8B-B14F-4D97-AF65-F5344CB8AC3E}">
        <p14:creationId xmlns:p14="http://schemas.microsoft.com/office/powerpoint/2010/main" val="4017735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5/4/20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5/4/20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5/4/20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5/4/20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5/4/20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5/4/20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5/4/20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5/4/20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5/4/20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5/4/20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5/4/20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5/4/20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4.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6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5.png"/><Relationship Id="rId14" Type="http://schemas.openxmlformats.org/officeDocument/2006/relationships/customXml" Target="../ink/ink6.xml"/></Relationships>
</file>

<file path=ppt/slides/_rels/slide33.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261.png"/><Relationship Id="rId3" Type="http://schemas.openxmlformats.org/officeDocument/2006/relationships/image" Target="../media/image29.png"/><Relationship Id="rId7" Type="http://schemas.openxmlformats.org/officeDocument/2006/relationships/image" Target="../media/image232.png"/><Relationship Id="rId12" Type="http://schemas.openxmlformats.org/officeDocument/2006/relationships/customXml" Target="../ink/ink1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251.png"/><Relationship Id="rId5" Type="http://schemas.openxmlformats.org/officeDocument/2006/relationships/image" Target="../media/image221.png"/><Relationship Id="rId15" Type="http://schemas.openxmlformats.org/officeDocument/2006/relationships/image" Target="../media/image270.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241.png"/><Relationship Id="rId14" Type="http://schemas.openxmlformats.org/officeDocument/2006/relationships/customXml" Target="../ink/ink12.xml"/></Relationships>
</file>

<file path=ppt/slides/_rels/slide34.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61.png"/><Relationship Id="rId3" Type="http://schemas.openxmlformats.org/officeDocument/2006/relationships/image" Target="../media/image30.png"/><Relationship Id="rId7" Type="http://schemas.openxmlformats.org/officeDocument/2006/relationships/image" Target="../media/image232.png"/><Relationship Id="rId12" Type="http://schemas.openxmlformats.org/officeDocument/2006/relationships/customXml" Target="../ink/ink1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251.png"/><Relationship Id="rId5" Type="http://schemas.openxmlformats.org/officeDocument/2006/relationships/image" Target="../media/image221.png"/><Relationship Id="rId15" Type="http://schemas.openxmlformats.org/officeDocument/2006/relationships/image" Target="../media/image270.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241.png"/><Relationship Id="rId14" Type="http://schemas.openxmlformats.org/officeDocument/2006/relationships/customXml" Target="../ink/ink18.xml"/></Relationships>
</file>

<file path=ppt/slides/_rels/slide35.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261.png"/><Relationship Id="rId3" Type="http://schemas.openxmlformats.org/officeDocument/2006/relationships/image" Target="../media/image31.png"/><Relationship Id="rId7" Type="http://schemas.openxmlformats.org/officeDocument/2006/relationships/image" Target="../media/image232.png"/><Relationship Id="rId12" Type="http://schemas.openxmlformats.org/officeDocument/2006/relationships/customXml" Target="../ink/ink2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251.png"/><Relationship Id="rId5" Type="http://schemas.openxmlformats.org/officeDocument/2006/relationships/image" Target="../media/image221.png"/><Relationship Id="rId15" Type="http://schemas.openxmlformats.org/officeDocument/2006/relationships/image" Target="../media/image270.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41.png"/><Relationship Id="rId14" Type="http://schemas.openxmlformats.org/officeDocument/2006/relationships/customXml" Target="../ink/ink24.xml"/></Relationships>
</file>

<file path=ppt/slides/_rels/slide36.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261.png"/><Relationship Id="rId3" Type="http://schemas.openxmlformats.org/officeDocument/2006/relationships/image" Target="../media/image32.png"/><Relationship Id="rId7" Type="http://schemas.openxmlformats.org/officeDocument/2006/relationships/image" Target="../media/image232.png"/><Relationship Id="rId12" Type="http://schemas.openxmlformats.org/officeDocument/2006/relationships/customXml" Target="../ink/ink29.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251.png"/><Relationship Id="rId5" Type="http://schemas.openxmlformats.org/officeDocument/2006/relationships/image" Target="../media/image221.png"/><Relationship Id="rId15" Type="http://schemas.openxmlformats.org/officeDocument/2006/relationships/image" Target="../media/image270.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241.png"/><Relationship Id="rId14" Type="http://schemas.openxmlformats.org/officeDocument/2006/relationships/customXml" Target="../ink/ink30.xml"/></Relationships>
</file>

<file path=ppt/slides/_rels/slide37.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261.png"/><Relationship Id="rId3" Type="http://schemas.openxmlformats.org/officeDocument/2006/relationships/image" Target="../media/image32.png"/><Relationship Id="rId7" Type="http://schemas.openxmlformats.org/officeDocument/2006/relationships/image" Target="../media/image232.png"/><Relationship Id="rId12" Type="http://schemas.openxmlformats.org/officeDocument/2006/relationships/customXml" Target="../ink/ink3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32.xml"/><Relationship Id="rId11" Type="http://schemas.openxmlformats.org/officeDocument/2006/relationships/image" Target="../media/image251.png"/><Relationship Id="rId5" Type="http://schemas.openxmlformats.org/officeDocument/2006/relationships/image" Target="../media/image221.png"/><Relationship Id="rId15" Type="http://schemas.openxmlformats.org/officeDocument/2006/relationships/image" Target="../media/image270.png"/><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241.png"/><Relationship Id="rId14" Type="http://schemas.openxmlformats.org/officeDocument/2006/relationships/customXml" Target="../ink/ink36.xml"/></Relationships>
</file>

<file path=ppt/slides/_rels/slide38.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261.png"/><Relationship Id="rId3" Type="http://schemas.openxmlformats.org/officeDocument/2006/relationships/image" Target="../media/image32.png"/><Relationship Id="rId7" Type="http://schemas.openxmlformats.org/officeDocument/2006/relationships/image" Target="../media/image232.png"/><Relationship Id="rId12" Type="http://schemas.openxmlformats.org/officeDocument/2006/relationships/customXml" Target="../ink/ink4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38.xml"/><Relationship Id="rId11" Type="http://schemas.openxmlformats.org/officeDocument/2006/relationships/image" Target="../media/image251.png"/><Relationship Id="rId5" Type="http://schemas.openxmlformats.org/officeDocument/2006/relationships/image" Target="../media/image221.png"/><Relationship Id="rId15" Type="http://schemas.openxmlformats.org/officeDocument/2006/relationships/image" Target="../media/image270.png"/><Relationship Id="rId10" Type="http://schemas.openxmlformats.org/officeDocument/2006/relationships/customXml" Target="../ink/ink40.xml"/><Relationship Id="rId4" Type="http://schemas.openxmlformats.org/officeDocument/2006/relationships/customXml" Target="../ink/ink37.xml"/><Relationship Id="rId9" Type="http://schemas.openxmlformats.org/officeDocument/2006/relationships/image" Target="../media/image241.png"/><Relationship Id="rId14" Type="http://schemas.openxmlformats.org/officeDocument/2006/relationships/customXml" Target="../ink/ink4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15: Shortest Paths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2404"/>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 problem</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
        <p:nvSpPr>
          <p:cNvPr id="38" name="Footer Placeholder 3">
            <a:extLst>
              <a:ext uri="{FF2B5EF4-FFF2-40B4-BE49-F238E27FC236}">
                <a16:creationId xmlns:a16="http://schemas.microsoft.com/office/drawing/2014/main" id="{F0BAC9ED-ED57-1D49-A105-23A258C8E3A5}"/>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0" name="Content Placeholder 2">
            <a:extLst>
              <a:ext uri="{FF2B5EF4-FFF2-40B4-BE49-F238E27FC236}">
                <a16:creationId xmlns:a16="http://schemas.microsoft.com/office/drawing/2014/main" id="{F1A533C4-FB35-4B92-8341-9C55A6F26B00}"/>
              </a:ext>
            </a:extLst>
          </p:cNvPr>
          <p:cNvSpPr>
            <a:spLocks noGrp="1"/>
          </p:cNvSpPr>
          <p:nvPr>
            <p:ph idx="1"/>
          </p:nvPr>
        </p:nvSpPr>
        <p:spPr>
          <a:xfrm>
            <a:off x="575240" y="1463857"/>
            <a:ext cx="11187258" cy="555114"/>
          </a:xfrm>
        </p:spPr>
        <p:txBody>
          <a:bodyPr>
            <a:normAutofit/>
          </a:bodyPr>
          <a:lstStyle/>
          <a:p>
            <a:r>
              <a:rPr lang="en-US" sz="2800" dirty="0"/>
              <a:t>Use BFS to find shortest paths in this graph.</a:t>
            </a:r>
          </a:p>
          <a:p>
            <a:endParaRPr lang="en-US" sz="2800" b="1" dirty="0"/>
          </a:p>
          <a:p>
            <a:endParaRPr lang="en-US" sz="2800" dirty="0"/>
          </a:p>
          <a:p>
            <a:endParaRPr lang="en-US" sz="2800" dirty="0"/>
          </a:p>
          <a:p>
            <a:endParaRPr lang="en-US" sz="2800" dirty="0"/>
          </a:p>
          <a:p>
            <a:endParaRPr lang="en-US" sz="2800" dirty="0"/>
          </a:p>
        </p:txBody>
      </p:sp>
      <p:cxnSp>
        <p:nvCxnSpPr>
          <p:cNvPr id="37" name="Google Shape;766;p43">
            <a:extLst>
              <a:ext uri="{FF2B5EF4-FFF2-40B4-BE49-F238E27FC236}">
                <a16:creationId xmlns:a16="http://schemas.microsoft.com/office/drawing/2014/main" id="{A3AA5E66-F39C-A940-ABBE-A63F520450A5}"/>
              </a:ext>
            </a:extLst>
          </p:cNvPr>
          <p:cNvCxnSpPr>
            <a:cxnSpLocks/>
          </p:cNvCxnSpPr>
          <p:nvPr/>
        </p:nvCxnSpPr>
        <p:spPr>
          <a:xfrm>
            <a:off x="8066798" y="2694617"/>
            <a:ext cx="1887948" cy="1566494"/>
          </a:xfrm>
          <a:prstGeom prst="straightConnector1">
            <a:avLst/>
          </a:prstGeom>
          <a:noFill/>
          <a:ln w="63500" cap="flat" cmpd="sng">
            <a:solidFill>
              <a:srgbClr val="FF0000"/>
            </a:solidFill>
            <a:prstDash val="solid"/>
            <a:round/>
            <a:headEnd type="none" w="med" len="med"/>
            <a:tailEnd type="none" w="med" len="med"/>
          </a:ln>
        </p:spPr>
      </p:cxnSp>
      <p:grpSp>
        <p:nvGrpSpPr>
          <p:cNvPr id="41" name="Group 40">
            <a:extLst>
              <a:ext uri="{FF2B5EF4-FFF2-40B4-BE49-F238E27FC236}">
                <a16:creationId xmlns:a16="http://schemas.microsoft.com/office/drawing/2014/main" id="{13391C8C-AB94-8944-9D8A-9A3482F77632}"/>
              </a:ext>
            </a:extLst>
          </p:cNvPr>
          <p:cNvGrpSpPr/>
          <p:nvPr/>
        </p:nvGrpSpPr>
        <p:grpSpPr>
          <a:xfrm>
            <a:off x="7439696" y="434780"/>
            <a:ext cx="5262712" cy="4050382"/>
            <a:chOff x="3561846" y="2590886"/>
            <a:chExt cx="3204447" cy="1755506"/>
          </a:xfrm>
        </p:grpSpPr>
        <p:sp>
          <p:nvSpPr>
            <p:cNvPr id="42" name="Google Shape;751;p43">
              <a:extLst>
                <a:ext uri="{FF2B5EF4-FFF2-40B4-BE49-F238E27FC236}">
                  <a16:creationId xmlns:a16="http://schemas.microsoft.com/office/drawing/2014/main" id="{401760D8-DF51-4649-8A72-877C29B3CC5B}"/>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sp>
          <p:nvSpPr>
            <p:cNvPr id="43" name="Google Shape;752;p43">
              <a:extLst>
                <a:ext uri="{FF2B5EF4-FFF2-40B4-BE49-F238E27FC236}">
                  <a16:creationId xmlns:a16="http://schemas.microsoft.com/office/drawing/2014/main" id="{4224B46A-9D7E-CA4F-B4A5-4F4C9622CF68}"/>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44" name="Google Shape;754;p43">
              <a:extLst>
                <a:ext uri="{FF2B5EF4-FFF2-40B4-BE49-F238E27FC236}">
                  <a16:creationId xmlns:a16="http://schemas.microsoft.com/office/drawing/2014/main" id="{60CCE374-8041-4644-8700-4332D5B6FB23}"/>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sp>
          <p:nvSpPr>
            <p:cNvPr id="45" name="Google Shape;755;p43">
              <a:extLst>
                <a:ext uri="{FF2B5EF4-FFF2-40B4-BE49-F238E27FC236}">
                  <a16:creationId xmlns:a16="http://schemas.microsoft.com/office/drawing/2014/main" id="{3084C29C-889F-C140-B69A-BBDB6EB6A529}"/>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sp>
          <p:nvSpPr>
            <p:cNvPr id="46" name="Google Shape;756;p43">
              <a:extLst>
                <a:ext uri="{FF2B5EF4-FFF2-40B4-BE49-F238E27FC236}">
                  <a16:creationId xmlns:a16="http://schemas.microsoft.com/office/drawing/2014/main" id="{5974C64A-72BE-0546-A4CB-0FF6920AB5A0}"/>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sp>
          <p:nvSpPr>
            <p:cNvPr id="47" name="Google Shape;757;p43">
              <a:extLst>
                <a:ext uri="{FF2B5EF4-FFF2-40B4-BE49-F238E27FC236}">
                  <a16:creationId xmlns:a16="http://schemas.microsoft.com/office/drawing/2014/main" id="{DA910E91-905F-174A-B1CB-3FE64AFB71DC}"/>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g</a:t>
              </a:r>
              <a:endParaRPr sz="2133" b="1" dirty="0">
                <a:latin typeface="Calibri" panose="020F0502020204030204" pitchFamily="34" charset="0"/>
                <a:cs typeface="Calibri" panose="020F0502020204030204" pitchFamily="34" charset="0"/>
              </a:endParaRPr>
            </a:p>
          </p:txBody>
        </p:sp>
        <p:sp>
          <p:nvSpPr>
            <p:cNvPr id="48" name="Google Shape;758;p43">
              <a:extLst>
                <a:ext uri="{FF2B5EF4-FFF2-40B4-BE49-F238E27FC236}">
                  <a16:creationId xmlns:a16="http://schemas.microsoft.com/office/drawing/2014/main" id="{642F02C8-11EA-4F47-9F44-145598EC208E}"/>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49" name="Google Shape;759;p43">
              <a:extLst>
                <a:ext uri="{FF2B5EF4-FFF2-40B4-BE49-F238E27FC236}">
                  <a16:creationId xmlns:a16="http://schemas.microsoft.com/office/drawing/2014/main" id="{1BC59456-293C-8240-B8D5-99E59C028378}"/>
                </a:ext>
              </a:extLst>
            </p:cNvPr>
            <p:cNvCxnSpPr>
              <a:cxnSpLocks/>
              <a:stCxn id="42" idx="2"/>
              <a:endCxn id="43" idx="0"/>
            </p:cNvCxnSpPr>
            <p:nvPr/>
          </p:nvCxnSpPr>
          <p:spPr>
            <a:xfrm>
              <a:off x="4375281" y="3015464"/>
              <a:ext cx="237448" cy="406672"/>
            </a:xfrm>
            <a:prstGeom prst="straightConnector1">
              <a:avLst/>
            </a:prstGeom>
            <a:noFill/>
            <a:ln w="63500" cap="flat" cmpd="sng">
              <a:solidFill>
                <a:srgbClr val="FF0000"/>
              </a:solidFill>
              <a:prstDash val="solid"/>
              <a:round/>
              <a:headEnd type="none" w="med" len="med"/>
              <a:tailEnd type="none" w="med" len="med"/>
            </a:ln>
          </p:spPr>
        </p:cxnSp>
        <p:cxnSp>
          <p:nvCxnSpPr>
            <p:cNvPr id="50" name="Google Shape;760;p43">
              <a:extLst>
                <a:ext uri="{FF2B5EF4-FFF2-40B4-BE49-F238E27FC236}">
                  <a16:creationId xmlns:a16="http://schemas.microsoft.com/office/drawing/2014/main" id="{86FE66DC-088F-474E-8F77-DFA5FF8F2771}"/>
                </a:ext>
              </a:extLst>
            </p:cNvPr>
            <p:cNvCxnSpPr>
              <a:cxnSpLocks/>
              <a:stCxn id="42" idx="3"/>
              <a:endCxn id="44" idx="1"/>
            </p:cNvCxnSpPr>
            <p:nvPr/>
          </p:nvCxnSpPr>
          <p:spPr>
            <a:xfrm flipV="1">
              <a:off x="4533981" y="2717336"/>
              <a:ext cx="218789" cy="171678"/>
            </a:xfrm>
            <a:prstGeom prst="straightConnector1">
              <a:avLst/>
            </a:prstGeom>
            <a:noFill/>
            <a:ln w="63500" cap="flat" cmpd="sng">
              <a:solidFill>
                <a:srgbClr val="FF0000"/>
              </a:solidFill>
              <a:prstDash val="solid"/>
              <a:round/>
              <a:headEnd type="none" w="med" len="med"/>
              <a:tailEnd type="none" w="med" len="med"/>
            </a:ln>
          </p:spPr>
        </p:cxnSp>
        <p:cxnSp>
          <p:nvCxnSpPr>
            <p:cNvPr id="51" name="Google Shape;762;p43">
              <a:extLst>
                <a:ext uri="{FF2B5EF4-FFF2-40B4-BE49-F238E27FC236}">
                  <a16:creationId xmlns:a16="http://schemas.microsoft.com/office/drawing/2014/main" id="{067FE246-8F74-F64B-96FA-31263E43E04D}"/>
                </a:ext>
              </a:extLst>
            </p:cNvPr>
            <p:cNvCxnSpPr>
              <a:stCxn id="46" idx="2"/>
              <a:endCxn id="47" idx="0"/>
            </p:cNvCxnSpPr>
            <p:nvPr/>
          </p:nvCxnSpPr>
          <p:spPr>
            <a:xfrm flipH="1">
              <a:off x="5830892" y="3464864"/>
              <a:ext cx="22281" cy="183974"/>
            </a:xfrm>
            <a:prstGeom prst="straightConnector1">
              <a:avLst/>
            </a:prstGeom>
            <a:noFill/>
            <a:ln w="63500" cap="flat" cmpd="sng">
              <a:solidFill>
                <a:srgbClr val="FF0000"/>
              </a:solidFill>
              <a:prstDash val="solid"/>
              <a:round/>
              <a:headEnd type="none" w="med" len="med"/>
              <a:tailEnd type="none" w="med" len="med"/>
            </a:ln>
          </p:spPr>
        </p:cxnSp>
        <p:cxnSp>
          <p:nvCxnSpPr>
            <p:cNvPr id="52" name="Google Shape;763;p43">
              <a:extLst>
                <a:ext uri="{FF2B5EF4-FFF2-40B4-BE49-F238E27FC236}">
                  <a16:creationId xmlns:a16="http://schemas.microsoft.com/office/drawing/2014/main" id="{EC92DFA1-4E8B-A641-822D-6A1FCDFDE444}"/>
                </a:ext>
              </a:extLst>
            </p:cNvPr>
            <p:cNvCxnSpPr>
              <a:stCxn id="46" idx="2"/>
              <a:endCxn id="45" idx="3"/>
            </p:cNvCxnSpPr>
            <p:nvPr/>
          </p:nvCxnSpPr>
          <p:spPr>
            <a:xfrm flipH="1" flipV="1">
              <a:off x="5267047" y="3322636"/>
              <a:ext cx="586125" cy="142228"/>
            </a:xfrm>
            <a:prstGeom prst="straightConnector1">
              <a:avLst/>
            </a:prstGeom>
            <a:noFill/>
            <a:ln w="63500" cap="flat" cmpd="sng">
              <a:solidFill>
                <a:srgbClr val="FF0000"/>
              </a:solidFill>
              <a:prstDash val="solid"/>
              <a:round/>
              <a:headEnd type="none" w="med" len="med"/>
              <a:tailEnd type="none" w="med" len="med"/>
            </a:ln>
          </p:spPr>
        </p:cxnSp>
        <p:cxnSp>
          <p:nvCxnSpPr>
            <p:cNvPr id="53" name="Google Shape;764;p43">
              <a:extLst>
                <a:ext uri="{FF2B5EF4-FFF2-40B4-BE49-F238E27FC236}">
                  <a16:creationId xmlns:a16="http://schemas.microsoft.com/office/drawing/2014/main" id="{F38271C2-1F8A-1D43-944A-F09237516007}"/>
                </a:ext>
              </a:extLst>
            </p:cNvPr>
            <p:cNvCxnSpPr>
              <a:stCxn id="44" idx="2"/>
              <a:endCxn id="45"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54" name="Google Shape;765;p43">
              <a:extLst>
                <a:ext uri="{FF2B5EF4-FFF2-40B4-BE49-F238E27FC236}">
                  <a16:creationId xmlns:a16="http://schemas.microsoft.com/office/drawing/2014/main" id="{371554FB-AE78-E942-AF39-743E1E2DF4FF}"/>
                </a:ext>
              </a:extLst>
            </p:cNvPr>
            <p:cNvCxnSpPr>
              <a:stCxn id="43" idx="3"/>
              <a:endCxn id="45"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55" name="Google Shape;766;p43">
              <a:extLst>
                <a:ext uri="{FF2B5EF4-FFF2-40B4-BE49-F238E27FC236}">
                  <a16:creationId xmlns:a16="http://schemas.microsoft.com/office/drawing/2014/main" id="{AD431AB6-8E0F-C943-92C6-A4F00938E018}"/>
                </a:ext>
              </a:extLst>
            </p:cNvPr>
            <p:cNvCxnSpPr>
              <a:stCxn id="45" idx="2"/>
              <a:endCxn id="48" idx="0"/>
            </p:cNvCxnSpPr>
            <p:nvPr/>
          </p:nvCxnSpPr>
          <p:spPr>
            <a:xfrm>
              <a:off x="5108348" y="3449086"/>
              <a:ext cx="98872" cy="644406"/>
            </a:xfrm>
            <a:prstGeom prst="straightConnector1">
              <a:avLst/>
            </a:prstGeom>
            <a:noFill/>
            <a:ln w="63500" cap="flat" cmpd="sng">
              <a:solidFill>
                <a:srgbClr val="FF0000"/>
              </a:solidFill>
              <a:prstDash val="solid"/>
              <a:round/>
              <a:headEnd type="none" w="med" len="med"/>
              <a:tailEnd type="none" w="med" len="med"/>
            </a:ln>
          </p:spPr>
        </p:cxnSp>
        <p:sp>
          <p:nvSpPr>
            <p:cNvPr id="56" name="Google Shape;767;p43">
              <a:extLst>
                <a:ext uri="{FF2B5EF4-FFF2-40B4-BE49-F238E27FC236}">
                  <a16:creationId xmlns:a16="http://schemas.microsoft.com/office/drawing/2014/main" id="{6D8FE241-036E-0A4C-B196-8A63E7DCF9A5}"/>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a</a:t>
              </a:r>
              <a:endParaRPr sz="2133" b="1" dirty="0">
                <a:latin typeface="Calibri" panose="020F0502020204030204" pitchFamily="34" charset="0"/>
                <a:cs typeface="Calibri" panose="020F0502020204030204" pitchFamily="34" charset="0"/>
              </a:endParaRPr>
            </a:p>
          </p:txBody>
        </p:sp>
        <p:cxnSp>
          <p:nvCxnSpPr>
            <p:cNvPr id="57" name="Google Shape;768;p43">
              <a:extLst>
                <a:ext uri="{FF2B5EF4-FFF2-40B4-BE49-F238E27FC236}">
                  <a16:creationId xmlns:a16="http://schemas.microsoft.com/office/drawing/2014/main" id="{E45ADBF7-25C4-A244-A66A-DFB43DE13FB2}"/>
                </a:ext>
              </a:extLst>
            </p:cNvPr>
            <p:cNvCxnSpPr>
              <a:cxnSpLocks/>
              <a:stCxn id="56" idx="3"/>
              <a:endCxn id="42" idx="1"/>
            </p:cNvCxnSpPr>
            <p:nvPr/>
          </p:nvCxnSpPr>
          <p:spPr>
            <a:xfrm flipV="1">
              <a:off x="4139536" y="2889014"/>
              <a:ext cx="77045" cy="520195"/>
            </a:xfrm>
            <a:prstGeom prst="straightConnector1">
              <a:avLst/>
            </a:prstGeom>
            <a:noFill/>
            <a:ln w="63500" cap="flat" cmpd="sng">
              <a:solidFill>
                <a:srgbClr val="FF0000"/>
              </a:solidFill>
              <a:prstDash val="solid"/>
              <a:round/>
              <a:headEnd type="none" w="med" len="med"/>
              <a:tailEnd type="none" w="med" len="med"/>
            </a:ln>
          </p:spPr>
        </p:cxnSp>
        <p:sp>
          <p:nvSpPr>
            <p:cNvPr id="58" name="Google Shape;769;p43">
              <a:extLst>
                <a:ext uri="{FF2B5EF4-FFF2-40B4-BE49-F238E27FC236}">
                  <a16:creationId xmlns:a16="http://schemas.microsoft.com/office/drawing/2014/main" id="{D8A28F61-E039-B647-8E97-77A352AFEBBF}"/>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59" name="Google Shape;770;p43">
              <a:extLst>
                <a:ext uri="{FF2B5EF4-FFF2-40B4-BE49-F238E27FC236}">
                  <a16:creationId xmlns:a16="http://schemas.microsoft.com/office/drawing/2014/main" id="{C73FE854-03D8-3340-A490-2EA095EC9BFE}"/>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DE2DAC11-B185-8342-8F72-0585E0E73063}"/>
              </a:ext>
            </a:extLst>
          </p:cNvPr>
          <p:cNvSpPr txBox="1"/>
          <p:nvPr/>
        </p:nvSpPr>
        <p:spPr>
          <a:xfrm>
            <a:off x="-429797" y="2351053"/>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to’s</a:t>
            </a:r>
            <a:r>
              <a:rPr lang="en-US" sz="1400" b="1" dirty="0">
                <a:latin typeface="Courier New" panose="02070309020205020404" pitchFamily="49" charset="0"/>
                <a:cs typeface="Courier New" panose="02070309020205020404" pitchFamily="49" charset="0"/>
              </a:rPr>
              <a:t> distance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to’s</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
        <p:nvSpPr>
          <p:cNvPr id="3" name="TextBox 2">
            <a:extLst>
              <a:ext uri="{FF2B5EF4-FFF2-40B4-BE49-F238E27FC236}">
                <a16:creationId xmlns:a16="http://schemas.microsoft.com/office/drawing/2014/main" id="{9F37B44A-3DC6-854E-83B4-D51C5D511B6E}"/>
              </a:ext>
            </a:extLst>
          </p:cNvPr>
          <p:cNvSpPr txBox="1"/>
          <p:nvPr/>
        </p:nvSpPr>
        <p:spPr>
          <a:xfrm>
            <a:off x="5544782" y="4127381"/>
            <a:ext cx="6576245" cy="2308324"/>
          </a:xfrm>
          <a:prstGeom prst="rect">
            <a:avLst/>
          </a:prstGeom>
          <a:noFill/>
        </p:spPr>
        <p:txBody>
          <a:bodyPr wrap="square" rtlCol="0">
            <a:spAutoFit/>
          </a:bodyPr>
          <a:lstStyle/>
          <a:p>
            <a:r>
              <a:rPr lang="en-US" dirty="0"/>
              <a:t>If trying to recall the best path from a to f:</a:t>
            </a:r>
          </a:p>
          <a:p>
            <a:r>
              <a:rPr lang="en-US" dirty="0"/>
              <a:t>f’s predecessor edge is (f, e)</a:t>
            </a:r>
          </a:p>
          <a:p>
            <a:r>
              <a:rPr lang="en-US" dirty="0"/>
              <a:t>e’s predecessor edge is (e, h)</a:t>
            </a:r>
          </a:p>
          <a:p>
            <a:r>
              <a:rPr lang="en-US" dirty="0"/>
              <a:t>h’s predecessor edge is (a, h)</a:t>
            </a:r>
          </a:p>
          <a:p>
            <a:r>
              <a:rPr lang="en-US" dirty="0"/>
              <a:t>a was the start vertex</a:t>
            </a:r>
          </a:p>
          <a:p>
            <a:endParaRPr lang="en-US" dirty="0"/>
          </a:p>
          <a:p>
            <a:r>
              <a:rPr lang="en-US" dirty="0"/>
              <a:t>Note: this BFS modification stores these edges individually, but there’s extra work to figure out a specific path from a start / target</a:t>
            </a:r>
          </a:p>
        </p:txBody>
      </p:sp>
    </p:spTree>
    <p:extLst>
      <p:ext uri="{BB962C8B-B14F-4D97-AF65-F5344CB8AC3E}">
        <p14:creationId xmlns:p14="http://schemas.microsoft.com/office/powerpoint/2010/main" val="288746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3770-CE63-5346-9906-AB387FE34129}"/>
              </a:ext>
            </a:extLst>
          </p:cNvPr>
          <p:cNvSpPr>
            <a:spLocks noGrp="1"/>
          </p:cNvSpPr>
          <p:nvPr>
            <p:ph idx="1"/>
          </p:nvPr>
        </p:nvSpPr>
        <p:spPr>
          <a:xfrm>
            <a:off x="505592" y="85232"/>
            <a:ext cx="9467201" cy="4845504"/>
          </a:xfrm>
        </p:spPr>
        <p:txBody>
          <a:bodyPr>
            <a:noAutofit/>
          </a:bodyPr>
          <a:lstStyle/>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Map&lt;V, E&gt; </a:t>
            </a:r>
            <a:r>
              <a:rPr lang="en-US" sz="1400" dirty="0" err="1">
                <a:latin typeface="Courier New" panose="02070309020205020404" pitchFamily="49" charset="0"/>
                <a:cs typeface="Courier New" panose="02070309020205020404" pitchFamily="49" charset="0"/>
              </a:rPr>
              <a:t>bfsFindShortestPathsEdges</a:t>
            </a:r>
            <a:r>
              <a:rPr lang="en-US" sz="1400" dirty="0">
                <a:latin typeface="Courier New" panose="02070309020205020404" pitchFamily="49" charset="0"/>
                <a:cs typeface="Courier New" panose="02070309020205020404" pitchFamily="49" charset="0"/>
              </a:rPr>
              <a:t>(G graph, V start) {</a:t>
            </a:r>
          </a:p>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     // stores the edge `E` that connects `V` in the shortest path from `start` to V</a:t>
            </a:r>
          </a:p>
          <a:p>
            <a:pPr>
              <a:spcBef>
                <a:spcPts val="0"/>
              </a:spcBef>
              <a:spcAft>
                <a:spcPts val="0"/>
              </a:spcAft>
            </a:pPr>
            <a:r>
              <a:rPr lang="en-US" sz="1400" b="1" dirty="0">
                <a:latin typeface="Courier New" panose="02070309020205020404" pitchFamily="49" charset="0"/>
                <a:cs typeface="Courier New" panose="02070309020205020404" pitchFamily="49" charset="0"/>
              </a:rPr>
              <a:t>    Map&lt;V, E&gt; </a:t>
            </a:r>
            <a:r>
              <a:rPr lang="en-US" sz="1400" b="1" dirty="0" err="1">
                <a:latin typeface="Courier New" panose="02070309020205020404" pitchFamily="49" charset="0"/>
                <a:cs typeface="Courier New" panose="02070309020205020404" pitchFamily="49" charset="0"/>
              </a:rPr>
              <a:t>edgeToV</a:t>
            </a:r>
            <a:r>
              <a:rPr lang="en-US" sz="1400" b="1"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 stores the shortest path length from `start` to `V`</a:t>
            </a:r>
          </a:p>
          <a:p>
            <a:pPr>
              <a:spcBef>
                <a:spcPts val="0"/>
              </a:spcBef>
              <a:spcAft>
                <a:spcPts val="0"/>
              </a:spcAft>
            </a:pPr>
            <a:r>
              <a:rPr lang="en-US" sz="1400" b="1" dirty="0">
                <a:latin typeface="Courier New" panose="02070309020205020404" pitchFamily="49" charset="0"/>
                <a:cs typeface="Courier New" panose="02070309020205020404" pitchFamily="49" charset="0"/>
              </a:rPr>
              <a:t>    Map&lt;V, Double&gt; </a:t>
            </a:r>
            <a:r>
              <a:rPr lang="en-US" sz="1400" b="1" dirty="0" err="1">
                <a:latin typeface="Courier New" panose="02070309020205020404" pitchFamily="49" charset="0"/>
                <a:cs typeface="Courier New" panose="02070309020205020404" pitchFamily="49" charset="0"/>
              </a:rPr>
              <a:t>distToV</a:t>
            </a:r>
            <a:r>
              <a:rPr lang="en-US" sz="1400" b="1"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Queue&lt;V&gt; perimeter = empty queue</a:t>
            </a:r>
          </a:p>
          <a:p>
            <a:pPr marL="0" indent="0">
              <a:spcBef>
                <a:spcPts val="0"/>
              </a:spcBef>
              <a:spcAft>
                <a:spcPts val="0"/>
              </a:spcAft>
              <a:buNone/>
            </a:pPr>
            <a:r>
              <a:rPr lang="en-US" sz="1400" dirty="0">
                <a:latin typeface="Courier New" panose="02070309020205020404" pitchFamily="49" charset="0"/>
                <a:cs typeface="Courier New" panose="02070309020205020404" pitchFamily="49" charset="0"/>
              </a:rPr>
              <a:t>     Set&lt;V&gt; discovered = empty set</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 setting up the shortest distance from start to start is just 0 with      </a:t>
            </a:r>
          </a:p>
          <a:p>
            <a:pPr>
              <a:spcBef>
                <a:spcPts val="0"/>
              </a:spcBef>
              <a:spcAft>
                <a:spcPts val="0"/>
              </a:spcAft>
            </a:pPr>
            <a:r>
              <a:rPr lang="en-US" sz="1400" dirty="0">
                <a:latin typeface="Courier New" panose="02070309020205020404" pitchFamily="49" charset="0"/>
                <a:cs typeface="Courier New" panose="02070309020205020404" pitchFamily="49" charset="0"/>
              </a:rPr>
              <a:t>    // no edge leading to it</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edgeTo.put</a:t>
            </a:r>
            <a:r>
              <a:rPr lang="en-US" sz="1400" b="1" dirty="0">
                <a:latin typeface="Courier New" panose="02070309020205020404" pitchFamily="49" charset="0"/>
                <a:cs typeface="Courier New" panose="02070309020205020404" pitchFamily="49" charset="0"/>
              </a:rPr>
              <a:t>(start, null);</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distTo.put</a:t>
            </a:r>
            <a:r>
              <a:rPr lang="en-US" sz="1400" b="1" dirty="0">
                <a:latin typeface="Courier New" panose="02070309020205020404" pitchFamily="49" charset="0"/>
                <a:cs typeface="Courier New" panose="02070309020205020404" pitchFamily="49" charset="0"/>
              </a:rPr>
              <a:t>(start, 0.0);</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spcBef>
                <a:spcPts val="0"/>
              </a:spcBef>
              <a:spcAft>
                <a:spcPts val="0"/>
              </a:spcAft>
            </a:pPr>
            <a:endParaRPr lang="en-US" sz="1400" dirty="0">
              <a:latin typeface="Courier New" panose="02070309020205020404" pitchFamily="49" charset="0"/>
              <a:cs typeface="Courier New" panose="02070309020205020404" pitchFamily="49" charset="0"/>
            </a:endParaRPr>
          </a:p>
          <a:p>
            <a:pPr>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V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for (E 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spcBef>
                <a:spcPts val="0"/>
              </a:spcBef>
              <a:spcAft>
                <a:spcPts val="0"/>
              </a:spcAft>
            </a:pPr>
            <a:r>
              <a:rPr lang="en-US" sz="1400" dirty="0">
                <a:latin typeface="Courier New" panose="02070309020205020404" pitchFamily="49" charset="0"/>
                <a:cs typeface="Courier New" panose="02070309020205020404" pitchFamily="49" charset="0"/>
              </a:rPr>
              <a:t>            V to = </a:t>
            </a:r>
            <a:r>
              <a:rPr lang="en-US" sz="1400" dirty="0" err="1">
                <a:latin typeface="Courier New" panose="02070309020205020404" pitchFamily="49" charset="0"/>
                <a:cs typeface="Courier New" panose="02070309020205020404" pitchFamily="49" charset="0"/>
              </a:rPr>
              <a:t>e.to</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edgeTo.put</a:t>
            </a:r>
            <a:r>
              <a:rPr lang="en-US" sz="1400" b="1" dirty="0">
                <a:latin typeface="Courier New" panose="02070309020205020404" pitchFamily="49" charset="0"/>
                <a:cs typeface="Courier New" panose="02070309020205020404" pitchFamily="49" charset="0"/>
              </a:rPr>
              <a:t>(to, e);</a:t>
            </a:r>
          </a:p>
          <a:p>
            <a:pPr>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distTo.put</a:t>
            </a:r>
            <a:r>
              <a:rPr lang="en-US" sz="1400" b="1" dirty="0">
                <a:latin typeface="Courier New" panose="02070309020205020404" pitchFamily="49" charset="0"/>
                <a:cs typeface="Courier New" panose="02070309020205020404" pitchFamily="49" charset="0"/>
              </a:rPr>
              <a:t>(to, </a:t>
            </a:r>
            <a:r>
              <a:rPr lang="en-US" sz="1400" b="1" dirty="0" err="1">
                <a:latin typeface="Courier New" panose="02070309020205020404" pitchFamily="49" charset="0"/>
                <a:cs typeface="Courier New" panose="02070309020205020404" pitchFamily="49" charset="0"/>
              </a:rPr>
              <a:t>distTo</a:t>
            </a:r>
            <a:r>
              <a:rPr lang="en-US" sz="1400" b="1" dirty="0">
                <a:latin typeface="Courier New" panose="02070309020205020404" pitchFamily="49" charset="0"/>
                <a:cs typeface="Courier New" panose="02070309020205020404" pitchFamily="49" charset="0"/>
              </a:rPr>
              <a:t>(from) + 1);</a:t>
            </a: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a:t>
            </a:r>
          </a:p>
          <a:p>
            <a:pPr>
              <a:spcBef>
                <a:spcPts val="0"/>
              </a:spcBef>
              <a:spcAft>
                <a:spcPts val="0"/>
              </a:spcAft>
            </a:pPr>
            <a:r>
              <a:rPr lang="en-US" sz="1400" dirty="0">
                <a:latin typeface="Courier New" panose="02070309020205020404" pitchFamily="49" charset="0"/>
                <a:cs typeface="Courier New" panose="02070309020205020404" pitchFamily="49" charset="0"/>
              </a:rPr>
              <a:t>    }  </a:t>
            </a:r>
          </a:p>
          <a:p>
            <a:pPr>
              <a:spcBef>
                <a:spcPts val="0"/>
              </a:spcBef>
              <a:spcAft>
                <a:spcPts val="0"/>
              </a:spcAft>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edgeToV</a:t>
            </a:r>
            <a:r>
              <a:rPr lang="en-US" sz="1400" dirty="0">
                <a:latin typeface="Courier New" panose="02070309020205020404" pitchFamily="49" charset="0"/>
                <a:cs typeface="Courier New" panose="02070309020205020404" pitchFamily="49" charset="0"/>
              </a:rPr>
              <a:t>;</a:t>
            </a:r>
          </a:p>
          <a:p>
            <a:pPr>
              <a:spcBef>
                <a:spcPts val="0"/>
              </a:spcBef>
              <a:spcAft>
                <a:spcPts val="0"/>
              </a:spcAft>
            </a:pPr>
            <a:r>
              <a:rPr lang="en-US" sz="1400" dirty="0">
                <a:latin typeface="Courier New" panose="02070309020205020404" pitchFamily="49" charset="0"/>
                <a:cs typeface="Courier New" panose="02070309020205020404" pitchFamily="49" charset="0"/>
              </a:rPr>
              <a:t>}</a:t>
            </a:r>
          </a:p>
        </p:txBody>
      </p:sp>
      <p:cxnSp>
        <p:nvCxnSpPr>
          <p:cNvPr id="25" name="Google Shape;766;p43">
            <a:extLst>
              <a:ext uri="{FF2B5EF4-FFF2-40B4-BE49-F238E27FC236}">
                <a16:creationId xmlns:a16="http://schemas.microsoft.com/office/drawing/2014/main" id="{9E52933E-D6CA-0F4B-9EEE-414CD2524DE1}"/>
              </a:ext>
            </a:extLst>
          </p:cNvPr>
          <p:cNvCxnSpPr>
            <a:cxnSpLocks/>
          </p:cNvCxnSpPr>
          <p:nvPr/>
        </p:nvCxnSpPr>
        <p:spPr>
          <a:xfrm>
            <a:off x="8238291" y="4199665"/>
            <a:ext cx="1887948" cy="1566494"/>
          </a:xfrm>
          <a:prstGeom prst="straightConnector1">
            <a:avLst/>
          </a:prstGeom>
          <a:noFill/>
          <a:ln w="63500" cap="flat" cmpd="sng">
            <a:solidFill>
              <a:srgbClr val="FF0000"/>
            </a:solidFill>
            <a:prstDash val="solid"/>
            <a:round/>
            <a:headEnd type="none" w="med" len="med"/>
            <a:tailEnd type="none" w="med" len="med"/>
          </a:ln>
        </p:spPr>
      </p:cxnSp>
      <p:grpSp>
        <p:nvGrpSpPr>
          <p:cNvPr id="44" name="Group 43">
            <a:extLst>
              <a:ext uri="{FF2B5EF4-FFF2-40B4-BE49-F238E27FC236}">
                <a16:creationId xmlns:a16="http://schemas.microsoft.com/office/drawing/2014/main" id="{A6208FF9-A7A3-9F4C-8F67-0B037165D46D}"/>
              </a:ext>
            </a:extLst>
          </p:cNvPr>
          <p:cNvGrpSpPr/>
          <p:nvPr/>
        </p:nvGrpSpPr>
        <p:grpSpPr>
          <a:xfrm>
            <a:off x="7537668" y="1937008"/>
            <a:ext cx="5262712" cy="4050382"/>
            <a:chOff x="3561846" y="2590886"/>
            <a:chExt cx="3204447" cy="1755506"/>
          </a:xfrm>
        </p:grpSpPr>
        <p:sp>
          <p:nvSpPr>
            <p:cNvPr id="45" name="Google Shape;751;p43">
              <a:extLst>
                <a:ext uri="{FF2B5EF4-FFF2-40B4-BE49-F238E27FC236}">
                  <a16:creationId xmlns:a16="http://schemas.microsoft.com/office/drawing/2014/main" id="{B69389FC-C5DE-2E41-B7C0-0F970EE71F5E}"/>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sp>
          <p:nvSpPr>
            <p:cNvPr id="46" name="Google Shape;752;p43">
              <a:extLst>
                <a:ext uri="{FF2B5EF4-FFF2-40B4-BE49-F238E27FC236}">
                  <a16:creationId xmlns:a16="http://schemas.microsoft.com/office/drawing/2014/main" id="{DF6F3EB1-EC59-5644-9E26-F8D4AC78362F}"/>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47" name="Google Shape;754;p43">
              <a:extLst>
                <a:ext uri="{FF2B5EF4-FFF2-40B4-BE49-F238E27FC236}">
                  <a16:creationId xmlns:a16="http://schemas.microsoft.com/office/drawing/2014/main" id="{5DD80255-51FA-FD42-A72A-05F8695A50AC}"/>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sp>
          <p:nvSpPr>
            <p:cNvPr id="48" name="Google Shape;755;p43">
              <a:extLst>
                <a:ext uri="{FF2B5EF4-FFF2-40B4-BE49-F238E27FC236}">
                  <a16:creationId xmlns:a16="http://schemas.microsoft.com/office/drawing/2014/main" id="{6BCB1D77-C511-724A-A534-FCCB9CDEA108}"/>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sp>
          <p:nvSpPr>
            <p:cNvPr id="49" name="Google Shape;756;p43">
              <a:extLst>
                <a:ext uri="{FF2B5EF4-FFF2-40B4-BE49-F238E27FC236}">
                  <a16:creationId xmlns:a16="http://schemas.microsoft.com/office/drawing/2014/main" id="{34C8AA22-59D6-AD46-88DD-ECA97D1E4795}"/>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sp>
          <p:nvSpPr>
            <p:cNvPr id="50" name="Google Shape;757;p43">
              <a:extLst>
                <a:ext uri="{FF2B5EF4-FFF2-40B4-BE49-F238E27FC236}">
                  <a16:creationId xmlns:a16="http://schemas.microsoft.com/office/drawing/2014/main" id="{9014AC9B-100A-4E4B-BD52-2751B786598C}"/>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g</a:t>
              </a:r>
              <a:endParaRPr sz="2133" b="1" dirty="0">
                <a:latin typeface="Calibri" panose="020F0502020204030204" pitchFamily="34" charset="0"/>
                <a:cs typeface="Calibri" panose="020F0502020204030204" pitchFamily="34" charset="0"/>
              </a:endParaRPr>
            </a:p>
          </p:txBody>
        </p:sp>
        <p:sp>
          <p:nvSpPr>
            <p:cNvPr id="51" name="Google Shape;758;p43">
              <a:extLst>
                <a:ext uri="{FF2B5EF4-FFF2-40B4-BE49-F238E27FC236}">
                  <a16:creationId xmlns:a16="http://schemas.microsoft.com/office/drawing/2014/main" id="{6608AD19-5A2A-5847-B303-E58B7D88BB38}"/>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52" name="Google Shape;759;p43">
              <a:extLst>
                <a:ext uri="{FF2B5EF4-FFF2-40B4-BE49-F238E27FC236}">
                  <a16:creationId xmlns:a16="http://schemas.microsoft.com/office/drawing/2014/main" id="{13F28745-D784-0B4C-A481-BEBC0BF4A1A0}"/>
                </a:ext>
              </a:extLst>
            </p:cNvPr>
            <p:cNvCxnSpPr>
              <a:cxnSpLocks/>
              <a:stCxn id="45" idx="2"/>
              <a:endCxn id="46" idx="0"/>
            </p:cNvCxnSpPr>
            <p:nvPr/>
          </p:nvCxnSpPr>
          <p:spPr>
            <a:xfrm>
              <a:off x="4375281" y="3015464"/>
              <a:ext cx="237448" cy="406672"/>
            </a:xfrm>
            <a:prstGeom prst="straightConnector1">
              <a:avLst/>
            </a:prstGeom>
            <a:noFill/>
            <a:ln w="63500" cap="flat" cmpd="sng">
              <a:solidFill>
                <a:srgbClr val="FF0000"/>
              </a:solidFill>
              <a:prstDash val="solid"/>
              <a:round/>
              <a:headEnd type="none" w="med" len="med"/>
              <a:tailEnd type="none" w="med" len="med"/>
            </a:ln>
          </p:spPr>
        </p:cxnSp>
        <p:cxnSp>
          <p:nvCxnSpPr>
            <p:cNvPr id="53" name="Google Shape;760;p43">
              <a:extLst>
                <a:ext uri="{FF2B5EF4-FFF2-40B4-BE49-F238E27FC236}">
                  <a16:creationId xmlns:a16="http://schemas.microsoft.com/office/drawing/2014/main" id="{25CB7A64-6770-D443-994F-6B2D61174C04}"/>
                </a:ext>
              </a:extLst>
            </p:cNvPr>
            <p:cNvCxnSpPr>
              <a:cxnSpLocks/>
              <a:stCxn id="45" idx="3"/>
              <a:endCxn id="47" idx="1"/>
            </p:cNvCxnSpPr>
            <p:nvPr/>
          </p:nvCxnSpPr>
          <p:spPr>
            <a:xfrm flipV="1">
              <a:off x="4533981" y="2717336"/>
              <a:ext cx="218789" cy="171678"/>
            </a:xfrm>
            <a:prstGeom prst="straightConnector1">
              <a:avLst/>
            </a:prstGeom>
            <a:noFill/>
            <a:ln w="63500" cap="flat" cmpd="sng">
              <a:solidFill>
                <a:srgbClr val="FF0000"/>
              </a:solidFill>
              <a:prstDash val="solid"/>
              <a:round/>
              <a:headEnd type="none" w="med" len="med"/>
              <a:tailEnd type="none" w="med" len="med"/>
            </a:ln>
          </p:spPr>
        </p:cxnSp>
        <p:cxnSp>
          <p:nvCxnSpPr>
            <p:cNvPr id="54" name="Google Shape;762;p43">
              <a:extLst>
                <a:ext uri="{FF2B5EF4-FFF2-40B4-BE49-F238E27FC236}">
                  <a16:creationId xmlns:a16="http://schemas.microsoft.com/office/drawing/2014/main" id="{16E6F6F0-90D0-D74E-97DC-D8D69BBFBC0C}"/>
                </a:ext>
              </a:extLst>
            </p:cNvPr>
            <p:cNvCxnSpPr>
              <a:stCxn id="49" idx="2"/>
              <a:endCxn id="50" idx="0"/>
            </p:cNvCxnSpPr>
            <p:nvPr/>
          </p:nvCxnSpPr>
          <p:spPr>
            <a:xfrm flipH="1">
              <a:off x="5830892" y="3464864"/>
              <a:ext cx="22281" cy="183974"/>
            </a:xfrm>
            <a:prstGeom prst="straightConnector1">
              <a:avLst/>
            </a:prstGeom>
            <a:noFill/>
            <a:ln w="63500" cap="flat" cmpd="sng">
              <a:solidFill>
                <a:srgbClr val="FF0000"/>
              </a:solidFill>
              <a:prstDash val="solid"/>
              <a:round/>
              <a:headEnd type="none" w="med" len="med"/>
              <a:tailEnd type="none" w="med" len="med"/>
            </a:ln>
          </p:spPr>
        </p:cxnSp>
        <p:cxnSp>
          <p:nvCxnSpPr>
            <p:cNvPr id="55" name="Google Shape;763;p43">
              <a:extLst>
                <a:ext uri="{FF2B5EF4-FFF2-40B4-BE49-F238E27FC236}">
                  <a16:creationId xmlns:a16="http://schemas.microsoft.com/office/drawing/2014/main" id="{25A5053A-5B33-E04D-8BB2-C7102804FB73}"/>
                </a:ext>
              </a:extLst>
            </p:cNvPr>
            <p:cNvCxnSpPr>
              <a:stCxn id="49" idx="2"/>
              <a:endCxn id="48" idx="3"/>
            </p:cNvCxnSpPr>
            <p:nvPr/>
          </p:nvCxnSpPr>
          <p:spPr>
            <a:xfrm flipH="1" flipV="1">
              <a:off x="5267047" y="3322636"/>
              <a:ext cx="586125" cy="142228"/>
            </a:xfrm>
            <a:prstGeom prst="straightConnector1">
              <a:avLst/>
            </a:prstGeom>
            <a:noFill/>
            <a:ln w="63500" cap="flat" cmpd="sng">
              <a:solidFill>
                <a:srgbClr val="FF0000"/>
              </a:solidFill>
              <a:prstDash val="solid"/>
              <a:round/>
              <a:headEnd type="none" w="med" len="med"/>
              <a:tailEnd type="none" w="med" len="med"/>
            </a:ln>
          </p:spPr>
        </p:cxnSp>
        <p:cxnSp>
          <p:nvCxnSpPr>
            <p:cNvPr id="56" name="Google Shape;764;p43">
              <a:extLst>
                <a:ext uri="{FF2B5EF4-FFF2-40B4-BE49-F238E27FC236}">
                  <a16:creationId xmlns:a16="http://schemas.microsoft.com/office/drawing/2014/main" id="{CE9E9377-4352-844B-A68C-5BD0330BA00E}"/>
                </a:ext>
              </a:extLst>
            </p:cNvPr>
            <p:cNvCxnSpPr>
              <a:stCxn id="47" idx="2"/>
              <a:endCxn id="48"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57" name="Google Shape;765;p43">
              <a:extLst>
                <a:ext uri="{FF2B5EF4-FFF2-40B4-BE49-F238E27FC236}">
                  <a16:creationId xmlns:a16="http://schemas.microsoft.com/office/drawing/2014/main" id="{D029C891-98BC-AE41-99B0-032CBEADACCC}"/>
                </a:ext>
              </a:extLst>
            </p:cNvPr>
            <p:cNvCxnSpPr>
              <a:stCxn id="46" idx="3"/>
              <a:endCxn id="48"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58" name="Google Shape;766;p43">
              <a:extLst>
                <a:ext uri="{FF2B5EF4-FFF2-40B4-BE49-F238E27FC236}">
                  <a16:creationId xmlns:a16="http://schemas.microsoft.com/office/drawing/2014/main" id="{AC79878C-095B-2940-AFE9-B908BEEE8624}"/>
                </a:ext>
              </a:extLst>
            </p:cNvPr>
            <p:cNvCxnSpPr>
              <a:stCxn id="48" idx="2"/>
              <a:endCxn id="51" idx="0"/>
            </p:cNvCxnSpPr>
            <p:nvPr/>
          </p:nvCxnSpPr>
          <p:spPr>
            <a:xfrm>
              <a:off x="5108348" y="3449086"/>
              <a:ext cx="98872" cy="644406"/>
            </a:xfrm>
            <a:prstGeom prst="straightConnector1">
              <a:avLst/>
            </a:prstGeom>
            <a:noFill/>
            <a:ln w="63500" cap="flat" cmpd="sng">
              <a:solidFill>
                <a:srgbClr val="FF0000"/>
              </a:solidFill>
              <a:prstDash val="solid"/>
              <a:round/>
              <a:headEnd type="none" w="med" len="med"/>
              <a:tailEnd type="none" w="med" len="med"/>
            </a:ln>
          </p:spPr>
        </p:cxnSp>
        <p:sp>
          <p:nvSpPr>
            <p:cNvPr id="59" name="Google Shape;767;p43">
              <a:extLst>
                <a:ext uri="{FF2B5EF4-FFF2-40B4-BE49-F238E27FC236}">
                  <a16:creationId xmlns:a16="http://schemas.microsoft.com/office/drawing/2014/main" id="{6AB589D0-3190-F34F-BA51-82AFA8A44B3C}"/>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a</a:t>
              </a:r>
              <a:endParaRPr sz="2133" b="1" dirty="0">
                <a:latin typeface="Calibri" panose="020F0502020204030204" pitchFamily="34" charset="0"/>
                <a:cs typeface="Calibri" panose="020F0502020204030204" pitchFamily="34" charset="0"/>
              </a:endParaRPr>
            </a:p>
          </p:txBody>
        </p:sp>
        <p:cxnSp>
          <p:nvCxnSpPr>
            <p:cNvPr id="60" name="Google Shape;768;p43">
              <a:extLst>
                <a:ext uri="{FF2B5EF4-FFF2-40B4-BE49-F238E27FC236}">
                  <a16:creationId xmlns:a16="http://schemas.microsoft.com/office/drawing/2014/main" id="{238DF561-5A73-4A46-A22B-0E253AA7132E}"/>
                </a:ext>
              </a:extLst>
            </p:cNvPr>
            <p:cNvCxnSpPr>
              <a:cxnSpLocks/>
              <a:stCxn id="59" idx="3"/>
              <a:endCxn id="45" idx="1"/>
            </p:cNvCxnSpPr>
            <p:nvPr/>
          </p:nvCxnSpPr>
          <p:spPr>
            <a:xfrm flipV="1">
              <a:off x="4139536" y="2889014"/>
              <a:ext cx="77045" cy="520195"/>
            </a:xfrm>
            <a:prstGeom prst="straightConnector1">
              <a:avLst/>
            </a:prstGeom>
            <a:noFill/>
            <a:ln w="63500" cap="flat" cmpd="sng">
              <a:solidFill>
                <a:srgbClr val="FF0000"/>
              </a:solidFill>
              <a:prstDash val="solid"/>
              <a:round/>
              <a:headEnd type="none" w="med" len="med"/>
              <a:tailEnd type="none" w="med" len="med"/>
            </a:ln>
          </p:spPr>
        </p:cxnSp>
        <p:sp>
          <p:nvSpPr>
            <p:cNvPr id="61" name="Google Shape;769;p43">
              <a:extLst>
                <a:ext uri="{FF2B5EF4-FFF2-40B4-BE49-F238E27FC236}">
                  <a16:creationId xmlns:a16="http://schemas.microsoft.com/office/drawing/2014/main" id="{165BA1FD-9AE9-B644-B570-41F3E611F050}"/>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62" name="Google Shape;770;p43">
              <a:extLst>
                <a:ext uri="{FF2B5EF4-FFF2-40B4-BE49-F238E27FC236}">
                  <a16:creationId xmlns:a16="http://schemas.microsoft.com/office/drawing/2014/main" id="{116ECB34-6942-E74A-B18A-212DFC4E061D}"/>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9991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263276"/>
            <a:ext cx="11187259" cy="1014667"/>
          </a:xfrm>
        </p:spPr>
        <p:txBody>
          <a:bodyPr/>
          <a:lstStyle/>
          <a:p>
            <a:r>
              <a:rPr lang="en-US" dirty="0"/>
              <a:t>What about the target vertex?</a:t>
            </a:r>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
        <p:nvSpPr>
          <p:cNvPr id="6" name="Rectangle 5"/>
          <p:cNvSpPr/>
          <p:nvPr/>
        </p:nvSpPr>
        <p:spPr>
          <a:xfrm>
            <a:off x="479989" y="1119696"/>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a:p>
            <a:r>
              <a:rPr lang="en-US" sz="2200" b="1" dirty="0">
                <a:solidFill>
                  <a:schemeClr val="bg1"/>
                </a:solidFill>
              </a:rPr>
              <a:t>Given: </a:t>
            </a:r>
            <a:r>
              <a:rPr lang="en-US" sz="2200" dirty="0">
                <a:solidFill>
                  <a:schemeClr val="bg1"/>
                </a:solidFill>
              </a:rPr>
              <a:t>a directed graph G and vertices </a:t>
            </a:r>
            <a:r>
              <a:rPr lang="en-US" sz="2200" dirty="0" err="1">
                <a:solidFill>
                  <a:schemeClr val="bg1"/>
                </a:solidFill>
              </a:rPr>
              <a:t>s,t</a:t>
            </a:r>
            <a:r>
              <a:rPr lang="en-US" sz="2200" dirty="0">
                <a:solidFill>
                  <a:schemeClr val="bg1"/>
                </a:solidFill>
              </a:rPr>
              <a:t> </a:t>
            </a:r>
          </a:p>
          <a:p>
            <a:r>
              <a:rPr lang="en-US" sz="2200" b="1" dirty="0">
                <a:solidFill>
                  <a:schemeClr val="bg1"/>
                </a:solidFill>
              </a:rPr>
              <a:t>Find:</a:t>
            </a:r>
            <a:r>
              <a:rPr lang="en-US" sz="2200" dirty="0">
                <a:solidFill>
                  <a:schemeClr val="bg1"/>
                </a:solidFill>
              </a:rPr>
              <a:t> the shortest path from s to t. </a:t>
            </a:r>
          </a:p>
        </p:txBody>
      </p:sp>
      <p:sp>
        <p:nvSpPr>
          <p:cNvPr id="7" name="Rectangle 6"/>
          <p:cNvSpPr/>
          <p:nvPr/>
        </p:nvSpPr>
        <p:spPr>
          <a:xfrm>
            <a:off x="479989" y="111969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Shortest Path Problem</a:t>
            </a:r>
            <a:endParaRPr lang="en-US" sz="2200" dirty="0"/>
          </a:p>
        </p:txBody>
      </p:sp>
      <p:sp>
        <p:nvSpPr>
          <p:cNvPr id="8" name="TextBox 7"/>
          <p:cNvSpPr txBox="1"/>
          <p:nvPr/>
        </p:nvSpPr>
        <p:spPr>
          <a:xfrm>
            <a:off x="137285" y="3056611"/>
            <a:ext cx="11026211" cy="3816429"/>
          </a:xfrm>
          <a:prstGeom prst="rect">
            <a:avLst/>
          </a:prstGeom>
          <a:noFill/>
        </p:spPr>
        <p:txBody>
          <a:bodyPr wrap="square" rtlCol="0">
            <a:spAutoFit/>
          </a:bodyPr>
          <a:lstStyle/>
          <a:p>
            <a:r>
              <a:rPr lang="en-US" sz="2200" dirty="0"/>
              <a:t>BFS didn’t mention a target vertex… </a:t>
            </a:r>
          </a:p>
          <a:p>
            <a:r>
              <a:rPr lang="en-US" sz="2200" dirty="0"/>
              <a:t>It actually finds the distance from s to </a:t>
            </a:r>
            <a:r>
              <a:rPr lang="en-US" sz="2200" b="1" dirty="0"/>
              <a:t>every</a:t>
            </a:r>
            <a:r>
              <a:rPr lang="en-US" sz="2200" dirty="0"/>
              <a:t> other vertex since we needed to traverse the graph anyways. The resulting edges from our BFS shortest paths algorithm are called </a:t>
            </a:r>
            <a:r>
              <a:rPr lang="en-US" sz="2200" b="1" u="sng" dirty="0"/>
              <a:t>the shortest path tree </a:t>
            </a:r>
            <a:r>
              <a:rPr lang="en-US" sz="2200" dirty="0"/>
              <a:t>(SPT: the set of all edges that are used in the shortest paths from a particular start vertex to every other vertex – see red edges above)</a:t>
            </a:r>
          </a:p>
          <a:p>
            <a:endParaRPr lang="en-US" sz="2200" dirty="0"/>
          </a:p>
          <a:p>
            <a:r>
              <a:rPr lang="en-US" sz="2200" dirty="0"/>
              <a:t>Both BFS modified to find the shortest paths and Dijkstra’s algorithm need to start computing a shortest path tree in order to find the target.</a:t>
            </a:r>
          </a:p>
          <a:p>
            <a:endParaRPr lang="en-US" sz="2200" dirty="0"/>
          </a:p>
          <a:p>
            <a:r>
              <a:rPr lang="en-US" sz="2200" dirty="0"/>
              <a:t>But if you only care about one target, you can sometimes stop early (in </a:t>
            </a:r>
            <a:r>
              <a:rPr lang="en-US" sz="2200" dirty="0" err="1">
                <a:latin typeface="Courier New" panose="02070309020205020404" pitchFamily="49" charset="0"/>
                <a:cs typeface="Courier New" panose="02070309020205020404" pitchFamily="49" charset="0"/>
              </a:rPr>
              <a:t>bfsShortestPaths</a:t>
            </a:r>
            <a:r>
              <a:rPr lang="en-US" sz="2200" dirty="0"/>
              <a:t>, when the target gets removed from the queue)</a:t>
            </a:r>
          </a:p>
        </p:txBody>
      </p:sp>
      <p:sp>
        <p:nvSpPr>
          <p:cNvPr id="9" name="Footer Placeholder 3">
            <a:extLst>
              <a:ext uri="{FF2B5EF4-FFF2-40B4-BE49-F238E27FC236}">
                <a16:creationId xmlns:a16="http://schemas.microsoft.com/office/drawing/2014/main" id="{8638D4BC-8597-DB4C-A259-214D36960C62}"/>
              </a:ext>
            </a:extLst>
          </p:cNvPr>
          <p:cNvSpPr>
            <a:spLocks noGrp="1"/>
          </p:cNvSpPr>
          <p:nvPr>
            <p:ph type="ftr" sz="quarter" idx="11"/>
          </p:nvPr>
        </p:nvSpPr>
        <p:spPr>
          <a:xfrm>
            <a:off x="5715301" y="6521027"/>
            <a:ext cx="5901459" cy="274320"/>
          </a:xfrm>
        </p:spPr>
        <p:txBody>
          <a:bodyPr/>
          <a:lstStyle/>
          <a:p>
            <a:r>
              <a:rPr lang="es-ES" dirty="0"/>
              <a:t>CSE 373 19 SU - </a:t>
            </a:r>
            <a:r>
              <a:rPr lang="es-ES" dirty="0" err="1"/>
              <a:t>Robbie</a:t>
            </a:r>
            <a:r>
              <a:rPr lang="es-ES" dirty="0"/>
              <a:t> Weber</a:t>
            </a:r>
            <a:endParaRPr lang="en-US" dirty="0"/>
          </a:p>
        </p:txBody>
      </p:sp>
      <p:grpSp>
        <p:nvGrpSpPr>
          <p:cNvPr id="10" name="Group 9">
            <a:extLst>
              <a:ext uri="{FF2B5EF4-FFF2-40B4-BE49-F238E27FC236}">
                <a16:creationId xmlns:a16="http://schemas.microsoft.com/office/drawing/2014/main" id="{359FEA48-0B49-FF47-9E00-AA44818C4E7B}"/>
              </a:ext>
            </a:extLst>
          </p:cNvPr>
          <p:cNvGrpSpPr/>
          <p:nvPr/>
        </p:nvGrpSpPr>
        <p:grpSpPr>
          <a:xfrm>
            <a:off x="7635639" y="-346478"/>
            <a:ext cx="5262712" cy="3802065"/>
            <a:chOff x="3561846" y="2590886"/>
            <a:chExt cx="3204447" cy="1647881"/>
          </a:xfrm>
        </p:grpSpPr>
        <p:sp>
          <p:nvSpPr>
            <p:cNvPr id="11" name="Google Shape;751;p43">
              <a:extLst>
                <a:ext uri="{FF2B5EF4-FFF2-40B4-BE49-F238E27FC236}">
                  <a16:creationId xmlns:a16="http://schemas.microsoft.com/office/drawing/2014/main" id="{3458AF4E-EEF8-EC44-8D6B-5747AC559DCC}"/>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sp>
          <p:nvSpPr>
            <p:cNvPr id="12" name="Google Shape;752;p43">
              <a:extLst>
                <a:ext uri="{FF2B5EF4-FFF2-40B4-BE49-F238E27FC236}">
                  <a16:creationId xmlns:a16="http://schemas.microsoft.com/office/drawing/2014/main" id="{C6D222E0-19E8-F748-B5F0-C7CAD77E6CE4}"/>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13" name="Google Shape;754;p43">
              <a:extLst>
                <a:ext uri="{FF2B5EF4-FFF2-40B4-BE49-F238E27FC236}">
                  <a16:creationId xmlns:a16="http://schemas.microsoft.com/office/drawing/2014/main" id="{9CDF1845-4FC8-CD4D-9E55-DE1C11F7CE26}"/>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sp>
          <p:nvSpPr>
            <p:cNvPr id="14" name="Google Shape;755;p43">
              <a:extLst>
                <a:ext uri="{FF2B5EF4-FFF2-40B4-BE49-F238E27FC236}">
                  <a16:creationId xmlns:a16="http://schemas.microsoft.com/office/drawing/2014/main" id="{548CF978-CE80-2E46-8B93-BDB0C49CDC5E}"/>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sp>
          <p:nvSpPr>
            <p:cNvPr id="15" name="Google Shape;756;p43">
              <a:extLst>
                <a:ext uri="{FF2B5EF4-FFF2-40B4-BE49-F238E27FC236}">
                  <a16:creationId xmlns:a16="http://schemas.microsoft.com/office/drawing/2014/main" id="{EE23D1A8-40CD-7E48-AA5D-3E940FE581A2}"/>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sp>
          <p:nvSpPr>
            <p:cNvPr id="16" name="Google Shape;757;p43">
              <a:extLst>
                <a:ext uri="{FF2B5EF4-FFF2-40B4-BE49-F238E27FC236}">
                  <a16:creationId xmlns:a16="http://schemas.microsoft.com/office/drawing/2014/main" id="{5B2E4C76-3A62-7943-8B38-C61B1548BA0A}"/>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g</a:t>
              </a:r>
              <a:endParaRPr sz="2133" b="1" dirty="0">
                <a:latin typeface="Calibri" panose="020F0502020204030204" pitchFamily="34" charset="0"/>
                <a:cs typeface="Calibri" panose="020F0502020204030204" pitchFamily="34" charset="0"/>
              </a:endParaRPr>
            </a:p>
          </p:txBody>
        </p:sp>
        <p:sp>
          <p:nvSpPr>
            <p:cNvPr id="17" name="Google Shape;758;p43">
              <a:extLst>
                <a:ext uri="{FF2B5EF4-FFF2-40B4-BE49-F238E27FC236}">
                  <a16:creationId xmlns:a16="http://schemas.microsoft.com/office/drawing/2014/main" id="{D9127D9F-696A-9745-9B1A-4C99ED6B480F}"/>
                </a:ext>
              </a:extLst>
            </p:cNvPr>
            <p:cNvSpPr/>
            <p:nvPr/>
          </p:nvSpPr>
          <p:spPr>
            <a:xfrm>
              <a:off x="5169775" y="3985867"/>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18" name="Google Shape;759;p43">
              <a:extLst>
                <a:ext uri="{FF2B5EF4-FFF2-40B4-BE49-F238E27FC236}">
                  <a16:creationId xmlns:a16="http://schemas.microsoft.com/office/drawing/2014/main" id="{D54C7251-71CD-9249-80B0-B5F52EC8BAAA}"/>
                </a:ext>
              </a:extLst>
            </p:cNvPr>
            <p:cNvCxnSpPr>
              <a:cxnSpLocks/>
              <a:stCxn id="11" idx="2"/>
              <a:endCxn id="12" idx="0"/>
            </p:cNvCxnSpPr>
            <p:nvPr/>
          </p:nvCxnSpPr>
          <p:spPr>
            <a:xfrm>
              <a:off x="4375281" y="3015464"/>
              <a:ext cx="237448" cy="406672"/>
            </a:xfrm>
            <a:prstGeom prst="straightConnector1">
              <a:avLst/>
            </a:prstGeom>
            <a:noFill/>
            <a:ln w="63500" cap="flat" cmpd="sng">
              <a:solidFill>
                <a:srgbClr val="FF0000"/>
              </a:solidFill>
              <a:prstDash val="solid"/>
              <a:round/>
              <a:headEnd type="none" w="med" len="med"/>
              <a:tailEnd type="none" w="med" len="med"/>
            </a:ln>
          </p:spPr>
        </p:cxnSp>
        <p:cxnSp>
          <p:nvCxnSpPr>
            <p:cNvPr id="19" name="Google Shape;760;p43">
              <a:extLst>
                <a:ext uri="{FF2B5EF4-FFF2-40B4-BE49-F238E27FC236}">
                  <a16:creationId xmlns:a16="http://schemas.microsoft.com/office/drawing/2014/main" id="{B3A5683D-F895-1046-B60E-EDE081437F0C}"/>
                </a:ext>
              </a:extLst>
            </p:cNvPr>
            <p:cNvCxnSpPr>
              <a:cxnSpLocks/>
              <a:stCxn id="11" idx="3"/>
              <a:endCxn id="13" idx="1"/>
            </p:cNvCxnSpPr>
            <p:nvPr/>
          </p:nvCxnSpPr>
          <p:spPr>
            <a:xfrm flipV="1">
              <a:off x="4533981" y="2717336"/>
              <a:ext cx="218789" cy="171678"/>
            </a:xfrm>
            <a:prstGeom prst="straightConnector1">
              <a:avLst/>
            </a:prstGeom>
            <a:noFill/>
            <a:ln w="63500" cap="flat" cmpd="sng">
              <a:solidFill>
                <a:srgbClr val="FF0000"/>
              </a:solidFill>
              <a:prstDash val="solid"/>
              <a:round/>
              <a:headEnd type="none" w="med" len="med"/>
              <a:tailEnd type="none" w="med" len="med"/>
            </a:ln>
          </p:spPr>
        </p:cxnSp>
        <p:cxnSp>
          <p:nvCxnSpPr>
            <p:cNvPr id="20" name="Google Shape;762;p43">
              <a:extLst>
                <a:ext uri="{FF2B5EF4-FFF2-40B4-BE49-F238E27FC236}">
                  <a16:creationId xmlns:a16="http://schemas.microsoft.com/office/drawing/2014/main" id="{0E19E15C-8ECE-B747-A422-F65F92982F75}"/>
                </a:ext>
              </a:extLst>
            </p:cNvPr>
            <p:cNvCxnSpPr>
              <a:stCxn id="15" idx="2"/>
              <a:endCxn id="16" idx="0"/>
            </p:cNvCxnSpPr>
            <p:nvPr/>
          </p:nvCxnSpPr>
          <p:spPr>
            <a:xfrm flipH="1">
              <a:off x="5830892" y="3464864"/>
              <a:ext cx="22281" cy="183974"/>
            </a:xfrm>
            <a:prstGeom prst="straightConnector1">
              <a:avLst/>
            </a:prstGeom>
            <a:noFill/>
            <a:ln w="63500" cap="flat" cmpd="sng">
              <a:solidFill>
                <a:srgbClr val="FF0000"/>
              </a:solidFill>
              <a:prstDash val="solid"/>
              <a:round/>
              <a:headEnd type="none" w="med" len="med"/>
              <a:tailEnd type="none" w="med" len="med"/>
            </a:ln>
          </p:spPr>
        </p:cxnSp>
        <p:cxnSp>
          <p:nvCxnSpPr>
            <p:cNvPr id="21" name="Google Shape;763;p43">
              <a:extLst>
                <a:ext uri="{FF2B5EF4-FFF2-40B4-BE49-F238E27FC236}">
                  <a16:creationId xmlns:a16="http://schemas.microsoft.com/office/drawing/2014/main" id="{1E4C4490-DD48-3A47-BDDF-8BFED4AF48C5}"/>
                </a:ext>
              </a:extLst>
            </p:cNvPr>
            <p:cNvCxnSpPr>
              <a:stCxn id="15" idx="2"/>
              <a:endCxn id="14" idx="3"/>
            </p:cNvCxnSpPr>
            <p:nvPr/>
          </p:nvCxnSpPr>
          <p:spPr>
            <a:xfrm flipH="1" flipV="1">
              <a:off x="5267047" y="3322636"/>
              <a:ext cx="586125" cy="142228"/>
            </a:xfrm>
            <a:prstGeom prst="straightConnector1">
              <a:avLst/>
            </a:prstGeom>
            <a:noFill/>
            <a:ln w="63500" cap="flat" cmpd="sng">
              <a:solidFill>
                <a:srgbClr val="FF0000"/>
              </a:solidFill>
              <a:prstDash val="solid"/>
              <a:round/>
              <a:headEnd type="none" w="med" len="med"/>
              <a:tailEnd type="none" w="med" len="med"/>
            </a:ln>
          </p:spPr>
        </p:cxnSp>
        <p:cxnSp>
          <p:nvCxnSpPr>
            <p:cNvPr id="22" name="Google Shape;764;p43">
              <a:extLst>
                <a:ext uri="{FF2B5EF4-FFF2-40B4-BE49-F238E27FC236}">
                  <a16:creationId xmlns:a16="http://schemas.microsoft.com/office/drawing/2014/main" id="{B242317F-E705-EF4F-9375-922181D0BF5A}"/>
                </a:ext>
              </a:extLst>
            </p:cNvPr>
            <p:cNvCxnSpPr>
              <a:stCxn id="13" idx="2"/>
              <a:endCxn id="14"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23" name="Google Shape;765;p43">
              <a:extLst>
                <a:ext uri="{FF2B5EF4-FFF2-40B4-BE49-F238E27FC236}">
                  <a16:creationId xmlns:a16="http://schemas.microsoft.com/office/drawing/2014/main" id="{43153063-221F-C441-B67E-0C452CCFA582}"/>
                </a:ext>
              </a:extLst>
            </p:cNvPr>
            <p:cNvCxnSpPr>
              <a:stCxn id="12" idx="3"/>
              <a:endCxn id="14"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24" name="Google Shape;766;p43">
              <a:extLst>
                <a:ext uri="{FF2B5EF4-FFF2-40B4-BE49-F238E27FC236}">
                  <a16:creationId xmlns:a16="http://schemas.microsoft.com/office/drawing/2014/main" id="{7CD86446-A4B5-7C4C-B5E5-035A0F7E64E3}"/>
                </a:ext>
              </a:extLst>
            </p:cNvPr>
            <p:cNvCxnSpPr>
              <a:stCxn id="14" idx="2"/>
              <a:endCxn id="17" idx="0"/>
            </p:cNvCxnSpPr>
            <p:nvPr/>
          </p:nvCxnSpPr>
          <p:spPr>
            <a:xfrm>
              <a:off x="5108348" y="3449086"/>
              <a:ext cx="220128" cy="536781"/>
            </a:xfrm>
            <a:prstGeom prst="straightConnector1">
              <a:avLst/>
            </a:prstGeom>
            <a:noFill/>
            <a:ln w="63500" cap="flat" cmpd="sng">
              <a:solidFill>
                <a:srgbClr val="FF0000"/>
              </a:solidFill>
              <a:prstDash val="solid"/>
              <a:round/>
              <a:headEnd type="none" w="med" len="med"/>
              <a:tailEnd type="none" w="med" len="med"/>
            </a:ln>
          </p:spPr>
        </p:cxnSp>
        <p:sp>
          <p:nvSpPr>
            <p:cNvPr id="25" name="Google Shape;767;p43">
              <a:extLst>
                <a:ext uri="{FF2B5EF4-FFF2-40B4-BE49-F238E27FC236}">
                  <a16:creationId xmlns:a16="http://schemas.microsoft.com/office/drawing/2014/main" id="{8D026CFE-0A2F-0948-8968-4BF51524505A}"/>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a</a:t>
              </a:r>
              <a:endParaRPr sz="2133" b="1" dirty="0">
                <a:latin typeface="Calibri" panose="020F0502020204030204" pitchFamily="34" charset="0"/>
                <a:cs typeface="Calibri" panose="020F0502020204030204" pitchFamily="34" charset="0"/>
              </a:endParaRPr>
            </a:p>
          </p:txBody>
        </p:sp>
        <p:cxnSp>
          <p:nvCxnSpPr>
            <p:cNvPr id="26" name="Google Shape;768;p43">
              <a:extLst>
                <a:ext uri="{FF2B5EF4-FFF2-40B4-BE49-F238E27FC236}">
                  <a16:creationId xmlns:a16="http://schemas.microsoft.com/office/drawing/2014/main" id="{0C31FCFB-9923-9B41-B549-32BE0FB35644}"/>
                </a:ext>
              </a:extLst>
            </p:cNvPr>
            <p:cNvCxnSpPr>
              <a:cxnSpLocks/>
              <a:stCxn id="25" idx="3"/>
              <a:endCxn id="11" idx="1"/>
            </p:cNvCxnSpPr>
            <p:nvPr/>
          </p:nvCxnSpPr>
          <p:spPr>
            <a:xfrm flipV="1">
              <a:off x="4139536" y="2889014"/>
              <a:ext cx="77045" cy="520195"/>
            </a:xfrm>
            <a:prstGeom prst="straightConnector1">
              <a:avLst/>
            </a:prstGeom>
            <a:noFill/>
            <a:ln w="63500" cap="flat" cmpd="sng">
              <a:solidFill>
                <a:srgbClr val="FF0000"/>
              </a:solidFill>
              <a:prstDash val="solid"/>
              <a:round/>
              <a:headEnd type="none" w="med" len="med"/>
              <a:tailEnd type="none" w="med" len="med"/>
            </a:ln>
          </p:spPr>
        </p:cxnSp>
        <p:sp>
          <p:nvSpPr>
            <p:cNvPr id="27" name="Google Shape;769;p43">
              <a:extLst>
                <a:ext uri="{FF2B5EF4-FFF2-40B4-BE49-F238E27FC236}">
                  <a16:creationId xmlns:a16="http://schemas.microsoft.com/office/drawing/2014/main" id="{3357EA65-A9C7-AC44-8E6F-6E7BCF7946B4}"/>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8" name="Google Shape;770;p43">
              <a:extLst>
                <a:ext uri="{FF2B5EF4-FFF2-40B4-BE49-F238E27FC236}">
                  <a16:creationId xmlns:a16="http://schemas.microsoft.com/office/drawing/2014/main" id="{5C168D08-7FDD-CE4D-9BC4-22C104D3A242}"/>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cxnSp>
        <p:nvCxnSpPr>
          <p:cNvPr id="29" name="Google Shape;766;p43">
            <a:extLst>
              <a:ext uri="{FF2B5EF4-FFF2-40B4-BE49-F238E27FC236}">
                <a16:creationId xmlns:a16="http://schemas.microsoft.com/office/drawing/2014/main" id="{87BBE00C-89FE-C543-8FE9-5046F88F0B1C}"/>
              </a:ext>
            </a:extLst>
          </p:cNvPr>
          <p:cNvCxnSpPr>
            <a:cxnSpLocks/>
          </p:cNvCxnSpPr>
          <p:nvPr/>
        </p:nvCxnSpPr>
        <p:spPr>
          <a:xfrm>
            <a:off x="8176975" y="1958563"/>
            <a:ext cx="1887948" cy="1566494"/>
          </a:xfrm>
          <a:prstGeom prst="straightConnector1">
            <a:avLst/>
          </a:prstGeom>
          <a:noFill/>
          <a:ln w="63500" cap="flat" cmpd="sng">
            <a:solidFill>
              <a:srgbClr val="FF0000"/>
            </a:solidFill>
            <a:prstDash val="solid"/>
            <a:round/>
            <a:headEnd type="none" w="med" len="med"/>
            <a:tailEnd type="none" w="med" len="med"/>
          </a:ln>
        </p:spPr>
      </p:cxnSp>
    </p:spTree>
    <p:extLst>
      <p:ext uri="{BB962C8B-B14F-4D97-AF65-F5344CB8AC3E}">
        <p14:creationId xmlns:p14="http://schemas.microsoft.com/office/powerpoint/2010/main" val="59342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F7B1-A76A-184A-B1D1-663EEFB5240F}"/>
              </a:ext>
            </a:extLst>
          </p:cNvPr>
          <p:cNvSpPr>
            <a:spLocks noGrp="1"/>
          </p:cNvSpPr>
          <p:nvPr>
            <p:ph type="title"/>
          </p:nvPr>
        </p:nvSpPr>
        <p:spPr/>
        <p:txBody>
          <a:bodyPr/>
          <a:lstStyle/>
          <a:p>
            <a:r>
              <a:rPr lang="en-US" dirty="0"/>
              <a:t>BFS Shortest Path Summary</a:t>
            </a:r>
          </a:p>
        </p:txBody>
      </p:sp>
      <p:sp>
        <p:nvSpPr>
          <p:cNvPr id="3" name="Content Placeholder 2">
            <a:extLst>
              <a:ext uri="{FF2B5EF4-FFF2-40B4-BE49-F238E27FC236}">
                <a16:creationId xmlns:a16="http://schemas.microsoft.com/office/drawing/2014/main" id="{B46B97FE-86A5-C84B-8130-0592B464B01E}"/>
              </a:ext>
            </a:extLst>
          </p:cNvPr>
          <p:cNvSpPr>
            <a:spLocks noGrp="1"/>
          </p:cNvSpPr>
          <p:nvPr>
            <p:ph idx="1"/>
          </p:nvPr>
        </p:nvSpPr>
        <p:spPr/>
        <p:txBody>
          <a:bodyPr>
            <a:normAutofit/>
          </a:bodyPr>
          <a:lstStyle/>
          <a:p>
            <a:r>
              <a:rPr lang="en-US" dirty="0"/>
              <a:t>- BFS works to find the shortest path summary because BFS traverses the graph level by level outwards from the start -- because we’re making sure we look at all the neighbors of all the vertices on the current level, it means that the first time that we see some vertex u means that we’ve found the shortest path to u.  There’s no way there’s a shorter path because of how comprehensively we’re searching the graph. (If there were a shorter path, it should have been found at an earlier level!)</a:t>
            </a:r>
          </a:p>
          <a:p>
            <a:r>
              <a:rPr lang="en-US" dirty="0"/>
              <a:t>slightly more concrete example:</a:t>
            </a:r>
          </a:p>
          <a:p>
            <a:pPr lvl="2">
              <a:buFontTx/>
              <a:buChar char="-"/>
            </a:pPr>
            <a:r>
              <a:rPr lang="en-US" dirty="0"/>
              <a:t>If you start at level 0, there’s only the start node, and you’ve definitely found the shortest path to that by default (0 edges)</a:t>
            </a:r>
          </a:p>
          <a:p>
            <a:pPr lvl="2">
              <a:buFontTx/>
              <a:buChar char="-"/>
            </a:pPr>
            <a:r>
              <a:rPr lang="en-US" dirty="0"/>
              <a:t>If you look at the neighbors of the start node who are all at 1 edge/distance away, you’ve definitely found the shortest path to all of those since they’re just 1 edge length away and it’s not like they could be 0 away.</a:t>
            </a:r>
          </a:p>
          <a:p>
            <a:pPr lvl="2">
              <a:buFontTx/>
              <a:buChar char="-"/>
            </a:pPr>
            <a:r>
              <a:rPr lang="en-US" dirty="0"/>
              <a:t>If you look at all the neighbors of the nodes who were at 1 edge/distance away, you’re looking at all the nodes who are 2 distance away (when you ignore previously discovered nodes).  Since you made sure we were comprehensive about finding all the nodes at 0 and 1 distance away, the nodes we’re seeing for the first time here must be have 2 as the shortest possible distance.</a:t>
            </a:r>
          </a:p>
          <a:p>
            <a:pPr marL="0" indent="0">
              <a:buNone/>
            </a:pPr>
            <a:r>
              <a:rPr lang="en-US" dirty="0"/>
              <a:t>- BFS shortest paths keeps track of the actual paths by just keeping track of for every vertex V, the </a:t>
            </a:r>
            <a:r>
              <a:rPr lang="en-US" dirty="0" err="1"/>
              <a:t>predecessorEdge</a:t>
            </a:r>
            <a:r>
              <a:rPr lang="en-US" dirty="0"/>
              <a:t> that was used to attach V in the SPT.  Which means to trace back a full path you have to loop through all of the </a:t>
            </a:r>
            <a:r>
              <a:rPr lang="en-US" dirty="0" err="1"/>
              <a:t>predecessorEdges</a:t>
            </a:r>
            <a:r>
              <a:rPr lang="en-US" dirty="0"/>
              <a:t> to go back to the root of the SPT/start vertex.</a:t>
            </a:r>
          </a:p>
        </p:txBody>
      </p:sp>
      <p:sp>
        <p:nvSpPr>
          <p:cNvPr id="4" name="Footer Placeholder 3">
            <a:extLst>
              <a:ext uri="{FF2B5EF4-FFF2-40B4-BE49-F238E27FC236}">
                <a16:creationId xmlns:a16="http://schemas.microsoft.com/office/drawing/2014/main" id="{6F116F5B-5442-AF4D-8440-1AD68A8C8FD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DFC9342-48A4-0D41-A2AF-D75CC0DB4AF5}"/>
              </a:ext>
            </a:extLst>
          </p:cNvPr>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327396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00CD-A695-E245-92D6-E62B00FC4EED}"/>
              </a:ext>
            </a:extLst>
          </p:cNvPr>
          <p:cNvSpPr>
            <a:spLocks noGrp="1"/>
          </p:cNvSpPr>
          <p:nvPr>
            <p:ph type="title"/>
          </p:nvPr>
        </p:nvSpPr>
        <p:spPr/>
        <p:txBody>
          <a:bodyPr/>
          <a:lstStyle/>
          <a:p>
            <a:r>
              <a:rPr lang="en-US" dirty="0"/>
              <a:t>BFS Shortest Path Summary</a:t>
            </a:r>
          </a:p>
        </p:txBody>
      </p:sp>
      <p:sp>
        <p:nvSpPr>
          <p:cNvPr id="3" name="Content Placeholder 2">
            <a:extLst>
              <a:ext uri="{FF2B5EF4-FFF2-40B4-BE49-F238E27FC236}">
                <a16:creationId xmlns:a16="http://schemas.microsoft.com/office/drawing/2014/main" id="{F47C3DE2-B45F-324A-A578-9592894CBE36}"/>
              </a:ext>
            </a:extLst>
          </p:cNvPr>
          <p:cNvSpPr>
            <a:spLocks noGrp="1"/>
          </p:cNvSpPr>
          <p:nvPr>
            <p:ph idx="1"/>
          </p:nvPr>
        </p:nvSpPr>
        <p:spPr/>
        <p:txBody>
          <a:bodyPr/>
          <a:lstStyle/>
          <a:p>
            <a:r>
              <a:rPr lang="en-US" dirty="0"/>
              <a:t>another of way rephrasing this is through invariants:</a:t>
            </a:r>
          </a:p>
          <a:p>
            <a:r>
              <a:rPr lang="en-US" dirty="0"/>
              <a:t>- because we add vertices to the queue in level order and have the guarantee that the information in the </a:t>
            </a:r>
          </a:p>
          <a:p>
            <a:r>
              <a:rPr lang="en-US" dirty="0"/>
              <a:t> </a:t>
            </a:r>
          </a:p>
          <a:p>
            <a:r>
              <a:rPr lang="en-US" dirty="0"/>
              <a:t>when a vertex is </a:t>
            </a:r>
            <a:r>
              <a:rPr lang="en-US" i="1" u="sng" dirty="0"/>
              <a:t>added to the queue </a:t>
            </a:r>
            <a:r>
              <a:rPr lang="en-US" dirty="0"/>
              <a:t>with its </a:t>
            </a:r>
            <a:r>
              <a:rPr lang="en-US" dirty="0" err="1"/>
              <a:t>predecessorEdge</a:t>
            </a:r>
            <a:r>
              <a:rPr lang="en-US" dirty="0"/>
              <a:t> and distance recorded, we’ve guaranteed to have found the shortest path /distance to that vertex</a:t>
            </a:r>
          </a:p>
        </p:txBody>
      </p:sp>
      <p:sp>
        <p:nvSpPr>
          <p:cNvPr id="4" name="Footer Placeholder 3">
            <a:extLst>
              <a:ext uri="{FF2B5EF4-FFF2-40B4-BE49-F238E27FC236}">
                <a16:creationId xmlns:a16="http://schemas.microsoft.com/office/drawing/2014/main" id="{F16C09F2-FD65-8040-8197-1388FB788AC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A0DC98A-8E57-8544-B9B1-F3E00D4B35F7}"/>
              </a:ext>
            </a:extLst>
          </p:cNvPr>
          <p:cNvSpPr>
            <a:spLocks noGrp="1"/>
          </p:cNvSpPr>
          <p:nvPr>
            <p:ph type="sldNum" sz="quarter" idx="12"/>
          </p:nvPr>
        </p:nvSpPr>
        <p:spPr/>
        <p:txBody>
          <a:bodyPr/>
          <a:lstStyle/>
          <a:p>
            <a:fld id="{659665DE-58FC-41F4-AC58-2C90A5E00527}" type="slidenum">
              <a:rPr lang="en-US" smtClean="0"/>
              <a:t>14</a:t>
            </a:fld>
            <a:endParaRPr lang="en-US"/>
          </a:p>
        </p:txBody>
      </p:sp>
    </p:spTree>
    <p:extLst>
      <p:ext uri="{BB962C8B-B14F-4D97-AF65-F5344CB8AC3E}">
        <p14:creationId xmlns:p14="http://schemas.microsoft.com/office/powerpoint/2010/main" val="356196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F40B-606D-A749-88AF-B0DCF43F8A13}"/>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0C653DC5-E4BD-1A49-AF0C-5FD8413EDB45}"/>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DF49E2A7-F122-EC49-AE9F-55E3B384FF46}"/>
              </a:ext>
            </a:extLst>
          </p:cNvPr>
          <p:cNvSpPr>
            <a:spLocks noGrp="1"/>
          </p:cNvSpPr>
          <p:nvPr>
            <p:ph type="sldNum" sz="quarter" idx="12"/>
          </p:nvPr>
        </p:nvSpPr>
        <p:spPr/>
        <p:txBody>
          <a:bodyPr/>
          <a:lstStyle/>
          <a:p>
            <a:fld id="{659665DE-58FC-41F4-AC58-2C90A5E00527}" type="slidenum">
              <a:rPr lang="en-US" smtClean="0"/>
              <a:pPr/>
              <a:t>15</a:t>
            </a:fld>
            <a:endParaRPr lang="en-US"/>
          </a:p>
        </p:txBody>
      </p:sp>
      <p:sp>
        <p:nvSpPr>
          <p:cNvPr id="5" name="Text Placeholder 4">
            <a:extLst>
              <a:ext uri="{FF2B5EF4-FFF2-40B4-BE49-F238E27FC236}">
                <a16:creationId xmlns:a16="http://schemas.microsoft.com/office/drawing/2014/main" id="{D821FC6B-B9C0-C249-898A-FA1EFB077FC8}"/>
              </a:ext>
            </a:extLst>
          </p:cNvPr>
          <p:cNvSpPr>
            <a:spLocks noGrp="1"/>
          </p:cNvSpPr>
          <p:nvPr>
            <p:ph type="body" idx="1"/>
          </p:nvPr>
        </p:nvSpPr>
        <p:spPr/>
        <p:txBody>
          <a:bodyPr>
            <a:normAutofit lnSpcReduction="10000"/>
          </a:bodyPr>
          <a:lstStyle/>
          <a:p>
            <a:pPr marL="285750" indent="-285750">
              <a:buFontTx/>
              <a:buChar char="-"/>
            </a:pPr>
            <a:r>
              <a:rPr lang="en-US" dirty="0"/>
              <a:t>Shortest path problem in general</a:t>
            </a:r>
          </a:p>
          <a:p>
            <a:pPr marL="285750" indent="-285750">
              <a:buFontTx/>
              <a:buChar char="-"/>
            </a:pPr>
            <a:r>
              <a:rPr lang="en-US" dirty="0"/>
              <a:t>BFS to solve and traverse in level order</a:t>
            </a:r>
          </a:p>
          <a:p>
            <a:pPr marL="285750" indent="-285750">
              <a:buFontTx/>
              <a:buChar char="-"/>
            </a:pPr>
            <a:r>
              <a:rPr lang="en-US" dirty="0"/>
              <a:t>solving it like this produces a SPT</a:t>
            </a:r>
          </a:p>
          <a:p>
            <a:pPr marL="285750" indent="-285750">
              <a:buFontTx/>
              <a:buChar char="-"/>
            </a:pPr>
            <a:r>
              <a:rPr lang="en-US" dirty="0"/>
              <a:t>to recover an actual path have to follow the predecessor edges on the SPT</a:t>
            </a:r>
          </a:p>
        </p:txBody>
      </p:sp>
    </p:spTree>
    <p:extLst>
      <p:ext uri="{BB962C8B-B14F-4D97-AF65-F5344CB8AC3E}">
        <p14:creationId xmlns:p14="http://schemas.microsoft.com/office/powerpoint/2010/main" val="148114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FE30-EA8B-FC41-B7E0-C183B3B4B6CD}"/>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281A5130-A15B-8B4A-A7E6-EC286322489F}"/>
              </a:ext>
            </a:extLst>
          </p:cNvPr>
          <p:cNvSpPr>
            <a:spLocks noGrp="1"/>
          </p:cNvSpPr>
          <p:nvPr>
            <p:ph idx="1"/>
          </p:nvPr>
        </p:nvSpPr>
        <p:spPr/>
        <p:txBody>
          <a:bodyPr/>
          <a:lstStyle/>
          <a:p>
            <a:r>
              <a:rPr lang="en-US" dirty="0"/>
              <a:t>- Graphs examples, shortest paths for unweighted graphs</a:t>
            </a:r>
          </a:p>
          <a:p>
            <a:r>
              <a:rPr lang="en-US" dirty="0"/>
              <a:t>- using BFS to find the shortest paths</a:t>
            </a:r>
          </a:p>
          <a:p>
            <a:r>
              <a:rPr lang="en-US" dirty="0"/>
              <a:t>- </a:t>
            </a:r>
            <a:r>
              <a:rPr lang="en-US" b="1" u="sng" dirty="0"/>
              <a:t>shortest paths for weighted graphs</a:t>
            </a:r>
          </a:p>
          <a:p>
            <a:pPr lvl="1"/>
            <a:r>
              <a:rPr lang="en-US" b="1" u="sng" dirty="0"/>
              <a:t>Idea 1: using BFS directly</a:t>
            </a:r>
          </a:p>
          <a:p>
            <a:pPr lvl="1"/>
            <a:r>
              <a:rPr lang="en-US" b="1" u="sng" dirty="0"/>
              <a:t>Idea 2: modifying the graph </a:t>
            </a:r>
          </a:p>
          <a:p>
            <a:pPr lvl="1"/>
            <a:r>
              <a:rPr lang="en-US" b="1" u="sng" dirty="0"/>
              <a:t>Idea 3: modifying the order of visiting nodes</a:t>
            </a:r>
          </a:p>
          <a:p>
            <a:pPr lvl="1"/>
            <a:r>
              <a:rPr lang="en-US" b="1" u="sng" dirty="0"/>
              <a:t>examples</a:t>
            </a:r>
          </a:p>
          <a:p>
            <a:pPr lvl="1"/>
            <a:r>
              <a:rPr lang="en-US" dirty="0"/>
              <a:t>runtime if time?</a:t>
            </a:r>
          </a:p>
        </p:txBody>
      </p:sp>
      <p:sp>
        <p:nvSpPr>
          <p:cNvPr id="4" name="Footer Placeholder 3">
            <a:extLst>
              <a:ext uri="{FF2B5EF4-FFF2-40B4-BE49-F238E27FC236}">
                <a16:creationId xmlns:a16="http://schemas.microsoft.com/office/drawing/2014/main" id="{05B84CEC-5E40-BA49-B259-5D25A6621B2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687FBAB-C62E-0943-9B8A-672D33CAD071}"/>
              </a:ext>
            </a:extLst>
          </p:cNvPr>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88411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a:t>
            </a:r>
          </a:p>
        </p:txBody>
      </p:sp>
      <p:sp>
        <p:nvSpPr>
          <p:cNvPr id="3" name="Content Placeholder 2"/>
          <p:cNvSpPr>
            <a:spLocks noGrp="1"/>
          </p:cNvSpPr>
          <p:nvPr>
            <p:ph idx="1"/>
          </p:nvPr>
        </p:nvSpPr>
        <p:spPr/>
        <p:txBody>
          <a:bodyPr>
            <a:normAutofit fontScale="92500"/>
          </a:bodyPr>
          <a:lstStyle/>
          <a:p>
            <a:r>
              <a:rPr lang="en-US" sz="2400" dirty="0"/>
              <a:t>Each edge should represent the “time” or “distance” it takes to travel from one vertex to another. </a:t>
            </a:r>
          </a:p>
          <a:p>
            <a:r>
              <a:rPr lang="en-US" sz="2400" dirty="0"/>
              <a:t>Sometimes those aren’t uniform, so we put a weight on each edge to record that number.</a:t>
            </a:r>
          </a:p>
          <a:p>
            <a:endParaRPr lang="en-US" sz="2400" dirty="0"/>
          </a:p>
          <a:p>
            <a:r>
              <a:rPr lang="en-US" sz="2400" dirty="0"/>
              <a:t>The length of a path in a weighted graph is the sum of the weights along that path (instead of just counting the # of edges).</a:t>
            </a:r>
          </a:p>
          <a:p>
            <a:endParaRPr lang="en-US" sz="2400" dirty="0"/>
          </a:p>
          <a:p>
            <a:r>
              <a:rPr lang="en-US" sz="2400" dirty="0"/>
              <a:t>We’ll assume all of the weights are positive</a:t>
            </a:r>
          </a:p>
          <a:p>
            <a:pPr lvl="1"/>
            <a:r>
              <a:rPr lang="en-US" sz="2400" dirty="0"/>
              <a:t>For Google Maps that definitely makes sense.</a:t>
            </a:r>
          </a:p>
          <a:p>
            <a:pPr lvl="1"/>
            <a:r>
              <a:rPr lang="en-US" sz="2400" dirty="0"/>
              <a:t>Sometimes negative weights make sense. </a:t>
            </a:r>
            <a:r>
              <a:rPr lang="en-US" sz="2400" b="1" dirty="0"/>
              <a:t>Today’s algorithm doesn’t work for those graphs </a:t>
            </a:r>
          </a:p>
          <a:p>
            <a:pPr lvl="1"/>
            <a:r>
              <a:rPr lang="en-US" sz="2400" dirty="0"/>
              <a:t>There are other algorithms that do work.</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sp>
        <p:nvSpPr>
          <p:cNvPr id="6" name="Footer Placeholder 3">
            <a:extLst>
              <a:ext uri="{FF2B5EF4-FFF2-40B4-BE49-F238E27FC236}">
                <a16:creationId xmlns:a16="http://schemas.microsoft.com/office/drawing/2014/main" id="{7AFAA03C-6B20-CE40-BAC6-243A4CF72358}"/>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24582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1	</a:t>
            </a:r>
          </a:p>
        </p:txBody>
      </p:sp>
      <p:sp>
        <p:nvSpPr>
          <p:cNvPr id="3" name="Content Placeholder 2"/>
          <p:cNvSpPr>
            <a:spLocks noGrp="1"/>
          </p:cNvSpPr>
          <p:nvPr>
            <p:ph idx="1"/>
          </p:nvPr>
        </p:nvSpPr>
        <p:spPr>
          <a:xfrm>
            <a:off x="575240" y="1304425"/>
            <a:ext cx="11187258" cy="1275384"/>
          </a:xfrm>
        </p:spPr>
        <p:txBody>
          <a:bodyPr>
            <a:normAutofit/>
          </a:bodyPr>
          <a:lstStyle/>
          <a:p>
            <a:r>
              <a:rPr lang="en-US" sz="2800" dirty="0"/>
              <a:t>BFS works if the graph is unweighted. </a:t>
            </a:r>
          </a:p>
          <a:p>
            <a:r>
              <a:rPr lang="en-US" sz="2800" dirty="0"/>
              <a:t>Maybe it just works for weighted graphs too?</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Oval 5"/>
          <p:cNvSpPr/>
          <p:nvPr/>
        </p:nvSpPr>
        <p:spPr>
          <a:xfrm>
            <a:off x="2476500" y="3781236"/>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7962900" y="36499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8" name="Oval 7"/>
          <p:cNvSpPr/>
          <p:nvPr/>
        </p:nvSpPr>
        <p:spPr>
          <a:xfrm>
            <a:off x="6119812" y="365323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101672" y="314271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1" name="Oval 10"/>
          <p:cNvSpPr/>
          <p:nvPr/>
        </p:nvSpPr>
        <p:spPr>
          <a:xfrm>
            <a:off x="4905375" y="365323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6" idx="7"/>
            <a:endCxn id="9" idx="2"/>
          </p:cNvCxnSpPr>
          <p:nvPr/>
        </p:nvCxnSpPr>
        <p:spPr>
          <a:xfrm flipV="1">
            <a:off x="2744793" y="3299882"/>
            <a:ext cx="356879" cy="527386"/>
          </a:xfrm>
          <a:prstGeom prst="straightConnector1">
            <a:avLst/>
          </a:prstGeom>
          <a:ln w="28575">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8" idx="2"/>
          </p:cNvCxnSpPr>
          <p:nvPr/>
        </p:nvCxnSpPr>
        <p:spPr>
          <a:xfrm>
            <a:off x="5219700" y="3810402"/>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11" idx="3"/>
          </p:cNvCxnSpPr>
          <p:nvPr/>
        </p:nvCxnSpPr>
        <p:spPr>
          <a:xfrm flipV="1">
            <a:off x="2790825" y="3921532"/>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1" idx="6"/>
            <a:endCxn id="11" idx="2"/>
          </p:cNvCxnSpPr>
          <p:nvPr/>
        </p:nvCxnSpPr>
        <p:spPr>
          <a:xfrm>
            <a:off x="4409027" y="3302358"/>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7" idx="2"/>
          </p:cNvCxnSpPr>
          <p:nvPr/>
        </p:nvCxnSpPr>
        <p:spPr>
          <a:xfrm flipV="1">
            <a:off x="6434137" y="3807076"/>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569418" y="3268646"/>
            <a:ext cx="304800" cy="523220"/>
          </a:xfrm>
          <a:prstGeom prst="rect">
            <a:avLst/>
          </a:prstGeom>
          <a:noFill/>
        </p:spPr>
        <p:txBody>
          <a:bodyPr wrap="square" rtlCol="0">
            <a:spAutoFit/>
          </a:bodyPr>
          <a:lstStyle/>
          <a:p>
            <a:r>
              <a:rPr lang="en-US" sz="2800" dirty="0"/>
              <a:t>1</a:t>
            </a:r>
          </a:p>
        </p:txBody>
      </p:sp>
      <p:sp>
        <p:nvSpPr>
          <p:cNvPr id="60" name="TextBox 59"/>
          <p:cNvSpPr txBox="1"/>
          <p:nvPr/>
        </p:nvSpPr>
        <p:spPr>
          <a:xfrm>
            <a:off x="3598924" y="4002960"/>
            <a:ext cx="660084" cy="523220"/>
          </a:xfrm>
          <a:prstGeom prst="rect">
            <a:avLst/>
          </a:prstGeom>
          <a:noFill/>
        </p:spPr>
        <p:txBody>
          <a:bodyPr wrap="square" rtlCol="0">
            <a:spAutoFit/>
          </a:bodyPr>
          <a:lstStyle/>
          <a:p>
            <a:r>
              <a:rPr lang="en-US" sz="2800" dirty="0"/>
              <a:t>20</a:t>
            </a:r>
          </a:p>
        </p:txBody>
      </p:sp>
      <p:sp>
        <p:nvSpPr>
          <p:cNvPr id="61" name="TextBox 60"/>
          <p:cNvSpPr txBox="1"/>
          <p:nvPr/>
        </p:nvSpPr>
        <p:spPr>
          <a:xfrm>
            <a:off x="4566190" y="3198983"/>
            <a:ext cx="304800" cy="523220"/>
          </a:xfrm>
          <a:prstGeom prst="rect">
            <a:avLst/>
          </a:prstGeom>
          <a:noFill/>
        </p:spPr>
        <p:txBody>
          <a:bodyPr wrap="square" rtlCol="0">
            <a:spAutoFit/>
          </a:bodyPr>
          <a:lstStyle/>
          <a:p>
            <a:r>
              <a:rPr lang="en-US" sz="2800" dirty="0"/>
              <a:t>1</a:t>
            </a:r>
          </a:p>
        </p:txBody>
      </p:sp>
      <p:sp>
        <p:nvSpPr>
          <p:cNvPr id="62" name="TextBox 61"/>
          <p:cNvSpPr txBox="1"/>
          <p:nvPr/>
        </p:nvSpPr>
        <p:spPr>
          <a:xfrm>
            <a:off x="5437251" y="3924004"/>
            <a:ext cx="304800" cy="523220"/>
          </a:xfrm>
          <a:prstGeom prst="rect">
            <a:avLst/>
          </a:prstGeom>
          <a:noFill/>
        </p:spPr>
        <p:txBody>
          <a:bodyPr wrap="square" rtlCol="0">
            <a:spAutoFit/>
          </a:bodyPr>
          <a:lstStyle/>
          <a:p>
            <a:r>
              <a:rPr lang="en-US" sz="2800" dirty="0"/>
              <a:t>1</a:t>
            </a:r>
          </a:p>
        </p:txBody>
      </p:sp>
      <p:sp>
        <p:nvSpPr>
          <p:cNvPr id="63" name="TextBox 62"/>
          <p:cNvSpPr txBox="1"/>
          <p:nvPr/>
        </p:nvSpPr>
        <p:spPr>
          <a:xfrm>
            <a:off x="7046118" y="3964238"/>
            <a:ext cx="304800" cy="523220"/>
          </a:xfrm>
          <a:prstGeom prst="rect">
            <a:avLst/>
          </a:prstGeom>
          <a:noFill/>
        </p:spPr>
        <p:txBody>
          <a:bodyPr wrap="square" rtlCol="0">
            <a:spAutoFit/>
          </a:bodyPr>
          <a:lstStyle/>
          <a:p>
            <a:r>
              <a:rPr lang="en-US" sz="2800" dirty="0"/>
              <a:t>1</a:t>
            </a:r>
          </a:p>
        </p:txBody>
      </p:sp>
      <p:sp>
        <p:nvSpPr>
          <p:cNvPr id="71" name="Oval 70"/>
          <p:cNvSpPr/>
          <p:nvPr/>
        </p:nvSpPr>
        <p:spPr>
          <a:xfrm>
            <a:off x="4094702" y="31451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76" name="Straight Arrow Connector 75"/>
          <p:cNvCxnSpPr>
            <a:stCxn id="9" idx="6"/>
            <a:endCxn id="71" idx="2"/>
          </p:cNvCxnSpPr>
          <p:nvPr/>
        </p:nvCxnSpPr>
        <p:spPr>
          <a:xfrm>
            <a:off x="3415997" y="3299882"/>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550785" y="2807546"/>
            <a:ext cx="304800" cy="523220"/>
          </a:xfrm>
          <a:prstGeom prst="rect">
            <a:avLst/>
          </a:prstGeom>
          <a:noFill/>
        </p:spPr>
        <p:txBody>
          <a:bodyPr wrap="square" rtlCol="0">
            <a:spAutoFit/>
          </a:bodyPr>
          <a:lstStyle/>
          <a:p>
            <a:r>
              <a:rPr lang="en-US" sz="2800" dirty="0"/>
              <a:t>1</a:t>
            </a:r>
          </a:p>
        </p:txBody>
      </p:sp>
      <p:sp>
        <p:nvSpPr>
          <p:cNvPr id="22" name="Footer Placeholder 3">
            <a:extLst>
              <a:ext uri="{FF2B5EF4-FFF2-40B4-BE49-F238E27FC236}">
                <a16:creationId xmlns:a16="http://schemas.microsoft.com/office/drawing/2014/main" id="{18CB586D-4A44-984F-B4C2-6C5886300CF4}"/>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415273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1	</a:t>
            </a:r>
          </a:p>
        </p:txBody>
      </p:sp>
      <p:sp>
        <p:nvSpPr>
          <p:cNvPr id="3" name="Content Placeholder 2"/>
          <p:cNvSpPr>
            <a:spLocks noGrp="1"/>
          </p:cNvSpPr>
          <p:nvPr>
            <p:ph idx="1"/>
          </p:nvPr>
        </p:nvSpPr>
        <p:spPr>
          <a:xfrm>
            <a:off x="575240" y="1463857"/>
            <a:ext cx="11187258" cy="549437"/>
          </a:xfrm>
        </p:spPr>
        <p:txBody>
          <a:bodyPr/>
          <a:lstStyle/>
          <a:p>
            <a:r>
              <a:rPr lang="en-US" dirty="0"/>
              <a:t>BFS works if the graph is unweighted. Maybe it just works for weighted graphs too?</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sp>
        <p:nvSpPr>
          <p:cNvPr id="6" name="Oval 5"/>
          <p:cNvSpPr/>
          <p:nvPr/>
        </p:nvSpPr>
        <p:spPr>
          <a:xfrm>
            <a:off x="2476500" y="33147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62900" y="318337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6119812" y="318670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101672" y="26761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1" name="Oval 10"/>
          <p:cNvSpPr/>
          <p:nvPr/>
        </p:nvSpPr>
        <p:spPr>
          <a:xfrm>
            <a:off x="4905375" y="318670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cxnSp>
        <p:nvCxnSpPr>
          <p:cNvPr id="13" name="Straight Arrow Connector 12"/>
          <p:cNvCxnSpPr>
            <a:stCxn id="6" idx="7"/>
            <a:endCxn id="9" idx="2"/>
          </p:cNvCxnSpPr>
          <p:nvPr/>
        </p:nvCxnSpPr>
        <p:spPr>
          <a:xfrm flipV="1">
            <a:off x="2744793" y="2833346"/>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8" idx="2"/>
          </p:cNvCxnSpPr>
          <p:nvPr/>
        </p:nvCxnSpPr>
        <p:spPr>
          <a:xfrm>
            <a:off x="5219700" y="3343866"/>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11" idx="3"/>
          </p:cNvCxnSpPr>
          <p:nvPr/>
        </p:nvCxnSpPr>
        <p:spPr>
          <a:xfrm flipV="1">
            <a:off x="2790825" y="3454996"/>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1" idx="6"/>
            <a:endCxn id="11" idx="2"/>
          </p:cNvCxnSpPr>
          <p:nvPr/>
        </p:nvCxnSpPr>
        <p:spPr>
          <a:xfrm>
            <a:off x="4409027" y="2835822"/>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7" idx="2"/>
          </p:cNvCxnSpPr>
          <p:nvPr/>
        </p:nvCxnSpPr>
        <p:spPr>
          <a:xfrm flipV="1">
            <a:off x="6434137" y="3340540"/>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0666" y="5190454"/>
            <a:ext cx="11041521" cy="1107996"/>
          </a:xfrm>
          <a:prstGeom prst="rect">
            <a:avLst/>
          </a:prstGeom>
          <a:noFill/>
        </p:spPr>
        <p:txBody>
          <a:bodyPr wrap="square" rtlCol="0">
            <a:spAutoFit/>
          </a:bodyPr>
          <a:lstStyle/>
          <a:p>
            <a:r>
              <a:rPr lang="en-US" sz="2200" dirty="0"/>
              <a:t>What went wrong? When we found a shorter path from s to u, we needed to update the distance to v (and anything whose shortest path went through u) but BFS doesn’t do that.</a:t>
            </a:r>
          </a:p>
          <a:p>
            <a:endParaRPr lang="en-US" sz="2200" dirty="0"/>
          </a:p>
        </p:txBody>
      </p:sp>
      <p:sp>
        <p:nvSpPr>
          <p:cNvPr id="59" name="TextBox 58"/>
          <p:cNvSpPr txBox="1"/>
          <p:nvPr/>
        </p:nvSpPr>
        <p:spPr>
          <a:xfrm>
            <a:off x="2569418" y="2802110"/>
            <a:ext cx="304800" cy="371475"/>
          </a:xfrm>
          <a:prstGeom prst="rect">
            <a:avLst/>
          </a:prstGeom>
          <a:noFill/>
        </p:spPr>
        <p:txBody>
          <a:bodyPr wrap="square" rtlCol="0">
            <a:spAutoFit/>
          </a:bodyPr>
          <a:lstStyle/>
          <a:p>
            <a:r>
              <a:rPr lang="en-US" dirty="0"/>
              <a:t>1</a:t>
            </a:r>
          </a:p>
        </p:txBody>
      </p:sp>
      <p:sp>
        <p:nvSpPr>
          <p:cNvPr id="60" name="TextBox 59"/>
          <p:cNvSpPr txBox="1"/>
          <p:nvPr/>
        </p:nvSpPr>
        <p:spPr>
          <a:xfrm>
            <a:off x="3598924" y="3536424"/>
            <a:ext cx="534259" cy="369332"/>
          </a:xfrm>
          <a:prstGeom prst="rect">
            <a:avLst/>
          </a:prstGeom>
          <a:noFill/>
        </p:spPr>
        <p:txBody>
          <a:bodyPr wrap="square" rtlCol="0">
            <a:spAutoFit/>
          </a:bodyPr>
          <a:lstStyle/>
          <a:p>
            <a:r>
              <a:rPr lang="en-US" dirty="0"/>
              <a:t>20</a:t>
            </a:r>
          </a:p>
        </p:txBody>
      </p:sp>
      <p:sp>
        <p:nvSpPr>
          <p:cNvPr id="61" name="TextBox 60"/>
          <p:cNvSpPr txBox="1"/>
          <p:nvPr/>
        </p:nvSpPr>
        <p:spPr>
          <a:xfrm>
            <a:off x="4566190" y="2732447"/>
            <a:ext cx="304800" cy="371475"/>
          </a:xfrm>
          <a:prstGeom prst="rect">
            <a:avLst/>
          </a:prstGeom>
          <a:noFill/>
        </p:spPr>
        <p:txBody>
          <a:bodyPr wrap="square" rtlCol="0">
            <a:spAutoFit/>
          </a:bodyPr>
          <a:lstStyle/>
          <a:p>
            <a:r>
              <a:rPr lang="en-US" dirty="0"/>
              <a:t>1</a:t>
            </a:r>
          </a:p>
        </p:txBody>
      </p:sp>
      <p:sp>
        <p:nvSpPr>
          <p:cNvPr id="62" name="TextBox 61"/>
          <p:cNvSpPr txBox="1"/>
          <p:nvPr/>
        </p:nvSpPr>
        <p:spPr>
          <a:xfrm>
            <a:off x="5437251" y="3457468"/>
            <a:ext cx="304800" cy="371475"/>
          </a:xfrm>
          <a:prstGeom prst="rect">
            <a:avLst/>
          </a:prstGeom>
          <a:noFill/>
        </p:spPr>
        <p:txBody>
          <a:bodyPr wrap="square" rtlCol="0">
            <a:spAutoFit/>
          </a:bodyPr>
          <a:lstStyle/>
          <a:p>
            <a:r>
              <a:rPr lang="en-US" dirty="0"/>
              <a:t>1</a:t>
            </a:r>
          </a:p>
        </p:txBody>
      </p:sp>
      <p:sp>
        <p:nvSpPr>
          <p:cNvPr id="63" name="TextBox 62"/>
          <p:cNvSpPr txBox="1"/>
          <p:nvPr/>
        </p:nvSpPr>
        <p:spPr>
          <a:xfrm>
            <a:off x="7046118" y="3497702"/>
            <a:ext cx="304800" cy="371475"/>
          </a:xfrm>
          <a:prstGeom prst="rect">
            <a:avLst/>
          </a:prstGeom>
          <a:noFill/>
        </p:spPr>
        <p:txBody>
          <a:bodyPr wrap="square" rtlCol="0">
            <a:spAutoFit/>
          </a:bodyPr>
          <a:lstStyle/>
          <a:p>
            <a:r>
              <a:rPr lang="en-US" dirty="0"/>
              <a:t>1</a:t>
            </a:r>
          </a:p>
        </p:txBody>
      </p:sp>
      <p:sp>
        <p:nvSpPr>
          <p:cNvPr id="64" name="TextBox 63"/>
          <p:cNvSpPr txBox="1"/>
          <p:nvPr/>
        </p:nvSpPr>
        <p:spPr>
          <a:xfrm>
            <a:off x="2179225" y="3564129"/>
            <a:ext cx="377000" cy="369332"/>
          </a:xfrm>
          <a:prstGeom prst="rect">
            <a:avLst/>
          </a:prstGeom>
          <a:noFill/>
        </p:spPr>
        <p:txBody>
          <a:bodyPr wrap="square" rtlCol="0">
            <a:spAutoFit/>
          </a:bodyPr>
          <a:lstStyle/>
          <a:p>
            <a:r>
              <a:rPr lang="en-US" dirty="0">
                <a:solidFill>
                  <a:srgbClr val="4C3282"/>
                </a:solidFill>
              </a:rPr>
              <a:t>0</a:t>
            </a:r>
          </a:p>
        </p:txBody>
      </p:sp>
      <mc:AlternateContent xmlns:mc="http://schemas.openxmlformats.org/markup-compatibility/2006" xmlns:a14="http://schemas.microsoft.com/office/drawing/2010/main">
        <mc:Choice Requires="a14">
          <p:sp>
            <p:nvSpPr>
              <p:cNvPr id="65" name="TextBox 64"/>
              <p:cNvSpPr txBox="1"/>
              <p:nvPr/>
            </p:nvSpPr>
            <p:spPr>
              <a:xfrm>
                <a:off x="3056950" y="2280370"/>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056950" y="2280370"/>
                <a:ext cx="377000"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870990" y="3582993"/>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870990" y="3582993"/>
                <a:ext cx="377000"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095999" y="3582993"/>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6095999" y="3582993"/>
                <a:ext cx="37700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31562" y="3564129"/>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31562" y="3564129"/>
                <a:ext cx="377000" cy="369332"/>
              </a:xfrm>
              <a:prstGeom prst="rect">
                <a:avLst/>
              </a:prstGeom>
              <a:blipFill rotWithShape="0">
                <a:blip r:embed="rId5"/>
                <a:stretch>
                  <a:fillRect/>
                </a:stretch>
              </a:blipFill>
            </p:spPr>
            <p:txBody>
              <a:bodyPr/>
              <a:lstStyle/>
              <a:p>
                <a:r>
                  <a:rPr lang="en-US">
                    <a:noFill/>
                  </a:rPr>
                  <a:t> </a:t>
                </a:r>
              </a:p>
            </p:txBody>
          </p:sp>
        </mc:Fallback>
      </mc:AlternateContent>
      <p:sp>
        <p:nvSpPr>
          <p:cNvPr id="71" name="Oval 70"/>
          <p:cNvSpPr/>
          <p:nvPr/>
        </p:nvSpPr>
        <p:spPr>
          <a:xfrm>
            <a:off x="4094702" y="267865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76" name="Straight Arrow Connector 75"/>
          <p:cNvCxnSpPr>
            <a:stCxn id="9" idx="6"/>
            <a:endCxn id="71" idx="2"/>
          </p:cNvCxnSpPr>
          <p:nvPr/>
        </p:nvCxnSpPr>
        <p:spPr>
          <a:xfrm>
            <a:off x="3415997" y="2833346"/>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4100033" y="2280370"/>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4100033" y="2280370"/>
                <a:ext cx="377000" cy="369332"/>
              </a:xfrm>
              <a:prstGeom prst="rect">
                <a:avLst/>
              </a:prstGeom>
              <a:blipFill rotWithShape="0">
                <a:blip r:embed="rId6"/>
                <a:stretch>
                  <a:fillRect/>
                </a:stretch>
              </a:blipFill>
            </p:spPr>
            <p:txBody>
              <a:bodyPr/>
              <a:lstStyle/>
              <a:p>
                <a:r>
                  <a:rPr lang="en-US">
                    <a:noFill/>
                  </a:rPr>
                  <a:t> </a:t>
                </a:r>
              </a:p>
            </p:txBody>
          </p:sp>
        </mc:Fallback>
      </mc:AlternateContent>
      <p:sp>
        <p:nvSpPr>
          <p:cNvPr id="85" name="TextBox 84"/>
          <p:cNvSpPr txBox="1"/>
          <p:nvPr/>
        </p:nvSpPr>
        <p:spPr>
          <a:xfrm>
            <a:off x="3550785" y="2341010"/>
            <a:ext cx="304800" cy="371475"/>
          </a:xfrm>
          <a:prstGeom prst="rect">
            <a:avLst/>
          </a:prstGeom>
          <a:noFill/>
        </p:spPr>
        <p:txBody>
          <a:bodyPr wrap="square" rtlCol="0">
            <a:spAutoFit/>
          </a:bodyPr>
          <a:lstStyle/>
          <a:p>
            <a:r>
              <a:rPr lang="en-US" dirty="0"/>
              <a:t>1</a:t>
            </a:r>
          </a:p>
        </p:txBody>
      </p:sp>
      <mc:AlternateContent xmlns:mc="http://schemas.openxmlformats.org/markup-compatibility/2006" xmlns:a14="http://schemas.microsoft.com/office/drawing/2010/main">
        <mc:Choice Requires="a14">
          <p:sp>
            <p:nvSpPr>
              <p:cNvPr id="86" name="TextBox 85"/>
              <p:cNvSpPr txBox="1"/>
              <p:nvPr/>
            </p:nvSpPr>
            <p:spPr>
              <a:xfrm>
                <a:off x="3073425" y="2280370"/>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1</m:t>
                      </m:r>
                    </m:oMath>
                  </m:oMathPara>
                </a14:m>
                <a:endParaRPr lang="en-US" dirty="0">
                  <a:solidFill>
                    <a:srgbClr val="4C3282"/>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3073425" y="2280370"/>
                <a:ext cx="377000"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864132" y="3586836"/>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20</m:t>
                      </m:r>
                    </m:oMath>
                  </m:oMathPara>
                </a14:m>
                <a:endParaRPr lang="en-US" dirty="0">
                  <a:solidFill>
                    <a:srgbClr val="4C3282"/>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4864132" y="3586836"/>
                <a:ext cx="377000" cy="369332"/>
              </a:xfrm>
              <a:prstGeom prst="rect">
                <a:avLst/>
              </a:prstGeom>
              <a:blipFill rotWithShape="0">
                <a:blip r:embed="rId8"/>
                <a:stretch>
                  <a:fillRect r="-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081427" y="3605533"/>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21</m:t>
                      </m:r>
                    </m:oMath>
                  </m:oMathPara>
                </a14:m>
                <a:endParaRPr lang="en-US" dirty="0">
                  <a:solidFill>
                    <a:srgbClr val="4C328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081427" y="3605533"/>
                <a:ext cx="377000" cy="369332"/>
              </a:xfrm>
              <a:prstGeom prst="rect">
                <a:avLst/>
              </a:prstGeom>
              <a:blipFill rotWithShape="0">
                <a:blip r:embed="rId9"/>
                <a:stretch>
                  <a:fillRect r="-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100033" y="2307975"/>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m:t>
                      </m:r>
                    </m:oMath>
                  </m:oMathPara>
                </a14:m>
                <a:endParaRPr lang="en-US" dirty="0">
                  <a:solidFill>
                    <a:srgbClr val="4C3282"/>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100033" y="2307975"/>
                <a:ext cx="377000"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7925658" y="3583499"/>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22</m:t>
                      </m:r>
                    </m:oMath>
                  </m:oMathPara>
                </a14:m>
                <a:endParaRPr lang="en-US" dirty="0">
                  <a:solidFill>
                    <a:srgbClr val="4C3282"/>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7925658" y="3583499"/>
                <a:ext cx="377000" cy="369332"/>
              </a:xfrm>
              <a:prstGeom prst="rect">
                <a:avLst/>
              </a:prstGeom>
              <a:blipFill rotWithShape="0">
                <a:blip r:embed="rId11"/>
                <a:stretch>
                  <a:fillRect r="-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4897468" y="3596184"/>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3</m:t>
                      </m:r>
                    </m:oMath>
                  </m:oMathPara>
                </a14:m>
                <a:endParaRPr lang="en-US" dirty="0">
                  <a:solidFill>
                    <a:srgbClr val="4C3282"/>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4897468" y="3596184"/>
                <a:ext cx="377000" cy="369332"/>
              </a:xfrm>
              <a:prstGeom prst="rect">
                <a:avLst/>
              </a:prstGeom>
              <a:blipFill rotWithShape="0">
                <a:blip r:embed="rId12"/>
                <a:stretch>
                  <a:fillRect/>
                </a:stretch>
              </a:blipFill>
            </p:spPr>
            <p:txBody>
              <a:bodyPr/>
              <a:lstStyle/>
              <a:p>
                <a:r>
                  <a:rPr lang="en-US">
                    <a:noFill/>
                  </a:rPr>
                  <a:t> </a:t>
                </a:r>
              </a:p>
            </p:txBody>
          </p:sp>
        </mc:Fallback>
      </mc:AlternateContent>
      <p:sp>
        <p:nvSpPr>
          <p:cNvPr id="37" name="Footer Placeholder 3">
            <a:extLst>
              <a:ext uri="{FF2B5EF4-FFF2-40B4-BE49-F238E27FC236}">
                <a16:creationId xmlns:a16="http://schemas.microsoft.com/office/drawing/2014/main" id="{65DDFD18-F870-F24B-8531-6499DDD64DAE}"/>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6325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rgbClr val="FFFFFF"/>
                                      </p:to>
                                    </p:animClr>
                                  </p:childTnLst>
                                </p:cTn>
                              </p:par>
                              <p:par>
                                <p:cTn id="7" presetID="1" presetClass="emph" presetSubtype="2" fill="hold" nodeType="withEffect">
                                  <p:stCondLst>
                                    <p:cond delay="0"/>
                                  </p:stCondLst>
                                  <p:childTnLst>
                                    <p:animClr clrSpc="rgb" dir="cw">
                                      <p:cBhvr>
                                        <p:cTn id="8" dur="2000" fill="hold"/>
                                        <p:tgtEl>
                                          <p:spTgt spid="6"/>
                                        </p:tgtEl>
                                        <p:attrNameLst>
                                          <p:attrName>fillcolor</p:attrName>
                                        </p:attrNameLst>
                                      </p:cBhvr>
                                      <p:to>
                                        <a:schemeClr val="accent2"/>
                                      </p:to>
                                    </p:animClr>
                                    <p:set>
                                      <p:cBhvr>
                                        <p:cTn id="9" dur="2000" fill="hold"/>
                                        <p:tgtEl>
                                          <p:spTgt spid="6"/>
                                        </p:tgtEl>
                                        <p:attrNameLst>
                                          <p:attrName>fill.type</p:attrName>
                                        </p:attrNameLst>
                                      </p:cBhvr>
                                      <p:to>
                                        <p:strVal val="solid"/>
                                      </p:to>
                                    </p:set>
                                    <p:set>
                                      <p:cBhvr>
                                        <p:cTn id="10" dur="2000" fill="hold"/>
                                        <p:tgtEl>
                                          <p:spTgt spid="6"/>
                                        </p:tgtEl>
                                        <p:attrNameLst>
                                          <p:attrName>fill.on</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9"/>
                                        </p:tgtEl>
                                        <p:attrNameLst>
                                          <p:attrName>fillcolor</p:attrName>
                                        </p:attrNameLst>
                                      </p:cBhvr>
                                      <p:to>
                                        <a:schemeClr val="accent2"/>
                                      </p:to>
                                    </p:animClr>
                                    <p:set>
                                      <p:cBhvr>
                                        <p:cTn id="23" dur="2000" fill="hold"/>
                                        <p:tgtEl>
                                          <p:spTgt spid="9"/>
                                        </p:tgtEl>
                                        <p:attrNameLst>
                                          <p:attrName>fill.type</p:attrName>
                                        </p:attrNameLst>
                                      </p:cBhvr>
                                      <p:to>
                                        <p:strVal val="solid"/>
                                      </p:to>
                                    </p:set>
                                    <p:set>
                                      <p:cBhvr>
                                        <p:cTn id="24" dur="2000" fill="hold"/>
                                        <p:tgtEl>
                                          <p:spTgt spid="9"/>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11"/>
                                        </p:tgtEl>
                                        <p:attrNameLst>
                                          <p:attrName>fillcolor</p:attrName>
                                        </p:attrNameLst>
                                      </p:cBhvr>
                                      <p:to>
                                        <a:schemeClr val="accent2"/>
                                      </p:to>
                                    </p:animClr>
                                    <p:set>
                                      <p:cBhvr>
                                        <p:cTn id="27" dur="2000" fill="hold"/>
                                        <p:tgtEl>
                                          <p:spTgt spid="11"/>
                                        </p:tgtEl>
                                        <p:attrNameLst>
                                          <p:attrName>fill.type</p:attrName>
                                        </p:attrNameLst>
                                      </p:cBhvr>
                                      <p:to>
                                        <p:strVal val="solid"/>
                                      </p:to>
                                    </p:set>
                                    <p:set>
                                      <p:cBhvr>
                                        <p:cTn id="28" dur="2000" fill="hold"/>
                                        <p:tgtEl>
                                          <p:spTgt spid="11"/>
                                        </p:tgtEl>
                                        <p:attrNameLst>
                                          <p:attrName>fill.on</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2000" fill="hold"/>
                                        <p:tgtEl>
                                          <p:spTgt spid="9"/>
                                        </p:tgtEl>
                                        <p:attrNameLst>
                                          <p:attrName>style.color</p:attrName>
                                        </p:attrNameLst>
                                      </p:cBhvr>
                                      <p:to>
                                        <a:srgbClr val="FFFFFF"/>
                                      </p:to>
                                    </p:animClr>
                                  </p:childTnLst>
                                </p:cTn>
                              </p:par>
                              <p:par>
                                <p:cTn id="31" presetID="3" presetClass="emph" presetSubtype="2" fill="hold" grpId="0" nodeType="withEffect">
                                  <p:stCondLst>
                                    <p:cond delay="0"/>
                                  </p:stCondLst>
                                  <p:childTnLst>
                                    <p:animClr clrSpc="rgb" dir="cw">
                                      <p:cBhvr override="childStyle">
                                        <p:cTn id="32" dur="2000" fill="hold"/>
                                        <p:tgtEl>
                                          <p:spTgt spid="11"/>
                                        </p:tgtEl>
                                        <p:attrNameLst>
                                          <p:attrName>style.color</p:attrName>
                                        </p:attrNameLst>
                                      </p:cBhvr>
                                      <p:to>
                                        <a:srgbClr val="FFFFFF"/>
                                      </p:to>
                                    </p:animClr>
                                  </p:childTnLst>
                                </p:cTn>
                              </p:par>
                              <p:par>
                                <p:cTn id="33" presetID="1" presetClass="exit"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71"/>
                                        </p:tgtEl>
                                        <p:attrNameLst>
                                          <p:attrName>fillcolor</p:attrName>
                                        </p:attrNameLst>
                                      </p:cBhvr>
                                      <p:to>
                                        <a:schemeClr val="accent2"/>
                                      </p:to>
                                    </p:animClr>
                                    <p:set>
                                      <p:cBhvr>
                                        <p:cTn id="45" dur="2000" fill="hold"/>
                                        <p:tgtEl>
                                          <p:spTgt spid="71"/>
                                        </p:tgtEl>
                                        <p:attrNameLst>
                                          <p:attrName>fill.type</p:attrName>
                                        </p:attrNameLst>
                                      </p:cBhvr>
                                      <p:to>
                                        <p:strVal val="solid"/>
                                      </p:to>
                                    </p:set>
                                    <p:set>
                                      <p:cBhvr>
                                        <p:cTn id="46" dur="2000" fill="hold"/>
                                        <p:tgtEl>
                                          <p:spTgt spid="71"/>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8"/>
                                        </p:tgtEl>
                                        <p:attrNameLst>
                                          <p:attrName>fillcolor</p:attrName>
                                        </p:attrNameLst>
                                      </p:cBhvr>
                                      <p:to>
                                        <a:schemeClr val="accent2"/>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par>
                                <p:cTn id="51" presetID="3" presetClass="emph" presetSubtype="2" fill="hold" grpId="0" nodeType="withEffect">
                                  <p:stCondLst>
                                    <p:cond delay="0"/>
                                  </p:stCondLst>
                                  <p:childTnLst>
                                    <p:animClr clrSpc="rgb" dir="cw">
                                      <p:cBhvr override="childStyle">
                                        <p:cTn id="52" dur="2000" fill="hold"/>
                                        <p:tgtEl>
                                          <p:spTgt spid="71"/>
                                        </p:tgtEl>
                                        <p:attrNameLst>
                                          <p:attrName>style.color</p:attrName>
                                        </p:attrNameLst>
                                      </p:cBhvr>
                                      <p:to>
                                        <a:srgbClr val="FFFFFF"/>
                                      </p:to>
                                    </p:animClr>
                                  </p:childTnLst>
                                </p:cTn>
                              </p:par>
                              <p:par>
                                <p:cTn id="53" presetID="3" presetClass="emph" presetSubtype="2" fill="hold" grpId="0" nodeType="withEffect">
                                  <p:stCondLst>
                                    <p:cond delay="0"/>
                                  </p:stCondLst>
                                  <p:childTnLst>
                                    <p:animClr clrSpc="rgb" dir="cw">
                                      <p:cBhvr override="childStyle">
                                        <p:cTn id="54" dur="2000" fill="hold"/>
                                        <p:tgtEl>
                                          <p:spTgt spid="8"/>
                                        </p:tgtEl>
                                        <p:attrNameLst>
                                          <p:attrName>style.color</p:attrName>
                                        </p:attrNameLst>
                                      </p:cBhvr>
                                      <p:to>
                                        <a:srgbClr val="FFFFFF"/>
                                      </p:to>
                                    </p:animClr>
                                  </p:childTnLst>
                                </p:cTn>
                              </p:par>
                              <p:par>
                                <p:cTn id="55" presetID="1" presetClass="entr" presetSubtype="0" fill="hold" grpId="2"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87"/>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7"/>
                                        </p:tgtEl>
                                        <p:attrNameLst>
                                          <p:attrName>fillcolor</p:attrName>
                                        </p:attrNameLst>
                                      </p:cBhvr>
                                      <p:to>
                                        <a:schemeClr val="accent2"/>
                                      </p:to>
                                    </p:animClr>
                                    <p:set>
                                      <p:cBhvr>
                                        <p:cTn id="67" dur="2000" fill="hold"/>
                                        <p:tgtEl>
                                          <p:spTgt spid="7"/>
                                        </p:tgtEl>
                                        <p:attrNameLst>
                                          <p:attrName>fill.type</p:attrName>
                                        </p:attrNameLst>
                                      </p:cBhvr>
                                      <p:to>
                                        <p:strVal val="solid"/>
                                      </p:to>
                                    </p:set>
                                    <p:set>
                                      <p:cBhvr>
                                        <p:cTn id="68" dur="2000" fill="hold"/>
                                        <p:tgtEl>
                                          <p:spTgt spid="7"/>
                                        </p:tgtEl>
                                        <p:attrNameLst>
                                          <p:attrName>fill.on</p:attrName>
                                        </p:attrNameLst>
                                      </p:cBhvr>
                                      <p:to>
                                        <p:strVal val="true"/>
                                      </p:to>
                                    </p:set>
                                  </p:childTnLst>
                                </p:cTn>
                              </p:par>
                              <p:par>
                                <p:cTn id="69" presetID="3" presetClass="emph" presetSubtype="2" fill="hold" grpId="0" nodeType="withEffect">
                                  <p:stCondLst>
                                    <p:cond delay="0"/>
                                  </p:stCondLst>
                                  <p:childTnLst>
                                    <p:animClr clrSpc="rgb" dir="cw">
                                      <p:cBhvr override="childStyle">
                                        <p:cTn id="70" dur="2000" fill="hold"/>
                                        <p:tgtEl>
                                          <p:spTgt spid="7"/>
                                        </p:tgtEl>
                                        <p:attrNameLst>
                                          <p:attrName>style.color</p:attrName>
                                        </p:attrNameLst>
                                      </p:cBhvr>
                                      <p:to>
                                        <a:srgbClr val="FFFFFF"/>
                                      </p:to>
                                    </p:animClr>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24" grpId="0"/>
      <p:bldP spid="65" grpId="0"/>
      <p:bldP spid="66" grpId="0"/>
      <p:bldP spid="67" grpId="0"/>
      <p:bldP spid="68" grpId="0"/>
      <p:bldP spid="71" grpId="0" animBg="1"/>
      <p:bldP spid="84" grpId="0"/>
      <p:bldP spid="86" grpId="0"/>
      <p:bldP spid="87" grpId="0"/>
      <p:bldP spid="87" grpId="1"/>
      <p:bldP spid="88" grpId="0"/>
      <p:bldP spid="89" grpId="0"/>
      <p:bldP spid="90" grpId="0"/>
      <p:bldP spid="91"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FE30-EA8B-FC41-B7E0-C183B3B4B6CD}"/>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281A5130-A15B-8B4A-A7E6-EC286322489F}"/>
              </a:ext>
            </a:extLst>
          </p:cNvPr>
          <p:cNvSpPr>
            <a:spLocks noGrp="1"/>
          </p:cNvSpPr>
          <p:nvPr>
            <p:ph idx="1"/>
          </p:nvPr>
        </p:nvSpPr>
        <p:spPr/>
        <p:txBody>
          <a:bodyPr/>
          <a:lstStyle/>
          <a:p>
            <a:r>
              <a:rPr lang="en-US" b="1" u="sng" dirty="0"/>
              <a:t>- Graphs examples, shortest paths for unweighted graphs</a:t>
            </a:r>
          </a:p>
          <a:p>
            <a:r>
              <a:rPr lang="en-US" b="1" u="sng" dirty="0"/>
              <a:t>- using BFS to find the shortest paths</a:t>
            </a:r>
          </a:p>
          <a:p>
            <a:r>
              <a:rPr lang="en-US" dirty="0"/>
              <a:t>- shortest paths for weighted graphs</a:t>
            </a:r>
          </a:p>
          <a:p>
            <a:pPr lvl="1"/>
            <a:r>
              <a:rPr lang="en-US" dirty="0"/>
              <a:t>Idea 1: using BFS directly</a:t>
            </a:r>
          </a:p>
          <a:p>
            <a:pPr lvl="1"/>
            <a:r>
              <a:rPr lang="en-US" dirty="0"/>
              <a:t>Idea 2: modifying the graph </a:t>
            </a:r>
          </a:p>
          <a:p>
            <a:pPr lvl="1"/>
            <a:r>
              <a:rPr lang="en-US" dirty="0"/>
              <a:t>Idea 3: modifying the order of visiting nodes</a:t>
            </a:r>
          </a:p>
          <a:p>
            <a:pPr lvl="1"/>
            <a:r>
              <a:rPr lang="en-US" dirty="0"/>
              <a:t>examples</a:t>
            </a:r>
          </a:p>
          <a:p>
            <a:pPr lvl="1"/>
            <a:r>
              <a:rPr lang="en-US" dirty="0"/>
              <a:t>runtime if time?</a:t>
            </a:r>
          </a:p>
        </p:txBody>
      </p:sp>
      <p:sp>
        <p:nvSpPr>
          <p:cNvPr id="4" name="Footer Placeholder 3">
            <a:extLst>
              <a:ext uri="{FF2B5EF4-FFF2-40B4-BE49-F238E27FC236}">
                <a16:creationId xmlns:a16="http://schemas.microsoft.com/office/drawing/2014/main" id="{05B84CEC-5E40-BA49-B259-5D25A6621B2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687FBAB-C62E-0943-9B8A-672D33CAD071}"/>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271575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2</a:t>
            </a:r>
          </a:p>
        </p:txBody>
      </p:sp>
      <p:sp>
        <p:nvSpPr>
          <p:cNvPr id="3" name="Content Placeholder 2"/>
          <p:cNvSpPr>
            <a:spLocks noGrp="1"/>
          </p:cNvSpPr>
          <p:nvPr>
            <p:ph idx="1"/>
          </p:nvPr>
        </p:nvSpPr>
        <p:spPr>
          <a:xfrm>
            <a:off x="575239" y="2724539"/>
            <a:ext cx="11187258" cy="3796488"/>
          </a:xfrm>
        </p:spPr>
        <p:txBody>
          <a:bodyPr>
            <a:noAutofit/>
          </a:bodyPr>
          <a:lstStyle/>
          <a:p>
            <a:r>
              <a:rPr lang="en-US" sz="2800" dirty="0"/>
              <a:t>You already do this all the time.</a:t>
            </a:r>
          </a:p>
          <a:p>
            <a:endParaRPr lang="en-US" sz="2800" dirty="0"/>
          </a:p>
          <a:p>
            <a:r>
              <a:rPr lang="en-US" sz="2800" dirty="0"/>
              <a:t>Any time you use a library, you’re reducing your problem to the one the library solves.</a:t>
            </a:r>
          </a:p>
          <a:p>
            <a:r>
              <a:rPr lang="en-US" sz="2800" dirty="0"/>
              <a:t>Can we reduce finding shortest paths on weighted graphs to finding them on unweighted graphs? </a:t>
            </a:r>
          </a:p>
        </p:txBody>
      </p:sp>
      <p:sp>
        <p:nvSpPr>
          <p:cNvPr id="6" name="Rectangle 5"/>
          <p:cNvSpPr/>
          <p:nvPr/>
        </p:nvSpPr>
        <p:spPr>
          <a:xfrm>
            <a:off x="575239" y="1551516"/>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1551516"/>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
        <p:nvSpPr>
          <p:cNvPr id="4" name="Footer Placeholder 3"/>
          <p:cNvSpPr>
            <a:spLocks noGrp="1"/>
          </p:cNvSpPr>
          <p:nvPr>
            <p:ph type="ftr" sz="quarter" idx="11"/>
          </p:nvPr>
        </p:nvSpPr>
        <p:spPr/>
        <p:txBody>
          <a:bodyPr/>
          <a:lstStyle/>
          <a:p>
            <a:r>
              <a:rPr lang="es-ES"/>
              <a:t>CSE 373 19 SU - Robbie Weber</a:t>
            </a:r>
            <a:endParaRPr lang="en-US"/>
          </a:p>
        </p:txBody>
      </p:sp>
    </p:spTree>
    <p:extLst>
      <p:ext uri="{BB962C8B-B14F-4D97-AF65-F5344CB8AC3E}">
        <p14:creationId xmlns:p14="http://schemas.microsoft.com/office/powerpoint/2010/main" val="26404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2</a:t>
            </a:r>
          </a:p>
        </p:txBody>
      </p:sp>
      <p:sp>
        <p:nvSpPr>
          <p:cNvPr id="6" name="Content Placeholder 2"/>
          <p:cNvSpPr>
            <a:spLocks noGrp="1"/>
          </p:cNvSpPr>
          <p:nvPr>
            <p:ph idx="1"/>
          </p:nvPr>
        </p:nvSpPr>
        <p:spPr>
          <a:xfrm>
            <a:off x="575239" y="1476733"/>
            <a:ext cx="11187258" cy="4845504"/>
          </a:xfrm>
        </p:spPr>
        <p:txBody>
          <a:bodyPr>
            <a:normAutofit/>
          </a:bodyPr>
          <a:lstStyle/>
          <a:p>
            <a:r>
              <a:rPr lang="en-US" sz="2800" dirty="0"/>
              <a:t>Given a weighted graph, how do we turn it into an unweighted one without messing up the path lengths? </a:t>
            </a:r>
          </a:p>
        </p:txBody>
      </p:sp>
      <p:sp>
        <p:nvSpPr>
          <p:cNvPr id="4" name="Footer Placeholder 3">
            <a:extLst>
              <a:ext uri="{FF2B5EF4-FFF2-40B4-BE49-F238E27FC236}">
                <a16:creationId xmlns:a16="http://schemas.microsoft.com/office/drawing/2014/main" id="{977AF624-2A6E-2044-AF39-DF79DB60828A}"/>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51576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70" name="Footer Placeholder 3">
            <a:extLst>
              <a:ext uri="{FF2B5EF4-FFF2-40B4-BE49-F238E27FC236}">
                <a16:creationId xmlns:a16="http://schemas.microsoft.com/office/drawing/2014/main" id="{B2EF8BAB-A663-7F44-9A6F-D44298B6CF9E}"/>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36820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sp>
        <p:nvSpPr>
          <p:cNvPr id="3" name="Content Placeholder 2"/>
          <p:cNvSpPr>
            <a:spLocks noGrp="1"/>
          </p:cNvSpPr>
          <p:nvPr>
            <p:ph idx="1"/>
          </p:nvPr>
        </p:nvSpPr>
        <p:spPr>
          <a:xfrm>
            <a:off x="575240" y="1463857"/>
            <a:ext cx="4834042" cy="3383565"/>
          </a:xfrm>
        </p:spPr>
        <p:txBody>
          <a:bodyPr>
            <a:noAutofit/>
          </a:bodyPr>
          <a:lstStyle/>
          <a:p>
            <a:r>
              <a:rPr lang="en-US" sz="2800" dirty="0"/>
              <a:t>What is the running time of our reduction on this graph?</a:t>
            </a:r>
          </a:p>
          <a:p>
            <a:endParaRPr lang="en-US" sz="2800" dirty="0"/>
          </a:p>
          <a:p>
            <a:pPr marL="457200" lvl="3" indent="0">
              <a:buNone/>
            </a:pPr>
            <a:endParaRPr lang="en-US" sz="2800" dirty="0"/>
          </a:p>
          <a:p>
            <a:pPr marL="457200" lvl="3" indent="0">
              <a:buNone/>
            </a:pPr>
            <a:endParaRPr lang="en-US" sz="2800" dirty="0"/>
          </a:p>
          <a:p>
            <a:pPr marL="128016" lvl="1" indent="0">
              <a:buNone/>
            </a:pPr>
            <a:r>
              <a:rPr lang="en-US" sz="1600" dirty="0"/>
              <a:t>BFS relies on traversing the vertices and edges, so if there are suddenly 5000x more of each the runtime will get a lot worse</a:t>
            </a:r>
            <a:r>
              <a:rPr lang="en-US" sz="2400" dirty="0"/>
              <a:t>.</a:t>
            </a:r>
            <a:br>
              <a:rPr lang="en-US" sz="2400" dirty="0"/>
            </a:br>
            <a:endParaRPr lang="en-US" sz="2400" dirty="0"/>
          </a:p>
        </p:txBody>
      </p:sp>
      <p:sp>
        <p:nvSpPr>
          <p:cNvPr id="6" name="Content Placeholder 2"/>
          <p:cNvSpPr txBox="1">
            <a:spLocks/>
          </p:cNvSpPr>
          <p:nvPr/>
        </p:nvSpPr>
        <p:spPr>
          <a:xfrm>
            <a:off x="5883534" y="1384902"/>
            <a:ext cx="4834042"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t>Does our reduction even work on this graph?</a:t>
            </a:r>
          </a:p>
          <a:p>
            <a:endParaRPr lang="en-US" sz="2800" dirty="0"/>
          </a:p>
          <a:p>
            <a:endParaRPr lang="en-US" sz="2800" dirty="0"/>
          </a:p>
          <a:p>
            <a:endParaRPr lang="en-US" sz="2800" dirty="0"/>
          </a:p>
          <a:p>
            <a:r>
              <a:rPr lang="en-US" sz="2800" dirty="0" err="1"/>
              <a:t>Ummm</a:t>
            </a:r>
            <a:r>
              <a:rPr lang="en-US" sz="2800" dirty="0"/>
              <a:t>….</a:t>
            </a:r>
            <a:br>
              <a:rPr lang="en-US" sz="2800" dirty="0"/>
            </a:br>
            <a:endParaRPr lang="en-US" sz="2800" dirty="0"/>
          </a:p>
        </p:txBody>
      </p:sp>
      <p:sp>
        <p:nvSpPr>
          <p:cNvPr id="7" name="TextBox 6"/>
          <p:cNvSpPr txBox="1"/>
          <p:nvPr/>
        </p:nvSpPr>
        <p:spPr>
          <a:xfrm>
            <a:off x="575239" y="4808378"/>
            <a:ext cx="11528354" cy="1384995"/>
          </a:xfrm>
          <a:prstGeom prst="rect">
            <a:avLst/>
          </a:prstGeom>
          <a:noFill/>
        </p:spPr>
        <p:txBody>
          <a:bodyPr wrap="square" rtlCol="0">
            <a:spAutoFit/>
          </a:bodyPr>
          <a:lstStyle/>
          <a:p>
            <a:r>
              <a:rPr lang="en-US" sz="2800" b="1" dirty="0" err="1">
                <a:solidFill>
                  <a:srgbClr val="4C3282"/>
                </a:solidFill>
              </a:rPr>
              <a:t>tl;dr</a:t>
            </a:r>
            <a:r>
              <a:rPr lang="en-US" sz="2800" b="1" dirty="0">
                <a:solidFill>
                  <a:srgbClr val="4C3282"/>
                </a:solidFill>
              </a:rPr>
              <a:t>:</a:t>
            </a:r>
            <a:r>
              <a:rPr lang="en-US" sz="2800" dirty="0"/>
              <a:t> If your graph’s weights are all small positive integers, this reduction might work great. </a:t>
            </a:r>
          </a:p>
          <a:p>
            <a:r>
              <a:rPr lang="en-US" sz="2800" dirty="0"/>
              <a:t>Otherwise we probably need a new idea.</a:t>
            </a:r>
          </a:p>
        </p:txBody>
      </p:sp>
      <p:grpSp>
        <p:nvGrpSpPr>
          <p:cNvPr id="8" name="Group 7"/>
          <p:cNvGrpSpPr/>
          <p:nvPr/>
        </p:nvGrpSpPr>
        <p:grpSpPr>
          <a:xfrm>
            <a:off x="1048871" y="2325233"/>
            <a:ext cx="3137982" cy="1695663"/>
            <a:chOff x="1571625" y="2325233"/>
            <a:chExt cx="2247900" cy="1695663"/>
          </a:xfrm>
        </p:grpSpPr>
        <p:sp>
          <p:nvSpPr>
            <p:cNvPr id="9" name="Oval 8"/>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t>
              </a:r>
            </a:p>
          </p:txBody>
        </p:sp>
        <p:sp>
          <p:nvSpPr>
            <p:cNvPr id="10" name="Oval 9"/>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a:t>
              </a:r>
            </a:p>
          </p:txBody>
        </p:sp>
        <p:sp>
          <p:nvSpPr>
            <p:cNvPr id="11" name="Oval 10"/>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t>
              </a:r>
            </a:p>
          </p:txBody>
        </p:sp>
        <p:sp>
          <p:nvSpPr>
            <p:cNvPr id="12" name="Oval 11"/>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t>
              </a:r>
            </a:p>
          </p:txBody>
        </p:sp>
        <p:cxnSp>
          <p:nvCxnSpPr>
            <p:cNvPr id="13" name="Straight Arrow Connector 12"/>
            <p:cNvCxnSpPr>
              <a:stCxn id="10" idx="6"/>
              <a:endCxn id="12"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5"/>
              <a:endCxn id="11"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2"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6"/>
              <a:endCxn id="12"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0"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0203" y="2658034"/>
              <a:ext cx="652078" cy="830997"/>
            </a:xfrm>
            <a:prstGeom prst="rect">
              <a:avLst/>
            </a:prstGeom>
            <a:noFill/>
          </p:spPr>
          <p:txBody>
            <a:bodyPr wrap="square" rtlCol="0">
              <a:spAutoFit/>
            </a:bodyPr>
            <a:lstStyle/>
            <a:p>
              <a:r>
                <a:rPr lang="en-US" sz="2400" dirty="0"/>
                <a:t>200</a:t>
              </a:r>
            </a:p>
          </p:txBody>
        </p:sp>
        <p:sp>
          <p:nvSpPr>
            <p:cNvPr id="19" name="TextBox 18"/>
            <p:cNvSpPr txBox="1"/>
            <p:nvPr/>
          </p:nvSpPr>
          <p:spPr>
            <a:xfrm>
              <a:off x="1634930" y="2325233"/>
              <a:ext cx="750284" cy="830997"/>
            </a:xfrm>
            <a:prstGeom prst="rect">
              <a:avLst/>
            </a:prstGeom>
            <a:noFill/>
          </p:spPr>
          <p:txBody>
            <a:bodyPr wrap="square" rtlCol="0">
              <a:spAutoFit/>
            </a:bodyPr>
            <a:lstStyle/>
            <a:p>
              <a:r>
                <a:rPr lang="en-US" sz="2400" dirty="0"/>
                <a:t>5000</a:t>
              </a:r>
            </a:p>
          </p:txBody>
        </p:sp>
        <p:sp>
          <p:nvSpPr>
            <p:cNvPr id="20" name="TextBox 19"/>
            <p:cNvSpPr txBox="1"/>
            <p:nvPr/>
          </p:nvSpPr>
          <p:spPr>
            <a:xfrm>
              <a:off x="2985225" y="3189899"/>
              <a:ext cx="727375" cy="830997"/>
            </a:xfrm>
            <a:prstGeom prst="rect">
              <a:avLst/>
            </a:prstGeom>
            <a:noFill/>
          </p:spPr>
          <p:txBody>
            <a:bodyPr wrap="square" rtlCol="0">
              <a:spAutoFit/>
            </a:bodyPr>
            <a:lstStyle/>
            <a:p>
              <a:r>
                <a:rPr lang="en-US" sz="2400" dirty="0"/>
                <a:t>5000</a:t>
              </a:r>
            </a:p>
          </p:txBody>
        </p:sp>
        <p:sp>
          <p:nvSpPr>
            <p:cNvPr id="21" name="TextBox 20"/>
            <p:cNvSpPr txBox="1"/>
            <p:nvPr/>
          </p:nvSpPr>
          <p:spPr>
            <a:xfrm>
              <a:off x="3020946" y="2338937"/>
              <a:ext cx="534259" cy="830997"/>
            </a:xfrm>
            <a:prstGeom prst="rect">
              <a:avLst/>
            </a:prstGeom>
            <a:noFill/>
          </p:spPr>
          <p:txBody>
            <a:bodyPr wrap="square" rtlCol="0">
              <a:spAutoFit/>
            </a:bodyPr>
            <a:lstStyle/>
            <a:p>
              <a:r>
                <a:rPr lang="en-US" sz="2400" dirty="0"/>
                <a:t>150</a:t>
              </a:r>
            </a:p>
          </p:txBody>
        </p:sp>
        <p:sp>
          <p:nvSpPr>
            <p:cNvPr id="22" name="TextBox 21"/>
            <p:cNvSpPr txBox="1"/>
            <p:nvPr/>
          </p:nvSpPr>
          <p:spPr>
            <a:xfrm>
              <a:off x="1881915" y="3170553"/>
              <a:ext cx="534259" cy="461665"/>
            </a:xfrm>
            <a:prstGeom prst="rect">
              <a:avLst/>
            </a:prstGeom>
            <a:noFill/>
          </p:spPr>
          <p:txBody>
            <a:bodyPr wrap="square" rtlCol="0">
              <a:spAutoFit/>
            </a:bodyPr>
            <a:lstStyle/>
            <a:p>
              <a:r>
                <a:rPr lang="en-US" sz="2400" dirty="0"/>
                <a:t>1</a:t>
              </a:r>
            </a:p>
          </p:txBody>
        </p:sp>
      </p:grpSp>
      <p:grpSp>
        <p:nvGrpSpPr>
          <p:cNvPr id="23" name="Group 22"/>
          <p:cNvGrpSpPr/>
          <p:nvPr/>
        </p:nvGrpSpPr>
        <p:grpSpPr>
          <a:xfrm>
            <a:off x="6484552" y="2313678"/>
            <a:ext cx="3089754" cy="1387886"/>
            <a:chOff x="1571625" y="2325233"/>
            <a:chExt cx="2247900" cy="1387886"/>
          </a:xfrm>
        </p:grpSpPr>
        <p:sp>
          <p:nvSpPr>
            <p:cNvPr id="24" name="Oval 23"/>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25" name="Oval 24"/>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26" name="Oval 25"/>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27" name="Oval 26"/>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28" name="Straight Arrow Connector 27"/>
            <p:cNvCxnSpPr>
              <a:stCxn id="25" idx="6"/>
              <a:endCxn id="27"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5"/>
              <a:endCxn id="26"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6"/>
              <a:endCxn id="27"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6"/>
              <a:endCxn id="27"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0"/>
              <a:endCxn id="25"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322089" y="2586131"/>
                  <a:ext cx="6520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𝜋</m:t>
                        </m:r>
                      </m:oMath>
                    </m:oMathPara>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22089" y="2586131"/>
                  <a:ext cx="652078"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634930" y="2325233"/>
                  <a:ext cx="7502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0.5</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634930" y="2325233"/>
                  <a:ext cx="750284" cy="369332"/>
                </a:xfrm>
                <a:prstGeom prst="rect">
                  <a:avLst/>
                </a:prstGeom>
                <a:blipFill rotWithShape="0">
                  <a:blip r:embed="rId3"/>
                  <a:stretch>
                    <a:fillRect/>
                  </a:stretch>
                </a:blipFill>
              </p:spPr>
              <p:txBody>
                <a:bodyPr/>
                <a:lstStyle/>
                <a:p>
                  <a:r>
                    <a:rPr lang="en-US">
                      <a:noFill/>
                    </a:rPr>
                    <a:t> </a:t>
                  </a:r>
                </a:p>
              </p:txBody>
            </p:sp>
          </mc:Fallback>
        </mc:AlternateContent>
        <p:sp>
          <p:nvSpPr>
            <p:cNvPr id="35" name="TextBox 34"/>
            <p:cNvSpPr txBox="1"/>
            <p:nvPr/>
          </p:nvSpPr>
          <p:spPr>
            <a:xfrm>
              <a:off x="2985225" y="3189899"/>
              <a:ext cx="727375" cy="523220"/>
            </a:xfrm>
            <a:prstGeom prst="rect">
              <a:avLst/>
            </a:prstGeom>
            <a:noFill/>
          </p:spPr>
          <p:txBody>
            <a:bodyPr wrap="square" rtlCol="0">
              <a:spAutoFit/>
            </a:bodyPr>
            <a:lstStyle/>
            <a:p>
              <a:r>
                <a:rPr lang="en-US" sz="2800" dirty="0"/>
                <a:t>5000</a:t>
              </a:r>
            </a:p>
          </p:txBody>
        </p:sp>
        <mc:AlternateContent xmlns:mc="http://schemas.openxmlformats.org/markup-compatibility/2006" xmlns:a14="http://schemas.microsoft.com/office/drawing/2010/main">
          <mc:Choice Requires="a14">
            <p:sp>
              <p:nvSpPr>
                <p:cNvPr id="36" name="TextBox 35"/>
                <p:cNvSpPr txBox="1"/>
                <p:nvPr/>
              </p:nvSpPr>
              <p:spPr>
                <a:xfrm>
                  <a:off x="3020946" y="2338937"/>
                  <a:ext cx="5342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3</m:t>
                        </m:r>
                      </m:oMath>
                    </m:oMathPara>
                  </a14:m>
                  <a:endParaRPr lang="en-US" sz="28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020946" y="2338937"/>
                  <a:ext cx="534259" cy="369332"/>
                </a:xfrm>
                <a:prstGeom prst="rect">
                  <a:avLst/>
                </a:prstGeom>
                <a:blipFill rotWithShape="0">
                  <a:blip r:embed="rId4"/>
                  <a:stretch>
                    <a:fillRect/>
                  </a:stretch>
                </a:blipFill>
              </p:spPr>
              <p:txBody>
                <a:bodyPr/>
                <a:lstStyle/>
                <a:p>
                  <a:r>
                    <a:rPr lang="en-US">
                      <a:noFill/>
                    </a:rPr>
                    <a:t> </a:t>
                  </a:r>
                </a:p>
              </p:txBody>
            </p:sp>
          </mc:Fallback>
        </mc:AlternateContent>
        <p:sp>
          <p:nvSpPr>
            <p:cNvPr id="37" name="TextBox 36"/>
            <p:cNvSpPr txBox="1"/>
            <p:nvPr/>
          </p:nvSpPr>
          <p:spPr>
            <a:xfrm>
              <a:off x="1881915" y="3170553"/>
              <a:ext cx="534259" cy="523220"/>
            </a:xfrm>
            <a:prstGeom prst="rect">
              <a:avLst/>
            </a:prstGeom>
            <a:noFill/>
          </p:spPr>
          <p:txBody>
            <a:bodyPr wrap="square" rtlCol="0">
              <a:spAutoFit/>
            </a:bodyPr>
            <a:lstStyle/>
            <a:p>
              <a:r>
                <a:rPr lang="en-US" sz="2800" dirty="0"/>
                <a:t>1</a:t>
              </a:r>
            </a:p>
          </p:txBody>
        </p:sp>
      </p:grpSp>
      <p:sp>
        <p:nvSpPr>
          <p:cNvPr id="38" name="Footer Placeholder 3">
            <a:extLst>
              <a:ext uri="{FF2B5EF4-FFF2-40B4-BE49-F238E27FC236}">
                <a16:creationId xmlns:a16="http://schemas.microsoft.com/office/drawing/2014/main" id="{32674193-2328-7B4B-BE3F-85858AB9B8A7}"/>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40104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3</a:t>
            </a:r>
          </a:p>
        </p:txBody>
      </p:sp>
      <p:sp>
        <p:nvSpPr>
          <p:cNvPr id="3" name="Content Placeholder 2"/>
          <p:cNvSpPr>
            <a:spLocks noGrp="1"/>
          </p:cNvSpPr>
          <p:nvPr>
            <p:ph idx="1"/>
          </p:nvPr>
        </p:nvSpPr>
        <p:spPr>
          <a:xfrm>
            <a:off x="575240" y="1463857"/>
            <a:ext cx="11187258" cy="5057170"/>
          </a:xfrm>
        </p:spPr>
        <p:txBody>
          <a:bodyPr>
            <a:normAutofit/>
          </a:bodyPr>
          <a:lstStyle/>
          <a:p>
            <a:pPr marL="0" indent="0">
              <a:buNone/>
            </a:pPr>
            <a:r>
              <a:rPr lang="en-US" sz="2800" dirty="0"/>
              <a:t>So we can’t just do a reduction. </a:t>
            </a:r>
          </a:p>
          <a:p>
            <a:pPr marL="0" indent="0">
              <a:buNone/>
            </a:pPr>
            <a:r>
              <a:rPr lang="en-US" sz="2800" dirty="0"/>
              <a:t>Instead figure out why BFS worked in the unweighted case, </a:t>
            </a:r>
            <a:br>
              <a:rPr lang="en-US" sz="2800" dirty="0"/>
            </a:br>
            <a:r>
              <a:rPr lang="en-US" sz="2800" dirty="0"/>
              <a:t>try to make the same thing happen in the weighted case.</a:t>
            </a:r>
          </a:p>
          <a:p>
            <a:pPr marL="0" indent="0">
              <a:buNone/>
            </a:pPr>
            <a:r>
              <a:rPr lang="en-US" sz="2800" dirty="0"/>
              <a:t>How did we avoid this problem:</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36" name="Group 35"/>
          <p:cNvGrpSpPr/>
          <p:nvPr/>
        </p:nvGrpSpPr>
        <p:grpSpPr>
          <a:xfrm>
            <a:off x="1819997" y="4088639"/>
            <a:ext cx="6146863" cy="1713032"/>
            <a:chOff x="2179225" y="3191872"/>
            <a:chExt cx="6146863" cy="1713032"/>
          </a:xfrm>
        </p:grpSpPr>
        <p:sp>
          <p:nvSpPr>
            <p:cNvPr id="6" name="Oval 5"/>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0" name="Oval 9"/>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cxnSp>
          <p:nvCxnSpPr>
            <p:cNvPr id="11" name="Straight Arrow Connector 10"/>
            <p:cNvCxnSpPr>
              <a:stCxn id="6" idx="7"/>
              <a:endCxn id="9"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6"/>
              <a:endCxn id="8"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a:endCxn id="10"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6" idx="6"/>
              <a:endCxn id="10"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7"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69418" y="3745085"/>
              <a:ext cx="304800" cy="371475"/>
            </a:xfrm>
            <a:prstGeom prst="rect">
              <a:avLst/>
            </a:prstGeom>
            <a:noFill/>
          </p:spPr>
          <p:txBody>
            <a:bodyPr wrap="square" rtlCol="0">
              <a:spAutoFit/>
            </a:bodyPr>
            <a:lstStyle/>
            <a:p>
              <a:r>
                <a:rPr lang="en-US" dirty="0"/>
                <a:t>1</a:t>
              </a:r>
            </a:p>
          </p:txBody>
        </p:sp>
        <p:sp>
          <p:nvSpPr>
            <p:cNvPr id="17" name="TextBox 16"/>
            <p:cNvSpPr txBox="1"/>
            <p:nvPr/>
          </p:nvSpPr>
          <p:spPr>
            <a:xfrm>
              <a:off x="3598924" y="4479399"/>
              <a:ext cx="534259" cy="369332"/>
            </a:xfrm>
            <a:prstGeom prst="rect">
              <a:avLst/>
            </a:prstGeom>
            <a:noFill/>
          </p:spPr>
          <p:txBody>
            <a:bodyPr wrap="square" rtlCol="0">
              <a:spAutoFit/>
            </a:bodyPr>
            <a:lstStyle/>
            <a:p>
              <a:r>
                <a:rPr lang="en-US" dirty="0"/>
                <a:t>20</a:t>
              </a:r>
            </a:p>
          </p:txBody>
        </p:sp>
        <p:sp>
          <p:nvSpPr>
            <p:cNvPr id="18" name="TextBox 17"/>
            <p:cNvSpPr txBox="1"/>
            <p:nvPr/>
          </p:nvSpPr>
          <p:spPr>
            <a:xfrm>
              <a:off x="4566190" y="3492537"/>
              <a:ext cx="304800" cy="371475"/>
            </a:xfrm>
            <a:prstGeom prst="rect">
              <a:avLst/>
            </a:prstGeom>
            <a:noFill/>
          </p:spPr>
          <p:txBody>
            <a:bodyPr wrap="square" rtlCol="0">
              <a:spAutoFit/>
            </a:bodyPr>
            <a:lstStyle/>
            <a:p>
              <a:r>
                <a:rPr lang="en-US" dirty="0"/>
                <a:t>1</a:t>
              </a:r>
            </a:p>
          </p:txBody>
        </p:sp>
        <p:sp>
          <p:nvSpPr>
            <p:cNvPr id="19" name="TextBox 18"/>
            <p:cNvSpPr txBox="1"/>
            <p:nvPr/>
          </p:nvSpPr>
          <p:spPr>
            <a:xfrm>
              <a:off x="5437251" y="4400443"/>
              <a:ext cx="304800" cy="371475"/>
            </a:xfrm>
            <a:prstGeom prst="rect">
              <a:avLst/>
            </a:prstGeom>
            <a:noFill/>
          </p:spPr>
          <p:txBody>
            <a:bodyPr wrap="square" rtlCol="0">
              <a:spAutoFit/>
            </a:bodyPr>
            <a:lstStyle/>
            <a:p>
              <a:r>
                <a:rPr lang="en-US" dirty="0"/>
                <a:t>1</a:t>
              </a:r>
            </a:p>
          </p:txBody>
        </p:sp>
        <p:sp>
          <p:nvSpPr>
            <p:cNvPr id="20" name="TextBox 19"/>
            <p:cNvSpPr txBox="1"/>
            <p:nvPr/>
          </p:nvSpPr>
          <p:spPr>
            <a:xfrm>
              <a:off x="7046118" y="4440677"/>
              <a:ext cx="304800" cy="371475"/>
            </a:xfrm>
            <a:prstGeom prst="rect">
              <a:avLst/>
            </a:prstGeom>
            <a:noFill/>
          </p:spPr>
          <p:txBody>
            <a:bodyPr wrap="square" rtlCol="0">
              <a:spAutoFit/>
            </a:bodyPr>
            <a:lstStyle/>
            <a:p>
              <a:r>
                <a:rPr lang="en-US" dirty="0"/>
                <a:t>1</a:t>
              </a:r>
            </a:p>
          </p:txBody>
        </p:sp>
        <p:sp>
          <p:nvSpPr>
            <p:cNvPr id="21" name="TextBox 20"/>
            <p:cNvSpPr txBox="1"/>
            <p:nvPr/>
          </p:nvSpPr>
          <p:spPr>
            <a:xfrm>
              <a:off x="2179225" y="4507104"/>
              <a:ext cx="377000" cy="369332"/>
            </a:xfrm>
            <a:prstGeom prst="rect">
              <a:avLst/>
            </a:prstGeom>
            <a:noFill/>
          </p:spPr>
          <p:txBody>
            <a:bodyPr wrap="square" rtlCol="0">
              <a:spAutoFit/>
            </a:bodyPr>
            <a:lstStyle/>
            <a:p>
              <a:r>
                <a:rPr lang="en-US" dirty="0">
                  <a:solidFill>
                    <a:srgbClr val="4C3282"/>
                  </a:solidFill>
                </a:rPr>
                <a:t>0</a:t>
              </a:r>
            </a:p>
          </p:txBody>
        </p:sp>
        <mc:AlternateContent xmlns:mc="http://schemas.openxmlformats.org/markup-compatibility/2006" xmlns:a14="http://schemas.microsoft.com/office/drawing/2010/main">
          <mc:Choice Requires="a14">
            <p:sp>
              <p:nvSpPr>
                <p:cNvPr id="23" name="TextBox 22"/>
                <p:cNvSpPr txBox="1"/>
                <p:nvPr/>
              </p:nvSpPr>
              <p:spPr>
                <a:xfrm>
                  <a:off x="4870990" y="4525968"/>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3</m:t>
                        </m:r>
                      </m:oMath>
                    </m:oMathPara>
                  </a14:m>
                  <a:endParaRPr lang="en-US" dirty="0">
                    <a:solidFill>
                      <a:srgbClr val="4C328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870990" y="4525968"/>
                  <a:ext cx="377000" cy="369332"/>
                </a:xfrm>
                <a:prstGeom prst="rect">
                  <a:avLst/>
                </a:prstGeom>
                <a:blipFill rotWithShape="0">
                  <a:blip r:embed="rId3"/>
                  <a:stretch>
                    <a:fillRect/>
                  </a:stretch>
                </a:blipFill>
              </p:spPr>
              <p:txBody>
                <a:bodyPr/>
                <a:lstStyle/>
                <a:p>
                  <a:r>
                    <a:rPr lang="en-US">
                      <a:noFill/>
                    </a:rPr>
                    <a:t> </a:t>
                  </a:r>
                </a:p>
              </p:txBody>
            </p:sp>
          </mc:Fallback>
        </mc:AlternateContent>
        <p:sp>
          <p:nvSpPr>
            <p:cNvPr id="26" name="Oval 25"/>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27" name="Straight Arrow Connector 26"/>
            <p:cNvCxnSpPr>
              <a:stCxn id="9" idx="6"/>
              <a:endCxn id="26"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50785" y="3283985"/>
              <a:ext cx="304800" cy="371475"/>
            </a:xfrm>
            <a:prstGeom prst="rect">
              <a:avLst/>
            </a:prstGeom>
            <a:noFill/>
          </p:spPr>
          <p:txBody>
            <a:bodyPr wrap="square" rtlCol="0">
              <a:spAutoFit/>
            </a:bodyPr>
            <a:lstStyle/>
            <a:p>
              <a:r>
                <a:rPr lang="en-US" dirty="0"/>
                <a:t>1</a:t>
              </a:r>
            </a:p>
          </p:txBody>
        </p:sp>
        <mc:AlternateContent xmlns:mc="http://schemas.openxmlformats.org/markup-compatibility/2006" xmlns:a14="http://schemas.microsoft.com/office/drawing/2010/main">
          <mc:Choice Requires="a14">
            <p:sp>
              <p:nvSpPr>
                <p:cNvPr id="30" name="TextBox 29"/>
                <p:cNvSpPr txBox="1"/>
                <p:nvPr/>
              </p:nvSpPr>
              <p:spPr>
                <a:xfrm>
                  <a:off x="3038997" y="3220661"/>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1</m:t>
                        </m:r>
                      </m:oMath>
                    </m:oMathPara>
                  </a14:m>
                  <a:endParaRPr lang="en-US" dirty="0">
                    <a:solidFill>
                      <a:srgbClr val="4C3282"/>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038997" y="3220661"/>
                  <a:ext cx="37700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070948" y="4525968"/>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21</m:t>
                        </m:r>
                      </m:oMath>
                    </m:oMathPara>
                  </a14:m>
                  <a:endParaRPr lang="en-US" dirty="0">
                    <a:solidFill>
                      <a:srgbClr val="4C3282"/>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070948" y="4525968"/>
                  <a:ext cx="377000" cy="369332"/>
                </a:xfrm>
                <a:prstGeom prst="rect">
                  <a:avLst/>
                </a:prstGeom>
                <a:blipFill rotWithShape="0">
                  <a:blip r:embed="rId5"/>
                  <a:stretch>
                    <a:fillRect r="-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69842" y="3191872"/>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m:t>
                        </m:r>
                      </m:oMath>
                    </m:oMathPara>
                  </a14:m>
                  <a:endParaRPr lang="en-US" dirty="0">
                    <a:solidFill>
                      <a:srgbClr val="4C3282"/>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069842" y="3191872"/>
                  <a:ext cx="377000"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949088" y="4535572"/>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22</m:t>
                        </m:r>
                      </m:oMath>
                    </m:oMathPara>
                  </a14:m>
                  <a:endParaRPr lang="en-US" dirty="0">
                    <a:solidFill>
                      <a:srgbClr val="4C3282"/>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949088" y="4535572"/>
                  <a:ext cx="377000" cy="369332"/>
                </a:xfrm>
                <a:prstGeom prst="rect">
                  <a:avLst/>
                </a:prstGeom>
                <a:blipFill rotWithShape="0">
                  <a:blip r:embed="rId7"/>
                  <a:stretch>
                    <a:fillRect r="-12903"/>
                  </a:stretch>
                </a:blipFill>
              </p:spPr>
              <p:txBody>
                <a:bodyPr/>
                <a:lstStyle/>
                <a:p>
                  <a:r>
                    <a:rPr lang="en-US">
                      <a:noFill/>
                    </a:rPr>
                    <a:t> </a:t>
                  </a:r>
                </a:p>
              </p:txBody>
            </p:sp>
          </mc:Fallback>
        </mc:AlternateContent>
      </p:grpSp>
      <p:sp>
        <p:nvSpPr>
          <p:cNvPr id="31" name="Footer Placeholder 3">
            <a:extLst>
              <a:ext uri="{FF2B5EF4-FFF2-40B4-BE49-F238E27FC236}">
                <a16:creationId xmlns:a16="http://schemas.microsoft.com/office/drawing/2014/main" id="{B4BD68B7-C383-B04E-905F-46AACFE68F1F}"/>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709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3</a:t>
            </a:r>
          </a:p>
        </p:txBody>
      </p:sp>
      <p:grpSp>
        <p:nvGrpSpPr>
          <p:cNvPr id="36" name="Group 35"/>
          <p:cNvGrpSpPr/>
          <p:nvPr/>
        </p:nvGrpSpPr>
        <p:grpSpPr>
          <a:xfrm>
            <a:off x="686927" y="3723921"/>
            <a:ext cx="7155253" cy="2561462"/>
            <a:chOff x="2476500" y="3283985"/>
            <a:chExt cx="5800725" cy="1564746"/>
          </a:xfrm>
        </p:grpSpPr>
        <p:sp>
          <p:nvSpPr>
            <p:cNvPr id="6" name="Oval 5"/>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0" name="Oval 9"/>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cxnSp>
          <p:nvCxnSpPr>
            <p:cNvPr id="11" name="Straight Arrow Connector 10"/>
            <p:cNvCxnSpPr>
              <a:stCxn id="6" idx="7"/>
              <a:endCxn id="9"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6"/>
              <a:endCxn id="8"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a:endCxn id="10"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6" idx="6"/>
              <a:endCxn id="10"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7"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69418" y="3745085"/>
              <a:ext cx="304800" cy="371475"/>
            </a:xfrm>
            <a:prstGeom prst="rect">
              <a:avLst/>
            </a:prstGeom>
            <a:noFill/>
          </p:spPr>
          <p:txBody>
            <a:bodyPr wrap="square" rtlCol="0">
              <a:spAutoFit/>
            </a:bodyPr>
            <a:lstStyle/>
            <a:p>
              <a:r>
                <a:rPr lang="en-US" dirty="0"/>
                <a:t>1</a:t>
              </a:r>
            </a:p>
          </p:txBody>
        </p:sp>
        <p:sp>
          <p:nvSpPr>
            <p:cNvPr id="17" name="TextBox 16"/>
            <p:cNvSpPr txBox="1"/>
            <p:nvPr/>
          </p:nvSpPr>
          <p:spPr>
            <a:xfrm>
              <a:off x="3598924" y="4479399"/>
              <a:ext cx="534259" cy="369332"/>
            </a:xfrm>
            <a:prstGeom prst="rect">
              <a:avLst/>
            </a:prstGeom>
            <a:noFill/>
          </p:spPr>
          <p:txBody>
            <a:bodyPr wrap="square" rtlCol="0">
              <a:spAutoFit/>
            </a:bodyPr>
            <a:lstStyle/>
            <a:p>
              <a:r>
                <a:rPr lang="en-US" dirty="0"/>
                <a:t>6</a:t>
              </a:r>
            </a:p>
          </p:txBody>
        </p:sp>
        <p:sp>
          <p:nvSpPr>
            <p:cNvPr id="18" name="TextBox 17"/>
            <p:cNvSpPr txBox="1"/>
            <p:nvPr/>
          </p:nvSpPr>
          <p:spPr>
            <a:xfrm>
              <a:off x="4566190" y="3492537"/>
              <a:ext cx="304800" cy="371475"/>
            </a:xfrm>
            <a:prstGeom prst="rect">
              <a:avLst/>
            </a:prstGeom>
            <a:noFill/>
          </p:spPr>
          <p:txBody>
            <a:bodyPr wrap="square" rtlCol="0">
              <a:spAutoFit/>
            </a:bodyPr>
            <a:lstStyle/>
            <a:p>
              <a:r>
                <a:rPr lang="en-US" dirty="0"/>
                <a:t>1</a:t>
              </a:r>
            </a:p>
          </p:txBody>
        </p:sp>
        <p:sp>
          <p:nvSpPr>
            <p:cNvPr id="19" name="TextBox 18"/>
            <p:cNvSpPr txBox="1"/>
            <p:nvPr/>
          </p:nvSpPr>
          <p:spPr>
            <a:xfrm>
              <a:off x="5437251" y="4400443"/>
              <a:ext cx="304800" cy="371475"/>
            </a:xfrm>
            <a:prstGeom prst="rect">
              <a:avLst/>
            </a:prstGeom>
            <a:noFill/>
          </p:spPr>
          <p:txBody>
            <a:bodyPr wrap="square" rtlCol="0">
              <a:spAutoFit/>
            </a:bodyPr>
            <a:lstStyle/>
            <a:p>
              <a:r>
                <a:rPr lang="en-US" dirty="0"/>
                <a:t>1</a:t>
              </a:r>
            </a:p>
          </p:txBody>
        </p:sp>
        <p:sp>
          <p:nvSpPr>
            <p:cNvPr id="20" name="TextBox 19"/>
            <p:cNvSpPr txBox="1"/>
            <p:nvPr/>
          </p:nvSpPr>
          <p:spPr>
            <a:xfrm>
              <a:off x="7046118" y="4440677"/>
              <a:ext cx="304800" cy="371475"/>
            </a:xfrm>
            <a:prstGeom prst="rect">
              <a:avLst/>
            </a:prstGeom>
            <a:noFill/>
          </p:spPr>
          <p:txBody>
            <a:bodyPr wrap="square" rtlCol="0">
              <a:spAutoFit/>
            </a:bodyPr>
            <a:lstStyle/>
            <a:p>
              <a:r>
                <a:rPr lang="en-US" dirty="0"/>
                <a:t>1</a:t>
              </a:r>
            </a:p>
          </p:txBody>
        </p:sp>
        <p:sp>
          <p:nvSpPr>
            <p:cNvPr id="26" name="Oval 25"/>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27" name="Straight Arrow Connector 26"/>
            <p:cNvCxnSpPr>
              <a:stCxn id="9" idx="6"/>
              <a:endCxn id="26"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50785" y="3283985"/>
              <a:ext cx="304800" cy="371475"/>
            </a:xfrm>
            <a:prstGeom prst="rect">
              <a:avLst/>
            </a:prstGeom>
            <a:noFill/>
          </p:spPr>
          <p:txBody>
            <a:bodyPr wrap="square" rtlCol="0">
              <a:spAutoFit/>
            </a:bodyPr>
            <a:lstStyle/>
            <a:p>
              <a:r>
                <a:rPr lang="en-US" dirty="0"/>
                <a:t>1</a:t>
              </a:r>
            </a:p>
          </p:txBody>
        </p:sp>
      </p:grpSp>
      <p:sp>
        <p:nvSpPr>
          <p:cNvPr id="31" name="Footer Placeholder 3">
            <a:extLst>
              <a:ext uri="{FF2B5EF4-FFF2-40B4-BE49-F238E27FC236}">
                <a16:creationId xmlns:a16="http://schemas.microsoft.com/office/drawing/2014/main" id="{B4BD68B7-C383-B04E-905F-46AACFE68F1F}"/>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grpSp>
        <p:nvGrpSpPr>
          <p:cNvPr id="61" name="Group 60">
            <a:extLst>
              <a:ext uri="{FF2B5EF4-FFF2-40B4-BE49-F238E27FC236}">
                <a16:creationId xmlns:a16="http://schemas.microsoft.com/office/drawing/2014/main" id="{75CFDE90-DE3D-8C48-A13A-EA514DC92C05}"/>
              </a:ext>
            </a:extLst>
          </p:cNvPr>
          <p:cNvGrpSpPr/>
          <p:nvPr/>
        </p:nvGrpSpPr>
        <p:grpSpPr>
          <a:xfrm>
            <a:off x="719534" y="1714667"/>
            <a:ext cx="7496240" cy="1379538"/>
            <a:chOff x="2476500" y="3619158"/>
            <a:chExt cx="5800725" cy="952842"/>
          </a:xfrm>
        </p:grpSpPr>
        <p:sp>
          <p:nvSpPr>
            <p:cNvPr id="62" name="Oval 61">
              <a:extLst>
                <a:ext uri="{FF2B5EF4-FFF2-40B4-BE49-F238E27FC236}">
                  <a16:creationId xmlns:a16="http://schemas.microsoft.com/office/drawing/2014/main" id="{0117A051-2155-D04C-ADA4-0F8AA554546D}"/>
                </a:ext>
              </a:extLst>
            </p:cNvPr>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63" name="Oval 62">
              <a:extLst>
                <a:ext uri="{FF2B5EF4-FFF2-40B4-BE49-F238E27FC236}">
                  <a16:creationId xmlns:a16="http://schemas.microsoft.com/office/drawing/2014/main" id="{DC1E7F00-43AE-2442-92ED-941F44577A50}"/>
                </a:ext>
              </a:extLst>
            </p:cNvPr>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64" name="Oval 63">
              <a:extLst>
                <a:ext uri="{FF2B5EF4-FFF2-40B4-BE49-F238E27FC236}">
                  <a16:creationId xmlns:a16="http://schemas.microsoft.com/office/drawing/2014/main" id="{038B8BE8-6507-DD46-B21E-E1D7BB732CE7}"/>
                </a:ext>
              </a:extLst>
            </p:cNvPr>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65" name="Oval 64">
              <a:extLst>
                <a:ext uri="{FF2B5EF4-FFF2-40B4-BE49-F238E27FC236}">
                  <a16:creationId xmlns:a16="http://schemas.microsoft.com/office/drawing/2014/main" id="{1993ADB6-22A1-664C-BB16-C688FADC757B}"/>
                </a:ext>
              </a:extLst>
            </p:cNvPr>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66" name="Oval 65">
              <a:extLst>
                <a:ext uri="{FF2B5EF4-FFF2-40B4-BE49-F238E27FC236}">
                  <a16:creationId xmlns:a16="http://schemas.microsoft.com/office/drawing/2014/main" id="{0479ED1B-5D0B-E14F-9B8B-C50552E53A7A}"/>
                </a:ext>
              </a:extLst>
            </p:cNvPr>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cxnSp>
          <p:nvCxnSpPr>
            <p:cNvPr id="67" name="Straight Arrow Connector 66">
              <a:extLst>
                <a:ext uri="{FF2B5EF4-FFF2-40B4-BE49-F238E27FC236}">
                  <a16:creationId xmlns:a16="http://schemas.microsoft.com/office/drawing/2014/main" id="{498FCD30-5FE4-AC48-B822-CD4226E5930B}"/>
                </a:ext>
              </a:extLst>
            </p:cNvPr>
            <p:cNvCxnSpPr>
              <a:stCxn id="62" idx="7"/>
              <a:endCxn id="65"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35F31B-CEE8-5F4D-849D-D21FB43AD1F9}"/>
                </a:ext>
              </a:extLst>
            </p:cNvPr>
            <p:cNvCxnSpPr>
              <a:stCxn id="66" idx="6"/>
              <a:endCxn id="64"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7021018-8C85-CB43-AD5A-EF7D810AAE8A}"/>
                </a:ext>
              </a:extLst>
            </p:cNvPr>
            <p:cNvCxnSpPr>
              <a:stCxn id="62" idx="6"/>
              <a:endCxn id="66"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9E3DCB2-2298-5B4C-926A-2B44502AE8E0}"/>
                </a:ext>
              </a:extLst>
            </p:cNvPr>
            <p:cNvCxnSpPr>
              <a:stCxn id="78" idx="6"/>
              <a:endCxn id="66"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A041846-78A8-0841-B723-C786CE299D54}"/>
                </a:ext>
              </a:extLst>
            </p:cNvPr>
            <p:cNvCxnSpPr>
              <a:stCxn id="64" idx="6"/>
              <a:endCxn id="63"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17D67FED-98CA-4146-9C59-D56B7E766A2A}"/>
                </a:ext>
              </a:extLst>
            </p:cNvPr>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79" name="Straight Arrow Connector 78">
              <a:extLst>
                <a:ext uri="{FF2B5EF4-FFF2-40B4-BE49-F238E27FC236}">
                  <a16:creationId xmlns:a16="http://schemas.microsoft.com/office/drawing/2014/main" id="{F2084024-4833-A34B-A620-5195A8B307AE}"/>
                </a:ext>
              </a:extLst>
            </p:cNvPr>
            <p:cNvCxnSpPr>
              <a:stCxn id="65" idx="6"/>
              <a:endCxn id="78"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6127E01D-A9FD-8D40-83C1-561D04163D6E}"/>
              </a:ext>
            </a:extLst>
          </p:cNvPr>
          <p:cNvSpPr/>
          <p:nvPr/>
        </p:nvSpPr>
        <p:spPr>
          <a:xfrm>
            <a:off x="1329158" y="266917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Oval 81">
            <a:extLst>
              <a:ext uri="{FF2B5EF4-FFF2-40B4-BE49-F238E27FC236}">
                <a16:creationId xmlns:a16="http://schemas.microsoft.com/office/drawing/2014/main" id="{2258DE92-6648-1B4B-AC2B-A314994A6DD8}"/>
              </a:ext>
            </a:extLst>
          </p:cNvPr>
          <p:cNvSpPr/>
          <p:nvPr/>
        </p:nvSpPr>
        <p:spPr>
          <a:xfrm>
            <a:off x="1826840" y="266917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Oval 82">
            <a:extLst>
              <a:ext uri="{FF2B5EF4-FFF2-40B4-BE49-F238E27FC236}">
                <a16:creationId xmlns:a16="http://schemas.microsoft.com/office/drawing/2014/main" id="{5EAA3779-CB32-214F-B582-C16C18F462E4}"/>
              </a:ext>
            </a:extLst>
          </p:cNvPr>
          <p:cNvSpPr/>
          <p:nvPr/>
        </p:nvSpPr>
        <p:spPr>
          <a:xfrm>
            <a:off x="2222721" y="269359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Oval 83">
            <a:extLst>
              <a:ext uri="{FF2B5EF4-FFF2-40B4-BE49-F238E27FC236}">
                <a16:creationId xmlns:a16="http://schemas.microsoft.com/office/drawing/2014/main" id="{A9EB37A3-B33E-5947-AFAA-73747A7C41B7}"/>
              </a:ext>
            </a:extLst>
          </p:cNvPr>
          <p:cNvSpPr/>
          <p:nvPr/>
        </p:nvSpPr>
        <p:spPr>
          <a:xfrm>
            <a:off x="2654478" y="270003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Oval 84">
            <a:extLst>
              <a:ext uri="{FF2B5EF4-FFF2-40B4-BE49-F238E27FC236}">
                <a16:creationId xmlns:a16="http://schemas.microsoft.com/office/drawing/2014/main" id="{BFA900B4-9260-7148-AC33-DA82DBBF71A0}"/>
              </a:ext>
            </a:extLst>
          </p:cNvPr>
          <p:cNvSpPr/>
          <p:nvPr/>
        </p:nvSpPr>
        <p:spPr>
          <a:xfrm>
            <a:off x="3267288" y="266917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DF547F0A-14BC-1744-8E80-818CF726E990}"/>
              </a:ext>
            </a:extLst>
          </p:cNvPr>
          <p:cNvSpPr txBox="1"/>
          <p:nvPr/>
        </p:nvSpPr>
        <p:spPr>
          <a:xfrm>
            <a:off x="7251900" y="636121"/>
            <a:ext cx="4510598" cy="1477328"/>
          </a:xfrm>
          <a:prstGeom prst="rect">
            <a:avLst/>
          </a:prstGeom>
          <a:noFill/>
        </p:spPr>
        <p:txBody>
          <a:bodyPr wrap="square" rtlCol="0">
            <a:spAutoFit/>
          </a:bodyPr>
          <a:lstStyle/>
          <a:p>
            <a:r>
              <a:rPr lang="en-US" dirty="0"/>
              <a:t>In the unweighted case, we have this guarantee that the way we traverse the graph level-by-level, we’re always finding the shortest distance to each vertex along the way.</a:t>
            </a:r>
          </a:p>
        </p:txBody>
      </p:sp>
      <p:sp>
        <p:nvSpPr>
          <p:cNvPr id="92" name="TextBox 91">
            <a:extLst>
              <a:ext uri="{FF2B5EF4-FFF2-40B4-BE49-F238E27FC236}">
                <a16:creationId xmlns:a16="http://schemas.microsoft.com/office/drawing/2014/main" id="{FCF0472A-B04A-F446-BB4D-91561A9FB00C}"/>
              </a:ext>
            </a:extLst>
          </p:cNvPr>
          <p:cNvSpPr txBox="1"/>
          <p:nvPr/>
        </p:nvSpPr>
        <p:spPr>
          <a:xfrm>
            <a:off x="6096000" y="3354589"/>
            <a:ext cx="5901459" cy="1754326"/>
          </a:xfrm>
          <a:prstGeom prst="rect">
            <a:avLst/>
          </a:prstGeom>
          <a:noFill/>
        </p:spPr>
        <p:txBody>
          <a:bodyPr wrap="square" rtlCol="0">
            <a:spAutoFit/>
          </a:bodyPr>
          <a:lstStyle/>
          <a:p>
            <a:r>
              <a:rPr lang="en-US" dirty="0"/>
              <a:t>When we tried to do the same BFS on the weighted graph earlier, we weren’t taking the edge weights into account and we ended up processing u and updating its out neighbors before we knew u’s true shortest path / distance.  So it seems we did things out of order and should have processed u after processing x (and w).  </a:t>
            </a:r>
          </a:p>
        </p:txBody>
      </p:sp>
      <p:sp>
        <p:nvSpPr>
          <p:cNvPr id="3" name="TextBox 2">
            <a:extLst>
              <a:ext uri="{FF2B5EF4-FFF2-40B4-BE49-F238E27FC236}">
                <a16:creationId xmlns:a16="http://schemas.microsoft.com/office/drawing/2014/main" id="{5F8A2DDF-E773-674B-8E3C-658F921435C9}"/>
              </a:ext>
            </a:extLst>
          </p:cNvPr>
          <p:cNvSpPr txBox="1"/>
          <p:nvPr/>
        </p:nvSpPr>
        <p:spPr>
          <a:xfrm>
            <a:off x="726853" y="6214543"/>
            <a:ext cx="8660320" cy="369332"/>
          </a:xfrm>
          <a:prstGeom prst="rect">
            <a:avLst/>
          </a:prstGeom>
          <a:noFill/>
        </p:spPr>
        <p:txBody>
          <a:bodyPr wrap="none" rtlCol="0">
            <a:spAutoFit/>
          </a:bodyPr>
          <a:lstStyle/>
          <a:p>
            <a:r>
              <a:rPr lang="en-US" dirty="0"/>
              <a:t>Idea: what if we copy the level-by-level idea but instead traverse distance-by-distance?   </a:t>
            </a:r>
          </a:p>
        </p:txBody>
      </p:sp>
    </p:spTree>
    <p:extLst>
      <p:ext uri="{BB962C8B-B14F-4D97-AF65-F5344CB8AC3E}">
        <p14:creationId xmlns:p14="http://schemas.microsoft.com/office/powerpoint/2010/main" val="18656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7758-D275-664A-A111-4B0F212A3A84}"/>
              </a:ext>
            </a:extLst>
          </p:cNvPr>
          <p:cNvSpPr>
            <a:spLocks noGrp="1"/>
          </p:cNvSpPr>
          <p:nvPr>
            <p:ph type="title"/>
          </p:nvPr>
        </p:nvSpPr>
        <p:spPr/>
        <p:txBody>
          <a:bodyPr>
            <a:normAutofit fontScale="90000"/>
          </a:bodyPr>
          <a:lstStyle/>
          <a:p>
            <a:r>
              <a:rPr lang="en-US" dirty="0"/>
              <a:t>Weighted Graphs: Take 3 -Visiting nodes in distance-order (should seem similar to BFS still)</a:t>
            </a:r>
          </a:p>
        </p:txBody>
      </p:sp>
      <p:sp>
        <p:nvSpPr>
          <p:cNvPr id="3" name="Content Placeholder 2">
            <a:extLst>
              <a:ext uri="{FF2B5EF4-FFF2-40B4-BE49-F238E27FC236}">
                <a16:creationId xmlns:a16="http://schemas.microsoft.com/office/drawing/2014/main" id="{E0DF9EA1-1F59-434F-9C3E-E4B8EDB8682B}"/>
              </a:ext>
            </a:extLst>
          </p:cNvPr>
          <p:cNvSpPr>
            <a:spLocks noGrp="1"/>
          </p:cNvSpPr>
          <p:nvPr>
            <p:ph idx="1"/>
          </p:nvPr>
        </p:nvSpPr>
        <p:spPr>
          <a:xfrm>
            <a:off x="575240" y="3346254"/>
            <a:ext cx="9783785" cy="2963106"/>
          </a:xfrm>
        </p:spPr>
        <p:txBody>
          <a:bodyPr>
            <a:normAutofit fontScale="70000" lnSpcReduction="20000"/>
          </a:bodyPr>
          <a:lstStyle/>
          <a:p>
            <a:r>
              <a:rPr lang="en-US" dirty="0"/>
              <a:t>- One way to think about our new algorithm: imagine that every edge weight represents the distance it takes to traverse that edge, and that we’ll simulate the order of traversal by trying to explore all of our outgoing edges at the same time but with respect to the edge weight distances.</a:t>
            </a:r>
          </a:p>
          <a:p>
            <a:r>
              <a:rPr lang="en-US" dirty="0"/>
              <a:t>- Say we start at search at s and want to traverse to our neighbors 1 distance/time away:  since we’re thinking of this process traversing in all possible directions, how far do we get?  Well S </a:t>
            </a:r>
            <a:r>
              <a:rPr lang="en-US" dirty="0">
                <a:sym typeface="Wingdings" pitchFamily="2" charset="2"/>
              </a:rPr>
              <a:t> W is only distance 1, so we actually get to W. The S U edge that we know about is distance 6, so even though we started traversing it, we only get 1/6 of the way through that edge.</a:t>
            </a:r>
          </a:p>
          <a:p>
            <a:r>
              <a:rPr lang="en-US" dirty="0">
                <a:sym typeface="Wingdings" pitchFamily="2" charset="2"/>
              </a:rPr>
              <a:t>- Say another unit of time passes in our constant traversal and we traverse 1 more distance in all the directions, and now the upper path has traversed WX (total distance from S is 2), and meanwhile S   U is only 2/6 done.</a:t>
            </a:r>
          </a:p>
          <a:p>
            <a:r>
              <a:rPr lang="en-US" dirty="0">
                <a:sym typeface="Wingdings" pitchFamily="2" charset="2"/>
              </a:rPr>
              <a:t>- Say another unit of time passes and we get to U through XU (total </a:t>
            </a:r>
            <a:r>
              <a:rPr lang="en-US" dirty="0" err="1">
                <a:sym typeface="Wingdings" pitchFamily="2" charset="2"/>
              </a:rPr>
              <a:t>dist</a:t>
            </a:r>
            <a:r>
              <a:rPr lang="en-US" dirty="0">
                <a:sym typeface="Wingdings" pitchFamily="2" charset="2"/>
              </a:rPr>
              <a:t> from S is 3), and SU is 3/6 done.  </a:t>
            </a:r>
          </a:p>
          <a:p>
            <a:pPr marL="0" indent="0">
              <a:buNone/>
            </a:pPr>
            <a:r>
              <a:rPr lang="en-US" dirty="0">
                <a:sym typeface="Wingdings" pitchFamily="2" charset="2"/>
              </a:rPr>
              <a:t>This order of processing nodes guarantees that when we finally reach a node U (with the constant rate of travel idea) we’ve guaranteed we found the shortest path to it (just like BFS if there were a shorter path, we would’ve gotten here sooner since we’re exploring all the paths simultaneously).</a:t>
            </a:r>
          </a:p>
        </p:txBody>
      </p:sp>
      <p:sp>
        <p:nvSpPr>
          <p:cNvPr id="4" name="Footer Placeholder 3">
            <a:extLst>
              <a:ext uri="{FF2B5EF4-FFF2-40B4-BE49-F238E27FC236}">
                <a16:creationId xmlns:a16="http://schemas.microsoft.com/office/drawing/2014/main" id="{5FE101C1-00A6-2342-A987-DF9427E52A8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057122C-AB75-1D4A-ABCD-0E20A60969CC}"/>
              </a:ext>
            </a:extLst>
          </p:cNvPr>
          <p:cNvSpPr>
            <a:spLocks noGrp="1"/>
          </p:cNvSpPr>
          <p:nvPr>
            <p:ph type="sldNum" sz="quarter" idx="12"/>
          </p:nvPr>
        </p:nvSpPr>
        <p:spPr/>
        <p:txBody>
          <a:bodyPr/>
          <a:lstStyle/>
          <a:p>
            <a:fld id="{659665DE-58FC-41F4-AC58-2C90A5E00527}" type="slidenum">
              <a:rPr lang="en-US" smtClean="0"/>
              <a:t>26</a:t>
            </a:fld>
            <a:endParaRPr lang="en-US"/>
          </a:p>
        </p:txBody>
      </p:sp>
      <p:grpSp>
        <p:nvGrpSpPr>
          <p:cNvPr id="6" name="Group 5">
            <a:extLst>
              <a:ext uri="{FF2B5EF4-FFF2-40B4-BE49-F238E27FC236}">
                <a16:creationId xmlns:a16="http://schemas.microsoft.com/office/drawing/2014/main" id="{A41CFDD9-AEA0-2649-824C-24B559A471B2}"/>
              </a:ext>
            </a:extLst>
          </p:cNvPr>
          <p:cNvGrpSpPr/>
          <p:nvPr/>
        </p:nvGrpSpPr>
        <p:grpSpPr>
          <a:xfrm>
            <a:off x="575239" y="1055877"/>
            <a:ext cx="7155253" cy="2561462"/>
            <a:chOff x="2476500" y="3283985"/>
            <a:chExt cx="5800725" cy="1564746"/>
          </a:xfrm>
        </p:grpSpPr>
        <p:sp>
          <p:nvSpPr>
            <p:cNvPr id="7" name="Oval 6">
              <a:extLst>
                <a:ext uri="{FF2B5EF4-FFF2-40B4-BE49-F238E27FC236}">
                  <a16:creationId xmlns:a16="http://schemas.microsoft.com/office/drawing/2014/main" id="{43905991-57F3-FD4D-9F91-B58F1A3564AB}"/>
                </a:ext>
              </a:extLst>
            </p:cNvPr>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8" name="Oval 7">
              <a:extLst>
                <a:ext uri="{FF2B5EF4-FFF2-40B4-BE49-F238E27FC236}">
                  <a16:creationId xmlns:a16="http://schemas.microsoft.com/office/drawing/2014/main" id="{11344914-E1B6-DB4E-90CC-AF856DCF716F}"/>
                </a:ext>
              </a:extLst>
            </p:cNvPr>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9" name="Oval 8">
              <a:extLst>
                <a:ext uri="{FF2B5EF4-FFF2-40B4-BE49-F238E27FC236}">
                  <a16:creationId xmlns:a16="http://schemas.microsoft.com/office/drawing/2014/main" id="{C841EB86-6077-FD41-B5AE-C9890B66F686}"/>
                </a:ext>
              </a:extLst>
            </p:cNvPr>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0" name="Oval 9">
              <a:extLst>
                <a:ext uri="{FF2B5EF4-FFF2-40B4-BE49-F238E27FC236}">
                  <a16:creationId xmlns:a16="http://schemas.microsoft.com/office/drawing/2014/main" id="{B72FFE53-71DB-EA4D-833F-DF7124016071}"/>
                </a:ext>
              </a:extLst>
            </p:cNvPr>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1" name="Oval 10">
              <a:extLst>
                <a:ext uri="{FF2B5EF4-FFF2-40B4-BE49-F238E27FC236}">
                  <a16:creationId xmlns:a16="http://schemas.microsoft.com/office/drawing/2014/main" id="{1E17BB03-9751-BE4A-ADF7-12AEA2F8CDB8}"/>
                </a:ext>
              </a:extLst>
            </p:cNvPr>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cxnSp>
          <p:nvCxnSpPr>
            <p:cNvPr id="12" name="Straight Arrow Connector 11">
              <a:extLst>
                <a:ext uri="{FF2B5EF4-FFF2-40B4-BE49-F238E27FC236}">
                  <a16:creationId xmlns:a16="http://schemas.microsoft.com/office/drawing/2014/main" id="{15EB3CAC-6FF5-9F46-B714-00409A814483}"/>
                </a:ext>
              </a:extLst>
            </p:cNvPr>
            <p:cNvCxnSpPr>
              <a:stCxn id="7" idx="7"/>
              <a:endCxn id="10"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9BD80D-3C81-2345-8459-698F9C7999C6}"/>
                </a:ext>
              </a:extLst>
            </p:cNvPr>
            <p:cNvCxnSpPr>
              <a:stCxn id="11" idx="6"/>
              <a:endCxn id="9"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AACA00-6C0F-954B-A4FC-CA794C9DBE28}"/>
                </a:ext>
              </a:extLst>
            </p:cNvPr>
            <p:cNvCxnSpPr>
              <a:stCxn id="7" idx="6"/>
              <a:endCxn id="11"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4F9605-6652-5549-A677-3D91D8C66021}"/>
                </a:ext>
              </a:extLst>
            </p:cNvPr>
            <p:cNvCxnSpPr>
              <a:stCxn id="22" idx="6"/>
              <a:endCxn id="11"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3DA7E2-BD9C-1A4C-9EA9-2F2370B24244}"/>
                </a:ext>
              </a:extLst>
            </p:cNvPr>
            <p:cNvCxnSpPr>
              <a:stCxn id="9" idx="6"/>
              <a:endCxn id="8"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F40491-FD20-754B-9517-119F33A9F688}"/>
                </a:ext>
              </a:extLst>
            </p:cNvPr>
            <p:cNvSpPr txBox="1"/>
            <p:nvPr/>
          </p:nvSpPr>
          <p:spPr>
            <a:xfrm>
              <a:off x="2569418" y="3745085"/>
              <a:ext cx="304800" cy="371475"/>
            </a:xfrm>
            <a:prstGeom prst="rect">
              <a:avLst/>
            </a:prstGeom>
            <a:noFill/>
          </p:spPr>
          <p:txBody>
            <a:bodyPr wrap="square" rtlCol="0">
              <a:spAutoFit/>
            </a:bodyPr>
            <a:lstStyle/>
            <a:p>
              <a:r>
                <a:rPr lang="en-US" dirty="0"/>
                <a:t>1</a:t>
              </a:r>
            </a:p>
          </p:txBody>
        </p:sp>
        <p:sp>
          <p:nvSpPr>
            <p:cNvPr id="18" name="TextBox 17">
              <a:extLst>
                <a:ext uri="{FF2B5EF4-FFF2-40B4-BE49-F238E27FC236}">
                  <a16:creationId xmlns:a16="http://schemas.microsoft.com/office/drawing/2014/main" id="{37597E97-A8E8-7949-A225-C7AD3A1E8CD7}"/>
                </a:ext>
              </a:extLst>
            </p:cNvPr>
            <p:cNvSpPr txBox="1"/>
            <p:nvPr/>
          </p:nvSpPr>
          <p:spPr>
            <a:xfrm>
              <a:off x="3598924" y="4479399"/>
              <a:ext cx="534259" cy="369332"/>
            </a:xfrm>
            <a:prstGeom prst="rect">
              <a:avLst/>
            </a:prstGeom>
            <a:noFill/>
          </p:spPr>
          <p:txBody>
            <a:bodyPr wrap="square" rtlCol="0">
              <a:spAutoFit/>
            </a:bodyPr>
            <a:lstStyle/>
            <a:p>
              <a:r>
                <a:rPr lang="en-US" dirty="0"/>
                <a:t>6</a:t>
              </a:r>
            </a:p>
          </p:txBody>
        </p:sp>
        <p:sp>
          <p:nvSpPr>
            <p:cNvPr id="19" name="TextBox 18">
              <a:extLst>
                <a:ext uri="{FF2B5EF4-FFF2-40B4-BE49-F238E27FC236}">
                  <a16:creationId xmlns:a16="http://schemas.microsoft.com/office/drawing/2014/main" id="{F1F1181F-4606-D944-BD11-117A7BAC0639}"/>
                </a:ext>
              </a:extLst>
            </p:cNvPr>
            <p:cNvSpPr txBox="1"/>
            <p:nvPr/>
          </p:nvSpPr>
          <p:spPr>
            <a:xfrm>
              <a:off x="4566190" y="3492537"/>
              <a:ext cx="304800" cy="371475"/>
            </a:xfrm>
            <a:prstGeom prst="rect">
              <a:avLst/>
            </a:prstGeom>
            <a:noFill/>
          </p:spPr>
          <p:txBody>
            <a:bodyPr wrap="square" rtlCol="0">
              <a:spAutoFit/>
            </a:bodyPr>
            <a:lstStyle/>
            <a:p>
              <a:r>
                <a:rPr lang="en-US" dirty="0"/>
                <a:t>1</a:t>
              </a:r>
            </a:p>
          </p:txBody>
        </p:sp>
        <p:sp>
          <p:nvSpPr>
            <p:cNvPr id="20" name="TextBox 19">
              <a:extLst>
                <a:ext uri="{FF2B5EF4-FFF2-40B4-BE49-F238E27FC236}">
                  <a16:creationId xmlns:a16="http://schemas.microsoft.com/office/drawing/2014/main" id="{BC4822CE-73CD-914D-8DC0-33717B16C973}"/>
                </a:ext>
              </a:extLst>
            </p:cNvPr>
            <p:cNvSpPr txBox="1"/>
            <p:nvPr/>
          </p:nvSpPr>
          <p:spPr>
            <a:xfrm>
              <a:off x="5437251" y="4400443"/>
              <a:ext cx="304800" cy="371475"/>
            </a:xfrm>
            <a:prstGeom prst="rect">
              <a:avLst/>
            </a:prstGeom>
            <a:noFill/>
          </p:spPr>
          <p:txBody>
            <a:bodyPr wrap="square" rtlCol="0">
              <a:spAutoFit/>
            </a:bodyPr>
            <a:lstStyle/>
            <a:p>
              <a:r>
                <a:rPr lang="en-US" dirty="0"/>
                <a:t>1</a:t>
              </a:r>
            </a:p>
          </p:txBody>
        </p:sp>
        <p:sp>
          <p:nvSpPr>
            <p:cNvPr id="21" name="TextBox 20">
              <a:extLst>
                <a:ext uri="{FF2B5EF4-FFF2-40B4-BE49-F238E27FC236}">
                  <a16:creationId xmlns:a16="http://schemas.microsoft.com/office/drawing/2014/main" id="{288951B8-DD26-D64E-A8F2-893BF04B976A}"/>
                </a:ext>
              </a:extLst>
            </p:cNvPr>
            <p:cNvSpPr txBox="1"/>
            <p:nvPr/>
          </p:nvSpPr>
          <p:spPr>
            <a:xfrm>
              <a:off x="7046118" y="4440677"/>
              <a:ext cx="304800" cy="371475"/>
            </a:xfrm>
            <a:prstGeom prst="rect">
              <a:avLst/>
            </a:prstGeom>
            <a:noFill/>
          </p:spPr>
          <p:txBody>
            <a:bodyPr wrap="square" rtlCol="0">
              <a:spAutoFit/>
            </a:bodyPr>
            <a:lstStyle/>
            <a:p>
              <a:r>
                <a:rPr lang="en-US" dirty="0"/>
                <a:t>1</a:t>
              </a:r>
            </a:p>
          </p:txBody>
        </p:sp>
        <p:sp>
          <p:nvSpPr>
            <p:cNvPr id="22" name="Oval 21">
              <a:extLst>
                <a:ext uri="{FF2B5EF4-FFF2-40B4-BE49-F238E27FC236}">
                  <a16:creationId xmlns:a16="http://schemas.microsoft.com/office/drawing/2014/main" id="{E685407F-2C10-1E4F-BC02-E2AF758862AC}"/>
                </a:ext>
              </a:extLst>
            </p:cNvPr>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23" name="Straight Arrow Connector 22">
              <a:extLst>
                <a:ext uri="{FF2B5EF4-FFF2-40B4-BE49-F238E27FC236}">
                  <a16:creationId xmlns:a16="http://schemas.microsoft.com/office/drawing/2014/main" id="{C742E196-6F04-F045-8483-BEF04361D8DD}"/>
                </a:ext>
              </a:extLst>
            </p:cNvPr>
            <p:cNvCxnSpPr>
              <a:stCxn id="10" idx="6"/>
              <a:endCxn id="22"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DA9FB37-3C47-0841-ADDE-C810B39C0167}"/>
                </a:ext>
              </a:extLst>
            </p:cNvPr>
            <p:cNvSpPr txBox="1"/>
            <p:nvPr/>
          </p:nvSpPr>
          <p:spPr>
            <a:xfrm>
              <a:off x="3550785" y="3283985"/>
              <a:ext cx="304800" cy="371475"/>
            </a:xfrm>
            <a:prstGeom prst="rect">
              <a:avLst/>
            </a:prstGeom>
            <a:noFill/>
          </p:spPr>
          <p:txBody>
            <a:bodyPr wrap="square" rtlCol="0">
              <a:spAutoFit/>
            </a:bodyPr>
            <a:lstStyle/>
            <a:p>
              <a:r>
                <a:rPr lang="en-US" dirty="0"/>
                <a:t>1</a:t>
              </a:r>
            </a:p>
          </p:txBody>
        </p:sp>
      </p:grpSp>
    </p:spTree>
    <p:extLst>
      <p:ext uri="{BB962C8B-B14F-4D97-AF65-F5344CB8AC3E}">
        <p14:creationId xmlns:p14="http://schemas.microsoft.com/office/powerpoint/2010/main" val="15831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3</a:t>
            </a:r>
          </a:p>
        </p:txBody>
      </p:sp>
      <p:sp>
        <p:nvSpPr>
          <p:cNvPr id="3" name="Content Placeholder 2"/>
          <p:cNvSpPr>
            <a:spLocks noGrp="1"/>
          </p:cNvSpPr>
          <p:nvPr>
            <p:ph idx="1"/>
          </p:nvPr>
        </p:nvSpPr>
        <p:spPr/>
        <p:txBody>
          <a:bodyPr>
            <a:normAutofit fontScale="77500" lnSpcReduction="20000"/>
          </a:bodyPr>
          <a:lstStyle/>
          <a:p>
            <a:r>
              <a:rPr lang="en-US" sz="2800" dirty="0"/>
              <a:t>Goal: Process the vertices in order of </a:t>
            </a:r>
            <a:r>
              <a:rPr lang="en-US" sz="2800" b="1" u="sng" dirty="0"/>
              <a:t>distance from s</a:t>
            </a:r>
            <a:r>
              <a:rPr lang="en-US" sz="2800" b="1" dirty="0"/>
              <a:t> </a:t>
            </a:r>
            <a:r>
              <a:rPr lang="en-US" sz="2800" dirty="0"/>
              <a:t>(instead of level order)</a:t>
            </a:r>
            <a:endParaRPr lang="en-US" sz="2800" b="1" u="sng" dirty="0"/>
          </a:p>
          <a:p>
            <a:r>
              <a:rPr lang="en-US" sz="2800" dirty="0"/>
              <a:t>Idea: </a:t>
            </a:r>
          </a:p>
          <a:p>
            <a:r>
              <a:rPr lang="en-US" sz="2800" dirty="0"/>
              <a:t>Have a set of vertices that are “known” </a:t>
            </a:r>
          </a:p>
          <a:p>
            <a:pPr lvl="1"/>
            <a:r>
              <a:rPr lang="en-US" sz="2800" dirty="0"/>
              <a:t>(we know at least one path from s to them).</a:t>
            </a:r>
          </a:p>
          <a:p>
            <a:r>
              <a:rPr lang="en-US" sz="2800" dirty="0"/>
              <a:t>Record an estimated distance </a:t>
            </a:r>
          </a:p>
          <a:p>
            <a:pPr lvl="1"/>
            <a:r>
              <a:rPr lang="en-US" sz="2800" dirty="0"/>
              <a:t>(the best way we know to get to each vertex).</a:t>
            </a:r>
          </a:p>
          <a:p>
            <a:r>
              <a:rPr lang="en-US" sz="2800" dirty="0"/>
              <a:t>If we process only the vertex closest in estimated distance, we won’t ever find a shorter path to a processed vertex.  This takes a jump from the previous way of distance-by-distance, but is the same high-level idea. </a:t>
            </a:r>
          </a:p>
          <a:p>
            <a:r>
              <a:rPr lang="en-US" sz="2800" dirty="0"/>
              <a:t>For example, there are some cases in the distance-by-distance approach where you could say we’d be 3/7 of the way through one edge and  3/9 way through another edge. Instead of manually stepping through +1 each time, this is like cutting to the answer and just realizing that the 7 edge would finish before the 9 (we should process the edge with weight 7 first) if they both started at the same time.</a:t>
            </a:r>
          </a:p>
          <a:p>
            <a:pPr lvl="1"/>
            <a:r>
              <a:rPr lang="en-US" sz="2400" dirty="0"/>
              <a:t>This statement is the key to proving correctness. </a:t>
            </a:r>
          </a:p>
        </p:txBody>
      </p:sp>
      <p:sp>
        <p:nvSpPr>
          <p:cNvPr id="4" name="Footer Placeholder 3">
            <a:extLst>
              <a:ext uri="{FF2B5EF4-FFF2-40B4-BE49-F238E27FC236}">
                <a16:creationId xmlns:a16="http://schemas.microsoft.com/office/drawing/2014/main" id="{35A64DDD-DCAA-6946-BE3A-A0E67A47CCA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8260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A50E-1629-D44C-A670-4E6EB0B90078}"/>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1897E3AB-484A-6C43-8891-6324A8F575E3}"/>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DF9B1C87-E00E-6F4D-B7FE-2C4F4D75D78D}"/>
              </a:ext>
            </a:extLst>
          </p:cNvPr>
          <p:cNvSpPr>
            <a:spLocks noGrp="1"/>
          </p:cNvSpPr>
          <p:nvPr>
            <p:ph type="sldNum" sz="quarter" idx="12"/>
          </p:nvPr>
        </p:nvSpPr>
        <p:spPr/>
        <p:txBody>
          <a:bodyPr/>
          <a:lstStyle/>
          <a:p>
            <a:fld id="{659665DE-58FC-41F4-AC58-2C90A5E00527}" type="slidenum">
              <a:rPr lang="en-US" smtClean="0"/>
              <a:pPr/>
              <a:t>28</a:t>
            </a:fld>
            <a:endParaRPr lang="en-US"/>
          </a:p>
        </p:txBody>
      </p:sp>
      <p:sp>
        <p:nvSpPr>
          <p:cNvPr id="5" name="Text Placeholder 4">
            <a:extLst>
              <a:ext uri="{FF2B5EF4-FFF2-40B4-BE49-F238E27FC236}">
                <a16:creationId xmlns:a16="http://schemas.microsoft.com/office/drawing/2014/main" id="{28C79F76-27F6-774F-B59C-78BC365FCA37}"/>
              </a:ext>
            </a:extLst>
          </p:cNvPr>
          <p:cNvSpPr>
            <a:spLocks noGrp="1"/>
          </p:cNvSpPr>
          <p:nvPr>
            <p:ph type="body" idx="1"/>
          </p:nvPr>
        </p:nvSpPr>
        <p:spPr/>
        <p:txBody>
          <a:bodyPr/>
          <a:lstStyle/>
          <a:p>
            <a:pPr marL="285750" indent="-285750">
              <a:buFontTx/>
              <a:buChar char="-"/>
            </a:pPr>
            <a:r>
              <a:rPr lang="en-US" dirty="0"/>
              <a:t>weighted graph shortest paths</a:t>
            </a:r>
          </a:p>
          <a:p>
            <a:pPr marL="285750" indent="-285750">
              <a:buFontTx/>
              <a:buChar char="-"/>
            </a:pPr>
            <a:r>
              <a:rPr lang="en-US" dirty="0"/>
              <a:t>using BFS directly</a:t>
            </a:r>
          </a:p>
          <a:p>
            <a:pPr marL="285750" indent="-285750">
              <a:buFontTx/>
              <a:buChar char="-"/>
            </a:pPr>
            <a:r>
              <a:rPr lang="en-US" dirty="0"/>
              <a:t>modifying the graph </a:t>
            </a:r>
          </a:p>
          <a:p>
            <a:pPr marL="285750" indent="-285750">
              <a:buFontTx/>
              <a:buChar char="-"/>
            </a:pPr>
            <a:r>
              <a:rPr lang="en-US" dirty="0"/>
              <a:t>traversing in distance-order</a:t>
            </a:r>
          </a:p>
        </p:txBody>
      </p:sp>
    </p:spTree>
    <p:extLst>
      <p:ext uri="{BB962C8B-B14F-4D97-AF65-F5344CB8AC3E}">
        <p14:creationId xmlns:p14="http://schemas.microsoft.com/office/powerpoint/2010/main" val="487450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0B7A-23B1-F646-AED7-EAE817B3C3F7}"/>
              </a:ext>
            </a:extLst>
          </p:cNvPr>
          <p:cNvSpPr>
            <a:spLocks noGrp="1"/>
          </p:cNvSpPr>
          <p:nvPr>
            <p:ph type="title"/>
          </p:nvPr>
        </p:nvSpPr>
        <p:spPr/>
        <p:txBody>
          <a:bodyPr/>
          <a:lstStyle/>
          <a:p>
            <a:r>
              <a:rPr lang="en-US" dirty="0"/>
              <a:t>Dijkstra’s algorithm (pseudocode + English)</a:t>
            </a:r>
          </a:p>
        </p:txBody>
      </p:sp>
      <p:sp>
        <p:nvSpPr>
          <p:cNvPr id="4" name="Footer Placeholder 3">
            <a:extLst>
              <a:ext uri="{FF2B5EF4-FFF2-40B4-BE49-F238E27FC236}">
                <a16:creationId xmlns:a16="http://schemas.microsoft.com/office/drawing/2014/main" id="{FA813D7E-62DD-C74D-AFD3-E3F35B885D6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1C42F5D-9B6D-2A44-A285-508004F03D38}"/>
              </a:ext>
            </a:extLst>
          </p:cNvPr>
          <p:cNvSpPr>
            <a:spLocks noGrp="1"/>
          </p:cNvSpPr>
          <p:nvPr>
            <p:ph type="sldNum" sz="quarter" idx="12"/>
          </p:nvPr>
        </p:nvSpPr>
        <p:spPr/>
        <p:txBody>
          <a:bodyPr/>
          <a:lstStyle/>
          <a:p>
            <a:fld id="{659665DE-58FC-41F4-AC58-2C90A5E00527}" type="slidenum">
              <a:rPr lang="en-US" smtClean="0"/>
              <a:t>29</a:t>
            </a:fld>
            <a:endParaRPr lang="en-US"/>
          </a:p>
        </p:txBody>
      </p:sp>
      <p:sp>
        <p:nvSpPr>
          <p:cNvPr id="6" name="Content Placeholder 2">
            <a:extLst>
              <a:ext uri="{FF2B5EF4-FFF2-40B4-BE49-F238E27FC236}">
                <a16:creationId xmlns:a16="http://schemas.microsoft.com/office/drawing/2014/main" id="{EDB0D8D2-4649-824D-B4B2-5F38D8AF77E7}"/>
              </a:ext>
            </a:extLst>
          </p:cNvPr>
          <p:cNvSpPr txBox="1">
            <a:spLocks/>
          </p:cNvSpPr>
          <p:nvPr/>
        </p:nvSpPr>
        <p:spPr>
          <a:xfrm>
            <a:off x="6624829" y="1476733"/>
            <a:ext cx="5520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 propose all the estimated distances to all nodes is infinity, except for the start which is 0</a:t>
            </a:r>
          </a:p>
          <a:p>
            <a:r>
              <a:rPr lang="en-US" dirty="0"/>
              <a:t>- start at your start vertex</a:t>
            </a:r>
          </a:p>
          <a:p>
            <a:r>
              <a:rPr lang="en-US" dirty="0"/>
              <a:t>   -  for the current vertex, look at all of the outgoing neighbors/their edges.  If the distance to the current node + that edge weight is smaller than the proposed estimated distance for that neighbor, </a:t>
            </a:r>
            <a:r>
              <a:rPr lang="en-US" b="1" i="1" dirty="0"/>
              <a:t>relax</a:t>
            </a:r>
            <a:r>
              <a:rPr lang="en-US" dirty="0"/>
              <a:t> the neighbor node (update the proposed estimated distance and predecessor edge).</a:t>
            </a:r>
          </a:p>
          <a:p>
            <a:r>
              <a:rPr lang="en-US" dirty="0"/>
              <a:t>    - update the current vertex to be the vertex w the next smallest estimated distance that hasn’t been processed</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B7D66BB-6066-CD46-8D36-9D44B16DDC3A}"/>
                  </a:ext>
                </a:extLst>
              </p:cNvPr>
              <p:cNvSpPr txBox="1"/>
              <p:nvPr/>
            </p:nvSpPr>
            <p:spPr>
              <a:xfrm>
                <a:off x="147829" y="1536333"/>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predecessor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p:sp>
            <p:nvSpPr>
              <p:cNvPr id="8" name="TextBox 7">
                <a:extLst>
                  <a:ext uri="{FF2B5EF4-FFF2-40B4-BE49-F238E27FC236}">
                    <a16:creationId xmlns:a16="http://schemas.microsoft.com/office/drawing/2014/main" id="{5B7D66BB-6066-CD46-8D36-9D44B16DDC3A}"/>
                  </a:ext>
                </a:extLst>
              </p:cNvPr>
              <p:cNvSpPr txBox="1">
                <a:spLocks noRot="1" noChangeAspect="1" noMove="1" noResize="1" noEditPoints="1" noAdjustHandles="1" noChangeArrowheads="1" noChangeShapeType="1" noTextEdit="1"/>
              </p:cNvSpPr>
              <p:nvPr/>
            </p:nvSpPr>
            <p:spPr>
              <a:xfrm>
                <a:off x="147829" y="1536333"/>
                <a:ext cx="6477000" cy="4303742"/>
              </a:xfrm>
              <a:prstGeom prst="rect">
                <a:avLst/>
              </a:prstGeom>
              <a:blipFill>
                <a:blip r:embed="rId2"/>
                <a:stretch>
                  <a:fillRect l="-980" t="-294" r="-588" b="-1176"/>
                </a:stretch>
              </a:blipFill>
            </p:spPr>
            <p:txBody>
              <a:bodyPr/>
              <a:lstStyle/>
              <a:p>
                <a:r>
                  <a:rPr lang="en-US">
                    <a:noFill/>
                  </a:rPr>
                  <a:t> </a:t>
                </a:r>
              </a:p>
            </p:txBody>
          </p:sp>
        </mc:Fallback>
      </mc:AlternateContent>
    </p:spTree>
    <p:extLst>
      <p:ext uri="{BB962C8B-B14F-4D97-AF65-F5344CB8AC3E}">
        <p14:creationId xmlns:p14="http://schemas.microsoft.com/office/powerpoint/2010/main" val="144143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Paths</a:t>
            </a:r>
          </a:p>
        </p:txBody>
      </p:sp>
      <p:sp>
        <p:nvSpPr>
          <p:cNvPr id="3" name="Content Placeholder 2"/>
          <p:cNvSpPr>
            <a:spLocks noGrp="1"/>
          </p:cNvSpPr>
          <p:nvPr>
            <p:ph idx="1"/>
          </p:nvPr>
        </p:nvSpPr>
        <p:spPr/>
        <p:txBody>
          <a:bodyPr/>
          <a:lstStyle/>
          <a:p>
            <a:r>
              <a:rPr lang="en-US" dirty="0"/>
              <a:t>How does Google Maps figure out this is the fastest way to get from Kane Hall to the CS building?</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pic>
        <p:nvPicPr>
          <p:cNvPr id="6" name="Picture 5"/>
          <p:cNvPicPr>
            <a:picLocks noChangeAspect="1"/>
          </p:cNvPicPr>
          <p:nvPr/>
        </p:nvPicPr>
        <p:blipFill rotWithShape="1">
          <a:blip r:embed="rId2"/>
          <a:srcRect l="30283" t="6667" r="5550" b="5329"/>
          <a:stretch/>
        </p:blipFill>
        <p:spPr>
          <a:xfrm>
            <a:off x="3579381" y="1907822"/>
            <a:ext cx="4617169" cy="3957573"/>
          </a:xfrm>
          <a:prstGeom prst="rect">
            <a:avLst/>
          </a:prstGeom>
        </p:spPr>
      </p:pic>
    </p:spTree>
    <p:extLst>
      <p:ext uri="{BB962C8B-B14F-4D97-AF65-F5344CB8AC3E}">
        <p14:creationId xmlns:p14="http://schemas.microsoft.com/office/powerpoint/2010/main" val="1809296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grpSp>
        <p:nvGrpSpPr>
          <p:cNvPr id="7" name="Group 6"/>
          <p:cNvGrpSpPr/>
          <p:nvPr/>
        </p:nvGrpSpPr>
        <p:grpSpPr>
          <a:xfrm>
            <a:off x="6168868" y="4411304"/>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708346"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nvGraphicFramePr>
        <p:xfrm>
          <a:off x="6612502" y="1001040"/>
          <a:ext cx="5377449" cy="3180685"/>
        </p:xfrm>
        <a:graphic>
          <a:graphicData uri="http://schemas.openxmlformats.org/drawingml/2006/table">
            <a:tbl>
              <a:tblPr firstRow="1" bandRow="1">
                <a:tableStyleId>{5C22544A-7EE6-4342-B048-85BDC9FD1C3A}</a:tableStyleId>
              </a:tblPr>
              <a:tblGrid>
                <a:gridCol w="978717">
                  <a:extLst>
                    <a:ext uri="{9D8B030D-6E8A-4147-A177-3AD203B41FA5}">
                      <a16:colId xmlns:a16="http://schemas.microsoft.com/office/drawing/2014/main" val="20000"/>
                    </a:ext>
                  </a:extLst>
                </a:gridCol>
                <a:gridCol w="1167299">
                  <a:extLst>
                    <a:ext uri="{9D8B030D-6E8A-4147-A177-3AD203B41FA5}">
                      <a16:colId xmlns:a16="http://schemas.microsoft.com/office/drawing/2014/main" val="20001"/>
                    </a:ext>
                  </a:extLst>
                </a:gridCol>
                <a:gridCol w="1735864">
                  <a:extLst>
                    <a:ext uri="{9D8B030D-6E8A-4147-A177-3AD203B41FA5}">
                      <a16:colId xmlns:a16="http://schemas.microsoft.com/office/drawing/2014/main" val="20002"/>
                    </a:ext>
                  </a:extLst>
                </a:gridCol>
                <a:gridCol w="1495569">
                  <a:extLst>
                    <a:ext uri="{9D8B030D-6E8A-4147-A177-3AD203B41FA5}">
                      <a16:colId xmlns:a16="http://schemas.microsoft.com/office/drawing/2014/main" val="20003"/>
                    </a:ext>
                  </a:extLst>
                </a:gridCol>
              </a:tblGrid>
              <a:tr h="437485">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437485">
                <a:tc>
                  <a:txBody>
                    <a:bodyPr/>
                    <a:lstStyle/>
                    <a:p>
                      <a:r>
                        <a:rPr lang="en-US" sz="2400" dirty="0"/>
                        <a:t>s</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1"/>
                  </a:ext>
                </a:extLst>
              </a:tr>
              <a:tr h="437485">
                <a:tc>
                  <a:txBody>
                    <a:bodyPr/>
                    <a:lstStyle/>
                    <a:p>
                      <a:r>
                        <a:rPr lang="en-US" sz="2400" dirty="0"/>
                        <a:t>w</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2"/>
                  </a:ext>
                </a:extLst>
              </a:tr>
              <a:tr h="437485">
                <a:tc>
                  <a:txBody>
                    <a:bodyPr/>
                    <a:lstStyle/>
                    <a:p>
                      <a:r>
                        <a:rPr lang="en-US" sz="2400" dirty="0"/>
                        <a:t>x</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3"/>
                  </a:ext>
                </a:extLst>
              </a:tr>
              <a:tr h="437485">
                <a:tc>
                  <a:txBody>
                    <a:bodyPr/>
                    <a:lstStyle/>
                    <a:p>
                      <a:r>
                        <a:rPr lang="en-US" sz="2400" dirty="0"/>
                        <a:t>u</a:t>
                      </a:r>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4"/>
                  </a:ext>
                </a:extLst>
              </a:tr>
              <a:tr h="437485">
                <a:tc>
                  <a:txBody>
                    <a:bodyPr/>
                    <a:lstStyle/>
                    <a:p>
                      <a:r>
                        <a:rPr lang="en-US" sz="2400" dirty="0"/>
                        <a:t>v</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5"/>
                  </a:ext>
                </a:extLst>
              </a:tr>
              <a:tr h="437485">
                <a:tc>
                  <a:txBody>
                    <a:bodyPr/>
                    <a:lstStyle/>
                    <a:p>
                      <a:r>
                        <a:rPr lang="en-US" sz="2400" dirty="0"/>
                        <a:t>t</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6"/>
                  </a:ext>
                </a:extLst>
              </a:tr>
            </a:tbl>
          </a:graphicData>
        </a:graphic>
      </p:graphicFrame>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5399BC66-8980-46F9-819B-7E2698A2B9D4}"/>
                  </a:ext>
                </a:extLst>
              </p:cNvPr>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predecessor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p:sp>
            <p:nvSpPr>
              <p:cNvPr id="28" name="TextBox 27">
                <a:extLst>
                  <a:ext uri="{FF2B5EF4-FFF2-40B4-BE49-F238E27FC236}">
                    <a16:creationId xmlns:a16="http://schemas.microsoft.com/office/drawing/2014/main" id="{5399BC66-8980-46F9-819B-7E2698A2B9D4}"/>
                  </a:ext>
                </a:extLst>
              </p:cNvPr>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a:blip r:embed="rId2"/>
                <a:stretch>
                  <a:fillRect l="-783" t="-588" r="-587" b="-1176"/>
                </a:stretch>
              </a:blipFill>
            </p:spPr>
            <p:txBody>
              <a:bodyPr/>
              <a:lstStyle/>
              <a:p>
                <a:r>
                  <a:rPr lang="en-US">
                    <a:noFill/>
                  </a:rPr>
                  <a:t> </a:t>
                </a:r>
              </a:p>
            </p:txBody>
          </p:sp>
        </mc:Fallback>
      </mc:AlternateContent>
      <p:sp>
        <p:nvSpPr>
          <p:cNvPr id="24" name="Footer Placeholder 3">
            <a:extLst>
              <a:ext uri="{FF2B5EF4-FFF2-40B4-BE49-F238E27FC236}">
                <a16:creationId xmlns:a16="http://schemas.microsoft.com/office/drawing/2014/main" id="{56B8C95A-18B8-B34F-9B38-C0ADCDE9EF6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308436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mc:Choice xmlns:a14="http://schemas.microsoft.com/office/drawing/2010/main" Requires="a14">
          <p:sp>
            <p:nvSpPr>
              <p:cNvPr id="6" name="TextBox 5"/>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predecessor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a:blip r:embed="rId3"/>
                <a:stretch>
                  <a:fillRect l="-783" t="-588" r="-587" b="-1176"/>
                </a:stretch>
              </a:blipFill>
            </p:spPr>
            <p:txBody>
              <a:bodyPr/>
              <a:lstStyle/>
              <a:p>
                <a:r>
                  <a:rPr lang="en-US">
                    <a:noFill/>
                  </a:rPr>
                  <a:t> </a:t>
                </a:r>
              </a:p>
            </p:txBody>
          </p:sp>
        </mc:Fallback>
      </mc:AlternateContent>
      <p:grpSp>
        <p:nvGrpSpPr>
          <p:cNvPr id="7" name="Group 6"/>
          <p:cNvGrpSpPr/>
          <p:nvPr/>
        </p:nvGrpSpPr>
        <p:grpSpPr>
          <a:xfrm>
            <a:off x="5538218" y="4169810"/>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601219"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extLst>
              <p:ext uri="{D42A27DB-BD31-4B8C-83A1-F6EECF244321}">
                <p14:modId xmlns:p14="http://schemas.microsoft.com/office/powerpoint/2010/main" val="4231150777"/>
              </p:ext>
            </p:extLst>
          </p:nvPr>
        </p:nvGraphicFramePr>
        <p:xfrm>
          <a:off x="6660643" y="795198"/>
          <a:ext cx="5316204" cy="3169920"/>
        </p:xfrm>
        <a:graphic>
          <a:graphicData uri="http://schemas.openxmlformats.org/drawingml/2006/table">
            <a:tbl>
              <a:tblPr firstRow="1" bandRow="1">
                <a:tableStyleId>{5C22544A-7EE6-4342-B048-85BDC9FD1C3A}</a:tableStyleId>
              </a:tblPr>
              <a:tblGrid>
                <a:gridCol w="967570">
                  <a:extLst>
                    <a:ext uri="{9D8B030D-6E8A-4147-A177-3AD203B41FA5}">
                      <a16:colId xmlns:a16="http://schemas.microsoft.com/office/drawing/2014/main" val="20000"/>
                    </a:ext>
                  </a:extLst>
                </a:gridCol>
                <a:gridCol w="1217618">
                  <a:extLst>
                    <a:ext uri="{9D8B030D-6E8A-4147-A177-3AD203B41FA5}">
                      <a16:colId xmlns:a16="http://schemas.microsoft.com/office/drawing/2014/main" val="20001"/>
                    </a:ext>
                  </a:extLst>
                </a:gridCol>
                <a:gridCol w="1652481">
                  <a:extLst>
                    <a:ext uri="{9D8B030D-6E8A-4147-A177-3AD203B41FA5}">
                      <a16:colId xmlns:a16="http://schemas.microsoft.com/office/drawing/2014/main" val="20002"/>
                    </a:ext>
                  </a:extLst>
                </a:gridCol>
                <a:gridCol w="1478535">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400" dirty="0"/>
                        <a:t>s</a:t>
                      </a:r>
                    </a:p>
                  </a:txBody>
                  <a:tcPr/>
                </a:tc>
                <a:tc>
                  <a:txBody>
                    <a:bodyPr/>
                    <a:lstStyle/>
                    <a:p>
                      <a:r>
                        <a:rPr lang="en-US" sz="2400" dirty="0"/>
                        <a:t>0</a:t>
                      </a:r>
                    </a:p>
                  </a:txBody>
                  <a:tcPr/>
                </a:tc>
                <a:tc>
                  <a:txBody>
                    <a:bodyPr/>
                    <a:lstStyle/>
                    <a:p>
                      <a:r>
                        <a:rPr lang="en-US" sz="2400" dirty="0"/>
                        <a:t>--</a:t>
                      </a:r>
                    </a:p>
                  </a:txBody>
                  <a:tcPr/>
                </a:tc>
                <a:tc>
                  <a:txBody>
                    <a:bodyPr/>
                    <a:lstStyle/>
                    <a:p>
                      <a:r>
                        <a:rPr lang="en-US" sz="2400" dirty="0"/>
                        <a:t>Yes</a:t>
                      </a:r>
                    </a:p>
                  </a:txBody>
                  <a:tcPr/>
                </a:tc>
                <a:extLst>
                  <a:ext uri="{0D108BD9-81ED-4DB2-BD59-A6C34878D82A}">
                    <a16:rowId xmlns:a16="http://schemas.microsoft.com/office/drawing/2014/main" val="10001"/>
                  </a:ext>
                </a:extLst>
              </a:tr>
              <a:tr h="370840">
                <a:tc>
                  <a:txBody>
                    <a:bodyPr/>
                    <a:lstStyle/>
                    <a:p>
                      <a:r>
                        <a:rPr lang="en-US" sz="2400" dirty="0"/>
                        <a:t>w</a:t>
                      </a:r>
                    </a:p>
                  </a:txBody>
                  <a:tcPr/>
                </a:tc>
                <a:tc>
                  <a:txBody>
                    <a:bodyPr/>
                    <a:lstStyle/>
                    <a:p>
                      <a:r>
                        <a:rPr lang="en-US" sz="2400" dirty="0"/>
                        <a:t>1</a:t>
                      </a:r>
                    </a:p>
                  </a:txBody>
                  <a:tcPr/>
                </a:tc>
                <a:tc>
                  <a:txBody>
                    <a:bodyPr/>
                    <a:lstStyle/>
                    <a:p>
                      <a:r>
                        <a:rPr lang="en-US" sz="2400" dirty="0"/>
                        <a:t>(</a:t>
                      </a:r>
                      <a:r>
                        <a:rPr lang="en-US" sz="2400" dirty="0" err="1"/>
                        <a:t>s,w</a:t>
                      </a:r>
                      <a:r>
                        <a:rPr lang="en-US" sz="2400" dirty="0"/>
                        <a:t> )</a:t>
                      </a:r>
                    </a:p>
                  </a:txBody>
                  <a:tcPr/>
                </a:tc>
                <a:tc>
                  <a:txBody>
                    <a:bodyPr/>
                    <a:lstStyle/>
                    <a:p>
                      <a:r>
                        <a:rPr lang="en-US" sz="2400" dirty="0"/>
                        <a:t>Yes</a:t>
                      </a:r>
                    </a:p>
                  </a:txBody>
                  <a:tcPr/>
                </a:tc>
                <a:extLst>
                  <a:ext uri="{0D108BD9-81ED-4DB2-BD59-A6C34878D82A}">
                    <a16:rowId xmlns:a16="http://schemas.microsoft.com/office/drawing/2014/main" val="10002"/>
                  </a:ext>
                </a:extLst>
              </a:tr>
              <a:tr h="370840">
                <a:tc>
                  <a:txBody>
                    <a:bodyPr/>
                    <a:lstStyle/>
                    <a:p>
                      <a:r>
                        <a:rPr lang="en-US" sz="2400" dirty="0"/>
                        <a:t>x</a:t>
                      </a:r>
                    </a:p>
                  </a:txBody>
                  <a:tcPr/>
                </a:tc>
                <a:tc>
                  <a:txBody>
                    <a:bodyPr/>
                    <a:lstStyle/>
                    <a:p>
                      <a:r>
                        <a:rPr lang="en-US" sz="2400" dirty="0"/>
                        <a:t>2</a:t>
                      </a:r>
                    </a:p>
                  </a:txBody>
                  <a:tcPr/>
                </a:tc>
                <a:tc>
                  <a:txBody>
                    <a:bodyPr/>
                    <a:lstStyle/>
                    <a:p>
                      <a:r>
                        <a:rPr lang="en-US" sz="2400" dirty="0"/>
                        <a:t>(w, x)</a:t>
                      </a:r>
                    </a:p>
                  </a:txBody>
                  <a:tcPr/>
                </a:tc>
                <a:tc>
                  <a:txBody>
                    <a:bodyPr/>
                    <a:lstStyle/>
                    <a:p>
                      <a:r>
                        <a:rPr lang="en-US" sz="2400" dirty="0"/>
                        <a:t>Yes</a:t>
                      </a:r>
                    </a:p>
                  </a:txBody>
                  <a:tcPr/>
                </a:tc>
                <a:extLst>
                  <a:ext uri="{0D108BD9-81ED-4DB2-BD59-A6C34878D82A}">
                    <a16:rowId xmlns:a16="http://schemas.microsoft.com/office/drawing/2014/main" val="10003"/>
                  </a:ext>
                </a:extLst>
              </a:tr>
              <a:tr h="370840">
                <a:tc>
                  <a:txBody>
                    <a:bodyPr/>
                    <a:lstStyle/>
                    <a:p>
                      <a:r>
                        <a:rPr lang="en-US" sz="2400" dirty="0"/>
                        <a:t>u</a:t>
                      </a:r>
                    </a:p>
                  </a:txBody>
                  <a:tcPr/>
                </a:tc>
                <a:tc>
                  <a:txBody>
                    <a:bodyPr/>
                    <a:lstStyle/>
                    <a:p>
                      <a:r>
                        <a:rPr lang="en-US" sz="2400" strike="sngStrike" dirty="0"/>
                        <a:t>20</a:t>
                      </a:r>
                      <a:r>
                        <a:rPr lang="en-US" sz="2400" strike="noStrike" dirty="0"/>
                        <a:t> </a:t>
                      </a:r>
                      <a:r>
                        <a:rPr lang="en-US" sz="2400" dirty="0"/>
                        <a:t>3</a:t>
                      </a:r>
                    </a:p>
                  </a:txBody>
                  <a:tcPr/>
                </a:tc>
                <a:tc>
                  <a:txBody>
                    <a:bodyPr/>
                    <a:lstStyle/>
                    <a:p>
                      <a:r>
                        <a:rPr lang="en-US" sz="2400" strike="sngStrike" dirty="0"/>
                        <a:t>(</a:t>
                      </a:r>
                      <a:r>
                        <a:rPr lang="en-US" sz="2400" strike="sngStrike" dirty="0" err="1"/>
                        <a:t>s,u</a:t>
                      </a:r>
                      <a:r>
                        <a:rPr lang="en-US" sz="2400" strike="sngStrike" dirty="0"/>
                        <a:t>)</a:t>
                      </a:r>
                      <a:r>
                        <a:rPr lang="en-US" sz="2400" dirty="0"/>
                        <a:t> (x, u)</a:t>
                      </a:r>
                    </a:p>
                  </a:txBody>
                  <a:tcPr/>
                </a:tc>
                <a:tc>
                  <a:txBody>
                    <a:bodyPr/>
                    <a:lstStyle/>
                    <a:p>
                      <a:r>
                        <a:rPr lang="en-US" sz="2400" dirty="0"/>
                        <a:t>Yes</a:t>
                      </a:r>
                    </a:p>
                  </a:txBody>
                  <a:tcPr/>
                </a:tc>
                <a:extLst>
                  <a:ext uri="{0D108BD9-81ED-4DB2-BD59-A6C34878D82A}">
                    <a16:rowId xmlns:a16="http://schemas.microsoft.com/office/drawing/2014/main" val="10004"/>
                  </a:ext>
                </a:extLst>
              </a:tr>
              <a:tr h="370840">
                <a:tc>
                  <a:txBody>
                    <a:bodyPr/>
                    <a:lstStyle/>
                    <a:p>
                      <a:r>
                        <a:rPr lang="en-US" sz="2400" dirty="0"/>
                        <a:t>v</a:t>
                      </a:r>
                    </a:p>
                  </a:txBody>
                  <a:tcPr/>
                </a:tc>
                <a:tc>
                  <a:txBody>
                    <a:bodyPr/>
                    <a:lstStyle/>
                    <a:p>
                      <a:r>
                        <a:rPr lang="en-US" sz="2400" dirty="0"/>
                        <a:t>4</a:t>
                      </a:r>
                    </a:p>
                  </a:txBody>
                  <a:tcPr/>
                </a:tc>
                <a:tc>
                  <a:txBody>
                    <a:bodyPr/>
                    <a:lstStyle/>
                    <a:p>
                      <a:r>
                        <a:rPr lang="en-US" sz="2400" dirty="0"/>
                        <a:t>(u, v)</a:t>
                      </a:r>
                    </a:p>
                  </a:txBody>
                  <a:tcPr/>
                </a:tc>
                <a:tc>
                  <a:txBody>
                    <a:bodyPr/>
                    <a:lstStyle/>
                    <a:p>
                      <a:r>
                        <a:rPr lang="en-US" sz="2400" dirty="0"/>
                        <a:t>Yes</a:t>
                      </a:r>
                    </a:p>
                  </a:txBody>
                  <a:tcPr/>
                </a:tc>
                <a:extLst>
                  <a:ext uri="{0D108BD9-81ED-4DB2-BD59-A6C34878D82A}">
                    <a16:rowId xmlns:a16="http://schemas.microsoft.com/office/drawing/2014/main" val="10005"/>
                  </a:ext>
                </a:extLst>
              </a:tr>
              <a:tr h="370840">
                <a:tc>
                  <a:txBody>
                    <a:bodyPr/>
                    <a:lstStyle/>
                    <a:p>
                      <a:r>
                        <a:rPr lang="en-US" sz="2400" dirty="0"/>
                        <a:t>t</a:t>
                      </a:r>
                    </a:p>
                  </a:txBody>
                  <a:tcPr/>
                </a:tc>
                <a:tc>
                  <a:txBody>
                    <a:bodyPr/>
                    <a:lstStyle/>
                    <a:p>
                      <a:r>
                        <a:rPr lang="en-US" sz="2400" dirty="0"/>
                        <a:t>5</a:t>
                      </a:r>
                    </a:p>
                  </a:txBody>
                  <a:tcPr/>
                </a:tc>
                <a:tc>
                  <a:txBody>
                    <a:bodyPr/>
                    <a:lstStyle/>
                    <a:p>
                      <a:r>
                        <a:rPr lang="en-US" sz="2400" dirty="0"/>
                        <a:t>(v, t)</a:t>
                      </a:r>
                    </a:p>
                  </a:txBody>
                  <a:tcPr/>
                </a:tc>
                <a:tc>
                  <a:txBody>
                    <a:bodyPr/>
                    <a:lstStyle/>
                    <a:p>
                      <a:r>
                        <a:rPr lang="en-US" sz="2400" dirty="0"/>
                        <a:t>Yes</a:t>
                      </a:r>
                    </a:p>
                  </a:txBody>
                  <a:tcPr/>
                </a:tc>
                <a:extLst>
                  <a:ext uri="{0D108BD9-81ED-4DB2-BD59-A6C34878D82A}">
                    <a16:rowId xmlns:a16="http://schemas.microsoft.com/office/drawing/2014/main" val="10006"/>
                  </a:ext>
                </a:extLst>
              </a:tr>
            </a:tbl>
          </a:graphicData>
        </a:graphic>
      </p:graphicFrame>
      <p:sp>
        <p:nvSpPr>
          <p:cNvPr id="24" name="Footer Placeholder 3">
            <a:extLst>
              <a:ext uri="{FF2B5EF4-FFF2-40B4-BE49-F238E27FC236}">
                <a16:creationId xmlns:a16="http://schemas.microsoft.com/office/drawing/2014/main" id="{D13FCFD4-F81A-7D45-B478-60FC36A2167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258974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32</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500" i="1">
                        <a:latin typeface="Cambria Math" panose="02040503050406030204" pitchFamily="18" charset="0"/>
                        <a:cs typeface="Courier New" panose="02070309020205020404" pitchFamily="49" charset="0"/>
                      </a:rPr>
                      <m:t>∞</m:t>
                    </m:r>
                  </m:oMath>
                </a14:m>
                <a:endParaRPr lang="en-US" sz="1500" dirty="0">
                  <a:latin typeface="Courier New" panose="02070309020205020404" pitchFamily="49" charset="0"/>
                  <a:cs typeface="Courier New" panose="02070309020205020404" pitchFamily="49" charset="0"/>
                </a:endParaRPr>
              </a:p>
              <a:p>
                <a:pPr marL="0" indent="0">
                  <a:spcBef>
                    <a:spcPts val="200"/>
                  </a:spcBef>
                  <a:buNone/>
                </a:pPr>
                <a:r>
                  <a:rPr lang="en-US" sz="1500" dirty="0">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dirty="0">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for each(edge (</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leaving u){</a:t>
                </a:r>
              </a:p>
              <a:p>
                <a:pPr marL="0" indent="0">
                  <a:spcBef>
                    <a:spcPts val="200"/>
                  </a:spcBef>
                  <a:buNone/>
                </a:pPr>
                <a:r>
                  <a:rPr lang="en-US" sz="1500" dirty="0">
                    <a:latin typeface="Courier New" panose="02070309020205020404" pitchFamily="49" charset="0"/>
                    <a:cs typeface="Courier New" panose="02070309020205020404" pitchFamily="49" charset="0"/>
                  </a:rPr>
                  <a:t>         if(u’s </a:t>
                </a:r>
                <a:r>
                  <a:rPr lang="en-US" sz="1500" dirty="0" err="1">
                    <a:latin typeface="Courier New" panose="02070309020205020404" pitchFamily="49" charset="0"/>
                    <a:cs typeface="Courier New" panose="02070309020205020404" pitchFamily="49" charset="0"/>
                  </a:rPr>
                  <a:t>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&lt; v’s </a:t>
                </a:r>
                <a:r>
                  <a:rPr lang="en-US" sz="1500" dirty="0" err="1">
                    <a:latin typeface="Courier New" panose="02070309020205020404" pitchFamily="49" charset="0"/>
                    <a:cs typeface="Courier New" panose="02070309020205020404" pitchFamily="49" charset="0"/>
                  </a:rPr>
                  <a:t>dist</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v’s </a:t>
                </a:r>
                <a:r>
                  <a:rPr lang="en-US" sz="1500" dirty="0" err="1">
                    <a:latin typeface="Courier New" panose="02070309020205020404" pitchFamily="49" charset="0"/>
                    <a:cs typeface="Courier New" panose="02070309020205020404" pitchFamily="49" charset="0"/>
                  </a:rPr>
                  <a:t>dist</a:t>
                </a:r>
                <a:r>
                  <a:rPr lang="en-US" sz="1500" dirty="0">
                    <a:latin typeface="Courier New" panose="02070309020205020404" pitchFamily="49" charset="0"/>
                    <a:cs typeface="Courier New" panose="02070309020205020404" pitchFamily="49" charset="0"/>
                  </a:rPr>
                  <a:t> = </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2"/>
                <a:stretch>
                  <a:fillRect l="-1865" t="-1404"/>
                </a:stretch>
              </a:blipFill>
            </p:spPr>
            <p:txBody>
              <a:bodyPr/>
              <a:lstStyle/>
              <a:p>
                <a:r>
                  <a:rPr lang="en-US">
                    <a:noFill/>
                  </a:rPr>
                  <a:t> </a:t>
                </a:r>
              </a:p>
            </p:txBody>
          </p:sp>
        </mc:Fallback>
      </mc:AlternateContent>
      <p:pic>
        <p:nvPicPr>
          <p:cNvPr id="10" name="Content Placeholder 6" descr="A picture containing wall, photo&#10;&#10;Description automatically generated">
            <a:extLst>
              <a:ext uri="{FF2B5EF4-FFF2-40B4-BE49-F238E27FC236}">
                <a16:creationId xmlns:a16="http://schemas.microsoft.com/office/drawing/2014/main" id="{483BE3BB-114C-284A-BA7E-ADF05F6A9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593" y="3178387"/>
            <a:ext cx="5207000" cy="347980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F1CD6C29-6714-464D-A3E1-CC439700532C}"/>
                  </a:ext>
                </a:extLst>
              </p14:cNvPr>
              <p14:cNvContentPartPr/>
              <p14:nvPr/>
            </p14:nvContentPartPr>
            <p14:xfrm>
              <a:off x="9049731" y="3553894"/>
              <a:ext cx="742320" cy="886680"/>
            </p14:xfrm>
          </p:contentPart>
        </mc:Choice>
        <mc:Fallback xmlns="">
          <p:pic>
            <p:nvPicPr>
              <p:cNvPr id="11" name="Ink 10">
                <a:extLst>
                  <a:ext uri="{FF2B5EF4-FFF2-40B4-BE49-F238E27FC236}">
                    <a16:creationId xmlns:a16="http://schemas.microsoft.com/office/drawing/2014/main" id="{F1CD6C29-6714-464D-A3E1-CC439700532C}"/>
                  </a:ext>
                </a:extLst>
              </p:cNvPr>
              <p:cNvPicPr/>
              <p:nvPr/>
            </p:nvPicPr>
            <p:blipFill>
              <a:blip r:embed="rId5"/>
              <a:stretch>
                <a:fillRect/>
              </a:stretch>
            </p:blipFill>
            <p:spPr>
              <a:xfrm>
                <a:off x="9040731" y="354489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AC273C1E-2A27-C542-A59B-084DA6912692}"/>
                  </a:ext>
                </a:extLst>
              </p14:cNvPr>
              <p14:cNvContentPartPr/>
              <p14:nvPr/>
            </p14:nvContentPartPr>
            <p14:xfrm>
              <a:off x="10852611" y="4261294"/>
              <a:ext cx="72000" cy="123480"/>
            </p14:xfrm>
          </p:contentPart>
        </mc:Choice>
        <mc:Fallback xmlns="">
          <p:pic>
            <p:nvPicPr>
              <p:cNvPr id="12" name="Ink 11">
                <a:extLst>
                  <a:ext uri="{FF2B5EF4-FFF2-40B4-BE49-F238E27FC236}">
                    <a16:creationId xmlns:a16="http://schemas.microsoft.com/office/drawing/2014/main" id="{AC273C1E-2A27-C542-A59B-084DA6912692}"/>
                  </a:ext>
                </a:extLst>
              </p:cNvPr>
              <p:cNvPicPr/>
              <p:nvPr/>
            </p:nvPicPr>
            <p:blipFill>
              <a:blip r:embed="rId7"/>
              <a:stretch>
                <a:fillRect/>
              </a:stretch>
            </p:blipFill>
            <p:spPr>
              <a:xfrm>
                <a:off x="10843611" y="425229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2CEAB76-19D0-0944-A856-6CAA153F767C}"/>
                  </a:ext>
                </a:extLst>
              </p14:cNvPr>
              <p14:cNvContentPartPr/>
              <p14:nvPr/>
            </p14:nvContentPartPr>
            <p14:xfrm>
              <a:off x="11024331" y="4782574"/>
              <a:ext cx="111600" cy="75960"/>
            </p14:xfrm>
          </p:contentPart>
        </mc:Choice>
        <mc:Fallback xmlns="">
          <p:pic>
            <p:nvPicPr>
              <p:cNvPr id="13" name="Ink 12">
                <a:extLst>
                  <a:ext uri="{FF2B5EF4-FFF2-40B4-BE49-F238E27FC236}">
                    <a16:creationId xmlns:a16="http://schemas.microsoft.com/office/drawing/2014/main" id="{62CEAB76-19D0-0944-A856-6CAA153F767C}"/>
                  </a:ext>
                </a:extLst>
              </p:cNvPr>
              <p:cNvPicPr/>
              <p:nvPr/>
            </p:nvPicPr>
            <p:blipFill>
              <a:blip r:embed="rId9"/>
              <a:stretch>
                <a:fillRect/>
              </a:stretch>
            </p:blipFill>
            <p:spPr>
              <a:xfrm>
                <a:off x="11015331" y="477357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12271A30-D7D2-E94D-94C5-78408CC93213}"/>
                  </a:ext>
                </a:extLst>
              </p14:cNvPr>
              <p14:cNvContentPartPr/>
              <p14:nvPr/>
            </p14:nvContentPartPr>
            <p14:xfrm>
              <a:off x="10408371" y="5631094"/>
              <a:ext cx="93960" cy="119880"/>
            </p14:xfrm>
          </p:contentPart>
        </mc:Choice>
        <mc:Fallback xmlns="">
          <p:pic>
            <p:nvPicPr>
              <p:cNvPr id="14" name="Ink 13">
                <a:extLst>
                  <a:ext uri="{FF2B5EF4-FFF2-40B4-BE49-F238E27FC236}">
                    <a16:creationId xmlns:a16="http://schemas.microsoft.com/office/drawing/2014/main" id="{12271A30-D7D2-E94D-94C5-78408CC93213}"/>
                  </a:ext>
                </a:extLst>
              </p:cNvPr>
              <p:cNvPicPr/>
              <p:nvPr/>
            </p:nvPicPr>
            <p:blipFill>
              <a:blip r:embed="rId11"/>
              <a:stretch>
                <a:fillRect/>
              </a:stretch>
            </p:blipFill>
            <p:spPr>
              <a:xfrm>
                <a:off x="1039937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6F10B17C-26AF-CD47-AAB4-EEF4B9D40F72}"/>
                  </a:ext>
                </a:extLst>
              </p14:cNvPr>
              <p14:cNvContentPartPr/>
              <p14:nvPr/>
            </p14:nvContentPartPr>
            <p14:xfrm>
              <a:off x="10227651" y="5952574"/>
              <a:ext cx="69120" cy="97200"/>
            </p14:xfrm>
          </p:contentPart>
        </mc:Choice>
        <mc:Fallback xmlns="">
          <p:pic>
            <p:nvPicPr>
              <p:cNvPr id="15" name="Ink 14">
                <a:extLst>
                  <a:ext uri="{FF2B5EF4-FFF2-40B4-BE49-F238E27FC236}">
                    <a16:creationId xmlns:a16="http://schemas.microsoft.com/office/drawing/2014/main" id="{6F10B17C-26AF-CD47-AAB4-EEF4B9D40F72}"/>
                  </a:ext>
                </a:extLst>
              </p:cNvPr>
              <p:cNvPicPr/>
              <p:nvPr/>
            </p:nvPicPr>
            <p:blipFill>
              <a:blip r:embed="rId13"/>
              <a:stretch>
                <a:fillRect/>
              </a:stretch>
            </p:blipFill>
            <p:spPr>
              <a:xfrm>
                <a:off x="10218651" y="594357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39092A6E-7231-E849-A6A6-7908EFE478EF}"/>
                  </a:ext>
                </a:extLst>
              </p14:cNvPr>
              <p14:cNvContentPartPr/>
              <p14:nvPr/>
            </p14:nvContentPartPr>
            <p14:xfrm>
              <a:off x="8139291" y="5656294"/>
              <a:ext cx="108000" cy="113760"/>
            </p14:xfrm>
          </p:contentPart>
        </mc:Choice>
        <mc:Fallback xmlns="">
          <p:pic>
            <p:nvPicPr>
              <p:cNvPr id="16" name="Ink 15">
                <a:extLst>
                  <a:ext uri="{FF2B5EF4-FFF2-40B4-BE49-F238E27FC236}">
                    <a16:creationId xmlns:a16="http://schemas.microsoft.com/office/drawing/2014/main" id="{39092A6E-7231-E849-A6A6-7908EFE478EF}"/>
                  </a:ext>
                </a:extLst>
              </p:cNvPr>
              <p:cNvPicPr/>
              <p:nvPr/>
            </p:nvPicPr>
            <p:blipFill>
              <a:blip r:embed="rId15"/>
              <a:stretch>
                <a:fillRect/>
              </a:stretch>
            </p:blipFill>
            <p:spPr>
              <a:xfrm>
                <a:off x="8130321" y="5647294"/>
                <a:ext cx="125581" cy="131400"/>
              </a:xfrm>
              <a:prstGeom prst="rect">
                <a:avLst/>
              </a:prstGeom>
            </p:spPr>
          </p:pic>
        </mc:Fallback>
      </mc:AlternateContent>
    </p:spTree>
    <p:extLst>
      <p:ext uri="{BB962C8B-B14F-4D97-AF65-F5344CB8AC3E}">
        <p14:creationId xmlns:p14="http://schemas.microsoft.com/office/powerpoint/2010/main" val="17979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wall, photo&#10;&#10;Description automatically generated">
            <a:extLst>
              <a:ext uri="{FF2B5EF4-FFF2-40B4-BE49-F238E27FC236}">
                <a16:creationId xmlns:a16="http://schemas.microsoft.com/office/drawing/2014/main" id="{E5EB4780-9A80-084A-BB32-D67170B1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p:spPr>
      </p:pic>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33</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1" i="1">
                        <a:solidFill>
                          <a:srgbClr val="4C3282"/>
                        </a:solidFill>
                        <a:latin typeface="Cambria Math" panose="02040503050406030204" pitchFamily="18" charset="0"/>
                        <a:cs typeface="Courier New" panose="02070309020205020404" pitchFamily="49" charset="0"/>
                      </a:rPr>
                      <m:t>∞</m:t>
                    </m:r>
                  </m:oMath>
                </a14:m>
                <a:endParaRPr lang="en-US" sz="1500" b="1"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dirty="0">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for each(edge (</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leaving u){</a:t>
                </a:r>
              </a:p>
              <a:p>
                <a:pPr marL="0" indent="0">
                  <a:spcBef>
                    <a:spcPts val="200"/>
                  </a:spcBef>
                  <a:buNone/>
                </a:pPr>
                <a:r>
                  <a:rPr lang="en-US" sz="1500" dirty="0">
                    <a:latin typeface="Courier New" panose="02070309020205020404" pitchFamily="49" charset="0"/>
                    <a:cs typeface="Courier New" panose="02070309020205020404" pitchFamily="49" charset="0"/>
                  </a:rPr>
                  <a:t>         if(u’s </a:t>
                </a:r>
                <a:r>
                  <a:rPr lang="en-US" sz="1500" dirty="0" err="1">
                    <a:latin typeface="Courier New" panose="02070309020205020404" pitchFamily="49" charset="0"/>
                    <a:cs typeface="Courier New" panose="02070309020205020404" pitchFamily="49" charset="0"/>
                  </a:rPr>
                  <a:t>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&lt; v’s </a:t>
                </a:r>
                <a:r>
                  <a:rPr lang="en-US" sz="1500" dirty="0" err="1">
                    <a:latin typeface="Courier New" panose="02070309020205020404" pitchFamily="49" charset="0"/>
                    <a:cs typeface="Courier New" panose="02070309020205020404" pitchFamily="49" charset="0"/>
                  </a:rPr>
                  <a:t>dist</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v’s </a:t>
                </a:r>
                <a:r>
                  <a:rPr lang="en-US" sz="1500" dirty="0" err="1">
                    <a:latin typeface="Courier New" panose="02070309020205020404" pitchFamily="49" charset="0"/>
                    <a:cs typeface="Courier New" panose="02070309020205020404" pitchFamily="49" charset="0"/>
                  </a:rPr>
                  <a:t>dist</a:t>
                </a:r>
                <a:r>
                  <a:rPr lang="en-US" sz="1500" dirty="0">
                    <a:latin typeface="Courier New" panose="02070309020205020404" pitchFamily="49" charset="0"/>
                    <a:cs typeface="Courier New" panose="02070309020205020404" pitchFamily="49" charset="0"/>
                  </a:rPr>
                  <a:t> = </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dirty="0">
                  <a:latin typeface="Courier New" panose="02070309020205020404" pitchFamily="49" charset="0"/>
                  <a:cs typeface="Courier New" panose="02070309020205020404" pitchFamily="49" charset="0"/>
                </a:endParaRP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1D57DD2-560F-FB4D-86BC-8C551F40186A}"/>
                  </a:ext>
                </a:extLst>
              </p14:cNvPr>
              <p14:cNvContentPartPr/>
              <p14:nvPr/>
            </p14:nvContentPartPr>
            <p14:xfrm>
              <a:off x="9049731" y="3553894"/>
              <a:ext cx="742320" cy="886680"/>
            </p14:xfrm>
          </p:contentPart>
        </mc:Choice>
        <mc:Fallback xmlns="">
          <p:pic>
            <p:nvPicPr>
              <p:cNvPr id="3" name="Ink 2">
                <a:extLst>
                  <a:ext uri="{FF2B5EF4-FFF2-40B4-BE49-F238E27FC236}">
                    <a16:creationId xmlns:a16="http://schemas.microsoft.com/office/drawing/2014/main" id="{B1D57DD2-560F-FB4D-86BC-8C551F40186A}"/>
                  </a:ext>
                </a:extLst>
              </p:cNvPr>
              <p:cNvPicPr/>
              <p:nvPr/>
            </p:nvPicPr>
            <p:blipFill>
              <a:blip r:embed="rId5"/>
              <a:stretch>
                <a:fillRect/>
              </a:stretch>
            </p:blipFill>
            <p:spPr>
              <a:xfrm>
                <a:off x="9041091" y="354525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A11FEDB-EF55-1B4E-85FC-34E7445E3513}"/>
                  </a:ext>
                </a:extLst>
              </p14:cNvPr>
              <p14:cNvContentPartPr/>
              <p14:nvPr/>
            </p14:nvContentPartPr>
            <p14:xfrm>
              <a:off x="10852611" y="4261294"/>
              <a:ext cx="72000" cy="123480"/>
            </p14:xfrm>
          </p:contentPart>
        </mc:Choice>
        <mc:Fallback xmlns="">
          <p:pic>
            <p:nvPicPr>
              <p:cNvPr id="6" name="Ink 5">
                <a:extLst>
                  <a:ext uri="{FF2B5EF4-FFF2-40B4-BE49-F238E27FC236}">
                    <a16:creationId xmlns:a16="http://schemas.microsoft.com/office/drawing/2014/main" id="{CA11FEDB-EF55-1B4E-85FC-34E7445E3513}"/>
                  </a:ext>
                </a:extLst>
              </p:cNvPr>
              <p:cNvPicPr/>
              <p:nvPr/>
            </p:nvPicPr>
            <p:blipFill>
              <a:blip r:embed="rId7"/>
              <a:stretch>
                <a:fillRect/>
              </a:stretch>
            </p:blipFill>
            <p:spPr>
              <a:xfrm>
                <a:off x="10843971" y="425265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258CA0E-7937-444C-AB55-2F90AABD1E9D}"/>
                  </a:ext>
                </a:extLst>
              </p14:cNvPr>
              <p14:cNvContentPartPr/>
              <p14:nvPr/>
            </p14:nvContentPartPr>
            <p14:xfrm>
              <a:off x="11024331" y="4782574"/>
              <a:ext cx="111600" cy="75960"/>
            </p14:xfrm>
          </p:contentPart>
        </mc:Choice>
        <mc:Fallback xmlns="">
          <p:pic>
            <p:nvPicPr>
              <p:cNvPr id="10" name="Ink 9">
                <a:extLst>
                  <a:ext uri="{FF2B5EF4-FFF2-40B4-BE49-F238E27FC236}">
                    <a16:creationId xmlns:a16="http://schemas.microsoft.com/office/drawing/2014/main" id="{B258CA0E-7937-444C-AB55-2F90AABD1E9D}"/>
                  </a:ext>
                </a:extLst>
              </p:cNvPr>
              <p:cNvPicPr/>
              <p:nvPr/>
            </p:nvPicPr>
            <p:blipFill>
              <a:blip r:embed="rId9"/>
              <a:stretch>
                <a:fillRect/>
              </a:stretch>
            </p:blipFill>
            <p:spPr>
              <a:xfrm>
                <a:off x="11015331" y="477393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D05F3A5-7F17-A14D-BB4D-190BD03C774D}"/>
                  </a:ext>
                </a:extLst>
              </p14:cNvPr>
              <p14:cNvContentPartPr/>
              <p14:nvPr/>
            </p14:nvContentPartPr>
            <p14:xfrm>
              <a:off x="10408371" y="5631094"/>
              <a:ext cx="93960" cy="119880"/>
            </p14:xfrm>
          </p:contentPart>
        </mc:Choice>
        <mc:Fallback xmlns="">
          <p:pic>
            <p:nvPicPr>
              <p:cNvPr id="11" name="Ink 10">
                <a:extLst>
                  <a:ext uri="{FF2B5EF4-FFF2-40B4-BE49-F238E27FC236}">
                    <a16:creationId xmlns:a16="http://schemas.microsoft.com/office/drawing/2014/main" id="{0D05F3A5-7F17-A14D-BB4D-190BD03C774D}"/>
                  </a:ext>
                </a:extLst>
              </p:cNvPr>
              <p:cNvPicPr/>
              <p:nvPr/>
            </p:nvPicPr>
            <p:blipFill>
              <a:blip r:embed="rId11"/>
              <a:stretch>
                <a:fillRect/>
              </a:stretch>
            </p:blipFill>
            <p:spPr>
              <a:xfrm>
                <a:off x="1039973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E011EFD-CE4D-1E41-A93C-FBE8FB126325}"/>
                  </a:ext>
                </a:extLst>
              </p14:cNvPr>
              <p14:cNvContentPartPr/>
              <p14:nvPr/>
            </p14:nvContentPartPr>
            <p14:xfrm>
              <a:off x="10227651" y="5952574"/>
              <a:ext cx="69120" cy="97200"/>
            </p14:xfrm>
          </p:contentPart>
        </mc:Choice>
        <mc:Fallback xmlns="">
          <p:pic>
            <p:nvPicPr>
              <p:cNvPr id="12" name="Ink 11">
                <a:extLst>
                  <a:ext uri="{FF2B5EF4-FFF2-40B4-BE49-F238E27FC236}">
                    <a16:creationId xmlns:a16="http://schemas.microsoft.com/office/drawing/2014/main" id="{9E011EFD-CE4D-1E41-A93C-FBE8FB126325}"/>
                  </a:ext>
                </a:extLst>
              </p:cNvPr>
              <p:cNvPicPr/>
              <p:nvPr/>
            </p:nvPicPr>
            <p:blipFill>
              <a:blip r:embed="rId13"/>
              <a:stretch>
                <a:fillRect/>
              </a:stretch>
            </p:blipFill>
            <p:spPr>
              <a:xfrm>
                <a:off x="10219011" y="594393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12954E20-A3C6-D544-8E2B-E3F52BE52982}"/>
                  </a:ext>
                </a:extLst>
              </p14:cNvPr>
              <p14:cNvContentPartPr/>
              <p14:nvPr/>
            </p14:nvContentPartPr>
            <p14:xfrm>
              <a:off x="8139291" y="5656294"/>
              <a:ext cx="108000" cy="113760"/>
            </p14:xfrm>
          </p:contentPart>
        </mc:Choice>
        <mc:Fallback xmlns="">
          <p:pic>
            <p:nvPicPr>
              <p:cNvPr id="13" name="Ink 12">
                <a:extLst>
                  <a:ext uri="{FF2B5EF4-FFF2-40B4-BE49-F238E27FC236}">
                    <a16:creationId xmlns:a16="http://schemas.microsoft.com/office/drawing/2014/main" id="{12954E20-A3C6-D544-8E2B-E3F52BE52982}"/>
                  </a:ext>
                </a:extLst>
              </p:cNvPr>
              <p:cNvPicPr/>
              <p:nvPr/>
            </p:nvPicPr>
            <p:blipFill>
              <a:blip r:embed="rId15"/>
              <a:stretch>
                <a:fillRect/>
              </a:stretch>
            </p:blipFill>
            <p:spPr>
              <a:xfrm>
                <a:off x="8130291" y="5647654"/>
                <a:ext cx="125640" cy="131400"/>
              </a:xfrm>
              <a:prstGeom prst="rect">
                <a:avLst/>
              </a:prstGeom>
            </p:spPr>
          </p:pic>
        </mc:Fallback>
      </mc:AlternateContent>
    </p:spTree>
    <p:extLst>
      <p:ext uri="{BB962C8B-B14F-4D97-AF65-F5344CB8AC3E}">
        <p14:creationId xmlns:p14="http://schemas.microsoft.com/office/powerpoint/2010/main" val="34644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descr="A picture containing wall, photo&#10;&#10;Description automatically generated">
            <a:extLst>
              <a:ext uri="{FF2B5EF4-FFF2-40B4-BE49-F238E27FC236}">
                <a16:creationId xmlns:a16="http://schemas.microsoft.com/office/drawing/2014/main" id="{AE1E4465-BEEB-144A-8172-056125B10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a:prstGeom prst="rect">
            <a:avLst/>
          </a:prstGeom>
        </p:spPr>
      </p:pic>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34</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No</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if(u’s </a:t>
                </a:r>
                <a:r>
                  <a:rPr lang="en-US" sz="1500" b="1" dirty="0" err="1">
                    <a:solidFill>
                      <a:srgbClr val="4C3282"/>
                    </a:solidFill>
                    <a:latin typeface="Courier New" panose="02070309020205020404" pitchFamily="49" charset="0"/>
                    <a:cs typeface="Courier New" panose="02070309020205020404" pitchFamily="49" charset="0"/>
                  </a:rPr>
                  <a:t>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b="1"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DBF27F93-4DF2-9B4A-A5F6-EF4040AC96F4}"/>
              </a:ext>
            </a:extLst>
          </p:cNvPr>
          <p:cNvSpPr/>
          <p:nvPr/>
        </p:nvSpPr>
        <p:spPr>
          <a:xfrm>
            <a:off x="7070764" y="4249510"/>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4C6CF5B-A187-6F48-ACA1-26DED96A9AD0}"/>
                  </a:ext>
                </a:extLst>
              </p14:cNvPr>
              <p14:cNvContentPartPr/>
              <p14:nvPr/>
            </p14:nvContentPartPr>
            <p14:xfrm>
              <a:off x="9049731" y="3553894"/>
              <a:ext cx="742320" cy="886680"/>
            </p14:xfrm>
          </p:contentPart>
        </mc:Choice>
        <mc:Fallback xmlns="">
          <p:pic>
            <p:nvPicPr>
              <p:cNvPr id="13" name="Ink 12">
                <a:extLst>
                  <a:ext uri="{FF2B5EF4-FFF2-40B4-BE49-F238E27FC236}">
                    <a16:creationId xmlns:a16="http://schemas.microsoft.com/office/drawing/2014/main" id="{34C6CF5B-A187-6F48-ACA1-26DED96A9AD0}"/>
                  </a:ext>
                </a:extLst>
              </p:cNvPr>
              <p:cNvPicPr/>
              <p:nvPr/>
            </p:nvPicPr>
            <p:blipFill>
              <a:blip r:embed="rId5"/>
              <a:stretch>
                <a:fillRect/>
              </a:stretch>
            </p:blipFill>
            <p:spPr>
              <a:xfrm>
                <a:off x="9041091" y="354525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A9A6BACF-C58D-6641-81AC-8A6819E84ADE}"/>
                  </a:ext>
                </a:extLst>
              </p14:cNvPr>
              <p14:cNvContentPartPr/>
              <p14:nvPr/>
            </p14:nvContentPartPr>
            <p14:xfrm>
              <a:off x="10852611" y="4261294"/>
              <a:ext cx="72000" cy="123480"/>
            </p14:xfrm>
          </p:contentPart>
        </mc:Choice>
        <mc:Fallback xmlns="">
          <p:pic>
            <p:nvPicPr>
              <p:cNvPr id="14" name="Ink 13">
                <a:extLst>
                  <a:ext uri="{FF2B5EF4-FFF2-40B4-BE49-F238E27FC236}">
                    <a16:creationId xmlns:a16="http://schemas.microsoft.com/office/drawing/2014/main" id="{A9A6BACF-C58D-6641-81AC-8A6819E84ADE}"/>
                  </a:ext>
                </a:extLst>
              </p:cNvPr>
              <p:cNvPicPr/>
              <p:nvPr/>
            </p:nvPicPr>
            <p:blipFill>
              <a:blip r:embed="rId7"/>
              <a:stretch>
                <a:fillRect/>
              </a:stretch>
            </p:blipFill>
            <p:spPr>
              <a:xfrm>
                <a:off x="10843971" y="425265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07CC930E-3670-0A45-B925-D68B27A4AFB8}"/>
                  </a:ext>
                </a:extLst>
              </p14:cNvPr>
              <p14:cNvContentPartPr/>
              <p14:nvPr/>
            </p14:nvContentPartPr>
            <p14:xfrm>
              <a:off x="11024331" y="4782574"/>
              <a:ext cx="111600" cy="75960"/>
            </p14:xfrm>
          </p:contentPart>
        </mc:Choice>
        <mc:Fallback xmlns="">
          <p:pic>
            <p:nvPicPr>
              <p:cNvPr id="15" name="Ink 14">
                <a:extLst>
                  <a:ext uri="{FF2B5EF4-FFF2-40B4-BE49-F238E27FC236}">
                    <a16:creationId xmlns:a16="http://schemas.microsoft.com/office/drawing/2014/main" id="{07CC930E-3670-0A45-B925-D68B27A4AFB8}"/>
                  </a:ext>
                </a:extLst>
              </p:cNvPr>
              <p:cNvPicPr/>
              <p:nvPr/>
            </p:nvPicPr>
            <p:blipFill>
              <a:blip r:embed="rId9"/>
              <a:stretch>
                <a:fillRect/>
              </a:stretch>
            </p:blipFill>
            <p:spPr>
              <a:xfrm>
                <a:off x="11015331" y="477393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49273D0D-3C98-6E40-B78A-63D74C7A4150}"/>
                  </a:ext>
                </a:extLst>
              </p14:cNvPr>
              <p14:cNvContentPartPr/>
              <p14:nvPr/>
            </p14:nvContentPartPr>
            <p14:xfrm>
              <a:off x="10408371" y="5631094"/>
              <a:ext cx="93960" cy="119880"/>
            </p14:xfrm>
          </p:contentPart>
        </mc:Choice>
        <mc:Fallback xmlns="">
          <p:pic>
            <p:nvPicPr>
              <p:cNvPr id="16" name="Ink 15">
                <a:extLst>
                  <a:ext uri="{FF2B5EF4-FFF2-40B4-BE49-F238E27FC236}">
                    <a16:creationId xmlns:a16="http://schemas.microsoft.com/office/drawing/2014/main" id="{49273D0D-3C98-6E40-B78A-63D74C7A4150}"/>
                  </a:ext>
                </a:extLst>
              </p:cNvPr>
              <p:cNvPicPr/>
              <p:nvPr/>
            </p:nvPicPr>
            <p:blipFill>
              <a:blip r:embed="rId11"/>
              <a:stretch>
                <a:fillRect/>
              </a:stretch>
            </p:blipFill>
            <p:spPr>
              <a:xfrm>
                <a:off x="1039973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0D944C2C-A4E5-D047-BABF-2744C9CDF671}"/>
                  </a:ext>
                </a:extLst>
              </p14:cNvPr>
              <p14:cNvContentPartPr/>
              <p14:nvPr/>
            </p14:nvContentPartPr>
            <p14:xfrm>
              <a:off x="10227651" y="5952574"/>
              <a:ext cx="69120" cy="97200"/>
            </p14:xfrm>
          </p:contentPart>
        </mc:Choice>
        <mc:Fallback xmlns="">
          <p:pic>
            <p:nvPicPr>
              <p:cNvPr id="17" name="Ink 16">
                <a:extLst>
                  <a:ext uri="{FF2B5EF4-FFF2-40B4-BE49-F238E27FC236}">
                    <a16:creationId xmlns:a16="http://schemas.microsoft.com/office/drawing/2014/main" id="{0D944C2C-A4E5-D047-BABF-2744C9CDF671}"/>
                  </a:ext>
                </a:extLst>
              </p:cNvPr>
              <p:cNvPicPr/>
              <p:nvPr/>
            </p:nvPicPr>
            <p:blipFill>
              <a:blip r:embed="rId13"/>
              <a:stretch>
                <a:fillRect/>
              </a:stretch>
            </p:blipFill>
            <p:spPr>
              <a:xfrm>
                <a:off x="10219011" y="594393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F5AD4BC6-1A43-4F4A-9EB7-C1A9F2406070}"/>
                  </a:ext>
                </a:extLst>
              </p14:cNvPr>
              <p14:cNvContentPartPr/>
              <p14:nvPr/>
            </p14:nvContentPartPr>
            <p14:xfrm>
              <a:off x="8139291" y="5656294"/>
              <a:ext cx="108000" cy="113760"/>
            </p14:xfrm>
          </p:contentPart>
        </mc:Choice>
        <mc:Fallback xmlns="">
          <p:pic>
            <p:nvPicPr>
              <p:cNvPr id="18" name="Ink 17">
                <a:extLst>
                  <a:ext uri="{FF2B5EF4-FFF2-40B4-BE49-F238E27FC236}">
                    <a16:creationId xmlns:a16="http://schemas.microsoft.com/office/drawing/2014/main" id="{F5AD4BC6-1A43-4F4A-9EB7-C1A9F2406070}"/>
                  </a:ext>
                </a:extLst>
              </p:cNvPr>
              <p:cNvPicPr/>
              <p:nvPr/>
            </p:nvPicPr>
            <p:blipFill>
              <a:blip r:embed="rId15"/>
              <a:stretch>
                <a:fillRect/>
              </a:stretch>
            </p:blipFill>
            <p:spPr>
              <a:xfrm>
                <a:off x="8130291" y="5647654"/>
                <a:ext cx="125640" cy="131400"/>
              </a:xfrm>
              <a:prstGeom prst="rect">
                <a:avLst/>
              </a:prstGeom>
            </p:spPr>
          </p:pic>
        </mc:Fallback>
      </mc:AlternateContent>
    </p:spTree>
    <p:extLst>
      <p:ext uri="{BB962C8B-B14F-4D97-AF65-F5344CB8AC3E}">
        <p14:creationId xmlns:p14="http://schemas.microsoft.com/office/powerpoint/2010/main" val="11942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A picture containing wall, photo&#10;&#10;Description automatically generated">
            <a:extLst>
              <a:ext uri="{FF2B5EF4-FFF2-40B4-BE49-F238E27FC236}">
                <a16:creationId xmlns:a16="http://schemas.microsoft.com/office/drawing/2014/main" id="{595B34F5-2433-8340-9144-96F1C5904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a:prstGeom prst="rect">
            <a:avLst/>
          </a:prstGeom>
        </p:spPr>
      </p:pic>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35</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a:t>
                      </a:r>
                    </a:p>
                  </a:txBody>
                  <a:tcPr anchor="ctr"/>
                </a:tc>
                <a:tc>
                  <a:txBody>
                    <a:bodyPr/>
                    <a:lstStyle/>
                    <a:p>
                      <a:pPr algn="ctr"/>
                      <a:endParaRPr lang="en-US" dirty="0"/>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a:t>
                      </a:r>
                    </a:p>
                  </a:txBody>
                  <a:tcPr anchor="ctr"/>
                </a:tc>
                <a:tc>
                  <a:txBody>
                    <a:bodyPr/>
                    <a:lstStyle/>
                    <a:p>
                      <a:pPr algn="ctr"/>
                      <a:endParaRPr lang="en-US"/>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for each(edge (</a:t>
                </a:r>
                <a:r>
                  <a:rPr lang="en-US" sz="1500" dirty="0" err="1">
                    <a:solidFill>
                      <a:srgbClr val="4C3282"/>
                    </a:solidFill>
                    <a:latin typeface="Courier New" panose="02070309020205020404" pitchFamily="49" charset="0"/>
                    <a:cs typeface="Courier New" panose="02070309020205020404" pitchFamily="49" charset="0"/>
                  </a:rPr>
                  <a:t>u,v</a:t>
                </a:r>
                <a:r>
                  <a:rPr lang="en-US" sz="1500"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if(u’s </a:t>
                </a:r>
                <a:r>
                  <a:rPr lang="en-US" sz="1500" dirty="0" err="1">
                    <a:solidFill>
                      <a:srgbClr val="4C3282"/>
                    </a:solidFill>
                    <a:latin typeface="Courier New" panose="02070309020205020404" pitchFamily="49" charset="0"/>
                    <a:cs typeface="Courier New" panose="02070309020205020404" pitchFamily="49" charset="0"/>
                  </a:rPr>
                  <a:t>dist+weight</a:t>
                </a:r>
                <a:r>
                  <a:rPr lang="en-US" sz="1500" dirty="0">
                    <a:solidFill>
                      <a:srgbClr val="4C3282"/>
                    </a:solidFill>
                    <a:latin typeface="Courier New" panose="02070309020205020404" pitchFamily="49" charset="0"/>
                    <a:cs typeface="Courier New" panose="02070309020205020404" pitchFamily="49" charset="0"/>
                  </a:rPr>
                  <a:t>(</a:t>
                </a:r>
                <a:r>
                  <a:rPr lang="en-US" sz="1500" dirty="0" err="1">
                    <a:solidFill>
                      <a:srgbClr val="4C3282"/>
                    </a:solidFill>
                    <a:latin typeface="Courier New" panose="02070309020205020404" pitchFamily="49" charset="0"/>
                    <a:cs typeface="Courier New" panose="02070309020205020404" pitchFamily="49" charset="0"/>
                  </a:rPr>
                  <a:t>u,v</a:t>
                </a:r>
                <a:r>
                  <a:rPr lang="en-US" sz="1500" dirty="0">
                    <a:solidFill>
                      <a:srgbClr val="4C3282"/>
                    </a:solidFill>
                    <a:latin typeface="Courier New" panose="02070309020205020404" pitchFamily="49" charset="0"/>
                    <a:cs typeface="Courier New" panose="02070309020205020404" pitchFamily="49" charset="0"/>
                  </a:rPr>
                  <a:t>) &lt; v’s </a:t>
                </a:r>
                <a:r>
                  <a:rPr lang="en-US" sz="1500" dirty="0" err="1">
                    <a:solidFill>
                      <a:srgbClr val="4C3282"/>
                    </a:solidFill>
                    <a:latin typeface="Courier New" panose="02070309020205020404" pitchFamily="49" charset="0"/>
                    <a:cs typeface="Courier New" panose="02070309020205020404" pitchFamily="49" charset="0"/>
                  </a:rPr>
                  <a:t>dist</a:t>
                </a:r>
                <a:r>
                  <a:rPr lang="en-US" sz="1500"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v’s </a:t>
                </a:r>
                <a:r>
                  <a:rPr lang="en-US" sz="1500" dirty="0" err="1">
                    <a:solidFill>
                      <a:srgbClr val="4C3282"/>
                    </a:solidFill>
                    <a:latin typeface="Courier New" panose="02070309020205020404" pitchFamily="49" charset="0"/>
                    <a:cs typeface="Courier New" panose="02070309020205020404" pitchFamily="49" charset="0"/>
                  </a:rPr>
                  <a:t>dist</a:t>
                </a:r>
                <a:r>
                  <a:rPr lang="en-US" sz="1500" dirty="0">
                    <a:solidFill>
                      <a:srgbClr val="4C3282"/>
                    </a:solidFill>
                    <a:latin typeface="Courier New" panose="02070309020205020404" pitchFamily="49" charset="0"/>
                    <a:cs typeface="Courier New" panose="02070309020205020404" pitchFamily="49" charset="0"/>
                  </a:rPr>
                  <a:t> = </a:t>
                </a:r>
                <a:r>
                  <a:rPr lang="en-US" sz="1500" dirty="0" err="1">
                    <a:solidFill>
                      <a:srgbClr val="4C3282"/>
                    </a:solidFill>
                    <a:latin typeface="Courier New" panose="02070309020205020404" pitchFamily="49" charset="0"/>
                    <a:cs typeface="Courier New" panose="02070309020205020404" pitchFamily="49" charset="0"/>
                  </a:rPr>
                  <a:t>u.dist+weight</a:t>
                </a:r>
                <a:r>
                  <a:rPr lang="en-US" sz="1500" dirty="0">
                    <a:solidFill>
                      <a:srgbClr val="4C3282"/>
                    </a:solidFill>
                    <a:latin typeface="Courier New" panose="02070309020205020404" pitchFamily="49" charset="0"/>
                    <a:cs typeface="Courier New" panose="02070309020205020404" pitchFamily="49" charset="0"/>
                  </a:rPr>
                  <a:t>(</a:t>
                </a:r>
                <a:r>
                  <a:rPr lang="en-US" sz="1500" dirty="0" err="1">
                    <a:solidFill>
                      <a:srgbClr val="4C3282"/>
                    </a:solidFill>
                    <a:latin typeface="Courier New" panose="02070309020205020404" pitchFamily="49" charset="0"/>
                    <a:cs typeface="Courier New" panose="02070309020205020404" pitchFamily="49" charset="0"/>
                  </a:rPr>
                  <a:t>u,v</a:t>
                </a:r>
                <a:r>
                  <a:rPr lang="en-US" sz="1500"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680BF068-588E-F546-9EE6-FC71FA4A13BE}"/>
              </a:ext>
            </a:extLst>
          </p:cNvPr>
          <p:cNvSpPr/>
          <p:nvPr/>
        </p:nvSpPr>
        <p:spPr>
          <a:xfrm>
            <a:off x="7070764" y="4249510"/>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26CD675-5441-AD49-BB6F-7753B71A58B1}"/>
                  </a:ext>
                </a:extLst>
              </p14:cNvPr>
              <p14:cNvContentPartPr/>
              <p14:nvPr/>
            </p14:nvContentPartPr>
            <p14:xfrm>
              <a:off x="9049731" y="3553894"/>
              <a:ext cx="742320" cy="886680"/>
            </p14:xfrm>
          </p:contentPart>
        </mc:Choice>
        <mc:Fallback xmlns="">
          <p:pic>
            <p:nvPicPr>
              <p:cNvPr id="12" name="Ink 11">
                <a:extLst>
                  <a:ext uri="{FF2B5EF4-FFF2-40B4-BE49-F238E27FC236}">
                    <a16:creationId xmlns:a16="http://schemas.microsoft.com/office/drawing/2014/main" id="{826CD675-5441-AD49-BB6F-7753B71A58B1}"/>
                  </a:ext>
                </a:extLst>
              </p:cNvPr>
              <p:cNvPicPr/>
              <p:nvPr/>
            </p:nvPicPr>
            <p:blipFill>
              <a:blip r:embed="rId5"/>
              <a:stretch>
                <a:fillRect/>
              </a:stretch>
            </p:blipFill>
            <p:spPr>
              <a:xfrm>
                <a:off x="9041091" y="354525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E6D3DD58-3F60-E845-943E-7DE8F1194A93}"/>
                  </a:ext>
                </a:extLst>
              </p14:cNvPr>
              <p14:cNvContentPartPr/>
              <p14:nvPr/>
            </p14:nvContentPartPr>
            <p14:xfrm>
              <a:off x="10852611" y="4261294"/>
              <a:ext cx="72000" cy="123480"/>
            </p14:xfrm>
          </p:contentPart>
        </mc:Choice>
        <mc:Fallback xmlns="">
          <p:pic>
            <p:nvPicPr>
              <p:cNvPr id="13" name="Ink 12">
                <a:extLst>
                  <a:ext uri="{FF2B5EF4-FFF2-40B4-BE49-F238E27FC236}">
                    <a16:creationId xmlns:a16="http://schemas.microsoft.com/office/drawing/2014/main" id="{E6D3DD58-3F60-E845-943E-7DE8F1194A93}"/>
                  </a:ext>
                </a:extLst>
              </p:cNvPr>
              <p:cNvPicPr/>
              <p:nvPr/>
            </p:nvPicPr>
            <p:blipFill>
              <a:blip r:embed="rId7"/>
              <a:stretch>
                <a:fillRect/>
              </a:stretch>
            </p:blipFill>
            <p:spPr>
              <a:xfrm>
                <a:off x="10843971" y="425265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F6C7E7B4-14EF-914D-836A-92A31B29DB37}"/>
                  </a:ext>
                </a:extLst>
              </p14:cNvPr>
              <p14:cNvContentPartPr/>
              <p14:nvPr/>
            </p14:nvContentPartPr>
            <p14:xfrm>
              <a:off x="11024331" y="4782574"/>
              <a:ext cx="111600" cy="75960"/>
            </p14:xfrm>
          </p:contentPart>
        </mc:Choice>
        <mc:Fallback xmlns="">
          <p:pic>
            <p:nvPicPr>
              <p:cNvPr id="14" name="Ink 13">
                <a:extLst>
                  <a:ext uri="{FF2B5EF4-FFF2-40B4-BE49-F238E27FC236}">
                    <a16:creationId xmlns:a16="http://schemas.microsoft.com/office/drawing/2014/main" id="{F6C7E7B4-14EF-914D-836A-92A31B29DB37}"/>
                  </a:ext>
                </a:extLst>
              </p:cNvPr>
              <p:cNvPicPr/>
              <p:nvPr/>
            </p:nvPicPr>
            <p:blipFill>
              <a:blip r:embed="rId9"/>
              <a:stretch>
                <a:fillRect/>
              </a:stretch>
            </p:blipFill>
            <p:spPr>
              <a:xfrm>
                <a:off x="11015331" y="477393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185A2401-D6AA-384A-A2EE-AFA93FD26AF4}"/>
                  </a:ext>
                </a:extLst>
              </p14:cNvPr>
              <p14:cNvContentPartPr/>
              <p14:nvPr/>
            </p14:nvContentPartPr>
            <p14:xfrm>
              <a:off x="10408371" y="5631094"/>
              <a:ext cx="93960" cy="119880"/>
            </p14:xfrm>
          </p:contentPart>
        </mc:Choice>
        <mc:Fallback xmlns="">
          <p:pic>
            <p:nvPicPr>
              <p:cNvPr id="15" name="Ink 14">
                <a:extLst>
                  <a:ext uri="{FF2B5EF4-FFF2-40B4-BE49-F238E27FC236}">
                    <a16:creationId xmlns:a16="http://schemas.microsoft.com/office/drawing/2014/main" id="{185A2401-D6AA-384A-A2EE-AFA93FD26AF4}"/>
                  </a:ext>
                </a:extLst>
              </p:cNvPr>
              <p:cNvPicPr/>
              <p:nvPr/>
            </p:nvPicPr>
            <p:blipFill>
              <a:blip r:embed="rId11"/>
              <a:stretch>
                <a:fillRect/>
              </a:stretch>
            </p:blipFill>
            <p:spPr>
              <a:xfrm>
                <a:off x="1039973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5C6F23F-DFC8-DB4B-91D4-0ADA996F5338}"/>
                  </a:ext>
                </a:extLst>
              </p14:cNvPr>
              <p14:cNvContentPartPr/>
              <p14:nvPr/>
            </p14:nvContentPartPr>
            <p14:xfrm>
              <a:off x="10227651" y="5952574"/>
              <a:ext cx="69120" cy="97200"/>
            </p14:xfrm>
          </p:contentPart>
        </mc:Choice>
        <mc:Fallback xmlns="">
          <p:pic>
            <p:nvPicPr>
              <p:cNvPr id="16" name="Ink 15">
                <a:extLst>
                  <a:ext uri="{FF2B5EF4-FFF2-40B4-BE49-F238E27FC236}">
                    <a16:creationId xmlns:a16="http://schemas.microsoft.com/office/drawing/2014/main" id="{15C6F23F-DFC8-DB4B-91D4-0ADA996F5338}"/>
                  </a:ext>
                </a:extLst>
              </p:cNvPr>
              <p:cNvPicPr/>
              <p:nvPr/>
            </p:nvPicPr>
            <p:blipFill>
              <a:blip r:embed="rId13"/>
              <a:stretch>
                <a:fillRect/>
              </a:stretch>
            </p:blipFill>
            <p:spPr>
              <a:xfrm>
                <a:off x="10219011" y="594393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D736B8C0-735A-D249-A287-500099F490DA}"/>
                  </a:ext>
                </a:extLst>
              </p14:cNvPr>
              <p14:cNvContentPartPr/>
              <p14:nvPr/>
            </p14:nvContentPartPr>
            <p14:xfrm>
              <a:off x="8139291" y="5656294"/>
              <a:ext cx="108000" cy="113760"/>
            </p14:xfrm>
          </p:contentPart>
        </mc:Choice>
        <mc:Fallback xmlns="">
          <p:pic>
            <p:nvPicPr>
              <p:cNvPr id="17" name="Ink 16">
                <a:extLst>
                  <a:ext uri="{FF2B5EF4-FFF2-40B4-BE49-F238E27FC236}">
                    <a16:creationId xmlns:a16="http://schemas.microsoft.com/office/drawing/2014/main" id="{D736B8C0-735A-D249-A287-500099F490DA}"/>
                  </a:ext>
                </a:extLst>
              </p:cNvPr>
              <p:cNvPicPr/>
              <p:nvPr/>
            </p:nvPicPr>
            <p:blipFill>
              <a:blip r:embed="rId15"/>
              <a:stretch>
                <a:fillRect/>
              </a:stretch>
            </p:blipFill>
            <p:spPr>
              <a:xfrm>
                <a:off x="8130291" y="5647654"/>
                <a:ext cx="125640" cy="131400"/>
              </a:xfrm>
              <a:prstGeom prst="rect">
                <a:avLst/>
              </a:prstGeom>
            </p:spPr>
          </p:pic>
        </mc:Fallback>
      </mc:AlternateContent>
    </p:spTree>
    <p:extLst>
      <p:ext uri="{BB962C8B-B14F-4D97-AF65-F5344CB8AC3E}">
        <p14:creationId xmlns:p14="http://schemas.microsoft.com/office/powerpoint/2010/main" val="357784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A picture containing wall, photo&#10;&#10;Description automatically generated">
            <a:extLst>
              <a:ext uri="{FF2B5EF4-FFF2-40B4-BE49-F238E27FC236}">
                <a16:creationId xmlns:a16="http://schemas.microsoft.com/office/drawing/2014/main" id="{0401BB4A-6F6C-8549-8908-7512C9F37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a:prstGeom prst="rect">
            <a:avLst/>
          </a:prstGeom>
        </p:spPr>
      </p:pic>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36</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Yes</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dirty="0"/>
                        <a:t>6</a:t>
                      </a:r>
                    </a:p>
                  </a:txBody>
                  <a:tcPr anchor="ctr"/>
                </a:tc>
                <a:tc>
                  <a:txBody>
                    <a:bodyPr/>
                    <a:lstStyle/>
                    <a:p>
                      <a:pPr algn="ctr"/>
                      <a:r>
                        <a:rPr lang="en-US" dirty="0"/>
                        <a:t>B</a:t>
                      </a:r>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No</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if(u’s </a:t>
                </a:r>
                <a:r>
                  <a:rPr lang="en-US" sz="1500" b="1" dirty="0" err="1">
                    <a:solidFill>
                      <a:srgbClr val="4C3282"/>
                    </a:solidFill>
                    <a:latin typeface="Courier New" panose="02070309020205020404" pitchFamily="49" charset="0"/>
                    <a:cs typeface="Courier New" panose="02070309020205020404" pitchFamily="49" charset="0"/>
                  </a:rPr>
                  <a:t>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b="1"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393B7978-26BC-AC4F-88A7-C5B3F6AC28B9}"/>
              </a:ext>
            </a:extLst>
          </p:cNvPr>
          <p:cNvSpPr/>
          <p:nvPr/>
        </p:nvSpPr>
        <p:spPr>
          <a:xfrm>
            <a:off x="9051303" y="3200159"/>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4AFC3A99-19DB-744C-B8A4-38AE534D78E0}"/>
                  </a:ext>
                </a:extLst>
              </p14:cNvPr>
              <p14:cNvContentPartPr/>
              <p14:nvPr/>
            </p14:nvContentPartPr>
            <p14:xfrm>
              <a:off x="9049731" y="3553894"/>
              <a:ext cx="742320" cy="886680"/>
            </p14:xfrm>
          </p:contentPart>
        </mc:Choice>
        <mc:Fallback xmlns="">
          <p:pic>
            <p:nvPicPr>
              <p:cNvPr id="12" name="Ink 11">
                <a:extLst>
                  <a:ext uri="{FF2B5EF4-FFF2-40B4-BE49-F238E27FC236}">
                    <a16:creationId xmlns:a16="http://schemas.microsoft.com/office/drawing/2014/main" id="{4AFC3A99-19DB-744C-B8A4-38AE534D78E0}"/>
                  </a:ext>
                </a:extLst>
              </p:cNvPr>
              <p:cNvPicPr/>
              <p:nvPr/>
            </p:nvPicPr>
            <p:blipFill>
              <a:blip r:embed="rId5"/>
              <a:stretch>
                <a:fillRect/>
              </a:stretch>
            </p:blipFill>
            <p:spPr>
              <a:xfrm>
                <a:off x="9041091" y="354525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B3C4ACE-DEF3-BD4A-9631-80D70FBCCE15}"/>
                  </a:ext>
                </a:extLst>
              </p14:cNvPr>
              <p14:cNvContentPartPr/>
              <p14:nvPr/>
            </p14:nvContentPartPr>
            <p14:xfrm>
              <a:off x="10852611" y="4261294"/>
              <a:ext cx="72000" cy="123480"/>
            </p14:xfrm>
          </p:contentPart>
        </mc:Choice>
        <mc:Fallback xmlns="">
          <p:pic>
            <p:nvPicPr>
              <p:cNvPr id="13" name="Ink 12">
                <a:extLst>
                  <a:ext uri="{FF2B5EF4-FFF2-40B4-BE49-F238E27FC236}">
                    <a16:creationId xmlns:a16="http://schemas.microsoft.com/office/drawing/2014/main" id="{1B3C4ACE-DEF3-BD4A-9631-80D70FBCCE15}"/>
                  </a:ext>
                </a:extLst>
              </p:cNvPr>
              <p:cNvPicPr/>
              <p:nvPr/>
            </p:nvPicPr>
            <p:blipFill>
              <a:blip r:embed="rId7"/>
              <a:stretch>
                <a:fillRect/>
              </a:stretch>
            </p:blipFill>
            <p:spPr>
              <a:xfrm>
                <a:off x="10843971" y="425265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079407F6-274A-7944-BD22-B11F1769B913}"/>
                  </a:ext>
                </a:extLst>
              </p14:cNvPr>
              <p14:cNvContentPartPr/>
              <p14:nvPr/>
            </p14:nvContentPartPr>
            <p14:xfrm>
              <a:off x="11024331" y="4782574"/>
              <a:ext cx="111600" cy="75960"/>
            </p14:xfrm>
          </p:contentPart>
        </mc:Choice>
        <mc:Fallback xmlns="">
          <p:pic>
            <p:nvPicPr>
              <p:cNvPr id="14" name="Ink 13">
                <a:extLst>
                  <a:ext uri="{FF2B5EF4-FFF2-40B4-BE49-F238E27FC236}">
                    <a16:creationId xmlns:a16="http://schemas.microsoft.com/office/drawing/2014/main" id="{079407F6-274A-7944-BD22-B11F1769B913}"/>
                  </a:ext>
                </a:extLst>
              </p:cNvPr>
              <p:cNvPicPr/>
              <p:nvPr/>
            </p:nvPicPr>
            <p:blipFill>
              <a:blip r:embed="rId9"/>
              <a:stretch>
                <a:fillRect/>
              </a:stretch>
            </p:blipFill>
            <p:spPr>
              <a:xfrm>
                <a:off x="11015331" y="477393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0AB1479D-A52F-EC48-8D89-1E7518E14F48}"/>
                  </a:ext>
                </a:extLst>
              </p14:cNvPr>
              <p14:cNvContentPartPr/>
              <p14:nvPr/>
            </p14:nvContentPartPr>
            <p14:xfrm>
              <a:off x="10408371" y="5631094"/>
              <a:ext cx="93960" cy="119880"/>
            </p14:xfrm>
          </p:contentPart>
        </mc:Choice>
        <mc:Fallback xmlns="">
          <p:pic>
            <p:nvPicPr>
              <p:cNvPr id="15" name="Ink 14">
                <a:extLst>
                  <a:ext uri="{FF2B5EF4-FFF2-40B4-BE49-F238E27FC236}">
                    <a16:creationId xmlns:a16="http://schemas.microsoft.com/office/drawing/2014/main" id="{0AB1479D-A52F-EC48-8D89-1E7518E14F48}"/>
                  </a:ext>
                </a:extLst>
              </p:cNvPr>
              <p:cNvPicPr/>
              <p:nvPr/>
            </p:nvPicPr>
            <p:blipFill>
              <a:blip r:embed="rId11"/>
              <a:stretch>
                <a:fillRect/>
              </a:stretch>
            </p:blipFill>
            <p:spPr>
              <a:xfrm>
                <a:off x="1039973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772C4417-06C6-F94A-A5FA-4169BC02CDB0}"/>
                  </a:ext>
                </a:extLst>
              </p14:cNvPr>
              <p14:cNvContentPartPr/>
              <p14:nvPr/>
            </p14:nvContentPartPr>
            <p14:xfrm>
              <a:off x="10227651" y="5952574"/>
              <a:ext cx="69120" cy="97200"/>
            </p14:xfrm>
          </p:contentPart>
        </mc:Choice>
        <mc:Fallback xmlns="">
          <p:pic>
            <p:nvPicPr>
              <p:cNvPr id="16" name="Ink 15">
                <a:extLst>
                  <a:ext uri="{FF2B5EF4-FFF2-40B4-BE49-F238E27FC236}">
                    <a16:creationId xmlns:a16="http://schemas.microsoft.com/office/drawing/2014/main" id="{772C4417-06C6-F94A-A5FA-4169BC02CDB0}"/>
                  </a:ext>
                </a:extLst>
              </p:cNvPr>
              <p:cNvPicPr/>
              <p:nvPr/>
            </p:nvPicPr>
            <p:blipFill>
              <a:blip r:embed="rId13"/>
              <a:stretch>
                <a:fillRect/>
              </a:stretch>
            </p:blipFill>
            <p:spPr>
              <a:xfrm>
                <a:off x="10219011" y="594393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82AB936-5A8F-7648-A6BD-EA272E063522}"/>
                  </a:ext>
                </a:extLst>
              </p14:cNvPr>
              <p14:cNvContentPartPr/>
              <p14:nvPr/>
            </p14:nvContentPartPr>
            <p14:xfrm>
              <a:off x="8139291" y="5656294"/>
              <a:ext cx="108000" cy="113760"/>
            </p14:xfrm>
          </p:contentPart>
        </mc:Choice>
        <mc:Fallback xmlns="">
          <p:pic>
            <p:nvPicPr>
              <p:cNvPr id="17" name="Ink 16">
                <a:extLst>
                  <a:ext uri="{FF2B5EF4-FFF2-40B4-BE49-F238E27FC236}">
                    <a16:creationId xmlns:a16="http://schemas.microsoft.com/office/drawing/2014/main" id="{A82AB936-5A8F-7648-A6BD-EA272E063522}"/>
                  </a:ext>
                </a:extLst>
              </p:cNvPr>
              <p:cNvPicPr/>
              <p:nvPr/>
            </p:nvPicPr>
            <p:blipFill>
              <a:blip r:embed="rId15"/>
              <a:stretch>
                <a:fillRect/>
              </a:stretch>
            </p:blipFill>
            <p:spPr>
              <a:xfrm>
                <a:off x="8130291" y="5647654"/>
                <a:ext cx="125640" cy="131400"/>
              </a:xfrm>
              <a:prstGeom prst="rect">
                <a:avLst/>
              </a:prstGeom>
            </p:spPr>
          </p:pic>
        </mc:Fallback>
      </mc:AlternateContent>
    </p:spTree>
    <p:extLst>
      <p:ext uri="{BB962C8B-B14F-4D97-AF65-F5344CB8AC3E}">
        <p14:creationId xmlns:p14="http://schemas.microsoft.com/office/powerpoint/2010/main" val="157706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A picture containing wall, photo&#10;&#10;Description automatically generated">
            <a:extLst>
              <a:ext uri="{FF2B5EF4-FFF2-40B4-BE49-F238E27FC236}">
                <a16:creationId xmlns:a16="http://schemas.microsoft.com/office/drawing/2014/main" id="{0D4D5DDC-F0D3-534F-9769-C94A15305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a:prstGeom prst="rect">
            <a:avLst/>
          </a:prstGeom>
        </p:spPr>
      </p:pic>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37</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Yes</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strike="sngStrike" dirty="0"/>
                        <a:t>6 </a:t>
                      </a:r>
                      <a:r>
                        <a:rPr lang="en-US" dirty="0"/>
                        <a:t>3</a:t>
                      </a:r>
                    </a:p>
                  </a:txBody>
                  <a:tcPr anchor="ctr"/>
                </a:tc>
                <a:tc>
                  <a:txBody>
                    <a:bodyPr/>
                    <a:lstStyle/>
                    <a:p>
                      <a:pPr algn="ctr"/>
                      <a:r>
                        <a:rPr lang="en-US" dirty="0"/>
                        <a:t>E</a:t>
                      </a:r>
                    </a:p>
                  </a:txBody>
                  <a:tcPr anchor="ctr"/>
                </a:tc>
                <a:tc>
                  <a:txBody>
                    <a:bodyPr/>
                    <a:lstStyle/>
                    <a:p>
                      <a:pPr algn="ctr"/>
                      <a:r>
                        <a:rPr lang="en-US" dirty="0"/>
                        <a:t>No</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Yes</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if(u’s </a:t>
                </a:r>
                <a:r>
                  <a:rPr lang="en-US" sz="1500" b="1" dirty="0" err="1">
                    <a:solidFill>
                      <a:srgbClr val="4C3282"/>
                    </a:solidFill>
                    <a:latin typeface="Courier New" panose="02070309020205020404" pitchFamily="49" charset="0"/>
                    <a:cs typeface="Courier New" panose="02070309020205020404" pitchFamily="49" charset="0"/>
                  </a:rPr>
                  <a:t>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b="1"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A43711C-125F-F843-89B2-4EB6D685312C}"/>
              </a:ext>
            </a:extLst>
          </p:cNvPr>
          <p:cNvSpPr/>
          <p:nvPr/>
        </p:nvSpPr>
        <p:spPr>
          <a:xfrm>
            <a:off x="10205848" y="5613548"/>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A7301CF0-B8D3-6848-AE7F-756B72172B34}"/>
                  </a:ext>
                </a:extLst>
              </p14:cNvPr>
              <p14:cNvContentPartPr/>
              <p14:nvPr/>
            </p14:nvContentPartPr>
            <p14:xfrm>
              <a:off x="9049731" y="3553894"/>
              <a:ext cx="742320" cy="886680"/>
            </p14:xfrm>
          </p:contentPart>
        </mc:Choice>
        <mc:Fallback xmlns="">
          <p:pic>
            <p:nvPicPr>
              <p:cNvPr id="12" name="Ink 11">
                <a:extLst>
                  <a:ext uri="{FF2B5EF4-FFF2-40B4-BE49-F238E27FC236}">
                    <a16:creationId xmlns:a16="http://schemas.microsoft.com/office/drawing/2014/main" id="{A7301CF0-B8D3-6848-AE7F-756B72172B34}"/>
                  </a:ext>
                </a:extLst>
              </p:cNvPr>
              <p:cNvPicPr/>
              <p:nvPr/>
            </p:nvPicPr>
            <p:blipFill>
              <a:blip r:embed="rId5"/>
              <a:stretch>
                <a:fillRect/>
              </a:stretch>
            </p:blipFill>
            <p:spPr>
              <a:xfrm>
                <a:off x="9041091" y="354525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AEB6765F-7B2F-8645-8D8A-E8C3652AA9C2}"/>
                  </a:ext>
                </a:extLst>
              </p14:cNvPr>
              <p14:cNvContentPartPr/>
              <p14:nvPr/>
            </p14:nvContentPartPr>
            <p14:xfrm>
              <a:off x="10852611" y="4261294"/>
              <a:ext cx="72000" cy="123480"/>
            </p14:xfrm>
          </p:contentPart>
        </mc:Choice>
        <mc:Fallback xmlns="">
          <p:pic>
            <p:nvPicPr>
              <p:cNvPr id="13" name="Ink 12">
                <a:extLst>
                  <a:ext uri="{FF2B5EF4-FFF2-40B4-BE49-F238E27FC236}">
                    <a16:creationId xmlns:a16="http://schemas.microsoft.com/office/drawing/2014/main" id="{AEB6765F-7B2F-8645-8D8A-E8C3652AA9C2}"/>
                  </a:ext>
                </a:extLst>
              </p:cNvPr>
              <p:cNvPicPr/>
              <p:nvPr/>
            </p:nvPicPr>
            <p:blipFill>
              <a:blip r:embed="rId7"/>
              <a:stretch>
                <a:fillRect/>
              </a:stretch>
            </p:blipFill>
            <p:spPr>
              <a:xfrm>
                <a:off x="10843971" y="425265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BBF31675-217D-154E-83E7-031C4961C93A}"/>
                  </a:ext>
                </a:extLst>
              </p14:cNvPr>
              <p14:cNvContentPartPr/>
              <p14:nvPr/>
            </p14:nvContentPartPr>
            <p14:xfrm>
              <a:off x="11024331" y="4782574"/>
              <a:ext cx="111600" cy="75960"/>
            </p14:xfrm>
          </p:contentPart>
        </mc:Choice>
        <mc:Fallback xmlns="">
          <p:pic>
            <p:nvPicPr>
              <p:cNvPr id="14" name="Ink 13">
                <a:extLst>
                  <a:ext uri="{FF2B5EF4-FFF2-40B4-BE49-F238E27FC236}">
                    <a16:creationId xmlns:a16="http://schemas.microsoft.com/office/drawing/2014/main" id="{BBF31675-217D-154E-83E7-031C4961C93A}"/>
                  </a:ext>
                </a:extLst>
              </p:cNvPr>
              <p:cNvPicPr/>
              <p:nvPr/>
            </p:nvPicPr>
            <p:blipFill>
              <a:blip r:embed="rId9"/>
              <a:stretch>
                <a:fillRect/>
              </a:stretch>
            </p:blipFill>
            <p:spPr>
              <a:xfrm>
                <a:off x="11015331" y="477393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6305E64D-EF65-7946-9F6C-8DA95609B533}"/>
                  </a:ext>
                </a:extLst>
              </p14:cNvPr>
              <p14:cNvContentPartPr/>
              <p14:nvPr/>
            </p14:nvContentPartPr>
            <p14:xfrm>
              <a:off x="10408371" y="5631094"/>
              <a:ext cx="93960" cy="119880"/>
            </p14:xfrm>
          </p:contentPart>
        </mc:Choice>
        <mc:Fallback xmlns="">
          <p:pic>
            <p:nvPicPr>
              <p:cNvPr id="15" name="Ink 14">
                <a:extLst>
                  <a:ext uri="{FF2B5EF4-FFF2-40B4-BE49-F238E27FC236}">
                    <a16:creationId xmlns:a16="http://schemas.microsoft.com/office/drawing/2014/main" id="{6305E64D-EF65-7946-9F6C-8DA95609B533}"/>
                  </a:ext>
                </a:extLst>
              </p:cNvPr>
              <p:cNvPicPr/>
              <p:nvPr/>
            </p:nvPicPr>
            <p:blipFill>
              <a:blip r:embed="rId11"/>
              <a:stretch>
                <a:fillRect/>
              </a:stretch>
            </p:blipFill>
            <p:spPr>
              <a:xfrm>
                <a:off x="1039973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E42304E3-13A1-3942-9C11-7EA32BDA9866}"/>
                  </a:ext>
                </a:extLst>
              </p14:cNvPr>
              <p14:cNvContentPartPr/>
              <p14:nvPr/>
            </p14:nvContentPartPr>
            <p14:xfrm>
              <a:off x="10227651" y="5952574"/>
              <a:ext cx="69120" cy="97200"/>
            </p14:xfrm>
          </p:contentPart>
        </mc:Choice>
        <mc:Fallback xmlns="">
          <p:pic>
            <p:nvPicPr>
              <p:cNvPr id="16" name="Ink 15">
                <a:extLst>
                  <a:ext uri="{FF2B5EF4-FFF2-40B4-BE49-F238E27FC236}">
                    <a16:creationId xmlns:a16="http://schemas.microsoft.com/office/drawing/2014/main" id="{E42304E3-13A1-3942-9C11-7EA32BDA9866}"/>
                  </a:ext>
                </a:extLst>
              </p:cNvPr>
              <p:cNvPicPr/>
              <p:nvPr/>
            </p:nvPicPr>
            <p:blipFill>
              <a:blip r:embed="rId13"/>
              <a:stretch>
                <a:fillRect/>
              </a:stretch>
            </p:blipFill>
            <p:spPr>
              <a:xfrm>
                <a:off x="10219011" y="594393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9B2C7AD7-9E82-7A4D-AB2F-88F6486BDE11}"/>
                  </a:ext>
                </a:extLst>
              </p14:cNvPr>
              <p14:cNvContentPartPr/>
              <p14:nvPr/>
            </p14:nvContentPartPr>
            <p14:xfrm>
              <a:off x="8139291" y="5656294"/>
              <a:ext cx="108000" cy="113760"/>
            </p14:xfrm>
          </p:contentPart>
        </mc:Choice>
        <mc:Fallback xmlns="">
          <p:pic>
            <p:nvPicPr>
              <p:cNvPr id="17" name="Ink 16">
                <a:extLst>
                  <a:ext uri="{FF2B5EF4-FFF2-40B4-BE49-F238E27FC236}">
                    <a16:creationId xmlns:a16="http://schemas.microsoft.com/office/drawing/2014/main" id="{9B2C7AD7-9E82-7A4D-AB2F-88F6486BDE11}"/>
                  </a:ext>
                </a:extLst>
              </p:cNvPr>
              <p:cNvPicPr/>
              <p:nvPr/>
            </p:nvPicPr>
            <p:blipFill>
              <a:blip r:embed="rId15"/>
              <a:stretch>
                <a:fillRect/>
              </a:stretch>
            </p:blipFill>
            <p:spPr>
              <a:xfrm>
                <a:off x="8130291" y="5647654"/>
                <a:ext cx="125640" cy="131400"/>
              </a:xfrm>
              <a:prstGeom prst="rect">
                <a:avLst/>
              </a:prstGeom>
            </p:spPr>
          </p:pic>
        </mc:Fallback>
      </mc:AlternateContent>
    </p:spTree>
    <p:extLst>
      <p:ext uri="{BB962C8B-B14F-4D97-AF65-F5344CB8AC3E}">
        <p14:creationId xmlns:p14="http://schemas.microsoft.com/office/powerpoint/2010/main" val="27917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A picture containing wall, photo&#10;&#10;Description automatically generated">
            <a:extLst>
              <a:ext uri="{FF2B5EF4-FFF2-40B4-BE49-F238E27FC236}">
                <a16:creationId xmlns:a16="http://schemas.microsoft.com/office/drawing/2014/main" id="{CFEA03F2-7FFB-B046-8BA7-DB0EFFC33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593" y="3178387"/>
            <a:ext cx="5207000" cy="3479800"/>
          </a:xfrm>
          <a:prstGeom prst="rect">
            <a:avLst/>
          </a:prstGeom>
        </p:spPr>
      </p:pic>
      <p:sp>
        <p:nvSpPr>
          <p:cNvPr id="2" name="Title 1">
            <a:extLst>
              <a:ext uri="{FF2B5EF4-FFF2-40B4-BE49-F238E27FC236}">
                <a16:creationId xmlns:a16="http://schemas.microsoft.com/office/drawing/2014/main" id="{F881E041-952E-7942-AEE4-D920426226C3}"/>
              </a:ext>
            </a:extLst>
          </p:cNvPr>
          <p:cNvSpPr>
            <a:spLocks noGrp="1"/>
          </p:cNvSpPr>
          <p:nvPr>
            <p:ph type="title"/>
          </p:nvPr>
        </p:nvSpPr>
        <p:spPr/>
        <p:txBody>
          <a:bodyPr/>
          <a:lstStyle/>
          <a:p>
            <a:r>
              <a:rPr lang="en-US" dirty="0"/>
              <a:t>Dijkstra’s Run Through</a:t>
            </a:r>
          </a:p>
        </p:txBody>
      </p:sp>
      <p:sp>
        <p:nvSpPr>
          <p:cNvPr id="4" name="Footer Placeholder 3">
            <a:extLst>
              <a:ext uri="{FF2B5EF4-FFF2-40B4-BE49-F238E27FC236}">
                <a16:creationId xmlns:a16="http://schemas.microsoft.com/office/drawing/2014/main" id="{1B5B2877-3B83-8E4C-A121-AE9A300E2A27}"/>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661997ED-B81E-D94C-B188-0D1C8CB9B6E3}"/>
              </a:ext>
            </a:extLst>
          </p:cNvPr>
          <p:cNvSpPr>
            <a:spLocks noGrp="1"/>
          </p:cNvSpPr>
          <p:nvPr>
            <p:ph type="sldNum" sz="quarter" idx="12"/>
          </p:nvPr>
        </p:nvSpPr>
        <p:spPr/>
        <p:txBody>
          <a:bodyPr/>
          <a:lstStyle/>
          <a:p>
            <a:fld id="{659665DE-58FC-41F4-AC58-2C90A5E00527}" type="slidenum">
              <a:rPr lang="en-US" smtClean="0"/>
              <a:t>38</a:t>
            </a:fld>
            <a:endParaRPr lang="en-US"/>
          </a:p>
        </p:txBody>
      </p:sp>
      <p:graphicFrame>
        <p:nvGraphicFramePr>
          <p:cNvPr id="8" name="Table 7">
            <a:extLst>
              <a:ext uri="{FF2B5EF4-FFF2-40B4-BE49-F238E27FC236}">
                <a16:creationId xmlns:a16="http://schemas.microsoft.com/office/drawing/2014/main" id="{91C799FE-22DD-5C4D-9542-0B342CB3580B}"/>
              </a:ext>
            </a:extLst>
          </p:cNvPr>
          <p:cNvGraphicFramePr>
            <a:graphicFrameLocks noGrp="1"/>
          </p:cNvGraphicFramePr>
          <p:nvPr/>
        </p:nvGraphicFramePr>
        <p:xfrm>
          <a:off x="6555500" y="263276"/>
          <a:ext cx="5459668" cy="2799585"/>
        </p:xfrm>
        <a:graphic>
          <a:graphicData uri="http://schemas.openxmlformats.org/drawingml/2006/table">
            <a:tbl>
              <a:tblPr firstRow="1" bandRow="1">
                <a:tableStyleId>{5C22544A-7EE6-4342-B048-85BDC9FD1C3A}</a:tableStyleId>
              </a:tblPr>
              <a:tblGrid>
                <a:gridCol w="1364917">
                  <a:extLst>
                    <a:ext uri="{9D8B030D-6E8A-4147-A177-3AD203B41FA5}">
                      <a16:colId xmlns:a16="http://schemas.microsoft.com/office/drawing/2014/main" val="2425517046"/>
                    </a:ext>
                  </a:extLst>
                </a:gridCol>
                <a:gridCol w="1364917">
                  <a:extLst>
                    <a:ext uri="{9D8B030D-6E8A-4147-A177-3AD203B41FA5}">
                      <a16:colId xmlns:a16="http://schemas.microsoft.com/office/drawing/2014/main" val="3699414730"/>
                    </a:ext>
                  </a:extLst>
                </a:gridCol>
                <a:gridCol w="1364917">
                  <a:extLst>
                    <a:ext uri="{9D8B030D-6E8A-4147-A177-3AD203B41FA5}">
                      <a16:colId xmlns:a16="http://schemas.microsoft.com/office/drawing/2014/main" val="686460412"/>
                    </a:ext>
                  </a:extLst>
                </a:gridCol>
                <a:gridCol w="1364917">
                  <a:extLst>
                    <a:ext uri="{9D8B030D-6E8A-4147-A177-3AD203B41FA5}">
                      <a16:colId xmlns:a16="http://schemas.microsoft.com/office/drawing/2014/main" val="1690057466"/>
                    </a:ext>
                  </a:extLst>
                </a:gridCol>
              </a:tblGrid>
              <a:tr h="659155">
                <a:tc>
                  <a:txBody>
                    <a:bodyPr/>
                    <a:lstStyle/>
                    <a:p>
                      <a:pPr algn="ctr"/>
                      <a:r>
                        <a:rPr lang="en-US" dirty="0"/>
                        <a:t>Vertex</a:t>
                      </a:r>
                    </a:p>
                  </a:txBody>
                  <a:tcPr anchor="ctr"/>
                </a:tc>
                <a:tc>
                  <a:txBody>
                    <a:bodyPr/>
                    <a:lstStyle/>
                    <a:p>
                      <a:pPr algn="ctr"/>
                      <a:r>
                        <a:rPr lang="en-US" dirty="0"/>
                        <a:t>Distance</a:t>
                      </a:r>
                    </a:p>
                  </a:txBody>
                  <a:tcPr anchor="ctr"/>
                </a:tc>
                <a:tc>
                  <a:txBody>
                    <a:bodyPr/>
                    <a:lstStyle/>
                    <a:p>
                      <a:pPr algn="ctr"/>
                      <a:r>
                        <a:rPr lang="en-US" dirty="0"/>
                        <a:t>Predecessor</a:t>
                      </a:r>
                    </a:p>
                  </a:txBody>
                  <a:tcPr anchor="ctr"/>
                </a:tc>
                <a:tc>
                  <a:txBody>
                    <a:bodyPr/>
                    <a:lstStyle/>
                    <a:p>
                      <a:pPr algn="ctr"/>
                      <a:r>
                        <a:rPr lang="en-US" dirty="0"/>
                        <a:t>Processed</a:t>
                      </a:r>
                    </a:p>
                  </a:txBody>
                  <a:tcPr anchor="ctr"/>
                </a:tc>
                <a:extLst>
                  <a:ext uri="{0D108BD9-81ED-4DB2-BD59-A6C34878D82A}">
                    <a16:rowId xmlns:a16="http://schemas.microsoft.com/office/drawing/2014/main" val="1612161660"/>
                  </a:ext>
                </a:extLst>
              </a:tr>
              <a:tr h="428086">
                <a:tc>
                  <a:txBody>
                    <a:bodyPr/>
                    <a:lstStyle/>
                    <a:p>
                      <a:pPr algn="ctr"/>
                      <a:r>
                        <a:rPr lang="en-US" dirty="0"/>
                        <a:t>S</a:t>
                      </a:r>
                    </a:p>
                  </a:txBody>
                  <a:tcPr anchor="ctr"/>
                </a:tc>
                <a:tc>
                  <a:txBody>
                    <a:bodyPr/>
                    <a:lstStyle/>
                    <a:p>
                      <a:pPr algn="ctr"/>
                      <a:r>
                        <a:rPr lang="en-US" dirty="0"/>
                        <a:t>0</a:t>
                      </a:r>
                    </a:p>
                  </a:txBody>
                  <a:tcPr anchor="ctr"/>
                </a:tc>
                <a:tc>
                  <a:txBody>
                    <a:bodyPr/>
                    <a:lstStyle/>
                    <a:p>
                      <a:pPr algn="ctr"/>
                      <a:r>
                        <a:rPr lang="en-US" dirty="0"/>
                        <a:t>--</a:t>
                      </a:r>
                    </a:p>
                  </a:txBody>
                  <a:tcPr anchor="ctr"/>
                </a:tc>
                <a:tc>
                  <a:txBody>
                    <a:bodyPr/>
                    <a:lstStyle/>
                    <a:p>
                      <a:pPr algn="ctr"/>
                      <a:r>
                        <a:rPr lang="en-US" dirty="0"/>
                        <a:t>Yes</a:t>
                      </a:r>
                    </a:p>
                  </a:txBody>
                  <a:tcPr anchor="ctr"/>
                </a:tc>
                <a:extLst>
                  <a:ext uri="{0D108BD9-81ED-4DB2-BD59-A6C34878D82A}">
                    <a16:rowId xmlns:a16="http://schemas.microsoft.com/office/drawing/2014/main" val="2316553723"/>
                  </a:ext>
                </a:extLst>
              </a:tr>
              <a:tr h="428086">
                <a:tc>
                  <a:txBody>
                    <a:bodyPr/>
                    <a:lstStyle/>
                    <a:p>
                      <a:pPr algn="ctr"/>
                      <a:r>
                        <a:rPr lang="en-US" dirty="0"/>
                        <a:t>C</a:t>
                      </a:r>
                    </a:p>
                  </a:txBody>
                  <a:tcPr anchor="ctr"/>
                </a:tc>
                <a:tc>
                  <a:txBody>
                    <a:bodyPr/>
                    <a:lstStyle/>
                    <a:p>
                      <a:pPr algn="ctr"/>
                      <a:r>
                        <a:rPr lang="en-US" dirty="0"/>
                        <a:t>6</a:t>
                      </a:r>
                    </a:p>
                  </a:txBody>
                  <a:tcPr anchor="ctr"/>
                </a:tc>
                <a:tc>
                  <a:txBody>
                    <a:bodyPr/>
                    <a:lstStyle/>
                    <a:p>
                      <a:pPr algn="ctr"/>
                      <a:r>
                        <a:rPr lang="en-US" dirty="0"/>
                        <a:t>S</a:t>
                      </a:r>
                    </a:p>
                  </a:txBody>
                  <a:tcPr anchor="ctr"/>
                </a:tc>
                <a:tc>
                  <a:txBody>
                    <a:bodyPr/>
                    <a:lstStyle/>
                    <a:p>
                      <a:pPr algn="ctr"/>
                      <a:r>
                        <a:rPr lang="en-US" dirty="0"/>
                        <a:t>No</a:t>
                      </a:r>
                    </a:p>
                  </a:txBody>
                  <a:tcPr anchor="ctr"/>
                </a:tc>
                <a:extLst>
                  <a:ext uri="{0D108BD9-81ED-4DB2-BD59-A6C34878D82A}">
                    <a16:rowId xmlns:a16="http://schemas.microsoft.com/office/drawing/2014/main" val="984873734"/>
                  </a:ext>
                </a:extLst>
              </a:tr>
              <a:tr h="428086">
                <a:tc>
                  <a:txBody>
                    <a:bodyPr/>
                    <a:lstStyle/>
                    <a:p>
                      <a:pPr algn="ctr"/>
                      <a:r>
                        <a:rPr lang="en-US" dirty="0"/>
                        <a:t>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nchor="ctr"/>
                </a:tc>
                <a:tc>
                  <a:txBody>
                    <a:bodyPr/>
                    <a:lstStyle/>
                    <a:p>
                      <a:pPr algn="ctr"/>
                      <a:r>
                        <a:rPr lang="en-US" dirty="0"/>
                        <a:t>S</a:t>
                      </a:r>
                    </a:p>
                  </a:txBody>
                  <a:tcPr anchor="ctr"/>
                </a:tc>
                <a:tc>
                  <a:txBody>
                    <a:bodyPr/>
                    <a:lstStyle/>
                    <a:p>
                      <a:pPr algn="ctr"/>
                      <a:r>
                        <a:rPr lang="en-US" dirty="0"/>
                        <a:t>Yes</a:t>
                      </a:r>
                    </a:p>
                  </a:txBody>
                  <a:tcPr anchor="ctr"/>
                </a:tc>
                <a:extLst>
                  <a:ext uri="{0D108BD9-81ED-4DB2-BD59-A6C34878D82A}">
                    <a16:rowId xmlns:a16="http://schemas.microsoft.com/office/drawing/2014/main" val="263963276"/>
                  </a:ext>
                </a:extLst>
              </a:tr>
              <a:tr h="428086">
                <a:tc>
                  <a:txBody>
                    <a:bodyPr/>
                    <a:lstStyle/>
                    <a:p>
                      <a:pPr algn="ctr"/>
                      <a:r>
                        <a:rPr lang="en-US" dirty="0"/>
                        <a:t>T</a:t>
                      </a:r>
                    </a:p>
                  </a:txBody>
                  <a:tcPr anchor="ctr"/>
                </a:tc>
                <a:tc>
                  <a:txBody>
                    <a:bodyPr/>
                    <a:lstStyle/>
                    <a:p>
                      <a:pPr algn="ctr"/>
                      <a:r>
                        <a:rPr lang="en-US" strike="sngStrike" dirty="0"/>
                        <a:t>6 </a:t>
                      </a:r>
                      <a:r>
                        <a:rPr lang="en-US" dirty="0"/>
                        <a:t>3</a:t>
                      </a:r>
                    </a:p>
                  </a:txBody>
                  <a:tcPr anchor="ctr"/>
                </a:tc>
                <a:tc>
                  <a:txBody>
                    <a:bodyPr/>
                    <a:lstStyle/>
                    <a:p>
                      <a:pPr algn="ctr"/>
                      <a:r>
                        <a:rPr lang="en-US" dirty="0"/>
                        <a:t>E</a:t>
                      </a:r>
                    </a:p>
                  </a:txBody>
                  <a:tcPr anchor="ctr"/>
                </a:tc>
                <a:tc>
                  <a:txBody>
                    <a:bodyPr/>
                    <a:lstStyle/>
                    <a:p>
                      <a:pPr algn="ctr"/>
                      <a:r>
                        <a:rPr lang="en-US" dirty="0"/>
                        <a:t>Yes</a:t>
                      </a:r>
                    </a:p>
                  </a:txBody>
                  <a:tcPr anchor="ctr"/>
                </a:tc>
                <a:extLst>
                  <a:ext uri="{0D108BD9-81ED-4DB2-BD59-A6C34878D82A}">
                    <a16:rowId xmlns:a16="http://schemas.microsoft.com/office/drawing/2014/main" val="2095083422"/>
                  </a:ext>
                </a:extLst>
              </a:tr>
              <a:tr h="428086">
                <a:tc>
                  <a:txBody>
                    <a:bodyPr/>
                    <a:lstStyle/>
                    <a:p>
                      <a:pPr algn="ctr"/>
                      <a:r>
                        <a:rPr lang="en-US" dirty="0"/>
                        <a:t>E</a:t>
                      </a:r>
                    </a:p>
                  </a:txBody>
                  <a:tcPr anchor="ctr"/>
                </a:tc>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Yes</a:t>
                      </a:r>
                    </a:p>
                  </a:txBody>
                  <a:tcPr anchor="ctr"/>
                </a:tc>
                <a:extLst>
                  <a:ext uri="{0D108BD9-81ED-4DB2-BD59-A6C34878D82A}">
                    <a16:rowId xmlns:a16="http://schemas.microsoft.com/office/drawing/2014/main" val="1883951289"/>
                  </a:ext>
                </a:extLst>
              </a:tr>
            </a:tbl>
          </a:graphicData>
        </a:graphic>
      </p:graphicFrame>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1DBCA676-363D-C54C-B502-60BB38445088}"/>
                  </a:ext>
                </a:extLst>
              </p:cNvPr>
              <p:cNvSpPr txBox="1">
                <a:spLocks/>
              </p:cNvSpPr>
              <p:nvPr/>
            </p:nvSpPr>
            <p:spPr>
              <a:xfrm>
                <a:off x="575239" y="166306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initialize distances to </a:t>
                </a:r>
                <a14:m>
                  <m:oMath xmlns:m="http://schemas.openxmlformats.org/officeDocument/2006/math">
                    <m:r>
                      <a:rPr lang="en-US" sz="1500" b="0" i="1">
                        <a:solidFill>
                          <a:srgbClr val="4C3282"/>
                        </a:solidFill>
                        <a:latin typeface="Cambria Math" panose="02040503050406030204" pitchFamily="18" charset="0"/>
                        <a:cs typeface="Courier New" panose="02070309020205020404" pitchFamily="49" charset="0"/>
                      </a:rPr>
                      <m:t>∞</m:t>
                    </m:r>
                  </m:oMath>
                </a14:m>
                <a:endParaRPr lang="en-US" sz="1500"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solidFill>
                      <a:srgbClr val="4C3282"/>
                    </a:solidFill>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for each(edge (</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leaving u){</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if(u’s </a:t>
                </a:r>
                <a:r>
                  <a:rPr lang="en-US" sz="1500" b="1" dirty="0" err="1">
                    <a:solidFill>
                      <a:srgbClr val="4C3282"/>
                    </a:solidFill>
                    <a:latin typeface="Courier New" panose="02070309020205020404" pitchFamily="49" charset="0"/>
                    <a:cs typeface="Courier New" panose="02070309020205020404" pitchFamily="49" charset="0"/>
                  </a:rPr>
                  <a:t>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 &lt;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a:t>
                </a:r>
                <a:r>
                  <a:rPr lang="en-US" sz="1500" b="1" dirty="0" err="1">
                    <a:solidFill>
                      <a:srgbClr val="4C3282"/>
                    </a:solidFill>
                    <a:latin typeface="Courier New" panose="02070309020205020404" pitchFamily="49" charset="0"/>
                    <a:cs typeface="Courier New" panose="02070309020205020404" pitchFamily="49" charset="0"/>
                  </a:rPr>
                  <a:t>dist</a:t>
                </a:r>
                <a:r>
                  <a:rPr lang="en-US" sz="1500" b="1" dirty="0">
                    <a:solidFill>
                      <a:srgbClr val="4C3282"/>
                    </a:solidFill>
                    <a:latin typeface="Courier New" panose="02070309020205020404" pitchFamily="49" charset="0"/>
                    <a:cs typeface="Courier New" panose="02070309020205020404" pitchFamily="49" charset="0"/>
                  </a:rPr>
                  <a:t> = </a:t>
                </a:r>
                <a:r>
                  <a:rPr lang="en-US" sz="1500" b="1" dirty="0" err="1">
                    <a:solidFill>
                      <a:srgbClr val="4C3282"/>
                    </a:solidFill>
                    <a:latin typeface="Courier New" panose="02070309020205020404" pitchFamily="49" charset="0"/>
                    <a:cs typeface="Courier New" panose="02070309020205020404" pitchFamily="49" charset="0"/>
                  </a:rPr>
                  <a:t>u.dist+weight</a:t>
                </a:r>
                <a:r>
                  <a:rPr lang="en-US" sz="1500" b="1" dirty="0">
                    <a:solidFill>
                      <a:srgbClr val="4C3282"/>
                    </a:solidFill>
                    <a:latin typeface="Courier New" panose="02070309020205020404" pitchFamily="49" charset="0"/>
                    <a:cs typeface="Courier New" panose="02070309020205020404" pitchFamily="49" charset="0"/>
                  </a:rPr>
                  <a:t>(</a:t>
                </a:r>
                <a:r>
                  <a:rPr lang="en-US" sz="1500" b="1" dirty="0" err="1">
                    <a:solidFill>
                      <a:srgbClr val="4C3282"/>
                    </a:solidFill>
                    <a:latin typeface="Courier New" panose="02070309020205020404" pitchFamily="49" charset="0"/>
                    <a:cs typeface="Courier New" panose="02070309020205020404" pitchFamily="49" charset="0"/>
                  </a:rPr>
                  <a:t>u,v</a:t>
                </a:r>
                <a:r>
                  <a:rPr lang="en-US" sz="1500" b="1" dirty="0">
                    <a:solidFill>
                      <a:srgbClr val="4C3282"/>
                    </a:solidFill>
                    <a:latin typeface="Courier New" panose="02070309020205020404" pitchFamily="49" charset="0"/>
                    <a:cs typeface="Courier New" panose="02070309020205020404" pitchFamily="49" charset="0"/>
                  </a:rPr>
                  <a:t>)</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v’s predecessor =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endParaRPr lang="en-US" sz="1500" b="1" dirty="0">
                  <a:solidFill>
                    <a:srgbClr val="4C3282"/>
                  </a:solidFill>
                  <a:latin typeface="Courier New" panose="02070309020205020404" pitchFamily="49" charset="0"/>
                  <a:cs typeface="Courier New" panose="02070309020205020404" pitchFamily="49" charset="0"/>
                </a:endParaRP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b="1" dirty="0">
                    <a:solidFill>
                      <a:srgbClr val="4C3282"/>
                    </a:solidFill>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a:solidFill>
                      <a:srgbClr val="4C3282"/>
                    </a:solidFill>
                    <a:latin typeface="Courier New" panose="02070309020205020404" pitchFamily="49" charset="0"/>
                    <a:cs typeface="Courier New" panose="02070309020205020404" pitchFamily="49" charset="0"/>
                  </a:rPr>
                  <a:t>  </a:t>
                </a:r>
                <a:r>
                  <a:rPr lang="en-US" sz="1500" b="1" dirty="0">
                    <a:solidFill>
                      <a:srgbClr val="4C3282"/>
                    </a:solidFill>
                    <a:latin typeface="Courier New" panose="02070309020205020404" pitchFamily="49" charset="0"/>
                    <a:cs typeface="Courier New" panose="02070309020205020404" pitchFamily="49" charset="0"/>
                  </a:rPr>
                  <a:t>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p:sp>
            <p:nvSpPr>
              <p:cNvPr id="9" name="Content Placeholder 2">
                <a:extLst>
                  <a:ext uri="{FF2B5EF4-FFF2-40B4-BE49-F238E27FC236}">
                    <a16:creationId xmlns:a16="http://schemas.microsoft.com/office/drawing/2014/main" id="{1DBCA676-363D-C54C-B502-60BB38445088}"/>
                  </a:ext>
                </a:extLst>
              </p:cNvPr>
              <p:cNvSpPr txBox="1">
                <a:spLocks noRot="1" noChangeAspect="1" noMove="1" noResize="1" noEditPoints="1" noAdjustHandles="1" noChangeArrowheads="1" noChangeShapeType="1" noTextEdit="1"/>
              </p:cNvSpPr>
              <p:nvPr/>
            </p:nvSpPr>
            <p:spPr>
              <a:xfrm>
                <a:off x="575239" y="1663068"/>
                <a:ext cx="5433846" cy="4503169"/>
              </a:xfrm>
              <a:prstGeom prst="rect">
                <a:avLst/>
              </a:prstGeom>
              <a:blipFill>
                <a:blip r:embed="rId3"/>
                <a:stretch>
                  <a:fillRect l="-1865" t="-140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AA43711C-125F-F843-89B2-4EB6D685312C}"/>
              </a:ext>
            </a:extLst>
          </p:cNvPr>
          <p:cNvSpPr/>
          <p:nvPr/>
        </p:nvSpPr>
        <p:spPr>
          <a:xfrm>
            <a:off x="10838520" y="4085789"/>
            <a:ext cx="832264" cy="763918"/>
          </a:xfrm>
          <a:prstGeom prst="ellipse">
            <a:avLst/>
          </a:prstGeom>
          <a:solidFill>
            <a:srgbClr val="4C32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A60AC248-A91E-0642-9F14-4F75609E3C8B}"/>
                  </a:ext>
                </a:extLst>
              </p14:cNvPr>
              <p14:cNvContentPartPr/>
              <p14:nvPr/>
            </p14:nvContentPartPr>
            <p14:xfrm>
              <a:off x="9049731" y="3553894"/>
              <a:ext cx="742320" cy="886680"/>
            </p14:xfrm>
          </p:contentPart>
        </mc:Choice>
        <mc:Fallback xmlns="">
          <p:pic>
            <p:nvPicPr>
              <p:cNvPr id="12" name="Ink 11">
                <a:extLst>
                  <a:ext uri="{FF2B5EF4-FFF2-40B4-BE49-F238E27FC236}">
                    <a16:creationId xmlns:a16="http://schemas.microsoft.com/office/drawing/2014/main" id="{A60AC248-A91E-0642-9F14-4F75609E3C8B}"/>
                  </a:ext>
                </a:extLst>
              </p:cNvPr>
              <p:cNvPicPr/>
              <p:nvPr/>
            </p:nvPicPr>
            <p:blipFill>
              <a:blip r:embed="rId5"/>
              <a:stretch>
                <a:fillRect/>
              </a:stretch>
            </p:blipFill>
            <p:spPr>
              <a:xfrm>
                <a:off x="9041091" y="3545254"/>
                <a:ext cx="75996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8427809-DBBB-3D46-8181-62574754FCFC}"/>
                  </a:ext>
                </a:extLst>
              </p14:cNvPr>
              <p14:cNvContentPartPr/>
              <p14:nvPr/>
            </p14:nvContentPartPr>
            <p14:xfrm>
              <a:off x="10852611" y="4261294"/>
              <a:ext cx="72000" cy="123480"/>
            </p14:xfrm>
          </p:contentPart>
        </mc:Choice>
        <mc:Fallback xmlns="">
          <p:pic>
            <p:nvPicPr>
              <p:cNvPr id="13" name="Ink 12">
                <a:extLst>
                  <a:ext uri="{FF2B5EF4-FFF2-40B4-BE49-F238E27FC236}">
                    <a16:creationId xmlns:a16="http://schemas.microsoft.com/office/drawing/2014/main" id="{28427809-DBBB-3D46-8181-62574754FCFC}"/>
                  </a:ext>
                </a:extLst>
              </p:cNvPr>
              <p:cNvPicPr/>
              <p:nvPr/>
            </p:nvPicPr>
            <p:blipFill>
              <a:blip r:embed="rId7"/>
              <a:stretch>
                <a:fillRect/>
              </a:stretch>
            </p:blipFill>
            <p:spPr>
              <a:xfrm>
                <a:off x="10843971" y="4252654"/>
                <a:ext cx="89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7B79BAFF-89A7-7F48-B290-22093D0A08F5}"/>
                  </a:ext>
                </a:extLst>
              </p14:cNvPr>
              <p14:cNvContentPartPr/>
              <p14:nvPr/>
            </p14:nvContentPartPr>
            <p14:xfrm>
              <a:off x="11024331" y="4782574"/>
              <a:ext cx="111600" cy="75960"/>
            </p14:xfrm>
          </p:contentPart>
        </mc:Choice>
        <mc:Fallback xmlns="">
          <p:pic>
            <p:nvPicPr>
              <p:cNvPr id="14" name="Ink 13">
                <a:extLst>
                  <a:ext uri="{FF2B5EF4-FFF2-40B4-BE49-F238E27FC236}">
                    <a16:creationId xmlns:a16="http://schemas.microsoft.com/office/drawing/2014/main" id="{7B79BAFF-89A7-7F48-B290-22093D0A08F5}"/>
                  </a:ext>
                </a:extLst>
              </p:cNvPr>
              <p:cNvPicPr/>
              <p:nvPr/>
            </p:nvPicPr>
            <p:blipFill>
              <a:blip r:embed="rId9"/>
              <a:stretch>
                <a:fillRect/>
              </a:stretch>
            </p:blipFill>
            <p:spPr>
              <a:xfrm>
                <a:off x="11015331" y="4773934"/>
                <a:ext cx="129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F3120E15-C6EB-7D48-B521-D87B25BA2CF8}"/>
                  </a:ext>
                </a:extLst>
              </p14:cNvPr>
              <p14:cNvContentPartPr/>
              <p14:nvPr/>
            </p14:nvContentPartPr>
            <p14:xfrm>
              <a:off x="10408371" y="5631094"/>
              <a:ext cx="93960" cy="119880"/>
            </p14:xfrm>
          </p:contentPart>
        </mc:Choice>
        <mc:Fallback xmlns="">
          <p:pic>
            <p:nvPicPr>
              <p:cNvPr id="15" name="Ink 14">
                <a:extLst>
                  <a:ext uri="{FF2B5EF4-FFF2-40B4-BE49-F238E27FC236}">
                    <a16:creationId xmlns:a16="http://schemas.microsoft.com/office/drawing/2014/main" id="{F3120E15-C6EB-7D48-B521-D87B25BA2CF8}"/>
                  </a:ext>
                </a:extLst>
              </p:cNvPr>
              <p:cNvPicPr/>
              <p:nvPr/>
            </p:nvPicPr>
            <p:blipFill>
              <a:blip r:embed="rId11"/>
              <a:stretch>
                <a:fillRect/>
              </a:stretch>
            </p:blipFill>
            <p:spPr>
              <a:xfrm>
                <a:off x="10399731" y="5622094"/>
                <a:ext cx="11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651B6A50-D205-E64E-A180-D093FCF4A8E6}"/>
                  </a:ext>
                </a:extLst>
              </p14:cNvPr>
              <p14:cNvContentPartPr/>
              <p14:nvPr/>
            </p14:nvContentPartPr>
            <p14:xfrm>
              <a:off x="10227651" y="5952574"/>
              <a:ext cx="69120" cy="97200"/>
            </p14:xfrm>
          </p:contentPart>
        </mc:Choice>
        <mc:Fallback xmlns="">
          <p:pic>
            <p:nvPicPr>
              <p:cNvPr id="16" name="Ink 15">
                <a:extLst>
                  <a:ext uri="{FF2B5EF4-FFF2-40B4-BE49-F238E27FC236}">
                    <a16:creationId xmlns:a16="http://schemas.microsoft.com/office/drawing/2014/main" id="{651B6A50-D205-E64E-A180-D093FCF4A8E6}"/>
                  </a:ext>
                </a:extLst>
              </p:cNvPr>
              <p:cNvPicPr/>
              <p:nvPr/>
            </p:nvPicPr>
            <p:blipFill>
              <a:blip r:embed="rId13"/>
              <a:stretch>
                <a:fillRect/>
              </a:stretch>
            </p:blipFill>
            <p:spPr>
              <a:xfrm>
                <a:off x="10219011" y="5943934"/>
                <a:ext cx="8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5C31E35F-F4CB-014F-9415-C866A0AF9DE5}"/>
                  </a:ext>
                </a:extLst>
              </p14:cNvPr>
              <p14:cNvContentPartPr/>
              <p14:nvPr/>
            </p14:nvContentPartPr>
            <p14:xfrm>
              <a:off x="8139291" y="5656294"/>
              <a:ext cx="108000" cy="113760"/>
            </p14:xfrm>
          </p:contentPart>
        </mc:Choice>
        <mc:Fallback xmlns="">
          <p:pic>
            <p:nvPicPr>
              <p:cNvPr id="17" name="Ink 16">
                <a:extLst>
                  <a:ext uri="{FF2B5EF4-FFF2-40B4-BE49-F238E27FC236}">
                    <a16:creationId xmlns:a16="http://schemas.microsoft.com/office/drawing/2014/main" id="{5C31E35F-F4CB-014F-9415-C866A0AF9DE5}"/>
                  </a:ext>
                </a:extLst>
              </p:cNvPr>
              <p:cNvPicPr/>
              <p:nvPr/>
            </p:nvPicPr>
            <p:blipFill>
              <a:blip r:embed="rId15"/>
              <a:stretch>
                <a:fillRect/>
              </a:stretch>
            </p:blipFill>
            <p:spPr>
              <a:xfrm>
                <a:off x="8130291" y="5647654"/>
                <a:ext cx="125640" cy="131400"/>
              </a:xfrm>
              <a:prstGeom prst="rect">
                <a:avLst/>
              </a:prstGeom>
            </p:spPr>
          </p:pic>
        </mc:Fallback>
      </mc:AlternateContent>
    </p:spTree>
    <p:extLst>
      <p:ext uri="{BB962C8B-B14F-4D97-AF65-F5344CB8AC3E}">
        <p14:creationId xmlns:p14="http://schemas.microsoft.com/office/powerpoint/2010/main" val="33422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39</a:t>
            </a:fld>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5279547" cy="5015476"/>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let u be the closest unprocessed vertex</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if(u’s </a:t>
                </a:r>
                <a:r>
                  <a:rPr lang="en-US" sz="1400" dirty="0" err="1">
                    <a:latin typeface="Courier New" panose="02070309020205020404" pitchFamily="49" charset="0"/>
                    <a:cs typeface="Courier New" panose="02070309020205020404" pitchFamily="49" charset="0"/>
                  </a:rPr>
                  <a:t>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v’s </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5279547" cy="5015476"/>
              </a:xfrm>
              <a:prstGeom prst="rect">
                <a:avLst/>
              </a:prstGeom>
              <a:blipFill>
                <a:blip r:embed="rId2"/>
                <a:stretch>
                  <a:fillRect l="-24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CBC0584-DFE9-F44A-AF33-7E90D5C57EF0}"/>
              </a:ext>
            </a:extLst>
          </p:cNvPr>
          <p:cNvCxnSpPr>
            <a:cxnSpLocks/>
          </p:cNvCxnSpPr>
          <p:nvPr/>
        </p:nvCxnSpPr>
        <p:spPr>
          <a:xfrm flipH="1">
            <a:off x="5566474" y="3472913"/>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1C4FE7-2211-BA49-A4DB-24E56D62DB7D}"/>
              </a:ext>
            </a:extLst>
          </p:cNvPr>
          <p:cNvSpPr txBox="1"/>
          <p:nvPr/>
        </p:nvSpPr>
        <p:spPr>
          <a:xfrm>
            <a:off x="6877533" y="3288247"/>
            <a:ext cx="699230" cy="369332"/>
          </a:xfrm>
          <a:prstGeom prst="rect">
            <a:avLst/>
          </a:prstGeom>
          <a:noFill/>
        </p:spPr>
        <p:txBody>
          <a:bodyPr wrap="none" rtlCol="0">
            <a:spAutoFit/>
          </a:bodyPr>
          <a:lstStyle/>
          <a:p>
            <a:r>
              <a:rPr lang="en-US" dirty="0">
                <a:solidFill>
                  <a:srgbClr val="4C3282"/>
                </a:solidFill>
              </a:rPr>
              <a:t>Huh?</a:t>
            </a:r>
          </a:p>
        </p:txBody>
      </p:sp>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spTree>
    <p:extLst>
      <p:ext uri="{BB962C8B-B14F-4D97-AF65-F5344CB8AC3E}">
        <p14:creationId xmlns:p14="http://schemas.microsoft.com/office/powerpoint/2010/main" val="42267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anim calcmode="lin" valueType="num">
                                      <p:cBhvr>
                                        <p:cTn id="16" dur="2000" fill="hold"/>
                                        <p:tgtEl>
                                          <p:spTgt spid="25"/>
                                        </p:tgtEl>
                                        <p:attrNameLst>
                                          <p:attrName>ppt_w</p:attrName>
                                        </p:attrNameLst>
                                      </p:cBhvr>
                                      <p:tavLst>
                                        <p:tav tm="0" fmla="#ppt_w*sin(2.5*pi*$)">
                                          <p:val>
                                            <p:fltVal val="0"/>
                                          </p:val>
                                        </p:tav>
                                        <p:tav tm="100000">
                                          <p:val>
                                            <p:fltVal val="1"/>
                                          </p:val>
                                        </p:tav>
                                      </p:tavLst>
                                    </p:anim>
                                    <p:anim calcmode="lin" valueType="num">
                                      <p:cBhvr>
                                        <p:cTn id="1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Maps as Graphs</a:t>
            </a:r>
          </a:p>
        </p:txBody>
      </p:sp>
      <p:sp>
        <p:nvSpPr>
          <p:cNvPr id="3" name="Content Placeholder 2"/>
          <p:cNvSpPr>
            <a:spLocks noGrp="1"/>
          </p:cNvSpPr>
          <p:nvPr>
            <p:ph idx="1"/>
          </p:nvPr>
        </p:nvSpPr>
        <p:spPr/>
        <p:txBody>
          <a:bodyPr/>
          <a:lstStyle/>
          <a:p>
            <a:r>
              <a:rPr lang="en-US" dirty="0"/>
              <a:t>How do we represent a map as a graph? What are the vertices and edges?</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pic>
        <p:nvPicPr>
          <p:cNvPr id="6" name="Picture 5"/>
          <p:cNvPicPr>
            <a:picLocks noChangeAspect="1"/>
          </p:cNvPicPr>
          <p:nvPr/>
        </p:nvPicPr>
        <p:blipFill rotWithShape="1">
          <a:blip r:embed="rId2"/>
          <a:srcRect l="30283" t="6667" r="5550" b="5329"/>
          <a:stretch/>
        </p:blipFill>
        <p:spPr>
          <a:xfrm>
            <a:off x="3579381" y="1907822"/>
            <a:ext cx="4617169" cy="3957573"/>
          </a:xfrm>
          <a:prstGeom prst="rect">
            <a:avLst/>
          </a:prstGeom>
        </p:spPr>
      </p:pic>
      <p:sp>
        <p:nvSpPr>
          <p:cNvPr id="7" name="Footer Placeholder 3">
            <a:extLst>
              <a:ext uri="{FF2B5EF4-FFF2-40B4-BE49-F238E27FC236}">
                <a16:creationId xmlns:a16="http://schemas.microsoft.com/office/drawing/2014/main" id="{0FAA4015-19E7-7B4C-9BBC-F1FBF598594F}"/>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673079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40</a:t>
            </a:fld>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6270404" cy="536428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if(u’s </a:t>
                </a:r>
                <a:r>
                  <a:rPr lang="en-US" sz="1400" dirty="0" err="1">
                    <a:latin typeface="Courier New" panose="02070309020205020404" pitchFamily="49" charset="0"/>
                    <a:cs typeface="Courier New" panose="02070309020205020404" pitchFamily="49" charset="0"/>
                  </a:rPr>
                  <a:t>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v’s </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6270404" cy="5364289"/>
              </a:xfrm>
              <a:prstGeom prst="rect">
                <a:avLst/>
              </a:prstGeom>
              <a:blipFill>
                <a:blip r:embed="rId2"/>
                <a:stretch>
                  <a:fillRect l="-20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cxnSp>
        <p:nvCxnSpPr>
          <p:cNvPr id="23" name="Straight Arrow Connector 22">
            <a:extLst>
              <a:ext uri="{FF2B5EF4-FFF2-40B4-BE49-F238E27FC236}">
                <a16:creationId xmlns:a16="http://schemas.microsoft.com/office/drawing/2014/main" id="{B5540F69-065D-3649-B612-17C96A23352A}"/>
              </a:ext>
            </a:extLst>
          </p:cNvPr>
          <p:cNvCxnSpPr>
            <a:cxnSpLocks/>
          </p:cNvCxnSpPr>
          <p:nvPr/>
        </p:nvCxnSpPr>
        <p:spPr>
          <a:xfrm flipH="1">
            <a:off x="5089349" y="347586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F107E-B4AB-1B42-9430-5FDE6853DE96}"/>
              </a:ext>
            </a:extLst>
          </p:cNvPr>
          <p:cNvSpPr txBox="1"/>
          <p:nvPr/>
        </p:nvSpPr>
        <p:spPr>
          <a:xfrm>
            <a:off x="6400408" y="3291198"/>
            <a:ext cx="722377" cy="369332"/>
          </a:xfrm>
          <a:prstGeom prst="rect">
            <a:avLst/>
          </a:prstGeom>
          <a:noFill/>
        </p:spPr>
        <p:txBody>
          <a:bodyPr wrap="none" rtlCol="0">
            <a:spAutoFit/>
          </a:bodyPr>
          <a:lstStyle/>
          <a:p>
            <a:r>
              <a:rPr lang="en-US" dirty="0">
                <a:solidFill>
                  <a:srgbClr val="4C3282"/>
                </a:solidFill>
              </a:rPr>
              <a:t>How?</a:t>
            </a:r>
          </a:p>
        </p:txBody>
      </p:sp>
      <p:cxnSp>
        <p:nvCxnSpPr>
          <p:cNvPr id="26" name="Straight Arrow Connector 25">
            <a:extLst>
              <a:ext uri="{FF2B5EF4-FFF2-40B4-BE49-F238E27FC236}">
                <a16:creationId xmlns:a16="http://schemas.microsoft.com/office/drawing/2014/main" id="{8BED7E39-8343-D345-B720-802429281BB5}"/>
              </a:ext>
            </a:extLst>
          </p:cNvPr>
          <p:cNvCxnSpPr>
            <a:cxnSpLocks/>
          </p:cNvCxnSpPr>
          <p:nvPr/>
        </p:nvCxnSpPr>
        <p:spPr>
          <a:xfrm flipH="1">
            <a:off x="4179068" y="2770458"/>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9C82DC-9F55-2949-9FA6-CB48789A4A23}"/>
              </a:ext>
            </a:extLst>
          </p:cNvPr>
          <p:cNvCxnSpPr>
            <a:cxnSpLocks/>
          </p:cNvCxnSpPr>
          <p:nvPr/>
        </p:nvCxnSpPr>
        <p:spPr>
          <a:xfrm flipH="1">
            <a:off x="3392208" y="624348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 name="5-Point Star 2">
            <a:extLst>
              <a:ext uri="{FF2B5EF4-FFF2-40B4-BE49-F238E27FC236}">
                <a16:creationId xmlns:a16="http://schemas.microsoft.com/office/drawing/2014/main" id="{6D2F2199-D36B-1448-BFE7-55E023089BA3}"/>
              </a:ext>
            </a:extLst>
          </p:cNvPr>
          <p:cNvSpPr/>
          <p:nvPr/>
        </p:nvSpPr>
        <p:spPr>
          <a:xfrm rot="1342342">
            <a:off x="7319641" y="1111605"/>
            <a:ext cx="890953" cy="890953"/>
          </a:xfrm>
          <a:prstGeom prst="star5">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6593-AEBE-224A-BEEB-86E878B5A4E7}"/>
              </a:ext>
            </a:extLst>
          </p:cNvPr>
          <p:cNvSpPr>
            <a:spLocks noGrp="1"/>
          </p:cNvSpPr>
          <p:nvPr>
            <p:ph type="title"/>
          </p:nvPr>
        </p:nvSpPr>
        <p:spPr/>
        <p:txBody>
          <a:bodyPr>
            <a:normAutofit fontScale="90000"/>
          </a:bodyPr>
          <a:lstStyle/>
          <a:p>
            <a:r>
              <a:rPr lang="en-US" dirty="0"/>
              <a:t>What are the high-level differences between using BFS and Dijkstra’s algorithm?</a:t>
            </a:r>
          </a:p>
        </p:txBody>
      </p:sp>
      <p:sp>
        <p:nvSpPr>
          <p:cNvPr id="3" name="Content Placeholder 2">
            <a:extLst>
              <a:ext uri="{FF2B5EF4-FFF2-40B4-BE49-F238E27FC236}">
                <a16:creationId xmlns:a16="http://schemas.microsoft.com/office/drawing/2014/main" id="{7E69C701-DA7C-DF44-801F-C80F3270E2ED}"/>
              </a:ext>
            </a:extLst>
          </p:cNvPr>
          <p:cNvSpPr>
            <a:spLocks noGrp="1"/>
          </p:cNvSpPr>
          <p:nvPr>
            <p:ph idx="1"/>
          </p:nvPr>
        </p:nvSpPr>
        <p:spPr>
          <a:xfrm>
            <a:off x="6168868" y="1428513"/>
            <a:ext cx="6175532" cy="4845504"/>
          </a:xfrm>
          <a:ln>
            <a:solidFill>
              <a:schemeClr val="tx1"/>
            </a:solidFill>
          </a:ln>
        </p:spPr>
        <p:txBody>
          <a:bodyPr>
            <a:normAutofit lnSpcReduction="10000"/>
          </a:bodyPr>
          <a:lstStyle/>
          <a:p>
            <a:pPr>
              <a:spcBef>
                <a:spcPts val="0"/>
              </a:spcBef>
              <a:spcAft>
                <a:spcPts val="0"/>
              </a:spcAft>
            </a:pPr>
            <a:r>
              <a:rPr lang="en-US" sz="1200" dirty="0" err="1">
                <a:latin typeface="Courier New" panose="02070309020205020404" pitchFamily="49" charset="0"/>
                <a:cs typeface="Courier New" panose="02070309020205020404" pitchFamily="49" charset="0"/>
              </a:rPr>
              <a:t>findShortestPathsTree</a:t>
            </a:r>
            <a:r>
              <a:rPr lang="en-US" sz="1200" dirty="0">
                <a:latin typeface="Courier New" panose="02070309020205020404" pitchFamily="49" charset="0"/>
                <a:cs typeface="Courier New" panose="02070309020205020404" pitchFamily="49" charset="0"/>
              </a:rPr>
              <a:t>(G </a:t>
            </a:r>
            <a:r>
              <a:rPr lang="en-US" sz="1200" dirty="0" err="1">
                <a:latin typeface="Courier New" panose="02070309020205020404" pitchFamily="49" charset="0"/>
                <a:cs typeface="Courier New" panose="02070309020205020404" pitchFamily="49" charset="0"/>
              </a:rPr>
              <a:t>weightedGraph</a:t>
            </a:r>
            <a:r>
              <a:rPr lang="en-US" sz="1200" dirty="0">
                <a:latin typeface="Courier New" panose="02070309020205020404" pitchFamily="49" charset="0"/>
                <a:cs typeface="Courier New" panose="02070309020205020404" pitchFamily="49" charset="0"/>
              </a:rPr>
              <a:t>, V start) {</a:t>
            </a:r>
          </a:p>
          <a:p>
            <a:pPr>
              <a:spcBef>
                <a:spcPts val="0"/>
              </a:spcBef>
              <a:spcAft>
                <a:spcPts val="0"/>
              </a:spcAft>
            </a:pPr>
            <a:r>
              <a:rPr lang="en-US" sz="1200" dirty="0">
                <a:latin typeface="Courier New" panose="02070309020205020404" pitchFamily="49" charset="0"/>
                <a:cs typeface="Courier New" panose="02070309020205020404" pitchFamily="49" charset="0"/>
              </a:rPr>
              <a:t>    Map&lt;V, E&gt; </a:t>
            </a:r>
            <a:r>
              <a:rPr lang="en-US" sz="1200" dirty="0" err="1">
                <a:latin typeface="Courier New" panose="02070309020205020404" pitchFamily="49" charset="0"/>
                <a:cs typeface="Courier New" panose="02070309020205020404" pitchFamily="49" charset="0"/>
              </a:rPr>
              <a:t>edgeToV</a:t>
            </a:r>
            <a:r>
              <a:rPr lang="en-US" sz="1200" dirty="0">
                <a:latin typeface="Courier New" panose="02070309020205020404" pitchFamily="49" charset="0"/>
                <a:cs typeface="Courier New" panose="02070309020205020404" pitchFamily="49" charset="0"/>
              </a:rPr>
              <a:t> = empty map</a:t>
            </a:r>
          </a:p>
          <a:p>
            <a:pPr>
              <a:spcBef>
                <a:spcPts val="0"/>
              </a:spcBef>
              <a:spcAft>
                <a:spcPts val="0"/>
              </a:spcAft>
            </a:pPr>
            <a:r>
              <a:rPr lang="en-US" sz="1200" dirty="0">
                <a:latin typeface="Courier New" panose="02070309020205020404" pitchFamily="49" charset="0"/>
                <a:cs typeface="Courier New" panose="02070309020205020404" pitchFamily="49" charset="0"/>
              </a:rPr>
              <a:t>    Map&lt;V, Double&gt; </a:t>
            </a:r>
            <a:r>
              <a:rPr lang="en-US" sz="1200" dirty="0" err="1">
                <a:latin typeface="Courier New" panose="02070309020205020404" pitchFamily="49" charset="0"/>
                <a:cs typeface="Courier New" panose="02070309020205020404" pitchFamily="49" charset="0"/>
              </a:rPr>
              <a:t>distToV</a:t>
            </a:r>
            <a:r>
              <a:rPr lang="en-US" sz="1200" dirty="0">
                <a:latin typeface="Courier New" panose="02070309020205020404" pitchFamily="49" charset="0"/>
                <a:cs typeface="Courier New" panose="02070309020205020404" pitchFamily="49" charset="0"/>
              </a:rPr>
              <a:t> = empty map</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PQ&lt;V&gt; </a:t>
            </a:r>
            <a:r>
              <a:rPr lang="en-US" sz="1200" dirty="0" err="1">
                <a:latin typeface="Courier New" panose="02070309020205020404" pitchFamily="49" charset="0"/>
                <a:cs typeface="Courier New" panose="02070309020205020404" pitchFamily="49" charset="0"/>
              </a:rPr>
              <a:t>orderedPerimeter</a:t>
            </a:r>
            <a:r>
              <a:rPr lang="en-US" sz="1200" dirty="0">
                <a:latin typeface="Courier New" panose="02070309020205020404" pitchFamily="49" charset="0"/>
                <a:cs typeface="Courier New" panose="02070309020205020404" pitchFamily="49" charset="0"/>
              </a:rPr>
              <a:t> = empty </a:t>
            </a:r>
            <a:r>
              <a:rPr lang="en-US" sz="1200" dirty="0" err="1">
                <a:latin typeface="Courier New" panose="02070309020205020404" pitchFamily="49" charset="0"/>
                <a:cs typeface="Courier New" panose="02070309020205020404" pitchFamily="49" charset="0"/>
              </a:rPr>
              <a:t>pq</a:t>
            </a:r>
            <a:endParaRPr lang="en-US" sz="1200" dirty="0">
              <a:latin typeface="Courier New" panose="02070309020205020404" pitchFamily="49" charset="0"/>
              <a:cs typeface="Courier New" panose="02070309020205020404" pitchFamily="49" charset="0"/>
            </a:endParaRP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initialize all </a:t>
            </a:r>
            <a:r>
              <a:rPr lang="en-US" sz="1200" dirty="0" err="1">
                <a:latin typeface="Courier New" panose="02070309020205020404" pitchFamily="49" charset="0"/>
                <a:cs typeface="Courier New" panose="02070309020205020404" pitchFamily="49" charset="0"/>
              </a:rPr>
              <a:t>distTo's</a:t>
            </a:r>
            <a:r>
              <a:rPr lang="en-US" sz="1200" dirty="0">
                <a:latin typeface="Courier New" panose="02070309020205020404" pitchFamily="49" charset="0"/>
                <a:cs typeface="Courier New" panose="02070309020205020404" pitchFamily="49" charset="0"/>
              </a:rPr>
              <a:t> to ∞ so the best paths</a:t>
            </a:r>
          </a:p>
          <a:p>
            <a:pPr>
              <a:spcBef>
                <a:spcPts val="0"/>
              </a:spcBef>
              <a:spcAft>
                <a:spcPts val="0"/>
              </a:spcAft>
            </a:pPr>
            <a:r>
              <a:rPr lang="en-US" sz="1200" dirty="0">
                <a:latin typeface="Courier New" panose="02070309020205020404" pitchFamily="49" charset="0"/>
                <a:cs typeface="Courier New" panose="02070309020205020404" pitchFamily="49" charset="0"/>
              </a:rPr>
              <a:t>    can be updated if any path is found to that vertex</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orderedPerimeter.add</a:t>
            </a:r>
            <a:r>
              <a:rPr lang="en-US" sz="1200" dirty="0">
                <a:latin typeface="Courier New" panose="02070309020205020404" pitchFamily="49" charset="0"/>
                <a:cs typeface="Courier New" panose="02070309020205020404" pitchFamily="49" charset="0"/>
              </a:rPr>
              <a:t>(start, 0);</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distTo.put</a:t>
            </a:r>
            <a:r>
              <a:rPr lang="en-US" sz="1200" dirty="0">
                <a:latin typeface="Courier New" panose="02070309020205020404" pitchFamily="49" charset="0"/>
                <a:cs typeface="Courier New" panose="02070309020205020404" pitchFamily="49" charset="0"/>
              </a:rPr>
              <a:t>(start, 0.0);</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while (!</a:t>
            </a:r>
            <a:r>
              <a:rPr lang="en-US" sz="1200" dirty="0" err="1">
                <a:latin typeface="Courier New" panose="02070309020205020404" pitchFamily="49" charset="0"/>
                <a:cs typeface="Courier New" panose="02070309020205020404" pitchFamily="49" charset="0"/>
              </a:rPr>
              <a:t>orderedPerimeter.isEmpty</a:t>
            </a: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V from = </a:t>
            </a:r>
            <a:r>
              <a:rPr lang="en-US" sz="1200" dirty="0" err="1">
                <a:latin typeface="Courier New" panose="02070309020205020404" pitchFamily="49" charset="0"/>
                <a:cs typeface="Courier New" panose="02070309020205020404" pitchFamily="49" charset="0"/>
              </a:rPr>
              <a:t>orderedPerimeter.removeMin</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for (E e : </a:t>
            </a:r>
            <a:r>
              <a:rPr lang="en-US" sz="1200" dirty="0" err="1">
                <a:latin typeface="Courier New" panose="02070309020205020404" pitchFamily="49" charset="0"/>
                <a:cs typeface="Courier New" panose="02070309020205020404" pitchFamily="49" charset="0"/>
              </a:rPr>
              <a:t>weightedGraph.outgoingEdgesFrom</a:t>
            </a:r>
            <a:r>
              <a:rPr lang="en-US" sz="1200" dirty="0">
                <a:latin typeface="Courier New" panose="02070309020205020404" pitchFamily="49" charset="0"/>
                <a:cs typeface="Courier New" panose="02070309020205020404" pitchFamily="49" charset="0"/>
              </a:rPr>
              <a:t>(from)) {</a:t>
            </a:r>
          </a:p>
          <a:p>
            <a:pPr>
              <a:spcBef>
                <a:spcPts val="0"/>
              </a:spcBef>
              <a:spcAft>
                <a:spcPts val="0"/>
              </a:spcAft>
            </a:pPr>
            <a:r>
              <a:rPr lang="en-US" sz="1200" dirty="0">
                <a:latin typeface="Courier New" panose="02070309020205020404" pitchFamily="49" charset="0"/>
                <a:cs typeface="Courier New" panose="02070309020205020404" pitchFamily="49" charset="0"/>
              </a:rPr>
              <a:t>            V to = </a:t>
            </a:r>
            <a:r>
              <a:rPr lang="en-US" sz="1200" dirty="0" err="1">
                <a:latin typeface="Courier New" panose="02070309020205020404" pitchFamily="49" charset="0"/>
                <a:cs typeface="Courier New" panose="02070309020205020404" pitchFamily="49" charset="0"/>
              </a:rPr>
              <a:t>e.to</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double </a:t>
            </a:r>
            <a:r>
              <a:rPr lang="en-US" sz="1200" dirty="0" err="1">
                <a:latin typeface="Courier New" panose="02070309020205020404" pitchFamily="49" charset="0"/>
                <a:cs typeface="Courier New" panose="02070309020205020404" pitchFamily="49" charset="0"/>
              </a:rPr>
              <a:t>oldDist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distTo.get</a:t>
            </a:r>
            <a:r>
              <a:rPr lang="en-US" sz="1200" dirty="0">
                <a:latin typeface="Courier New" panose="02070309020205020404" pitchFamily="49" charset="0"/>
                <a:cs typeface="Courier New" panose="02070309020205020404" pitchFamily="49" charset="0"/>
              </a:rPr>
              <a:t>(to);</a:t>
            </a:r>
          </a:p>
          <a:p>
            <a:pPr>
              <a:spcBef>
                <a:spcPts val="0"/>
              </a:spcBef>
              <a:spcAft>
                <a:spcPts val="0"/>
              </a:spcAft>
            </a:pPr>
            <a:r>
              <a:rPr lang="en-US" sz="1200" dirty="0">
                <a:latin typeface="Courier New" panose="02070309020205020404" pitchFamily="49" charset="0"/>
                <a:cs typeface="Courier New" panose="02070309020205020404" pitchFamily="49" charset="0"/>
              </a:rPr>
              <a:t>            double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distTo.get</a:t>
            </a:r>
            <a:r>
              <a:rPr lang="en-US" sz="1200" dirty="0">
                <a:latin typeface="Courier New" panose="02070309020205020404" pitchFamily="49" charset="0"/>
                <a:cs typeface="Courier New" panose="02070309020205020404" pitchFamily="49" charset="0"/>
              </a:rPr>
              <a:t>(from) + </a:t>
            </a:r>
            <a:r>
              <a:rPr lang="en-US" sz="1200" dirty="0" err="1">
                <a:latin typeface="Courier New" panose="02070309020205020404" pitchFamily="49" charset="0"/>
                <a:cs typeface="Courier New" panose="02070309020205020404" pitchFamily="49" charset="0"/>
              </a:rPr>
              <a:t>e.weight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oldDist</a:t>
            </a: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edgeToV.put</a:t>
            </a:r>
            <a:r>
              <a:rPr lang="en-US" sz="1200" dirty="0">
                <a:latin typeface="Courier New" panose="02070309020205020404" pitchFamily="49" charset="0"/>
                <a:cs typeface="Courier New" panose="02070309020205020404" pitchFamily="49" charset="0"/>
              </a:rPr>
              <a:t>(to, e);</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distToV.put</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pq</a:t>
            </a:r>
            <a:r>
              <a:rPr lang="en-US" sz="1200" dirty="0">
                <a:latin typeface="Courier New" panose="02070309020205020404" pitchFamily="49" charset="0"/>
                <a:cs typeface="Courier New" panose="02070309020205020404" pitchFamily="49" charset="0"/>
              </a:rPr>
              <a:t> contain to)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orderedPerimeter.changePriority</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 else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orderedPerimeter.add</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548A93DE-C215-CD45-87F0-3EEA1CF313F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FCC5B3F-4596-ED45-86B6-429DA041EFEA}"/>
              </a:ext>
            </a:extLst>
          </p:cNvPr>
          <p:cNvSpPr>
            <a:spLocks noGrp="1"/>
          </p:cNvSpPr>
          <p:nvPr>
            <p:ph type="sldNum" sz="quarter" idx="12"/>
          </p:nvPr>
        </p:nvSpPr>
        <p:spPr/>
        <p:txBody>
          <a:bodyPr/>
          <a:lstStyle/>
          <a:p>
            <a:fld id="{659665DE-58FC-41F4-AC58-2C90A5E00527}" type="slidenum">
              <a:rPr lang="en-US" smtClean="0"/>
              <a:t>41</a:t>
            </a:fld>
            <a:endParaRPr lang="en-US"/>
          </a:p>
        </p:txBody>
      </p:sp>
      <p:sp>
        <p:nvSpPr>
          <p:cNvPr id="6" name="Content Placeholder 2">
            <a:extLst>
              <a:ext uri="{FF2B5EF4-FFF2-40B4-BE49-F238E27FC236}">
                <a16:creationId xmlns:a16="http://schemas.microsoft.com/office/drawing/2014/main" id="{4ACB5F9A-EC72-A241-AD69-4542521FE308}"/>
              </a:ext>
            </a:extLst>
          </p:cNvPr>
          <p:cNvSpPr txBox="1">
            <a:spLocks/>
          </p:cNvSpPr>
          <p:nvPr/>
        </p:nvSpPr>
        <p:spPr>
          <a:xfrm>
            <a:off x="194541" y="1428513"/>
            <a:ext cx="5901459" cy="4845504"/>
          </a:xfrm>
          <a:prstGeom prst="rect">
            <a:avLst/>
          </a:prstGeom>
          <a:ln>
            <a:solidFill>
              <a:schemeClr val="tx1"/>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spcAft>
                <a:spcPts val="0"/>
              </a:spcAft>
              <a:buFont typeface="Tw Cen MT" panose="020B0602020104020603" pitchFamily="34" charset="0"/>
              <a:buNone/>
            </a:pPr>
            <a:r>
              <a:rPr lang="en-US" sz="1200" dirty="0" err="1">
                <a:latin typeface="Courier New" panose="02070309020205020404" pitchFamily="49" charset="0"/>
                <a:cs typeface="Courier New" panose="02070309020205020404" pitchFamily="49" charset="0"/>
              </a:rPr>
              <a:t>findShortestPathsTree</a:t>
            </a:r>
            <a:r>
              <a:rPr lang="en-US" sz="1200" dirty="0">
                <a:latin typeface="Courier New" panose="02070309020205020404" pitchFamily="49" charset="0"/>
                <a:cs typeface="Courier New" panose="02070309020205020404" pitchFamily="49" charset="0"/>
              </a:rPr>
              <a:t>(G </a:t>
            </a:r>
            <a:r>
              <a:rPr lang="en-US" sz="1200" dirty="0" err="1">
                <a:latin typeface="Courier New" panose="02070309020205020404" pitchFamily="49" charset="0"/>
                <a:cs typeface="Courier New" panose="02070309020205020404" pitchFamily="49" charset="0"/>
              </a:rPr>
              <a:t>unweightedGraph</a:t>
            </a:r>
            <a:r>
              <a:rPr lang="en-US" sz="1200" dirty="0">
                <a:latin typeface="Courier New" panose="02070309020205020404" pitchFamily="49" charset="0"/>
                <a:cs typeface="Courier New" panose="02070309020205020404" pitchFamily="49" charset="0"/>
              </a:rPr>
              <a:t>, V start) {</a:t>
            </a:r>
          </a:p>
          <a:p>
            <a:pPr marL="0" indent="0">
              <a:spcBef>
                <a:spcPts val="0"/>
              </a:spcBef>
              <a:spcAft>
                <a:spcPts val="0"/>
              </a:spcAft>
              <a:buFont typeface="Tw Cen MT" panose="020B0602020104020603" pitchFamily="34" charset="0"/>
              <a:buNone/>
            </a:pPr>
            <a:r>
              <a:rPr lang="en-US" sz="1200" dirty="0">
                <a:latin typeface="Courier New" panose="02070309020205020404" pitchFamily="49" charset="0"/>
                <a:cs typeface="Courier New" panose="02070309020205020404" pitchFamily="49" charset="0"/>
              </a:rPr>
              <a:t>     Map&lt;V, E&gt; </a:t>
            </a:r>
            <a:r>
              <a:rPr lang="en-US" sz="1200" dirty="0" err="1">
                <a:latin typeface="Courier New" panose="02070309020205020404" pitchFamily="49" charset="0"/>
                <a:cs typeface="Courier New" panose="02070309020205020404" pitchFamily="49" charset="0"/>
              </a:rPr>
              <a:t>edgeToV</a:t>
            </a:r>
            <a:r>
              <a:rPr lang="en-US" sz="1200" dirty="0">
                <a:latin typeface="Courier New" panose="02070309020205020404" pitchFamily="49" charset="0"/>
                <a:cs typeface="Courier New" panose="02070309020205020404" pitchFamily="49" charset="0"/>
              </a:rPr>
              <a:t> = empty map</a:t>
            </a:r>
          </a:p>
          <a:p>
            <a:pPr marL="0" indent="0">
              <a:spcBef>
                <a:spcPts val="0"/>
              </a:spcBef>
              <a:spcAft>
                <a:spcPts val="0"/>
              </a:spcAft>
              <a:buNone/>
            </a:pPr>
            <a:r>
              <a:rPr lang="en-US" sz="1200" dirty="0">
                <a:latin typeface="Courier New" panose="02070309020205020404" pitchFamily="49" charset="0"/>
                <a:cs typeface="Courier New" panose="02070309020205020404" pitchFamily="49" charset="0"/>
              </a:rPr>
              <a:t>     Map&lt;V, Double&gt; </a:t>
            </a:r>
            <a:r>
              <a:rPr lang="en-US" sz="1200" dirty="0" err="1">
                <a:latin typeface="Courier New" panose="02070309020205020404" pitchFamily="49" charset="0"/>
                <a:cs typeface="Courier New" panose="02070309020205020404" pitchFamily="49" charset="0"/>
              </a:rPr>
              <a:t>distToV</a:t>
            </a:r>
            <a:r>
              <a:rPr lang="en-US" sz="1200"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Queue&lt;V&gt; perimeter = empty queue</a:t>
            </a:r>
          </a:p>
          <a:p>
            <a:pPr marL="0" indent="0">
              <a:spcBef>
                <a:spcPts val="0"/>
              </a:spcBef>
              <a:spcAft>
                <a:spcPts val="0"/>
              </a:spcAft>
              <a:buFont typeface="Tw Cen MT" panose="020B0602020104020603" pitchFamily="34" charset="0"/>
              <a:buNone/>
            </a:pPr>
            <a:r>
              <a:rPr lang="en-US" sz="1200" dirty="0">
                <a:latin typeface="Courier New" panose="02070309020205020404" pitchFamily="49" charset="0"/>
                <a:cs typeface="Courier New" panose="02070309020205020404" pitchFamily="49" charset="0"/>
              </a:rPr>
              <a:t>     Set&lt;V&gt; discovered = empty set</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perimeter.add</a:t>
            </a:r>
            <a:r>
              <a:rPr lang="en-US" sz="1200" dirty="0">
                <a:latin typeface="Courier New" panose="02070309020205020404" pitchFamily="49" charset="0"/>
                <a:cs typeface="Courier New" panose="02070309020205020404" pitchFamily="49" charset="0"/>
              </a:rPr>
              <a:t>(start);</a:t>
            </a:r>
          </a:p>
          <a:p>
            <a:pPr marL="0" indent="0">
              <a:spcBef>
                <a:spcPts val="0"/>
              </a:spcBef>
              <a:spcAft>
                <a:spcPts val="0"/>
              </a:spcAft>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distTo.put</a:t>
            </a:r>
            <a:r>
              <a:rPr lang="en-US" sz="1200" dirty="0">
                <a:latin typeface="Courier New" panose="02070309020205020404" pitchFamily="49" charset="0"/>
                <a:cs typeface="Courier New" panose="02070309020205020404" pitchFamily="49" charset="0"/>
              </a:rPr>
              <a:t>(start, 0.0);</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while (!</a:t>
            </a:r>
            <a:r>
              <a:rPr lang="en-US" sz="1200" dirty="0" err="1">
                <a:latin typeface="Courier New" panose="02070309020205020404" pitchFamily="49" charset="0"/>
                <a:cs typeface="Courier New" panose="02070309020205020404" pitchFamily="49" charset="0"/>
              </a:rPr>
              <a:t>perimeter.isEmpty</a:t>
            </a: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V from = </a:t>
            </a:r>
            <a:r>
              <a:rPr lang="en-US" sz="1200" dirty="0" err="1">
                <a:latin typeface="Courier New" panose="02070309020205020404" pitchFamily="49" charset="0"/>
                <a:cs typeface="Courier New" panose="02070309020205020404" pitchFamily="49" charset="0"/>
              </a:rPr>
              <a:t>perimeter.remove</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for (E e : </a:t>
            </a:r>
            <a:r>
              <a:rPr lang="en-US" sz="1200" dirty="0" err="1">
                <a:latin typeface="Courier New" panose="02070309020205020404" pitchFamily="49" charset="0"/>
                <a:cs typeface="Courier New" panose="02070309020205020404" pitchFamily="49" charset="0"/>
              </a:rPr>
              <a:t>unweightedGraph.outgoingEdgesFrom</a:t>
            </a:r>
            <a:r>
              <a:rPr lang="en-US" sz="1200" dirty="0">
                <a:latin typeface="Courier New" panose="02070309020205020404" pitchFamily="49" charset="0"/>
                <a:cs typeface="Courier New" panose="02070309020205020404" pitchFamily="49" charset="0"/>
              </a:rPr>
              <a:t>(from)) {</a:t>
            </a:r>
          </a:p>
          <a:p>
            <a:pPr>
              <a:spcBef>
                <a:spcPts val="0"/>
              </a:spcBef>
              <a:spcAft>
                <a:spcPts val="0"/>
              </a:spcAft>
            </a:pPr>
            <a:r>
              <a:rPr lang="en-US" sz="1200" dirty="0">
                <a:latin typeface="Courier New" panose="02070309020205020404" pitchFamily="49" charset="0"/>
                <a:cs typeface="Courier New" panose="02070309020205020404" pitchFamily="49" charset="0"/>
              </a:rPr>
              <a:t>            V to = </a:t>
            </a:r>
            <a:r>
              <a:rPr lang="en-US" sz="1200" dirty="0" err="1">
                <a:latin typeface="Courier New" panose="02070309020205020404" pitchFamily="49" charset="0"/>
                <a:cs typeface="Courier New" panose="02070309020205020404" pitchFamily="49" charset="0"/>
              </a:rPr>
              <a:t>e.to</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discovered.contains</a:t>
            </a:r>
            <a:r>
              <a:rPr lang="en-US" sz="1200" dirty="0">
                <a:latin typeface="Courier New" panose="02070309020205020404" pitchFamily="49" charset="0"/>
                <a:cs typeface="Courier New" panose="02070309020205020404" pitchFamily="49" charset="0"/>
              </a:rPr>
              <a:t>(to))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edgeTo.put</a:t>
            </a:r>
            <a:r>
              <a:rPr lang="en-US" sz="1200" dirty="0">
                <a:latin typeface="Courier New" panose="02070309020205020404" pitchFamily="49" charset="0"/>
                <a:cs typeface="Courier New" panose="02070309020205020404" pitchFamily="49" charset="0"/>
              </a:rPr>
              <a:t>(to, e);</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distTo.put</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distTo</a:t>
            </a:r>
            <a:r>
              <a:rPr lang="en-US" sz="1200" dirty="0">
                <a:latin typeface="Courier New" panose="02070309020205020404" pitchFamily="49" charset="0"/>
                <a:cs typeface="Courier New" panose="02070309020205020404" pitchFamily="49" charset="0"/>
              </a:rPr>
              <a:t>(from) + 1);</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perimeter.add</a:t>
            </a:r>
            <a:r>
              <a:rPr lang="en-US" sz="1200" dirty="0">
                <a:latin typeface="Courier New" panose="02070309020205020404" pitchFamily="49" charset="0"/>
                <a:cs typeface="Courier New" panose="02070309020205020404" pitchFamily="49" charset="0"/>
              </a:rPr>
              <a:t>(to);</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discovered.add</a:t>
            </a:r>
            <a:r>
              <a:rPr lang="en-US" sz="1200" dirty="0">
                <a:latin typeface="Courier New" panose="02070309020205020404" pitchFamily="49" charset="0"/>
                <a:cs typeface="Courier New" panose="02070309020205020404" pitchFamily="49" charset="0"/>
              </a:rPr>
              <a:t>(to)</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  </a:t>
            </a:r>
          </a:p>
          <a:p>
            <a:pPr>
              <a:spcBef>
                <a:spcPts val="0"/>
              </a:spcBef>
              <a:spcAft>
                <a:spcPts val="0"/>
              </a:spcAft>
            </a:pPr>
            <a:r>
              <a:rPr lang="en-US"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2814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6593-AEBE-224A-BEEB-86E878B5A4E7}"/>
              </a:ext>
            </a:extLst>
          </p:cNvPr>
          <p:cNvSpPr>
            <a:spLocks noGrp="1"/>
          </p:cNvSpPr>
          <p:nvPr>
            <p:ph type="title"/>
          </p:nvPr>
        </p:nvSpPr>
        <p:spPr/>
        <p:txBody>
          <a:bodyPr>
            <a:normAutofit fontScale="90000"/>
          </a:bodyPr>
          <a:lstStyle/>
          <a:p>
            <a:r>
              <a:rPr lang="en-US" dirty="0"/>
              <a:t>What are the high-level differences between using BFS and Dijkstra’s algorithm?</a:t>
            </a:r>
          </a:p>
        </p:txBody>
      </p:sp>
      <p:sp>
        <p:nvSpPr>
          <p:cNvPr id="4" name="Footer Placeholder 3">
            <a:extLst>
              <a:ext uri="{FF2B5EF4-FFF2-40B4-BE49-F238E27FC236}">
                <a16:creationId xmlns:a16="http://schemas.microsoft.com/office/drawing/2014/main" id="{548A93DE-C215-CD45-87F0-3EEA1CF313F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FCC5B3F-4596-ED45-86B6-429DA041EFEA}"/>
              </a:ext>
            </a:extLst>
          </p:cNvPr>
          <p:cNvSpPr>
            <a:spLocks noGrp="1"/>
          </p:cNvSpPr>
          <p:nvPr>
            <p:ph type="sldNum" sz="quarter" idx="12"/>
          </p:nvPr>
        </p:nvSpPr>
        <p:spPr/>
        <p:txBody>
          <a:bodyPr/>
          <a:lstStyle/>
          <a:p>
            <a:fld id="{659665DE-58FC-41F4-AC58-2C90A5E00527}" type="slidenum">
              <a:rPr lang="en-US" smtClean="0"/>
              <a:t>42</a:t>
            </a:fld>
            <a:endParaRPr lang="en-US"/>
          </a:p>
        </p:txBody>
      </p:sp>
      <p:sp>
        <p:nvSpPr>
          <p:cNvPr id="8" name="Content Placeholder 7">
            <a:extLst>
              <a:ext uri="{FF2B5EF4-FFF2-40B4-BE49-F238E27FC236}">
                <a16:creationId xmlns:a16="http://schemas.microsoft.com/office/drawing/2014/main" id="{63A6F58C-7734-4642-8C27-3DD09B95DC8A}"/>
              </a:ext>
            </a:extLst>
          </p:cNvPr>
          <p:cNvSpPr>
            <a:spLocks noGrp="1"/>
          </p:cNvSpPr>
          <p:nvPr>
            <p:ph idx="1"/>
          </p:nvPr>
        </p:nvSpPr>
        <p:spPr/>
        <p:txBody>
          <a:bodyPr/>
          <a:lstStyle/>
          <a:p>
            <a:r>
              <a:rPr lang="en-US" dirty="0"/>
              <a:t>BFS iterates in level order, ordering in-between levels is not important by default. So BFS uses a Queue as it’s internal data structure to keep track of the ordering.</a:t>
            </a:r>
          </a:p>
          <a:p>
            <a:r>
              <a:rPr lang="en-US" dirty="0"/>
              <a:t>Dijkstra’s iterates in priority order, prioritizing processing nodes with the next smallest estimated distance (so that we get that guarantee that we’re looking at correct information). So Dijkstra’s uses a </a:t>
            </a:r>
            <a:r>
              <a:rPr lang="en-US" dirty="0" err="1"/>
              <a:t>PriorityQueue</a:t>
            </a:r>
            <a:r>
              <a:rPr lang="en-US" dirty="0"/>
              <a:t> as it’s internal data structure to keep track of the ordering.</a:t>
            </a:r>
          </a:p>
          <a:p>
            <a:pPr marL="0" indent="0">
              <a:buNone/>
            </a:pPr>
            <a:endParaRPr lang="en-US" dirty="0"/>
          </a:p>
          <a:p>
            <a:pPr marL="0" indent="0">
              <a:buNone/>
            </a:pPr>
            <a:r>
              <a:rPr lang="en-US" dirty="0"/>
              <a:t>Overall they’re really similar and Dijkstra’s just has a few more steps than BFS, so if you’re confused, start with understanding BFS shortest paths and then after you feel comfortable with that, tackle practicing / understanding </a:t>
            </a:r>
            <a:r>
              <a:rPr lang="en-US" dirty="0" err="1"/>
              <a:t>Dijktra’s</a:t>
            </a:r>
            <a:r>
              <a:rPr lang="en-US" dirty="0"/>
              <a:t>.</a:t>
            </a:r>
          </a:p>
          <a:p>
            <a:endParaRPr lang="en-US" dirty="0"/>
          </a:p>
        </p:txBody>
      </p:sp>
    </p:spTree>
    <p:extLst>
      <p:ext uri="{BB962C8B-B14F-4D97-AF65-F5344CB8AC3E}">
        <p14:creationId xmlns:p14="http://schemas.microsoft.com/office/powerpoint/2010/main" val="671411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A1B2-2FFB-6241-9546-8D5276823050}"/>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27577792-2EF0-774B-9642-2DD40A381321}"/>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8B06A0AF-004B-F94F-814E-4630D7FB0383}"/>
              </a:ext>
            </a:extLst>
          </p:cNvPr>
          <p:cNvSpPr>
            <a:spLocks noGrp="1"/>
          </p:cNvSpPr>
          <p:nvPr>
            <p:ph type="sldNum" sz="quarter" idx="12"/>
          </p:nvPr>
        </p:nvSpPr>
        <p:spPr/>
        <p:txBody>
          <a:bodyPr/>
          <a:lstStyle/>
          <a:p>
            <a:fld id="{659665DE-58FC-41F4-AC58-2C90A5E00527}" type="slidenum">
              <a:rPr lang="en-US" smtClean="0"/>
              <a:pPr/>
              <a:t>43</a:t>
            </a:fld>
            <a:endParaRPr lang="en-US"/>
          </a:p>
        </p:txBody>
      </p:sp>
      <p:sp>
        <p:nvSpPr>
          <p:cNvPr id="5" name="Text Placeholder 4">
            <a:extLst>
              <a:ext uri="{FF2B5EF4-FFF2-40B4-BE49-F238E27FC236}">
                <a16:creationId xmlns:a16="http://schemas.microsoft.com/office/drawing/2014/main" id="{C43FF76F-FC05-6947-9765-6F9C4629F5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0390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3B81-7344-8A4A-B9CC-C09838CD3DDA}"/>
              </a:ext>
            </a:extLst>
          </p:cNvPr>
          <p:cNvSpPr>
            <a:spLocks noGrp="1"/>
          </p:cNvSpPr>
          <p:nvPr>
            <p:ph type="title"/>
          </p:nvPr>
        </p:nvSpPr>
        <p:spPr/>
        <p:txBody>
          <a:bodyPr/>
          <a:lstStyle/>
          <a:p>
            <a:r>
              <a:rPr lang="en-US" dirty="0"/>
              <a:t>BFS/DFS runtime</a:t>
            </a:r>
          </a:p>
        </p:txBody>
      </p:sp>
      <p:sp>
        <p:nvSpPr>
          <p:cNvPr id="3" name="Content Placeholder 2">
            <a:extLst>
              <a:ext uri="{FF2B5EF4-FFF2-40B4-BE49-F238E27FC236}">
                <a16:creationId xmlns:a16="http://schemas.microsoft.com/office/drawing/2014/main" id="{4FAD2D41-9767-BC45-8A62-B9BC065CD973}"/>
              </a:ext>
            </a:extLst>
          </p:cNvPr>
          <p:cNvSpPr>
            <a:spLocks noGrp="1"/>
          </p:cNvSpPr>
          <p:nvPr>
            <p:ph idx="1"/>
          </p:nvPr>
        </p:nvSpPr>
        <p:spPr>
          <a:xfrm>
            <a:off x="6413934" y="1463857"/>
            <a:ext cx="5348563" cy="4845504"/>
          </a:xfrm>
        </p:spPr>
        <p:txBody>
          <a:bodyPr>
            <a:normAutofit fontScale="70000" lnSpcReduction="20000"/>
          </a:bodyPr>
          <a:lstStyle/>
          <a:p>
            <a:r>
              <a:rPr lang="en-US" dirty="0"/>
              <a:t>All of the data structure operations (remove, add, contains) are all constant runtime and so are getting values out of the graph (neighbors, distance, etc.).</a:t>
            </a:r>
          </a:p>
          <a:p>
            <a:r>
              <a:rPr lang="en-US" dirty="0"/>
              <a:t>So the main runtime is going to come from just how much we’re looping / how many things we’re looking at.  Since we know that we could loop through all vertices, we know it’s going to take at least n time (where n is the number of nodes) </a:t>
            </a:r>
          </a:p>
          <a:p>
            <a:r>
              <a:rPr lang="en-US" dirty="0"/>
              <a:t>And for each of those vertices, we loop through all of it’s edges. Caution: m represents the number of edges in the whole graph, so we can’t just use n * m for our runtime, because each vertex only looks at its own neighbors, not the entire edge list for the whole graph.</a:t>
            </a:r>
          </a:p>
          <a:p>
            <a:pPr marL="0" indent="0">
              <a:buNone/>
            </a:pPr>
            <a:r>
              <a:rPr lang="en-US" dirty="0"/>
              <a:t>  It turns out the way to model this standard traversal is n + m runtime (in the worst case if the whole graph is actually explored). This is because we look at every vertex once and we actually look at every unique edge twice (from the perspectives of the 2 different vertices attached to the edge).</a:t>
            </a:r>
          </a:p>
          <a:p>
            <a:pPr marL="0" indent="0">
              <a:buNone/>
            </a:pPr>
            <a:r>
              <a:rPr lang="en-US" dirty="0"/>
              <a:t>Another way to think about this is that the inner for each loop actually runs in m/n time, where m/n represents the average number of edges per node.  If you multiply this happening actually n times, then you get that the code inside the inner for loop runs m times. (And the code inside the while loop and outside of the for loop like the </a:t>
            </a:r>
            <a:r>
              <a:rPr lang="en-US" dirty="0" err="1"/>
              <a:t>Queue.remove</a:t>
            </a:r>
            <a:r>
              <a:rPr lang="en-US" dirty="0"/>
              <a:t> runs n times).  </a:t>
            </a:r>
          </a:p>
        </p:txBody>
      </p:sp>
      <p:sp>
        <p:nvSpPr>
          <p:cNvPr id="4" name="Footer Placeholder 3">
            <a:extLst>
              <a:ext uri="{FF2B5EF4-FFF2-40B4-BE49-F238E27FC236}">
                <a16:creationId xmlns:a16="http://schemas.microsoft.com/office/drawing/2014/main" id="{1C9E90B5-F80D-4348-ADB4-4834DFD4C50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F8A6D93-7704-E444-8854-0B2BC8E3EDEA}"/>
              </a:ext>
            </a:extLst>
          </p:cNvPr>
          <p:cNvSpPr>
            <a:spLocks noGrp="1"/>
          </p:cNvSpPr>
          <p:nvPr>
            <p:ph type="sldNum" sz="quarter" idx="12"/>
          </p:nvPr>
        </p:nvSpPr>
        <p:spPr/>
        <p:txBody>
          <a:bodyPr/>
          <a:lstStyle/>
          <a:p>
            <a:fld id="{659665DE-58FC-41F4-AC58-2C90A5E00527}" type="slidenum">
              <a:rPr lang="en-US" smtClean="0"/>
              <a:t>44</a:t>
            </a:fld>
            <a:endParaRPr lang="en-US"/>
          </a:p>
        </p:txBody>
      </p:sp>
      <p:sp>
        <p:nvSpPr>
          <p:cNvPr id="6" name="TextBox 5">
            <a:extLst>
              <a:ext uri="{FF2B5EF4-FFF2-40B4-BE49-F238E27FC236}">
                <a16:creationId xmlns:a16="http://schemas.microsoft.com/office/drawing/2014/main" id="{69549A37-BCB9-7647-BD26-884B7A387BB1}"/>
              </a:ext>
            </a:extLst>
          </p:cNvPr>
          <p:cNvSpPr txBox="1"/>
          <p:nvPr/>
        </p:nvSpPr>
        <p:spPr>
          <a:xfrm>
            <a:off x="0" y="1489609"/>
            <a:ext cx="6413935" cy="4444294"/>
          </a:xfrm>
          <a:prstGeom prst="rect">
            <a:avLst/>
          </a:prstGeom>
          <a:noFill/>
          <a:ln>
            <a:solidFill>
              <a:schemeClr val="tx1"/>
            </a:solidFill>
          </a:ln>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to’s</a:t>
            </a:r>
            <a:r>
              <a:rPr lang="en-US" sz="1400" dirty="0">
                <a:latin typeface="Courier New" panose="02070309020205020404" pitchFamily="49" charset="0"/>
                <a:cs typeface="Courier New" panose="02070309020205020404" pitchFamily="49" charset="0"/>
              </a:rPr>
              <a:t> distance = </a:t>
            </a:r>
            <a:r>
              <a:rPr lang="en-US" sz="1400" dirty="0" err="1">
                <a:latin typeface="Courier New" panose="02070309020205020404" pitchFamily="49" charset="0"/>
                <a:cs typeface="Courier New" panose="02070309020205020404" pitchFamily="49" charset="0"/>
              </a:rPr>
              <a:t>from.distance</a:t>
            </a:r>
            <a:r>
              <a:rPr lang="en-US" sz="1400"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predecessorEdge</a:t>
            </a:r>
            <a:r>
              <a:rPr lang="en-US" sz="1400"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Tree>
    <p:extLst>
      <p:ext uri="{BB962C8B-B14F-4D97-AF65-F5344CB8AC3E}">
        <p14:creationId xmlns:p14="http://schemas.microsoft.com/office/powerpoint/2010/main" val="3860098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45</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E0B6F6-49F4-6446-B653-9C6F05848620}"/>
                  </a:ext>
                </a:extLst>
              </p:cNvPr>
              <p:cNvSpPr txBox="1"/>
              <p:nvPr/>
            </p:nvSpPr>
            <p:spPr>
              <a:xfrm>
                <a:off x="8439905" y="3057548"/>
                <a:ext cx="3468967" cy="3416320"/>
              </a:xfrm>
              <a:prstGeom prst="rect">
                <a:avLst/>
              </a:prstGeom>
              <a:noFill/>
              <a:ln w="19050">
                <a:solidFill>
                  <a:schemeClr val="accent2"/>
                </a:solidFill>
              </a:ln>
            </p:spPr>
            <p:txBody>
              <a:bodyPr wrap="square" rtlCol="0">
                <a:spAutoFit/>
              </a:bodyPr>
              <a:lstStyle/>
              <a:p>
                <a:r>
                  <a:rPr lang="en-US" dirty="0"/>
                  <a:t>This actually doesn’t run </a:t>
                </a:r>
                <a14:m>
                  <m:oMath xmlns:m="http://schemas.openxmlformats.org/officeDocument/2006/math">
                    <m:r>
                      <a:rPr lang="en-US" b="0" i="1" dirty="0" smtClean="0">
                        <a:latin typeface="Cambria Math" panose="02040503050406030204" pitchFamily="18" charset="0"/>
                      </a:rPr>
                      <m:t>𝑚</m:t>
                    </m:r>
                  </m:oMath>
                </a14:m>
                <a:r>
                  <a:rPr lang="en-US" dirty="0"/>
                  <a:t> times for every iteration of the outer loop. It actually will run </a:t>
                </a:r>
                <a14:m>
                  <m:oMath xmlns:m="http://schemas.openxmlformats.org/officeDocument/2006/math">
                    <m:r>
                      <a:rPr lang="en-US" b="0" i="1" smtClean="0">
                        <a:latin typeface="Cambria Math" panose="02040503050406030204" pitchFamily="18" charset="0"/>
                      </a:rPr>
                      <m:t>𝑚</m:t>
                    </m:r>
                  </m:oMath>
                </a14:m>
                <a:r>
                  <a:rPr lang="en-US" dirty="0"/>
                  <a:t> times in total; if every vertex is only removed from the priority queue (processed) once, then we examine each edge once. Each line inside this foreach gets multiplied by a single E instead of E * V.</a:t>
                </a:r>
              </a:p>
              <a:p>
                <a:r>
                  <a:rPr lang="en-US" b="1" dirty="0">
                    <a:solidFill>
                      <a:srgbClr val="4C3282"/>
                    </a:solidFill>
                  </a:rPr>
                  <a:t>Tight O Bound = O(n log n + m log n)</a:t>
                </a:r>
              </a:p>
            </p:txBody>
          </p:sp>
        </mc:Choice>
        <mc:Fallback xmlns="">
          <p:sp>
            <p:nvSpPr>
              <p:cNvPr id="11" name="TextBox 10">
                <a:extLst>
                  <a:ext uri="{FF2B5EF4-FFF2-40B4-BE49-F238E27FC236}">
                    <a16:creationId xmlns:a16="http://schemas.microsoft.com/office/drawing/2014/main" id="{E7E0B6F6-49F4-6446-B653-9C6F05848620}"/>
                  </a:ext>
                </a:extLst>
              </p:cNvPr>
              <p:cNvSpPr txBox="1">
                <a:spLocks noRot="1" noChangeAspect="1" noMove="1" noResize="1" noEditPoints="1" noAdjustHandles="1" noChangeArrowheads="1" noChangeShapeType="1" noTextEdit="1"/>
              </p:cNvSpPr>
              <p:nvPr/>
            </p:nvSpPr>
            <p:spPr>
              <a:xfrm>
                <a:off x="8439905" y="3057548"/>
                <a:ext cx="3468967" cy="3416320"/>
              </a:xfrm>
              <a:prstGeom prst="rect">
                <a:avLst/>
              </a:prstGeom>
              <a:blipFill>
                <a:blip r:embed="rId2"/>
                <a:stretch>
                  <a:fillRect l="-1222" t="-710" r="-2792" b="-1776"/>
                </a:stretch>
              </a:blipFill>
              <a:ln w="19050">
                <a:solidFill>
                  <a:schemeClr val="accent2"/>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63916B4-FA1E-DC42-AC1E-7029D21C19BA}"/>
              </a:ext>
            </a:extLst>
          </p:cNvPr>
          <p:cNvSpPr/>
          <p:nvPr/>
        </p:nvSpPr>
        <p:spPr>
          <a:xfrm>
            <a:off x="2116739" y="3345486"/>
            <a:ext cx="3431654"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5548393" y="3530152"/>
            <a:ext cx="2891512" cy="1235556"/>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9BAD06-A81C-4E56-893C-999927FFE893}"/>
              </a:ext>
            </a:extLst>
          </p:cNvPr>
          <p:cNvSpPr txBox="1"/>
          <p:nvPr/>
        </p:nvSpPr>
        <p:spPr>
          <a:xfrm>
            <a:off x="8571160" y="170444"/>
            <a:ext cx="3620840" cy="1200329"/>
          </a:xfrm>
          <a:prstGeom prst="rect">
            <a:avLst/>
          </a:prstGeom>
          <a:noFill/>
        </p:spPr>
        <p:txBody>
          <a:bodyPr wrap="square" rtlCol="0">
            <a:spAutoFit/>
          </a:bodyPr>
          <a:lstStyle/>
          <a:p>
            <a:r>
              <a:rPr lang="en-US" dirty="0"/>
              <a:t>Just like when we analyzed BFS, don’t just work inside out; try to figure out how many times each line will be executed.</a:t>
            </a:r>
          </a:p>
        </p:txBody>
      </p:sp>
    </p:spTree>
    <p:extLst>
      <p:ext uri="{BB962C8B-B14F-4D97-AF65-F5344CB8AC3E}">
        <p14:creationId xmlns:p14="http://schemas.microsoft.com/office/powerpoint/2010/main" val="32519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1" grpId="0"/>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EC4F-867E-1844-957D-B79398639532}"/>
              </a:ext>
            </a:extLst>
          </p:cNvPr>
          <p:cNvSpPr>
            <a:spLocks noGrp="1"/>
          </p:cNvSpPr>
          <p:nvPr>
            <p:ph type="title"/>
          </p:nvPr>
        </p:nvSpPr>
        <p:spPr/>
        <p:txBody>
          <a:bodyPr/>
          <a:lstStyle/>
          <a:p>
            <a:r>
              <a:rPr lang="en-US" dirty="0" err="1"/>
              <a:t>Dijkstra’s</a:t>
            </a:r>
            <a:r>
              <a:rPr lang="en-US" dirty="0"/>
              <a:t> Wrap-up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FD67C9-8EBA-BA41-AFC6-5A96B87DD0E6}"/>
                  </a:ext>
                </a:extLst>
              </p:cNvPr>
              <p:cNvSpPr>
                <a:spLocks noGrp="1"/>
              </p:cNvSpPr>
              <p:nvPr>
                <p:ph idx="1"/>
              </p:nvPr>
            </p:nvSpPr>
            <p:spPr/>
            <p:txBody>
              <a:bodyPr>
                <a:normAutofit/>
              </a:bodyPr>
              <a:lstStyle/>
              <a:p>
                <a:r>
                  <a:rPr lang="en-US" dirty="0"/>
                  <a:t>The details of the implementation depend on what data structures you have available.</a:t>
                </a:r>
              </a:p>
              <a:p>
                <a:r>
                  <a:rPr lang="en-US" dirty="0"/>
                  <a:t>Your implementation in the programming project will be different in a few spots.</a:t>
                </a:r>
              </a:p>
              <a:p>
                <a:endParaRPr lang="en-US" dirty="0"/>
              </a:p>
              <a:p>
                <a:r>
                  <a:rPr lang="en-US" dirty="0"/>
                  <a:t>Our running time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e>
                    </m:func>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oMath>
                </a14:m>
                <a:r>
                  <a:rPr lang="en-US" dirty="0"/>
                  <a:t> i.e.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21FD67C9-8EBA-BA41-AFC6-5A96B87DD0E6}"/>
                  </a:ext>
                </a:extLst>
              </p:cNvPr>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219EBC6-FBCD-984B-8B39-034B95B7FCC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D4782F3-2ABF-444C-A28F-E887680112AE}"/>
              </a:ext>
            </a:extLst>
          </p:cNvPr>
          <p:cNvSpPr>
            <a:spLocks noGrp="1"/>
          </p:cNvSpPr>
          <p:nvPr>
            <p:ph type="sldNum" sz="quarter" idx="12"/>
          </p:nvPr>
        </p:nvSpPr>
        <p:spPr/>
        <p:txBody>
          <a:bodyPr/>
          <a:lstStyle/>
          <a:p>
            <a:fld id="{659665DE-58FC-41F4-AC58-2C90A5E00527}" type="slidenum">
              <a:rPr lang="en-US" smtClean="0"/>
              <a:t>46</a:t>
            </a:fld>
            <a:endParaRPr lang="en-US"/>
          </a:p>
        </p:txBody>
      </p:sp>
    </p:spTree>
    <p:extLst>
      <p:ext uri="{BB962C8B-B14F-4D97-AF65-F5344CB8AC3E}">
        <p14:creationId xmlns:p14="http://schemas.microsoft.com/office/powerpoint/2010/main" val="2668423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47</a:t>
            </a:fld>
            <a:endParaRPr lang="en-US"/>
          </a:p>
        </p:txBody>
      </p:sp>
      <p:pic>
        <p:nvPicPr>
          <p:cNvPr id="6" name="Picture 5"/>
          <p:cNvPicPr>
            <a:picLocks noChangeAspect="1"/>
          </p:cNvPicPr>
          <p:nvPr/>
        </p:nvPicPr>
        <p:blipFill>
          <a:blip r:embed="rId2"/>
          <a:stretch>
            <a:fillRect/>
          </a:stretch>
        </p:blipFill>
        <p:spPr>
          <a:xfrm>
            <a:off x="0" y="0"/>
            <a:ext cx="11948785" cy="6521027"/>
          </a:xfrm>
          <a:prstGeom prst="rect">
            <a:avLst/>
          </a:prstGeom>
        </p:spPr>
      </p:pic>
      <p:pic>
        <p:nvPicPr>
          <p:cNvPr id="7" name="Picture 6"/>
          <p:cNvPicPr>
            <a:picLocks noChangeAspect="1"/>
          </p:cNvPicPr>
          <p:nvPr/>
        </p:nvPicPr>
        <p:blipFill>
          <a:blip r:embed="rId3"/>
          <a:stretch>
            <a:fillRect/>
          </a:stretch>
        </p:blipFill>
        <p:spPr>
          <a:xfrm>
            <a:off x="73253" y="1277943"/>
            <a:ext cx="12118747" cy="4390415"/>
          </a:xfrm>
          <a:prstGeom prst="rect">
            <a:avLst/>
          </a:prstGeom>
        </p:spPr>
      </p:pic>
    </p:spTree>
    <p:extLst>
      <p:ext uri="{BB962C8B-B14F-4D97-AF65-F5344CB8AC3E}">
        <p14:creationId xmlns:p14="http://schemas.microsoft.com/office/powerpoint/2010/main" val="19698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EC4F-867E-1844-957D-B79398639532}"/>
              </a:ext>
            </a:extLst>
          </p:cNvPr>
          <p:cNvSpPr>
            <a:spLocks noGrp="1"/>
          </p:cNvSpPr>
          <p:nvPr>
            <p:ph type="title"/>
          </p:nvPr>
        </p:nvSpPr>
        <p:spPr/>
        <p:txBody>
          <a:bodyPr/>
          <a:lstStyle/>
          <a:p>
            <a:r>
              <a:rPr lang="en-US" dirty="0" err="1"/>
              <a:t>Dijkstra’s</a:t>
            </a:r>
            <a:r>
              <a:rPr lang="en-US" dirty="0"/>
              <a:t> Wrap-up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FD67C9-8EBA-BA41-AFC6-5A96B87DD0E6}"/>
                  </a:ext>
                </a:extLst>
              </p:cNvPr>
              <p:cNvSpPr>
                <a:spLocks noGrp="1"/>
              </p:cNvSpPr>
              <p:nvPr>
                <p:ph idx="1"/>
              </p:nvPr>
            </p:nvSpPr>
            <p:spPr/>
            <p:txBody>
              <a:bodyPr>
                <a:normAutofit lnSpcReduction="10000"/>
              </a:bodyPr>
              <a:lstStyle/>
              <a:p>
                <a:r>
                  <a:rPr lang="en-US" dirty="0"/>
                  <a:t>The details of the implementation depend on what data structures you have available.</a:t>
                </a:r>
              </a:p>
              <a:p>
                <a:r>
                  <a:rPr lang="en-US" dirty="0"/>
                  <a:t>Your implementation in the programming project will be different in a few spots.</a:t>
                </a:r>
              </a:p>
              <a:p>
                <a:endParaRPr lang="en-US" dirty="0"/>
              </a:p>
              <a:p>
                <a:r>
                  <a:rPr lang="en-US" dirty="0"/>
                  <a:t>Our running time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e>
                    </m:func>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oMath>
                </a14:m>
                <a:r>
                  <a:rPr lang="en-US" dirty="0"/>
                  <a:t> i.e.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a:p>
                <a:r>
                  <a:rPr lang="en-US" dirty="0"/>
                  <a:t>If you go to Wikipedia right now, they say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oMath>
                </a14:m>
                <a:endParaRPr lang="en-US" dirty="0"/>
              </a:p>
              <a:p>
                <a:r>
                  <a:rPr lang="en-US" dirty="0"/>
                  <a:t>They’re using a Fibonacci heap instead of a binary heap.</a:t>
                </a:r>
              </a:p>
              <a:p>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e>
                    </m:func>
                    <m:r>
                      <a:rPr lang="en-US" b="0" i="1" smtClean="0">
                        <a:latin typeface="Cambria Math" panose="02040503050406030204" pitchFamily="18" charset="0"/>
                      </a:rPr>
                      <m:t> </m:t>
                    </m:r>
                  </m:oMath>
                </a14:m>
                <a:r>
                  <a:rPr lang="en-US" dirty="0"/>
                  <a:t>is the right running time for this class.</a:t>
                </a:r>
              </a:p>
              <a:p>
                <a:endParaRPr lang="en-US" dirty="0"/>
              </a:p>
              <a:p>
                <a:r>
                  <a:rPr lang="en-US" dirty="0"/>
                  <a:t>Shortest path summary:</a:t>
                </a:r>
              </a:p>
              <a:p>
                <a:pPr lvl="1"/>
                <a:r>
                  <a:rPr lang="en-US" dirty="0"/>
                  <a:t>BFS works great (and fast --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0" smtClean="0">
                        <a:latin typeface="Cambria Math" panose="02040503050406030204" pitchFamily="18" charset="0"/>
                      </a:rPr>
                      <m:t>)</m:t>
                    </m:r>
                  </m:oMath>
                </a14:m>
                <a:r>
                  <a:rPr lang="en-US" dirty="0"/>
                  <a:t> time) if graph is unweighted.</a:t>
                </a:r>
              </a:p>
              <a:p>
                <a:pPr lvl="1"/>
                <a:r>
                  <a:rPr lang="en-US" dirty="0" err="1"/>
                  <a:t>Dijkstra’s</a:t>
                </a:r>
                <a:r>
                  <a:rPr lang="en-US" dirty="0"/>
                  <a:t> works for weighted graphs with no negative edges, but a bit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US" dirty="0"/>
              </a:p>
              <a:p>
                <a:pPr lvl="1"/>
                <a:r>
                  <a:rPr lang="en-US" dirty="0"/>
                  <a:t>Reductions!</a:t>
                </a:r>
              </a:p>
            </p:txBody>
          </p:sp>
        </mc:Choice>
        <mc:Fallback xmlns="">
          <p:sp>
            <p:nvSpPr>
              <p:cNvPr id="3" name="Content Placeholder 2">
                <a:extLst>
                  <a:ext uri="{FF2B5EF4-FFF2-40B4-BE49-F238E27FC236}">
                    <a16:creationId xmlns:a16="http://schemas.microsoft.com/office/drawing/2014/main" id="{21FD67C9-8EBA-BA41-AFC6-5A96B87DD0E6}"/>
                  </a:ext>
                </a:extLst>
              </p:cNvPr>
              <p:cNvSpPr>
                <a:spLocks noGrp="1" noRot="1" noChangeAspect="1" noMove="1" noResize="1" noEditPoints="1" noAdjustHandles="1" noChangeArrowheads="1" noChangeShapeType="1" noTextEdit="1"/>
              </p:cNvSpPr>
              <p:nvPr>
                <p:ph idx="1"/>
              </p:nvPr>
            </p:nvSpPr>
            <p:spPr>
              <a:blipFill>
                <a:blip r:embed="rId2"/>
                <a:stretch>
                  <a:fillRect l="-1089" t="-2138" b="-138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219EBC6-FBCD-984B-8B39-034B95B7FCC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D4782F3-2ABF-444C-A28F-E887680112AE}"/>
              </a:ext>
            </a:extLst>
          </p:cNvPr>
          <p:cNvSpPr>
            <a:spLocks noGrp="1"/>
          </p:cNvSpPr>
          <p:nvPr>
            <p:ph type="sldNum" sz="quarter" idx="12"/>
          </p:nvPr>
        </p:nvSpPr>
        <p:spPr/>
        <p:txBody>
          <a:bodyPr/>
          <a:lstStyle/>
          <a:p>
            <a:fld id="{659665DE-58FC-41F4-AC58-2C90A5E00527}" type="slidenum">
              <a:rPr lang="en-US" smtClean="0"/>
              <a:t>48</a:t>
            </a:fld>
            <a:endParaRPr lang="en-US"/>
          </a:p>
        </p:txBody>
      </p:sp>
    </p:spTree>
    <p:extLst>
      <p:ext uri="{BB962C8B-B14F-4D97-AF65-F5344CB8AC3E}">
        <p14:creationId xmlns:p14="http://schemas.microsoft.com/office/powerpoint/2010/main" val="368807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Maps as Graphs</a:t>
            </a:r>
          </a:p>
        </p:txBody>
      </p:sp>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pic>
        <p:nvPicPr>
          <p:cNvPr id="6" name="Picture 5"/>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93000"/>
                    </a14:imgEffect>
                  </a14:imgLayer>
                </a14:imgProps>
              </a:ext>
            </a:extLst>
          </a:blip>
          <a:srcRect l="30283" t="6667" r="5550" b="5329"/>
          <a:stretch/>
        </p:blipFill>
        <p:spPr>
          <a:xfrm>
            <a:off x="3579381" y="1907822"/>
            <a:ext cx="4617169" cy="3957573"/>
          </a:xfrm>
          <a:prstGeom prst="rect">
            <a:avLst/>
          </a:prstGeom>
        </p:spPr>
      </p:pic>
      <p:sp>
        <p:nvSpPr>
          <p:cNvPr id="7" name="Oval 6"/>
          <p:cNvSpPr/>
          <p:nvPr/>
        </p:nvSpPr>
        <p:spPr>
          <a:xfrm>
            <a:off x="4918647" y="24700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sp>
        <p:nvSpPr>
          <p:cNvPr id="8" name="Oval 7"/>
          <p:cNvSpPr/>
          <p:nvPr/>
        </p:nvSpPr>
        <p:spPr>
          <a:xfrm>
            <a:off x="5019675" y="296578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9" name="Oval 8"/>
          <p:cNvSpPr/>
          <p:nvPr/>
        </p:nvSpPr>
        <p:spPr>
          <a:xfrm>
            <a:off x="5572426" y="456857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6696075" y="501625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11" name="Oval 10"/>
          <p:cNvSpPr/>
          <p:nvPr/>
        </p:nvSpPr>
        <p:spPr>
          <a:xfrm>
            <a:off x="6838950" y="33205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Oval 11"/>
          <p:cNvSpPr/>
          <p:nvPr/>
        </p:nvSpPr>
        <p:spPr>
          <a:xfrm>
            <a:off x="5887965" y="31979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13" name="Straight Arrow Connector 12"/>
          <p:cNvCxnSpPr>
            <a:stCxn id="7" idx="6"/>
            <a:endCxn id="12" idx="1"/>
          </p:cNvCxnSpPr>
          <p:nvPr/>
        </p:nvCxnSpPr>
        <p:spPr>
          <a:xfrm>
            <a:off x="5204397" y="2609890"/>
            <a:ext cx="725415" cy="629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1" idx="2"/>
          </p:cNvCxnSpPr>
          <p:nvPr/>
        </p:nvCxnSpPr>
        <p:spPr>
          <a:xfrm>
            <a:off x="6173715" y="3337775"/>
            <a:ext cx="665235" cy="122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5841849" y="3646280"/>
            <a:ext cx="1204421" cy="1112188"/>
          </a:xfrm>
          <a:prstGeom prst="curvedConnector3">
            <a:avLst>
              <a:gd name="adj1" fmla="val 38137"/>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a:endCxn id="10" idx="2"/>
          </p:cNvCxnSpPr>
          <p:nvPr/>
        </p:nvCxnSpPr>
        <p:spPr>
          <a:xfrm>
            <a:off x="5715301" y="4848225"/>
            <a:ext cx="980774" cy="307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9" idx="1"/>
          </p:cNvCxnSpPr>
          <p:nvPr/>
        </p:nvCxnSpPr>
        <p:spPr>
          <a:xfrm>
            <a:off x="5061522" y="3204478"/>
            <a:ext cx="552751" cy="1405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4"/>
            <a:endCxn id="8" idx="1"/>
          </p:cNvCxnSpPr>
          <p:nvPr/>
        </p:nvCxnSpPr>
        <p:spPr>
          <a:xfrm>
            <a:off x="5061522" y="2749714"/>
            <a:ext cx="0" cy="257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5"/>
            <a:endCxn id="10" idx="0"/>
          </p:cNvCxnSpPr>
          <p:nvPr/>
        </p:nvCxnSpPr>
        <p:spPr>
          <a:xfrm rot="5400000">
            <a:off x="6232382" y="4165779"/>
            <a:ext cx="1457041" cy="243903"/>
          </a:xfrm>
          <a:prstGeom prst="curvedConnector3">
            <a:avLst>
              <a:gd name="adj1" fmla="val 9706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Footer Placeholder 3">
            <a:extLst>
              <a:ext uri="{FF2B5EF4-FFF2-40B4-BE49-F238E27FC236}">
                <a16:creationId xmlns:a16="http://schemas.microsoft.com/office/drawing/2014/main" id="{A66893E6-C087-8F46-B920-6937B7D60BB3}"/>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387855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B199-15A9-444F-B937-3903B374707E}"/>
              </a:ext>
            </a:extLst>
          </p:cNvPr>
          <p:cNvSpPr>
            <a:spLocks noGrp="1"/>
          </p:cNvSpPr>
          <p:nvPr>
            <p:ph type="title"/>
          </p:nvPr>
        </p:nvSpPr>
        <p:spPr/>
        <p:txBody>
          <a:bodyPr/>
          <a:lstStyle/>
          <a:p>
            <a:r>
              <a:rPr lang="en-US" dirty="0"/>
              <a:t>Shortest Path problem (unweighted graph)</a:t>
            </a:r>
          </a:p>
        </p:txBody>
      </p:sp>
      <p:sp>
        <p:nvSpPr>
          <p:cNvPr id="3" name="Content Placeholder 2">
            <a:extLst>
              <a:ext uri="{FF2B5EF4-FFF2-40B4-BE49-F238E27FC236}">
                <a16:creationId xmlns:a16="http://schemas.microsoft.com/office/drawing/2014/main" id="{9FF3D397-A068-9045-B17A-1CF00286CA16}"/>
              </a:ext>
            </a:extLst>
          </p:cNvPr>
          <p:cNvSpPr>
            <a:spLocks noGrp="1"/>
          </p:cNvSpPr>
          <p:nvPr>
            <p:ph idx="1"/>
          </p:nvPr>
        </p:nvSpPr>
        <p:spPr>
          <a:xfrm>
            <a:off x="575240" y="1463857"/>
            <a:ext cx="6866951" cy="4845504"/>
          </a:xfrm>
        </p:spPr>
        <p:txBody>
          <a:bodyPr/>
          <a:lstStyle/>
          <a:p>
            <a:pPr>
              <a:buFont typeface="Wingdings" pitchFamily="2" charset="2"/>
              <a:buChar char="§"/>
            </a:pPr>
            <a:r>
              <a:rPr lang="en-US" dirty="0"/>
              <a:t> For the graph on the right, find </a:t>
            </a:r>
            <a:r>
              <a:rPr lang="en-US" b="1" u="sng" dirty="0"/>
              <a:t>the shortest path (the path that has the fewest number of edges) </a:t>
            </a:r>
            <a:r>
              <a:rPr lang="en-US" dirty="0"/>
              <a:t>between the a node and the g node.  Describe the path by describing each edge (i.e. (a, b) edge).</a:t>
            </a:r>
          </a:p>
          <a:p>
            <a:pPr>
              <a:buFont typeface="Wingdings" pitchFamily="2" charset="2"/>
              <a:buChar char="§"/>
            </a:pPr>
            <a:r>
              <a:rPr lang="en-US" dirty="0"/>
              <a:t> What’s the answer? How did we get that as humans? How do we want to do it comprehensively defined in an algorithm?</a:t>
            </a:r>
          </a:p>
        </p:txBody>
      </p:sp>
      <p:grpSp>
        <p:nvGrpSpPr>
          <p:cNvPr id="4" name="Group 3">
            <a:extLst>
              <a:ext uri="{FF2B5EF4-FFF2-40B4-BE49-F238E27FC236}">
                <a16:creationId xmlns:a16="http://schemas.microsoft.com/office/drawing/2014/main" id="{61C629CB-56EF-8940-8987-7F5411076358}"/>
              </a:ext>
            </a:extLst>
          </p:cNvPr>
          <p:cNvGrpSpPr/>
          <p:nvPr/>
        </p:nvGrpSpPr>
        <p:grpSpPr>
          <a:xfrm>
            <a:off x="7531210" y="1463857"/>
            <a:ext cx="5262712" cy="4050382"/>
            <a:chOff x="3561846" y="2590886"/>
            <a:chExt cx="3204447" cy="1755506"/>
          </a:xfrm>
        </p:grpSpPr>
        <p:sp>
          <p:nvSpPr>
            <p:cNvPr id="5" name="Google Shape;751;p43">
              <a:extLst>
                <a:ext uri="{FF2B5EF4-FFF2-40B4-BE49-F238E27FC236}">
                  <a16:creationId xmlns:a16="http://schemas.microsoft.com/office/drawing/2014/main" id="{D2AEC804-0759-9240-85B1-1AB55A347A51}"/>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sp>
          <p:nvSpPr>
            <p:cNvPr id="6" name="Google Shape;752;p43">
              <a:extLst>
                <a:ext uri="{FF2B5EF4-FFF2-40B4-BE49-F238E27FC236}">
                  <a16:creationId xmlns:a16="http://schemas.microsoft.com/office/drawing/2014/main" id="{6278B1EC-6A93-1649-B566-69429C2F0363}"/>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3A55A4C0-0D54-434F-99D9-10E6FB5E55A5}"/>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sp>
          <p:nvSpPr>
            <p:cNvPr id="9" name="Google Shape;755;p43">
              <a:extLst>
                <a:ext uri="{FF2B5EF4-FFF2-40B4-BE49-F238E27FC236}">
                  <a16:creationId xmlns:a16="http://schemas.microsoft.com/office/drawing/2014/main" id="{B1B5C885-97C6-F64D-8EA6-9A360B99F2E1}"/>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sp>
          <p:nvSpPr>
            <p:cNvPr id="10" name="Google Shape;756;p43">
              <a:extLst>
                <a:ext uri="{FF2B5EF4-FFF2-40B4-BE49-F238E27FC236}">
                  <a16:creationId xmlns:a16="http://schemas.microsoft.com/office/drawing/2014/main" id="{7FDC8095-F759-8B49-875D-C0F9C36BE5EE}"/>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sp>
          <p:nvSpPr>
            <p:cNvPr id="11" name="Google Shape;757;p43">
              <a:extLst>
                <a:ext uri="{FF2B5EF4-FFF2-40B4-BE49-F238E27FC236}">
                  <a16:creationId xmlns:a16="http://schemas.microsoft.com/office/drawing/2014/main" id="{3F1B3610-A631-6A47-9D6E-A87191757073}"/>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g</a:t>
              </a:r>
              <a:endParaRPr sz="2133" b="1" dirty="0">
                <a:latin typeface="Calibri" panose="020F0502020204030204" pitchFamily="34" charset="0"/>
                <a:cs typeface="Calibri" panose="020F0502020204030204" pitchFamily="34" charset="0"/>
              </a:endParaRPr>
            </a:p>
          </p:txBody>
        </p:sp>
        <p:sp>
          <p:nvSpPr>
            <p:cNvPr id="12" name="Google Shape;758;p43">
              <a:extLst>
                <a:ext uri="{FF2B5EF4-FFF2-40B4-BE49-F238E27FC236}">
                  <a16:creationId xmlns:a16="http://schemas.microsoft.com/office/drawing/2014/main" id="{5B25EF39-C82F-C24A-932D-A53586818D33}"/>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13" name="Google Shape;759;p43">
              <a:extLst>
                <a:ext uri="{FF2B5EF4-FFF2-40B4-BE49-F238E27FC236}">
                  <a16:creationId xmlns:a16="http://schemas.microsoft.com/office/drawing/2014/main" id="{1EF1EA07-F0A6-8C47-AA0A-8EA01BC6A5A2}"/>
                </a:ext>
              </a:extLst>
            </p:cNvPr>
            <p:cNvCxnSpPr>
              <a:stCxn id="5" idx="2"/>
              <a:endCxn id="6"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14" name="Google Shape;760;p43">
              <a:extLst>
                <a:ext uri="{FF2B5EF4-FFF2-40B4-BE49-F238E27FC236}">
                  <a16:creationId xmlns:a16="http://schemas.microsoft.com/office/drawing/2014/main" id="{CED500AC-CE7B-024D-8167-9CE670CCCFAB}"/>
                </a:ext>
              </a:extLst>
            </p:cNvPr>
            <p:cNvCxnSpPr>
              <a:stCxn id="5" idx="3"/>
              <a:endCxn id="8"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16" name="Google Shape;762;p43">
              <a:extLst>
                <a:ext uri="{FF2B5EF4-FFF2-40B4-BE49-F238E27FC236}">
                  <a16:creationId xmlns:a16="http://schemas.microsoft.com/office/drawing/2014/main" id="{1A9A34A5-5D47-1645-827B-DBD07FE9CF53}"/>
                </a:ext>
              </a:extLst>
            </p:cNvPr>
            <p:cNvCxnSpPr>
              <a:stCxn id="10" idx="2"/>
              <a:endCxn id="11"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763;p43">
              <a:extLst>
                <a:ext uri="{FF2B5EF4-FFF2-40B4-BE49-F238E27FC236}">
                  <a16:creationId xmlns:a16="http://schemas.microsoft.com/office/drawing/2014/main" id="{FF414E88-5DAE-314E-BC84-94FCCEE05ACB}"/>
                </a:ext>
              </a:extLst>
            </p:cNvPr>
            <p:cNvCxnSpPr>
              <a:stCxn id="10" idx="2"/>
              <a:endCxn id="9"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764;p43">
              <a:extLst>
                <a:ext uri="{FF2B5EF4-FFF2-40B4-BE49-F238E27FC236}">
                  <a16:creationId xmlns:a16="http://schemas.microsoft.com/office/drawing/2014/main" id="{C25D36B2-CE46-4E48-A804-C9380A317AF0}"/>
                </a:ext>
              </a:extLst>
            </p:cNvPr>
            <p:cNvCxnSpPr>
              <a:stCxn id="8" idx="2"/>
              <a:endCxn id="9"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765;p43">
              <a:extLst>
                <a:ext uri="{FF2B5EF4-FFF2-40B4-BE49-F238E27FC236}">
                  <a16:creationId xmlns:a16="http://schemas.microsoft.com/office/drawing/2014/main" id="{77C12D5C-B45D-B640-AC55-16BF9F864986}"/>
                </a:ext>
              </a:extLst>
            </p:cNvPr>
            <p:cNvCxnSpPr>
              <a:stCxn id="6" idx="3"/>
              <a:endCxn id="9"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766;p43">
              <a:extLst>
                <a:ext uri="{FF2B5EF4-FFF2-40B4-BE49-F238E27FC236}">
                  <a16:creationId xmlns:a16="http://schemas.microsoft.com/office/drawing/2014/main" id="{D7272DC7-AD06-4E44-A265-44B124470EBC}"/>
                </a:ext>
              </a:extLst>
            </p:cNvPr>
            <p:cNvCxnSpPr>
              <a:stCxn id="9" idx="2"/>
              <a:endCxn id="12"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21" name="Google Shape;767;p43">
              <a:extLst>
                <a:ext uri="{FF2B5EF4-FFF2-40B4-BE49-F238E27FC236}">
                  <a16:creationId xmlns:a16="http://schemas.microsoft.com/office/drawing/2014/main" id="{2EA48888-F846-0942-8E37-D0BF8A8CA4CD}"/>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a</a:t>
              </a:r>
              <a:endParaRPr sz="2133" b="1" dirty="0">
                <a:latin typeface="Calibri" panose="020F0502020204030204" pitchFamily="34" charset="0"/>
                <a:cs typeface="Calibri" panose="020F0502020204030204" pitchFamily="34" charset="0"/>
              </a:endParaRPr>
            </a:p>
          </p:txBody>
        </p:sp>
        <p:cxnSp>
          <p:nvCxnSpPr>
            <p:cNvPr id="22" name="Google Shape;768;p43">
              <a:extLst>
                <a:ext uri="{FF2B5EF4-FFF2-40B4-BE49-F238E27FC236}">
                  <a16:creationId xmlns:a16="http://schemas.microsoft.com/office/drawing/2014/main" id="{A905E647-869C-E640-AE4B-84A424BC2675}"/>
                </a:ext>
              </a:extLst>
            </p:cNvPr>
            <p:cNvCxnSpPr>
              <a:stCxn id="21" idx="3"/>
              <a:endCxn id="5"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23" name="Google Shape;769;p43">
              <a:extLst>
                <a:ext uri="{FF2B5EF4-FFF2-40B4-BE49-F238E27FC236}">
                  <a16:creationId xmlns:a16="http://schemas.microsoft.com/office/drawing/2014/main" id="{6FD54492-925C-2742-857B-D2BAD4D94D98}"/>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24" name="Google Shape;770;p43">
              <a:extLst>
                <a:ext uri="{FF2B5EF4-FFF2-40B4-BE49-F238E27FC236}">
                  <a16:creationId xmlns:a16="http://schemas.microsoft.com/office/drawing/2014/main" id="{2F36C391-D643-8748-9AAC-E102FE4FAE03}"/>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cxnSp>
        <p:nvCxnSpPr>
          <p:cNvPr id="49" name="Google Shape;766;p43">
            <a:extLst>
              <a:ext uri="{FF2B5EF4-FFF2-40B4-BE49-F238E27FC236}">
                <a16:creationId xmlns:a16="http://schemas.microsoft.com/office/drawing/2014/main" id="{78F177E0-4D88-3543-966E-BB6FEB8389F8}"/>
              </a:ext>
            </a:extLst>
          </p:cNvPr>
          <p:cNvCxnSpPr>
            <a:cxnSpLocks/>
          </p:cNvCxnSpPr>
          <p:nvPr/>
        </p:nvCxnSpPr>
        <p:spPr>
          <a:xfrm>
            <a:off x="8052481" y="3673505"/>
            <a:ext cx="1887948" cy="1566494"/>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415526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20" y="116248"/>
            <a:ext cx="11187259" cy="1014667"/>
          </a:xfrm>
        </p:spPr>
        <p:txBody>
          <a:bodyPr/>
          <a:lstStyle/>
          <a:p>
            <a:r>
              <a:rPr lang="en-US" dirty="0"/>
              <a:t>Shortest Path problem (unweighted graph)</a:t>
            </a:r>
          </a:p>
        </p:txBody>
      </p:sp>
      <p:sp>
        <p:nvSpPr>
          <p:cNvPr id="3" name="Content Placeholder 2"/>
          <p:cNvSpPr>
            <a:spLocks noGrp="1"/>
          </p:cNvSpPr>
          <p:nvPr>
            <p:ph idx="1"/>
          </p:nvPr>
        </p:nvSpPr>
        <p:spPr>
          <a:xfrm>
            <a:off x="494412" y="1277943"/>
            <a:ext cx="8274460" cy="4845504"/>
          </a:xfrm>
        </p:spPr>
        <p:txBody>
          <a:bodyPr>
            <a:normAutofit fontScale="92500"/>
          </a:bodyPr>
          <a:lstStyle/>
          <a:p>
            <a:pPr marL="0" indent="0">
              <a:buNone/>
            </a:pPr>
            <a:r>
              <a:rPr lang="en-US" sz="1600" dirty="0"/>
              <a:t>What’s the shortest path from a to a? </a:t>
            </a:r>
          </a:p>
          <a:p>
            <a:pPr lvl="1"/>
            <a:r>
              <a:rPr lang="en-US" sz="1600" dirty="0"/>
              <a:t>Well….we’re already there.</a:t>
            </a:r>
          </a:p>
          <a:p>
            <a:r>
              <a:rPr lang="en-US" sz="1600" dirty="0"/>
              <a:t>What’s the shortest path from a to b or h?</a:t>
            </a:r>
          </a:p>
          <a:p>
            <a:pPr lvl="1"/>
            <a:r>
              <a:rPr lang="en-US" sz="1600" dirty="0"/>
              <a:t>Just go on the edge from 0</a:t>
            </a:r>
          </a:p>
          <a:p>
            <a:r>
              <a:rPr lang="en-US" sz="1600" dirty="0"/>
              <a:t>From a to d or c or e?</a:t>
            </a:r>
          </a:p>
          <a:p>
            <a:pPr lvl="1"/>
            <a:r>
              <a:rPr lang="en-US" sz="1600" dirty="0"/>
              <a:t>Can’t get there directly from a, if we want a length 2 path,</a:t>
            </a:r>
          </a:p>
          <a:p>
            <a:pPr marL="128016" lvl="1" indent="0">
              <a:buNone/>
            </a:pPr>
            <a:r>
              <a:rPr lang="en-US" sz="1600" dirty="0"/>
              <a:t> have to go through b or h.</a:t>
            </a:r>
          </a:p>
          <a:p>
            <a:r>
              <a:rPr lang="en-US" sz="1600" dirty="0"/>
              <a:t>From a to f?</a:t>
            </a:r>
          </a:p>
          <a:p>
            <a:pPr lvl="1"/>
            <a:r>
              <a:rPr lang="en-US" sz="1600" dirty="0"/>
              <a:t>Can’t get there directly from a, if we want a length 3 path, have to go through e.</a:t>
            </a:r>
          </a:p>
          <a:p>
            <a:pPr lvl="1"/>
            <a:endParaRPr lang="en-US" sz="1600" dirty="0"/>
          </a:p>
          <a:p>
            <a:pPr marL="128016" lvl="1" indent="0">
              <a:buNone/>
            </a:pPr>
            <a:r>
              <a:rPr lang="en-US" sz="1600" b="1" u="sng" dirty="0"/>
              <a:t>big idea for solving shortest paths: </a:t>
            </a:r>
            <a:r>
              <a:rPr lang="en-US" sz="1600" dirty="0"/>
              <a:t>If we have all the nodes at distance k away from the source, then we can check all the outgoing edges from those nodes and get to all the nodes at distance k + 1 (if we haven’t seen these nodes at k +1  distance before then we’re just now seeing the shortest path to them)</a:t>
            </a:r>
          </a:p>
          <a:p>
            <a:pPr marL="128016" lvl="1" indent="0">
              <a:buNone/>
            </a:pPr>
            <a:endParaRPr lang="en-US" sz="1600" dirty="0"/>
          </a:p>
          <a:p>
            <a:pPr marL="128016" lvl="1" indent="0">
              <a:buNone/>
            </a:pPr>
            <a:r>
              <a:rPr lang="en-US" sz="1600" dirty="0"/>
              <a:t>As long as we have all the current vertices at a given distance, we can find the next distance (by traveling to all the neighbors) and the next distance and the next distance… until we finally find our target vertex and can stop.</a:t>
            </a:r>
          </a:p>
          <a:p>
            <a:endParaRPr lang="en-US" sz="1600" dirty="0"/>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cxnSp>
        <p:nvCxnSpPr>
          <p:cNvPr id="69" name="Google Shape;766;p43">
            <a:extLst>
              <a:ext uri="{FF2B5EF4-FFF2-40B4-BE49-F238E27FC236}">
                <a16:creationId xmlns:a16="http://schemas.microsoft.com/office/drawing/2014/main" id="{C3C6129C-DDC3-C549-B425-1C39CF9D66EB}"/>
              </a:ext>
            </a:extLst>
          </p:cNvPr>
          <p:cNvCxnSpPr>
            <a:cxnSpLocks/>
          </p:cNvCxnSpPr>
          <p:nvPr/>
        </p:nvCxnSpPr>
        <p:spPr>
          <a:xfrm>
            <a:off x="8035719" y="3686887"/>
            <a:ext cx="1887948" cy="1566494"/>
          </a:xfrm>
          <a:prstGeom prst="straightConnector1">
            <a:avLst/>
          </a:prstGeom>
          <a:noFill/>
          <a:ln w="19050" cap="flat" cmpd="sng">
            <a:solidFill>
              <a:schemeClr val="dk2"/>
            </a:solidFill>
            <a:prstDash val="solid"/>
            <a:round/>
            <a:headEnd type="none" w="med" len="med"/>
            <a:tailEnd type="none" w="med" len="med"/>
          </a:ln>
        </p:spPr>
      </p:cxnSp>
      <p:grpSp>
        <p:nvGrpSpPr>
          <p:cNvPr id="26" name="Group 25">
            <a:extLst>
              <a:ext uri="{FF2B5EF4-FFF2-40B4-BE49-F238E27FC236}">
                <a16:creationId xmlns:a16="http://schemas.microsoft.com/office/drawing/2014/main" id="{4B7D7642-822A-9846-B726-1685D44F7A8B}"/>
              </a:ext>
            </a:extLst>
          </p:cNvPr>
          <p:cNvGrpSpPr/>
          <p:nvPr/>
        </p:nvGrpSpPr>
        <p:grpSpPr>
          <a:xfrm>
            <a:off x="7531210" y="1463857"/>
            <a:ext cx="5262712" cy="4050382"/>
            <a:chOff x="3561846" y="2590886"/>
            <a:chExt cx="3204447" cy="1755506"/>
          </a:xfrm>
        </p:grpSpPr>
        <p:sp>
          <p:nvSpPr>
            <p:cNvPr id="27" name="Google Shape;751;p43">
              <a:extLst>
                <a:ext uri="{FF2B5EF4-FFF2-40B4-BE49-F238E27FC236}">
                  <a16:creationId xmlns:a16="http://schemas.microsoft.com/office/drawing/2014/main" id="{BA0FE2C7-B043-0540-A8F0-8273A4AA2182}"/>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sp>
          <p:nvSpPr>
            <p:cNvPr id="28" name="Google Shape;752;p43">
              <a:extLst>
                <a:ext uri="{FF2B5EF4-FFF2-40B4-BE49-F238E27FC236}">
                  <a16:creationId xmlns:a16="http://schemas.microsoft.com/office/drawing/2014/main" id="{9FE9177A-8AEF-D849-9E87-4149C92A5EA7}"/>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29" name="Google Shape;754;p43">
              <a:extLst>
                <a:ext uri="{FF2B5EF4-FFF2-40B4-BE49-F238E27FC236}">
                  <a16:creationId xmlns:a16="http://schemas.microsoft.com/office/drawing/2014/main" id="{508EF4F3-A406-CE47-B0C6-39C8685854DE}"/>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sp>
          <p:nvSpPr>
            <p:cNvPr id="30" name="Google Shape;755;p43">
              <a:extLst>
                <a:ext uri="{FF2B5EF4-FFF2-40B4-BE49-F238E27FC236}">
                  <a16:creationId xmlns:a16="http://schemas.microsoft.com/office/drawing/2014/main" id="{3B0DFB9C-AFD8-4E40-8193-8EF52B16B056}"/>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sp>
          <p:nvSpPr>
            <p:cNvPr id="31" name="Google Shape;756;p43">
              <a:extLst>
                <a:ext uri="{FF2B5EF4-FFF2-40B4-BE49-F238E27FC236}">
                  <a16:creationId xmlns:a16="http://schemas.microsoft.com/office/drawing/2014/main" id="{431C6B2F-63D1-D949-9AEB-7D1BEB342D42}"/>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sp>
          <p:nvSpPr>
            <p:cNvPr id="32" name="Google Shape;757;p43">
              <a:extLst>
                <a:ext uri="{FF2B5EF4-FFF2-40B4-BE49-F238E27FC236}">
                  <a16:creationId xmlns:a16="http://schemas.microsoft.com/office/drawing/2014/main" id="{9AD4351B-8C11-B546-AB2F-7102F185F729}"/>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g</a:t>
              </a:r>
              <a:endParaRPr sz="2133" b="1" dirty="0">
                <a:latin typeface="Calibri" panose="020F0502020204030204" pitchFamily="34" charset="0"/>
                <a:cs typeface="Calibri" panose="020F0502020204030204" pitchFamily="34" charset="0"/>
              </a:endParaRPr>
            </a:p>
          </p:txBody>
        </p:sp>
        <p:sp>
          <p:nvSpPr>
            <p:cNvPr id="33" name="Google Shape;758;p43">
              <a:extLst>
                <a:ext uri="{FF2B5EF4-FFF2-40B4-BE49-F238E27FC236}">
                  <a16:creationId xmlns:a16="http://schemas.microsoft.com/office/drawing/2014/main" id="{7E95BD8F-E54C-0C43-941B-1EDC858CED9A}"/>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34" name="Google Shape;759;p43">
              <a:extLst>
                <a:ext uri="{FF2B5EF4-FFF2-40B4-BE49-F238E27FC236}">
                  <a16:creationId xmlns:a16="http://schemas.microsoft.com/office/drawing/2014/main" id="{C3372288-DC68-7A49-B455-6C09CCC7AE79}"/>
                </a:ext>
              </a:extLst>
            </p:cNvPr>
            <p:cNvCxnSpPr>
              <a:stCxn id="27" idx="2"/>
              <a:endCxn id="28"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35" name="Google Shape;760;p43">
              <a:extLst>
                <a:ext uri="{FF2B5EF4-FFF2-40B4-BE49-F238E27FC236}">
                  <a16:creationId xmlns:a16="http://schemas.microsoft.com/office/drawing/2014/main" id="{39B4AD48-9C31-2F41-A3F1-A4277D3C60B3}"/>
                </a:ext>
              </a:extLst>
            </p:cNvPr>
            <p:cNvCxnSpPr>
              <a:stCxn id="27" idx="3"/>
              <a:endCxn id="29"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36" name="Google Shape;762;p43">
              <a:extLst>
                <a:ext uri="{FF2B5EF4-FFF2-40B4-BE49-F238E27FC236}">
                  <a16:creationId xmlns:a16="http://schemas.microsoft.com/office/drawing/2014/main" id="{E10FBF19-9D32-344A-9393-FEF954290DC6}"/>
                </a:ext>
              </a:extLst>
            </p:cNvPr>
            <p:cNvCxnSpPr>
              <a:stCxn id="31" idx="2"/>
              <a:endCxn id="32"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37" name="Google Shape;763;p43">
              <a:extLst>
                <a:ext uri="{FF2B5EF4-FFF2-40B4-BE49-F238E27FC236}">
                  <a16:creationId xmlns:a16="http://schemas.microsoft.com/office/drawing/2014/main" id="{C2BDC31B-9693-5F44-A6DB-6C498D90257A}"/>
                </a:ext>
              </a:extLst>
            </p:cNvPr>
            <p:cNvCxnSpPr>
              <a:stCxn id="31" idx="2"/>
              <a:endCxn id="30"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38" name="Google Shape;764;p43">
              <a:extLst>
                <a:ext uri="{FF2B5EF4-FFF2-40B4-BE49-F238E27FC236}">
                  <a16:creationId xmlns:a16="http://schemas.microsoft.com/office/drawing/2014/main" id="{C7AFCA1F-1AD2-7649-BF4F-00E017FFD447}"/>
                </a:ext>
              </a:extLst>
            </p:cNvPr>
            <p:cNvCxnSpPr>
              <a:stCxn id="29" idx="2"/>
              <a:endCxn id="30"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39" name="Google Shape;765;p43">
              <a:extLst>
                <a:ext uri="{FF2B5EF4-FFF2-40B4-BE49-F238E27FC236}">
                  <a16:creationId xmlns:a16="http://schemas.microsoft.com/office/drawing/2014/main" id="{BC39BE4C-D878-494E-A177-38223036F217}"/>
                </a:ext>
              </a:extLst>
            </p:cNvPr>
            <p:cNvCxnSpPr>
              <a:stCxn id="28" idx="3"/>
              <a:endCxn id="30"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40" name="Google Shape;766;p43">
              <a:extLst>
                <a:ext uri="{FF2B5EF4-FFF2-40B4-BE49-F238E27FC236}">
                  <a16:creationId xmlns:a16="http://schemas.microsoft.com/office/drawing/2014/main" id="{E62F5752-3560-5C4F-A228-20E6924E28D9}"/>
                </a:ext>
              </a:extLst>
            </p:cNvPr>
            <p:cNvCxnSpPr>
              <a:stCxn id="30" idx="2"/>
              <a:endCxn id="33"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41" name="Google Shape;767;p43">
              <a:extLst>
                <a:ext uri="{FF2B5EF4-FFF2-40B4-BE49-F238E27FC236}">
                  <a16:creationId xmlns:a16="http://schemas.microsoft.com/office/drawing/2014/main" id="{2F24C55B-45C6-2841-B270-553ED1726AFC}"/>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a</a:t>
              </a:r>
              <a:endParaRPr sz="2133" b="1" dirty="0">
                <a:latin typeface="Calibri" panose="020F0502020204030204" pitchFamily="34" charset="0"/>
                <a:cs typeface="Calibri" panose="020F0502020204030204" pitchFamily="34" charset="0"/>
              </a:endParaRPr>
            </a:p>
          </p:txBody>
        </p:sp>
        <p:cxnSp>
          <p:nvCxnSpPr>
            <p:cNvPr id="42" name="Google Shape;768;p43">
              <a:extLst>
                <a:ext uri="{FF2B5EF4-FFF2-40B4-BE49-F238E27FC236}">
                  <a16:creationId xmlns:a16="http://schemas.microsoft.com/office/drawing/2014/main" id="{01BB5874-DB28-F24E-BC9F-AFE8C430077B}"/>
                </a:ext>
              </a:extLst>
            </p:cNvPr>
            <p:cNvCxnSpPr>
              <a:stCxn id="41" idx="3"/>
              <a:endCxn id="27"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43" name="Google Shape;769;p43">
              <a:extLst>
                <a:ext uri="{FF2B5EF4-FFF2-40B4-BE49-F238E27FC236}">
                  <a16:creationId xmlns:a16="http://schemas.microsoft.com/office/drawing/2014/main" id="{A0EC10BE-C7A4-3144-972C-B5A1B5E2638F}"/>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44" name="Google Shape;770;p43">
              <a:extLst>
                <a:ext uri="{FF2B5EF4-FFF2-40B4-BE49-F238E27FC236}">
                  <a16:creationId xmlns:a16="http://schemas.microsoft.com/office/drawing/2014/main" id="{436A190B-A617-7B43-B96C-E065ED17A7F6}"/>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3940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Shortest Path problem (unweighted graph) key idea</a:t>
            </a:r>
          </a:p>
        </p:txBody>
      </p:sp>
      <p:sp>
        <p:nvSpPr>
          <p:cNvPr id="3" name="Content Placeholder 2"/>
          <p:cNvSpPr>
            <a:spLocks noGrp="1"/>
          </p:cNvSpPr>
          <p:nvPr>
            <p:ph idx="1"/>
          </p:nvPr>
        </p:nvSpPr>
        <p:spPr>
          <a:xfrm>
            <a:off x="575240" y="1294038"/>
            <a:ext cx="11187258" cy="2184218"/>
          </a:xfrm>
        </p:spPr>
        <p:txBody>
          <a:bodyPr>
            <a:normAutofit/>
          </a:bodyPr>
          <a:lstStyle/>
          <a:p>
            <a:pPr marL="0" indent="0">
              <a:buNone/>
            </a:pPr>
            <a:r>
              <a:rPr lang="en-US" dirty="0"/>
              <a:t>Do we already know an algorithm that can help us get all the nodes at a given level and help us keep going through the graph level by level?</a:t>
            </a:r>
          </a:p>
          <a:p>
            <a:r>
              <a:rPr lang="en-US" dirty="0"/>
              <a:t>Yes! BFS! Let’s modify it to fit our needs.</a:t>
            </a:r>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sp>
        <p:nvSpPr>
          <p:cNvPr id="7" name="Footer Placeholder 3">
            <a:extLst>
              <a:ext uri="{FF2B5EF4-FFF2-40B4-BE49-F238E27FC236}">
                <a16:creationId xmlns:a16="http://schemas.microsoft.com/office/drawing/2014/main" id="{8C19EF78-3500-A14F-8F68-285569BB7033}"/>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4" name="TextBox 3">
            <a:extLst>
              <a:ext uri="{FF2B5EF4-FFF2-40B4-BE49-F238E27FC236}">
                <a16:creationId xmlns:a16="http://schemas.microsoft.com/office/drawing/2014/main" id="{684C2A26-A076-E946-B76C-B292C3E7DD48}"/>
              </a:ext>
            </a:extLst>
          </p:cNvPr>
          <p:cNvSpPr txBox="1"/>
          <p:nvPr/>
        </p:nvSpPr>
        <p:spPr>
          <a:xfrm>
            <a:off x="4811556" y="2909486"/>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to’s</a:t>
            </a:r>
            <a:r>
              <a:rPr lang="en-US" sz="1400" b="1" dirty="0">
                <a:latin typeface="Courier New" panose="02070309020205020404" pitchFamily="49" charset="0"/>
                <a:cs typeface="Courier New" panose="02070309020205020404" pitchFamily="49" charset="0"/>
              </a:rPr>
              <a:t> distance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to’s</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
        <p:nvSpPr>
          <p:cNvPr id="8" name="TextBox 7">
            <a:extLst>
              <a:ext uri="{FF2B5EF4-FFF2-40B4-BE49-F238E27FC236}">
                <a16:creationId xmlns:a16="http://schemas.microsoft.com/office/drawing/2014/main" id="{E8584589-C150-D84A-A217-1DA3562E8458}"/>
              </a:ext>
            </a:extLst>
          </p:cNvPr>
          <p:cNvSpPr txBox="1"/>
          <p:nvPr/>
        </p:nvSpPr>
        <p:spPr>
          <a:xfrm>
            <a:off x="271613" y="3478256"/>
            <a:ext cx="4986187" cy="2031325"/>
          </a:xfrm>
          <a:prstGeom prst="rect">
            <a:avLst/>
          </a:prstGeom>
          <a:noFill/>
        </p:spPr>
        <p:txBody>
          <a:bodyPr wrap="square" rtlCol="0">
            <a:spAutoFit/>
          </a:bodyPr>
          <a:lstStyle/>
          <a:p>
            <a:r>
              <a:rPr lang="en-US" dirty="0"/>
              <a:t>Changes from traversal BFS:</a:t>
            </a:r>
          </a:p>
          <a:p>
            <a:pPr marL="285750" indent="-285750">
              <a:buFontTx/>
              <a:buChar char="-"/>
            </a:pPr>
            <a:r>
              <a:rPr lang="en-US" dirty="0"/>
              <a:t>Every node now will have an associated distance (for convenience)</a:t>
            </a:r>
          </a:p>
          <a:p>
            <a:pPr marL="285750" indent="-285750">
              <a:buFontTx/>
              <a:buChar char="-"/>
            </a:pPr>
            <a:r>
              <a:rPr lang="en-US" dirty="0"/>
              <a:t>Every node V now will have an associated predecessor edge that is the edge that connects V on the shortest path from S to V. The edges that each of the nodes store are the final result.</a:t>
            </a:r>
          </a:p>
        </p:txBody>
      </p:sp>
    </p:spTree>
    <p:extLst>
      <p:ext uri="{BB962C8B-B14F-4D97-AF65-F5344CB8AC3E}">
        <p14:creationId xmlns:p14="http://schemas.microsoft.com/office/powerpoint/2010/main" val="209425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Shortest Path problem</a:t>
            </a:r>
          </a:p>
        </p:txBody>
      </p:sp>
      <p:sp>
        <p:nvSpPr>
          <p:cNvPr id="3" name="Content Placeholder 2"/>
          <p:cNvSpPr>
            <a:spLocks noGrp="1"/>
          </p:cNvSpPr>
          <p:nvPr>
            <p:ph idx="1"/>
          </p:nvPr>
        </p:nvSpPr>
        <p:spPr>
          <a:xfrm>
            <a:off x="575240" y="1463857"/>
            <a:ext cx="11187258" cy="555114"/>
          </a:xfrm>
        </p:spPr>
        <p:txBody>
          <a:bodyPr>
            <a:normAutofit/>
          </a:bodyPr>
          <a:lstStyle/>
          <a:p>
            <a:r>
              <a:rPr lang="en-US" sz="2800" dirty="0"/>
              <a:t>Use BFS to find shortest paths in this graph.</a:t>
            </a:r>
          </a:p>
          <a:p>
            <a:endParaRPr lang="en-US" sz="2800" b="1" dirty="0"/>
          </a:p>
          <a:p>
            <a:endParaRPr lang="en-US" sz="2800" dirty="0"/>
          </a:p>
          <a:p>
            <a:endParaRPr lang="en-US" sz="2800" dirty="0"/>
          </a:p>
          <a:p>
            <a:endParaRPr lang="en-US" sz="2800" dirty="0"/>
          </a:p>
          <a:p>
            <a:endParaRPr lang="en-US" sz="2800" dirty="0"/>
          </a:p>
        </p:txBody>
      </p:sp>
      <p:sp>
        <p:nvSpPr>
          <p:cNvPr id="37" name="Footer Placeholder 3">
            <a:extLst>
              <a:ext uri="{FF2B5EF4-FFF2-40B4-BE49-F238E27FC236}">
                <a16:creationId xmlns:a16="http://schemas.microsoft.com/office/drawing/2014/main" id="{E6CC4938-6E2E-8B4E-A5A6-D25FC5C828AC}"/>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8" name="TextBox 37">
            <a:extLst>
              <a:ext uri="{FF2B5EF4-FFF2-40B4-BE49-F238E27FC236}">
                <a16:creationId xmlns:a16="http://schemas.microsoft.com/office/drawing/2014/main" id="{A9A32B8C-A5AD-FA40-986F-3E43707AF28E}"/>
              </a:ext>
            </a:extLst>
          </p:cNvPr>
          <p:cNvSpPr txBox="1"/>
          <p:nvPr/>
        </p:nvSpPr>
        <p:spPr>
          <a:xfrm>
            <a:off x="-429797" y="2351053"/>
            <a:ext cx="6413935" cy="4444294"/>
          </a:xfrm>
          <a:prstGeom prst="rect">
            <a:avLst/>
          </a:prstGeom>
          <a:noFill/>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to’s</a:t>
            </a:r>
            <a:r>
              <a:rPr lang="en-US" sz="1400" b="1" dirty="0">
                <a:latin typeface="Courier New" panose="02070309020205020404" pitchFamily="49" charset="0"/>
                <a:cs typeface="Courier New" panose="02070309020205020404" pitchFamily="49" charset="0"/>
              </a:rPr>
              <a:t> distance = </a:t>
            </a:r>
            <a:r>
              <a:rPr lang="en-US" sz="1400" b="1" dirty="0" err="1">
                <a:latin typeface="Courier New" panose="02070309020205020404" pitchFamily="49" charset="0"/>
                <a:cs typeface="Courier New" panose="02070309020205020404" pitchFamily="49" charset="0"/>
              </a:rPr>
              <a:t>from.distance</a:t>
            </a:r>
            <a:r>
              <a:rPr lang="en-US" sz="1400" b="1"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to’s</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predecessorEdge</a:t>
            </a:r>
            <a:r>
              <a:rPr lang="en-US" sz="1400" b="1"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cxnSp>
        <p:nvCxnSpPr>
          <p:cNvPr id="40" name="Google Shape;766;p43">
            <a:extLst>
              <a:ext uri="{FF2B5EF4-FFF2-40B4-BE49-F238E27FC236}">
                <a16:creationId xmlns:a16="http://schemas.microsoft.com/office/drawing/2014/main" id="{4CE6BEFF-1EDB-B748-9B88-D0D541DCFBE9}"/>
              </a:ext>
            </a:extLst>
          </p:cNvPr>
          <p:cNvCxnSpPr>
            <a:cxnSpLocks/>
          </p:cNvCxnSpPr>
          <p:nvPr/>
        </p:nvCxnSpPr>
        <p:spPr>
          <a:xfrm>
            <a:off x="8167121" y="2858229"/>
            <a:ext cx="1887948" cy="1566494"/>
          </a:xfrm>
          <a:prstGeom prst="straightConnector1">
            <a:avLst/>
          </a:prstGeom>
          <a:noFill/>
          <a:ln w="19050" cap="flat" cmpd="sng">
            <a:solidFill>
              <a:schemeClr val="dk2"/>
            </a:solidFill>
            <a:prstDash val="solid"/>
            <a:round/>
            <a:headEnd type="none" w="med" len="med"/>
            <a:tailEnd type="none" w="med" len="med"/>
          </a:ln>
        </p:spPr>
      </p:cxnSp>
      <p:grpSp>
        <p:nvGrpSpPr>
          <p:cNvPr id="26" name="Group 25">
            <a:extLst>
              <a:ext uri="{FF2B5EF4-FFF2-40B4-BE49-F238E27FC236}">
                <a16:creationId xmlns:a16="http://schemas.microsoft.com/office/drawing/2014/main" id="{A6923FE4-A1DD-364A-B20C-343D57628A82}"/>
              </a:ext>
            </a:extLst>
          </p:cNvPr>
          <p:cNvGrpSpPr/>
          <p:nvPr/>
        </p:nvGrpSpPr>
        <p:grpSpPr>
          <a:xfrm>
            <a:off x="7580196" y="522818"/>
            <a:ext cx="5262712" cy="4050382"/>
            <a:chOff x="3561846" y="2590886"/>
            <a:chExt cx="3204447" cy="1755506"/>
          </a:xfrm>
        </p:grpSpPr>
        <p:sp>
          <p:nvSpPr>
            <p:cNvPr id="27" name="Google Shape;751;p43">
              <a:extLst>
                <a:ext uri="{FF2B5EF4-FFF2-40B4-BE49-F238E27FC236}">
                  <a16:creationId xmlns:a16="http://schemas.microsoft.com/office/drawing/2014/main" id="{E91BCDD7-56F9-5C42-852B-DF7C5D9A91AF}"/>
                </a:ext>
              </a:extLst>
            </p:cNvPr>
            <p:cNvSpPr/>
            <p:nvPr/>
          </p:nvSpPr>
          <p:spPr>
            <a:xfrm>
              <a:off x="4216581" y="27625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sp>
          <p:nvSpPr>
            <p:cNvPr id="28" name="Google Shape;752;p43">
              <a:extLst>
                <a:ext uri="{FF2B5EF4-FFF2-40B4-BE49-F238E27FC236}">
                  <a16:creationId xmlns:a16="http://schemas.microsoft.com/office/drawing/2014/main" id="{5BA7473E-4EF7-184D-99CF-1EB531D6CEDF}"/>
                </a:ext>
              </a:extLst>
            </p:cNvPr>
            <p:cNvSpPr/>
            <p:nvPr/>
          </p:nvSpPr>
          <p:spPr>
            <a:xfrm>
              <a:off x="4454029" y="342213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29" name="Google Shape;754;p43">
              <a:extLst>
                <a:ext uri="{FF2B5EF4-FFF2-40B4-BE49-F238E27FC236}">
                  <a16:creationId xmlns:a16="http://schemas.microsoft.com/office/drawing/2014/main" id="{7933C2BD-4DEC-8743-8490-4DFCC497B850}"/>
                </a:ext>
              </a:extLst>
            </p:cNvPr>
            <p:cNvSpPr/>
            <p:nvPr/>
          </p:nvSpPr>
          <p:spPr>
            <a:xfrm>
              <a:off x="4752770" y="25908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sp>
          <p:nvSpPr>
            <p:cNvPr id="30" name="Google Shape;755;p43">
              <a:extLst>
                <a:ext uri="{FF2B5EF4-FFF2-40B4-BE49-F238E27FC236}">
                  <a16:creationId xmlns:a16="http://schemas.microsoft.com/office/drawing/2014/main" id="{0F9E205D-9B3B-7846-B376-7B3912D17CD0}"/>
                </a:ext>
              </a:extLst>
            </p:cNvPr>
            <p:cNvSpPr/>
            <p:nvPr/>
          </p:nvSpPr>
          <p:spPr>
            <a:xfrm>
              <a:off x="4949647" y="3196186"/>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sp>
          <p:nvSpPr>
            <p:cNvPr id="31" name="Google Shape;756;p43">
              <a:extLst>
                <a:ext uri="{FF2B5EF4-FFF2-40B4-BE49-F238E27FC236}">
                  <a16:creationId xmlns:a16="http://schemas.microsoft.com/office/drawing/2014/main" id="{0A51ECB9-F3E3-AB4B-9DF9-9E4BBB4D4D8A}"/>
                </a:ext>
              </a:extLst>
            </p:cNvPr>
            <p:cNvSpPr/>
            <p:nvPr/>
          </p:nvSpPr>
          <p:spPr>
            <a:xfrm>
              <a:off x="5694472" y="3211964"/>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sp>
          <p:nvSpPr>
            <p:cNvPr id="32" name="Google Shape;757;p43">
              <a:extLst>
                <a:ext uri="{FF2B5EF4-FFF2-40B4-BE49-F238E27FC236}">
                  <a16:creationId xmlns:a16="http://schemas.microsoft.com/office/drawing/2014/main" id="{7DDD4CF6-FA04-1B4E-AAFB-A716F1DCCEC5}"/>
                </a:ext>
              </a:extLst>
            </p:cNvPr>
            <p:cNvSpPr/>
            <p:nvPr/>
          </p:nvSpPr>
          <p:spPr>
            <a:xfrm>
              <a:off x="5672191" y="3648838"/>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g</a:t>
              </a:r>
              <a:endParaRPr sz="2133" b="1" dirty="0">
                <a:latin typeface="Calibri" panose="020F0502020204030204" pitchFamily="34" charset="0"/>
                <a:cs typeface="Calibri" panose="020F0502020204030204" pitchFamily="34" charset="0"/>
              </a:endParaRPr>
            </a:p>
          </p:txBody>
        </p:sp>
        <p:sp>
          <p:nvSpPr>
            <p:cNvPr id="33" name="Google Shape;758;p43">
              <a:extLst>
                <a:ext uri="{FF2B5EF4-FFF2-40B4-BE49-F238E27FC236}">
                  <a16:creationId xmlns:a16="http://schemas.microsoft.com/office/drawing/2014/main" id="{9304E6B0-1A06-654E-BA2D-29C83CBF22AE}"/>
                </a:ext>
              </a:extLst>
            </p:cNvPr>
            <p:cNvSpPr/>
            <p:nvPr/>
          </p:nvSpPr>
          <p:spPr>
            <a:xfrm>
              <a:off x="5048519" y="4093492"/>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34" name="Google Shape;759;p43">
              <a:extLst>
                <a:ext uri="{FF2B5EF4-FFF2-40B4-BE49-F238E27FC236}">
                  <a16:creationId xmlns:a16="http://schemas.microsoft.com/office/drawing/2014/main" id="{BF72BF7E-A3DE-2442-A626-4A2AD30A9F43}"/>
                </a:ext>
              </a:extLst>
            </p:cNvPr>
            <p:cNvCxnSpPr>
              <a:stCxn id="27" idx="2"/>
              <a:endCxn id="28" idx="0"/>
            </p:cNvCxnSpPr>
            <p:nvPr/>
          </p:nvCxnSpPr>
          <p:spPr>
            <a:xfrm>
              <a:off x="4375281" y="3015464"/>
              <a:ext cx="237448" cy="406672"/>
            </a:xfrm>
            <a:prstGeom prst="straightConnector1">
              <a:avLst/>
            </a:prstGeom>
            <a:noFill/>
            <a:ln w="19050" cap="flat" cmpd="sng">
              <a:solidFill>
                <a:schemeClr val="dk2"/>
              </a:solidFill>
              <a:prstDash val="solid"/>
              <a:round/>
              <a:headEnd type="none" w="med" len="med"/>
              <a:tailEnd type="none" w="med" len="med"/>
            </a:ln>
          </p:spPr>
        </p:cxnSp>
        <p:cxnSp>
          <p:nvCxnSpPr>
            <p:cNvPr id="35" name="Google Shape;760;p43">
              <a:extLst>
                <a:ext uri="{FF2B5EF4-FFF2-40B4-BE49-F238E27FC236}">
                  <a16:creationId xmlns:a16="http://schemas.microsoft.com/office/drawing/2014/main" id="{AFE3EF24-13F4-2843-A623-6D034B7B47FB}"/>
                </a:ext>
              </a:extLst>
            </p:cNvPr>
            <p:cNvCxnSpPr>
              <a:stCxn id="27" idx="3"/>
              <a:endCxn id="29" idx="1"/>
            </p:cNvCxnSpPr>
            <p:nvPr/>
          </p:nvCxnSpPr>
          <p:spPr>
            <a:xfrm flipV="1">
              <a:off x="4533981" y="2717336"/>
              <a:ext cx="218789" cy="171678"/>
            </a:xfrm>
            <a:prstGeom prst="straightConnector1">
              <a:avLst/>
            </a:prstGeom>
            <a:noFill/>
            <a:ln w="19050" cap="flat" cmpd="sng">
              <a:solidFill>
                <a:schemeClr val="dk2"/>
              </a:solidFill>
              <a:prstDash val="solid"/>
              <a:round/>
              <a:headEnd type="none" w="med" len="med"/>
              <a:tailEnd type="none" w="med" len="med"/>
            </a:ln>
          </p:spPr>
        </p:cxnSp>
        <p:cxnSp>
          <p:nvCxnSpPr>
            <p:cNvPr id="36" name="Google Shape;762;p43">
              <a:extLst>
                <a:ext uri="{FF2B5EF4-FFF2-40B4-BE49-F238E27FC236}">
                  <a16:creationId xmlns:a16="http://schemas.microsoft.com/office/drawing/2014/main" id="{3D7BC970-B846-D44B-9995-FF01F94E45BA}"/>
                </a:ext>
              </a:extLst>
            </p:cNvPr>
            <p:cNvCxnSpPr>
              <a:stCxn id="31" idx="2"/>
              <a:endCxn id="32" idx="0"/>
            </p:cNvCxnSpPr>
            <p:nvPr/>
          </p:nvCxnSpPr>
          <p:spPr>
            <a:xfrm flipH="1">
              <a:off x="5830892" y="3464864"/>
              <a:ext cx="22281" cy="183974"/>
            </a:xfrm>
            <a:prstGeom prst="straightConnector1">
              <a:avLst/>
            </a:prstGeom>
            <a:noFill/>
            <a:ln w="19050" cap="flat" cmpd="sng">
              <a:solidFill>
                <a:schemeClr val="dk2"/>
              </a:solidFill>
              <a:prstDash val="solid"/>
              <a:round/>
              <a:headEnd type="none" w="med" len="med"/>
              <a:tailEnd type="none" w="med" len="med"/>
            </a:ln>
          </p:spPr>
        </p:cxnSp>
        <p:cxnSp>
          <p:nvCxnSpPr>
            <p:cNvPr id="39" name="Google Shape;763;p43">
              <a:extLst>
                <a:ext uri="{FF2B5EF4-FFF2-40B4-BE49-F238E27FC236}">
                  <a16:creationId xmlns:a16="http://schemas.microsoft.com/office/drawing/2014/main" id="{2F64FCE2-0FCD-B944-BF7C-B7DAA72E140F}"/>
                </a:ext>
              </a:extLst>
            </p:cNvPr>
            <p:cNvCxnSpPr>
              <a:stCxn id="31" idx="2"/>
              <a:endCxn id="30" idx="3"/>
            </p:cNvCxnSpPr>
            <p:nvPr/>
          </p:nvCxnSpPr>
          <p:spPr>
            <a:xfrm flipH="1" flipV="1">
              <a:off x="5267047" y="3322636"/>
              <a:ext cx="586125" cy="142228"/>
            </a:xfrm>
            <a:prstGeom prst="straightConnector1">
              <a:avLst/>
            </a:prstGeom>
            <a:noFill/>
            <a:ln w="19050" cap="flat" cmpd="sng">
              <a:solidFill>
                <a:schemeClr val="dk2"/>
              </a:solidFill>
              <a:prstDash val="solid"/>
              <a:round/>
              <a:headEnd type="none" w="med" len="med"/>
              <a:tailEnd type="none" w="med" len="med"/>
            </a:ln>
          </p:spPr>
        </p:cxnSp>
        <p:cxnSp>
          <p:nvCxnSpPr>
            <p:cNvPr id="60" name="Google Shape;764;p43">
              <a:extLst>
                <a:ext uri="{FF2B5EF4-FFF2-40B4-BE49-F238E27FC236}">
                  <a16:creationId xmlns:a16="http://schemas.microsoft.com/office/drawing/2014/main" id="{FC40B5C2-72B5-4B4B-BAA9-1310B87333BC}"/>
                </a:ext>
              </a:extLst>
            </p:cNvPr>
            <p:cNvCxnSpPr>
              <a:stCxn id="29" idx="2"/>
              <a:endCxn id="30" idx="0"/>
            </p:cNvCxnSpPr>
            <p:nvPr/>
          </p:nvCxnSpPr>
          <p:spPr>
            <a:xfrm>
              <a:off x="4911471" y="2843786"/>
              <a:ext cx="196877" cy="352400"/>
            </a:xfrm>
            <a:prstGeom prst="straightConnector1">
              <a:avLst/>
            </a:prstGeom>
            <a:noFill/>
            <a:ln w="19050" cap="flat" cmpd="sng">
              <a:solidFill>
                <a:schemeClr val="dk2"/>
              </a:solidFill>
              <a:prstDash val="solid"/>
              <a:round/>
              <a:headEnd type="none" w="med" len="med"/>
              <a:tailEnd type="none" w="med" len="med"/>
            </a:ln>
          </p:spPr>
        </p:cxnSp>
        <p:cxnSp>
          <p:nvCxnSpPr>
            <p:cNvPr id="61" name="Google Shape;765;p43">
              <a:extLst>
                <a:ext uri="{FF2B5EF4-FFF2-40B4-BE49-F238E27FC236}">
                  <a16:creationId xmlns:a16="http://schemas.microsoft.com/office/drawing/2014/main" id="{E1176501-E90F-5F4F-9A8C-02D184A55FF4}"/>
                </a:ext>
              </a:extLst>
            </p:cNvPr>
            <p:cNvCxnSpPr>
              <a:stCxn id="28" idx="3"/>
              <a:endCxn id="30" idx="1"/>
            </p:cNvCxnSpPr>
            <p:nvPr/>
          </p:nvCxnSpPr>
          <p:spPr>
            <a:xfrm flipV="1">
              <a:off x="4771429" y="3322636"/>
              <a:ext cx="178218" cy="225950"/>
            </a:xfrm>
            <a:prstGeom prst="straightConnector1">
              <a:avLst/>
            </a:prstGeom>
            <a:noFill/>
            <a:ln w="19050" cap="flat" cmpd="sng">
              <a:solidFill>
                <a:schemeClr val="dk2"/>
              </a:solidFill>
              <a:prstDash val="solid"/>
              <a:round/>
              <a:headEnd type="none" w="med" len="med"/>
              <a:tailEnd type="none" w="med" len="med"/>
            </a:ln>
          </p:spPr>
        </p:cxnSp>
        <p:cxnSp>
          <p:nvCxnSpPr>
            <p:cNvPr id="62" name="Google Shape;766;p43">
              <a:extLst>
                <a:ext uri="{FF2B5EF4-FFF2-40B4-BE49-F238E27FC236}">
                  <a16:creationId xmlns:a16="http://schemas.microsoft.com/office/drawing/2014/main" id="{DFDAD6D3-C534-A04F-9D9E-A1F43C34AC4C}"/>
                </a:ext>
              </a:extLst>
            </p:cNvPr>
            <p:cNvCxnSpPr>
              <a:stCxn id="30" idx="2"/>
              <a:endCxn id="33" idx="0"/>
            </p:cNvCxnSpPr>
            <p:nvPr/>
          </p:nvCxnSpPr>
          <p:spPr>
            <a:xfrm>
              <a:off x="5108348" y="3449086"/>
              <a:ext cx="98872" cy="644406"/>
            </a:xfrm>
            <a:prstGeom prst="straightConnector1">
              <a:avLst/>
            </a:prstGeom>
            <a:noFill/>
            <a:ln w="19050" cap="flat" cmpd="sng">
              <a:solidFill>
                <a:schemeClr val="dk2"/>
              </a:solidFill>
              <a:prstDash val="solid"/>
              <a:round/>
              <a:headEnd type="none" w="med" len="med"/>
              <a:tailEnd type="none" w="med" len="med"/>
            </a:ln>
          </p:spPr>
        </p:cxnSp>
        <p:sp>
          <p:nvSpPr>
            <p:cNvPr id="63" name="Google Shape;767;p43">
              <a:extLst>
                <a:ext uri="{FF2B5EF4-FFF2-40B4-BE49-F238E27FC236}">
                  <a16:creationId xmlns:a16="http://schemas.microsoft.com/office/drawing/2014/main" id="{B45C9006-FE57-BB4B-AACD-9F7A92469967}"/>
                </a:ext>
              </a:extLst>
            </p:cNvPr>
            <p:cNvSpPr/>
            <p:nvPr/>
          </p:nvSpPr>
          <p:spPr>
            <a:xfrm>
              <a:off x="3822136" y="3282759"/>
              <a:ext cx="3174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a</a:t>
              </a:r>
              <a:endParaRPr sz="2133" b="1" dirty="0">
                <a:latin typeface="Calibri" panose="020F0502020204030204" pitchFamily="34" charset="0"/>
                <a:cs typeface="Calibri" panose="020F0502020204030204" pitchFamily="34" charset="0"/>
              </a:endParaRPr>
            </a:p>
          </p:txBody>
        </p:sp>
        <p:cxnSp>
          <p:nvCxnSpPr>
            <p:cNvPr id="64" name="Google Shape;768;p43">
              <a:extLst>
                <a:ext uri="{FF2B5EF4-FFF2-40B4-BE49-F238E27FC236}">
                  <a16:creationId xmlns:a16="http://schemas.microsoft.com/office/drawing/2014/main" id="{4262C6EB-EE9D-1B41-A3E1-2BF9D5564854}"/>
                </a:ext>
              </a:extLst>
            </p:cNvPr>
            <p:cNvCxnSpPr>
              <a:stCxn id="63" idx="3"/>
              <a:endCxn id="27" idx="1"/>
            </p:cNvCxnSpPr>
            <p:nvPr/>
          </p:nvCxnSpPr>
          <p:spPr>
            <a:xfrm flipV="1">
              <a:off x="4139536" y="2889014"/>
              <a:ext cx="77045" cy="520195"/>
            </a:xfrm>
            <a:prstGeom prst="straightConnector1">
              <a:avLst/>
            </a:prstGeom>
            <a:noFill/>
            <a:ln w="19050" cap="flat" cmpd="sng">
              <a:solidFill>
                <a:schemeClr val="dk2"/>
              </a:solidFill>
              <a:prstDash val="solid"/>
              <a:round/>
              <a:headEnd type="none" w="med" len="med"/>
              <a:tailEnd type="none" w="med" len="med"/>
            </a:ln>
          </p:spPr>
        </p:cxnSp>
        <p:sp>
          <p:nvSpPr>
            <p:cNvPr id="65" name="Google Shape;769;p43">
              <a:extLst>
                <a:ext uri="{FF2B5EF4-FFF2-40B4-BE49-F238E27FC236}">
                  <a16:creationId xmlns:a16="http://schemas.microsoft.com/office/drawing/2014/main" id="{C4A5D619-19A9-3744-8B3F-7B184406CE8E}"/>
                </a:ext>
              </a:extLst>
            </p:cNvPr>
            <p:cNvSpPr txBox="1"/>
            <p:nvPr/>
          </p:nvSpPr>
          <p:spPr>
            <a:xfrm>
              <a:off x="3561846" y="3177459"/>
              <a:ext cx="317400" cy="358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s</a:t>
              </a:r>
              <a:endParaRPr sz="2133" b="1" dirty="0">
                <a:latin typeface="Calibri" panose="020F0502020204030204" pitchFamily="34" charset="0"/>
                <a:cs typeface="Calibri" panose="020F0502020204030204" pitchFamily="34" charset="0"/>
              </a:endParaRPr>
            </a:p>
          </p:txBody>
        </p:sp>
        <p:sp>
          <p:nvSpPr>
            <p:cNvPr id="66" name="Google Shape;770;p43">
              <a:extLst>
                <a:ext uri="{FF2B5EF4-FFF2-40B4-BE49-F238E27FC236}">
                  <a16:creationId xmlns:a16="http://schemas.microsoft.com/office/drawing/2014/main" id="{70B4AC49-58A6-4E48-ADEC-83C22B939E8D}"/>
                </a:ext>
              </a:extLst>
            </p:cNvPr>
            <p:cNvSpPr txBox="1"/>
            <p:nvPr/>
          </p:nvSpPr>
          <p:spPr>
            <a:xfrm>
              <a:off x="6354393" y="3387202"/>
              <a:ext cx="411900" cy="404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b="1" dirty="0">
                  <a:latin typeface="Calibri" panose="020F0502020204030204" pitchFamily="34" charset="0"/>
                  <a:cs typeface="Calibri" panose="020F0502020204030204" pitchFamily="34" charset="0"/>
                </a:rPr>
                <a:t>t</a:t>
              </a:r>
              <a:endParaRPr sz="2133" b="1" dirty="0">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D2833C55-F418-A840-AC6F-B826E8A3D97E}"/>
              </a:ext>
            </a:extLst>
          </p:cNvPr>
          <p:cNvSpPr txBox="1"/>
          <p:nvPr/>
        </p:nvSpPr>
        <p:spPr>
          <a:xfrm>
            <a:off x="5715301" y="4271618"/>
            <a:ext cx="5586074" cy="2862322"/>
          </a:xfrm>
          <a:prstGeom prst="rect">
            <a:avLst/>
          </a:prstGeom>
          <a:noFill/>
        </p:spPr>
        <p:txBody>
          <a:bodyPr wrap="square" rtlCol="0">
            <a:spAutoFit/>
          </a:bodyPr>
          <a:lstStyle/>
          <a:p>
            <a:r>
              <a:rPr lang="en-US" dirty="0"/>
              <a:t>In English:</a:t>
            </a:r>
          </a:p>
          <a:p>
            <a:endParaRPr lang="en-US" dirty="0"/>
          </a:p>
          <a:p>
            <a:pPr marL="285750" indent="-285750">
              <a:buFontTx/>
              <a:buChar char="-"/>
            </a:pPr>
            <a:r>
              <a:rPr lang="en-US" dirty="0"/>
              <a:t>starting from the start vertex as the current node:</a:t>
            </a:r>
          </a:p>
          <a:p>
            <a:pPr marL="285750" indent="-285750">
              <a:buFontTx/>
              <a:buChar char="-"/>
            </a:pPr>
            <a:r>
              <a:rPr lang="en-US" dirty="0"/>
              <a:t>look at all your undiscovered neighbors and record them as distance + 1, and keep track of the edge that led to them. Add them to a queue to be processed</a:t>
            </a:r>
          </a:p>
          <a:p>
            <a:pPr marL="285750" indent="-285750">
              <a:buFontTx/>
              <a:buChar char="-"/>
            </a:pPr>
            <a:r>
              <a:rPr lang="en-US" dirty="0"/>
              <a:t>repeat until we traverse all that can be reached by the start node</a:t>
            </a:r>
          </a:p>
          <a:p>
            <a:endParaRPr lang="en-US" dirty="0"/>
          </a:p>
          <a:p>
            <a:r>
              <a:rPr lang="en-US" dirty="0"/>
              <a:t>    </a:t>
            </a:r>
          </a:p>
        </p:txBody>
      </p:sp>
    </p:spTree>
    <p:extLst>
      <p:ext uri="{BB962C8B-B14F-4D97-AF65-F5344CB8AC3E}">
        <p14:creationId xmlns:p14="http://schemas.microsoft.com/office/powerpoint/2010/main" val="3879497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17735</TotalTime>
  <Words>6227</Words>
  <Application>Microsoft Macintosh PowerPoint</Application>
  <PresentationFormat>Widescreen</PresentationFormat>
  <Paragraphs>1090</Paragraphs>
  <Slides>48</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Lecture 15: Shortest Paths</vt:lpstr>
      <vt:lpstr>Roadmap</vt:lpstr>
      <vt:lpstr>Shortest Paths</vt:lpstr>
      <vt:lpstr>Representing Maps as Graphs</vt:lpstr>
      <vt:lpstr>Representing Maps as Graphs</vt:lpstr>
      <vt:lpstr>Shortest Path problem (unweighted graph)</vt:lpstr>
      <vt:lpstr>Shortest Path problem (unweighted graph)</vt:lpstr>
      <vt:lpstr>Shortest Path problem (unweighted graph) key idea</vt:lpstr>
      <vt:lpstr>Shortest Path problem</vt:lpstr>
      <vt:lpstr>Shortest Path problem</vt:lpstr>
      <vt:lpstr>PowerPoint Presentation</vt:lpstr>
      <vt:lpstr>What about the target vertex?</vt:lpstr>
      <vt:lpstr>BFS Shortest Path Summary</vt:lpstr>
      <vt:lpstr>BFS Shortest Path Summary</vt:lpstr>
      <vt:lpstr>Questions?</vt:lpstr>
      <vt:lpstr>Roadmap</vt:lpstr>
      <vt:lpstr>Weighted Graphs</vt:lpstr>
      <vt:lpstr>Weighted Graphs: Take 1 </vt:lpstr>
      <vt:lpstr>Weighted Graphs: Take 1 </vt:lpstr>
      <vt:lpstr>Weighted Graphs: Take 2</vt:lpstr>
      <vt:lpstr>Weighted Graphs: Take 2</vt:lpstr>
      <vt:lpstr>Weighted Graphs: A Reduction</vt:lpstr>
      <vt:lpstr>Weighted Graphs: A Reduction</vt:lpstr>
      <vt:lpstr>Weighted Graphs: Take 3</vt:lpstr>
      <vt:lpstr>Weighted Graphs: Take 3</vt:lpstr>
      <vt:lpstr>Weighted Graphs: Take 3 -Visiting nodes in distance-order (should seem similar to BFS still)</vt:lpstr>
      <vt:lpstr>Weighted Graphs: Take 3</vt:lpstr>
      <vt:lpstr>Questions?</vt:lpstr>
      <vt:lpstr>Dijkstra’s algorithm (pseudocode + English)</vt:lpstr>
      <vt:lpstr>Dijkstra’s Algorithm</vt:lpstr>
      <vt:lpstr>Dijkstra’s Algorithm</vt:lpstr>
      <vt:lpstr>Dijkstra’s Run Through</vt:lpstr>
      <vt:lpstr>Dijkstra’s Run Through</vt:lpstr>
      <vt:lpstr>Dijkstra’s Run Through</vt:lpstr>
      <vt:lpstr>Dijkstra’s Run Through</vt:lpstr>
      <vt:lpstr>Dijkstra’s Run Through</vt:lpstr>
      <vt:lpstr>Dijkstra’s Run Through</vt:lpstr>
      <vt:lpstr>Dijkstra’s Run Through</vt:lpstr>
      <vt:lpstr>Dijkstra’s Pseuodocode</vt:lpstr>
      <vt:lpstr>Dijkstra’s Pseuodocode</vt:lpstr>
      <vt:lpstr>What are the high-level differences between using BFS and Dijkstra’s algorithm?</vt:lpstr>
      <vt:lpstr>What are the high-level differences between using BFS and Dijkstra’s algorithm?</vt:lpstr>
      <vt:lpstr>Questions?</vt:lpstr>
      <vt:lpstr>BFS/DFS runtime</vt:lpstr>
      <vt:lpstr>Dijkstra’s Runtime</vt:lpstr>
      <vt:lpstr>Dijkstra’s Wrap-up</vt:lpstr>
      <vt:lpstr>PowerPoint Presentation</vt:lpstr>
      <vt:lpstr>Dijkstra’s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190</cp:revision>
  <cp:lastPrinted>2019-08-05T18:19:51Z</cp:lastPrinted>
  <dcterms:created xsi:type="dcterms:W3CDTF">2018-03-22T00:41:11Z</dcterms:created>
  <dcterms:modified xsi:type="dcterms:W3CDTF">2020-05-04T15:26:58Z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