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1"/>
  </p:notesMasterIdLst>
  <p:sldIdLst>
    <p:sldId id="256" r:id="rId2"/>
    <p:sldId id="257" r:id="rId3"/>
    <p:sldId id="509" r:id="rId4"/>
    <p:sldId id="311" r:id="rId5"/>
    <p:sldId id="313" r:id="rId6"/>
    <p:sldId id="504" r:id="rId7"/>
    <p:sldId id="505" r:id="rId8"/>
    <p:sldId id="314" r:id="rId9"/>
    <p:sldId id="499" r:id="rId10"/>
    <p:sldId id="265" r:id="rId11"/>
    <p:sldId id="269" r:id="rId12"/>
    <p:sldId id="503" r:id="rId13"/>
    <p:sldId id="508" r:id="rId14"/>
    <p:sldId id="511" r:id="rId15"/>
    <p:sldId id="510" r:id="rId16"/>
    <p:sldId id="494" r:id="rId17"/>
    <p:sldId id="495" r:id="rId18"/>
    <p:sldId id="569" r:id="rId19"/>
    <p:sldId id="570" r:id="rId20"/>
    <p:sldId id="496" r:id="rId21"/>
    <p:sldId id="497" r:id="rId22"/>
    <p:sldId id="571" r:id="rId23"/>
    <p:sldId id="573" r:id="rId24"/>
    <p:sldId id="572" r:id="rId25"/>
    <p:sldId id="574" r:id="rId26"/>
    <p:sldId id="577" r:id="rId27"/>
    <p:sldId id="575" r:id="rId28"/>
    <p:sldId id="578" r:id="rId29"/>
    <p:sldId id="579" r:id="rId30"/>
    <p:sldId id="583" r:id="rId31"/>
    <p:sldId id="581" r:id="rId32"/>
    <p:sldId id="582" r:id="rId33"/>
    <p:sldId id="580" r:id="rId34"/>
    <p:sldId id="283" r:id="rId35"/>
    <p:sldId id="587" r:id="rId36"/>
    <p:sldId id="343" r:id="rId37"/>
    <p:sldId id="288" r:id="rId38"/>
    <p:sldId id="290" r:id="rId39"/>
    <p:sldId id="584"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378" autoAdjust="0"/>
    <p:restoredTop sz="94679"/>
  </p:normalViewPr>
  <p:slideViewPr>
    <p:cSldViewPr snapToGrid="0">
      <p:cViewPr varScale="1">
        <p:scale>
          <a:sx n="78" d="100"/>
          <a:sy n="78" d="100"/>
        </p:scale>
        <p:origin x="192" y="8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A2F842-A601-4B20-8028-EF026D91FED0}" type="datetimeFigureOut">
              <a:rPr lang="en-US" smtClean="0"/>
              <a:t>4/26/20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888008-58E8-44F9-85A5-7478B4AD77C4}" type="slidenum">
              <a:rPr lang="en-US" smtClean="0"/>
              <a:t>‹#›</a:t>
            </a:fld>
            <a:endParaRPr lang="en-US"/>
          </a:p>
        </p:txBody>
      </p:sp>
    </p:spTree>
    <p:extLst>
      <p:ext uri="{BB962C8B-B14F-4D97-AF65-F5344CB8AC3E}">
        <p14:creationId xmlns:p14="http://schemas.microsoft.com/office/powerpoint/2010/main" val="1288537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B336D0-BB87-4158-9DDA-BA914A234D18}" type="slidenum">
              <a:rPr lang="en-US" smtClean="0"/>
              <a:t>1</a:t>
            </a:fld>
            <a:endParaRPr lang="en-US"/>
          </a:p>
        </p:txBody>
      </p:sp>
    </p:spTree>
    <p:extLst>
      <p:ext uri="{BB962C8B-B14F-4D97-AF65-F5344CB8AC3E}">
        <p14:creationId xmlns:p14="http://schemas.microsoft.com/office/powerpoint/2010/main" val="153504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usual to write |V| = n and |E| = m, though sometimes we’ll abuse notation and just use V and E.</a:t>
            </a:r>
          </a:p>
        </p:txBody>
      </p:sp>
      <p:sp>
        <p:nvSpPr>
          <p:cNvPr id="4" name="Slide Number Placeholder 3"/>
          <p:cNvSpPr>
            <a:spLocks noGrp="1"/>
          </p:cNvSpPr>
          <p:nvPr>
            <p:ph type="sldNum" sz="quarter" idx="10"/>
          </p:nvPr>
        </p:nvSpPr>
        <p:spPr/>
        <p:txBody>
          <a:bodyPr/>
          <a:lstStyle/>
          <a:p>
            <a:fld id="{93B336D0-BB87-4158-9DDA-BA914A234D18}" type="slidenum">
              <a:rPr lang="en-US" smtClean="0"/>
              <a:t>11</a:t>
            </a:fld>
            <a:endParaRPr lang="en-US"/>
          </a:p>
        </p:txBody>
      </p:sp>
    </p:spTree>
    <p:extLst>
      <p:ext uri="{BB962C8B-B14F-4D97-AF65-F5344CB8AC3E}">
        <p14:creationId xmlns:p14="http://schemas.microsoft.com/office/powerpoint/2010/main" val="9519255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9:48</a:t>
            </a:r>
          </a:p>
        </p:txBody>
      </p:sp>
      <p:sp>
        <p:nvSpPr>
          <p:cNvPr id="4" name="Slide Number Placeholder 3"/>
          <p:cNvSpPr>
            <a:spLocks noGrp="1"/>
          </p:cNvSpPr>
          <p:nvPr>
            <p:ph type="sldNum" sz="quarter" idx="10"/>
          </p:nvPr>
        </p:nvSpPr>
        <p:spPr/>
        <p:txBody>
          <a:bodyPr/>
          <a:lstStyle/>
          <a:p>
            <a:fld id="{93B336D0-BB87-4158-9DDA-BA914A234D18}" type="slidenum">
              <a:rPr lang="en-US" smtClean="0"/>
              <a:t>38</a:t>
            </a:fld>
            <a:endParaRPr lang="en-US"/>
          </a:p>
        </p:txBody>
      </p:sp>
    </p:spTree>
    <p:extLst>
      <p:ext uri="{BB962C8B-B14F-4D97-AF65-F5344CB8AC3E}">
        <p14:creationId xmlns:p14="http://schemas.microsoft.com/office/powerpoint/2010/main" val="10222487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E8C701D2-D7FA-4D5B-8741-48982F1F0DD7}" type="datetimeFigureOut">
              <a:rPr lang="en-US" smtClean="0"/>
              <a:t>4/26/20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64CFD7-A9FC-4EB3-A160-96F6543BE2E0}"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pic>
        <p:nvPicPr>
          <p:cNvPr id="1028" name="Picture 4" descr="Cherry blossoms on Grant Lane">
            <a:extLst>
              <a:ext uri="{FF2B5EF4-FFF2-40B4-BE49-F238E27FC236}">
                <a16:creationId xmlns:a16="http://schemas.microsoft.com/office/drawing/2014/main" id="{E196A663-22E9-46AF-AE76-3031B2F2C7B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0034" b="13442"/>
          <a:stretch/>
        </p:blipFill>
        <p:spPr bwMode="auto">
          <a:xfrm>
            <a:off x="-3" y="-1"/>
            <a:ext cx="12192002" cy="4594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18474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01CC624-0437-43EF-99D3-4B5E545BF210}"/>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05FEBE18-A94F-4CF8-8975-BC720F0701B8}"/>
              </a:ext>
            </a:extLst>
          </p:cNvPr>
          <p:cNvSpPr>
            <a:spLocks noGrp="1"/>
          </p:cNvSpPr>
          <p:nvPr>
            <p:ph type="dt" sz="half" idx="10"/>
          </p:nvPr>
        </p:nvSpPr>
        <p:spPr/>
        <p:txBody>
          <a:bodyPr/>
          <a:lstStyle/>
          <a:p>
            <a:fld id="{E8C701D2-D7FA-4D5B-8741-48982F1F0DD7}" type="datetimeFigureOut">
              <a:rPr lang="en-US" smtClean="0"/>
              <a:t>4/26/20</a:t>
            </a:fld>
            <a:endParaRPr lang="en-US"/>
          </a:p>
        </p:txBody>
      </p:sp>
      <p:sp>
        <p:nvSpPr>
          <p:cNvPr id="4" name="Footer Placeholder 3">
            <a:extLst>
              <a:ext uri="{FF2B5EF4-FFF2-40B4-BE49-F238E27FC236}">
                <a16:creationId xmlns:a16="http://schemas.microsoft.com/office/drawing/2014/main" id="{79FEFF45-D87C-45A5-8A43-AA51E8326F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4B072C5-2DDD-45C4-966C-970A137A42B6}"/>
              </a:ext>
            </a:extLst>
          </p:cNvPr>
          <p:cNvSpPr>
            <a:spLocks noGrp="1"/>
          </p:cNvSpPr>
          <p:nvPr>
            <p:ph type="sldNum" sz="quarter" idx="12"/>
          </p:nvPr>
        </p:nvSpPr>
        <p:spPr/>
        <p:txBody>
          <a:bodyPr/>
          <a:lstStyle/>
          <a:p>
            <a:fld id="{BF64CFD7-A9FC-4EB3-A160-96F6543BE2E0}" type="slidenum">
              <a:rPr lang="en-US" smtClean="0"/>
              <a:t>‹#›</a:t>
            </a:fld>
            <a:endParaRPr lang="en-US"/>
          </a:p>
        </p:txBody>
      </p:sp>
      <p:cxnSp>
        <p:nvCxnSpPr>
          <p:cNvPr id="16" name="Straight Connector 15">
            <a:extLst>
              <a:ext uri="{FF2B5EF4-FFF2-40B4-BE49-F238E27FC236}">
                <a16:creationId xmlns:a16="http://schemas.microsoft.com/office/drawing/2014/main" id="{537B5817-8D3A-4DD3-92FF-32BBC5F91560}"/>
              </a:ext>
            </a:extLst>
          </p:cNvPr>
          <p:cNvCxnSpPr/>
          <p:nvPr/>
        </p:nvCxnSpPr>
        <p:spPr>
          <a:xfrm>
            <a:off x="61415" y="753975"/>
            <a:ext cx="12008609" cy="0"/>
          </a:xfrm>
          <a:prstGeom prst="line">
            <a:avLst/>
          </a:prstGeom>
          <a:ln>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32B1C59-33FF-4FB4-BDD7-F61C64008581}"/>
              </a:ext>
            </a:extLst>
          </p:cNvPr>
          <p:cNvSpPr>
            <a:spLocks noGrp="1"/>
          </p:cNvSpPr>
          <p:nvPr>
            <p:ph type="title"/>
          </p:nvPr>
        </p:nvSpPr>
        <p:spPr>
          <a:xfrm>
            <a:off x="1428134" y="263276"/>
            <a:ext cx="10334364" cy="1014667"/>
          </a:xfrm>
          <a:solidFill>
            <a:schemeClr val="bg1"/>
          </a:solidFill>
        </p:spPr>
        <p:txBody>
          <a:bodyPr/>
          <a:lstStyle/>
          <a:p>
            <a:r>
              <a:rPr lang="en-US"/>
              <a:t>Click to edit Master title style</a:t>
            </a:r>
            <a:endParaRPr lang="en-US" dirty="0"/>
          </a:p>
        </p:txBody>
      </p:sp>
      <p:grpSp>
        <p:nvGrpSpPr>
          <p:cNvPr id="13" name="Group 12">
            <a:extLst>
              <a:ext uri="{FF2B5EF4-FFF2-40B4-BE49-F238E27FC236}">
                <a16:creationId xmlns:a16="http://schemas.microsoft.com/office/drawing/2014/main" id="{FB754F48-B758-43EB-980F-1E2884C8E2A7}"/>
              </a:ext>
            </a:extLst>
          </p:cNvPr>
          <p:cNvGrpSpPr/>
          <p:nvPr/>
        </p:nvGrpSpPr>
        <p:grpSpPr>
          <a:xfrm>
            <a:off x="575239" y="475151"/>
            <a:ext cx="631298" cy="631298"/>
            <a:chOff x="1530939" y="2405329"/>
            <a:chExt cx="631298" cy="631298"/>
          </a:xfrm>
        </p:grpSpPr>
        <p:sp>
          <p:nvSpPr>
            <p:cNvPr id="7" name="Oval 6">
              <a:extLst>
                <a:ext uri="{FF2B5EF4-FFF2-40B4-BE49-F238E27FC236}">
                  <a16:creationId xmlns:a16="http://schemas.microsoft.com/office/drawing/2014/main" id="{99BADBD9-302C-40D9-A763-C65CCFE16FDE}"/>
                </a:ext>
              </a:extLst>
            </p:cNvPr>
            <p:cNvSpPr/>
            <p:nvPr userDrawn="1"/>
          </p:nvSpPr>
          <p:spPr>
            <a:xfrm>
              <a:off x="1530939" y="2405329"/>
              <a:ext cx="631298" cy="631298"/>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Shape 490">
              <a:extLst>
                <a:ext uri="{FF2B5EF4-FFF2-40B4-BE49-F238E27FC236}">
                  <a16:creationId xmlns:a16="http://schemas.microsoft.com/office/drawing/2014/main" id="{ABC713E7-D704-4682-B292-907313F269C9}"/>
                </a:ext>
              </a:extLst>
            </p:cNvPr>
            <p:cNvGrpSpPr/>
            <p:nvPr userDrawn="1"/>
          </p:nvGrpSpPr>
          <p:grpSpPr>
            <a:xfrm>
              <a:off x="1661835" y="2536225"/>
              <a:ext cx="369505" cy="369505"/>
              <a:chOff x="2594050" y="1631825"/>
              <a:chExt cx="439625" cy="439625"/>
            </a:xfrm>
          </p:grpSpPr>
          <p:sp>
            <p:nvSpPr>
              <p:cNvPr id="9" name="Shape 491">
                <a:extLst>
                  <a:ext uri="{FF2B5EF4-FFF2-40B4-BE49-F238E27FC236}">
                    <a16:creationId xmlns:a16="http://schemas.microsoft.com/office/drawing/2014/main" id="{5701E159-D011-460A-BF32-22B3BFF6328B}"/>
                  </a:ext>
                </a:extLst>
              </p:cNvPr>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492">
                <a:extLst>
                  <a:ext uri="{FF2B5EF4-FFF2-40B4-BE49-F238E27FC236}">
                    <a16:creationId xmlns:a16="http://schemas.microsoft.com/office/drawing/2014/main" id="{CA3D8659-8AB7-48FB-9131-98E6A18A0B20}"/>
                  </a:ext>
                </a:extLst>
              </p:cNvPr>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493">
                <a:extLst>
                  <a:ext uri="{FF2B5EF4-FFF2-40B4-BE49-F238E27FC236}">
                    <a16:creationId xmlns:a16="http://schemas.microsoft.com/office/drawing/2014/main" id="{A811AE90-64AA-41C3-9DE9-62A86028AA6C}"/>
                  </a:ext>
                </a:extLst>
              </p:cNvPr>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4">
                <a:extLst>
                  <a:ext uri="{FF2B5EF4-FFF2-40B4-BE49-F238E27FC236}">
                    <a16:creationId xmlns:a16="http://schemas.microsoft.com/office/drawing/2014/main" id="{0551D70B-4457-48F5-81B9-3A38F6B661D9}"/>
                  </a:ext>
                </a:extLst>
              </p:cNvPr>
              <p:cNvSpPr/>
              <p:nvPr/>
            </p:nvSpPr>
            <p:spPr>
              <a:xfrm>
                <a:off x="2801675" y="1740825"/>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17" name="Content Placeholder 2">
            <a:extLst>
              <a:ext uri="{FF2B5EF4-FFF2-40B4-BE49-F238E27FC236}">
                <a16:creationId xmlns:a16="http://schemas.microsoft.com/office/drawing/2014/main" id="{572BD7EC-0D21-433C-A8B8-B34982C0240B}"/>
              </a:ext>
            </a:extLst>
          </p:cNvPr>
          <p:cNvSpPr>
            <a:spLocks noGrp="1"/>
          </p:cNvSpPr>
          <p:nvPr>
            <p:ph idx="1"/>
          </p:nvPr>
        </p:nvSpPr>
        <p:spPr>
          <a:xfrm>
            <a:off x="1428134" y="1463857"/>
            <a:ext cx="10334364" cy="4845504"/>
          </a:xfrm>
        </p:spPr>
        <p:txBody>
          <a:bodyPr/>
          <a:lstStyle>
            <a:lvl1pPr marL="91440" indent="-91440">
              <a:buClr>
                <a:srgbClr val="4C3282"/>
              </a:buClr>
              <a:buFont typeface="Segoe UI Semilight" panose="020B0402040204020203" pitchFamily="34" charset="0"/>
              <a:buChar char="-"/>
              <a:defRPr/>
            </a:lvl1pPr>
            <a:lvl2pPr>
              <a:buClr>
                <a:srgbClr val="4C3282"/>
              </a:buClr>
              <a:defRPr/>
            </a:lvl2pPr>
            <a:lvl3pPr>
              <a:buClr>
                <a:srgbClr val="4C3282"/>
              </a:buClr>
              <a:defRPr/>
            </a:lvl3pPr>
            <a:lvl4pPr>
              <a:buClr>
                <a:srgbClr val="4C3282"/>
              </a:buClr>
              <a:defRPr/>
            </a:lvl4pPr>
            <a:lvl5pPr>
              <a:buClr>
                <a:srgbClr val="4C3282"/>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252372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6356FD08-8E43-4554-8ACC-11234BCBCF4E}"/>
              </a:ext>
            </a:extLst>
          </p:cNvPr>
          <p:cNvCxnSpPr/>
          <p:nvPr/>
        </p:nvCxnSpPr>
        <p:spPr>
          <a:xfrm>
            <a:off x="127669" y="3557888"/>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777F25E-8269-472E-9791-7EB74F793C8D}"/>
              </a:ext>
            </a:extLst>
          </p:cNvPr>
          <p:cNvSpPr>
            <a:spLocks noGrp="1"/>
          </p:cNvSpPr>
          <p:nvPr>
            <p:ph type="title"/>
          </p:nvPr>
        </p:nvSpPr>
        <p:spPr>
          <a:xfrm>
            <a:off x="1902775" y="3262680"/>
            <a:ext cx="6504161" cy="590415"/>
          </a:xfrm>
          <a:solidFill>
            <a:schemeClr val="bg1"/>
          </a:solidFill>
        </p:spPr>
        <p:txBody>
          <a:bodyPr>
            <a:noAutofit/>
          </a:bodyPr>
          <a:lstStyle>
            <a:lvl1pPr>
              <a:defRPr sz="3200">
                <a:latin typeface="Segoe UI Semibold" panose="020B0702040204020203" pitchFamily="34" charset="0"/>
                <a:cs typeface="Segoe UI Semibold" panose="020B0702040204020203" pitchFamily="34" charset="0"/>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A7D8F82-27EF-4582-903A-FAC779261E7E}"/>
              </a:ext>
            </a:extLst>
          </p:cNvPr>
          <p:cNvSpPr>
            <a:spLocks noGrp="1"/>
          </p:cNvSpPr>
          <p:nvPr>
            <p:ph type="dt" sz="half" idx="10"/>
          </p:nvPr>
        </p:nvSpPr>
        <p:spPr/>
        <p:txBody>
          <a:bodyPr/>
          <a:lstStyle/>
          <a:p>
            <a:fld id="{E8C701D2-D7FA-4D5B-8741-48982F1F0DD7}" type="datetimeFigureOut">
              <a:rPr lang="en-US" smtClean="0"/>
              <a:t>4/26/20</a:t>
            </a:fld>
            <a:endParaRPr lang="en-US"/>
          </a:p>
        </p:txBody>
      </p:sp>
      <p:sp>
        <p:nvSpPr>
          <p:cNvPr id="4" name="Footer Placeholder 3">
            <a:extLst>
              <a:ext uri="{FF2B5EF4-FFF2-40B4-BE49-F238E27FC236}">
                <a16:creationId xmlns:a16="http://schemas.microsoft.com/office/drawing/2014/main" id="{E706C1EE-E506-47FA-A188-0DF16D497E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980F48F-87DE-4815-AD70-D0F2CA558E7D}"/>
              </a:ext>
            </a:extLst>
          </p:cNvPr>
          <p:cNvSpPr>
            <a:spLocks noGrp="1"/>
          </p:cNvSpPr>
          <p:nvPr>
            <p:ph type="sldNum" sz="quarter" idx="12"/>
          </p:nvPr>
        </p:nvSpPr>
        <p:spPr/>
        <p:txBody>
          <a:bodyPr/>
          <a:lstStyle/>
          <a:p>
            <a:fld id="{BF64CFD7-A9FC-4EB3-A160-96F6543BE2E0}" type="slidenum">
              <a:rPr lang="en-US" smtClean="0"/>
              <a:t>‹#›</a:t>
            </a:fld>
            <a:endParaRPr lang="en-US"/>
          </a:p>
        </p:txBody>
      </p:sp>
      <p:sp>
        <p:nvSpPr>
          <p:cNvPr id="7" name="Oval 6">
            <a:extLst>
              <a:ext uri="{FF2B5EF4-FFF2-40B4-BE49-F238E27FC236}">
                <a16:creationId xmlns:a16="http://schemas.microsoft.com/office/drawing/2014/main" id="{886714E5-EBF9-4569-A5F7-79EC8ADBC566}"/>
              </a:ext>
            </a:extLst>
          </p:cNvPr>
          <p:cNvSpPr/>
          <p:nvPr/>
        </p:nvSpPr>
        <p:spPr>
          <a:xfrm>
            <a:off x="743453" y="3050554"/>
            <a:ext cx="897775" cy="897775"/>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48A67AF-FC3C-498E-9019-5526D4E35E56}"/>
              </a:ext>
            </a:extLst>
          </p:cNvPr>
          <p:cNvSpPr/>
          <p:nvPr/>
        </p:nvSpPr>
        <p:spPr>
          <a:xfrm>
            <a:off x="321425" y="60960"/>
            <a:ext cx="171797" cy="1474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Shape 496">
            <a:extLst>
              <a:ext uri="{FF2B5EF4-FFF2-40B4-BE49-F238E27FC236}">
                <a16:creationId xmlns:a16="http://schemas.microsoft.com/office/drawing/2014/main" id="{A9D83950-EFA8-45B6-9842-F0E75D62D1E4}"/>
              </a:ext>
            </a:extLst>
          </p:cNvPr>
          <p:cNvGrpSpPr/>
          <p:nvPr/>
        </p:nvGrpSpPr>
        <p:grpSpPr>
          <a:xfrm>
            <a:off x="1042384" y="3287057"/>
            <a:ext cx="299911" cy="424768"/>
            <a:chOff x="3979850" y="1598950"/>
            <a:chExt cx="356825" cy="505375"/>
          </a:xfrm>
        </p:grpSpPr>
        <p:sp>
          <p:nvSpPr>
            <p:cNvPr id="11" name="Shape 497">
              <a:extLst>
                <a:ext uri="{FF2B5EF4-FFF2-40B4-BE49-F238E27FC236}">
                  <a16:creationId xmlns:a16="http://schemas.microsoft.com/office/drawing/2014/main" id="{5AC1FC31-D74E-4136-9F49-9396640AE6A7}"/>
                </a:ext>
              </a:extLst>
            </p:cNvPr>
            <p:cNvSpPr/>
            <p:nvPr/>
          </p:nvSpPr>
          <p:spPr>
            <a:xfrm>
              <a:off x="3979850" y="1602600"/>
              <a:ext cx="44475" cy="501725"/>
            </a:xfrm>
            <a:custGeom>
              <a:avLst/>
              <a:gdLst/>
              <a:ahLst/>
              <a:cxnLst/>
              <a:rect l="0" t="0" r="0" b="0"/>
              <a:pathLst>
                <a:path w="1779" h="20069" fill="none" extrusionOk="0">
                  <a:moveTo>
                    <a:pt x="1778" y="20069"/>
                  </a:moveTo>
                  <a:lnTo>
                    <a:pt x="1778" y="488"/>
                  </a:lnTo>
                  <a:lnTo>
                    <a:pt x="1778" y="488"/>
                  </a:lnTo>
                  <a:lnTo>
                    <a:pt x="1778" y="390"/>
                  </a:lnTo>
                  <a:lnTo>
                    <a:pt x="1730" y="293"/>
                  </a:lnTo>
                  <a:lnTo>
                    <a:pt x="1705" y="220"/>
                  </a:lnTo>
                  <a:lnTo>
                    <a:pt x="1632" y="147"/>
                  </a:lnTo>
                  <a:lnTo>
                    <a:pt x="1559" y="74"/>
                  </a:lnTo>
                  <a:lnTo>
                    <a:pt x="1486" y="25"/>
                  </a:lnTo>
                  <a:lnTo>
                    <a:pt x="1389" y="0"/>
                  </a:lnTo>
                  <a:lnTo>
                    <a:pt x="1291" y="0"/>
                  </a:lnTo>
                  <a:lnTo>
                    <a:pt x="488" y="0"/>
                  </a:lnTo>
                  <a:lnTo>
                    <a:pt x="488" y="0"/>
                  </a:lnTo>
                  <a:lnTo>
                    <a:pt x="390" y="0"/>
                  </a:lnTo>
                  <a:lnTo>
                    <a:pt x="293" y="25"/>
                  </a:lnTo>
                  <a:lnTo>
                    <a:pt x="220" y="74"/>
                  </a:lnTo>
                  <a:lnTo>
                    <a:pt x="147" y="147"/>
                  </a:lnTo>
                  <a:lnTo>
                    <a:pt x="98" y="220"/>
                  </a:lnTo>
                  <a:lnTo>
                    <a:pt x="49" y="293"/>
                  </a:lnTo>
                  <a:lnTo>
                    <a:pt x="25" y="390"/>
                  </a:lnTo>
                  <a:lnTo>
                    <a:pt x="1" y="488"/>
                  </a:lnTo>
                  <a:lnTo>
                    <a:pt x="1" y="20069"/>
                  </a:lnTo>
                  <a:lnTo>
                    <a:pt x="1778" y="20069"/>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8">
              <a:extLst>
                <a:ext uri="{FF2B5EF4-FFF2-40B4-BE49-F238E27FC236}">
                  <a16:creationId xmlns:a16="http://schemas.microsoft.com/office/drawing/2014/main" id="{55224696-5DAC-453B-AD17-A914F23CD917}"/>
                </a:ext>
              </a:extLst>
            </p:cNvPr>
            <p:cNvSpPr/>
            <p:nvPr/>
          </p:nvSpPr>
          <p:spPr>
            <a:xfrm>
              <a:off x="4037075" y="1598950"/>
              <a:ext cx="299600" cy="228950"/>
            </a:xfrm>
            <a:custGeom>
              <a:avLst/>
              <a:gdLst/>
              <a:ahLst/>
              <a:cxnLst/>
              <a:rect l="0" t="0" r="0" b="0"/>
              <a:pathLst>
                <a:path w="11984" h="9158" fill="none" extrusionOk="0">
                  <a:moveTo>
                    <a:pt x="1" y="8403"/>
                  </a:moveTo>
                  <a:lnTo>
                    <a:pt x="1" y="8403"/>
                  </a:lnTo>
                  <a:lnTo>
                    <a:pt x="366" y="8184"/>
                  </a:lnTo>
                  <a:lnTo>
                    <a:pt x="732" y="8013"/>
                  </a:lnTo>
                  <a:lnTo>
                    <a:pt x="1097" y="7867"/>
                  </a:lnTo>
                  <a:lnTo>
                    <a:pt x="1438" y="7770"/>
                  </a:lnTo>
                  <a:lnTo>
                    <a:pt x="1803" y="7696"/>
                  </a:lnTo>
                  <a:lnTo>
                    <a:pt x="2168" y="7672"/>
                  </a:lnTo>
                  <a:lnTo>
                    <a:pt x="2534" y="7648"/>
                  </a:lnTo>
                  <a:lnTo>
                    <a:pt x="2875" y="7672"/>
                  </a:lnTo>
                  <a:lnTo>
                    <a:pt x="3240" y="7696"/>
                  </a:lnTo>
                  <a:lnTo>
                    <a:pt x="3605" y="7745"/>
                  </a:lnTo>
                  <a:lnTo>
                    <a:pt x="3971" y="7818"/>
                  </a:lnTo>
                  <a:lnTo>
                    <a:pt x="4312" y="7891"/>
                  </a:lnTo>
                  <a:lnTo>
                    <a:pt x="5042" y="8111"/>
                  </a:lnTo>
                  <a:lnTo>
                    <a:pt x="5749" y="8330"/>
                  </a:lnTo>
                  <a:lnTo>
                    <a:pt x="6479" y="8549"/>
                  </a:lnTo>
                  <a:lnTo>
                    <a:pt x="7186" y="8768"/>
                  </a:lnTo>
                  <a:lnTo>
                    <a:pt x="7916" y="8963"/>
                  </a:lnTo>
                  <a:lnTo>
                    <a:pt x="8282" y="9036"/>
                  </a:lnTo>
                  <a:lnTo>
                    <a:pt x="8623" y="9085"/>
                  </a:lnTo>
                  <a:lnTo>
                    <a:pt x="8988" y="9133"/>
                  </a:lnTo>
                  <a:lnTo>
                    <a:pt x="9353" y="9158"/>
                  </a:lnTo>
                  <a:lnTo>
                    <a:pt x="9719" y="9133"/>
                  </a:lnTo>
                  <a:lnTo>
                    <a:pt x="10059" y="9109"/>
                  </a:lnTo>
                  <a:lnTo>
                    <a:pt x="10425" y="9060"/>
                  </a:lnTo>
                  <a:lnTo>
                    <a:pt x="10790" y="8963"/>
                  </a:lnTo>
                  <a:lnTo>
                    <a:pt x="11155" y="8841"/>
                  </a:lnTo>
                  <a:lnTo>
                    <a:pt x="11496" y="8671"/>
                  </a:lnTo>
                  <a:lnTo>
                    <a:pt x="11496" y="8671"/>
                  </a:lnTo>
                  <a:lnTo>
                    <a:pt x="11667" y="8573"/>
                  </a:lnTo>
                  <a:lnTo>
                    <a:pt x="11789" y="8476"/>
                  </a:lnTo>
                  <a:lnTo>
                    <a:pt x="11862" y="8354"/>
                  </a:lnTo>
                  <a:lnTo>
                    <a:pt x="11935" y="8232"/>
                  </a:lnTo>
                  <a:lnTo>
                    <a:pt x="11984" y="8111"/>
                  </a:lnTo>
                  <a:lnTo>
                    <a:pt x="11984" y="7989"/>
                  </a:lnTo>
                  <a:lnTo>
                    <a:pt x="11935" y="7891"/>
                  </a:lnTo>
                  <a:lnTo>
                    <a:pt x="11886" y="7794"/>
                  </a:lnTo>
                  <a:lnTo>
                    <a:pt x="11886" y="7794"/>
                  </a:lnTo>
                  <a:lnTo>
                    <a:pt x="11496" y="7404"/>
                  </a:lnTo>
                  <a:lnTo>
                    <a:pt x="11107" y="6941"/>
                  </a:lnTo>
                  <a:lnTo>
                    <a:pt x="10741" y="6454"/>
                  </a:lnTo>
                  <a:lnTo>
                    <a:pt x="10352" y="5943"/>
                  </a:lnTo>
                  <a:lnTo>
                    <a:pt x="10352" y="5943"/>
                  </a:lnTo>
                  <a:lnTo>
                    <a:pt x="10279" y="5797"/>
                  </a:lnTo>
                  <a:lnTo>
                    <a:pt x="10230" y="5651"/>
                  </a:lnTo>
                  <a:lnTo>
                    <a:pt x="10206" y="5480"/>
                  </a:lnTo>
                  <a:lnTo>
                    <a:pt x="10181" y="5285"/>
                  </a:lnTo>
                  <a:lnTo>
                    <a:pt x="10206" y="5115"/>
                  </a:lnTo>
                  <a:lnTo>
                    <a:pt x="10230" y="4944"/>
                  </a:lnTo>
                  <a:lnTo>
                    <a:pt x="10279" y="4774"/>
                  </a:lnTo>
                  <a:lnTo>
                    <a:pt x="10352" y="4603"/>
                  </a:lnTo>
                  <a:lnTo>
                    <a:pt x="10352" y="4603"/>
                  </a:lnTo>
                  <a:lnTo>
                    <a:pt x="10741" y="3873"/>
                  </a:lnTo>
                  <a:lnTo>
                    <a:pt x="11107" y="3118"/>
                  </a:lnTo>
                  <a:lnTo>
                    <a:pt x="11496" y="2338"/>
                  </a:lnTo>
                  <a:lnTo>
                    <a:pt x="11886" y="1486"/>
                  </a:lnTo>
                  <a:lnTo>
                    <a:pt x="11886" y="1486"/>
                  </a:lnTo>
                  <a:lnTo>
                    <a:pt x="11959" y="1315"/>
                  </a:lnTo>
                  <a:lnTo>
                    <a:pt x="11984" y="1169"/>
                  </a:lnTo>
                  <a:lnTo>
                    <a:pt x="11984" y="1048"/>
                  </a:lnTo>
                  <a:lnTo>
                    <a:pt x="11935" y="975"/>
                  </a:lnTo>
                  <a:lnTo>
                    <a:pt x="11862" y="950"/>
                  </a:lnTo>
                  <a:lnTo>
                    <a:pt x="11789" y="926"/>
                  </a:lnTo>
                  <a:lnTo>
                    <a:pt x="11667" y="975"/>
                  </a:lnTo>
                  <a:lnTo>
                    <a:pt x="11496" y="1023"/>
                  </a:lnTo>
                  <a:lnTo>
                    <a:pt x="11496" y="1023"/>
                  </a:lnTo>
                  <a:lnTo>
                    <a:pt x="11155" y="1194"/>
                  </a:lnTo>
                  <a:lnTo>
                    <a:pt x="10790" y="1315"/>
                  </a:lnTo>
                  <a:lnTo>
                    <a:pt x="10425" y="1413"/>
                  </a:lnTo>
                  <a:lnTo>
                    <a:pt x="10059" y="1462"/>
                  </a:lnTo>
                  <a:lnTo>
                    <a:pt x="9719" y="1510"/>
                  </a:lnTo>
                  <a:lnTo>
                    <a:pt x="9353" y="1510"/>
                  </a:lnTo>
                  <a:lnTo>
                    <a:pt x="8988" y="1486"/>
                  </a:lnTo>
                  <a:lnTo>
                    <a:pt x="8623" y="1462"/>
                  </a:lnTo>
                  <a:lnTo>
                    <a:pt x="8282" y="1389"/>
                  </a:lnTo>
                  <a:lnTo>
                    <a:pt x="7916" y="1315"/>
                  </a:lnTo>
                  <a:lnTo>
                    <a:pt x="7186" y="1145"/>
                  </a:lnTo>
                  <a:lnTo>
                    <a:pt x="6479" y="926"/>
                  </a:lnTo>
                  <a:lnTo>
                    <a:pt x="5749" y="682"/>
                  </a:lnTo>
                  <a:lnTo>
                    <a:pt x="5042" y="463"/>
                  </a:lnTo>
                  <a:lnTo>
                    <a:pt x="4312" y="268"/>
                  </a:lnTo>
                  <a:lnTo>
                    <a:pt x="3971" y="171"/>
                  </a:lnTo>
                  <a:lnTo>
                    <a:pt x="3605" y="98"/>
                  </a:lnTo>
                  <a:lnTo>
                    <a:pt x="3240" y="49"/>
                  </a:lnTo>
                  <a:lnTo>
                    <a:pt x="2875" y="25"/>
                  </a:lnTo>
                  <a:lnTo>
                    <a:pt x="2534" y="0"/>
                  </a:lnTo>
                  <a:lnTo>
                    <a:pt x="2168" y="25"/>
                  </a:lnTo>
                  <a:lnTo>
                    <a:pt x="1803" y="73"/>
                  </a:lnTo>
                  <a:lnTo>
                    <a:pt x="1438" y="122"/>
                  </a:lnTo>
                  <a:lnTo>
                    <a:pt x="1097" y="244"/>
                  </a:lnTo>
                  <a:lnTo>
                    <a:pt x="732" y="366"/>
                  </a:lnTo>
                  <a:lnTo>
                    <a:pt x="366" y="536"/>
                  </a:lnTo>
                  <a:lnTo>
                    <a:pt x="1" y="755"/>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4" name="Text Placeholder 2">
            <a:extLst>
              <a:ext uri="{FF2B5EF4-FFF2-40B4-BE49-F238E27FC236}">
                <a16:creationId xmlns:a16="http://schemas.microsoft.com/office/drawing/2014/main" id="{75FA472A-7AFD-46BC-8C3E-7439952E8F2E}"/>
              </a:ext>
            </a:extLst>
          </p:cNvPr>
          <p:cNvSpPr>
            <a:spLocks noGrp="1"/>
          </p:cNvSpPr>
          <p:nvPr>
            <p:ph type="body" idx="1"/>
          </p:nvPr>
        </p:nvSpPr>
        <p:spPr>
          <a:xfrm>
            <a:off x="1902775" y="3931493"/>
            <a:ext cx="6504161" cy="506283"/>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latin typeface="Segoe UI Light" panose="020B0502040204020203" pitchFamily="34" charset="0"/>
                <a:cs typeface="Segoe UI Light" panose="020B05020402040202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4202663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8C701D2-D7FA-4D5B-8741-48982F1F0DD7}" type="datetimeFigureOut">
              <a:rPr lang="en-US" smtClean="0"/>
              <a:t>4/26/20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64CFD7-A9FC-4EB3-A160-96F6543BE2E0}" type="slidenum">
              <a:rPr lang="en-US" smtClean="0"/>
              <a:t>‹#›</a:t>
            </a:fld>
            <a:endParaRPr lang="en-US"/>
          </a:p>
        </p:txBody>
      </p:sp>
    </p:spTree>
    <p:extLst>
      <p:ext uri="{BB962C8B-B14F-4D97-AF65-F5344CB8AC3E}">
        <p14:creationId xmlns:p14="http://schemas.microsoft.com/office/powerpoint/2010/main" val="11697744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8C701D2-D7FA-4D5B-8741-48982F1F0DD7}" type="datetimeFigureOut">
              <a:rPr lang="en-US" smtClean="0"/>
              <a:t>4/26/20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64CFD7-A9FC-4EB3-A160-96F6543BE2E0}"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pic>
        <p:nvPicPr>
          <p:cNvPr id="2050" name="Picture 2" descr="UW building">
            <a:extLst>
              <a:ext uri="{FF2B5EF4-FFF2-40B4-BE49-F238E27FC236}">
                <a16:creationId xmlns:a16="http://schemas.microsoft.com/office/drawing/2014/main" id="{8DB080C4-5F0D-47C3-B99E-D2AD3B91FD7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8185" b="5565"/>
          <a:stretch/>
        </p:blipFill>
        <p:spPr bwMode="auto">
          <a:xfrm>
            <a:off x="3" y="0"/>
            <a:ext cx="12191997" cy="4572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82787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34620" y="1512985"/>
            <a:ext cx="5397689" cy="47963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809" y="1512984"/>
            <a:ext cx="5397689" cy="47963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8C701D2-D7FA-4D5B-8741-48982F1F0DD7}" type="datetimeFigureOut">
              <a:rPr lang="en-US" smtClean="0"/>
              <a:t>4/26/20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64CFD7-A9FC-4EB3-A160-96F6543BE2E0}" type="slidenum">
              <a:rPr lang="en-US" smtClean="0"/>
              <a:t>‹#›</a:t>
            </a:fld>
            <a:endParaRPr lang="en-US"/>
          </a:p>
        </p:txBody>
      </p:sp>
      <p:sp>
        <p:nvSpPr>
          <p:cNvPr id="8" name="Title Placeholder 1">
            <a:extLst>
              <a:ext uri="{FF2B5EF4-FFF2-40B4-BE49-F238E27FC236}">
                <a16:creationId xmlns:a16="http://schemas.microsoft.com/office/drawing/2014/main" id="{F45E9297-2ED3-49ED-918C-68275E6EDE6A}"/>
              </a:ext>
            </a:extLst>
          </p:cNvPr>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25013705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575239" y="1531279"/>
            <a:ext cx="5397688" cy="447646"/>
          </a:xfrm>
        </p:spPr>
        <p:txBody>
          <a:bodyPr lIns="137160" rIns="137160" anchor="ctr">
            <a:normAutofit/>
          </a:bodyPr>
          <a:lstStyle>
            <a:lvl1pPr marL="0" indent="0">
              <a:spcBef>
                <a:spcPts val="0"/>
              </a:spcBef>
              <a:spcAft>
                <a:spcPts val="0"/>
              </a:spcAft>
              <a:buNone/>
              <a:defRPr lang="en-US" sz="1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7" name="Date Placeholder 6"/>
          <p:cNvSpPr>
            <a:spLocks noGrp="1"/>
          </p:cNvSpPr>
          <p:nvPr>
            <p:ph type="dt" sz="half" idx="10"/>
          </p:nvPr>
        </p:nvSpPr>
        <p:spPr/>
        <p:txBody>
          <a:bodyPr/>
          <a:lstStyle/>
          <a:p>
            <a:fld id="{E8C701D2-D7FA-4D5B-8741-48982F1F0DD7}" type="datetimeFigureOut">
              <a:rPr lang="en-US" smtClean="0"/>
              <a:t>4/26/20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64CFD7-A9FC-4EB3-A160-96F6543BE2E0}" type="slidenum">
              <a:rPr lang="en-US" smtClean="0"/>
              <a:t>‹#›</a:t>
            </a:fld>
            <a:endParaRPr lang="en-US"/>
          </a:p>
        </p:txBody>
      </p:sp>
      <p:sp>
        <p:nvSpPr>
          <p:cNvPr id="11" name="Content Placeholder 2">
            <a:extLst>
              <a:ext uri="{FF2B5EF4-FFF2-40B4-BE49-F238E27FC236}">
                <a16:creationId xmlns:a16="http://schemas.microsoft.com/office/drawing/2014/main" id="{57CD2F29-FDCB-4CD4-A706-8477E063ED40}"/>
              </a:ext>
            </a:extLst>
          </p:cNvPr>
          <p:cNvSpPr>
            <a:spLocks noGrp="1"/>
          </p:cNvSpPr>
          <p:nvPr>
            <p:ph sz="half" idx="13"/>
          </p:nvPr>
        </p:nvSpPr>
        <p:spPr>
          <a:xfrm>
            <a:off x="584218" y="2096446"/>
            <a:ext cx="5397689" cy="433043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
            <a:extLst>
              <a:ext uri="{FF2B5EF4-FFF2-40B4-BE49-F238E27FC236}">
                <a16:creationId xmlns:a16="http://schemas.microsoft.com/office/drawing/2014/main" id="{F6C8EDAC-3655-4870-AA43-44830ED94DF0}"/>
              </a:ext>
            </a:extLst>
          </p:cNvPr>
          <p:cNvSpPr>
            <a:spLocks noGrp="1"/>
          </p:cNvSpPr>
          <p:nvPr>
            <p:ph type="body" idx="14"/>
          </p:nvPr>
        </p:nvSpPr>
        <p:spPr>
          <a:xfrm>
            <a:off x="6355830" y="1531279"/>
            <a:ext cx="5397688" cy="447646"/>
          </a:xfrm>
        </p:spPr>
        <p:txBody>
          <a:bodyPr lIns="137160" rIns="137160" anchor="ctr">
            <a:normAutofit/>
          </a:bodyPr>
          <a:lstStyle>
            <a:lvl1pPr marL="0" indent="0">
              <a:spcBef>
                <a:spcPts val="0"/>
              </a:spcBef>
              <a:spcAft>
                <a:spcPts val="0"/>
              </a:spcAft>
              <a:buNone/>
              <a:defRPr lang="en-US" sz="1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13" name="Content Placeholder 2">
            <a:extLst>
              <a:ext uri="{FF2B5EF4-FFF2-40B4-BE49-F238E27FC236}">
                <a16:creationId xmlns:a16="http://schemas.microsoft.com/office/drawing/2014/main" id="{C6DFFB8E-9225-4B12-B4C6-960DAE3BDB96}"/>
              </a:ext>
            </a:extLst>
          </p:cNvPr>
          <p:cNvSpPr>
            <a:spLocks noGrp="1"/>
          </p:cNvSpPr>
          <p:nvPr>
            <p:ph sz="half" idx="15"/>
          </p:nvPr>
        </p:nvSpPr>
        <p:spPr>
          <a:xfrm>
            <a:off x="6364809" y="2096446"/>
            <a:ext cx="5397689" cy="433043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21274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8C701D2-D7FA-4D5B-8741-48982F1F0DD7}" type="datetimeFigureOut">
              <a:rPr lang="en-US" smtClean="0"/>
              <a:t>4/26/20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64CFD7-A9FC-4EB3-A160-96F6543BE2E0}" type="slidenum">
              <a:rPr lang="en-US" smtClean="0"/>
              <a:t>‹#›</a:t>
            </a:fld>
            <a:endParaRPr lang="en-US"/>
          </a:p>
        </p:txBody>
      </p:sp>
    </p:spTree>
    <p:extLst>
      <p:ext uri="{BB962C8B-B14F-4D97-AF65-F5344CB8AC3E}">
        <p14:creationId xmlns:p14="http://schemas.microsoft.com/office/powerpoint/2010/main" val="2359705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701D2-D7FA-4D5B-8741-48982F1F0DD7}" type="datetimeFigureOut">
              <a:rPr lang="en-US" smtClean="0"/>
              <a:t>4/26/20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F64CFD7-A9FC-4EB3-A160-96F6543BE2E0}" type="slidenum">
              <a:rPr lang="en-US" smtClean="0"/>
              <a:t>‹#›</a:t>
            </a:fld>
            <a:endParaRPr lang="en-US"/>
          </a:p>
        </p:txBody>
      </p:sp>
    </p:spTree>
    <p:extLst>
      <p:ext uri="{BB962C8B-B14F-4D97-AF65-F5344CB8AC3E}">
        <p14:creationId xmlns:p14="http://schemas.microsoft.com/office/powerpoint/2010/main" val="865058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8C701D2-D7FA-4D5B-8741-48982F1F0DD7}" type="datetimeFigureOut">
              <a:rPr lang="en-US" smtClean="0"/>
              <a:t>4/26/20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64CFD7-A9FC-4EB3-A160-96F6543BE2E0}"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76734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CB2A4-11AD-445D-9449-ECE97BF7265C}"/>
              </a:ext>
            </a:extLst>
          </p:cNvPr>
          <p:cNvSpPr>
            <a:spLocks noGrp="1"/>
          </p:cNvSpPr>
          <p:nvPr>
            <p:ph type="title" hasCustomPrompt="1"/>
          </p:nvPr>
        </p:nvSpPr>
        <p:spPr>
          <a:xfrm>
            <a:off x="3315881" y="3446573"/>
            <a:ext cx="5590283" cy="1014667"/>
          </a:xfrm>
        </p:spPr>
        <p:txBody>
          <a:bodyPr/>
          <a:lstStyle>
            <a:lvl1pPr algn="ctr">
              <a:defRPr cap="none" baseline="0"/>
            </a:lvl1pPr>
          </a:lstStyle>
          <a:p>
            <a:r>
              <a:rPr lang="en-US" dirty="0"/>
              <a:t>Big Concept</a:t>
            </a:r>
          </a:p>
        </p:txBody>
      </p:sp>
      <p:sp>
        <p:nvSpPr>
          <p:cNvPr id="3" name="Date Placeholder 2">
            <a:extLst>
              <a:ext uri="{FF2B5EF4-FFF2-40B4-BE49-F238E27FC236}">
                <a16:creationId xmlns:a16="http://schemas.microsoft.com/office/drawing/2014/main" id="{E45E7B94-0CB0-48FD-9BA2-0BCEF75A76A1}"/>
              </a:ext>
            </a:extLst>
          </p:cNvPr>
          <p:cNvSpPr>
            <a:spLocks noGrp="1"/>
          </p:cNvSpPr>
          <p:nvPr>
            <p:ph type="dt" sz="half" idx="10"/>
          </p:nvPr>
        </p:nvSpPr>
        <p:spPr/>
        <p:txBody>
          <a:bodyPr/>
          <a:lstStyle/>
          <a:p>
            <a:fld id="{E8C701D2-D7FA-4D5B-8741-48982F1F0DD7}" type="datetimeFigureOut">
              <a:rPr lang="en-US" smtClean="0"/>
              <a:t>4/26/20</a:t>
            </a:fld>
            <a:endParaRPr lang="en-US"/>
          </a:p>
        </p:txBody>
      </p:sp>
      <p:sp>
        <p:nvSpPr>
          <p:cNvPr id="4" name="Footer Placeholder 3">
            <a:extLst>
              <a:ext uri="{FF2B5EF4-FFF2-40B4-BE49-F238E27FC236}">
                <a16:creationId xmlns:a16="http://schemas.microsoft.com/office/drawing/2014/main" id="{F7BA529F-BA16-4C50-8761-34379098BF4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E838C27-C210-4D9C-AB83-9BF54E32912E}"/>
              </a:ext>
            </a:extLst>
          </p:cNvPr>
          <p:cNvSpPr>
            <a:spLocks noGrp="1"/>
          </p:cNvSpPr>
          <p:nvPr>
            <p:ph type="sldNum" sz="quarter" idx="12"/>
          </p:nvPr>
        </p:nvSpPr>
        <p:spPr/>
        <p:txBody>
          <a:bodyPr/>
          <a:lstStyle/>
          <a:p>
            <a:fld id="{BF64CFD7-A9FC-4EB3-A160-96F6543BE2E0}" type="slidenum">
              <a:rPr lang="en-US" smtClean="0"/>
              <a:t>‹#›</a:t>
            </a:fld>
            <a:endParaRPr lang="en-US"/>
          </a:p>
        </p:txBody>
      </p:sp>
      <p:cxnSp>
        <p:nvCxnSpPr>
          <p:cNvPr id="21" name="Straight Connector 20">
            <a:extLst>
              <a:ext uri="{FF2B5EF4-FFF2-40B4-BE49-F238E27FC236}">
                <a16:creationId xmlns:a16="http://schemas.microsoft.com/office/drawing/2014/main" id="{C067791F-5EAB-433C-8512-E3D8B5FEA33C}"/>
              </a:ext>
            </a:extLst>
          </p:cNvPr>
          <p:cNvCxnSpPr/>
          <p:nvPr/>
        </p:nvCxnSpPr>
        <p:spPr>
          <a:xfrm>
            <a:off x="138752" y="1917510"/>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19FC5ADD-7CD5-4855-8137-142378EFA26D}"/>
              </a:ext>
            </a:extLst>
          </p:cNvPr>
          <p:cNvGrpSpPr/>
          <p:nvPr/>
        </p:nvGrpSpPr>
        <p:grpSpPr>
          <a:xfrm>
            <a:off x="4736398" y="555634"/>
            <a:ext cx="2723751" cy="2723751"/>
            <a:chOff x="4360460" y="449353"/>
            <a:chExt cx="3282287" cy="3282287"/>
          </a:xfrm>
        </p:grpSpPr>
        <p:sp>
          <p:nvSpPr>
            <p:cNvPr id="6" name="Oval 5">
              <a:extLst>
                <a:ext uri="{FF2B5EF4-FFF2-40B4-BE49-F238E27FC236}">
                  <a16:creationId xmlns:a16="http://schemas.microsoft.com/office/drawing/2014/main" id="{161030CC-581E-4D1E-9ACA-A92F5BB6C0CB}"/>
                </a:ext>
              </a:extLst>
            </p:cNvPr>
            <p:cNvSpPr/>
            <p:nvPr userDrawn="1"/>
          </p:nvSpPr>
          <p:spPr>
            <a:xfrm>
              <a:off x="4360460" y="449353"/>
              <a:ext cx="3282287" cy="3282287"/>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Shape 822">
              <a:extLst>
                <a:ext uri="{FF2B5EF4-FFF2-40B4-BE49-F238E27FC236}">
                  <a16:creationId xmlns:a16="http://schemas.microsoft.com/office/drawing/2014/main" id="{9662AC8F-8502-4CF6-87AC-2CB7EFEBC5CD}"/>
                </a:ext>
              </a:extLst>
            </p:cNvPr>
            <p:cNvGrpSpPr/>
            <p:nvPr userDrawn="1"/>
          </p:nvGrpSpPr>
          <p:grpSpPr>
            <a:xfrm>
              <a:off x="4868910" y="1003939"/>
              <a:ext cx="2265387" cy="2173113"/>
              <a:chOff x="5233525" y="4954450"/>
              <a:chExt cx="538275" cy="516350"/>
            </a:xfrm>
          </p:grpSpPr>
          <p:sp>
            <p:nvSpPr>
              <p:cNvPr id="8" name="Shape 823">
                <a:extLst>
                  <a:ext uri="{FF2B5EF4-FFF2-40B4-BE49-F238E27FC236}">
                    <a16:creationId xmlns:a16="http://schemas.microsoft.com/office/drawing/2014/main" id="{915C32CE-F54C-4A91-A795-5F6EE0E2C310}"/>
                  </a:ext>
                </a:extLst>
              </p:cNvPr>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824">
                <a:extLst>
                  <a:ext uri="{FF2B5EF4-FFF2-40B4-BE49-F238E27FC236}">
                    <a16:creationId xmlns:a16="http://schemas.microsoft.com/office/drawing/2014/main" id="{25663F7D-C889-439B-A68E-97D8B29147A8}"/>
                  </a:ext>
                </a:extLst>
              </p:cNvPr>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825">
                <a:extLst>
                  <a:ext uri="{FF2B5EF4-FFF2-40B4-BE49-F238E27FC236}">
                    <a16:creationId xmlns:a16="http://schemas.microsoft.com/office/drawing/2014/main" id="{5C225417-5386-4CF0-A050-D547324972FC}"/>
                  </a:ext>
                </a:extLst>
              </p:cNvPr>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826">
                <a:extLst>
                  <a:ext uri="{FF2B5EF4-FFF2-40B4-BE49-F238E27FC236}">
                    <a16:creationId xmlns:a16="http://schemas.microsoft.com/office/drawing/2014/main" id="{F2B2177A-3C1C-4737-A983-B5086B44BAC9}"/>
                  </a:ext>
                </a:extLst>
              </p:cNvPr>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827">
                <a:extLst>
                  <a:ext uri="{FF2B5EF4-FFF2-40B4-BE49-F238E27FC236}">
                    <a16:creationId xmlns:a16="http://schemas.microsoft.com/office/drawing/2014/main" id="{065E0883-FD56-4990-A3BA-7394FB6E3D9D}"/>
                  </a:ext>
                </a:extLst>
              </p:cNvPr>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828">
                <a:extLst>
                  <a:ext uri="{FF2B5EF4-FFF2-40B4-BE49-F238E27FC236}">
                    <a16:creationId xmlns:a16="http://schemas.microsoft.com/office/drawing/2014/main" id="{C497A5ED-CCEE-4F09-A7B4-7079C57F1DC1}"/>
                  </a:ext>
                </a:extLst>
              </p:cNvPr>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829">
                <a:extLst>
                  <a:ext uri="{FF2B5EF4-FFF2-40B4-BE49-F238E27FC236}">
                    <a16:creationId xmlns:a16="http://schemas.microsoft.com/office/drawing/2014/main" id="{D8CBE5C1-1916-4EF1-B9E9-DC5E58DE62C4}"/>
                  </a:ext>
                </a:extLst>
              </p:cNvPr>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830">
                <a:extLst>
                  <a:ext uri="{FF2B5EF4-FFF2-40B4-BE49-F238E27FC236}">
                    <a16:creationId xmlns:a16="http://schemas.microsoft.com/office/drawing/2014/main" id="{BB37530B-08B3-4205-8A08-E876EE3F9FBE}"/>
                  </a:ext>
                </a:extLst>
              </p:cNvPr>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831">
                <a:extLst>
                  <a:ext uri="{FF2B5EF4-FFF2-40B4-BE49-F238E27FC236}">
                    <a16:creationId xmlns:a16="http://schemas.microsoft.com/office/drawing/2014/main" id="{14DEB002-C856-4D51-9E3F-42951B8C7A10}"/>
                  </a:ext>
                </a:extLst>
              </p:cNvPr>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832">
                <a:extLst>
                  <a:ext uri="{FF2B5EF4-FFF2-40B4-BE49-F238E27FC236}">
                    <a16:creationId xmlns:a16="http://schemas.microsoft.com/office/drawing/2014/main" id="{5B5D5E96-C594-4AB6-9DF5-2ED8F56CCF52}"/>
                  </a:ext>
                </a:extLst>
              </p:cNvPr>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833">
                <a:extLst>
                  <a:ext uri="{FF2B5EF4-FFF2-40B4-BE49-F238E27FC236}">
                    <a16:creationId xmlns:a16="http://schemas.microsoft.com/office/drawing/2014/main" id="{3FC3F998-CA08-40F4-81A5-CEC994EBBF42}"/>
                  </a:ext>
                </a:extLst>
              </p:cNvPr>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23" name="Text Placeholder 2">
            <a:extLst>
              <a:ext uri="{FF2B5EF4-FFF2-40B4-BE49-F238E27FC236}">
                <a16:creationId xmlns:a16="http://schemas.microsoft.com/office/drawing/2014/main" id="{9C05CDBC-229D-45E2-B2F9-9037D7DF9793}"/>
              </a:ext>
            </a:extLst>
          </p:cNvPr>
          <p:cNvSpPr>
            <a:spLocks noGrp="1"/>
          </p:cNvSpPr>
          <p:nvPr>
            <p:ph type="body" idx="1"/>
          </p:nvPr>
        </p:nvSpPr>
        <p:spPr>
          <a:xfrm>
            <a:off x="3315880" y="4628428"/>
            <a:ext cx="5590283" cy="1463040"/>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24" name="Rectangle 23">
            <a:extLst>
              <a:ext uri="{FF2B5EF4-FFF2-40B4-BE49-F238E27FC236}">
                <a16:creationId xmlns:a16="http://schemas.microsoft.com/office/drawing/2014/main" id="{4D812236-1A32-4FE2-AB5A-F8F998D835F3}"/>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a:extLst>
              <a:ext uri="{FF2B5EF4-FFF2-40B4-BE49-F238E27FC236}">
                <a16:creationId xmlns:a16="http://schemas.microsoft.com/office/drawing/2014/main" id="{DFB8EB76-3B7A-4486-95E5-0316680FFD7E}"/>
              </a:ext>
            </a:extLst>
          </p:cNvPr>
          <p:cNvCxnSpPr>
            <a:cxnSpLocks/>
          </p:cNvCxnSpPr>
          <p:nvPr/>
        </p:nvCxnSpPr>
        <p:spPr>
          <a:xfrm>
            <a:off x="3315880" y="4545974"/>
            <a:ext cx="5590283" cy="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3349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75240" y="1463857"/>
            <a:ext cx="11187258" cy="4845504"/>
          </a:xfrm>
          <a:prstGeom prst="rect">
            <a:avLst/>
          </a:prstGeom>
        </p:spPr>
        <p:txBody>
          <a:bodyPr vert="horz" lIns="45720" tIns="45720" rIns="4572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75240" y="6544402"/>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E8C701D2-D7FA-4D5B-8741-48982F1F0DD7}" type="datetimeFigureOut">
              <a:rPr lang="en-US" smtClean="0"/>
              <a:t>4/26/20</a:t>
            </a:fld>
            <a:endParaRPr lang="en-US"/>
          </a:p>
        </p:txBody>
      </p:sp>
      <p:sp>
        <p:nvSpPr>
          <p:cNvPr id="5" name="Footer Placeholder 4"/>
          <p:cNvSpPr>
            <a:spLocks noGrp="1"/>
          </p:cNvSpPr>
          <p:nvPr>
            <p:ph type="ftr" sz="quarter" idx="3"/>
          </p:nvPr>
        </p:nvSpPr>
        <p:spPr>
          <a:xfrm>
            <a:off x="5715301" y="6521027"/>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Segoe UI Light" panose="020B0502040204020203" pitchFamily="34" charset="0"/>
                <a:cs typeface="Segoe UI Light" panose="020B0502040204020203" pitchFamily="34" charset="0"/>
              </a:defRPr>
            </a:lvl1pPr>
          </a:lstStyle>
          <a:p>
            <a:endParaRPr lang="en-US"/>
          </a:p>
        </p:txBody>
      </p:sp>
      <p:sp>
        <p:nvSpPr>
          <p:cNvPr id="6" name="Slide Number Placeholder 5"/>
          <p:cNvSpPr>
            <a:spLocks noGrp="1"/>
          </p:cNvSpPr>
          <p:nvPr>
            <p:ph type="sldNum" sz="quarter" idx="4"/>
          </p:nvPr>
        </p:nvSpPr>
        <p:spPr>
          <a:xfrm>
            <a:off x="11681670" y="6521027"/>
            <a:ext cx="421923" cy="274320"/>
          </a:xfrm>
          <a:prstGeom prst="rect">
            <a:avLst/>
          </a:prstGeom>
        </p:spPr>
        <p:txBody>
          <a:bodyPr vert="horz" lIns="91440" tIns="45720" rIns="91440" bIns="45720" rtlCol="0" anchor="ctr"/>
          <a:lstStyle>
            <a:lvl1pPr algn="r">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BF64CFD7-A9FC-4EB3-A160-96F6543BE2E0}" type="slidenum">
              <a:rPr lang="en-US" smtClean="0"/>
              <a:t>‹#›</a:t>
            </a:fld>
            <a:endParaRPr lang="en-US"/>
          </a:p>
        </p:txBody>
      </p:sp>
      <p:cxnSp>
        <p:nvCxnSpPr>
          <p:cNvPr id="7" name="Straight Connector 6"/>
          <p:cNvCxnSpPr>
            <a:cxnSpLocks/>
          </p:cNvCxnSpPr>
          <p:nvPr/>
        </p:nvCxnSpPr>
        <p:spPr>
          <a:xfrm flipV="1">
            <a:off x="429491" y="172390"/>
            <a:ext cx="0" cy="1196439"/>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53360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0000"/>
        </a:lnSpc>
        <a:spcBef>
          <a:spcPct val="0"/>
        </a:spcBef>
        <a:buNone/>
        <a:defRPr sz="4400" kern="1200" cap="none" spc="100" baseline="0">
          <a:solidFill>
            <a:schemeClr val="tx1">
              <a:lumMod val="95000"/>
              <a:lumOff val="5000"/>
            </a:schemeClr>
          </a:solidFill>
          <a:latin typeface="Segoe UI" panose="020B0502040204020203" pitchFamily="34" charset="0"/>
          <a:ea typeface="+mj-ea"/>
          <a:cs typeface="Segoe UI" panose="020B0502040204020203" pitchFamily="34"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Segoe UI Semilight" panose="020B0402040204020203" pitchFamily="34" charset="0"/>
          <a:ea typeface="+mn-ea"/>
          <a:cs typeface="Segoe UI Semilight" panose="020B0402040204020203" pitchFamily="34" charset="0"/>
        </a:defRPr>
      </a:lvl1pPr>
      <a:lvl2pPr marL="26517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NULL"/><Relationship Id="rId7" Type="http://schemas.openxmlformats.org/officeDocument/2006/relationships/image" Target="NUL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NULL"/><Relationship Id="rId5" Type="http://schemas.openxmlformats.org/officeDocument/2006/relationships/image" Target="NULL"/><Relationship Id="rId4" Type="http://schemas.openxmlformats.org/officeDocument/2006/relationships/image" Target="NULL"/></Relationships>
</file>

<file path=ppt/slides/_rels/slide12.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image" Target="NULL"/><Relationship Id="rId7" Type="http://schemas.openxmlformats.org/officeDocument/2006/relationships/image" Target="NULL"/><Relationship Id="rId2" Type="http://schemas.openxmlformats.org/officeDocument/2006/relationships/image" Target="NULL"/><Relationship Id="rId1" Type="http://schemas.openxmlformats.org/officeDocument/2006/relationships/slideLayout" Target="../slideLayouts/slideLayout2.xml"/><Relationship Id="rId6" Type="http://schemas.openxmlformats.org/officeDocument/2006/relationships/image" Target="NULL"/><Relationship Id="rId5" Type="http://schemas.openxmlformats.org/officeDocument/2006/relationships/image" Target="NULL"/><Relationship Id="rId4" Type="http://schemas.openxmlformats.org/officeDocument/2006/relationships/image" Target="NULL"/><Relationship Id="rId9" Type="http://schemas.openxmlformats.org/officeDocument/2006/relationships/image" Target="NULL"/></Relationships>
</file>

<file path=ppt/slides/_rels/slide13.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image" Target="NULL"/><Relationship Id="rId7" Type="http://schemas.openxmlformats.org/officeDocument/2006/relationships/image" Target="NULL"/><Relationship Id="rId2" Type="http://schemas.openxmlformats.org/officeDocument/2006/relationships/image" Target="NULL"/><Relationship Id="rId1" Type="http://schemas.openxmlformats.org/officeDocument/2006/relationships/slideLayout" Target="../slideLayouts/slideLayout2.xml"/><Relationship Id="rId6" Type="http://schemas.openxmlformats.org/officeDocument/2006/relationships/image" Target="NULL"/><Relationship Id="rId5" Type="http://schemas.openxmlformats.org/officeDocument/2006/relationships/image" Target="NULL"/><Relationship Id="rId4" Type="http://schemas.openxmlformats.org/officeDocument/2006/relationships/image" Target="NULL"/><Relationship Id="rId9" Type="http://schemas.openxmlformats.org/officeDocument/2006/relationships/image" Target="NUL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visualgo.net/en/dfsbfs"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geeksforgeeks.org/applications-of-depth-first-search/" TargetMode="External"/><Relationship Id="rId2" Type="http://schemas.openxmlformats.org/officeDocument/2006/relationships/hyperlink" Target="https://www.geeksforgeeks.org/applications-of-breadth-first-traversal/"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allthingsgraphed.com/" TargetMode="Externa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B674C-AD1D-4C9D-88D4-76616DF5B22C}"/>
              </a:ext>
            </a:extLst>
          </p:cNvPr>
          <p:cNvSpPr>
            <a:spLocks noGrp="1"/>
          </p:cNvSpPr>
          <p:nvPr>
            <p:ph type="ctrTitle"/>
          </p:nvPr>
        </p:nvSpPr>
        <p:spPr/>
        <p:txBody>
          <a:bodyPr/>
          <a:lstStyle/>
          <a:p>
            <a:r>
              <a:rPr lang="en-US" dirty="0"/>
              <a:t>Lecture 14: BFS, DFS, Graph problems intro</a:t>
            </a:r>
          </a:p>
        </p:txBody>
      </p:sp>
      <p:sp>
        <p:nvSpPr>
          <p:cNvPr id="3" name="Subtitle 2">
            <a:extLst>
              <a:ext uri="{FF2B5EF4-FFF2-40B4-BE49-F238E27FC236}">
                <a16:creationId xmlns:a16="http://schemas.microsoft.com/office/drawing/2014/main" id="{FA5873D0-155C-4A49-BE31-7C26918C8D34}"/>
              </a:ext>
            </a:extLst>
          </p:cNvPr>
          <p:cNvSpPr>
            <a:spLocks noGrp="1"/>
          </p:cNvSpPr>
          <p:nvPr>
            <p:ph type="subTitle" idx="1"/>
          </p:nvPr>
        </p:nvSpPr>
        <p:spPr/>
        <p:txBody>
          <a:bodyPr/>
          <a:lstStyle/>
          <a:p>
            <a:r>
              <a:rPr lang="en-US" dirty="0"/>
              <a:t>CSE 373: Data Structures and Algorithms</a:t>
            </a:r>
          </a:p>
        </p:txBody>
      </p:sp>
      <p:sp>
        <p:nvSpPr>
          <p:cNvPr id="4" name="Footer Placeholder 3">
            <a:extLst>
              <a:ext uri="{FF2B5EF4-FFF2-40B4-BE49-F238E27FC236}">
                <a16:creationId xmlns:a16="http://schemas.microsoft.com/office/drawing/2014/main" id="{7C0660B4-D96C-4E54-B1D6-38FFCDBB589D}"/>
              </a:ext>
            </a:extLst>
          </p:cNvPr>
          <p:cNvSpPr>
            <a:spLocks noGrp="1"/>
          </p:cNvSpPr>
          <p:nvPr>
            <p:ph type="ftr" sz="quarter" idx="11"/>
          </p:nvPr>
        </p:nvSpPr>
        <p:spPr/>
        <p:txBody>
          <a:bodyPr/>
          <a:lstStyle/>
          <a:p>
            <a:r>
              <a:rPr lang="es-ES" dirty="0"/>
              <a:t>CSE 373 20 </a:t>
            </a:r>
            <a:r>
              <a:rPr lang="es-ES" dirty="0" err="1"/>
              <a:t>Sp</a:t>
            </a:r>
            <a:r>
              <a:rPr lang="es-ES" dirty="0"/>
              <a:t> – </a:t>
            </a:r>
            <a:r>
              <a:rPr lang="es-ES" dirty="0" err="1"/>
              <a:t>Champion</a:t>
            </a:r>
            <a:r>
              <a:rPr lang="es-ES" dirty="0"/>
              <a:t> / </a:t>
            </a:r>
            <a:r>
              <a:rPr lang="es-ES" dirty="0" err="1"/>
              <a:t>Chun</a:t>
            </a:r>
            <a:endParaRPr lang="en-US" dirty="0"/>
          </a:p>
        </p:txBody>
      </p:sp>
      <p:sp>
        <p:nvSpPr>
          <p:cNvPr id="5" name="Slide Number Placeholder 4">
            <a:extLst>
              <a:ext uri="{FF2B5EF4-FFF2-40B4-BE49-F238E27FC236}">
                <a16:creationId xmlns:a16="http://schemas.microsoft.com/office/drawing/2014/main" id="{87ADF771-CBF5-4810-A04A-36DE8C4CCBCE}"/>
              </a:ext>
            </a:extLst>
          </p:cNvPr>
          <p:cNvSpPr>
            <a:spLocks noGrp="1"/>
          </p:cNvSpPr>
          <p:nvPr>
            <p:ph type="sldNum" sz="quarter" idx="12"/>
          </p:nvPr>
        </p:nvSpPr>
        <p:spPr/>
        <p:txBody>
          <a:bodyPr/>
          <a:lstStyle/>
          <a:p>
            <a:fld id="{659665DE-58FC-41F4-AC58-2C90A5E00527}" type="slidenum">
              <a:rPr lang="en-US" smtClean="0"/>
              <a:t>1</a:t>
            </a:fld>
            <a:endParaRPr 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282404"/>
            <a:ext cx="457200" cy="296037"/>
          </a:xfrm>
          <a:prstGeom prst="rect">
            <a:avLst/>
          </a:prstGeom>
        </p:spPr>
      </p:pic>
    </p:spTree>
    <p:extLst>
      <p:ext uri="{BB962C8B-B14F-4D97-AF65-F5344CB8AC3E}">
        <p14:creationId xmlns:p14="http://schemas.microsoft.com/office/powerpoint/2010/main" val="30273215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examples</a:t>
            </a:r>
          </a:p>
        </p:txBody>
      </p:sp>
      <p:sp>
        <p:nvSpPr>
          <p:cNvPr id="3" name="Content Placeholder 2"/>
          <p:cNvSpPr>
            <a:spLocks noGrp="1"/>
          </p:cNvSpPr>
          <p:nvPr>
            <p:ph idx="1"/>
          </p:nvPr>
        </p:nvSpPr>
        <p:spPr/>
        <p:txBody>
          <a:bodyPr>
            <a:normAutofit fontScale="92500" lnSpcReduction="10000"/>
          </a:bodyPr>
          <a:lstStyle/>
          <a:p>
            <a:r>
              <a:rPr lang="en-US" sz="2800" dirty="0"/>
              <a:t>For each of the following think about what you should choose for vertices and edges.</a:t>
            </a:r>
          </a:p>
          <a:p>
            <a:pPr>
              <a:lnSpc>
                <a:spcPct val="100000"/>
              </a:lnSpc>
            </a:pPr>
            <a:r>
              <a:rPr lang="en-US" sz="2800" u="sng" dirty="0">
                <a:solidFill>
                  <a:srgbClr val="4C3282"/>
                </a:solidFill>
              </a:rPr>
              <a:t>The internet </a:t>
            </a:r>
          </a:p>
          <a:p>
            <a:pPr lvl="1"/>
            <a:r>
              <a:rPr lang="en-US" sz="2400" b="1" dirty="0"/>
              <a:t>Vertices</a:t>
            </a:r>
            <a:r>
              <a:rPr lang="en-US" sz="2400" dirty="0"/>
              <a:t>: webpages. </a:t>
            </a:r>
            <a:r>
              <a:rPr lang="en-US" sz="2400" b="1" dirty="0"/>
              <a:t>Edges</a:t>
            </a:r>
            <a:r>
              <a:rPr lang="en-US" sz="2400" dirty="0"/>
              <a:t> from a to b if a has a hyperlink to b. </a:t>
            </a:r>
          </a:p>
          <a:p>
            <a:pPr>
              <a:lnSpc>
                <a:spcPct val="110000"/>
              </a:lnSpc>
            </a:pPr>
            <a:r>
              <a:rPr lang="en-US" sz="2800" u="sng" dirty="0">
                <a:solidFill>
                  <a:srgbClr val="4C3282"/>
                </a:solidFill>
              </a:rPr>
              <a:t>Family tree</a:t>
            </a:r>
          </a:p>
          <a:p>
            <a:pPr lvl="1"/>
            <a:r>
              <a:rPr lang="en-US" sz="2400" b="1" dirty="0"/>
              <a:t>Vertices</a:t>
            </a:r>
            <a:r>
              <a:rPr lang="en-US" sz="2400" dirty="0"/>
              <a:t>: people. </a:t>
            </a:r>
            <a:r>
              <a:rPr lang="en-US" sz="2400" b="1" dirty="0"/>
              <a:t>Edges</a:t>
            </a:r>
            <a:r>
              <a:rPr lang="en-US" sz="2400" dirty="0"/>
              <a:t>: from parent to child, maybe for marriages too?</a:t>
            </a:r>
          </a:p>
          <a:p>
            <a:pPr>
              <a:lnSpc>
                <a:spcPct val="120000"/>
              </a:lnSpc>
            </a:pPr>
            <a:r>
              <a:rPr lang="en-US" sz="2800" u="sng" dirty="0">
                <a:solidFill>
                  <a:srgbClr val="4C3282"/>
                </a:solidFill>
              </a:rPr>
              <a:t>Input data for the “6 Degrees of Kevin Bacon” game</a:t>
            </a:r>
          </a:p>
          <a:p>
            <a:pPr lvl="1"/>
            <a:r>
              <a:rPr lang="en-US" sz="2400" b="1" dirty="0"/>
              <a:t>Vertices</a:t>
            </a:r>
            <a:r>
              <a:rPr lang="en-US" sz="2400" dirty="0"/>
              <a:t>: actors. </a:t>
            </a:r>
            <a:r>
              <a:rPr lang="en-US" sz="2400" b="1" dirty="0"/>
              <a:t>Edges</a:t>
            </a:r>
            <a:r>
              <a:rPr lang="en-US" sz="2400" dirty="0"/>
              <a:t>: if two people appeared in the same movie</a:t>
            </a:r>
          </a:p>
          <a:p>
            <a:pPr lvl="1"/>
            <a:r>
              <a:rPr lang="en-US" sz="2400" dirty="0"/>
              <a:t>Or: </a:t>
            </a:r>
            <a:r>
              <a:rPr lang="en-US" sz="2400" b="1" dirty="0"/>
              <a:t>Vertices</a:t>
            </a:r>
            <a:r>
              <a:rPr lang="en-US" sz="2400" dirty="0"/>
              <a:t> for actors and movies, </a:t>
            </a:r>
            <a:r>
              <a:rPr lang="en-US" sz="2400" b="1" dirty="0"/>
              <a:t>edge</a:t>
            </a:r>
            <a:r>
              <a:rPr lang="en-US" sz="2400" dirty="0"/>
              <a:t> from actors to movies they appeared in.</a:t>
            </a:r>
          </a:p>
          <a:p>
            <a:pPr>
              <a:lnSpc>
                <a:spcPct val="120000"/>
              </a:lnSpc>
            </a:pPr>
            <a:r>
              <a:rPr lang="en-US" sz="2800" u="sng" dirty="0">
                <a:solidFill>
                  <a:srgbClr val="4C3282"/>
                </a:solidFill>
              </a:rPr>
              <a:t>Course Prerequisites</a:t>
            </a:r>
          </a:p>
          <a:p>
            <a:pPr lvl="1"/>
            <a:r>
              <a:rPr lang="en-US" sz="2400" b="1" dirty="0"/>
              <a:t>Vertices</a:t>
            </a:r>
            <a:r>
              <a:rPr lang="en-US" sz="2400" dirty="0"/>
              <a:t>: courses. </a:t>
            </a:r>
            <a:r>
              <a:rPr lang="en-US" sz="2400" b="1" dirty="0"/>
              <a:t>Edge</a:t>
            </a:r>
            <a:r>
              <a:rPr lang="en-US" sz="2400" dirty="0"/>
              <a:t>: from a to b if a is a </a:t>
            </a:r>
            <a:r>
              <a:rPr lang="en-US" sz="2400" dirty="0" err="1"/>
              <a:t>prereq</a:t>
            </a:r>
            <a:r>
              <a:rPr lang="en-US" sz="2400" dirty="0"/>
              <a:t> for b.</a:t>
            </a:r>
          </a:p>
        </p:txBody>
      </p:sp>
      <p:sp>
        <p:nvSpPr>
          <p:cNvPr id="4" name="Footer Placeholder 3">
            <a:extLst>
              <a:ext uri="{FF2B5EF4-FFF2-40B4-BE49-F238E27FC236}">
                <a16:creationId xmlns:a16="http://schemas.microsoft.com/office/drawing/2014/main" id="{88EC3A75-E765-8A49-A4B0-E7C81AB21EF6}"/>
              </a:ext>
            </a:extLst>
          </p:cNvPr>
          <p:cNvSpPr>
            <a:spLocks noGrp="1"/>
          </p:cNvSpPr>
          <p:nvPr>
            <p:ph type="ftr" sz="quarter" idx="11"/>
          </p:nvPr>
        </p:nvSpPr>
        <p:spPr>
          <a:xfrm>
            <a:off x="4842742" y="6544402"/>
            <a:ext cx="5901459" cy="274320"/>
          </a:xfrm>
        </p:spPr>
        <p:txBody>
          <a:bodyPr/>
          <a:lstStyle/>
          <a:p>
            <a:r>
              <a:rPr lang="en-US" dirty="0"/>
              <a:t>CSE 373 </a:t>
            </a:r>
            <a:r>
              <a:rPr lang="en-US" dirty="0" err="1"/>
              <a:t>Su</a:t>
            </a:r>
            <a:r>
              <a:rPr lang="en-US" dirty="0"/>
              <a:t> 19 – Robbie Webber</a:t>
            </a:r>
          </a:p>
        </p:txBody>
      </p:sp>
    </p:spTree>
    <p:extLst>
      <p:ext uri="{BB962C8B-B14F-4D97-AF65-F5344CB8AC3E}">
        <p14:creationId xmlns:p14="http://schemas.microsoft.com/office/powerpoint/2010/main" val="13395296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50728-44A4-43B7-96A2-3BBAE82EF22C}"/>
              </a:ext>
            </a:extLst>
          </p:cNvPr>
          <p:cNvSpPr>
            <a:spLocks noGrp="1"/>
          </p:cNvSpPr>
          <p:nvPr>
            <p:ph type="title"/>
          </p:nvPr>
        </p:nvSpPr>
        <p:spPr/>
        <p:txBody>
          <a:bodyPr/>
          <a:lstStyle/>
          <a:p>
            <a:r>
              <a:rPr lang="en-US" dirty="0"/>
              <a:t>Adjacency Matrix</a:t>
            </a:r>
          </a:p>
        </p:txBody>
      </p:sp>
      <p:graphicFrame>
        <p:nvGraphicFramePr>
          <p:cNvPr id="36" name="Content Placeholder 35">
            <a:extLst>
              <a:ext uri="{FF2B5EF4-FFF2-40B4-BE49-F238E27FC236}">
                <a16:creationId xmlns:a16="http://schemas.microsoft.com/office/drawing/2014/main" id="{CDA7B705-6349-4711-8483-50B9905B4682}"/>
              </a:ext>
            </a:extLst>
          </p:cNvPr>
          <p:cNvGraphicFramePr>
            <a:graphicFrameLocks noGrp="1"/>
          </p:cNvGraphicFramePr>
          <p:nvPr>
            <p:ph idx="1"/>
            <p:extLst/>
          </p:nvPr>
        </p:nvGraphicFramePr>
        <p:xfrm>
          <a:off x="6477234" y="2102951"/>
          <a:ext cx="5460536" cy="3768384"/>
        </p:xfrm>
        <a:graphic>
          <a:graphicData uri="http://schemas.openxmlformats.org/drawingml/2006/table">
            <a:tbl>
              <a:tblPr firstRow="1" bandRow="1">
                <a:tableStyleId>{5940675A-B579-460E-94D1-54222C63F5DA}</a:tableStyleId>
              </a:tblPr>
              <a:tblGrid>
                <a:gridCol w="682567">
                  <a:extLst>
                    <a:ext uri="{9D8B030D-6E8A-4147-A177-3AD203B41FA5}">
                      <a16:colId xmlns:a16="http://schemas.microsoft.com/office/drawing/2014/main" val="2433620398"/>
                    </a:ext>
                  </a:extLst>
                </a:gridCol>
                <a:gridCol w="682567">
                  <a:extLst>
                    <a:ext uri="{9D8B030D-6E8A-4147-A177-3AD203B41FA5}">
                      <a16:colId xmlns:a16="http://schemas.microsoft.com/office/drawing/2014/main" val="3266730138"/>
                    </a:ext>
                  </a:extLst>
                </a:gridCol>
                <a:gridCol w="682567">
                  <a:extLst>
                    <a:ext uri="{9D8B030D-6E8A-4147-A177-3AD203B41FA5}">
                      <a16:colId xmlns:a16="http://schemas.microsoft.com/office/drawing/2014/main" val="3703898110"/>
                    </a:ext>
                  </a:extLst>
                </a:gridCol>
                <a:gridCol w="682567">
                  <a:extLst>
                    <a:ext uri="{9D8B030D-6E8A-4147-A177-3AD203B41FA5}">
                      <a16:colId xmlns:a16="http://schemas.microsoft.com/office/drawing/2014/main" val="401438749"/>
                    </a:ext>
                  </a:extLst>
                </a:gridCol>
                <a:gridCol w="682567">
                  <a:extLst>
                    <a:ext uri="{9D8B030D-6E8A-4147-A177-3AD203B41FA5}">
                      <a16:colId xmlns:a16="http://schemas.microsoft.com/office/drawing/2014/main" val="3106380728"/>
                    </a:ext>
                  </a:extLst>
                </a:gridCol>
                <a:gridCol w="682567">
                  <a:extLst>
                    <a:ext uri="{9D8B030D-6E8A-4147-A177-3AD203B41FA5}">
                      <a16:colId xmlns:a16="http://schemas.microsoft.com/office/drawing/2014/main" val="2799085732"/>
                    </a:ext>
                  </a:extLst>
                </a:gridCol>
                <a:gridCol w="682567">
                  <a:extLst>
                    <a:ext uri="{9D8B030D-6E8A-4147-A177-3AD203B41FA5}">
                      <a16:colId xmlns:a16="http://schemas.microsoft.com/office/drawing/2014/main" val="2089397823"/>
                    </a:ext>
                  </a:extLst>
                </a:gridCol>
                <a:gridCol w="682567">
                  <a:extLst>
                    <a:ext uri="{9D8B030D-6E8A-4147-A177-3AD203B41FA5}">
                      <a16:colId xmlns:a16="http://schemas.microsoft.com/office/drawing/2014/main" val="1881925754"/>
                    </a:ext>
                  </a:extLst>
                </a:gridCol>
              </a:tblGrid>
              <a:tr h="426997">
                <a:tc>
                  <a:txBody>
                    <a:bodyPr/>
                    <a:lstStyle/>
                    <a:p>
                      <a:endParaRPr lang="en-US" sz="2400" dirty="0">
                        <a:latin typeface="Calibri" panose="020F0502020204030204" pitchFamily="34" charset="0"/>
                        <a:cs typeface="Calibri" panose="020F0502020204030204" pitchFamily="34" charset="0"/>
                      </a:endParaRPr>
                    </a:p>
                  </a:txBody>
                  <a:tcPr marL="105287" marR="105287" marT="52644" marB="52644">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latin typeface="Calibri" panose="020F0502020204030204" pitchFamily="34" charset="0"/>
                          <a:cs typeface="Calibri" panose="020F0502020204030204" pitchFamily="34" charset="0"/>
                        </a:rPr>
                        <a:t>0</a:t>
                      </a:r>
                    </a:p>
                  </a:txBody>
                  <a:tcPr marL="105287" marR="105287" marT="52644" marB="52644">
                    <a:lnT w="12700" cap="flat" cmpd="sng" algn="ctr">
                      <a:noFill/>
                      <a:prstDash val="solid"/>
                      <a:round/>
                      <a:headEnd type="none" w="med" len="med"/>
                      <a:tailEnd type="none" w="med" len="med"/>
                    </a:lnT>
                  </a:tcPr>
                </a:tc>
                <a:tc>
                  <a:txBody>
                    <a:bodyPr/>
                    <a:lstStyle/>
                    <a:p>
                      <a:r>
                        <a:rPr lang="en-US" sz="2400" dirty="0">
                          <a:latin typeface="Calibri" panose="020F0502020204030204" pitchFamily="34" charset="0"/>
                          <a:cs typeface="Calibri" panose="020F0502020204030204" pitchFamily="34" charset="0"/>
                        </a:rPr>
                        <a:t>1</a:t>
                      </a:r>
                    </a:p>
                  </a:txBody>
                  <a:tcPr marL="105287" marR="105287" marT="52644" marB="52644">
                    <a:lnT w="12700" cap="flat" cmpd="sng" algn="ctr">
                      <a:noFill/>
                      <a:prstDash val="solid"/>
                      <a:round/>
                      <a:headEnd type="none" w="med" len="med"/>
                      <a:tailEnd type="none" w="med" len="med"/>
                    </a:lnT>
                  </a:tcPr>
                </a:tc>
                <a:tc>
                  <a:txBody>
                    <a:bodyPr/>
                    <a:lstStyle/>
                    <a:p>
                      <a:r>
                        <a:rPr lang="en-US" sz="2400" dirty="0">
                          <a:latin typeface="Calibri" panose="020F0502020204030204" pitchFamily="34" charset="0"/>
                          <a:cs typeface="Calibri" panose="020F0502020204030204" pitchFamily="34" charset="0"/>
                        </a:rPr>
                        <a:t>2</a:t>
                      </a:r>
                    </a:p>
                  </a:txBody>
                  <a:tcPr marL="105287" marR="105287" marT="52644" marB="52644">
                    <a:lnT w="12700" cap="flat" cmpd="sng" algn="ctr">
                      <a:noFill/>
                      <a:prstDash val="solid"/>
                      <a:round/>
                      <a:headEnd type="none" w="med" len="med"/>
                      <a:tailEnd type="none" w="med" len="med"/>
                    </a:lnT>
                  </a:tcPr>
                </a:tc>
                <a:tc>
                  <a:txBody>
                    <a:bodyPr/>
                    <a:lstStyle/>
                    <a:p>
                      <a:r>
                        <a:rPr lang="en-US" sz="2400" dirty="0">
                          <a:latin typeface="Calibri" panose="020F0502020204030204" pitchFamily="34" charset="0"/>
                          <a:cs typeface="Calibri" panose="020F0502020204030204" pitchFamily="34" charset="0"/>
                        </a:rPr>
                        <a:t>3</a:t>
                      </a:r>
                    </a:p>
                  </a:txBody>
                  <a:tcPr marL="105287" marR="105287" marT="52644" marB="52644">
                    <a:lnT w="12700" cap="flat" cmpd="sng" algn="ctr">
                      <a:noFill/>
                      <a:prstDash val="solid"/>
                      <a:round/>
                      <a:headEnd type="none" w="med" len="med"/>
                      <a:tailEnd type="none" w="med" len="med"/>
                    </a:lnT>
                  </a:tcPr>
                </a:tc>
                <a:tc>
                  <a:txBody>
                    <a:bodyPr/>
                    <a:lstStyle/>
                    <a:p>
                      <a:r>
                        <a:rPr lang="en-US" sz="2400" dirty="0">
                          <a:latin typeface="Calibri" panose="020F0502020204030204" pitchFamily="34" charset="0"/>
                          <a:cs typeface="Calibri" panose="020F0502020204030204" pitchFamily="34" charset="0"/>
                        </a:rPr>
                        <a:t>4</a:t>
                      </a:r>
                    </a:p>
                  </a:txBody>
                  <a:tcPr marL="105287" marR="105287" marT="52644" marB="52644">
                    <a:lnT w="12700" cap="flat" cmpd="sng" algn="ctr">
                      <a:noFill/>
                      <a:prstDash val="solid"/>
                      <a:round/>
                      <a:headEnd type="none" w="med" len="med"/>
                      <a:tailEnd type="none" w="med" len="med"/>
                    </a:lnT>
                  </a:tcPr>
                </a:tc>
                <a:tc>
                  <a:txBody>
                    <a:bodyPr/>
                    <a:lstStyle/>
                    <a:p>
                      <a:r>
                        <a:rPr lang="en-US" sz="2400" dirty="0">
                          <a:latin typeface="Calibri" panose="020F0502020204030204" pitchFamily="34" charset="0"/>
                          <a:cs typeface="Calibri" panose="020F0502020204030204" pitchFamily="34" charset="0"/>
                        </a:rPr>
                        <a:t>5</a:t>
                      </a:r>
                    </a:p>
                  </a:txBody>
                  <a:tcPr marL="105287" marR="105287" marT="52644" marB="52644">
                    <a:lnT w="12700" cap="flat" cmpd="sng" algn="ctr">
                      <a:noFill/>
                      <a:prstDash val="solid"/>
                      <a:round/>
                      <a:headEnd type="none" w="med" len="med"/>
                      <a:tailEnd type="none" w="med" len="med"/>
                    </a:lnT>
                  </a:tcPr>
                </a:tc>
                <a:tc>
                  <a:txBody>
                    <a:bodyPr/>
                    <a:lstStyle/>
                    <a:p>
                      <a:r>
                        <a:rPr lang="en-US" sz="2400" dirty="0">
                          <a:latin typeface="Calibri" panose="020F0502020204030204" pitchFamily="34" charset="0"/>
                          <a:cs typeface="Calibri" panose="020F0502020204030204" pitchFamily="34" charset="0"/>
                        </a:rPr>
                        <a:t>6</a:t>
                      </a:r>
                    </a:p>
                  </a:txBody>
                  <a:tcPr marL="105287" marR="105287" marT="52644" marB="52644">
                    <a:lnT w="12700" cap="flat" cmpd="sng" algn="ctr">
                      <a:noFill/>
                      <a:prstDash val="solid"/>
                      <a:round/>
                      <a:headEnd type="none" w="med" len="med"/>
                      <a:tailEnd type="none" w="med" len="med"/>
                    </a:lnT>
                  </a:tcPr>
                </a:tc>
                <a:extLst>
                  <a:ext uri="{0D108BD9-81ED-4DB2-BD59-A6C34878D82A}">
                    <a16:rowId xmlns:a16="http://schemas.microsoft.com/office/drawing/2014/main" val="429028320"/>
                  </a:ext>
                </a:extLst>
              </a:tr>
              <a:tr h="426997">
                <a:tc>
                  <a:txBody>
                    <a:bodyPr/>
                    <a:lstStyle/>
                    <a:p>
                      <a:r>
                        <a:rPr lang="en-US" sz="2400" dirty="0">
                          <a:latin typeface="Calibri" panose="020F0502020204030204" pitchFamily="34" charset="0"/>
                          <a:cs typeface="Calibri" panose="020F0502020204030204" pitchFamily="34" charset="0"/>
                        </a:rPr>
                        <a:t>0</a:t>
                      </a:r>
                    </a:p>
                  </a:txBody>
                  <a:tcPr marL="105287" marR="105287" marT="52644" marB="52644">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sz="2400" dirty="0">
                          <a:latin typeface="Calibri" panose="020F0502020204030204" pitchFamily="34" charset="0"/>
                          <a:cs typeface="Calibri" panose="020F0502020204030204" pitchFamily="34" charset="0"/>
                        </a:rPr>
                        <a:t>0</a:t>
                      </a:r>
                    </a:p>
                  </a:txBody>
                  <a:tcPr marL="105287" marR="105287" marT="52644" marB="52644"/>
                </a:tc>
                <a:tc>
                  <a:txBody>
                    <a:bodyPr/>
                    <a:lstStyle/>
                    <a:p>
                      <a:pPr algn="ctr"/>
                      <a:r>
                        <a:rPr lang="en-US" sz="2400" b="1" dirty="0">
                          <a:solidFill>
                            <a:srgbClr val="FF0000"/>
                          </a:solidFill>
                          <a:latin typeface="Calibri" panose="020F0502020204030204" pitchFamily="34" charset="0"/>
                          <a:cs typeface="Calibri" panose="020F0502020204030204" pitchFamily="34" charset="0"/>
                        </a:rPr>
                        <a:t>1</a:t>
                      </a:r>
                    </a:p>
                  </a:txBody>
                  <a:tcPr marL="105287" marR="105287" marT="52644" marB="52644"/>
                </a:tc>
                <a:tc>
                  <a:txBody>
                    <a:bodyPr/>
                    <a:lstStyle/>
                    <a:p>
                      <a:pPr algn="ctr"/>
                      <a:r>
                        <a:rPr lang="en-US" sz="2400" b="1" dirty="0">
                          <a:solidFill>
                            <a:srgbClr val="FF0000"/>
                          </a:solidFill>
                          <a:latin typeface="Calibri" panose="020F0502020204030204" pitchFamily="34" charset="0"/>
                          <a:cs typeface="Calibri" panose="020F0502020204030204" pitchFamily="34" charset="0"/>
                        </a:rPr>
                        <a:t>1</a:t>
                      </a:r>
                    </a:p>
                  </a:txBody>
                  <a:tcPr marL="105287" marR="105287" marT="52644" marB="52644"/>
                </a:tc>
                <a:tc>
                  <a:txBody>
                    <a:bodyPr/>
                    <a:lstStyle/>
                    <a:p>
                      <a:pPr algn="ctr"/>
                      <a:r>
                        <a:rPr lang="en-US" sz="2400" dirty="0">
                          <a:latin typeface="Calibri" panose="020F0502020204030204" pitchFamily="34" charset="0"/>
                          <a:cs typeface="Calibri" panose="020F0502020204030204" pitchFamily="34" charset="0"/>
                        </a:rPr>
                        <a:t>0</a:t>
                      </a:r>
                    </a:p>
                  </a:txBody>
                  <a:tcPr marL="105287" marR="105287" marT="52644" marB="52644"/>
                </a:tc>
                <a:tc>
                  <a:txBody>
                    <a:bodyPr/>
                    <a:lstStyle/>
                    <a:p>
                      <a:pPr algn="ctr"/>
                      <a:r>
                        <a:rPr lang="en-US" sz="2400" dirty="0">
                          <a:latin typeface="Calibri" panose="020F0502020204030204" pitchFamily="34" charset="0"/>
                          <a:cs typeface="Calibri" panose="020F0502020204030204" pitchFamily="34" charset="0"/>
                        </a:rPr>
                        <a:t>0</a:t>
                      </a:r>
                    </a:p>
                  </a:txBody>
                  <a:tcPr marL="105287" marR="105287" marT="52644" marB="52644"/>
                </a:tc>
                <a:tc>
                  <a:txBody>
                    <a:bodyPr/>
                    <a:lstStyle/>
                    <a:p>
                      <a:pPr algn="ctr"/>
                      <a:r>
                        <a:rPr lang="en-US" sz="2400" dirty="0">
                          <a:latin typeface="Calibri" panose="020F0502020204030204" pitchFamily="34" charset="0"/>
                          <a:cs typeface="Calibri" panose="020F0502020204030204" pitchFamily="34" charset="0"/>
                        </a:rPr>
                        <a:t>0</a:t>
                      </a:r>
                    </a:p>
                  </a:txBody>
                  <a:tcPr marL="105287" marR="105287" marT="52644" marB="52644"/>
                </a:tc>
                <a:tc>
                  <a:txBody>
                    <a:bodyPr/>
                    <a:lstStyle/>
                    <a:p>
                      <a:pPr algn="ctr"/>
                      <a:r>
                        <a:rPr lang="en-US" sz="2400" dirty="0">
                          <a:latin typeface="Calibri" panose="020F0502020204030204" pitchFamily="34" charset="0"/>
                          <a:cs typeface="Calibri" panose="020F0502020204030204" pitchFamily="34" charset="0"/>
                        </a:rPr>
                        <a:t>0</a:t>
                      </a:r>
                    </a:p>
                  </a:txBody>
                  <a:tcPr marL="105287" marR="105287" marT="52644" marB="52644"/>
                </a:tc>
                <a:extLst>
                  <a:ext uri="{0D108BD9-81ED-4DB2-BD59-A6C34878D82A}">
                    <a16:rowId xmlns:a16="http://schemas.microsoft.com/office/drawing/2014/main" val="2046825130"/>
                  </a:ext>
                </a:extLst>
              </a:tr>
              <a:tr h="426997">
                <a:tc>
                  <a:txBody>
                    <a:bodyPr/>
                    <a:lstStyle/>
                    <a:p>
                      <a:r>
                        <a:rPr lang="en-US" sz="2400" dirty="0">
                          <a:latin typeface="Calibri" panose="020F0502020204030204" pitchFamily="34" charset="0"/>
                          <a:cs typeface="Calibri" panose="020F0502020204030204" pitchFamily="34" charset="0"/>
                        </a:rPr>
                        <a:t>1</a:t>
                      </a:r>
                    </a:p>
                  </a:txBody>
                  <a:tcPr marL="105287" marR="105287" marT="52644" marB="52644">
                    <a:lnL w="12700" cap="flat" cmpd="sng" algn="ctr">
                      <a:noFill/>
                      <a:prstDash val="solid"/>
                      <a:round/>
                      <a:headEnd type="none" w="med" len="med"/>
                      <a:tailEnd type="none" w="med" len="med"/>
                    </a:lnL>
                  </a:tcPr>
                </a:tc>
                <a:tc>
                  <a:txBody>
                    <a:bodyPr/>
                    <a:lstStyle/>
                    <a:p>
                      <a:pPr algn="ctr"/>
                      <a:r>
                        <a:rPr lang="en-US" sz="2400" b="1" dirty="0">
                          <a:solidFill>
                            <a:srgbClr val="FF0000"/>
                          </a:solidFill>
                          <a:latin typeface="Calibri" panose="020F0502020204030204" pitchFamily="34" charset="0"/>
                          <a:cs typeface="Calibri" panose="020F0502020204030204" pitchFamily="34" charset="0"/>
                        </a:rPr>
                        <a:t>1</a:t>
                      </a:r>
                    </a:p>
                  </a:txBody>
                  <a:tcPr marL="105287" marR="105287" marT="52644" marB="52644"/>
                </a:tc>
                <a:tc>
                  <a:txBody>
                    <a:bodyPr/>
                    <a:lstStyle/>
                    <a:p>
                      <a:pPr algn="ctr"/>
                      <a:r>
                        <a:rPr lang="en-US" sz="2400" dirty="0">
                          <a:latin typeface="Calibri" panose="020F0502020204030204" pitchFamily="34" charset="0"/>
                          <a:cs typeface="Calibri" panose="020F0502020204030204" pitchFamily="34" charset="0"/>
                        </a:rPr>
                        <a:t>0</a:t>
                      </a:r>
                    </a:p>
                  </a:txBody>
                  <a:tcPr marL="105287" marR="105287" marT="52644" marB="52644"/>
                </a:tc>
                <a:tc>
                  <a:txBody>
                    <a:bodyPr/>
                    <a:lstStyle/>
                    <a:p>
                      <a:pPr algn="ctr"/>
                      <a:r>
                        <a:rPr lang="en-US" sz="2400" dirty="0">
                          <a:latin typeface="Calibri" panose="020F0502020204030204" pitchFamily="34" charset="0"/>
                          <a:cs typeface="Calibri" panose="020F0502020204030204" pitchFamily="34" charset="0"/>
                        </a:rPr>
                        <a:t>0</a:t>
                      </a:r>
                    </a:p>
                  </a:txBody>
                  <a:tcPr marL="105287" marR="105287" marT="52644" marB="52644"/>
                </a:tc>
                <a:tc>
                  <a:txBody>
                    <a:bodyPr/>
                    <a:lstStyle/>
                    <a:p>
                      <a:pPr algn="ctr"/>
                      <a:r>
                        <a:rPr lang="en-US" sz="2400" b="1" dirty="0">
                          <a:solidFill>
                            <a:srgbClr val="FF0000"/>
                          </a:solidFill>
                          <a:latin typeface="Calibri" panose="020F0502020204030204" pitchFamily="34" charset="0"/>
                          <a:cs typeface="Calibri" panose="020F0502020204030204" pitchFamily="34" charset="0"/>
                        </a:rPr>
                        <a:t>1</a:t>
                      </a:r>
                    </a:p>
                  </a:txBody>
                  <a:tcPr marL="105287" marR="105287" marT="52644" marB="52644"/>
                </a:tc>
                <a:tc>
                  <a:txBody>
                    <a:bodyPr/>
                    <a:lstStyle/>
                    <a:p>
                      <a:pPr algn="ctr"/>
                      <a:r>
                        <a:rPr lang="en-US" sz="2400" dirty="0">
                          <a:latin typeface="Calibri" panose="020F0502020204030204" pitchFamily="34" charset="0"/>
                          <a:cs typeface="Calibri" panose="020F0502020204030204" pitchFamily="34" charset="0"/>
                        </a:rPr>
                        <a:t>0</a:t>
                      </a:r>
                    </a:p>
                  </a:txBody>
                  <a:tcPr marL="105287" marR="105287" marT="52644" marB="52644"/>
                </a:tc>
                <a:tc>
                  <a:txBody>
                    <a:bodyPr/>
                    <a:lstStyle/>
                    <a:p>
                      <a:pPr algn="ctr"/>
                      <a:r>
                        <a:rPr lang="en-US" sz="2400" dirty="0">
                          <a:latin typeface="Calibri" panose="020F0502020204030204" pitchFamily="34" charset="0"/>
                          <a:cs typeface="Calibri" panose="020F0502020204030204" pitchFamily="34" charset="0"/>
                        </a:rPr>
                        <a:t>0</a:t>
                      </a:r>
                    </a:p>
                  </a:txBody>
                  <a:tcPr marL="105287" marR="105287" marT="52644" marB="52644"/>
                </a:tc>
                <a:tc>
                  <a:txBody>
                    <a:bodyPr/>
                    <a:lstStyle/>
                    <a:p>
                      <a:pPr algn="ctr"/>
                      <a:r>
                        <a:rPr lang="en-US" sz="2400" dirty="0">
                          <a:latin typeface="Calibri" panose="020F0502020204030204" pitchFamily="34" charset="0"/>
                          <a:cs typeface="Calibri" panose="020F0502020204030204" pitchFamily="34" charset="0"/>
                        </a:rPr>
                        <a:t>0</a:t>
                      </a:r>
                    </a:p>
                  </a:txBody>
                  <a:tcPr marL="105287" marR="105287" marT="52644" marB="52644"/>
                </a:tc>
                <a:extLst>
                  <a:ext uri="{0D108BD9-81ED-4DB2-BD59-A6C34878D82A}">
                    <a16:rowId xmlns:a16="http://schemas.microsoft.com/office/drawing/2014/main" val="1743430437"/>
                  </a:ext>
                </a:extLst>
              </a:tr>
              <a:tr h="426997">
                <a:tc>
                  <a:txBody>
                    <a:bodyPr/>
                    <a:lstStyle/>
                    <a:p>
                      <a:r>
                        <a:rPr lang="en-US" sz="2400" dirty="0">
                          <a:latin typeface="Calibri" panose="020F0502020204030204" pitchFamily="34" charset="0"/>
                          <a:cs typeface="Calibri" panose="020F0502020204030204" pitchFamily="34" charset="0"/>
                        </a:rPr>
                        <a:t>2</a:t>
                      </a:r>
                    </a:p>
                  </a:txBody>
                  <a:tcPr marL="105287" marR="105287" marT="52644" marB="52644">
                    <a:lnL w="12700" cap="flat" cmpd="sng" algn="ctr">
                      <a:noFill/>
                      <a:prstDash val="solid"/>
                      <a:round/>
                      <a:headEnd type="none" w="med" len="med"/>
                      <a:tailEnd type="none" w="med" len="med"/>
                    </a:lnL>
                  </a:tcPr>
                </a:tc>
                <a:tc>
                  <a:txBody>
                    <a:bodyPr/>
                    <a:lstStyle/>
                    <a:p>
                      <a:pPr algn="ctr"/>
                      <a:r>
                        <a:rPr lang="en-US" sz="2400" b="1" dirty="0">
                          <a:solidFill>
                            <a:srgbClr val="FF0000"/>
                          </a:solidFill>
                          <a:latin typeface="Calibri" panose="020F0502020204030204" pitchFamily="34" charset="0"/>
                          <a:cs typeface="Calibri" panose="020F0502020204030204" pitchFamily="34" charset="0"/>
                        </a:rPr>
                        <a:t>1</a:t>
                      </a:r>
                    </a:p>
                  </a:txBody>
                  <a:tcPr marL="105287" marR="105287" marT="52644" marB="52644"/>
                </a:tc>
                <a:tc>
                  <a:txBody>
                    <a:bodyPr/>
                    <a:lstStyle/>
                    <a:p>
                      <a:pPr algn="ctr"/>
                      <a:r>
                        <a:rPr lang="en-US" sz="2400" dirty="0">
                          <a:latin typeface="Calibri" panose="020F0502020204030204" pitchFamily="34" charset="0"/>
                          <a:cs typeface="Calibri" panose="020F0502020204030204" pitchFamily="34" charset="0"/>
                        </a:rPr>
                        <a:t>0</a:t>
                      </a:r>
                    </a:p>
                  </a:txBody>
                  <a:tcPr marL="105287" marR="105287" marT="52644" marB="52644"/>
                </a:tc>
                <a:tc>
                  <a:txBody>
                    <a:bodyPr/>
                    <a:lstStyle/>
                    <a:p>
                      <a:pPr algn="ctr"/>
                      <a:r>
                        <a:rPr lang="en-US" sz="2400" dirty="0">
                          <a:latin typeface="Calibri" panose="020F0502020204030204" pitchFamily="34" charset="0"/>
                          <a:cs typeface="Calibri" panose="020F0502020204030204" pitchFamily="34" charset="0"/>
                        </a:rPr>
                        <a:t>0</a:t>
                      </a:r>
                    </a:p>
                  </a:txBody>
                  <a:tcPr marL="105287" marR="105287" marT="52644" marB="52644"/>
                </a:tc>
                <a:tc>
                  <a:txBody>
                    <a:bodyPr/>
                    <a:lstStyle/>
                    <a:p>
                      <a:pPr algn="ctr"/>
                      <a:r>
                        <a:rPr lang="en-US" sz="2400" b="1" dirty="0">
                          <a:solidFill>
                            <a:srgbClr val="FF0000"/>
                          </a:solidFill>
                          <a:latin typeface="Calibri" panose="020F0502020204030204" pitchFamily="34" charset="0"/>
                          <a:cs typeface="Calibri" panose="020F0502020204030204" pitchFamily="34" charset="0"/>
                        </a:rPr>
                        <a:t>1</a:t>
                      </a:r>
                    </a:p>
                  </a:txBody>
                  <a:tcPr marL="105287" marR="105287" marT="52644" marB="52644"/>
                </a:tc>
                <a:tc>
                  <a:txBody>
                    <a:bodyPr/>
                    <a:lstStyle/>
                    <a:p>
                      <a:pPr algn="ctr"/>
                      <a:r>
                        <a:rPr lang="en-US" sz="2400" dirty="0">
                          <a:latin typeface="Calibri" panose="020F0502020204030204" pitchFamily="34" charset="0"/>
                          <a:cs typeface="Calibri" panose="020F0502020204030204" pitchFamily="34" charset="0"/>
                        </a:rPr>
                        <a:t>0</a:t>
                      </a:r>
                    </a:p>
                  </a:txBody>
                  <a:tcPr marL="105287" marR="105287" marT="52644" marB="52644"/>
                </a:tc>
                <a:tc>
                  <a:txBody>
                    <a:bodyPr/>
                    <a:lstStyle/>
                    <a:p>
                      <a:pPr algn="ctr"/>
                      <a:r>
                        <a:rPr lang="en-US" sz="2400" dirty="0">
                          <a:latin typeface="Calibri" panose="020F0502020204030204" pitchFamily="34" charset="0"/>
                          <a:cs typeface="Calibri" panose="020F0502020204030204" pitchFamily="34" charset="0"/>
                        </a:rPr>
                        <a:t>0</a:t>
                      </a:r>
                    </a:p>
                  </a:txBody>
                  <a:tcPr marL="105287" marR="105287" marT="52644" marB="52644"/>
                </a:tc>
                <a:tc>
                  <a:txBody>
                    <a:bodyPr/>
                    <a:lstStyle/>
                    <a:p>
                      <a:pPr algn="ctr"/>
                      <a:r>
                        <a:rPr lang="en-US" sz="2400" dirty="0">
                          <a:latin typeface="Calibri" panose="020F0502020204030204" pitchFamily="34" charset="0"/>
                          <a:cs typeface="Calibri" panose="020F0502020204030204" pitchFamily="34" charset="0"/>
                        </a:rPr>
                        <a:t>0</a:t>
                      </a:r>
                    </a:p>
                  </a:txBody>
                  <a:tcPr marL="105287" marR="105287" marT="52644" marB="52644"/>
                </a:tc>
                <a:extLst>
                  <a:ext uri="{0D108BD9-81ED-4DB2-BD59-A6C34878D82A}">
                    <a16:rowId xmlns:a16="http://schemas.microsoft.com/office/drawing/2014/main" val="2623021980"/>
                  </a:ext>
                </a:extLst>
              </a:tr>
              <a:tr h="426997">
                <a:tc>
                  <a:txBody>
                    <a:bodyPr/>
                    <a:lstStyle/>
                    <a:p>
                      <a:r>
                        <a:rPr lang="en-US" sz="2400" dirty="0">
                          <a:latin typeface="Calibri" panose="020F0502020204030204" pitchFamily="34" charset="0"/>
                          <a:cs typeface="Calibri" panose="020F0502020204030204" pitchFamily="34" charset="0"/>
                        </a:rPr>
                        <a:t>3</a:t>
                      </a:r>
                    </a:p>
                  </a:txBody>
                  <a:tcPr marL="105287" marR="105287" marT="52644" marB="52644">
                    <a:lnL w="12700" cap="flat" cmpd="sng" algn="ctr">
                      <a:noFill/>
                      <a:prstDash val="solid"/>
                      <a:round/>
                      <a:headEnd type="none" w="med" len="med"/>
                      <a:tailEnd type="none" w="med" len="med"/>
                    </a:lnL>
                  </a:tcPr>
                </a:tc>
                <a:tc>
                  <a:txBody>
                    <a:bodyPr/>
                    <a:lstStyle/>
                    <a:p>
                      <a:pPr algn="ctr"/>
                      <a:r>
                        <a:rPr lang="en-US" sz="2400" dirty="0">
                          <a:latin typeface="Calibri" panose="020F0502020204030204" pitchFamily="34" charset="0"/>
                          <a:cs typeface="Calibri" panose="020F0502020204030204" pitchFamily="34" charset="0"/>
                        </a:rPr>
                        <a:t>0</a:t>
                      </a:r>
                    </a:p>
                  </a:txBody>
                  <a:tcPr marL="105287" marR="105287" marT="52644" marB="52644"/>
                </a:tc>
                <a:tc>
                  <a:txBody>
                    <a:bodyPr/>
                    <a:lstStyle/>
                    <a:p>
                      <a:pPr algn="ctr"/>
                      <a:r>
                        <a:rPr lang="en-US" sz="2400" b="1" dirty="0">
                          <a:solidFill>
                            <a:srgbClr val="FF0000"/>
                          </a:solidFill>
                          <a:latin typeface="Calibri" panose="020F0502020204030204" pitchFamily="34" charset="0"/>
                          <a:cs typeface="Calibri" panose="020F0502020204030204" pitchFamily="34" charset="0"/>
                        </a:rPr>
                        <a:t>1</a:t>
                      </a:r>
                    </a:p>
                  </a:txBody>
                  <a:tcPr marL="105287" marR="105287" marT="52644" marB="52644"/>
                </a:tc>
                <a:tc>
                  <a:txBody>
                    <a:bodyPr/>
                    <a:lstStyle/>
                    <a:p>
                      <a:pPr algn="ctr"/>
                      <a:r>
                        <a:rPr lang="en-US" sz="2400" b="1" dirty="0">
                          <a:solidFill>
                            <a:srgbClr val="FF0000"/>
                          </a:solidFill>
                          <a:latin typeface="Calibri" panose="020F0502020204030204" pitchFamily="34" charset="0"/>
                          <a:cs typeface="Calibri" panose="020F0502020204030204" pitchFamily="34" charset="0"/>
                        </a:rPr>
                        <a:t>1</a:t>
                      </a:r>
                    </a:p>
                  </a:txBody>
                  <a:tcPr marL="105287" marR="105287" marT="52644" marB="52644"/>
                </a:tc>
                <a:tc>
                  <a:txBody>
                    <a:bodyPr/>
                    <a:lstStyle/>
                    <a:p>
                      <a:pPr algn="ctr"/>
                      <a:r>
                        <a:rPr lang="en-US" sz="2400" dirty="0">
                          <a:latin typeface="Calibri" panose="020F0502020204030204" pitchFamily="34" charset="0"/>
                          <a:cs typeface="Calibri" panose="020F0502020204030204" pitchFamily="34" charset="0"/>
                        </a:rPr>
                        <a:t>0</a:t>
                      </a:r>
                    </a:p>
                  </a:txBody>
                  <a:tcPr marL="105287" marR="105287" marT="52644" marB="52644"/>
                </a:tc>
                <a:tc>
                  <a:txBody>
                    <a:bodyPr/>
                    <a:lstStyle/>
                    <a:p>
                      <a:pPr algn="ctr"/>
                      <a:r>
                        <a:rPr lang="en-US" sz="2400" dirty="0">
                          <a:latin typeface="Calibri" panose="020F0502020204030204" pitchFamily="34" charset="0"/>
                          <a:cs typeface="Calibri" panose="020F0502020204030204" pitchFamily="34" charset="0"/>
                        </a:rPr>
                        <a:t>0</a:t>
                      </a:r>
                    </a:p>
                  </a:txBody>
                  <a:tcPr marL="105287" marR="105287" marT="52644" marB="52644"/>
                </a:tc>
                <a:tc>
                  <a:txBody>
                    <a:bodyPr/>
                    <a:lstStyle/>
                    <a:p>
                      <a:pPr algn="ctr"/>
                      <a:r>
                        <a:rPr lang="en-US" sz="2400" b="1" dirty="0">
                          <a:solidFill>
                            <a:srgbClr val="FF0000"/>
                          </a:solidFill>
                          <a:latin typeface="Calibri" panose="020F0502020204030204" pitchFamily="34" charset="0"/>
                          <a:cs typeface="Calibri" panose="020F0502020204030204" pitchFamily="34" charset="0"/>
                        </a:rPr>
                        <a:t>1</a:t>
                      </a:r>
                    </a:p>
                  </a:txBody>
                  <a:tcPr marL="105287" marR="105287" marT="52644" marB="52644"/>
                </a:tc>
                <a:tc>
                  <a:txBody>
                    <a:bodyPr/>
                    <a:lstStyle/>
                    <a:p>
                      <a:pPr algn="ctr"/>
                      <a:r>
                        <a:rPr lang="en-US" sz="2400" dirty="0">
                          <a:latin typeface="Calibri" panose="020F0502020204030204" pitchFamily="34" charset="0"/>
                          <a:cs typeface="Calibri" panose="020F0502020204030204" pitchFamily="34" charset="0"/>
                        </a:rPr>
                        <a:t>0</a:t>
                      </a:r>
                    </a:p>
                  </a:txBody>
                  <a:tcPr marL="105287" marR="105287" marT="52644" marB="52644"/>
                </a:tc>
                <a:extLst>
                  <a:ext uri="{0D108BD9-81ED-4DB2-BD59-A6C34878D82A}">
                    <a16:rowId xmlns:a16="http://schemas.microsoft.com/office/drawing/2014/main" val="741938339"/>
                  </a:ext>
                </a:extLst>
              </a:tr>
              <a:tr h="426997">
                <a:tc>
                  <a:txBody>
                    <a:bodyPr/>
                    <a:lstStyle/>
                    <a:p>
                      <a:r>
                        <a:rPr lang="en-US" sz="2400" dirty="0">
                          <a:latin typeface="Calibri" panose="020F0502020204030204" pitchFamily="34" charset="0"/>
                          <a:cs typeface="Calibri" panose="020F0502020204030204" pitchFamily="34" charset="0"/>
                        </a:rPr>
                        <a:t>4</a:t>
                      </a:r>
                    </a:p>
                  </a:txBody>
                  <a:tcPr marL="105287" marR="105287" marT="52644" marB="52644">
                    <a:lnL w="12700" cap="flat" cmpd="sng" algn="ctr">
                      <a:noFill/>
                      <a:prstDash val="solid"/>
                      <a:round/>
                      <a:headEnd type="none" w="med" len="med"/>
                      <a:tailEnd type="none" w="med" len="med"/>
                    </a:lnL>
                  </a:tcPr>
                </a:tc>
                <a:tc>
                  <a:txBody>
                    <a:bodyPr/>
                    <a:lstStyle/>
                    <a:p>
                      <a:pPr algn="ctr"/>
                      <a:r>
                        <a:rPr lang="en-US" sz="2400" dirty="0">
                          <a:latin typeface="Calibri" panose="020F0502020204030204" pitchFamily="34" charset="0"/>
                          <a:cs typeface="Calibri" panose="020F0502020204030204" pitchFamily="34" charset="0"/>
                        </a:rPr>
                        <a:t>0</a:t>
                      </a:r>
                    </a:p>
                  </a:txBody>
                  <a:tcPr marL="105287" marR="105287" marT="52644" marB="52644"/>
                </a:tc>
                <a:tc>
                  <a:txBody>
                    <a:bodyPr/>
                    <a:lstStyle/>
                    <a:p>
                      <a:pPr algn="ctr"/>
                      <a:r>
                        <a:rPr lang="en-US" sz="2400" dirty="0">
                          <a:latin typeface="Calibri" panose="020F0502020204030204" pitchFamily="34" charset="0"/>
                          <a:cs typeface="Calibri" panose="020F0502020204030204" pitchFamily="34" charset="0"/>
                        </a:rPr>
                        <a:t>0</a:t>
                      </a:r>
                    </a:p>
                  </a:txBody>
                  <a:tcPr marL="105287" marR="105287" marT="52644" marB="52644"/>
                </a:tc>
                <a:tc>
                  <a:txBody>
                    <a:bodyPr/>
                    <a:lstStyle/>
                    <a:p>
                      <a:pPr algn="ctr"/>
                      <a:r>
                        <a:rPr lang="en-US" sz="2400" dirty="0">
                          <a:latin typeface="Calibri" panose="020F0502020204030204" pitchFamily="34" charset="0"/>
                          <a:cs typeface="Calibri" panose="020F0502020204030204" pitchFamily="34" charset="0"/>
                        </a:rPr>
                        <a:t>0</a:t>
                      </a:r>
                    </a:p>
                  </a:txBody>
                  <a:tcPr marL="105287" marR="105287" marT="52644" marB="52644"/>
                </a:tc>
                <a:tc>
                  <a:txBody>
                    <a:bodyPr/>
                    <a:lstStyle/>
                    <a:p>
                      <a:pPr algn="ctr"/>
                      <a:r>
                        <a:rPr lang="en-US" sz="2400" dirty="0">
                          <a:latin typeface="Calibri" panose="020F0502020204030204" pitchFamily="34" charset="0"/>
                          <a:cs typeface="Calibri" panose="020F0502020204030204" pitchFamily="34" charset="0"/>
                        </a:rPr>
                        <a:t>0</a:t>
                      </a:r>
                    </a:p>
                  </a:txBody>
                  <a:tcPr marL="105287" marR="105287" marT="52644" marB="52644"/>
                </a:tc>
                <a:tc>
                  <a:txBody>
                    <a:bodyPr/>
                    <a:lstStyle/>
                    <a:p>
                      <a:pPr algn="ctr"/>
                      <a:r>
                        <a:rPr lang="en-US" sz="2400" dirty="0">
                          <a:latin typeface="Calibri" panose="020F0502020204030204" pitchFamily="34" charset="0"/>
                          <a:cs typeface="Calibri" panose="020F0502020204030204" pitchFamily="34" charset="0"/>
                        </a:rPr>
                        <a:t>0</a:t>
                      </a:r>
                    </a:p>
                  </a:txBody>
                  <a:tcPr marL="105287" marR="105287" marT="52644" marB="52644"/>
                </a:tc>
                <a:tc>
                  <a:txBody>
                    <a:bodyPr/>
                    <a:lstStyle/>
                    <a:p>
                      <a:pPr algn="ctr"/>
                      <a:r>
                        <a:rPr lang="en-US" sz="2400" b="1" dirty="0">
                          <a:solidFill>
                            <a:srgbClr val="FF0000"/>
                          </a:solidFill>
                          <a:latin typeface="Calibri" panose="020F0502020204030204" pitchFamily="34" charset="0"/>
                          <a:cs typeface="Calibri" panose="020F0502020204030204" pitchFamily="34" charset="0"/>
                        </a:rPr>
                        <a:t>1</a:t>
                      </a:r>
                    </a:p>
                  </a:txBody>
                  <a:tcPr marL="105287" marR="105287" marT="52644" marB="52644"/>
                </a:tc>
                <a:tc>
                  <a:txBody>
                    <a:bodyPr/>
                    <a:lstStyle/>
                    <a:p>
                      <a:pPr algn="ctr"/>
                      <a:r>
                        <a:rPr lang="en-US" sz="2400" dirty="0">
                          <a:latin typeface="Calibri" panose="020F0502020204030204" pitchFamily="34" charset="0"/>
                          <a:cs typeface="Calibri" panose="020F0502020204030204" pitchFamily="34" charset="0"/>
                        </a:rPr>
                        <a:t>0</a:t>
                      </a:r>
                    </a:p>
                  </a:txBody>
                  <a:tcPr marL="105287" marR="105287" marT="52644" marB="52644"/>
                </a:tc>
                <a:extLst>
                  <a:ext uri="{0D108BD9-81ED-4DB2-BD59-A6C34878D82A}">
                    <a16:rowId xmlns:a16="http://schemas.microsoft.com/office/drawing/2014/main" val="1178445184"/>
                  </a:ext>
                </a:extLst>
              </a:tr>
              <a:tr h="426997">
                <a:tc>
                  <a:txBody>
                    <a:bodyPr/>
                    <a:lstStyle/>
                    <a:p>
                      <a:r>
                        <a:rPr lang="en-US" sz="2400" dirty="0">
                          <a:latin typeface="Calibri" panose="020F0502020204030204" pitchFamily="34" charset="0"/>
                          <a:cs typeface="Calibri" panose="020F0502020204030204" pitchFamily="34" charset="0"/>
                        </a:rPr>
                        <a:t>5</a:t>
                      </a:r>
                    </a:p>
                  </a:txBody>
                  <a:tcPr marL="105287" marR="105287" marT="52644" marB="52644">
                    <a:lnL w="12700" cap="flat" cmpd="sng" algn="ctr">
                      <a:noFill/>
                      <a:prstDash val="solid"/>
                      <a:round/>
                      <a:headEnd type="none" w="med" len="med"/>
                      <a:tailEnd type="none" w="med" len="med"/>
                    </a:lnL>
                  </a:tcPr>
                </a:tc>
                <a:tc>
                  <a:txBody>
                    <a:bodyPr/>
                    <a:lstStyle/>
                    <a:p>
                      <a:pPr algn="ctr"/>
                      <a:r>
                        <a:rPr lang="en-US" sz="2400" dirty="0">
                          <a:latin typeface="Calibri" panose="020F0502020204030204" pitchFamily="34" charset="0"/>
                          <a:cs typeface="Calibri" panose="020F0502020204030204" pitchFamily="34" charset="0"/>
                        </a:rPr>
                        <a:t>0</a:t>
                      </a:r>
                    </a:p>
                  </a:txBody>
                  <a:tcPr marL="105287" marR="105287" marT="52644" marB="52644"/>
                </a:tc>
                <a:tc>
                  <a:txBody>
                    <a:bodyPr/>
                    <a:lstStyle/>
                    <a:p>
                      <a:pPr algn="ctr"/>
                      <a:r>
                        <a:rPr lang="en-US" sz="2400" dirty="0">
                          <a:latin typeface="Calibri" panose="020F0502020204030204" pitchFamily="34" charset="0"/>
                          <a:cs typeface="Calibri" panose="020F0502020204030204" pitchFamily="34" charset="0"/>
                        </a:rPr>
                        <a:t>0</a:t>
                      </a:r>
                    </a:p>
                  </a:txBody>
                  <a:tcPr marL="105287" marR="105287" marT="52644" marB="52644"/>
                </a:tc>
                <a:tc>
                  <a:txBody>
                    <a:bodyPr/>
                    <a:lstStyle/>
                    <a:p>
                      <a:pPr algn="ctr"/>
                      <a:r>
                        <a:rPr lang="en-US" sz="2400" dirty="0">
                          <a:latin typeface="Calibri" panose="020F0502020204030204" pitchFamily="34" charset="0"/>
                          <a:cs typeface="Calibri" panose="020F0502020204030204" pitchFamily="34" charset="0"/>
                        </a:rPr>
                        <a:t>0</a:t>
                      </a:r>
                    </a:p>
                  </a:txBody>
                  <a:tcPr marL="105287" marR="105287" marT="52644" marB="52644"/>
                </a:tc>
                <a:tc>
                  <a:txBody>
                    <a:bodyPr/>
                    <a:lstStyle/>
                    <a:p>
                      <a:pPr algn="ctr"/>
                      <a:r>
                        <a:rPr lang="en-US" sz="2400" dirty="0">
                          <a:solidFill>
                            <a:srgbClr val="FF0000"/>
                          </a:solidFill>
                          <a:latin typeface="Calibri" panose="020F0502020204030204" pitchFamily="34" charset="0"/>
                          <a:cs typeface="Calibri" panose="020F0502020204030204" pitchFamily="34" charset="0"/>
                        </a:rPr>
                        <a:t>1</a:t>
                      </a:r>
                    </a:p>
                  </a:txBody>
                  <a:tcPr marL="105287" marR="105287" marT="52644" marB="52644"/>
                </a:tc>
                <a:tc>
                  <a:txBody>
                    <a:bodyPr/>
                    <a:lstStyle/>
                    <a:p>
                      <a:pPr algn="ctr"/>
                      <a:r>
                        <a:rPr lang="en-US" sz="2400" dirty="0">
                          <a:solidFill>
                            <a:srgbClr val="FF0000"/>
                          </a:solidFill>
                          <a:latin typeface="Calibri" panose="020F0502020204030204" pitchFamily="34" charset="0"/>
                          <a:cs typeface="Calibri" panose="020F0502020204030204" pitchFamily="34" charset="0"/>
                        </a:rPr>
                        <a:t>1</a:t>
                      </a:r>
                    </a:p>
                  </a:txBody>
                  <a:tcPr marL="105287" marR="105287" marT="52644" marB="52644"/>
                </a:tc>
                <a:tc>
                  <a:txBody>
                    <a:bodyPr/>
                    <a:lstStyle/>
                    <a:p>
                      <a:pPr algn="ctr"/>
                      <a:r>
                        <a:rPr lang="en-US" sz="2400" dirty="0">
                          <a:latin typeface="Calibri" panose="020F0502020204030204" pitchFamily="34" charset="0"/>
                          <a:cs typeface="Calibri" panose="020F0502020204030204" pitchFamily="34" charset="0"/>
                        </a:rPr>
                        <a:t>0</a:t>
                      </a:r>
                    </a:p>
                  </a:txBody>
                  <a:tcPr marL="105287" marR="105287" marT="52644" marB="52644"/>
                </a:tc>
                <a:tc>
                  <a:txBody>
                    <a:bodyPr/>
                    <a:lstStyle/>
                    <a:p>
                      <a:pPr algn="ctr"/>
                      <a:r>
                        <a:rPr lang="en-US" sz="2400" dirty="0">
                          <a:latin typeface="Calibri" panose="020F0502020204030204" pitchFamily="34" charset="0"/>
                          <a:cs typeface="Calibri" panose="020F0502020204030204" pitchFamily="34" charset="0"/>
                        </a:rPr>
                        <a:t>0</a:t>
                      </a:r>
                    </a:p>
                  </a:txBody>
                  <a:tcPr marL="105287" marR="105287" marT="52644" marB="52644"/>
                </a:tc>
                <a:extLst>
                  <a:ext uri="{0D108BD9-81ED-4DB2-BD59-A6C34878D82A}">
                    <a16:rowId xmlns:a16="http://schemas.microsoft.com/office/drawing/2014/main" val="2651587359"/>
                  </a:ext>
                </a:extLst>
              </a:tr>
              <a:tr h="426997">
                <a:tc>
                  <a:txBody>
                    <a:bodyPr/>
                    <a:lstStyle/>
                    <a:p>
                      <a:r>
                        <a:rPr lang="en-US" sz="2400" dirty="0">
                          <a:latin typeface="Calibri" panose="020F0502020204030204" pitchFamily="34" charset="0"/>
                          <a:cs typeface="Calibri" panose="020F0502020204030204" pitchFamily="34" charset="0"/>
                        </a:rPr>
                        <a:t>6</a:t>
                      </a:r>
                    </a:p>
                  </a:txBody>
                  <a:tcPr marL="105287" marR="105287" marT="52644" marB="52644">
                    <a:lnL w="12700" cap="flat" cmpd="sng" algn="ctr">
                      <a:noFill/>
                      <a:prstDash val="solid"/>
                      <a:round/>
                      <a:headEnd type="none" w="med" len="med"/>
                      <a:tailEnd type="none" w="med" len="med"/>
                    </a:lnL>
                  </a:tcPr>
                </a:tc>
                <a:tc>
                  <a:txBody>
                    <a:bodyPr/>
                    <a:lstStyle/>
                    <a:p>
                      <a:pPr algn="ctr"/>
                      <a:r>
                        <a:rPr lang="en-US" sz="2400" dirty="0">
                          <a:latin typeface="Calibri" panose="020F0502020204030204" pitchFamily="34" charset="0"/>
                          <a:cs typeface="Calibri" panose="020F0502020204030204" pitchFamily="34" charset="0"/>
                        </a:rPr>
                        <a:t>0</a:t>
                      </a:r>
                    </a:p>
                  </a:txBody>
                  <a:tcPr marL="105287" marR="105287" marT="52644" marB="52644"/>
                </a:tc>
                <a:tc>
                  <a:txBody>
                    <a:bodyPr/>
                    <a:lstStyle/>
                    <a:p>
                      <a:pPr algn="ctr"/>
                      <a:r>
                        <a:rPr lang="en-US" sz="2400" dirty="0">
                          <a:latin typeface="Calibri" panose="020F0502020204030204" pitchFamily="34" charset="0"/>
                          <a:cs typeface="Calibri" panose="020F0502020204030204" pitchFamily="34" charset="0"/>
                        </a:rPr>
                        <a:t>0</a:t>
                      </a:r>
                    </a:p>
                  </a:txBody>
                  <a:tcPr marL="105287" marR="105287" marT="52644" marB="52644"/>
                </a:tc>
                <a:tc>
                  <a:txBody>
                    <a:bodyPr/>
                    <a:lstStyle/>
                    <a:p>
                      <a:pPr algn="ctr"/>
                      <a:r>
                        <a:rPr lang="en-US" sz="2400" dirty="0">
                          <a:latin typeface="Calibri" panose="020F0502020204030204" pitchFamily="34" charset="0"/>
                          <a:cs typeface="Calibri" panose="020F0502020204030204" pitchFamily="34" charset="0"/>
                        </a:rPr>
                        <a:t>0</a:t>
                      </a:r>
                    </a:p>
                  </a:txBody>
                  <a:tcPr marL="105287" marR="105287" marT="52644" marB="52644"/>
                </a:tc>
                <a:tc>
                  <a:txBody>
                    <a:bodyPr/>
                    <a:lstStyle/>
                    <a:p>
                      <a:pPr algn="ctr"/>
                      <a:r>
                        <a:rPr lang="en-US" sz="2400" dirty="0">
                          <a:latin typeface="Calibri" panose="020F0502020204030204" pitchFamily="34" charset="0"/>
                          <a:cs typeface="Calibri" panose="020F0502020204030204" pitchFamily="34" charset="0"/>
                        </a:rPr>
                        <a:t>0</a:t>
                      </a:r>
                    </a:p>
                  </a:txBody>
                  <a:tcPr marL="105287" marR="105287" marT="52644" marB="52644"/>
                </a:tc>
                <a:tc>
                  <a:txBody>
                    <a:bodyPr/>
                    <a:lstStyle/>
                    <a:p>
                      <a:pPr algn="ctr"/>
                      <a:r>
                        <a:rPr lang="en-US" sz="2400" dirty="0">
                          <a:latin typeface="Calibri" panose="020F0502020204030204" pitchFamily="34" charset="0"/>
                          <a:cs typeface="Calibri" panose="020F0502020204030204" pitchFamily="34" charset="0"/>
                        </a:rPr>
                        <a:t>0</a:t>
                      </a:r>
                    </a:p>
                  </a:txBody>
                  <a:tcPr marL="105287" marR="105287" marT="52644" marB="52644"/>
                </a:tc>
                <a:tc>
                  <a:txBody>
                    <a:bodyPr/>
                    <a:lstStyle/>
                    <a:p>
                      <a:pPr algn="ctr"/>
                      <a:r>
                        <a:rPr lang="en-US" sz="2400" dirty="0">
                          <a:latin typeface="Calibri" panose="020F0502020204030204" pitchFamily="34" charset="0"/>
                          <a:cs typeface="Calibri" panose="020F0502020204030204" pitchFamily="34" charset="0"/>
                        </a:rPr>
                        <a:t>0</a:t>
                      </a:r>
                    </a:p>
                  </a:txBody>
                  <a:tcPr marL="105287" marR="105287" marT="52644" marB="52644"/>
                </a:tc>
                <a:tc>
                  <a:txBody>
                    <a:bodyPr/>
                    <a:lstStyle/>
                    <a:p>
                      <a:pPr algn="ctr"/>
                      <a:r>
                        <a:rPr lang="en-US" sz="2400" dirty="0">
                          <a:latin typeface="Calibri" panose="020F0502020204030204" pitchFamily="34" charset="0"/>
                          <a:cs typeface="Calibri" panose="020F0502020204030204" pitchFamily="34" charset="0"/>
                        </a:rPr>
                        <a:t>0</a:t>
                      </a:r>
                    </a:p>
                  </a:txBody>
                  <a:tcPr marL="105287" marR="105287" marT="52644" marB="52644"/>
                </a:tc>
                <a:extLst>
                  <a:ext uri="{0D108BD9-81ED-4DB2-BD59-A6C34878D82A}">
                    <a16:rowId xmlns:a16="http://schemas.microsoft.com/office/drawing/2014/main" val="1435938195"/>
                  </a:ext>
                </a:extLst>
              </a:tr>
            </a:tbl>
          </a:graphicData>
        </a:graphic>
      </p:graphicFrame>
      <p:grpSp>
        <p:nvGrpSpPr>
          <p:cNvPr id="6" name="Group 5">
            <a:extLst>
              <a:ext uri="{FF2B5EF4-FFF2-40B4-BE49-F238E27FC236}">
                <a16:creationId xmlns:a16="http://schemas.microsoft.com/office/drawing/2014/main" id="{64592BAB-3A1B-4B05-A271-76692EB8790B}"/>
              </a:ext>
            </a:extLst>
          </p:cNvPr>
          <p:cNvGrpSpPr/>
          <p:nvPr/>
        </p:nvGrpSpPr>
        <p:grpSpPr>
          <a:xfrm>
            <a:off x="7238082" y="143217"/>
            <a:ext cx="4197425" cy="1866768"/>
            <a:chOff x="4202258" y="3421009"/>
            <a:chExt cx="5122837" cy="2090659"/>
          </a:xfrm>
        </p:grpSpPr>
        <p:grpSp>
          <p:nvGrpSpPr>
            <p:cNvPr id="7" name="Group 6">
              <a:extLst>
                <a:ext uri="{FF2B5EF4-FFF2-40B4-BE49-F238E27FC236}">
                  <a16:creationId xmlns:a16="http://schemas.microsoft.com/office/drawing/2014/main" id="{12F8A343-9981-4111-BD50-BBB0D8591020}"/>
                </a:ext>
              </a:extLst>
            </p:cNvPr>
            <p:cNvGrpSpPr/>
            <p:nvPr/>
          </p:nvGrpSpPr>
          <p:grpSpPr>
            <a:xfrm>
              <a:off x="4202258" y="4542602"/>
              <a:ext cx="690113" cy="690113"/>
              <a:chOff x="9831042" y="3675297"/>
              <a:chExt cx="690113" cy="690113"/>
            </a:xfrm>
          </p:grpSpPr>
          <p:sp>
            <p:nvSpPr>
              <p:cNvPr id="34" name="Oval 33">
                <a:extLst>
                  <a:ext uri="{FF2B5EF4-FFF2-40B4-BE49-F238E27FC236}">
                    <a16:creationId xmlns:a16="http://schemas.microsoft.com/office/drawing/2014/main" id="{44A235BE-3CCC-498B-B423-36CDEECC4643}"/>
                  </a:ext>
                </a:extLst>
              </p:cNvPr>
              <p:cNvSpPr/>
              <p:nvPr/>
            </p:nvSpPr>
            <p:spPr>
              <a:xfrm>
                <a:off x="9831042" y="3675297"/>
                <a:ext cx="690113" cy="690113"/>
              </a:xfrm>
              <a:prstGeom prst="ellipse">
                <a:avLst/>
              </a:prstGeom>
              <a:noFill/>
              <a:ln w="28575">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TextBox 34">
                <a:extLst>
                  <a:ext uri="{FF2B5EF4-FFF2-40B4-BE49-F238E27FC236}">
                    <a16:creationId xmlns:a16="http://schemas.microsoft.com/office/drawing/2014/main" id="{C432EFB7-CCB0-4FC1-A568-AD99A5735B7D}"/>
                  </a:ext>
                </a:extLst>
              </p:cNvPr>
              <p:cNvSpPr txBox="1"/>
              <p:nvPr/>
            </p:nvSpPr>
            <p:spPr>
              <a:xfrm>
                <a:off x="9927534" y="3748446"/>
                <a:ext cx="415153" cy="517035"/>
              </a:xfrm>
              <a:prstGeom prst="rect">
                <a:avLst/>
              </a:prstGeom>
              <a:noFill/>
            </p:spPr>
            <p:txBody>
              <a:bodyPr wrap="none" rtlCol="0">
                <a:spAutoFit/>
              </a:bodyPr>
              <a:lstStyle/>
              <a:p>
                <a:r>
                  <a:rPr lang="en-US" sz="2400" dirty="0">
                    <a:latin typeface="Calibri" panose="020F0502020204030204" pitchFamily="34" charset="0"/>
                    <a:cs typeface="Calibri" panose="020F0502020204030204" pitchFamily="34" charset="0"/>
                  </a:rPr>
                  <a:t>6</a:t>
                </a:r>
              </a:p>
            </p:txBody>
          </p:sp>
        </p:grpSp>
        <p:grpSp>
          <p:nvGrpSpPr>
            <p:cNvPr id="8" name="Group 7">
              <a:extLst>
                <a:ext uri="{FF2B5EF4-FFF2-40B4-BE49-F238E27FC236}">
                  <a16:creationId xmlns:a16="http://schemas.microsoft.com/office/drawing/2014/main" id="{41362196-C14E-48CB-A01A-617F740520FA}"/>
                </a:ext>
              </a:extLst>
            </p:cNvPr>
            <p:cNvGrpSpPr/>
            <p:nvPr/>
          </p:nvGrpSpPr>
          <p:grpSpPr>
            <a:xfrm>
              <a:off x="5481419" y="4821554"/>
              <a:ext cx="2020949" cy="690114"/>
              <a:chOff x="9076131" y="1493488"/>
              <a:chExt cx="2020949" cy="690114"/>
            </a:xfrm>
          </p:grpSpPr>
          <p:grpSp>
            <p:nvGrpSpPr>
              <p:cNvPr id="27" name="Group 26">
                <a:extLst>
                  <a:ext uri="{FF2B5EF4-FFF2-40B4-BE49-F238E27FC236}">
                    <a16:creationId xmlns:a16="http://schemas.microsoft.com/office/drawing/2014/main" id="{CA7347EE-991A-44A0-BBC4-97686F6756D5}"/>
                  </a:ext>
                </a:extLst>
              </p:cNvPr>
              <p:cNvGrpSpPr/>
              <p:nvPr/>
            </p:nvGrpSpPr>
            <p:grpSpPr>
              <a:xfrm>
                <a:off x="9076131" y="1493489"/>
                <a:ext cx="690113" cy="690113"/>
                <a:chOff x="9831042" y="3675297"/>
                <a:chExt cx="690113" cy="690113"/>
              </a:xfrm>
            </p:grpSpPr>
            <p:sp>
              <p:nvSpPr>
                <p:cNvPr id="32" name="Oval 31">
                  <a:extLst>
                    <a:ext uri="{FF2B5EF4-FFF2-40B4-BE49-F238E27FC236}">
                      <a16:creationId xmlns:a16="http://schemas.microsoft.com/office/drawing/2014/main" id="{48B70330-047D-4B31-BA46-579FFCC649B1}"/>
                    </a:ext>
                  </a:extLst>
                </p:cNvPr>
                <p:cNvSpPr/>
                <p:nvPr/>
              </p:nvSpPr>
              <p:spPr>
                <a:xfrm>
                  <a:off x="9831042" y="3675297"/>
                  <a:ext cx="690113" cy="690113"/>
                </a:xfrm>
                <a:prstGeom prst="ellipse">
                  <a:avLst/>
                </a:prstGeom>
                <a:noFill/>
                <a:ln w="28575">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TextBox 32">
                  <a:extLst>
                    <a:ext uri="{FF2B5EF4-FFF2-40B4-BE49-F238E27FC236}">
                      <a16:creationId xmlns:a16="http://schemas.microsoft.com/office/drawing/2014/main" id="{2DA7DB84-E5B9-4DB4-A55E-75583B4B41C8}"/>
                    </a:ext>
                  </a:extLst>
                </p:cNvPr>
                <p:cNvSpPr txBox="1"/>
                <p:nvPr/>
              </p:nvSpPr>
              <p:spPr>
                <a:xfrm>
                  <a:off x="9974345" y="3747411"/>
                  <a:ext cx="415153" cy="517036"/>
                </a:xfrm>
                <a:prstGeom prst="rect">
                  <a:avLst/>
                </a:prstGeom>
                <a:noFill/>
              </p:spPr>
              <p:txBody>
                <a:bodyPr wrap="none" rtlCol="0">
                  <a:spAutoFit/>
                </a:bodyPr>
                <a:lstStyle/>
                <a:p>
                  <a:r>
                    <a:rPr lang="en-US" sz="2400" dirty="0">
                      <a:latin typeface="Calibri" panose="020F0502020204030204" pitchFamily="34" charset="0"/>
                      <a:cs typeface="Calibri" panose="020F0502020204030204" pitchFamily="34" charset="0"/>
                    </a:rPr>
                    <a:t>2</a:t>
                  </a:r>
                </a:p>
              </p:txBody>
            </p:sp>
          </p:grpSp>
          <p:grpSp>
            <p:nvGrpSpPr>
              <p:cNvPr id="28" name="Group 27">
                <a:extLst>
                  <a:ext uri="{FF2B5EF4-FFF2-40B4-BE49-F238E27FC236}">
                    <a16:creationId xmlns:a16="http://schemas.microsoft.com/office/drawing/2014/main" id="{71997680-9F18-4A50-879A-C501EC32B8CF}"/>
                  </a:ext>
                </a:extLst>
              </p:cNvPr>
              <p:cNvGrpSpPr/>
              <p:nvPr/>
            </p:nvGrpSpPr>
            <p:grpSpPr>
              <a:xfrm>
                <a:off x="10406967" y="1493488"/>
                <a:ext cx="690113" cy="690113"/>
                <a:chOff x="9831042" y="3675297"/>
                <a:chExt cx="690113" cy="690113"/>
              </a:xfrm>
            </p:grpSpPr>
            <p:sp>
              <p:nvSpPr>
                <p:cNvPr id="30" name="Oval 29">
                  <a:extLst>
                    <a:ext uri="{FF2B5EF4-FFF2-40B4-BE49-F238E27FC236}">
                      <a16:creationId xmlns:a16="http://schemas.microsoft.com/office/drawing/2014/main" id="{F2147EEA-CEC4-4C25-8F47-4020BDA8E774}"/>
                    </a:ext>
                  </a:extLst>
                </p:cNvPr>
                <p:cNvSpPr/>
                <p:nvPr/>
              </p:nvSpPr>
              <p:spPr>
                <a:xfrm>
                  <a:off x="9831042" y="3675297"/>
                  <a:ext cx="690113" cy="690113"/>
                </a:xfrm>
                <a:prstGeom prst="ellipse">
                  <a:avLst/>
                </a:prstGeom>
                <a:noFill/>
                <a:ln w="28575">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TextBox 30">
                  <a:extLst>
                    <a:ext uri="{FF2B5EF4-FFF2-40B4-BE49-F238E27FC236}">
                      <a16:creationId xmlns:a16="http://schemas.microsoft.com/office/drawing/2014/main" id="{C5DECB14-06EC-4844-8890-691FFAB1EF62}"/>
                    </a:ext>
                  </a:extLst>
                </p:cNvPr>
                <p:cNvSpPr txBox="1"/>
                <p:nvPr/>
              </p:nvSpPr>
              <p:spPr>
                <a:xfrm>
                  <a:off x="9963998" y="3773100"/>
                  <a:ext cx="415154" cy="517035"/>
                </a:xfrm>
                <a:prstGeom prst="rect">
                  <a:avLst/>
                </a:prstGeom>
                <a:noFill/>
              </p:spPr>
              <p:txBody>
                <a:bodyPr wrap="none" rtlCol="0">
                  <a:spAutoFit/>
                </a:bodyPr>
                <a:lstStyle/>
                <a:p>
                  <a:r>
                    <a:rPr lang="en-US" sz="2400" dirty="0">
                      <a:latin typeface="Calibri" panose="020F0502020204030204" pitchFamily="34" charset="0"/>
                      <a:cs typeface="Calibri" panose="020F0502020204030204" pitchFamily="34" charset="0"/>
                    </a:rPr>
                    <a:t>3</a:t>
                  </a:r>
                </a:p>
              </p:txBody>
            </p:sp>
          </p:grpSp>
          <p:cxnSp>
            <p:nvCxnSpPr>
              <p:cNvPr id="29" name="Straight Arrow Connector 28">
                <a:extLst>
                  <a:ext uri="{FF2B5EF4-FFF2-40B4-BE49-F238E27FC236}">
                    <a16:creationId xmlns:a16="http://schemas.microsoft.com/office/drawing/2014/main" id="{93950012-D2E8-4D0C-AF92-AA20AC63FC20}"/>
                  </a:ext>
                </a:extLst>
              </p:cNvPr>
              <p:cNvCxnSpPr>
                <a:cxnSpLocks/>
                <a:endCxn id="30" idx="2"/>
              </p:cNvCxnSpPr>
              <p:nvPr/>
            </p:nvCxnSpPr>
            <p:spPr>
              <a:xfrm>
                <a:off x="9766243" y="1838545"/>
                <a:ext cx="640724" cy="0"/>
              </a:xfrm>
              <a:prstGeom prst="straightConnector1">
                <a:avLst/>
              </a:prstGeom>
              <a:ln w="28575">
                <a:solidFill>
                  <a:srgbClr val="B6A479"/>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9" name="Group 8">
              <a:extLst>
                <a:ext uri="{FF2B5EF4-FFF2-40B4-BE49-F238E27FC236}">
                  <a16:creationId xmlns:a16="http://schemas.microsoft.com/office/drawing/2014/main" id="{0AE2D4B6-F2B6-45D7-8308-217635DEEB4B}"/>
                </a:ext>
              </a:extLst>
            </p:cNvPr>
            <p:cNvGrpSpPr/>
            <p:nvPr/>
          </p:nvGrpSpPr>
          <p:grpSpPr>
            <a:xfrm>
              <a:off x="7318349" y="3421009"/>
              <a:ext cx="690113" cy="690113"/>
              <a:chOff x="9831042" y="3675297"/>
              <a:chExt cx="690113" cy="690113"/>
            </a:xfrm>
          </p:grpSpPr>
          <p:sp>
            <p:nvSpPr>
              <p:cNvPr id="25" name="Oval 24">
                <a:extLst>
                  <a:ext uri="{FF2B5EF4-FFF2-40B4-BE49-F238E27FC236}">
                    <a16:creationId xmlns:a16="http://schemas.microsoft.com/office/drawing/2014/main" id="{FE63141F-8B47-40C3-A17D-ACFF164ACCB5}"/>
                  </a:ext>
                </a:extLst>
              </p:cNvPr>
              <p:cNvSpPr/>
              <p:nvPr/>
            </p:nvSpPr>
            <p:spPr>
              <a:xfrm>
                <a:off x="9831042" y="3675297"/>
                <a:ext cx="690113" cy="690113"/>
              </a:xfrm>
              <a:prstGeom prst="ellipse">
                <a:avLst/>
              </a:prstGeom>
              <a:noFill/>
              <a:ln w="28575">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extLst>
                  <a:ext uri="{FF2B5EF4-FFF2-40B4-BE49-F238E27FC236}">
                    <a16:creationId xmlns:a16="http://schemas.microsoft.com/office/drawing/2014/main" id="{D6E96029-FB81-437C-97CB-99BB4130A0B8}"/>
                  </a:ext>
                </a:extLst>
              </p:cNvPr>
              <p:cNvSpPr txBox="1"/>
              <p:nvPr/>
            </p:nvSpPr>
            <p:spPr>
              <a:xfrm>
                <a:off x="9981098" y="3722015"/>
                <a:ext cx="415153" cy="517034"/>
              </a:xfrm>
              <a:prstGeom prst="rect">
                <a:avLst/>
              </a:prstGeom>
              <a:noFill/>
            </p:spPr>
            <p:txBody>
              <a:bodyPr wrap="none" rtlCol="0">
                <a:spAutoFit/>
              </a:bodyPr>
              <a:lstStyle/>
              <a:p>
                <a:r>
                  <a:rPr lang="en-US" sz="2400" dirty="0">
                    <a:latin typeface="Calibri" panose="020F0502020204030204" pitchFamily="34" charset="0"/>
                    <a:cs typeface="Calibri" panose="020F0502020204030204" pitchFamily="34" charset="0"/>
                  </a:rPr>
                  <a:t>4</a:t>
                </a:r>
              </a:p>
            </p:txBody>
          </p:sp>
        </p:grpSp>
        <p:grpSp>
          <p:nvGrpSpPr>
            <p:cNvPr id="10" name="Group 9">
              <a:extLst>
                <a:ext uri="{FF2B5EF4-FFF2-40B4-BE49-F238E27FC236}">
                  <a16:creationId xmlns:a16="http://schemas.microsoft.com/office/drawing/2014/main" id="{50A458B2-37C1-434B-9CCA-389CD8E99749}"/>
                </a:ext>
              </a:extLst>
            </p:cNvPr>
            <p:cNvGrpSpPr/>
            <p:nvPr/>
          </p:nvGrpSpPr>
          <p:grpSpPr>
            <a:xfrm>
              <a:off x="8634982" y="4038483"/>
              <a:ext cx="690113" cy="690113"/>
              <a:chOff x="9831042" y="3675297"/>
              <a:chExt cx="690113" cy="690113"/>
            </a:xfrm>
          </p:grpSpPr>
          <p:sp>
            <p:nvSpPr>
              <p:cNvPr id="23" name="Oval 22">
                <a:extLst>
                  <a:ext uri="{FF2B5EF4-FFF2-40B4-BE49-F238E27FC236}">
                    <a16:creationId xmlns:a16="http://schemas.microsoft.com/office/drawing/2014/main" id="{F0F3D1E5-C744-4405-8733-37621652DCE3}"/>
                  </a:ext>
                </a:extLst>
              </p:cNvPr>
              <p:cNvSpPr/>
              <p:nvPr/>
            </p:nvSpPr>
            <p:spPr>
              <a:xfrm>
                <a:off x="9831042" y="3675297"/>
                <a:ext cx="690113" cy="690113"/>
              </a:xfrm>
              <a:prstGeom prst="ellipse">
                <a:avLst/>
              </a:prstGeom>
              <a:noFill/>
              <a:ln w="28575">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TextBox 23">
                <a:extLst>
                  <a:ext uri="{FF2B5EF4-FFF2-40B4-BE49-F238E27FC236}">
                    <a16:creationId xmlns:a16="http://schemas.microsoft.com/office/drawing/2014/main" id="{937949F6-3DDD-42F5-967D-6E991464F7E3}"/>
                  </a:ext>
                </a:extLst>
              </p:cNvPr>
              <p:cNvSpPr txBox="1"/>
              <p:nvPr/>
            </p:nvSpPr>
            <p:spPr>
              <a:xfrm>
                <a:off x="9999484" y="3758562"/>
                <a:ext cx="312907" cy="517035"/>
              </a:xfrm>
              <a:prstGeom prst="rect">
                <a:avLst/>
              </a:prstGeom>
              <a:noFill/>
            </p:spPr>
            <p:txBody>
              <a:bodyPr wrap="square" rtlCol="0">
                <a:spAutoFit/>
              </a:bodyPr>
              <a:lstStyle/>
              <a:p>
                <a:r>
                  <a:rPr lang="en-US" sz="2400" dirty="0">
                    <a:latin typeface="Calibri" panose="020F0502020204030204" pitchFamily="34" charset="0"/>
                    <a:cs typeface="Calibri" panose="020F0502020204030204" pitchFamily="34" charset="0"/>
                  </a:rPr>
                  <a:t>5</a:t>
                </a:r>
              </a:p>
            </p:txBody>
          </p:sp>
        </p:grpSp>
        <p:cxnSp>
          <p:nvCxnSpPr>
            <p:cNvPr id="11" name="Straight Arrow Connector 10">
              <a:extLst>
                <a:ext uri="{FF2B5EF4-FFF2-40B4-BE49-F238E27FC236}">
                  <a16:creationId xmlns:a16="http://schemas.microsoft.com/office/drawing/2014/main" id="{7D0AD190-501D-42DF-B924-FA141AB8B830}"/>
                </a:ext>
              </a:extLst>
            </p:cNvPr>
            <p:cNvCxnSpPr>
              <a:cxnSpLocks/>
              <a:stCxn id="25" idx="5"/>
              <a:endCxn id="23" idx="2"/>
            </p:cNvCxnSpPr>
            <p:nvPr/>
          </p:nvCxnSpPr>
          <p:spPr>
            <a:xfrm>
              <a:off x="7907397" y="4010057"/>
              <a:ext cx="727585" cy="373483"/>
            </a:xfrm>
            <a:prstGeom prst="straightConnector1">
              <a:avLst/>
            </a:prstGeom>
            <a:ln w="28575">
              <a:solidFill>
                <a:srgbClr val="B6A479"/>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B4DD0E54-24E3-43BE-A6BA-404D2542F04F}"/>
                </a:ext>
              </a:extLst>
            </p:cNvPr>
            <p:cNvGrpSpPr/>
            <p:nvPr/>
          </p:nvGrpSpPr>
          <p:grpSpPr>
            <a:xfrm>
              <a:off x="4452719" y="3581400"/>
              <a:ext cx="2020949" cy="690114"/>
              <a:chOff x="9076131" y="1493488"/>
              <a:chExt cx="2020949" cy="690114"/>
            </a:xfrm>
          </p:grpSpPr>
          <p:grpSp>
            <p:nvGrpSpPr>
              <p:cNvPr id="16" name="Group 15">
                <a:extLst>
                  <a:ext uri="{FF2B5EF4-FFF2-40B4-BE49-F238E27FC236}">
                    <a16:creationId xmlns:a16="http://schemas.microsoft.com/office/drawing/2014/main" id="{45FE3619-A7C4-48CB-8543-F5D949656284}"/>
                  </a:ext>
                </a:extLst>
              </p:cNvPr>
              <p:cNvGrpSpPr/>
              <p:nvPr/>
            </p:nvGrpSpPr>
            <p:grpSpPr>
              <a:xfrm>
                <a:off x="9076131" y="1493489"/>
                <a:ext cx="690113" cy="690113"/>
                <a:chOff x="9831042" y="3675297"/>
                <a:chExt cx="690113" cy="690113"/>
              </a:xfrm>
            </p:grpSpPr>
            <p:sp>
              <p:nvSpPr>
                <p:cNvPr id="21" name="Oval 20">
                  <a:extLst>
                    <a:ext uri="{FF2B5EF4-FFF2-40B4-BE49-F238E27FC236}">
                      <a16:creationId xmlns:a16="http://schemas.microsoft.com/office/drawing/2014/main" id="{1A6D0E7F-2E5D-405E-985B-E471D918DEA0}"/>
                    </a:ext>
                  </a:extLst>
                </p:cNvPr>
                <p:cNvSpPr/>
                <p:nvPr/>
              </p:nvSpPr>
              <p:spPr>
                <a:xfrm>
                  <a:off x="9831042" y="3675297"/>
                  <a:ext cx="690113" cy="690113"/>
                </a:xfrm>
                <a:prstGeom prst="ellipse">
                  <a:avLst/>
                </a:prstGeom>
                <a:noFill/>
                <a:ln w="28575">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TextBox 21">
                  <a:extLst>
                    <a:ext uri="{FF2B5EF4-FFF2-40B4-BE49-F238E27FC236}">
                      <a16:creationId xmlns:a16="http://schemas.microsoft.com/office/drawing/2014/main" id="{86A4DB5C-E231-40DF-A861-3302CC67C96A}"/>
                    </a:ext>
                  </a:extLst>
                </p:cNvPr>
                <p:cNvSpPr txBox="1"/>
                <p:nvPr/>
              </p:nvSpPr>
              <p:spPr>
                <a:xfrm>
                  <a:off x="9974327" y="3736461"/>
                  <a:ext cx="415153" cy="517034"/>
                </a:xfrm>
                <a:prstGeom prst="rect">
                  <a:avLst/>
                </a:prstGeom>
                <a:noFill/>
              </p:spPr>
              <p:txBody>
                <a:bodyPr wrap="none" rtlCol="0">
                  <a:spAutoFit/>
                </a:bodyPr>
                <a:lstStyle/>
                <a:p>
                  <a:r>
                    <a:rPr lang="en-US" sz="2400" dirty="0">
                      <a:latin typeface="Calibri" panose="020F0502020204030204" pitchFamily="34" charset="0"/>
                      <a:cs typeface="Calibri" panose="020F0502020204030204" pitchFamily="34" charset="0"/>
                    </a:rPr>
                    <a:t>0</a:t>
                  </a:r>
                </a:p>
              </p:txBody>
            </p:sp>
          </p:grpSp>
          <p:grpSp>
            <p:nvGrpSpPr>
              <p:cNvPr id="17" name="Group 16">
                <a:extLst>
                  <a:ext uri="{FF2B5EF4-FFF2-40B4-BE49-F238E27FC236}">
                    <a16:creationId xmlns:a16="http://schemas.microsoft.com/office/drawing/2014/main" id="{85647B03-D697-4824-988A-43C01D5AA90F}"/>
                  </a:ext>
                </a:extLst>
              </p:cNvPr>
              <p:cNvGrpSpPr/>
              <p:nvPr/>
            </p:nvGrpSpPr>
            <p:grpSpPr>
              <a:xfrm>
                <a:off x="10406967" y="1493488"/>
                <a:ext cx="690113" cy="690113"/>
                <a:chOff x="9831042" y="3675297"/>
                <a:chExt cx="690113" cy="690113"/>
              </a:xfrm>
            </p:grpSpPr>
            <p:sp>
              <p:nvSpPr>
                <p:cNvPr id="19" name="Oval 18">
                  <a:extLst>
                    <a:ext uri="{FF2B5EF4-FFF2-40B4-BE49-F238E27FC236}">
                      <a16:creationId xmlns:a16="http://schemas.microsoft.com/office/drawing/2014/main" id="{8CAC5B7F-1D91-468A-A781-C8610FF778C3}"/>
                    </a:ext>
                  </a:extLst>
                </p:cNvPr>
                <p:cNvSpPr/>
                <p:nvPr/>
              </p:nvSpPr>
              <p:spPr>
                <a:xfrm>
                  <a:off x="9831042" y="3675297"/>
                  <a:ext cx="690113" cy="690113"/>
                </a:xfrm>
                <a:prstGeom prst="ellipse">
                  <a:avLst/>
                </a:prstGeom>
                <a:noFill/>
                <a:ln w="28575">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TextBox 19">
                  <a:extLst>
                    <a:ext uri="{FF2B5EF4-FFF2-40B4-BE49-F238E27FC236}">
                      <a16:creationId xmlns:a16="http://schemas.microsoft.com/office/drawing/2014/main" id="{33D96133-1F40-4055-BBD5-DFBB0D558B27}"/>
                    </a:ext>
                  </a:extLst>
                </p:cNvPr>
                <p:cNvSpPr txBox="1"/>
                <p:nvPr/>
              </p:nvSpPr>
              <p:spPr>
                <a:xfrm>
                  <a:off x="9982570" y="3733816"/>
                  <a:ext cx="415153" cy="517035"/>
                </a:xfrm>
                <a:prstGeom prst="rect">
                  <a:avLst/>
                </a:prstGeom>
                <a:noFill/>
              </p:spPr>
              <p:txBody>
                <a:bodyPr wrap="none" rtlCol="0">
                  <a:spAutoFit/>
                </a:bodyPr>
                <a:lstStyle/>
                <a:p>
                  <a:r>
                    <a:rPr lang="en-US" sz="2400" dirty="0">
                      <a:latin typeface="Calibri" panose="020F0502020204030204" pitchFamily="34" charset="0"/>
                      <a:cs typeface="Calibri" panose="020F0502020204030204" pitchFamily="34" charset="0"/>
                    </a:rPr>
                    <a:t>1</a:t>
                  </a:r>
                </a:p>
              </p:txBody>
            </p:sp>
          </p:grpSp>
          <p:cxnSp>
            <p:nvCxnSpPr>
              <p:cNvPr id="18" name="Straight Arrow Connector 17">
                <a:extLst>
                  <a:ext uri="{FF2B5EF4-FFF2-40B4-BE49-F238E27FC236}">
                    <a16:creationId xmlns:a16="http://schemas.microsoft.com/office/drawing/2014/main" id="{9E84CA2C-0BED-4D37-ADD4-9AC5037140CB}"/>
                  </a:ext>
                </a:extLst>
              </p:cNvPr>
              <p:cNvCxnSpPr>
                <a:cxnSpLocks/>
                <a:endCxn id="19" idx="2"/>
              </p:cNvCxnSpPr>
              <p:nvPr/>
            </p:nvCxnSpPr>
            <p:spPr>
              <a:xfrm>
                <a:off x="9766243" y="1838545"/>
                <a:ext cx="640724" cy="0"/>
              </a:xfrm>
              <a:prstGeom prst="straightConnector1">
                <a:avLst/>
              </a:prstGeom>
              <a:ln w="28575">
                <a:solidFill>
                  <a:srgbClr val="B6A479"/>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13" name="Straight Arrow Connector 12">
              <a:extLst>
                <a:ext uri="{FF2B5EF4-FFF2-40B4-BE49-F238E27FC236}">
                  <a16:creationId xmlns:a16="http://schemas.microsoft.com/office/drawing/2014/main" id="{5259A4B6-2DEB-4E4F-86EF-D8AEC3183841}"/>
                </a:ext>
              </a:extLst>
            </p:cNvPr>
            <p:cNvCxnSpPr>
              <a:cxnSpLocks/>
              <a:stCxn id="21" idx="5"/>
              <a:endCxn id="32" idx="1"/>
            </p:cNvCxnSpPr>
            <p:nvPr/>
          </p:nvCxnSpPr>
          <p:spPr>
            <a:xfrm>
              <a:off x="5041767" y="4170449"/>
              <a:ext cx="540717" cy="752171"/>
            </a:xfrm>
            <a:prstGeom prst="straightConnector1">
              <a:avLst/>
            </a:prstGeom>
            <a:ln w="28575">
              <a:solidFill>
                <a:srgbClr val="B6A479"/>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CA8CD619-A402-4574-92D3-923DB0BC90B8}"/>
                </a:ext>
              </a:extLst>
            </p:cNvPr>
            <p:cNvCxnSpPr>
              <a:cxnSpLocks/>
              <a:stCxn id="30" idx="7"/>
              <a:endCxn id="23" idx="3"/>
            </p:cNvCxnSpPr>
            <p:nvPr/>
          </p:nvCxnSpPr>
          <p:spPr>
            <a:xfrm flipV="1">
              <a:off x="7401303" y="4627531"/>
              <a:ext cx="1334744" cy="295088"/>
            </a:xfrm>
            <a:prstGeom prst="straightConnector1">
              <a:avLst/>
            </a:prstGeom>
            <a:ln w="28575">
              <a:solidFill>
                <a:srgbClr val="B6A479"/>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C04AF993-DBCA-4B3D-92EA-D66743EC51BF}"/>
                </a:ext>
              </a:extLst>
            </p:cNvPr>
            <p:cNvCxnSpPr>
              <a:cxnSpLocks/>
              <a:stCxn id="19" idx="5"/>
              <a:endCxn id="30" idx="1"/>
            </p:cNvCxnSpPr>
            <p:nvPr/>
          </p:nvCxnSpPr>
          <p:spPr>
            <a:xfrm>
              <a:off x="6372603" y="4170448"/>
              <a:ext cx="540717" cy="752171"/>
            </a:xfrm>
            <a:prstGeom prst="straightConnector1">
              <a:avLst/>
            </a:prstGeom>
            <a:ln w="28575">
              <a:solidFill>
                <a:srgbClr val="B6A479"/>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37" name="TextBox 36">
            <a:extLst>
              <a:ext uri="{FF2B5EF4-FFF2-40B4-BE49-F238E27FC236}">
                <a16:creationId xmlns:a16="http://schemas.microsoft.com/office/drawing/2014/main" id="{B6C9AB0F-164E-46F5-A7A6-F2336FB8D1E4}"/>
              </a:ext>
            </a:extLst>
          </p:cNvPr>
          <p:cNvSpPr txBox="1"/>
          <p:nvPr/>
        </p:nvSpPr>
        <p:spPr>
          <a:xfrm>
            <a:off x="657225" y="1505782"/>
            <a:ext cx="5901459" cy="4832092"/>
          </a:xfrm>
          <a:prstGeom prst="rect">
            <a:avLst/>
          </a:prstGeom>
          <a:noFill/>
        </p:spPr>
        <p:txBody>
          <a:bodyPr wrap="square" rtlCol="0">
            <a:spAutoFit/>
          </a:bodyPr>
          <a:lstStyle/>
          <a:p>
            <a:r>
              <a:rPr lang="en-US" sz="2800" dirty="0">
                <a:latin typeface="Calibri" panose="020F0502020204030204" pitchFamily="34" charset="0"/>
                <a:cs typeface="Calibri" panose="020F0502020204030204" pitchFamily="34" charset="0"/>
              </a:rPr>
              <a:t>In an adjacency matrix a[u][v] is 1 if there is an edge (</a:t>
            </a:r>
            <a:r>
              <a:rPr lang="en-US" sz="2800" dirty="0" err="1">
                <a:latin typeface="Calibri" panose="020F0502020204030204" pitchFamily="34" charset="0"/>
                <a:cs typeface="Calibri" panose="020F0502020204030204" pitchFamily="34" charset="0"/>
              </a:rPr>
              <a:t>u,v</a:t>
            </a:r>
            <a:r>
              <a:rPr lang="en-US" sz="2800" dirty="0">
                <a:latin typeface="Calibri" panose="020F0502020204030204" pitchFamily="34" charset="0"/>
                <a:cs typeface="Calibri" panose="020F0502020204030204" pitchFamily="34" charset="0"/>
              </a:rPr>
              <a:t>), and 0 otherwise.</a:t>
            </a:r>
          </a:p>
          <a:p>
            <a:r>
              <a:rPr lang="en-US" sz="2800" dirty="0">
                <a:latin typeface="Calibri" panose="020F0502020204030204" pitchFamily="34" charset="0"/>
                <a:cs typeface="Calibri" panose="020F0502020204030204" pitchFamily="34" charset="0"/>
              </a:rPr>
              <a:t>Worst-case Time Complexity </a:t>
            </a:r>
            <a:br>
              <a:rPr lang="en-US" sz="2800" dirty="0">
                <a:latin typeface="Calibri" panose="020F0502020204030204" pitchFamily="34" charset="0"/>
                <a:cs typeface="Calibri" panose="020F0502020204030204" pitchFamily="34" charset="0"/>
              </a:rPr>
            </a:br>
            <a:r>
              <a:rPr lang="en-US" sz="2800" dirty="0">
                <a:latin typeface="Calibri" panose="020F0502020204030204" pitchFamily="34" charset="0"/>
                <a:cs typeface="Calibri" panose="020F0502020204030204" pitchFamily="34" charset="0"/>
              </a:rPr>
              <a:t>(|V| = n, |E| = m):</a:t>
            </a:r>
          </a:p>
          <a:p>
            <a:pPr lvl="1"/>
            <a:r>
              <a:rPr lang="en-US" sz="2800" dirty="0">
                <a:latin typeface="Calibri" panose="020F0502020204030204" pitchFamily="34" charset="0"/>
                <a:cs typeface="Calibri" panose="020F0502020204030204" pitchFamily="34" charset="0"/>
              </a:rPr>
              <a:t>Add Edge: </a:t>
            </a:r>
          </a:p>
          <a:p>
            <a:pPr lvl="1"/>
            <a:r>
              <a:rPr lang="en-US" sz="2800" dirty="0">
                <a:latin typeface="Calibri" panose="020F0502020204030204" pitchFamily="34" charset="0"/>
                <a:cs typeface="Calibri" panose="020F0502020204030204" pitchFamily="34" charset="0"/>
              </a:rPr>
              <a:t>Remove Edge: </a:t>
            </a:r>
          </a:p>
          <a:p>
            <a:pPr lvl="1"/>
            <a:r>
              <a:rPr lang="en-US" sz="2800" dirty="0">
                <a:latin typeface="Calibri" panose="020F0502020204030204" pitchFamily="34" charset="0"/>
                <a:cs typeface="Calibri" panose="020F0502020204030204" pitchFamily="34" charset="0"/>
              </a:rPr>
              <a:t>Check edge exists from (</a:t>
            </a:r>
            <a:r>
              <a:rPr lang="en-US" sz="2800" dirty="0" err="1">
                <a:latin typeface="Calibri" panose="020F0502020204030204" pitchFamily="34" charset="0"/>
                <a:cs typeface="Calibri" panose="020F0502020204030204" pitchFamily="34" charset="0"/>
              </a:rPr>
              <a:t>u,v</a:t>
            </a:r>
            <a:r>
              <a:rPr lang="en-US" sz="2800" dirty="0">
                <a:latin typeface="Calibri" panose="020F0502020204030204" pitchFamily="34" charset="0"/>
                <a:cs typeface="Calibri" panose="020F0502020204030204" pitchFamily="34" charset="0"/>
              </a:rPr>
              <a:t>): </a:t>
            </a:r>
          </a:p>
          <a:p>
            <a:pPr lvl="1"/>
            <a:r>
              <a:rPr lang="en-US" sz="2800" dirty="0">
                <a:latin typeface="Calibri" panose="020F0502020204030204" pitchFamily="34" charset="0"/>
                <a:cs typeface="Calibri" panose="020F0502020204030204" pitchFamily="34" charset="0"/>
              </a:rPr>
              <a:t>Get </a:t>
            </a:r>
            <a:r>
              <a:rPr lang="en-US" sz="2800" dirty="0" err="1">
                <a:latin typeface="Calibri" panose="020F0502020204030204" pitchFamily="34" charset="0"/>
                <a:cs typeface="Calibri" panose="020F0502020204030204" pitchFamily="34" charset="0"/>
              </a:rPr>
              <a:t>outneighbors</a:t>
            </a:r>
            <a:r>
              <a:rPr lang="en-US" sz="2800" dirty="0">
                <a:latin typeface="Calibri" panose="020F0502020204030204" pitchFamily="34" charset="0"/>
                <a:cs typeface="Calibri" panose="020F0502020204030204" pitchFamily="34" charset="0"/>
              </a:rPr>
              <a:t> of u: </a:t>
            </a:r>
          </a:p>
          <a:p>
            <a:pPr lvl="1"/>
            <a:r>
              <a:rPr lang="en-US" sz="2800" dirty="0">
                <a:latin typeface="Calibri" panose="020F0502020204030204" pitchFamily="34" charset="0"/>
                <a:cs typeface="Calibri" panose="020F0502020204030204" pitchFamily="34" charset="0"/>
              </a:rPr>
              <a:t>Get </a:t>
            </a:r>
            <a:r>
              <a:rPr lang="en-US" sz="2800" dirty="0" err="1">
                <a:latin typeface="Calibri" panose="020F0502020204030204" pitchFamily="34" charset="0"/>
                <a:cs typeface="Calibri" panose="020F0502020204030204" pitchFamily="34" charset="0"/>
              </a:rPr>
              <a:t>inneighbors</a:t>
            </a:r>
            <a:r>
              <a:rPr lang="en-US" sz="2800" dirty="0">
                <a:latin typeface="Calibri" panose="020F0502020204030204" pitchFamily="34" charset="0"/>
                <a:cs typeface="Calibri" panose="020F0502020204030204" pitchFamily="34" charset="0"/>
              </a:rPr>
              <a:t> of u:</a:t>
            </a:r>
          </a:p>
          <a:p>
            <a:endParaRPr lang="en-US" sz="2800" dirty="0">
              <a:latin typeface="Calibri" panose="020F0502020204030204" pitchFamily="34" charset="0"/>
              <a:cs typeface="Calibri" panose="020F0502020204030204" pitchFamily="34" charset="0"/>
            </a:endParaRPr>
          </a:p>
          <a:p>
            <a:r>
              <a:rPr lang="en-US" sz="2800" dirty="0">
                <a:latin typeface="Calibri" panose="020F0502020204030204" pitchFamily="34" charset="0"/>
                <a:cs typeface="Calibri" panose="020F0502020204030204" pitchFamily="34" charset="0"/>
              </a:rPr>
              <a:t>Space Complexity:</a:t>
            </a:r>
          </a:p>
        </p:txBody>
      </p:sp>
      <mc:AlternateContent xmlns:mc="http://schemas.openxmlformats.org/markup-compatibility/2006" xmlns:a14="http://schemas.microsoft.com/office/drawing/2010/main">
        <mc:Choice Requires="a14">
          <p:sp>
            <p:nvSpPr>
              <p:cNvPr id="38" name="Rectangle 37">
                <a:extLst>
                  <a:ext uri="{FF2B5EF4-FFF2-40B4-BE49-F238E27FC236}">
                    <a16:creationId xmlns:a16="http://schemas.microsoft.com/office/drawing/2014/main" id="{CA842778-2747-46F4-B3A4-9BC47B005F6C}"/>
                  </a:ext>
                </a:extLst>
              </p:cNvPr>
              <p:cNvSpPr/>
              <p:nvPr/>
            </p:nvSpPr>
            <p:spPr>
              <a:xfrm>
                <a:off x="2246485" y="3164877"/>
                <a:ext cx="1513556" cy="523220"/>
              </a:xfrm>
              <a:prstGeom prst="rect">
                <a:avLst/>
              </a:prstGeom>
            </p:spPr>
            <p:txBody>
              <a:bodyPr wrap="none">
                <a:spAutoFit/>
              </a:bodyPr>
              <a:lstStyle/>
              <a:p>
                <a:pPr lvl="1"/>
                <a14:m>
                  <m:oMathPara xmlns:m="http://schemas.openxmlformats.org/officeDocument/2006/math">
                    <m:oMathParaPr>
                      <m:jc m:val="centerGroup"/>
                    </m:oMathParaPr>
                    <m:oMath xmlns:m="http://schemas.openxmlformats.org/officeDocument/2006/math">
                      <m:r>
                        <a:rPr lang="en-US" sz="2800" b="1" i="0" dirty="0" smtClean="0">
                          <a:solidFill>
                            <a:srgbClr val="4C3282"/>
                          </a:solidFill>
                          <a:latin typeface="Cambria Math" panose="02040503050406030204" pitchFamily="18" charset="0"/>
                        </a:rPr>
                        <m:t>𝚯</m:t>
                      </m:r>
                      <m:r>
                        <a:rPr lang="en-US" sz="2800" b="1" i="1" dirty="0" smtClean="0">
                          <a:solidFill>
                            <a:srgbClr val="4C3282"/>
                          </a:solidFill>
                          <a:latin typeface="Cambria Math" panose="02040503050406030204" pitchFamily="18" charset="0"/>
                        </a:rPr>
                        <m:t>(</m:t>
                      </m:r>
                      <m:r>
                        <a:rPr lang="en-US" sz="2800" b="1" i="1" dirty="0" smtClean="0">
                          <a:solidFill>
                            <a:srgbClr val="4C3282"/>
                          </a:solidFill>
                          <a:latin typeface="Cambria Math" panose="02040503050406030204" pitchFamily="18" charset="0"/>
                        </a:rPr>
                        <m:t>𝟏</m:t>
                      </m:r>
                      <m:r>
                        <a:rPr lang="en-US" sz="2800" b="1" i="1" dirty="0" smtClean="0">
                          <a:solidFill>
                            <a:srgbClr val="4C3282"/>
                          </a:solidFill>
                          <a:latin typeface="Cambria Math" panose="02040503050406030204" pitchFamily="18" charset="0"/>
                        </a:rPr>
                        <m:t>)</m:t>
                      </m:r>
                    </m:oMath>
                  </m:oMathPara>
                </a14:m>
                <a:endParaRPr lang="en-US" sz="2800" b="1" dirty="0">
                  <a:solidFill>
                    <a:srgbClr val="4C3282"/>
                  </a:solidFill>
                </a:endParaRPr>
              </a:p>
            </p:txBody>
          </p:sp>
        </mc:Choice>
        <mc:Fallback xmlns="">
          <p:sp>
            <p:nvSpPr>
              <p:cNvPr id="38" name="Rectangle 37">
                <a:extLst>
                  <a:ext uri="{FF2B5EF4-FFF2-40B4-BE49-F238E27FC236}">
                    <a16:creationId xmlns:a16="http://schemas.microsoft.com/office/drawing/2014/main" id="{CA842778-2747-46F4-B3A4-9BC47B005F6C}"/>
                  </a:ext>
                </a:extLst>
              </p:cNvPr>
              <p:cNvSpPr>
                <a:spLocks noRot="1" noChangeAspect="1" noMove="1" noResize="1" noEditPoints="1" noAdjustHandles="1" noChangeArrowheads="1" noChangeShapeType="1" noTextEdit="1"/>
              </p:cNvSpPr>
              <p:nvPr/>
            </p:nvSpPr>
            <p:spPr>
              <a:xfrm>
                <a:off x="2246485" y="3164877"/>
                <a:ext cx="1513556" cy="523220"/>
              </a:xfrm>
              <a:prstGeom prst="rect">
                <a:avLst/>
              </a:prstGeom>
              <a:blipFill>
                <a:blip r:embed="rId3"/>
                <a:stretch>
                  <a:fillRect b="-190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Rectangle 38">
                <a:extLst>
                  <a:ext uri="{FF2B5EF4-FFF2-40B4-BE49-F238E27FC236}">
                    <a16:creationId xmlns:a16="http://schemas.microsoft.com/office/drawing/2014/main" id="{6AD11300-528C-4A50-9818-345D75EEC2AB}"/>
                  </a:ext>
                </a:extLst>
              </p:cNvPr>
              <p:cNvSpPr/>
              <p:nvPr/>
            </p:nvSpPr>
            <p:spPr>
              <a:xfrm>
                <a:off x="2796264" y="3654326"/>
                <a:ext cx="1513556" cy="523220"/>
              </a:xfrm>
              <a:prstGeom prst="rect">
                <a:avLst/>
              </a:prstGeom>
            </p:spPr>
            <p:txBody>
              <a:bodyPr wrap="none">
                <a:spAutoFit/>
              </a:bodyPr>
              <a:lstStyle/>
              <a:p>
                <a:pPr lvl="1"/>
                <a14:m>
                  <m:oMathPara xmlns:m="http://schemas.openxmlformats.org/officeDocument/2006/math">
                    <m:oMathParaPr>
                      <m:jc m:val="centerGroup"/>
                    </m:oMathParaPr>
                    <m:oMath xmlns:m="http://schemas.openxmlformats.org/officeDocument/2006/math">
                      <m:r>
                        <a:rPr lang="en-US" sz="2800" b="1" i="0" dirty="0" smtClean="0">
                          <a:solidFill>
                            <a:srgbClr val="4C3282"/>
                          </a:solidFill>
                          <a:latin typeface="Cambria Math" panose="02040503050406030204" pitchFamily="18" charset="0"/>
                        </a:rPr>
                        <m:t>𝚯</m:t>
                      </m:r>
                      <m:r>
                        <a:rPr lang="en-US" sz="2800" b="1" i="1" dirty="0" smtClean="0">
                          <a:solidFill>
                            <a:srgbClr val="4C3282"/>
                          </a:solidFill>
                          <a:latin typeface="Cambria Math" panose="02040503050406030204" pitchFamily="18" charset="0"/>
                        </a:rPr>
                        <m:t>(</m:t>
                      </m:r>
                      <m:r>
                        <a:rPr lang="en-US" sz="2800" b="1" i="1" dirty="0" smtClean="0">
                          <a:solidFill>
                            <a:srgbClr val="4C3282"/>
                          </a:solidFill>
                          <a:latin typeface="Cambria Math" panose="02040503050406030204" pitchFamily="18" charset="0"/>
                        </a:rPr>
                        <m:t>𝟏</m:t>
                      </m:r>
                      <m:r>
                        <a:rPr lang="en-US" sz="2800" b="1" i="1" dirty="0" smtClean="0">
                          <a:solidFill>
                            <a:srgbClr val="4C3282"/>
                          </a:solidFill>
                          <a:latin typeface="Cambria Math" panose="02040503050406030204" pitchFamily="18" charset="0"/>
                        </a:rPr>
                        <m:t>)</m:t>
                      </m:r>
                    </m:oMath>
                  </m:oMathPara>
                </a14:m>
                <a:endParaRPr lang="en-US" sz="2800" b="1" dirty="0">
                  <a:solidFill>
                    <a:srgbClr val="4C3282"/>
                  </a:solidFill>
                </a:endParaRPr>
              </a:p>
            </p:txBody>
          </p:sp>
        </mc:Choice>
        <mc:Fallback xmlns="">
          <p:sp>
            <p:nvSpPr>
              <p:cNvPr id="39" name="Rectangle 38">
                <a:extLst>
                  <a:ext uri="{FF2B5EF4-FFF2-40B4-BE49-F238E27FC236}">
                    <a16:creationId xmlns:a16="http://schemas.microsoft.com/office/drawing/2014/main" id="{6AD11300-528C-4A50-9818-345D75EEC2AB}"/>
                  </a:ext>
                </a:extLst>
              </p:cNvPr>
              <p:cNvSpPr>
                <a:spLocks noRot="1" noChangeAspect="1" noMove="1" noResize="1" noEditPoints="1" noAdjustHandles="1" noChangeArrowheads="1" noChangeShapeType="1" noTextEdit="1"/>
              </p:cNvSpPr>
              <p:nvPr/>
            </p:nvSpPr>
            <p:spPr>
              <a:xfrm>
                <a:off x="2796264" y="3654326"/>
                <a:ext cx="1513556" cy="523220"/>
              </a:xfrm>
              <a:prstGeom prst="rect">
                <a:avLst/>
              </a:prstGeom>
              <a:blipFill>
                <a:blip r:embed="rId4"/>
                <a:stretch>
                  <a:fillRect b="-170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Rectangle 39">
                <a:extLst>
                  <a:ext uri="{FF2B5EF4-FFF2-40B4-BE49-F238E27FC236}">
                    <a16:creationId xmlns:a16="http://schemas.microsoft.com/office/drawing/2014/main" id="{EFBFBF07-3BBD-4C6B-BC30-FB8A3562A386}"/>
                  </a:ext>
                </a:extLst>
              </p:cNvPr>
              <p:cNvSpPr/>
              <p:nvPr/>
            </p:nvSpPr>
            <p:spPr>
              <a:xfrm>
                <a:off x="4786263" y="4102815"/>
                <a:ext cx="1513556" cy="523220"/>
              </a:xfrm>
              <a:prstGeom prst="rect">
                <a:avLst/>
              </a:prstGeom>
            </p:spPr>
            <p:txBody>
              <a:bodyPr wrap="none">
                <a:spAutoFit/>
              </a:bodyPr>
              <a:lstStyle/>
              <a:p>
                <a:pPr lvl="1"/>
                <a14:m>
                  <m:oMathPara xmlns:m="http://schemas.openxmlformats.org/officeDocument/2006/math">
                    <m:oMathParaPr>
                      <m:jc m:val="centerGroup"/>
                    </m:oMathParaPr>
                    <m:oMath xmlns:m="http://schemas.openxmlformats.org/officeDocument/2006/math">
                      <m:r>
                        <a:rPr lang="en-US" sz="2800" b="1" i="0" dirty="0" smtClean="0">
                          <a:solidFill>
                            <a:srgbClr val="4C3282"/>
                          </a:solidFill>
                          <a:latin typeface="Cambria Math" panose="02040503050406030204" pitchFamily="18" charset="0"/>
                        </a:rPr>
                        <m:t>𝚯</m:t>
                      </m:r>
                      <m:r>
                        <a:rPr lang="en-US" sz="2800" b="1" i="1" dirty="0" smtClean="0">
                          <a:solidFill>
                            <a:srgbClr val="4C3282"/>
                          </a:solidFill>
                          <a:latin typeface="Cambria Math" panose="02040503050406030204" pitchFamily="18" charset="0"/>
                        </a:rPr>
                        <m:t>(</m:t>
                      </m:r>
                      <m:r>
                        <a:rPr lang="en-US" sz="2800" b="1" i="1" dirty="0" smtClean="0">
                          <a:solidFill>
                            <a:srgbClr val="4C3282"/>
                          </a:solidFill>
                          <a:latin typeface="Cambria Math" panose="02040503050406030204" pitchFamily="18" charset="0"/>
                        </a:rPr>
                        <m:t>𝟏</m:t>
                      </m:r>
                      <m:r>
                        <a:rPr lang="en-US" sz="2800" b="1" i="1" dirty="0" smtClean="0">
                          <a:solidFill>
                            <a:srgbClr val="4C3282"/>
                          </a:solidFill>
                          <a:latin typeface="Cambria Math" panose="02040503050406030204" pitchFamily="18" charset="0"/>
                        </a:rPr>
                        <m:t>)</m:t>
                      </m:r>
                    </m:oMath>
                  </m:oMathPara>
                </a14:m>
                <a:endParaRPr lang="en-US" sz="2800" b="1" dirty="0">
                  <a:solidFill>
                    <a:srgbClr val="4C3282"/>
                  </a:solidFill>
                </a:endParaRPr>
              </a:p>
            </p:txBody>
          </p:sp>
        </mc:Choice>
        <mc:Fallback xmlns="">
          <p:sp>
            <p:nvSpPr>
              <p:cNvPr id="40" name="Rectangle 39">
                <a:extLst>
                  <a:ext uri="{FF2B5EF4-FFF2-40B4-BE49-F238E27FC236}">
                    <a16:creationId xmlns:a16="http://schemas.microsoft.com/office/drawing/2014/main" id="{EFBFBF07-3BBD-4C6B-BC30-FB8A3562A386}"/>
                  </a:ext>
                </a:extLst>
              </p:cNvPr>
              <p:cNvSpPr>
                <a:spLocks noRot="1" noChangeAspect="1" noMove="1" noResize="1" noEditPoints="1" noAdjustHandles="1" noChangeArrowheads="1" noChangeShapeType="1" noTextEdit="1"/>
              </p:cNvSpPr>
              <p:nvPr/>
            </p:nvSpPr>
            <p:spPr>
              <a:xfrm>
                <a:off x="4786263" y="4102815"/>
                <a:ext cx="1513556" cy="523220"/>
              </a:xfrm>
              <a:prstGeom prst="rect">
                <a:avLst/>
              </a:prstGeom>
              <a:blipFill>
                <a:blip r:embed="rId3"/>
                <a:stretch>
                  <a:fillRect b="-190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Rectangle 40">
                <a:extLst>
                  <a:ext uri="{FF2B5EF4-FFF2-40B4-BE49-F238E27FC236}">
                    <a16:creationId xmlns:a16="http://schemas.microsoft.com/office/drawing/2014/main" id="{B6874907-4D12-4D7A-943E-0338131A5386}"/>
                  </a:ext>
                </a:extLst>
              </p:cNvPr>
              <p:cNvSpPr/>
              <p:nvPr/>
            </p:nvSpPr>
            <p:spPr>
              <a:xfrm>
                <a:off x="4017535" y="4530132"/>
                <a:ext cx="1531188" cy="523220"/>
              </a:xfrm>
              <a:prstGeom prst="rect">
                <a:avLst/>
              </a:prstGeom>
            </p:spPr>
            <p:txBody>
              <a:bodyPr wrap="none">
                <a:spAutoFit/>
              </a:bodyPr>
              <a:lstStyle/>
              <a:p>
                <a:pPr lvl="1"/>
                <a14:m>
                  <m:oMathPara xmlns:m="http://schemas.openxmlformats.org/officeDocument/2006/math">
                    <m:oMathParaPr>
                      <m:jc m:val="centerGroup"/>
                    </m:oMathParaPr>
                    <m:oMath xmlns:m="http://schemas.openxmlformats.org/officeDocument/2006/math">
                      <m:r>
                        <a:rPr lang="en-US" sz="2800" b="1" i="0" dirty="0" smtClean="0">
                          <a:solidFill>
                            <a:srgbClr val="4C3282"/>
                          </a:solidFill>
                          <a:latin typeface="Cambria Math" panose="02040503050406030204" pitchFamily="18" charset="0"/>
                        </a:rPr>
                        <m:t>𝚯</m:t>
                      </m:r>
                      <m:r>
                        <a:rPr lang="en-US" sz="2800" b="1" i="1" dirty="0" smtClean="0">
                          <a:solidFill>
                            <a:srgbClr val="4C3282"/>
                          </a:solidFill>
                          <a:latin typeface="Cambria Math" panose="02040503050406030204" pitchFamily="18" charset="0"/>
                        </a:rPr>
                        <m:t>(</m:t>
                      </m:r>
                      <m:r>
                        <a:rPr lang="en-US" sz="2800" b="1" i="1" dirty="0" smtClean="0">
                          <a:solidFill>
                            <a:srgbClr val="4C3282"/>
                          </a:solidFill>
                          <a:latin typeface="Cambria Math" panose="02040503050406030204" pitchFamily="18" charset="0"/>
                        </a:rPr>
                        <m:t>𝒏</m:t>
                      </m:r>
                      <m:r>
                        <a:rPr lang="en-US" sz="2800" b="1" i="1" dirty="0" smtClean="0">
                          <a:solidFill>
                            <a:srgbClr val="4C3282"/>
                          </a:solidFill>
                          <a:latin typeface="Cambria Math" panose="02040503050406030204" pitchFamily="18" charset="0"/>
                        </a:rPr>
                        <m:t>)</m:t>
                      </m:r>
                    </m:oMath>
                  </m:oMathPara>
                </a14:m>
                <a:endParaRPr lang="en-US" sz="2800" b="1" dirty="0">
                  <a:solidFill>
                    <a:srgbClr val="4C3282"/>
                  </a:solidFill>
                </a:endParaRPr>
              </a:p>
            </p:txBody>
          </p:sp>
        </mc:Choice>
        <mc:Fallback xmlns="">
          <p:sp>
            <p:nvSpPr>
              <p:cNvPr id="41" name="Rectangle 40">
                <a:extLst>
                  <a:ext uri="{FF2B5EF4-FFF2-40B4-BE49-F238E27FC236}">
                    <a16:creationId xmlns:a16="http://schemas.microsoft.com/office/drawing/2014/main" id="{B6874907-4D12-4D7A-943E-0338131A5386}"/>
                  </a:ext>
                </a:extLst>
              </p:cNvPr>
              <p:cNvSpPr>
                <a:spLocks noRot="1" noChangeAspect="1" noMove="1" noResize="1" noEditPoints="1" noAdjustHandles="1" noChangeArrowheads="1" noChangeShapeType="1" noTextEdit="1"/>
              </p:cNvSpPr>
              <p:nvPr/>
            </p:nvSpPr>
            <p:spPr>
              <a:xfrm>
                <a:off x="4017535" y="4530132"/>
                <a:ext cx="1531188" cy="523220"/>
              </a:xfrm>
              <a:prstGeom prst="rect">
                <a:avLst/>
              </a:prstGeom>
              <a:blipFill>
                <a:blip r:embed="rId5"/>
                <a:stretch>
                  <a:fillRect b="-1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Rectangle 41">
                <a:extLst>
                  <a:ext uri="{FF2B5EF4-FFF2-40B4-BE49-F238E27FC236}">
                    <a16:creationId xmlns:a16="http://schemas.microsoft.com/office/drawing/2014/main" id="{32F49931-B997-4CCF-A955-89CEE452D650}"/>
                  </a:ext>
                </a:extLst>
              </p:cNvPr>
              <p:cNvSpPr/>
              <p:nvPr/>
            </p:nvSpPr>
            <p:spPr>
              <a:xfrm>
                <a:off x="3755467" y="4958058"/>
                <a:ext cx="1531188" cy="523220"/>
              </a:xfrm>
              <a:prstGeom prst="rect">
                <a:avLst/>
              </a:prstGeom>
            </p:spPr>
            <p:txBody>
              <a:bodyPr wrap="none">
                <a:spAutoFit/>
              </a:bodyPr>
              <a:lstStyle/>
              <a:p>
                <a:pPr lvl="1"/>
                <a14:m>
                  <m:oMathPara xmlns:m="http://schemas.openxmlformats.org/officeDocument/2006/math">
                    <m:oMathParaPr>
                      <m:jc m:val="centerGroup"/>
                    </m:oMathParaPr>
                    <m:oMath xmlns:m="http://schemas.openxmlformats.org/officeDocument/2006/math">
                      <m:r>
                        <a:rPr lang="en-US" sz="2800" b="1" i="0" dirty="0" smtClean="0">
                          <a:solidFill>
                            <a:srgbClr val="4C3282"/>
                          </a:solidFill>
                          <a:latin typeface="Cambria Math" panose="02040503050406030204" pitchFamily="18" charset="0"/>
                        </a:rPr>
                        <m:t>𝚯</m:t>
                      </m:r>
                      <m:r>
                        <a:rPr lang="en-US" sz="2800" b="1" i="1" dirty="0" smtClean="0">
                          <a:solidFill>
                            <a:srgbClr val="4C3282"/>
                          </a:solidFill>
                          <a:latin typeface="Cambria Math" panose="02040503050406030204" pitchFamily="18" charset="0"/>
                        </a:rPr>
                        <m:t>(</m:t>
                      </m:r>
                      <m:r>
                        <a:rPr lang="en-US" sz="2800" b="1" i="1" dirty="0" smtClean="0">
                          <a:solidFill>
                            <a:srgbClr val="4C3282"/>
                          </a:solidFill>
                          <a:latin typeface="Cambria Math" panose="02040503050406030204" pitchFamily="18" charset="0"/>
                        </a:rPr>
                        <m:t>𝒏</m:t>
                      </m:r>
                      <m:r>
                        <a:rPr lang="en-US" sz="2800" b="1" i="1" dirty="0" smtClean="0">
                          <a:solidFill>
                            <a:srgbClr val="4C3282"/>
                          </a:solidFill>
                          <a:latin typeface="Cambria Math" panose="02040503050406030204" pitchFamily="18" charset="0"/>
                        </a:rPr>
                        <m:t>)</m:t>
                      </m:r>
                    </m:oMath>
                  </m:oMathPara>
                </a14:m>
                <a:endParaRPr lang="en-US" sz="2800" b="1" dirty="0">
                  <a:solidFill>
                    <a:srgbClr val="4C3282"/>
                  </a:solidFill>
                </a:endParaRPr>
              </a:p>
            </p:txBody>
          </p:sp>
        </mc:Choice>
        <mc:Fallback xmlns="">
          <p:sp>
            <p:nvSpPr>
              <p:cNvPr id="42" name="Rectangle 41">
                <a:extLst>
                  <a:ext uri="{FF2B5EF4-FFF2-40B4-BE49-F238E27FC236}">
                    <a16:creationId xmlns:a16="http://schemas.microsoft.com/office/drawing/2014/main" id="{32F49931-B997-4CCF-A955-89CEE452D650}"/>
                  </a:ext>
                </a:extLst>
              </p:cNvPr>
              <p:cNvSpPr>
                <a:spLocks noRot="1" noChangeAspect="1" noMove="1" noResize="1" noEditPoints="1" noAdjustHandles="1" noChangeArrowheads="1" noChangeShapeType="1" noTextEdit="1"/>
              </p:cNvSpPr>
              <p:nvPr/>
            </p:nvSpPr>
            <p:spPr>
              <a:xfrm>
                <a:off x="3755467" y="4958058"/>
                <a:ext cx="1531188" cy="523220"/>
              </a:xfrm>
              <a:prstGeom prst="rect">
                <a:avLst/>
              </a:prstGeom>
              <a:blipFill>
                <a:blip r:embed="rId6"/>
                <a:stretch>
                  <a:fillRect b="-1627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Rectangle 42">
                <a:extLst>
                  <a:ext uri="{FF2B5EF4-FFF2-40B4-BE49-F238E27FC236}">
                    <a16:creationId xmlns:a16="http://schemas.microsoft.com/office/drawing/2014/main" id="{27C9A584-C3BE-4DAA-9AC3-AF53ABBAE8A9}"/>
                  </a:ext>
                </a:extLst>
              </p:cNvPr>
              <p:cNvSpPr/>
              <p:nvPr/>
            </p:nvSpPr>
            <p:spPr>
              <a:xfrm>
                <a:off x="3427206" y="5738570"/>
                <a:ext cx="1241494" cy="53296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1" i="0" dirty="0" smtClean="0">
                          <a:solidFill>
                            <a:srgbClr val="4C3282"/>
                          </a:solidFill>
                          <a:latin typeface="Cambria Math" panose="02040503050406030204" pitchFamily="18" charset="0"/>
                        </a:rPr>
                        <m:t>𝚯</m:t>
                      </m:r>
                      <m:r>
                        <a:rPr lang="en-US" sz="2800" b="1" i="1" dirty="0" smtClean="0">
                          <a:solidFill>
                            <a:srgbClr val="4C3282"/>
                          </a:solidFill>
                          <a:latin typeface="Cambria Math" panose="02040503050406030204" pitchFamily="18" charset="0"/>
                        </a:rPr>
                        <m:t>(</m:t>
                      </m:r>
                      <m:sSup>
                        <m:sSupPr>
                          <m:ctrlPr>
                            <a:rPr lang="en-US" sz="2800" b="1" i="1" dirty="0" smtClean="0">
                              <a:solidFill>
                                <a:srgbClr val="4C3282"/>
                              </a:solidFill>
                              <a:latin typeface="Cambria Math" panose="02040503050406030204" pitchFamily="18" charset="0"/>
                            </a:rPr>
                          </m:ctrlPr>
                        </m:sSupPr>
                        <m:e>
                          <m:r>
                            <a:rPr lang="en-US" sz="2800" b="1" i="1" dirty="0" smtClean="0">
                              <a:solidFill>
                                <a:srgbClr val="4C3282"/>
                              </a:solidFill>
                              <a:latin typeface="Cambria Math" panose="02040503050406030204" pitchFamily="18" charset="0"/>
                            </a:rPr>
                            <m:t>𝒏</m:t>
                          </m:r>
                        </m:e>
                        <m:sup>
                          <m:r>
                            <a:rPr lang="en-US" sz="2800" b="1" i="1" dirty="0" smtClean="0">
                              <a:solidFill>
                                <a:srgbClr val="4C3282"/>
                              </a:solidFill>
                              <a:latin typeface="Cambria Math" panose="02040503050406030204" pitchFamily="18" charset="0"/>
                            </a:rPr>
                            <m:t>𝟐</m:t>
                          </m:r>
                        </m:sup>
                      </m:sSup>
                      <m:r>
                        <a:rPr lang="en-US" sz="2800" b="1" i="1" dirty="0" smtClean="0">
                          <a:solidFill>
                            <a:srgbClr val="4C3282"/>
                          </a:solidFill>
                          <a:latin typeface="Cambria Math" panose="02040503050406030204" pitchFamily="18" charset="0"/>
                        </a:rPr>
                        <m:t>)</m:t>
                      </m:r>
                    </m:oMath>
                  </m:oMathPara>
                </a14:m>
                <a:endParaRPr lang="en-US" sz="2800" b="1" dirty="0">
                  <a:solidFill>
                    <a:srgbClr val="4C3282"/>
                  </a:solidFill>
                </a:endParaRPr>
              </a:p>
            </p:txBody>
          </p:sp>
        </mc:Choice>
        <mc:Fallback xmlns="">
          <p:sp>
            <p:nvSpPr>
              <p:cNvPr id="43" name="Rectangle 42">
                <a:extLst>
                  <a:ext uri="{FF2B5EF4-FFF2-40B4-BE49-F238E27FC236}">
                    <a16:creationId xmlns:a16="http://schemas.microsoft.com/office/drawing/2014/main" id="{27C9A584-C3BE-4DAA-9AC3-AF53ABBAE8A9}"/>
                  </a:ext>
                </a:extLst>
              </p:cNvPr>
              <p:cNvSpPr>
                <a:spLocks noRot="1" noChangeAspect="1" noMove="1" noResize="1" noEditPoints="1" noAdjustHandles="1" noChangeArrowheads="1" noChangeShapeType="1" noTextEdit="1"/>
              </p:cNvSpPr>
              <p:nvPr/>
            </p:nvSpPr>
            <p:spPr>
              <a:xfrm>
                <a:off x="3427206" y="5738570"/>
                <a:ext cx="1241494" cy="532966"/>
              </a:xfrm>
              <a:prstGeom prst="rect">
                <a:avLst/>
              </a:prstGeom>
              <a:blipFill>
                <a:blip r:embed="rId7"/>
                <a:stretch>
                  <a:fillRect r="-1010" b="-16279"/>
                </a:stretch>
              </a:blipFill>
            </p:spPr>
            <p:txBody>
              <a:bodyPr/>
              <a:lstStyle/>
              <a:p>
                <a:r>
                  <a:rPr lang="en-US">
                    <a:noFill/>
                  </a:rPr>
                  <a:t> </a:t>
                </a:r>
              </a:p>
            </p:txBody>
          </p:sp>
        </mc:Fallback>
      </mc:AlternateContent>
      <p:sp>
        <p:nvSpPr>
          <p:cNvPr id="44" name="Footer Placeholder 3">
            <a:extLst>
              <a:ext uri="{FF2B5EF4-FFF2-40B4-BE49-F238E27FC236}">
                <a16:creationId xmlns:a16="http://schemas.microsoft.com/office/drawing/2014/main" id="{8E902B78-D5F8-6746-A686-C558A19C7D7A}"/>
              </a:ext>
            </a:extLst>
          </p:cNvPr>
          <p:cNvSpPr>
            <a:spLocks noGrp="1"/>
          </p:cNvSpPr>
          <p:nvPr>
            <p:ph type="ftr" sz="quarter" idx="11"/>
          </p:nvPr>
        </p:nvSpPr>
        <p:spPr>
          <a:xfrm>
            <a:off x="4842742" y="6544402"/>
            <a:ext cx="5901459" cy="274320"/>
          </a:xfrm>
        </p:spPr>
        <p:txBody>
          <a:bodyPr/>
          <a:lstStyle/>
          <a:p>
            <a:r>
              <a:rPr lang="en-US" dirty="0"/>
              <a:t>CSE 373 </a:t>
            </a:r>
            <a:r>
              <a:rPr lang="en-US" dirty="0" err="1"/>
              <a:t>Su</a:t>
            </a:r>
            <a:r>
              <a:rPr lang="en-US" dirty="0"/>
              <a:t> 19 – Robbie Webber</a:t>
            </a:r>
          </a:p>
        </p:txBody>
      </p:sp>
    </p:spTree>
    <p:extLst>
      <p:ext uri="{BB962C8B-B14F-4D97-AF65-F5344CB8AC3E}">
        <p14:creationId xmlns:p14="http://schemas.microsoft.com/office/powerpoint/2010/main" val="3164482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7">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7">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7">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7">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7">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40" grpId="0"/>
      <p:bldP spid="41" grpId="0"/>
      <p:bldP spid="42" grpId="0"/>
      <p:bldP spid="4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Content Placeholder 2"/>
              <p:cNvSpPr txBox="1">
                <a:spLocks/>
              </p:cNvSpPr>
              <p:nvPr/>
            </p:nvSpPr>
            <p:spPr>
              <a:xfrm>
                <a:off x="575240" y="1463857"/>
                <a:ext cx="11187258" cy="4845504"/>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Segoe UI Semilight" panose="020B0402040204020203" pitchFamily="34" charset="0"/>
                    <a:ea typeface="+mn-ea"/>
                    <a:cs typeface="Segoe UI Semilight" panose="020B0402040204020203" pitchFamily="34" charset="0"/>
                  </a:defRPr>
                </a:lvl1pPr>
                <a:lvl2pPr marL="26517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dirty="0"/>
                  <a:t>Create a Dictionary of size V from type V to Collection of E</a:t>
                </a:r>
              </a:p>
              <a:p>
                <a:r>
                  <a:rPr lang="en-US" dirty="0"/>
                  <a:t>If (</a:t>
                </a:r>
                <a:r>
                  <a:rPr lang="en-US" dirty="0" err="1"/>
                  <a:t>x,y</a:t>
                </a:r>
                <a:r>
                  <a:rPr lang="en-US" dirty="0"/>
                  <a:t>) </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dirty="0"/>
                  <a:t> E then add y to the set associated with the key x</a:t>
                </a:r>
              </a:p>
              <a:p>
                <a:endParaRPr lang="en-US" dirty="0"/>
              </a:p>
              <a:p>
                <a:endParaRPr lang="en-US" dirty="0"/>
              </a:p>
            </p:txBody>
          </p:sp>
        </mc:Choice>
        <mc:Fallback xmlns="">
          <p:sp>
            <p:nvSpPr>
              <p:cNvPr id="7" name="Content Placeholder 2"/>
              <p:cNvSpPr txBox="1">
                <a:spLocks noRot="1" noChangeAspect="1" noMove="1" noResize="1" noEditPoints="1" noAdjustHandles="1" noChangeArrowheads="1" noChangeShapeType="1" noTextEdit="1"/>
              </p:cNvSpPr>
              <p:nvPr/>
            </p:nvSpPr>
            <p:spPr>
              <a:xfrm>
                <a:off x="575240" y="1463857"/>
                <a:ext cx="11187258" cy="4845504"/>
              </a:xfrm>
              <a:prstGeom prst="rect">
                <a:avLst/>
              </a:prstGeom>
              <a:blipFill>
                <a:blip r:embed="rId2"/>
                <a:stretch>
                  <a:fillRect l="-227" t="-1567"/>
                </a:stretch>
              </a:blipFill>
            </p:spPr>
            <p:txBody>
              <a:bodyPr/>
              <a:lstStyle/>
              <a:p>
                <a:r>
                  <a:rPr lang="en-US">
                    <a:noFill/>
                  </a:rPr>
                  <a:t> </a:t>
                </a:r>
              </a:p>
            </p:txBody>
          </p:sp>
        </mc:Fallback>
      </mc:AlternateContent>
      <p:sp>
        <p:nvSpPr>
          <p:cNvPr id="2" name="Title 1"/>
          <p:cNvSpPr>
            <a:spLocks noGrp="1"/>
          </p:cNvSpPr>
          <p:nvPr>
            <p:ph type="title"/>
          </p:nvPr>
        </p:nvSpPr>
        <p:spPr/>
        <p:txBody>
          <a:bodyPr/>
          <a:lstStyle/>
          <a:p>
            <a:r>
              <a:rPr lang="en-US" dirty="0"/>
              <a:t>Adjacency List</a:t>
            </a:r>
          </a:p>
        </p:txBody>
      </p:sp>
      <p:sp>
        <p:nvSpPr>
          <p:cNvPr id="4" name="Footer Placeholder 3"/>
          <p:cNvSpPr>
            <a:spLocks noGrp="1"/>
          </p:cNvSpPr>
          <p:nvPr>
            <p:ph type="ftr" sz="quarter" idx="11"/>
          </p:nvPr>
        </p:nvSpPr>
        <p:spPr/>
        <p:txBody>
          <a:bodyPr/>
          <a:lstStyle/>
          <a:p>
            <a:r>
              <a:rPr lang="en-US" dirty="0"/>
              <a:t>CSE 373 SP 20 - Kasey Champion</a:t>
            </a:r>
          </a:p>
        </p:txBody>
      </p:sp>
      <p:sp>
        <p:nvSpPr>
          <p:cNvPr id="5" name="Slide Number Placeholder 4"/>
          <p:cNvSpPr>
            <a:spLocks noGrp="1"/>
          </p:cNvSpPr>
          <p:nvPr>
            <p:ph type="sldNum" sz="quarter" idx="12"/>
          </p:nvPr>
        </p:nvSpPr>
        <p:spPr/>
        <p:txBody>
          <a:bodyPr/>
          <a:lstStyle/>
          <a:p>
            <a:fld id="{659665DE-58FC-41F4-AC58-2C90A5E00527}" type="slidenum">
              <a:rPr lang="en-US" smtClean="0"/>
              <a:t>12</a:t>
            </a:fld>
            <a:endParaRPr lang="en-US"/>
          </a:p>
        </p:txBody>
      </p:sp>
      <p:grpSp>
        <p:nvGrpSpPr>
          <p:cNvPr id="42" name="Group 41"/>
          <p:cNvGrpSpPr/>
          <p:nvPr/>
        </p:nvGrpSpPr>
        <p:grpSpPr>
          <a:xfrm>
            <a:off x="8186809" y="213215"/>
            <a:ext cx="3237549" cy="2551087"/>
            <a:chOff x="5773537" y="3944188"/>
            <a:chExt cx="3237549" cy="2551087"/>
          </a:xfrm>
        </p:grpSpPr>
        <p:grpSp>
          <p:nvGrpSpPr>
            <p:cNvPr id="43" name="Group 42">
              <a:extLst>
                <a:ext uri="{FF2B5EF4-FFF2-40B4-BE49-F238E27FC236}">
                  <a16:creationId xmlns:a16="http://schemas.microsoft.com/office/drawing/2014/main" id="{2742947C-98B6-449A-8F28-0689C87B9924}"/>
                </a:ext>
              </a:extLst>
            </p:cNvPr>
            <p:cNvGrpSpPr/>
            <p:nvPr/>
          </p:nvGrpSpPr>
          <p:grpSpPr>
            <a:xfrm>
              <a:off x="5773537" y="4473911"/>
              <a:ext cx="690113" cy="690113"/>
              <a:chOff x="9831042" y="3675297"/>
              <a:chExt cx="690113" cy="690113"/>
            </a:xfrm>
          </p:grpSpPr>
          <p:sp>
            <p:nvSpPr>
              <p:cNvPr id="58" name="Oval 57">
                <a:extLst>
                  <a:ext uri="{FF2B5EF4-FFF2-40B4-BE49-F238E27FC236}">
                    <a16:creationId xmlns:a16="http://schemas.microsoft.com/office/drawing/2014/main" id="{77E46D07-7717-4D2B-8DFB-AC5B358FEB42}"/>
                  </a:ext>
                </a:extLst>
              </p:cNvPr>
              <p:cNvSpPr/>
              <p:nvPr/>
            </p:nvSpPr>
            <p:spPr>
              <a:xfrm>
                <a:off x="9831042" y="3675297"/>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ABC76B3-4C90-42A6-A4DC-0A42EEDC70E1}"/>
                  </a:ext>
                </a:extLst>
              </p:cNvPr>
              <p:cNvSpPr txBox="1"/>
              <p:nvPr/>
            </p:nvSpPr>
            <p:spPr>
              <a:xfrm>
                <a:off x="10010027" y="3835687"/>
                <a:ext cx="332142" cy="369332"/>
              </a:xfrm>
              <a:prstGeom prst="rect">
                <a:avLst/>
              </a:prstGeom>
              <a:noFill/>
            </p:spPr>
            <p:txBody>
              <a:bodyPr wrap="none" rtlCol="0">
                <a:spAutoFit/>
              </a:bodyPr>
              <a:lstStyle/>
              <a:p>
                <a:r>
                  <a:rPr lang="en-US" dirty="0"/>
                  <a:t>A</a:t>
                </a:r>
              </a:p>
            </p:txBody>
          </p:sp>
        </p:grpSp>
        <p:grpSp>
          <p:nvGrpSpPr>
            <p:cNvPr id="44" name="Group 43">
              <a:extLst>
                <a:ext uri="{FF2B5EF4-FFF2-40B4-BE49-F238E27FC236}">
                  <a16:creationId xmlns:a16="http://schemas.microsoft.com/office/drawing/2014/main" id="{4275C019-D9EF-4EE0-BFF8-BF8F26E382AB}"/>
                </a:ext>
              </a:extLst>
            </p:cNvPr>
            <p:cNvGrpSpPr/>
            <p:nvPr/>
          </p:nvGrpSpPr>
          <p:grpSpPr>
            <a:xfrm>
              <a:off x="6982117" y="3944188"/>
              <a:ext cx="690113" cy="690113"/>
              <a:chOff x="9831042" y="3675297"/>
              <a:chExt cx="690113" cy="690113"/>
            </a:xfrm>
          </p:grpSpPr>
          <p:sp>
            <p:nvSpPr>
              <p:cNvPr id="56" name="Oval 55">
                <a:extLst>
                  <a:ext uri="{FF2B5EF4-FFF2-40B4-BE49-F238E27FC236}">
                    <a16:creationId xmlns:a16="http://schemas.microsoft.com/office/drawing/2014/main" id="{0F274594-38F8-4320-A8F4-3D1F3B67AF46}"/>
                  </a:ext>
                </a:extLst>
              </p:cNvPr>
              <p:cNvSpPr/>
              <p:nvPr/>
            </p:nvSpPr>
            <p:spPr>
              <a:xfrm>
                <a:off x="9831042" y="3675297"/>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7A198564-00BB-47FE-B66B-1C98CC6A95B9}"/>
                  </a:ext>
                </a:extLst>
              </p:cNvPr>
              <p:cNvSpPr txBox="1"/>
              <p:nvPr/>
            </p:nvSpPr>
            <p:spPr>
              <a:xfrm>
                <a:off x="10010027" y="3835687"/>
                <a:ext cx="312906" cy="369332"/>
              </a:xfrm>
              <a:prstGeom prst="rect">
                <a:avLst/>
              </a:prstGeom>
              <a:noFill/>
            </p:spPr>
            <p:txBody>
              <a:bodyPr wrap="none" rtlCol="0">
                <a:spAutoFit/>
              </a:bodyPr>
              <a:lstStyle/>
              <a:p>
                <a:r>
                  <a:rPr lang="en-US" dirty="0"/>
                  <a:t>B</a:t>
                </a:r>
              </a:p>
            </p:txBody>
          </p:sp>
        </p:grpSp>
        <p:grpSp>
          <p:nvGrpSpPr>
            <p:cNvPr id="45" name="Group 44">
              <a:extLst>
                <a:ext uri="{FF2B5EF4-FFF2-40B4-BE49-F238E27FC236}">
                  <a16:creationId xmlns:a16="http://schemas.microsoft.com/office/drawing/2014/main" id="{44DA5D64-75EE-4214-BF57-4C789B921523}"/>
                </a:ext>
              </a:extLst>
            </p:cNvPr>
            <p:cNvGrpSpPr/>
            <p:nvPr/>
          </p:nvGrpSpPr>
          <p:grpSpPr>
            <a:xfrm>
              <a:off x="8320973" y="5176815"/>
              <a:ext cx="690113" cy="690113"/>
              <a:chOff x="9831042" y="3675297"/>
              <a:chExt cx="690113" cy="690113"/>
            </a:xfrm>
          </p:grpSpPr>
          <p:sp>
            <p:nvSpPr>
              <p:cNvPr id="54" name="Oval 53">
                <a:extLst>
                  <a:ext uri="{FF2B5EF4-FFF2-40B4-BE49-F238E27FC236}">
                    <a16:creationId xmlns:a16="http://schemas.microsoft.com/office/drawing/2014/main" id="{7BD2C6DB-9CEA-4B1C-8504-25D16D3C8C97}"/>
                  </a:ext>
                </a:extLst>
              </p:cNvPr>
              <p:cNvSpPr/>
              <p:nvPr/>
            </p:nvSpPr>
            <p:spPr>
              <a:xfrm>
                <a:off x="9831042" y="3675297"/>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A487F23F-4D8C-4075-B484-156B607C29CD}"/>
                  </a:ext>
                </a:extLst>
              </p:cNvPr>
              <p:cNvSpPr txBox="1"/>
              <p:nvPr/>
            </p:nvSpPr>
            <p:spPr>
              <a:xfrm>
                <a:off x="10010027" y="3835687"/>
                <a:ext cx="327334" cy="369332"/>
              </a:xfrm>
              <a:prstGeom prst="rect">
                <a:avLst/>
              </a:prstGeom>
              <a:noFill/>
            </p:spPr>
            <p:txBody>
              <a:bodyPr wrap="none" rtlCol="0">
                <a:spAutoFit/>
              </a:bodyPr>
              <a:lstStyle/>
              <a:p>
                <a:r>
                  <a:rPr lang="en-US" dirty="0"/>
                  <a:t>C</a:t>
                </a:r>
              </a:p>
            </p:txBody>
          </p:sp>
        </p:grpSp>
        <p:cxnSp>
          <p:nvCxnSpPr>
            <p:cNvPr id="46" name="Straight Arrow Connector 45">
              <a:extLst>
                <a:ext uri="{FF2B5EF4-FFF2-40B4-BE49-F238E27FC236}">
                  <a16:creationId xmlns:a16="http://schemas.microsoft.com/office/drawing/2014/main" id="{3F697441-F0FE-4857-82AF-D6B92D47076C}"/>
                </a:ext>
              </a:extLst>
            </p:cNvPr>
            <p:cNvCxnSpPr>
              <a:cxnSpLocks/>
              <a:stCxn id="58" idx="7"/>
              <a:endCxn id="56" idx="2"/>
            </p:cNvCxnSpPr>
            <p:nvPr/>
          </p:nvCxnSpPr>
          <p:spPr>
            <a:xfrm flipV="1">
              <a:off x="6362585" y="4289245"/>
              <a:ext cx="619532" cy="285731"/>
            </a:xfrm>
            <a:prstGeom prst="straightConnector1">
              <a:avLst/>
            </a:prstGeom>
            <a:ln w="28575">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47" name="Group 46">
              <a:extLst>
                <a:ext uri="{FF2B5EF4-FFF2-40B4-BE49-F238E27FC236}">
                  <a16:creationId xmlns:a16="http://schemas.microsoft.com/office/drawing/2014/main" id="{44DA5D64-75EE-4214-BF57-4C789B921523}"/>
                </a:ext>
              </a:extLst>
            </p:cNvPr>
            <p:cNvGrpSpPr/>
            <p:nvPr/>
          </p:nvGrpSpPr>
          <p:grpSpPr>
            <a:xfrm>
              <a:off x="6316802" y="5805162"/>
              <a:ext cx="690113" cy="690113"/>
              <a:chOff x="9831042" y="3675297"/>
              <a:chExt cx="690113" cy="690113"/>
            </a:xfrm>
          </p:grpSpPr>
          <p:sp>
            <p:nvSpPr>
              <p:cNvPr id="52" name="Oval 51">
                <a:extLst>
                  <a:ext uri="{FF2B5EF4-FFF2-40B4-BE49-F238E27FC236}">
                    <a16:creationId xmlns:a16="http://schemas.microsoft.com/office/drawing/2014/main" id="{7BD2C6DB-9CEA-4B1C-8504-25D16D3C8C97}"/>
                  </a:ext>
                </a:extLst>
              </p:cNvPr>
              <p:cNvSpPr/>
              <p:nvPr/>
            </p:nvSpPr>
            <p:spPr>
              <a:xfrm>
                <a:off x="9831042" y="3675297"/>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A487F23F-4D8C-4075-B484-156B607C29CD}"/>
                  </a:ext>
                </a:extLst>
              </p:cNvPr>
              <p:cNvSpPr txBox="1"/>
              <p:nvPr/>
            </p:nvSpPr>
            <p:spPr>
              <a:xfrm>
                <a:off x="10010027" y="3835687"/>
                <a:ext cx="343364" cy="369332"/>
              </a:xfrm>
              <a:prstGeom prst="rect">
                <a:avLst/>
              </a:prstGeom>
              <a:noFill/>
            </p:spPr>
            <p:txBody>
              <a:bodyPr wrap="none" rtlCol="0">
                <a:spAutoFit/>
              </a:bodyPr>
              <a:lstStyle/>
              <a:p>
                <a:r>
                  <a:rPr lang="en-US" dirty="0"/>
                  <a:t>D</a:t>
                </a:r>
              </a:p>
            </p:txBody>
          </p:sp>
        </p:grpSp>
        <p:cxnSp>
          <p:nvCxnSpPr>
            <p:cNvPr id="48" name="Straight Arrow Connector 47">
              <a:extLst>
                <a:ext uri="{FF2B5EF4-FFF2-40B4-BE49-F238E27FC236}">
                  <a16:creationId xmlns:a16="http://schemas.microsoft.com/office/drawing/2014/main" id="{3F697441-F0FE-4857-82AF-D6B92D47076C}"/>
                </a:ext>
              </a:extLst>
            </p:cNvPr>
            <p:cNvCxnSpPr>
              <a:cxnSpLocks/>
              <a:stCxn id="52" idx="1"/>
              <a:endCxn id="58" idx="4"/>
            </p:cNvCxnSpPr>
            <p:nvPr/>
          </p:nvCxnSpPr>
          <p:spPr>
            <a:xfrm flipH="1" flipV="1">
              <a:off x="6118594" y="5164024"/>
              <a:ext cx="299273" cy="742203"/>
            </a:xfrm>
            <a:prstGeom prst="straightConnector1">
              <a:avLst/>
            </a:prstGeom>
            <a:ln w="28575">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3F697441-F0FE-4857-82AF-D6B92D47076C}"/>
                </a:ext>
              </a:extLst>
            </p:cNvPr>
            <p:cNvCxnSpPr>
              <a:cxnSpLocks/>
              <a:stCxn id="58" idx="6"/>
              <a:endCxn id="54" idx="2"/>
            </p:cNvCxnSpPr>
            <p:nvPr/>
          </p:nvCxnSpPr>
          <p:spPr>
            <a:xfrm>
              <a:off x="6463650" y="4818968"/>
              <a:ext cx="1857323" cy="702904"/>
            </a:xfrm>
            <a:prstGeom prst="straightConnector1">
              <a:avLst/>
            </a:prstGeom>
            <a:ln w="28575">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3F697441-F0FE-4857-82AF-D6B92D47076C}"/>
                </a:ext>
              </a:extLst>
            </p:cNvPr>
            <p:cNvCxnSpPr>
              <a:cxnSpLocks/>
              <a:stCxn id="54" idx="1"/>
              <a:endCxn id="56" idx="5"/>
            </p:cNvCxnSpPr>
            <p:nvPr/>
          </p:nvCxnSpPr>
          <p:spPr>
            <a:xfrm flipH="1" flipV="1">
              <a:off x="7571165" y="4533236"/>
              <a:ext cx="850873" cy="744644"/>
            </a:xfrm>
            <a:prstGeom prst="straightConnector1">
              <a:avLst/>
            </a:prstGeom>
            <a:ln w="28575">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3F697441-F0FE-4857-82AF-D6B92D47076C}"/>
                </a:ext>
              </a:extLst>
            </p:cNvPr>
            <p:cNvCxnSpPr>
              <a:cxnSpLocks/>
              <a:stCxn id="54" idx="3"/>
              <a:endCxn id="52" idx="6"/>
            </p:cNvCxnSpPr>
            <p:nvPr/>
          </p:nvCxnSpPr>
          <p:spPr>
            <a:xfrm flipH="1">
              <a:off x="7006915" y="5765863"/>
              <a:ext cx="1415123" cy="384356"/>
            </a:xfrm>
            <a:prstGeom prst="straightConnector1">
              <a:avLst/>
            </a:prstGeom>
            <a:ln w="28575">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75" name="TextBox 74">
                <a:extLst>
                  <a:ext uri="{FF2B5EF4-FFF2-40B4-BE49-F238E27FC236}">
                    <a16:creationId xmlns:a16="http://schemas.microsoft.com/office/drawing/2014/main" id="{304261D9-AD2D-9941-8532-5DED7832895A}"/>
                  </a:ext>
                </a:extLst>
              </p:cNvPr>
              <p:cNvSpPr txBox="1"/>
              <p:nvPr/>
            </p:nvSpPr>
            <p:spPr>
              <a:xfrm>
                <a:off x="608298" y="2422968"/>
                <a:ext cx="8021616" cy="3183885"/>
              </a:xfrm>
              <a:prstGeom prst="rect">
                <a:avLst/>
              </a:prstGeom>
              <a:noFill/>
            </p:spPr>
            <p:txBody>
              <a:bodyPr wrap="square" rtlCol="0">
                <a:spAutoFit/>
              </a:bodyPr>
              <a:lstStyle/>
              <a:p>
                <a:r>
                  <a:rPr lang="en-US" sz="2000" dirty="0">
                    <a:latin typeface="Calibri" panose="020F0502020204030204" pitchFamily="34" charset="0"/>
                    <a:cs typeface="Calibri" panose="020F0502020204030204" pitchFamily="34" charset="0"/>
                  </a:rPr>
                  <a:t>An array where the </a:t>
                </a:r>
                <a14:m>
                  <m:oMath xmlns:m="http://schemas.openxmlformats.org/officeDocument/2006/math">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𝑢</m:t>
                        </m:r>
                      </m:e>
                      <m:sup>
                        <m:r>
                          <m:rPr>
                            <m:sty m:val="p"/>
                          </m:rPr>
                          <a:rPr lang="en-US" sz="2000" b="0" i="0" smtClean="0">
                            <a:latin typeface="Cambria Math" panose="02040503050406030204" pitchFamily="18" charset="0"/>
                          </a:rPr>
                          <m:t>th</m:t>
                        </m:r>
                      </m:sup>
                    </m:sSup>
                  </m:oMath>
                </a14:m>
                <a:r>
                  <a:rPr lang="en-US" sz="2000" dirty="0">
                    <a:latin typeface="Calibri" panose="020F0502020204030204" pitchFamily="34" charset="0"/>
                    <a:cs typeface="Calibri" panose="020F0502020204030204" pitchFamily="34" charset="0"/>
                  </a:rPr>
                  <a:t> element contains a list of neighbors of </a:t>
                </a:r>
                <a14:m>
                  <m:oMath xmlns:m="http://schemas.openxmlformats.org/officeDocument/2006/math">
                    <m:r>
                      <a:rPr lang="en-US" sz="2000" i="1" dirty="0" smtClean="0">
                        <a:latin typeface="Cambria Math" panose="02040503050406030204" pitchFamily="18" charset="0"/>
                      </a:rPr>
                      <m:t>𝑢</m:t>
                    </m:r>
                  </m:oMath>
                </a14:m>
                <a:r>
                  <a:rPr lang="en-US" sz="2000" dirty="0">
                    <a:latin typeface="Calibri" panose="020F0502020204030204" pitchFamily="34" charset="0"/>
                    <a:cs typeface="Calibri" panose="020F0502020204030204" pitchFamily="34" charset="0"/>
                  </a:rPr>
                  <a:t>.</a:t>
                </a:r>
                <a:endParaRPr lang="en-US" sz="2000" b="1" dirty="0">
                  <a:latin typeface="Calibri" panose="020F0502020204030204" pitchFamily="34" charset="0"/>
                  <a:cs typeface="Calibri" panose="020F0502020204030204" pitchFamily="34" charset="0"/>
                </a:endParaRPr>
              </a:p>
              <a:p>
                <a:r>
                  <a:rPr lang="en-US" sz="2000" dirty="0">
                    <a:latin typeface="Calibri" panose="020F0502020204030204" pitchFamily="34" charset="0"/>
                    <a:cs typeface="Calibri" panose="020F0502020204030204" pitchFamily="34" charset="0"/>
                  </a:rPr>
                  <a:t>Directed graphs: list of out-neighbors (a[u] has v for all (</a:t>
                </a:r>
                <a:r>
                  <a:rPr lang="en-US" sz="2000" dirty="0" err="1">
                    <a:latin typeface="Calibri" panose="020F0502020204030204" pitchFamily="34" charset="0"/>
                    <a:cs typeface="Calibri" panose="020F0502020204030204" pitchFamily="34" charset="0"/>
                  </a:rPr>
                  <a:t>u,v</a:t>
                </a:r>
                <a:r>
                  <a:rPr lang="en-US" sz="2000" dirty="0">
                    <a:latin typeface="Calibri" panose="020F0502020204030204" pitchFamily="34" charset="0"/>
                    <a:cs typeface="Calibri" panose="020F0502020204030204" pitchFamily="34" charset="0"/>
                  </a:rPr>
                  <a:t>) in E)</a:t>
                </a:r>
              </a:p>
              <a:p>
                <a:r>
                  <a:rPr lang="en-US" sz="2000" dirty="0">
                    <a:latin typeface="Calibri" panose="020F0502020204030204" pitchFamily="34" charset="0"/>
                    <a:cs typeface="Calibri" panose="020F0502020204030204" pitchFamily="34" charset="0"/>
                  </a:rPr>
                  <a:t>Time Complexity (|V| = n, |E| = m):</a:t>
                </a:r>
              </a:p>
              <a:p>
                <a:pPr lvl="1"/>
                <a:r>
                  <a:rPr lang="en-US" sz="2000" dirty="0">
                    <a:latin typeface="Calibri" panose="020F0502020204030204" pitchFamily="34" charset="0"/>
                    <a:cs typeface="Calibri" panose="020F0502020204030204" pitchFamily="34" charset="0"/>
                  </a:rPr>
                  <a:t>Add Edge: </a:t>
                </a:r>
              </a:p>
              <a:p>
                <a:pPr lvl="1"/>
                <a:r>
                  <a:rPr lang="en-US" sz="2000" dirty="0">
                    <a:latin typeface="Calibri" panose="020F0502020204030204" pitchFamily="34" charset="0"/>
                    <a:cs typeface="Calibri" panose="020F0502020204030204" pitchFamily="34" charset="0"/>
                  </a:rPr>
                  <a:t>Remove Edge (</a:t>
                </a:r>
                <a:r>
                  <a:rPr lang="en-US" sz="2000" dirty="0" err="1">
                    <a:latin typeface="Calibri" panose="020F0502020204030204" pitchFamily="34" charset="0"/>
                    <a:cs typeface="Calibri" panose="020F0502020204030204" pitchFamily="34" charset="0"/>
                  </a:rPr>
                  <a:t>u,v</a:t>
                </a:r>
                <a:r>
                  <a:rPr lang="en-US" sz="2000" dirty="0">
                    <a:latin typeface="Calibri" panose="020F0502020204030204" pitchFamily="34" charset="0"/>
                    <a:cs typeface="Calibri" panose="020F0502020204030204" pitchFamily="34" charset="0"/>
                  </a:rPr>
                  <a:t>): </a:t>
                </a:r>
              </a:p>
              <a:p>
                <a:pPr lvl="1"/>
                <a:r>
                  <a:rPr lang="en-US" sz="2000" dirty="0">
                    <a:latin typeface="Calibri" panose="020F0502020204030204" pitchFamily="34" charset="0"/>
                    <a:cs typeface="Calibri" panose="020F0502020204030204" pitchFamily="34" charset="0"/>
                  </a:rPr>
                  <a:t>Check edge exists from (</a:t>
                </a:r>
                <a:r>
                  <a:rPr lang="en-US" sz="2000" dirty="0" err="1">
                    <a:latin typeface="Calibri" panose="020F0502020204030204" pitchFamily="34" charset="0"/>
                    <a:cs typeface="Calibri" panose="020F0502020204030204" pitchFamily="34" charset="0"/>
                  </a:rPr>
                  <a:t>u,v</a:t>
                </a:r>
                <a:r>
                  <a:rPr lang="en-US" sz="2000" dirty="0">
                    <a:latin typeface="Calibri" panose="020F0502020204030204" pitchFamily="34" charset="0"/>
                    <a:cs typeface="Calibri" panose="020F0502020204030204" pitchFamily="34" charset="0"/>
                  </a:rPr>
                  <a:t>): </a:t>
                </a:r>
              </a:p>
              <a:p>
                <a:pPr lvl="1"/>
                <a:r>
                  <a:rPr lang="en-US" sz="2000" dirty="0">
                    <a:latin typeface="Calibri" panose="020F0502020204030204" pitchFamily="34" charset="0"/>
                    <a:cs typeface="Calibri" panose="020F0502020204030204" pitchFamily="34" charset="0"/>
                  </a:rPr>
                  <a:t>Get neighbors of u (out):</a:t>
                </a:r>
              </a:p>
              <a:p>
                <a:pPr lvl="1"/>
                <a:r>
                  <a:rPr lang="en-US" sz="2000" dirty="0">
                    <a:latin typeface="Calibri" panose="020F0502020204030204" pitchFamily="34" charset="0"/>
                    <a:cs typeface="Calibri" panose="020F0502020204030204" pitchFamily="34" charset="0"/>
                  </a:rPr>
                  <a:t>Get neighbors of u (in):</a:t>
                </a:r>
              </a:p>
              <a:p>
                <a:pPr lvl="1"/>
                <a:endParaRPr lang="en-US" sz="2000" dirty="0">
                  <a:latin typeface="Calibri" panose="020F0502020204030204" pitchFamily="34" charset="0"/>
                  <a:cs typeface="Calibri" panose="020F0502020204030204" pitchFamily="34" charset="0"/>
                </a:endParaRPr>
              </a:p>
              <a:p>
                <a:r>
                  <a:rPr lang="en-US" sz="2000" dirty="0">
                    <a:latin typeface="Calibri" panose="020F0502020204030204" pitchFamily="34" charset="0"/>
                    <a:cs typeface="Calibri" panose="020F0502020204030204" pitchFamily="34" charset="0"/>
                  </a:rPr>
                  <a:t>Space Complexity:</a:t>
                </a:r>
              </a:p>
            </p:txBody>
          </p:sp>
        </mc:Choice>
        <mc:Fallback xmlns="">
          <p:sp>
            <p:nvSpPr>
              <p:cNvPr id="75" name="TextBox 74">
                <a:extLst>
                  <a:ext uri="{FF2B5EF4-FFF2-40B4-BE49-F238E27FC236}">
                    <a16:creationId xmlns:a16="http://schemas.microsoft.com/office/drawing/2014/main" id="{304261D9-AD2D-9941-8532-5DED7832895A}"/>
                  </a:ext>
                </a:extLst>
              </p:cNvPr>
              <p:cNvSpPr txBox="1">
                <a:spLocks noRot="1" noChangeAspect="1" noMove="1" noResize="1" noEditPoints="1" noAdjustHandles="1" noChangeArrowheads="1" noChangeShapeType="1" noTextEdit="1"/>
              </p:cNvSpPr>
              <p:nvPr/>
            </p:nvSpPr>
            <p:spPr>
              <a:xfrm>
                <a:off x="608298" y="2422968"/>
                <a:ext cx="8021616" cy="3183885"/>
              </a:xfrm>
              <a:prstGeom prst="rect">
                <a:avLst/>
              </a:prstGeom>
              <a:blipFill>
                <a:blip r:embed="rId3"/>
                <a:stretch>
                  <a:fillRect l="-949" t="-398" b="-23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6" name="Rectangle 75">
                <a:extLst>
                  <a:ext uri="{FF2B5EF4-FFF2-40B4-BE49-F238E27FC236}">
                    <a16:creationId xmlns:a16="http://schemas.microsoft.com/office/drawing/2014/main" id="{B363253D-1994-D347-BF0C-45D26310147D}"/>
                  </a:ext>
                </a:extLst>
              </p:cNvPr>
              <p:cNvSpPr/>
              <p:nvPr/>
            </p:nvSpPr>
            <p:spPr>
              <a:xfrm>
                <a:off x="1679482" y="3371091"/>
                <a:ext cx="1265090" cy="400110"/>
              </a:xfrm>
              <a:prstGeom prst="rect">
                <a:avLst/>
              </a:prstGeom>
            </p:spPr>
            <p:txBody>
              <a:bodyPr wrap="none">
                <a:spAutoFit/>
              </a:bodyPr>
              <a:lstStyle/>
              <a:p>
                <a:pPr lvl="1"/>
                <a14:m>
                  <m:oMathPara xmlns:m="http://schemas.openxmlformats.org/officeDocument/2006/math">
                    <m:oMathParaPr>
                      <m:jc m:val="centerGroup"/>
                    </m:oMathParaPr>
                    <m:oMath xmlns:m="http://schemas.openxmlformats.org/officeDocument/2006/math">
                      <m:r>
                        <a:rPr lang="en-US" sz="2000" b="1" i="0" dirty="0" smtClean="0">
                          <a:solidFill>
                            <a:srgbClr val="4C3282"/>
                          </a:solidFill>
                          <a:latin typeface="Cambria Math" panose="02040503050406030204" pitchFamily="18" charset="0"/>
                        </a:rPr>
                        <m:t>𝚯</m:t>
                      </m:r>
                      <m:r>
                        <a:rPr lang="en-US" sz="2000" b="1" i="1" dirty="0" smtClean="0">
                          <a:solidFill>
                            <a:srgbClr val="4C3282"/>
                          </a:solidFill>
                          <a:latin typeface="Cambria Math" panose="02040503050406030204" pitchFamily="18" charset="0"/>
                        </a:rPr>
                        <m:t>(</m:t>
                      </m:r>
                      <m:r>
                        <a:rPr lang="en-US" sz="2000" b="1" i="1" dirty="0" smtClean="0">
                          <a:solidFill>
                            <a:srgbClr val="4C3282"/>
                          </a:solidFill>
                          <a:latin typeface="Cambria Math" panose="02040503050406030204" pitchFamily="18" charset="0"/>
                        </a:rPr>
                        <m:t>𝟏</m:t>
                      </m:r>
                      <m:r>
                        <a:rPr lang="en-US" sz="2000" b="1" i="1" dirty="0" smtClean="0">
                          <a:solidFill>
                            <a:srgbClr val="4C3282"/>
                          </a:solidFill>
                          <a:latin typeface="Cambria Math" panose="02040503050406030204" pitchFamily="18" charset="0"/>
                        </a:rPr>
                        <m:t>)</m:t>
                      </m:r>
                    </m:oMath>
                  </m:oMathPara>
                </a14:m>
                <a:endParaRPr lang="en-US" sz="2000" b="1" dirty="0">
                  <a:solidFill>
                    <a:srgbClr val="4C3282"/>
                  </a:solidFill>
                </a:endParaRPr>
              </a:p>
            </p:txBody>
          </p:sp>
        </mc:Choice>
        <mc:Fallback xmlns="">
          <p:sp>
            <p:nvSpPr>
              <p:cNvPr id="76" name="Rectangle 75">
                <a:extLst>
                  <a:ext uri="{FF2B5EF4-FFF2-40B4-BE49-F238E27FC236}">
                    <a16:creationId xmlns:a16="http://schemas.microsoft.com/office/drawing/2014/main" id="{B363253D-1994-D347-BF0C-45D26310147D}"/>
                  </a:ext>
                </a:extLst>
              </p:cNvPr>
              <p:cNvSpPr>
                <a:spLocks noRot="1" noChangeAspect="1" noMove="1" noResize="1" noEditPoints="1" noAdjustHandles="1" noChangeArrowheads="1" noChangeShapeType="1" noTextEdit="1"/>
              </p:cNvSpPr>
              <p:nvPr/>
            </p:nvSpPr>
            <p:spPr>
              <a:xfrm>
                <a:off x="1679482" y="3371091"/>
                <a:ext cx="1265090" cy="400110"/>
              </a:xfrm>
              <a:prstGeom prst="rect">
                <a:avLst/>
              </a:prstGeom>
              <a:blipFill>
                <a:blip r:embed="rId4"/>
                <a:stretch>
                  <a:fillRect b="-121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7" name="Rectangle 76">
                <a:extLst>
                  <a:ext uri="{FF2B5EF4-FFF2-40B4-BE49-F238E27FC236}">
                    <a16:creationId xmlns:a16="http://schemas.microsoft.com/office/drawing/2014/main" id="{BBF99AEA-EC34-AF44-97DB-14604248F86E}"/>
                  </a:ext>
                </a:extLst>
              </p:cNvPr>
              <p:cNvSpPr/>
              <p:nvPr/>
            </p:nvSpPr>
            <p:spPr>
              <a:xfrm>
                <a:off x="2646955" y="3651512"/>
                <a:ext cx="2034531" cy="400110"/>
              </a:xfrm>
              <a:prstGeom prst="rect">
                <a:avLst/>
              </a:prstGeom>
            </p:spPr>
            <p:txBody>
              <a:bodyPr wrap="none">
                <a:spAutoFit/>
              </a:bodyPr>
              <a:lstStyle/>
              <a:p>
                <a:pPr lvl="1"/>
                <a14:m>
                  <m:oMathPara xmlns:m="http://schemas.openxmlformats.org/officeDocument/2006/math">
                    <m:oMathParaPr>
                      <m:jc m:val="centerGroup"/>
                    </m:oMathParaPr>
                    <m:oMath xmlns:m="http://schemas.openxmlformats.org/officeDocument/2006/math">
                      <m:r>
                        <a:rPr lang="en-US" sz="2000" b="1" i="0" dirty="0" smtClean="0">
                          <a:solidFill>
                            <a:srgbClr val="4C3282"/>
                          </a:solidFill>
                          <a:latin typeface="Cambria Math" panose="02040503050406030204" pitchFamily="18" charset="0"/>
                        </a:rPr>
                        <m:t>𝚯</m:t>
                      </m:r>
                      <m:r>
                        <a:rPr lang="en-US" sz="2000" b="1" i="1" dirty="0" smtClean="0">
                          <a:solidFill>
                            <a:srgbClr val="4C3282"/>
                          </a:solidFill>
                          <a:latin typeface="Cambria Math" panose="02040503050406030204" pitchFamily="18" charset="0"/>
                        </a:rPr>
                        <m:t>( </m:t>
                      </m:r>
                      <m:r>
                        <a:rPr lang="en-US" sz="2000" b="1" i="0" dirty="0" smtClean="0">
                          <a:solidFill>
                            <a:srgbClr val="4C3282"/>
                          </a:solidFill>
                          <a:latin typeface="Cambria Math" panose="02040503050406030204" pitchFamily="18" charset="0"/>
                        </a:rPr>
                        <m:t>𝐝𝐞𝐠</m:t>
                      </m:r>
                      <m:r>
                        <a:rPr lang="en-US" sz="2000" b="1" i="1" dirty="0" smtClean="0">
                          <a:solidFill>
                            <a:srgbClr val="4C3282"/>
                          </a:solidFill>
                          <a:latin typeface="Cambria Math" panose="02040503050406030204" pitchFamily="18" charset="0"/>
                        </a:rPr>
                        <m:t>⁡(</m:t>
                      </m:r>
                      <m:r>
                        <a:rPr lang="en-US" sz="2000" b="1" i="1" dirty="0" smtClean="0">
                          <a:solidFill>
                            <a:srgbClr val="4C3282"/>
                          </a:solidFill>
                          <a:latin typeface="Cambria Math" panose="02040503050406030204" pitchFamily="18" charset="0"/>
                        </a:rPr>
                        <m:t>𝒖</m:t>
                      </m:r>
                      <m:r>
                        <a:rPr lang="en-US" sz="2000" b="1" i="1" dirty="0" smtClean="0">
                          <a:solidFill>
                            <a:srgbClr val="4C3282"/>
                          </a:solidFill>
                          <a:latin typeface="Cambria Math" panose="02040503050406030204" pitchFamily="18" charset="0"/>
                        </a:rPr>
                        <m:t>) )</m:t>
                      </m:r>
                    </m:oMath>
                  </m:oMathPara>
                </a14:m>
                <a:endParaRPr lang="en-US" sz="2000" b="1" dirty="0">
                  <a:solidFill>
                    <a:srgbClr val="4C3282"/>
                  </a:solidFill>
                </a:endParaRPr>
              </a:p>
            </p:txBody>
          </p:sp>
        </mc:Choice>
        <mc:Fallback xmlns="">
          <p:sp>
            <p:nvSpPr>
              <p:cNvPr id="77" name="Rectangle 76">
                <a:extLst>
                  <a:ext uri="{FF2B5EF4-FFF2-40B4-BE49-F238E27FC236}">
                    <a16:creationId xmlns:a16="http://schemas.microsoft.com/office/drawing/2014/main" id="{BBF99AEA-EC34-AF44-97DB-14604248F86E}"/>
                  </a:ext>
                </a:extLst>
              </p:cNvPr>
              <p:cNvSpPr>
                <a:spLocks noRot="1" noChangeAspect="1" noMove="1" noResize="1" noEditPoints="1" noAdjustHandles="1" noChangeArrowheads="1" noChangeShapeType="1" noTextEdit="1"/>
              </p:cNvSpPr>
              <p:nvPr/>
            </p:nvSpPr>
            <p:spPr>
              <a:xfrm>
                <a:off x="2646955" y="3651512"/>
                <a:ext cx="2034531" cy="400110"/>
              </a:xfrm>
              <a:prstGeom prst="rect">
                <a:avLst/>
              </a:prstGeom>
              <a:blipFill>
                <a:blip r:embed="rId5"/>
                <a:stretch>
                  <a:fillRect b="-161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8" name="Rectangle 77">
                <a:extLst>
                  <a:ext uri="{FF2B5EF4-FFF2-40B4-BE49-F238E27FC236}">
                    <a16:creationId xmlns:a16="http://schemas.microsoft.com/office/drawing/2014/main" id="{D7160732-8F86-174B-8533-5674256C607C}"/>
                  </a:ext>
                </a:extLst>
              </p:cNvPr>
              <p:cNvSpPr/>
              <p:nvPr/>
            </p:nvSpPr>
            <p:spPr>
              <a:xfrm>
                <a:off x="3167352" y="4282035"/>
                <a:ext cx="1923604" cy="400110"/>
              </a:xfrm>
              <a:prstGeom prst="rect">
                <a:avLst/>
              </a:prstGeom>
            </p:spPr>
            <p:txBody>
              <a:bodyPr wrap="none">
                <a:spAutoFit/>
              </a:bodyPr>
              <a:lstStyle/>
              <a:p>
                <a:pPr lvl="1"/>
                <a:r>
                  <a:rPr lang="en-US" sz="2000" b="1" dirty="0">
                    <a:solidFill>
                      <a:srgbClr val="4C3282"/>
                    </a:solidFill>
                  </a:rPr>
                  <a:t> </a:t>
                </a:r>
                <a14:m>
                  <m:oMath xmlns:m="http://schemas.openxmlformats.org/officeDocument/2006/math">
                    <m:r>
                      <a:rPr lang="en-US" sz="2000" b="1" i="0" smtClean="0">
                        <a:solidFill>
                          <a:srgbClr val="4C3282"/>
                        </a:solidFill>
                        <a:latin typeface="Cambria Math" panose="02040503050406030204" pitchFamily="18" charset="0"/>
                      </a:rPr>
                      <m:t>𝚯</m:t>
                    </m:r>
                    <m:r>
                      <a:rPr lang="en-US" sz="2000" b="1" i="1" smtClean="0">
                        <a:solidFill>
                          <a:srgbClr val="4C3282"/>
                        </a:solidFill>
                        <a:latin typeface="Cambria Math" panose="02040503050406030204" pitchFamily="18" charset="0"/>
                      </a:rPr>
                      <m:t>(</m:t>
                    </m:r>
                    <m:func>
                      <m:funcPr>
                        <m:ctrlPr>
                          <a:rPr lang="en-US" sz="2000" b="1" i="1" smtClean="0">
                            <a:solidFill>
                              <a:srgbClr val="4C3282"/>
                            </a:solidFill>
                            <a:latin typeface="Cambria Math" panose="02040503050406030204" pitchFamily="18" charset="0"/>
                          </a:rPr>
                        </m:ctrlPr>
                      </m:funcPr>
                      <m:fName>
                        <m:r>
                          <a:rPr lang="en-US" sz="2000" b="1" i="0" smtClean="0">
                            <a:solidFill>
                              <a:srgbClr val="4C3282"/>
                            </a:solidFill>
                            <a:latin typeface="Cambria Math" panose="02040503050406030204" pitchFamily="18" charset="0"/>
                          </a:rPr>
                          <m:t>𝐝𝐞𝐠</m:t>
                        </m:r>
                      </m:fName>
                      <m:e>
                        <m:d>
                          <m:dPr>
                            <m:ctrlPr>
                              <a:rPr lang="en-US" sz="2000" b="1" i="1" smtClean="0">
                                <a:solidFill>
                                  <a:srgbClr val="4C3282"/>
                                </a:solidFill>
                                <a:latin typeface="Cambria Math" panose="02040503050406030204" pitchFamily="18" charset="0"/>
                              </a:rPr>
                            </m:ctrlPr>
                          </m:dPr>
                          <m:e>
                            <m:r>
                              <a:rPr lang="en-US" sz="2000" b="1" i="1" smtClean="0">
                                <a:solidFill>
                                  <a:srgbClr val="4C3282"/>
                                </a:solidFill>
                                <a:latin typeface="Cambria Math" panose="02040503050406030204" pitchFamily="18" charset="0"/>
                              </a:rPr>
                              <m:t>𝒖</m:t>
                            </m:r>
                          </m:e>
                        </m:d>
                      </m:e>
                    </m:func>
                    <m:r>
                      <a:rPr lang="en-US" sz="2000" b="1" i="1" smtClean="0">
                        <a:solidFill>
                          <a:srgbClr val="4C3282"/>
                        </a:solidFill>
                        <a:latin typeface="Cambria Math" panose="02040503050406030204" pitchFamily="18" charset="0"/>
                      </a:rPr>
                      <m:t>)</m:t>
                    </m:r>
                  </m:oMath>
                </a14:m>
                <a:endParaRPr lang="en-US" sz="2000" b="1" dirty="0">
                  <a:solidFill>
                    <a:srgbClr val="4C3282"/>
                  </a:solidFill>
                </a:endParaRPr>
              </a:p>
            </p:txBody>
          </p:sp>
        </mc:Choice>
        <mc:Fallback xmlns="">
          <p:sp>
            <p:nvSpPr>
              <p:cNvPr id="78" name="Rectangle 77">
                <a:extLst>
                  <a:ext uri="{FF2B5EF4-FFF2-40B4-BE49-F238E27FC236}">
                    <a16:creationId xmlns:a16="http://schemas.microsoft.com/office/drawing/2014/main" id="{D7160732-8F86-174B-8533-5674256C607C}"/>
                  </a:ext>
                </a:extLst>
              </p:cNvPr>
              <p:cNvSpPr>
                <a:spLocks noRot="1" noChangeAspect="1" noMove="1" noResize="1" noEditPoints="1" noAdjustHandles="1" noChangeArrowheads="1" noChangeShapeType="1" noTextEdit="1"/>
              </p:cNvSpPr>
              <p:nvPr/>
            </p:nvSpPr>
            <p:spPr>
              <a:xfrm>
                <a:off x="3167352" y="4282035"/>
                <a:ext cx="1923604" cy="400110"/>
              </a:xfrm>
              <a:prstGeom prst="rect">
                <a:avLst/>
              </a:prstGeom>
              <a:blipFill>
                <a:blip r:embed="rId6"/>
                <a:stretch>
                  <a:fillRect b="-90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9" name="Rectangle 78">
                <a:extLst>
                  <a:ext uri="{FF2B5EF4-FFF2-40B4-BE49-F238E27FC236}">
                    <a16:creationId xmlns:a16="http://schemas.microsoft.com/office/drawing/2014/main" id="{AE1CF639-87FD-1B4D-87AD-CD74A8E8A2FC}"/>
                  </a:ext>
                </a:extLst>
              </p:cNvPr>
              <p:cNvSpPr/>
              <p:nvPr/>
            </p:nvSpPr>
            <p:spPr>
              <a:xfrm>
                <a:off x="3068579" y="4599611"/>
                <a:ext cx="1933734" cy="400110"/>
              </a:xfrm>
              <a:prstGeom prst="rect">
                <a:avLst/>
              </a:prstGeom>
            </p:spPr>
            <p:txBody>
              <a:bodyPr wrap="none">
                <a:spAutoFit/>
              </a:bodyPr>
              <a:lstStyle/>
              <a:p>
                <a:pPr lvl="1"/>
                <a14:m>
                  <m:oMathPara xmlns:m="http://schemas.openxmlformats.org/officeDocument/2006/math">
                    <m:oMathParaPr>
                      <m:jc m:val="centerGroup"/>
                    </m:oMathParaPr>
                    <m:oMath xmlns:m="http://schemas.openxmlformats.org/officeDocument/2006/math">
                      <m:r>
                        <a:rPr lang="en-US" sz="2000" b="1" i="0" dirty="0" smtClean="0">
                          <a:solidFill>
                            <a:srgbClr val="4C3282"/>
                          </a:solidFill>
                          <a:latin typeface="Cambria Math" panose="02040503050406030204" pitchFamily="18" charset="0"/>
                        </a:rPr>
                        <m:t>𝚯</m:t>
                      </m:r>
                      <m:r>
                        <a:rPr lang="en-US" sz="2000" b="1" i="1" dirty="0" smtClean="0">
                          <a:solidFill>
                            <a:srgbClr val="4C3282"/>
                          </a:solidFill>
                          <a:latin typeface="Cambria Math" panose="02040503050406030204" pitchFamily="18" charset="0"/>
                        </a:rPr>
                        <m:t>(</m:t>
                      </m:r>
                      <m:r>
                        <a:rPr lang="en-US" sz="2000" b="1" i="1" dirty="0" smtClean="0">
                          <a:solidFill>
                            <a:srgbClr val="4C3282"/>
                          </a:solidFill>
                          <a:latin typeface="Cambria Math" panose="02040503050406030204" pitchFamily="18" charset="0"/>
                        </a:rPr>
                        <m:t>𝒏</m:t>
                      </m:r>
                      <m:r>
                        <a:rPr lang="en-US" sz="2000" b="1" i="1" dirty="0" smtClean="0">
                          <a:solidFill>
                            <a:srgbClr val="4C3282"/>
                          </a:solidFill>
                          <a:latin typeface="Cambria Math" panose="02040503050406030204" pitchFamily="18" charset="0"/>
                        </a:rPr>
                        <m:t> + </m:t>
                      </m:r>
                      <m:r>
                        <a:rPr lang="en-US" sz="2000" b="1" i="1" dirty="0" smtClean="0">
                          <a:solidFill>
                            <a:srgbClr val="4C3282"/>
                          </a:solidFill>
                          <a:latin typeface="Cambria Math" panose="02040503050406030204" pitchFamily="18" charset="0"/>
                        </a:rPr>
                        <m:t>𝒎</m:t>
                      </m:r>
                      <m:r>
                        <a:rPr lang="en-US" sz="2000" b="1" i="1" dirty="0" smtClean="0">
                          <a:solidFill>
                            <a:srgbClr val="4C3282"/>
                          </a:solidFill>
                          <a:latin typeface="Cambria Math" panose="02040503050406030204" pitchFamily="18" charset="0"/>
                        </a:rPr>
                        <m:t>)</m:t>
                      </m:r>
                    </m:oMath>
                  </m:oMathPara>
                </a14:m>
                <a:endParaRPr lang="en-US" sz="2000" b="1" dirty="0">
                  <a:solidFill>
                    <a:srgbClr val="4C3282"/>
                  </a:solidFill>
                </a:endParaRPr>
              </a:p>
            </p:txBody>
          </p:sp>
        </mc:Choice>
        <mc:Fallback xmlns="">
          <p:sp>
            <p:nvSpPr>
              <p:cNvPr id="79" name="Rectangle 78">
                <a:extLst>
                  <a:ext uri="{FF2B5EF4-FFF2-40B4-BE49-F238E27FC236}">
                    <a16:creationId xmlns:a16="http://schemas.microsoft.com/office/drawing/2014/main" id="{AE1CF639-87FD-1B4D-87AD-CD74A8E8A2FC}"/>
                  </a:ext>
                </a:extLst>
              </p:cNvPr>
              <p:cNvSpPr>
                <a:spLocks noRot="1" noChangeAspect="1" noMove="1" noResize="1" noEditPoints="1" noAdjustHandles="1" noChangeArrowheads="1" noChangeShapeType="1" noTextEdit="1"/>
              </p:cNvSpPr>
              <p:nvPr/>
            </p:nvSpPr>
            <p:spPr>
              <a:xfrm>
                <a:off x="3068579" y="4599611"/>
                <a:ext cx="1933734" cy="400110"/>
              </a:xfrm>
              <a:prstGeom prst="rect">
                <a:avLst/>
              </a:prstGeom>
              <a:blipFill>
                <a:blip r:embed="rId7"/>
                <a:stretch>
                  <a:fillRect b="-151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1" name="Rectangle 80">
                <a:extLst>
                  <a:ext uri="{FF2B5EF4-FFF2-40B4-BE49-F238E27FC236}">
                    <a16:creationId xmlns:a16="http://schemas.microsoft.com/office/drawing/2014/main" id="{E17655FF-C187-6442-A62B-AFABD6C440F3}"/>
                  </a:ext>
                </a:extLst>
              </p:cNvPr>
              <p:cNvSpPr/>
              <p:nvPr/>
            </p:nvSpPr>
            <p:spPr>
              <a:xfrm>
                <a:off x="3618662" y="3970144"/>
                <a:ext cx="2034531" cy="400110"/>
              </a:xfrm>
              <a:prstGeom prst="rect">
                <a:avLst/>
              </a:prstGeom>
            </p:spPr>
            <p:txBody>
              <a:bodyPr wrap="none">
                <a:spAutoFit/>
              </a:bodyPr>
              <a:lstStyle/>
              <a:p>
                <a:pPr lvl="1"/>
                <a14:m>
                  <m:oMathPara xmlns:m="http://schemas.openxmlformats.org/officeDocument/2006/math">
                    <m:oMathParaPr>
                      <m:jc m:val="centerGroup"/>
                    </m:oMathParaPr>
                    <m:oMath xmlns:m="http://schemas.openxmlformats.org/officeDocument/2006/math">
                      <m:r>
                        <a:rPr lang="en-US" sz="2000" b="1" i="0" dirty="0" smtClean="0">
                          <a:solidFill>
                            <a:srgbClr val="4C3282"/>
                          </a:solidFill>
                          <a:latin typeface="Cambria Math" panose="02040503050406030204" pitchFamily="18" charset="0"/>
                        </a:rPr>
                        <m:t>𝚯</m:t>
                      </m:r>
                      <m:r>
                        <a:rPr lang="en-US" sz="2000" b="1" i="1" dirty="0" smtClean="0">
                          <a:solidFill>
                            <a:srgbClr val="4C3282"/>
                          </a:solidFill>
                          <a:latin typeface="Cambria Math" panose="02040503050406030204" pitchFamily="18" charset="0"/>
                        </a:rPr>
                        <m:t>( </m:t>
                      </m:r>
                      <m:r>
                        <a:rPr lang="en-US" sz="2000" b="1" i="0" dirty="0" smtClean="0">
                          <a:solidFill>
                            <a:srgbClr val="4C3282"/>
                          </a:solidFill>
                          <a:latin typeface="Cambria Math" panose="02040503050406030204" pitchFamily="18" charset="0"/>
                        </a:rPr>
                        <m:t>𝐝𝐞𝐠</m:t>
                      </m:r>
                      <m:r>
                        <a:rPr lang="en-US" sz="2000" b="1" i="1" dirty="0" smtClean="0">
                          <a:solidFill>
                            <a:srgbClr val="4C3282"/>
                          </a:solidFill>
                          <a:latin typeface="Cambria Math" panose="02040503050406030204" pitchFamily="18" charset="0"/>
                        </a:rPr>
                        <m:t>⁡(</m:t>
                      </m:r>
                      <m:r>
                        <a:rPr lang="en-US" sz="2000" b="1" i="1" dirty="0" smtClean="0">
                          <a:solidFill>
                            <a:srgbClr val="4C3282"/>
                          </a:solidFill>
                          <a:latin typeface="Cambria Math" panose="02040503050406030204" pitchFamily="18" charset="0"/>
                        </a:rPr>
                        <m:t>𝒖</m:t>
                      </m:r>
                      <m:r>
                        <a:rPr lang="en-US" sz="2000" b="1" i="1" dirty="0" smtClean="0">
                          <a:solidFill>
                            <a:srgbClr val="4C3282"/>
                          </a:solidFill>
                          <a:latin typeface="Cambria Math" panose="02040503050406030204" pitchFamily="18" charset="0"/>
                        </a:rPr>
                        <m:t>) )</m:t>
                      </m:r>
                    </m:oMath>
                  </m:oMathPara>
                </a14:m>
                <a:endParaRPr lang="en-US" sz="2000" b="1" dirty="0">
                  <a:solidFill>
                    <a:srgbClr val="4C3282"/>
                  </a:solidFill>
                </a:endParaRPr>
              </a:p>
            </p:txBody>
          </p:sp>
        </mc:Choice>
        <mc:Fallback xmlns="">
          <p:sp>
            <p:nvSpPr>
              <p:cNvPr id="81" name="Rectangle 80">
                <a:extLst>
                  <a:ext uri="{FF2B5EF4-FFF2-40B4-BE49-F238E27FC236}">
                    <a16:creationId xmlns:a16="http://schemas.microsoft.com/office/drawing/2014/main" id="{E17655FF-C187-6442-A62B-AFABD6C440F3}"/>
                  </a:ext>
                </a:extLst>
              </p:cNvPr>
              <p:cNvSpPr>
                <a:spLocks noRot="1" noChangeAspect="1" noMove="1" noResize="1" noEditPoints="1" noAdjustHandles="1" noChangeArrowheads="1" noChangeShapeType="1" noTextEdit="1"/>
              </p:cNvSpPr>
              <p:nvPr/>
            </p:nvSpPr>
            <p:spPr>
              <a:xfrm>
                <a:off x="3618662" y="3970144"/>
                <a:ext cx="2034531" cy="400110"/>
              </a:xfrm>
              <a:prstGeom prst="rect">
                <a:avLst/>
              </a:prstGeom>
              <a:blipFill>
                <a:blip r:embed="rId8"/>
                <a:stretch>
                  <a:fillRect b="-156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2" name="Rectangle 81">
                <a:extLst>
                  <a:ext uri="{FF2B5EF4-FFF2-40B4-BE49-F238E27FC236}">
                    <a16:creationId xmlns:a16="http://schemas.microsoft.com/office/drawing/2014/main" id="{7750DB73-481F-494C-AB85-39E3C304FB7E}"/>
                  </a:ext>
                </a:extLst>
              </p:cNvPr>
              <p:cNvSpPr/>
              <p:nvPr/>
            </p:nvSpPr>
            <p:spPr>
              <a:xfrm>
                <a:off x="2516190" y="5177448"/>
                <a:ext cx="1472070"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b="1" i="0" dirty="0" smtClean="0">
                          <a:solidFill>
                            <a:srgbClr val="4C3282"/>
                          </a:solidFill>
                          <a:latin typeface="Cambria Math" panose="02040503050406030204" pitchFamily="18" charset="0"/>
                        </a:rPr>
                        <m:t>𝚯</m:t>
                      </m:r>
                      <m:r>
                        <a:rPr lang="en-US" sz="2000" b="1" i="1" dirty="0" smtClean="0">
                          <a:solidFill>
                            <a:srgbClr val="4C3282"/>
                          </a:solidFill>
                          <a:latin typeface="Cambria Math" panose="02040503050406030204" pitchFamily="18" charset="0"/>
                        </a:rPr>
                        <m:t>(</m:t>
                      </m:r>
                      <m:r>
                        <a:rPr lang="en-US" sz="2000" b="1" i="1" dirty="0" smtClean="0">
                          <a:solidFill>
                            <a:srgbClr val="4C3282"/>
                          </a:solidFill>
                          <a:latin typeface="Cambria Math" panose="02040503050406030204" pitchFamily="18" charset="0"/>
                        </a:rPr>
                        <m:t>𝒏</m:t>
                      </m:r>
                      <m:r>
                        <a:rPr lang="en-US" sz="2000" b="1" i="1" dirty="0" smtClean="0">
                          <a:solidFill>
                            <a:srgbClr val="4C3282"/>
                          </a:solidFill>
                          <a:latin typeface="Cambria Math" panose="02040503050406030204" pitchFamily="18" charset="0"/>
                        </a:rPr>
                        <m:t> + </m:t>
                      </m:r>
                      <m:r>
                        <a:rPr lang="en-US" sz="2000" b="1" i="1" dirty="0" smtClean="0">
                          <a:solidFill>
                            <a:srgbClr val="4C3282"/>
                          </a:solidFill>
                          <a:latin typeface="Cambria Math" panose="02040503050406030204" pitchFamily="18" charset="0"/>
                        </a:rPr>
                        <m:t>𝒎</m:t>
                      </m:r>
                      <m:r>
                        <a:rPr lang="en-US" sz="2000" b="1" i="1" dirty="0" smtClean="0">
                          <a:solidFill>
                            <a:srgbClr val="4C3282"/>
                          </a:solidFill>
                          <a:latin typeface="Cambria Math" panose="02040503050406030204" pitchFamily="18" charset="0"/>
                        </a:rPr>
                        <m:t>)</m:t>
                      </m:r>
                    </m:oMath>
                  </m:oMathPara>
                </a14:m>
                <a:endParaRPr lang="en-US" sz="2000" b="1" dirty="0">
                  <a:solidFill>
                    <a:srgbClr val="4C3282"/>
                  </a:solidFill>
                </a:endParaRPr>
              </a:p>
            </p:txBody>
          </p:sp>
        </mc:Choice>
        <mc:Fallback xmlns="">
          <p:sp>
            <p:nvSpPr>
              <p:cNvPr id="82" name="Rectangle 81">
                <a:extLst>
                  <a:ext uri="{FF2B5EF4-FFF2-40B4-BE49-F238E27FC236}">
                    <a16:creationId xmlns:a16="http://schemas.microsoft.com/office/drawing/2014/main" id="{7750DB73-481F-494C-AB85-39E3C304FB7E}"/>
                  </a:ext>
                </a:extLst>
              </p:cNvPr>
              <p:cNvSpPr>
                <a:spLocks noRot="1" noChangeAspect="1" noMove="1" noResize="1" noEditPoints="1" noAdjustHandles="1" noChangeArrowheads="1" noChangeShapeType="1" noTextEdit="1"/>
              </p:cNvSpPr>
              <p:nvPr/>
            </p:nvSpPr>
            <p:spPr>
              <a:xfrm>
                <a:off x="2516190" y="5177448"/>
                <a:ext cx="1472070" cy="400110"/>
              </a:xfrm>
              <a:prstGeom prst="rect">
                <a:avLst/>
              </a:prstGeom>
              <a:blipFill>
                <a:blip r:embed="rId9"/>
                <a:stretch>
                  <a:fillRect b="-16129"/>
                </a:stretch>
              </a:blipFill>
            </p:spPr>
            <p:txBody>
              <a:bodyPr/>
              <a:lstStyle/>
              <a:p>
                <a:r>
                  <a:rPr lang="en-US">
                    <a:noFill/>
                  </a:rPr>
                  <a:t> </a:t>
                </a:r>
              </a:p>
            </p:txBody>
          </p:sp>
        </mc:Fallback>
      </mc:AlternateContent>
      <p:sp>
        <p:nvSpPr>
          <p:cNvPr id="3" name="TextBox 2">
            <a:extLst>
              <a:ext uri="{FF2B5EF4-FFF2-40B4-BE49-F238E27FC236}">
                <a16:creationId xmlns:a16="http://schemas.microsoft.com/office/drawing/2014/main" id="{6F515B7E-4EFB-E340-B598-2F611AD11F91}"/>
              </a:ext>
            </a:extLst>
          </p:cNvPr>
          <p:cNvSpPr txBox="1"/>
          <p:nvPr/>
        </p:nvSpPr>
        <p:spPr>
          <a:xfrm>
            <a:off x="8866904" y="3029757"/>
            <a:ext cx="1272271" cy="369332"/>
          </a:xfrm>
          <a:prstGeom prst="rect">
            <a:avLst/>
          </a:prstGeom>
          <a:noFill/>
        </p:spPr>
        <p:txBody>
          <a:bodyPr wrap="none" rtlCol="0">
            <a:spAutoFit/>
          </a:bodyPr>
          <a:lstStyle/>
          <a:p>
            <a:r>
              <a:rPr lang="en-US" u="sng" dirty="0">
                <a:solidFill>
                  <a:srgbClr val="4C3282"/>
                </a:solidFill>
                <a:latin typeface="Calibri" panose="020F0502020204030204" pitchFamily="34" charset="0"/>
                <a:cs typeface="Calibri" panose="020F0502020204030204" pitchFamily="34" charset="0"/>
              </a:rPr>
              <a:t>Linked Lists</a:t>
            </a:r>
          </a:p>
        </p:txBody>
      </p:sp>
      <p:graphicFrame>
        <p:nvGraphicFramePr>
          <p:cNvPr id="83" name="Table 82">
            <a:extLst>
              <a:ext uri="{FF2B5EF4-FFF2-40B4-BE49-F238E27FC236}">
                <a16:creationId xmlns:a16="http://schemas.microsoft.com/office/drawing/2014/main" id="{A443C6D9-5A07-A044-A51E-27F8CAA0D869}"/>
              </a:ext>
            </a:extLst>
          </p:cNvPr>
          <p:cNvGraphicFramePr>
            <a:graphicFrameLocks noGrp="1"/>
          </p:cNvGraphicFramePr>
          <p:nvPr>
            <p:extLst/>
          </p:nvPr>
        </p:nvGraphicFramePr>
        <p:xfrm>
          <a:off x="7235375" y="3458390"/>
          <a:ext cx="1188306" cy="2827692"/>
        </p:xfrm>
        <a:graphic>
          <a:graphicData uri="http://schemas.openxmlformats.org/drawingml/2006/table">
            <a:tbl>
              <a:tblPr firstRow="1" bandRow="1">
                <a:tableStyleId>{5C22544A-7EE6-4342-B048-85BDC9FD1C3A}</a:tableStyleId>
              </a:tblPr>
              <a:tblGrid>
                <a:gridCol w="369570">
                  <a:extLst>
                    <a:ext uri="{9D8B030D-6E8A-4147-A177-3AD203B41FA5}">
                      <a16:colId xmlns:a16="http://schemas.microsoft.com/office/drawing/2014/main" val="262660185"/>
                    </a:ext>
                  </a:extLst>
                </a:gridCol>
                <a:gridCol w="610456">
                  <a:extLst>
                    <a:ext uri="{9D8B030D-6E8A-4147-A177-3AD203B41FA5}">
                      <a16:colId xmlns:a16="http://schemas.microsoft.com/office/drawing/2014/main" val="2224427115"/>
                    </a:ext>
                  </a:extLst>
                </a:gridCol>
                <a:gridCol w="208280">
                  <a:extLst>
                    <a:ext uri="{9D8B030D-6E8A-4147-A177-3AD203B41FA5}">
                      <a16:colId xmlns:a16="http://schemas.microsoft.com/office/drawing/2014/main" val="2242316575"/>
                    </a:ext>
                  </a:extLst>
                </a:gridCol>
              </a:tblGrid>
              <a:tr h="706923">
                <a:tc>
                  <a:txBody>
                    <a:bodyPr/>
                    <a:lstStyle/>
                    <a:p>
                      <a:pPr algn="ctr"/>
                      <a:r>
                        <a:rPr lang="en-US" b="0" dirty="0">
                          <a:solidFill>
                            <a:srgbClr val="B6A479"/>
                          </a:solidFill>
                        </a:rPr>
                        <a:t>0</a:t>
                      </a:r>
                    </a:p>
                  </a:txBody>
                  <a:tcPr anchor="ctr">
                    <a:lnR w="12700" cap="flat" cmpd="sng" algn="ctr">
                      <a:solidFill>
                        <a:schemeClr val="tx1"/>
                      </a:solidFill>
                      <a:prstDash val="solid"/>
                      <a:round/>
                      <a:headEnd type="none" w="med" len="med"/>
                      <a:tailEnd type="none" w="med" len="med"/>
                    </a:lnR>
                    <a:noFill/>
                  </a:tcPr>
                </a:tc>
                <a:tc>
                  <a:txBody>
                    <a:bodyPr/>
                    <a:lstStyle/>
                    <a:p>
                      <a:pPr algn="ctr"/>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64757817"/>
                  </a:ext>
                </a:extLst>
              </a:tr>
              <a:tr h="706923">
                <a:tc>
                  <a:txBody>
                    <a:bodyPr/>
                    <a:lstStyle/>
                    <a:p>
                      <a:pPr algn="ctr"/>
                      <a:r>
                        <a:rPr lang="en-US" b="0" dirty="0">
                          <a:solidFill>
                            <a:srgbClr val="B6A479"/>
                          </a:solidFill>
                        </a:rPr>
                        <a:t>1</a:t>
                      </a:r>
                    </a:p>
                  </a:txBody>
                  <a:tcPr anchor="ctr">
                    <a:lnR w="12700" cap="flat" cmpd="sng" algn="ctr">
                      <a:solidFill>
                        <a:schemeClr val="tx1"/>
                      </a:solidFill>
                      <a:prstDash val="solid"/>
                      <a:round/>
                      <a:headEnd type="none" w="med" len="med"/>
                      <a:tailEnd type="none" w="med" len="med"/>
                    </a:lnR>
                    <a:noFill/>
                  </a:tcPr>
                </a:tc>
                <a:tc>
                  <a:txBody>
                    <a:bodyPr/>
                    <a:lstStyle/>
                    <a:p>
                      <a:pPr algn="ctr"/>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52199798"/>
                  </a:ext>
                </a:extLst>
              </a:tr>
              <a:tr h="706923">
                <a:tc>
                  <a:txBody>
                    <a:bodyPr/>
                    <a:lstStyle/>
                    <a:p>
                      <a:pPr algn="ctr"/>
                      <a:r>
                        <a:rPr lang="en-US" b="0" dirty="0">
                          <a:solidFill>
                            <a:srgbClr val="B6A479"/>
                          </a:solidFill>
                        </a:rPr>
                        <a:t>2</a:t>
                      </a:r>
                    </a:p>
                  </a:txBody>
                  <a:tcPr anchor="ctr">
                    <a:lnR w="12700" cap="flat" cmpd="sng" algn="ctr">
                      <a:solidFill>
                        <a:schemeClr val="tx1"/>
                      </a:solidFill>
                      <a:prstDash val="solid"/>
                      <a:round/>
                      <a:headEnd type="none" w="med" len="med"/>
                      <a:tailEnd type="none" w="med" len="med"/>
                    </a:lnR>
                    <a:noFill/>
                  </a:tcPr>
                </a:tc>
                <a:tc>
                  <a:txBody>
                    <a:bodyPr/>
                    <a:lstStyle/>
                    <a:p>
                      <a:pPr algn="ctr"/>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15469906"/>
                  </a:ext>
                </a:extLst>
              </a:tr>
              <a:tr h="706923">
                <a:tc>
                  <a:txBody>
                    <a:bodyPr/>
                    <a:lstStyle/>
                    <a:p>
                      <a:pPr algn="ctr"/>
                      <a:r>
                        <a:rPr lang="en-US" b="0" dirty="0">
                          <a:solidFill>
                            <a:srgbClr val="B6A479"/>
                          </a:solidFill>
                        </a:rPr>
                        <a:t>3</a:t>
                      </a:r>
                    </a:p>
                  </a:txBody>
                  <a:tcPr anchor="ctr">
                    <a:lnR w="12700" cap="flat" cmpd="sng" algn="ctr">
                      <a:solidFill>
                        <a:schemeClr val="tx1"/>
                      </a:solidFill>
                      <a:prstDash val="solid"/>
                      <a:round/>
                      <a:headEnd type="none" w="med" len="med"/>
                      <a:tailEnd type="none" w="med" len="med"/>
                    </a:lnR>
                    <a:noFill/>
                  </a:tcPr>
                </a:tc>
                <a:tc>
                  <a:txBody>
                    <a:bodyPr/>
                    <a:lstStyle/>
                    <a:p>
                      <a:pPr algn="ctr"/>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35046626"/>
                  </a:ext>
                </a:extLst>
              </a:tr>
            </a:tbl>
          </a:graphicData>
        </a:graphic>
      </p:graphicFrame>
      <p:grpSp>
        <p:nvGrpSpPr>
          <p:cNvPr id="84" name="Group 83">
            <a:extLst>
              <a:ext uri="{FF2B5EF4-FFF2-40B4-BE49-F238E27FC236}">
                <a16:creationId xmlns:a16="http://schemas.microsoft.com/office/drawing/2014/main" id="{8419DE7C-2163-F145-9594-6E4516BB0F74}"/>
              </a:ext>
            </a:extLst>
          </p:cNvPr>
          <p:cNvGrpSpPr/>
          <p:nvPr/>
        </p:nvGrpSpPr>
        <p:grpSpPr>
          <a:xfrm>
            <a:off x="6887457" y="3616417"/>
            <a:ext cx="417004" cy="417004"/>
            <a:chOff x="9831043" y="3675298"/>
            <a:chExt cx="417004" cy="417004"/>
          </a:xfrm>
        </p:grpSpPr>
        <p:sp>
          <p:nvSpPr>
            <p:cNvPr id="85" name="Oval 84">
              <a:extLst>
                <a:ext uri="{FF2B5EF4-FFF2-40B4-BE49-F238E27FC236}">
                  <a16:creationId xmlns:a16="http://schemas.microsoft.com/office/drawing/2014/main" id="{37CD1797-444F-4646-AD62-61A65785D3C3}"/>
                </a:ext>
              </a:extLst>
            </p:cNvPr>
            <p:cNvSpPr/>
            <p:nvPr/>
          </p:nvSpPr>
          <p:spPr>
            <a:xfrm>
              <a:off x="9831043" y="3675298"/>
              <a:ext cx="417004" cy="417004"/>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Box 85">
              <a:extLst>
                <a:ext uri="{FF2B5EF4-FFF2-40B4-BE49-F238E27FC236}">
                  <a16:creationId xmlns:a16="http://schemas.microsoft.com/office/drawing/2014/main" id="{D645A3E7-B07F-8D4D-897A-6F8E0F5C8285}"/>
                </a:ext>
              </a:extLst>
            </p:cNvPr>
            <p:cNvSpPr txBox="1"/>
            <p:nvPr/>
          </p:nvSpPr>
          <p:spPr>
            <a:xfrm>
              <a:off x="9873474" y="3699134"/>
              <a:ext cx="332142" cy="369332"/>
            </a:xfrm>
            <a:prstGeom prst="rect">
              <a:avLst/>
            </a:prstGeom>
            <a:noFill/>
          </p:spPr>
          <p:txBody>
            <a:bodyPr wrap="none" rtlCol="0">
              <a:spAutoFit/>
            </a:bodyPr>
            <a:lstStyle/>
            <a:p>
              <a:r>
                <a:rPr lang="en-US" dirty="0"/>
                <a:t>A</a:t>
              </a:r>
            </a:p>
          </p:txBody>
        </p:sp>
      </p:grpSp>
      <p:grpSp>
        <p:nvGrpSpPr>
          <p:cNvPr id="87" name="Group 86">
            <a:extLst>
              <a:ext uri="{FF2B5EF4-FFF2-40B4-BE49-F238E27FC236}">
                <a16:creationId xmlns:a16="http://schemas.microsoft.com/office/drawing/2014/main" id="{D251BC59-143A-934A-9B0D-75D1A6D0A62C}"/>
              </a:ext>
            </a:extLst>
          </p:cNvPr>
          <p:cNvGrpSpPr/>
          <p:nvPr/>
        </p:nvGrpSpPr>
        <p:grpSpPr>
          <a:xfrm>
            <a:off x="6887457" y="4335681"/>
            <a:ext cx="417004" cy="417004"/>
            <a:chOff x="9831043" y="3675298"/>
            <a:chExt cx="417004" cy="417004"/>
          </a:xfrm>
        </p:grpSpPr>
        <p:sp>
          <p:nvSpPr>
            <p:cNvPr id="88" name="Oval 87">
              <a:extLst>
                <a:ext uri="{FF2B5EF4-FFF2-40B4-BE49-F238E27FC236}">
                  <a16:creationId xmlns:a16="http://schemas.microsoft.com/office/drawing/2014/main" id="{ED66E587-614E-7446-B0B9-CBE31B02C35F}"/>
                </a:ext>
              </a:extLst>
            </p:cNvPr>
            <p:cNvSpPr/>
            <p:nvPr/>
          </p:nvSpPr>
          <p:spPr>
            <a:xfrm>
              <a:off x="9831043" y="3675298"/>
              <a:ext cx="417004" cy="417004"/>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405B7BF4-5A9D-9E4B-B89A-C03BB8B8CF99}"/>
                </a:ext>
              </a:extLst>
            </p:cNvPr>
            <p:cNvSpPr txBox="1"/>
            <p:nvPr/>
          </p:nvSpPr>
          <p:spPr>
            <a:xfrm>
              <a:off x="9873474" y="3699134"/>
              <a:ext cx="312906" cy="369332"/>
            </a:xfrm>
            <a:prstGeom prst="rect">
              <a:avLst/>
            </a:prstGeom>
            <a:noFill/>
          </p:spPr>
          <p:txBody>
            <a:bodyPr wrap="none" rtlCol="0">
              <a:spAutoFit/>
            </a:bodyPr>
            <a:lstStyle/>
            <a:p>
              <a:r>
                <a:rPr lang="en-US" dirty="0"/>
                <a:t>B</a:t>
              </a:r>
            </a:p>
          </p:txBody>
        </p:sp>
      </p:grpSp>
      <p:grpSp>
        <p:nvGrpSpPr>
          <p:cNvPr id="90" name="Group 89">
            <a:extLst>
              <a:ext uri="{FF2B5EF4-FFF2-40B4-BE49-F238E27FC236}">
                <a16:creationId xmlns:a16="http://schemas.microsoft.com/office/drawing/2014/main" id="{CACEF92D-6AB9-404F-A4F6-2136E7B529B6}"/>
              </a:ext>
            </a:extLst>
          </p:cNvPr>
          <p:cNvGrpSpPr/>
          <p:nvPr/>
        </p:nvGrpSpPr>
        <p:grpSpPr>
          <a:xfrm>
            <a:off x="6887457" y="5014625"/>
            <a:ext cx="417004" cy="417004"/>
            <a:chOff x="9831043" y="3675298"/>
            <a:chExt cx="417004" cy="417004"/>
          </a:xfrm>
        </p:grpSpPr>
        <p:sp>
          <p:nvSpPr>
            <p:cNvPr id="91" name="Oval 90">
              <a:extLst>
                <a:ext uri="{FF2B5EF4-FFF2-40B4-BE49-F238E27FC236}">
                  <a16:creationId xmlns:a16="http://schemas.microsoft.com/office/drawing/2014/main" id="{745E60E0-F175-114F-85BE-AC40A83A0599}"/>
                </a:ext>
              </a:extLst>
            </p:cNvPr>
            <p:cNvSpPr/>
            <p:nvPr/>
          </p:nvSpPr>
          <p:spPr>
            <a:xfrm>
              <a:off x="9831043" y="3675298"/>
              <a:ext cx="417004" cy="417004"/>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9FCBA59F-853F-3D49-A921-742C352C8E7C}"/>
                </a:ext>
              </a:extLst>
            </p:cNvPr>
            <p:cNvSpPr txBox="1"/>
            <p:nvPr/>
          </p:nvSpPr>
          <p:spPr>
            <a:xfrm>
              <a:off x="9873474" y="3699134"/>
              <a:ext cx="332142" cy="369332"/>
            </a:xfrm>
            <a:prstGeom prst="rect">
              <a:avLst/>
            </a:prstGeom>
            <a:noFill/>
          </p:spPr>
          <p:txBody>
            <a:bodyPr wrap="none" rtlCol="0">
              <a:spAutoFit/>
            </a:bodyPr>
            <a:lstStyle/>
            <a:p>
              <a:r>
                <a:rPr lang="en-US" dirty="0"/>
                <a:t>C</a:t>
              </a:r>
            </a:p>
          </p:txBody>
        </p:sp>
      </p:grpSp>
      <p:grpSp>
        <p:nvGrpSpPr>
          <p:cNvPr id="93" name="Group 92">
            <a:extLst>
              <a:ext uri="{FF2B5EF4-FFF2-40B4-BE49-F238E27FC236}">
                <a16:creationId xmlns:a16="http://schemas.microsoft.com/office/drawing/2014/main" id="{5FF562BC-6189-B146-9EEB-AACED8A44265}"/>
              </a:ext>
            </a:extLst>
          </p:cNvPr>
          <p:cNvGrpSpPr/>
          <p:nvPr/>
        </p:nvGrpSpPr>
        <p:grpSpPr>
          <a:xfrm>
            <a:off x="6887457" y="5733889"/>
            <a:ext cx="417004" cy="417004"/>
            <a:chOff x="9831043" y="3675298"/>
            <a:chExt cx="417004" cy="417004"/>
          </a:xfrm>
        </p:grpSpPr>
        <p:sp>
          <p:nvSpPr>
            <p:cNvPr id="94" name="Oval 93">
              <a:extLst>
                <a:ext uri="{FF2B5EF4-FFF2-40B4-BE49-F238E27FC236}">
                  <a16:creationId xmlns:a16="http://schemas.microsoft.com/office/drawing/2014/main" id="{9F7636C6-BF51-EF40-91E7-83552B3AA5AB}"/>
                </a:ext>
              </a:extLst>
            </p:cNvPr>
            <p:cNvSpPr/>
            <p:nvPr/>
          </p:nvSpPr>
          <p:spPr>
            <a:xfrm>
              <a:off x="9831043" y="3675298"/>
              <a:ext cx="417004" cy="417004"/>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F7027F1A-8344-4D4E-832B-390ED35BB1C1}"/>
                </a:ext>
              </a:extLst>
            </p:cNvPr>
            <p:cNvSpPr txBox="1"/>
            <p:nvPr/>
          </p:nvSpPr>
          <p:spPr>
            <a:xfrm>
              <a:off x="9873474" y="3699134"/>
              <a:ext cx="343364" cy="369332"/>
            </a:xfrm>
            <a:prstGeom prst="rect">
              <a:avLst/>
            </a:prstGeom>
            <a:noFill/>
          </p:spPr>
          <p:txBody>
            <a:bodyPr wrap="none" rtlCol="0">
              <a:spAutoFit/>
            </a:bodyPr>
            <a:lstStyle/>
            <a:p>
              <a:r>
                <a:rPr lang="en-US" dirty="0"/>
                <a:t>D</a:t>
              </a:r>
            </a:p>
          </p:txBody>
        </p:sp>
      </p:grpSp>
      <p:cxnSp>
        <p:nvCxnSpPr>
          <p:cNvPr id="96" name="Straight Arrow Connector 95">
            <a:extLst>
              <a:ext uri="{FF2B5EF4-FFF2-40B4-BE49-F238E27FC236}">
                <a16:creationId xmlns:a16="http://schemas.microsoft.com/office/drawing/2014/main" id="{283A8D50-AE2D-CA4A-A04E-A4861BECF5A5}"/>
              </a:ext>
            </a:extLst>
          </p:cNvPr>
          <p:cNvCxnSpPr>
            <a:cxnSpLocks/>
          </p:cNvCxnSpPr>
          <p:nvPr/>
        </p:nvCxnSpPr>
        <p:spPr>
          <a:xfrm>
            <a:off x="8271800" y="3816880"/>
            <a:ext cx="726653" cy="0"/>
          </a:xfrm>
          <a:prstGeom prst="straightConnector1">
            <a:avLst/>
          </a:prstGeom>
          <a:ln w="28575">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97" name="Straight Arrow Connector 96">
            <a:extLst>
              <a:ext uri="{FF2B5EF4-FFF2-40B4-BE49-F238E27FC236}">
                <a16:creationId xmlns:a16="http://schemas.microsoft.com/office/drawing/2014/main" id="{95D3ECAA-3369-9049-89DB-CC6B17BE3D19}"/>
              </a:ext>
            </a:extLst>
          </p:cNvPr>
          <p:cNvCxnSpPr/>
          <p:nvPr/>
        </p:nvCxnSpPr>
        <p:spPr>
          <a:xfrm>
            <a:off x="8271799" y="5237027"/>
            <a:ext cx="726653" cy="0"/>
          </a:xfrm>
          <a:prstGeom prst="straightConnector1">
            <a:avLst/>
          </a:prstGeom>
          <a:ln w="28575">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a:extLst>
              <a:ext uri="{FF2B5EF4-FFF2-40B4-BE49-F238E27FC236}">
                <a16:creationId xmlns:a16="http://schemas.microsoft.com/office/drawing/2014/main" id="{640131EC-FE6B-5E4F-9960-FFCDBAE09B08}"/>
              </a:ext>
            </a:extLst>
          </p:cNvPr>
          <p:cNvCxnSpPr/>
          <p:nvPr/>
        </p:nvCxnSpPr>
        <p:spPr>
          <a:xfrm>
            <a:off x="8271798" y="5926845"/>
            <a:ext cx="726653" cy="0"/>
          </a:xfrm>
          <a:prstGeom prst="straightConnector1">
            <a:avLst/>
          </a:prstGeom>
          <a:ln w="28575">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99" name="Group 98">
            <a:extLst>
              <a:ext uri="{FF2B5EF4-FFF2-40B4-BE49-F238E27FC236}">
                <a16:creationId xmlns:a16="http://schemas.microsoft.com/office/drawing/2014/main" id="{9E6539A7-7EDA-7B4F-A84A-4CCD33455764}"/>
              </a:ext>
            </a:extLst>
          </p:cNvPr>
          <p:cNvGrpSpPr/>
          <p:nvPr/>
        </p:nvGrpSpPr>
        <p:grpSpPr>
          <a:xfrm>
            <a:off x="9122164" y="5777779"/>
            <a:ext cx="417004" cy="417004"/>
            <a:chOff x="9831043" y="3675298"/>
            <a:chExt cx="417004" cy="417004"/>
          </a:xfrm>
        </p:grpSpPr>
        <p:sp>
          <p:nvSpPr>
            <p:cNvPr id="100" name="Oval 99">
              <a:extLst>
                <a:ext uri="{FF2B5EF4-FFF2-40B4-BE49-F238E27FC236}">
                  <a16:creationId xmlns:a16="http://schemas.microsoft.com/office/drawing/2014/main" id="{3C4EFBFE-1E7B-D049-B644-8984EE750103}"/>
                </a:ext>
              </a:extLst>
            </p:cNvPr>
            <p:cNvSpPr/>
            <p:nvPr/>
          </p:nvSpPr>
          <p:spPr>
            <a:xfrm>
              <a:off x="9831043" y="3675298"/>
              <a:ext cx="417004" cy="417004"/>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a:extLst>
                <a:ext uri="{FF2B5EF4-FFF2-40B4-BE49-F238E27FC236}">
                  <a16:creationId xmlns:a16="http://schemas.microsoft.com/office/drawing/2014/main" id="{3A92A1AA-09EF-2B49-B236-891F198A5336}"/>
                </a:ext>
              </a:extLst>
            </p:cNvPr>
            <p:cNvSpPr txBox="1"/>
            <p:nvPr/>
          </p:nvSpPr>
          <p:spPr>
            <a:xfrm>
              <a:off x="9873474" y="3699134"/>
              <a:ext cx="324128" cy="36933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A</a:t>
              </a:r>
            </a:p>
          </p:txBody>
        </p:sp>
      </p:grpSp>
      <p:grpSp>
        <p:nvGrpSpPr>
          <p:cNvPr id="102" name="Group 101">
            <a:extLst>
              <a:ext uri="{FF2B5EF4-FFF2-40B4-BE49-F238E27FC236}">
                <a16:creationId xmlns:a16="http://schemas.microsoft.com/office/drawing/2014/main" id="{BAF76098-9C0F-0A48-90C3-9B8A95C11DF0}"/>
              </a:ext>
            </a:extLst>
          </p:cNvPr>
          <p:cNvGrpSpPr/>
          <p:nvPr/>
        </p:nvGrpSpPr>
        <p:grpSpPr>
          <a:xfrm>
            <a:off x="9052693" y="3477095"/>
            <a:ext cx="2089822" cy="668441"/>
            <a:chOff x="1097280" y="6023567"/>
            <a:chExt cx="2089822" cy="668441"/>
          </a:xfrm>
        </p:grpSpPr>
        <p:grpSp>
          <p:nvGrpSpPr>
            <p:cNvPr id="103" name="Group 102">
              <a:extLst>
                <a:ext uri="{FF2B5EF4-FFF2-40B4-BE49-F238E27FC236}">
                  <a16:creationId xmlns:a16="http://schemas.microsoft.com/office/drawing/2014/main" id="{9F8D3EA8-40D0-6440-AFE2-56FFE0B47FBD}"/>
                </a:ext>
              </a:extLst>
            </p:cNvPr>
            <p:cNvGrpSpPr/>
            <p:nvPr/>
          </p:nvGrpSpPr>
          <p:grpSpPr>
            <a:xfrm>
              <a:off x="1158475" y="6170477"/>
              <a:ext cx="417004" cy="417004"/>
              <a:chOff x="9831043" y="3675298"/>
              <a:chExt cx="417004" cy="417004"/>
            </a:xfrm>
          </p:grpSpPr>
          <p:sp>
            <p:nvSpPr>
              <p:cNvPr id="115" name="Oval 114">
                <a:extLst>
                  <a:ext uri="{FF2B5EF4-FFF2-40B4-BE49-F238E27FC236}">
                    <a16:creationId xmlns:a16="http://schemas.microsoft.com/office/drawing/2014/main" id="{1A52E4E1-F0FB-B344-A973-2E2CFAF46632}"/>
                  </a:ext>
                </a:extLst>
              </p:cNvPr>
              <p:cNvSpPr/>
              <p:nvPr/>
            </p:nvSpPr>
            <p:spPr>
              <a:xfrm>
                <a:off x="9831043" y="3675298"/>
                <a:ext cx="417004" cy="417004"/>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E63AC124-ADDB-7B44-81EC-380E626D753B}"/>
                  </a:ext>
                </a:extLst>
              </p:cNvPr>
              <p:cNvSpPr txBox="1"/>
              <p:nvPr/>
            </p:nvSpPr>
            <p:spPr>
              <a:xfrm>
                <a:off x="9912663" y="3699134"/>
                <a:ext cx="312906" cy="36933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B</a:t>
                </a:r>
              </a:p>
            </p:txBody>
          </p:sp>
        </p:grpSp>
        <p:grpSp>
          <p:nvGrpSpPr>
            <p:cNvPr id="104" name="Group 103">
              <a:extLst>
                <a:ext uri="{FF2B5EF4-FFF2-40B4-BE49-F238E27FC236}">
                  <a16:creationId xmlns:a16="http://schemas.microsoft.com/office/drawing/2014/main" id="{D32E65B5-6935-5D4D-AF62-FE36ADC19A78}"/>
                </a:ext>
              </a:extLst>
            </p:cNvPr>
            <p:cNvGrpSpPr/>
            <p:nvPr/>
          </p:nvGrpSpPr>
          <p:grpSpPr>
            <a:xfrm>
              <a:off x="2512237" y="6170846"/>
              <a:ext cx="417004" cy="417004"/>
              <a:chOff x="9831043" y="3675298"/>
              <a:chExt cx="417004" cy="417004"/>
            </a:xfrm>
          </p:grpSpPr>
          <p:sp>
            <p:nvSpPr>
              <p:cNvPr id="113" name="Oval 112">
                <a:extLst>
                  <a:ext uri="{FF2B5EF4-FFF2-40B4-BE49-F238E27FC236}">
                    <a16:creationId xmlns:a16="http://schemas.microsoft.com/office/drawing/2014/main" id="{D5D09C9A-6370-1A48-9A28-203A2C475CA7}"/>
                  </a:ext>
                </a:extLst>
              </p:cNvPr>
              <p:cNvSpPr/>
              <p:nvPr/>
            </p:nvSpPr>
            <p:spPr>
              <a:xfrm>
                <a:off x="9831043" y="3675298"/>
                <a:ext cx="417004" cy="417004"/>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TextBox 113">
                <a:extLst>
                  <a:ext uri="{FF2B5EF4-FFF2-40B4-BE49-F238E27FC236}">
                    <a16:creationId xmlns:a16="http://schemas.microsoft.com/office/drawing/2014/main" id="{437483DF-5DE0-6C49-BA4B-8F5B7D16F123}"/>
                  </a:ext>
                </a:extLst>
              </p:cNvPr>
              <p:cNvSpPr txBox="1"/>
              <p:nvPr/>
            </p:nvSpPr>
            <p:spPr>
              <a:xfrm>
                <a:off x="9873474" y="3699134"/>
                <a:ext cx="308098" cy="36933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C</a:t>
                </a:r>
              </a:p>
            </p:txBody>
          </p:sp>
        </p:grpSp>
        <p:grpSp>
          <p:nvGrpSpPr>
            <p:cNvPr id="105" name="Group 104">
              <a:extLst>
                <a:ext uri="{FF2B5EF4-FFF2-40B4-BE49-F238E27FC236}">
                  <a16:creationId xmlns:a16="http://schemas.microsoft.com/office/drawing/2014/main" id="{EF72F71A-7E32-C041-9DAE-1DBC7E449F1E}"/>
                </a:ext>
              </a:extLst>
            </p:cNvPr>
            <p:cNvGrpSpPr/>
            <p:nvPr/>
          </p:nvGrpSpPr>
          <p:grpSpPr>
            <a:xfrm>
              <a:off x="1097280" y="6023567"/>
              <a:ext cx="724251" cy="668441"/>
              <a:chOff x="1097280" y="6019742"/>
              <a:chExt cx="724251" cy="668441"/>
            </a:xfrm>
          </p:grpSpPr>
          <p:sp>
            <p:nvSpPr>
              <p:cNvPr id="111" name="Rectangle 110">
                <a:extLst>
                  <a:ext uri="{FF2B5EF4-FFF2-40B4-BE49-F238E27FC236}">
                    <a16:creationId xmlns:a16="http://schemas.microsoft.com/office/drawing/2014/main" id="{49938666-EAD7-9448-A97C-BE77FF55EFB3}"/>
                  </a:ext>
                </a:extLst>
              </p:cNvPr>
              <p:cNvSpPr/>
              <p:nvPr/>
            </p:nvSpPr>
            <p:spPr>
              <a:xfrm>
                <a:off x="1097280" y="6019742"/>
                <a:ext cx="724251" cy="66844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2" name="Straight Connector 111">
                <a:extLst>
                  <a:ext uri="{FF2B5EF4-FFF2-40B4-BE49-F238E27FC236}">
                    <a16:creationId xmlns:a16="http://schemas.microsoft.com/office/drawing/2014/main" id="{1742A6D5-E40E-084E-91C9-D1A7F8A5BC5B}"/>
                  </a:ext>
                </a:extLst>
              </p:cNvPr>
              <p:cNvCxnSpPr/>
              <p:nvPr/>
            </p:nvCxnSpPr>
            <p:spPr>
              <a:xfrm>
                <a:off x="1619794" y="6019742"/>
                <a:ext cx="0" cy="66844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06" name="Straight Arrow Connector 105">
              <a:extLst>
                <a:ext uri="{FF2B5EF4-FFF2-40B4-BE49-F238E27FC236}">
                  <a16:creationId xmlns:a16="http://schemas.microsoft.com/office/drawing/2014/main" id="{5F0639C2-235E-4745-8E31-4C5C109FA621}"/>
                </a:ext>
              </a:extLst>
            </p:cNvPr>
            <p:cNvCxnSpPr/>
            <p:nvPr/>
          </p:nvCxnSpPr>
          <p:spPr>
            <a:xfrm>
              <a:off x="1743153" y="6357787"/>
              <a:ext cx="726653" cy="0"/>
            </a:xfrm>
            <a:prstGeom prst="straightConnector1">
              <a:avLst/>
            </a:prstGeom>
            <a:ln w="28575">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107" name="Group 106">
              <a:extLst>
                <a:ext uri="{FF2B5EF4-FFF2-40B4-BE49-F238E27FC236}">
                  <a16:creationId xmlns:a16="http://schemas.microsoft.com/office/drawing/2014/main" id="{D38FBCF3-FACB-994B-B220-75F047DDE769}"/>
                </a:ext>
              </a:extLst>
            </p:cNvPr>
            <p:cNvGrpSpPr/>
            <p:nvPr/>
          </p:nvGrpSpPr>
          <p:grpSpPr>
            <a:xfrm>
              <a:off x="2462851" y="6023567"/>
              <a:ext cx="724251" cy="668441"/>
              <a:chOff x="1097280" y="6019742"/>
              <a:chExt cx="724251" cy="668441"/>
            </a:xfrm>
          </p:grpSpPr>
          <p:sp>
            <p:nvSpPr>
              <p:cNvPr id="109" name="Rectangle 108">
                <a:extLst>
                  <a:ext uri="{FF2B5EF4-FFF2-40B4-BE49-F238E27FC236}">
                    <a16:creationId xmlns:a16="http://schemas.microsoft.com/office/drawing/2014/main" id="{D9F19192-C94A-5641-920B-81A13B5AD081}"/>
                  </a:ext>
                </a:extLst>
              </p:cNvPr>
              <p:cNvSpPr/>
              <p:nvPr/>
            </p:nvSpPr>
            <p:spPr>
              <a:xfrm>
                <a:off x="1097280" y="6019742"/>
                <a:ext cx="724251" cy="66844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0" name="Straight Connector 109">
                <a:extLst>
                  <a:ext uri="{FF2B5EF4-FFF2-40B4-BE49-F238E27FC236}">
                    <a16:creationId xmlns:a16="http://schemas.microsoft.com/office/drawing/2014/main" id="{79273430-CB59-C640-A706-4AF9AB1A4E28}"/>
                  </a:ext>
                </a:extLst>
              </p:cNvPr>
              <p:cNvCxnSpPr/>
              <p:nvPr/>
            </p:nvCxnSpPr>
            <p:spPr>
              <a:xfrm>
                <a:off x="1619794" y="6019742"/>
                <a:ext cx="0" cy="66844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08" name="Straight Connector 107">
              <a:extLst>
                <a:ext uri="{FF2B5EF4-FFF2-40B4-BE49-F238E27FC236}">
                  <a16:creationId xmlns:a16="http://schemas.microsoft.com/office/drawing/2014/main" id="{4BFAF49A-2547-9342-B5AA-8EA719455870}"/>
                </a:ext>
              </a:extLst>
            </p:cNvPr>
            <p:cNvCxnSpPr/>
            <p:nvPr/>
          </p:nvCxnSpPr>
          <p:spPr>
            <a:xfrm flipV="1">
              <a:off x="2985365" y="6049019"/>
              <a:ext cx="191624" cy="632543"/>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grpSp>
      <p:grpSp>
        <p:nvGrpSpPr>
          <p:cNvPr id="117" name="Group 116">
            <a:extLst>
              <a:ext uri="{FF2B5EF4-FFF2-40B4-BE49-F238E27FC236}">
                <a16:creationId xmlns:a16="http://schemas.microsoft.com/office/drawing/2014/main" id="{DD04361B-9D57-524E-A899-073F16CEF076}"/>
              </a:ext>
            </a:extLst>
          </p:cNvPr>
          <p:cNvGrpSpPr/>
          <p:nvPr/>
        </p:nvGrpSpPr>
        <p:grpSpPr>
          <a:xfrm>
            <a:off x="9060969" y="4869616"/>
            <a:ext cx="2089822" cy="668441"/>
            <a:chOff x="1097280" y="6023567"/>
            <a:chExt cx="2089822" cy="668441"/>
          </a:xfrm>
        </p:grpSpPr>
        <p:grpSp>
          <p:nvGrpSpPr>
            <p:cNvPr id="118" name="Group 117">
              <a:extLst>
                <a:ext uri="{FF2B5EF4-FFF2-40B4-BE49-F238E27FC236}">
                  <a16:creationId xmlns:a16="http://schemas.microsoft.com/office/drawing/2014/main" id="{98E7E91D-06D8-234F-83BB-B859771C6DBB}"/>
                </a:ext>
              </a:extLst>
            </p:cNvPr>
            <p:cNvGrpSpPr/>
            <p:nvPr/>
          </p:nvGrpSpPr>
          <p:grpSpPr>
            <a:xfrm>
              <a:off x="1158475" y="6170477"/>
              <a:ext cx="417004" cy="417004"/>
              <a:chOff x="9831043" y="3675298"/>
              <a:chExt cx="417004" cy="417004"/>
            </a:xfrm>
          </p:grpSpPr>
          <p:sp>
            <p:nvSpPr>
              <p:cNvPr id="128" name="Oval 127">
                <a:extLst>
                  <a:ext uri="{FF2B5EF4-FFF2-40B4-BE49-F238E27FC236}">
                    <a16:creationId xmlns:a16="http://schemas.microsoft.com/office/drawing/2014/main" id="{F63B9331-D58F-3F43-BF51-5996FC0339F2}"/>
                  </a:ext>
                </a:extLst>
              </p:cNvPr>
              <p:cNvSpPr/>
              <p:nvPr/>
            </p:nvSpPr>
            <p:spPr>
              <a:xfrm>
                <a:off x="9831043" y="3675298"/>
                <a:ext cx="417004" cy="417004"/>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TextBox 128">
                <a:extLst>
                  <a:ext uri="{FF2B5EF4-FFF2-40B4-BE49-F238E27FC236}">
                    <a16:creationId xmlns:a16="http://schemas.microsoft.com/office/drawing/2014/main" id="{159FECC2-CEA1-BA42-AF0E-069A3B807AB0}"/>
                  </a:ext>
                </a:extLst>
              </p:cNvPr>
              <p:cNvSpPr txBox="1"/>
              <p:nvPr/>
            </p:nvSpPr>
            <p:spPr>
              <a:xfrm>
                <a:off x="9912663" y="3699134"/>
                <a:ext cx="312906" cy="36933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B</a:t>
                </a:r>
              </a:p>
            </p:txBody>
          </p:sp>
        </p:grpSp>
        <p:sp>
          <p:nvSpPr>
            <p:cNvPr id="119" name="Oval 118">
              <a:extLst>
                <a:ext uri="{FF2B5EF4-FFF2-40B4-BE49-F238E27FC236}">
                  <a16:creationId xmlns:a16="http://schemas.microsoft.com/office/drawing/2014/main" id="{66EA77A6-3D9D-8C49-9960-C774F4879AC3}"/>
                </a:ext>
              </a:extLst>
            </p:cNvPr>
            <p:cNvSpPr/>
            <p:nvPr/>
          </p:nvSpPr>
          <p:spPr>
            <a:xfrm>
              <a:off x="2512237" y="6170846"/>
              <a:ext cx="417004" cy="417004"/>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0" name="Group 119">
              <a:extLst>
                <a:ext uri="{FF2B5EF4-FFF2-40B4-BE49-F238E27FC236}">
                  <a16:creationId xmlns:a16="http://schemas.microsoft.com/office/drawing/2014/main" id="{A570986B-BD04-6A4F-BEB5-9A9D968BE134}"/>
                </a:ext>
              </a:extLst>
            </p:cNvPr>
            <p:cNvGrpSpPr/>
            <p:nvPr/>
          </p:nvGrpSpPr>
          <p:grpSpPr>
            <a:xfrm>
              <a:off x="1097280" y="6023567"/>
              <a:ext cx="724251" cy="668441"/>
              <a:chOff x="1097280" y="6019742"/>
              <a:chExt cx="724251" cy="668441"/>
            </a:xfrm>
          </p:grpSpPr>
          <p:sp>
            <p:nvSpPr>
              <p:cNvPr id="126" name="Rectangle 125">
                <a:extLst>
                  <a:ext uri="{FF2B5EF4-FFF2-40B4-BE49-F238E27FC236}">
                    <a16:creationId xmlns:a16="http://schemas.microsoft.com/office/drawing/2014/main" id="{915022BD-E3DA-7549-BB6E-7C761BE3A2CE}"/>
                  </a:ext>
                </a:extLst>
              </p:cNvPr>
              <p:cNvSpPr/>
              <p:nvPr/>
            </p:nvSpPr>
            <p:spPr>
              <a:xfrm>
                <a:off x="1097280" y="6019742"/>
                <a:ext cx="724251" cy="66844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7" name="Straight Connector 126">
                <a:extLst>
                  <a:ext uri="{FF2B5EF4-FFF2-40B4-BE49-F238E27FC236}">
                    <a16:creationId xmlns:a16="http://schemas.microsoft.com/office/drawing/2014/main" id="{7D3AAEDC-25CF-9D42-84F3-D5DEC4920B72}"/>
                  </a:ext>
                </a:extLst>
              </p:cNvPr>
              <p:cNvCxnSpPr/>
              <p:nvPr/>
            </p:nvCxnSpPr>
            <p:spPr>
              <a:xfrm>
                <a:off x="1619794" y="6019742"/>
                <a:ext cx="0" cy="66844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21" name="Straight Arrow Connector 120">
              <a:extLst>
                <a:ext uri="{FF2B5EF4-FFF2-40B4-BE49-F238E27FC236}">
                  <a16:creationId xmlns:a16="http://schemas.microsoft.com/office/drawing/2014/main" id="{2CF32445-0D21-CD43-BD1F-9837A7D845BE}"/>
                </a:ext>
              </a:extLst>
            </p:cNvPr>
            <p:cNvCxnSpPr/>
            <p:nvPr/>
          </p:nvCxnSpPr>
          <p:spPr>
            <a:xfrm>
              <a:off x="1743153" y="6357787"/>
              <a:ext cx="726653" cy="0"/>
            </a:xfrm>
            <a:prstGeom prst="straightConnector1">
              <a:avLst/>
            </a:prstGeom>
            <a:ln w="28575">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122" name="Group 121">
              <a:extLst>
                <a:ext uri="{FF2B5EF4-FFF2-40B4-BE49-F238E27FC236}">
                  <a16:creationId xmlns:a16="http://schemas.microsoft.com/office/drawing/2014/main" id="{D79244AC-45B0-E04D-8E00-C01D53963082}"/>
                </a:ext>
              </a:extLst>
            </p:cNvPr>
            <p:cNvGrpSpPr/>
            <p:nvPr/>
          </p:nvGrpSpPr>
          <p:grpSpPr>
            <a:xfrm>
              <a:off x="2462851" y="6023567"/>
              <a:ext cx="724251" cy="668441"/>
              <a:chOff x="1097280" y="6019742"/>
              <a:chExt cx="724251" cy="668441"/>
            </a:xfrm>
          </p:grpSpPr>
          <p:sp>
            <p:nvSpPr>
              <p:cNvPr id="124" name="Rectangle 123">
                <a:extLst>
                  <a:ext uri="{FF2B5EF4-FFF2-40B4-BE49-F238E27FC236}">
                    <a16:creationId xmlns:a16="http://schemas.microsoft.com/office/drawing/2014/main" id="{98C11429-97AC-C341-B79A-708292C890E8}"/>
                  </a:ext>
                </a:extLst>
              </p:cNvPr>
              <p:cNvSpPr/>
              <p:nvPr/>
            </p:nvSpPr>
            <p:spPr>
              <a:xfrm>
                <a:off x="1097280" y="6019742"/>
                <a:ext cx="724251" cy="66844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5" name="Straight Connector 124">
                <a:extLst>
                  <a:ext uri="{FF2B5EF4-FFF2-40B4-BE49-F238E27FC236}">
                    <a16:creationId xmlns:a16="http://schemas.microsoft.com/office/drawing/2014/main" id="{1B8C0D79-B364-0D43-A6E8-9D5F13346FF8}"/>
                  </a:ext>
                </a:extLst>
              </p:cNvPr>
              <p:cNvCxnSpPr/>
              <p:nvPr/>
            </p:nvCxnSpPr>
            <p:spPr>
              <a:xfrm>
                <a:off x="1619794" y="6019742"/>
                <a:ext cx="0" cy="66844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23" name="Straight Connector 122">
              <a:extLst>
                <a:ext uri="{FF2B5EF4-FFF2-40B4-BE49-F238E27FC236}">
                  <a16:creationId xmlns:a16="http://schemas.microsoft.com/office/drawing/2014/main" id="{B50613D5-4DE9-914D-902F-086F7C68FEE3}"/>
                </a:ext>
              </a:extLst>
            </p:cNvPr>
            <p:cNvCxnSpPr/>
            <p:nvPr/>
          </p:nvCxnSpPr>
          <p:spPr>
            <a:xfrm flipV="1">
              <a:off x="2985365" y="6049019"/>
              <a:ext cx="191624" cy="632543"/>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grpSp>
      <p:sp>
        <p:nvSpPr>
          <p:cNvPr id="130" name="TextBox 129">
            <a:extLst>
              <a:ext uri="{FF2B5EF4-FFF2-40B4-BE49-F238E27FC236}">
                <a16:creationId xmlns:a16="http://schemas.microsoft.com/office/drawing/2014/main" id="{6D73229D-9FE2-BE40-95BD-F553B840ADEE}"/>
              </a:ext>
            </a:extLst>
          </p:cNvPr>
          <p:cNvSpPr txBox="1"/>
          <p:nvPr/>
        </p:nvSpPr>
        <p:spPr>
          <a:xfrm>
            <a:off x="10537216" y="5056184"/>
            <a:ext cx="327334" cy="36933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D</a:t>
            </a:r>
          </a:p>
        </p:txBody>
      </p:sp>
      <p:grpSp>
        <p:nvGrpSpPr>
          <p:cNvPr id="131" name="Group 130">
            <a:extLst>
              <a:ext uri="{FF2B5EF4-FFF2-40B4-BE49-F238E27FC236}">
                <a16:creationId xmlns:a16="http://schemas.microsoft.com/office/drawing/2014/main" id="{65E0497D-C4A3-084A-8921-F9291554D841}"/>
              </a:ext>
            </a:extLst>
          </p:cNvPr>
          <p:cNvGrpSpPr/>
          <p:nvPr/>
        </p:nvGrpSpPr>
        <p:grpSpPr>
          <a:xfrm>
            <a:off x="9060969" y="5641990"/>
            <a:ext cx="724251" cy="668441"/>
            <a:chOff x="1097280" y="6019742"/>
            <a:chExt cx="724251" cy="668441"/>
          </a:xfrm>
        </p:grpSpPr>
        <p:sp>
          <p:nvSpPr>
            <p:cNvPr id="132" name="Rectangle 131">
              <a:extLst>
                <a:ext uri="{FF2B5EF4-FFF2-40B4-BE49-F238E27FC236}">
                  <a16:creationId xmlns:a16="http://schemas.microsoft.com/office/drawing/2014/main" id="{1F5CB8A3-41AE-AD40-8CE6-7D3DB19AD79A}"/>
                </a:ext>
              </a:extLst>
            </p:cNvPr>
            <p:cNvSpPr/>
            <p:nvPr/>
          </p:nvSpPr>
          <p:spPr>
            <a:xfrm>
              <a:off x="1097280" y="6019742"/>
              <a:ext cx="724251" cy="66844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3" name="Straight Connector 132">
              <a:extLst>
                <a:ext uri="{FF2B5EF4-FFF2-40B4-BE49-F238E27FC236}">
                  <a16:creationId xmlns:a16="http://schemas.microsoft.com/office/drawing/2014/main" id="{DC278940-6AC0-6844-8178-9F72215B134B}"/>
                </a:ext>
              </a:extLst>
            </p:cNvPr>
            <p:cNvCxnSpPr/>
            <p:nvPr/>
          </p:nvCxnSpPr>
          <p:spPr>
            <a:xfrm>
              <a:off x="1619794" y="6019742"/>
              <a:ext cx="0" cy="66844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34" name="Straight Connector 133">
            <a:extLst>
              <a:ext uri="{FF2B5EF4-FFF2-40B4-BE49-F238E27FC236}">
                <a16:creationId xmlns:a16="http://schemas.microsoft.com/office/drawing/2014/main" id="{5BB602D3-B5F0-5446-900B-101F3667027F}"/>
              </a:ext>
            </a:extLst>
          </p:cNvPr>
          <p:cNvCxnSpPr/>
          <p:nvPr/>
        </p:nvCxnSpPr>
        <p:spPr>
          <a:xfrm flipV="1">
            <a:off x="8219622" y="4213955"/>
            <a:ext cx="191624" cy="632543"/>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6642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83"/>
                                        </p:tgtEl>
                                        <p:attrNameLst>
                                          <p:attrName>style.visibility</p:attrName>
                                        </p:attrNameLst>
                                      </p:cBhvr>
                                      <p:to>
                                        <p:strVal val="visible"/>
                                      </p:to>
                                    </p:set>
                                    <p:animEffect transition="in" filter="fade">
                                      <p:cBhvr>
                                        <p:cTn id="31" dur="500"/>
                                        <p:tgtEl>
                                          <p:spTgt spid="83"/>
                                        </p:tgtEl>
                                      </p:cBhvr>
                                    </p:animEffect>
                                  </p:childTnLst>
                                </p:cTn>
                              </p:par>
                              <p:par>
                                <p:cTn id="32" presetID="10" presetClass="entr" presetSubtype="0" fill="hold" nodeType="withEffect">
                                  <p:stCondLst>
                                    <p:cond delay="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500"/>
                                        <p:tgtEl>
                                          <p:spTgt spid="84"/>
                                        </p:tgtEl>
                                      </p:cBhvr>
                                    </p:animEffect>
                                  </p:childTnLst>
                                </p:cTn>
                              </p:par>
                              <p:par>
                                <p:cTn id="35" presetID="10" presetClass="entr" presetSubtype="0" fill="hold" nodeType="withEffect">
                                  <p:stCondLst>
                                    <p:cond delay="0"/>
                                  </p:stCondLst>
                                  <p:childTnLst>
                                    <p:set>
                                      <p:cBhvr>
                                        <p:cTn id="36" dur="1" fill="hold">
                                          <p:stCondLst>
                                            <p:cond delay="0"/>
                                          </p:stCondLst>
                                        </p:cTn>
                                        <p:tgtEl>
                                          <p:spTgt spid="87"/>
                                        </p:tgtEl>
                                        <p:attrNameLst>
                                          <p:attrName>style.visibility</p:attrName>
                                        </p:attrNameLst>
                                      </p:cBhvr>
                                      <p:to>
                                        <p:strVal val="visible"/>
                                      </p:to>
                                    </p:set>
                                    <p:animEffect transition="in" filter="fade">
                                      <p:cBhvr>
                                        <p:cTn id="37" dur="500"/>
                                        <p:tgtEl>
                                          <p:spTgt spid="87"/>
                                        </p:tgtEl>
                                      </p:cBhvr>
                                    </p:animEffect>
                                  </p:childTnLst>
                                </p:cTn>
                              </p:par>
                              <p:par>
                                <p:cTn id="38" presetID="10" presetClass="entr" presetSubtype="0" fill="hold" nodeType="withEffect">
                                  <p:stCondLst>
                                    <p:cond delay="0"/>
                                  </p:stCondLst>
                                  <p:childTnLst>
                                    <p:set>
                                      <p:cBhvr>
                                        <p:cTn id="39" dur="1" fill="hold">
                                          <p:stCondLst>
                                            <p:cond delay="0"/>
                                          </p:stCondLst>
                                        </p:cTn>
                                        <p:tgtEl>
                                          <p:spTgt spid="90"/>
                                        </p:tgtEl>
                                        <p:attrNameLst>
                                          <p:attrName>style.visibility</p:attrName>
                                        </p:attrNameLst>
                                      </p:cBhvr>
                                      <p:to>
                                        <p:strVal val="visible"/>
                                      </p:to>
                                    </p:set>
                                    <p:animEffect transition="in" filter="fade">
                                      <p:cBhvr>
                                        <p:cTn id="40" dur="500"/>
                                        <p:tgtEl>
                                          <p:spTgt spid="90"/>
                                        </p:tgtEl>
                                      </p:cBhvr>
                                    </p:animEffect>
                                  </p:childTnLst>
                                </p:cTn>
                              </p:par>
                              <p:par>
                                <p:cTn id="41" presetID="10" presetClass="entr" presetSubtype="0" fill="hold" nodeType="withEffect">
                                  <p:stCondLst>
                                    <p:cond delay="0"/>
                                  </p:stCondLst>
                                  <p:childTnLst>
                                    <p:set>
                                      <p:cBhvr>
                                        <p:cTn id="42" dur="1" fill="hold">
                                          <p:stCondLst>
                                            <p:cond delay="0"/>
                                          </p:stCondLst>
                                        </p:cTn>
                                        <p:tgtEl>
                                          <p:spTgt spid="93"/>
                                        </p:tgtEl>
                                        <p:attrNameLst>
                                          <p:attrName>style.visibility</p:attrName>
                                        </p:attrNameLst>
                                      </p:cBhvr>
                                      <p:to>
                                        <p:strVal val="visible"/>
                                      </p:to>
                                    </p:set>
                                    <p:animEffect transition="in" filter="fade">
                                      <p:cBhvr>
                                        <p:cTn id="43" dur="500"/>
                                        <p:tgtEl>
                                          <p:spTgt spid="93"/>
                                        </p:tgtEl>
                                      </p:cBhvr>
                                    </p:animEffect>
                                  </p:childTnLst>
                                </p:cTn>
                              </p:par>
                              <p:par>
                                <p:cTn id="44" presetID="10" presetClass="entr" presetSubtype="0" fill="hold" nodeType="withEffect">
                                  <p:stCondLst>
                                    <p:cond delay="0"/>
                                  </p:stCondLst>
                                  <p:childTnLst>
                                    <p:set>
                                      <p:cBhvr>
                                        <p:cTn id="45" dur="1" fill="hold">
                                          <p:stCondLst>
                                            <p:cond delay="0"/>
                                          </p:stCondLst>
                                        </p:cTn>
                                        <p:tgtEl>
                                          <p:spTgt spid="96"/>
                                        </p:tgtEl>
                                        <p:attrNameLst>
                                          <p:attrName>style.visibility</p:attrName>
                                        </p:attrNameLst>
                                      </p:cBhvr>
                                      <p:to>
                                        <p:strVal val="visible"/>
                                      </p:to>
                                    </p:set>
                                    <p:animEffect transition="in" filter="fade">
                                      <p:cBhvr>
                                        <p:cTn id="46" dur="500"/>
                                        <p:tgtEl>
                                          <p:spTgt spid="96"/>
                                        </p:tgtEl>
                                      </p:cBhvr>
                                    </p:animEffect>
                                  </p:childTnLst>
                                </p:cTn>
                              </p:par>
                              <p:par>
                                <p:cTn id="47" presetID="10" presetClass="entr" presetSubtype="0" fill="hold" nodeType="withEffect">
                                  <p:stCondLst>
                                    <p:cond delay="0"/>
                                  </p:stCondLst>
                                  <p:childTnLst>
                                    <p:set>
                                      <p:cBhvr>
                                        <p:cTn id="48" dur="1" fill="hold">
                                          <p:stCondLst>
                                            <p:cond delay="0"/>
                                          </p:stCondLst>
                                        </p:cTn>
                                        <p:tgtEl>
                                          <p:spTgt spid="97"/>
                                        </p:tgtEl>
                                        <p:attrNameLst>
                                          <p:attrName>style.visibility</p:attrName>
                                        </p:attrNameLst>
                                      </p:cBhvr>
                                      <p:to>
                                        <p:strVal val="visible"/>
                                      </p:to>
                                    </p:set>
                                    <p:animEffect transition="in" filter="fade">
                                      <p:cBhvr>
                                        <p:cTn id="49" dur="500"/>
                                        <p:tgtEl>
                                          <p:spTgt spid="97"/>
                                        </p:tgtEl>
                                      </p:cBhvr>
                                    </p:animEffect>
                                  </p:childTnLst>
                                </p:cTn>
                              </p:par>
                              <p:par>
                                <p:cTn id="50" presetID="10" presetClass="entr" presetSubtype="0" fill="hold" nodeType="withEffect">
                                  <p:stCondLst>
                                    <p:cond delay="0"/>
                                  </p:stCondLst>
                                  <p:childTnLst>
                                    <p:set>
                                      <p:cBhvr>
                                        <p:cTn id="51" dur="1" fill="hold">
                                          <p:stCondLst>
                                            <p:cond delay="0"/>
                                          </p:stCondLst>
                                        </p:cTn>
                                        <p:tgtEl>
                                          <p:spTgt spid="98"/>
                                        </p:tgtEl>
                                        <p:attrNameLst>
                                          <p:attrName>style.visibility</p:attrName>
                                        </p:attrNameLst>
                                      </p:cBhvr>
                                      <p:to>
                                        <p:strVal val="visible"/>
                                      </p:to>
                                    </p:set>
                                    <p:animEffect transition="in" filter="fade">
                                      <p:cBhvr>
                                        <p:cTn id="52" dur="500"/>
                                        <p:tgtEl>
                                          <p:spTgt spid="98"/>
                                        </p:tgtEl>
                                      </p:cBhvr>
                                    </p:animEffect>
                                  </p:childTnLst>
                                </p:cTn>
                              </p:par>
                              <p:par>
                                <p:cTn id="53" presetID="10" presetClass="entr" presetSubtype="0" fill="hold" nodeType="withEffect">
                                  <p:stCondLst>
                                    <p:cond delay="0"/>
                                  </p:stCondLst>
                                  <p:childTnLst>
                                    <p:set>
                                      <p:cBhvr>
                                        <p:cTn id="54" dur="1" fill="hold">
                                          <p:stCondLst>
                                            <p:cond delay="0"/>
                                          </p:stCondLst>
                                        </p:cTn>
                                        <p:tgtEl>
                                          <p:spTgt spid="99"/>
                                        </p:tgtEl>
                                        <p:attrNameLst>
                                          <p:attrName>style.visibility</p:attrName>
                                        </p:attrNameLst>
                                      </p:cBhvr>
                                      <p:to>
                                        <p:strVal val="visible"/>
                                      </p:to>
                                    </p:set>
                                    <p:animEffect transition="in" filter="fade">
                                      <p:cBhvr>
                                        <p:cTn id="55"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7" grpId="0"/>
      <p:bldP spid="78" grpId="0"/>
      <p:bldP spid="79" grpId="0"/>
      <p:bldP spid="81" grpId="0"/>
      <p:bldP spid="8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1" name="Table 170">
            <a:extLst>
              <a:ext uri="{FF2B5EF4-FFF2-40B4-BE49-F238E27FC236}">
                <a16:creationId xmlns:a16="http://schemas.microsoft.com/office/drawing/2014/main" id="{B7F6B5BB-4439-144C-B02B-73EC2FABECF5}"/>
              </a:ext>
            </a:extLst>
          </p:cNvPr>
          <p:cNvGraphicFramePr>
            <a:graphicFrameLocks noGrp="1"/>
          </p:cNvGraphicFramePr>
          <p:nvPr>
            <p:extLst/>
          </p:nvPr>
        </p:nvGraphicFramePr>
        <p:xfrm>
          <a:off x="8862155" y="5377758"/>
          <a:ext cx="2810740" cy="816705"/>
        </p:xfrm>
        <a:graphic>
          <a:graphicData uri="http://schemas.openxmlformats.org/drawingml/2006/table">
            <a:tbl>
              <a:tblPr firstRow="1" bandRow="1">
                <a:tableStyleId>{5C22544A-7EE6-4342-B048-85BDC9FD1C3A}</a:tableStyleId>
              </a:tblPr>
              <a:tblGrid>
                <a:gridCol w="562148">
                  <a:extLst>
                    <a:ext uri="{9D8B030D-6E8A-4147-A177-3AD203B41FA5}">
                      <a16:colId xmlns:a16="http://schemas.microsoft.com/office/drawing/2014/main" val="3524666904"/>
                    </a:ext>
                  </a:extLst>
                </a:gridCol>
                <a:gridCol w="562148">
                  <a:extLst>
                    <a:ext uri="{9D8B030D-6E8A-4147-A177-3AD203B41FA5}">
                      <a16:colId xmlns:a16="http://schemas.microsoft.com/office/drawing/2014/main" val="3410311733"/>
                    </a:ext>
                  </a:extLst>
                </a:gridCol>
                <a:gridCol w="562148">
                  <a:extLst>
                    <a:ext uri="{9D8B030D-6E8A-4147-A177-3AD203B41FA5}">
                      <a16:colId xmlns:a16="http://schemas.microsoft.com/office/drawing/2014/main" val="4281958475"/>
                    </a:ext>
                  </a:extLst>
                </a:gridCol>
                <a:gridCol w="562148">
                  <a:extLst>
                    <a:ext uri="{9D8B030D-6E8A-4147-A177-3AD203B41FA5}">
                      <a16:colId xmlns:a16="http://schemas.microsoft.com/office/drawing/2014/main" val="3452059334"/>
                    </a:ext>
                  </a:extLst>
                </a:gridCol>
                <a:gridCol w="562148">
                  <a:extLst>
                    <a:ext uri="{9D8B030D-6E8A-4147-A177-3AD203B41FA5}">
                      <a16:colId xmlns:a16="http://schemas.microsoft.com/office/drawing/2014/main" val="1978243601"/>
                    </a:ext>
                  </a:extLst>
                </a:gridCol>
              </a:tblGrid>
              <a:tr h="367625">
                <a:tc>
                  <a:txBody>
                    <a:bodyPr/>
                    <a:lstStyle/>
                    <a:p>
                      <a:pPr algn="ctr"/>
                      <a:r>
                        <a:rPr lang="en-US" dirty="0">
                          <a:solidFill>
                            <a:srgbClr val="B6A479"/>
                          </a:solidFill>
                        </a:rPr>
                        <a:t>0</a:t>
                      </a:r>
                    </a:p>
                  </a:txBody>
                  <a:tcP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1</a:t>
                      </a:r>
                    </a:p>
                  </a:txBody>
                  <a:tcP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2</a:t>
                      </a:r>
                    </a:p>
                  </a:txBody>
                  <a:tcP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3</a:t>
                      </a:r>
                    </a:p>
                  </a:txBody>
                  <a:tcP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4</a:t>
                      </a:r>
                    </a:p>
                  </a:txBody>
                  <a:tcP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98786024"/>
                  </a:ext>
                </a:extLst>
              </a:tr>
              <a:tr h="449080">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46680030"/>
                  </a:ext>
                </a:extLst>
              </a:tr>
            </a:tbl>
          </a:graphicData>
        </a:graphic>
      </p:graphicFrame>
      <p:graphicFrame>
        <p:nvGraphicFramePr>
          <p:cNvPr id="167" name="Table 166">
            <a:extLst>
              <a:ext uri="{FF2B5EF4-FFF2-40B4-BE49-F238E27FC236}">
                <a16:creationId xmlns:a16="http://schemas.microsoft.com/office/drawing/2014/main" id="{84F23106-AAC3-E54C-B06D-0ACEE0CA6122}"/>
              </a:ext>
            </a:extLst>
          </p:cNvPr>
          <p:cNvGraphicFramePr>
            <a:graphicFrameLocks noGrp="1"/>
          </p:cNvGraphicFramePr>
          <p:nvPr>
            <p:extLst/>
          </p:nvPr>
        </p:nvGraphicFramePr>
        <p:xfrm>
          <a:off x="8869697" y="4621731"/>
          <a:ext cx="2810740" cy="816705"/>
        </p:xfrm>
        <a:graphic>
          <a:graphicData uri="http://schemas.openxmlformats.org/drawingml/2006/table">
            <a:tbl>
              <a:tblPr firstRow="1" bandRow="1">
                <a:tableStyleId>{5C22544A-7EE6-4342-B048-85BDC9FD1C3A}</a:tableStyleId>
              </a:tblPr>
              <a:tblGrid>
                <a:gridCol w="562148">
                  <a:extLst>
                    <a:ext uri="{9D8B030D-6E8A-4147-A177-3AD203B41FA5}">
                      <a16:colId xmlns:a16="http://schemas.microsoft.com/office/drawing/2014/main" val="3524666904"/>
                    </a:ext>
                  </a:extLst>
                </a:gridCol>
                <a:gridCol w="562148">
                  <a:extLst>
                    <a:ext uri="{9D8B030D-6E8A-4147-A177-3AD203B41FA5}">
                      <a16:colId xmlns:a16="http://schemas.microsoft.com/office/drawing/2014/main" val="3410311733"/>
                    </a:ext>
                  </a:extLst>
                </a:gridCol>
                <a:gridCol w="562148">
                  <a:extLst>
                    <a:ext uri="{9D8B030D-6E8A-4147-A177-3AD203B41FA5}">
                      <a16:colId xmlns:a16="http://schemas.microsoft.com/office/drawing/2014/main" val="4281958475"/>
                    </a:ext>
                  </a:extLst>
                </a:gridCol>
                <a:gridCol w="562148">
                  <a:extLst>
                    <a:ext uri="{9D8B030D-6E8A-4147-A177-3AD203B41FA5}">
                      <a16:colId xmlns:a16="http://schemas.microsoft.com/office/drawing/2014/main" val="3452059334"/>
                    </a:ext>
                  </a:extLst>
                </a:gridCol>
                <a:gridCol w="562148">
                  <a:extLst>
                    <a:ext uri="{9D8B030D-6E8A-4147-A177-3AD203B41FA5}">
                      <a16:colId xmlns:a16="http://schemas.microsoft.com/office/drawing/2014/main" val="1978243601"/>
                    </a:ext>
                  </a:extLst>
                </a:gridCol>
              </a:tblGrid>
              <a:tr h="367625">
                <a:tc>
                  <a:txBody>
                    <a:bodyPr/>
                    <a:lstStyle/>
                    <a:p>
                      <a:pPr algn="ctr"/>
                      <a:r>
                        <a:rPr lang="en-US" dirty="0">
                          <a:solidFill>
                            <a:srgbClr val="B6A479"/>
                          </a:solidFill>
                        </a:rPr>
                        <a:t>0</a:t>
                      </a:r>
                    </a:p>
                  </a:txBody>
                  <a:tcP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1</a:t>
                      </a:r>
                    </a:p>
                  </a:txBody>
                  <a:tcP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2</a:t>
                      </a:r>
                    </a:p>
                  </a:txBody>
                  <a:tcP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3</a:t>
                      </a:r>
                    </a:p>
                  </a:txBody>
                  <a:tcP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4</a:t>
                      </a:r>
                    </a:p>
                  </a:txBody>
                  <a:tcP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98786024"/>
                  </a:ext>
                </a:extLst>
              </a:tr>
              <a:tr h="449080">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46680030"/>
                  </a:ext>
                </a:extLst>
              </a:tr>
            </a:tbl>
          </a:graphicData>
        </a:graphic>
      </p:graphicFrame>
      <p:graphicFrame>
        <p:nvGraphicFramePr>
          <p:cNvPr id="16" name="Table 15">
            <a:extLst>
              <a:ext uri="{FF2B5EF4-FFF2-40B4-BE49-F238E27FC236}">
                <a16:creationId xmlns:a16="http://schemas.microsoft.com/office/drawing/2014/main" id="{5BE40723-F269-694D-B55E-CC75721A212B}"/>
              </a:ext>
            </a:extLst>
          </p:cNvPr>
          <p:cNvGraphicFramePr>
            <a:graphicFrameLocks noGrp="1"/>
          </p:cNvGraphicFramePr>
          <p:nvPr>
            <p:extLst/>
          </p:nvPr>
        </p:nvGraphicFramePr>
        <p:xfrm>
          <a:off x="8889247" y="3211789"/>
          <a:ext cx="2810740" cy="822329"/>
        </p:xfrm>
        <a:graphic>
          <a:graphicData uri="http://schemas.openxmlformats.org/drawingml/2006/table">
            <a:tbl>
              <a:tblPr firstRow="1" bandRow="1">
                <a:tableStyleId>{5C22544A-7EE6-4342-B048-85BDC9FD1C3A}</a:tableStyleId>
              </a:tblPr>
              <a:tblGrid>
                <a:gridCol w="562148">
                  <a:extLst>
                    <a:ext uri="{9D8B030D-6E8A-4147-A177-3AD203B41FA5}">
                      <a16:colId xmlns:a16="http://schemas.microsoft.com/office/drawing/2014/main" val="3524666904"/>
                    </a:ext>
                  </a:extLst>
                </a:gridCol>
                <a:gridCol w="562148">
                  <a:extLst>
                    <a:ext uri="{9D8B030D-6E8A-4147-A177-3AD203B41FA5}">
                      <a16:colId xmlns:a16="http://schemas.microsoft.com/office/drawing/2014/main" val="3410311733"/>
                    </a:ext>
                  </a:extLst>
                </a:gridCol>
                <a:gridCol w="562148">
                  <a:extLst>
                    <a:ext uri="{9D8B030D-6E8A-4147-A177-3AD203B41FA5}">
                      <a16:colId xmlns:a16="http://schemas.microsoft.com/office/drawing/2014/main" val="4281958475"/>
                    </a:ext>
                  </a:extLst>
                </a:gridCol>
                <a:gridCol w="562148">
                  <a:extLst>
                    <a:ext uri="{9D8B030D-6E8A-4147-A177-3AD203B41FA5}">
                      <a16:colId xmlns:a16="http://schemas.microsoft.com/office/drawing/2014/main" val="3452059334"/>
                    </a:ext>
                  </a:extLst>
                </a:gridCol>
                <a:gridCol w="562148">
                  <a:extLst>
                    <a:ext uri="{9D8B030D-6E8A-4147-A177-3AD203B41FA5}">
                      <a16:colId xmlns:a16="http://schemas.microsoft.com/office/drawing/2014/main" val="1978243601"/>
                    </a:ext>
                  </a:extLst>
                </a:gridCol>
              </a:tblGrid>
              <a:tr h="367625">
                <a:tc>
                  <a:txBody>
                    <a:bodyPr/>
                    <a:lstStyle/>
                    <a:p>
                      <a:pPr algn="ctr"/>
                      <a:r>
                        <a:rPr lang="en-US" dirty="0">
                          <a:solidFill>
                            <a:srgbClr val="B6A479"/>
                          </a:solidFill>
                        </a:rPr>
                        <a:t>0</a:t>
                      </a:r>
                    </a:p>
                  </a:txBody>
                  <a:tcP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1</a:t>
                      </a:r>
                    </a:p>
                  </a:txBody>
                  <a:tcP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2</a:t>
                      </a:r>
                    </a:p>
                  </a:txBody>
                  <a:tcP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3</a:t>
                      </a:r>
                    </a:p>
                  </a:txBody>
                  <a:tcP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4</a:t>
                      </a:r>
                    </a:p>
                  </a:txBody>
                  <a:tcP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98786024"/>
                  </a:ext>
                </a:extLst>
              </a:tr>
              <a:tr h="454704">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46680030"/>
                  </a:ext>
                </a:extLst>
              </a:tr>
            </a:tbl>
          </a:graphicData>
        </a:graphic>
      </p:graphicFrame>
      <mc:AlternateContent xmlns:mc="http://schemas.openxmlformats.org/markup-compatibility/2006" xmlns:a14="http://schemas.microsoft.com/office/drawing/2010/main">
        <mc:Choice Requires="a14">
          <p:sp>
            <p:nvSpPr>
              <p:cNvPr id="7" name="Content Placeholder 2"/>
              <p:cNvSpPr txBox="1">
                <a:spLocks/>
              </p:cNvSpPr>
              <p:nvPr/>
            </p:nvSpPr>
            <p:spPr>
              <a:xfrm>
                <a:off x="575240" y="1463857"/>
                <a:ext cx="11187258" cy="4845504"/>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Segoe UI Semilight" panose="020B0402040204020203" pitchFamily="34" charset="0"/>
                    <a:ea typeface="+mn-ea"/>
                    <a:cs typeface="Segoe UI Semilight" panose="020B0402040204020203" pitchFamily="34" charset="0"/>
                  </a:defRPr>
                </a:lvl1pPr>
                <a:lvl2pPr marL="26517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dirty="0"/>
                  <a:t>Create a Dictionary of size V from type V to Collection of E</a:t>
                </a:r>
              </a:p>
              <a:p>
                <a:r>
                  <a:rPr lang="en-US" dirty="0"/>
                  <a:t>If (</a:t>
                </a:r>
                <a:r>
                  <a:rPr lang="en-US" dirty="0" err="1"/>
                  <a:t>x,y</a:t>
                </a:r>
                <a:r>
                  <a:rPr lang="en-US" dirty="0"/>
                  <a:t>) </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dirty="0"/>
                  <a:t> E then add y to the set associated with the key x</a:t>
                </a:r>
              </a:p>
              <a:p>
                <a:endParaRPr lang="en-US" dirty="0"/>
              </a:p>
              <a:p>
                <a:endParaRPr lang="en-US" dirty="0"/>
              </a:p>
            </p:txBody>
          </p:sp>
        </mc:Choice>
        <mc:Fallback xmlns="">
          <p:sp>
            <p:nvSpPr>
              <p:cNvPr id="7" name="Content Placeholder 2"/>
              <p:cNvSpPr txBox="1">
                <a:spLocks noRot="1" noChangeAspect="1" noMove="1" noResize="1" noEditPoints="1" noAdjustHandles="1" noChangeArrowheads="1" noChangeShapeType="1" noTextEdit="1"/>
              </p:cNvSpPr>
              <p:nvPr/>
            </p:nvSpPr>
            <p:spPr>
              <a:xfrm>
                <a:off x="575240" y="1463857"/>
                <a:ext cx="11187258" cy="4845504"/>
              </a:xfrm>
              <a:prstGeom prst="rect">
                <a:avLst/>
              </a:prstGeom>
              <a:blipFill>
                <a:blip r:embed="rId2"/>
                <a:stretch>
                  <a:fillRect l="-227" t="-1567"/>
                </a:stretch>
              </a:blipFill>
            </p:spPr>
            <p:txBody>
              <a:bodyPr/>
              <a:lstStyle/>
              <a:p>
                <a:r>
                  <a:rPr lang="en-US">
                    <a:noFill/>
                  </a:rPr>
                  <a:t> </a:t>
                </a:r>
              </a:p>
            </p:txBody>
          </p:sp>
        </mc:Fallback>
      </mc:AlternateContent>
      <p:sp>
        <p:nvSpPr>
          <p:cNvPr id="2" name="Title 1"/>
          <p:cNvSpPr>
            <a:spLocks noGrp="1"/>
          </p:cNvSpPr>
          <p:nvPr>
            <p:ph type="title"/>
          </p:nvPr>
        </p:nvSpPr>
        <p:spPr/>
        <p:txBody>
          <a:bodyPr/>
          <a:lstStyle/>
          <a:p>
            <a:r>
              <a:rPr lang="en-US" dirty="0"/>
              <a:t>Adjacency List</a:t>
            </a:r>
          </a:p>
        </p:txBody>
      </p:sp>
      <p:sp>
        <p:nvSpPr>
          <p:cNvPr id="4" name="Footer Placeholder 3"/>
          <p:cNvSpPr>
            <a:spLocks noGrp="1"/>
          </p:cNvSpPr>
          <p:nvPr>
            <p:ph type="ftr" sz="quarter" idx="11"/>
          </p:nvPr>
        </p:nvSpPr>
        <p:spPr/>
        <p:txBody>
          <a:bodyPr/>
          <a:lstStyle/>
          <a:p>
            <a:r>
              <a:rPr lang="en-US" dirty="0"/>
              <a:t>CSE 373 SP 20 - Kasey Champion</a:t>
            </a:r>
          </a:p>
        </p:txBody>
      </p:sp>
      <p:sp>
        <p:nvSpPr>
          <p:cNvPr id="5" name="Slide Number Placeholder 4"/>
          <p:cNvSpPr>
            <a:spLocks noGrp="1"/>
          </p:cNvSpPr>
          <p:nvPr>
            <p:ph type="sldNum" sz="quarter" idx="12"/>
          </p:nvPr>
        </p:nvSpPr>
        <p:spPr/>
        <p:txBody>
          <a:bodyPr/>
          <a:lstStyle/>
          <a:p>
            <a:fld id="{659665DE-58FC-41F4-AC58-2C90A5E00527}" type="slidenum">
              <a:rPr lang="en-US" smtClean="0"/>
              <a:t>13</a:t>
            </a:fld>
            <a:endParaRPr lang="en-US"/>
          </a:p>
        </p:txBody>
      </p:sp>
      <p:grpSp>
        <p:nvGrpSpPr>
          <p:cNvPr id="42" name="Group 41"/>
          <p:cNvGrpSpPr/>
          <p:nvPr/>
        </p:nvGrpSpPr>
        <p:grpSpPr>
          <a:xfrm>
            <a:off x="8186809" y="213215"/>
            <a:ext cx="3237549" cy="2551087"/>
            <a:chOff x="5773537" y="3944188"/>
            <a:chExt cx="3237549" cy="2551087"/>
          </a:xfrm>
        </p:grpSpPr>
        <p:grpSp>
          <p:nvGrpSpPr>
            <p:cNvPr id="43" name="Group 42">
              <a:extLst>
                <a:ext uri="{FF2B5EF4-FFF2-40B4-BE49-F238E27FC236}">
                  <a16:creationId xmlns:a16="http://schemas.microsoft.com/office/drawing/2014/main" id="{2742947C-98B6-449A-8F28-0689C87B9924}"/>
                </a:ext>
              </a:extLst>
            </p:cNvPr>
            <p:cNvGrpSpPr/>
            <p:nvPr/>
          </p:nvGrpSpPr>
          <p:grpSpPr>
            <a:xfrm>
              <a:off x="5773537" y="4473911"/>
              <a:ext cx="690113" cy="690113"/>
              <a:chOff x="9831042" y="3675297"/>
              <a:chExt cx="690113" cy="690113"/>
            </a:xfrm>
          </p:grpSpPr>
          <p:sp>
            <p:nvSpPr>
              <p:cNvPr id="58" name="Oval 57">
                <a:extLst>
                  <a:ext uri="{FF2B5EF4-FFF2-40B4-BE49-F238E27FC236}">
                    <a16:creationId xmlns:a16="http://schemas.microsoft.com/office/drawing/2014/main" id="{77E46D07-7717-4D2B-8DFB-AC5B358FEB42}"/>
                  </a:ext>
                </a:extLst>
              </p:cNvPr>
              <p:cNvSpPr/>
              <p:nvPr/>
            </p:nvSpPr>
            <p:spPr>
              <a:xfrm>
                <a:off x="9831042" y="3675297"/>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ABC76B3-4C90-42A6-A4DC-0A42EEDC70E1}"/>
                  </a:ext>
                </a:extLst>
              </p:cNvPr>
              <p:cNvSpPr txBox="1"/>
              <p:nvPr/>
            </p:nvSpPr>
            <p:spPr>
              <a:xfrm>
                <a:off x="10010027" y="3835687"/>
                <a:ext cx="332142" cy="369332"/>
              </a:xfrm>
              <a:prstGeom prst="rect">
                <a:avLst/>
              </a:prstGeom>
              <a:noFill/>
            </p:spPr>
            <p:txBody>
              <a:bodyPr wrap="none" rtlCol="0">
                <a:spAutoFit/>
              </a:bodyPr>
              <a:lstStyle/>
              <a:p>
                <a:r>
                  <a:rPr lang="en-US" dirty="0"/>
                  <a:t>A</a:t>
                </a:r>
              </a:p>
            </p:txBody>
          </p:sp>
        </p:grpSp>
        <p:grpSp>
          <p:nvGrpSpPr>
            <p:cNvPr id="44" name="Group 43">
              <a:extLst>
                <a:ext uri="{FF2B5EF4-FFF2-40B4-BE49-F238E27FC236}">
                  <a16:creationId xmlns:a16="http://schemas.microsoft.com/office/drawing/2014/main" id="{4275C019-D9EF-4EE0-BFF8-BF8F26E382AB}"/>
                </a:ext>
              </a:extLst>
            </p:cNvPr>
            <p:cNvGrpSpPr/>
            <p:nvPr/>
          </p:nvGrpSpPr>
          <p:grpSpPr>
            <a:xfrm>
              <a:off x="6982117" y="3944188"/>
              <a:ext cx="690113" cy="690113"/>
              <a:chOff x="9831042" y="3675297"/>
              <a:chExt cx="690113" cy="690113"/>
            </a:xfrm>
          </p:grpSpPr>
          <p:sp>
            <p:nvSpPr>
              <p:cNvPr id="56" name="Oval 55">
                <a:extLst>
                  <a:ext uri="{FF2B5EF4-FFF2-40B4-BE49-F238E27FC236}">
                    <a16:creationId xmlns:a16="http://schemas.microsoft.com/office/drawing/2014/main" id="{0F274594-38F8-4320-A8F4-3D1F3B67AF46}"/>
                  </a:ext>
                </a:extLst>
              </p:cNvPr>
              <p:cNvSpPr/>
              <p:nvPr/>
            </p:nvSpPr>
            <p:spPr>
              <a:xfrm>
                <a:off x="9831042" y="3675297"/>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7A198564-00BB-47FE-B66B-1C98CC6A95B9}"/>
                  </a:ext>
                </a:extLst>
              </p:cNvPr>
              <p:cNvSpPr txBox="1"/>
              <p:nvPr/>
            </p:nvSpPr>
            <p:spPr>
              <a:xfrm>
                <a:off x="10010027" y="3835687"/>
                <a:ext cx="312906" cy="369332"/>
              </a:xfrm>
              <a:prstGeom prst="rect">
                <a:avLst/>
              </a:prstGeom>
              <a:noFill/>
            </p:spPr>
            <p:txBody>
              <a:bodyPr wrap="none" rtlCol="0">
                <a:spAutoFit/>
              </a:bodyPr>
              <a:lstStyle/>
              <a:p>
                <a:r>
                  <a:rPr lang="en-US" dirty="0"/>
                  <a:t>B</a:t>
                </a:r>
              </a:p>
            </p:txBody>
          </p:sp>
        </p:grpSp>
        <p:grpSp>
          <p:nvGrpSpPr>
            <p:cNvPr id="45" name="Group 44">
              <a:extLst>
                <a:ext uri="{FF2B5EF4-FFF2-40B4-BE49-F238E27FC236}">
                  <a16:creationId xmlns:a16="http://schemas.microsoft.com/office/drawing/2014/main" id="{44DA5D64-75EE-4214-BF57-4C789B921523}"/>
                </a:ext>
              </a:extLst>
            </p:cNvPr>
            <p:cNvGrpSpPr/>
            <p:nvPr/>
          </p:nvGrpSpPr>
          <p:grpSpPr>
            <a:xfrm>
              <a:off x="8320973" y="5176815"/>
              <a:ext cx="690113" cy="690113"/>
              <a:chOff x="9831042" y="3675297"/>
              <a:chExt cx="690113" cy="690113"/>
            </a:xfrm>
          </p:grpSpPr>
          <p:sp>
            <p:nvSpPr>
              <p:cNvPr id="54" name="Oval 53">
                <a:extLst>
                  <a:ext uri="{FF2B5EF4-FFF2-40B4-BE49-F238E27FC236}">
                    <a16:creationId xmlns:a16="http://schemas.microsoft.com/office/drawing/2014/main" id="{7BD2C6DB-9CEA-4B1C-8504-25D16D3C8C97}"/>
                  </a:ext>
                </a:extLst>
              </p:cNvPr>
              <p:cNvSpPr/>
              <p:nvPr/>
            </p:nvSpPr>
            <p:spPr>
              <a:xfrm>
                <a:off x="9831042" y="3675297"/>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A487F23F-4D8C-4075-B484-156B607C29CD}"/>
                  </a:ext>
                </a:extLst>
              </p:cNvPr>
              <p:cNvSpPr txBox="1"/>
              <p:nvPr/>
            </p:nvSpPr>
            <p:spPr>
              <a:xfrm>
                <a:off x="10010027" y="3835687"/>
                <a:ext cx="327334" cy="369332"/>
              </a:xfrm>
              <a:prstGeom prst="rect">
                <a:avLst/>
              </a:prstGeom>
              <a:noFill/>
            </p:spPr>
            <p:txBody>
              <a:bodyPr wrap="none" rtlCol="0">
                <a:spAutoFit/>
              </a:bodyPr>
              <a:lstStyle/>
              <a:p>
                <a:r>
                  <a:rPr lang="en-US" dirty="0"/>
                  <a:t>C</a:t>
                </a:r>
              </a:p>
            </p:txBody>
          </p:sp>
        </p:grpSp>
        <p:cxnSp>
          <p:nvCxnSpPr>
            <p:cNvPr id="46" name="Straight Arrow Connector 45">
              <a:extLst>
                <a:ext uri="{FF2B5EF4-FFF2-40B4-BE49-F238E27FC236}">
                  <a16:creationId xmlns:a16="http://schemas.microsoft.com/office/drawing/2014/main" id="{3F697441-F0FE-4857-82AF-D6B92D47076C}"/>
                </a:ext>
              </a:extLst>
            </p:cNvPr>
            <p:cNvCxnSpPr>
              <a:cxnSpLocks/>
              <a:stCxn id="58" idx="7"/>
              <a:endCxn id="56" idx="2"/>
            </p:cNvCxnSpPr>
            <p:nvPr/>
          </p:nvCxnSpPr>
          <p:spPr>
            <a:xfrm flipV="1">
              <a:off x="6362585" y="4289245"/>
              <a:ext cx="619532" cy="285731"/>
            </a:xfrm>
            <a:prstGeom prst="straightConnector1">
              <a:avLst/>
            </a:prstGeom>
            <a:ln w="28575">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47" name="Group 46">
              <a:extLst>
                <a:ext uri="{FF2B5EF4-FFF2-40B4-BE49-F238E27FC236}">
                  <a16:creationId xmlns:a16="http://schemas.microsoft.com/office/drawing/2014/main" id="{44DA5D64-75EE-4214-BF57-4C789B921523}"/>
                </a:ext>
              </a:extLst>
            </p:cNvPr>
            <p:cNvGrpSpPr/>
            <p:nvPr/>
          </p:nvGrpSpPr>
          <p:grpSpPr>
            <a:xfrm>
              <a:off x="6316802" y="5805162"/>
              <a:ext cx="690113" cy="690113"/>
              <a:chOff x="9831042" y="3675297"/>
              <a:chExt cx="690113" cy="690113"/>
            </a:xfrm>
          </p:grpSpPr>
          <p:sp>
            <p:nvSpPr>
              <p:cNvPr id="52" name="Oval 51">
                <a:extLst>
                  <a:ext uri="{FF2B5EF4-FFF2-40B4-BE49-F238E27FC236}">
                    <a16:creationId xmlns:a16="http://schemas.microsoft.com/office/drawing/2014/main" id="{7BD2C6DB-9CEA-4B1C-8504-25D16D3C8C97}"/>
                  </a:ext>
                </a:extLst>
              </p:cNvPr>
              <p:cNvSpPr/>
              <p:nvPr/>
            </p:nvSpPr>
            <p:spPr>
              <a:xfrm>
                <a:off x="9831042" y="3675297"/>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A487F23F-4D8C-4075-B484-156B607C29CD}"/>
                  </a:ext>
                </a:extLst>
              </p:cNvPr>
              <p:cNvSpPr txBox="1"/>
              <p:nvPr/>
            </p:nvSpPr>
            <p:spPr>
              <a:xfrm>
                <a:off x="10010027" y="3835687"/>
                <a:ext cx="343364" cy="369332"/>
              </a:xfrm>
              <a:prstGeom prst="rect">
                <a:avLst/>
              </a:prstGeom>
              <a:noFill/>
            </p:spPr>
            <p:txBody>
              <a:bodyPr wrap="none" rtlCol="0">
                <a:spAutoFit/>
              </a:bodyPr>
              <a:lstStyle/>
              <a:p>
                <a:r>
                  <a:rPr lang="en-US" dirty="0"/>
                  <a:t>D</a:t>
                </a:r>
              </a:p>
            </p:txBody>
          </p:sp>
        </p:grpSp>
        <p:cxnSp>
          <p:nvCxnSpPr>
            <p:cNvPr id="48" name="Straight Arrow Connector 47">
              <a:extLst>
                <a:ext uri="{FF2B5EF4-FFF2-40B4-BE49-F238E27FC236}">
                  <a16:creationId xmlns:a16="http://schemas.microsoft.com/office/drawing/2014/main" id="{3F697441-F0FE-4857-82AF-D6B92D47076C}"/>
                </a:ext>
              </a:extLst>
            </p:cNvPr>
            <p:cNvCxnSpPr>
              <a:cxnSpLocks/>
              <a:stCxn id="52" idx="1"/>
              <a:endCxn id="58" idx="4"/>
            </p:cNvCxnSpPr>
            <p:nvPr/>
          </p:nvCxnSpPr>
          <p:spPr>
            <a:xfrm flipH="1" flipV="1">
              <a:off x="6118594" y="5164024"/>
              <a:ext cx="299273" cy="742203"/>
            </a:xfrm>
            <a:prstGeom prst="straightConnector1">
              <a:avLst/>
            </a:prstGeom>
            <a:ln w="28575">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3F697441-F0FE-4857-82AF-D6B92D47076C}"/>
                </a:ext>
              </a:extLst>
            </p:cNvPr>
            <p:cNvCxnSpPr>
              <a:cxnSpLocks/>
              <a:stCxn id="58" idx="6"/>
              <a:endCxn id="54" idx="2"/>
            </p:cNvCxnSpPr>
            <p:nvPr/>
          </p:nvCxnSpPr>
          <p:spPr>
            <a:xfrm>
              <a:off x="6463650" y="4818968"/>
              <a:ext cx="1857323" cy="702904"/>
            </a:xfrm>
            <a:prstGeom prst="straightConnector1">
              <a:avLst/>
            </a:prstGeom>
            <a:ln w="28575">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3F697441-F0FE-4857-82AF-D6B92D47076C}"/>
                </a:ext>
              </a:extLst>
            </p:cNvPr>
            <p:cNvCxnSpPr>
              <a:cxnSpLocks/>
              <a:stCxn id="54" idx="1"/>
              <a:endCxn id="56" idx="5"/>
            </p:cNvCxnSpPr>
            <p:nvPr/>
          </p:nvCxnSpPr>
          <p:spPr>
            <a:xfrm flipH="1" flipV="1">
              <a:off x="7571165" y="4533236"/>
              <a:ext cx="850873" cy="744644"/>
            </a:xfrm>
            <a:prstGeom prst="straightConnector1">
              <a:avLst/>
            </a:prstGeom>
            <a:ln w="28575">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3F697441-F0FE-4857-82AF-D6B92D47076C}"/>
                </a:ext>
              </a:extLst>
            </p:cNvPr>
            <p:cNvCxnSpPr>
              <a:cxnSpLocks/>
              <a:stCxn id="54" idx="3"/>
              <a:endCxn id="52" idx="6"/>
            </p:cNvCxnSpPr>
            <p:nvPr/>
          </p:nvCxnSpPr>
          <p:spPr>
            <a:xfrm flipH="1">
              <a:off x="7006915" y="5765863"/>
              <a:ext cx="1415123" cy="384356"/>
            </a:xfrm>
            <a:prstGeom prst="straightConnector1">
              <a:avLst/>
            </a:prstGeom>
            <a:ln w="28575">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75" name="TextBox 74">
                <a:extLst>
                  <a:ext uri="{FF2B5EF4-FFF2-40B4-BE49-F238E27FC236}">
                    <a16:creationId xmlns:a16="http://schemas.microsoft.com/office/drawing/2014/main" id="{304261D9-AD2D-9941-8532-5DED7832895A}"/>
                  </a:ext>
                </a:extLst>
              </p:cNvPr>
              <p:cNvSpPr txBox="1"/>
              <p:nvPr/>
            </p:nvSpPr>
            <p:spPr>
              <a:xfrm>
                <a:off x="608298" y="2422968"/>
                <a:ext cx="7031306" cy="3183885"/>
              </a:xfrm>
              <a:prstGeom prst="rect">
                <a:avLst/>
              </a:prstGeom>
              <a:noFill/>
            </p:spPr>
            <p:txBody>
              <a:bodyPr wrap="square" rtlCol="0">
                <a:spAutoFit/>
              </a:bodyPr>
              <a:lstStyle/>
              <a:p>
                <a:r>
                  <a:rPr lang="en-US" sz="2000" dirty="0">
                    <a:latin typeface="Calibri" panose="020F0502020204030204" pitchFamily="34" charset="0"/>
                    <a:cs typeface="Calibri" panose="020F0502020204030204" pitchFamily="34" charset="0"/>
                  </a:rPr>
                  <a:t>An array where the </a:t>
                </a:r>
                <a14:m>
                  <m:oMath xmlns:m="http://schemas.openxmlformats.org/officeDocument/2006/math">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𝑢</m:t>
                        </m:r>
                      </m:e>
                      <m:sup>
                        <m:r>
                          <m:rPr>
                            <m:sty m:val="p"/>
                          </m:rPr>
                          <a:rPr lang="en-US" sz="2000" b="0" i="0" smtClean="0">
                            <a:latin typeface="Cambria Math" panose="02040503050406030204" pitchFamily="18" charset="0"/>
                          </a:rPr>
                          <m:t>th</m:t>
                        </m:r>
                      </m:sup>
                    </m:sSup>
                  </m:oMath>
                </a14:m>
                <a:r>
                  <a:rPr lang="en-US" sz="2000" dirty="0">
                    <a:latin typeface="Calibri" panose="020F0502020204030204" pitchFamily="34" charset="0"/>
                    <a:cs typeface="Calibri" panose="020F0502020204030204" pitchFamily="34" charset="0"/>
                  </a:rPr>
                  <a:t> element contains a list of neighbors of </a:t>
                </a:r>
                <a14:m>
                  <m:oMath xmlns:m="http://schemas.openxmlformats.org/officeDocument/2006/math">
                    <m:r>
                      <a:rPr lang="en-US" sz="2000" i="1" dirty="0" smtClean="0">
                        <a:latin typeface="Cambria Math" panose="02040503050406030204" pitchFamily="18" charset="0"/>
                      </a:rPr>
                      <m:t>𝑢</m:t>
                    </m:r>
                  </m:oMath>
                </a14:m>
                <a:r>
                  <a:rPr lang="en-US" sz="2000" dirty="0">
                    <a:latin typeface="Calibri" panose="020F0502020204030204" pitchFamily="34" charset="0"/>
                    <a:cs typeface="Calibri" panose="020F0502020204030204" pitchFamily="34" charset="0"/>
                  </a:rPr>
                  <a:t>.</a:t>
                </a:r>
                <a:endParaRPr lang="en-US" sz="2000" b="1" dirty="0">
                  <a:latin typeface="Calibri" panose="020F0502020204030204" pitchFamily="34" charset="0"/>
                  <a:cs typeface="Calibri" panose="020F0502020204030204" pitchFamily="34" charset="0"/>
                </a:endParaRPr>
              </a:p>
              <a:p>
                <a:r>
                  <a:rPr lang="en-US" sz="2000" dirty="0">
                    <a:latin typeface="Calibri" panose="020F0502020204030204" pitchFamily="34" charset="0"/>
                    <a:cs typeface="Calibri" panose="020F0502020204030204" pitchFamily="34" charset="0"/>
                  </a:rPr>
                  <a:t>Directed graphs: list of out-neighbors (a[u] has v for all (</a:t>
                </a:r>
                <a:r>
                  <a:rPr lang="en-US" sz="2000" dirty="0" err="1">
                    <a:latin typeface="Calibri" panose="020F0502020204030204" pitchFamily="34" charset="0"/>
                    <a:cs typeface="Calibri" panose="020F0502020204030204" pitchFamily="34" charset="0"/>
                  </a:rPr>
                  <a:t>u,v</a:t>
                </a:r>
                <a:r>
                  <a:rPr lang="en-US" sz="2000" dirty="0">
                    <a:latin typeface="Calibri" panose="020F0502020204030204" pitchFamily="34" charset="0"/>
                    <a:cs typeface="Calibri" panose="020F0502020204030204" pitchFamily="34" charset="0"/>
                  </a:rPr>
                  <a:t>) in E)</a:t>
                </a:r>
              </a:p>
              <a:p>
                <a:r>
                  <a:rPr lang="en-US" sz="2000" dirty="0">
                    <a:latin typeface="Calibri" panose="020F0502020204030204" pitchFamily="34" charset="0"/>
                    <a:cs typeface="Calibri" panose="020F0502020204030204" pitchFamily="34" charset="0"/>
                  </a:rPr>
                  <a:t>Time Complexity (|V| = n, |E| = m):</a:t>
                </a:r>
              </a:p>
              <a:p>
                <a:pPr lvl="1"/>
                <a:r>
                  <a:rPr lang="en-US" sz="2000" dirty="0">
                    <a:latin typeface="Calibri" panose="020F0502020204030204" pitchFamily="34" charset="0"/>
                    <a:cs typeface="Calibri" panose="020F0502020204030204" pitchFamily="34" charset="0"/>
                  </a:rPr>
                  <a:t>Add Edge: </a:t>
                </a:r>
              </a:p>
              <a:p>
                <a:pPr lvl="1"/>
                <a:r>
                  <a:rPr lang="en-US" sz="2000" dirty="0">
                    <a:latin typeface="Calibri" panose="020F0502020204030204" pitchFamily="34" charset="0"/>
                    <a:cs typeface="Calibri" panose="020F0502020204030204" pitchFamily="34" charset="0"/>
                  </a:rPr>
                  <a:t>Remove Edge (</a:t>
                </a:r>
                <a:r>
                  <a:rPr lang="en-US" sz="2000" dirty="0" err="1">
                    <a:latin typeface="Calibri" panose="020F0502020204030204" pitchFamily="34" charset="0"/>
                    <a:cs typeface="Calibri" panose="020F0502020204030204" pitchFamily="34" charset="0"/>
                  </a:rPr>
                  <a:t>u,v</a:t>
                </a:r>
                <a:r>
                  <a:rPr lang="en-US" sz="2000" dirty="0">
                    <a:latin typeface="Calibri" panose="020F0502020204030204" pitchFamily="34" charset="0"/>
                    <a:cs typeface="Calibri" panose="020F0502020204030204" pitchFamily="34" charset="0"/>
                  </a:rPr>
                  <a:t>): </a:t>
                </a:r>
              </a:p>
              <a:p>
                <a:pPr lvl="1"/>
                <a:r>
                  <a:rPr lang="en-US" sz="2000" dirty="0">
                    <a:latin typeface="Calibri" panose="020F0502020204030204" pitchFamily="34" charset="0"/>
                    <a:cs typeface="Calibri" panose="020F0502020204030204" pitchFamily="34" charset="0"/>
                  </a:rPr>
                  <a:t>Check edge exists from (</a:t>
                </a:r>
                <a:r>
                  <a:rPr lang="en-US" sz="2000" dirty="0" err="1">
                    <a:latin typeface="Calibri" panose="020F0502020204030204" pitchFamily="34" charset="0"/>
                    <a:cs typeface="Calibri" panose="020F0502020204030204" pitchFamily="34" charset="0"/>
                  </a:rPr>
                  <a:t>u,v</a:t>
                </a:r>
                <a:r>
                  <a:rPr lang="en-US" sz="2000" dirty="0">
                    <a:latin typeface="Calibri" panose="020F0502020204030204" pitchFamily="34" charset="0"/>
                    <a:cs typeface="Calibri" panose="020F0502020204030204" pitchFamily="34" charset="0"/>
                  </a:rPr>
                  <a:t>): </a:t>
                </a:r>
              </a:p>
              <a:p>
                <a:pPr lvl="1"/>
                <a:r>
                  <a:rPr lang="en-US" sz="2000" dirty="0">
                    <a:latin typeface="Calibri" panose="020F0502020204030204" pitchFamily="34" charset="0"/>
                    <a:cs typeface="Calibri" panose="020F0502020204030204" pitchFamily="34" charset="0"/>
                  </a:rPr>
                  <a:t>Get neighbors of u (out):</a:t>
                </a:r>
              </a:p>
              <a:p>
                <a:pPr lvl="1"/>
                <a:r>
                  <a:rPr lang="en-US" sz="2000" dirty="0">
                    <a:latin typeface="Calibri" panose="020F0502020204030204" pitchFamily="34" charset="0"/>
                    <a:cs typeface="Calibri" panose="020F0502020204030204" pitchFamily="34" charset="0"/>
                  </a:rPr>
                  <a:t>Get neighbors of u (in):</a:t>
                </a:r>
              </a:p>
              <a:p>
                <a:pPr lvl="1"/>
                <a:endParaRPr lang="en-US" sz="2000" dirty="0">
                  <a:latin typeface="Calibri" panose="020F0502020204030204" pitchFamily="34" charset="0"/>
                  <a:cs typeface="Calibri" panose="020F0502020204030204" pitchFamily="34" charset="0"/>
                </a:endParaRPr>
              </a:p>
              <a:p>
                <a:r>
                  <a:rPr lang="en-US" sz="2000" dirty="0">
                    <a:latin typeface="Calibri" panose="020F0502020204030204" pitchFamily="34" charset="0"/>
                    <a:cs typeface="Calibri" panose="020F0502020204030204" pitchFamily="34" charset="0"/>
                  </a:rPr>
                  <a:t>Space Complexity:</a:t>
                </a:r>
              </a:p>
            </p:txBody>
          </p:sp>
        </mc:Choice>
        <mc:Fallback xmlns="">
          <p:sp>
            <p:nvSpPr>
              <p:cNvPr id="75" name="TextBox 74">
                <a:extLst>
                  <a:ext uri="{FF2B5EF4-FFF2-40B4-BE49-F238E27FC236}">
                    <a16:creationId xmlns:a16="http://schemas.microsoft.com/office/drawing/2014/main" id="{304261D9-AD2D-9941-8532-5DED7832895A}"/>
                  </a:ext>
                </a:extLst>
              </p:cNvPr>
              <p:cNvSpPr txBox="1">
                <a:spLocks noRot="1" noChangeAspect="1" noMove="1" noResize="1" noEditPoints="1" noAdjustHandles="1" noChangeArrowheads="1" noChangeShapeType="1" noTextEdit="1"/>
              </p:cNvSpPr>
              <p:nvPr/>
            </p:nvSpPr>
            <p:spPr>
              <a:xfrm>
                <a:off x="608298" y="2422968"/>
                <a:ext cx="7031306" cy="3183885"/>
              </a:xfrm>
              <a:prstGeom prst="rect">
                <a:avLst/>
              </a:prstGeom>
              <a:blipFill>
                <a:blip r:embed="rId3"/>
                <a:stretch>
                  <a:fillRect l="-1083" t="-398" b="-2390"/>
                </a:stretch>
              </a:blipFill>
            </p:spPr>
            <p:txBody>
              <a:bodyPr/>
              <a:lstStyle/>
              <a:p>
                <a:r>
                  <a:rPr lang="en-US">
                    <a:noFill/>
                  </a:rPr>
                  <a:t> </a:t>
                </a:r>
              </a:p>
            </p:txBody>
          </p:sp>
        </mc:Fallback>
      </mc:AlternateContent>
      <p:sp>
        <p:nvSpPr>
          <p:cNvPr id="3" name="TextBox 2">
            <a:extLst>
              <a:ext uri="{FF2B5EF4-FFF2-40B4-BE49-F238E27FC236}">
                <a16:creationId xmlns:a16="http://schemas.microsoft.com/office/drawing/2014/main" id="{6F515B7E-4EFB-E340-B598-2F611AD11F91}"/>
              </a:ext>
            </a:extLst>
          </p:cNvPr>
          <p:cNvSpPr txBox="1"/>
          <p:nvPr/>
        </p:nvSpPr>
        <p:spPr>
          <a:xfrm>
            <a:off x="8769816" y="2946932"/>
            <a:ext cx="1288751" cy="369332"/>
          </a:xfrm>
          <a:prstGeom prst="rect">
            <a:avLst/>
          </a:prstGeom>
          <a:noFill/>
        </p:spPr>
        <p:txBody>
          <a:bodyPr wrap="none" rtlCol="0">
            <a:spAutoFit/>
          </a:bodyPr>
          <a:lstStyle/>
          <a:p>
            <a:r>
              <a:rPr lang="en-US" u="sng" dirty="0">
                <a:solidFill>
                  <a:srgbClr val="4C3282"/>
                </a:solidFill>
                <a:latin typeface="Calibri" panose="020F0502020204030204" pitchFamily="34" charset="0"/>
                <a:cs typeface="Calibri" panose="020F0502020204030204" pitchFamily="34" charset="0"/>
              </a:rPr>
              <a:t>Hash Tables</a:t>
            </a:r>
          </a:p>
        </p:txBody>
      </p:sp>
      <mc:AlternateContent xmlns:mc="http://schemas.openxmlformats.org/markup-compatibility/2006" xmlns:a14="http://schemas.microsoft.com/office/drawing/2010/main">
        <mc:Choice Requires="a14">
          <p:sp>
            <p:nvSpPr>
              <p:cNvPr id="83" name="Rectangle 82">
                <a:extLst>
                  <a:ext uri="{FF2B5EF4-FFF2-40B4-BE49-F238E27FC236}">
                    <a16:creationId xmlns:a16="http://schemas.microsoft.com/office/drawing/2014/main" id="{13AC2D68-6414-3041-B77C-4BF4524AE579}"/>
                  </a:ext>
                </a:extLst>
              </p:cNvPr>
              <p:cNvSpPr/>
              <p:nvPr/>
            </p:nvSpPr>
            <p:spPr>
              <a:xfrm>
                <a:off x="1821531" y="3351232"/>
                <a:ext cx="1265090" cy="400110"/>
              </a:xfrm>
              <a:prstGeom prst="rect">
                <a:avLst/>
              </a:prstGeom>
            </p:spPr>
            <p:txBody>
              <a:bodyPr wrap="none">
                <a:spAutoFit/>
              </a:bodyPr>
              <a:lstStyle/>
              <a:p>
                <a:pPr lvl="1"/>
                <a14:m>
                  <m:oMathPara xmlns:m="http://schemas.openxmlformats.org/officeDocument/2006/math">
                    <m:oMathParaPr>
                      <m:jc m:val="centerGroup"/>
                    </m:oMathParaPr>
                    <m:oMath xmlns:m="http://schemas.openxmlformats.org/officeDocument/2006/math">
                      <m:r>
                        <a:rPr lang="en-US" sz="2000" b="1" i="0" dirty="0" smtClean="0">
                          <a:solidFill>
                            <a:srgbClr val="4C3282"/>
                          </a:solidFill>
                          <a:latin typeface="Cambria Math" panose="02040503050406030204" pitchFamily="18" charset="0"/>
                        </a:rPr>
                        <m:t>𝚯</m:t>
                      </m:r>
                      <m:r>
                        <a:rPr lang="en-US" sz="2000" b="1" i="1" dirty="0" smtClean="0">
                          <a:solidFill>
                            <a:srgbClr val="4C3282"/>
                          </a:solidFill>
                          <a:latin typeface="Cambria Math" panose="02040503050406030204" pitchFamily="18" charset="0"/>
                        </a:rPr>
                        <m:t>(</m:t>
                      </m:r>
                      <m:r>
                        <a:rPr lang="en-US" sz="2000" b="1" i="1" dirty="0" smtClean="0">
                          <a:solidFill>
                            <a:srgbClr val="4C3282"/>
                          </a:solidFill>
                          <a:latin typeface="Cambria Math" panose="02040503050406030204" pitchFamily="18" charset="0"/>
                        </a:rPr>
                        <m:t>𝟏</m:t>
                      </m:r>
                      <m:r>
                        <a:rPr lang="en-US" sz="2000" b="1" i="1" dirty="0" smtClean="0">
                          <a:solidFill>
                            <a:srgbClr val="4C3282"/>
                          </a:solidFill>
                          <a:latin typeface="Cambria Math" panose="02040503050406030204" pitchFamily="18" charset="0"/>
                        </a:rPr>
                        <m:t>)</m:t>
                      </m:r>
                    </m:oMath>
                  </m:oMathPara>
                </a14:m>
                <a:endParaRPr lang="en-US" sz="2000" b="1" dirty="0">
                  <a:solidFill>
                    <a:srgbClr val="4C3282"/>
                  </a:solidFill>
                </a:endParaRPr>
              </a:p>
            </p:txBody>
          </p:sp>
        </mc:Choice>
        <mc:Fallback xmlns="">
          <p:sp>
            <p:nvSpPr>
              <p:cNvPr id="83" name="Rectangle 82">
                <a:extLst>
                  <a:ext uri="{FF2B5EF4-FFF2-40B4-BE49-F238E27FC236}">
                    <a16:creationId xmlns:a16="http://schemas.microsoft.com/office/drawing/2014/main" id="{13AC2D68-6414-3041-B77C-4BF4524AE579}"/>
                  </a:ext>
                </a:extLst>
              </p:cNvPr>
              <p:cNvSpPr>
                <a:spLocks noRot="1" noChangeAspect="1" noMove="1" noResize="1" noEditPoints="1" noAdjustHandles="1" noChangeArrowheads="1" noChangeShapeType="1" noTextEdit="1"/>
              </p:cNvSpPr>
              <p:nvPr/>
            </p:nvSpPr>
            <p:spPr>
              <a:xfrm>
                <a:off x="1821531" y="3351232"/>
                <a:ext cx="1265090" cy="400110"/>
              </a:xfrm>
              <a:prstGeom prst="rect">
                <a:avLst/>
              </a:prstGeom>
              <a:blipFill>
                <a:blip r:embed="rId4"/>
                <a:stretch>
                  <a:fillRect b="-1290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4" name="Rectangle 83">
                <a:extLst>
                  <a:ext uri="{FF2B5EF4-FFF2-40B4-BE49-F238E27FC236}">
                    <a16:creationId xmlns:a16="http://schemas.microsoft.com/office/drawing/2014/main" id="{DE70DDA3-ADEF-BB4B-BE4A-0004F813B294}"/>
                  </a:ext>
                </a:extLst>
              </p:cNvPr>
              <p:cNvSpPr/>
              <p:nvPr/>
            </p:nvSpPr>
            <p:spPr>
              <a:xfrm>
                <a:off x="2694762" y="3673804"/>
                <a:ext cx="1377300" cy="400110"/>
              </a:xfrm>
              <a:prstGeom prst="rect">
                <a:avLst/>
              </a:prstGeom>
            </p:spPr>
            <p:txBody>
              <a:bodyPr wrap="none">
                <a:spAutoFit/>
              </a:bodyPr>
              <a:lstStyle/>
              <a:p>
                <a:pPr lvl="1"/>
                <a14:m>
                  <m:oMathPara xmlns:m="http://schemas.openxmlformats.org/officeDocument/2006/math">
                    <m:oMathParaPr>
                      <m:jc m:val="centerGroup"/>
                    </m:oMathParaPr>
                    <m:oMath xmlns:m="http://schemas.openxmlformats.org/officeDocument/2006/math">
                      <m:r>
                        <a:rPr lang="en-US" sz="2000" b="1" i="0" dirty="0" smtClean="0">
                          <a:solidFill>
                            <a:srgbClr val="4C3282"/>
                          </a:solidFill>
                          <a:latin typeface="Cambria Math" panose="02040503050406030204" pitchFamily="18" charset="0"/>
                        </a:rPr>
                        <m:t>𝚯</m:t>
                      </m:r>
                      <m:r>
                        <a:rPr lang="en-US" sz="2000" b="1" i="1" dirty="0" smtClean="0">
                          <a:solidFill>
                            <a:srgbClr val="4C3282"/>
                          </a:solidFill>
                          <a:latin typeface="Cambria Math" panose="02040503050406030204" pitchFamily="18" charset="0"/>
                        </a:rPr>
                        <m:t>( </m:t>
                      </m:r>
                      <m:r>
                        <a:rPr lang="en-US" sz="2000" b="1" i="1" dirty="0" smtClean="0">
                          <a:solidFill>
                            <a:srgbClr val="4C3282"/>
                          </a:solidFill>
                          <a:latin typeface="Cambria Math" panose="02040503050406030204" pitchFamily="18" charset="0"/>
                        </a:rPr>
                        <m:t>𝟏</m:t>
                      </m:r>
                      <m:r>
                        <a:rPr lang="en-US" sz="2000" b="1" i="1" dirty="0" smtClean="0">
                          <a:solidFill>
                            <a:srgbClr val="4C3282"/>
                          </a:solidFill>
                          <a:latin typeface="Cambria Math" panose="02040503050406030204" pitchFamily="18" charset="0"/>
                        </a:rPr>
                        <m:t> )</m:t>
                      </m:r>
                    </m:oMath>
                  </m:oMathPara>
                </a14:m>
                <a:endParaRPr lang="en-US" sz="2000" b="1" dirty="0">
                  <a:solidFill>
                    <a:srgbClr val="4C3282"/>
                  </a:solidFill>
                </a:endParaRPr>
              </a:p>
            </p:txBody>
          </p:sp>
        </mc:Choice>
        <mc:Fallback xmlns="">
          <p:sp>
            <p:nvSpPr>
              <p:cNvPr id="84" name="Rectangle 83">
                <a:extLst>
                  <a:ext uri="{FF2B5EF4-FFF2-40B4-BE49-F238E27FC236}">
                    <a16:creationId xmlns:a16="http://schemas.microsoft.com/office/drawing/2014/main" id="{DE70DDA3-ADEF-BB4B-BE4A-0004F813B294}"/>
                  </a:ext>
                </a:extLst>
              </p:cNvPr>
              <p:cNvSpPr>
                <a:spLocks noRot="1" noChangeAspect="1" noMove="1" noResize="1" noEditPoints="1" noAdjustHandles="1" noChangeArrowheads="1" noChangeShapeType="1" noTextEdit="1"/>
              </p:cNvSpPr>
              <p:nvPr/>
            </p:nvSpPr>
            <p:spPr>
              <a:xfrm>
                <a:off x="2694762" y="3673804"/>
                <a:ext cx="1377300" cy="400110"/>
              </a:xfrm>
              <a:prstGeom prst="rect">
                <a:avLst/>
              </a:prstGeom>
              <a:blipFill>
                <a:blip r:embed="rId5"/>
                <a:stretch>
                  <a:fillRect b="-151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5" name="Rectangle 84">
                <a:extLst>
                  <a:ext uri="{FF2B5EF4-FFF2-40B4-BE49-F238E27FC236}">
                    <a16:creationId xmlns:a16="http://schemas.microsoft.com/office/drawing/2014/main" id="{E1F6FA93-DA8D-574D-AD64-C723D5A13C28}"/>
                  </a:ext>
                </a:extLst>
              </p:cNvPr>
              <p:cNvSpPr/>
              <p:nvPr/>
            </p:nvSpPr>
            <p:spPr>
              <a:xfrm>
                <a:off x="3670797" y="3969559"/>
                <a:ext cx="1377300" cy="400110"/>
              </a:xfrm>
              <a:prstGeom prst="rect">
                <a:avLst/>
              </a:prstGeom>
            </p:spPr>
            <p:txBody>
              <a:bodyPr wrap="none">
                <a:spAutoFit/>
              </a:bodyPr>
              <a:lstStyle/>
              <a:p>
                <a:pPr lvl="1"/>
                <a14:m>
                  <m:oMathPara xmlns:m="http://schemas.openxmlformats.org/officeDocument/2006/math">
                    <m:oMathParaPr>
                      <m:jc m:val="centerGroup"/>
                    </m:oMathParaPr>
                    <m:oMath xmlns:m="http://schemas.openxmlformats.org/officeDocument/2006/math">
                      <m:r>
                        <a:rPr lang="en-US" sz="2000" b="1" i="0" dirty="0" smtClean="0">
                          <a:solidFill>
                            <a:srgbClr val="4C3282"/>
                          </a:solidFill>
                          <a:latin typeface="Cambria Math" panose="02040503050406030204" pitchFamily="18" charset="0"/>
                        </a:rPr>
                        <m:t>𝚯</m:t>
                      </m:r>
                      <m:r>
                        <a:rPr lang="en-US" sz="2000" b="1" i="1" dirty="0" smtClean="0">
                          <a:solidFill>
                            <a:srgbClr val="4C3282"/>
                          </a:solidFill>
                          <a:latin typeface="Cambria Math" panose="02040503050406030204" pitchFamily="18" charset="0"/>
                        </a:rPr>
                        <m:t>( </m:t>
                      </m:r>
                      <m:r>
                        <a:rPr lang="en-US" sz="2000" b="1" i="1" dirty="0" smtClean="0">
                          <a:solidFill>
                            <a:srgbClr val="4C3282"/>
                          </a:solidFill>
                          <a:latin typeface="Cambria Math" panose="02040503050406030204" pitchFamily="18" charset="0"/>
                        </a:rPr>
                        <m:t>𝟏</m:t>
                      </m:r>
                      <m:r>
                        <a:rPr lang="en-US" sz="2000" b="1" i="1" dirty="0" smtClean="0">
                          <a:solidFill>
                            <a:srgbClr val="4C3282"/>
                          </a:solidFill>
                          <a:latin typeface="Cambria Math" panose="02040503050406030204" pitchFamily="18" charset="0"/>
                        </a:rPr>
                        <m:t> )</m:t>
                      </m:r>
                    </m:oMath>
                  </m:oMathPara>
                </a14:m>
                <a:endParaRPr lang="en-US" sz="2000" b="1" dirty="0">
                  <a:solidFill>
                    <a:srgbClr val="4C3282"/>
                  </a:solidFill>
                </a:endParaRPr>
              </a:p>
            </p:txBody>
          </p:sp>
        </mc:Choice>
        <mc:Fallback xmlns="">
          <p:sp>
            <p:nvSpPr>
              <p:cNvPr id="85" name="Rectangle 84">
                <a:extLst>
                  <a:ext uri="{FF2B5EF4-FFF2-40B4-BE49-F238E27FC236}">
                    <a16:creationId xmlns:a16="http://schemas.microsoft.com/office/drawing/2014/main" id="{E1F6FA93-DA8D-574D-AD64-C723D5A13C28}"/>
                  </a:ext>
                </a:extLst>
              </p:cNvPr>
              <p:cNvSpPr>
                <a:spLocks noRot="1" noChangeAspect="1" noMove="1" noResize="1" noEditPoints="1" noAdjustHandles="1" noChangeArrowheads="1" noChangeShapeType="1" noTextEdit="1"/>
              </p:cNvSpPr>
              <p:nvPr/>
            </p:nvSpPr>
            <p:spPr>
              <a:xfrm>
                <a:off x="3670797" y="3969559"/>
                <a:ext cx="1377300" cy="400110"/>
              </a:xfrm>
              <a:prstGeom prst="rect">
                <a:avLst/>
              </a:prstGeom>
              <a:blipFill>
                <a:blip r:embed="rId6"/>
                <a:stretch>
                  <a:fillRect b="-156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6" name="Rectangle 85">
                <a:extLst>
                  <a:ext uri="{FF2B5EF4-FFF2-40B4-BE49-F238E27FC236}">
                    <a16:creationId xmlns:a16="http://schemas.microsoft.com/office/drawing/2014/main" id="{0B9C53C8-E780-4446-ACF4-6B5FF6CA5CB9}"/>
                  </a:ext>
                </a:extLst>
              </p:cNvPr>
              <p:cNvSpPr/>
              <p:nvPr/>
            </p:nvSpPr>
            <p:spPr>
              <a:xfrm>
                <a:off x="3176989" y="4277726"/>
                <a:ext cx="1922321" cy="400110"/>
              </a:xfrm>
              <a:prstGeom prst="rect">
                <a:avLst/>
              </a:prstGeom>
            </p:spPr>
            <p:txBody>
              <a:bodyPr wrap="none">
                <a:spAutoFit/>
              </a:bodyPr>
              <a:lstStyle/>
              <a:p>
                <a:pPr lvl="1"/>
                <a:r>
                  <a:rPr lang="en-US" sz="2000" b="1" dirty="0">
                    <a:solidFill>
                      <a:srgbClr val="4C3282"/>
                    </a:solidFill>
                  </a:rPr>
                  <a:t> </a:t>
                </a:r>
                <a14:m>
                  <m:oMath xmlns:m="http://schemas.openxmlformats.org/officeDocument/2006/math">
                    <m:r>
                      <a:rPr lang="en-US" sz="2000" b="1" i="0" dirty="0" smtClean="0">
                        <a:solidFill>
                          <a:srgbClr val="4C3282"/>
                        </a:solidFill>
                        <a:latin typeface="Cambria Math" panose="02040503050406030204" pitchFamily="18" charset="0"/>
                      </a:rPr>
                      <m:t>𝚯</m:t>
                    </m:r>
                    <m:r>
                      <a:rPr lang="en-US" sz="2000" b="1" i="1" dirty="0" smtClean="0">
                        <a:solidFill>
                          <a:srgbClr val="4C3282"/>
                        </a:solidFill>
                        <a:latin typeface="Cambria Math" panose="02040503050406030204" pitchFamily="18" charset="0"/>
                      </a:rPr>
                      <m:t>(</m:t>
                    </m:r>
                    <m:r>
                      <a:rPr lang="en-US" sz="2000" b="1" i="0" dirty="0" smtClean="0">
                        <a:solidFill>
                          <a:srgbClr val="4C3282"/>
                        </a:solidFill>
                        <a:latin typeface="Cambria Math" panose="02040503050406030204" pitchFamily="18" charset="0"/>
                      </a:rPr>
                      <m:t>𝐝𝐞𝐠</m:t>
                    </m:r>
                    <m:r>
                      <a:rPr lang="en-US" sz="2000" b="1" i="1" dirty="0" smtClean="0">
                        <a:solidFill>
                          <a:srgbClr val="4C3282"/>
                        </a:solidFill>
                        <a:latin typeface="Cambria Math" panose="02040503050406030204" pitchFamily="18" charset="0"/>
                      </a:rPr>
                      <m:t>⁡(</m:t>
                    </m:r>
                    <m:r>
                      <a:rPr lang="en-US" sz="2000" b="1" i="1" dirty="0" smtClean="0">
                        <a:solidFill>
                          <a:srgbClr val="4C3282"/>
                        </a:solidFill>
                        <a:latin typeface="Cambria Math" panose="02040503050406030204" pitchFamily="18" charset="0"/>
                      </a:rPr>
                      <m:t>𝒖</m:t>
                    </m:r>
                    <m:r>
                      <a:rPr lang="en-US" sz="2000" b="1" i="1" dirty="0" smtClean="0">
                        <a:solidFill>
                          <a:srgbClr val="4C3282"/>
                        </a:solidFill>
                        <a:latin typeface="Cambria Math" panose="02040503050406030204" pitchFamily="18" charset="0"/>
                      </a:rPr>
                      <m:t>))</m:t>
                    </m:r>
                  </m:oMath>
                </a14:m>
                <a:endParaRPr lang="en-US" sz="2000" b="1" dirty="0">
                  <a:solidFill>
                    <a:srgbClr val="4C3282"/>
                  </a:solidFill>
                </a:endParaRPr>
              </a:p>
            </p:txBody>
          </p:sp>
        </mc:Choice>
        <mc:Fallback xmlns="">
          <p:sp>
            <p:nvSpPr>
              <p:cNvPr id="86" name="Rectangle 85">
                <a:extLst>
                  <a:ext uri="{FF2B5EF4-FFF2-40B4-BE49-F238E27FC236}">
                    <a16:creationId xmlns:a16="http://schemas.microsoft.com/office/drawing/2014/main" id="{0B9C53C8-E780-4446-ACF4-6B5FF6CA5CB9}"/>
                  </a:ext>
                </a:extLst>
              </p:cNvPr>
              <p:cNvSpPr>
                <a:spLocks noRot="1" noChangeAspect="1" noMove="1" noResize="1" noEditPoints="1" noAdjustHandles="1" noChangeArrowheads="1" noChangeShapeType="1" noTextEdit="1"/>
              </p:cNvSpPr>
              <p:nvPr/>
            </p:nvSpPr>
            <p:spPr>
              <a:xfrm>
                <a:off x="3176989" y="4277726"/>
                <a:ext cx="1922321" cy="400110"/>
              </a:xfrm>
              <a:prstGeom prst="rect">
                <a:avLst/>
              </a:prstGeom>
              <a:blipFill>
                <a:blip r:embed="rId7"/>
                <a:stretch>
                  <a:fillRect b="-156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7" name="Rectangle 86">
                <a:extLst>
                  <a:ext uri="{FF2B5EF4-FFF2-40B4-BE49-F238E27FC236}">
                    <a16:creationId xmlns:a16="http://schemas.microsoft.com/office/drawing/2014/main" id="{D6D2BE15-9D28-5341-ABF0-6E66AF89AD12}"/>
                  </a:ext>
                </a:extLst>
              </p:cNvPr>
              <p:cNvSpPr/>
              <p:nvPr/>
            </p:nvSpPr>
            <p:spPr>
              <a:xfrm>
                <a:off x="3099611" y="4602513"/>
                <a:ext cx="1334020" cy="400110"/>
              </a:xfrm>
              <a:prstGeom prst="rect">
                <a:avLst/>
              </a:prstGeom>
            </p:spPr>
            <p:txBody>
              <a:bodyPr wrap="none">
                <a:spAutoFit/>
              </a:bodyPr>
              <a:lstStyle/>
              <a:p>
                <a:pPr lvl="1"/>
                <a14:m>
                  <m:oMathPara xmlns:m="http://schemas.openxmlformats.org/officeDocument/2006/math">
                    <m:oMathParaPr>
                      <m:jc m:val="centerGroup"/>
                    </m:oMathParaPr>
                    <m:oMath xmlns:m="http://schemas.openxmlformats.org/officeDocument/2006/math">
                      <m:r>
                        <a:rPr lang="en-US" sz="2000" b="1" i="0" dirty="0" smtClean="0">
                          <a:solidFill>
                            <a:srgbClr val="4C3282"/>
                          </a:solidFill>
                          <a:latin typeface="Cambria Math" panose="02040503050406030204" pitchFamily="18" charset="0"/>
                        </a:rPr>
                        <m:t>𝚯</m:t>
                      </m:r>
                      <m:r>
                        <a:rPr lang="en-US" sz="2000" b="1" i="1" dirty="0" smtClean="0">
                          <a:solidFill>
                            <a:srgbClr val="4C3282"/>
                          </a:solidFill>
                          <a:latin typeface="Cambria Math" panose="02040503050406030204" pitchFamily="18" charset="0"/>
                        </a:rPr>
                        <m:t>(</m:t>
                      </m:r>
                      <m:r>
                        <a:rPr lang="en-US" sz="2000" b="1" i="1" dirty="0" smtClean="0">
                          <a:solidFill>
                            <a:srgbClr val="4C3282"/>
                          </a:solidFill>
                          <a:latin typeface="Cambria Math" panose="02040503050406030204" pitchFamily="18" charset="0"/>
                        </a:rPr>
                        <m:t>𝒏</m:t>
                      </m:r>
                      <m:r>
                        <a:rPr lang="en-US" sz="2000" b="1" i="1" dirty="0" smtClean="0">
                          <a:solidFill>
                            <a:srgbClr val="4C3282"/>
                          </a:solidFill>
                          <a:latin typeface="Cambria Math" panose="02040503050406030204" pitchFamily="18" charset="0"/>
                        </a:rPr>
                        <m:t> )</m:t>
                      </m:r>
                    </m:oMath>
                  </m:oMathPara>
                </a14:m>
                <a:endParaRPr lang="en-US" sz="2000" b="1" dirty="0">
                  <a:solidFill>
                    <a:srgbClr val="4C3282"/>
                  </a:solidFill>
                </a:endParaRPr>
              </a:p>
            </p:txBody>
          </p:sp>
        </mc:Choice>
        <mc:Fallback xmlns="">
          <p:sp>
            <p:nvSpPr>
              <p:cNvPr id="87" name="Rectangle 86">
                <a:extLst>
                  <a:ext uri="{FF2B5EF4-FFF2-40B4-BE49-F238E27FC236}">
                    <a16:creationId xmlns:a16="http://schemas.microsoft.com/office/drawing/2014/main" id="{D6D2BE15-9D28-5341-ABF0-6E66AF89AD12}"/>
                  </a:ext>
                </a:extLst>
              </p:cNvPr>
              <p:cNvSpPr>
                <a:spLocks noRot="1" noChangeAspect="1" noMove="1" noResize="1" noEditPoints="1" noAdjustHandles="1" noChangeArrowheads="1" noChangeShapeType="1" noTextEdit="1"/>
              </p:cNvSpPr>
              <p:nvPr/>
            </p:nvSpPr>
            <p:spPr>
              <a:xfrm>
                <a:off x="3099611" y="4602513"/>
                <a:ext cx="1334020" cy="400110"/>
              </a:xfrm>
              <a:prstGeom prst="rect">
                <a:avLst/>
              </a:prstGeom>
              <a:blipFill>
                <a:blip r:embed="rId8"/>
                <a:stretch>
                  <a:fillRect b="-151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8" name="Rectangle 87">
                <a:extLst>
                  <a:ext uri="{FF2B5EF4-FFF2-40B4-BE49-F238E27FC236}">
                    <a16:creationId xmlns:a16="http://schemas.microsoft.com/office/drawing/2014/main" id="{974D98F0-008D-2C4C-AEAA-97799C81483C}"/>
                  </a:ext>
                </a:extLst>
              </p:cNvPr>
              <p:cNvSpPr/>
              <p:nvPr/>
            </p:nvSpPr>
            <p:spPr>
              <a:xfrm>
                <a:off x="2573298" y="5194088"/>
                <a:ext cx="1472070"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b="1" i="0" dirty="0" smtClean="0">
                          <a:solidFill>
                            <a:srgbClr val="4C3282"/>
                          </a:solidFill>
                          <a:latin typeface="Cambria Math" panose="02040503050406030204" pitchFamily="18" charset="0"/>
                        </a:rPr>
                        <m:t>𝚯</m:t>
                      </m:r>
                      <m:r>
                        <a:rPr lang="en-US" sz="2000" b="1" i="1" dirty="0" smtClean="0">
                          <a:solidFill>
                            <a:srgbClr val="4C3282"/>
                          </a:solidFill>
                          <a:latin typeface="Cambria Math" panose="02040503050406030204" pitchFamily="18" charset="0"/>
                        </a:rPr>
                        <m:t>(</m:t>
                      </m:r>
                      <m:r>
                        <a:rPr lang="en-US" sz="2000" b="1" i="1" dirty="0" smtClean="0">
                          <a:solidFill>
                            <a:srgbClr val="4C3282"/>
                          </a:solidFill>
                          <a:latin typeface="Cambria Math" panose="02040503050406030204" pitchFamily="18" charset="0"/>
                        </a:rPr>
                        <m:t>𝒏</m:t>
                      </m:r>
                      <m:r>
                        <a:rPr lang="en-US" sz="2000" b="1" i="1" dirty="0" smtClean="0">
                          <a:solidFill>
                            <a:srgbClr val="4C3282"/>
                          </a:solidFill>
                          <a:latin typeface="Cambria Math" panose="02040503050406030204" pitchFamily="18" charset="0"/>
                        </a:rPr>
                        <m:t> + </m:t>
                      </m:r>
                      <m:r>
                        <a:rPr lang="en-US" sz="2000" b="1" i="1" dirty="0" smtClean="0">
                          <a:solidFill>
                            <a:srgbClr val="4C3282"/>
                          </a:solidFill>
                          <a:latin typeface="Cambria Math" panose="02040503050406030204" pitchFamily="18" charset="0"/>
                        </a:rPr>
                        <m:t>𝒎</m:t>
                      </m:r>
                      <m:r>
                        <a:rPr lang="en-US" sz="2000" b="1" i="1" dirty="0" smtClean="0">
                          <a:solidFill>
                            <a:srgbClr val="4C3282"/>
                          </a:solidFill>
                          <a:latin typeface="Cambria Math" panose="02040503050406030204" pitchFamily="18" charset="0"/>
                        </a:rPr>
                        <m:t>)</m:t>
                      </m:r>
                    </m:oMath>
                  </m:oMathPara>
                </a14:m>
                <a:endParaRPr lang="en-US" sz="2000" b="1" dirty="0">
                  <a:solidFill>
                    <a:srgbClr val="4C3282"/>
                  </a:solidFill>
                </a:endParaRPr>
              </a:p>
            </p:txBody>
          </p:sp>
        </mc:Choice>
        <mc:Fallback xmlns="">
          <p:sp>
            <p:nvSpPr>
              <p:cNvPr id="88" name="Rectangle 87">
                <a:extLst>
                  <a:ext uri="{FF2B5EF4-FFF2-40B4-BE49-F238E27FC236}">
                    <a16:creationId xmlns:a16="http://schemas.microsoft.com/office/drawing/2014/main" id="{974D98F0-008D-2C4C-AEAA-97799C81483C}"/>
                  </a:ext>
                </a:extLst>
              </p:cNvPr>
              <p:cNvSpPr>
                <a:spLocks noRot="1" noChangeAspect="1" noMove="1" noResize="1" noEditPoints="1" noAdjustHandles="1" noChangeArrowheads="1" noChangeShapeType="1" noTextEdit="1"/>
              </p:cNvSpPr>
              <p:nvPr/>
            </p:nvSpPr>
            <p:spPr>
              <a:xfrm>
                <a:off x="2573298" y="5194088"/>
                <a:ext cx="1472070" cy="400110"/>
              </a:xfrm>
              <a:prstGeom prst="rect">
                <a:avLst/>
              </a:prstGeom>
              <a:blipFill>
                <a:blip r:embed="rId9"/>
                <a:stretch>
                  <a:fillRect b="-18750"/>
                </a:stretch>
              </a:blipFill>
            </p:spPr>
            <p:txBody>
              <a:bodyPr/>
              <a:lstStyle/>
              <a:p>
                <a:r>
                  <a:rPr lang="en-US">
                    <a:noFill/>
                  </a:rPr>
                  <a:t> </a:t>
                </a:r>
              </a:p>
            </p:txBody>
          </p:sp>
        </mc:Fallback>
      </mc:AlternateContent>
      <p:graphicFrame>
        <p:nvGraphicFramePr>
          <p:cNvPr id="129" name="Table 128">
            <a:extLst>
              <a:ext uri="{FF2B5EF4-FFF2-40B4-BE49-F238E27FC236}">
                <a16:creationId xmlns:a16="http://schemas.microsoft.com/office/drawing/2014/main" id="{8B35DB13-1A61-CC41-B830-CFAE8ECBB0E9}"/>
              </a:ext>
            </a:extLst>
          </p:cNvPr>
          <p:cNvGraphicFramePr>
            <a:graphicFrameLocks noGrp="1"/>
          </p:cNvGraphicFramePr>
          <p:nvPr>
            <p:extLst/>
          </p:nvPr>
        </p:nvGraphicFramePr>
        <p:xfrm>
          <a:off x="7063658" y="3438279"/>
          <a:ext cx="1188306" cy="2827692"/>
        </p:xfrm>
        <a:graphic>
          <a:graphicData uri="http://schemas.openxmlformats.org/drawingml/2006/table">
            <a:tbl>
              <a:tblPr firstRow="1" bandRow="1">
                <a:tableStyleId>{5C22544A-7EE6-4342-B048-85BDC9FD1C3A}</a:tableStyleId>
              </a:tblPr>
              <a:tblGrid>
                <a:gridCol w="369570">
                  <a:extLst>
                    <a:ext uri="{9D8B030D-6E8A-4147-A177-3AD203B41FA5}">
                      <a16:colId xmlns:a16="http://schemas.microsoft.com/office/drawing/2014/main" val="262660185"/>
                    </a:ext>
                  </a:extLst>
                </a:gridCol>
                <a:gridCol w="610456">
                  <a:extLst>
                    <a:ext uri="{9D8B030D-6E8A-4147-A177-3AD203B41FA5}">
                      <a16:colId xmlns:a16="http://schemas.microsoft.com/office/drawing/2014/main" val="2224427115"/>
                    </a:ext>
                  </a:extLst>
                </a:gridCol>
                <a:gridCol w="208280">
                  <a:extLst>
                    <a:ext uri="{9D8B030D-6E8A-4147-A177-3AD203B41FA5}">
                      <a16:colId xmlns:a16="http://schemas.microsoft.com/office/drawing/2014/main" val="2242316575"/>
                    </a:ext>
                  </a:extLst>
                </a:gridCol>
              </a:tblGrid>
              <a:tr h="706923">
                <a:tc>
                  <a:txBody>
                    <a:bodyPr/>
                    <a:lstStyle/>
                    <a:p>
                      <a:pPr algn="ctr"/>
                      <a:r>
                        <a:rPr lang="en-US" b="0" dirty="0">
                          <a:solidFill>
                            <a:srgbClr val="B6A479"/>
                          </a:solidFill>
                        </a:rPr>
                        <a:t>0</a:t>
                      </a:r>
                    </a:p>
                  </a:txBody>
                  <a:tcPr anchor="ctr">
                    <a:lnR w="12700" cap="flat" cmpd="sng" algn="ctr">
                      <a:solidFill>
                        <a:schemeClr val="tx1"/>
                      </a:solidFill>
                      <a:prstDash val="solid"/>
                      <a:round/>
                      <a:headEnd type="none" w="med" len="med"/>
                      <a:tailEnd type="none" w="med" len="med"/>
                    </a:lnR>
                    <a:noFill/>
                  </a:tcPr>
                </a:tc>
                <a:tc>
                  <a:txBody>
                    <a:bodyPr/>
                    <a:lstStyle/>
                    <a:p>
                      <a:pPr algn="ctr"/>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64757817"/>
                  </a:ext>
                </a:extLst>
              </a:tr>
              <a:tr h="706923">
                <a:tc>
                  <a:txBody>
                    <a:bodyPr/>
                    <a:lstStyle/>
                    <a:p>
                      <a:pPr algn="ctr"/>
                      <a:r>
                        <a:rPr lang="en-US" b="0" dirty="0">
                          <a:solidFill>
                            <a:srgbClr val="B6A479"/>
                          </a:solidFill>
                        </a:rPr>
                        <a:t>1</a:t>
                      </a:r>
                    </a:p>
                  </a:txBody>
                  <a:tcPr anchor="ctr">
                    <a:lnR w="12700" cap="flat" cmpd="sng" algn="ctr">
                      <a:solidFill>
                        <a:schemeClr val="tx1"/>
                      </a:solidFill>
                      <a:prstDash val="solid"/>
                      <a:round/>
                      <a:headEnd type="none" w="med" len="med"/>
                      <a:tailEnd type="none" w="med" len="med"/>
                    </a:lnR>
                    <a:noFill/>
                  </a:tcPr>
                </a:tc>
                <a:tc>
                  <a:txBody>
                    <a:bodyPr/>
                    <a:lstStyle/>
                    <a:p>
                      <a:pPr algn="ctr"/>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52199798"/>
                  </a:ext>
                </a:extLst>
              </a:tr>
              <a:tr h="706923">
                <a:tc>
                  <a:txBody>
                    <a:bodyPr/>
                    <a:lstStyle/>
                    <a:p>
                      <a:pPr algn="ctr"/>
                      <a:r>
                        <a:rPr lang="en-US" b="0" dirty="0">
                          <a:solidFill>
                            <a:srgbClr val="B6A479"/>
                          </a:solidFill>
                        </a:rPr>
                        <a:t>2</a:t>
                      </a:r>
                    </a:p>
                  </a:txBody>
                  <a:tcPr anchor="ctr">
                    <a:lnR w="12700" cap="flat" cmpd="sng" algn="ctr">
                      <a:solidFill>
                        <a:schemeClr val="tx1"/>
                      </a:solidFill>
                      <a:prstDash val="solid"/>
                      <a:round/>
                      <a:headEnd type="none" w="med" len="med"/>
                      <a:tailEnd type="none" w="med" len="med"/>
                    </a:lnR>
                    <a:noFill/>
                  </a:tcPr>
                </a:tc>
                <a:tc>
                  <a:txBody>
                    <a:bodyPr/>
                    <a:lstStyle/>
                    <a:p>
                      <a:pPr algn="ctr"/>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15469906"/>
                  </a:ext>
                </a:extLst>
              </a:tr>
              <a:tr h="706923">
                <a:tc>
                  <a:txBody>
                    <a:bodyPr/>
                    <a:lstStyle/>
                    <a:p>
                      <a:pPr algn="ctr"/>
                      <a:r>
                        <a:rPr lang="en-US" b="0" dirty="0">
                          <a:solidFill>
                            <a:srgbClr val="B6A479"/>
                          </a:solidFill>
                        </a:rPr>
                        <a:t>3</a:t>
                      </a:r>
                    </a:p>
                  </a:txBody>
                  <a:tcPr anchor="ctr">
                    <a:lnR w="12700" cap="flat" cmpd="sng" algn="ctr">
                      <a:solidFill>
                        <a:schemeClr val="tx1"/>
                      </a:solidFill>
                      <a:prstDash val="solid"/>
                      <a:round/>
                      <a:headEnd type="none" w="med" len="med"/>
                      <a:tailEnd type="none" w="med" len="med"/>
                    </a:lnR>
                    <a:noFill/>
                  </a:tcPr>
                </a:tc>
                <a:tc>
                  <a:txBody>
                    <a:bodyPr/>
                    <a:lstStyle/>
                    <a:p>
                      <a:pPr algn="ctr"/>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35046626"/>
                  </a:ext>
                </a:extLst>
              </a:tr>
            </a:tbl>
          </a:graphicData>
        </a:graphic>
      </p:graphicFrame>
      <p:grpSp>
        <p:nvGrpSpPr>
          <p:cNvPr id="130" name="Group 129">
            <a:extLst>
              <a:ext uri="{FF2B5EF4-FFF2-40B4-BE49-F238E27FC236}">
                <a16:creationId xmlns:a16="http://schemas.microsoft.com/office/drawing/2014/main" id="{09BF4DFD-97C7-494F-BF64-FA5616EC3838}"/>
              </a:ext>
            </a:extLst>
          </p:cNvPr>
          <p:cNvGrpSpPr/>
          <p:nvPr/>
        </p:nvGrpSpPr>
        <p:grpSpPr>
          <a:xfrm>
            <a:off x="6715740" y="3596306"/>
            <a:ext cx="417004" cy="417004"/>
            <a:chOff x="9831043" y="3675298"/>
            <a:chExt cx="417004" cy="417004"/>
          </a:xfrm>
        </p:grpSpPr>
        <p:sp>
          <p:nvSpPr>
            <p:cNvPr id="131" name="Oval 130">
              <a:extLst>
                <a:ext uri="{FF2B5EF4-FFF2-40B4-BE49-F238E27FC236}">
                  <a16:creationId xmlns:a16="http://schemas.microsoft.com/office/drawing/2014/main" id="{0497818B-F1EF-7C41-8C4C-76E6591D6656}"/>
                </a:ext>
              </a:extLst>
            </p:cNvPr>
            <p:cNvSpPr/>
            <p:nvPr/>
          </p:nvSpPr>
          <p:spPr>
            <a:xfrm>
              <a:off x="9831043" y="3675298"/>
              <a:ext cx="417004" cy="417004"/>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TextBox 131">
              <a:extLst>
                <a:ext uri="{FF2B5EF4-FFF2-40B4-BE49-F238E27FC236}">
                  <a16:creationId xmlns:a16="http://schemas.microsoft.com/office/drawing/2014/main" id="{AC28A257-4677-D545-8216-801AB9A479C4}"/>
                </a:ext>
              </a:extLst>
            </p:cNvPr>
            <p:cNvSpPr txBox="1"/>
            <p:nvPr/>
          </p:nvSpPr>
          <p:spPr>
            <a:xfrm>
              <a:off x="9873474" y="3699134"/>
              <a:ext cx="332142" cy="369332"/>
            </a:xfrm>
            <a:prstGeom prst="rect">
              <a:avLst/>
            </a:prstGeom>
            <a:noFill/>
          </p:spPr>
          <p:txBody>
            <a:bodyPr wrap="none" rtlCol="0">
              <a:spAutoFit/>
            </a:bodyPr>
            <a:lstStyle/>
            <a:p>
              <a:r>
                <a:rPr lang="en-US" dirty="0"/>
                <a:t>A</a:t>
              </a:r>
            </a:p>
          </p:txBody>
        </p:sp>
      </p:grpSp>
      <p:grpSp>
        <p:nvGrpSpPr>
          <p:cNvPr id="133" name="Group 132">
            <a:extLst>
              <a:ext uri="{FF2B5EF4-FFF2-40B4-BE49-F238E27FC236}">
                <a16:creationId xmlns:a16="http://schemas.microsoft.com/office/drawing/2014/main" id="{9C24BDD9-3C89-CA4F-A49A-D1B016F80E98}"/>
              </a:ext>
            </a:extLst>
          </p:cNvPr>
          <p:cNvGrpSpPr/>
          <p:nvPr/>
        </p:nvGrpSpPr>
        <p:grpSpPr>
          <a:xfrm>
            <a:off x="6715740" y="4315570"/>
            <a:ext cx="417004" cy="417004"/>
            <a:chOff x="9831043" y="3675298"/>
            <a:chExt cx="417004" cy="417004"/>
          </a:xfrm>
        </p:grpSpPr>
        <p:sp>
          <p:nvSpPr>
            <p:cNvPr id="134" name="Oval 133">
              <a:extLst>
                <a:ext uri="{FF2B5EF4-FFF2-40B4-BE49-F238E27FC236}">
                  <a16:creationId xmlns:a16="http://schemas.microsoft.com/office/drawing/2014/main" id="{793BC38B-E647-7747-8F10-517BF87E1E00}"/>
                </a:ext>
              </a:extLst>
            </p:cNvPr>
            <p:cNvSpPr/>
            <p:nvPr/>
          </p:nvSpPr>
          <p:spPr>
            <a:xfrm>
              <a:off x="9831043" y="3675298"/>
              <a:ext cx="417004" cy="417004"/>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TextBox 134">
              <a:extLst>
                <a:ext uri="{FF2B5EF4-FFF2-40B4-BE49-F238E27FC236}">
                  <a16:creationId xmlns:a16="http://schemas.microsoft.com/office/drawing/2014/main" id="{2BEF6020-8EEF-3B44-8669-8F4826656033}"/>
                </a:ext>
              </a:extLst>
            </p:cNvPr>
            <p:cNvSpPr txBox="1"/>
            <p:nvPr/>
          </p:nvSpPr>
          <p:spPr>
            <a:xfrm>
              <a:off x="9873474" y="3699134"/>
              <a:ext cx="312906" cy="369332"/>
            </a:xfrm>
            <a:prstGeom prst="rect">
              <a:avLst/>
            </a:prstGeom>
            <a:noFill/>
          </p:spPr>
          <p:txBody>
            <a:bodyPr wrap="none" rtlCol="0">
              <a:spAutoFit/>
            </a:bodyPr>
            <a:lstStyle/>
            <a:p>
              <a:r>
                <a:rPr lang="en-US" dirty="0"/>
                <a:t>B</a:t>
              </a:r>
            </a:p>
          </p:txBody>
        </p:sp>
      </p:grpSp>
      <p:grpSp>
        <p:nvGrpSpPr>
          <p:cNvPr id="136" name="Group 135">
            <a:extLst>
              <a:ext uri="{FF2B5EF4-FFF2-40B4-BE49-F238E27FC236}">
                <a16:creationId xmlns:a16="http://schemas.microsoft.com/office/drawing/2014/main" id="{5DB18615-96CA-6040-965D-194338372765}"/>
              </a:ext>
            </a:extLst>
          </p:cNvPr>
          <p:cNvGrpSpPr/>
          <p:nvPr/>
        </p:nvGrpSpPr>
        <p:grpSpPr>
          <a:xfrm>
            <a:off x="6715740" y="4994514"/>
            <a:ext cx="417004" cy="417004"/>
            <a:chOff x="9831043" y="3675298"/>
            <a:chExt cx="417004" cy="417004"/>
          </a:xfrm>
        </p:grpSpPr>
        <p:sp>
          <p:nvSpPr>
            <p:cNvPr id="137" name="Oval 136">
              <a:extLst>
                <a:ext uri="{FF2B5EF4-FFF2-40B4-BE49-F238E27FC236}">
                  <a16:creationId xmlns:a16="http://schemas.microsoft.com/office/drawing/2014/main" id="{E665EA7E-540C-E741-93BB-1684E567A4A1}"/>
                </a:ext>
              </a:extLst>
            </p:cNvPr>
            <p:cNvSpPr/>
            <p:nvPr/>
          </p:nvSpPr>
          <p:spPr>
            <a:xfrm>
              <a:off x="9831043" y="3675298"/>
              <a:ext cx="417004" cy="417004"/>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TextBox 137">
              <a:extLst>
                <a:ext uri="{FF2B5EF4-FFF2-40B4-BE49-F238E27FC236}">
                  <a16:creationId xmlns:a16="http://schemas.microsoft.com/office/drawing/2014/main" id="{8FFBF3A6-B187-F24D-9834-7A3D7A3C7D06}"/>
                </a:ext>
              </a:extLst>
            </p:cNvPr>
            <p:cNvSpPr txBox="1"/>
            <p:nvPr/>
          </p:nvSpPr>
          <p:spPr>
            <a:xfrm>
              <a:off x="9873474" y="3699134"/>
              <a:ext cx="332142" cy="369332"/>
            </a:xfrm>
            <a:prstGeom prst="rect">
              <a:avLst/>
            </a:prstGeom>
            <a:noFill/>
          </p:spPr>
          <p:txBody>
            <a:bodyPr wrap="none" rtlCol="0">
              <a:spAutoFit/>
            </a:bodyPr>
            <a:lstStyle/>
            <a:p>
              <a:r>
                <a:rPr lang="en-US" dirty="0"/>
                <a:t>C</a:t>
              </a:r>
            </a:p>
          </p:txBody>
        </p:sp>
      </p:grpSp>
      <p:grpSp>
        <p:nvGrpSpPr>
          <p:cNvPr id="139" name="Group 138">
            <a:extLst>
              <a:ext uri="{FF2B5EF4-FFF2-40B4-BE49-F238E27FC236}">
                <a16:creationId xmlns:a16="http://schemas.microsoft.com/office/drawing/2014/main" id="{79237A91-E384-EC43-8483-BF46E5879E61}"/>
              </a:ext>
            </a:extLst>
          </p:cNvPr>
          <p:cNvGrpSpPr/>
          <p:nvPr/>
        </p:nvGrpSpPr>
        <p:grpSpPr>
          <a:xfrm>
            <a:off x="6715740" y="5713778"/>
            <a:ext cx="417004" cy="417004"/>
            <a:chOff x="9831043" y="3675298"/>
            <a:chExt cx="417004" cy="417004"/>
          </a:xfrm>
        </p:grpSpPr>
        <p:sp>
          <p:nvSpPr>
            <p:cNvPr id="140" name="Oval 139">
              <a:extLst>
                <a:ext uri="{FF2B5EF4-FFF2-40B4-BE49-F238E27FC236}">
                  <a16:creationId xmlns:a16="http://schemas.microsoft.com/office/drawing/2014/main" id="{06538EFF-E19A-F048-93E8-6FFCBF7D40B4}"/>
                </a:ext>
              </a:extLst>
            </p:cNvPr>
            <p:cNvSpPr/>
            <p:nvPr/>
          </p:nvSpPr>
          <p:spPr>
            <a:xfrm>
              <a:off x="9831043" y="3675298"/>
              <a:ext cx="417004" cy="417004"/>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781D7D6-A02B-BF49-8C05-FC201D6FC428}"/>
                </a:ext>
              </a:extLst>
            </p:cNvPr>
            <p:cNvSpPr txBox="1"/>
            <p:nvPr/>
          </p:nvSpPr>
          <p:spPr>
            <a:xfrm>
              <a:off x="9873474" y="3699134"/>
              <a:ext cx="343364" cy="369332"/>
            </a:xfrm>
            <a:prstGeom prst="rect">
              <a:avLst/>
            </a:prstGeom>
            <a:noFill/>
          </p:spPr>
          <p:txBody>
            <a:bodyPr wrap="none" rtlCol="0">
              <a:spAutoFit/>
            </a:bodyPr>
            <a:lstStyle/>
            <a:p>
              <a:r>
                <a:rPr lang="en-US" dirty="0"/>
                <a:t>D</a:t>
              </a:r>
            </a:p>
          </p:txBody>
        </p:sp>
      </p:grpSp>
      <p:cxnSp>
        <p:nvCxnSpPr>
          <p:cNvPr id="146" name="Straight Arrow Connector 145">
            <a:extLst>
              <a:ext uri="{FF2B5EF4-FFF2-40B4-BE49-F238E27FC236}">
                <a16:creationId xmlns:a16="http://schemas.microsoft.com/office/drawing/2014/main" id="{24C9CCB2-EAFB-A640-9C4F-9FBD7FBB3717}"/>
              </a:ext>
            </a:extLst>
          </p:cNvPr>
          <p:cNvCxnSpPr>
            <a:cxnSpLocks/>
          </p:cNvCxnSpPr>
          <p:nvPr/>
        </p:nvCxnSpPr>
        <p:spPr>
          <a:xfrm>
            <a:off x="8100083" y="3796769"/>
            <a:ext cx="726653" cy="0"/>
          </a:xfrm>
          <a:prstGeom prst="straightConnector1">
            <a:avLst/>
          </a:prstGeom>
          <a:ln w="28575">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148" name="Straight Arrow Connector 147">
            <a:extLst>
              <a:ext uri="{FF2B5EF4-FFF2-40B4-BE49-F238E27FC236}">
                <a16:creationId xmlns:a16="http://schemas.microsoft.com/office/drawing/2014/main" id="{E3EDF4D7-3551-C542-BAAC-9C2C716F927E}"/>
              </a:ext>
            </a:extLst>
          </p:cNvPr>
          <p:cNvCxnSpPr/>
          <p:nvPr/>
        </p:nvCxnSpPr>
        <p:spPr>
          <a:xfrm>
            <a:off x="8100082" y="5216916"/>
            <a:ext cx="726653" cy="0"/>
          </a:xfrm>
          <a:prstGeom prst="straightConnector1">
            <a:avLst/>
          </a:prstGeom>
          <a:ln w="28575">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149" name="Straight Arrow Connector 148">
            <a:extLst>
              <a:ext uri="{FF2B5EF4-FFF2-40B4-BE49-F238E27FC236}">
                <a16:creationId xmlns:a16="http://schemas.microsoft.com/office/drawing/2014/main" id="{986B97FC-E13E-8543-B5ED-7A7DBE7734C9}"/>
              </a:ext>
            </a:extLst>
          </p:cNvPr>
          <p:cNvCxnSpPr/>
          <p:nvPr/>
        </p:nvCxnSpPr>
        <p:spPr>
          <a:xfrm>
            <a:off x="8100081" y="5906734"/>
            <a:ext cx="726653" cy="0"/>
          </a:xfrm>
          <a:prstGeom prst="straightConnector1">
            <a:avLst/>
          </a:prstGeom>
          <a:ln w="28575">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153" name="Group 152">
            <a:extLst>
              <a:ext uri="{FF2B5EF4-FFF2-40B4-BE49-F238E27FC236}">
                <a16:creationId xmlns:a16="http://schemas.microsoft.com/office/drawing/2014/main" id="{42ACBB9C-F96C-0747-ABBC-ECBBE37DA94C}"/>
              </a:ext>
            </a:extLst>
          </p:cNvPr>
          <p:cNvGrpSpPr/>
          <p:nvPr/>
        </p:nvGrpSpPr>
        <p:grpSpPr>
          <a:xfrm>
            <a:off x="10074780" y="3593656"/>
            <a:ext cx="417004" cy="417004"/>
            <a:chOff x="9831043" y="3675298"/>
            <a:chExt cx="417004" cy="417004"/>
          </a:xfrm>
        </p:grpSpPr>
        <p:sp>
          <p:nvSpPr>
            <p:cNvPr id="154" name="Oval 153">
              <a:extLst>
                <a:ext uri="{FF2B5EF4-FFF2-40B4-BE49-F238E27FC236}">
                  <a16:creationId xmlns:a16="http://schemas.microsoft.com/office/drawing/2014/main" id="{182947A2-EA7F-874A-AC95-E6C0B8F2EB1F}"/>
                </a:ext>
              </a:extLst>
            </p:cNvPr>
            <p:cNvSpPr/>
            <p:nvPr/>
          </p:nvSpPr>
          <p:spPr>
            <a:xfrm>
              <a:off x="9831043" y="3675298"/>
              <a:ext cx="417004" cy="417004"/>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TextBox 154">
              <a:extLst>
                <a:ext uri="{FF2B5EF4-FFF2-40B4-BE49-F238E27FC236}">
                  <a16:creationId xmlns:a16="http://schemas.microsoft.com/office/drawing/2014/main" id="{4D16FF00-4A71-9044-8B28-20C7EEF81718}"/>
                </a:ext>
              </a:extLst>
            </p:cNvPr>
            <p:cNvSpPr txBox="1"/>
            <p:nvPr/>
          </p:nvSpPr>
          <p:spPr>
            <a:xfrm>
              <a:off x="9873474" y="3699134"/>
              <a:ext cx="327334" cy="369332"/>
            </a:xfrm>
            <a:prstGeom prst="rect">
              <a:avLst/>
            </a:prstGeom>
            <a:noFill/>
          </p:spPr>
          <p:txBody>
            <a:bodyPr wrap="none" rtlCol="0">
              <a:spAutoFit/>
            </a:bodyPr>
            <a:lstStyle/>
            <a:p>
              <a:r>
                <a:rPr lang="en-US" dirty="0"/>
                <a:t>C</a:t>
              </a:r>
            </a:p>
          </p:txBody>
        </p:sp>
      </p:grpSp>
      <p:grpSp>
        <p:nvGrpSpPr>
          <p:cNvPr id="159" name="Group 158">
            <a:extLst>
              <a:ext uri="{FF2B5EF4-FFF2-40B4-BE49-F238E27FC236}">
                <a16:creationId xmlns:a16="http://schemas.microsoft.com/office/drawing/2014/main" id="{AB543340-6DEE-634B-B940-BBC21E9F2606}"/>
              </a:ext>
            </a:extLst>
          </p:cNvPr>
          <p:cNvGrpSpPr/>
          <p:nvPr/>
        </p:nvGrpSpPr>
        <p:grpSpPr>
          <a:xfrm>
            <a:off x="10600563" y="5007678"/>
            <a:ext cx="417004" cy="417004"/>
            <a:chOff x="9831043" y="3675298"/>
            <a:chExt cx="417004" cy="417004"/>
          </a:xfrm>
        </p:grpSpPr>
        <p:sp>
          <p:nvSpPr>
            <p:cNvPr id="160" name="Oval 159">
              <a:extLst>
                <a:ext uri="{FF2B5EF4-FFF2-40B4-BE49-F238E27FC236}">
                  <a16:creationId xmlns:a16="http://schemas.microsoft.com/office/drawing/2014/main" id="{1C4B72C1-BCCC-D044-9888-F4761A814E8E}"/>
                </a:ext>
              </a:extLst>
            </p:cNvPr>
            <p:cNvSpPr/>
            <p:nvPr/>
          </p:nvSpPr>
          <p:spPr>
            <a:xfrm>
              <a:off x="9831043" y="3675298"/>
              <a:ext cx="417004" cy="417004"/>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a:extLst>
                <a:ext uri="{FF2B5EF4-FFF2-40B4-BE49-F238E27FC236}">
                  <a16:creationId xmlns:a16="http://schemas.microsoft.com/office/drawing/2014/main" id="{3D4508CB-E4F3-3F49-B296-A15AB4004E45}"/>
                </a:ext>
              </a:extLst>
            </p:cNvPr>
            <p:cNvSpPr txBox="1"/>
            <p:nvPr/>
          </p:nvSpPr>
          <p:spPr>
            <a:xfrm>
              <a:off x="9873474" y="3699134"/>
              <a:ext cx="343364" cy="369332"/>
            </a:xfrm>
            <a:prstGeom prst="rect">
              <a:avLst/>
            </a:prstGeom>
            <a:noFill/>
          </p:spPr>
          <p:txBody>
            <a:bodyPr wrap="none" rtlCol="0">
              <a:spAutoFit/>
            </a:bodyPr>
            <a:lstStyle/>
            <a:p>
              <a:r>
                <a:rPr lang="en-US" dirty="0"/>
                <a:t>D</a:t>
              </a:r>
            </a:p>
          </p:txBody>
        </p:sp>
      </p:grpSp>
      <p:grpSp>
        <p:nvGrpSpPr>
          <p:cNvPr id="162" name="Group 161">
            <a:extLst>
              <a:ext uri="{FF2B5EF4-FFF2-40B4-BE49-F238E27FC236}">
                <a16:creationId xmlns:a16="http://schemas.microsoft.com/office/drawing/2014/main" id="{577D9C10-F029-3442-943C-D0CB30765192}"/>
              </a:ext>
            </a:extLst>
          </p:cNvPr>
          <p:cNvGrpSpPr/>
          <p:nvPr/>
        </p:nvGrpSpPr>
        <p:grpSpPr>
          <a:xfrm>
            <a:off x="8938890" y="5740252"/>
            <a:ext cx="417004" cy="417004"/>
            <a:chOff x="9831043" y="3675298"/>
            <a:chExt cx="417004" cy="417004"/>
          </a:xfrm>
        </p:grpSpPr>
        <p:sp>
          <p:nvSpPr>
            <p:cNvPr id="163" name="Oval 162">
              <a:extLst>
                <a:ext uri="{FF2B5EF4-FFF2-40B4-BE49-F238E27FC236}">
                  <a16:creationId xmlns:a16="http://schemas.microsoft.com/office/drawing/2014/main" id="{A23CB2A6-1F72-D746-84FA-7DE65F6036C8}"/>
                </a:ext>
              </a:extLst>
            </p:cNvPr>
            <p:cNvSpPr/>
            <p:nvPr/>
          </p:nvSpPr>
          <p:spPr>
            <a:xfrm>
              <a:off x="9831043" y="3675298"/>
              <a:ext cx="417004" cy="417004"/>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TextBox 163">
              <a:extLst>
                <a:ext uri="{FF2B5EF4-FFF2-40B4-BE49-F238E27FC236}">
                  <a16:creationId xmlns:a16="http://schemas.microsoft.com/office/drawing/2014/main" id="{CDAE82C5-0AD2-E744-A65A-0E22283AAC03}"/>
                </a:ext>
              </a:extLst>
            </p:cNvPr>
            <p:cNvSpPr txBox="1"/>
            <p:nvPr/>
          </p:nvSpPr>
          <p:spPr>
            <a:xfrm>
              <a:off x="9873474" y="3699134"/>
              <a:ext cx="332142" cy="369332"/>
            </a:xfrm>
            <a:prstGeom prst="rect">
              <a:avLst/>
            </a:prstGeom>
            <a:noFill/>
          </p:spPr>
          <p:txBody>
            <a:bodyPr wrap="none" rtlCol="0">
              <a:spAutoFit/>
            </a:bodyPr>
            <a:lstStyle/>
            <a:p>
              <a:r>
                <a:rPr lang="en-US" dirty="0"/>
                <a:t>A</a:t>
              </a:r>
            </a:p>
          </p:txBody>
        </p:sp>
      </p:grpSp>
      <p:cxnSp>
        <p:nvCxnSpPr>
          <p:cNvPr id="166" name="Straight Connector 165">
            <a:extLst>
              <a:ext uri="{FF2B5EF4-FFF2-40B4-BE49-F238E27FC236}">
                <a16:creationId xmlns:a16="http://schemas.microsoft.com/office/drawing/2014/main" id="{D311D4E6-400E-EE4B-95B5-0FB5543AFC76}"/>
              </a:ext>
            </a:extLst>
          </p:cNvPr>
          <p:cNvCxnSpPr/>
          <p:nvPr/>
        </p:nvCxnSpPr>
        <p:spPr>
          <a:xfrm flipV="1">
            <a:off x="8062866" y="4187829"/>
            <a:ext cx="191624" cy="632543"/>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grpSp>
        <p:nvGrpSpPr>
          <p:cNvPr id="150" name="Group 149">
            <a:extLst>
              <a:ext uri="{FF2B5EF4-FFF2-40B4-BE49-F238E27FC236}">
                <a16:creationId xmlns:a16="http://schemas.microsoft.com/office/drawing/2014/main" id="{D347232E-91A1-0D4E-9373-6AEC6EAF85EA}"/>
              </a:ext>
            </a:extLst>
          </p:cNvPr>
          <p:cNvGrpSpPr/>
          <p:nvPr/>
        </p:nvGrpSpPr>
        <p:grpSpPr>
          <a:xfrm>
            <a:off x="9511838" y="3593656"/>
            <a:ext cx="417004" cy="419294"/>
            <a:chOff x="9831043" y="3675298"/>
            <a:chExt cx="417004" cy="419294"/>
          </a:xfrm>
        </p:grpSpPr>
        <p:sp>
          <p:nvSpPr>
            <p:cNvPr id="151" name="Oval 150">
              <a:extLst>
                <a:ext uri="{FF2B5EF4-FFF2-40B4-BE49-F238E27FC236}">
                  <a16:creationId xmlns:a16="http://schemas.microsoft.com/office/drawing/2014/main" id="{C33B09B7-C77C-E442-B47F-3C3F92CFC6CA}"/>
                </a:ext>
              </a:extLst>
            </p:cNvPr>
            <p:cNvSpPr/>
            <p:nvPr/>
          </p:nvSpPr>
          <p:spPr>
            <a:xfrm>
              <a:off x="9831043" y="3675298"/>
              <a:ext cx="417004" cy="417004"/>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F7357884-00A3-F245-9199-53B07DC4EBA1}"/>
                </a:ext>
              </a:extLst>
            </p:cNvPr>
            <p:cNvSpPr txBox="1"/>
            <p:nvPr/>
          </p:nvSpPr>
          <p:spPr>
            <a:xfrm>
              <a:off x="9879808" y="3725260"/>
              <a:ext cx="309700" cy="36933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B</a:t>
              </a:r>
            </a:p>
          </p:txBody>
        </p:sp>
      </p:grpSp>
      <p:grpSp>
        <p:nvGrpSpPr>
          <p:cNvPr id="168" name="Group 167">
            <a:extLst>
              <a:ext uri="{FF2B5EF4-FFF2-40B4-BE49-F238E27FC236}">
                <a16:creationId xmlns:a16="http://schemas.microsoft.com/office/drawing/2014/main" id="{420635B6-2939-FB45-BCFA-9084B5E4528C}"/>
              </a:ext>
            </a:extLst>
          </p:cNvPr>
          <p:cNvGrpSpPr/>
          <p:nvPr/>
        </p:nvGrpSpPr>
        <p:grpSpPr>
          <a:xfrm>
            <a:off x="9492549" y="5001978"/>
            <a:ext cx="417004" cy="419294"/>
            <a:chOff x="9831043" y="3675298"/>
            <a:chExt cx="417004" cy="419294"/>
          </a:xfrm>
        </p:grpSpPr>
        <p:sp>
          <p:nvSpPr>
            <p:cNvPr id="169" name="Oval 168">
              <a:extLst>
                <a:ext uri="{FF2B5EF4-FFF2-40B4-BE49-F238E27FC236}">
                  <a16:creationId xmlns:a16="http://schemas.microsoft.com/office/drawing/2014/main" id="{6DDC539F-A945-6C4B-AEF7-5DD348ABC255}"/>
                </a:ext>
              </a:extLst>
            </p:cNvPr>
            <p:cNvSpPr/>
            <p:nvPr/>
          </p:nvSpPr>
          <p:spPr>
            <a:xfrm>
              <a:off x="9831043" y="3675298"/>
              <a:ext cx="417004" cy="417004"/>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TextBox 169">
              <a:extLst>
                <a:ext uri="{FF2B5EF4-FFF2-40B4-BE49-F238E27FC236}">
                  <a16:creationId xmlns:a16="http://schemas.microsoft.com/office/drawing/2014/main" id="{6E053D18-67FD-1840-8590-EC583C5F5C86}"/>
                </a:ext>
              </a:extLst>
            </p:cNvPr>
            <p:cNvSpPr txBox="1"/>
            <p:nvPr/>
          </p:nvSpPr>
          <p:spPr>
            <a:xfrm>
              <a:off x="9879808" y="3725260"/>
              <a:ext cx="309700" cy="36933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B</a:t>
              </a:r>
            </a:p>
          </p:txBody>
        </p:sp>
      </p:grpSp>
      <p:cxnSp>
        <p:nvCxnSpPr>
          <p:cNvPr id="175" name="Straight Connector 174">
            <a:extLst>
              <a:ext uri="{FF2B5EF4-FFF2-40B4-BE49-F238E27FC236}">
                <a16:creationId xmlns:a16="http://schemas.microsoft.com/office/drawing/2014/main" id="{ED66081D-F31B-8C4C-BABC-8B704BDCBB29}"/>
              </a:ext>
            </a:extLst>
          </p:cNvPr>
          <p:cNvCxnSpPr>
            <a:cxnSpLocks/>
          </p:cNvCxnSpPr>
          <p:nvPr/>
        </p:nvCxnSpPr>
        <p:spPr>
          <a:xfrm flipV="1">
            <a:off x="8909059" y="3570338"/>
            <a:ext cx="505132" cy="458156"/>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id="{130CA951-87F0-7F4E-ADF1-162F0A3B0EDC}"/>
              </a:ext>
            </a:extLst>
          </p:cNvPr>
          <p:cNvCxnSpPr>
            <a:cxnSpLocks/>
          </p:cNvCxnSpPr>
          <p:nvPr/>
        </p:nvCxnSpPr>
        <p:spPr>
          <a:xfrm flipV="1">
            <a:off x="10594074" y="3586479"/>
            <a:ext cx="505132" cy="458156"/>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36930051-6FD9-D04E-A82F-ED2E8B30EDA3}"/>
              </a:ext>
            </a:extLst>
          </p:cNvPr>
          <p:cNvCxnSpPr>
            <a:cxnSpLocks/>
          </p:cNvCxnSpPr>
          <p:nvPr/>
        </p:nvCxnSpPr>
        <p:spPr>
          <a:xfrm flipV="1">
            <a:off x="11171792" y="3586479"/>
            <a:ext cx="505132" cy="458156"/>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C6CC26D1-FDDB-8E41-8805-6B3095EC01AC}"/>
              </a:ext>
            </a:extLst>
          </p:cNvPr>
          <p:cNvCxnSpPr>
            <a:cxnSpLocks/>
          </p:cNvCxnSpPr>
          <p:nvPr/>
        </p:nvCxnSpPr>
        <p:spPr>
          <a:xfrm flipV="1">
            <a:off x="8899599" y="4986814"/>
            <a:ext cx="505132" cy="458156"/>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7D200CB8-8E4D-5143-B344-1E9896348DA2}"/>
              </a:ext>
            </a:extLst>
          </p:cNvPr>
          <p:cNvCxnSpPr>
            <a:cxnSpLocks/>
          </p:cNvCxnSpPr>
          <p:nvPr/>
        </p:nvCxnSpPr>
        <p:spPr>
          <a:xfrm flipV="1">
            <a:off x="10029904" y="4986814"/>
            <a:ext cx="505132" cy="458156"/>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1160120B-508D-EA4A-A66C-20F5758E2443}"/>
              </a:ext>
            </a:extLst>
          </p:cNvPr>
          <p:cNvCxnSpPr>
            <a:cxnSpLocks/>
          </p:cNvCxnSpPr>
          <p:nvPr/>
        </p:nvCxnSpPr>
        <p:spPr>
          <a:xfrm flipV="1">
            <a:off x="11160209" y="4986814"/>
            <a:ext cx="505132" cy="458156"/>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FA716D4D-00BF-2748-B363-74ADC31884F1}"/>
              </a:ext>
            </a:extLst>
          </p:cNvPr>
          <p:cNvCxnSpPr>
            <a:cxnSpLocks/>
          </p:cNvCxnSpPr>
          <p:nvPr/>
        </p:nvCxnSpPr>
        <p:spPr>
          <a:xfrm flipV="1">
            <a:off x="9432629" y="5754743"/>
            <a:ext cx="505132" cy="458156"/>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A65A8C21-86AC-A548-8F06-65F9BA0BD11A}"/>
              </a:ext>
            </a:extLst>
          </p:cNvPr>
          <p:cNvCxnSpPr>
            <a:cxnSpLocks/>
          </p:cNvCxnSpPr>
          <p:nvPr/>
        </p:nvCxnSpPr>
        <p:spPr>
          <a:xfrm flipV="1">
            <a:off x="10015400" y="5754322"/>
            <a:ext cx="505132" cy="458156"/>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69D77E38-3915-3148-A559-F2BEFF2757F7}"/>
              </a:ext>
            </a:extLst>
          </p:cNvPr>
          <p:cNvCxnSpPr>
            <a:cxnSpLocks/>
          </p:cNvCxnSpPr>
          <p:nvPr/>
        </p:nvCxnSpPr>
        <p:spPr>
          <a:xfrm flipV="1">
            <a:off x="10571765" y="5767113"/>
            <a:ext cx="505132" cy="458156"/>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ECC21B4F-D210-0C43-8E2E-9AA93902E0D4}"/>
              </a:ext>
            </a:extLst>
          </p:cNvPr>
          <p:cNvCxnSpPr>
            <a:cxnSpLocks/>
          </p:cNvCxnSpPr>
          <p:nvPr/>
        </p:nvCxnSpPr>
        <p:spPr>
          <a:xfrm flipV="1">
            <a:off x="11123228" y="5766623"/>
            <a:ext cx="505132" cy="458156"/>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4018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29"/>
                                        </p:tgtEl>
                                        <p:attrNameLst>
                                          <p:attrName>style.visibility</p:attrName>
                                        </p:attrNameLst>
                                      </p:cBhvr>
                                      <p:to>
                                        <p:strVal val="visible"/>
                                      </p:to>
                                    </p:set>
                                    <p:animEffect transition="in" filter="fade">
                                      <p:cBhvr>
                                        <p:cTn id="31" dur="500"/>
                                        <p:tgtEl>
                                          <p:spTgt spid="129"/>
                                        </p:tgtEl>
                                      </p:cBhvr>
                                    </p:animEffect>
                                  </p:childTnLst>
                                </p:cTn>
                              </p:par>
                              <p:par>
                                <p:cTn id="32" presetID="10" presetClass="entr" presetSubtype="0" fill="hold" nodeType="withEffect">
                                  <p:stCondLst>
                                    <p:cond delay="0"/>
                                  </p:stCondLst>
                                  <p:childTnLst>
                                    <p:set>
                                      <p:cBhvr>
                                        <p:cTn id="33" dur="1" fill="hold">
                                          <p:stCondLst>
                                            <p:cond delay="0"/>
                                          </p:stCondLst>
                                        </p:cTn>
                                        <p:tgtEl>
                                          <p:spTgt spid="130"/>
                                        </p:tgtEl>
                                        <p:attrNameLst>
                                          <p:attrName>style.visibility</p:attrName>
                                        </p:attrNameLst>
                                      </p:cBhvr>
                                      <p:to>
                                        <p:strVal val="visible"/>
                                      </p:to>
                                    </p:set>
                                    <p:animEffect transition="in" filter="fade">
                                      <p:cBhvr>
                                        <p:cTn id="34" dur="500"/>
                                        <p:tgtEl>
                                          <p:spTgt spid="130"/>
                                        </p:tgtEl>
                                      </p:cBhvr>
                                    </p:animEffect>
                                  </p:childTnLst>
                                </p:cTn>
                              </p:par>
                              <p:par>
                                <p:cTn id="35" presetID="10" presetClass="entr" presetSubtype="0" fill="hold" nodeType="withEffect">
                                  <p:stCondLst>
                                    <p:cond delay="0"/>
                                  </p:stCondLst>
                                  <p:childTnLst>
                                    <p:set>
                                      <p:cBhvr>
                                        <p:cTn id="36" dur="1" fill="hold">
                                          <p:stCondLst>
                                            <p:cond delay="0"/>
                                          </p:stCondLst>
                                        </p:cTn>
                                        <p:tgtEl>
                                          <p:spTgt spid="133"/>
                                        </p:tgtEl>
                                        <p:attrNameLst>
                                          <p:attrName>style.visibility</p:attrName>
                                        </p:attrNameLst>
                                      </p:cBhvr>
                                      <p:to>
                                        <p:strVal val="visible"/>
                                      </p:to>
                                    </p:set>
                                    <p:animEffect transition="in" filter="fade">
                                      <p:cBhvr>
                                        <p:cTn id="37" dur="500"/>
                                        <p:tgtEl>
                                          <p:spTgt spid="133"/>
                                        </p:tgtEl>
                                      </p:cBhvr>
                                    </p:animEffect>
                                  </p:childTnLst>
                                </p:cTn>
                              </p:par>
                              <p:par>
                                <p:cTn id="38" presetID="10" presetClass="entr" presetSubtype="0" fill="hold" nodeType="withEffect">
                                  <p:stCondLst>
                                    <p:cond delay="0"/>
                                  </p:stCondLst>
                                  <p:childTnLst>
                                    <p:set>
                                      <p:cBhvr>
                                        <p:cTn id="39" dur="1" fill="hold">
                                          <p:stCondLst>
                                            <p:cond delay="0"/>
                                          </p:stCondLst>
                                        </p:cTn>
                                        <p:tgtEl>
                                          <p:spTgt spid="136"/>
                                        </p:tgtEl>
                                        <p:attrNameLst>
                                          <p:attrName>style.visibility</p:attrName>
                                        </p:attrNameLst>
                                      </p:cBhvr>
                                      <p:to>
                                        <p:strVal val="visible"/>
                                      </p:to>
                                    </p:set>
                                    <p:animEffect transition="in" filter="fade">
                                      <p:cBhvr>
                                        <p:cTn id="40" dur="500"/>
                                        <p:tgtEl>
                                          <p:spTgt spid="136"/>
                                        </p:tgtEl>
                                      </p:cBhvr>
                                    </p:animEffect>
                                  </p:childTnLst>
                                </p:cTn>
                              </p:par>
                              <p:par>
                                <p:cTn id="41" presetID="10" presetClass="entr" presetSubtype="0" fill="hold" nodeType="with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fade">
                                      <p:cBhvr>
                                        <p:cTn id="43" dur="500"/>
                                        <p:tgtEl>
                                          <p:spTgt spid="139"/>
                                        </p:tgtEl>
                                      </p:cBhvr>
                                    </p:animEffect>
                                  </p:childTnLst>
                                </p:cTn>
                              </p:par>
                              <p:par>
                                <p:cTn id="44" presetID="10" presetClass="entr" presetSubtype="0" fill="hold" nodeType="withEffect">
                                  <p:stCondLst>
                                    <p:cond delay="0"/>
                                  </p:stCondLst>
                                  <p:childTnLst>
                                    <p:set>
                                      <p:cBhvr>
                                        <p:cTn id="45" dur="1" fill="hold">
                                          <p:stCondLst>
                                            <p:cond delay="0"/>
                                          </p:stCondLst>
                                        </p:cTn>
                                        <p:tgtEl>
                                          <p:spTgt spid="146"/>
                                        </p:tgtEl>
                                        <p:attrNameLst>
                                          <p:attrName>style.visibility</p:attrName>
                                        </p:attrNameLst>
                                      </p:cBhvr>
                                      <p:to>
                                        <p:strVal val="visible"/>
                                      </p:to>
                                    </p:set>
                                    <p:animEffect transition="in" filter="fade">
                                      <p:cBhvr>
                                        <p:cTn id="46" dur="500"/>
                                        <p:tgtEl>
                                          <p:spTgt spid="146"/>
                                        </p:tgtEl>
                                      </p:cBhvr>
                                    </p:animEffect>
                                  </p:childTnLst>
                                </p:cTn>
                              </p:par>
                              <p:par>
                                <p:cTn id="47" presetID="10" presetClass="entr" presetSubtype="0" fill="hold" nodeType="withEffect">
                                  <p:stCondLst>
                                    <p:cond delay="0"/>
                                  </p:stCondLst>
                                  <p:childTnLst>
                                    <p:set>
                                      <p:cBhvr>
                                        <p:cTn id="48" dur="1" fill="hold">
                                          <p:stCondLst>
                                            <p:cond delay="0"/>
                                          </p:stCondLst>
                                        </p:cTn>
                                        <p:tgtEl>
                                          <p:spTgt spid="148"/>
                                        </p:tgtEl>
                                        <p:attrNameLst>
                                          <p:attrName>style.visibility</p:attrName>
                                        </p:attrNameLst>
                                      </p:cBhvr>
                                      <p:to>
                                        <p:strVal val="visible"/>
                                      </p:to>
                                    </p:set>
                                    <p:animEffect transition="in" filter="fade">
                                      <p:cBhvr>
                                        <p:cTn id="49" dur="500"/>
                                        <p:tgtEl>
                                          <p:spTgt spid="148"/>
                                        </p:tgtEl>
                                      </p:cBhvr>
                                    </p:animEffect>
                                  </p:childTnLst>
                                </p:cTn>
                              </p:par>
                              <p:par>
                                <p:cTn id="50" presetID="10" presetClass="entr" presetSubtype="0" fill="hold" nodeType="withEffect">
                                  <p:stCondLst>
                                    <p:cond delay="0"/>
                                  </p:stCondLst>
                                  <p:childTnLst>
                                    <p:set>
                                      <p:cBhvr>
                                        <p:cTn id="51" dur="1" fill="hold">
                                          <p:stCondLst>
                                            <p:cond delay="0"/>
                                          </p:stCondLst>
                                        </p:cTn>
                                        <p:tgtEl>
                                          <p:spTgt spid="149"/>
                                        </p:tgtEl>
                                        <p:attrNameLst>
                                          <p:attrName>style.visibility</p:attrName>
                                        </p:attrNameLst>
                                      </p:cBhvr>
                                      <p:to>
                                        <p:strVal val="visible"/>
                                      </p:to>
                                    </p:set>
                                    <p:animEffect transition="in" filter="fade">
                                      <p:cBhvr>
                                        <p:cTn id="52" dur="500"/>
                                        <p:tgtEl>
                                          <p:spTgt spid="149"/>
                                        </p:tgtEl>
                                      </p:cBhvr>
                                    </p:animEffect>
                                  </p:childTnLst>
                                </p:cTn>
                              </p:par>
                              <p:par>
                                <p:cTn id="53" presetID="10" presetClass="entr" presetSubtype="0" fill="hold" nodeType="withEffect">
                                  <p:stCondLst>
                                    <p:cond delay="0"/>
                                  </p:stCondLst>
                                  <p:childTnLst>
                                    <p:set>
                                      <p:cBhvr>
                                        <p:cTn id="54" dur="1" fill="hold">
                                          <p:stCondLst>
                                            <p:cond delay="0"/>
                                          </p:stCondLst>
                                        </p:cTn>
                                        <p:tgtEl>
                                          <p:spTgt spid="150"/>
                                        </p:tgtEl>
                                        <p:attrNameLst>
                                          <p:attrName>style.visibility</p:attrName>
                                        </p:attrNameLst>
                                      </p:cBhvr>
                                      <p:to>
                                        <p:strVal val="visible"/>
                                      </p:to>
                                    </p:set>
                                    <p:animEffect transition="in" filter="fade">
                                      <p:cBhvr>
                                        <p:cTn id="55" dur="500"/>
                                        <p:tgtEl>
                                          <p:spTgt spid="150"/>
                                        </p:tgtEl>
                                      </p:cBhvr>
                                    </p:animEffect>
                                  </p:childTnLst>
                                </p:cTn>
                              </p:par>
                              <p:par>
                                <p:cTn id="56" presetID="10" presetClass="entr" presetSubtype="0" fill="hold" nodeType="withEffect">
                                  <p:stCondLst>
                                    <p:cond delay="0"/>
                                  </p:stCondLst>
                                  <p:childTnLst>
                                    <p:set>
                                      <p:cBhvr>
                                        <p:cTn id="57" dur="1" fill="hold">
                                          <p:stCondLst>
                                            <p:cond delay="0"/>
                                          </p:stCondLst>
                                        </p:cTn>
                                        <p:tgtEl>
                                          <p:spTgt spid="153"/>
                                        </p:tgtEl>
                                        <p:attrNameLst>
                                          <p:attrName>style.visibility</p:attrName>
                                        </p:attrNameLst>
                                      </p:cBhvr>
                                      <p:to>
                                        <p:strVal val="visible"/>
                                      </p:to>
                                    </p:set>
                                    <p:animEffect transition="in" filter="fade">
                                      <p:cBhvr>
                                        <p:cTn id="58" dur="500"/>
                                        <p:tgtEl>
                                          <p:spTgt spid="153"/>
                                        </p:tgtEl>
                                      </p:cBhvr>
                                    </p:animEffect>
                                  </p:childTnLst>
                                </p:cTn>
                              </p:par>
                              <p:par>
                                <p:cTn id="59" presetID="10" presetClass="entr" presetSubtype="0" fill="hold" nodeType="with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500"/>
                                        <p:tgtEl>
                                          <p:spTgt spid="159"/>
                                        </p:tgtEl>
                                      </p:cBhvr>
                                    </p:animEffect>
                                  </p:childTnLst>
                                </p:cTn>
                              </p:par>
                              <p:par>
                                <p:cTn id="62" presetID="10" presetClass="entr" presetSubtype="0" fill="hold" nodeType="withEffect">
                                  <p:stCondLst>
                                    <p:cond delay="0"/>
                                  </p:stCondLst>
                                  <p:childTnLst>
                                    <p:set>
                                      <p:cBhvr>
                                        <p:cTn id="63" dur="1" fill="hold">
                                          <p:stCondLst>
                                            <p:cond delay="0"/>
                                          </p:stCondLst>
                                        </p:cTn>
                                        <p:tgtEl>
                                          <p:spTgt spid="162"/>
                                        </p:tgtEl>
                                        <p:attrNameLst>
                                          <p:attrName>style.visibility</p:attrName>
                                        </p:attrNameLst>
                                      </p:cBhvr>
                                      <p:to>
                                        <p:strVal val="visible"/>
                                      </p:to>
                                    </p:set>
                                    <p:animEffect transition="in" filter="fade">
                                      <p:cBhvr>
                                        <p:cTn id="64" dur="500"/>
                                        <p:tgtEl>
                                          <p:spTgt spid="162"/>
                                        </p:tgtEl>
                                      </p:cBhvr>
                                    </p:animEffect>
                                  </p:childTnLst>
                                </p:cTn>
                              </p:par>
                              <p:par>
                                <p:cTn id="65" presetID="10" presetClass="entr" presetSubtype="0" fill="hold" nodeType="withEffect">
                                  <p:stCondLst>
                                    <p:cond delay="0"/>
                                  </p:stCondLst>
                                  <p:childTnLst>
                                    <p:set>
                                      <p:cBhvr>
                                        <p:cTn id="66" dur="1" fill="hold">
                                          <p:stCondLst>
                                            <p:cond delay="0"/>
                                          </p:stCondLst>
                                        </p:cTn>
                                        <p:tgtEl>
                                          <p:spTgt spid="168"/>
                                        </p:tgtEl>
                                        <p:attrNameLst>
                                          <p:attrName>style.visibility</p:attrName>
                                        </p:attrNameLst>
                                      </p:cBhvr>
                                      <p:to>
                                        <p:strVal val="visible"/>
                                      </p:to>
                                    </p:set>
                                    <p:animEffect transition="in" filter="fade">
                                      <p:cBhvr>
                                        <p:cTn id="67" dur="500"/>
                                        <p:tgtEl>
                                          <p:spTgt spid="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p:bldP spid="84" grpId="0"/>
      <p:bldP spid="85" grpId="0"/>
      <p:bldP spid="86" grpId="0"/>
      <p:bldP spid="87" grpId="0"/>
      <p:bldP spid="8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FCD30E-FB6D-9448-A826-7379E4FA83A5}"/>
              </a:ext>
            </a:extLst>
          </p:cNvPr>
          <p:cNvSpPr>
            <a:spLocks noGrp="1"/>
          </p:cNvSpPr>
          <p:nvPr>
            <p:ph type="title"/>
          </p:nvPr>
        </p:nvSpPr>
        <p:spPr/>
        <p:txBody>
          <a:bodyPr>
            <a:normAutofit fontScale="90000"/>
          </a:bodyPr>
          <a:lstStyle/>
          <a:p>
            <a:r>
              <a:rPr lang="en-US" dirty="0"/>
              <a:t>Questions / clarifications on anything?</a:t>
            </a:r>
          </a:p>
        </p:txBody>
      </p:sp>
      <p:sp>
        <p:nvSpPr>
          <p:cNvPr id="3" name="Text Placeholder 2">
            <a:extLst>
              <a:ext uri="{FF2B5EF4-FFF2-40B4-BE49-F238E27FC236}">
                <a16:creationId xmlns:a16="http://schemas.microsoft.com/office/drawing/2014/main" id="{50C4E1D1-6269-8640-A8AD-92B426CABF9F}"/>
              </a:ext>
            </a:extLst>
          </p:cNvPr>
          <p:cNvSpPr>
            <a:spLocks noGrp="1"/>
          </p:cNvSpPr>
          <p:nvPr>
            <p:ph type="body" idx="1"/>
          </p:nvPr>
        </p:nvSpPr>
        <p:spPr/>
        <p:txBody>
          <a:bodyPr>
            <a:normAutofit lnSpcReduction="10000"/>
          </a:bodyPr>
          <a:lstStyle/>
          <a:p>
            <a:r>
              <a:rPr lang="en-US" dirty="0"/>
              <a:t>relevant ideas for today</a:t>
            </a:r>
          </a:p>
          <a:p>
            <a:pPr marL="285750" indent="-285750">
              <a:buFontTx/>
              <a:buChar char="-"/>
            </a:pPr>
            <a:r>
              <a:rPr lang="en-US" dirty="0"/>
              <a:t>vertices, edges, definitions</a:t>
            </a:r>
          </a:p>
          <a:p>
            <a:pPr marL="285750" indent="-285750">
              <a:buFontTx/>
              <a:buChar char="-"/>
            </a:pPr>
            <a:r>
              <a:rPr lang="en-US" dirty="0"/>
              <a:t>graphs model relationships between real data (you can choose your vertices and edges to</a:t>
            </a:r>
          </a:p>
          <a:p>
            <a:pPr marL="285750" indent="-285750">
              <a:buFontTx/>
              <a:buChar char="-"/>
            </a:pPr>
            <a:r>
              <a:rPr lang="en-US" dirty="0"/>
              <a:t>different graph implementations exist</a:t>
            </a:r>
          </a:p>
          <a:p>
            <a:endParaRPr lang="en-US" dirty="0"/>
          </a:p>
        </p:txBody>
      </p:sp>
    </p:spTree>
    <p:extLst>
      <p:ext uri="{BB962C8B-B14F-4D97-AF65-F5344CB8AC3E}">
        <p14:creationId xmlns:p14="http://schemas.microsoft.com/office/powerpoint/2010/main" val="20717255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03D5D-BF18-6D42-B327-175ABDAA5500}"/>
              </a:ext>
            </a:extLst>
          </p:cNvPr>
          <p:cNvSpPr>
            <a:spLocks noGrp="1"/>
          </p:cNvSpPr>
          <p:nvPr>
            <p:ph type="title"/>
          </p:nvPr>
        </p:nvSpPr>
        <p:spPr/>
        <p:txBody>
          <a:bodyPr/>
          <a:lstStyle/>
          <a:p>
            <a:r>
              <a:rPr lang="en-US" dirty="0"/>
              <a:t>Roadmap for today</a:t>
            </a:r>
          </a:p>
        </p:txBody>
      </p:sp>
      <p:sp>
        <p:nvSpPr>
          <p:cNvPr id="3" name="Content Placeholder 2">
            <a:extLst>
              <a:ext uri="{FF2B5EF4-FFF2-40B4-BE49-F238E27FC236}">
                <a16:creationId xmlns:a16="http://schemas.microsoft.com/office/drawing/2014/main" id="{DC65CEC7-6B41-E448-9F34-A52692869AC7}"/>
              </a:ext>
            </a:extLst>
          </p:cNvPr>
          <p:cNvSpPr>
            <a:spLocks noGrp="1"/>
          </p:cNvSpPr>
          <p:nvPr>
            <p:ph idx="1"/>
          </p:nvPr>
        </p:nvSpPr>
        <p:spPr/>
        <p:txBody>
          <a:bodyPr/>
          <a:lstStyle/>
          <a:p>
            <a:pPr>
              <a:buFont typeface="Wingdings" pitchFamily="2" charset="2"/>
              <a:buChar char="§"/>
            </a:pPr>
            <a:r>
              <a:rPr lang="en-US" dirty="0"/>
              <a:t> review Wednesday intro to graphs key points</a:t>
            </a:r>
          </a:p>
          <a:p>
            <a:pPr>
              <a:buFont typeface="Wingdings" pitchFamily="2" charset="2"/>
              <a:buChar char="§"/>
            </a:pPr>
            <a:r>
              <a:rPr lang="en-US" b="1" u="sng" dirty="0"/>
              <a:t>graph problems </a:t>
            </a:r>
          </a:p>
          <a:p>
            <a:pPr>
              <a:buFont typeface="Wingdings" pitchFamily="2" charset="2"/>
              <a:buChar char="§"/>
            </a:pPr>
            <a:r>
              <a:rPr lang="en-US" b="1" u="sng" dirty="0"/>
              <a:t>s-t path problem</a:t>
            </a:r>
          </a:p>
          <a:p>
            <a:pPr>
              <a:buFont typeface="Wingdings" pitchFamily="2" charset="2"/>
              <a:buChar char="§"/>
            </a:pPr>
            <a:r>
              <a:rPr lang="en-US" b="1" u="sng" dirty="0"/>
              <a:t> detour: BFS/DFS </a:t>
            </a:r>
          </a:p>
          <a:p>
            <a:pPr lvl="1">
              <a:buFont typeface="Wingdings" pitchFamily="2" charset="2"/>
              <a:buChar char="§"/>
            </a:pPr>
            <a:r>
              <a:rPr lang="en-US" b="1" u="sng" dirty="0"/>
              <a:t>visually</a:t>
            </a:r>
          </a:p>
          <a:p>
            <a:pPr lvl="1">
              <a:buFont typeface="Wingdings" pitchFamily="2" charset="2"/>
              <a:buChar char="§"/>
            </a:pPr>
            <a:r>
              <a:rPr lang="en-US" b="1" u="sng" dirty="0"/>
              <a:t>pseudocode</a:t>
            </a:r>
          </a:p>
          <a:p>
            <a:pPr lvl="1">
              <a:buFont typeface="Wingdings" pitchFamily="2" charset="2"/>
              <a:buChar char="§"/>
            </a:pPr>
            <a:r>
              <a:rPr lang="en-US" b="1" u="sng" dirty="0"/>
              <a:t>modifications to solve problems (circling back to s-t path)</a:t>
            </a:r>
          </a:p>
          <a:p>
            <a:pPr>
              <a:buFont typeface="Wingdings" pitchFamily="2" charset="2"/>
              <a:buChar char="§"/>
            </a:pPr>
            <a:r>
              <a:rPr lang="en-US" dirty="0"/>
              <a:t>shortest path problem (for unweighted graphs)</a:t>
            </a:r>
          </a:p>
        </p:txBody>
      </p:sp>
    </p:spTree>
    <p:extLst>
      <p:ext uri="{BB962C8B-B14F-4D97-AF65-F5344CB8AC3E}">
        <p14:creationId xmlns:p14="http://schemas.microsoft.com/office/powerpoint/2010/main" val="6367917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EEA46-9118-F946-B963-C8159176E39B}"/>
              </a:ext>
            </a:extLst>
          </p:cNvPr>
          <p:cNvSpPr>
            <a:spLocks noGrp="1"/>
          </p:cNvSpPr>
          <p:nvPr>
            <p:ph type="title"/>
          </p:nvPr>
        </p:nvSpPr>
        <p:spPr/>
        <p:txBody>
          <a:bodyPr/>
          <a:lstStyle/>
          <a:p>
            <a:r>
              <a:rPr lang="en-US" dirty="0"/>
              <a:t>Graph problems</a:t>
            </a:r>
          </a:p>
        </p:txBody>
      </p:sp>
      <p:sp>
        <p:nvSpPr>
          <p:cNvPr id="3" name="Content Placeholder 2">
            <a:extLst>
              <a:ext uri="{FF2B5EF4-FFF2-40B4-BE49-F238E27FC236}">
                <a16:creationId xmlns:a16="http://schemas.microsoft.com/office/drawing/2014/main" id="{AAE5B2D0-A402-414A-A961-6C80F1D98E0A}"/>
              </a:ext>
            </a:extLst>
          </p:cNvPr>
          <p:cNvSpPr>
            <a:spLocks noGrp="1"/>
          </p:cNvSpPr>
          <p:nvPr>
            <p:ph idx="1"/>
          </p:nvPr>
        </p:nvSpPr>
        <p:spPr/>
        <p:txBody>
          <a:bodyPr/>
          <a:lstStyle/>
          <a:p>
            <a:r>
              <a:rPr lang="en-US" dirty="0"/>
              <a:t>There are lots of interesting questions we can ask about a graph: </a:t>
            </a:r>
          </a:p>
          <a:p>
            <a:r>
              <a:rPr lang="en-US" dirty="0"/>
              <a:t>▪ What is the shortest route from S to T? </a:t>
            </a:r>
          </a:p>
          <a:p>
            <a:pPr marL="0" indent="0">
              <a:buNone/>
            </a:pPr>
            <a:r>
              <a:rPr lang="en-US" dirty="0"/>
              <a:t> ▪ What is the longest without cycles? </a:t>
            </a:r>
          </a:p>
          <a:p>
            <a:r>
              <a:rPr lang="en-US" dirty="0"/>
              <a:t>▪ Are there cycles? </a:t>
            </a:r>
          </a:p>
          <a:p>
            <a:r>
              <a:rPr lang="en-US" dirty="0"/>
              <a:t>▪ Is there a tour (cycle) you can take that only uses each node (station) exactly once?</a:t>
            </a:r>
          </a:p>
          <a:p>
            <a:r>
              <a:rPr lang="en-US" dirty="0"/>
              <a:t>▪ Is there a tour (cycle) that uses each edge exactly once?</a:t>
            </a:r>
          </a:p>
          <a:p>
            <a:endParaRPr lang="en-US" dirty="0"/>
          </a:p>
          <a:p>
            <a:endParaRPr lang="en-US" dirty="0"/>
          </a:p>
        </p:txBody>
      </p:sp>
      <p:sp>
        <p:nvSpPr>
          <p:cNvPr id="5" name="TextBox 4">
            <a:extLst>
              <a:ext uri="{FF2B5EF4-FFF2-40B4-BE49-F238E27FC236}">
                <a16:creationId xmlns:a16="http://schemas.microsoft.com/office/drawing/2014/main" id="{47D527A1-702A-054B-A9EB-6674073E856F}"/>
              </a:ext>
            </a:extLst>
          </p:cNvPr>
          <p:cNvSpPr txBox="1"/>
          <p:nvPr/>
        </p:nvSpPr>
        <p:spPr>
          <a:xfrm>
            <a:off x="9813471" y="6476928"/>
            <a:ext cx="2162387" cy="646331"/>
          </a:xfrm>
          <a:prstGeom prst="rect">
            <a:avLst/>
          </a:prstGeom>
          <a:noFill/>
        </p:spPr>
        <p:txBody>
          <a:bodyPr wrap="none" rtlCol="0">
            <a:spAutoFit/>
          </a:bodyPr>
          <a:lstStyle/>
          <a:p>
            <a:r>
              <a:rPr lang="en-US" dirty="0"/>
              <a:t>HANNAH TANG 20WI</a:t>
            </a:r>
          </a:p>
          <a:p>
            <a:endParaRPr lang="en-US" dirty="0"/>
          </a:p>
        </p:txBody>
      </p:sp>
    </p:spTree>
    <p:extLst>
      <p:ext uri="{BB962C8B-B14F-4D97-AF65-F5344CB8AC3E}">
        <p14:creationId xmlns:p14="http://schemas.microsoft.com/office/powerpoint/2010/main" val="32813652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E897B-E102-7A4C-AF5C-B0B1398A71C4}"/>
              </a:ext>
            </a:extLst>
          </p:cNvPr>
          <p:cNvSpPr>
            <a:spLocks noGrp="1"/>
          </p:cNvSpPr>
          <p:nvPr>
            <p:ph type="title"/>
          </p:nvPr>
        </p:nvSpPr>
        <p:spPr/>
        <p:txBody>
          <a:bodyPr/>
          <a:lstStyle/>
          <a:p>
            <a:r>
              <a:rPr lang="en-US" dirty="0"/>
              <a:t>Graph problems</a:t>
            </a:r>
          </a:p>
        </p:txBody>
      </p:sp>
      <p:sp>
        <p:nvSpPr>
          <p:cNvPr id="3" name="Content Placeholder 2">
            <a:extLst>
              <a:ext uri="{FF2B5EF4-FFF2-40B4-BE49-F238E27FC236}">
                <a16:creationId xmlns:a16="http://schemas.microsoft.com/office/drawing/2014/main" id="{6EB55641-9B1C-9F4D-9235-306D90254F8B}"/>
              </a:ext>
            </a:extLst>
          </p:cNvPr>
          <p:cNvSpPr>
            <a:spLocks noGrp="1"/>
          </p:cNvSpPr>
          <p:nvPr>
            <p:ph idx="1"/>
          </p:nvPr>
        </p:nvSpPr>
        <p:spPr/>
        <p:txBody>
          <a:bodyPr>
            <a:normAutofit lnSpcReduction="10000"/>
          </a:bodyPr>
          <a:lstStyle/>
          <a:p>
            <a:r>
              <a:rPr lang="en-US" dirty="0"/>
              <a:t>Some well known graph problems and their common names:</a:t>
            </a:r>
          </a:p>
          <a:p>
            <a:r>
              <a:rPr lang="en-US" dirty="0"/>
              <a:t> ▪ s-t Path. Is there a path between vertices s and t?</a:t>
            </a:r>
          </a:p>
          <a:p>
            <a:r>
              <a:rPr lang="en-US" dirty="0"/>
              <a:t>▪ Connectivity. Is the graph connected? </a:t>
            </a:r>
          </a:p>
          <a:p>
            <a:r>
              <a:rPr lang="en-US" dirty="0"/>
              <a:t>▪ </a:t>
            </a:r>
            <a:r>
              <a:rPr lang="en-US" dirty="0" err="1"/>
              <a:t>Biconnectivity</a:t>
            </a:r>
            <a:r>
              <a:rPr lang="en-US" dirty="0"/>
              <a:t>. Is there a vertex whose removal disconnects the graph? </a:t>
            </a:r>
          </a:p>
          <a:p>
            <a:r>
              <a:rPr lang="en-US" dirty="0"/>
              <a:t>▪ Shortest s-t Path. What is the shortest path between vertices s and t? </a:t>
            </a:r>
          </a:p>
          <a:p>
            <a:r>
              <a:rPr lang="en-US" dirty="0"/>
              <a:t>▪ Cycle Detection. Does the graph contain any cycles?</a:t>
            </a:r>
          </a:p>
          <a:p>
            <a:r>
              <a:rPr lang="en-US" dirty="0"/>
              <a:t>▪ Euler Tour. Is there a cycle that uses every edge exactly once? </a:t>
            </a:r>
          </a:p>
          <a:p>
            <a:r>
              <a:rPr lang="en-US" dirty="0"/>
              <a:t>▪ Hamilton Tour. Is there a cycle that uses every vertex exactly once?</a:t>
            </a:r>
          </a:p>
          <a:p>
            <a:r>
              <a:rPr lang="en-US" dirty="0"/>
              <a:t>▪ Planarity. Can you draw the graph on paper with no crossing edges? </a:t>
            </a:r>
          </a:p>
          <a:p>
            <a:r>
              <a:rPr lang="en-US" dirty="0"/>
              <a:t>▪ Isomorphism. Are two graphs the same graph (in disguise)?</a:t>
            </a:r>
          </a:p>
          <a:p>
            <a:r>
              <a:rPr lang="en-US" dirty="0"/>
              <a:t>Graph problems are among the most mathematically rich areas of CS theory!</a:t>
            </a:r>
          </a:p>
        </p:txBody>
      </p:sp>
      <p:sp>
        <p:nvSpPr>
          <p:cNvPr id="4" name="TextBox 3">
            <a:extLst>
              <a:ext uri="{FF2B5EF4-FFF2-40B4-BE49-F238E27FC236}">
                <a16:creationId xmlns:a16="http://schemas.microsoft.com/office/drawing/2014/main" id="{EC6B7396-1B14-E448-AD80-3E72DB958D57}"/>
              </a:ext>
            </a:extLst>
          </p:cNvPr>
          <p:cNvSpPr txBox="1"/>
          <p:nvPr/>
        </p:nvSpPr>
        <p:spPr>
          <a:xfrm>
            <a:off x="9813471" y="6476928"/>
            <a:ext cx="2162387" cy="646331"/>
          </a:xfrm>
          <a:prstGeom prst="rect">
            <a:avLst/>
          </a:prstGeom>
          <a:noFill/>
        </p:spPr>
        <p:txBody>
          <a:bodyPr wrap="none" rtlCol="0">
            <a:spAutoFit/>
          </a:bodyPr>
          <a:lstStyle/>
          <a:p>
            <a:r>
              <a:rPr lang="en-US" dirty="0"/>
              <a:t>HANNAH TANG 20WI</a:t>
            </a:r>
          </a:p>
          <a:p>
            <a:endParaRPr lang="en-US" dirty="0"/>
          </a:p>
        </p:txBody>
      </p:sp>
    </p:spTree>
    <p:extLst>
      <p:ext uri="{BB962C8B-B14F-4D97-AF65-F5344CB8AC3E}">
        <p14:creationId xmlns:p14="http://schemas.microsoft.com/office/powerpoint/2010/main" val="22547627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8FDE1-FCC0-4A57-AD63-6C3E8C99D84E}"/>
              </a:ext>
            </a:extLst>
          </p:cNvPr>
          <p:cNvSpPr>
            <a:spLocks noGrp="1"/>
          </p:cNvSpPr>
          <p:nvPr>
            <p:ph type="title"/>
          </p:nvPr>
        </p:nvSpPr>
        <p:spPr/>
        <p:txBody>
          <a:bodyPr/>
          <a:lstStyle/>
          <a:p>
            <a:r>
              <a:rPr lang="en-US" dirty="0"/>
              <a:t>s-t path Problem</a:t>
            </a:r>
          </a:p>
        </p:txBody>
      </p:sp>
      <p:sp>
        <p:nvSpPr>
          <p:cNvPr id="3" name="Content Placeholder 2">
            <a:extLst>
              <a:ext uri="{FF2B5EF4-FFF2-40B4-BE49-F238E27FC236}">
                <a16:creationId xmlns:a16="http://schemas.microsoft.com/office/drawing/2014/main" id="{10562299-01AD-4637-B579-B81E8A6AC65F}"/>
              </a:ext>
            </a:extLst>
          </p:cNvPr>
          <p:cNvSpPr>
            <a:spLocks noGrp="1"/>
          </p:cNvSpPr>
          <p:nvPr>
            <p:ph idx="1"/>
          </p:nvPr>
        </p:nvSpPr>
        <p:spPr>
          <a:xfrm>
            <a:off x="230469" y="1370846"/>
            <a:ext cx="7582280" cy="4972051"/>
          </a:xfrm>
        </p:spPr>
        <p:txBody>
          <a:bodyPr>
            <a:normAutofit/>
          </a:bodyPr>
          <a:lstStyle/>
          <a:p>
            <a:pPr>
              <a:spcBef>
                <a:spcPts val="0"/>
              </a:spcBef>
              <a:spcAft>
                <a:spcPts val="0"/>
              </a:spcAft>
              <a:buClr>
                <a:schemeClr val="dk1"/>
              </a:buClr>
              <a:buSzPts val="1100"/>
            </a:pPr>
            <a:r>
              <a:rPr lang="en-US" sz="2400" dirty="0"/>
              <a:t>s-t path problem</a:t>
            </a:r>
          </a:p>
          <a:p>
            <a:pPr lvl="1">
              <a:spcBef>
                <a:spcPts val="1067"/>
              </a:spcBef>
              <a:spcAft>
                <a:spcPts val="0"/>
              </a:spcAft>
              <a:buClr>
                <a:schemeClr val="dk1"/>
              </a:buClr>
              <a:buSzPts val="1100"/>
            </a:pPr>
            <a:r>
              <a:rPr lang="en-US" sz="2400" dirty="0"/>
              <a:t>Given source vertex </a:t>
            </a:r>
            <a:r>
              <a:rPr lang="en-US" sz="2400" b="1" dirty="0"/>
              <a:t>s</a:t>
            </a:r>
            <a:r>
              <a:rPr lang="en-US" sz="2400" dirty="0"/>
              <a:t> and a target vertex </a:t>
            </a:r>
            <a:r>
              <a:rPr lang="en-US" sz="2400" b="1" dirty="0"/>
              <a:t>t</a:t>
            </a:r>
            <a:r>
              <a:rPr lang="en-US" sz="2400" dirty="0"/>
              <a:t>, does there exist a path between </a:t>
            </a:r>
            <a:r>
              <a:rPr lang="en-US" sz="2400" b="1" dirty="0"/>
              <a:t>s</a:t>
            </a:r>
            <a:r>
              <a:rPr lang="en-US" sz="2400" dirty="0"/>
              <a:t> and </a:t>
            </a:r>
            <a:r>
              <a:rPr lang="en-US" sz="2400" b="1" dirty="0"/>
              <a:t>t</a:t>
            </a:r>
            <a:r>
              <a:rPr lang="en-US" sz="2400" dirty="0"/>
              <a:t>?</a:t>
            </a:r>
          </a:p>
          <a:p>
            <a:pPr>
              <a:spcBef>
                <a:spcPts val="1067"/>
              </a:spcBef>
              <a:spcAft>
                <a:spcPts val="0"/>
              </a:spcAft>
              <a:buClr>
                <a:schemeClr val="dk1"/>
              </a:buClr>
              <a:buSzPts val="1100"/>
            </a:pPr>
            <a:endParaRPr lang="en-US" sz="2400" dirty="0"/>
          </a:p>
          <a:p>
            <a:pPr>
              <a:spcBef>
                <a:spcPts val="1067"/>
              </a:spcBef>
              <a:spcAft>
                <a:spcPts val="0"/>
              </a:spcAft>
              <a:buClr>
                <a:schemeClr val="dk1"/>
              </a:buClr>
              <a:buSzPts val="1100"/>
            </a:pPr>
            <a:r>
              <a:rPr lang="en-US" sz="2400" dirty="0"/>
              <a:t>Why does this problem matter?  Some possible context:</a:t>
            </a:r>
            <a:endParaRPr lang="en-US" dirty="0"/>
          </a:p>
          <a:p>
            <a:pPr lvl="2">
              <a:buFont typeface="Wingdings" pitchFamily="2" charset="2"/>
              <a:buChar char="q"/>
            </a:pPr>
            <a:r>
              <a:rPr lang="en-US" dirty="0"/>
              <a:t> </a:t>
            </a:r>
            <a:r>
              <a:rPr lang="en-US" sz="1800" dirty="0"/>
              <a:t>real life maps and trip planning – can we get from one location (vertex) to another location (vertex) given the current available roads (edges)</a:t>
            </a:r>
          </a:p>
          <a:p>
            <a:pPr lvl="2">
              <a:buFont typeface="Wingdings" pitchFamily="2" charset="2"/>
              <a:buChar char="q"/>
            </a:pPr>
            <a:r>
              <a:rPr lang="en-US" sz="1800" dirty="0"/>
              <a:t> family trees and checking ancestry – are two people (vertices) related by some common ancestor (edges for direct parent/child relationships) </a:t>
            </a:r>
          </a:p>
          <a:p>
            <a:pPr lvl="2">
              <a:buFont typeface="Wingdings" pitchFamily="2" charset="2"/>
              <a:buChar char="q"/>
            </a:pPr>
            <a:r>
              <a:rPr lang="en-US" sz="1800" dirty="0"/>
              <a:t> game states (Artificial Intelligence) can you win the game from the current vertex (think: current board position)? Are there moves (edges) you can take to get to the vertex that represents an already won game?</a:t>
            </a:r>
          </a:p>
          <a:p>
            <a:pPr>
              <a:spcBef>
                <a:spcPts val="1067"/>
              </a:spcBef>
              <a:spcAft>
                <a:spcPts val="0"/>
              </a:spcAft>
              <a:buClr>
                <a:schemeClr val="dk1"/>
              </a:buClr>
              <a:buSzPts val="1100"/>
              <a:buFont typeface="Wingdings" pitchFamily="2" charset="2"/>
              <a:buChar char="v"/>
            </a:pPr>
            <a:endParaRPr lang="en-US" sz="2400" dirty="0"/>
          </a:p>
          <a:p>
            <a:endParaRPr lang="en-US" sz="2400" dirty="0"/>
          </a:p>
        </p:txBody>
      </p:sp>
      <p:sp>
        <p:nvSpPr>
          <p:cNvPr id="4" name="Slide Number Placeholder 3">
            <a:extLst>
              <a:ext uri="{FF2B5EF4-FFF2-40B4-BE49-F238E27FC236}">
                <a16:creationId xmlns:a16="http://schemas.microsoft.com/office/drawing/2014/main" id="{85AA0B41-DA3D-40EE-A739-03E8DEDE6B1D}"/>
              </a:ext>
            </a:extLst>
          </p:cNvPr>
          <p:cNvSpPr>
            <a:spLocks noGrp="1"/>
          </p:cNvSpPr>
          <p:nvPr>
            <p:ph type="sldNum" sz="quarter" idx="10"/>
          </p:nvPr>
        </p:nvSpPr>
        <p:spPr/>
        <p:txBody>
          <a:bodyPr/>
          <a:lstStyle/>
          <a:p>
            <a:fld id="{A352B390-DEB2-4C03-8333-A0E41D1ED728}" type="slidenum">
              <a:rPr lang="en-US" smtClean="0"/>
              <a:t>18</a:t>
            </a:fld>
            <a:endParaRPr lang="en-US"/>
          </a:p>
        </p:txBody>
      </p:sp>
      <p:grpSp>
        <p:nvGrpSpPr>
          <p:cNvPr id="39" name="Group 38">
            <a:extLst>
              <a:ext uri="{FF2B5EF4-FFF2-40B4-BE49-F238E27FC236}">
                <a16:creationId xmlns:a16="http://schemas.microsoft.com/office/drawing/2014/main" id="{49F59B60-BF5F-4E72-976E-D286D4511CD4}"/>
              </a:ext>
            </a:extLst>
          </p:cNvPr>
          <p:cNvGrpSpPr/>
          <p:nvPr/>
        </p:nvGrpSpPr>
        <p:grpSpPr>
          <a:xfrm>
            <a:off x="7342945" y="1616528"/>
            <a:ext cx="5262712" cy="3771902"/>
            <a:chOff x="3561846" y="2711584"/>
            <a:chExt cx="3204447" cy="1634808"/>
          </a:xfrm>
        </p:grpSpPr>
        <p:sp>
          <p:nvSpPr>
            <p:cNvPr id="5" name="Google Shape;751;p43">
              <a:extLst>
                <a:ext uri="{FF2B5EF4-FFF2-40B4-BE49-F238E27FC236}">
                  <a16:creationId xmlns:a16="http://schemas.microsoft.com/office/drawing/2014/main" id="{CAE2FA41-71E8-4FE3-B908-D87F94F44DC4}"/>
                </a:ext>
              </a:extLst>
            </p:cNvPr>
            <p:cNvSpPr/>
            <p:nvPr/>
          </p:nvSpPr>
          <p:spPr>
            <a:xfrm>
              <a:off x="4419916" y="3029859"/>
              <a:ext cx="3174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2133">
                  <a:latin typeface="Calibri" panose="020F0502020204030204" pitchFamily="34" charset="0"/>
                  <a:cs typeface="Calibri" panose="020F0502020204030204" pitchFamily="34" charset="0"/>
                </a:rPr>
                <a:t>1</a:t>
              </a:r>
              <a:endParaRPr sz="2133">
                <a:latin typeface="Calibri" panose="020F0502020204030204" pitchFamily="34" charset="0"/>
                <a:cs typeface="Calibri" panose="020F0502020204030204" pitchFamily="34" charset="0"/>
              </a:endParaRPr>
            </a:p>
          </p:txBody>
        </p:sp>
        <p:sp>
          <p:nvSpPr>
            <p:cNvPr id="6" name="Google Shape;752;p43">
              <a:extLst>
                <a:ext uri="{FF2B5EF4-FFF2-40B4-BE49-F238E27FC236}">
                  <a16:creationId xmlns:a16="http://schemas.microsoft.com/office/drawing/2014/main" id="{C638EB77-2CB7-42B6-84CC-20C03925618E}"/>
                </a:ext>
              </a:extLst>
            </p:cNvPr>
            <p:cNvSpPr/>
            <p:nvPr/>
          </p:nvSpPr>
          <p:spPr>
            <a:xfrm>
              <a:off x="4533375" y="3648838"/>
              <a:ext cx="3174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2133">
                  <a:latin typeface="Calibri" panose="020F0502020204030204" pitchFamily="34" charset="0"/>
                  <a:cs typeface="Calibri" panose="020F0502020204030204" pitchFamily="34" charset="0"/>
                </a:rPr>
                <a:t>2</a:t>
              </a:r>
              <a:endParaRPr sz="2133">
                <a:latin typeface="Calibri" panose="020F0502020204030204" pitchFamily="34" charset="0"/>
                <a:cs typeface="Calibri" panose="020F0502020204030204" pitchFamily="34" charset="0"/>
              </a:endParaRPr>
            </a:p>
          </p:txBody>
        </p:sp>
        <p:sp>
          <p:nvSpPr>
            <p:cNvPr id="7" name="Google Shape;753;p43">
              <a:extLst>
                <a:ext uri="{FF2B5EF4-FFF2-40B4-BE49-F238E27FC236}">
                  <a16:creationId xmlns:a16="http://schemas.microsoft.com/office/drawing/2014/main" id="{1691F80B-193C-4EB3-BF51-D9D4C79A91E0}"/>
                </a:ext>
              </a:extLst>
            </p:cNvPr>
            <p:cNvSpPr/>
            <p:nvPr/>
          </p:nvSpPr>
          <p:spPr>
            <a:xfrm>
              <a:off x="5073800" y="2711584"/>
              <a:ext cx="3174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2133">
                  <a:latin typeface="Calibri" panose="020F0502020204030204" pitchFamily="34" charset="0"/>
                  <a:cs typeface="Calibri" panose="020F0502020204030204" pitchFamily="34" charset="0"/>
                </a:rPr>
                <a:t>3</a:t>
              </a:r>
              <a:endParaRPr sz="2133">
                <a:latin typeface="Calibri" panose="020F0502020204030204" pitchFamily="34" charset="0"/>
                <a:cs typeface="Calibri" panose="020F0502020204030204" pitchFamily="34" charset="0"/>
              </a:endParaRPr>
            </a:p>
          </p:txBody>
        </p:sp>
        <p:sp>
          <p:nvSpPr>
            <p:cNvPr id="8" name="Google Shape;754;p43">
              <a:extLst>
                <a:ext uri="{FF2B5EF4-FFF2-40B4-BE49-F238E27FC236}">
                  <a16:creationId xmlns:a16="http://schemas.microsoft.com/office/drawing/2014/main" id="{7E903B1B-CF13-4BE2-A149-5775233FFA80}"/>
                </a:ext>
              </a:extLst>
            </p:cNvPr>
            <p:cNvSpPr/>
            <p:nvPr/>
          </p:nvSpPr>
          <p:spPr>
            <a:xfrm>
              <a:off x="5048800" y="3282759"/>
              <a:ext cx="3174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2133">
                  <a:latin typeface="Calibri" panose="020F0502020204030204" pitchFamily="34" charset="0"/>
                  <a:cs typeface="Calibri" panose="020F0502020204030204" pitchFamily="34" charset="0"/>
                </a:rPr>
                <a:t>4</a:t>
              </a:r>
              <a:endParaRPr sz="2133">
                <a:latin typeface="Calibri" panose="020F0502020204030204" pitchFamily="34" charset="0"/>
                <a:cs typeface="Calibri" panose="020F0502020204030204" pitchFamily="34" charset="0"/>
              </a:endParaRPr>
            </a:p>
          </p:txBody>
        </p:sp>
        <p:sp>
          <p:nvSpPr>
            <p:cNvPr id="9" name="Google Shape;755;p43">
              <a:extLst>
                <a:ext uri="{FF2B5EF4-FFF2-40B4-BE49-F238E27FC236}">
                  <a16:creationId xmlns:a16="http://schemas.microsoft.com/office/drawing/2014/main" id="{5D532230-C19B-40EE-8771-5E652A120B93}"/>
                </a:ext>
              </a:extLst>
            </p:cNvPr>
            <p:cNvSpPr/>
            <p:nvPr/>
          </p:nvSpPr>
          <p:spPr>
            <a:xfrm>
              <a:off x="5389511" y="3761348"/>
              <a:ext cx="3174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2133">
                  <a:latin typeface="Calibri" panose="020F0502020204030204" pitchFamily="34" charset="0"/>
                  <a:cs typeface="Calibri" panose="020F0502020204030204" pitchFamily="34" charset="0"/>
                </a:rPr>
                <a:t>5</a:t>
              </a:r>
              <a:endParaRPr sz="2133">
                <a:latin typeface="Calibri" panose="020F0502020204030204" pitchFamily="34" charset="0"/>
                <a:cs typeface="Calibri" panose="020F0502020204030204" pitchFamily="34" charset="0"/>
              </a:endParaRPr>
            </a:p>
          </p:txBody>
        </p:sp>
        <p:sp>
          <p:nvSpPr>
            <p:cNvPr id="10" name="Google Shape;756;p43">
              <a:extLst>
                <a:ext uri="{FF2B5EF4-FFF2-40B4-BE49-F238E27FC236}">
                  <a16:creationId xmlns:a16="http://schemas.microsoft.com/office/drawing/2014/main" id="{B66586B7-3B54-482B-BB9C-82FA1ACC9338}"/>
                </a:ext>
              </a:extLst>
            </p:cNvPr>
            <p:cNvSpPr/>
            <p:nvPr/>
          </p:nvSpPr>
          <p:spPr>
            <a:xfrm>
              <a:off x="5606359" y="2997184"/>
              <a:ext cx="3174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2133">
                  <a:latin typeface="Calibri" panose="020F0502020204030204" pitchFamily="34" charset="0"/>
                  <a:cs typeface="Calibri" panose="020F0502020204030204" pitchFamily="34" charset="0"/>
                </a:rPr>
                <a:t>6</a:t>
              </a:r>
              <a:endParaRPr sz="2133">
                <a:latin typeface="Calibri" panose="020F0502020204030204" pitchFamily="34" charset="0"/>
                <a:cs typeface="Calibri" panose="020F0502020204030204" pitchFamily="34" charset="0"/>
              </a:endParaRPr>
            </a:p>
          </p:txBody>
        </p:sp>
        <p:sp>
          <p:nvSpPr>
            <p:cNvPr id="11" name="Google Shape;757;p43">
              <a:extLst>
                <a:ext uri="{FF2B5EF4-FFF2-40B4-BE49-F238E27FC236}">
                  <a16:creationId xmlns:a16="http://schemas.microsoft.com/office/drawing/2014/main" id="{FC3D8EDB-4E9E-4083-B613-67172E7C31E8}"/>
                </a:ext>
              </a:extLst>
            </p:cNvPr>
            <p:cNvSpPr/>
            <p:nvPr/>
          </p:nvSpPr>
          <p:spPr>
            <a:xfrm>
              <a:off x="6056687" y="3444000"/>
              <a:ext cx="3174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2133" b="1">
                  <a:latin typeface="Calibri" panose="020F0502020204030204" pitchFamily="34" charset="0"/>
                  <a:cs typeface="Calibri" panose="020F0502020204030204" pitchFamily="34" charset="0"/>
                </a:rPr>
                <a:t>7</a:t>
              </a:r>
              <a:endParaRPr sz="2133" b="1">
                <a:latin typeface="Calibri" panose="020F0502020204030204" pitchFamily="34" charset="0"/>
                <a:cs typeface="Calibri" panose="020F0502020204030204" pitchFamily="34" charset="0"/>
              </a:endParaRPr>
            </a:p>
          </p:txBody>
        </p:sp>
        <p:sp>
          <p:nvSpPr>
            <p:cNvPr id="12" name="Google Shape;758;p43">
              <a:extLst>
                <a:ext uri="{FF2B5EF4-FFF2-40B4-BE49-F238E27FC236}">
                  <a16:creationId xmlns:a16="http://schemas.microsoft.com/office/drawing/2014/main" id="{20269D9C-85A6-4A59-9A35-2BF629B51CB8}"/>
                </a:ext>
              </a:extLst>
            </p:cNvPr>
            <p:cNvSpPr/>
            <p:nvPr/>
          </p:nvSpPr>
          <p:spPr>
            <a:xfrm>
              <a:off x="5048519" y="4093492"/>
              <a:ext cx="3174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2133" dirty="0">
                  <a:latin typeface="Calibri" panose="020F0502020204030204" pitchFamily="34" charset="0"/>
                  <a:cs typeface="Calibri" panose="020F0502020204030204" pitchFamily="34" charset="0"/>
                </a:rPr>
                <a:t>8</a:t>
              </a:r>
              <a:endParaRPr sz="2133" dirty="0">
                <a:latin typeface="Calibri" panose="020F0502020204030204" pitchFamily="34" charset="0"/>
                <a:cs typeface="Calibri" panose="020F0502020204030204" pitchFamily="34" charset="0"/>
              </a:endParaRPr>
            </a:p>
          </p:txBody>
        </p:sp>
        <p:cxnSp>
          <p:nvCxnSpPr>
            <p:cNvPr id="13" name="Google Shape;759;p43">
              <a:extLst>
                <a:ext uri="{FF2B5EF4-FFF2-40B4-BE49-F238E27FC236}">
                  <a16:creationId xmlns:a16="http://schemas.microsoft.com/office/drawing/2014/main" id="{B5F5A6C6-D6C1-42B0-9A74-71A00324D130}"/>
                </a:ext>
              </a:extLst>
            </p:cNvPr>
            <p:cNvCxnSpPr>
              <a:stCxn id="5" idx="2"/>
              <a:endCxn id="6" idx="0"/>
            </p:cNvCxnSpPr>
            <p:nvPr/>
          </p:nvCxnSpPr>
          <p:spPr>
            <a:xfrm>
              <a:off x="4578616" y="3282759"/>
              <a:ext cx="113459" cy="366079"/>
            </a:xfrm>
            <a:prstGeom prst="straightConnector1">
              <a:avLst/>
            </a:prstGeom>
            <a:noFill/>
            <a:ln w="19050" cap="flat" cmpd="sng">
              <a:solidFill>
                <a:schemeClr val="dk2"/>
              </a:solidFill>
              <a:prstDash val="solid"/>
              <a:round/>
              <a:headEnd type="none" w="med" len="med"/>
              <a:tailEnd type="none" w="med" len="med"/>
            </a:ln>
          </p:spPr>
        </p:cxnSp>
        <p:cxnSp>
          <p:nvCxnSpPr>
            <p:cNvPr id="14" name="Google Shape;760;p43">
              <a:extLst>
                <a:ext uri="{FF2B5EF4-FFF2-40B4-BE49-F238E27FC236}">
                  <a16:creationId xmlns:a16="http://schemas.microsoft.com/office/drawing/2014/main" id="{4471C323-11A1-4007-A26A-639D78DE87D3}"/>
                </a:ext>
              </a:extLst>
            </p:cNvPr>
            <p:cNvCxnSpPr>
              <a:stCxn id="5" idx="3"/>
              <a:endCxn id="8" idx="1"/>
            </p:cNvCxnSpPr>
            <p:nvPr/>
          </p:nvCxnSpPr>
          <p:spPr>
            <a:xfrm>
              <a:off x="4737316" y="3156309"/>
              <a:ext cx="311484" cy="252900"/>
            </a:xfrm>
            <a:prstGeom prst="straightConnector1">
              <a:avLst/>
            </a:prstGeom>
            <a:noFill/>
            <a:ln w="19050" cap="flat" cmpd="sng">
              <a:solidFill>
                <a:schemeClr val="dk2"/>
              </a:solidFill>
              <a:prstDash val="solid"/>
              <a:round/>
              <a:headEnd type="none" w="med" len="med"/>
              <a:tailEnd type="none" w="med" len="med"/>
            </a:ln>
          </p:spPr>
        </p:cxnSp>
        <p:cxnSp>
          <p:nvCxnSpPr>
            <p:cNvPr id="15" name="Google Shape;761;p43">
              <a:extLst>
                <a:ext uri="{FF2B5EF4-FFF2-40B4-BE49-F238E27FC236}">
                  <a16:creationId xmlns:a16="http://schemas.microsoft.com/office/drawing/2014/main" id="{F922E3CD-C0B3-4FCB-A242-1E206F641BD7}"/>
                </a:ext>
              </a:extLst>
            </p:cNvPr>
            <p:cNvCxnSpPr>
              <a:stCxn id="7" idx="2"/>
              <a:endCxn id="8" idx="0"/>
            </p:cNvCxnSpPr>
            <p:nvPr/>
          </p:nvCxnSpPr>
          <p:spPr>
            <a:xfrm flipH="1">
              <a:off x="5207600" y="2964484"/>
              <a:ext cx="24900" cy="318300"/>
            </a:xfrm>
            <a:prstGeom prst="straightConnector1">
              <a:avLst/>
            </a:prstGeom>
            <a:noFill/>
            <a:ln w="19050" cap="flat" cmpd="sng">
              <a:solidFill>
                <a:schemeClr val="dk2"/>
              </a:solidFill>
              <a:prstDash val="solid"/>
              <a:round/>
              <a:headEnd type="none" w="med" len="med"/>
              <a:tailEnd type="none" w="med" len="med"/>
            </a:ln>
          </p:spPr>
        </p:cxnSp>
        <p:cxnSp>
          <p:nvCxnSpPr>
            <p:cNvPr id="16" name="Google Shape;762;p43">
              <a:extLst>
                <a:ext uri="{FF2B5EF4-FFF2-40B4-BE49-F238E27FC236}">
                  <a16:creationId xmlns:a16="http://schemas.microsoft.com/office/drawing/2014/main" id="{6F83F87F-F21F-463F-B7C8-050594581998}"/>
                </a:ext>
              </a:extLst>
            </p:cNvPr>
            <p:cNvCxnSpPr>
              <a:stCxn id="10" idx="2"/>
              <a:endCxn id="11" idx="0"/>
            </p:cNvCxnSpPr>
            <p:nvPr/>
          </p:nvCxnSpPr>
          <p:spPr>
            <a:xfrm>
              <a:off x="5765059" y="3250084"/>
              <a:ext cx="450328" cy="193916"/>
            </a:xfrm>
            <a:prstGeom prst="straightConnector1">
              <a:avLst/>
            </a:prstGeom>
            <a:noFill/>
            <a:ln w="19050" cap="flat" cmpd="sng">
              <a:solidFill>
                <a:schemeClr val="dk2"/>
              </a:solidFill>
              <a:prstDash val="solid"/>
              <a:round/>
              <a:headEnd type="none" w="med" len="med"/>
              <a:tailEnd type="none" w="med" len="med"/>
            </a:ln>
          </p:spPr>
        </p:cxnSp>
        <p:cxnSp>
          <p:nvCxnSpPr>
            <p:cNvPr id="17" name="Google Shape;763;p43">
              <a:extLst>
                <a:ext uri="{FF2B5EF4-FFF2-40B4-BE49-F238E27FC236}">
                  <a16:creationId xmlns:a16="http://schemas.microsoft.com/office/drawing/2014/main" id="{BEEA6A30-CE93-4189-9E27-1D7062522731}"/>
                </a:ext>
              </a:extLst>
            </p:cNvPr>
            <p:cNvCxnSpPr>
              <a:stCxn id="10" idx="2"/>
              <a:endCxn id="9" idx="3"/>
            </p:cNvCxnSpPr>
            <p:nvPr/>
          </p:nvCxnSpPr>
          <p:spPr>
            <a:xfrm flipH="1">
              <a:off x="5706911" y="3250084"/>
              <a:ext cx="58148" cy="637714"/>
            </a:xfrm>
            <a:prstGeom prst="straightConnector1">
              <a:avLst/>
            </a:prstGeom>
            <a:noFill/>
            <a:ln w="19050" cap="flat" cmpd="sng">
              <a:solidFill>
                <a:schemeClr val="dk2"/>
              </a:solidFill>
              <a:prstDash val="solid"/>
              <a:round/>
              <a:headEnd type="none" w="med" len="med"/>
              <a:tailEnd type="none" w="med" len="med"/>
            </a:ln>
          </p:spPr>
        </p:cxnSp>
        <p:cxnSp>
          <p:nvCxnSpPr>
            <p:cNvPr id="18" name="Google Shape;764;p43">
              <a:extLst>
                <a:ext uri="{FF2B5EF4-FFF2-40B4-BE49-F238E27FC236}">
                  <a16:creationId xmlns:a16="http://schemas.microsoft.com/office/drawing/2014/main" id="{FCD7FC0A-4458-4748-970A-C1F261BCEE10}"/>
                </a:ext>
              </a:extLst>
            </p:cNvPr>
            <p:cNvCxnSpPr>
              <a:stCxn id="8" idx="2"/>
              <a:endCxn id="9" idx="0"/>
            </p:cNvCxnSpPr>
            <p:nvPr/>
          </p:nvCxnSpPr>
          <p:spPr>
            <a:xfrm>
              <a:off x="5207500" y="3535659"/>
              <a:ext cx="340711" cy="225689"/>
            </a:xfrm>
            <a:prstGeom prst="straightConnector1">
              <a:avLst/>
            </a:prstGeom>
            <a:noFill/>
            <a:ln w="19050" cap="flat" cmpd="sng">
              <a:solidFill>
                <a:schemeClr val="dk2"/>
              </a:solidFill>
              <a:prstDash val="solid"/>
              <a:round/>
              <a:headEnd type="none" w="med" len="med"/>
              <a:tailEnd type="none" w="med" len="med"/>
            </a:ln>
          </p:spPr>
        </p:cxnSp>
        <p:cxnSp>
          <p:nvCxnSpPr>
            <p:cNvPr id="19" name="Google Shape;765;p43">
              <a:extLst>
                <a:ext uri="{FF2B5EF4-FFF2-40B4-BE49-F238E27FC236}">
                  <a16:creationId xmlns:a16="http://schemas.microsoft.com/office/drawing/2014/main" id="{81C9A317-7B50-4C0D-AB15-EC347CB4CE4B}"/>
                </a:ext>
              </a:extLst>
            </p:cNvPr>
            <p:cNvCxnSpPr>
              <a:stCxn id="6" idx="3"/>
              <a:endCxn id="9" idx="1"/>
            </p:cNvCxnSpPr>
            <p:nvPr/>
          </p:nvCxnSpPr>
          <p:spPr>
            <a:xfrm>
              <a:off x="4850775" y="3775288"/>
              <a:ext cx="538736" cy="112510"/>
            </a:xfrm>
            <a:prstGeom prst="straightConnector1">
              <a:avLst/>
            </a:prstGeom>
            <a:noFill/>
            <a:ln w="19050" cap="flat" cmpd="sng">
              <a:solidFill>
                <a:schemeClr val="dk2"/>
              </a:solidFill>
              <a:prstDash val="solid"/>
              <a:round/>
              <a:headEnd type="none" w="med" len="med"/>
              <a:tailEnd type="none" w="med" len="med"/>
            </a:ln>
          </p:spPr>
        </p:cxnSp>
        <p:cxnSp>
          <p:nvCxnSpPr>
            <p:cNvPr id="20" name="Google Shape;766;p43">
              <a:extLst>
                <a:ext uri="{FF2B5EF4-FFF2-40B4-BE49-F238E27FC236}">
                  <a16:creationId xmlns:a16="http://schemas.microsoft.com/office/drawing/2014/main" id="{82677742-D1C4-4144-8E1E-D743357221E0}"/>
                </a:ext>
              </a:extLst>
            </p:cNvPr>
            <p:cNvCxnSpPr>
              <a:stCxn id="9" idx="2"/>
              <a:endCxn id="12" idx="0"/>
            </p:cNvCxnSpPr>
            <p:nvPr/>
          </p:nvCxnSpPr>
          <p:spPr>
            <a:xfrm flipH="1">
              <a:off x="5207219" y="4014248"/>
              <a:ext cx="340992" cy="79244"/>
            </a:xfrm>
            <a:prstGeom prst="straightConnector1">
              <a:avLst/>
            </a:prstGeom>
            <a:noFill/>
            <a:ln w="19050" cap="flat" cmpd="sng">
              <a:solidFill>
                <a:schemeClr val="dk2"/>
              </a:solidFill>
              <a:prstDash val="solid"/>
              <a:round/>
              <a:headEnd type="none" w="med" len="med"/>
              <a:tailEnd type="none" w="med" len="med"/>
            </a:ln>
          </p:spPr>
        </p:cxnSp>
        <p:sp>
          <p:nvSpPr>
            <p:cNvPr id="21" name="Google Shape;767;p43">
              <a:extLst>
                <a:ext uri="{FF2B5EF4-FFF2-40B4-BE49-F238E27FC236}">
                  <a16:creationId xmlns:a16="http://schemas.microsoft.com/office/drawing/2014/main" id="{6D2A548B-BD88-402D-B793-1F491D847555}"/>
                </a:ext>
              </a:extLst>
            </p:cNvPr>
            <p:cNvSpPr/>
            <p:nvPr/>
          </p:nvSpPr>
          <p:spPr>
            <a:xfrm>
              <a:off x="3822136" y="3282759"/>
              <a:ext cx="3174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2133" b="1">
                  <a:latin typeface="Calibri" panose="020F0502020204030204" pitchFamily="34" charset="0"/>
                  <a:cs typeface="Calibri" panose="020F0502020204030204" pitchFamily="34" charset="0"/>
                </a:rPr>
                <a:t>0</a:t>
              </a:r>
              <a:endParaRPr sz="2133" b="1">
                <a:latin typeface="Calibri" panose="020F0502020204030204" pitchFamily="34" charset="0"/>
                <a:cs typeface="Calibri" panose="020F0502020204030204" pitchFamily="34" charset="0"/>
              </a:endParaRPr>
            </a:p>
          </p:txBody>
        </p:sp>
        <p:cxnSp>
          <p:nvCxnSpPr>
            <p:cNvPr id="22" name="Google Shape;768;p43">
              <a:extLst>
                <a:ext uri="{FF2B5EF4-FFF2-40B4-BE49-F238E27FC236}">
                  <a16:creationId xmlns:a16="http://schemas.microsoft.com/office/drawing/2014/main" id="{5712D8C6-4CF0-4674-9057-5D97B5CFA838}"/>
                </a:ext>
              </a:extLst>
            </p:cNvPr>
            <p:cNvCxnSpPr>
              <a:stCxn id="21" idx="3"/>
              <a:endCxn id="5" idx="1"/>
            </p:cNvCxnSpPr>
            <p:nvPr/>
          </p:nvCxnSpPr>
          <p:spPr>
            <a:xfrm flipV="1">
              <a:off x="4139536" y="3156309"/>
              <a:ext cx="280380" cy="252900"/>
            </a:xfrm>
            <a:prstGeom prst="straightConnector1">
              <a:avLst/>
            </a:prstGeom>
            <a:noFill/>
            <a:ln w="19050" cap="flat" cmpd="sng">
              <a:solidFill>
                <a:schemeClr val="dk2"/>
              </a:solidFill>
              <a:prstDash val="solid"/>
              <a:round/>
              <a:headEnd type="none" w="med" len="med"/>
              <a:tailEnd type="none" w="med" len="med"/>
            </a:ln>
          </p:spPr>
        </p:cxnSp>
        <p:sp>
          <p:nvSpPr>
            <p:cNvPr id="23" name="Google Shape;769;p43">
              <a:extLst>
                <a:ext uri="{FF2B5EF4-FFF2-40B4-BE49-F238E27FC236}">
                  <a16:creationId xmlns:a16="http://schemas.microsoft.com/office/drawing/2014/main" id="{0A92731B-D361-4CBA-864F-61F9E0DDD74E}"/>
                </a:ext>
              </a:extLst>
            </p:cNvPr>
            <p:cNvSpPr txBox="1"/>
            <p:nvPr/>
          </p:nvSpPr>
          <p:spPr>
            <a:xfrm>
              <a:off x="3561846" y="3177459"/>
              <a:ext cx="317400" cy="3582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2133" b="1" dirty="0">
                  <a:latin typeface="Calibri" panose="020F0502020204030204" pitchFamily="34" charset="0"/>
                  <a:cs typeface="Calibri" panose="020F0502020204030204" pitchFamily="34" charset="0"/>
                </a:rPr>
                <a:t>s</a:t>
              </a:r>
              <a:endParaRPr sz="2133" b="1" dirty="0">
                <a:latin typeface="Calibri" panose="020F0502020204030204" pitchFamily="34" charset="0"/>
                <a:cs typeface="Calibri" panose="020F0502020204030204" pitchFamily="34" charset="0"/>
              </a:endParaRPr>
            </a:p>
          </p:txBody>
        </p:sp>
        <p:sp>
          <p:nvSpPr>
            <p:cNvPr id="24" name="Google Shape;770;p43">
              <a:extLst>
                <a:ext uri="{FF2B5EF4-FFF2-40B4-BE49-F238E27FC236}">
                  <a16:creationId xmlns:a16="http://schemas.microsoft.com/office/drawing/2014/main" id="{D8B6D5BE-327E-40E8-AA39-98FC8ED1DBE3}"/>
                </a:ext>
              </a:extLst>
            </p:cNvPr>
            <p:cNvSpPr txBox="1"/>
            <p:nvPr/>
          </p:nvSpPr>
          <p:spPr>
            <a:xfrm>
              <a:off x="6354393" y="3387202"/>
              <a:ext cx="411900" cy="4041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2133" b="1" dirty="0">
                  <a:latin typeface="Calibri" panose="020F0502020204030204" pitchFamily="34" charset="0"/>
                  <a:cs typeface="Calibri" panose="020F0502020204030204" pitchFamily="34" charset="0"/>
                </a:rPr>
                <a:t>t</a:t>
              </a:r>
              <a:endParaRPr sz="2133" b="1" dirty="0">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34847507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8FDE1-FCC0-4A57-AD63-6C3E8C99D84E}"/>
              </a:ext>
            </a:extLst>
          </p:cNvPr>
          <p:cNvSpPr>
            <a:spLocks noGrp="1"/>
          </p:cNvSpPr>
          <p:nvPr>
            <p:ph type="title"/>
          </p:nvPr>
        </p:nvSpPr>
        <p:spPr/>
        <p:txBody>
          <a:bodyPr/>
          <a:lstStyle/>
          <a:p>
            <a:r>
              <a:rPr lang="en-US" dirty="0"/>
              <a:t>s-t path Problem</a:t>
            </a:r>
          </a:p>
        </p:txBody>
      </p:sp>
      <p:sp>
        <p:nvSpPr>
          <p:cNvPr id="3" name="Content Placeholder 2">
            <a:extLst>
              <a:ext uri="{FF2B5EF4-FFF2-40B4-BE49-F238E27FC236}">
                <a16:creationId xmlns:a16="http://schemas.microsoft.com/office/drawing/2014/main" id="{10562299-01AD-4637-B579-B81E8A6AC65F}"/>
              </a:ext>
            </a:extLst>
          </p:cNvPr>
          <p:cNvSpPr>
            <a:spLocks noGrp="1"/>
          </p:cNvSpPr>
          <p:nvPr>
            <p:ph idx="1"/>
          </p:nvPr>
        </p:nvSpPr>
        <p:spPr>
          <a:xfrm>
            <a:off x="529111" y="1062967"/>
            <a:ext cx="7582280" cy="1320570"/>
          </a:xfrm>
        </p:spPr>
        <p:txBody>
          <a:bodyPr>
            <a:normAutofit/>
          </a:bodyPr>
          <a:lstStyle/>
          <a:p>
            <a:pPr>
              <a:spcBef>
                <a:spcPts val="0"/>
              </a:spcBef>
              <a:spcAft>
                <a:spcPts val="0"/>
              </a:spcAft>
              <a:buClr>
                <a:schemeClr val="dk1"/>
              </a:buClr>
              <a:buSzPts val="1100"/>
            </a:pPr>
            <a:r>
              <a:rPr lang="en-US" sz="2400" dirty="0"/>
              <a:t>s-t path problem</a:t>
            </a:r>
          </a:p>
          <a:p>
            <a:pPr lvl="1">
              <a:spcBef>
                <a:spcPts val="1067"/>
              </a:spcBef>
              <a:spcAft>
                <a:spcPts val="0"/>
              </a:spcAft>
              <a:buClr>
                <a:schemeClr val="dk1"/>
              </a:buClr>
              <a:buSzPts val="1100"/>
            </a:pPr>
            <a:r>
              <a:rPr lang="en-US" sz="2400" dirty="0"/>
              <a:t>Given source vertex </a:t>
            </a:r>
            <a:r>
              <a:rPr lang="en-US" sz="2400" b="1" dirty="0"/>
              <a:t>s</a:t>
            </a:r>
            <a:r>
              <a:rPr lang="en-US" sz="2400" dirty="0"/>
              <a:t> and a target vertex </a:t>
            </a:r>
            <a:r>
              <a:rPr lang="en-US" sz="2400" b="1" dirty="0"/>
              <a:t>t</a:t>
            </a:r>
            <a:r>
              <a:rPr lang="en-US" sz="2400" dirty="0"/>
              <a:t>, does there exist a path between </a:t>
            </a:r>
            <a:r>
              <a:rPr lang="en-US" sz="2400" b="1" dirty="0"/>
              <a:t>s</a:t>
            </a:r>
            <a:r>
              <a:rPr lang="en-US" sz="2400" dirty="0"/>
              <a:t> and </a:t>
            </a:r>
            <a:r>
              <a:rPr lang="en-US" sz="2400" b="1" dirty="0"/>
              <a:t>t</a:t>
            </a:r>
            <a:r>
              <a:rPr lang="en-US" sz="2400" dirty="0"/>
              <a:t>?</a:t>
            </a:r>
          </a:p>
          <a:p>
            <a:pPr>
              <a:spcBef>
                <a:spcPts val="1067"/>
              </a:spcBef>
              <a:spcAft>
                <a:spcPts val="0"/>
              </a:spcAft>
              <a:buClr>
                <a:schemeClr val="dk1"/>
              </a:buClr>
              <a:buSzPts val="1100"/>
            </a:pPr>
            <a:endParaRPr lang="en-US" sz="2400" dirty="0"/>
          </a:p>
          <a:p>
            <a:endParaRPr lang="en-US" sz="2400" dirty="0"/>
          </a:p>
        </p:txBody>
      </p:sp>
      <p:sp>
        <p:nvSpPr>
          <p:cNvPr id="4" name="Slide Number Placeholder 3">
            <a:extLst>
              <a:ext uri="{FF2B5EF4-FFF2-40B4-BE49-F238E27FC236}">
                <a16:creationId xmlns:a16="http://schemas.microsoft.com/office/drawing/2014/main" id="{85AA0B41-DA3D-40EE-A739-03E8DEDE6B1D}"/>
              </a:ext>
            </a:extLst>
          </p:cNvPr>
          <p:cNvSpPr>
            <a:spLocks noGrp="1"/>
          </p:cNvSpPr>
          <p:nvPr>
            <p:ph type="sldNum" sz="quarter" idx="10"/>
          </p:nvPr>
        </p:nvSpPr>
        <p:spPr/>
        <p:txBody>
          <a:bodyPr/>
          <a:lstStyle/>
          <a:p>
            <a:fld id="{A352B390-DEB2-4C03-8333-A0E41D1ED728}" type="slidenum">
              <a:rPr lang="en-US" smtClean="0"/>
              <a:t>19</a:t>
            </a:fld>
            <a:endParaRPr lang="en-US"/>
          </a:p>
        </p:txBody>
      </p:sp>
      <p:grpSp>
        <p:nvGrpSpPr>
          <p:cNvPr id="39" name="Group 38">
            <a:extLst>
              <a:ext uri="{FF2B5EF4-FFF2-40B4-BE49-F238E27FC236}">
                <a16:creationId xmlns:a16="http://schemas.microsoft.com/office/drawing/2014/main" id="{49F59B60-BF5F-4E72-976E-D286D4511CD4}"/>
              </a:ext>
            </a:extLst>
          </p:cNvPr>
          <p:cNvGrpSpPr/>
          <p:nvPr/>
        </p:nvGrpSpPr>
        <p:grpSpPr>
          <a:xfrm>
            <a:off x="575239" y="2679403"/>
            <a:ext cx="5262712" cy="3771902"/>
            <a:chOff x="3561846" y="2711584"/>
            <a:chExt cx="3204447" cy="1634808"/>
          </a:xfrm>
        </p:grpSpPr>
        <p:sp>
          <p:nvSpPr>
            <p:cNvPr id="5" name="Google Shape;751;p43">
              <a:extLst>
                <a:ext uri="{FF2B5EF4-FFF2-40B4-BE49-F238E27FC236}">
                  <a16:creationId xmlns:a16="http://schemas.microsoft.com/office/drawing/2014/main" id="{CAE2FA41-71E8-4FE3-B908-D87F94F44DC4}"/>
                </a:ext>
              </a:extLst>
            </p:cNvPr>
            <p:cNvSpPr/>
            <p:nvPr/>
          </p:nvSpPr>
          <p:spPr>
            <a:xfrm>
              <a:off x="4419916" y="3029859"/>
              <a:ext cx="3174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2133">
                  <a:latin typeface="Calibri" panose="020F0502020204030204" pitchFamily="34" charset="0"/>
                  <a:cs typeface="Calibri" panose="020F0502020204030204" pitchFamily="34" charset="0"/>
                </a:rPr>
                <a:t>1</a:t>
              </a:r>
              <a:endParaRPr sz="2133">
                <a:latin typeface="Calibri" panose="020F0502020204030204" pitchFamily="34" charset="0"/>
                <a:cs typeface="Calibri" panose="020F0502020204030204" pitchFamily="34" charset="0"/>
              </a:endParaRPr>
            </a:p>
          </p:txBody>
        </p:sp>
        <p:sp>
          <p:nvSpPr>
            <p:cNvPr id="6" name="Google Shape;752;p43">
              <a:extLst>
                <a:ext uri="{FF2B5EF4-FFF2-40B4-BE49-F238E27FC236}">
                  <a16:creationId xmlns:a16="http://schemas.microsoft.com/office/drawing/2014/main" id="{C638EB77-2CB7-42B6-84CC-20C03925618E}"/>
                </a:ext>
              </a:extLst>
            </p:cNvPr>
            <p:cNvSpPr/>
            <p:nvPr/>
          </p:nvSpPr>
          <p:spPr>
            <a:xfrm>
              <a:off x="4533375" y="3648838"/>
              <a:ext cx="3174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2133">
                  <a:latin typeface="Calibri" panose="020F0502020204030204" pitchFamily="34" charset="0"/>
                  <a:cs typeface="Calibri" panose="020F0502020204030204" pitchFamily="34" charset="0"/>
                </a:rPr>
                <a:t>2</a:t>
              </a:r>
              <a:endParaRPr sz="2133">
                <a:latin typeface="Calibri" panose="020F0502020204030204" pitchFamily="34" charset="0"/>
                <a:cs typeface="Calibri" panose="020F0502020204030204" pitchFamily="34" charset="0"/>
              </a:endParaRPr>
            </a:p>
          </p:txBody>
        </p:sp>
        <p:sp>
          <p:nvSpPr>
            <p:cNvPr id="7" name="Google Shape;753;p43">
              <a:extLst>
                <a:ext uri="{FF2B5EF4-FFF2-40B4-BE49-F238E27FC236}">
                  <a16:creationId xmlns:a16="http://schemas.microsoft.com/office/drawing/2014/main" id="{1691F80B-193C-4EB3-BF51-D9D4C79A91E0}"/>
                </a:ext>
              </a:extLst>
            </p:cNvPr>
            <p:cNvSpPr/>
            <p:nvPr/>
          </p:nvSpPr>
          <p:spPr>
            <a:xfrm>
              <a:off x="5073800" y="2711584"/>
              <a:ext cx="3174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2133">
                  <a:latin typeface="Calibri" panose="020F0502020204030204" pitchFamily="34" charset="0"/>
                  <a:cs typeface="Calibri" panose="020F0502020204030204" pitchFamily="34" charset="0"/>
                </a:rPr>
                <a:t>3</a:t>
              </a:r>
              <a:endParaRPr sz="2133">
                <a:latin typeface="Calibri" panose="020F0502020204030204" pitchFamily="34" charset="0"/>
                <a:cs typeface="Calibri" panose="020F0502020204030204" pitchFamily="34" charset="0"/>
              </a:endParaRPr>
            </a:p>
          </p:txBody>
        </p:sp>
        <p:sp>
          <p:nvSpPr>
            <p:cNvPr id="8" name="Google Shape;754;p43">
              <a:extLst>
                <a:ext uri="{FF2B5EF4-FFF2-40B4-BE49-F238E27FC236}">
                  <a16:creationId xmlns:a16="http://schemas.microsoft.com/office/drawing/2014/main" id="{7E903B1B-CF13-4BE2-A149-5775233FFA80}"/>
                </a:ext>
              </a:extLst>
            </p:cNvPr>
            <p:cNvSpPr/>
            <p:nvPr/>
          </p:nvSpPr>
          <p:spPr>
            <a:xfrm>
              <a:off x="5048800" y="3282759"/>
              <a:ext cx="3174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2133">
                  <a:latin typeface="Calibri" panose="020F0502020204030204" pitchFamily="34" charset="0"/>
                  <a:cs typeface="Calibri" panose="020F0502020204030204" pitchFamily="34" charset="0"/>
                </a:rPr>
                <a:t>4</a:t>
              </a:r>
              <a:endParaRPr sz="2133">
                <a:latin typeface="Calibri" panose="020F0502020204030204" pitchFamily="34" charset="0"/>
                <a:cs typeface="Calibri" panose="020F0502020204030204" pitchFamily="34" charset="0"/>
              </a:endParaRPr>
            </a:p>
          </p:txBody>
        </p:sp>
        <p:sp>
          <p:nvSpPr>
            <p:cNvPr id="9" name="Google Shape;755;p43">
              <a:extLst>
                <a:ext uri="{FF2B5EF4-FFF2-40B4-BE49-F238E27FC236}">
                  <a16:creationId xmlns:a16="http://schemas.microsoft.com/office/drawing/2014/main" id="{5D532230-C19B-40EE-8771-5E652A120B93}"/>
                </a:ext>
              </a:extLst>
            </p:cNvPr>
            <p:cNvSpPr/>
            <p:nvPr/>
          </p:nvSpPr>
          <p:spPr>
            <a:xfrm>
              <a:off x="5389511" y="3761348"/>
              <a:ext cx="3174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2133">
                  <a:latin typeface="Calibri" panose="020F0502020204030204" pitchFamily="34" charset="0"/>
                  <a:cs typeface="Calibri" panose="020F0502020204030204" pitchFamily="34" charset="0"/>
                </a:rPr>
                <a:t>5</a:t>
              </a:r>
              <a:endParaRPr sz="2133">
                <a:latin typeface="Calibri" panose="020F0502020204030204" pitchFamily="34" charset="0"/>
                <a:cs typeface="Calibri" panose="020F0502020204030204" pitchFamily="34" charset="0"/>
              </a:endParaRPr>
            </a:p>
          </p:txBody>
        </p:sp>
        <p:sp>
          <p:nvSpPr>
            <p:cNvPr id="10" name="Google Shape;756;p43">
              <a:extLst>
                <a:ext uri="{FF2B5EF4-FFF2-40B4-BE49-F238E27FC236}">
                  <a16:creationId xmlns:a16="http://schemas.microsoft.com/office/drawing/2014/main" id="{B66586B7-3B54-482B-BB9C-82FA1ACC9338}"/>
                </a:ext>
              </a:extLst>
            </p:cNvPr>
            <p:cNvSpPr/>
            <p:nvPr/>
          </p:nvSpPr>
          <p:spPr>
            <a:xfrm>
              <a:off x="5606359" y="2997184"/>
              <a:ext cx="3174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2133">
                  <a:latin typeface="Calibri" panose="020F0502020204030204" pitchFamily="34" charset="0"/>
                  <a:cs typeface="Calibri" panose="020F0502020204030204" pitchFamily="34" charset="0"/>
                </a:rPr>
                <a:t>6</a:t>
              </a:r>
              <a:endParaRPr sz="2133">
                <a:latin typeface="Calibri" panose="020F0502020204030204" pitchFamily="34" charset="0"/>
                <a:cs typeface="Calibri" panose="020F0502020204030204" pitchFamily="34" charset="0"/>
              </a:endParaRPr>
            </a:p>
          </p:txBody>
        </p:sp>
        <p:sp>
          <p:nvSpPr>
            <p:cNvPr id="11" name="Google Shape;757;p43">
              <a:extLst>
                <a:ext uri="{FF2B5EF4-FFF2-40B4-BE49-F238E27FC236}">
                  <a16:creationId xmlns:a16="http://schemas.microsoft.com/office/drawing/2014/main" id="{FC3D8EDB-4E9E-4083-B613-67172E7C31E8}"/>
                </a:ext>
              </a:extLst>
            </p:cNvPr>
            <p:cNvSpPr/>
            <p:nvPr/>
          </p:nvSpPr>
          <p:spPr>
            <a:xfrm>
              <a:off x="6056687" y="3444000"/>
              <a:ext cx="3174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2133" b="1">
                  <a:latin typeface="Calibri" panose="020F0502020204030204" pitchFamily="34" charset="0"/>
                  <a:cs typeface="Calibri" panose="020F0502020204030204" pitchFamily="34" charset="0"/>
                </a:rPr>
                <a:t>7</a:t>
              </a:r>
              <a:endParaRPr sz="2133" b="1">
                <a:latin typeface="Calibri" panose="020F0502020204030204" pitchFamily="34" charset="0"/>
                <a:cs typeface="Calibri" panose="020F0502020204030204" pitchFamily="34" charset="0"/>
              </a:endParaRPr>
            </a:p>
          </p:txBody>
        </p:sp>
        <p:sp>
          <p:nvSpPr>
            <p:cNvPr id="12" name="Google Shape;758;p43">
              <a:extLst>
                <a:ext uri="{FF2B5EF4-FFF2-40B4-BE49-F238E27FC236}">
                  <a16:creationId xmlns:a16="http://schemas.microsoft.com/office/drawing/2014/main" id="{20269D9C-85A6-4A59-9A35-2BF629B51CB8}"/>
                </a:ext>
              </a:extLst>
            </p:cNvPr>
            <p:cNvSpPr/>
            <p:nvPr/>
          </p:nvSpPr>
          <p:spPr>
            <a:xfrm>
              <a:off x="5048519" y="4093492"/>
              <a:ext cx="3174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2133" dirty="0">
                  <a:latin typeface="Calibri" panose="020F0502020204030204" pitchFamily="34" charset="0"/>
                  <a:cs typeface="Calibri" panose="020F0502020204030204" pitchFamily="34" charset="0"/>
                </a:rPr>
                <a:t>8</a:t>
              </a:r>
              <a:endParaRPr sz="2133" dirty="0">
                <a:latin typeface="Calibri" panose="020F0502020204030204" pitchFamily="34" charset="0"/>
                <a:cs typeface="Calibri" panose="020F0502020204030204" pitchFamily="34" charset="0"/>
              </a:endParaRPr>
            </a:p>
          </p:txBody>
        </p:sp>
        <p:cxnSp>
          <p:nvCxnSpPr>
            <p:cNvPr id="13" name="Google Shape;759;p43">
              <a:extLst>
                <a:ext uri="{FF2B5EF4-FFF2-40B4-BE49-F238E27FC236}">
                  <a16:creationId xmlns:a16="http://schemas.microsoft.com/office/drawing/2014/main" id="{B5F5A6C6-D6C1-42B0-9A74-71A00324D130}"/>
                </a:ext>
              </a:extLst>
            </p:cNvPr>
            <p:cNvCxnSpPr>
              <a:stCxn id="5" idx="2"/>
              <a:endCxn id="6" idx="0"/>
            </p:cNvCxnSpPr>
            <p:nvPr/>
          </p:nvCxnSpPr>
          <p:spPr>
            <a:xfrm>
              <a:off x="4578616" y="3282759"/>
              <a:ext cx="113459" cy="366079"/>
            </a:xfrm>
            <a:prstGeom prst="straightConnector1">
              <a:avLst/>
            </a:prstGeom>
            <a:noFill/>
            <a:ln w="19050" cap="flat" cmpd="sng">
              <a:solidFill>
                <a:schemeClr val="dk2"/>
              </a:solidFill>
              <a:prstDash val="solid"/>
              <a:round/>
              <a:headEnd type="none" w="med" len="med"/>
              <a:tailEnd type="none" w="med" len="med"/>
            </a:ln>
          </p:spPr>
        </p:cxnSp>
        <p:cxnSp>
          <p:nvCxnSpPr>
            <p:cNvPr id="14" name="Google Shape;760;p43">
              <a:extLst>
                <a:ext uri="{FF2B5EF4-FFF2-40B4-BE49-F238E27FC236}">
                  <a16:creationId xmlns:a16="http://schemas.microsoft.com/office/drawing/2014/main" id="{4471C323-11A1-4007-A26A-639D78DE87D3}"/>
                </a:ext>
              </a:extLst>
            </p:cNvPr>
            <p:cNvCxnSpPr>
              <a:stCxn id="5" idx="3"/>
              <a:endCxn id="8" idx="1"/>
            </p:cNvCxnSpPr>
            <p:nvPr/>
          </p:nvCxnSpPr>
          <p:spPr>
            <a:xfrm>
              <a:off x="4737316" y="3156309"/>
              <a:ext cx="311484" cy="252900"/>
            </a:xfrm>
            <a:prstGeom prst="straightConnector1">
              <a:avLst/>
            </a:prstGeom>
            <a:noFill/>
            <a:ln w="19050" cap="flat" cmpd="sng">
              <a:solidFill>
                <a:schemeClr val="dk2"/>
              </a:solidFill>
              <a:prstDash val="solid"/>
              <a:round/>
              <a:headEnd type="none" w="med" len="med"/>
              <a:tailEnd type="none" w="med" len="med"/>
            </a:ln>
          </p:spPr>
        </p:cxnSp>
        <p:cxnSp>
          <p:nvCxnSpPr>
            <p:cNvPr id="15" name="Google Shape;761;p43">
              <a:extLst>
                <a:ext uri="{FF2B5EF4-FFF2-40B4-BE49-F238E27FC236}">
                  <a16:creationId xmlns:a16="http://schemas.microsoft.com/office/drawing/2014/main" id="{F922E3CD-C0B3-4FCB-A242-1E206F641BD7}"/>
                </a:ext>
              </a:extLst>
            </p:cNvPr>
            <p:cNvCxnSpPr>
              <a:stCxn id="7" idx="2"/>
              <a:endCxn id="8" idx="0"/>
            </p:cNvCxnSpPr>
            <p:nvPr/>
          </p:nvCxnSpPr>
          <p:spPr>
            <a:xfrm flipH="1">
              <a:off x="5207600" y="2964484"/>
              <a:ext cx="24900" cy="318300"/>
            </a:xfrm>
            <a:prstGeom prst="straightConnector1">
              <a:avLst/>
            </a:prstGeom>
            <a:noFill/>
            <a:ln w="19050" cap="flat" cmpd="sng">
              <a:solidFill>
                <a:schemeClr val="dk2"/>
              </a:solidFill>
              <a:prstDash val="solid"/>
              <a:round/>
              <a:headEnd type="none" w="med" len="med"/>
              <a:tailEnd type="none" w="med" len="med"/>
            </a:ln>
          </p:spPr>
        </p:cxnSp>
        <p:cxnSp>
          <p:nvCxnSpPr>
            <p:cNvPr id="16" name="Google Shape;762;p43">
              <a:extLst>
                <a:ext uri="{FF2B5EF4-FFF2-40B4-BE49-F238E27FC236}">
                  <a16:creationId xmlns:a16="http://schemas.microsoft.com/office/drawing/2014/main" id="{6F83F87F-F21F-463F-B7C8-050594581998}"/>
                </a:ext>
              </a:extLst>
            </p:cNvPr>
            <p:cNvCxnSpPr>
              <a:stCxn id="10" idx="2"/>
              <a:endCxn id="11" idx="0"/>
            </p:cNvCxnSpPr>
            <p:nvPr/>
          </p:nvCxnSpPr>
          <p:spPr>
            <a:xfrm>
              <a:off x="5765059" y="3250084"/>
              <a:ext cx="450328" cy="193916"/>
            </a:xfrm>
            <a:prstGeom prst="straightConnector1">
              <a:avLst/>
            </a:prstGeom>
            <a:noFill/>
            <a:ln w="19050" cap="flat" cmpd="sng">
              <a:solidFill>
                <a:schemeClr val="dk2"/>
              </a:solidFill>
              <a:prstDash val="solid"/>
              <a:round/>
              <a:headEnd type="none" w="med" len="med"/>
              <a:tailEnd type="none" w="med" len="med"/>
            </a:ln>
          </p:spPr>
        </p:cxnSp>
        <p:cxnSp>
          <p:nvCxnSpPr>
            <p:cNvPr id="17" name="Google Shape;763;p43">
              <a:extLst>
                <a:ext uri="{FF2B5EF4-FFF2-40B4-BE49-F238E27FC236}">
                  <a16:creationId xmlns:a16="http://schemas.microsoft.com/office/drawing/2014/main" id="{BEEA6A30-CE93-4189-9E27-1D7062522731}"/>
                </a:ext>
              </a:extLst>
            </p:cNvPr>
            <p:cNvCxnSpPr>
              <a:stCxn id="10" idx="2"/>
              <a:endCxn id="9" idx="3"/>
            </p:cNvCxnSpPr>
            <p:nvPr/>
          </p:nvCxnSpPr>
          <p:spPr>
            <a:xfrm flipH="1">
              <a:off x="5706911" y="3250084"/>
              <a:ext cx="58148" cy="637714"/>
            </a:xfrm>
            <a:prstGeom prst="straightConnector1">
              <a:avLst/>
            </a:prstGeom>
            <a:noFill/>
            <a:ln w="19050" cap="flat" cmpd="sng">
              <a:solidFill>
                <a:schemeClr val="dk2"/>
              </a:solidFill>
              <a:prstDash val="solid"/>
              <a:round/>
              <a:headEnd type="none" w="med" len="med"/>
              <a:tailEnd type="none" w="med" len="med"/>
            </a:ln>
          </p:spPr>
        </p:cxnSp>
        <p:cxnSp>
          <p:nvCxnSpPr>
            <p:cNvPr id="18" name="Google Shape;764;p43">
              <a:extLst>
                <a:ext uri="{FF2B5EF4-FFF2-40B4-BE49-F238E27FC236}">
                  <a16:creationId xmlns:a16="http://schemas.microsoft.com/office/drawing/2014/main" id="{FCD7FC0A-4458-4748-970A-C1F261BCEE10}"/>
                </a:ext>
              </a:extLst>
            </p:cNvPr>
            <p:cNvCxnSpPr>
              <a:stCxn id="8" idx="2"/>
              <a:endCxn id="9" idx="0"/>
            </p:cNvCxnSpPr>
            <p:nvPr/>
          </p:nvCxnSpPr>
          <p:spPr>
            <a:xfrm>
              <a:off x="5207500" y="3535659"/>
              <a:ext cx="340711" cy="225689"/>
            </a:xfrm>
            <a:prstGeom prst="straightConnector1">
              <a:avLst/>
            </a:prstGeom>
            <a:noFill/>
            <a:ln w="19050" cap="flat" cmpd="sng">
              <a:solidFill>
                <a:schemeClr val="dk2"/>
              </a:solidFill>
              <a:prstDash val="solid"/>
              <a:round/>
              <a:headEnd type="none" w="med" len="med"/>
              <a:tailEnd type="none" w="med" len="med"/>
            </a:ln>
          </p:spPr>
        </p:cxnSp>
        <p:cxnSp>
          <p:nvCxnSpPr>
            <p:cNvPr id="19" name="Google Shape;765;p43">
              <a:extLst>
                <a:ext uri="{FF2B5EF4-FFF2-40B4-BE49-F238E27FC236}">
                  <a16:creationId xmlns:a16="http://schemas.microsoft.com/office/drawing/2014/main" id="{81C9A317-7B50-4C0D-AB15-EC347CB4CE4B}"/>
                </a:ext>
              </a:extLst>
            </p:cNvPr>
            <p:cNvCxnSpPr>
              <a:stCxn id="6" idx="3"/>
              <a:endCxn id="9" idx="1"/>
            </p:cNvCxnSpPr>
            <p:nvPr/>
          </p:nvCxnSpPr>
          <p:spPr>
            <a:xfrm>
              <a:off x="4850775" y="3775288"/>
              <a:ext cx="538736" cy="112510"/>
            </a:xfrm>
            <a:prstGeom prst="straightConnector1">
              <a:avLst/>
            </a:prstGeom>
            <a:noFill/>
            <a:ln w="19050" cap="flat" cmpd="sng">
              <a:solidFill>
                <a:schemeClr val="dk2"/>
              </a:solidFill>
              <a:prstDash val="solid"/>
              <a:round/>
              <a:headEnd type="none" w="med" len="med"/>
              <a:tailEnd type="none" w="med" len="med"/>
            </a:ln>
          </p:spPr>
        </p:cxnSp>
        <p:cxnSp>
          <p:nvCxnSpPr>
            <p:cNvPr id="20" name="Google Shape;766;p43">
              <a:extLst>
                <a:ext uri="{FF2B5EF4-FFF2-40B4-BE49-F238E27FC236}">
                  <a16:creationId xmlns:a16="http://schemas.microsoft.com/office/drawing/2014/main" id="{82677742-D1C4-4144-8E1E-D743357221E0}"/>
                </a:ext>
              </a:extLst>
            </p:cNvPr>
            <p:cNvCxnSpPr>
              <a:stCxn id="9" idx="2"/>
              <a:endCxn id="12" idx="0"/>
            </p:cNvCxnSpPr>
            <p:nvPr/>
          </p:nvCxnSpPr>
          <p:spPr>
            <a:xfrm flipH="1">
              <a:off x="5207219" y="4014248"/>
              <a:ext cx="340992" cy="79244"/>
            </a:xfrm>
            <a:prstGeom prst="straightConnector1">
              <a:avLst/>
            </a:prstGeom>
            <a:noFill/>
            <a:ln w="19050" cap="flat" cmpd="sng">
              <a:solidFill>
                <a:schemeClr val="dk2"/>
              </a:solidFill>
              <a:prstDash val="solid"/>
              <a:round/>
              <a:headEnd type="none" w="med" len="med"/>
              <a:tailEnd type="none" w="med" len="med"/>
            </a:ln>
          </p:spPr>
        </p:cxnSp>
        <p:sp>
          <p:nvSpPr>
            <p:cNvPr id="21" name="Google Shape;767;p43">
              <a:extLst>
                <a:ext uri="{FF2B5EF4-FFF2-40B4-BE49-F238E27FC236}">
                  <a16:creationId xmlns:a16="http://schemas.microsoft.com/office/drawing/2014/main" id="{6D2A548B-BD88-402D-B793-1F491D847555}"/>
                </a:ext>
              </a:extLst>
            </p:cNvPr>
            <p:cNvSpPr/>
            <p:nvPr/>
          </p:nvSpPr>
          <p:spPr>
            <a:xfrm>
              <a:off x="3822136" y="3282759"/>
              <a:ext cx="3174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2133" b="1" dirty="0">
                  <a:latin typeface="Calibri" panose="020F0502020204030204" pitchFamily="34" charset="0"/>
                  <a:cs typeface="Calibri" panose="020F0502020204030204" pitchFamily="34" charset="0"/>
                </a:rPr>
                <a:t>0</a:t>
              </a:r>
              <a:endParaRPr sz="2133" b="1" dirty="0">
                <a:latin typeface="Calibri" panose="020F0502020204030204" pitchFamily="34" charset="0"/>
                <a:cs typeface="Calibri" panose="020F0502020204030204" pitchFamily="34" charset="0"/>
              </a:endParaRPr>
            </a:p>
          </p:txBody>
        </p:sp>
        <p:cxnSp>
          <p:nvCxnSpPr>
            <p:cNvPr id="22" name="Google Shape;768;p43">
              <a:extLst>
                <a:ext uri="{FF2B5EF4-FFF2-40B4-BE49-F238E27FC236}">
                  <a16:creationId xmlns:a16="http://schemas.microsoft.com/office/drawing/2014/main" id="{5712D8C6-4CF0-4674-9057-5D97B5CFA838}"/>
                </a:ext>
              </a:extLst>
            </p:cNvPr>
            <p:cNvCxnSpPr>
              <a:stCxn id="21" idx="3"/>
              <a:endCxn id="5" idx="1"/>
            </p:cNvCxnSpPr>
            <p:nvPr/>
          </p:nvCxnSpPr>
          <p:spPr>
            <a:xfrm flipV="1">
              <a:off x="4139536" y="3156309"/>
              <a:ext cx="280380" cy="252900"/>
            </a:xfrm>
            <a:prstGeom prst="straightConnector1">
              <a:avLst/>
            </a:prstGeom>
            <a:noFill/>
            <a:ln w="19050" cap="flat" cmpd="sng">
              <a:solidFill>
                <a:schemeClr val="dk2"/>
              </a:solidFill>
              <a:prstDash val="solid"/>
              <a:round/>
              <a:headEnd type="none" w="med" len="med"/>
              <a:tailEnd type="none" w="med" len="med"/>
            </a:ln>
          </p:spPr>
        </p:cxnSp>
        <p:sp>
          <p:nvSpPr>
            <p:cNvPr id="23" name="Google Shape;769;p43">
              <a:extLst>
                <a:ext uri="{FF2B5EF4-FFF2-40B4-BE49-F238E27FC236}">
                  <a16:creationId xmlns:a16="http://schemas.microsoft.com/office/drawing/2014/main" id="{0A92731B-D361-4CBA-864F-61F9E0DDD74E}"/>
                </a:ext>
              </a:extLst>
            </p:cNvPr>
            <p:cNvSpPr txBox="1"/>
            <p:nvPr/>
          </p:nvSpPr>
          <p:spPr>
            <a:xfrm>
              <a:off x="3561846" y="3177459"/>
              <a:ext cx="317400" cy="3582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2133" b="1" dirty="0">
                  <a:latin typeface="Calibri" panose="020F0502020204030204" pitchFamily="34" charset="0"/>
                  <a:cs typeface="Calibri" panose="020F0502020204030204" pitchFamily="34" charset="0"/>
                </a:rPr>
                <a:t>s</a:t>
              </a:r>
              <a:endParaRPr sz="2133" b="1" dirty="0">
                <a:latin typeface="Calibri" panose="020F0502020204030204" pitchFamily="34" charset="0"/>
                <a:cs typeface="Calibri" panose="020F0502020204030204" pitchFamily="34" charset="0"/>
              </a:endParaRPr>
            </a:p>
          </p:txBody>
        </p:sp>
        <p:sp>
          <p:nvSpPr>
            <p:cNvPr id="24" name="Google Shape;770;p43">
              <a:extLst>
                <a:ext uri="{FF2B5EF4-FFF2-40B4-BE49-F238E27FC236}">
                  <a16:creationId xmlns:a16="http://schemas.microsoft.com/office/drawing/2014/main" id="{D8B6D5BE-327E-40E8-AA39-98FC8ED1DBE3}"/>
                </a:ext>
              </a:extLst>
            </p:cNvPr>
            <p:cNvSpPr txBox="1"/>
            <p:nvPr/>
          </p:nvSpPr>
          <p:spPr>
            <a:xfrm>
              <a:off x="6354393" y="3387202"/>
              <a:ext cx="411900" cy="4041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2133" b="1" dirty="0">
                  <a:latin typeface="Calibri" panose="020F0502020204030204" pitchFamily="34" charset="0"/>
                  <a:cs typeface="Calibri" panose="020F0502020204030204" pitchFamily="34" charset="0"/>
                </a:rPr>
                <a:t>t</a:t>
              </a:r>
              <a:endParaRPr sz="2133" b="1" dirty="0">
                <a:latin typeface="Calibri" panose="020F0502020204030204" pitchFamily="34" charset="0"/>
                <a:cs typeface="Calibri" panose="020F0502020204030204" pitchFamily="34" charset="0"/>
              </a:endParaRPr>
            </a:p>
          </p:txBody>
        </p:sp>
      </p:grpSp>
      <p:sp>
        <p:nvSpPr>
          <p:cNvPr id="25" name="TextBox 24">
            <a:extLst>
              <a:ext uri="{FF2B5EF4-FFF2-40B4-BE49-F238E27FC236}">
                <a16:creationId xmlns:a16="http://schemas.microsoft.com/office/drawing/2014/main" id="{CFFB3752-70E6-864B-B693-BA24B80383CD}"/>
              </a:ext>
            </a:extLst>
          </p:cNvPr>
          <p:cNvSpPr txBox="1"/>
          <p:nvPr/>
        </p:nvSpPr>
        <p:spPr>
          <a:xfrm>
            <a:off x="5243522" y="2076711"/>
            <a:ext cx="6702225" cy="3883114"/>
          </a:xfrm>
          <a:prstGeom prst="rect">
            <a:avLst/>
          </a:prstGeom>
          <a:noFill/>
        </p:spPr>
        <p:txBody>
          <a:bodyPr wrap="square" rtlCol="0">
            <a:spAutoFit/>
          </a:bodyPr>
          <a:lstStyle/>
          <a:p>
            <a:pPr>
              <a:spcBef>
                <a:spcPts val="1067"/>
              </a:spcBef>
              <a:spcAft>
                <a:spcPts val="0"/>
              </a:spcAft>
              <a:buClr>
                <a:schemeClr val="dk1"/>
              </a:buClr>
              <a:buSzPts val="1100"/>
              <a:buFont typeface="Wingdings" pitchFamily="2" charset="2"/>
              <a:buChar char="v"/>
            </a:pPr>
            <a:r>
              <a:rPr lang="en-US" sz="2400" dirty="0"/>
              <a:t> What’s the answer for this graph on the left, and how did we get that answer as humans?</a:t>
            </a:r>
          </a:p>
          <a:p>
            <a:pPr lvl="1">
              <a:spcBef>
                <a:spcPts val="1067"/>
              </a:spcBef>
              <a:spcAft>
                <a:spcPts val="0"/>
              </a:spcAft>
              <a:buClr>
                <a:schemeClr val="dk1"/>
              </a:buClr>
              <a:buSzPts val="1100"/>
              <a:buFont typeface="Wingdings" pitchFamily="2" charset="2"/>
              <a:buChar char="v"/>
            </a:pPr>
            <a:r>
              <a:rPr lang="en-US" sz="2000" dirty="0"/>
              <a:t> We can see there’s edges that are visually in between s and t, and we can try out an example path and make sure that by traversing that path you can get from s to t.</a:t>
            </a:r>
          </a:p>
          <a:p>
            <a:pPr lvl="1">
              <a:spcBef>
                <a:spcPts val="1067"/>
              </a:spcBef>
              <a:spcAft>
                <a:spcPts val="0"/>
              </a:spcAft>
              <a:buClr>
                <a:schemeClr val="dk1"/>
              </a:buClr>
              <a:buSzPts val="1100"/>
              <a:buFont typeface="Wingdings" pitchFamily="2" charset="2"/>
              <a:buChar char="v"/>
            </a:pPr>
            <a:r>
              <a:rPr lang="en-US" sz="2000" dirty="0"/>
              <a:t> We know that doesn’t scale that well though, so now let’s try to define a more algorithmic (comprehensive) way to find these paths. The main idea is: starting from the specified s, try traversing through every single possible path possible that’s not redundant to see if it could lead to t.</a:t>
            </a:r>
            <a:endParaRPr lang="en-US" dirty="0"/>
          </a:p>
        </p:txBody>
      </p:sp>
      <p:pic>
        <p:nvPicPr>
          <p:cNvPr id="27" name="Picture 26">
            <a:extLst>
              <a:ext uri="{FF2B5EF4-FFF2-40B4-BE49-F238E27FC236}">
                <a16:creationId xmlns:a16="http://schemas.microsoft.com/office/drawing/2014/main" id="{5D0C1E22-2E32-FA4A-829A-BCC6322AF0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66220" y="-334745"/>
            <a:ext cx="3367095" cy="2373802"/>
          </a:xfrm>
          <a:prstGeom prst="rect">
            <a:avLst/>
          </a:prstGeom>
        </p:spPr>
      </p:pic>
      <p:sp>
        <p:nvSpPr>
          <p:cNvPr id="28" name="TextBox 27">
            <a:extLst>
              <a:ext uri="{FF2B5EF4-FFF2-40B4-BE49-F238E27FC236}">
                <a16:creationId xmlns:a16="http://schemas.microsoft.com/office/drawing/2014/main" id="{D11085EE-371B-A14F-BD32-563CB5A8F36C}"/>
              </a:ext>
            </a:extLst>
          </p:cNvPr>
          <p:cNvSpPr txBox="1"/>
          <p:nvPr/>
        </p:nvSpPr>
        <p:spPr>
          <a:xfrm>
            <a:off x="6678386" y="5701192"/>
            <a:ext cx="4744302" cy="1200329"/>
          </a:xfrm>
          <a:prstGeom prst="rect">
            <a:avLst/>
          </a:prstGeom>
          <a:noFill/>
        </p:spPr>
        <p:txBody>
          <a:bodyPr wrap="square" rtlCol="0">
            <a:spAutoFit/>
          </a:bodyPr>
          <a:lstStyle/>
          <a:p>
            <a:r>
              <a:rPr lang="en-US" dirty="0"/>
              <a:t>traversals are really important to solving this problem / problems in general, so slight detour to talk about them, we’ll come back to this though</a:t>
            </a:r>
          </a:p>
        </p:txBody>
      </p:sp>
    </p:spTree>
    <p:extLst>
      <p:ext uri="{BB962C8B-B14F-4D97-AF65-F5344CB8AC3E}">
        <p14:creationId xmlns:p14="http://schemas.microsoft.com/office/powerpoint/2010/main" val="1601380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4477C-8648-5747-B653-E33E77CEB024}"/>
              </a:ext>
            </a:extLst>
          </p:cNvPr>
          <p:cNvSpPr>
            <a:spLocks noGrp="1"/>
          </p:cNvSpPr>
          <p:nvPr>
            <p:ph type="title"/>
          </p:nvPr>
        </p:nvSpPr>
        <p:spPr/>
        <p:txBody>
          <a:bodyPr/>
          <a:lstStyle/>
          <a:p>
            <a:r>
              <a:rPr lang="en-US" dirty="0"/>
              <a:t>Administrivia</a:t>
            </a:r>
          </a:p>
        </p:txBody>
      </p:sp>
      <p:sp>
        <p:nvSpPr>
          <p:cNvPr id="3" name="Content Placeholder 2">
            <a:extLst>
              <a:ext uri="{FF2B5EF4-FFF2-40B4-BE49-F238E27FC236}">
                <a16:creationId xmlns:a16="http://schemas.microsoft.com/office/drawing/2014/main" id="{C366C2B8-7A6B-1A47-AECF-B4DB526092B5}"/>
              </a:ext>
            </a:extLst>
          </p:cNvPr>
          <p:cNvSpPr>
            <a:spLocks noGrp="1"/>
          </p:cNvSpPr>
          <p:nvPr>
            <p:ph idx="1"/>
          </p:nvPr>
        </p:nvSpPr>
        <p:spPr/>
        <p:txBody>
          <a:bodyPr>
            <a:normAutofit/>
          </a:bodyPr>
          <a:lstStyle/>
          <a:p>
            <a:r>
              <a:rPr lang="en-US" dirty="0" err="1"/>
              <a:t>Duedate</a:t>
            </a:r>
            <a:r>
              <a:rPr lang="en-US" dirty="0"/>
              <a:t> reminders</a:t>
            </a:r>
          </a:p>
          <a:p>
            <a:pPr lvl="1"/>
            <a:r>
              <a:rPr lang="en-US" dirty="0"/>
              <a:t> Project 3 due Wednesday May 6</a:t>
            </a:r>
            <a:r>
              <a:rPr lang="en-US" baseline="30000" dirty="0"/>
              <a:t>th</a:t>
            </a:r>
            <a:endParaRPr lang="en-US" dirty="0"/>
          </a:p>
          <a:p>
            <a:pPr lvl="1"/>
            <a:r>
              <a:rPr lang="en-US" dirty="0"/>
              <a:t>Exercise 3 out tonight, due Friday May 8</a:t>
            </a:r>
            <a:r>
              <a:rPr lang="en-US" baseline="30000" dirty="0"/>
              <a:t>th</a:t>
            </a:r>
            <a:r>
              <a:rPr lang="en-US" dirty="0"/>
              <a:t> </a:t>
            </a:r>
          </a:p>
          <a:p>
            <a:r>
              <a:rPr lang="en-US" dirty="0"/>
              <a:t>Project 2 hit a little hard</a:t>
            </a:r>
          </a:p>
          <a:p>
            <a:pPr lvl="1"/>
            <a:r>
              <a:rPr lang="en-US" dirty="0"/>
              <a:t>Reminder – 7 late days</a:t>
            </a:r>
          </a:p>
          <a:p>
            <a:pPr lvl="1"/>
            <a:r>
              <a:rPr lang="en-US" dirty="0"/>
              <a:t>Need a partner? Fill out the partner interest form on piazza</a:t>
            </a:r>
          </a:p>
          <a:p>
            <a:pPr lvl="1"/>
            <a:r>
              <a:rPr lang="en-US" dirty="0"/>
              <a:t>Please don’t struggle alone for too long, we’re here to help</a:t>
            </a:r>
          </a:p>
          <a:p>
            <a:pPr lvl="1"/>
            <a:r>
              <a:rPr lang="en-US" dirty="0"/>
              <a:t>Fill out the project feedback form on canvas</a:t>
            </a:r>
          </a:p>
          <a:p>
            <a:r>
              <a:rPr lang="en-US" dirty="0"/>
              <a:t>Midterm grades coming next week</a:t>
            </a:r>
          </a:p>
          <a:p>
            <a:r>
              <a:rPr lang="en-US" dirty="0"/>
              <a:t>Post-CSE 373 pathways session – fill out your time availability (google form on piazza) so we can try to choose a time that works for the most people</a:t>
            </a:r>
          </a:p>
          <a:p>
            <a:endParaRPr lang="en-US" dirty="0"/>
          </a:p>
          <a:p>
            <a:pPr lvl="1"/>
            <a:endParaRPr lang="en-US" dirty="0"/>
          </a:p>
        </p:txBody>
      </p:sp>
    </p:spTree>
    <p:extLst>
      <p:ext uri="{BB962C8B-B14F-4D97-AF65-F5344CB8AC3E}">
        <p14:creationId xmlns:p14="http://schemas.microsoft.com/office/powerpoint/2010/main" val="16155088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C2835-E242-5E40-ACD0-4A513AEDA61A}"/>
              </a:ext>
            </a:extLst>
          </p:cNvPr>
          <p:cNvSpPr>
            <a:spLocks noGrp="1"/>
          </p:cNvSpPr>
          <p:nvPr>
            <p:ph type="title"/>
          </p:nvPr>
        </p:nvSpPr>
        <p:spPr/>
        <p:txBody>
          <a:bodyPr>
            <a:normAutofit fontScale="90000"/>
          </a:bodyPr>
          <a:lstStyle/>
          <a:p>
            <a:r>
              <a:rPr lang="en-US" dirty="0"/>
              <a:t>Graph traversals: DFS (should feel similar to 143 in the tree context)</a:t>
            </a:r>
          </a:p>
        </p:txBody>
      </p:sp>
      <p:sp>
        <p:nvSpPr>
          <p:cNvPr id="3" name="Content Placeholder 2">
            <a:extLst>
              <a:ext uri="{FF2B5EF4-FFF2-40B4-BE49-F238E27FC236}">
                <a16:creationId xmlns:a16="http://schemas.microsoft.com/office/drawing/2014/main" id="{544D3CA4-9CE8-B545-931D-23C6A2661344}"/>
              </a:ext>
            </a:extLst>
          </p:cNvPr>
          <p:cNvSpPr>
            <a:spLocks noGrp="1"/>
          </p:cNvSpPr>
          <p:nvPr>
            <p:ph idx="1"/>
          </p:nvPr>
        </p:nvSpPr>
        <p:spPr>
          <a:xfrm>
            <a:off x="575240" y="1463857"/>
            <a:ext cx="11187258" cy="1671228"/>
          </a:xfrm>
        </p:spPr>
        <p:txBody>
          <a:bodyPr>
            <a:normAutofit lnSpcReduction="10000"/>
          </a:bodyPr>
          <a:lstStyle/>
          <a:p>
            <a:r>
              <a:rPr lang="en-US" b="1" u="sng" dirty="0"/>
              <a:t>Depth</a:t>
            </a:r>
            <a:r>
              <a:rPr lang="en-US" dirty="0"/>
              <a:t> First Search - a traversal on graphs (or on trees since those are also graphs) where you traverse “deep nodes” before all the shallow ones</a:t>
            </a:r>
          </a:p>
          <a:p>
            <a:r>
              <a:rPr lang="en-US" dirty="0"/>
              <a:t>High-level DFS: you go as far as you can down one path till you hit a dead end (no neighbors are still undiscovered or you have no neighbors).  Once you hit a dead end, you backtrack / undo until you find some options/edges that you haven’t actually tried yet. </a:t>
            </a:r>
          </a:p>
        </p:txBody>
      </p:sp>
      <p:pic>
        <p:nvPicPr>
          <p:cNvPr id="4" name="Picture 3">
            <a:extLst>
              <a:ext uri="{FF2B5EF4-FFF2-40B4-BE49-F238E27FC236}">
                <a16:creationId xmlns:a16="http://schemas.microsoft.com/office/drawing/2014/main" id="{B0E2741F-FE4A-E94D-9452-626BB0EECBCF}"/>
              </a:ext>
            </a:extLst>
          </p:cNvPr>
          <p:cNvPicPr>
            <a:picLocks noChangeAspect="1"/>
          </p:cNvPicPr>
          <p:nvPr/>
        </p:nvPicPr>
        <p:blipFill rotWithShape="1">
          <a:blip r:embed="rId2"/>
          <a:srcRect t="31667" r="24517" b="15953"/>
          <a:stretch/>
        </p:blipFill>
        <p:spPr>
          <a:xfrm>
            <a:off x="575239" y="3135085"/>
            <a:ext cx="9156114" cy="3722915"/>
          </a:xfrm>
          <a:prstGeom prst="rect">
            <a:avLst/>
          </a:prstGeom>
        </p:spPr>
      </p:pic>
      <p:sp>
        <p:nvSpPr>
          <p:cNvPr id="5" name="TextBox 4">
            <a:extLst>
              <a:ext uri="{FF2B5EF4-FFF2-40B4-BE49-F238E27FC236}">
                <a16:creationId xmlns:a16="http://schemas.microsoft.com/office/drawing/2014/main" id="{2B1DEFF1-D992-7F4C-B066-D2066B2D61AA}"/>
              </a:ext>
            </a:extLst>
          </p:cNvPr>
          <p:cNvSpPr txBox="1"/>
          <p:nvPr/>
        </p:nvSpPr>
        <p:spPr>
          <a:xfrm>
            <a:off x="9277352" y="3244334"/>
            <a:ext cx="2914647" cy="3139321"/>
          </a:xfrm>
          <a:prstGeom prst="rect">
            <a:avLst/>
          </a:prstGeom>
          <a:noFill/>
        </p:spPr>
        <p:txBody>
          <a:bodyPr wrap="square" rtlCol="0">
            <a:spAutoFit/>
          </a:bodyPr>
          <a:lstStyle/>
          <a:p>
            <a:r>
              <a:rPr lang="en-US" dirty="0"/>
              <a:t>Kind of like wandering a maze – if you get stuck at a dead end (since you physically have to go and try it out to know it’s a dead end), trace your steps backwards towards your last decision and when you get back there, choose a different option than you did before.</a:t>
            </a:r>
          </a:p>
        </p:txBody>
      </p:sp>
      <p:sp>
        <p:nvSpPr>
          <p:cNvPr id="6" name="TextBox 5">
            <a:extLst>
              <a:ext uri="{FF2B5EF4-FFF2-40B4-BE49-F238E27FC236}">
                <a16:creationId xmlns:a16="http://schemas.microsoft.com/office/drawing/2014/main" id="{FE150698-928B-4B40-802C-373E88D92908}"/>
              </a:ext>
            </a:extLst>
          </p:cNvPr>
          <p:cNvSpPr txBox="1"/>
          <p:nvPr/>
        </p:nvSpPr>
        <p:spPr>
          <a:xfrm>
            <a:off x="4155337" y="6383655"/>
            <a:ext cx="5794535" cy="369332"/>
          </a:xfrm>
          <a:prstGeom prst="rect">
            <a:avLst/>
          </a:prstGeom>
          <a:noFill/>
        </p:spPr>
        <p:txBody>
          <a:bodyPr wrap="none" rtlCol="0">
            <a:spAutoFit/>
          </a:bodyPr>
          <a:lstStyle/>
          <a:p>
            <a:r>
              <a:rPr lang="en-US" dirty="0"/>
              <a:t>one valid DFS traversal: 10, 5, 3, 2, 4, 8, 7,6, 9, 15, 12, 14, 18</a:t>
            </a:r>
          </a:p>
        </p:txBody>
      </p:sp>
    </p:spTree>
    <p:extLst>
      <p:ext uri="{BB962C8B-B14F-4D97-AF65-F5344CB8AC3E}">
        <p14:creationId xmlns:p14="http://schemas.microsoft.com/office/powerpoint/2010/main" val="25844005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0D075-EE15-9C44-BDAF-A43C7F3D1AD6}"/>
              </a:ext>
            </a:extLst>
          </p:cNvPr>
          <p:cNvSpPr>
            <a:spLocks noGrp="1"/>
          </p:cNvSpPr>
          <p:nvPr>
            <p:ph type="title"/>
          </p:nvPr>
        </p:nvSpPr>
        <p:spPr/>
        <p:txBody>
          <a:bodyPr/>
          <a:lstStyle/>
          <a:p>
            <a:r>
              <a:rPr lang="en-US" dirty="0"/>
              <a:t>Graph traversals: BFS</a:t>
            </a:r>
          </a:p>
        </p:txBody>
      </p:sp>
      <p:sp>
        <p:nvSpPr>
          <p:cNvPr id="3" name="Content Placeholder 2">
            <a:extLst>
              <a:ext uri="{FF2B5EF4-FFF2-40B4-BE49-F238E27FC236}">
                <a16:creationId xmlns:a16="http://schemas.microsoft.com/office/drawing/2014/main" id="{D1E226C7-2FAA-2D49-B29C-E8BDC8A469D1}"/>
              </a:ext>
            </a:extLst>
          </p:cNvPr>
          <p:cNvSpPr>
            <a:spLocks noGrp="1"/>
          </p:cNvSpPr>
          <p:nvPr>
            <p:ph idx="1"/>
          </p:nvPr>
        </p:nvSpPr>
        <p:spPr>
          <a:xfrm>
            <a:off x="575239" y="1071972"/>
            <a:ext cx="11187258" cy="2242728"/>
          </a:xfrm>
        </p:spPr>
        <p:txBody>
          <a:bodyPr>
            <a:normAutofit fontScale="92500" lnSpcReduction="20000"/>
          </a:bodyPr>
          <a:lstStyle/>
          <a:p>
            <a:r>
              <a:rPr lang="en-US" b="1" u="sng" dirty="0"/>
              <a:t>Breadth</a:t>
            </a:r>
            <a:r>
              <a:rPr lang="en-US" dirty="0"/>
              <a:t> First Search - a traversal on graphs (or on trees since those are also graphs) where you traverse level by level. So in this one we’ll get to all the shallow nodes before any “deep nodes”.  </a:t>
            </a:r>
          </a:p>
          <a:p>
            <a:r>
              <a:rPr lang="en-US" dirty="0"/>
              <a:t>Intuitive ways to think about BFS:</a:t>
            </a:r>
          </a:p>
          <a:p>
            <a:r>
              <a:rPr lang="en-US" dirty="0"/>
              <a:t>- opposite way of traversing compared to DFS</a:t>
            </a:r>
          </a:p>
          <a:p>
            <a:r>
              <a:rPr lang="en-US" dirty="0"/>
              <a:t>- a sound wave spreading from a starting point, going outwards in all directions possible.</a:t>
            </a:r>
          </a:p>
          <a:p>
            <a:r>
              <a:rPr lang="en-US" dirty="0"/>
              <a:t>- mold on a piece of food spreading outwards so that it eventually covers the whole surface</a:t>
            </a:r>
          </a:p>
          <a:p>
            <a:endParaRPr lang="en-US" dirty="0"/>
          </a:p>
        </p:txBody>
      </p:sp>
      <p:pic>
        <p:nvPicPr>
          <p:cNvPr id="4" name="Picture 3">
            <a:extLst>
              <a:ext uri="{FF2B5EF4-FFF2-40B4-BE49-F238E27FC236}">
                <a16:creationId xmlns:a16="http://schemas.microsoft.com/office/drawing/2014/main" id="{DA5793CC-580B-E54A-9169-8C50FBB3DB86}"/>
              </a:ext>
            </a:extLst>
          </p:cNvPr>
          <p:cNvPicPr>
            <a:picLocks noChangeAspect="1"/>
          </p:cNvPicPr>
          <p:nvPr/>
        </p:nvPicPr>
        <p:blipFill rotWithShape="1">
          <a:blip r:embed="rId2"/>
          <a:srcRect t="31667" r="24517" b="15953"/>
          <a:stretch/>
        </p:blipFill>
        <p:spPr>
          <a:xfrm>
            <a:off x="575239" y="3135085"/>
            <a:ext cx="9156114" cy="3722915"/>
          </a:xfrm>
          <a:prstGeom prst="rect">
            <a:avLst/>
          </a:prstGeom>
        </p:spPr>
      </p:pic>
      <p:sp>
        <p:nvSpPr>
          <p:cNvPr id="6" name="TextBox 5">
            <a:extLst>
              <a:ext uri="{FF2B5EF4-FFF2-40B4-BE49-F238E27FC236}">
                <a16:creationId xmlns:a16="http://schemas.microsoft.com/office/drawing/2014/main" id="{87F3E159-E80D-B342-B6A0-95BA6A7F5D1D}"/>
              </a:ext>
            </a:extLst>
          </p:cNvPr>
          <p:cNvSpPr txBox="1"/>
          <p:nvPr/>
        </p:nvSpPr>
        <p:spPr>
          <a:xfrm>
            <a:off x="4155337" y="6383655"/>
            <a:ext cx="5829801" cy="369332"/>
          </a:xfrm>
          <a:prstGeom prst="rect">
            <a:avLst/>
          </a:prstGeom>
          <a:noFill/>
        </p:spPr>
        <p:txBody>
          <a:bodyPr wrap="none" rtlCol="0">
            <a:spAutoFit/>
          </a:bodyPr>
          <a:lstStyle/>
          <a:p>
            <a:r>
              <a:rPr lang="en-US" dirty="0"/>
              <a:t>one valid BFS traversal: 10, 5, 15, 3, 8, 12, 18, 2, 4, 7, 9, 14, 6</a:t>
            </a:r>
          </a:p>
        </p:txBody>
      </p:sp>
    </p:spTree>
    <p:extLst>
      <p:ext uri="{BB962C8B-B14F-4D97-AF65-F5344CB8AC3E}">
        <p14:creationId xmlns:p14="http://schemas.microsoft.com/office/powerpoint/2010/main" val="8544763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01A34-7B07-3644-B459-17D7E8D29EC5}"/>
              </a:ext>
            </a:extLst>
          </p:cNvPr>
          <p:cNvSpPr>
            <a:spLocks noGrp="1"/>
          </p:cNvSpPr>
          <p:nvPr>
            <p:ph type="title"/>
          </p:nvPr>
        </p:nvSpPr>
        <p:spPr/>
        <p:txBody>
          <a:bodyPr/>
          <a:lstStyle/>
          <a:p>
            <a:r>
              <a:rPr lang="en-US" dirty="0"/>
              <a:t>Graph traversals: BFS and DFS on more graphs</a:t>
            </a:r>
          </a:p>
        </p:txBody>
      </p:sp>
      <p:pic>
        <p:nvPicPr>
          <p:cNvPr id="7" name="Picture 6">
            <a:extLst>
              <a:ext uri="{FF2B5EF4-FFF2-40B4-BE49-F238E27FC236}">
                <a16:creationId xmlns:a16="http://schemas.microsoft.com/office/drawing/2014/main" id="{589957AD-E6BE-974F-96FF-15BDB248CB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971" y="2755271"/>
            <a:ext cx="6858000" cy="3975100"/>
          </a:xfrm>
          <a:prstGeom prst="rect">
            <a:avLst/>
          </a:prstGeom>
        </p:spPr>
      </p:pic>
      <p:sp>
        <p:nvSpPr>
          <p:cNvPr id="8" name="Content Placeholder 7">
            <a:extLst>
              <a:ext uri="{FF2B5EF4-FFF2-40B4-BE49-F238E27FC236}">
                <a16:creationId xmlns:a16="http://schemas.microsoft.com/office/drawing/2014/main" id="{347FB331-2290-CC48-958E-55FA780B37D1}"/>
              </a:ext>
            </a:extLst>
          </p:cNvPr>
          <p:cNvSpPr>
            <a:spLocks noGrp="1"/>
          </p:cNvSpPr>
          <p:nvPr>
            <p:ph idx="1"/>
          </p:nvPr>
        </p:nvSpPr>
        <p:spPr>
          <a:xfrm>
            <a:off x="7347856" y="1779815"/>
            <a:ext cx="4186041" cy="4814910"/>
          </a:xfrm>
        </p:spPr>
        <p:txBody>
          <a:bodyPr>
            <a:normAutofit fontScale="92500"/>
          </a:bodyPr>
          <a:lstStyle/>
          <a:p>
            <a:r>
              <a:rPr lang="en-US" dirty="0"/>
              <a:t>Take 2 minutes and try to come up with two possible traversal orderings </a:t>
            </a:r>
            <a:r>
              <a:rPr lang="en-US" b="1" u="sng" dirty="0"/>
              <a:t>starting with the 0 node</a:t>
            </a:r>
            <a:r>
              <a:rPr lang="en-US" dirty="0"/>
              <a:t>:</a:t>
            </a:r>
          </a:p>
          <a:p>
            <a:pPr>
              <a:buFontTx/>
              <a:buChar char="-"/>
            </a:pPr>
            <a:r>
              <a:rPr lang="en-US" dirty="0"/>
              <a:t>a BFS ordering (ordering within each layer doesn’t matter / any ordering is valid)</a:t>
            </a:r>
          </a:p>
          <a:p>
            <a:pPr>
              <a:buFontTx/>
              <a:buChar char="-"/>
            </a:pPr>
            <a:r>
              <a:rPr lang="en-US" dirty="0"/>
              <a:t>a DFS ordering (ordering which path you choose next at any point doesn’t matter / any is valid as long as you haven’t explored it before)</a:t>
            </a:r>
          </a:p>
          <a:p>
            <a:r>
              <a:rPr lang="en-US" dirty="0"/>
              <a:t>@ordering choices will be more stable when we have code in front of us, but not the focus / point of the traversals so don’t worry about it</a:t>
            </a:r>
          </a:p>
        </p:txBody>
      </p:sp>
      <p:sp>
        <p:nvSpPr>
          <p:cNvPr id="9" name="TextBox 8">
            <a:extLst>
              <a:ext uri="{FF2B5EF4-FFF2-40B4-BE49-F238E27FC236}">
                <a16:creationId xmlns:a16="http://schemas.microsoft.com/office/drawing/2014/main" id="{646802EF-7830-0245-AC3C-B2C127AAD378}"/>
              </a:ext>
            </a:extLst>
          </p:cNvPr>
          <p:cNvSpPr txBox="1"/>
          <p:nvPr/>
        </p:nvSpPr>
        <p:spPr>
          <a:xfrm>
            <a:off x="348343" y="1277943"/>
            <a:ext cx="6607628" cy="1477328"/>
          </a:xfrm>
          <a:prstGeom prst="rect">
            <a:avLst/>
          </a:prstGeom>
          <a:noFill/>
        </p:spPr>
        <p:txBody>
          <a:bodyPr wrap="square" rtlCol="0">
            <a:spAutoFit/>
          </a:bodyPr>
          <a:lstStyle/>
          <a:p>
            <a:r>
              <a:rPr lang="en-US" dirty="0"/>
              <a:t>In DFS, you go as far as you can down one path till you hit a dead end (no neighbors are still undiscovered or you have no neighbors).  Once you hit a dead end, you backtrack / undo until you find some options/edges that you haven’t actually tried yet. </a:t>
            </a:r>
          </a:p>
          <a:p>
            <a:endParaRPr lang="en-US" dirty="0"/>
          </a:p>
        </p:txBody>
      </p:sp>
      <p:sp>
        <p:nvSpPr>
          <p:cNvPr id="10" name="TextBox 9">
            <a:extLst>
              <a:ext uri="{FF2B5EF4-FFF2-40B4-BE49-F238E27FC236}">
                <a16:creationId xmlns:a16="http://schemas.microsoft.com/office/drawing/2014/main" id="{3E6CAE4F-FBA2-0845-B3EC-64111370B896}"/>
              </a:ext>
            </a:extLst>
          </p:cNvPr>
          <p:cNvSpPr txBox="1"/>
          <p:nvPr/>
        </p:nvSpPr>
        <p:spPr>
          <a:xfrm>
            <a:off x="7347855" y="1277943"/>
            <a:ext cx="4268905" cy="369332"/>
          </a:xfrm>
          <a:prstGeom prst="rect">
            <a:avLst/>
          </a:prstGeom>
          <a:noFill/>
        </p:spPr>
        <p:txBody>
          <a:bodyPr wrap="square" rtlCol="0">
            <a:spAutoFit/>
          </a:bodyPr>
          <a:lstStyle/>
          <a:p>
            <a:r>
              <a:rPr lang="en-US" dirty="0"/>
              <a:t>In BFS, you traverse level by level</a:t>
            </a:r>
          </a:p>
        </p:txBody>
      </p:sp>
    </p:spTree>
    <p:extLst>
      <p:ext uri="{BB962C8B-B14F-4D97-AF65-F5344CB8AC3E}">
        <p14:creationId xmlns:p14="http://schemas.microsoft.com/office/powerpoint/2010/main" val="25995216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01A34-7B07-3644-B459-17D7E8D29EC5}"/>
              </a:ext>
            </a:extLst>
          </p:cNvPr>
          <p:cNvSpPr>
            <a:spLocks noGrp="1"/>
          </p:cNvSpPr>
          <p:nvPr>
            <p:ph type="title"/>
          </p:nvPr>
        </p:nvSpPr>
        <p:spPr/>
        <p:txBody>
          <a:bodyPr/>
          <a:lstStyle/>
          <a:p>
            <a:r>
              <a:rPr lang="en-US" dirty="0"/>
              <a:t>Graph traversals: BFS and DFS on more graphs</a:t>
            </a:r>
          </a:p>
        </p:txBody>
      </p:sp>
      <p:pic>
        <p:nvPicPr>
          <p:cNvPr id="7" name="Picture 6">
            <a:extLst>
              <a:ext uri="{FF2B5EF4-FFF2-40B4-BE49-F238E27FC236}">
                <a16:creationId xmlns:a16="http://schemas.microsoft.com/office/drawing/2014/main" id="{589957AD-E6BE-974F-96FF-15BDB248CB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971" y="2755271"/>
            <a:ext cx="6858000" cy="3975100"/>
          </a:xfrm>
          <a:prstGeom prst="rect">
            <a:avLst/>
          </a:prstGeom>
        </p:spPr>
      </p:pic>
      <p:sp>
        <p:nvSpPr>
          <p:cNvPr id="8" name="Content Placeholder 7">
            <a:extLst>
              <a:ext uri="{FF2B5EF4-FFF2-40B4-BE49-F238E27FC236}">
                <a16:creationId xmlns:a16="http://schemas.microsoft.com/office/drawing/2014/main" id="{347FB331-2290-CC48-958E-55FA780B37D1}"/>
              </a:ext>
            </a:extLst>
          </p:cNvPr>
          <p:cNvSpPr>
            <a:spLocks noGrp="1"/>
          </p:cNvSpPr>
          <p:nvPr>
            <p:ph idx="1"/>
          </p:nvPr>
        </p:nvSpPr>
        <p:spPr>
          <a:xfrm>
            <a:off x="7347856" y="1877787"/>
            <a:ext cx="4186041" cy="4716938"/>
          </a:xfrm>
        </p:spPr>
        <p:txBody>
          <a:bodyPr>
            <a:normAutofit lnSpcReduction="10000"/>
          </a:bodyPr>
          <a:lstStyle/>
          <a:p>
            <a:r>
              <a:rPr lang="en-US" dirty="0"/>
              <a:t>Take a minute and try to come up with two possible traversal orderings </a:t>
            </a:r>
            <a:r>
              <a:rPr lang="en-US" b="1" u="sng" dirty="0"/>
              <a:t>starting with the 0 node</a:t>
            </a:r>
            <a:r>
              <a:rPr lang="en-US" dirty="0"/>
              <a:t>:</a:t>
            </a:r>
          </a:p>
          <a:p>
            <a:pPr>
              <a:buFontTx/>
              <a:buChar char="-"/>
            </a:pPr>
            <a:r>
              <a:rPr lang="en-US" dirty="0"/>
              <a:t>a BFS ordering (ordering within each layer doesn’t really matter / any ordering is valid)</a:t>
            </a:r>
          </a:p>
          <a:p>
            <a:pPr lvl="1">
              <a:buFontTx/>
              <a:buChar char="-"/>
            </a:pPr>
            <a:r>
              <a:rPr lang="en-US" dirty="0"/>
              <a:t>0, [1, 2, 3, 4, 5, 6, 7], [8, 9, 10, 12, 13, 14, 15, 16, 17], [11, 18], [19]</a:t>
            </a:r>
          </a:p>
          <a:p>
            <a:pPr>
              <a:buFontTx/>
              <a:buChar char="-"/>
            </a:pPr>
            <a:r>
              <a:rPr lang="en-US" dirty="0"/>
              <a:t>a DFS ordering (ordering which path you choose next at any point doesn’t matter / any is valid as long as you haven’t explored it before)</a:t>
            </a:r>
          </a:p>
          <a:p>
            <a:pPr lvl="1">
              <a:buFontTx/>
              <a:buChar char="-"/>
            </a:pPr>
            <a:r>
              <a:rPr lang="en-US" dirty="0"/>
              <a:t>0, 2, 9,    3, 10, 11, 19,       4, 12, 18,    </a:t>
            </a:r>
            <a:br>
              <a:rPr lang="en-US" dirty="0"/>
            </a:br>
            <a:r>
              <a:rPr lang="en-US" dirty="0"/>
              <a:t>5, 13,   14,    6, 15,   7, 16,     1,17,    8 </a:t>
            </a:r>
          </a:p>
          <a:p>
            <a:endParaRPr lang="en-US" dirty="0"/>
          </a:p>
        </p:txBody>
      </p:sp>
      <p:sp>
        <p:nvSpPr>
          <p:cNvPr id="9" name="TextBox 8">
            <a:extLst>
              <a:ext uri="{FF2B5EF4-FFF2-40B4-BE49-F238E27FC236}">
                <a16:creationId xmlns:a16="http://schemas.microsoft.com/office/drawing/2014/main" id="{646802EF-7830-0245-AC3C-B2C127AAD378}"/>
              </a:ext>
            </a:extLst>
          </p:cNvPr>
          <p:cNvSpPr txBox="1"/>
          <p:nvPr/>
        </p:nvSpPr>
        <p:spPr>
          <a:xfrm>
            <a:off x="348343" y="1277943"/>
            <a:ext cx="6607628" cy="1477328"/>
          </a:xfrm>
          <a:prstGeom prst="rect">
            <a:avLst/>
          </a:prstGeom>
          <a:noFill/>
        </p:spPr>
        <p:txBody>
          <a:bodyPr wrap="square" rtlCol="0">
            <a:spAutoFit/>
          </a:bodyPr>
          <a:lstStyle/>
          <a:p>
            <a:r>
              <a:rPr lang="en-US" dirty="0"/>
              <a:t>In DFS, you go as far as you can down one path till you hit a dead end (no neighbors are still undiscovered or you have no neighbors).  Once you hit a dead end, you backtrack / undo until you find some options/edges that you haven’t actually tried yet. </a:t>
            </a:r>
          </a:p>
          <a:p>
            <a:endParaRPr lang="en-US" dirty="0"/>
          </a:p>
        </p:txBody>
      </p:sp>
      <p:sp>
        <p:nvSpPr>
          <p:cNvPr id="10" name="TextBox 9">
            <a:extLst>
              <a:ext uri="{FF2B5EF4-FFF2-40B4-BE49-F238E27FC236}">
                <a16:creationId xmlns:a16="http://schemas.microsoft.com/office/drawing/2014/main" id="{3E6CAE4F-FBA2-0845-B3EC-64111370B896}"/>
              </a:ext>
            </a:extLst>
          </p:cNvPr>
          <p:cNvSpPr txBox="1"/>
          <p:nvPr/>
        </p:nvSpPr>
        <p:spPr>
          <a:xfrm>
            <a:off x="7347855" y="1277943"/>
            <a:ext cx="3984173" cy="369332"/>
          </a:xfrm>
          <a:prstGeom prst="rect">
            <a:avLst/>
          </a:prstGeom>
          <a:noFill/>
        </p:spPr>
        <p:txBody>
          <a:bodyPr wrap="square" rtlCol="0">
            <a:spAutoFit/>
          </a:bodyPr>
          <a:lstStyle/>
          <a:p>
            <a:r>
              <a:rPr lang="en-US" dirty="0"/>
              <a:t>In BFS, you traverse level by level</a:t>
            </a:r>
          </a:p>
        </p:txBody>
      </p:sp>
    </p:spTree>
    <p:extLst>
      <p:ext uri="{BB962C8B-B14F-4D97-AF65-F5344CB8AC3E}">
        <p14:creationId xmlns:p14="http://schemas.microsoft.com/office/powerpoint/2010/main" val="18670925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01A34-7B07-3644-B459-17D7E8D29EC5}"/>
              </a:ext>
            </a:extLst>
          </p:cNvPr>
          <p:cNvSpPr>
            <a:spLocks noGrp="1"/>
          </p:cNvSpPr>
          <p:nvPr>
            <p:ph type="title"/>
          </p:nvPr>
        </p:nvSpPr>
        <p:spPr/>
        <p:txBody>
          <a:bodyPr/>
          <a:lstStyle/>
          <a:p>
            <a:r>
              <a:rPr lang="en-US" dirty="0"/>
              <a:t>Graph traversals: BFS and DFS on more graphs</a:t>
            </a:r>
          </a:p>
        </p:txBody>
      </p:sp>
      <p:sp>
        <p:nvSpPr>
          <p:cNvPr id="8" name="Content Placeholder 7">
            <a:extLst>
              <a:ext uri="{FF2B5EF4-FFF2-40B4-BE49-F238E27FC236}">
                <a16:creationId xmlns:a16="http://schemas.microsoft.com/office/drawing/2014/main" id="{347FB331-2290-CC48-958E-55FA780B37D1}"/>
              </a:ext>
            </a:extLst>
          </p:cNvPr>
          <p:cNvSpPr>
            <a:spLocks noGrp="1"/>
          </p:cNvSpPr>
          <p:nvPr>
            <p:ph idx="1"/>
          </p:nvPr>
        </p:nvSpPr>
        <p:spPr>
          <a:xfrm>
            <a:off x="6629400" y="1463857"/>
            <a:ext cx="5133098" cy="4845504"/>
          </a:xfrm>
        </p:spPr>
        <p:txBody>
          <a:bodyPr/>
          <a:lstStyle/>
          <a:p>
            <a:pPr marL="0" indent="0">
              <a:buNone/>
            </a:pPr>
            <a:r>
              <a:rPr lang="en-US" dirty="0">
                <a:hlinkClick r:id="rId2"/>
              </a:rPr>
              <a:t>https://visualgo.net/en/dfsbfs</a:t>
            </a:r>
            <a:endParaRPr lang="en-US" dirty="0"/>
          </a:p>
          <a:p>
            <a:pPr marL="0" indent="0">
              <a:buNone/>
            </a:pPr>
            <a:endParaRPr lang="en-US" dirty="0"/>
          </a:p>
          <a:p>
            <a:pPr>
              <a:buFontTx/>
              <a:buChar char="-"/>
            </a:pPr>
            <a:r>
              <a:rPr lang="en-US" dirty="0"/>
              <a:t>click on draw graph to create your own graphs and run BFS/DFS on them!</a:t>
            </a:r>
          </a:p>
          <a:p>
            <a:pPr>
              <a:buFontTx/>
              <a:buChar char="-"/>
            </a:pPr>
            <a:r>
              <a:rPr lang="en-US" dirty="0"/>
              <a:t>check out </a:t>
            </a:r>
            <a:r>
              <a:rPr lang="en-US" dirty="0" err="1"/>
              <a:t>visualgo.net</a:t>
            </a:r>
            <a:r>
              <a:rPr lang="en-US" dirty="0"/>
              <a:t> for more really cool interactive visualizations</a:t>
            </a:r>
          </a:p>
          <a:p>
            <a:pPr>
              <a:buFontTx/>
              <a:buChar char="-"/>
            </a:pPr>
            <a:r>
              <a:rPr lang="en-US" dirty="0"/>
              <a:t>or do your own googling – there are a lot of cool visualizations out there </a:t>
            </a:r>
            <a:r>
              <a:rPr lang="en-US" dirty="0">
                <a:sym typeface="Wingdings" pitchFamily="2" charset="2"/>
              </a:rPr>
              <a:t>!</a:t>
            </a:r>
            <a:endParaRPr lang="en-US" dirty="0"/>
          </a:p>
        </p:txBody>
      </p:sp>
      <p:pic>
        <p:nvPicPr>
          <p:cNvPr id="5" name="Content Placeholder 4">
            <a:extLst>
              <a:ext uri="{FF2B5EF4-FFF2-40B4-BE49-F238E27FC236}">
                <a16:creationId xmlns:a16="http://schemas.microsoft.com/office/drawing/2014/main" id="{577D108E-CDEA-6043-AF52-F61697FDA0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9300" y="1519464"/>
            <a:ext cx="5346700" cy="4635500"/>
          </a:xfrm>
          <a:prstGeom prst="rect">
            <a:avLst/>
          </a:prstGeom>
        </p:spPr>
      </p:pic>
    </p:spTree>
    <p:extLst>
      <p:ext uri="{BB962C8B-B14F-4D97-AF65-F5344CB8AC3E}">
        <p14:creationId xmlns:p14="http://schemas.microsoft.com/office/powerpoint/2010/main" val="15962526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3CC95-1064-2347-BF34-0B0B8EB319B2}"/>
              </a:ext>
            </a:extLst>
          </p:cNvPr>
          <p:cNvSpPr>
            <a:spLocks noGrp="1"/>
          </p:cNvSpPr>
          <p:nvPr>
            <p:ph type="title"/>
          </p:nvPr>
        </p:nvSpPr>
        <p:spPr>
          <a:xfrm>
            <a:off x="575239" y="41305"/>
            <a:ext cx="11187259" cy="1014667"/>
          </a:xfrm>
        </p:spPr>
        <p:txBody>
          <a:bodyPr>
            <a:normAutofit fontScale="90000"/>
          </a:bodyPr>
          <a:lstStyle/>
          <a:p>
            <a:r>
              <a:rPr lang="en-US" dirty="0"/>
              <a:t>BFS pseudocode (some details not Java specific)</a:t>
            </a:r>
          </a:p>
        </p:txBody>
      </p:sp>
      <p:sp>
        <p:nvSpPr>
          <p:cNvPr id="3" name="Content Placeholder 2">
            <a:extLst>
              <a:ext uri="{FF2B5EF4-FFF2-40B4-BE49-F238E27FC236}">
                <a16:creationId xmlns:a16="http://schemas.microsoft.com/office/drawing/2014/main" id="{E342355E-7223-B74E-9531-AFD256537BD3}"/>
              </a:ext>
            </a:extLst>
          </p:cNvPr>
          <p:cNvSpPr>
            <a:spLocks noGrp="1"/>
          </p:cNvSpPr>
          <p:nvPr>
            <p:ph idx="1"/>
          </p:nvPr>
        </p:nvSpPr>
        <p:spPr>
          <a:xfrm>
            <a:off x="0" y="712381"/>
            <a:ext cx="11762498" cy="5394961"/>
          </a:xfrm>
        </p:spPr>
        <p:txBody>
          <a:bodyPr>
            <a:noAutofit/>
          </a:bodyPr>
          <a:lstStyle/>
          <a:p>
            <a:pPr>
              <a:lnSpc>
                <a:spcPct val="120000"/>
              </a:lnSpc>
              <a:spcBef>
                <a:spcPts val="0"/>
              </a:spcBef>
              <a:spcAft>
                <a:spcPts val="0"/>
              </a:spcAft>
            </a:pP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bfs</a:t>
            </a:r>
            <a:r>
              <a:rPr lang="en-US" sz="1600" dirty="0">
                <a:latin typeface="Courier New" panose="02070309020205020404" pitchFamily="49" charset="0"/>
                <a:cs typeface="Courier New" panose="02070309020205020404" pitchFamily="49" charset="0"/>
              </a:rPr>
              <a:t>(Graph graph, Vertex start) {</a:t>
            </a:r>
          </a:p>
          <a:p>
            <a:pPr>
              <a:lnSpc>
                <a:spcPct val="120000"/>
              </a:lnSpc>
              <a:spcBef>
                <a:spcPts val="0"/>
              </a:spcBef>
              <a:spcAft>
                <a:spcPts val="0"/>
              </a:spcAft>
            </a:pPr>
            <a:r>
              <a:rPr lang="en-US" sz="1600" dirty="0">
                <a:latin typeface="Courier New" panose="02070309020205020404" pitchFamily="49" charset="0"/>
                <a:cs typeface="Courier New" panose="02070309020205020404" pitchFamily="49" charset="0"/>
              </a:rPr>
              <a:t>        // stores the remaining vertices to visit in the BFS</a:t>
            </a:r>
          </a:p>
          <a:p>
            <a:pPr>
              <a:lnSpc>
                <a:spcPct val="120000"/>
              </a:lnSpc>
              <a:spcBef>
                <a:spcPts val="0"/>
              </a:spcBef>
              <a:spcAft>
                <a:spcPts val="0"/>
              </a:spcAft>
            </a:pPr>
            <a:r>
              <a:rPr lang="en-US" sz="1600" dirty="0">
                <a:latin typeface="Courier New" panose="02070309020205020404" pitchFamily="49" charset="0"/>
                <a:cs typeface="Courier New" panose="02070309020205020404" pitchFamily="49" charset="0"/>
              </a:rPr>
              <a:t>        Queue&lt;Vertex&gt; perimeter = new Queue&lt;&gt;();</a:t>
            </a:r>
          </a:p>
          <a:p>
            <a:pPr>
              <a:lnSpc>
                <a:spcPct val="120000"/>
              </a:lnSpc>
              <a:spcBef>
                <a:spcPts val="0"/>
              </a:spcBef>
              <a:spcAft>
                <a:spcPts val="0"/>
              </a:spcAft>
            </a:pPr>
            <a:r>
              <a:rPr lang="en-US" sz="1600" dirty="0">
                <a:latin typeface="Courier New" panose="02070309020205020404" pitchFamily="49" charset="0"/>
                <a:cs typeface="Courier New" panose="02070309020205020404" pitchFamily="49" charset="0"/>
              </a:rPr>
              <a:t>  </a:t>
            </a:r>
          </a:p>
          <a:p>
            <a:pPr>
              <a:lnSpc>
                <a:spcPct val="120000"/>
              </a:lnSpc>
              <a:spcBef>
                <a:spcPts val="0"/>
              </a:spcBef>
              <a:spcAft>
                <a:spcPts val="0"/>
              </a:spcAft>
            </a:pPr>
            <a:r>
              <a:rPr lang="en-US" sz="1600" dirty="0">
                <a:latin typeface="Courier New" panose="02070309020205020404" pitchFamily="49" charset="0"/>
                <a:cs typeface="Courier New" panose="02070309020205020404" pitchFamily="49" charset="0"/>
              </a:rPr>
              <a:t>        // stores the set of discovered vertices so we don't revisit them multiple times</a:t>
            </a:r>
          </a:p>
          <a:p>
            <a:pPr>
              <a:lnSpc>
                <a:spcPct val="120000"/>
              </a:lnSpc>
              <a:spcBef>
                <a:spcPts val="0"/>
              </a:spcBef>
              <a:spcAft>
                <a:spcPts val="0"/>
              </a:spcAft>
            </a:pPr>
            <a:r>
              <a:rPr lang="en-US" sz="1600" dirty="0">
                <a:latin typeface="Courier New" panose="02070309020205020404" pitchFamily="49" charset="0"/>
                <a:cs typeface="Courier New" panose="02070309020205020404" pitchFamily="49" charset="0"/>
              </a:rPr>
              <a:t>        Set&lt;Vertex&gt; discovered = new Set&lt;&gt;();  </a:t>
            </a:r>
          </a:p>
          <a:p>
            <a:pPr>
              <a:lnSpc>
                <a:spcPct val="120000"/>
              </a:lnSpc>
              <a:spcBef>
                <a:spcPts val="0"/>
              </a:spcBef>
              <a:spcAft>
                <a:spcPts val="0"/>
              </a:spcAft>
            </a:pPr>
            <a:r>
              <a:rPr lang="en-US" sz="1600" dirty="0">
                <a:latin typeface="Courier New" panose="02070309020205020404" pitchFamily="49" charset="0"/>
                <a:cs typeface="Courier New" panose="02070309020205020404" pitchFamily="49" charset="0"/>
              </a:rPr>
              <a:t>                                               </a:t>
            </a:r>
          </a:p>
          <a:p>
            <a:pPr>
              <a:lnSpc>
                <a:spcPct val="120000"/>
              </a:lnSpc>
              <a:spcBef>
                <a:spcPts val="0"/>
              </a:spcBef>
              <a:spcAft>
                <a:spcPts val="0"/>
              </a:spcAft>
            </a:pPr>
            <a:r>
              <a:rPr lang="en-US" sz="1600" dirty="0">
                <a:latin typeface="Courier New" panose="02070309020205020404" pitchFamily="49" charset="0"/>
                <a:cs typeface="Courier New" panose="02070309020205020404" pitchFamily="49" charset="0"/>
              </a:rPr>
              <a:t>        // kicking off our starting point by adding it to the perimeter</a:t>
            </a:r>
          </a:p>
          <a:p>
            <a:pPr>
              <a:lnSpc>
                <a:spcPct val="120000"/>
              </a:lnSpc>
              <a:spcBef>
                <a:spcPts val="0"/>
              </a:spcBef>
              <a:spcAft>
                <a:spcPts val="0"/>
              </a:spcAft>
            </a:pP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perimeter.add</a:t>
            </a:r>
            <a:r>
              <a:rPr lang="en-US" sz="1600" dirty="0">
                <a:latin typeface="Courier New" panose="02070309020205020404" pitchFamily="49" charset="0"/>
                <a:cs typeface="Courier New" panose="02070309020205020404" pitchFamily="49" charset="0"/>
              </a:rPr>
              <a:t>(start);</a:t>
            </a:r>
          </a:p>
          <a:p>
            <a:pPr>
              <a:lnSpc>
                <a:spcPct val="120000"/>
              </a:lnSpc>
              <a:spcBef>
                <a:spcPts val="0"/>
              </a:spcBef>
              <a:spcAft>
                <a:spcPts val="0"/>
              </a:spcAft>
            </a:pP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discovered.add</a:t>
            </a:r>
            <a:r>
              <a:rPr lang="en-US" sz="1600" dirty="0">
                <a:latin typeface="Courier New" panose="02070309020205020404" pitchFamily="49" charset="0"/>
                <a:cs typeface="Courier New" panose="02070309020205020404" pitchFamily="49" charset="0"/>
              </a:rPr>
              <a:t>(start);</a:t>
            </a:r>
            <a:endParaRPr lang="en-US" sz="800" dirty="0">
              <a:latin typeface="Courier New" panose="02070309020205020404" pitchFamily="49" charset="0"/>
              <a:cs typeface="Courier New" panose="02070309020205020404" pitchFamily="49" charset="0"/>
            </a:endParaRPr>
          </a:p>
          <a:p>
            <a:pPr>
              <a:lnSpc>
                <a:spcPct val="120000"/>
              </a:lnSpc>
              <a:spcBef>
                <a:spcPts val="0"/>
              </a:spcBef>
              <a:spcAft>
                <a:spcPts val="0"/>
              </a:spcAft>
            </a:pPr>
            <a:endParaRPr lang="en-US" sz="1600" dirty="0">
              <a:latin typeface="Courier New" panose="02070309020205020404" pitchFamily="49" charset="0"/>
              <a:cs typeface="Courier New" panose="02070309020205020404" pitchFamily="49" charset="0"/>
            </a:endParaRPr>
          </a:p>
          <a:p>
            <a:pPr>
              <a:lnSpc>
                <a:spcPct val="120000"/>
              </a:lnSpc>
              <a:spcBef>
                <a:spcPts val="0"/>
              </a:spcBef>
              <a:spcAft>
                <a:spcPts val="0"/>
              </a:spcAft>
            </a:pPr>
            <a:r>
              <a:rPr lang="en-US" sz="1600" dirty="0">
                <a:latin typeface="Courier New" panose="02070309020205020404" pitchFamily="49" charset="0"/>
                <a:cs typeface="Courier New" panose="02070309020205020404" pitchFamily="49" charset="0"/>
              </a:rPr>
              <a:t>        while (!</a:t>
            </a:r>
            <a:r>
              <a:rPr lang="en-US" sz="1600" dirty="0" err="1">
                <a:latin typeface="Courier New" panose="02070309020205020404" pitchFamily="49" charset="0"/>
                <a:cs typeface="Courier New" panose="02070309020205020404" pitchFamily="49" charset="0"/>
              </a:rPr>
              <a:t>perimeter.isEmpty</a:t>
            </a:r>
            <a:r>
              <a:rPr lang="en-US" sz="1600" dirty="0">
                <a:latin typeface="Courier New" panose="02070309020205020404" pitchFamily="49" charset="0"/>
                <a:cs typeface="Courier New" panose="02070309020205020404" pitchFamily="49" charset="0"/>
              </a:rPr>
              <a:t>()) {</a:t>
            </a:r>
          </a:p>
          <a:p>
            <a:pPr>
              <a:lnSpc>
                <a:spcPct val="120000"/>
              </a:lnSpc>
              <a:spcBef>
                <a:spcPts val="0"/>
              </a:spcBef>
              <a:spcAft>
                <a:spcPts val="0"/>
              </a:spcAft>
            </a:pPr>
            <a:r>
              <a:rPr lang="en-US" sz="1600" dirty="0">
                <a:latin typeface="Courier New" panose="02070309020205020404" pitchFamily="49" charset="0"/>
                <a:cs typeface="Courier New" panose="02070309020205020404" pitchFamily="49" charset="0"/>
              </a:rPr>
              <a:t>            Vertex from = </a:t>
            </a:r>
            <a:r>
              <a:rPr lang="en-US" sz="1600" dirty="0" err="1">
                <a:latin typeface="Courier New" panose="02070309020205020404" pitchFamily="49" charset="0"/>
                <a:cs typeface="Courier New" panose="02070309020205020404" pitchFamily="49" charset="0"/>
              </a:rPr>
              <a:t>perimeter.remove</a:t>
            </a:r>
            <a:r>
              <a:rPr lang="en-US" sz="1600" dirty="0">
                <a:latin typeface="Courier New" panose="02070309020205020404" pitchFamily="49" charset="0"/>
                <a:cs typeface="Courier New" panose="02070309020205020404" pitchFamily="49" charset="0"/>
              </a:rPr>
              <a:t>();</a:t>
            </a:r>
          </a:p>
          <a:p>
            <a:pPr>
              <a:lnSpc>
                <a:spcPct val="120000"/>
              </a:lnSpc>
              <a:spcBef>
                <a:spcPts val="0"/>
              </a:spcBef>
              <a:spcAft>
                <a:spcPts val="0"/>
              </a:spcAft>
            </a:pPr>
            <a:r>
              <a:rPr lang="en-US" sz="1600" dirty="0">
                <a:latin typeface="Courier New" panose="02070309020205020404" pitchFamily="49" charset="0"/>
                <a:cs typeface="Courier New" panose="02070309020205020404" pitchFamily="49" charset="0"/>
              </a:rPr>
              <a:t>            for (E edge : </a:t>
            </a:r>
            <a:r>
              <a:rPr lang="en-US" sz="1600" dirty="0" err="1">
                <a:latin typeface="Courier New" panose="02070309020205020404" pitchFamily="49" charset="0"/>
                <a:cs typeface="Courier New" panose="02070309020205020404" pitchFamily="49" charset="0"/>
              </a:rPr>
              <a:t>graph.outgoingEdgesFrom</a:t>
            </a:r>
            <a:r>
              <a:rPr lang="en-US" sz="1600" dirty="0">
                <a:latin typeface="Courier New" panose="02070309020205020404" pitchFamily="49" charset="0"/>
                <a:cs typeface="Courier New" panose="02070309020205020404" pitchFamily="49" charset="0"/>
              </a:rPr>
              <a:t>(from)) {</a:t>
            </a:r>
          </a:p>
          <a:p>
            <a:pPr>
              <a:lnSpc>
                <a:spcPct val="120000"/>
              </a:lnSpc>
              <a:spcBef>
                <a:spcPts val="0"/>
              </a:spcBef>
              <a:spcAft>
                <a:spcPts val="0"/>
              </a:spcAft>
            </a:pPr>
            <a:r>
              <a:rPr lang="en-US" sz="1600" dirty="0">
                <a:latin typeface="Courier New" panose="02070309020205020404" pitchFamily="49" charset="0"/>
                <a:cs typeface="Courier New" panose="02070309020205020404" pitchFamily="49" charset="0"/>
              </a:rPr>
              <a:t>                Vertex to = </a:t>
            </a:r>
            <a:r>
              <a:rPr lang="en-US" sz="1600" dirty="0" err="1">
                <a:latin typeface="Courier New" panose="02070309020205020404" pitchFamily="49" charset="0"/>
                <a:cs typeface="Courier New" panose="02070309020205020404" pitchFamily="49" charset="0"/>
              </a:rPr>
              <a:t>edge.to</a:t>
            </a:r>
            <a:r>
              <a:rPr lang="en-US" sz="1600" dirty="0">
                <a:latin typeface="Courier New" panose="02070309020205020404" pitchFamily="49" charset="0"/>
                <a:cs typeface="Courier New" panose="02070309020205020404" pitchFamily="49" charset="0"/>
              </a:rPr>
              <a:t>();</a:t>
            </a:r>
          </a:p>
          <a:p>
            <a:pPr>
              <a:lnSpc>
                <a:spcPct val="120000"/>
              </a:lnSpc>
              <a:spcBef>
                <a:spcPts val="0"/>
              </a:spcBef>
              <a:spcAft>
                <a:spcPts val="0"/>
              </a:spcAft>
            </a:pPr>
            <a:r>
              <a:rPr lang="en-US" sz="1600" dirty="0">
                <a:latin typeface="Courier New" panose="02070309020205020404" pitchFamily="49" charset="0"/>
                <a:cs typeface="Courier New" panose="02070309020205020404" pitchFamily="49" charset="0"/>
              </a:rPr>
              <a:t>                if (!</a:t>
            </a:r>
            <a:r>
              <a:rPr lang="en-US" sz="1600" dirty="0" err="1">
                <a:latin typeface="Courier New" panose="02070309020205020404" pitchFamily="49" charset="0"/>
                <a:cs typeface="Courier New" panose="02070309020205020404" pitchFamily="49" charset="0"/>
              </a:rPr>
              <a:t>discovered.contains</a:t>
            </a:r>
            <a:r>
              <a:rPr lang="en-US" sz="1600" dirty="0">
                <a:latin typeface="Courier New" panose="02070309020205020404" pitchFamily="49" charset="0"/>
                <a:cs typeface="Courier New" panose="02070309020205020404" pitchFamily="49" charset="0"/>
              </a:rPr>
              <a:t>(to)) {</a:t>
            </a:r>
          </a:p>
          <a:p>
            <a:pPr>
              <a:lnSpc>
                <a:spcPct val="120000"/>
              </a:lnSpc>
              <a:spcBef>
                <a:spcPts val="0"/>
              </a:spcBef>
              <a:spcAft>
                <a:spcPts val="0"/>
              </a:spcAft>
            </a:pP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perimeter.add</a:t>
            </a:r>
            <a:r>
              <a:rPr lang="en-US" sz="1600" dirty="0">
                <a:latin typeface="Courier New" panose="02070309020205020404" pitchFamily="49" charset="0"/>
                <a:cs typeface="Courier New" panose="02070309020205020404" pitchFamily="49" charset="0"/>
              </a:rPr>
              <a:t>(to);</a:t>
            </a:r>
          </a:p>
          <a:p>
            <a:pPr>
              <a:lnSpc>
                <a:spcPct val="120000"/>
              </a:lnSpc>
              <a:spcBef>
                <a:spcPts val="0"/>
              </a:spcBef>
              <a:spcAft>
                <a:spcPts val="0"/>
              </a:spcAft>
            </a:pP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discovered.add</a:t>
            </a:r>
            <a:r>
              <a:rPr lang="en-US" sz="1600" dirty="0">
                <a:latin typeface="Courier New" panose="02070309020205020404" pitchFamily="49" charset="0"/>
                <a:cs typeface="Courier New" panose="02070309020205020404" pitchFamily="49" charset="0"/>
              </a:rPr>
              <a:t>(to)</a:t>
            </a:r>
          </a:p>
          <a:p>
            <a:pPr>
              <a:lnSpc>
                <a:spcPct val="120000"/>
              </a:lnSpc>
              <a:spcBef>
                <a:spcPts val="0"/>
              </a:spcBef>
              <a:spcAft>
                <a:spcPts val="0"/>
              </a:spcAft>
            </a:pPr>
            <a:r>
              <a:rPr lang="en-US" sz="1600" dirty="0">
                <a:latin typeface="Courier New" panose="02070309020205020404" pitchFamily="49" charset="0"/>
                <a:cs typeface="Courier New" panose="02070309020205020404" pitchFamily="49" charset="0"/>
              </a:rPr>
              <a:t>                }</a:t>
            </a:r>
          </a:p>
          <a:p>
            <a:pPr>
              <a:lnSpc>
                <a:spcPct val="120000"/>
              </a:lnSpc>
              <a:spcBef>
                <a:spcPts val="0"/>
              </a:spcBef>
              <a:spcAft>
                <a:spcPts val="0"/>
              </a:spcAft>
            </a:pPr>
            <a:r>
              <a:rPr lang="en-US" sz="1600" dirty="0">
                <a:latin typeface="Courier New" panose="02070309020205020404" pitchFamily="49" charset="0"/>
                <a:cs typeface="Courier New" panose="02070309020205020404" pitchFamily="49" charset="0"/>
              </a:rPr>
              <a:t>            }</a:t>
            </a:r>
          </a:p>
          <a:p>
            <a:pPr>
              <a:lnSpc>
                <a:spcPct val="120000"/>
              </a:lnSpc>
              <a:spcBef>
                <a:spcPts val="0"/>
              </a:spcBef>
              <a:spcAft>
                <a:spcPts val="0"/>
              </a:spcAft>
            </a:pPr>
            <a:r>
              <a:rPr lang="en-US" sz="1600" dirty="0">
                <a:latin typeface="Courier New" panose="02070309020205020404" pitchFamily="49" charset="0"/>
                <a:cs typeface="Courier New" panose="02070309020205020404" pitchFamily="49" charset="0"/>
              </a:rPr>
              <a:t>        } </a:t>
            </a:r>
          </a:p>
        </p:txBody>
      </p:sp>
      <p:grpSp>
        <p:nvGrpSpPr>
          <p:cNvPr id="5" name="Group 4">
            <a:extLst>
              <a:ext uri="{FF2B5EF4-FFF2-40B4-BE49-F238E27FC236}">
                <a16:creationId xmlns:a16="http://schemas.microsoft.com/office/drawing/2014/main" id="{90DD9EE5-C616-F946-B548-C6AB58D361E2}"/>
              </a:ext>
            </a:extLst>
          </p:cNvPr>
          <p:cNvGrpSpPr/>
          <p:nvPr/>
        </p:nvGrpSpPr>
        <p:grpSpPr>
          <a:xfrm>
            <a:off x="7171982" y="2826360"/>
            <a:ext cx="5262712" cy="3771902"/>
            <a:chOff x="3561846" y="2711584"/>
            <a:chExt cx="3204447" cy="1634808"/>
          </a:xfrm>
        </p:grpSpPr>
        <p:sp>
          <p:nvSpPr>
            <p:cNvPr id="6" name="Google Shape;751;p43">
              <a:extLst>
                <a:ext uri="{FF2B5EF4-FFF2-40B4-BE49-F238E27FC236}">
                  <a16:creationId xmlns:a16="http://schemas.microsoft.com/office/drawing/2014/main" id="{82D190FC-7473-C94A-A0EC-DBCC38481F5E}"/>
                </a:ext>
              </a:extLst>
            </p:cNvPr>
            <p:cNvSpPr/>
            <p:nvPr/>
          </p:nvSpPr>
          <p:spPr>
            <a:xfrm>
              <a:off x="4419916" y="3029859"/>
              <a:ext cx="3174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2133">
                  <a:latin typeface="Calibri" panose="020F0502020204030204" pitchFamily="34" charset="0"/>
                  <a:cs typeface="Calibri" panose="020F0502020204030204" pitchFamily="34" charset="0"/>
                </a:rPr>
                <a:t>1</a:t>
              </a:r>
              <a:endParaRPr sz="2133">
                <a:latin typeface="Calibri" panose="020F0502020204030204" pitchFamily="34" charset="0"/>
                <a:cs typeface="Calibri" panose="020F0502020204030204" pitchFamily="34" charset="0"/>
              </a:endParaRPr>
            </a:p>
          </p:txBody>
        </p:sp>
        <p:sp>
          <p:nvSpPr>
            <p:cNvPr id="7" name="Google Shape;752;p43">
              <a:extLst>
                <a:ext uri="{FF2B5EF4-FFF2-40B4-BE49-F238E27FC236}">
                  <a16:creationId xmlns:a16="http://schemas.microsoft.com/office/drawing/2014/main" id="{050F1A48-9ECA-B341-915E-BED562C18990}"/>
                </a:ext>
              </a:extLst>
            </p:cNvPr>
            <p:cNvSpPr/>
            <p:nvPr/>
          </p:nvSpPr>
          <p:spPr>
            <a:xfrm>
              <a:off x="4533375" y="3648838"/>
              <a:ext cx="3174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2133">
                  <a:latin typeface="Calibri" panose="020F0502020204030204" pitchFamily="34" charset="0"/>
                  <a:cs typeface="Calibri" panose="020F0502020204030204" pitchFamily="34" charset="0"/>
                </a:rPr>
                <a:t>2</a:t>
              </a:r>
              <a:endParaRPr sz="2133">
                <a:latin typeface="Calibri" panose="020F0502020204030204" pitchFamily="34" charset="0"/>
                <a:cs typeface="Calibri" panose="020F0502020204030204" pitchFamily="34" charset="0"/>
              </a:endParaRPr>
            </a:p>
          </p:txBody>
        </p:sp>
        <p:sp>
          <p:nvSpPr>
            <p:cNvPr id="8" name="Google Shape;753;p43">
              <a:extLst>
                <a:ext uri="{FF2B5EF4-FFF2-40B4-BE49-F238E27FC236}">
                  <a16:creationId xmlns:a16="http://schemas.microsoft.com/office/drawing/2014/main" id="{3E8F6CC7-1998-B345-ABF1-E3FFA12C07B0}"/>
                </a:ext>
              </a:extLst>
            </p:cNvPr>
            <p:cNvSpPr/>
            <p:nvPr/>
          </p:nvSpPr>
          <p:spPr>
            <a:xfrm>
              <a:off x="5073800" y="2711584"/>
              <a:ext cx="3174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2133">
                  <a:latin typeface="Calibri" panose="020F0502020204030204" pitchFamily="34" charset="0"/>
                  <a:cs typeface="Calibri" panose="020F0502020204030204" pitchFamily="34" charset="0"/>
                </a:rPr>
                <a:t>3</a:t>
              </a:r>
              <a:endParaRPr sz="2133">
                <a:latin typeface="Calibri" panose="020F0502020204030204" pitchFamily="34" charset="0"/>
                <a:cs typeface="Calibri" panose="020F0502020204030204" pitchFamily="34" charset="0"/>
              </a:endParaRPr>
            </a:p>
          </p:txBody>
        </p:sp>
        <p:sp>
          <p:nvSpPr>
            <p:cNvPr id="9" name="Google Shape;754;p43">
              <a:extLst>
                <a:ext uri="{FF2B5EF4-FFF2-40B4-BE49-F238E27FC236}">
                  <a16:creationId xmlns:a16="http://schemas.microsoft.com/office/drawing/2014/main" id="{CD48DD9B-A65F-4A47-9BE2-6EA32324C8A7}"/>
                </a:ext>
              </a:extLst>
            </p:cNvPr>
            <p:cNvSpPr/>
            <p:nvPr/>
          </p:nvSpPr>
          <p:spPr>
            <a:xfrm>
              <a:off x="5048800" y="3282759"/>
              <a:ext cx="3174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2133">
                  <a:latin typeface="Calibri" panose="020F0502020204030204" pitchFamily="34" charset="0"/>
                  <a:cs typeface="Calibri" panose="020F0502020204030204" pitchFamily="34" charset="0"/>
                </a:rPr>
                <a:t>4</a:t>
              </a:r>
              <a:endParaRPr sz="2133">
                <a:latin typeface="Calibri" panose="020F0502020204030204" pitchFamily="34" charset="0"/>
                <a:cs typeface="Calibri" panose="020F0502020204030204" pitchFamily="34" charset="0"/>
              </a:endParaRPr>
            </a:p>
          </p:txBody>
        </p:sp>
        <p:sp>
          <p:nvSpPr>
            <p:cNvPr id="10" name="Google Shape;755;p43">
              <a:extLst>
                <a:ext uri="{FF2B5EF4-FFF2-40B4-BE49-F238E27FC236}">
                  <a16:creationId xmlns:a16="http://schemas.microsoft.com/office/drawing/2014/main" id="{28B4C849-AD43-F646-86BD-742A7F549E2E}"/>
                </a:ext>
              </a:extLst>
            </p:cNvPr>
            <p:cNvSpPr/>
            <p:nvPr/>
          </p:nvSpPr>
          <p:spPr>
            <a:xfrm>
              <a:off x="5389511" y="3761348"/>
              <a:ext cx="3174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2133">
                  <a:latin typeface="Calibri" panose="020F0502020204030204" pitchFamily="34" charset="0"/>
                  <a:cs typeface="Calibri" panose="020F0502020204030204" pitchFamily="34" charset="0"/>
                </a:rPr>
                <a:t>5</a:t>
              </a:r>
              <a:endParaRPr sz="2133">
                <a:latin typeface="Calibri" panose="020F0502020204030204" pitchFamily="34" charset="0"/>
                <a:cs typeface="Calibri" panose="020F0502020204030204" pitchFamily="34" charset="0"/>
              </a:endParaRPr>
            </a:p>
          </p:txBody>
        </p:sp>
        <p:sp>
          <p:nvSpPr>
            <p:cNvPr id="11" name="Google Shape;756;p43">
              <a:extLst>
                <a:ext uri="{FF2B5EF4-FFF2-40B4-BE49-F238E27FC236}">
                  <a16:creationId xmlns:a16="http://schemas.microsoft.com/office/drawing/2014/main" id="{185170AB-5E8E-614A-A8B6-18920BB96CA9}"/>
                </a:ext>
              </a:extLst>
            </p:cNvPr>
            <p:cNvSpPr/>
            <p:nvPr/>
          </p:nvSpPr>
          <p:spPr>
            <a:xfrm>
              <a:off x="5606359" y="2997184"/>
              <a:ext cx="3174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2133">
                  <a:latin typeface="Calibri" panose="020F0502020204030204" pitchFamily="34" charset="0"/>
                  <a:cs typeface="Calibri" panose="020F0502020204030204" pitchFamily="34" charset="0"/>
                </a:rPr>
                <a:t>6</a:t>
              </a:r>
              <a:endParaRPr sz="2133">
                <a:latin typeface="Calibri" panose="020F0502020204030204" pitchFamily="34" charset="0"/>
                <a:cs typeface="Calibri" panose="020F0502020204030204" pitchFamily="34" charset="0"/>
              </a:endParaRPr>
            </a:p>
          </p:txBody>
        </p:sp>
        <p:sp>
          <p:nvSpPr>
            <p:cNvPr id="12" name="Google Shape;757;p43">
              <a:extLst>
                <a:ext uri="{FF2B5EF4-FFF2-40B4-BE49-F238E27FC236}">
                  <a16:creationId xmlns:a16="http://schemas.microsoft.com/office/drawing/2014/main" id="{6A262EE0-FF94-4341-B661-B591CF390920}"/>
                </a:ext>
              </a:extLst>
            </p:cNvPr>
            <p:cNvSpPr/>
            <p:nvPr/>
          </p:nvSpPr>
          <p:spPr>
            <a:xfrm>
              <a:off x="6056687" y="3444000"/>
              <a:ext cx="3174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2133" b="1">
                  <a:latin typeface="Calibri" panose="020F0502020204030204" pitchFamily="34" charset="0"/>
                  <a:cs typeface="Calibri" panose="020F0502020204030204" pitchFamily="34" charset="0"/>
                </a:rPr>
                <a:t>7</a:t>
              </a:r>
              <a:endParaRPr sz="2133" b="1">
                <a:latin typeface="Calibri" panose="020F0502020204030204" pitchFamily="34" charset="0"/>
                <a:cs typeface="Calibri" panose="020F0502020204030204" pitchFamily="34" charset="0"/>
              </a:endParaRPr>
            </a:p>
          </p:txBody>
        </p:sp>
        <p:sp>
          <p:nvSpPr>
            <p:cNvPr id="13" name="Google Shape;758;p43">
              <a:extLst>
                <a:ext uri="{FF2B5EF4-FFF2-40B4-BE49-F238E27FC236}">
                  <a16:creationId xmlns:a16="http://schemas.microsoft.com/office/drawing/2014/main" id="{E19F4C11-6341-794E-941E-96F33AC37A3C}"/>
                </a:ext>
              </a:extLst>
            </p:cNvPr>
            <p:cNvSpPr/>
            <p:nvPr/>
          </p:nvSpPr>
          <p:spPr>
            <a:xfrm>
              <a:off x="5048519" y="4093492"/>
              <a:ext cx="3174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2133" dirty="0">
                  <a:latin typeface="Calibri" panose="020F0502020204030204" pitchFamily="34" charset="0"/>
                  <a:cs typeface="Calibri" panose="020F0502020204030204" pitchFamily="34" charset="0"/>
                </a:rPr>
                <a:t>8</a:t>
              </a:r>
              <a:endParaRPr sz="2133" dirty="0">
                <a:latin typeface="Calibri" panose="020F0502020204030204" pitchFamily="34" charset="0"/>
                <a:cs typeface="Calibri" panose="020F0502020204030204" pitchFamily="34" charset="0"/>
              </a:endParaRPr>
            </a:p>
          </p:txBody>
        </p:sp>
        <p:cxnSp>
          <p:nvCxnSpPr>
            <p:cNvPr id="14" name="Google Shape;759;p43">
              <a:extLst>
                <a:ext uri="{FF2B5EF4-FFF2-40B4-BE49-F238E27FC236}">
                  <a16:creationId xmlns:a16="http://schemas.microsoft.com/office/drawing/2014/main" id="{B7BBB394-ECE5-9F4B-B63C-C41008E8D16F}"/>
                </a:ext>
              </a:extLst>
            </p:cNvPr>
            <p:cNvCxnSpPr>
              <a:stCxn id="6" idx="2"/>
              <a:endCxn id="7" idx="0"/>
            </p:cNvCxnSpPr>
            <p:nvPr/>
          </p:nvCxnSpPr>
          <p:spPr>
            <a:xfrm>
              <a:off x="4578616" y="3282759"/>
              <a:ext cx="113459" cy="366079"/>
            </a:xfrm>
            <a:prstGeom prst="straightConnector1">
              <a:avLst/>
            </a:prstGeom>
            <a:noFill/>
            <a:ln w="19050" cap="flat" cmpd="sng">
              <a:solidFill>
                <a:schemeClr val="dk2"/>
              </a:solidFill>
              <a:prstDash val="solid"/>
              <a:round/>
              <a:headEnd type="none" w="med" len="med"/>
              <a:tailEnd type="none" w="med" len="med"/>
            </a:ln>
          </p:spPr>
        </p:cxnSp>
        <p:cxnSp>
          <p:nvCxnSpPr>
            <p:cNvPr id="15" name="Google Shape;760;p43">
              <a:extLst>
                <a:ext uri="{FF2B5EF4-FFF2-40B4-BE49-F238E27FC236}">
                  <a16:creationId xmlns:a16="http://schemas.microsoft.com/office/drawing/2014/main" id="{93EE2E86-A834-2D47-AE13-7F48C82CDD19}"/>
                </a:ext>
              </a:extLst>
            </p:cNvPr>
            <p:cNvCxnSpPr>
              <a:stCxn id="6" idx="3"/>
              <a:endCxn id="9" idx="1"/>
            </p:cNvCxnSpPr>
            <p:nvPr/>
          </p:nvCxnSpPr>
          <p:spPr>
            <a:xfrm>
              <a:off x="4737316" y="3156309"/>
              <a:ext cx="311484" cy="252900"/>
            </a:xfrm>
            <a:prstGeom prst="straightConnector1">
              <a:avLst/>
            </a:prstGeom>
            <a:noFill/>
            <a:ln w="19050" cap="flat" cmpd="sng">
              <a:solidFill>
                <a:schemeClr val="dk2"/>
              </a:solidFill>
              <a:prstDash val="solid"/>
              <a:round/>
              <a:headEnd type="none" w="med" len="med"/>
              <a:tailEnd type="none" w="med" len="med"/>
            </a:ln>
          </p:spPr>
        </p:cxnSp>
        <p:cxnSp>
          <p:nvCxnSpPr>
            <p:cNvPr id="16" name="Google Shape;761;p43">
              <a:extLst>
                <a:ext uri="{FF2B5EF4-FFF2-40B4-BE49-F238E27FC236}">
                  <a16:creationId xmlns:a16="http://schemas.microsoft.com/office/drawing/2014/main" id="{A5D42D37-057F-D641-9A56-0FE9808A7CCB}"/>
                </a:ext>
              </a:extLst>
            </p:cNvPr>
            <p:cNvCxnSpPr>
              <a:stCxn id="8" idx="2"/>
              <a:endCxn id="9" idx="0"/>
            </p:cNvCxnSpPr>
            <p:nvPr/>
          </p:nvCxnSpPr>
          <p:spPr>
            <a:xfrm flipH="1">
              <a:off x="5207600" y="2964484"/>
              <a:ext cx="24900" cy="318300"/>
            </a:xfrm>
            <a:prstGeom prst="straightConnector1">
              <a:avLst/>
            </a:prstGeom>
            <a:noFill/>
            <a:ln w="19050" cap="flat" cmpd="sng">
              <a:solidFill>
                <a:schemeClr val="dk2"/>
              </a:solidFill>
              <a:prstDash val="solid"/>
              <a:round/>
              <a:headEnd type="none" w="med" len="med"/>
              <a:tailEnd type="none" w="med" len="med"/>
            </a:ln>
          </p:spPr>
        </p:cxnSp>
        <p:cxnSp>
          <p:nvCxnSpPr>
            <p:cNvPr id="17" name="Google Shape;762;p43">
              <a:extLst>
                <a:ext uri="{FF2B5EF4-FFF2-40B4-BE49-F238E27FC236}">
                  <a16:creationId xmlns:a16="http://schemas.microsoft.com/office/drawing/2014/main" id="{E5D3590B-D14A-6D4F-8A9D-5149932B8B01}"/>
                </a:ext>
              </a:extLst>
            </p:cNvPr>
            <p:cNvCxnSpPr>
              <a:stCxn id="11" idx="2"/>
              <a:endCxn id="12" idx="0"/>
            </p:cNvCxnSpPr>
            <p:nvPr/>
          </p:nvCxnSpPr>
          <p:spPr>
            <a:xfrm>
              <a:off x="5765059" y="3250084"/>
              <a:ext cx="450328" cy="193916"/>
            </a:xfrm>
            <a:prstGeom prst="straightConnector1">
              <a:avLst/>
            </a:prstGeom>
            <a:noFill/>
            <a:ln w="19050" cap="flat" cmpd="sng">
              <a:solidFill>
                <a:schemeClr val="dk2"/>
              </a:solidFill>
              <a:prstDash val="solid"/>
              <a:round/>
              <a:headEnd type="none" w="med" len="med"/>
              <a:tailEnd type="none" w="med" len="med"/>
            </a:ln>
          </p:spPr>
        </p:cxnSp>
        <p:cxnSp>
          <p:nvCxnSpPr>
            <p:cNvPr id="18" name="Google Shape;763;p43">
              <a:extLst>
                <a:ext uri="{FF2B5EF4-FFF2-40B4-BE49-F238E27FC236}">
                  <a16:creationId xmlns:a16="http://schemas.microsoft.com/office/drawing/2014/main" id="{AEB7C31F-50E4-C144-B246-CA8B311D144B}"/>
                </a:ext>
              </a:extLst>
            </p:cNvPr>
            <p:cNvCxnSpPr>
              <a:stCxn id="11" idx="2"/>
              <a:endCxn id="10" idx="3"/>
            </p:cNvCxnSpPr>
            <p:nvPr/>
          </p:nvCxnSpPr>
          <p:spPr>
            <a:xfrm flipH="1">
              <a:off x="5706911" y="3250084"/>
              <a:ext cx="58148" cy="637714"/>
            </a:xfrm>
            <a:prstGeom prst="straightConnector1">
              <a:avLst/>
            </a:prstGeom>
            <a:noFill/>
            <a:ln w="19050" cap="flat" cmpd="sng">
              <a:solidFill>
                <a:schemeClr val="dk2"/>
              </a:solidFill>
              <a:prstDash val="solid"/>
              <a:round/>
              <a:headEnd type="none" w="med" len="med"/>
              <a:tailEnd type="none" w="med" len="med"/>
            </a:ln>
          </p:spPr>
        </p:cxnSp>
        <p:cxnSp>
          <p:nvCxnSpPr>
            <p:cNvPr id="19" name="Google Shape;764;p43">
              <a:extLst>
                <a:ext uri="{FF2B5EF4-FFF2-40B4-BE49-F238E27FC236}">
                  <a16:creationId xmlns:a16="http://schemas.microsoft.com/office/drawing/2014/main" id="{52E9ADBD-FB03-624D-AD54-684D396776E1}"/>
                </a:ext>
              </a:extLst>
            </p:cNvPr>
            <p:cNvCxnSpPr>
              <a:stCxn id="9" idx="2"/>
              <a:endCxn id="10" idx="0"/>
            </p:cNvCxnSpPr>
            <p:nvPr/>
          </p:nvCxnSpPr>
          <p:spPr>
            <a:xfrm>
              <a:off x="5207500" y="3535659"/>
              <a:ext cx="340711" cy="225689"/>
            </a:xfrm>
            <a:prstGeom prst="straightConnector1">
              <a:avLst/>
            </a:prstGeom>
            <a:noFill/>
            <a:ln w="19050" cap="flat" cmpd="sng">
              <a:solidFill>
                <a:schemeClr val="dk2"/>
              </a:solidFill>
              <a:prstDash val="solid"/>
              <a:round/>
              <a:headEnd type="none" w="med" len="med"/>
              <a:tailEnd type="none" w="med" len="med"/>
            </a:ln>
          </p:spPr>
        </p:cxnSp>
        <p:cxnSp>
          <p:nvCxnSpPr>
            <p:cNvPr id="20" name="Google Shape;765;p43">
              <a:extLst>
                <a:ext uri="{FF2B5EF4-FFF2-40B4-BE49-F238E27FC236}">
                  <a16:creationId xmlns:a16="http://schemas.microsoft.com/office/drawing/2014/main" id="{1A2786BD-DBF7-DB49-831E-13D7AAFAA4CF}"/>
                </a:ext>
              </a:extLst>
            </p:cNvPr>
            <p:cNvCxnSpPr>
              <a:stCxn id="7" idx="3"/>
              <a:endCxn id="10" idx="1"/>
            </p:cNvCxnSpPr>
            <p:nvPr/>
          </p:nvCxnSpPr>
          <p:spPr>
            <a:xfrm>
              <a:off x="4850775" y="3775288"/>
              <a:ext cx="538736" cy="112510"/>
            </a:xfrm>
            <a:prstGeom prst="straightConnector1">
              <a:avLst/>
            </a:prstGeom>
            <a:noFill/>
            <a:ln w="19050" cap="flat" cmpd="sng">
              <a:solidFill>
                <a:schemeClr val="dk2"/>
              </a:solidFill>
              <a:prstDash val="solid"/>
              <a:round/>
              <a:headEnd type="none" w="med" len="med"/>
              <a:tailEnd type="none" w="med" len="med"/>
            </a:ln>
          </p:spPr>
        </p:cxnSp>
        <p:cxnSp>
          <p:nvCxnSpPr>
            <p:cNvPr id="21" name="Google Shape;766;p43">
              <a:extLst>
                <a:ext uri="{FF2B5EF4-FFF2-40B4-BE49-F238E27FC236}">
                  <a16:creationId xmlns:a16="http://schemas.microsoft.com/office/drawing/2014/main" id="{3616C01F-D0A2-1A4E-AAF8-35004605FB91}"/>
                </a:ext>
              </a:extLst>
            </p:cNvPr>
            <p:cNvCxnSpPr>
              <a:stCxn id="10" idx="2"/>
              <a:endCxn id="13" idx="0"/>
            </p:cNvCxnSpPr>
            <p:nvPr/>
          </p:nvCxnSpPr>
          <p:spPr>
            <a:xfrm flipH="1">
              <a:off x="5207219" y="4014248"/>
              <a:ext cx="340992" cy="79244"/>
            </a:xfrm>
            <a:prstGeom prst="straightConnector1">
              <a:avLst/>
            </a:prstGeom>
            <a:noFill/>
            <a:ln w="19050" cap="flat" cmpd="sng">
              <a:solidFill>
                <a:schemeClr val="dk2"/>
              </a:solidFill>
              <a:prstDash val="solid"/>
              <a:round/>
              <a:headEnd type="none" w="med" len="med"/>
              <a:tailEnd type="none" w="med" len="med"/>
            </a:ln>
          </p:spPr>
        </p:cxnSp>
        <p:sp>
          <p:nvSpPr>
            <p:cNvPr id="22" name="Google Shape;767;p43">
              <a:extLst>
                <a:ext uri="{FF2B5EF4-FFF2-40B4-BE49-F238E27FC236}">
                  <a16:creationId xmlns:a16="http://schemas.microsoft.com/office/drawing/2014/main" id="{45994AD1-D941-C746-A975-4646283C9BC3}"/>
                </a:ext>
              </a:extLst>
            </p:cNvPr>
            <p:cNvSpPr/>
            <p:nvPr/>
          </p:nvSpPr>
          <p:spPr>
            <a:xfrm>
              <a:off x="3822136" y="3282759"/>
              <a:ext cx="3174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2133" b="1" dirty="0">
                  <a:latin typeface="Calibri" panose="020F0502020204030204" pitchFamily="34" charset="0"/>
                  <a:cs typeface="Calibri" panose="020F0502020204030204" pitchFamily="34" charset="0"/>
                </a:rPr>
                <a:t>0</a:t>
              </a:r>
              <a:endParaRPr sz="2133" b="1" dirty="0">
                <a:latin typeface="Calibri" panose="020F0502020204030204" pitchFamily="34" charset="0"/>
                <a:cs typeface="Calibri" panose="020F0502020204030204" pitchFamily="34" charset="0"/>
              </a:endParaRPr>
            </a:p>
          </p:txBody>
        </p:sp>
        <p:cxnSp>
          <p:nvCxnSpPr>
            <p:cNvPr id="23" name="Google Shape;768;p43">
              <a:extLst>
                <a:ext uri="{FF2B5EF4-FFF2-40B4-BE49-F238E27FC236}">
                  <a16:creationId xmlns:a16="http://schemas.microsoft.com/office/drawing/2014/main" id="{B07660B4-5DB9-4344-8626-145F2707CD38}"/>
                </a:ext>
              </a:extLst>
            </p:cNvPr>
            <p:cNvCxnSpPr>
              <a:stCxn id="22" idx="3"/>
              <a:endCxn id="6" idx="1"/>
            </p:cNvCxnSpPr>
            <p:nvPr/>
          </p:nvCxnSpPr>
          <p:spPr>
            <a:xfrm flipV="1">
              <a:off x="4139536" y="3156309"/>
              <a:ext cx="280380" cy="252900"/>
            </a:xfrm>
            <a:prstGeom prst="straightConnector1">
              <a:avLst/>
            </a:prstGeom>
            <a:noFill/>
            <a:ln w="19050" cap="flat" cmpd="sng">
              <a:solidFill>
                <a:schemeClr val="dk2"/>
              </a:solidFill>
              <a:prstDash val="solid"/>
              <a:round/>
              <a:headEnd type="none" w="med" len="med"/>
              <a:tailEnd type="none" w="med" len="med"/>
            </a:ln>
          </p:spPr>
        </p:cxnSp>
        <p:sp>
          <p:nvSpPr>
            <p:cNvPr id="24" name="Google Shape;769;p43">
              <a:extLst>
                <a:ext uri="{FF2B5EF4-FFF2-40B4-BE49-F238E27FC236}">
                  <a16:creationId xmlns:a16="http://schemas.microsoft.com/office/drawing/2014/main" id="{966A1399-CAFC-2C45-8507-5A42F5BC0AC7}"/>
                </a:ext>
              </a:extLst>
            </p:cNvPr>
            <p:cNvSpPr txBox="1"/>
            <p:nvPr/>
          </p:nvSpPr>
          <p:spPr>
            <a:xfrm>
              <a:off x="3561846" y="3177459"/>
              <a:ext cx="317400" cy="3582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2133" b="1" dirty="0">
                  <a:latin typeface="Calibri" panose="020F0502020204030204" pitchFamily="34" charset="0"/>
                  <a:cs typeface="Calibri" panose="020F0502020204030204" pitchFamily="34" charset="0"/>
                </a:rPr>
                <a:t>s</a:t>
              </a:r>
              <a:endParaRPr sz="2133" b="1" dirty="0">
                <a:latin typeface="Calibri" panose="020F0502020204030204" pitchFamily="34" charset="0"/>
                <a:cs typeface="Calibri" panose="020F0502020204030204" pitchFamily="34" charset="0"/>
              </a:endParaRPr>
            </a:p>
          </p:txBody>
        </p:sp>
        <p:sp>
          <p:nvSpPr>
            <p:cNvPr id="25" name="Google Shape;770;p43">
              <a:extLst>
                <a:ext uri="{FF2B5EF4-FFF2-40B4-BE49-F238E27FC236}">
                  <a16:creationId xmlns:a16="http://schemas.microsoft.com/office/drawing/2014/main" id="{4E7CBCE8-B7DA-F347-AC68-05659339D712}"/>
                </a:ext>
              </a:extLst>
            </p:cNvPr>
            <p:cNvSpPr txBox="1"/>
            <p:nvPr/>
          </p:nvSpPr>
          <p:spPr>
            <a:xfrm>
              <a:off x="6354393" y="3387202"/>
              <a:ext cx="411900" cy="4041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2133" b="1" dirty="0">
                  <a:latin typeface="Calibri" panose="020F0502020204030204" pitchFamily="34" charset="0"/>
                  <a:cs typeface="Calibri" panose="020F0502020204030204" pitchFamily="34" charset="0"/>
                </a:rPr>
                <a:t>t</a:t>
              </a:r>
              <a:endParaRPr sz="2133" b="1" dirty="0">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26251581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3CC95-1064-2347-BF34-0B0B8EB319B2}"/>
              </a:ext>
            </a:extLst>
          </p:cNvPr>
          <p:cNvSpPr>
            <a:spLocks noGrp="1"/>
          </p:cNvSpPr>
          <p:nvPr>
            <p:ph type="title"/>
          </p:nvPr>
        </p:nvSpPr>
        <p:spPr>
          <a:xfrm>
            <a:off x="575239" y="41305"/>
            <a:ext cx="11187259" cy="1014667"/>
          </a:xfrm>
        </p:spPr>
        <p:txBody>
          <a:bodyPr>
            <a:normAutofit fontScale="90000"/>
          </a:bodyPr>
          <a:lstStyle/>
          <a:p>
            <a:r>
              <a:rPr lang="en-US" dirty="0"/>
              <a:t>BFS pseudocode (some details not Java specific)</a:t>
            </a:r>
          </a:p>
        </p:txBody>
      </p:sp>
      <p:sp>
        <p:nvSpPr>
          <p:cNvPr id="3" name="Content Placeholder 2">
            <a:extLst>
              <a:ext uri="{FF2B5EF4-FFF2-40B4-BE49-F238E27FC236}">
                <a16:creationId xmlns:a16="http://schemas.microsoft.com/office/drawing/2014/main" id="{E342355E-7223-B74E-9531-AFD256537BD3}"/>
              </a:ext>
            </a:extLst>
          </p:cNvPr>
          <p:cNvSpPr>
            <a:spLocks noGrp="1"/>
          </p:cNvSpPr>
          <p:nvPr>
            <p:ph idx="1"/>
          </p:nvPr>
        </p:nvSpPr>
        <p:spPr>
          <a:xfrm>
            <a:off x="0" y="712381"/>
            <a:ext cx="7641786" cy="3188867"/>
          </a:xfrm>
        </p:spPr>
        <p:txBody>
          <a:bodyPr>
            <a:noAutofit/>
          </a:bodyPr>
          <a:lstStyle/>
          <a:p>
            <a:pPr>
              <a:lnSpc>
                <a:spcPct val="120000"/>
              </a:lnSpc>
              <a:spcBef>
                <a:spcPts val="0"/>
              </a:spcBef>
              <a:spcAft>
                <a:spcPts val="0"/>
              </a:spcAft>
            </a:pPr>
            <a:r>
              <a:rPr lang="en-US" sz="1600" dirty="0">
                <a:latin typeface="Courier New" panose="02070309020205020404" pitchFamily="49" charset="0"/>
                <a:cs typeface="Courier New" panose="02070309020205020404" pitchFamily="49" charset="0"/>
              </a:rPr>
              <a:t>        //. . . this is the main loop/code for BFS  </a:t>
            </a:r>
          </a:p>
          <a:p>
            <a:pPr>
              <a:lnSpc>
                <a:spcPct val="120000"/>
              </a:lnSpc>
              <a:spcBef>
                <a:spcPts val="0"/>
              </a:spcBef>
              <a:spcAft>
                <a:spcPts val="0"/>
              </a:spcAft>
            </a:pPr>
            <a:r>
              <a:rPr lang="en-US" sz="1600" dirty="0">
                <a:latin typeface="Courier New" panose="02070309020205020404" pitchFamily="49" charset="0"/>
                <a:cs typeface="Courier New" panose="02070309020205020404" pitchFamily="49" charset="0"/>
              </a:rPr>
              <a:t>        while (!</a:t>
            </a:r>
            <a:r>
              <a:rPr lang="en-US" sz="1600" dirty="0" err="1">
                <a:latin typeface="Courier New" panose="02070309020205020404" pitchFamily="49" charset="0"/>
                <a:cs typeface="Courier New" panose="02070309020205020404" pitchFamily="49" charset="0"/>
              </a:rPr>
              <a:t>perimeter.isEmpty</a:t>
            </a:r>
            <a:r>
              <a:rPr lang="en-US" sz="1600" dirty="0">
                <a:latin typeface="Courier New" panose="02070309020205020404" pitchFamily="49" charset="0"/>
                <a:cs typeface="Courier New" panose="02070309020205020404" pitchFamily="49" charset="0"/>
              </a:rPr>
              <a:t>()) {</a:t>
            </a:r>
          </a:p>
          <a:p>
            <a:pPr>
              <a:lnSpc>
                <a:spcPct val="120000"/>
              </a:lnSpc>
              <a:spcBef>
                <a:spcPts val="0"/>
              </a:spcBef>
              <a:spcAft>
                <a:spcPts val="0"/>
              </a:spcAft>
            </a:pPr>
            <a:r>
              <a:rPr lang="en-US" sz="1600" dirty="0">
                <a:latin typeface="Courier New" panose="02070309020205020404" pitchFamily="49" charset="0"/>
                <a:cs typeface="Courier New" panose="02070309020205020404" pitchFamily="49" charset="0"/>
              </a:rPr>
              <a:t>            Vertex from = </a:t>
            </a:r>
            <a:r>
              <a:rPr lang="en-US" sz="1600" dirty="0" err="1">
                <a:latin typeface="Courier New" panose="02070309020205020404" pitchFamily="49" charset="0"/>
                <a:cs typeface="Courier New" panose="02070309020205020404" pitchFamily="49" charset="0"/>
              </a:rPr>
              <a:t>perimeter.remove</a:t>
            </a:r>
            <a:r>
              <a:rPr lang="en-US" sz="1600" dirty="0">
                <a:latin typeface="Courier New" panose="02070309020205020404" pitchFamily="49" charset="0"/>
                <a:cs typeface="Courier New" panose="02070309020205020404" pitchFamily="49" charset="0"/>
              </a:rPr>
              <a:t>();</a:t>
            </a:r>
          </a:p>
          <a:p>
            <a:pPr>
              <a:lnSpc>
                <a:spcPct val="120000"/>
              </a:lnSpc>
              <a:spcBef>
                <a:spcPts val="0"/>
              </a:spcBef>
              <a:spcAft>
                <a:spcPts val="0"/>
              </a:spcAft>
            </a:pPr>
            <a:r>
              <a:rPr lang="en-US" sz="1600" dirty="0">
                <a:latin typeface="Courier New" panose="02070309020205020404" pitchFamily="49" charset="0"/>
                <a:cs typeface="Courier New" panose="02070309020205020404" pitchFamily="49" charset="0"/>
              </a:rPr>
              <a:t>            for (E edge : </a:t>
            </a:r>
            <a:r>
              <a:rPr lang="en-US" sz="1600" dirty="0" err="1">
                <a:latin typeface="Courier New" panose="02070309020205020404" pitchFamily="49" charset="0"/>
                <a:cs typeface="Courier New" panose="02070309020205020404" pitchFamily="49" charset="0"/>
              </a:rPr>
              <a:t>graph.outgoingEdgesFrom</a:t>
            </a:r>
            <a:r>
              <a:rPr lang="en-US" sz="1600" dirty="0">
                <a:latin typeface="Courier New" panose="02070309020205020404" pitchFamily="49" charset="0"/>
                <a:cs typeface="Courier New" panose="02070309020205020404" pitchFamily="49" charset="0"/>
              </a:rPr>
              <a:t>(from)) {</a:t>
            </a:r>
          </a:p>
          <a:p>
            <a:pPr>
              <a:lnSpc>
                <a:spcPct val="120000"/>
              </a:lnSpc>
              <a:spcBef>
                <a:spcPts val="0"/>
              </a:spcBef>
              <a:spcAft>
                <a:spcPts val="0"/>
              </a:spcAft>
            </a:pPr>
            <a:r>
              <a:rPr lang="en-US" sz="1600" dirty="0">
                <a:latin typeface="Courier New" panose="02070309020205020404" pitchFamily="49" charset="0"/>
                <a:cs typeface="Courier New" panose="02070309020205020404" pitchFamily="49" charset="0"/>
              </a:rPr>
              <a:t>                Vertex to = </a:t>
            </a:r>
            <a:r>
              <a:rPr lang="en-US" sz="1600" dirty="0" err="1">
                <a:latin typeface="Courier New" panose="02070309020205020404" pitchFamily="49" charset="0"/>
                <a:cs typeface="Courier New" panose="02070309020205020404" pitchFamily="49" charset="0"/>
              </a:rPr>
              <a:t>edge.to</a:t>
            </a:r>
            <a:r>
              <a:rPr lang="en-US" sz="1600" dirty="0">
                <a:latin typeface="Courier New" panose="02070309020205020404" pitchFamily="49" charset="0"/>
                <a:cs typeface="Courier New" panose="02070309020205020404" pitchFamily="49" charset="0"/>
              </a:rPr>
              <a:t>();</a:t>
            </a:r>
          </a:p>
          <a:p>
            <a:pPr>
              <a:lnSpc>
                <a:spcPct val="120000"/>
              </a:lnSpc>
              <a:spcBef>
                <a:spcPts val="0"/>
              </a:spcBef>
              <a:spcAft>
                <a:spcPts val="0"/>
              </a:spcAft>
            </a:pPr>
            <a:r>
              <a:rPr lang="en-US" sz="1600" dirty="0">
                <a:latin typeface="Courier New" panose="02070309020205020404" pitchFamily="49" charset="0"/>
                <a:cs typeface="Courier New" panose="02070309020205020404" pitchFamily="49" charset="0"/>
              </a:rPr>
              <a:t>                if (!</a:t>
            </a:r>
            <a:r>
              <a:rPr lang="en-US" sz="1600" dirty="0" err="1">
                <a:latin typeface="Courier New" panose="02070309020205020404" pitchFamily="49" charset="0"/>
                <a:cs typeface="Courier New" panose="02070309020205020404" pitchFamily="49" charset="0"/>
              </a:rPr>
              <a:t>discovered.contains</a:t>
            </a:r>
            <a:r>
              <a:rPr lang="en-US" sz="1600" dirty="0">
                <a:latin typeface="Courier New" panose="02070309020205020404" pitchFamily="49" charset="0"/>
                <a:cs typeface="Courier New" panose="02070309020205020404" pitchFamily="49" charset="0"/>
              </a:rPr>
              <a:t>(to)) {</a:t>
            </a:r>
          </a:p>
          <a:p>
            <a:pPr>
              <a:lnSpc>
                <a:spcPct val="120000"/>
              </a:lnSpc>
              <a:spcBef>
                <a:spcPts val="0"/>
              </a:spcBef>
              <a:spcAft>
                <a:spcPts val="0"/>
              </a:spcAft>
            </a:pP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perimeter.add</a:t>
            </a:r>
            <a:r>
              <a:rPr lang="en-US" sz="1600" dirty="0">
                <a:latin typeface="Courier New" panose="02070309020205020404" pitchFamily="49" charset="0"/>
                <a:cs typeface="Courier New" panose="02070309020205020404" pitchFamily="49" charset="0"/>
              </a:rPr>
              <a:t>(to);</a:t>
            </a:r>
          </a:p>
          <a:p>
            <a:pPr>
              <a:lnSpc>
                <a:spcPct val="120000"/>
              </a:lnSpc>
              <a:spcBef>
                <a:spcPts val="0"/>
              </a:spcBef>
              <a:spcAft>
                <a:spcPts val="0"/>
              </a:spcAft>
            </a:pP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discovered.add</a:t>
            </a:r>
            <a:r>
              <a:rPr lang="en-US" sz="1600" dirty="0">
                <a:latin typeface="Courier New" panose="02070309020205020404" pitchFamily="49" charset="0"/>
                <a:cs typeface="Courier New" panose="02070309020205020404" pitchFamily="49" charset="0"/>
              </a:rPr>
              <a:t>(to)</a:t>
            </a:r>
          </a:p>
          <a:p>
            <a:pPr>
              <a:lnSpc>
                <a:spcPct val="120000"/>
              </a:lnSpc>
              <a:spcBef>
                <a:spcPts val="0"/>
              </a:spcBef>
              <a:spcAft>
                <a:spcPts val="0"/>
              </a:spcAft>
            </a:pPr>
            <a:r>
              <a:rPr lang="en-US" sz="1600" dirty="0">
                <a:latin typeface="Courier New" panose="02070309020205020404" pitchFamily="49" charset="0"/>
                <a:cs typeface="Courier New" panose="02070309020205020404" pitchFamily="49" charset="0"/>
              </a:rPr>
              <a:t>                }</a:t>
            </a:r>
          </a:p>
          <a:p>
            <a:pPr>
              <a:lnSpc>
                <a:spcPct val="120000"/>
              </a:lnSpc>
              <a:spcBef>
                <a:spcPts val="0"/>
              </a:spcBef>
              <a:spcAft>
                <a:spcPts val="0"/>
              </a:spcAft>
            </a:pPr>
            <a:r>
              <a:rPr lang="en-US" sz="1600" dirty="0">
                <a:latin typeface="Courier New" panose="02070309020205020404" pitchFamily="49" charset="0"/>
                <a:cs typeface="Courier New" panose="02070309020205020404" pitchFamily="49" charset="0"/>
              </a:rPr>
              <a:t>            }</a:t>
            </a:r>
          </a:p>
          <a:p>
            <a:pPr>
              <a:lnSpc>
                <a:spcPct val="120000"/>
              </a:lnSpc>
              <a:spcBef>
                <a:spcPts val="0"/>
              </a:spcBef>
              <a:spcAft>
                <a:spcPts val="0"/>
              </a:spcAft>
            </a:pPr>
            <a:r>
              <a:rPr lang="en-US" sz="1600" dirty="0">
                <a:latin typeface="Courier New" panose="02070309020205020404" pitchFamily="49" charset="0"/>
                <a:cs typeface="Courier New" panose="02070309020205020404" pitchFamily="49" charset="0"/>
              </a:rPr>
              <a:t>        } </a:t>
            </a:r>
          </a:p>
        </p:txBody>
      </p:sp>
      <p:grpSp>
        <p:nvGrpSpPr>
          <p:cNvPr id="5" name="Group 4">
            <a:extLst>
              <a:ext uri="{FF2B5EF4-FFF2-40B4-BE49-F238E27FC236}">
                <a16:creationId xmlns:a16="http://schemas.microsoft.com/office/drawing/2014/main" id="{90DD9EE5-C616-F946-B548-C6AB58D361E2}"/>
              </a:ext>
            </a:extLst>
          </p:cNvPr>
          <p:cNvGrpSpPr/>
          <p:nvPr/>
        </p:nvGrpSpPr>
        <p:grpSpPr>
          <a:xfrm>
            <a:off x="6499786" y="840279"/>
            <a:ext cx="5262712" cy="3771902"/>
            <a:chOff x="3561846" y="2711584"/>
            <a:chExt cx="3204447" cy="1634808"/>
          </a:xfrm>
        </p:grpSpPr>
        <p:sp>
          <p:nvSpPr>
            <p:cNvPr id="6" name="Google Shape;751;p43">
              <a:extLst>
                <a:ext uri="{FF2B5EF4-FFF2-40B4-BE49-F238E27FC236}">
                  <a16:creationId xmlns:a16="http://schemas.microsoft.com/office/drawing/2014/main" id="{82D190FC-7473-C94A-A0EC-DBCC38481F5E}"/>
                </a:ext>
              </a:extLst>
            </p:cNvPr>
            <p:cNvSpPr/>
            <p:nvPr/>
          </p:nvSpPr>
          <p:spPr>
            <a:xfrm>
              <a:off x="4419916" y="3029859"/>
              <a:ext cx="3174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2133">
                  <a:latin typeface="Calibri" panose="020F0502020204030204" pitchFamily="34" charset="0"/>
                  <a:cs typeface="Calibri" panose="020F0502020204030204" pitchFamily="34" charset="0"/>
                </a:rPr>
                <a:t>1</a:t>
              </a:r>
              <a:endParaRPr sz="2133">
                <a:latin typeface="Calibri" panose="020F0502020204030204" pitchFamily="34" charset="0"/>
                <a:cs typeface="Calibri" panose="020F0502020204030204" pitchFamily="34" charset="0"/>
              </a:endParaRPr>
            </a:p>
          </p:txBody>
        </p:sp>
        <p:sp>
          <p:nvSpPr>
            <p:cNvPr id="7" name="Google Shape;752;p43">
              <a:extLst>
                <a:ext uri="{FF2B5EF4-FFF2-40B4-BE49-F238E27FC236}">
                  <a16:creationId xmlns:a16="http://schemas.microsoft.com/office/drawing/2014/main" id="{050F1A48-9ECA-B341-915E-BED562C18990}"/>
                </a:ext>
              </a:extLst>
            </p:cNvPr>
            <p:cNvSpPr/>
            <p:nvPr/>
          </p:nvSpPr>
          <p:spPr>
            <a:xfrm>
              <a:off x="4533375" y="3648838"/>
              <a:ext cx="3174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2133">
                  <a:latin typeface="Calibri" panose="020F0502020204030204" pitchFamily="34" charset="0"/>
                  <a:cs typeface="Calibri" panose="020F0502020204030204" pitchFamily="34" charset="0"/>
                </a:rPr>
                <a:t>2</a:t>
              </a:r>
              <a:endParaRPr sz="2133">
                <a:latin typeface="Calibri" panose="020F0502020204030204" pitchFamily="34" charset="0"/>
                <a:cs typeface="Calibri" panose="020F0502020204030204" pitchFamily="34" charset="0"/>
              </a:endParaRPr>
            </a:p>
          </p:txBody>
        </p:sp>
        <p:sp>
          <p:nvSpPr>
            <p:cNvPr id="8" name="Google Shape;753;p43">
              <a:extLst>
                <a:ext uri="{FF2B5EF4-FFF2-40B4-BE49-F238E27FC236}">
                  <a16:creationId xmlns:a16="http://schemas.microsoft.com/office/drawing/2014/main" id="{3E8F6CC7-1998-B345-ABF1-E3FFA12C07B0}"/>
                </a:ext>
              </a:extLst>
            </p:cNvPr>
            <p:cNvSpPr/>
            <p:nvPr/>
          </p:nvSpPr>
          <p:spPr>
            <a:xfrm>
              <a:off x="5073800" y="2711584"/>
              <a:ext cx="3174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2133">
                  <a:latin typeface="Calibri" panose="020F0502020204030204" pitchFamily="34" charset="0"/>
                  <a:cs typeface="Calibri" panose="020F0502020204030204" pitchFamily="34" charset="0"/>
                </a:rPr>
                <a:t>3</a:t>
              </a:r>
              <a:endParaRPr sz="2133">
                <a:latin typeface="Calibri" panose="020F0502020204030204" pitchFamily="34" charset="0"/>
                <a:cs typeface="Calibri" panose="020F0502020204030204" pitchFamily="34" charset="0"/>
              </a:endParaRPr>
            </a:p>
          </p:txBody>
        </p:sp>
        <p:sp>
          <p:nvSpPr>
            <p:cNvPr id="9" name="Google Shape;754;p43">
              <a:extLst>
                <a:ext uri="{FF2B5EF4-FFF2-40B4-BE49-F238E27FC236}">
                  <a16:creationId xmlns:a16="http://schemas.microsoft.com/office/drawing/2014/main" id="{CD48DD9B-A65F-4A47-9BE2-6EA32324C8A7}"/>
                </a:ext>
              </a:extLst>
            </p:cNvPr>
            <p:cNvSpPr/>
            <p:nvPr/>
          </p:nvSpPr>
          <p:spPr>
            <a:xfrm>
              <a:off x="5048800" y="3282759"/>
              <a:ext cx="3174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2133">
                  <a:latin typeface="Calibri" panose="020F0502020204030204" pitchFamily="34" charset="0"/>
                  <a:cs typeface="Calibri" panose="020F0502020204030204" pitchFamily="34" charset="0"/>
                </a:rPr>
                <a:t>4</a:t>
              </a:r>
              <a:endParaRPr sz="2133">
                <a:latin typeface="Calibri" panose="020F0502020204030204" pitchFamily="34" charset="0"/>
                <a:cs typeface="Calibri" panose="020F0502020204030204" pitchFamily="34" charset="0"/>
              </a:endParaRPr>
            </a:p>
          </p:txBody>
        </p:sp>
        <p:sp>
          <p:nvSpPr>
            <p:cNvPr id="10" name="Google Shape;755;p43">
              <a:extLst>
                <a:ext uri="{FF2B5EF4-FFF2-40B4-BE49-F238E27FC236}">
                  <a16:creationId xmlns:a16="http://schemas.microsoft.com/office/drawing/2014/main" id="{28B4C849-AD43-F646-86BD-742A7F549E2E}"/>
                </a:ext>
              </a:extLst>
            </p:cNvPr>
            <p:cNvSpPr/>
            <p:nvPr/>
          </p:nvSpPr>
          <p:spPr>
            <a:xfrm>
              <a:off x="5389511" y="3761348"/>
              <a:ext cx="3174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2133">
                  <a:latin typeface="Calibri" panose="020F0502020204030204" pitchFamily="34" charset="0"/>
                  <a:cs typeface="Calibri" panose="020F0502020204030204" pitchFamily="34" charset="0"/>
                </a:rPr>
                <a:t>5</a:t>
              </a:r>
              <a:endParaRPr sz="2133">
                <a:latin typeface="Calibri" panose="020F0502020204030204" pitchFamily="34" charset="0"/>
                <a:cs typeface="Calibri" panose="020F0502020204030204" pitchFamily="34" charset="0"/>
              </a:endParaRPr>
            </a:p>
          </p:txBody>
        </p:sp>
        <p:sp>
          <p:nvSpPr>
            <p:cNvPr id="11" name="Google Shape;756;p43">
              <a:extLst>
                <a:ext uri="{FF2B5EF4-FFF2-40B4-BE49-F238E27FC236}">
                  <a16:creationId xmlns:a16="http://schemas.microsoft.com/office/drawing/2014/main" id="{185170AB-5E8E-614A-A8B6-18920BB96CA9}"/>
                </a:ext>
              </a:extLst>
            </p:cNvPr>
            <p:cNvSpPr/>
            <p:nvPr/>
          </p:nvSpPr>
          <p:spPr>
            <a:xfrm>
              <a:off x="5606359" y="2997184"/>
              <a:ext cx="3174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2133">
                  <a:latin typeface="Calibri" panose="020F0502020204030204" pitchFamily="34" charset="0"/>
                  <a:cs typeface="Calibri" panose="020F0502020204030204" pitchFamily="34" charset="0"/>
                </a:rPr>
                <a:t>6</a:t>
              </a:r>
              <a:endParaRPr sz="2133">
                <a:latin typeface="Calibri" panose="020F0502020204030204" pitchFamily="34" charset="0"/>
                <a:cs typeface="Calibri" panose="020F0502020204030204" pitchFamily="34" charset="0"/>
              </a:endParaRPr>
            </a:p>
          </p:txBody>
        </p:sp>
        <p:sp>
          <p:nvSpPr>
            <p:cNvPr id="12" name="Google Shape;757;p43">
              <a:extLst>
                <a:ext uri="{FF2B5EF4-FFF2-40B4-BE49-F238E27FC236}">
                  <a16:creationId xmlns:a16="http://schemas.microsoft.com/office/drawing/2014/main" id="{6A262EE0-FF94-4341-B661-B591CF390920}"/>
                </a:ext>
              </a:extLst>
            </p:cNvPr>
            <p:cNvSpPr/>
            <p:nvPr/>
          </p:nvSpPr>
          <p:spPr>
            <a:xfrm>
              <a:off x="6056687" y="3444000"/>
              <a:ext cx="3174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2133" b="1">
                  <a:latin typeface="Calibri" panose="020F0502020204030204" pitchFamily="34" charset="0"/>
                  <a:cs typeface="Calibri" panose="020F0502020204030204" pitchFamily="34" charset="0"/>
                </a:rPr>
                <a:t>7</a:t>
              </a:r>
              <a:endParaRPr sz="2133" b="1">
                <a:latin typeface="Calibri" panose="020F0502020204030204" pitchFamily="34" charset="0"/>
                <a:cs typeface="Calibri" panose="020F0502020204030204" pitchFamily="34" charset="0"/>
              </a:endParaRPr>
            </a:p>
          </p:txBody>
        </p:sp>
        <p:sp>
          <p:nvSpPr>
            <p:cNvPr id="13" name="Google Shape;758;p43">
              <a:extLst>
                <a:ext uri="{FF2B5EF4-FFF2-40B4-BE49-F238E27FC236}">
                  <a16:creationId xmlns:a16="http://schemas.microsoft.com/office/drawing/2014/main" id="{E19F4C11-6341-794E-941E-96F33AC37A3C}"/>
                </a:ext>
              </a:extLst>
            </p:cNvPr>
            <p:cNvSpPr/>
            <p:nvPr/>
          </p:nvSpPr>
          <p:spPr>
            <a:xfrm>
              <a:off x="5048519" y="4093492"/>
              <a:ext cx="3174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2133" dirty="0">
                  <a:latin typeface="Calibri" panose="020F0502020204030204" pitchFamily="34" charset="0"/>
                  <a:cs typeface="Calibri" panose="020F0502020204030204" pitchFamily="34" charset="0"/>
                </a:rPr>
                <a:t>8</a:t>
              </a:r>
              <a:endParaRPr sz="2133" dirty="0">
                <a:latin typeface="Calibri" panose="020F0502020204030204" pitchFamily="34" charset="0"/>
                <a:cs typeface="Calibri" panose="020F0502020204030204" pitchFamily="34" charset="0"/>
              </a:endParaRPr>
            </a:p>
          </p:txBody>
        </p:sp>
        <p:cxnSp>
          <p:nvCxnSpPr>
            <p:cNvPr id="14" name="Google Shape;759;p43">
              <a:extLst>
                <a:ext uri="{FF2B5EF4-FFF2-40B4-BE49-F238E27FC236}">
                  <a16:creationId xmlns:a16="http://schemas.microsoft.com/office/drawing/2014/main" id="{B7BBB394-ECE5-9F4B-B63C-C41008E8D16F}"/>
                </a:ext>
              </a:extLst>
            </p:cNvPr>
            <p:cNvCxnSpPr>
              <a:stCxn id="6" idx="2"/>
              <a:endCxn id="7" idx="0"/>
            </p:cNvCxnSpPr>
            <p:nvPr/>
          </p:nvCxnSpPr>
          <p:spPr>
            <a:xfrm>
              <a:off x="4578616" y="3282759"/>
              <a:ext cx="113459" cy="366079"/>
            </a:xfrm>
            <a:prstGeom prst="straightConnector1">
              <a:avLst/>
            </a:prstGeom>
            <a:noFill/>
            <a:ln w="19050" cap="flat" cmpd="sng">
              <a:solidFill>
                <a:schemeClr val="dk2"/>
              </a:solidFill>
              <a:prstDash val="solid"/>
              <a:round/>
              <a:headEnd type="none" w="med" len="med"/>
              <a:tailEnd type="none" w="med" len="med"/>
            </a:ln>
          </p:spPr>
        </p:cxnSp>
        <p:cxnSp>
          <p:nvCxnSpPr>
            <p:cNvPr id="15" name="Google Shape;760;p43">
              <a:extLst>
                <a:ext uri="{FF2B5EF4-FFF2-40B4-BE49-F238E27FC236}">
                  <a16:creationId xmlns:a16="http://schemas.microsoft.com/office/drawing/2014/main" id="{93EE2E86-A834-2D47-AE13-7F48C82CDD19}"/>
                </a:ext>
              </a:extLst>
            </p:cNvPr>
            <p:cNvCxnSpPr>
              <a:stCxn id="6" idx="3"/>
              <a:endCxn id="9" idx="1"/>
            </p:cNvCxnSpPr>
            <p:nvPr/>
          </p:nvCxnSpPr>
          <p:spPr>
            <a:xfrm>
              <a:off x="4737316" y="3156309"/>
              <a:ext cx="311484" cy="252900"/>
            </a:xfrm>
            <a:prstGeom prst="straightConnector1">
              <a:avLst/>
            </a:prstGeom>
            <a:noFill/>
            <a:ln w="19050" cap="flat" cmpd="sng">
              <a:solidFill>
                <a:schemeClr val="dk2"/>
              </a:solidFill>
              <a:prstDash val="solid"/>
              <a:round/>
              <a:headEnd type="none" w="med" len="med"/>
              <a:tailEnd type="none" w="med" len="med"/>
            </a:ln>
          </p:spPr>
        </p:cxnSp>
        <p:cxnSp>
          <p:nvCxnSpPr>
            <p:cNvPr id="16" name="Google Shape;761;p43">
              <a:extLst>
                <a:ext uri="{FF2B5EF4-FFF2-40B4-BE49-F238E27FC236}">
                  <a16:creationId xmlns:a16="http://schemas.microsoft.com/office/drawing/2014/main" id="{A5D42D37-057F-D641-9A56-0FE9808A7CCB}"/>
                </a:ext>
              </a:extLst>
            </p:cNvPr>
            <p:cNvCxnSpPr>
              <a:stCxn id="8" idx="2"/>
              <a:endCxn id="9" idx="0"/>
            </p:cNvCxnSpPr>
            <p:nvPr/>
          </p:nvCxnSpPr>
          <p:spPr>
            <a:xfrm flipH="1">
              <a:off x="5207600" y="2964484"/>
              <a:ext cx="24900" cy="318300"/>
            </a:xfrm>
            <a:prstGeom prst="straightConnector1">
              <a:avLst/>
            </a:prstGeom>
            <a:noFill/>
            <a:ln w="19050" cap="flat" cmpd="sng">
              <a:solidFill>
                <a:schemeClr val="dk2"/>
              </a:solidFill>
              <a:prstDash val="solid"/>
              <a:round/>
              <a:headEnd type="none" w="med" len="med"/>
              <a:tailEnd type="none" w="med" len="med"/>
            </a:ln>
          </p:spPr>
        </p:cxnSp>
        <p:cxnSp>
          <p:nvCxnSpPr>
            <p:cNvPr id="17" name="Google Shape;762;p43">
              <a:extLst>
                <a:ext uri="{FF2B5EF4-FFF2-40B4-BE49-F238E27FC236}">
                  <a16:creationId xmlns:a16="http://schemas.microsoft.com/office/drawing/2014/main" id="{E5D3590B-D14A-6D4F-8A9D-5149932B8B01}"/>
                </a:ext>
              </a:extLst>
            </p:cNvPr>
            <p:cNvCxnSpPr>
              <a:stCxn id="11" idx="2"/>
              <a:endCxn id="12" idx="0"/>
            </p:cNvCxnSpPr>
            <p:nvPr/>
          </p:nvCxnSpPr>
          <p:spPr>
            <a:xfrm>
              <a:off x="5765059" y="3250084"/>
              <a:ext cx="450328" cy="193916"/>
            </a:xfrm>
            <a:prstGeom prst="straightConnector1">
              <a:avLst/>
            </a:prstGeom>
            <a:noFill/>
            <a:ln w="19050" cap="flat" cmpd="sng">
              <a:solidFill>
                <a:schemeClr val="dk2"/>
              </a:solidFill>
              <a:prstDash val="solid"/>
              <a:round/>
              <a:headEnd type="none" w="med" len="med"/>
              <a:tailEnd type="none" w="med" len="med"/>
            </a:ln>
          </p:spPr>
        </p:cxnSp>
        <p:cxnSp>
          <p:nvCxnSpPr>
            <p:cNvPr id="18" name="Google Shape;763;p43">
              <a:extLst>
                <a:ext uri="{FF2B5EF4-FFF2-40B4-BE49-F238E27FC236}">
                  <a16:creationId xmlns:a16="http://schemas.microsoft.com/office/drawing/2014/main" id="{AEB7C31F-50E4-C144-B246-CA8B311D144B}"/>
                </a:ext>
              </a:extLst>
            </p:cNvPr>
            <p:cNvCxnSpPr>
              <a:stCxn id="11" idx="2"/>
              <a:endCxn id="10" idx="3"/>
            </p:cNvCxnSpPr>
            <p:nvPr/>
          </p:nvCxnSpPr>
          <p:spPr>
            <a:xfrm flipH="1">
              <a:off x="5706911" y="3250084"/>
              <a:ext cx="58148" cy="637714"/>
            </a:xfrm>
            <a:prstGeom prst="straightConnector1">
              <a:avLst/>
            </a:prstGeom>
            <a:noFill/>
            <a:ln w="19050" cap="flat" cmpd="sng">
              <a:solidFill>
                <a:schemeClr val="dk2"/>
              </a:solidFill>
              <a:prstDash val="solid"/>
              <a:round/>
              <a:headEnd type="none" w="med" len="med"/>
              <a:tailEnd type="none" w="med" len="med"/>
            </a:ln>
          </p:spPr>
        </p:cxnSp>
        <p:cxnSp>
          <p:nvCxnSpPr>
            <p:cNvPr id="19" name="Google Shape;764;p43">
              <a:extLst>
                <a:ext uri="{FF2B5EF4-FFF2-40B4-BE49-F238E27FC236}">
                  <a16:creationId xmlns:a16="http://schemas.microsoft.com/office/drawing/2014/main" id="{52E9ADBD-FB03-624D-AD54-684D396776E1}"/>
                </a:ext>
              </a:extLst>
            </p:cNvPr>
            <p:cNvCxnSpPr>
              <a:stCxn id="9" idx="2"/>
              <a:endCxn id="10" idx="0"/>
            </p:cNvCxnSpPr>
            <p:nvPr/>
          </p:nvCxnSpPr>
          <p:spPr>
            <a:xfrm>
              <a:off x="5207500" y="3535659"/>
              <a:ext cx="340711" cy="225689"/>
            </a:xfrm>
            <a:prstGeom prst="straightConnector1">
              <a:avLst/>
            </a:prstGeom>
            <a:noFill/>
            <a:ln w="19050" cap="flat" cmpd="sng">
              <a:solidFill>
                <a:schemeClr val="dk2"/>
              </a:solidFill>
              <a:prstDash val="solid"/>
              <a:round/>
              <a:headEnd type="none" w="med" len="med"/>
              <a:tailEnd type="none" w="med" len="med"/>
            </a:ln>
          </p:spPr>
        </p:cxnSp>
        <p:cxnSp>
          <p:nvCxnSpPr>
            <p:cNvPr id="20" name="Google Shape;765;p43">
              <a:extLst>
                <a:ext uri="{FF2B5EF4-FFF2-40B4-BE49-F238E27FC236}">
                  <a16:creationId xmlns:a16="http://schemas.microsoft.com/office/drawing/2014/main" id="{1A2786BD-DBF7-DB49-831E-13D7AAFAA4CF}"/>
                </a:ext>
              </a:extLst>
            </p:cNvPr>
            <p:cNvCxnSpPr>
              <a:stCxn id="7" idx="3"/>
              <a:endCxn id="10" idx="1"/>
            </p:cNvCxnSpPr>
            <p:nvPr/>
          </p:nvCxnSpPr>
          <p:spPr>
            <a:xfrm>
              <a:off x="4850775" y="3775288"/>
              <a:ext cx="538736" cy="112510"/>
            </a:xfrm>
            <a:prstGeom prst="straightConnector1">
              <a:avLst/>
            </a:prstGeom>
            <a:noFill/>
            <a:ln w="19050" cap="flat" cmpd="sng">
              <a:solidFill>
                <a:schemeClr val="dk2"/>
              </a:solidFill>
              <a:prstDash val="solid"/>
              <a:round/>
              <a:headEnd type="none" w="med" len="med"/>
              <a:tailEnd type="none" w="med" len="med"/>
            </a:ln>
          </p:spPr>
        </p:cxnSp>
        <p:cxnSp>
          <p:nvCxnSpPr>
            <p:cNvPr id="21" name="Google Shape;766;p43">
              <a:extLst>
                <a:ext uri="{FF2B5EF4-FFF2-40B4-BE49-F238E27FC236}">
                  <a16:creationId xmlns:a16="http://schemas.microsoft.com/office/drawing/2014/main" id="{3616C01F-D0A2-1A4E-AAF8-35004605FB91}"/>
                </a:ext>
              </a:extLst>
            </p:cNvPr>
            <p:cNvCxnSpPr>
              <a:stCxn id="10" idx="2"/>
              <a:endCxn id="13" idx="0"/>
            </p:cNvCxnSpPr>
            <p:nvPr/>
          </p:nvCxnSpPr>
          <p:spPr>
            <a:xfrm flipH="1">
              <a:off x="5207219" y="4014248"/>
              <a:ext cx="340992" cy="79244"/>
            </a:xfrm>
            <a:prstGeom prst="straightConnector1">
              <a:avLst/>
            </a:prstGeom>
            <a:noFill/>
            <a:ln w="19050" cap="flat" cmpd="sng">
              <a:solidFill>
                <a:schemeClr val="dk2"/>
              </a:solidFill>
              <a:prstDash val="solid"/>
              <a:round/>
              <a:headEnd type="none" w="med" len="med"/>
              <a:tailEnd type="none" w="med" len="med"/>
            </a:ln>
          </p:spPr>
        </p:cxnSp>
        <p:sp>
          <p:nvSpPr>
            <p:cNvPr id="22" name="Google Shape;767;p43">
              <a:extLst>
                <a:ext uri="{FF2B5EF4-FFF2-40B4-BE49-F238E27FC236}">
                  <a16:creationId xmlns:a16="http://schemas.microsoft.com/office/drawing/2014/main" id="{45994AD1-D941-C746-A975-4646283C9BC3}"/>
                </a:ext>
              </a:extLst>
            </p:cNvPr>
            <p:cNvSpPr/>
            <p:nvPr/>
          </p:nvSpPr>
          <p:spPr>
            <a:xfrm>
              <a:off x="3822136" y="3282759"/>
              <a:ext cx="3174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2133" b="1" dirty="0">
                  <a:latin typeface="Calibri" panose="020F0502020204030204" pitchFamily="34" charset="0"/>
                  <a:cs typeface="Calibri" panose="020F0502020204030204" pitchFamily="34" charset="0"/>
                </a:rPr>
                <a:t>0</a:t>
              </a:r>
              <a:endParaRPr sz="2133" b="1" dirty="0">
                <a:latin typeface="Calibri" panose="020F0502020204030204" pitchFamily="34" charset="0"/>
                <a:cs typeface="Calibri" panose="020F0502020204030204" pitchFamily="34" charset="0"/>
              </a:endParaRPr>
            </a:p>
          </p:txBody>
        </p:sp>
        <p:cxnSp>
          <p:nvCxnSpPr>
            <p:cNvPr id="23" name="Google Shape;768;p43">
              <a:extLst>
                <a:ext uri="{FF2B5EF4-FFF2-40B4-BE49-F238E27FC236}">
                  <a16:creationId xmlns:a16="http://schemas.microsoft.com/office/drawing/2014/main" id="{B07660B4-5DB9-4344-8626-145F2707CD38}"/>
                </a:ext>
              </a:extLst>
            </p:cNvPr>
            <p:cNvCxnSpPr>
              <a:stCxn id="22" idx="3"/>
              <a:endCxn id="6" idx="1"/>
            </p:cNvCxnSpPr>
            <p:nvPr/>
          </p:nvCxnSpPr>
          <p:spPr>
            <a:xfrm flipV="1">
              <a:off x="4139536" y="3156309"/>
              <a:ext cx="280380" cy="252900"/>
            </a:xfrm>
            <a:prstGeom prst="straightConnector1">
              <a:avLst/>
            </a:prstGeom>
            <a:noFill/>
            <a:ln w="19050" cap="flat" cmpd="sng">
              <a:solidFill>
                <a:schemeClr val="dk2"/>
              </a:solidFill>
              <a:prstDash val="solid"/>
              <a:round/>
              <a:headEnd type="none" w="med" len="med"/>
              <a:tailEnd type="none" w="med" len="med"/>
            </a:ln>
          </p:spPr>
        </p:cxnSp>
        <p:sp>
          <p:nvSpPr>
            <p:cNvPr id="24" name="Google Shape;769;p43">
              <a:extLst>
                <a:ext uri="{FF2B5EF4-FFF2-40B4-BE49-F238E27FC236}">
                  <a16:creationId xmlns:a16="http://schemas.microsoft.com/office/drawing/2014/main" id="{966A1399-CAFC-2C45-8507-5A42F5BC0AC7}"/>
                </a:ext>
              </a:extLst>
            </p:cNvPr>
            <p:cNvSpPr txBox="1"/>
            <p:nvPr/>
          </p:nvSpPr>
          <p:spPr>
            <a:xfrm>
              <a:off x="3561846" y="3177459"/>
              <a:ext cx="317400" cy="3582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2133" b="1" dirty="0">
                  <a:latin typeface="Calibri" panose="020F0502020204030204" pitchFamily="34" charset="0"/>
                  <a:cs typeface="Calibri" panose="020F0502020204030204" pitchFamily="34" charset="0"/>
                </a:rPr>
                <a:t>s</a:t>
              </a:r>
              <a:endParaRPr sz="2133" b="1" dirty="0">
                <a:latin typeface="Calibri" panose="020F0502020204030204" pitchFamily="34" charset="0"/>
                <a:cs typeface="Calibri" panose="020F0502020204030204" pitchFamily="34" charset="0"/>
              </a:endParaRPr>
            </a:p>
          </p:txBody>
        </p:sp>
        <p:sp>
          <p:nvSpPr>
            <p:cNvPr id="25" name="Google Shape;770;p43">
              <a:extLst>
                <a:ext uri="{FF2B5EF4-FFF2-40B4-BE49-F238E27FC236}">
                  <a16:creationId xmlns:a16="http://schemas.microsoft.com/office/drawing/2014/main" id="{4E7CBCE8-B7DA-F347-AC68-05659339D712}"/>
                </a:ext>
              </a:extLst>
            </p:cNvPr>
            <p:cNvSpPr txBox="1"/>
            <p:nvPr/>
          </p:nvSpPr>
          <p:spPr>
            <a:xfrm>
              <a:off x="6354393" y="3387202"/>
              <a:ext cx="411900" cy="4041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2133" b="1" dirty="0">
                  <a:latin typeface="Calibri" panose="020F0502020204030204" pitchFamily="34" charset="0"/>
                  <a:cs typeface="Calibri" panose="020F0502020204030204" pitchFamily="34" charset="0"/>
                </a:rPr>
                <a:t>t</a:t>
              </a:r>
              <a:endParaRPr sz="2133" b="1" dirty="0">
                <a:latin typeface="Calibri" panose="020F0502020204030204" pitchFamily="34" charset="0"/>
                <a:cs typeface="Calibri" panose="020F0502020204030204" pitchFamily="34" charset="0"/>
              </a:endParaRPr>
            </a:p>
          </p:txBody>
        </p:sp>
      </p:grpSp>
      <p:sp>
        <p:nvSpPr>
          <p:cNvPr id="26" name="TextBox 25">
            <a:extLst>
              <a:ext uri="{FF2B5EF4-FFF2-40B4-BE49-F238E27FC236}">
                <a16:creationId xmlns:a16="http://schemas.microsoft.com/office/drawing/2014/main" id="{FF6E8B89-9C33-7B40-A831-EE258A2A5D2E}"/>
              </a:ext>
            </a:extLst>
          </p:cNvPr>
          <p:cNvSpPr txBox="1"/>
          <p:nvPr/>
        </p:nvSpPr>
        <p:spPr>
          <a:xfrm>
            <a:off x="928936" y="4784271"/>
            <a:ext cx="1827423" cy="369332"/>
          </a:xfrm>
          <a:prstGeom prst="rect">
            <a:avLst/>
          </a:prstGeom>
          <a:noFill/>
        </p:spPr>
        <p:txBody>
          <a:bodyPr wrap="none" rtlCol="0">
            <a:spAutoFit/>
          </a:bodyPr>
          <a:lstStyle/>
          <a:p>
            <a:r>
              <a:rPr lang="en-US" dirty="0"/>
              <a:t>Perimeter queue:</a:t>
            </a:r>
          </a:p>
        </p:txBody>
      </p:sp>
      <p:sp>
        <p:nvSpPr>
          <p:cNvPr id="27" name="TextBox 26">
            <a:extLst>
              <a:ext uri="{FF2B5EF4-FFF2-40B4-BE49-F238E27FC236}">
                <a16:creationId xmlns:a16="http://schemas.microsoft.com/office/drawing/2014/main" id="{F575FDC0-5429-824F-9FB0-CCE4AD94AE06}"/>
              </a:ext>
            </a:extLst>
          </p:cNvPr>
          <p:cNvSpPr txBox="1"/>
          <p:nvPr/>
        </p:nvSpPr>
        <p:spPr>
          <a:xfrm>
            <a:off x="930728" y="5747508"/>
            <a:ext cx="1614737" cy="369332"/>
          </a:xfrm>
          <a:prstGeom prst="rect">
            <a:avLst/>
          </a:prstGeom>
          <a:noFill/>
        </p:spPr>
        <p:txBody>
          <a:bodyPr wrap="none" rtlCol="0">
            <a:spAutoFit/>
          </a:bodyPr>
          <a:lstStyle/>
          <a:p>
            <a:r>
              <a:rPr lang="en-US" dirty="0"/>
              <a:t>Discovered set:</a:t>
            </a:r>
          </a:p>
        </p:txBody>
      </p:sp>
      <p:sp>
        <p:nvSpPr>
          <p:cNvPr id="28" name="TextBox 27">
            <a:extLst>
              <a:ext uri="{FF2B5EF4-FFF2-40B4-BE49-F238E27FC236}">
                <a16:creationId xmlns:a16="http://schemas.microsoft.com/office/drawing/2014/main" id="{10620FE6-5B11-3941-9926-4895BF7E0A1A}"/>
              </a:ext>
            </a:extLst>
          </p:cNvPr>
          <p:cNvSpPr txBox="1"/>
          <p:nvPr/>
        </p:nvSpPr>
        <p:spPr>
          <a:xfrm>
            <a:off x="6237607" y="4688403"/>
            <a:ext cx="3880549" cy="369332"/>
          </a:xfrm>
          <a:prstGeom prst="rect">
            <a:avLst/>
          </a:prstGeom>
          <a:noFill/>
        </p:spPr>
        <p:txBody>
          <a:bodyPr wrap="none" rtlCol="0">
            <a:spAutoFit/>
          </a:bodyPr>
          <a:lstStyle/>
          <a:p>
            <a:r>
              <a:rPr lang="en-US" dirty="0"/>
              <a:t>Expected levels starting the BFS from 0:</a:t>
            </a:r>
          </a:p>
        </p:txBody>
      </p:sp>
      <p:sp>
        <p:nvSpPr>
          <p:cNvPr id="29" name="TextBox 28">
            <a:extLst>
              <a:ext uri="{FF2B5EF4-FFF2-40B4-BE49-F238E27FC236}">
                <a16:creationId xmlns:a16="http://schemas.microsoft.com/office/drawing/2014/main" id="{8F240FEF-C147-2E48-AC55-75DDF43F9C2C}"/>
              </a:ext>
            </a:extLst>
          </p:cNvPr>
          <p:cNvSpPr txBox="1"/>
          <p:nvPr/>
        </p:nvSpPr>
        <p:spPr>
          <a:xfrm>
            <a:off x="6927264" y="5103674"/>
            <a:ext cx="813043" cy="1754326"/>
          </a:xfrm>
          <a:prstGeom prst="rect">
            <a:avLst/>
          </a:prstGeom>
          <a:noFill/>
        </p:spPr>
        <p:txBody>
          <a:bodyPr wrap="none" rtlCol="0">
            <a:spAutoFit/>
          </a:bodyPr>
          <a:lstStyle/>
          <a:p>
            <a:pPr marL="285750" indent="-285750">
              <a:buFont typeface="Arial" panose="020B0604020202020204" pitchFamily="34" charset="0"/>
              <a:buChar char="•"/>
            </a:pPr>
            <a:r>
              <a:rPr lang="en-US" dirty="0"/>
              <a:t>0</a:t>
            </a:r>
          </a:p>
          <a:p>
            <a:pPr marL="285750" indent="-285750">
              <a:buFont typeface="Arial" panose="020B0604020202020204" pitchFamily="34" charset="0"/>
              <a:buChar char="•"/>
            </a:pPr>
            <a:r>
              <a:rPr lang="en-US" dirty="0"/>
              <a:t>1 </a:t>
            </a:r>
          </a:p>
          <a:p>
            <a:pPr marL="285750" indent="-285750">
              <a:buFont typeface="Arial" panose="020B0604020202020204" pitchFamily="34" charset="0"/>
              <a:buChar char="•"/>
            </a:pPr>
            <a:r>
              <a:rPr lang="en-US" dirty="0"/>
              <a:t>2 4 </a:t>
            </a:r>
          </a:p>
          <a:p>
            <a:pPr marL="285750" indent="-285750">
              <a:buFont typeface="Arial" panose="020B0604020202020204" pitchFamily="34" charset="0"/>
              <a:buChar char="•"/>
            </a:pPr>
            <a:r>
              <a:rPr lang="en-US" dirty="0"/>
              <a:t>3 5 </a:t>
            </a:r>
          </a:p>
          <a:p>
            <a:pPr marL="285750" indent="-285750">
              <a:buFont typeface="Arial" panose="020B0604020202020204" pitchFamily="34" charset="0"/>
              <a:buChar char="•"/>
            </a:pPr>
            <a:r>
              <a:rPr lang="en-US" dirty="0"/>
              <a:t>6 8</a:t>
            </a:r>
          </a:p>
          <a:p>
            <a:pPr marL="285750" indent="-285750">
              <a:buFont typeface="Arial" panose="020B0604020202020204" pitchFamily="34" charset="0"/>
              <a:buChar char="•"/>
            </a:pPr>
            <a:r>
              <a:rPr lang="en-US" dirty="0"/>
              <a:t>7</a:t>
            </a:r>
          </a:p>
        </p:txBody>
      </p:sp>
    </p:spTree>
    <p:extLst>
      <p:ext uri="{BB962C8B-B14F-4D97-AF65-F5344CB8AC3E}">
        <p14:creationId xmlns:p14="http://schemas.microsoft.com/office/powerpoint/2010/main" val="29611051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3CC95-1064-2347-BF34-0B0B8EB319B2}"/>
              </a:ext>
            </a:extLst>
          </p:cNvPr>
          <p:cNvSpPr>
            <a:spLocks noGrp="1"/>
          </p:cNvSpPr>
          <p:nvPr>
            <p:ph type="title"/>
          </p:nvPr>
        </p:nvSpPr>
        <p:spPr>
          <a:xfrm>
            <a:off x="575239" y="41305"/>
            <a:ext cx="11187259" cy="1014667"/>
          </a:xfrm>
        </p:spPr>
        <p:txBody>
          <a:bodyPr>
            <a:normAutofit fontScale="90000"/>
          </a:bodyPr>
          <a:lstStyle/>
          <a:p>
            <a:r>
              <a:rPr lang="en-US" dirty="0"/>
              <a:t>DFS pseudocode (some details not Java specific)</a:t>
            </a:r>
          </a:p>
        </p:txBody>
      </p:sp>
      <p:sp>
        <p:nvSpPr>
          <p:cNvPr id="3" name="Content Placeholder 2">
            <a:extLst>
              <a:ext uri="{FF2B5EF4-FFF2-40B4-BE49-F238E27FC236}">
                <a16:creationId xmlns:a16="http://schemas.microsoft.com/office/drawing/2014/main" id="{E342355E-7223-B74E-9531-AFD256537BD3}"/>
              </a:ext>
            </a:extLst>
          </p:cNvPr>
          <p:cNvSpPr>
            <a:spLocks noGrp="1"/>
          </p:cNvSpPr>
          <p:nvPr>
            <p:ph idx="1"/>
          </p:nvPr>
        </p:nvSpPr>
        <p:spPr>
          <a:xfrm>
            <a:off x="0" y="712381"/>
            <a:ext cx="11762498" cy="5394961"/>
          </a:xfrm>
        </p:spPr>
        <p:txBody>
          <a:bodyPr>
            <a:noAutofit/>
          </a:bodyPr>
          <a:lstStyle/>
          <a:p>
            <a:pPr>
              <a:lnSpc>
                <a:spcPct val="120000"/>
              </a:lnSpc>
              <a:spcBef>
                <a:spcPts val="0"/>
              </a:spcBef>
              <a:spcAft>
                <a:spcPts val="0"/>
              </a:spcAft>
            </a:pP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dfs</a:t>
            </a:r>
            <a:r>
              <a:rPr lang="en-US" sz="1600" dirty="0">
                <a:latin typeface="Courier New" panose="02070309020205020404" pitchFamily="49" charset="0"/>
                <a:cs typeface="Courier New" panose="02070309020205020404" pitchFamily="49" charset="0"/>
              </a:rPr>
              <a:t>(Graph graph, Vertex start) {</a:t>
            </a:r>
          </a:p>
          <a:p>
            <a:pPr>
              <a:lnSpc>
                <a:spcPct val="120000"/>
              </a:lnSpc>
              <a:spcBef>
                <a:spcPts val="0"/>
              </a:spcBef>
              <a:spcAft>
                <a:spcPts val="0"/>
              </a:spcAft>
            </a:pPr>
            <a:r>
              <a:rPr lang="en-US" sz="1600" dirty="0">
                <a:latin typeface="Courier New" panose="02070309020205020404" pitchFamily="49" charset="0"/>
                <a:cs typeface="Courier New" panose="02070309020205020404" pitchFamily="49" charset="0"/>
              </a:rPr>
              <a:t>        // stores the remaining vertices to visit in the DFS</a:t>
            </a:r>
          </a:p>
          <a:p>
            <a:pPr>
              <a:lnSpc>
                <a:spcPct val="120000"/>
              </a:lnSpc>
              <a:spcBef>
                <a:spcPts val="0"/>
              </a:spcBef>
              <a:spcAft>
                <a:spcPts val="0"/>
              </a:spcAft>
            </a:pPr>
            <a:r>
              <a:rPr lang="en-US" sz="1600" dirty="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Stack&lt;Vertex&gt; perimeter = new Stack&lt;&gt;(); //the only change you need to make to do DFS!</a:t>
            </a:r>
          </a:p>
          <a:p>
            <a:pPr>
              <a:lnSpc>
                <a:spcPct val="120000"/>
              </a:lnSpc>
              <a:spcBef>
                <a:spcPts val="0"/>
              </a:spcBef>
              <a:spcAft>
                <a:spcPts val="0"/>
              </a:spcAft>
            </a:pPr>
            <a:r>
              <a:rPr lang="en-US" sz="1600" dirty="0">
                <a:latin typeface="Courier New" panose="02070309020205020404" pitchFamily="49" charset="0"/>
                <a:cs typeface="Courier New" panose="02070309020205020404" pitchFamily="49" charset="0"/>
              </a:rPr>
              <a:t>  </a:t>
            </a:r>
          </a:p>
          <a:p>
            <a:pPr>
              <a:lnSpc>
                <a:spcPct val="120000"/>
              </a:lnSpc>
              <a:spcBef>
                <a:spcPts val="0"/>
              </a:spcBef>
              <a:spcAft>
                <a:spcPts val="0"/>
              </a:spcAft>
            </a:pPr>
            <a:r>
              <a:rPr lang="en-US" sz="1600" dirty="0">
                <a:latin typeface="Courier New" panose="02070309020205020404" pitchFamily="49" charset="0"/>
                <a:cs typeface="Courier New" panose="02070309020205020404" pitchFamily="49" charset="0"/>
              </a:rPr>
              <a:t>        // stores the set of discovered vertices so we don't revisit them multiple times</a:t>
            </a:r>
          </a:p>
          <a:p>
            <a:pPr>
              <a:lnSpc>
                <a:spcPct val="120000"/>
              </a:lnSpc>
              <a:spcBef>
                <a:spcPts val="0"/>
              </a:spcBef>
              <a:spcAft>
                <a:spcPts val="0"/>
              </a:spcAft>
            </a:pPr>
            <a:r>
              <a:rPr lang="en-US" sz="1600" dirty="0">
                <a:latin typeface="Courier New" panose="02070309020205020404" pitchFamily="49" charset="0"/>
                <a:cs typeface="Courier New" panose="02070309020205020404" pitchFamily="49" charset="0"/>
              </a:rPr>
              <a:t>        Set&lt;Vertex&gt; discovered = new Set&lt;&gt;();  </a:t>
            </a:r>
          </a:p>
          <a:p>
            <a:pPr>
              <a:lnSpc>
                <a:spcPct val="120000"/>
              </a:lnSpc>
              <a:spcBef>
                <a:spcPts val="0"/>
              </a:spcBef>
              <a:spcAft>
                <a:spcPts val="0"/>
              </a:spcAft>
            </a:pPr>
            <a:r>
              <a:rPr lang="en-US" sz="1600" dirty="0">
                <a:latin typeface="Courier New" panose="02070309020205020404" pitchFamily="49" charset="0"/>
                <a:cs typeface="Courier New" panose="02070309020205020404" pitchFamily="49" charset="0"/>
              </a:rPr>
              <a:t>                                               </a:t>
            </a:r>
          </a:p>
          <a:p>
            <a:pPr>
              <a:lnSpc>
                <a:spcPct val="120000"/>
              </a:lnSpc>
              <a:spcBef>
                <a:spcPts val="0"/>
              </a:spcBef>
              <a:spcAft>
                <a:spcPts val="0"/>
              </a:spcAft>
            </a:pPr>
            <a:r>
              <a:rPr lang="en-US" sz="1600" dirty="0">
                <a:latin typeface="Courier New" panose="02070309020205020404" pitchFamily="49" charset="0"/>
                <a:cs typeface="Courier New" panose="02070309020205020404" pitchFamily="49" charset="0"/>
              </a:rPr>
              <a:t>        // kicking off our starting point by adding it to the perimeter</a:t>
            </a:r>
          </a:p>
          <a:p>
            <a:pPr>
              <a:lnSpc>
                <a:spcPct val="120000"/>
              </a:lnSpc>
              <a:spcBef>
                <a:spcPts val="0"/>
              </a:spcBef>
              <a:spcAft>
                <a:spcPts val="0"/>
              </a:spcAft>
            </a:pP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perimeter.add</a:t>
            </a:r>
            <a:r>
              <a:rPr lang="en-US" sz="1600" dirty="0">
                <a:latin typeface="Courier New" panose="02070309020205020404" pitchFamily="49" charset="0"/>
                <a:cs typeface="Courier New" panose="02070309020205020404" pitchFamily="49" charset="0"/>
              </a:rPr>
              <a:t>(start);</a:t>
            </a:r>
          </a:p>
          <a:p>
            <a:pPr>
              <a:lnSpc>
                <a:spcPct val="120000"/>
              </a:lnSpc>
              <a:spcBef>
                <a:spcPts val="0"/>
              </a:spcBef>
              <a:spcAft>
                <a:spcPts val="0"/>
              </a:spcAft>
            </a:pP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discovered.add</a:t>
            </a:r>
            <a:r>
              <a:rPr lang="en-US" sz="1600" dirty="0">
                <a:latin typeface="Courier New" panose="02070309020205020404" pitchFamily="49" charset="0"/>
                <a:cs typeface="Courier New" panose="02070309020205020404" pitchFamily="49" charset="0"/>
              </a:rPr>
              <a:t>(start);</a:t>
            </a:r>
            <a:endParaRPr lang="en-US" sz="800" dirty="0">
              <a:latin typeface="Courier New" panose="02070309020205020404" pitchFamily="49" charset="0"/>
              <a:cs typeface="Courier New" panose="02070309020205020404" pitchFamily="49" charset="0"/>
            </a:endParaRPr>
          </a:p>
          <a:p>
            <a:pPr>
              <a:lnSpc>
                <a:spcPct val="120000"/>
              </a:lnSpc>
              <a:spcBef>
                <a:spcPts val="0"/>
              </a:spcBef>
              <a:spcAft>
                <a:spcPts val="0"/>
              </a:spcAft>
            </a:pPr>
            <a:endParaRPr lang="en-US" sz="1600" dirty="0">
              <a:latin typeface="Courier New" panose="02070309020205020404" pitchFamily="49" charset="0"/>
              <a:cs typeface="Courier New" panose="02070309020205020404" pitchFamily="49" charset="0"/>
            </a:endParaRPr>
          </a:p>
          <a:p>
            <a:pPr>
              <a:lnSpc>
                <a:spcPct val="120000"/>
              </a:lnSpc>
              <a:spcBef>
                <a:spcPts val="0"/>
              </a:spcBef>
              <a:spcAft>
                <a:spcPts val="0"/>
              </a:spcAft>
            </a:pPr>
            <a:r>
              <a:rPr lang="en-US" sz="1600" dirty="0">
                <a:latin typeface="Courier New" panose="02070309020205020404" pitchFamily="49" charset="0"/>
                <a:cs typeface="Courier New" panose="02070309020205020404" pitchFamily="49" charset="0"/>
              </a:rPr>
              <a:t>        while (!</a:t>
            </a:r>
            <a:r>
              <a:rPr lang="en-US" sz="1600" dirty="0" err="1">
                <a:latin typeface="Courier New" panose="02070309020205020404" pitchFamily="49" charset="0"/>
                <a:cs typeface="Courier New" panose="02070309020205020404" pitchFamily="49" charset="0"/>
              </a:rPr>
              <a:t>perimeter.isEmpty</a:t>
            </a:r>
            <a:r>
              <a:rPr lang="en-US" sz="1600" dirty="0">
                <a:latin typeface="Courier New" panose="02070309020205020404" pitchFamily="49" charset="0"/>
                <a:cs typeface="Courier New" panose="02070309020205020404" pitchFamily="49" charset="0"/>
              </a:rPr>
              <a:t>()) {</a:t>
            </a:r>
          </a:p>
          <a:p>
            <a:pPr>
              <a:lnSpc>
                <a:spcPct val="120000"/>
              </a:lnSpc>
              <a:spcBef>
                <a:spcPts val="0"/>
              </a:spcBef>
              <a:spcAft>
                <a:spcPts val="0"/>
              </a:spcAft>
            </a:pPr>
            <a:r>
              <a:rPr lang="en-US" sz="1600" dirty="0">
                <a:latin typeface="Courier New" panose="02070309020205020404" pitchFamily="49" charset="0"/>
                <a:cs typeface="Courier New" panose="02070309020205020404" pitchFamily="49" charset="0"/>
              </a:rPr>
              <a:t>            Vertex from = </a:t>
            </a:r>
            <a:r>
              <a:rPr lang="en-US" sz="1600" dirty="0" err="1">
                <a:latin typeface="Courier New" panose="02070309020205020404" pitchFamily="49" charset="0"/>
                <a:cs typeface="Courier New" panose="02070309020205020404" pitchFamily="49" charset="0"/>
              </a:rPr>
              <a:t>perimeter.remove</a:t>
            </a:r>
            <a:r>
              <a:rPr lang="en-US" sz="1600" dirty="0">
                <a:latin typeface="Courier New" panose="02070309020205020404" pitchFamily="49" charset="0"/>
                <a:cs typeface="Courier New" panose="02070309020205020404" pitchFamily="49" charset="0"/>
              </a:rPr>
              <a:t>();</a:t>
            </a:r>
          </a:p>
          <a:p>
            <a:pPr>
              <a:lnSpc>
                <a:spcPct val="120000"/>
              </a:lnSpc>
              <a:spcBef>
                <a:spcPts val="0"/>
              </a:spcBef>
              <a:spcAft>
                <a:spcPts val="0"/>
              </a:spcAft>
            </a:pPr>
            <a:r>
              <a:rPr lang="en-US" sz="1600" dirty="0">
                <a:latin typeface="Courier New" panose="02070309020205020404" pitchFamily="49" charset="0"/>
                <a:cs typeface="Courier New" panose="02070309020205020404" pitchFamily="49" charset="0"/>
              </a:rPr>
              <a:t>            for (E edge : </a:t>
            </a:r>
            <a:r>
              <a:rPr lang="en-US" sz="1600" dirty="0" err="1">
                <a:latin typeface="Courier New" panose="02070309020205020404" pitchFamily="49" charset="0"/>
                <a:cs typeface="Courier New" panose="02070309020205020404" pitchFamily="49" charset="0"/>
              </a:rPr>
              <a:t>graph.outgoingEdgesFrom</a:t>
            </a:r>
            <a:r>
              <a:rPr lang="en-US" sz="1600" dirty="0">
                <a:latin typeface="Courier New" panose="02070309020205020404" pitchFamily="49" charset="0"/>
                <a:cs typeface="Courier New" panose="02070309020205020404" pitchFamily="49" charset="0"/>
              </a:rPr>
              <a:t>(from)) {</a:t>
            </a:r>
          </a:p>
          <a:p>
            <a:pPr>
              <a:lnSpc>
                <a:spcPct val="120000"/>
              </a:lnSpc>
              <a:spcBef>
                <a:spcPts val="0"/>
              </a:spcBef>
              <a:spcAft>
                <a:spcPts val="0"/>
              </a:spcAft>
            </a:pPr>
            <a:r>
              <a:rPr lang="en-US" sz="1600" dirty="0">
                <a:latin typeface="Courier New" panose="02070309020205020404" pitchFamily="49" charset="0"/>
                <a:cs typeface="Courier New" panose="02070309020205020404" pitchFamily="49" charset="0"/>
              </a:rPr>
              <a:t>                Vertex to = </a:t>
            </a:r>
            <a:r>
              <a:rPr lang="en-US" sz="1600" dirty="0" err="1">
                <a:latin typeface="Courier New" panose="02070309020205020404" pitchFamily="49" charset="0"/>
                <a:cs typeface="Courier New" panose="02070309020205020404" pitchFamily="49" charset="0"/>
              </a:rPr>
              <a:t>edge.to</a:t>
            </a:r>
            <a:r>
              <a:rPr lang="en-US" sz="1600" dirty="0">
                <a:latin typeface="Courier New" panose="02070309020205020404" pitchFamily="49" charset="0"/>
                <a:cs typeface="Courier New" panose="02070309020205020404" pitchFamily="49" charset="0"/>
              </a:rPr>
              <a:t>();</a:t>
            </a:r>
          </a:p>
          <a:p>
            <a:pPr>
              <a:lnSpc>
                <a:spcPct val="120000"/>
              </a:lnSpc>
              <a:spcBef>
                <a:spcPts val="0"/>
              </a:spcBef>
              <a:spcAft>
                <a:spcPts val="0"/>
              </a:spcAft>
            </a:pPr>
            <a:r>
              <a:rPr lang="en-US" sz="1600" dirty="0">
                <a:latin typeface="Courier New" panose="02070309020205020404" pitchFamily="49" charset="0"/>
                <a:cs typeface="Courier New" panose="02070309020205020404" pitchFamily="49" charset="0"/>
              </a:rPr>
              <a:t>                if (!</a:t>
            </a:r>
            <a:r>
              <a:rPr lang="en-US" sz="1600" dirty="0" err="1">
                <a:latin typeface="Courier New" panose="02070309020205020404" pitchFamily="49" charset="0"/>
                <a:cs typeface="Courier New" panose="02070309020205020404" pitchFamily="49" charset="0"/>
              </a:rPr>
              <a:t>discovered.contains</a:t>
            </a:r>
            <a:r>
              <a:rPr lang="en-US" sz="1600" dirty="0">
                <a:latin typeface="Courier New" panose="02070309020205020404" pitchFamily="49" charset="0"/>
                <a:cs typeface="Courier New" panose="02070309020205020404" pitchFamily="49" charset="0"/>
              </a:rPr>
              <a:t>(to)) {</a:t>
            </a:r>
          </a:p>
          <a:p>
            <a:pPr>
              <a:lnSpc>
                <a:spcPct val="120000"/>
              </a:lnSpc>
              <a:spcBef>
                <a:spcPts val="0"/>
              </a:spcBef>
              <a:spcAft>
                <a:spcPts val="0"/>
              </a:spcAft>
            </a:pP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perimeter.add</a:t>
            </a:r>
            <a:r>
              <a:rPr lang="en-US" sz="1600" dirty="0">
                <a:latin typeface="Courier New" panose="02070309020205020404" pitchFamily="49" charset="0"/>
                <a:cs typeface="Courier New" panose="02070309020205020404" pitchFamily="49" charset="0"/>
              </a:rPr>
              <a:t>(to);</a:t>
            </a:r>
          </a:p>
          <a:p>
            <a:pPr>
              <a:lnSpc>
                <a:spcPct val="120000"/>
              </a:lnSpc>
              <a:spcBef>
                <a:spcPts val="0"/>
              </a:spcBef>
              <a:spcAft>
                <a:spcPts val="0"/>
              </a:spcAft>
            </a:pP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discovered.add</a:t>
            </a:r>
            <a:r>
              <a:rPr lang="en-US" sz="1600" dirty="0">
                <a:latin typeface="Courier New" panose="02070309020205020404" pitchFamily="49" charset="0"/>
                <a:cs typeface="Courier New" panose="02070309020205020404" pitchFamily="49" charset="0"/>
              </a:rPr>
              <a:t>(to)</a:t>
            </a:r>
          </a:p>
          <a:p>
            <a:pPr>
              <a:lnSpc>
                <a:spcPct val="120000"/>
              </a:lnSpc>
              <a:spcBef>
                <a:spcPts val="0"/>
              </a:spcBef>
              <a:spcAft>
                <a:spcPts val="0"/>
              </a:spcAft>
            </a:pPr>
            <a:r>
              <a:rPr lang="en-US" sz="1600" dirty="0">
                <a:latin typeface="Courier New" panose="02070309020205020404" pitchFamily="49" charset="0"/>
                <a:cs typeface="Courier New" panose="02070309020205020404" pitchFamily="49" charset="0"/>
              </a:rPr>
              <a:t>                }</a:t>
            </a:r>
          </a:p>
          <a:p>
            <a:pPr>
              <a:lnSpc>
                <a:spcPct val="120000"/>
              </a:lnSpc>
              <a:spcBef>
                <a:spcPts val="0"/>
              </a:spcBef>
              <a:spcAft>
                <a:spcPts val="0"/>
              </a:spcAft>
            </a:pPr>
            <a:r>
              <a:rPr lang="en-US" sz="1600" dirty="0">
                <a:latin typeface="Courier New" panose="02070309020205020404" pitchFamily="49" charset="0"/>
                <a:cs typeface="Courier New" panose="02070309020205020404" pitchFamily="49" charset="0"/>
              </a:rPr>
              <a:t>            }</a:t>
            </a:r>
          </a:p>
          <a:p>
            <a:pPr>
              <a:lnSpc>
                <a:spcPct val="120000"/>
              </a:lnSpc>
              <a:spcBef>
                <a:spcPts val="0"/>
              </a:spcBef>
              <a:spcAft>
                <a:spcPts val="0"/>
              </a:spcAft>
            </a:pPr>
            <a:r>
              <a:rPr lang="en-US" sz="1600" dirty="0">
                <a:latin typeface="Courier New" panose="02070309020205020404" pitchFamily="49" charset="0"/>
                <a:cs typeface="Courier New" panose="02070309020205020404" pitchFamily="49" charset="0"/>
              </a:rPr>
              <a:t>        } </a:t>
            </a:r>
          </a:p>
        </p:txBody>
      </p:sp>
      <p:grpSp>
        <p:nvGrpSpPr>
          <p:cNvPr id="5" name="Group 4">
            <a:extLst>
              <a:ext uri="{FF2B5EF4-FFF2-40B4-BE49-F238E27FC236}">
                <a16:creationId xmlns:a16="http://schemas.microsoft.com/office/drawing/2014/main" id="{90DD9EE5-C616-F946-B548-C6AB58D361E2}"/>
              </a:ext>
            </a:extLst>
          </p:cNvPr>
          <p:cNvGrpSpPr/>
          <p:nvPr/>
        </p:nvGrpSpPr>
        <p:grpSpPr>
          <a:xfrm>
            <a:off x="7171982" y="2826360"/>
            <a:ext cx="5262712" cy="3771902"/>
            <a:chOff x="3561846" y="2711584"/>
            <a:chExt cx="3204447" cy="1634808"/>
          </a:xfrm>
        </p:grpSpPr>
        <p:sp>
          <p:nvSpPr>
            <p:cNvPr id="6" name="Google Shape;751;p43">
              <a:extLst>
                <a:ext uri="{FF2B5EF4-FFF2-40B4-BE49-F238E27FC236}">
                  <a16:creationId xmlns:a16="http://schemas.microsoft.com/office/drawing/2014/main" id="{82D190FC-7473-C94A-A0EC-DBCC38481F5E}"/>
                </a:ext>
              </a:extLst>
            </p:cNvPr>
            <p:cNvSpPr/>
            <p:nvPr/>
          </p:nvSpPr>
          <p:spPr>
            <a:xfrm>
              <a:off x="4419916" y="3029859"/>
              <a:ext cx="3174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2133">
                  <a:latin typeface="Calibri" panose="020F0502020204030204" pitchFamily="34" charset="0"/>
                  <a:cs typeface="Calibri" panose="020F0502020204030204" pitchFamily="34" charset="0"/>
                </a:rPr>
                <a:t>1</a:t>
              </a:r>
              <a:endParaRPr sz="2133">
                <a:latin typeface="Calibri" panose="020F0502020204030204" pitchFamily="34" charset="0"/>
                <a:cs typeface="Calibri" panose="020F0502020204030204" pitchFamily="34" charset="0"/>
              </a:endParaRPr>
            </a:p>
          </p:txBody>
        </p:sp>
        <p:sp>
          <p:nvSpPr>
            <p:cNvPr id="7" name="Google Shape;752;p43">
              <a:extLst>
                <a:ext uri="{FF2B5EF4-FFF2-40B4-BE49-F238E27FC236}">
                  <a16:creationId xmlns:a16="http://schemas.microsoft.com/office/drawing/2014/main" id="{050F1A48-9ECA-B341-915E-BED562C18990}"/>
                </a:ext>
              </a:extLst>
            </p:cNvPr>
            <p:cNvSpPr/>
            <p:nvPr/>
          </p:nvSpPr>
          <p:spPr>
            <a:xfrm>
              <a:off x="4533375" y="3648838"/>
              <a:ext cx="3174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2133">
                  <a:latin typeface="Calibri" panose="020F0502020204030204" pitchFamily="34" charset="0"/>
                  <a:cs typeface="Calibri" panose="020F0502020204030204" pitchFamily="34" charset="0"/>
                </a:rPr>
                <a:t>2</a:t>
              </a:r>
              <a:endParaRPr sz="2133">
                <a:latin typeface="Calibri" panose="020F0502020204030204" pitchFamily="34" charset="0"/>
                <a:cs typeface="Calibri" panose="020F0502020204030204" pitchFamily="34" charset="0"/>
              </a:endParaRPr>
            </a:p>
          </p:txBody>
        </p:sp>
        <p:sp>
          <p:nvSpPr>
            <p:cNvPr id="8" name="Google Shape;753;p43">
              <a:extLst>
                <a:ext uri="{FF2B5EF4-FFF2-40B4-BE49-F238E27FC236}">
                  <a16:creationId xmlns:a16="http://schemas.microsoft.com/office/drawing/2014/main" id="{3E8F6CC7-1998-B345-ABF1-E3FFA12C07B0}"/>
                </a:ext>
              </a:extLst>
            </p:cNvPr>
            <p:cNvSpPr/>
            <p:nvPr/>
          </p:nvSpPr>
          <p:spPr>
            <a:xfrm>
              <a:off x="5073800" y="2711584"/>
              <a:ext cx="3174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2133">
                  <a:latin typeface="Calibri" panose="020F0502020204030204" pitchFamily="34" charset="0"/>
                  <a:cs typeface="Calibri" panose="020F0502020204030204" pitchFamily="34" charset="0"/>
                </a:rPr>
                <a:t>3</a:t>
              </a:r>
              <a:endParaRPr sz="2133">
                <a:latin typeface="Calibri" panose="020F0502020204030204" pitchFamily="34" charset="0"/>
                <a:cs typeface="Calibri" panose="020F0502020204030204" pitchFamily="34" charset="0"/>
              </a:endParaRPr>
            </a:p>
          </p:txBody>
        </p:sp>
        <p:sp>
          <p:nvSpPr>
            <p:cNvPr id="9" name="Google Shape;754;p43">
              <a:extLst>
                <a:ext uri="{FF2B5EF4-FFF2-40B4-BE49-F238E27FC236}">
                  <a16:creationId xmlns:a16="http://schemas.microsoft.com/office/drawing/2014/main" id="{CD48DD9B-A65F-4A47-9BE2-6EA32324C8A7}"/>
                </a:ext>
              </a:extLst>
            </p:cNvPr>
            <p:cNvSpPr/>
            <p:nvPr/>
          </p:nvSpPr>
          <p:spPr>
            <a:xfrm>
              <a:off x="5048800" y="3282759"/>
              <a:ext cx="3174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2133">
                  <a:latin typeface="Calibri" panose="020F0502020204030204" pitchFamily="34" charset="0"/>
                  <a:cs typeface="Calibri" panose="020F0502020204030204" pitchFamily="34" charset="0"/>
                </a:rPr>
                <a:t>4</a:t>
              </a:r>
              <a:endParaRPr sz="2133">
                <a:latin typeface="Calibri" panose="020F0502020204030204" pitchFamily="34" charset="0"/>
                <a:cs typeface="Calibri" panose="020F0502020204030204" pitchFamily="34" charset="0"/>
              </a:endParaRPr>
            </a:p>
          </p:txBody>
        </p:sp>
        <p:sp>
          <p:nvSpPr>
            <p:cNvPr id="10" name="Google Shape;755;p43">
              <a:extLst>
                <a:ext uri="{FF2B5EF4-FFF2-40B4-BE49-F238E27FC236}">
                  <a16:creationId xmlns:a16="http://schemas.microsoft.com/office/drawing/2014/main" id="{28B4C849-AD43-F646-86BD-742A7F549E2E}"/>
                </a:ext>
              </a:extLst>
            </p:cNvPr>
            <p:cNvSpPr/>
            <p:nvPr/>
          </p:nvSpPr>
          <p:spPr>
            <a:xfrm>
              <a:off x="5389511" y="3761348"/>
              <a:ext cx="3174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2133">
                  <a:latin typeface="Calibri" panose="020F0502020204030204" pitchFamily="34" charset="0"/>
                  <a:cs typeface="Calibri" panose="020F0502020204030204" pitchFamily="34" charset="0"/>
                </a:rPr>
                <a:t>5</a:t>
              </a:r>
              <a:endParaRPr sz="2133">
                <a:latin typeface="Calibri" panose="020F0502020204030204" pitchFamily="34" charset="0"/>
                <a:cs typeface="Calibri" panose="020F0502020204030204" pitchFamily="34" charset="0"/>
              </a:endParaRPr>
            </a:p>
          </p:txBody>
        </p:sp>
        <p:sp>
          <p:nvSpPr>
            <p:cNvPr id="11" name="Google Shape;756;p43">
              <a:extLst>
                <a:ext uri="{FF2B5EF4-FFF2-40B4-BE49-F238E27FC236}">
                  <a16:creationId xmlns:a16="http://schemas.microsoft.com/office/drawing/2014/main" id="{185170AB-5E8E-614A-A8B6-18920BB96CA9}"/>
                </a:ext>
              </a:extLst>
            </p:cNvPr>
            <p:cNvSpPr/>
            <p:nvPr/>
          </p:nvSpPr>
          <p:spPr>
            <a:xfrm>
              <a:off x="5606359" y="2997184"/>
              <a:ext cx="3174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2133">
                  <a:latin typeface="Calibri" panose="020F0502020204030204" pitchFamily="34" charset="0"/>
                  <a:cs typeface="Calibri" panose="020F0502020204030204" pitchFamily="34" charset="0"/>
                </a:rPr>
                <a:t>6</a:t>
              </a:r>
              <a:endParaRPr sz="2133">
                <a:latin typeface="Calibri" panose="020F0502020204030204" pitchFamily="34" charset="0"/>
                <a:cs typeface="Calibri" panose="020F0502020204030204" pitchFamily="34" charset="0"/>
              </a:endParaRPr>
            </a:p>
          </p:txBody>
        </p:sp>
        <p:sp>
          <p:nvSpPr>
            <p:cNvPr id="12" name="Google Shape;757;p43">
              <a:extLst>
                <a:ext uri="{FF2B5EF4-FFF2-40B4-BE49-F238E27FC236}">
                  <a16:creationId xmlns:a16="http://schemas.microsoft.com/office/drawing/2014/main" id="{6A262EE0-FF94-4341-B661-B591CF390920}"/>
                </a:ext>
              </a:extLst>
            </p:cNvPr>
            <p:cNvSpPr/>
            <p:nvPr/>
          </p:nvSpPr>
          <p:spPr>
            <a:xfrm>
              <a:off x="6056687" y="3444000"/>
              <a:ext cx="3174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2133" b="1">
                  <a:latin typeface="Calibri" panose="020F0502020204030204" pitchFamily="34" charset="0"/>
                  <a:cs typeface="Calibri" panose="020F0502020204030204" pitchFamily="34" charset="0"/>
                </a:rPr>
                <a:t>7</a:t>
              </a:r>
              <a:endParaRPr sz="2133" b="1">
                <a:latin typeface="Calibri" panose="020F0502020204030204" pitchFamily="34" charset="0"/>
                <a:cs typeface="Calibri" panose="020F0502020204030204" pitchFamily="34" charset="0"/>
              </a:endParaRPr>
            </a:p>
          </p:txBody>
        </p:sp>
        <p:sp>
          <p:nvSpPr>
            <p:cNvPr id="13" name="Google Shape;758;p43">
              <a:extLst>
                <a:ext uri="{FF2B5EF4-FFF2-40B4-BE49-F238E27FC236}">
                  <a16:creationId xmlns:a16="http://schemas.microsoft.com/office/drawing/2014/main" id="{E19F4C11-6341-794E-941E-96F33AC37A3C}"/>
                </a:ext>
              </a:extLst>
            </p:cNvPr>
            <p:cNvSpPr/>
            <p:nvPr/>
          </p:nvSpPr>
          <p:spPr>
            <a:xfrm>
              <a:off x="5048519" y="4093492"/>
              <a:ext cx="3174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2133" dirty="0">
                  <a:latin typeface="Calibri" panose="020F0502020204030204" pitchFamily="34" charset="0"/>
                  <a:cs typeface="Calibri" panose="020F0502020204030204" pitchFamily="34" charset="0"/>
                </a:rPr>
                <a:t>8</a:t>
              </a:r>
              <a:endParaRPr sz="2133" dirty="0">
                <a:latin typeface="Calibri" panose="020F0502020204030204" pitchFamily="34" charset="0"/>
                <a:cs typeface="Calibri" panose="020F0502020204030204" pitchFamily="34" charset="0"/>
              </a:endParaRPr>
            </a:p>
          </p:txBody>
        </p:sp>
        <p:cxnSp>
          <p:nvCxnSpPr>
            <p:cNvPr id="14" name="Google Shape;759;p43">
              <a:extLst>
                <a:ext uri="{FF2B5EF4-FFF2-40B4-BE49-F238E27FC236}">
                  <a16:creationId xmlns:a16="http://schemas.microsoft.com/office/drawing/2014/main" id="{B7BBB394-ECE5-9F4B-B63C-C41008E8D16F}"/>
                </a:ext>
              </a:extLst>
            </p:cNvPr>
            <p:cNvCxnSpPr>
              <a:stCxn id="6" idx="2"/>
              <a:endCxn id="7" idx="0"/>
            </p:cNvCxnSpPr>
            <p:nvPr/>
          </p:nvCxnSpPr>
          <p:spPr>
            <a:xfrm>
              <a:off x="4578616" y="3282759"/>
              <a:ext cx="113459" cy="366079"/>
            </a:xfrm>
            <a:prstGeom prst="straightConnector1">
              <a:avLst/>
            </a:prstGeom>
            <a:noFill/>
            <a:ln w="19050" cap="flat" cmpd="sng">
              <a:solidFill>
                <a:schemeClr val="dk2"/>
              </a:solidFill>
              <a:prstDash val="solid"/>
              <a:round/>
              <a:headEnd type="none" w="med" len="med"/>
              <a:tailEnd type="none" w="med" len="med"/>
            </a:ln>
          </p:spPr>
        </p:cxnSp>
        <p:cxnSp>
          <p:nvCxnSpPr>
            <p:cNvPr id="15" name="Google Shape;760;p43">
              <a:extLst>
                <a:ext uri="{FF2B5EF4-FFF2-40B4-BE49-F238E27FC236}">
                  <a16:creationId xmlns:a16="http://schemas.microsoft.com/office/drawing/2014/main" id="{93EE2E86-A834-2D47-AE13-7F48C82CDD19}"/>
                </a:ext>
              </a:extLst>
            </p:cNvPr>
            <p:cNvCxnSpPr>
              <a:stCxn id="6" idx="3"/>
              <a:endCxn id="9" idx="1"/>
            </p:cNvCxnSpPr>
            <p:nvPr/>
          </p:nvCxnSpPr>
          <p:spPr>
            <a:xfrm>
              <a:off x="4737316" y="3156309"/>
              <a:ext cx="311484" cy="252900"/>
            </a:xfrm>
            <a:prstGeom prst="straightConnector1">
              <a:avLst/>
            </a:prstGeom>
            <a:noFill/>
            <a:ln w="19050" cap="flat" cmpd="sng">
              <a:solidFill>
                <a:schemeClr val="dk2"/>
              </a:solidFill>
              <a:prstDash val="solid"/>
              <a:round/>
              <a:headEnd type="none" w="med" len="med"/>
              <a:tailEnd type="none" w="med" len="med"/>
            </a:ln>
          </p:spPr>
        </p:cxnSp>
        <p:cxnSp>
          <p:nvCxnSpPr>
            <p:cNvPr id="16" name="Google Shape;761;p43">
              <a:extLst>
                <a:ext uri="{FF2B5EF4-FFF2-40B4-BE49-F238E27FC236}">
                  <a16:creationId xmlns:a16="http://schemas.microsoft.com/office/drawing/2014/main" id="{A5D42D37-057F-D641-9A56-0FE9808A7CCB}"/>
                </a:ext>
              </a:extLst>
            </p:cNvPr>
            <p:cNvCxnSpPr>
              <a:stCxn id="8" idx="2"/>
              <a:endCxn id="9" idx="0"/>
            </p:cNvCxnSpPr>
            <p:nvPr/>
          </p:nvCxnSpPr>
          <p:spPr>
            <a:xfrm flipH="1">
              <a:off x="5207600" y="2964484"/>
              <a:ext cx="24900" cy="318300"/>
            </a:xfrm>
            <a:prstGeom prst="straightConnector1">
              <a:avLst/>
            </a:prstGeom>
            <a:noFill/>
            <a:ln w="19050" cap="flat" cmpd="sng">
              <a:solidFill>
                <a:schemeClr val="dk2"/>
              </a:solidFill>
              <a:prstDash val="solid"/>
              <a:round/>
              <a:headEnd type="none" w="med" len="med"/>
              <a:tailEnd type="none" w="med" len="med"/>
            </a:ln>
          </p:spPr>
        </p:cxnSp>
        <p:cxnSp>
          <p:nvCxnSpPr>
            <p:cNvPr id="17" name="Google Shape;762;p43">
              <a:extLst>
                <a:ext uri="{FF2B5EF4-FFF2-40B4-BE49-F238E27FC236}">
                  <a16:creationId xmlns:a16="http://schemas.microsoft.com/office/drawing/2014/main" id="{E5D3590B-D14A-6D4F-8A9D-5149932B8B01}"/>
                </a:ext>
              </a:extLst>
            </p:cNvPr>
            <p:cNvCxnSpPr>
              <a:stCxn id="11" idx="2"/>
              <a:endCxn id="12" idx="0"/>
            </p:cNvCxnSpPr>
            <p:nvPr/>
          </p:nvCxnSpPr>
          <p:spPr>
            <a:xfrm>
              <a:off x="5765059" y="3250084"/>
              <a:ext cx="450328" cy="193916"/>
            </a:xfrm>
            <a:prstGeom prst="straightConnector1">
              <a:avLst/>
            </a:prstGeom>
            <a:noFill/>
            <a:ln w="19050" cap="flat" cmpd="sng">
              <a:solidFill>
                <a:schemeClr val="dk2"/>
              </a:solidFill>
              <a:prstDash val="solid"/>
              <a:round/>
              <a:headEnd type="none" w="med" len="med"/>
              <a:tailEnd type="none" w="med" len="med"/>
            </a:ln>
          </p:spPr>
        </p:cxnSp>
        <p:cxnSp>
          <p:nvCxnSpPr>
            <p:cNvPr id="18" name="Google Shape;763;p43">
              <a:extLst>
                <a:ext uri="{FF2B5EF4-FFF2-40B4-BE49-F238E27FC236}">
                  <a16:creationId xmlns:a16="http://schemas.microsoft.com/office/drawing/2014/main" id="{AEB7C31F-50E4-C144-B246-CA8B311D144B}"/>
                </a:ext>
              </a:extLst>
            </p:cNvPr>
            <p:cNvCxnSpPr>
              <a:stCxn id="11" idx="2"/>
              <a:endCxn id="10" idx="3"/>
            </p:cNvCxnSpPr>
            <p:nvPr/>
          </p:nvCxnSpPr>
          <p:spPr>
            <a:xfrm flipH="1">
              <a:off x="5706911" y="3250084"/>
              <a:ext cx="58148" cy="637714"/>
            </a:xfrm>
            <a:prstGeom prst="straightConnector1">
              <a:avLst/>
            </a:prstGeom>
            <a:noFill/>
            <a:ln w="19050" cap="flat" cmpd="sng">
              <a:solidFill>
                <a:schemeClr val="dk2"/>
              </a:solidFill>
              <a:prstDash val="solid"/>
              <a:round/>
              <a:headEnd type="none" w="med" len="med"/>
              <a:tailEnd type="none" w="med" len="med"/>
            </a:ln>
          </p:spPr>
        </p:cxnSp>
        <p:cxnSp>
          <p:nvCxnSpPr>
            <p:cNvPr id="19" name="Google Shape;764;p43">
              <a:extLst>
                <a:ext uri="{FF2B5EF4-FFF2-40B4-BE49-F238E27FC236}">
                  <a16:creationId xmlns:a16="http://schemas.microsoft.com/office/drawing/2014/main" id="{52E9ADBD-FB03-624D-AD54-684D396776E1}"/>
                </a:ext>
              </a:extLst>
            </p:cNvPr>
            <p:cNvCxnSpPr>
              <a:stCxn id="9" idx="2"/>
              <a:endCxn id="10" idx="0"/>
            </p:cNvCxnSpPr>
            <p:nvPr/>
          </p:nvCxnSpPr>
          <p:spPr>
            <a:xfrm>
              <a:off x="5207500" y="3535659"/>
              <a:ext cx="340711" cy="225689"/>
            </a:xfrm>
            <a:prstGeom prst="straightConnector1">
              <a:avLst/>
            </a:prstGeom>
            <a:noFill/>
            <a:ln w="19050" cap="flat" cmpd="sng">
              <a:solidFill>
                <a:schemeClr val="dk2"/>
              </a:solidFill>
              <a:prstDash val="solid"/>
              <a:round/>
              <a:headEnd type="none" w="med" len="med"/>
              <a:tailEnd type="none" w="med" len="med"/>
            </a:ln>
          </p:spPr>
        </p:cxnSp>
        <p:cxnSp>
          <p:nvCxnSpPr>
            <p:cNvPr id="20" name="Google Shape;765;p43">
              <a:extLst>
                <a:ext uri="{FF2B5EF4-FFF2-40B4-BE49-F238E27FC236}">
                  <a16:creationId xmlns:a16="http://schemas.microsoft.com/office/drawing/2014/main" id="{1A2786BD-DBF7-DB49-831E-13D7AAFAA4CF}"/>
                </a:ext>
              </a:extLst>
            </p:cNvPr>
            <p:cNvCxnSpPr>
              <a:stCxn id="7" idx="3"/>
              <a:endCxn id="10" idx="1"/>
            </p:cNvCxnSpPr>
            <p:nvPr/>
          </p:nvCxnSpPr>
          <p:spPr>
            <a:xfrm>
              <a:off x="4850775" y="3775288"/>
              <a:ext cx="538736" cy="112510"/>
            </a:xfrm>
            <a:prstGeom prst="straightConnector1">
              <a:avLst/>
            </a:prstGeom>
            <a:noFill/>
            <a:ln w="19050" cap="flat" cmpd="sng">
              <a:solidFill>
                <a:schemeClr val="dk2"/>
              </a:solidFill>
              <a:prstDash val="solid"/>
              <a:round/>
              <a:headEnd type="none" w="med" len="med"/>
              <a:tailEnd type="none" w="med" len="med"/>
            </a:ln>
          </p:spPr>
        </p:cxnSp>
        <p:cxnSp>
          <p:nvCxnSpPr>
            <p:cNvPr id="21" name="Google Shape;766;p43">
              <a:extLst>
                <a:ext uri="{FF2B5EF4-FFF2-40B4-BE49-F238E27FC236}">
                  <a16:creationId xmlns:a16="http://schemas.microsoft.com/office/drawing/2014/main" id="{3616C01F-D0A2-1A4E-AAF8-35004605FB91}"/>
                </a:ext>
              </a:extLst>
            </p:cNvPr>
            <p:cNvCxnSpPr>
              <a:stCxn id="10" idx="2"/>
              <a:endCxn id="13" idx="0"/>
            </p:cNvCxnSpPr>
            <p:nvPr/>
          </p:nvCxnSpPr>
          <p:spPr>
            <a:xfrm flipH="1">
              <a:off x="5207219" y="4014248"/>
              <a:ext cx="340992" cy="79244"/>
            </a:xfrm>
            <a:prstGeom prst="straightConnector1">
              <a:avLst/>
            </a:prstGeom>
            <a:noFill/>
            <a:ln w="19050" cap="flat" cmpd="sng">
              <a:solidFill>
                <a:schemeClr val="dk2"/>
              </a:solidFill>
              <a:prstDash val="solid"/>
              <a:round/>
              <a:headEnd type="none" w="med" len="med"/>
              <a:tailEnd type="none" w="med" len="med"/>
            </a:ln>
          </p:spPr>
        </p:cxnSp>
        <p:sp>
          <p:nvSpPr>
            <p:cNvPr id="22" name="Google Shape;767;p43">
              <a:extLst>
                <a:ext uri="{FF2B5EF4-FFF2-40B4-BE49-F238E27FC236}">
                  <a16:creationId xmlns:a16="http://schemas.microsoft.com/office/drawing/2014/main" id="{45994AD1-D941-C746-A975-4646283C9BC3}"/>
                </a:ext>
              </a:extLst>
            </p:cNvPr>
            <p:cNvSpPr/>
            <p:nvPr/>
          </p:nvSpPr>
          <p:spPr>
            <a:xfrm>
              <a:off x="3822136" y="3282759"/>
              <a:ext cx="3174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2133" b="1" dirty="0">
                  <a:latin typeface="Calibri" panose="020F0502020204030204" pitchFamily="34" charset="0"/>
                  <a:cs typeface="Calibri" panose="020F0502020204030204" pitchFamily="34" charset="0"/>
                </a:rPr>
                <a:t>0</a:t>
              </a:r>
              <a:endParaRPr sz="2133" b="1" dirty="0">
                <a:latin typeface="Calibri" panose="020F0502020204030204" pitchFamily="34" charset="0"/>
                <a:cs typeface="Calibri" panose="020F0502020204030204" pitchFamily="34" charset="0"/>
              </a:endParaRPr>
            </a:p>
          </p:txBody>
        </p:sp>
        <p:cxnSp>
          <p:nvCxnSpPr>
            <p:cNvPr id="23" name="Google Shape;768;p43">
              <a:extLst>
                <a:ext uri="{FF2B5EF4-FFF2-40B4-BE49-F238E27FC236}">
                  <a16:creationId xmlns:a16="http://schemas.microsoft.com/office/drawing/2014/main" id="{B07660B4-5DB9-4344-8626-145F2707CD38}"/>
                </a:ext>
              </a:extLst>
            </p:cNvPr>
            <p:cNvCxnSpPr>
              <a:stCxn id="22" idx="3"/>
              <a:endCxn id="6" idx="1"/>
            </p:cNvCxnSpPr>
            <p:nvPr/>
          </p:nvCxnSpPr>
          <p:spPr>
            <a:xfrm flipV="1">
              <a:off x="4139536" y="3156309"/>
              <a:ext cx="280380" cy="252900"/>
            </a:xfrm>
            <a:prstGeom prst="straightConnector1">
              <a:avLst/>
            </a:prstGeom>
            <a:noFill/>
            <a:ln w="19050" cap="flat" cmpd="sng">
              <a:solidFill>
                <a:schemeClr val="dk2"/>
              </a:solidFill>
              <a:prstDash val="solid"/>
              <a:round/>
              <a:headEnd type="none" w="med" len="med"/>
              <a:tailEnd type="none" w="med" len="med"/>
            </a:ln>
          </p:spPr>
        </p:cxnSp>
        <p:sp>
          <p:nvSpPr>
            <p:cNvPr id="24" name="Google Shape;769;p43">
              <a:extLst>
                <a:ext uri="{FF2B5EF4-FFF2-40B4-BE49-F238E27FC236}">
                  <a16:creationId xmlns:a16="http://schemas.microsoft.com/office/drawing/2014/main" id="{966A1399-CAFC-2C45-8507-5A42F5BC0AC7}"/>
                </a:ext>
              </a:extLst>
            </p:cNvPr>
            <p:cNvSpPr txBox="1"/>
            <p:nvPr/>
          </p:nvSpPr>
          <p:spPr>
            <a:xfrm>
              <a:off x="3561846" y="3177459"/>
              <a:ext cx="317400" cy="3582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2133" b="1" dirty="0">
                  <a:latin typeface="Calibri" panose="020F0502020204030204" pitchFamily="34" charset="0"/>
                  <a:cs typeface="Calibri" panose="020F0502020204030204" pitchFamily="34" charset="0"/>
                </a:rPr>
                <a:t>s</a:t>
              </a:r>
              <a:endParaRPr sz="2133" b="1" dirty="0">
                <a:latin typeface="Calibri" panose="020F0502020204030204" pitchFamily="34" charset="0"/>
                <a:cs typeface="Calibri" panose="020F0502020204030204" pitchFamily="34" charset="0"/>
              </a:endParaRPr>
            </a:p>
          </p:txBody>
        </p:sp>
        <p:sp>
          <p:nvSpPr>
            <p:cNvPr id="25" name="Google Shape;770;p43">
              <a:extLst>
                <a:ext uri="{FF2B5EF4-FFF2-40B4-BE49-F238E27FC236}">
                  <a16:creationId xmlns:a16="http://schemas.microsoft.com/office/drawing/2014/main" id="{4E7CBCE8-B7DA-F347-AC68-05659339D712}"/>
                </a:ext>
              </a:extLst>
            </p:cNvPr>
            <p:cNvSpPr txBox="1"/>
            <p:nvPr/>
          </p:nvSpPr>
          <p:spPr>
            <a:xfrm>
              <a:off x="6354393" y="3387202"/>
              <a:ext cx="411900" cy="4041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2133" b="1" dirty="0">
                  <a:latin typeface="Calibri" panose="020F0502020204030204" pitchFamily="34" charset="0"/>
                  <a:cs typeface="Calibri" panose="020F0502020204030204" pitchFamily="34" charset="0"/>
                </a:rPr>
                <a:t>t</a:t>
              </a:r>
              <a:endParaRPr sz="2133" b="1" dirty="0">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42268842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069FA-2C73-F54C-BC60-F3C832E1043B}"/>
              </a:ext>
            </a:extLst>
          </p:cNvPr>
          <p:cNvSpPr>
            <a:spLocks noGrp="1"/>
          </p:cNvSpPr>
          <p:nvPr>
            <p:ph type="title"/>
          </p:nvPr>
        </p:nvSpPr>
        <p:spPr/>
        <p:txBody>
          <a:bodyPr/>
          <a:lstStyle/>
          <a:p>
            <a:r>
              <a:rPr lang="en-US" dirty="0"/>
              <a:t>Modifying BFS and DFS</a:t>
            </a:r>
          </a:p>
        </p:txBody>
      </p:sp>
      <p:sp>
        <p:nvSpPr>
          <p:cNvPr id="3" name="Content Placeholder 2">
            <a:extLst>
              <a:ext uri="{FF2B5EF4-FFF2-40B4-BE49-F238E27FC236}">
                <a16:creationId xmlns:a16="http://schemas.microsoft.com/office/drawing/2014/main" id="{74480573-2C38-9A42-A905-B9C48EE935B0}"/>
              </a:ext>
            </a:extLst>
          </p:cNvPr>
          <p:cNvSpPr>
            <a:spLocks noGrp="1"/>
          </p:cNvSpPr>
          <p:nvPr>
            <p:ph idx="1"/>
          </p:nvPr>
        </p:nvSpPr>
        <p:spPr/>
        <p:txBody>
          <a:bodyPr>
            <a:normAutofit lnSpcReduction="10000"/>
          </a:bodyPr>
          <a:lstStyle/>
          <a:p>
            <a:pPr marL="0" indent="0">
              <a:buNone/>
            </a:pPr>
            <a:r>
              <a:rPr lang="en-US" dirty="0"/>
              <a:t>BFS and DFS are like the for loops over arrays for graphs.  They’re super fundamental to so many ideas, but when they’re by themselves they don’t do anything. Consider the following code:</a:t>
            </a:r>
          </a:p>
          <a:p>
            <a:pPr marL="0" indent="0">
              <a:buNone/>
            </a:pPr>
            <a:r>
              <a:rPr lang="en-US" sz="1400" dirty="0">
                <a:latin typeface="Courier New" panose="02070309020205020404" pitchFamily="49" charset="0"/>
                <a:cs typeface="Courier New" panose="02070309020205020404" pitchFamily="49" charset="0"/>
              </a:rPr>
              <a:t>for (</a:t>
            </a:r>
            <a:r>
              <a:rPr lang="en-US" sz="1400" dirty="0" err="1">
                <a:latin typeface="Courier New" panose="02070309020205020404" pitchFamily="49" charset="0"/>
                <a:cs typeface="Courier New" panose="02070309020205020404" pitchFamily="49" charset="0"/>
              </a:rPr>
              <a:t>int</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i</a:t>
            </a:r>
            <a:r>
              <a:rPr lang="en-US" sz="1400" dirty="0">
                <a:latin typeface="Courier New" panose="02070309020205020404" pitchFamily="49" charset="0"/>
                <a:cs typeface="Courier New" panose="02070309020205020404" pitchFamily="49" charset="0"/>
              </a:rPr>
              <a:t> = 0; </a:t>
            </a:r>
            <a:r>
              <a:rPr lang="en-US" sz="1400" dirty="0" err="1">
                <a:latin typeface="Courier New" panose="02070309020205020404" pitchFamily="49" charset="0"/>
                <a:cs typeface="Courier New" panose="02070309020205020404" pitchFamily="49" charset="0"/>
              </a:rPr>
              <a:t>i</a:t>
            </a:r>
            <a:r>
              <a:rPr lang="en-US" sz="1400" dirty="0">
                <a:latin typeface="Courier New" panose="02070309020205020404" pitchFamily="49" charset="0"/>
                <a:cs typeface="Courier New" panose="02070309020205020404" pitchFamily="49" charset="0"/>
              </a:rPr>
              <a:t> &lt; n; </a:t>
            </a:r>
            <a:r>
              <a:rPr lang="en-US" sz="1400" dirty="0" err="1">
                <a:latin typeface="Courier New" panose="02070309020205020404" pitchFamily="49" charset="0"/>
                <a:cs typeface="Courier New" panose="02070309020205020404" pitchFamily="49" charset="0"/>
              </a:rPr>
              <a:t>i</a:t>
            </a:r>
            <a:r>
              <a:rPr lang="en-US" sz="1400" dirty="0">
                <a:latin typeface="Courier New" panose="02070309020205020404" pitchFamily="49" charset="0"/>
                <a:cs typeface="Courier New" panose="02070309020205020404" pitchFamily="49" charset="0"/>
              </a:rPr>
              <a:t>++) { </a:t>
            </a:r>
          </a:p>
          <a:p>
            <a:pPr marL="0" indent="0">
              <a:buNone/>
            </a:pP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int</a:t>
            </a:r>
            <a:r>
              <a:rPr lang="en-US" sz="1400" dirty="0">
                <a:latin typeface="Courier New" panose="02070309020205020404" pitchFamily="49" charset="0"/>
                <a:cs typeface="Courier New" panose="02070309020205020404" pitchFamily="49" charset="0"/>
              </a:rPr>
              <a:t> x = </a:t>
            </a:r>
            <a:r>
              <a:rPr lang="en-US" sz="1400" dirty="0" err="1">
                <a:latin typeface="Courier New" panose="02070309020205020404" pitchFamily="49" charset="0"/>
                <a:cs typeface="Courier New" panose="02070309020205020404" pitchFamily="49" charset="0"/>
              </a:rPr>
              <a:t>arr</a:t>
            </a:r>
            <a:r>
              <a:rPr lang="en-US" sz="1400" dirty="0">
                <a:latin typeface="Courier New" panose="02070309020205020404" pitchFamily="49" charset="0"/>
                <a:cs typeface="Courier New" panose="02070309020205020404" pitchFamily="49" charset="0"/>
              </a:rPr>
              <a:t>[</a:t>
            </a:r>
            <a:r>
              <a:rPr lang="en-US" sz="1400" dirty="0" err="1">
                <a:latin typeface="Courier New" panose="02070309020205020404" pitchFamily="49" charset="0"/>
                <a:cs typeface="Courier New" panose="02070309020205020404" pitchFamily="49" charset="0"/>
              </a:rPr>
              <a:t>i</a:t>
            </a:r>
            <a:r>
              <a:rPr lang="en-US" sz="1400" dirty="0">
                <a:latin typeface="Courier New" panose="02070309020205020404" pitchFamily="49" charset="0"/>
                <a:cs typeface="Courier New" panose="02070309020205020404" pitchFamily="49" charset="0"/>
              </a:rPr>
              <a:t>]; </a:t>
            </a:r>
          </a:p>
          <a:p>
            <a:pPr marL="0" indent="0">
              <a:buNone/>
            </a:pPr>
            <a:r>
              <a:rPr lang="en-US" sz="1400" dirty="0">
                <a:latin typeface="Courier New" panose="02070309020205020404" pitchFamily="49" charset="0"/>
                <a:cs typeface="Courier New" panose="02070309020205020404" pitchFamily="49" charset="0"/>
              </a:rPr>
              <a:t>}</a:t>
            </a:r>
          </a:p>
          <a:p>
            <a:pPr marL="0" indent="0">
              <a:buNone/>
            </a:pPr>
            <a:endParaRPr lang="en-US" sz="1400" dirty="0">
              <a:latin typeface="Courier New" panose="02070309020205020404" pitchFamily="49" charset="0"/>
              <a:cs typeface="Courier New" panose="02070309020205020404" pitchFamily="49" charset="0"/>
            </a:endParaRPr>
          </a:p>
          <a:p>
            <a:pPr marL="0" indent="0">
              <a:buNone/>
            </a:pPr>
            <a:endParaRPr lang="en-US" dirty="0">
              <a:latin typeface="+mn-lt"/>
              <a:ea typeface="Segoe UI Emoji" panose="020B0502040204020203" pitchFamily="34" charset="0"/>
              <a:cs typeface="Courier New" panose="02070309020205020404" pitchFamily="49" charset="0"/>
            </a:endParaRPr>
          </a:p>
          <a:p>
            <a:pPr marL="0" indent="0">
              <a:buNone/>
            </a:pPr>
            <a:endParaRPr lang="en-US" dirty="0">
              <a:latin typeface="+mn-lt"/>
              <a:ea typeface="Segoe UI Emoji" panose="020B0502040204020203" pitchFamily="34" charset="0"/>
              <a:cs typeface="Courier New" panose="02070309020205020404" pitchFamily="49" charset="0"/>
            </a:endParaRPr>
          </a:p>
          <a:p>
            <a:pPr marL="0" indent="0">
              <a:buNone/>
            </a:pPr>
            <a:r>
              <a:rPr lang="en-US" dirty="0">
                <a:latin typeface="+mn-lt"/>
                <a:ea typeface="Segoe UI Emoji" panose="020B0502040204020203" pitchFamily="34" charset="0"/>
                <a:cs typeface="Courier New" panose="02070309020205020404" pitchFamily="49" charset="0"/>
              </a:rPr>
              <a:t>We</a:t>
            </a:r>
            <a:r>
              <a:rPr lang="en-US" dirty="0">
                <a:latin typeface="Segoe UI Emoji" panose="020B0502040204020203" pitchFamily="34" charset="0"/>
                <a:ea typeface="Segoe UI Emoji" panose="020B0502040204020203" pitchFamily="34" charset="0"/>
                <a:cs typeface="Courier New" panose="02070309020205020404" pitchFamily="49" charset="0"/>
              </a:rPr>
              <a:t> </a:t>
            </a:r>
            <a:r>
              <a:rPr lang="en-US" dirty="0">
                <a:latin typeface="+mn-lt"/>
                <a:ea typeface="Segoe UI Emoji" panose="020B0502040204020203" pitchFamily="34" charset="0"/>
                <a:cs typeface="Courier New" panose="02070309020205020404" pitchFamily="49" charset="0"/>
              </a:rPr>
              <a:t>actually need to do something with the data for it to be useful!</a:t>
            </a:r>
          </a:p>
          <a:p>
            <a:pPr marL="0" indent="0">
              <a:buNone/>
            </a:pPr>
            <a:r>
              <a:rPr lang="en-US" dirty="0">
                <a:latin typeface="+mn-lt"/>
                <a:ea typeface="Segoe UI Emoji" panose="020B0502040204020203" pitchFamily="34" charset="0"/>
                <a:cs typeface="Courier New" panose="02070309020205020404" pitchFamily="49" charset="0"/>
              </a:rPr>
              <a:t>A lot of times to solve basic graph problems (which show up in technical interviews at this level), and often the answer is that you just need to describe / implement BFS/DFS with a small modification for your specific problem.  </a:t>
            </a:r>
          </a:p>
          <a:p>
            <a:pPr marL="0" indent="0">
              <a:buNone/>
            </a:pPr>
            <a:r>
              <a:rPr lang="en-US" dirty="0">
                <a:latin typeface="+mn-lt"/>
                <a:ea typeface="Segoe UI Emoji" panose="020B0502040204020203" pitchFamily="34" charset="0"/>
                <a:cs typeface="Courier New" panose="02070309020205020404" pitchFamily="49" charset="0"/>
              </a:rPr>
              <a:t>Now back to the s-t path problem…</a:t>
            </a:r>
          </a:p>
          <a:p>
            <a:pPr marL="0" indent="0">
              <a:buNone/>
            </a:pPr>
            <a:endParaRPr lang="en-US" dirty="0">
              <a:latin typeface="+mn-lt"/>
              <a:ea typeface="Segoe UI Emoji" panose="020B0502040204020203" pitchFamily="34" charset="0"/>
              <a:cs typeface="Courier New" panose="02070309020205020404" pitchFamily="49" charset="0"/>
            </a:endParaRPr>
          </a:p>
        </p:txBody>
      </p:sp>
      <p:sp>
        <p:nvSpPr>
          <p:cNvPr id="4" name="Content Placeholder 2">
            <a:extLst>
              <a:ext uri="{FF2B5EF4-FFF2-40B4-BE49-F238E27FC236}">
                <a16:creationId xmlns:a16="http://schemas.microsoft.com/office/drawing/2014/main" id="{EAFA459A-332C-6548-8D66-524580C90635}"/>
              </a:ext>
            </a:extLst>
          </p:cNvPr>
          <p:cNvSpPr txBox="1">
            <a:spLocks/>
          </p:cNvSpPr>
          <p:nvPr/>
        </p:nvSpPr>
        <p:spPr>
          <a:xfrm>
            <a:off x="5079405" y="2149296"/>
            <a:ext cx="6537355" cy="2177776"/>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Segoe UI Semilight" panose="020B0402040204020203" pitchFamily="34" charset="0"/>
                <a:ea typeface="+mn-ea"/>
                <a:cs typeface="Segoe UI Semilight" panose="020B0402040204020203" pitchFamily="34" charset="0"/>
              </a:defRPr>
            </a:lvl1pPr>
            <a:lvl2pPr marL="26517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a:lnSpc>
                <a:spcPct val="120000"/>
              </a:lnSpc>
              <a:spcBef>
                <a:spcPts val="0"/>
              </a:spcBef>
              <a:spcAft>
                <a:spcPts val="0"/>
              </a:spcAft>
            </a:pPr>
            <a:r>
              <a:rPr lang="en-US" sz="1200" dirty="0">
                <a:latin typeface="Courier New" panose="02070309020205020404" pitchFamily="49" charset="0"/>
                <a:cs typeface="Courier New" panose="02070309020205020404" pitchFamily="49" charset="0"/>
              </a:rPr>
              <a:t>        while (!</a:t>
            </a:r>
            <a:r>
              <a:rPr lang="en-US" sz="1200" dirty="0" err="1">
                <a:latin typeface="Courier New" panose="02070309020205020404" pitchFamily="49" charset="0"/>
                <a:cs typeface="Courier New" panose="02070309020205020404" pitchFamily="49" charset="0"/>
              </a:rPr>
              <a:t>perimeter.isEmpty</a:t>
            </a:r>
            <a:r>
              <a:rPr lang="en-US" sz="1200" dirty="0">
                <a:latin typeface="Courier New" panose="02070309020205020404" pitchFamily="49" charset="0"/>
                <a:cs typeface="Courier New" panose="02070309020205020404" pitchFamily="49" charset="0"/>
              </a:rPr>
              <a:t>()) {</a:t>
            </a:r>
          </a:p>
          <a:p>
            <a:pPr>
              <a:lnSpc>
                <a:spcPct val="120000"/>
              </a:lnSpc>
              <a:spcBef>
                <a:spcPts val="0"/>
              </a:spcBef>
              <a:spcAft>
                <a:spcPts val="0"/>
              </a:spcAft>
            </a:pPr>
            <a:r>
              <a:rPr lang="en-US" sz="1200" dirty="0">
                <a:latin typeface="Courier New" panose="02070309020205020404" pitchFamily="49" charset="0"/>
                <a:cs typeface="Courier New" panose="02070309020205020404" pitchFamily="49" charset="0"/>
              </a:rPr>
              <a:t>            Vertex from = </a:t>
            </a:r>
            <a:r>
              <a:rPr lang="en-US" sz="1200" dirty="0" err="1">
                <a:latin typeface="Courier New" panose="02070309020205020404" pitchFamily="49" charset="0"/>
                <a:cs typeface="Courier New" panose="02070309020205020404" pitchFamily="49" charset="0"/>
              </a:rPr>
              <a:t>perimeter.remove</a:t>
            </a:r>
            <a:r>
              <a:rPr lang="en-US" sz="1200" dirty="0">
                <a:latin typeface="Courier New" panose="02070309020205020404" pitchFamily="49" charset="0"/>
                <a:cs typeface="Courier New" panose="02070309020205020404" pitchFamily="49" charset="0"/>
              </a:rPr>
              <a:t>();</a:t>
            </a:r>
          </a:p>
          <a:p>
            <a:pPr>
              <a:lnSpc>
                <a:spcPct val="120000"/>
              </a:lnSpc>
              <a:spcBef>
                <a:spcPts val="0"/>
              </a:spcBef>
              <a:spcAft>
                <a:spcPts val="0"/>
              </a:spcAft>
            </a:pPr>
            <a:r>
              <a:rPr lang="en-US" sz="1200" dirty="0">
                <a:latin typeface="Courier New" panose="02070309020205020404" pitchFamily="49" charset="0"/>
                <a:cs typeface="Courier New" panose="02070309020205020404" pitchFamily="49" charset="0"/>
              </a:rPr>
              <a:t>            for (E edge : </a:t>
            </a:r>
            <a:r>
              <a:rPr lang="en-US" sz="1200" dirty="0" err="1">
                <a:latin typeface="Courier New" panose="02070309020205020404" pitchFamily="49" charset="0"/>
                <a:cs typeface="Courier New" panose="02070309020205020404" pitchFamily="49" charset="0"/>
              </a:rPr>
              <a:t>graph.outgoingEdgesFrom</a:t>
            </a:r>
            <a:r>
              <a:rPr lang="en-US" sz="1200" dirty="0">
                <a:latin typeface="Courier New" panose="02070309020205020404" pitchFamily="49" charset="0"/>
                <a:cs typeface="Courier New" panose="02070309020205020404" pitchFamily="49" charset="0"/>
              </a:rPr>
              <a:t>(from)) {</a:t>
            </a:r>
          </a:p>
          <a:p>
            <a:pPr>
              <a:lnSpc>
                <a:spcPct val="120000"/>
              </a:lnSpc>
              <a:spcBef>
                <a:spcPts val="0"/>
              </a:spcBef>
              <a:spcAft>
                <a:spcPts val="0"/>
              </a:spcAft>
            </a:pPr>
            <a:r>
              <a:rPr lang="en-US" sz="1200" dirty="0">
                <a:latin typeface="Courier New" panose="02070309020205020404" pitchFamily="49" charset="0"/>
                <a:cs typeface="Courier New" panose="02070309020205020404" pitchFamily="49" charset="0"/>
              </a:rPr>
              <a:t>                Vertex to = </a:t>
            </a:r>
            <a:r>
              <a:rPr lang="en-US" sz="1200" dirty="0" err="1">
                <a:latin typeface="Courier New" panose="02070309020205020404" pitchFamily="49" charset="0"/>
                <a:cs typeface="Courier New" panose="02070309020205020404" pitchFamily="49" charset="0"/>
              </a:rPr>
              <a:t>edge.to</a:t>
            </a:r>
            <a:r>
              <a:rPr lang="en-US" sz="1200" dirty="0">
                <a:latin typeface="Courier New" panose="02070309020205020404" pitchFamily="49" charset="0"/>
                <a:cs typeface="Courier New" panose="02070309020205020404" pitchFamily="49" charset="0"/>
              </a:rPr>
              <a:t>();</a:t>
            </a:r>
          </a:p>
          <a:p>
            <a:pPr>
              <a:lnSpc>
                <a:spcPct val="120000"/>
              </a:lnSpc>
              <a:spcBef>
                <a:spcPts val="0"/>
              </a:spcBef>
              <a:spcAft>
                <a:spcPts val="0"/>
              </a:spcAft>
            </a:pPr>
            <a:r>
              <a:rPr lang="en-US" sz="1200" dirty="0">
                <a:latin typeface="Courier New" panose="02070309020205020404" pitchFamily="49" charset="0"/>
                <a:cs typeface="Courier New" panose="02070309020205020404" pitchFamily="49" charset="0"/>
              </a:rPr>
              <a:t>                if (!</a:t>
            </a:r>
            <a:r>
              <a:rPr lang="en-US" sz="1200" dirty="0" err="1">
                <a:latin typeface="Courier New" panose="02070309020205020404" pitchFamily="49" charset="0"/>
                <a:cs typeface="Courier New" panose="02070309020205020404" pitchFamily="49" charset="0"/>
              </a:rPr>
              <a:t>discovered.contains</a:t>
            </a:r>
            <a:r>
              <a:rPr lang="en-US" sz="1200" dirty="0">
                <a:latin typeface="Courier New" panose="02070309020205020404" pitchFamily="49" charset="0"/>
                <a:cs typeface="Courier New" panose="02070309020205020404" pitchFamily="49" charset="0"/>
              </a:rPr>
              <a:t>(to)) {</a:t>
            </a:r>
          </a:p>
          <a:p>
            <a:pPr>
              <a:lnSpc>
                <a:spcPct val="120000"/>
              </a:lnSpc>
              <a:spcBef>
                <a:spcPts val="0"/>
              </a:spcBef>
              <a:spcAft>
                <a:spcPts val="0"/>
              </a:spcAft>
            </a:pP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perimeter.add</a:t>
            </a:r>
            <a:r>
              <a:rPr lang="en-US" sz="1200" dirty="0">
                <a:latin typeface="Courier New" panose="02070309020205020404" pitchFamily="49" charset="0"/>
                <a:cs typeface="Courier New" panose="02070309020205020404" pitchFamily="49" charset="0"/>
              </a:rPr>
              <a:t>(to, </a:t>
            </a:r>
            <a:r>
              <a:rPr lang="en-US" sz="1200" dirty="0" err="1">
                <a:latin typeface="Courier New" panose="02070309020205020404" pitchFamily="49" charset="0"/>
                <a:cs typeface="Courier New" panose="02070309020205020404" pitchFamily="49" charset="0"/>
              </a:rPr>
              <a:t>newDist</a:t>
            </a:r>
            <a:r>
              <a:rPr lang="en-US" sz="1200" dirty="0">
                <a:latin typeface="Courier New" panose="02070309020205020404" pitchFamily="49" charset="0"/>
                <a:cs typeface="Courier New" panose="02070309020205020404" pitchFamily="49" charset="0"/>
              </a:rPr>
              <a:t>);</a:t>
            </a:r>
          </a:p>
          <a:p>
            <a:pPr>
              <a:lnSpc>
                <a:spcPct val="120000"/>
              </a:lnSpc>
              <a:spcBef>
                <a:spcPts val="0"/>
              </a:spcBef>
              <a:spcAft>
                <a:spcPts val="0"/>
              </a:spcAft>
            </a:pP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discovered.add</a:t>
            </a:r>
            <a:r>
              <a:rPr lang="en-US" sz="1200" dirty="0">
                <a:latin typeface="Courier New" panose="02070309020205020404" pitchFamily="49" charset="0"/>
                <a:cs typeface="Courier New" panose="02070309020205020404" pitchFamily="49" charset="0"/>
              </a:rPr>
              <a:t>(to)</a:t>
            </a:r>
          </a:p>
          <a:p>
            <a:pPr>
              <a:lnSpc>
                <a:spcPct val="120000"/>
              </a:lnSpc>
              <a:spcBef>
                <a:spcPts val="0"/>
              </a:spcBef>
              <a:spcAft>
                <a:spcPts val="0"/>
              </a:spcAft>
            </a:pPr>
            <a:r>
              <a:rPr lang="en-US" sz="1200" dirty="0">
                <a:latin typeface="Courier New" panose="02070309020205020404" pitchFamily="49" charset="0"/>
                <a:cs typeface="Courier New" panose="02070309020205020404" pitchFamily="49" charset="0"/>
              </a:rPr>
              <a:t>                }</a:t>
            </a:r>
          </a:p>
          <a:p>
            <a:pPr>
              <a:lnSpc>
                <a:spcPct val="120000"/>
              </a:lnSpc>
              <a:spcBef>
                <a:spcPts val="0"/>
              </a:spcBef>
              <a:spcAft>
                <a:spcPts val="0"/>
              </a:spcAft>
            </a:pPr>
            <a:r>
              <a:rPr lang="en-US" sz="1200" dirty="0">
                <a:latin typeface="Courier New" panose="02070309020205020404" pitchFamily="49" charset="0"/>
                <a:cs typeface="Courier New" panose="02070309020205020404" pitchFamily="49" charset="0"/>
              </a:rPr>
              <a:t>            }</a:t>
            </a:r>
          </a:p>
          <a:p>
            <a:pPr>
              <a:lnSpc>
                <a:spcPct val="120000"/>
              </a:lnSpc>
              <a:spcBef>
                <a:spcPts val="0"/>
              </a:spcBef>
              <a:spcAft>
                <a:spcPts val="0"/>
              </a:spcAft>
            </a:pPr>
            <a:r>
              <a:rPr lang="en-US" sz="1200" dirty="0">
                <a:latin typeface="Courier New" panose="02070309020205020404" pitchFamily="49" charset="0"/>
                <a:cs typeface="Courier New" panose="02070309020205020404" pitchFamily="49" charset="0"/>
              </a:rPr>
              <a:t>        } </a:t>
            </a:r>
          </a:p>
        </p:txBody>
      </p:sp>
    </p:spTree>
    <p:extLst>
      <p:ext uri="{BB962C8B-B14F-4D97-AF65-F5344CB8AC3E}">
        <p14:creationId xmlns:p14="http://schemas.microsoft.com/office/powerpoint/2010/main" val="1331170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82857-9FE7-6C4B-80B6-8B1A29210F8C}"/>
              </a:ext>
            </a:extLst>
          </p:cNvPr>
          <p:cNvSpPr>
            <a:spLocks noGrp="1"/>
          </p:cNvSpPr>
          <p:nvPr>
            <p:ph type="title"/>
          </p:nvPr>
        </p:nvSpPr>
        <p:spPr/>
        <p:txBody>
          <a:bodyPr/>
          <a:lstStyle/>
          <a:p>
            <a:r>
              <a:rPr lang="en-US" dirty="0"/>
              <a:t>Modifying BFS for the s-t path problem</a:t>
            </a:r>
          </a:p>
        </p:txBody>
      </p:sp>
      <p:sp>
        <p:nvSpPr>
          <p:cNvPr id="4" name="Content Placeholder 2">
            <a:extLst>
              <a:ext uri="{FF2B5EF4-FFF2-40B4-BE49-F238E27FC236}">
                <a16:creationId xmlns:a16="http://schemas.microsoft.com/office/drawing/2014/main" id="{CCC66AD2-11C1-2D43-9926-E7D744C63A48}"/>
              </a:ext>
            </a:extLst>
          </p:cNvPr>
          <p:cNvSpPr>
            <a:spLocks noGrp="1"/>
          </p:cNvSpPr>
          <p:nvPr>
            <p:ph idx="1"/>
          </p:nvPr>
        </p:nvSpPr>
        <p:spPr>
          <a:xfrm>
            <a:off x="-1028700" y="1411738"/>
            <a:ext cx="7315200" cy="3188867"/>
          </a:xfrm>
        </p:spPr>
        <p:txBody>
          <a:bodyPr>
            <a:noAutofit/>
          </a:bodyPr>
          <a:lstStyle/>
          <a:p>
            <a:pPr>
              <a:lnSpc>
                <a:spcPct val="120000"/>
              </a:lnSpc>
              <a:spcBef>
                <a:spcPts val="0"/>
              </a:spcBef>
              <a:spcAft>
                <a:spcPts val="0"/>
              </a:spcAft>
            </a:pPr>
            <a:r>
              <a:rPr lang="en-US" sz="1600" dirty="0">
                <a:latin typeface="Courier New" panose="02070309020205020404" pitchFamily="49" charset="0"/>
                <a:cs typeface="Courier New" panose="02070309020205020404" pitchFamily="49" charset="0"/>
              </a:rPr>
              <a:t>        //. . . this is the main loop/code for BFS  </a:t>
            </a:r>
          </a:p>
          <a:p>
            <a:pPr>
              <a:lnSpc>
                <a:spcPct val="120000"/>
              </a:lnSpc>
              <a:spcBef>
                <a:spcPts val="0"/>
              </a:spcBef>
              <a:spcAft>
                <a:spcPts val="0"/>
              </a:spcAft>
            </a:pPr>
            <a:r>
              <a:rPr lang="en-US" sz="1600" dirty="0">
                <a:latin typeface="Courier New" panose="02070309020205020404" pitchFamily="49" charset="0"/>
                <a:cs typeface="Courier New" panose="02070309020205020404" pitchFamily="49" charset="0"/>
              </a:rPr>
              <a:t>        while (!</a:t>
            </a:r>
            <a:r>
              <a:rPr lang="en-US" sz="1600" dirty="0" err="1">
                <a:latin typeface="Courier New" panose="02070309020205020404" pitchFamily="49" charset="0"/>
                <a:cs typeface="Courier New" panose="02070309020205020404" pitchFamily="49" charset="0"/>
              </a:rPr>
              <a:t>perimeter.isEmpty</a:t>
            </a:r>
            <a:r>
              <a:rPr lang="en-US" sz="1600" dirty="0">
                <a:latin typeface="Courier New" panose="02070309020205020404" pitchFamily="49" charset="0"/>
                <a:cs typeface="Courier New" panose="02070309020205020404" pitchFamily="49" charset="0"/>
              </a:rPr>
              <a:t>()) {</a:t>
            </a:r>
          </a:p>
          <a:p>
            <a:pPr>
              <a:lnSpc>
                <a:spcPct val="120000"/>
              </a:lnSpc>
              <a:spcBef>
                <a:spcPts val="0"/>
              </a:spcBef>
              <a:spcAft>
                <a:spcPts val="0"/>
              </a:spcAft>
            </a:pPr>
            <a:r>
              <a:rPr lang="en-US" sz="1600" dirty="0">
                <a:latin typeface="Courier New" panose="02070309020205020404" pitchFamily="49" charset="0"/>
                <a:cs typeface="Courier New" panose="02070309020205020404" pitchFamily="49" charset="0"/>
              </a:rPr>
              <a:t>            Vertex from = </a:t>
            </a:r>
            <a:r>
              <a:rPr lang="en-US" sz="1600" dirty="0" err="1">
                <a:latin typeface="Courier New" panose="02070309020205020404" pitchFamily="49" charset="0"/>
                <a:cs typeface="Courier New" panose="02070309020205020404" pitchFamily="49" charset="0"/>
              </a:rPr>
              <a:t>perimeter.remove</a:t>
            </a:r>
            <a:r>
              <a:rPr lang="en-US" sz="1600" dirty="0">
                <a:latin typeface="Courier New" panose="02070309020205020404" pitchFamily="49" charset="0"/>
                <a:cs typeface="Courier New" panose="02070309020205020404" pitchFamily="49" charset="0"/>
              </a:rPr>
              <a:t>();</a:t>
            </a:r>
          </a:p>
          <a:p>
            <a:pPr>
              <a:lnSpc>
                <a:spcPct val="120000"/>
              </a:lnSpc>
              <a:spcBef>
                <a:spcPts val="0"/>
              </a:spcBef>
              <a:spcAft>
                <a:spcPts val="0"/>
              </a:spcAft>
            </a:pPr>
            <a:r>
              <a:rPr lang="en-US" sz="1600" dirty="0">
                <a:latin typeface="Courier New" panose="02070309020205020404" pitchFamily="49" charset="0"/>
                <a:cs typeface="Courier New" panose="02070309020205020404" pitchFamily="49" charset="0"/>
              </a:rPr>
              <a:t>            for (E edge : </a:t>
            </a:r>
            <a:r>
              <a:rPr lang="en-US" sz="1600" dirty="0" err="1">
                <a:latin typeface="Courier New" panose="02070309020205020404" pitchFamily="49" charset="0"/>
                <a:cs typeface="Courier New" panose="02070309020205020404" pitchFamily="49" charset="0"/>
              </a:rPr>
              <a:t>graph.outgoingEdgesFrom</a:t>
            </a:r>
            <a:r>
              <a:rPr lang="en-US" sz="1600" dirty="0">
                <a:latin typeface="Courier New" panose="02070309020205020404" pitchFamily="49" charset="0"/>
                <a:cs typeface="Courier New" panose="02070309020205020404" pitchFamily="49" charset="0"/>
              </a:rPr>
              <a:t>(from)) {</a:t>
            </a:r>
          </a:p>
          <a:p>
            <a:pPr>
              <a:lnSpc>
                <a:spcPct val="120000"/>
              </a:lnSpc>
              <a:spcBef>
                <a:spcPts val="0"/>
              </a:spcBef>
              <a:spcAft>
                <a:spcPts val="0"/>
              </a:spcAft>
            </a:pPr>
            <a:r>
              <a:rPr lang="en-US" sz="1600" dirty="0">
                <a:latin typeface="Courier New" panose="02070309020205020404" pitchFamily="49" charset="0"/>
                <a:cs typeface="Courier New" panose="02070309020205020404" pitchFamily="49" charset="0"/>
              </a:rPr>
              <a:t>                Vertex to = </a:t>
            </a:r>
            <a:r>
              <a:rPr lang="en-US" sz="1600" dirty="0" err="1">
                <a:latin typeface="Courier New" panose="02070309020205020404" pitchFamily="49" charset="0"/>
                <a:cs typeface="Courier New" panose="02070309020205020404" pitchFamily="49" charset="0"/>
              </a:rPr>
              <a:t>edge.to</a:t>
            </a:r>
            <a:r>
              <a:rPr lang="en-US" sz="1600" dirty="0">
                <a:latin typeface="Courier New" panose="02070309020205020404" pitchFamily="49" charset="0"/>
                <a:cs typeface="Courier New" panose="02070309020205020404" pitchFamily="49" charset="0"/>
              </a:rPr>
              <a:t>();</a:t>
            </a:r>
          </a:p>
          <a:p>
            <a:pPr>
              <a:lnSpc>
                <a:spcPct val="120000"/>
              </a:lnSpc>
              <a:spcBef>
                <a:spcPts val="0"/>
              </a:spcBef>
              <a:spcAft>
                <a:spcPts val="0"/>
              </a:spcAft>
            </a:pPr>
            <a:r>
              <a:rPr lang="en-US" sz="1600" dirty="0">
                <a:latin typeface="Courier New" panose="02070309020205020404" pitchFamily="49" charset="0"/>
                <a:cs typeface="Courier New" panose="02070309020205020404" pitchFamily="49" charset="0"/>
              </a:rPr>
              <a:t>                if (!</a:t>
            </a:r>
            <a:r>
              <a:rPr lang="en-US" sz="1600" dirty="0" err="1">
                <a:latin typeface="Courier New" panose="02070309020205020404" pitchFamily="49" charset="0"/>
                <a:cs typeface="Courier New" panose="02070309020205020404" pitchFamily="49" charset="0"/>
              </a:rPr>
              <a:t>discovered.contains</a:t>
            </a:r>
            <a:r>
              <a:rPr lang="en-US" sz="1600" dirty="0">
                <a:latin typeface="Courier New" panose="02070309020205020404" pitchFamily="49" charset="0"/>
                <a:cs typeface="Courier New" panose="02070309020205020404" pitchFamily="49" charset="0"/>
              </a:rPr>
              <a:t>(to)) {</a:t>
            </a:r>
          </a:p>
          <a:p>
            <a:pPr>
              <a:lnSpc>
                <a:spcPct val="120000"/>
              </a:lnSpc>
              <a:spcBef>
                <a:spcPts val="0"/>
              </a:spcBef>
              <a:spcAft>
                <a:spcPts val="0"/>
              </a:spcAft>
            </a:pP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perimeter.add</a:t>
            </a:r>
            <a:r>
              <a:rPr lang="en-US" sz="1600" dirty="0">
                <a:latin typeface="Courier New" panose="02070309020205020404" pitchFamily="49" charset="0"/>
                <a:cs typeface="Courier New" panose="02070309020205020404" pitchFamily="49" charset="0"/>
              </a:rPr>
              <a:t>(to);</a:t>
            </a:r>
          </a:p>
          <a:p>
            <a:pPr>
              <a:lnSpc>
                <a:spcPct val="120000"/>
              </a:lnSpc>
              <a:spcBef>
                <a:spcPts val="0"/>
              </a:spcBef>
              <a:spcAft>
                <a:spcPts val="0"/>
              </a:spcAft>
            </a:pP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discovered.add</a:t>
            </a:r>
            <a:r>
              <a:rPr lang="en-US" sz="1600" dirty="0">
                <a:latin typeface="Courier New" panose="02070309020205020404" pitchFamily="49" charset="0"/>
                <a:cs typeface="Courier New" panose="02070309020205020404" pitchFamily="49" charset="0"/>
              </a:rPr>
              <a:t>(to)</a:t>
            </a:r>
          </a:p>
          <a:p>
            <a:pPr>
              <a:lnSpc>
                <a:spcPct val="120000"/>
              </a:lnSpc>
              <a:spcBef>
                <a:spcPts val="0"/>
              </a:spcBef>
              <a:spcAft>
                <a:spcPts val="0"/>
              </a:spcAft>
            </a:pPr>
            <a:r>
              <a:rPr lang="en-US" sz="1600" dirty="0">
                <a:latin typeface="Courier New" panose="02070309020205020404" pitchFamily="49" charset="0"/>
                <a:cs typeface="Courier New" panose="02070309020205020404" pitchFamily="49" charset="0"/>
              </a:rPr>
              <a:t>                }</a:t>
            </a:r>
          </a:p>
          <a:p>
            <a:pPr>
              <a:lnSpc>
                <a:spcPct val="120000"/>
              </a:lnSpc>
              <a:spcBef>
                <a:spcPts val="0"/>
              </a:spcBef>
              <a:spcAft>
                <a:spcPts val="0"/>
              </a:spcAft>
            </a:pPr>
            <a:r>
              <a:rPr lang="en-US" sz="1600" dirty="0">
                <a:latin typeface="Courier New" panose="02070309020205020404" pitchFamily="49" charset="0"/>
                <a:cs typeface="Courier New" panose="02070309020205020404" pitchFamily="49" charset="0"/>
              </a:rPr>
              <a:t>            }</a:t>
            </a:r>
          </a:p>
          <a:p>
            <a:pPr>
              <a:lnSpc>
                <a:spcPct val="120000"/>
              </a:lnSpc>
              <a:spcBef>
                <a:spcPts val="0"/>
              </a:spcBef>
              <a:spcAft>
                <a:spcPts val="0"/>
              </a:spcAft>
            </a:pPr>
            <a:r>
              <a:rPr lang="en-US" sz="1600" dirty="0">
                <a:latin typeface="Courier New" panose="02070309020205020404" pitchFamily="49" charset="0"/>
                <a:cs typeface="Courier New" panose="02070309020205020404" pitchFamily="49" charset="0"/>
              </a:rPr>
              <a:t>        } </a:t>
            </a:r>
          </a:p>
        </p:txBody>
      </p:sp>
      <p:sp>
        <p:nvSpPr>
          <p:cNvPr id="5" name="Content Placeholder 2">
            <a:extLst>
              <a:ext uri="{FF2B5EF4-FFF2-40B4-BE49-F238E27FC236}">
                <a16:creationId xmlns:a16="http://schemas.microsoft.com/office/drawing/2014/main" id="{3230B29E-03D5-4746-B357-90D14D7A2F64}"/>
              </a:ext>
            </a:extLst>
          </p:cNvPr>
          <p:cNvSpPr txBox="1">
            <a:spLocks/>
          </p:cNvSpPr>
          <p:nvPr/>
        </p:nvSpPr>
        <p:spPr>
          <a:xfrm>
            <a:off x="6286500" y="1411737"/>
            <a:ext cx="6487900" cy="3188867"/>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Segoe UI Semilight" panose="020B0402040204020203" pitchFamily="34" charset="0"/>
                <a:ea typeface="+mn-ea"/>
                <a:cs typeface="Segoe UI Semilight" panose="020B0402040204020203" pitchFamily="34" charset="0"/>
              </a:defRPr>
            </a:lvl1pPr>
            <a:lvl2pPr marL="26517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a:lnSpc>
                <a:spcPct val="120000"/>
              </a:lnSpc>
              <a:spcBef>
                <a:spcPts val="0"/>
              </a:spcBef>
              <a:spcAft>
                <a:spcPts val="0"/>
              </a:spcAft>
            </a:pPr>
            <a:r>
              <a:rPr lang="en-US" sz="1600" dirty="0">
                <a:latin typeface="Courier New" panose="02070309020205020404" pitchFamily="49" charset="0"/>
                <a:cs typeface="Courier New" panose="02070309020205020404" pitchFamily="49" charset="0"/>
              </a:rPr>
              <a:t>// with modifications to return true if</a:t>
            </a:r>
          </a:p>
          <a:p>
            <a:pPr>
              <a:lnSpc>
                <a:spcPct val="120000"/>
              </a:lnSpc>
              <a:spcBef>
                <a:spcPts val="0"/>
              </a:spcBef>
              <a:spcAft>
                <a:spcPts val="0"/>
              </a:spcAft>
            </a:pPr>
            <a:r>
              <a:rPr lang="en-US" sz="1600" dirty="0">
                <a:latin typeface="Courier New" panose="02070309020205020404" pitchFamily="49" charset="0"/>
                <a:cs typeface="Courier New" panose="02070309020205020404" pitchFamily="49" charset="0"/>
              </a:rPr>
              <a:t>// there is a path where s can reach t</a:t>
            </a:r>
          </a:p>
          <a:p>
            <a:pPr>
              <a:lnSpc>
                <a:spcPct val="120000"/>
              </a:lnSpc>
              <a:spcBef>
                <a:spcPts val="0"/>
              </a:spcBef>
              <a:spcAft>
                <a:spcPts val="0"/>
              </a:spcAft>
            </a:pPr>
            <a:r>
              <a:rPr lang="en-US" sz="1600" dirty="0">
                <a:latin typeface="Courier New" panose="02070309020205020404" pitchFamily="49" charset="0"/>
                <a:cs typeface="Courier New" panose="02070309020205020404" pitchFamily="49" charset="0"/>
              </a:rPr>
              <a:t>while (!</a:t>
            </a:r>
            <a:r>
              <a:rPr lang="en-US" sz="1600" dirty="0" err="1">
                <a:latin typeface="Courier New" panose="02070309020205020404" pitchFamily="49" charset="0"/>
                <a:cs typeface="Courier New" panose="02070309020205020404" pitchFamily="49" charset="0"/>
              </a:rPr>
              <a:t>perimeter.isEmpty</a:t>
            </a:r>
            <a:r>
              <a:rPr lang="en-US" sz="1600" dirty="0">
                <a:latin typeface="Courier New" panose="02070309020205020404" pitchFamily="49" charset="0"/>
                <a:cs typeface="Courier New" panose="02070309020205020404" pitchFamily="49" charset="0"/>
              </a:rPr>
              <a:t>()) {</a:t>
            </a:r>
          </a:p>
          <a:p>
            <a:pPr>
              <a:lnSpc>
                <a:spcPct val="120000"/>
              </a:lnSpc>
              <a:spcBef>
                <a:spcPts val="0"/>
              </a:spcBef>
              <a:spcAft>
                <a:spcPts val="0"/>
              </a:spcAft>
            </a:pPr>
            <a:r>
              <a:rPr lang="en-US" sz="1600" dirty="0">
                <a:latin typeface="Courier New" panose="02070309020205020404" pitchFamily="49" charset="0"/>
                <a:cs typeface="Courier New" panose="02070309020205020404" pitchFamily="49" charset="0"/>
              </a:rPr>
              <a:t>    Vertex from = </a:t>
            </a:r>
            <a:r>
              <a:rPr lang="en-US" sz="1600" dirty="0" err="1">
                <a:latin typeface="Courier New" panose="02070309020205020404" pitchFamily="49" charset="0"/>
                <a:cs typeface="Courier New" panose="02070309020205020404" pitchFamily="49" charset="0"/>
              </a:rPr>
              <a:t>perimeter.remove</a:t>
            </a:r>
            <a:r>
              <a:rPr lang="en-US" sz="1600" dirty="0">
                <a:latin typeface="Courier New" panose="02070309020205020404" pitchFamily="49" charset="0"/>
                <a:cs typeface="Courier New" panose="02070309020205020404" pitchFamily="49" charset="0"/>
              </a:rPr>
              <a:t>();</a:t>
            </a:r>
          </a:p>
          <a:p>
            <a:pPr>
              <a:lnSpc>
                <a:spcPct val="120000"/>
              </a:lnSpc>
              <a:spcBef>
                <a:spcPts val="0"/>
              </a:spcBef>
              <a:spcAft>
                <a:spcPts val="0"/>
              </a:spcAft>
            </a:pPr>
            <a:r>
              <a:rPr lang="en-US" sz="1600" dirty="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if (from == t) { </a:t>
            </a:r>
          </a:p>
          <a:p>
            <a:pPr>
              <a:lnSpc>
                <a:spcPct val="120000"/>
              </a:lnSpc>
              <a:spcBef>
                <a:spcPts val="0"/>
              </a:spcBef>
              <a:spcAft>
                <a:spcPts val="0"/>
              </a:spcAft>
            </a:pPr>
            <a:r>
              <a:rPr lang="en-US" sz="1600" b="1" dirty="0">
                <a:latin typeface="Courier New" panose="02070309020205020404" pitchFamily="49" charset="0"/>
                <a:cs typeface="Courier New" panose="02070309020205020404" pitchFamily="49" charset="0"/>
              </a:rPr>
              <a:t>        return true;</a:t>
            </a:r>
          </a:p>
          <a:p>
            <a:pPr>
              <a:lnSpc>
                <a:spcPct val="120000"/>
              </a:lnSpc>
              <a:spcBef>
                <a:spcPts val="0"/>
              </a:spcBef>
              <a:spcAft>
                <a:spcPts val="0"/>
              </a:spcAft>
            </a:pPr>
            <a:r>
              <a:rPr lang="en-US" sz="1600" b="1" dirty="0">
                <a:latin typeface="Courier New" panose="02070309020205020404" pitchFamily="49" charset="0"/>
                <a:cs typeface="Courier New" panose="02070309020205020404" pitchFamily="49" charset="0"/>
              </a:rPr>
              <a:t>    }</a:t>
            </a:r>
          </a:p>
          <a:p>
            <a:pPr>
              <a:lnSpc>
                <a:spcPct val="120000"/>
              </a:lnSpc>
              <a:spcBef>
                <a:spcPts val="0"/>
              </a:spcBef>
              <a:spcAft>
                <a:spcPts val="0"/>
              </a:spcAft>
            </a:pPr>
            <a:r>
              <a:rPr lang="en-US" sz="1600" dirty="0">
                <a:latin typeface="Courier New" panose="02070309020205020404" pitchFamily="49" charset="0"/>
                <a:cs typeface="Courier New" panose="02070309020205020404" pitchFamily="49" charset="0"/>
              </a:rPr>
              <a:t>    for (E edge : </a:t>
            </a:r>
            <a:r>
              <a:rPr lang="en-US" sz="1600" dirty="0" err="1">
                <a:latin typeface="Courier New" panose="02070309020205020404" pitchFamily="49" charset="0"/>
                <a:cs typeface="Courier New" panose="02070309020205020404" pitchFamily="49" charset="0"/>
              </a:rPr>
              <a:t>graph.outgoingEdgesFrom</a:t>
            </a:r>
            <a:r>
              <a:rPr lang="en-US" sz="1600" dirty="0">
                <a:latin typeface="Courier New" panose="02070309020205020404" pitchFamily="49" charset="0"/>
                <a:cs typeface="Courier New" panose="02070309020205020404" pitchFamily="49" charset="0"/>
              </a:rPr>
              <a:t>(from)) {</a:t>
            </a:r>
          </a:p>
          <a:p>
            <a:pPr>
              <a:lnSpc>
                <a:spcPct val="120000"/>
              </a:lnSpc>
              <a:spcBef>
                <a:spcPts val="0"/>
              </a:spcBef>
              <a:spcAft>
                <a:spcPts val="0"/>
              </a:spcAft>
            </a:pPr>
            <a:r>
              <a:rPr lang="en-US" sz="1600" dirty="0">
                <a:latin typeface="Courier New" panose="02070309020205020404" pitchFamily="49" charset="0"/>
                <a:cs typeface="Courier New" panose="02070309020205020404" pitchFamily="49" charset="0"/>
              </a:rPr>
              <a:t>        Vertex to = </a:t>
            </a:r>
            <a:r>
              <a:rPr lang="en-US" sz="1600" dirty="0" err="1">
                <a:latin typeface="Courier New" panose="02070309020205020404" pitchFamily="49" charset="0"/>
                <a:cs typeface="Courier New" panose="02070309020205020404" pitchFamily="49" charset="0"/>
              </a:rPr>
              <a:t>edge.to</a:t>
            </a:r>
            <a:r>
              <a:rPr lang="en-US" sz="1600" dirty="0">
                <a:latin typeface="Courier New" panose="02070309020205020404" pitchFamily="49" charset="0"/>
                <a:cs typeface="Courier New" panose="02070309020205020404" pitchFamily="49" charset="0"/>
              </a:rPr>
              <a:t>();</a:t>
            </a:r>
          </a:p>
          <a:p>
            <a:pPr>
              <a:lnSpc>
                <a:spcPct val="120000"/>
              </a:lnSpc>
              <a:spcBef>
                <a:spcPts val="0"/>
              </a:spcBef>
              <a:spcAft>
                <a:spcPts val="0"/>
              </a:spcAft>
            </a:pPr>
            <a:r>
              <a:rPr lang="en-US" sz="1600" dirty="0">
                <a:latin typeface="Courier New" panose="02070309020205020404" pitchFamily="49" charset="0"/>
                <a:cs typeface="Courier New" panose="02070309020205020404" pitchFamily="49" charset="0"/>
              </a:rPr>
              <a:t>        if (!</a:t>
            </a:r>
            <a:r>
              <a:rPr lang="en-US" sz="1600" dirty="0" err="1">
                <a:latin typeface="Courier New" panose="02070309020205020404" pitchFamily="49" charset="0"/>
                <a:cs typeface="Courier New" panose="02070309020205020404" pitchFamily="49" charset="0"/>
              </a:rPr>
              <a:t>discovered.contains</a:t>
            </a:r>
            <a:r>
              <a:rPr lang="en-US" sz="1600" dirty="0">
                <a:latin typeface="Courier New" panose="02070309020205020404" pitchFamily="49" charset="0"/>
                <a:cs typeface="Courier New" panose="02070309020205020404" pitchFamily="49" charset="0"/>
              </a:rPr>
              <a:t>(to)) {</a:t>
            </a:r>
          </a:p>
          <a:p>
            <a:pPr>
              <a:lnSpc>
                <a:spcPct val="120000"/>
              </a:lnSpc>
              <a:spcBef>
                <a:spcPts val="0"/>
              </a:spcBef>
              <a:spcAft>
                <a:spcPts val="0"/>
              </a:spcAft>
            </a:pP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perimeter.add</a:t>
            </a:r>
            <a:r>
              <a:rPr lang="en-US" sz="1600" dirty="0">
                <a:latin typeface="Courier New" panose="02070309020205020404" pitchFamily="49" charset="0"/>
                <a:cs typeface="Courier New" panose="02070309020205020404" pitchFamily="49" charset="0"/>
              </a:rPr>
              <a:t>(to);</a:t>
            </a:r>
          </a:p>
          <a:p>
            <a:pPr>
              <a:lnSpc>
                <a:spcPct val="120000"/>
              </a:lnSpc>
              <a:spcBef>
                <a:spcPts val="0"/>
              </a:spcBef>
              <a:spcAft>
                <a:spcPts val="0"/>
              </a:spcAft>
            </a:pP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discovered.add</a:t>
            </a:r>
            <a:r>
              <a:rPr lang="en-US" sz="1600" dirty="0">
                <a:latin typeface="Courier New" panose="02070309020205020404" pitchFamily="49" charset="0"/>
                <a:cs typeface="Courier New" panose="02070309020205020404" pitchFamily="49" charset="0"/>
              </a:rPr>
              <a:t>(to)</a:t>
            </a:r>
          </a:p>
          <a:p>
            <a:pPr>
              <a:lnSpc>
                <a:spcPct val="120000"/>
              </a:lnSpc>
              <a:spcBef>
                <a:spcPts val="0"/>
              </a:spcBef>
              <a:spcAft>
                <a:spcPts val="0"/>
              </a:spcAft>
            </a:pPr>
            <a:r>
              <a:rPr lang="en-US" sz="1600" dirty="0">
                <a:latin typeface="Courier New" panose="02070309020205020404" pitchFamily="49" charset="0"/>
                <a:cs typeface="Courier New" panose="02070309020205020404" pitchFamily="49" charset="0"/>
              </a:rPr>
              <a:t>        }</a:t>
            </a:r>
          </a:p>
          <a:p>
            <a:pPr>
              <a:lnSpc>
                <a:spcPct val="120000"/>
              </a:lnSpc>
              <a:spcBef>
                <a:spcPts val="0"/>
              </a:spcBef>
              <a:spcAft>
                <a:spcPts val="0"/>
              </a:spcAft>
            </a:pPr>
            <a:r>
              <a:rPr lang="en-US" sz="1600" dirty="0">
                <a:latin typeface="Courier New" panose="02070309020205020404" pitchFamily="49" charset="0"/>
                <a:cs typeface="Courier New" panose="02070309020205020404" pitchFamily="49" charset="0"/>
              </a:rPr>
              <a:t>    }</a:t>
            </a:r>
          </a:p>
          <a:p>
            <a:pPr>
              <a:lnSpc>
                <a:spcPct val="120000"/>
              </a:lnSpc>
              <a:spcBef>
                <a:spcPts val="0"/>
              </a:spcBef>
              <a:spcAft>
                <a:spcPts val="0"/>
              </a:spcAft>
            </a:pPr>
            <a:r>
              <a:rPr lang="en-US" sz="1600" dirty="0">
                <a:latin typeface="Courier New" panose="02070309020205020404" pitchFamily="49" charset="0"/>
                <a:cs typeface="Courier New" panose="02070309020205020404" pitchFamily="49" charset="0"/>
              </a:rPr>
              <a:t>}</a:t>
            </a:r>
          </a:p>
          <a:p>
            <a:pPr>
              <a:lnSpc>
                <a:spcPct val="120000"/>
              </a:lnSpc>
              <a:spcBef>
                <a:spcPts val="0"/>
              </a:spcBef>
              <a:spcAft>
                <a:spcPts val="0"/>
              </a:spcAft>
            </a:pPr>
            <a:r>
              <a:rPr lang="en-US" sz="1600" b="1" dirty="0">
                <a:latin typeface="Courier New" panose="02070309020205020404" pitchFamily="49" charset="0"/>
                <a:cs typeface="Courier New" panose="02070309020205020404" pitchFamily="49" charset="0"/>
              </a:rPr>
              <a:t>return false; </a:t>
            </a:r>
          </a:p>
        </p:txBody>
      </p:sp>
    </p:spTree>
    <p:extLst>
      <p:ext uri="{BB962C8B-B14F-4D97-AF65-F5344CB8AC3E}">
        <p14:creationId xmlns:p14="http://schemas.microsoft.com/office/powerpoint/2010/main" val="17645336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03D5D-BF18-6D42-B327-175ABDAA5500}"/>
              </a:ext>
            </a:extLst>
          </p:cNvPr>
          <p:cNvSpPr>
            <a:spLocks noGrp="1"/>
          </p:cNvSpPr>
          <p:nvPr>
            <p:ph type="title"/>
          </p:nvPr>
        </p:nvSpPr>
        <p:spPr/>
        <p:txBody>
          <a:bodyPr/>
          <a:lstStyle/>
          <a:p>
            <a:r>
              <a:rPr lang="en-US" dirty="0"/>
              <a:t>Roadmap for today</a:t>
            </a:r>
          </a:p>
        </p:txBody>
      </p:sp>
      <p:sp>
        <p:nvSpPr>
          <p:cNvPr id="3" name="Content Placeholder 2">
            <a:extLst>
              <a:ext uri="{FF2B5EF4-FFF2-40B4-BE49-F238E27FC236}">
                <a16:creationId xmlns:a16="http://schemas.microsoft.com/office/drawing/2014/main" id="{DC65CEC7-6B41-E448-9F34-A52692869AC7}"/>
              </a:ext>
            </a:extLst>
          </p:cNvPr>
          <p:cNvSpPr>
            <a:spLocks noGrp="1"/>
          </p:cNvSpPr>
          <p:nvPr>
            <p:ph idx="1"/>
          </p:nvPr>
        </p:nvSpPr>
        <p:spPr/>
        <p:txBody>
          <a:bodyPr/>
          <a:lstStyle/>
          <a:p>
            <a:pPr>
              <a:buFont typeface="Wingdings" pitchFamily="2" charset="2"/>
              <a:buChar char="§"/>
            </a:pPr>
            <a:r>
              <a:rPr lang="en-US" dirty="0"/>
              <a:t> review Wednesday intro to graphs key points</a:t>
            </a:r>
          </a:p>
          <a:p>
            <a:pPr>
              <a:buFont typeface="Wingdings" pitchFamily="2" charset="2"/>
              <a:buChar char="§"/>
            </a:pPr>
            <a:r>
              <a:rPr lang="en-US" dirty="0"/>
              <a:t> s-t path problem</a:t>
            </a:r>
          </a:p>
          <a:p>
            <a:pPr>
              <a:buFont typeface="Wingdings" pitchFamily="2" charset="2"/>
              <a:buChar char="§"/>
            </a:pPr>
            <a:r>
              <a:rPr lang="en-US" dirty="0"/>
              <a:t> BFS/DFS </a:t>
            </a:r>
          </a:p>
          <a:p>
            <a:pPr lvl="1">
              <a:buFont typeface="Wingdings" pitchFamily="2" charset="2"/>
              <a:buChar char="§"/>
            </a:pPr>
            <a:r>
              <a:rPr lang="en-US" dirty="0"/>
              <a:t>visually</a:t>
            </a:r>
          </a:p>
          <a:p>
            <a:pPr lvl="1">
              <a:buFont typeface="Wingdings" pitchFamily="2" charset="2"/>
              <a:buChar char="§"/>
            </a:pPr>
            <a:r>
              <a:rPr lang="en-US" dirty="0"/>
              <a:t>pseudocode</a:t>
            </a:r>
          </a:p>
          <a:p>
            <a:pPr lvl="1">
              <a:buFont typeface="Wingdings" pitchFamily="2" charset="2"/>
              <a:buChar char="§"/>
            </a:pPr>
            <a:r>
              <a:rPr lang="en-US" dirty="0"/>
              <a:t>modifications to solve problems</a:t>
            </a:r>
          </a:p>
          <a:p>
            <a:pPr>
              <a:buFont typeface="Wingdings" pitchFamily="2" charset="2"/>
              <a:buChar char="§"/>
            </a:pPr>
            <a:r>
              <a:rPr lang="en-US" dirty="0"/>
              <a:t>shortest path problem (for unweighted graphs)</a:t>
            </a:r>
          </a:p>
        </p:txBody>
      </p:sp>
    </p:spTree>
    <p:extLst>
      <p:ext uri="{BB962C8B-B14F-4D97-AF65-F5344CB8AC3E}">
        <p14:creationId xmlns:p14="http://schemas.microsoft.com/office/powerpoint/2010/main" val="21977320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0BBC1-89F5-8245-8330-84DCD17711D1}"/>
              </a:ext>
            </a:extLst>
          </p:cNvPr>
          <p:cNvSpPr>
            <a:spLocks noGrp="1"/>
          </p:cNvSpPr>
          <p:nvPr>
            <p:ph type="title"/>
          </p:nvPr>
        </p:nvSpPr>
        <p:spPr/>
        <p:txBody>
          <a:bodyPr>
            <a:normAutofit/>
          </a:bodyPr>
          <a:lstStyle/>
          <a:p>
            <a:endParaRPr lang="en-US" dirty="0"/>
          </a:p>
        </p:txBody>
      </p:sp>
      <p:sp>
        <p:nvSpPr>
          <p:cNvPr id="3" name="Content Placeholder 2">
            <a:extLst>
              <a:ext uri="{FF2B5EF4-FFF2-40B4-BE49-F238E27FC236}">
                <a16:creationId xmlns:a16="http://schemas.microsoft.com/office/drawing/2014/main" id="{0CF8A63F-C46C-1F49-83CC-C49FFAB4B2D9}"/>
              </a:ext>
            </a:extLst>
          </p:cNvPr>
          <p:cNvSpPr>
            <a:spLocks noGrp="1"/>
          </p:cNvSpPr>
          <p:nvPr>
            <p:ph idx="1"/>
          </p:nvPr>
        </p:nvSpPr>
        <p:spPr/>
        <p:txBody>
          <a:bodyPr/>
          <a:lstStyle/>
          <a:p>
            <a:r>
              <a:rPr lang="en-US" dirty="0"/>
              <a:t>Small note: for this s-t problem, we didn’t really need the power of BFS in particular, just some way of looping through the graph starting at a particular point and seeing everything it was connected to.  So we could have just as easily used DFS.</a:t>
            </a:r>
          </a:p>
          <a:p>
            <a:endParaRPr lang="en-US" dirty="0"/>
          </a:p>
          <a:p>
            <a:r>
              <a:rPr lang="en-US" dirty="0"/>
              <a:t>There are plenty of unique applications of both, however, and we’ll cover some of them in this course – for a more comprehensive list, feel free to google or check out resources like:</a:t>
            </a:r>
          </a:p>
          <a:p>
            <a:r>
              <a:rPr lang="en-US" dirty="0"/>
              <a:t>- </a:t>
            </a:r>
            <a:r>
              <a:rPr lang="en-US" dirty="0">
                <a:hlinkClick r:id="rId2"/>
              </a:rPr>
              <a:t>https://www.geeksforgeeks.org/applications-of-breadth-first-traversal/</a:t>
            </a:r>
            <a:endParaRPr lang="en-US" dirty="0"/>
          </a:p>
          <a:p>
            <a:r>
              <a:rPr lang="en-US" dirty="0"/>
              <a:t>- </a:t>
            </a:r>
            <a:r>
              <a:rPr lang="en-US" dirty="0">
                <a:hlinkClick r:id="rId3"/>
              </a:rPr>
              <a:t>https://www.geeksforgeeks.org/applications-of-depth-first-search/</a:t>
            </a:r>
            <a:endParaRPr lang="en-US" dirty="0"/>
          </a:p>
        </p:txBody>
      </p:sp>
    </p:spTree>
    <p:extLst>
      <p:ext uri="{BB962C8B-B14F-4D97-AF65-F5344CB8AC3E}">
        <p14:creationId xmlns:p14="http://schemas.microsoft.com/office/powerpoint/2010/main" val="21648185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FCD30E-FB6D-9448-A826-7379E4FA83A5}"/>
              </a:ext>
            </a:extLst>
          </p:cNvPr>
          <p:cNvSpPr>
            <a:spLocks noGrp="1"/>
          </p:cNvSpPr>
          <p:nvPr>
            <p:ph type="title"/>
          </p:nvPr>
        </p:nvSpPr>
        <p:spPr/>
        <p:txBody>
          <a:bodyPr>
            <a:normAutofit fontScale="90000"/>
          </a:bodyPr>
          <a:lstStyle/>
          <a:p>
            <a:r>
              <a:rPr lang="en-US" dirty="0"/>
              <a:t>Questions / clarifications on anything?</a:t>
            </a:r>
          </a:p>
        </p:txBody>
      </p:sp>
      <p:sp>
        <p:nvSpPr>
          <p:cNvPr id="3" name="Text Placeholder 2">
            <a:extLst>
              <a:ext uri="{FF2B5EF4-FFF2-40B4-BE49-F238E27FC236}">
                <a16:creationId xmlns:a16="http://schemas.microsoft.com/office/drawing/2014/main" id="{50C4E1D1-6269-8640-A8AD-92B426CABF9F}"/>
              </a:ext>
            </a:extLst>
          </p:cNvPr>
          <p:cNvSpPr>
            <a:spLocks noGrp="1"/>
          </p:cNvSpPr>
          <p:nvPr>
            <p:ph type="body" idx="1"/>
          </p:nvPr>
        </p:nvSpPr>
        <p:spPr/>
        <p:txBody>
          <a:bodyPr>
            <a:normAutofit lnSpcReduction="10000"/>
          </a:bodyPr>
          <a:lstStyle/>
          <a:p>
            <a:r>
              <a:rPr lang="en-US" dirty="0"/>
              <a:t>we covered:</a:t>
            </a:r>
          </a:p>
          <a:p>
            <a:pPr marL="285750" indent="-285750">
              <a:buFontTx/>
              <a:buChar char="-"/>
            </a:pPr>
            <a:r>
              <a:rPr lang="en-US" dirty="0"/>
              <a:t>s-t path problem</a:t>
            </a:r>
          </a:p>
          <a:p>
            <a:pPr marL="285750" indent="-285750">
              <a:buFontTx/>
              <a:buChar char="-"/>
            </a:pPr>
            <a:r>
              <a:rPr lang="en-US" dirty="0"/>
              <a:t>BFS/DFS visually + high-level</a:t>
            </a:r>
          </a:p>
          <a:p>
            <a:pPr marL="285750" indent="-285750">
              <a:buFontTx/>
              <a:buChar char="-"/>
            </a:pPr>
            <a:r>
              <a:rPr lang="en-US" dirty="0"/>
              <a:t>BFS/DFS pseudocode</a:t>
            </a:r>
          </a:p>
          <a:p>
            <a:pPr marL="285750" indent="-285750">
              <a:buFontTx/>
              <a:buChar char="-"/>
            </a:pPr>
            <a:r>
              <a:rPr lang="en-US" dirty="0"/>
              <a:t>modifying BFS/DFS to solve s-t path problem</a:t>
            </a:r>
          </a:p>
        </p:txBody>
      </p:sp>
    </p:spTree>
    <p:extLst>
      <p:ext uri="{BB962C8B-B14F-4D97-AF65-F5344CB8AC3E}">
        <p14:creationId xmlns:p14="http://schemas.microsoft.com/office/powerpoint/2010/main" val="5162869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03D5D-BF18-6D42-B327-175ABDAA5500}"/>
              </a:ext>
            </a:extLst>
          </p:cNvPr>
          <p:cNvSpPr>
            <a:spLocks noGrp="1"/>
          </p:cNvSpPr>
          <p:nvPr>
            <p:ph type="title"/>
          </p:nvPr>
        </p:nvSpPr>
        <p:spPr/>
        <p:txBody>
          <a:bodyPr/>
          <a:lstStyle/>
          <a:p>
            <a:r>
              <a:rPr lang="en-US" dirty="0"/>
              <a:t>Roadmap for today</a:t>
            </a:r>
          </a:p>
        </p:txBody>
      </p:sp>
      <p:sp>
        <p:nvSpPr>
          <p:cNvPr id="3" name="Content Placeholder 2">
            <a:extLst>
              <a:ext uri="{FF2B5EF4-FFF2-40B4-BE49-F238E27FC236}">
                <a16:creationId xmlns:a16="http://schemas.microsoft.com/office/drawing/2014/main" id="{DC65CEC7-6B41-E448-9F34-A52692869AC7}"/>
              </a:ext>
            </a:extLst>
          </p:cNvPr>
          <p:cNvSpPr>
            <a:spLocks noGrp="1"/>
          </p:cNvSpPr>
          <p:nvPr>
            <p:ph idx="1"/>
          </p:nvPr>
        </p:nvSpPr>
        <p:spPr/>
        <p:txBody>
          <a:bodyPr/>
          <a:lstStyle/>
          <a:p>
            <a:pPr>
              <a:buFont typeface="Wingdings" pitchFamily="2" charset="2"/>
              <a:buChar char="§"/>
            </a:pPr>
            <a:r>
              <a:rPr lang="en-US" dirty="0"/>
              <a:t> review Wednesday intro to graphs key points</a:t>
            </a:r>
          </a:p>
          <a:p>
            <a:pPr>
              <a:buFont typeface="Wingdings" pitchFamily="2" charset="2"/>
              <a:buChar char="§"/>
            </a:pPr>
            <a:r>
              <a:rPr lang="en-US" dirty="0"/>
              <a:t>graph problems </a:t>
            </a:r>
          </a:p>
          <a:p>
            <a:pPr>
              <a:buFont typeface="Wingdings" pitchFamily="2" charset="2"/>
              <a:buChar char="§"/>
            </a:pPr>
            <a:r>
              <a:rPr lang="en-US" dirty="0"/>
              <a:t>s-t path problem</a:t>
            </a:r>
          </a:p>
          <a:p>
            <a:pPr>
              <a:buFont typeface="Wingdings" pitchFamily="2" charset="2"/>
              <a:buChar char="§"/>
            </a:pPr>
            <a:r>
              <a:rPr lang="en-US" dirty="0"/>
              <a:t> detour: BFS/DFS </a:t>
            </a:r>
          </a:p>
          <a:p>
            <a:pPr lvl="1">
              <a:buFont typeface="Wingdings" pitchFamily="2" charset="2"/>
              <a:buChar char="§"/>
            </a:pPr>
            <a:r>
              <a:rPr lang="en-US" dirty="0"/>
              <a:t>visually</a:t>
            </a:r>
          </a:p>
          <a:p>
            <a:pPr lvl="1">
              <a:buFont typeface="Wingdings" pitchFamily="2" charset="2"/>
              <a:buChar char="§"/>
            </a:pPr>
            <a:r>
              <a:rPr lang="en-US" dirty="0"/>
              <a:t>pseudocode</a:t>
            </a:r>
          </a:p>
          <a:p>
            <a:pPr lvl="1">
              <a:buFont typeface="Wingdings" pitchFamily="2" charset="2"/>
              <a:buChar char="§"/>
            </a:pPr>
            <a:r>
              <a:rPr lang="en-US" dirty="0"/>
              <a:t>modifications to solve problems (circling back to s-t path)</a:t>
            </a:r>
          </a:p>
          <a:p>
            <a:pPr>
              <a:buFont typeface="Wingdings" pitchFamily="2" charset="2"/>
              <a:buChar char="§"/>
            </a:pPr>
            <a:r>
              <a:rPr lang="en-US" b="1" u="sng" dirty="0"/>
              <a:t>shortest path problem (for unweighted graphs)</a:t>
            </a:r>
          </a:p>
        </p:txBody>
      </p:sp>
    </p:spTree>
    <p:extLst>
      <p:ext uri="{BB962C8B-B14F-4D97-AF65-F5344CB8AC3E}">
        <p14:creationId xmlns:p14="http://schemas.microsoft.com/office/powerpoint/2010/main" val="22788309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8B199-15A9-444F-B937-3903B374707E}"/>
              </a:ext>
            </a:extLst>
          </p:cNvPr>
          <p:cNvSpPr>
            <a:spLocks noGrp="1"/>
          </p:cNvSpPr>
          <p:nvPr>
            <p:ph type="title"/>
          </p:nvPr>
        </p:nvSpPr>
        <p:spPr/>
        <p:txBody>
          <a:bodyPr/>
          <a:lstStyle/>
          <a:p>
            <a:r>
              <a:rPr lang="en-US" dirty="0"/>
              <a:t>Shortest Path problem (unweighted graph)</a:t>
            </a:r>
          </a:p>
        </p:txBody>
      </p:sp>
      <p:sp>
        <p:nvSpPr>
          <p:cNvPr id="3" name="Content Placeholder 2">
            <a:extLst>
              <a:ext uri="{FF2B5EF4-FFF2-40B4-BE49-F238E27FC236}">
                <a16:creationId xmlns:a16="http://schemas.microsoft.com/office/drawing/2014/main" id="{9FF3D397-A068-9045-B17A-1CF00286CA16}"/>
              </a:ext>
            </a:extLst>
          </p:cNvPr>
          <p:cNvSpPr>
            <a:spLocks noGrp="1"/>
          </p:cNvSpPr>
          <p:nvPr>
            <p:ph idx="1"/>
          </p:nvPr>
        </p:nvSpPr>
        <p:spPr>
          <a:xfrm>
            <a:off x="575240" y="1463857"/>
            <a:ext cx="6866951" cy="4845504"/>
          </a:xfrm>
        </p:spPr>
        <p:txBody>
          <a:bodyPr/>
          <a:lstStyle/>
          <a:p>
            <a:pPr>
              <a:buFont typeface="Wingdings" pitchFamily="2" charset="2"/>
              <a:buChar char="§"/>
            </a:pPr>
            <a:r>
              <a:rPr lang="en-US" dirty="0"/>
              <a:t> For the graph on the right, find </a:t>
            </a:r>
            <a:r>
              <a:rPr lang="en-US" b="1" u="sng" dirty="0"/>
              <a:t>the shortest path (the path that has the fewest number of edges) </a:t>
            </a:r>
            <a:r>
              <a:rPr lang="en-US" dirty="0"/>
              <a:t>between the 0 node and the 5 node.  Describe the path by describing each edge (i.e. (0, 1) edge).</a:t>
            </a:r>
          </a:p>
          <a:p>
            <a:pPr>
              <a:buFont typeface="Wingdings" pitchFamily="2" charset="2"/>
              <a:buChar char="§"/>
            </a:pPr>
            <a:r>
              <a:rPr lang="en-US" dirty="0"/>
              <a:t> What’s the answer? How did we get that as humans? How do we want to do it comprehensively defined in an algorithm?</a:t>
            </a:r>
          </a:p>
        </p:txBody>
      </p:sp>
      <p:grpSp>
        <p:nvGrpSpPr>
          <p:cNvPr id="4" name="Group 3">
            <a:extLst>
              <a:ext uri="{FF2B5EF4-FFF2-40B4-BE49-F238E27FC236}">
                <a16:creationId xmlns:a16="http://schemas.microsoft.com/office/drawing/2014/main" id="{61C629CB-56EF-8940-8987-7F5411076358}"/>
              </a:ext>
            </a:extLst>
          </p:cNvPr>
          <p:cNvGrpSpPr/>
          <p:nvPr/>
        </p:nvGrpSpPr>
        <p:grpSpPr>
          <a:xfrm>
            <a:off x="7531210" y="1463857"/>
            <a:ext cx="5262712" cy="4050382"/>
            <a:chOff x="3561846" y="2590886"/>
            <a:chExt cx="3204447" cy="1755506"/>
          </a:xfrm>
        </p:grpSpPr>
        <p:sp>
          <p:nvSpPr>
            <p:cNvPr id="5" name="Google Shape;751;p43">
              <a:extLst>
                <a:ext uri="{FF2B5EF4-FFF2-40B4-BE49-F238E27FC236}">
                  <a16:creationId xmlns:a16="http://schemas.microsoft.com/office/drawing/2014/main" id="{D2AEC804-0759-9240-85B1-1AB55A347A51}"/>
                </a:ext>
              </a:extLst>
            </p:cNvPr>
            <p:cNvSpPr/>
            <p:nvPr/>
          </p:nvSpPr>
          <p:spPr>
            <a:xfrm>
              <a:off x="4216581" y="2762564"/>
              <a:ext cx="3174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2133">
                  <a:latin typeface="Calibri" panose="020F0502020204030204" pitchFamily="34" charset="0"/>
                  <a:cs typeface="Calibri" panose="020F0502020204030204" pitchFamily="34" charset="0"/>
                </a:rPr>
                <a:t>1</a:t>
              </a:r>
              <a:endParaRPr sz="2133">
                <a:latin typeface="Calibri" panose="020F0502020204030204" pitchFamily="34" charset="0"/>
                <a:cs typeface="Calibri" panose="020F0502020204030204" pitchFamily="34" charset="0"/>
              </a:endParaRPr>
            </a:p>
          </p:txBody>
        </p:sp>
        <p:sp>
          <p:nvSpPr>
            <p:cNvPr id="6" name="Google Shape;752;p43">
              <a:extLst>
                <a:ext uri="{FF2B5EF4-FFF2-40B4-BE49-F238E27FC236}">
                  <a16:creationId xmlns:a16="http://schemas.microsoft.com/office/drawing/2014/main" id="{6278B1EC-6A93-1649-B566-69429C2F0363}"/>
                </a:ext>
              </a:extLst>
            </p:cNvPr>
            <p:cNvSpPr/>
            <p:nvPr/>
          </p:nvSpPr>
          <p:spPr>
            <a:xfrm>
              <a:off x="4454029" y="3422136"/>
              <a:ext cx="3174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2133" dirty="0">
                  <a:latin typeface="Calibri" panose="020F0502020204030204" pitchFamily="34" charset="0"/>
                  <a:cs typeface="Calibri" panose="020F0502020204030204" pitchFamily="34" charset="0"/>
                </a:rPr>
                <a:t>2</a:t>
              </a:r>
              <a:endParaRPr sz="2133" dirty="0">
                <a:latin typeface="Calibri" panose="020F0502020204030204" pitchFamily="34" charset="0"/>
                <a:cs typeface="Calibri" panose="020F0502020204030204" pitchFamily="34" charset="0"/>
              </a:endParaRPr>
            </a:p>
          </p:txBody>
        </p:sp>
        <p:sp>
          <p:nvSpPr>
            <p:cNvPr id="8" name="Google Shape;754;p43">
              <a:extLst>
                <a:ext uri="{FF2B5EF4-FFF2-40B4-BE49-F238E27FC236}">
                  <a16:creationId xmlns:a16="http://schemas.microsoft.com/office/drawing/2014/main" id="{3A55A4C0-0D54-434F-99D9-10E6FB5E55A5}"/>
                </a:ext>
              </a:extLst>
            </p:cNvPr>
            <p:cNvSpPr/>
            <p:nvPr/>
          </p:nvSpPr>
          <p:spPr>
            <a:xfrm>
              <a:off x="4752770" y="2590886"/>
              <a:ext cx="3174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2133">
                  <a:latin typeface="Calibri" panose="020F0502020204030204" pitchFamily="34" charset="0"/>
                  <a:cs typeface="Calibri" panose="020F0502020204030204" pitchFamily="34" charset="0"/>
                </a:rPr>
                <a:t>4</a:t>
              </a:r>
              <a:endParaRPr sz="2133">
                <a:latin typeface="Calibri" panose="020F0502020204030204" pitchFamily="34" charset="0"/>
                <a:cs typeface="Calibri" panose="020F0502020204030204" pitchFamily="34" charset="0"/>
              </a:endParaRPr>
            </a:p>
          </p:txBody>
        </p:sp>
        <p:sp>
          <p:nvSpPr>
            <p:cNvPr id="9" name="Google Shape;755;p43">
              <a:extLst>
                <a:ext uri="{FF2B5EF4-FFF2-40B4-BE49-F238E27FC236}">
                  <a16:creationId xmlns:a16="http://schemas.microsoft.com/office/drawing/2014/main" id="{B1B5C885-97C6-F64D-8EA6-9A360B99F2E1}"/>
                </a:ext>
              </a:extLst>
            </p:cNvPr>
            <p:cNvSpPr/>
            <p:nvPr/>
          </p:nvSpPr>
          <p:spPr>
            <a:xfrm>
              <a:off x="4949647" y="3196186"/>
              <a:ext cx="3174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2133">
                  <a:latin typeface="Calibri" panose="020F0502020204030204" pitchFamily="34" charset="0"/>
                  <a:cs typeface="Calibri" panose="020F0502020204030204" pitchFamily="34" charset="0"/>
                </a:rPr>
                <a:t>5</a:t>
              </a:r>
              <a:endParaRPr sz="2133">
                <a:latin typeface="Calibri" panose="020F0502020204030204" pitchFamily="34" charset="0"/>
                <a:cs typeface="Calibri" panose="020F0502020204030204" pitchFamily="34" charset="0"/>
              </a:endParaRPr>
            </a:p>
          </p:txBody>
        </p:sp>
        <p:sp>
          <p:nvSpPr>
            <p:cNvPr id="10" name="Google Shape;756;p43">
              <a:extLst>
                <a:ext uri="{FF2B5EF4-FFF2-40B4-BE49-F238E27FC236}">
                  <a16:creationId xmlns:a16="http://schemas.microsoft.com/office/drawing/2014/main" id="{7FDC8095-F759-8B49-875D-C0F9C36BE5EE}"/>
                </a:ext>
              </a:extLst>
            </p:cNvPr>
            <p:cNvSpPr/>
            <p:nvPr/>
          </p:nvSpPr>
          <p:spPr>
            <a:xfrm>
              <a:off x="5694472" y="3211964"/>
              <a:ext cx="3174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2133">
                  <a:latin typeface="Calibri" panose="020F0502020204030204" pitchFamily="34" charset="0"/>
                  <a:cs typeface="Calibri" panose="020F0502020204030204" pitchFamily="34" charset="0"/>
                </a:rPr>
                <a:t>6</a:t>
              </a:r>
              <a:endParaRPr sz="2133">
                <a:latin typeface="Calibri" panose="020F0502020204030204" pitchFamily="34" charset="0"/>
                <a:cs typeface="Calibri" panose="020F0502020204030204" pitchFamily="34" charset="0"/>
              </a:endParaRPr>
            </a:p>
          </p:txBody>
        </p:sp>
        <p:sp>
          <p:nvSpPr>
            <p:cNvPr id="11" name="Google Shape;757;p43">
              <a:extLst>
                <a:ext uri="{FF2B5EF4-FFF2-40B4-BE49-F238E27FC236}">
                  <a16:creationId xmlns:a16="http://schemas.microsoft.com/office/drawing/2014/main" id="{3F1B3610-A631-6A47-9D6E-A87191757073}"/>
                </a:ext>
              </a:extLst>
            </p:cNvPr>
            <p:cNvSpPr/>
            <p:nvPr/>
          </p:nvSpPr>
          <p:spPr>
            <a:xfrm>
              <a:off x="5672191" y="3648838"/>
              <a:ext cx="3174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2133" b="1" dirty="0">
                  <a:latin typeface="Calibri" panose="020F0502020204030204" pitchFamily="34" charset="0"/>
                  <a:cs typeface="Calibri" panose="020F0502020204030204" pitchFamily="34" charset="0"/>
                </a:rPr>
                <a:t>7</a:t>
              </a:r>
              <a:endParaRPr sz="2133" b="1" dirty="0">
                <a:latin typeface="Calibri" panose="020F0502020204030204" pitchFamily="34" charset="0"/>
                <a:cs typeface="Calibri" panose="020F0502020204030204" pitchFamily="34" charset="0"/>
              </a:endParaRPr>
            </a:p>
          </p:txBody>
        </p:sp>
        <p:sp>
          <p:nvSpPr>
            <p:cNvPr id="12" name="Google Shape;758;p43">
              <a:extLst>
                <a:ext uri="{FF2B5EF4-FFF2-40B4-BE49-F238E27FC236}">
                  <a16:creationId xmlns:a16="http://schemas.microsoft.com/office/drawing/2014/main" id="{5B25EF39-C82F-C24A-932D-A53586818D33}"/>
                </a:ext>
              </a:extLst>
            </p:cNvPr>
            <p:cNvSpPr/>
            <p:nvPr/>
          </p:nvSpPr>
          <p:spPr>
            <a:xfrm>
              <a:off x="5048519" y="4093492"/>
              <a:ext cx="3174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2133" dirty="0">
                  <a:latin typeface="Calibri" panose="020F0502020204030204" pitchFamily="34" charset="0"/>
                  <a:cs typeface="Calibri" panose="020F0502020204030204" pitchFamily="34" charset="0"/>
                </a:rPr>
                <a:t>8</a:t>
              </a:r>
              <a:endParaRPr sz="2133" dirty="0">
                <a:latin typeface="Calibri" panose="020F0502020204030204" pitchFamily="34" charset="0"/>
                <a:cs typeface="Calibri" panose="020F0502020204030204" pitchFamily="34" charset="0"/>
              </a:endParaRPr>
            </a:p>
          </p:txBody>
        </p:sp>
        <p:cxnSp>
          <p:nvCxnSpPr>
            <p:cNvPr id="13" name="Google Shape;759;p43">
              <a:extLst>
                <a:ext uri="{FF2B5EF4-FFF2-40B4-BE49-F238E27FC236}">
                  <a16:creationId xmlns:a16="http://schemas.microsoft.com/office/drawing/2014/main" id="{1EF1EA07-F0A6-8C47-AA0A-8EA01BC6A5A2}"/>
                </a:ext>
              </a:extLst>
            </p:cNvPr>
            <p:cNvCxnSpPr>
              <a:stCxn id="5" idx="2"/>
              <a:endCxn id="6" idx="0"/>
            </p:cNvCxnSpPr>
            <p:nvPr/>
          </p:nvCxnSpPr>
          <p:spPr>
            <a:xfrm>
              <a:off x="4375281" y="3015464"/>
              <a:ext cx="237448" cy="406672"/>
            </a:xfrm>
            <a:prstGeom prst="straightConnector1">
              <a:avLst/>
            </a:prstGeom>
            <a:noFill/>
            <a:ln w="19050" cap="flat" cmpd="sng">
              <a:solidFill>
                <a:schemeClr val="dk2"/>
              </a:solidFill>
              <a:prstDash val="solid"/>
              <a:round/>
              <a:headEnd type="none" w="med" len="med"/>
              <a:tailEnd type="none" w="med" len="med"/>
            </a:ln>
          </p:spPr>
        </p:cxnSp>
        <p:cxnSp>
          <p:nvCxnSpPr>
            <p:cNvPr id="14" name="Google Shape;760;p43">
              <a:extLst>
                <a:ext uri="{FF2B5EF4-FFF2-40B4-BE49-F238E27FC236}">
                  <a16:creationId xmlns:a16="http://schemas.microsoft.com/office/drawing/2014/main" id="{CED500AC-CE7B-024D-8167-9CE670CCCFAB}"/>
                </a:ext>
              </a:extLst>
            </p:cNvPr>
            <p:cNvCxnSpPr>
              <a:stCxn id="5" idx="3"/>
              <a:endCxn id="8" idx="1"/>
            </p:cNvCxnSpPr>
            <p:nvPr/>
          </p:nvCxnSpPr>
          <p:spPr>
            <a:xfrm flipV="1">
              <a:off x="4533981" y="2717336"/>
              <a:ext cx="218789" cy="171678"/>
            </a:xfrm>
            <a:prstGeom prst="straightConnector1">
              <a:avLst/>
            </a:prstGeom>
            <a:noFill/>
            <a:ln w="19050" cap="flat" cmpd="sng">
              <a:solidFill>
                <a:schemeClr val="dk2"/>
              </a:solidFill>
              <a:prstDash val="solid"/>
              <a:round/>
              <a:headEnd type="none" w="med" len="med"/>
              <a:tailEnd type="none" w="med" len="med"/>
            </a:ln>
          </p:spPr>
        </p:cxnSp>
        <p:cxnSp>
          <p:nvCxnSpPr>
            <p:cNvPr id="16" name="Google Shape;762;p43">
              <a:extLst>
                <a:ext uri="{FF2B5EF4-FFF2-40B4-BE49-F238E27FC236}">
                  <a16:creationId xmlns:a16="http://schemas.microsoft.com/office/drawing/2014/main" id="{1A9A34A5-5D47-1645-827B-DBD07FE9CF53}"/>
                </a:ext>
              </a:extLst>
            </p:cNvPr>
            <p:cNvCxnSpPr>
              <a:stCxn id="10" idx="2"/>
              <a:endCxn id="11" idx="0"/>
            </p:cNvCxnSpPr>
            <p:nvPr/>
          </p:nvCxnSpPr>
          <p:spPr>
            <a:xfrm flipH="1">
              <a:off x="5830892" y="3464864"/>
              <a:ext cx="22281" cy="183974"/>
            </a:xfrm>
            <a:prstGeom prst="straightConnector1">
              <a:avLst/>
            </a:prstGeom>
            <a:noFill/>
            <a:ln w="19050" cap="flat" cmpd="sng">
              <a:solidFill>
                <a:schemeClr val="dk2"/>
              </a:solidFill>
              <a:prstDash val="solid"/>
              <a:round/>
              <a:headEnd type="none" w="med" len="med"/>
              <a:tailEnd type="none" w="med" len="med"/>
            </a:ln>
          </p:spPr>
        </p:cxnSp>
        <p:cxnSp>
          <p:nvCxnSpPr>
            <p:cNvPr id="17" name="Google Shape;763;p43">
              <a:extLst>
                <a:ext uri="{FF2B5EF4-FFF2-40B4-BE49-F238E27FC236}">
                  <a16:creationId xmlns:a16="http://schemas.microsoft.com/office/drawing/2014/main" id="{FF414E88-5DAE-314E-BC84-94FCCEE05ACB}"/>
                </a:ext>
              </a:extLst>
            </p:cNvPr>
            <p:cNvCxnSpPr>
              <a:stCxn id="10" idx="2"/>
              <a:endCxn id="9" idx="3"/>
            </p:cNvCxnSpPr>
            <p:nvPr/>
          </p:nvCxnSpPr>
          <p:spPr>
            <a:xfrm flipH="1" flipV="1">
              <a:off x="5267047" y="3322636"/>
              <a:ext cx="586125" cy="142228"/>
            </a:xfrm>
            <a:prstGeom prst="straightConnector1">
              <a:avLst/>
            </a:prstGeom>
            <a:noFill/>
            <a:ln w="19050" cap="flat" cmpd="sng">
              <a:solidFill>
                <a:schemeClr val="dk2"/>
              </a:solidFill>
              <a:prstDash val="solid"/>
              <a:round/>
              <a:headEnd type="none" w="med" len="med"/>
              <a:tailEnd type="none" w="med" len="med"/>
            </a:ln>
          </p:spPr>
        </p:cxnSp>
        <p:cxnSp>
          <p:nvCxnSpPr>
            <p:cNvPr id="18" name="Google Shape;764;p43">
              <a:extLst>
                <a:ext uri="{FF2B5EF4-FFF2-40B4-BE49-F238E27FC236}">
                  <a16:creationId xmlns:a16="http://schemas.microsoft.com/office/drawing/2014/main" id="{C25D36B2-CE46-4E48-A804-C9380A317AF0}"/>
                </a:ext>
              </a:extLst>
            </p:cNvPr>
            <p:cNvCxnSpPr>
              <a:stCxn id="8" idx="2"/>
              <a:endCxn id="9" idx="0"/>
            </p:cNvCxnSpPr>
            <p:nvPr/>
          </p:nvCxnSpPr>
          <p:spPr>
            <a:xfrm>
              <a:off x="4911471" y="2843786"/>
              <a:ext cx="196877" cy="352400"/>
            </a:xfrm>
            <a:prstGeom prst="straightConnector1">
              <a:avLst/>
            </a:prstGeom>
            <a:noFill/>
            <a:ln w="19050" cap="flat" cmpd="sng">
              <a:solidFill>
                <a:schemeClr val="dk2"/>
              </a:solidFill>
              <a:prstDash val="solid"/>
              <a:round/>
              <a:headEnd type="none" w="med" len="med"/>
              <a:tailEnd type="none" w="med" len="med"/>
            </a:ln>
          </p:spPr>
        </p:cxnSp>
        <p:cxnSp>
          <p:nvCxnSpPr>
            <p:cNvPr id="19" name="Google Shape;765;p43">
              <a:extLst>
                <a:ext uri="{FF2B5EF4-FFF2-40B4-BE49-F238E27FC236}">
                  <a16:creationId xmlns:a16="http://schemas.microsoft.com/office/drawing/2014/main" id="{77C12D5C-B45D-B640-AC55-16BF9F864986}"/>
                </a:ext>
              </a:extLst>
            </p:cNvPr>
            <p:cNvCxnSpPr>
              <a:stCxn id="6" idx="3"/>
              <a:endCxn id="9" idx="1"/>
            </p:cNvCxnSpPr>
            <p:nvPr/>
          </p:nvCxnSpPr>
          <p:spPr>
            <a:xfrm flipV="1">
              <a:off x="4771429" y="3322636"/>
              <a:ext cx="178218" cy="225950"/>
            </a:xfrm>
            <a:prstGeom prst="straightConnector1">
              <a:avLst/>
            </a:prstGeom>
            <a:noFill/>
            <a:ln w="19050" cap="flat" cmpd="sng">
              <a:solidFill>
                <a:schemeClr val="dk2"/>
              </a:solidFill>
              <a:prstDash val="solid"/>
              <a:round/>
              <a:headEnd type="none" w="med" len="med"/>
              <a:tailEnd type="none" w="med" len="med"/>
            </a:ln>
          </p:spPr>
        </p:cxnSp>
        <p:cxnSp>
          <p:nvCxnSpPr>
            <p:cNvPr id="20" name="Google Shape;766;p43">
              <a:extLst>
                <a:ext uri="{FF2B5EF4-FFF2-40B4-BE49-F238E27FC236}">
                  <a16:creationId xmlns:a16="http://schemas.microsoft.com/office/drawing/2014/main" id="{D7272DC7-AD06-4E44-A265-44B124470EBC}"/>
                </a:ext>
              </a:extLst>
            </p:cNvPr>
            <p:cNvCxnSpPr>
              <a:stCxn id="9" idx="2"/>
              <a:endCxn id="12" idx="0"/>
            </p:cNvCxnSpPr>
            <p:nvPr/>
          </p:nvCxnSpPr>
          <p:spPr>
            <a:xfrm>
              <a:off x="5108348" y="3449086"/>
              <a:ext cx="98872" cy="644406"/>
            </a:xfrm>
            <a:prstGeom prst="straightConnector1">
              <a:avLst/>
            </a:prstGeom>
            <a:noFill/>
            <a:ln w="19050" cap="flat" cmpd="sng">
              <a:solidFill>
                <a:schemeClr val="dk2"/>
              </a:solidFill>
              <a:prstDash val="solid"/>
              <a:round/>
              <a:headEnd type="none" w="med" len="med"/>
              <a:tailEnd type="none" w="med" len="med"/>
            </a:ln>
          </p:spPr>
        </p:cxnSp>
        <p:sp>
          <p:nvSpPr>
            <p:cNvPr id="21" name="Google Shape;767;p43">
              <a:extLst>
                <a:ext uri="{FF2B5EF4-FFF2-40B4-BE49-F238E27FC236}">
                  <a16:creationId xmlns:a16="http://schemas.microsoft.com/office/drawing/2014/main" id="{2EA48888-F846-0942-8E37-D0BF8A8CA4CD}"/>
                </a:ext>
              </a:extLst>
            </p:cNvPr>
            <p:cNvSpPr/>
            <p:nvPr/>
          </p:nvSpPr>
          <p:spPr>
            <a:xfrm>
              <a:off x="3822136" y="3282759"/>
              <a:ext cx="3174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2133" b="1" dirty="0">
                  <a:latin typeface="Calibri" panose="020F0502020204030204" pitchFamily="34" charset="0"/>
                  <a:cs typeface="Calibri" panose="020F0502020204030204" pitchFamily="34" charset="0"/>
                </a:rPr>
                <a:t>0</a:t>
              </a:r>
              <a:endParaRPr sz="2133" b="1" dirty="0">
                <a:latin typeface="Calibri" panose="020F0502020204030204" pitchFamily="34" charset="0"/>
                <a:cs typeface="Calibri" panose="020F0502020204030204" pitchFamily="34" charset="0"/>
              </a:endParaRPr>
            </a:p>
          </p:txBody>
        </p:sp>
        <p:cxnSp>
          <p:nvCxnSpPr>
            <p:cNvPr id="22" name="Google Shape;768;p43">
              <a:extLst>
                <a:ext uri="{FF2B5EF4-FFF2-40B4-BE49-F238E27FC236}">
                  <a16:creationId xmlns:a16="http://schemas.microsoft.com/office/drawing/2014/main" id="{A905E647-869C-E640-AE4B-84A424BC2675}"/>
                </a:ext>
              </a:extLst>
            </p:cNvPr>
            <p:cNvCxnSpPr>
              <a:stCxn id="21" idx="3"/>
              <a:endCxn id="5" idx="1"/>
            </p:cNvCxnSpPr>
            <p:nvPr/>
          </p:nvCxnSpPr>
          <p:spPr>
            <a:xfrm flipV="1">
              <a:off x="4139536" y="2889014"/>
              <a:ext cx="77045" cy="520195"/>
            </a:xfrm>
            <a:prstGeom prst="straightConnector1">
              <a:avLst/>
            </a:prstGeom>
            <a:noFill/>
            <a:ln w="19050" cap="flat" cmpd="sng">
              <a:solidFill>
                <a:schemeClr val="dk2"/>
              </a:solidFill>
              <a:prstDash val="solid"/>
              <a:round/>
              <a:headEnd type="none" w="med" len="med"/>
              <a:tailEnd type="none" w="med" len="med"/>
            </a:ln>
          </p:spPr>
        </p:cxnSp>
        <p:sp>
          <p:nvSpPr>
            <p:cNvPr id="23" name="Google Shape;769;p43">
              <a:extLst>
                <a:ext uri="{FF2B5EF4-FFF2-40B4-BE49-F238E27FC236}">
                  <a16:creationId xmlns:a16="http://schemas.microsoft.com/office/drawing/2014/main" id="{6FD54492-925C-2742-857B-D2BAD4D94D98}"/>
                </a:ext>
              </a:extLst>
            </p:cNvPr>
            <p:cNvSpPr txBox="1"/>
            <p:nvPr/>
          </p:nvSpPr>
          <p:spPr>
            <a:xfrm>
              <a:off x="3561846" y="3177459"/>
              <a:ext cx="317400" cy="3582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2133" b="1" dirty="0">
                  <a:latin typeface="Calibri" panose="020F0502020204030204" pitchFamily="34" charset="0"/>
                  <a:cs typeface="Calibri" panose="020F0502020204030204" pitchFamily="34" charset="0"/>
                </a:rPr>
                <a:t>s</a:t>
              </a:r>
              <a:endParaRPr sz="2133" b="1" dirty="0">
                <a:latin typeface="Calibri" panose="020F0502020204030204" pitchFamily="34" charset="0"/>
                <a:cs typeface="Calibri" panose="020F0502020204030204" pitchFamily="34" charset="0"/>
              </a:endParaRPr>
            </a:p>
          </p:txBody>
        </p:sp>
        <p:sp>
          <p:nvSpPr>
            <p:cNvPr id="24" name="Google Shape;770;p43">
              <a:extLst>
                <a:ext uri="{FF2B5EF4-FFF2-40B4-BE49-F238E27FC236}">
                  <a16:creationId xmlns:a16="http://schemas.microsoft.com/office/drawing/2014/main" id="{2F36C391-D643-8748-9AAC-E102FE4FAE03}"/>
                </a:ext>
              </a:extLst>
            </p:cNvPr>
            <p:cNvSpPr txBox="1"/>
            <p:nvPr/>
          </p:nvSpPr>
          <p:spPr>
            <a:xfrm>
              <a:off x="6354393" y="3387202"/>
              <a:ext cx="411900" cy="4041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2133" b="1" dirty="0">
                  <a:latin typeface="Calibri" panose="020F0502020204030204" pitchFamily="34" charset="0"/>
                  <a:cs typeface="Calibri" panose="020F0502020204030204" pitchFamily="34" charset="0"/>
                </a:rPr>
                <a:t>t</a:t>
              </a:r>
              <a:endParaRPr sz="2133" b="1" dirty="0">
                <a:latin typeface="Calibri" panose="020F0502020204030204" pitchFamily="34" charset="0"/>
                <a:cs typeface="Calibri" panose="020F0502020204030204" pitchFamily="34" charset="0"/>
              </a:endParaRPr>
            </a:p>
          </p:txBody>
        </p:sp>
      </p:grpSp>
      <p:cxnSp>
        <p:nvCxnSpPr>
          <p:cNvPr id="49" name="Google Shape;766;p43">
            <a:extLst>
              <a:ext uri="{FF2B5EF4-FFF2-40B4-BE49-F238E27FC236}">
                <a16:creationId xmlns:a16="http://schemas.microsoft.com/office/drawing/2014/main" id="{78F177E0-4D88-3543-966E-BB6FEB8389F8}"/>
              </a:ext>
            </a:extLst>
          </p:cNvPr>
          <p:cNvCxnSpPr>
            <a:cxnSpLocks/>
          </p:cNvCxnSpPr>
          <p:nvPr/>
        </p:nvCxnSpPr>
        <p:spPr>
          <a:xfrm>
            <a:off x="8052481" y="3673505"/>
            <a:ext cx="1887948" cy="1566494"/>
          </a:xfrm>
          <a:prstGeom prst="straightConnector1">
            <a:avLst/>
          </a:prstGeom>
          <a:noFill/>
          <a:ln w="19050" cap="flat" cmpd="sng">
            <a:solidFill>
              <a:schemeClr val="dk2"/>
            </a:solidFill>
            <a:prstDash val="solid"/>
            <a:round/>
            <a:headEnd type="none" w="med" len="med"/>
            <a:tailEnd type="none" w="med" len="med"/>
          </a:ln>
        </p:spPr>
      </p:cxnSp>
    </p:spTree>
    <p:extLst>
      <p:ext uri="{BB962C8B-B14F-4D97-AF65-F5344CB8AC3E}">
        <p14:creationId xmlns:p14="http://schemas.microsoft.com/office/powerpoint/2010/main" val="20947727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6120" y="116248"/>
            <a:ext cx="11187259" cy="1014667"/>
          </a:xfrm>
        </p:spPr>
        <p:txBody>
          <a:bodyPr/>
          <a:lstStyle/>
          <a:p>
            <a:r>
              <a:rPr lang="en-US" dirty="0"/>
              <a:t>Shortest Path problem (unweighted graph)</a:t>
            </a:r>
          </a:p>
        </p:txBody>
      </p:sp>
      <p:sp>
        <p:nvSpPr>
          <p:cNvPr id="3" name="Content Placeholder 2"/>
          <p:cNvSpPr>
            <a:spLocks noGrp="1"/>
          </p:cNvSpPr>
          <p:nvPr>
            <p:ph idx="1"/>
          </p:nvPr>
        </p:nvSpPr>
        <p:spPr>
          <a:xfrm>
            <a:off x="494412" y="1277943"/>
            <a:ext cx="11187258" cy="4845504"/>
          </a:xfrm>
        </p:spPr>
        <p:txBody>
          <a:bodyPr>
            <a:normAutofit fontScale="85000" lnSpcReduction="20000"/>
          </a:bodyPr>
          <a:lstStyle/>
          <a:p>
            <a:r>
              <a:rPr lang="en-US" dirty="0"/>
              <a:t>how do we find a shortest paths?</a:t>
            </a:r>
          </a:p>
          <a:p>
            <a:endParaRPr lang="en-US" b="1" dirty="0"/>
          </a:p>
          <a:p>
            <a:endParaRPr lang="en-US" dirty="0"/>
          </a:p>
          <a:p>
            <a:endParaRPr lang="en-US" dirty="0"/>
          </a:p>
          <a:p>
            <a:endParaRPr lang="en-US" dirty="0"/>
          </a:p>
          <a:p>
            <a:endParaRPr lang="en-US" dirty="0"/>
          </a:p>
          <a:p>
            <a:r>
              <a:rPr lang="en-US" dirty="0"/>
              <a:t>What’s the shortest path from 0 to 0? </a:t>
            </a:r>
          </a:p>
          <a:p>
            <a:pPr lvl="1"/>
            <a:r>
              <a:rPr lang="en-US" dirty="0"/>
              <a:t>Well….we’re already there.</a:t>
            </a:r>
          </a:p>
          <a:p>
            <a:r>
              <a:rPr lang="en-US" dirty="0"/>
              <a:t>What’s the shortest path from 0 to 1 or 8?</a:t>
            </a:r>
          </a:p>
          <a:p>
            <a:pPr lvl="1"/>
            <a:r>
              <a:rPr lang="en-US" dirty="0"/>
              <a:t>Just go on the edge from 0</a:t>
            </a:r>
          </a:p>
          <a:p>
            <a:r>
              <a:rPr lang="en-US" dirty="0"/>
              <a:t>From 0 to 4 or 2 or 5?</a:t>
            </a:r>
          </a:p>
          <a:p>
            <a:pPr lvl="1"/>
            <a:r>
              <a:rPr lang="en-US" dirty="0"/>
              <a:t>Can’t get there directly from 0, if we want a length 2 path, have to go through 1 or 8.</a:t>
            </a:r>
          </a:p>
          <a:p>
            <a:r>
              <a:rPr lang="en-US" dirty="0"/>
              <a:t>From 0 to 6?</a:t>
            </a:r>
          </a:p>
          <a:p>
            <a:pPr lvl="1"/>
            <a:r>
              <a:rPr lang="en-US" dirty="0"/>
              <a:t>Can’t get there directly from 0, if we want a length 3 path, have to go through 5.</a:t>
            </a:r>
          </a:p>
          <a:p>
            <a:endParaRPr lang="en-US" dirty="0"/>
          </a:p>
          <a:p>
            <a:endParaRPr lang="en-US" dirty="0"/>
          </a:p>
        </p:txBody>
      </p:sp>
      <p:sp>
        <p:nvSpPr>
          <p:cNvPr id="5" name="Slide Number Placeholder 4"/>
          <p:cNvSpPr>
            <a:spLocks noGrp="1"/>
          </p:cNvSpPr>
          <p:nvPr>
            <p:ph type="sldNum" sz="quarter" idx="12"/>
          </p:nvPr>
        </p:nvSpPr>
        <p:spPr/>
        <p:txBody>
          <a:bodyPr/>
          <a:lstStyle/>
          <a:p>
            <a:fld id="{659665DE-58FC-41F4-AC58-2C90A5E00527}" type="slidenum">
              <a:rPr lang="en-US" smtClean="0"/>
              <a:t>34</a:t>
            </a:fld>
            <a:endParaRPr lang="en-US"/>
          </a:p>
        </p:txBody>
      </p:sp>
      <p:sp>
        <p:nvSpPr>
          <p:cNvPr id="24" name="Footer Placeholder 3">
            <a:extLst>
              <a:ext uri="{FF2B5EF4-FFF2-40B4-BE49-F238E27FC236}">
                <a16:creationId xmlns:a16="http://schemas.microsoft.com/office/drawing/2014/main" id="{6D3E6199-D84D-FE4B-ABFC-0942973FC842}"/>
              </a:ext>
            </a:extLst>
          </p:cNvPr>
          <p:cNvSpPr>
            <a:spLocks noGrp="1"/>
          </p:cNvSpPr>
          <p:nvPr>
            <p:ph type="ftr" sz="quarter" idx="11"/>
          </p:nvPr>
        </p:nvSpPr>
        <p:spPr>
          <a:xfrm>
            <a:off x="5715301" y="6521027"/>
            <a:ext cx="5901459" cy="274320"/>
          </a:xfrm>
        </p:spPr>
        <p:txBody>
          <a:bodyPr/>
          <a:lstStyle/>
          <a:p>
            <a:r>
              <a:rPr lang="es-ES"/>
              <a:t>CSE 373 19 SU - Robbie Weber</a:t>
            </a:r>
            <a:endParaRPr lang="en-US" dirty="0"/>
          </a:p>
        </p:txBody>
      </p:sp>
      <p:grpSp>
        <p:nvGrpSpPr>
          <p:cNvPr id="50" name="Group 49">
            <a:extLst>
              <a:ext uri="{FF2B5EF4-FFF2-40B4-BE49-F238E27FC236}">
                <a16:creationId xmlns:a16="http://schemas.microsoft.com/office/drawing/2014/main" id="{EB167EBB-1FC8-2C41-8C24-2D1A079C4373}"/>
              </a:ext>
            </a:extLst>
          </p:cNvPr>
          <p:cNvGrpSpPr/>
          <p:nvPr/>
        </p:nvGrpSpPr>
        <p:grpSpPr>
          <a:xfrm>
            <a:off x="4983952" y="1529675"/>
            <a:ext cx="5262712" cy="4050382"/>
            <a:chOff x="3561846" y="2590886"/>
            <a:chExt cx="3204447" cy="1755506"/>
          </a:xfrm>
        </p:grpSpPr>
        <p:sp>
          <p:nvSpPr>
            <p:cNvPr id="51" name="Google Shape;751;p43">
              <a:extLst>
                <a:ext uri="{FF2B5EF4-FFF2-40B4-BE49-F238E27FC236}">
                  <a16:creationId xmlns:a16="http://schemas.microsoft.com/office/drawing/2014/main" id="{C45DACF0-CDAE-4E48-B7A3-38BC3F93E389}"/>
                </a:ext>
              </a:extLst>
            </p:cNvPr>
            <p:cNvSpPr/>
            <p:nvPr/>
          </p:nvSpPr>
          <p:spPr>
            <a:xfrm>
              <a:off x="4216581" y="2762564"/>
              <a:ext cx="3174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2133">
                  <a:latin typeface="Calibri" panose="020F0502020204030204" pitchFamily="34" charset="0"/>
                  <a:cs typeface="Calibri" panose="020F0502020204030204" pitchFamily="34" charset="0"/>
                </a:rPr>
                <a:t>1</a:t>
              </a:r>
              <a:endParaRPr sz="2133">
                <a:latin typeface="Calibri" panose="020F0502020204030204" pitchFamily="34" charset="0"/>
                <a:cs typeface="Calibri" panose="020F0502020204030204" pitchFamily="34" charset="0"/>
              </a:endParaRPr>
            </a:p>
          </p:txBody>
        </p:sp>
        <p:sp>
          <p:nvSpPr>
            <p:cNvPr id="52" name="Google Shape;752;p43">
              <a:extLst>
                <a:ext uri="{FF2B5EF4-FFF2-40B4-BE49-F238E27FC236}">
                  <a16:creationId xmlns:a16="http://schemas.microsoft.com/office/drawing/2014/main" id="{91363746-3C14-7B44-BBE1-08066763CFC5}"/>
                </a:ext>
              </a:extLst>
            </p:cNvPr>
            <p:cNvSpPr/>
            <p:nvPr/>
          </p:nvSpPr>
          <p:spPr>
            <a:xfrm>
              <a:off x="4454029" y="3422136"/>
              <a:ext cx="3174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2133" dirty="0">
                  <a:latin typeface="Calibri" panose="020F0502020204030204" pitchFamily="34" charset="0"/>
                  <a:cs typeface="Calibri" panose="020F0502020204030204" pitchFamily="34" charset="0"/>
                </a:rPr>
                <a:t>2</a:t>
              </a:r>
              <a:endParaRPr sz="2133" dirty="0">
                <a:latin typeface="Calibri" panose="020F0502020204030204" pitchFamily="34" charset="0"/>
                <a:cs typeface="Calibri" panose="020F0502020204030204" pitchFamily="34" charset="0"/>
              </a:endParaRPr>
            </a:p>
          </p:txBody>
        </p:sp>
        <p:sp>
          <p:nvSpPr>
            <p:cNvPr id="53" name="Google Shape;754;p43">
              <a:extLst>
                <a:ext uri="{FF2B5EF4-FFF2-40B4-BE49-F238E27FC236}">
                  <a16:creationId xmlns:a16="http://schemas.microsoft.com/office/drawing/2014/main" id="{8A7C7AA0-BCCF-EF4D-84E5-0BF6C83D9FD3}"/>
                </a:ext>
              </a:extLst>
            </p:cNvPr>
            <p:cNvSpPr/>
            <p:nvPr/>
          </p:nvSpPr>
          <p:spPr>
            <a:xfrm>
              <a:off x="4752770" y="2590886"/>
              <a:ext cx="3174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2133">
                  <a:latin typeface="Calibri" panose="020F0502020204030204" pitchFamily="34" charset="0"/>
                  <a:cs typeface="Calibri" panose="020F0502020204030204" pitchFamily="34" charset="0"/>
                </a:rPr>
                <a:t>4</a:t>
              </a:r>
              <a:endParaRPr sz="2133">
                <a:latin typeface="Calibri" panose="020F0502020204030204" pitchFamily="34" charset="0"/>
                <a:cs typeface="Calibri" panose="020F0502020204030204" pitchFamily="34" charset="0"/>
              </a:endParaRPr>
            </a:p>
          </p:txBody>
        </p:sp>
        <p:sp>
          <p:nvSpPr>
            <p:cNvPr id="54" name="Google Shape;755;p43">
              <a:extLst>
                <a:ext uri="{FF2B5EF4-FFF2-40B4-BE49-F238E27FC236}">
                  <a16:creationId xmlns:a16="http://schemas.microsoft.com/office/drawing/2014/main" id="{BF5546B7-4C6F-B342-A1F5-ECFD445976F4}"/>
                </a:ext>
              </a:extLst>
            </p:cNvPr>
            <p:cNvSpPr/>
            <p:nvPr/>
          </p:nvSpPr>
          <p:spPr>
            <a:xfrm>
              <a:off x="4949647" y="3196186"/>
              <a:ext cx="3174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2133">
                  <a:latin typeface="Calibri" panose="020F0502020204030204" pitchFamily="34" charset="0"/>
                  <a:cs typeface="Calibri" panose="020F0502020204030204" pitchFamily="34" charset="0"/>
                </a:rPr>
                <a:t>5</a:t>
              </a:r>
              <a:endParaRPr sz="2133">
                <a:latin typeface="Calibri" panose="020F0502020204030204" pitchFamily="34" charset="0"/>
                <a:cs typeface="Calibri" panose="020F0502020204030204" pitchFamily="34" charset="0"/>
              </a:endParaRPr>
            </a:p>
          </p:txBody>
        </p:sp>
        <p:sp>
          <p:nvSpPr>
            <p:cNvPr id="55" name="Google Shape;756;p43">
              <a:extLst>
                <a:ext uri="{FF2B5EF4-FFF2-40B4-BE49-F238E27FC236}">
                  <a16:creationId xmlns:a16="http://schemas.microsoft.com/office/drawing/2014/main" id="{71A34711-EF47-C14F-86CB-6637CD50A6C6}"/>
                </a:ext>
              </a:extLst>
            </p:cNvPr>
            <p:cNvSpPr/>
            <p:nvPr/>
          </p:nvSpPr>
          <p:spPr>
            <a:xfrm>
              <a:off x="5694472" y="3211964"/>
              <a:ext cx="3174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2133">
                  <a:latin typeface="Calibri" panose="020F0502020204030204" pitchFamily="34" charset="0"/>
                  <a:cs typeface="Calibri" panose="020F0502020204030204" pitchFamily="34" charset="0"/>
                </a:rPr>
                <a:t>6</a:t>
              </a:r>
              <a:endParaRPr sz="2133">
                <a:latin typeface="Calibri" panose="020F0502020204030204" pitchFamily="34" charset="0"/>
                <a:cs typeface="Calibri" panose="020F0502020204030204" pitchFamily="34" charset="0"/>
              </a:endParaRPr>
            </a:p>
          </p:txBody>
        </p:sp>
        <p:sp>
          <p:nvSpPr>
            <p:cNvPr id="56" name="Google Shape;757;p43">
              <a:extLst>
                <a:ext uri="{FF2B5EF4-FFF2-40B4-BE49-F238E27FC236}">
                  <a16:creationId xmlns:a16="http://schemas.microsoft.com/office/drawing/2014/main" id="{C494C577-70C1-374E-8527-8DA0974C800C}"/>
                </a:ext>
              </a:extLst>
            </p:cNvPr>
            <p:cNvSpPr/>
            <p:nvPr/>
          </p:nvSpPr>
          <p:spPr>
            <a:xfrm>
              <a:off x="5672191" y="3648838"/>
              <a:ext cx="3174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2133" b="1" dirty="0">
                  <a:latin typeface="Calibri" panose="020F0502020204030204" pitchFamily="34" charset="0"/>
                  <a:cs typeface="Calibri" panose="020F0502020204030204" pitchFamily="34" charset="0"/>
                </a:rPr>
                <a:t>7</a:t>
              </a:r>
              <a:endParaRPr sz="2133" b="1" dirty="0">
                <a:latin typeface="Calibri" panose="020F0502020204030204" pitchFamily="34" charset="0"/>
                <a:cs typeface="Calibri" panose="020F0502020204030204" pitchFamily="34" charset="0"/>
              </a:endParaRPr>
            </a:p>
          </p:txBody>
        </p:sp>
        <p:sp>
          <p:nvSpPr>
            <p:cNvPr id="57" name="Google Shape;758;p43">
              <a:extLst>
                <a:ext uri="{FF2B5EF4-FFF2-40B4-BE49-F238E27FC236}">
                  <a16:creationId xmlns:a16="http://schemas.microsoft.com/office/drawing/2014/main" id="{3D4539EF-3D62-CC4F-93C8-ECA363D103CD}"/>
                </a:ext>
              </a:extLst>
            </p:cNvPr>
            <p:cNvSpPr/>
            <p:nvPr/>
          </p:nvSpPr>
          <p:spPr>
            <a:xfrm>
              <a:off x="5048519" y="4093492"/>
              <a:ext cx="3174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2133" dirty="0">
                  <a:latin typeface="Calibri" panose="020F0502020204030204" pitchFamily="34" charset="0"/>
                  <a:cs typeface="Calibri" panose="020F0502020204030204" pitchFamily="34" charset="0"/>
                </a:rPr>
                <a:t>8</a:t>
              </a:r>
              <a:endParaRPr sz="2133" dirty="0">
                <a:latin typeface="Calibri" panose="020F0502020204030204" pitchFamily="34" charset="0"/>
                <a:cs typeface="Calibri" panose="020F0502020204030204" pitchFamily="34" charset="0"/>
              </a:endParaRPr>
            </a:p>
          </p:txBody>
        </p:sp>
        <p:cxnSp>
          <p:nvCxnSpPr>
            <p:cNvPr id="58" name="Google Shape;759;p43">
              <a:extLst>
                <a:ext uri="{FF2B5EF4-FFF2-40B4-BE49-F238E27FC236}">
                  <a16:creationId xmlns:a16="http://schemas.microsoft.com/office/drawing/2014/main" id="{0738D948-ED65-7049-8A4A-782C71254346}"/>
                </a:ext>
              </a:extLst>
            </p:cNvPr>
            <p:cNvCxnSpPr>
              <a:stCxn id="51" idx="2"/>
              <a:endCxn id="52" idx="0"/>
            </p:cNvCxnSpPr>
            <p:nvPr/>
          </p:nvCxnSpPr>
          <p:spPr>
            <a:xfrm>
              <a:off x="4375281" y="3015464"/>
              <a:ext cx="237448" cy="406672"/>
            </a:xfrm>
            <a:prstGeom prst="straightConnector1">
              <a:avLst/>
            </a:prstGeom>
            <a:noFill/>
            <a:ln w="19050" cap="flat" cmpd="sng">
              <a:solidFill>
                <a:schemeClr val="dk2"/>
              </a:solidFill>
              <a:prstDash val="solid"/>
              <a:round/>
              <a:headEnd type="none" w="med" len="med"/>
              <a:tailEnd type="none" w="med" len="med"/>
            </a:ln>
          </p:spPr>
        </p:cxnSp>
        <p:cxnSp>
          <p:nvCxnSpPr>
            <p:cNvPr id="59" name="Google Shape;760;p43">
              <a:extLst>
                <a:ext uri="{FF2B5EF4-FFF2-40B4-BE49-F238E27FC236}">
                  <a16:creationId xmlns:a16="http://schemas.microsoft.com/office/drawing/2014/main" id="{1744452D-5A2D-B345-8C07-CCCC9C780BF1}"/>
                </a:ext>
              </a:extLst>
            </p:cNvPr>
            <p:cNvCxnSpPr>
              <a:stCxn id="51" idx="3"/>
              <a:endCxn id="53" idx="1"/>
            </p:cNvCxnSpPr>
            <p:nvPr/>
          </p:nvCxnSpPr>
          <p:spPr>
            <a:xfrm flipV="1">
              <a:off x="4533981" y="2717336"/>
              <a:ext cx="218789" cy="171678"/>
            </a:xfrm>
            <a:prstGeom prst="straightConnector1">
              <a:avLst/>
            </a:prstGeom>
            <a:noFill/>
            <a:ln w="19050" cap="flat" cmpd="sng">
              <a:solidFill>
                <a:schemeClr val="dk2"/>
              </a:solidFill>
              <a:prstDash val="solid"/>
              <a:round/>
              <a:headEnd type="none" w="med" len="med"/>
              <a:tailEnd type="none" w="med" len="med"/>
            </a:ln>
          </p:spPr>
        </p:cxnSp>
        <p:cxnSp>
          <p:nvCxnSpPr>
            <p:cNvPr id="60" name="Google Shape;762;p43">
              <a:extLst>
                <a:ext uri="{FF2B5EF4-FFF2-40B4-BE49-F238E27FC236}">
                  <a16:creationId xmlns:a16="http://schemas.microsoft.com/office/drawing/2014/main" id="{F7B313E2-1E25-574D-AE67-FC9E762C5654}"/>
                </a:ext>
              </a:extLst>
            </p:cNvPr>
            <p:cNvCxnSpPr>
              <a:stCxn id="55" idx="2"/>
              <a:endCxn id="56" idx="0"/>
            </p:cNvCxnSpPr>
            <p:nvPr/>
          </p:nvCxnSpPr>
          <p:spPr>
            <a:xfrm flipH="1">
              <a:off x="5830892" y="3464864"/>
              <a:ext cx="22281" cy="183974"/>
            </a:xfrm>
            <a:prstGeom prst="straightConnector1">
              <a:avLst/>
            </a:prstGeom>
            <a:noFill/>
            <a:ln w="19050" cap="flat" cmpd="sng">
              <a:solidFill>
                <a:schemeClr val="dk2"/>
              </a:solidFill>
              <a:prstDash val="solid"/>
              <a:round/>
              <a:headEnd type="none" w="med" len="med"/>
              <a:tailEnd type="none" w="med" len="med"/>
            </a:ln>
          </p:spPr>
        </p:cxnSp>
        <p:cxnSp>
          <p:nvCxnSpPr>
            <p:cNvPr id="61" name="Google Shape;763;p43">
              <a:extLst>
                <a:ext uri="{FF2B5EF4-FFF2-40B4-BE49-F238E27FC236}">
                  <a16:creationId xmlns:a16="http://schemas.microsoft.com/office/drawing/2014/main" id="{FEFAFC2C-175B-1449-B9DA-AEF61A7EBCAA}"/>
                </a:ext>
              </a:extLst>
            </p:cNvPr>
            <p:cNvCxnSpPr>
              <a:stCxn id="55" idx="2"/>
              <a:endCxn id="54" idx="3"/>
            </p:cNvCxnSpPr>
            <p:nvPr/>
          </p:nvCxnSpPr>
          <p:spPr>
            <a:xfrm flipH="1" flipV="1">
              <a:off x="5267047" y="3322636"/>
              <a:ext cx="586125" cy="142228"/>
            </a:xfrm>
            <a:prstGeom prst="straightConnector1">
              <a:avLst/>
            </a:prstGeom>
            <a:noFill/>
            <a:ln w="19050" cap="flat" cmpd="sng">
              <a:solidFill>
                <a:schemeClr val="dk2"/>
              </a:solidFill>
              <a:prstDash val="solid"/>
              <a:round/>
              <a:headEnd type="none" w="med" len="med"/>
              <a:tailEnd type="none" w="med" len="med"/>
            </a:ln>
          </p:spPr>
        </p:cxnSp>
        <p:cxnSp>
          <p:nvCxnSpPr>
            <p:cNvPr id="62" name="Google Shape;764;p43">
              <a:extLst>
                <a:ext uri="{FF2B5EF4-FFF2-40B4-BE49-F238E27FC236}">
                  <a16:creationId xmlns:a16="http://schemas.microsoft.com/office/drawing/2014/main" id="{652FD16F-DF30-4440-9F6F-90A1560F4E1E}"/>
                </a:ext>
              </a:extLst>
            </p:cNvPr>
            <p:cNvCxnSpPr>
              <a:stCxn id="53" idx="2"/>
              <a:endCxn id="54" idx="0"/>
            </p:cNvCxnSpPr>
            <p:nvPr/>
          </p:nvCxnSpPr>
          <p:spPr>
            <a:xfrm>
              <a:off x="4911471" y="2843786"/>
              <a:ext cx="196877" cy="352400"/>
            </a:xfrm>
            <a:prstGeom prst="straightConnector1">
              <a:avLst/>
            </a:prstGeom>
            <a:noFill/>
            <a:ln w="19050" cap="flat" cmpd="sng">
              <a:solidFill>
                <a:schemeClr val="dk2"/>
              </a:solidFill>
              <a:prstDash val="solid"/>
              <a:round/>
              <a:headEnd type="none" w="med" len="med"/>
              <a:tailEnd type="none" w="med" len="med"/>
            </a:ln>
          </p:spPr>
        </p:cxnSp>
        <p:cxnSp>
          <p:nvCxnSpPr>
            <p:cNvPr id="63" name="Google Shape;765;p43">
              <a:extLst>
                <a:ext uri="{FF2B5EF4-FFF2-40B4-BE49-F238E27FC236}">
                  <a16:creationId xmlns:a16="http://schemas.microsoft.com/office/drawing/2014/main" id="{0C6F4530-A292-364F-9350-5BA8365A2DAE}"/>
                </a:ext>
              </a:extLst>
            </p:cNvPr>
            <p:cNvCxnSpPr>
              <a:stCxn id="52" idx="3"/>
              <a:endCxn id="54" idx="1"/>
            </p:cNvCxnSpPr>
            <p:nvPr/>
          </p:nvCxnSpPr>
          <p:spPr>
            <a:xfrm flipV="1">
              <a:off x="4771429" y="3322636"/>
              <a:ext cx="178218" cy="225950"/>
            </a:xfrm>
            <a:prstGeom prst="straightConnector1">
              <a:avLst/>
            </a:prstGeom>
            <a:noFill/>
            <a:ln w="19050" cap="flat" cmpd="sng">
              <a:solidFill>
                <a:schemeClr val="dk2"/>
              </a:solidFill>
              <a:prstDash val="solid"/>
              <a:round/>
              <a:headEnd type="none" w="med" len="med"/>
              <a:tailEnd type="none" w="med" len="med"/>
            </a:ln>
          </p:spPr>
        </p:cxnSp>
        <p:cxnSp>
          <p:nvCxnSpPr>
            <p:cNvPr id="64" name="Google Shape;766;p43">
              <a:extLst>
                <a:ext uri="{FF2B5EF4-FFF2-40B4-BE49-F238E27FC236}">
                  <a16:creationId xmlns:a16="http://schemas.microsoft.com/office/drawing/2014/main" id="{BCC0E11A-3417-EA42-BF1C-8E9997B996F4}"/>
                </a:ext>
              </a:extLst>
            </p:cNvPr>
            <p:cNvCxnSpPr>
              <a:stCxn id="54" idx="2"/>
              <a:endCxn id="57" idx="0"/>
            </p:cNvCxnSpPr>
            <p:nvPr/>
          </p:nvCxnSpPr>
          <p:spPr>
            <a:xfrm>
              <a:off x="5108348" y="3449086"/>
              <a:ext cx="98872" cy="644406"/>
            </a:xfrm>
            <a:prstGeom prst="straightConnector1">
              <a:avLst/>
            </a:prstGeom>
            <a:noFill/>
            <a:ln w="19050" cap="flat" cmpd="sng">
              <a:solidFill>
                <a:schemeClr val="dk2"/>
              </a:solidFill>
              <a:prstDash val="solid"/>
              <a:round/>
              <a:headEnd type="none" w="med" len="med"/>
              <a:tailEnd type="none" w="med" len="med"/>
            </a:ln>
          </p:spPr>
        </p:cxnSp>
        <p:sp>
          <p:nvSpPr>
            <p:cNvPr id="65" name="Google Shape;767;p43">
              <a:extLst>
                <a:ext uri="{FF2B5EF4-FFF2-40B4-BE49-F238E27FC236}">
                  <a16:creationId xmlns:a16="http://schemas.microsoft.com/office/drawing/2014/main" id="{DE14A849-749A-8142-89C6-ECAE3E69B172}"/>
                </a:ext>
              </a:extLst>
            </p:cNvPr>
            <p:cNvSpPr/>
            <p:nvPr/>
          </p:nvSpPr>
          <p:spPr>
            <a:xfrm>
              <a:off x="3822136" y="3282759"/>
              <a:ext cx="3174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2133" b="1" dirty="0">
                  <a:latin typeface="Calibri" panose="020F0502020204030204" pitchFamily="34" charset="0"/>
                  <a:cs typeface="Calibri" panose="020F0502020204030204" pitchFamily="34" charset="0"/>
                </a:rPr>
                <a:t>0</a:t>
              </a:r>
              <a:endParaRPr sz="2133" b="1" dirty="0">
                <a:latin typeface="Calibri" panose="020F0502020204030204" pitchFamily="34" charset="0"/>
                <a:cs typeface="Calibri" panose="020F0502020204030204" pitchFamily="34" charset="0"/>
              </a:endParaRPr>
            </a:p>
          </p:txBody>
        </p:sp>
        <p:cxnSp>
          <p:nvCxnSpPr>
            <p:cNvPr id="66" name="Google Shape;768;p43">
              <a:extLst>
                <a:ext uri="{FF2B5EF4-FFF2-40B4-BE49-F238E27FC236}">
                  <a16:creationId xmlns:a16="http://schemas.microsoft.com/office/drawing/2014/main" id="{CC113CDA-6641-1744-BC43-133DA0A7748C}"/>
                </a:ext>
              </a:extLst>
            </p:cNvPr>
            <p:cNvCxnSpPr>
              <a:stCxn id="65" idx="3"/>
              <a:endCxn id="51" idx="1"/>
            </p:cNvCxnSpPr>
            <p:nvPr/>
          </p:nvCxnSpPr>
          <p:spPr>
            <a:xfrm flipV="1">
              <a:off x="4139536" y="2889014"/>
              <a:ext cx="77045" cy="520195"/>
            </a:xfrm>
            <a:prstGeom prst="straightConnector1">
              <a:avLst/>
            </a:prstGeom>
            <a:noFill/>
            <a:ln w="19050" cap="flat" cmpd="sng">
              <a:solidFill>
                <a:schemeClr val="dk2"/>
              </a:solidFill>
              <a:prstDash val="solid"/>
              <a:round/>
              <a:headEnd type="none" w="med" len="med"/>
              <a:tailEnd type="none" w="med" len="med"/>
            </a:ln>
          </p:spPr>
        </p:cxnSp>
        <p:sp>
          <p:nvSpPr>
            <p:cNvPr id="67" name="Google Shape;769;p43">
              <a:extLst>
                <a:ext uri="{FF2B5EF4-FFF2-40B4-BE49-F238E27FC236}">
                  <a16:creationId xmlns:a16="http://schemas.microsoft.com/office/drawing/2014/main" id="{41481B78-6AC0-C144-ABDC-06AB2F3E10EA}"/>
                </a:ext>
              </a:extLst>
            </p:cNvPr>
            <p:cNvSpPr txBox="1"/>
            <p:nvPr/>
          </p:nvSpPr>
          <p:spPr>
            <a:xfrm>
              <a:off x="3561846" y="3177459"/>
              <a:ext cx="317400" cy="3582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2133" b="1" dirty="0">
                  <a:latin typeface="Calibri" panose="020F0502020204030204" pitchFamily="34" charset="0"/>
                  <a:cs typeface="Calibri" panose="020F0502020204030204" pitchFamily="34" charset="0"/>
                </a:rPr>
                <a:t>s</a:t>
              </a:r>
              <a:endParaRPr sz="2133" b="1" dirty="0">
                <a:latin typeface="Calibri" panose="020F0502020204030204" pitchFamily="34" charset="0"/>
                <a:cs typeface="Calibri" panose="020F0502020204030204" pitchFamily="34" charset="0"/>
              </a:endParaRPr>
            </a:p>
          </p:txBody>
        </p:sp>
        <p:sp>
          <p:nvSpPr>
            <p:cNvPr id="68" name="Google Shape;770;p43">
              <a:extLst>
                <a:ext uri="{FF2B5EF4-FFF2-40B4-BE49-F238E27FC236}">
                  <a16:creationId xmlns:a16="http://schemas.microsoft.com/office/drawing/2014/main" id="{7F8FEFE8-AD32-3A4E-B481-288977518362}"/>
                </a:ext>
              </a:extLst>
            </p:cNvPr>
            <p:cNvSpPr txBox="1"/>
            <p:nvPr/>
          </p:nvSpPr>
          <p:spPr>
            <a:xfrm>
              <a:off x="6354393" y="3387202"/>
              <a:ext cx="411900" cy="4041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2133" b="1" dirty="0">
                  <a:latin typeface="Calibri" panose="020F0502020204030204" pitchFamily="34" charset="0"/>
                  <a:cs typeface="Calibri" panose="020F0502020204030204" pitchFamily="34" charset="0"/>
                </a:rPr>
                <a:t>t</a:t>
              </a:r>
              <a:endParaRPr sz="2133" b="1" dirty="0">
                <a:latin typeface="Calibri" panose="020F0502020204030204" pitchFamily="34" charset="0"/>
                <a:cs typeface="Calibri" panose="020F0502020204030204" pitchFamily="34" charset="0"/>
              </a:endParaRPr>
            </a:p>
          </p:txBody>
        </p:sp>
      </p:grpSp>
      <p:cxnSp>
        <p:nvCxnSpPr>
          <p:cNvPr id="69" name="Google Shape;766;p43">
            <a:extLst>
              <a:ext uri="{FF2B5EF4-FFF2-40B4-BE49-F238E27FC236}">
                <a16:creationId xmlns:a16="http://schemas.microsoft.com/office/drawing/2014/main" id="{C3C6129C-DDC3-C549-B425-1C39CF9D66EB}"/>
              </a:ext>
            </a:extLst>
          </p:cNvPr>
          <p:cNvCxnSpPr>
            <a:cxnSpLocks/>
          </p:cNvCxnSpPr>
          <p:nvPr/>
        </p:nvCxnSpPr>
        <p:spPr>
          <a:xfrm>
            <a:off x="5555020" y="3690525"/>
            <a:ext cx="1887948" cy="1566494"/>
          </a:xfrm>
          <a:prstGeom prst="straightConnector1">
            <a:avLst/>
          </a:prstGeom>
          <a:noFill/>
          <a:ln w="19050" cap="flat" cmpd="sng">
            <a:solidFill>
              <a:schemeClr val="dk2"/>
            </a:solidFill>
            <a:prstDash val="solid"/>
            <a:round/>
            <a:headEnd type="none" w="med" len="med"/>
            <a:tailEnd type="none" w="med" len="med"/>
          </a:ln>
        </p:spPr>
      </p:cxnSp>
    </p:spTree>
    <p:extLst>
      <p:ext uri="{BB962C8B-B14F-4D97-AF65-F5344CB8AC3E}">
        <p14:creationId xmlns:p14="http://schemas.microsoft.com/office/powerpoint/2010/main" val="332102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1" end="1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2" end="1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Shortest Path problem (unweighted graph) key idea</a:t>
            </a:r>
          </a:p>
        </p:txBody>
      </p:sp>
      <p:sp>
        <p:nvSpPr>
          <p:cNvPr id="3" name="Content Placeholder 2"/>
          <p:cNvSpPr>
            <a:spLocks noGrp="1"/>
          </p:cNvSpPr>
          <p:nvPr>
            <p:ph idx="1"/>
          </p:nvPr>
        </p:nvSpPr>
        <p:spPr>
          <a:xfrm>
            <a:off x="575240" y="1294038"/>
            <a:ext cx="11187258" cy="2184218"/>
          </a:xfrm>
        </p:spPr>
        <p:txBody>
          <a:bodyPr>
            <a:normAutofit fontScale="92500" lnSpcReduction="10000"/>
          </a:bodyPr>
          <a:lstStyle/>
          <a:p>
            <a:r>
              <a:rPr lang="en-US" dirty="0"/>
              <a:t>To find the set of vertices at distance k, just find the set of vertices at distance k-1, and see if any of them have an outgoing edge to an undiscovered vertex. Basically, if we traverse level by level and we’re checking all the nodes that show up at each level comprehensively (and only recording the earliest time they show up), when we find our target at level k, we can keep using the edge that led to it from the previous level to justify the shortest path.</a:t>
            </a:r>
          </a:p>
          <a:p>
            <a:r>
              <a:rPr lang="en-US" dirty="0"/>
              <a:t>Do we already know an algorithm that can help us traverse the graph level by level?</a:t>
            </a:r>
          </a:p>
          <a:p>
            <a:r>
              <a:rPr lang="en-US" dirty="0"/>
              <a:t>Yes! BFS! Let’s modify it to fit our needs.</a:t>
            </a:r>
          </a:p>
          <a:p>
            <a:endParaRPr lang="en-US" dirty="0"/>
          </a:p>
          <a:p>
            <a:endParaRPr lang="en-US" dirty="0"/>
          </a:p>
        </p:txBody>
      </p:sp>
      <p:sp>
        <p:nvSpPr>
          <p:cNvPr id="5" name="Slide Number Placeholder 4"/>
          <p:cNvSpPr>
            <a:spLocks noGrp="1"/>
          </p:cNvSpPr>
          <p:nvPr>
            <p:ph type="sldNum" sz="quarter" idx="12"/>
          </p:nvPr>
        </p:nvSpPr>
        <p:spPr/>
        <p:txBody>
          <a:bodyPr/>
          <a:lstStyle/>
          <a:p>
            <a:fld id="{659665DE-58FC-41F4-AC58-2C90A5E00527}" type="slidenum">
              <a:rPr lang="en-US" smtClean="0"/>
              <a:t>35</a:t>
            </a:fld>
            <a:endParaRPr lang="en-US"/>
          </a:p>
        </p:txBody>
      </p:sp>
      <p:sp>
        <p:nvSpPr>
          <p:cNvPr id="7" name="Footer Placeholder 3">
            <a:extLst>
              <a:ext uri="{FF2B5EF4-FFF2-40B4-BE49-F238E27FC236}">
                <a16:creationId xmlns:a16="http://schemas.microsoft.com/office/drawing/2014/main" id="{8C19EF78-3500-A14F-8F68-285569BB7033}"/>
              </a:ext>
            </a:extLst>
          </p:cNvPr>
          <p:cNvSpPr>
            <a:spLocks noGrp="1"/>
          </p:cNvSpPr>
          <p:nvPr>
            <p:ph type="ftr" sz="quarter" idx="11"/>
          </p:nvPr>
        </p:nvSpPr>
        <p:spPr>
          <a:xfrm>
            <a:off x="5715301" y="6521027"/>
            <a:ext cx="5901459" cy="274320"/>
          </a:xfrm>
        </p:spPr>
        <p:txBody>
          <a:bodyPr/>
          <a:lstStyle/>
          <a:p>
            <a:r>
              <a:rPr lang="es-ES"/>
              <a:t>CSE 373 19 SU - Robbie Weber</a:t>
            </a:r>
            <a:endParaRPr lang="en-US" dirty="0"/>
          </a:p>
        </p:txBody>
      </p:sp>
      <p:sp>
        <p:nvSpPr>
          <p:cNvPr id="4" name="TextBox 3">
            <a:extLst>
              <a:ext uri="{FF2B5EF4-FFF2-40B4-BE49-F238E27FC236}">
                <a16:creationId xmlns:a16="http://schemas.microsoft.com/office/drawing/2014/main" id="{684C2A26-A076-E946-B76C-B292C3E7DD48}"/>
              </a:ext>
            </a:extLst>
          </p:cNvPr>
          <p:cNvSpPr txBox="1"/>
          <p:nvPr/>
        </p:nvSpPr>
        <p:spPr>
          <a:xfrm>
            <a:off x="4811556" y="2909486"/>
            <a:ext cx="6413935" cy="4444294"/>
          </a:xfrm>
          <a:prstGeom prst="rect">
            <a:avLst/>
          </a:prstGeom>
          <a:noFill/>
        </p:spPr>
        <p:txBody>
          <a:bodyPr wrap="none" rtlCol="0">
            <a:spAutoFit/>
          </a:bodyPr>
          <a:lstStyle/>
          <a:p>
            <a:pPr>
              <a:lnSpc>
                <a:spcPct val="120000"/>
              </a:lnSpc>
              <a:spcBef>
                <a:spcPts val="0"/>
              </a:spcBef>
              <a:spcAft>
                <a:spcPts val="0"/>
              </a:spcAft>
            </a:pP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perimeter.add</a:t>
            </a:r>
            <a:r>
              <a:rPr lang="en-US" sz="1400" dirty="0">
                <a:latin typeface="Courier New" panose="02070309020205020404" pitchFamily="49" charset="0"/>
                <a:cs typeface="Courier New" panose="02070309020205020404" pitchFamily="49" charset="0"/>
              </a:rPr>
              <a:t>(start);</a:t>
            </a:r>
          </a:p>
          <a:p>
            <a:pPr>
              <a:lnSpc>
                <a:spcPct val="120000"/>
              </a:lnSpc>
              <a:spcBef>
                <a:spcPts val="0"/>
              </a:spcBef>
              <a:spcAft>
                <a:spcPts val="0"/>
              </a:spcAft>
            </a:pP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discovered.add</a:t>
            </a:r>
            <a:r>
              <a:rPr lang="en-US" sz="1400" dirty="0">
                <a:latin typeface="Courier New" panose="02070309020205020404" pitchFamily="49" charset="0"/>
                <a:cs typeface="Courier New" panose="02070309020205020404" pitchFamily="49" charset="0"/>
              </a:rPr>
              <a:t>(start);</a:t>
            </a:r>
          </a:p>
          <a:p>
            <a:pPr>
              <a:lnSpc>
                <a:spcPct val="120000"/>
              </a:lnSpc>
              <a:spcBef>
                <a:spcPts val="0"/>
              </a:spcBef>
              <a:spcAft>
                <a:spcPts val="0"/>
              </a:spcAft>
            </a:pPr>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start.distance</a:t>
            </a:r>
            <a:r>
              <a:rPr lang="en-US" sz="1400" b="1" dirty="0">
                <a:latin typeface="Courier New" panose="02070309020205020404" pitchFamily="49" charset="0"/>
                <a:cs typeface="Courier New" panose="02070309020205020404" pitchFamily="49" charset="0"/>
              </a:rPr>
              <a:t> = 0;</a:t>
            </a:r>
          </a:p>
          <a:p>
            <a:pPr>
              <a:lnSpc>
                <a:spcPct val="120000"/>
              </a:lnSpc>
              <a:spcBef>
                <a:spcPts val="0"/>
              </a:spcBef>
              <a:spcAft>
                <a:spcPts val="0"/>
              </a:spcAft>
            </a:pPr>
            <a:r>
              <a:rPr lang="en-US" sz="1400" dirty="0">
                <a:latin typeface="Courier New" panose="02070309020205020404" pitchFamily="49" charset="0"/>
                <a:cs typeface="Courier New" panose="02070309020205020404" pitchFamily="49" charset="0"/>
              </a:rPr>
              <a:t>        while (!</a:t>
            </a:r>
            <a:r>
              <a:rPr lang="en-US" sz="1400" dirty="0" err="1">
                <a:latin typeface="Courier New" panose="02070309020205020404" pitchFamily="49" charset="0"/>
                <a:cs typeface="Courier New" panose="02070309020205020404" pitchFamily="49" charset="0"/>
              </a:rPr>
              <a:t>perimeter.isEmpty</a:t>
            </a:r>
            <a:r>
              <a:rPr lang="en-US" sz="1400" dirty="0">
                <a:latin typeface="Courier New" panose="02070309020205020404" pitchFamily="49" charset="0"/>
                <a:cs typeface="Courier New" panose="02070309020205020404" pitchFamily="49" charset="0"/>
              </a:rPr>
              <a:t>()) {</a:t>
            </a:r>
          </a:p>
          <a:p>
            <a:pPr>
              <a:lnSpc>
                <a:spcPct val="120000"/>
              </a:lnSpc>
              <a:spcBef>
                <a:spcPts val="0"/>
              </a:spcBef>
              <a:spcAft>
                <a:spcPts val="0"/>
              </a:spcAft>
            </a:pPr>
            <a:r>
              <a:rPr lang="en-US" sz="1400" dirty="0">
                <a:latin typeface="Courier New" panose="02070309020205020404" pitchFamily="49" charset="0"/>
                <a:cs typeface="Courier New" panose="02070309020205020404" pitchFamily="49" charset="0"/>
              </a:rPr>
              <a:t>            Vertex from = </a:t>
            </a:r>
            <a:r>
              <a:rPr lang="en-US" sz="1400" dirty="0" err="1">
                <a:latin typeface="Courier New" panose="02070309020205020404" pitchFamily="49" charset="0"/>
                <a:cs typeface="Courier New" panose="02070309020205020404" pitchFamily="49" charset="0"/>
              </a:rPr>
              <a:t>perimeter.remove</a:t>
            </a:r>
            <a:r>
              <a:rPr lang="en-US" sz="1400" dirty="0">
                <a:latin typeface="Courier New" panose="02070309020205020404" pitchFamily="49" charset="0"/>
                <a:cs typeface="Courier New" panose="02070309020205020404" pitchFamily="49" charset="0"/>
              </a:rPr>
              <a:t>();</a:t>
            </a:r>
          </a:p>
          <a:p>
            <a:pPr>
              <a:lnSpc>
                <a:spcPct val="120000"/>
              </a:lnSpc>
              <a:spcBef>
                <a:spcPts val="0"/>
              </a:spcBef>
              <a:spcAft>
                <a:spcPts val="0"/>
              </a:spcAft>
            </a:pPr>
            <a:r>
              <a:rPr lang="en-US" sz="1400" dirty="0">
                <a:latin typeface="Courier New" panose="02070309020205020404" pitchFamily="49" charset="0"/>
                <a:cs typeface="Courier New" panose="02070309020205020404" pitchFamily="49" charset="0"/>
              </a:rPr>
              <a:t>            for (E edge : </a:t>
            </a:r>
            <a:r>
              <a:rPr lang="en-US" sz="1400" dirty="0" err="1">
                <a:latin typeface="Courier New" panose="02070309020205020404" pitchFamily="49" charset="0"/>
                <a:cs typeface="Courier New" panose="02070309020205020404" pitchFamily="49" charset="0"/>
              </a:rPr>
              <a:t>graph.outgoingEdgesFrom</a:t>
            </a:r>
            <a:r>
              <a:rPr lang="en-US" sz="1400" dirty="0">
                <a:latin typeface="Courier New" panose="02070309020205020404" pitchFamily="49" charset="0"/>
                <a:cs typeface="Courier New" panose="02070309020205020404" pitchFamily="49" charset="0"/>
              </a:rPr>
              <a:t>(from)) {</a:t>
            </a:r>
          </a:p>
          <a:p>
            <a:pPr>
              <a:lnSpc>
                <a:spcPct val="120000"/>
              </a:lnSpc>
              <a:spcBef>
                <a:spcPts val="0"/>
              </a:spcBef>
              <a:spcAft>
                <a:spcPts val="0"/>
              </a:spcAft>
            </a:pPr>
            <a:r>
              <a:rPr lang="en-US" sz="1400" dirty="0">
                <a:latin typeface="Courier New" panose="02070309020205020404" pitchFamily="49" charset="0"/>
                <a:cs typeface="Courier New" panose="02070309020205020404" pitchFamily="49" charset="0"/>
              </a:rPr>
              <a:t>                Vertex to = </a:t>
            </a:r>
            <a:r>
              <a:rPr lang="en-US" sz="1400" dirty="0" err="1">
                <a:latin typeface="Courier New" panose="02070309020205020404" pitchFamily="49" charset="0"/>
                <a:cs typeface="Courier New" panose="02070309020205020404" pitchFamily="49" charset="0"/>
              </a:rPr>
              <a:t>edge.to</a:t>
            </a:r>
            <a:r>
              <a:rPr lang="en-US" sz="1400" dirty="0">
                <a:latin typeface="Courier New" panose="02070309020205020404" pitchFamily="49" charset="0"/>
                <a:cs typeface="Courier New" panose="02070309020205020404" pitchFamily="49" charset="0"/>
              </a:rPr>
              <a:t>();</a:t>
            </a:r>
          </a:p>
          <a:p>
            <a:pPr>
              <a:lnSpc>
                <a:spcPct val="120000"/>
              </a:lnSpc>
              <a:spcBef>
                <a:spcPts val="0"/>
              </a:spcBef>
              <a:spcAft>
                <a:spcPts val="0"/>
              </a:spcAft>
            </a:pPr>
            <a:r>
              <a:rPr lang="en-US" sz="1400" dirty="0">
                <a:latin typeface="Courier New" panose="02070309020205020404" pitchFamily="49" charset="0"/>
                <a:cs typeface="Courier New" panose="02070309020205020404" pitchFamily="49" charset="0"/>
              </a:rPr>
              <a:t>                if (!</a:t>
            </a:r>
            <a:r>
              <a:rPr lang="en-US" sz="1400" dirty="0" err="1">
                <a:latin typeface="Courier New" panose="02070309020205020404" pitchFamily="49" charset="0"/>
                <a:cs typeface="Courier New" panose="02070309020205020404" pitchFamily="49" charset="0"/>
              </a:rPr>
              <a:t>discovered.contains</a:t>
            </a:r>
            <a:r>
              <a:rPr lang="en-US" sz="1400" dirty="0">
                <a:latin typeface="Courier New" panose="02070309020205020404" pitchFamily="49" charset="0"/>
                <a:cs typeface="Courier New" panose="02070309020205020404" pitchFamily="49" charset="0"/>
              </a:rPr>
              <a:t>(to)) {</a:t>
            </a:r>
          </a:p>
          <a:p>
            <a:pPr>
              <a:lnSpc>
                <a:spcPct val="120000"/>
              </a:lnSpc>
              <a:spcBef>
                <a:spcPts val="0"/>
              </a:spcBef>
              <a:spcAft>
                <a:spcPts val="0"/>
              </a:spcAft>
            </a:pPr>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to.distance</a:t>
            </a:r>
            <a:r>
              <a:rPr lang="en-US" sz="1400" b="1" dirty="0">
                <a:latin typeface="Courier New" panose="02070309020205020404" pitchFamily="49" charset="0"/>
                <a:cs typeface="Courier New" panose="02070309020205020404" pitchFamily="49" charset="0"/>
              </a:rPr>
              <a:t> = </a:t>
            </a:r>
            <a:r>
              <a:rPr lang="en-US" sz="1400" b="1" dirty="0" err="1">
                <a:latin typeface="Courier New" panose="02070309020205020404" pitchFamily="49" charset="0"/>
                <a:cs typeface="Courier New" panose="02070309020205020404" pitchFamily="49" charset="0"/>
              </a:rPr>
              <a:t>from.distance</a:t>
            </a:r>
            <a:r>
              <a:rPr lang="en-US" sz="1400" b="1" dirty="0">
                <a:latin typeface="Courier New" panose="02070309020205020404" pitchFamily="49" charset="0"/>
                <a:cs typeface="Courier New" panose="02070309020205020404" pitchFamily="49" charset="0"/>
              </a:rPr>
              <a:t> + 1;</a:t>
            </a:r>
          </a:p>
          <a:p>
            <a:pPr>
              <a:lnSpc>
                <a:spcPct val="120000"/>
              </a:lnSpc>
              <a:spcBef>
                <a:spcPts val="0"/>
              </a:spcBef>
              <a:spcAft>
                <a:spcPts val="0"/>
              </a:spcAft>
            </a:pPr>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to.predecessorEdge</a:t>
            </a:r>
            <a:r>
              <a:rPr lang="en-US" sz="1400" b="1" dirty="0">
                <a:latin typeface="Courier New" panose="02070309020205020404" pitchFamily="49" charset="0"/>
                <a:cs typeface="Courier New" panose="02070309020205020404" pitchFamily="49" charset="0"/>
              </a:rPr>
              <a:t> = edge;</a:t>
            </a:r>
          </a:p>
          <a:p>
            <a:pPr>
              <a:lnSpc>
                <a:spcPct val="120000"/>
              </a:lnSpc>
              <a:spcBef>
                <a:spcPts val="0"/>
              </a:spcBef>
              <a:spcAft>
                <a:spcPts val="0"/>
              </a:spcAft>
            </a:pP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perimeter.add</a:t>
            </a:r>
            <a:r>
              <a:rPr lang="en-US" sz="1400" dirty="0">
                <a:latin typeface="Courier New" panose="02070309020205020404" pitchFamily="49" charset="0"/>
                <a:cs typeface="Courier New" panose="02070309020205020404" pitchFamily="49" charset="0"/>
              </a:rPr>
              <a:t>(to);</a:t>
            </a:r>
          </a:p>
          <a:p>
            <a:pPr>
              <a:lnSpc>
                <a:spcPct val="120000"/>
              </a:lnSpc>
              <a:spcBef>
                <a:spcPts val="0"/>
              </a:spcBef>
              <a:spcAft>
                <a:spcPts val="0"/>
              </a:spcAft>
            </a:pP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discovered.add</a:t>
            </a:r>
            <a:r>
              <a:rPr lang="en-US" sz="1400" dirty="0">
                <a:latin typeface="Courier New" panose="02070309020205020404" pitchFamily="49" charset="0"/>
                <a:cs typeface="Courier New" panose="02070309020205020404" pitchFamily="49" charset="0"/>
              </a:rPr>
              <a:t>(to)</a:t>
            </a:r>
          </a:p>
          <a:p>
            <a:pPr>
              <a:lnSpc>
                <a:spcPct val="120000"/>
              </a:lnSpc>
              <a:spcBef>
                <a:spcPts val="0"/>
              </a:spcBef>
              <a:spcAft>
                <a:spcPts val="0"/>
              </a:spcAft>
            </a:pPr>
            <a:r>
              <a:rPr lang="en-US" sz="1400" dirty="0">
                <a:latin typeface="Courier New" panose="02070309020205020404" pitchFamily="49" charset="0"/>
                <a:cs typeface="Courier New" panose="02070309020205020404" pitchFamily="49" charset="0"/>
              </a:rPr>
              <a:t>                }</a:t>
            </a:r>
          </a:p>
          <a:p>
            <a:pPr>
              <a:lnSpc>
                <a:spcPct val="120000"/>
              </a:lnSpc>
              <a:spcBef>
                <a:spcPts val="0"/>
              </a:spcBef>
              <a:spcAft>
                <a:spcPts val="0"/>
              </a:spcAft>
            </a:pPr>
            <a:r>
              <a:rPr lang="en-US" sz="1400" dirty="0">
                <a:latin typeface="Courier New" panose="02070309020205020404" pitchFamily="49" charset="0"/>
                <a:cs typeface="Courier New" panose="02070309020205020404" pitchFamily="49" charset="0"/>
              </a:rPr>
              <a:t>            }</a:t>
            </a:r>
          </a:p>
          <a:p>
            <a:pPr>
              <a:lnSpc>
                <a:spcPct val="120000"/>
              </a:lnSpc>
              <a:spcBef>
                <a:spcPts val="0"/>
              </a:spcBef>
              <a:spcAft>
                <a:spcPts val="0"/>
              </a:spcAft>
            </a:pPr>
            <a:r>
              <a:rPr lang="en-US" sz="1400" dirty="0">
                <a:latin typeface="Courier New" panose="02070309020205020404" pitchFamily="49" charset="0"/>
                <a:cs typeface="Courier New" panose="02070309020205020404" pitchFamily="49" charset="0"/>
              </a:rPr>
              <a:t>        } </a:t>
            </a:r>
          </a:p>
          <a:p>
            <a:pPr>
              <a:lnSpc>
                <a:spcPct val="120000"/>
              </a:lnSpc>
              <a:spcBef>
                <a:spcPts val="0"/>
              </a:spcBef>
              <a:spcAft>
                <a:spcPts val="0"/>
              </a:spcAft>
            </a:pPr>
            <a:endParaRPr lang="en-US" sz="1400" dirty="0">
              <a:latin typeface="Courier New" panose="02070309020205020404" pitchFamily="49" charset="0"/>
              <a:cs typeface="Courier New" panose="02070309020205020404" pitchFamily="49" charset="0"/>
            </a:endParaRPr>
          </a:p>
          <a:p>
            <a:endParaRPr lang="en-US" sz="1400" dirty="0"/>
          </a:p>
        </p:txBody>
      </p:sp>
      <p:sp>
        <p:nvSpPr>
          <p:cNvPr id="8" name="TextBox 7">
            <a:extLst>
              <a:ext uri="{FF2B5EF4-FFF2-40B4-BE49-F238E27FC236}">
                <a16:creationId xmlns:a16="http://schemas.microsoft.com/office/drawing/2014/main" id="{E8584589-C150-D84A-A217-1DA3562E8458}"/>
              </a:ext>
            </a:extLst>
          </p:cNvPr>
          <p:cNvSpPr txBox="1"/>
          <p:nvPr/>
        </p:nvSpPr>
        <p:spPr>
          <a:xfrm>
            <a:off x="271613" y="3478256"/>
            <a:ext cx="4986187" cy="2031325"/>
          </a:xfrm>
          <a:prstGeom prst="rect">
            <a:avLst/>
          </a:prstGeom>
          <a:noFill/>
        </p:spPr>
        <p:txBody>
          <a:bodyPr wrap="square" rtlCol="0">
            <a:spAutoFit/>
          </a:bodyPr>
          <a:lstStyle/>
          <a:p>
            <a:r>
              <a:rPr lang="en-US" dirty="0"/>
              <a:t>Changes from traversal BFS:</a:t>
            </a:r>
          </a:p>
          <a:p>
            <a:pPr marL="285750" indent="-285750">
              <a:buFontTx/>
              <a:buChar char="-"/>
            </a:pPr>
            <a:r>
              <a:rPr lang="en-US" dirty="0"/>
              <a:t>Every node now will have an associated distance (for convenience)</a:t>
            </a:r>
          </a:p>
          <a:p>
            <a:pPr marL="285750" indent="-285750">
              <a:buFontTx/>
              <a:buChar char="-"/>
            </a:pPr>
            <a:r>
              <a:rPr lang="en-US" dirty="0"/>
              <a:t>Every node V now will have an associated predecessor edge that is the edge that connects V on the shortest path from S to V. The edges that each of the nodes store are the final result.</a:t>
            </a:r>
          </a:p>
        </p:txBody>
      </p:sp>
    </p:spTree>
    <p:extLst>
      <p:ext uri="{BB962C8B-B14F-4D97-AF65-F5344CB8AC3E}">
        <p14:creationId xmlns:p14="http://schemas.microsoft.com/office/powerpoint/2010/main" val="2448216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Unweighted Graphs</a:t>
            </a:r>
          </a:p>
        </p:txBody>
      </p:sp>
      <p:sp>
        <p:nvSpPr>
          <p:cNvPr id="3" name="Content Placeholder 2"/>
          <p:cNvSpPr>
            <a:spLocks noGrp="1"/>
          </p:cNvSpPr>
          <p:nvPr>
            <p:ph idx="1"/>
          </p:nvPr>
        </p:nvSpPr>
        <p:spPr>
          <a:xfrm>
            <a:off x="575240" y="1463857"/>
            <a:ext cx="11187258" cy="555114"/>
          </a:xfrm>
        </p:spPr>
        <p:txBody>
          <a:bodyPr>
            <a:normAutofit/>
          </a:bodyPr>
          <a:lstStyle/>
          <a:p>
            <a:r>
              <a:rPr lang="en-US" sz="2800" dirty="0"/>
              <a:t>Use BFS to find shortest paths in this graph.</a:t>
            </a:r>
          </a:p>
          <a:p>
            <a:endParaRPr lang="en-US" sz="2800" b="1" dirty="0"/>
          </a:p>
          <a:p>
            <a:endParaRPr lang="en-US" sz="2800" dirty="0"/>
          </a:p>
          <a:p>
            <a:endParaRPr lang="en-US" sz="2800" dirty="0"/>
          </a:p>
          <a:p>
            <a:endParaRPr lang="en-US" sz="2800" dirty="0"/>
          </a:p>
          <a:p>
            <a:endParaRPr lang="en-US" sz="2800" dirty="0"/>
          </a:p>
        </p:txBody>
      </p:sp>
      <p:sp>
        <p:nvSpPr>
          <p:cNvPr id="37" name="Footer Placeholder 3">
            <a:extLst>
              <a:ext uri="{FF2B5EF4-FFF2-40B4-BE49-F238E27FC236}">
                <a16:creationId xmlns:a16="http://schemas.microsoft.com/office/drawing/2014/main" id="{E6CC4938-6E2E-8B4E-A5A6-D25FC5C828AC}"/>
              </a:ext>
            </a:extLst>
          </p:cNvPr>
          <p:cNvSpPr>
            <a:spLocks noGrp="1"/>
          </p:cNvSpPr>
          <p:nvPr>
            <p:ph type="ftr" sz="quarter" idx="11"/>
          </p:nvPr>
        </p:nvSpPr>
        <p:spPr>
          <a:xfrm>
            <a:off x="5715301" y="6521027"/>
            <a:ext cx="5901459" cy="274320"/>
          </a:xfrm>
        </p:spPr>
        <p:txBody>
          <a:bodyPr/>
          <a:lstStyle/>
          <a:p>
            <a:r>
              <a:rPr lang="es-ES"/>
              <a:t>CSE 373 19 SU - Robbie Weber</a:t>
            </a:r>
            <a:endParaRPr lang="en-US" dirty="0"/>
          </a:p>
        </p:txBody>
      </p:sp>
      <p:sp>
        <p:nvSpPr>
          <p:cNvPr id="38" name="TextBox 37">
            <a:extLst>
              <a:ext uri="{FF2B5EF4-FFF2-40B4-BE49-F238E27FC236}">
                <a16:creationId xmlns:a16="http://schemas.microsoft.com/office/drawing/2014/main" id="{A9A32B8C-A5AD-FA40-986F-3E43707AF28E}"/>
              </a:ext>
            </a:extLst>
          </p:cNvPr>
          <p:cNvSpPr txBox="1"/>
          <p:nvPr/>
        </p:nvSpPr>
        <p:spPr>
          <a:xfrm>
            <a:off x="-429797" y="2351053"/>
            <a:ext cx="6413935" cy="4444294"/>
          </a:xfrm>
          <a:prstGeom prst="rect">
            <a:avLst/>
          </a:prstGeom>
          <a:noFill/>
        </p:spPr>
        <p:txBody>
          <a:bodyPr wrap="none" rtlCol="0">
            <a:spAutoFit/>
          </a:bodyPr>
          <a:lstStyle/>
          <a:p>
            <a:pPr>
              <a:lnSpc>
                <a:spcPct val="120000"/>
              </a:lnSpc>
              <a:spcBef>
                <a:spcPts val="0"/>
              </a:spcBef>
              <a:spcAft>
                <a:spcPts val="0"/>
              </a:spcAft>
            </a:pP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perimeter.add</a:t>
            </a:r>
            <a:r>
              <a:rPr lang="en-US" sz="1400" dirty="0">
                <a:latin typeface="Courier New" panose="02070309020205020404" pitchFamily="49" charset="0"/>
                <a:cs typeface="Courier New" panose="02070309020205020404" pitchFamily="49" charset="0"/>
              </a:rPr>
              <a:t>(start);</a:t>
            </a:r>
          </a:p>
          <a:p>
            <a:pPr>
              <a:lnSpc>
                <a:spcPct val="120000"/>
              </a:lnSpc>
              <a:spcBef>
                <a:spcPts val="0"/>
              </a:spcBef>
              <a:spcAft>
                <a:spcPts val="0"/>
              </a:spcAft>
            </a:pP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discovered.add</a:t>
            </a:r>
            <a:r>
              <a:rPr lang="en-US" sz="1400" dirty="0">
                <a:latin typeface="Courier New" panose="02070309020205020404" pitchFamily="49" charset="0"/>
                <a:cs typeface="Courier New" panose="02070309020205020404" pitchFamily="49" charset="0"/>
              </a:rPr>
              <a:t>(start);</a:t>
            </a:r>
          </a:p>
          <a:p>
            <a:pPr>
              <a:lnSpc>
                <a:spcPct val="120000"/>
              </a:lnSpc>
              <a:spcBef>
                <a:spcPts val="0"/>
              </a:spcBef>
              <a:spcAft>
                <a:spcPts val="0"/>
              </a:spcAft>
            </a:pPr>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start.distance</a:t>
            </a:r>
            <a:r>
              <a:rPr lang="en-US" sz="1400" b="1" dirty="0">
                <a:latin typeface="Courier New" panose="02070309020205020404" pitchFamily="49" charset="0"/>
                <a:cs typeface="Courier New" panose="02070309020205020404" pitchFamily="49" charset="0"/>
              </a:rPr>
              <a:t> = 0;</a:t>
            </a:r>
          </a:p>
          <a:p>
            <a:pPr>
              <a:lnSpc>
                <a:spcPct val="120000"/>
              </a:lnSpc>
              <a:spcBef>
                <a:spcPts val="0"/>
              </a:spcBef>
              <a:spcAft>
                <a:spcPts val="0"/>
              </a:spcAft>
            </a:pPr>
            <a:r>
              <a:rPr lang="en-US" sz="1400" dirty="0">
                <a:latin typeface="Courier New" panose="02070309020205020404" pitchFamily="49" charset="0"/>
                <a:cs typeface="Courier New" panose="02070309020205020404" pitchFamily="49" charset="0"/>
              </a:rPr>
              <a:t>        while (!</a:t>
            </a:r>
            <a:r>
              <a:rPr lang="en-US" sz="1400" dirty="0" err="1">
                <a:latin typeface="Courier New" panose="02070309020205020404" pitchFamily="49" charset="0"/>
                <a:cs typeface="Courier New" panose="02070309020205020404" pitchFamily="49" charset="0"/>
              </a:rPr>
              <a:t>perimeter.isEmpty</a:t>
            </a:r>
            <a:r>
              <a:rPr lang="en-US" sz="1400" dirty="0">
                <a:latin typeface="Courier New" panose="02070309020205020404" pitchFamily="49" charset="0"/>
                <a:cs typeface="Courier New" panose="02070309020205020404" pitchFamily="49" charset="0"/>
              </a:rPr>
              <a:t>()) {</a:t>
            </a:r>
          </a:p>
          <a:p>
            <a:pPr>
              <a:lnSpc>
                <a:spcPct val="120000"/>
              </a:lnSpc>
              <a:spcBef>
                <a:spcPts val="0"/>
              </a:spcBef>
              <a:spcAft>
                <a:spcPts val="0"/>
              </a:spcAft>
            </a:pPr>
            <a:r>
              <a:rPr lang="en-US" sz="1400" dirty="0">
                <a:latin typeface="Courier New" panose="02070309020205020404" pitchFamily="49" charset="0"/>
                <a:cs typeface="Courier New" panose="02070309020205020404" pitchFamily="49" charset="0"/>
              </a:rPr>
              <a:t>            Vertex from = </a:t>
            </a:r>
            <a:r>
              <a:rPr lang="en-US" sz="1400" dirty="0" err="1">
                <a:latin typeface="Courier New" panose="02070309020205020404" pitchFamily="49" charset="0"/>
                <a:cs typeface="Courier New" panose="02070309020205020404" pitchFamily="49" charset="0"/>
              </a:rPr>
              <a:t>perimeter.remove</a:t>
            </a:r>
            <a:r>
              <a:rPr lang="en-US" sz="1400" dirty="0">
                <a:latin typeface="Courier New" panose="02070309020205020404" pitchFamily="49" charset="0"/>
                <a:cs typeface="Courier New" panose="02070309020205020404" pitchFamily="49" charset="0"/>
              </a:rPr>
              <a:t>();</a:t>
            </a:r>
          </a:p>
          <a:p>
            <a:pPr>
              <a:lnSpc>
                <a:spcPct val="120000"/>
              </a:lnSpc>
              <a:spcBef>
                <a:spcPts val="0"/>
              </a:spcBef>
              <a:spcAft>
                <a:spcPts val="0"/>
              </a:spcAft>
            </a:pPr>
            <a:r>
              <a:rPr lang="en-US" sz="1400" dirty="0">
                <a:latin typeface="Courier New" panose="02070309020205020404" pitchFamily="49" charset="0"/>
                <a:cs typeface="Courier New" panose="02070309020205020404" pitchFamily="49" charset="0"/>
              </a:rPr>
              <a:t>            for (E edge : </a:t>
            </a:r>
            <a:r>
              <a:rPr lang="en-US" sz="1400" dirty="0" err="1">
                <a:latin typeface="Courier New" panose="02070309020205020404" pitchFamily="49" charset="0"/>
                <a:cs typeface="Courier New" panose="02070309020205020404" pitchFamily="49" charset="0"/>
              </a:rPr>
              <a:t>graph.outgoingEdgesFrom</a:t>
            </a:r>
            <a:r>
              <a:rPr lang="en-US" sz="1400" dirty="0">
                <a:latin typeface="Courier New" panose="02070309020205020404" pitchFamily="49" charset="0"/>
                <a:cs typeface="Courier New" panose="02070309020205020404" pitchFamily="49" charset="0"/>
              </a:rPr>
              <a:t>(from)) {</a:t>
            </a:r>
          </a:p>
          <a:p>
            <a:pPr>
              <a:lnSpc>
                <a:spcPct val="120000"/>
              </a:lnSpc>
              <a:spcBef>
                <a:spcPts val="0"/>
              </a:spcBef>
              <a:spcAft>
                <a:spcPts val="0"/>
              </a:spcAft>
            </a:pPr>
            <a:r>
              <a:rPr lang="en-US" sz="1400" dirty="0">
                <a:latin typeface="Courier New" panose="02070309020205020404" pitchFamily="49" charset="0"/>
                <a:cs typeface="Courier New" panose="02070309020205020404" pitchFamily="49" charset="0"/>
              </a:rPr>
              <a:t>                Vertex to = </a:t>
            </a:r>
            <a:r>
              <a:rPr lang="en-US" sz="1400" dirty="0" err="1">
                <a:latin typeface="Courier New" panose="02070309020205020404" pitchFamily="49" charset="0"/>
                <a:cs typeface="Courier New" panose="02070309020205020404" pitchFamily="49" charset="0"/>
              </a:rPr>
              <a:t>edge.to</a:t>
            </a:r>
            <a:r>
              <a:rPr lang="en-US" sz="1400" dirty="0">
                <a:latin typeface="Courier New" panose="02070309020205020404" pitchFamily="49" charset="0"/>
                <a:cs typeface="Courier New" panose="02070309020205020404" pitchFamily="49" charset="0"/>
              </a:rPr>
              <a:t>();</a:t>
            </a:r>
          </a:p>
          <a:p>
            <a:pPr>
              <a:lnSpc>
                <a:spcPct val="120000"/>
              </a:lnSpc>
              <a:spcBef>
                <a:spcPts val="0"/>
              </a:spcBef>
              <a:spcAft>
                <a:spcPts val="0"/>
              </a:spcAft>
            </a:pPr>
            <a:r>
              <a:rPr lang="en-US" sz="1400" dirty="0">
                <a:latin typeface="Courier New" panose="02070309020205020404" pitchFamily="49" charset="0"/>
                <a:cs typeface="Courier New" panose="02070309020205020404" pitchFamily="49" charset="0"/>
              </a:rPr>
              <a:t>                if (!</a:t>
            </a:r>
            <a:r>
              <a:rPr lang="en-US" sz="1400" dirty="0" err="1">
                <a:latin typeface="Courier New" panose="02070309020205020404" pitchFamily="49" charset="0"/>
                <a:cs typeface="Courier New" panose="02070309020205020404" pitchFamily="49" charset="0"/>
              </a:rPr>
              <a:t>discovered.contains</a:t>
            </a:r>
            <a:r>
              <a:rPr lang="en-US" sz="1400" dirty="0">
                <a:latin typeface="Courier New" panose="02070309020205020404" pitchFamily="49" charset="0"/>
                <a:cs typeface="Courier New" panose="02070309020205020404" pitchFamily="49" charset="0"/>
              </a:rPr>
              <a:t>(to)) {</a:t>
            </a:r>
          </a:p>
          <a:p>
            <a:pPr>
              <a:lnSpc>
                <a:spcPct val="120000"/>
              </a:lnSpc>
              <a:spcBef>
                <a:spcPts val="0"/>
              </a:spcBef>
              <a:spcAft>
                <a:spcPts val="0"/>
              </a:spcAft>
            </a:pPr>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to.distance</a:t>
            </a:r>
            <a:r>
              <a:rPr lang="en-US" sz="1400" b="1" dirty="0">
                <a:latin typeface="Courier New" panose="02070309020205020404" pitchFamily="49" charset="0"/>
                <a:cs typeface="Courier New" panose="02070309020205020404" pitchFamily="49" charset="0"/>
              </a:rPr>
              <a:t> = </a:t>
            </a:r>
            <a:r>
              <a:rPr lang="en-US" sz="1400" b="1" dirty="0" err="1">
                <a:latin typeface="Courier New" panose="02070309020205020404" pitchFamily="49" charset="0"/>
                <a:cs typeface="Courier New" panose="02070309020205020404" pitchFamily="49" charset="0"/>
              </a:rPr>
              <a:t>from.distance</a:t>
            </a:r>
            <a:r>
              <a:rPr lang="en-US" sz="1400" b="1" dirty="0">
                <a:latin typeface="Courier New" panose="02070309020205020404" pitchFamily="49" charset="0"/>
                <a:cs typeface="Courier New" panose="02070309020205020404" pitchFamily="49" charset="0"/>
              </a:rPr>
              <a:t> + 1;</a:t>
            </a:r>
          </a:p>
          <a:p>
            <a:pPr>
              <a:lnSpc>
                <a:spcPct val="120000"/>
              </a:lnSpc>
              <a:spcBef>
                <a:spcPts val="0"/>
              </a:spcBef>
              <a:spcAft>
                <a:spcPts val="0"/>
              </a:spcAft>
            </a:pPr>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to.predecessorEdge</a:t>
            </a:r>
            <a:r>
              <a:rPr lang="en-US" sz="1400" b="1" dirty="0">
                <a:latin typeface="Courier New" panose="02070309020205020404" pitchFamily="49" charset="0"/>
                <a:cs typeface="Courier New" panose="02070309020205020404" pitchFamily="49" charset="0"/>
              </a:rPr>
              <a:t> = edge;</a:t>
            </a:r>
          </a:p>
          <a:p>
            <a:pPr>
              <a:lnSpc>
                <a:spcPct val="120000"/>
              </a:lnSpc>
              <a:spcBef>
                <a:spcPts val="0"/>
              </a:spcBef>
              <a:spcAft>
                <a:spcPts val="0"/>
              </a:spcAft>
            </a:pP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perimeter.add</a:t>
            </a:r>
            <a:r>
              <a:rPr lang="en-US" sz="1400" dirty="0">
                <a:latin typeface="Courier New" panose="02070309020205020404" pitchFamily="49" charset="0"/>
                <a:cs typeface="Courier New" panose="02070309020205020404" pitchFamily="49" charset="0"/>
              </a:rPr>
              <a:t>(to);</a:t>
            </a:r>
          </a:p>
          <a:p>
            <a:pPr>
              <a:lnSpc>
                <a:spcPct val="120000"/>
              </a:lnSpc>
              <a:spcBef>
                <a:spcPts val="0"/>
              </a:spcBef>
              <a:spcAft>
                <a:spcPts val="0"/>
              </a:spcAft>
            </a:pP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discovered.add</a:t>
            </a:r>
            <a:r>
              <a:rPr lang="en-US" sz="1400" dirty="0">
                <a:latin typeface="Courier New" panose="02070309020205020404" pitchFamily="49" charset="0"/>
                <a:cs typeface="Courier New" panose="02070309020205020404" pitchFamily="49" charset="0"/>
              </a:rPr>
              <a:t>(to)</a:t>
            </a:r>
          </a:p>
          <a:p>
            <a:pPr>
              <a:lnSpc>
                <a:spcPct val="120000"/>
              </a:lnSpc>
              <a:spcBef>
                <a:spcPts val="0"/>
              </a:spcBef>
              <a:spcAft>
                <a:spcPts val="0"/>
              </a:spcAft>
            </a:pPr>
            <a:r>
              <a:rPr lang="en-US" sz="1400" dirty="0">
                <a:latin typeface="Courier New" panose="02070309020205020404" pitchFamily="49" charset="0"/>
                <a:cs typeface="Courier New" panose="02070309020205020404" pitchFamily="49" charset="0"/>
              </a:rPr>
              <a:t>                }</a:t>
            </a:r>
          </a:p>
          <a:p>
            <a:pPr>
              <a:lnSpc>
                <a:spcPct val="120000"/>
              </a:lnSpc>
              <a:spcBef>
                <a:spcPts val="0"/>
              </a:spcBef>
              <a:spcAft>
                <a:spcPts val="0"/>
              </a:spcAft>
            </a:pPr>
            <a:r>
              <a:rPr lang="en-US" sz="1400" dirty="0">
                <a:latin typeface="Courier New" panose="02070309020205020404" pitchFamily="49" charset="0"/>
                <a:cs typeface="Courier New" panose="02070309020205020404" pitchFamily="49" charset="0"/>
              </a:rPr>
              <a:t>            }</a:t>
            </a:r>
          </a:p>
          <a:p>
            <a:pPr>
              <a:lnSpc>
                <a:spcPct val="120000"/>
              </a:lnSpc>
              <a:spcBef>
                <a:spcPts val="0"/>
              </a:spcBef>
              <a:spcAft>
                <a:spcPts val="0"/>
              </a:spcAft>
            </a:pPr>
            <a:r>
              <a:rPr lang="en-US" sz="1400" dirty="0">
                <a:latin typeface="Courier New" panose="02070309020205020404" pitchFamily="49" charset="0"/>
                <a:cs typeface="Courier New" panose="02070309020205020404" pitchFamily="49" charset="0"/>
              </a:rPr>
              <a:t>        } </a:t>
            </a:r>
          </a:p>
          <a:p>
            <a:pPr>
              <a:lnSpc>
                <a:spcPct val="120000"/>
              </a:lnSpc>
              <a:spcBef>
                <a:spcPts val="0"/>
              </a:spcBef>
              <a:spcAft>
                <a:spcPts val="0"/>
              </a:spcAft>
            </a:pPr>
            <a:endParaRPr lang="en-US" sz="1400" dirty="0">
              <a:latin typeface="Courier New" panose="02070309020205020404" pitchFamily="49" charset="0"/>
              <a:cs typeface="Courier New" panose="02070309020205020404" pitchFamily="49" charset="0"/>
            </a:endParaRPr>
          </a:p>
          <a:p>
            <a:endParaRPr lang="en-US" sz="1400" dirty="0"/>
          </a:p>
        </p:txBody>
      </p:sp>
      <p:cxnSp>
        <p:nvCxnSpPr>
          <p:cNvPr id="40" name="Google Shape;766;p43">
            <a:extLst>
              <a:ext uri="{FF2B5EF4-FFF2-40B4-BE49-F238E27FC236}">
                <a16:creationId xmlns:a16="http://schemas.microsoft.com/office/drawing/2014/main" id="{4CE6BEFF-1EDB-B748-9B88-D0D541DCFBE9}"/>
              </a:ext>
            </a:extLst>
          </p:cNvPr>
          <p:cNvCxnSpPr>
            <a:cxnSpLocks/>
          </p:cNvCxnSpPr>
          <p:nvPr/>
        </p:nvCxnSpPr>
        <p:spPr>
          <a:xfrm>
            <a:off x="8183104" y="3707252"/>
            <a:ext cx="1887948" cy="1566494"/>
          </a:xfrm>
          <a:prstGeom prst="straightConnector1">
            <a:avLst/>
          </a:prstGeom>
          <a:noFill/>
          <a:ln w="19050" cap="flat" cmpd="sng">
            <a:solidFill>
              <a:schemeClr val="dk2"/>
            </a:solidFill>
            <a:prstDash val="solid"/>
            <a:round/>
            <a:headEnd type="none" w="med" len="med"/>
            <a:tailEnd type="none" w="med" len="med"/>
          </a:ln>
        </p:spPr>
      </p:cxnSp>
      <p:grpSp>
        <p:nvGrpSpPr>
          <p:cNvPr id="41" name="Group 40">
            <a:extLst>
              <a:ext uri="{FF2B5EF4-FFF2-40B4-BE49-F238E27FC236}">
                <a16:creationId xmlns:a16="http://schemas.microsoft.com/office/drawing/2014/main" id="{57B0174E-D61C-C14D-914C-6F3C9BC7F8EB}"/>
              </a:ext>
            </a:extLst>
          </p:cNvPr>
          <p:cNvGrpSpPr/>
          <p:nvPr/>
        </p:nvGrpSpPr>
        <p:grpSpPr>
          <a:xfrm>
            <a:off x="7531210" y="1463857"/>
            <a:ext cx="5262712" cy="4050382"/>
            <a:chOff x="3561846" y="2590886"/>
            <a:chExt cx="3204447" cy="1755506"/>
          </a:xfrm>
        </p:grpSpPr>
        <p:sp>
          <p:nvSpPr>
            <p:cNvPr id="42" name="Google Shape;751;p43">
              <a:extLst>
                <a:ext uri="{FF2B5EF4-FFF2-40B4-BE49-F238E27FC236}">
                  <a16:creationId xmlns:a16="http://schemas.microsoft.com/office/drawing/2014/main" id="{641771C0-83F0-0540-9E33-10E7A1DD9376}"/>
                </a:ext>
              </a:extLst>
            </p:cNvPr>
            <p:cNvSpPr/>
            <p:nvPr/>
          </p:nvSpPr>
          <p:spPr>
            <a:xfrm>
              <a:off x="4216581" y="2762564"/>
              <a:ext cx="3174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2133">
                  <a:latin typeface="Calibri" panose="020F0502020204030204" pitchFamily="34" charset="0"/>
                  <a:cs typeface="Calibri" panose="020F0502020204030204" pitchFamily="34" charset="0"/>
                </a:rPr>
                <a:t>1</a:t>
              </a:r>
              <a:endParaRPr sz="2133">
                <a:latin typeface="Calibri" panose="020F0502020204030204" pitchFamily="34" charset="0"/>
                <a:cs typeface="Calibri" panose="020F0502020204030204" pitchFamily="34" charset="0"/>
              </a:endParaRPr>
            </a:p>
          </p:txBody>
        </p:sp>
        <p:sp>
          <p:nvSpPr>
            <p:cNvPr id="43" name="Google Shape;752;p43">
              <a:extLst>
                <a:ext uri="{FF2B5EF4-FFF2-40B4-BE49-F238E27FC236}">
                  <a16:creationId xmlns:a16="http://schemas.microsoft.com/office/drawing/2014/main" id="{73CFC0EB-B058-3444-A73D-5E781723FD6A}"/>
                </a:ext>
              </a:extLst>
            </p:cNvPr>
            <p:cNvSpPr/>
            <p:nvPr/>
          </p:nvSpPr>
          <p:spPr>
            <a:xfrm>
              <a:off x="4454029" y="3422136"/>
              <a:ext cx="3174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2133" dirty="0">
                  <a:latin typeface="Calibri" panose="020F0502020204030204" pitchFamily="34" charset="0"/>
                  <a:cs typeface="Calibri" panose="020F0502020204030204" pitchFamily="34" charset="0"/>
                </a:rPr>
                <a:t>2</a:t>
              </a:r>
              <a:endParaRPr sz="2133" dirty="0">
                <a:latin typeface="Calibri" panose="020F0502020204030204" pitchFamily="34" charset="0"/>
                <a:cs typeface="Calibri" panose="020F0502020204030204" pitchFamily="34" charset="0"/>
              </a:endParaRPr>
            </a:p>
          </p:txBody>
        </p:sp>
        <p:sp>
          <p:nvSpPr>
            <p:cNvPr id="44" name="Google Shape;754;p43">
              <a:extLst>
                <a:ext uri="{FF2B5EF4-FFF2-40B4-BE49-F238E27FC236}">
                  <a16:creationId xmlns:a16="http://schemas.microsoft.com/office/drawing/2014/main" id="{77C1DB2A-0A7D-DD41-94A5-7DABEB92C374}"/>
                </a:ext>
              </a:extLst>
            </p:cNvPr>
            <p:cNvSpPr/>
            <p:nvPr/>
          </p:nvSpPr>
          <p:spPr>
            <a:xfrm>
              <a:off x="4752770" y="2590886"/>
              <a:ext cx="3174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2133">
                  <a:latin typeface="Calibri" panose="020F0502020204030204" pitchFamily="34" charset="0"/>
                  <a:cs typeface="Calibri" panose="020F0502020204030204" pitchFamily="34" charset="0"/>
                </a:rPr>
                <a:t>4</a:t>
              </a:r>
              <a:endParaRPr sz="2133">
                <a:latin typeface="Calibri" panose="020F0502020204030204" pitchFamily="34" charset="0"/>
                <a:cs typeface="Calibri" panose="020F0502020204030204" pitchFamily="34" charset="0"/>
              </a:endParaRPr>
            </a:p>
          </p:txBody>
        </p:sp>
        <p:sp>
          <p:nvSpPr>
            <p:cNvPr id="45" name="Google Shape;755;p43">
              <a:extLst>
                <a:ext uri="{FF2B5EF4-FFF2-40B4-BE49-F238E27FC236}">
                  <a16:creationId xmlns:a16="http://schemas.microsoft.com/office/drawing/2014/main" id="{31D59BCA-F5AC-8E4F-99CC-22B303596FD5}"/>
                </a:ext>
              </a:extLst>
            </p:cNvPr>
            <p:cNvSpPr/>
            <p:nvPr/>
          </p:nvSpPr>
          <p:spPr>
            <a:xfrm>
              <a:off x="4949647" y="3196186"/>
              <a:ext cx="3174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2133">
                  <a:latin typeface="Calibri" panose="020F0502020204030204" pitchFamily="34" charset="0"/>
                  <a:cs typeface="Calibri" panose="020F0502020204030204" pitchFamily="34" charset="0"/>
                </a:rPr>
                <a:t>5</a:t>
              </a:r>
              <a:endParaRPr sz="2133">
                <a:latin typeface="Calibri" panose="020F0502020204030204" pitchFamily="34" charset="0"/>
                <a:cs typeface="Calibri" panose="020F0502020204030204" pitchFamily="34" charset="0"/>
              </a:endParaRPr>
            </a:p>
          </p:txBody>
        </p:sp>
        <p:sp>
          <p:nvSpPr>
            <p:cNvPr id="46" name="Google Shape;756;p43">
              <a:extLst>
                <a:ext uri="{FF2B5EF4-FFF2-40B4-BE49-F238E27FC236}">
                  <a16:creationId xmlns:a16="http://schemas.microsoft.com/office/drawing/2014/main" id="{F4348D3F-5C72-5C4D-92DA-BF13BEB5EE5F}"/>
                </a:ext>
              </a:extLst>
            </p:cNvPr>
            <p:cNvSpPr/>
            <p:nvPr/>
          </p:nvSpPr>
          <p:spPr>
            <a:xfrm>
              <a:off x="5694472" y="3211964"/>
              <a:ext cx="3174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2133">
                  <a:latin typeface="Calibri" panose="020F0502020204030204" pitchFamily="34" charset="0"/>
                  <a:cs typeface="Calibri" panose="020F0502020204030204" pitchFamily="34" charset="0"/>
                </a:rPr>
                <a:t>6</a:t>
              </a:r>
              <a:endParaRPr sz="2133">
                <a:latin typeface="Calibri" panose="020F0502020204030204" pitchFamily="34" charset="0"/>
                <a:cs typeface="Calibri" panose="020F0502020204030204" pitchFamily="34" charset="0"/>
              </a:endParaRPr>
            </a:p>
          </p:txBody>
        </p:sp>
        <p:sp>
          <p:nvSpPr>
            <p:cNvPr id="47" name="Google Shape;757;p43">
              <a:extLst>
                <a:ext uri="{FF2B5EF4-FFF2-40B4-BE49-F238E27FC236}">
                  <a16:creationId xmlns:a16="http://schemas.microsoft.com/office/drawing/2014/main" id="{9588D5C9-C90A-6246-A2C4-968F6A117355}"/>
                </a:ext>
              </a:extLst>
            </p:cNvPr>
            <p:cNvSpPr/>
            <p:nvPr/>
          </p:nvSpPr>
          <p:spPr>
            <a:xfrm>
              <a:off x="5672191" y="3648838"/>
              <a:ext cx="3174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2133" b="1" dirty="0">
                  <a:latin typeface="Calibri" panose="020F0502020204030204" pitchFamily="34" charset="0"/>
                  <a:cs typeface="Calibri" panose="020F0502020204030204" pitchFamily="34" charset="0"/>
                </a:rPr>
                <a:t>7</a:t>
              </a:r>
              <a:endParaRPr sz="2133" b="1" dirty="0">
                <a:latin typeface="Calibri" panose="020F0502020204030204" pitchFamily="34" charset="0"/>
                <a:cs typeface="Calibri" panose="020F0502020204030204" pitchFamily="34" charset="0"/>
              </a:endParaRPr>
            </a:p>
          </p:txBody>
        </p:sp>
        <p:sp>
          <p:nvSpPr>
            <p:cNvPr id="48" name="Google Shape;758;p43">
              <a:extLst>
                <a:ext uri="{FF2B5EF4-FFF2-40B4-BE49-F238E27FC236}">
                  <a16:creationId xmlns:a16="http://schemas.microsoft.com/office/drawing/2014/main" id="{B03EDE93-2C85-C44D-8A4A-1F600BB4D15A}"/>
                </a:ext>
              </a:extLst>
            </p:cNvPr>
            <p:cNvSpPr/>
            <p:nvPr/>
          </p:nvSpPr>
          <p:spPr>
            <a:xfrm>
              <a:off x="5048519" y="4093492"/>
              <a:ext cx="3174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2133" dirty="0">
                  <a:latin typeface="Calibri" panose="020F0502020204030204" pitchFamily="34" charset="0"/>
                  <a:cs typeface="Calibri" panose="020F0502020204030204" pitchFamily="34" charset="0"/>
                </a:rPr>
                <a:t>8</a:t>
              </a:r>
              <a:endParaRPr sz="2133" dirty="0">
                <a:latin typeface="Calibri" panose="020F0502020204030204" pitchFamily="34" charset="0"/>
                <a:cs typeface="Calibri" panose="020F0502020204030204" pitchFamily="34" charset="0"/>
              </a:endParaRPr>
            </a:p>
          </p:txBody>
        </p:sp>
        <p:cxnSp>
          <p:nvCxnSpPr>
            <p:cNvPr id="49" name="Google Shape;759;p43">
              <a:extLst>
                <a:ext uri="{FF2B5EF4-FFF2-40B4-BE49-F238E27FC236}">
                  <a16:creationId xmlns:a16="http://schemas.microsoft.com/office/drawing/2014/main" id="{0AF71559-2678-DE44-8F2A-512D01B6BA27}"/>
                </a:ext>
              </a:extLst>
            </p:cNvPr>
            <p:cNvCxnSpPr>
              <a:stCxn id="42" idx="2"/>
              <a:endCxn id="43" idx="0"/>
            </p:cNvCxnSpPr>
            <p:nvPr/>
          </p:nvCxnSpPr>
          <p:spPr>
            <a:xfrm>
              <a:off x="4375281" y="3015464"/>
              <a:ext cx="237448" cy="406672"/>
            </a:xfrm>
            <a:prstGeom prst="straightConnector1">
              <a:avLst/>
            </a:prstGeom>
            <a:noFill/>
            <a:ln w="19050" cap="flat" cmpd="sng">
              <a:solidFill>
                <a:schemeClr val="dk2"/>
              </a:solidFill>
              <a:prstDash val="solid"/>
              <a:round/>
              <a:headEnd type="none" w="med" len="med"/>
              <a:tailEnd type="none" w="med" len="med"/>
            </a:ln>
          </p:spPr>
        </p:cxnSp>
        <p:cxnSp>
          <p:nvCxnSpPr>
            <p:cNvPr id="50" name="Google Shape;760;p43">
              <a:extLst>
                <a:ext uri="{FF2B5EF4-FFF2-40B4-BE49-F238E27FC236}">
                  <a16:creationId xmlns:a16="http://schemas.microsoft.com/office/drawing/2014/main" id="{DFD5DD5C-8FC1-E943-9556-004F7E9052B8}"/>
                </a:ext>
              </a:extLst>
            </p:cNvPr>
            <p:cNvCxnSpPr>
              <a:stCxn id="42" idx="3"/>
              <a:endCxn id="44" idx="1"/>
            </p:cNvCxnSpPr>
            <p:nvPr/>
          </p:nvCxnSpPr>
          <p:spPr>
            <a:xfrm flipV="1">
              <a:off x="4533981" y="2717336"/>
              <a:ext cx="218789" cy="171678"/>
            </a:xfrm>
            <a:prstGeom prst="straightConnector1">
              <a:avLst/>
            </a:prstGeom>
            <a:noFill/>
            <a:ln w="19050" cap="flat" cmpd="sng">
              <a:solidFill>
                <a:schemeClr val="dk2"/>
              </a:solidFill>
              <a:prstDash val="solid"/>
              <a:round/>
              <a:headEnd type="none" w="med" len="med"/>
              <a:tailEnd type="none" w="med" len="med"/>
            </a:ln>
          </p:spPr>
        </p:cxnSp>
        <p:cxnSp>
          <p:nvCxnSpPr>
            <p:cNvPr id="51" name="Google Shape;762;p43">
              <a:extLst>
                <a:ext uri="{FF2B5EF4-FFF2-40B4-BE49-F238E27FC236}">
                  <a16:creationId xmlns:a16="http://schemas.microsoft.com/office/drawing/2014/main" id="{F06F6380-6E24-B74D-899F-66991774C2B4}"/>
                </a:ext>
              </a:extLst>
            </p:cNvPr>
            <p:cNvCxnSpPr>
              <a:stCxn id="46" idx="2"/>
              <a:endCxn id="47" idx="0"/>
            </p:cNvCxnSpPr>
            <p:nvPr/>
          </p:nvCxnSpPr>
          <p:spPr>
            <a:xfrm flipH="1">
              <a:off x="5830892" y="3464864"/>
              <a:ext cx="22281" cy="183974"/>
            </a:xfrm>
            <a:prstGeom prst="straightConnector1">
              <a:avLst/>
            </a:prstGeom>
            <a:noFill/>
            <a:ln w="19050" cap="flat" cmpd="sng">
              <a:solidFill>
                <a:schemeClr val="dk2"/>
              </a:solidFill>
              <a:prstDash val="solid"/>
              <a:round/>
              <a:headEnd type="none" w="med" len="med"/>
              <a:tailEnd type="none" w="med" len="med"/>
            </a:ln>
          </p:spPr>
        </p:cxnSp>
        <p:cxnSp>
          <p:nvCxnSpPr>
            <p:cNvPr id="52" name="Google Shape;763;p43">
              <a:extLst>
                <a:ext uri="{FF2B5EF4-FFF2-40B4-BE49-F238E27FC236}">
                  <a16:creationId xmlns:a16="http://schemas.microsoft.com/office/drawing/2014/main" id="{F04FCAAA-F5A5-724C-89C5-87BF11084C49}"/>
                </a:ext>
              </a:extLst>
            </p:cNvPr>
            <p:cNvCxnSpPr>
              <a:stCxn id="46" idx="2"/>
              <a:endCxn id="45" idx="3"/>
            </p:cNvCxnSpPr>
            <p:nvPr/>
          </p:nvCxnSpPr>
          <p:spPr>
            <a:xfrm flipH="1" flipV="1">
              <a:off x="5267047" y="3322636"/>
              <a:ext cx="586125" cy="142228"/>
            </a:xfrm>
            <a:prstGeom prst="straightConnector1">
              <a:avLst/>
            </a:prstGeom>
            <a:noFill/>
            <a:ln w="19050" cap="flat" cmpd="sng">
              <a:solidFill>
                <a:schemeClr val="dk2"/>
              </a:solidFill>
              <a:prstDash val="solid"/>
              <a:round/>
              <a:headEnd type="none" w="med" len="med"/>
              <a:tailEnd type="none" w="med" len="med"/>
            </a:ln>
          </p:spPr>
        </p:cxnSp>
        <p:cxnSp>
          <p:nvCxnSpPr>
            <p:cNvPr id="53" name="Google Shape;764;p43">
              <a:extLst>
                <a:ext uri="{FF2B5EF4-FFF2-40B4-BE49-F238E27FC236}">
                  <a16:creationId xmlns:a16="http://schemas.microsoft.com/office/drawing/2014/main" id="{F12E1D13-D546-E941-A5ED-82768C4292C1}"/>
                </a:ext>
              </a:extLst>
            </p:cNvPr>
            <p:cNvCxnSpPr>
              <a:stCxn id="44" idx="2"/>
              <a:endCxn id="45" idx="0"/>
            </p:cNvCxnSpPr>
            <p:nvPr/>
          </p:nvCxnSpPr>
          <p:spPr>
            <a:xfrm>
              <a:off x="4911471" y="2843786"/>
              <a:ext cx="196877" cy="352400"/>
            </a:xfrm>
            <a:prstGeom prst="straightConnector1">
              <a:avLst/>
            </a:prstGeom>
            <a:noFill/>
            <a:ln w="19050" cap="flat" cmpd="sng">
              <a:solidFill>
                <a:schemeClr val="dk2"/>
              </a:solidFill>
              <a:prstDash val="solid"/>
              <a:round/>
              <a:headEnd type="none" w="med" len="med"/>
              <a:tailEnd type="none" w="med" len="med"/>
            </a:ln>
          </p:spPr>
        </p:cxnSp>
        <p:cxnSp>
          <p:nvCxnSpPr>
            <p:cNvPr id="54" name="Google Shape;765;p43">
              <a:extLst>
                <a:ext uri="{FF2B5EF4-FFF2-40B4-BE49-F238E27FC236}">
                  <a16:creationId xmlns:a16="http://schemas.microsoft.com/office/drawing/2014/main" id="{F941CC79-364D-2F4F-91BB-EEAD2D91ABA0}"/>
                </a:ext>
              </a:extLst>
            </p:cNvPr>
            <p:cNvCxnSpPr>
              <a:stCxn id="43" idx="3"/>
              <a:endCxn id="45" idx="1"/>
            </p:cNvCxnSpPr>
            <p:nvPr/>
          </p:nvCxnSpPr>
          <p:spPr>
            <a:xfrm flipV="1">
              <a:off x="4771429" y="3322636"/>
              <a:ext cx="178218" cy="225950"/>
            </a:xfrm>
            <a:prstGeom prst="straightConnector1">
              <a:avLst/>
            </a:prstGeom>
            <a:noFill/>
            <a:ln w="19050" cap="flat" cmpd="sng">
              <a:solidFill>
                <a:schemeClr val="dk2"/>
              </a:solidFill>
              <a:prstDash val="solid"/>
              <a:round/>
              <a:headEnd type="none" w="med" len="med"/>
              <a:tailEnd type="none" w="med" len="med"/>
            </a:ln>
          </p:spPr>
        </p:cxnSp>
        <p:cxnSp>
          <p:nvCxnSpPr>
            <p:cNvPr id="55" name="Google Shape;766;p43">
              <a:extLst>
                <a:ext uri="{FF2B5EF4-FFF2-40B4-BE49-F238E27FC236}">
                  <a16:creationId xmlns:a16="http://schemas.microsoft.com/office/drawing/2014/main" id="{3C90F8B4-8D16-DC40-ACED-023FBD758B5C}"/>
                </a:ext>
              </a:extLst>
            </p:cNvPr>
            <p:cNvCxnSpPr>
              <a:stCxn id="45" idx="2"/>
              <a:endCxn id="48" idx="0"/>
            </p:cNvCxnSpPr>
            <p:nvPr/>
          </p:nvCxnSpPr>
          <p:spPr>
            <a:xfrm>
              <a:off x="5108348" y="3449086"/>
              <a:ext cx="98872" cy="644406"/>
            </a:xfrm>
            <a:prstGeom prst="straightConnector1">
              <a:avLst/>
            </a:prstGeom>
            <a:noFill/>
            <a:ln w="19050" cap="flat" cmpd="sng">
              <a:solidFill>
                <a:schemeClr val="dk2"/>
              </a:solidFill>
              <a:prstDash val="solid"/>
              <a:round/>
              <a:headEnd type="none" w="med" len="med"/>
              <a:tailEnd type="none" w="med" len="med"/>
            </a:ln>
          </p:spPr>
        </p:cxnSp>
        <p:sp>
          <p:nvSpPr>
            <p:cNvPr id="56" name="Google Shape;767;p43">
              <a:extLst>
                <a:ext uri="{FF2B5EF4-FFF2-40B4-BE49-F238E27FC236}">
                  <a16:creationId xmlns:a16="http://schemas.microsoft.com/office/drawing/2014/main" id="{25599BDE-35E0-F74A-B910-8B6010A3C936}"/>
                </a:ext>
              </a:extLst>
            </p:cNvPr>
            <p:cNvSpPr/>
            <p:nvPr/>
          </p:nvSpPr>
          <p:spPr>
            <a:xfrm>
              <a:off x="3822136" y="3282759"/>
              <a:ext cx="3174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2133" b="1" dirty="0">
                  <a:latin typeface="Calibri" panose="020F0502020204030204" pitchFamily="34" charset="0"/>
                  <a:cs typeface="Calibri" panose="020F0502020204030204" pitchFamily="34" charset="0"/>
                </a:rPr>
                <a:t>0</a:t>
              </a:r>
              <a:endParaRPr sz="2133" b="1" dirty="0">
                <a:latin typeface="Calibri" panose="020F0502020204030204" pitchFamily="34" charset="0"/>
                <a:cs typeface="Calibri" panose="020F0502020204030204" pitchFamily="34" charset="0"/>
              </a:endParaRPr>
            </a:p>
          </p:txBody>
        </p:sp>
        <p:cxnSp>
          <p:nvCxnSpPr>
            <p:cNvPr id="57" name="Google Shape;768;p43">
              <a:extLst>
                <a:ext uri="{FF2B5EF4-FFF2-40B4-BE49-F238E27FC236}">
                  <a16:creationId xmlns:a16="http://schemas.microsoft.com/office/drawing/2014/main" id="{35F5F4DB-8794-7244-A250-36A7C6232D2B}"/>
                </a:ext>
              </a:extLst>
            </p:cNvPr>
            <p:cNvCxnSpPr>
              <a:stCxn id="56" idx="3"/>
              <a:endCxn id="42" idx="1"/>
            </p:cNvCxnSpPr>
            <p:nvPr/>
          </p:nvCxnSpPr>
          <p:spPr>
            <a:xfrm flipV="1">
              <a:off x="4139536" y="2889014"/>
              <a:ext cx="77045" cy="520195"/>
            </a:xfrm>
            <a:prstGeom prst="straightConnector1">
              <a:avLst/>
            </a:prstGeom>
            <a:noFill/>
            <a:ln w="19050" cap="flat" cmpd="sng">
              <a:solidFill>
                <a:schemeClr val="dk2"/>
              </a:solidFill>
              <a:prstDash val="solid"/>
              <a:round/>
              <a:headEnd type="none" w="med" len="med"/>
              <a:tailEnd type="none" w="med" len="med"/>
            </a:ln>
          </p:spPr>
        </p:cxnSp>
        <p:sp>
          <p:nvSpPr>
            <p:cNvPr id="58" name="Google Shape;769;p43">
              <a:extLst>
                <a:ext uri="{FF2B5EF4-FFF2-40B4-BE49-F238E27FC236}">
                  <a16:creationId xmlns:a16="http://schemas.microsoft.com/office/drawing/2014/main" id="{195D4DB2-3078-864C-A37A-9257BC77F0A6}"/>
                </a:ext>
              </a:extLst>
            </p:cNvPr>
            <p:cNvSpPr txBox="1"/>
            <p:nvPr/>
          </p:nvSpPr>
          <p:spPr>
            <a:xfrm>
              <a:off x="3561846" y="3177459"/>
              <a:ext cx="317400" cy="3582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2133" b="1" dirty="0">
                  <a:latin typeface="Calibri" panose="020F0502020204030204" pitchFamily="34" charset="0"/>
                  <a:cs typeface="Calibri" panose="020F0502020204030204" pitchFamily="34" charset="0"/>
                </a:rPr>
                <a:t>s</a:t>
              </a:r>
              <a:endParaRPr sz="2133" b="1" dirty="0">
                <a:latin typeface="Calibri" panose="020F0502020204030204" pitchFamily="34" charset="0"/>
                <a:cs typeface="Calibri" panose="020F0502020204030204" pitchFamily="34" charset="0"/>
              </a:endParaRPr>
            </a:p>
          </p:txBody>
        </p:sp>
        <p:sp>
          <p:nvSpPr>
            <p:cNvPr id="59" name="Google Shape;770;p43">
              <a:extLst>
                <a:ext uri="{FF2B5EF4-FFF2-40B4-BE49-F238E27FC236}">
                  <a16:creationId xmlns:a16="http://schemas.microsoft.com/office/drawing/2014/main" id="{6CC99E8B-1AEE-FC48-9339-1E94A7A04B06}"/>
                </a:ext>
              </a:extLst>
            </p:cNvPr>
            <p:cNvSpPr txBox="1"/>
            <p:nvPr/>
          </p:nvSpPr>
          <p:spPr>
            <a:xfrm>
              <a:off x="6354393" y="3387202"/>
              <a:ext cx="411900" cy="4041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2133" b="1" dirty="0">
                  <a:latin typeface="Calibri" panose="020F0502020204030204" pitchFamily="34" charset="0"/>
                  <a:cs typeface="Calibri" panose="020F0502020204030204" pitchFamily="34" charset="0"/>
                </a:rPr>
                <a:t>t</a:t>
              </a:r>
              <a:endParaRPr sz="2133" b="1" dirty="0">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29846313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Unweighted Graphs</a:t>
            </a:r>
          </a:p>
        </p:txBody>
      </p:sp>
      <p:sp>
        <p:nvSpPr>
          <p:cNvPr id="5" name="Slide Number Placeholder 4"/>
          <p:cNvSpPr>
            <a:spLocks noGrp="1"/>
          </p:cNvSpPr>
          <p:nvPr>
            <p:ph type="sldNum" sz="quarter" idx="12"/>
          </p:nvPr>
        </p:nvSpPr>
        <p:spPr/>
        <p:txBody>
          <a:bodyPr/>
          <a:lstStyle/>
          <a:p>
            <a:fld id="{659665DE-58FC-41F4-AC58-2C90A5E00527}" type="slidenum">
              <a:rPr lang="en-US" smtClean="0"/>
              <a:t>37</a:t>
            </a:fld>
            <a:endParaRPr lang="en-US"/>
          </a:p>
        </p:txBody>
      </p:sp>
      <p:sp>
        <p:nvSpPr>
          <p:cNvPr id="38" name="Footer Placeholder 3">
            <a:extLst>
              <a:ext uri="{FF2B5EF4-FFF2-40B4-BE49-F238E27FC236}">
                <a16:creationId xmlns:a16="http://schemas.microsoft.com/office/drawing/2014/main" id="{F0BAC9ED-ED57-1D49-A105-23A258C8E3A5}"/>
              </a:ext>
            </a:extLst>
          </p:cNvPr>
          <p:cNvSpPr>
            <a:spLocks noGrp="1"/>
          </p:cNvSpPr>
          <p:nvPr>
            <p:ph type="ftr" sz="quarter" idx="11"/>
          </p:nvPr>
        </p:nvSpPr>
        <p:spPr>
          <a:xfrm>
            <a:off x="5715301" y="6521027"/>
            <a:ext cx="5901459" cy="274320"/>
          </a:xfrm>
        </p:spPr>
        <p:txBody>
          <a:bodyPr/>
          <a:lstStyle/>
          <a:p>
            <a:r>
              <a:rPr lang="es-ES"/>
              <a:t>CSE 373 19 SU - Robbie Weber</a:t>
            </a:r>
            <a:endParaRPr lang="en-US" dirty="0"/>
          </a:p>
        </p:txBody>
      </p:sp>
      <p:sp>
        <p:nvSpPr>
          <p:cNvPr id="40" name="Content Placeholder 2">
            <a:extLst>
              <a:ext uri="{FF2B5EF4-FFF2-40B4-BE49-F238E27FC236}">
                <a16:creationId xmlns:a16="http://schemas.microsoft.com/office/drawing/2014/main" id="{F1A533C4-FB35-4B92-8341-9C55A6F26B00}"/>
              </a:ext>
            </a:extLst>
          </p:cNvPr>
          <p:cNvSpPr>
            <a:spLocks noGrp="1"/>
          </p:cNvSpPr>
          <p:nvPr>
            <p:ph idx="1"/>
          </p:nvPr>
        </p:nvSpPr>
        <p:spPr>
          <a:xfrm>
            <a:off x="575240" y="1463857"/>
            <a:ext cx="11187258" cy="555114"/>
          </a:xfrm>
        </p:spPr>
        <p:txBody>
          <a:bodyPr>
            <a:normAutofit/>
          </a:bodyPr>
          <a:lstStyle/>
          <a:p>
            <a:r>
              <a:rPr lang="en-US" sz="2800" dirty="0"/>
              <a:t>Use BFS to find shortest paths in this graph.</a:t>
            </a:r>
          </a:p>
          <a:p>
            <a:endParaRPr lang="en-US" sz="2800" b="1" dirty="0"/>
          </a:p>
          <a:p>
            <a:endParaRPr lang="en-US" sz="2800" dirty="0"/>
          </a:p>
          <a:p>
            <a:endParaRPr lang="en-US" sz="2800" dirty="0"/>
          </a:p>
          <a:p>
            <a:endParaRPr lang="en-US" sz="2800" dirty="0"/>
          </a:p>
          <a:p>
            <a:endParaRPr lang="en-US" sz="2800" dirty="0"/>
          </a:p>
        </p:txBody>
      </p:sp>
      <p:cxnSp>
        <p:nvCxnSpPr>
          <p:cNvPr id="37" name="Google Shape;766;p43">
            <a:extLst>
              <a:ext uri="{FF2B5EF4-FFF2-40B4-BE49-F238E27FC236}">
                <a16:creationId xmlns:a16="http://schemas.microsoft.com/office/drawing/2014/main" id="{A3AA5E66-F39C-A940-ABBE-A63F520450A5}"/>
              </a:ext>
            </a:extLst>
          </p:cNvPr>
          <p:cNvCxnSpPr>
            <a:cxnSpLocks/>
          </p:cNvCxnSpPr>
          <p:nvPr/>
        </p:nvCxnSpPr>
        <p:spPr>
          <a:xfrm>
            <a:off x="8183104" y="3707252"/>
            <a:ext cx="1887948" cy="1566494"/>
          </a:xfrm>
          <a:prstGeom prst="straightConnector1">
            <a:avLst/>
          </a:prstGeom>
          <a:noFill/>
          <a:ln w="63500" cap="flat" cmpd="sng">
            <a:solidFill>
              <a:srgbClr val="FF0000"/>
            </a:solidFill>
            <a:prstDash val="solid"/>
            <a:round/>
            <a:headEnd type="none" w="med" len="med"/>
            <a:tailEnd type="none" w="med" len="med"/>
          </a:ln>
        </p:spPr>
      </p:cxnSp>
      <p:grpSp>
        <p:nvGrpSpPr>
          <p:cNvPr id="41" name="Group 40">
            <a:extLst>
              <a:ext uri="{FF2B5EF4-FFF2-40B4-BE49-F238E27FC236}">
                <a16:creationId xmlns:a16="http://schemas.microsoft.com/office/drawing/2014/main" id="{13391C8C-AB94-8944-9D8A-9A3482F77632}"/>
              </a:ext>
            </a:extLst>
          </p:cNvPr>
          <p:cNvGrpSpPr/>
          <p:nvPr/>
        </p:nvGrpSpPr>
        <p:grpSpPr>
          <a:xfrm>
            <a:off x="7531210" y="1463857"/>
            <a:ext cx="5262712" cy="4050382"/>
            <a:chOff x="3561846" y="2590886"/>
            <a:chExt cx="3204447" cy="1755506"/>
          </a:xfrm>
        </p:grpSpPr>
        <p:sp>
          <p:nvSpPr>
            <p:cNvPr id="42" name="Google Shape;751;p43">
              <a:extLst>
                <a:ext uri="{FF2B5EF4-FFF2-40B4-BE49-F238E27FC236}">
                  <a16:creationId xmlns:a16="http://schemas.microsoft.com/office/drawing/2014/main" id="{401760D8-DF51-4649-8A72-877C29B3CC5B}"/>
                </a:ext>
              </a:extLst>
            </p:cNvPr>
            <p:cNvSpPr/>
            <p:nvPr/>
          </p:nvSpPr>
          <p:spPr>
            <a:xfrm>
              <a:off x="4216581" y="2762564"/>
              <a:ext cx="3174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2133">
                  <a:latin typeface="Calibri" panose="020F0502020204030204" pitchFamily="34" charset="0"/>
                  <a:cs typeface="Calibri" panose="020F0502020204030204" pitchFamily="34" charset="0"/>
                </a:rPr>
                <a:t>1</a:t>
              </a:r>
              <a:endParaRPr sz="2133">
                <a:latin typeface="Calibri" panose="020F0502020204030204" pitchFamily="34" charset="0"/>
                <a:cs typeface="Calibri" panose="020F0502020204030204" pitchFamily="34" charset="0"/>
              </a:endParaRPr>
            </a:p>
          </p:txBody>
        </p:sp>
        <p:sp>
          <p:nvSpPr>
            <p:cNvPr id="43" name="Google Shape;752;p43">
              <a:extLst>
                <a:ext uri="{FF2B5EF4-FFF2-40B4-BE49-F238E27FC236}">
                  <a16:creationId xmlns:a16="http://schemas.microsoft.com/office/drawing/2014/main" id="{4224B46A-9D7E-CA4F-B4A5-4F4C9622CF68}"/>
                </a:ext>
              </a:extLst>
            </p:cNvPr>
            <p:cNvSpPr/>
            <p:nvPr/>
          </p:nvSpPr>
          <p:spPr>
            <a:xfrm>
              <a:off x="4454029" y="3422136"/>
              <a:ext cx="3174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2133" dirty="0">
                  <a:latin typeface="Calibri" panose="020F0502020204030204" pitchFamily="34" charset="0"/>
                  <a:cs typeface="Calibri" panose="020F0502020204030204" pitchFamily="34" charset="0"/>
                </a:rPr>
                <a:t>2</a:t>
              </a:r>
              <a:endParaRPr sz="2133" dirty="0">
                <a:latin typeface="Calibri" panose="020F0502020204030204" pitchFamily="34" charset="0"/>
                <a:cs typeface="Calibri" panose="020F0502020204030204" pitchFamily="34" charset="0"/>
              </a:endParaRPr>
            </a:p>
          </p:txBody>
        </p:sp>
        <p:sp>
          <p:nvSpPr>
            <p:cNvPr id="44" name="Google Shape;754;p43">
              <a:extLst>
                <a:ext uri="{FF2B5EF4-FFF2-40B4-BE49-F238E27FC236}">
                  <a16:creationId xmlns:a16="http://schemas.microsoft.com/office/drawing/2014/main" id="{60CCE374-8041-4644-8700-4332D5B6FB23}"/>
                </a:ext>
              </a:extLst>
            </p:cNvPr>
            <p:cNvSpPr/>
            <p:nvPr/>
          </p:nvSpPr>
          <p:spPr>
            <a:xfrm>
              <a:off x="4752770" y="2590886"/>
              <a:ext cx="3174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2133">
                  <a:latin typeface="Calibri" panose="020F0502020204030204" pitchFamily="34" charset="0"/>
                  <a:cs typeface="Calibri" panose="020F0502020204030204" pitchFamily="34" charset="0"/>
                </a:rPr>
                <a:t>4</a:t>
              </a:r>
              <a:endParaRPr sz="2133">
                <a:latin typeface="Calibri" panose="020F0502020204030204" pitchFamily="34" charset="0"/>
                <a:cs typeface="Calibri" panose="020F0502020204030204" pitchFamily="34" charset="0"/>
              </a:endParaRPr>
            </a:p>
          </p:txBody>
        </p:sp>
        <p:sp>
          <p:nvSpPr>
            <p:cNvPr id="45" name="Google Shape;755;p43">
              <a:extLst>
                <a:ext uri="{FF2B5EF4-FFF2-40B4-BE49-F238E27FC236}">
                  <a16:creationId xmlns:a16="http://schemas.microsoft.com/office/drawing/2014/main" id="{3084C29C-889F-C140-B69A-BBDB6EB6A529}"/>
                </a:ext>
              </a:extLst>
            </p:cNvPr>
            <p:cNvSpPr/>
            <p:nvPr/>
          </p:nvSpPr>
          <p:spPr>
            <a:xfrm>
              <a:off x="4949647" y="3196186"/>
              <a:ext cx="3174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2133">
                  <a:latin typeface="Calibri" panose="020F0502020204030204" pitchFamily="34" charset="0"/>
                  <a:cs typeface="Calibri" panose="020F0502020204030204" pitchFamily="34" charset="0"/>
                </a:rPr>
                <a:t>5</a:t>
              </a:r>
              <a:endParaRPr sz="2133">
                <a:latin typeface="Calibri" panose="020F0502020204030204" pitchFamily="34" charset="0"/>
                <a:cs typeface="Calibri" panose="020F0502020204030204" pitchFamily="34" charset="0"/>
              </a:endParaRPr>
            </a:p>
          </p:txBody>
        </p:sp>
        <p:sp>
          <p:nvSpPr>
            <p:cNvPr id="46" name="Google Shape;756;p43">
              <a:extLst>
                <a:ext uri="{FF2B5EF4-FFF2-40B4-BE49-F238E27FC236}">
                  <a16:creationId xmlns:a16="http://schemas.microsoft.com/office/drawing/2014/main" id="{5974C64A-72BE-0546-A4CB-0FF6920AB5A0}"/>
                </a:ext>
              </a:extLst>
            </p:cNvPr>
            <p:cNvSpPr/>
            <p:nvPr/>
          </p:nvSpPr>
          <p:spPr>
            <a:xfrm>
              <a:off x="5694472" y="3211964"/>
              <a:ext cx="3174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2133">
                  <a:latin typeface="Calibri" panose="020F0502020204030204" pitchFamily="34" charset="0"/>
                  <a:cs typeface="Calibri" panose="020F0502020204030204" pitchFamily="34" charset="0"/>
                </a:rPr>
                <a:t>6</a:t>
              </a:r>
              <a:endParaRPr sz="2133">
                <a:latin typeface="Calibri" panose="020F0502020204030204" pitchFamily="34" charset="0"/>
                <a:cs typeface="Calibri" panose="020F0502020204030204" pitchFamily="34" charset="0"/>
              </a:endParaRPr>
            </a:p>
          </p:txBody>
        </p:sp>
        <p:sp>
          <p:nvSpPr>
            <p:cNvPr id="47" name="Google Shape;757;p43">
              <a:extLst>
                <a:ext uri="{FF2B5EF4-FFF2-40B4-BE49-F238E27FC236}">
                  <a16:creationId xmlns:a16="http://schemas.microsoft.com/office/drawing/2014/main" id="{DA910E91-905F-174A-B1CB-3FE64AFB71DC}"/>
                </a:ext>
              </a:extLst>
            </p:cNvPr>
            <p:cNvSpPr/>
            <p:nvPr/>
          </p:nvSpPr>
          <p:spPr>
            <a:xfrm>
              <a:off x="5672191" y="3648838"/>
              <a:ext cx="3174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2133" b="1" dirty="0">
                  <a:latin typeface="Calibri" panose="020F0502020204030204" pitchFamily="34" charset="0"/>
                  <a:cs typeface="Calibri" panose="020F0502020204030204" pitchFamily="34" charset="0"/>
                </a:rPr>
                <a:t>7</a:t>
              </a:r>
              <a:endParaRPr sz="2133" b="1" dirty="0">
                <a:latin typeface="Calibri" panose="020F0502020204030204" pitchFamily="34" charset="0"/>
                <a:cs typeface="Calibri" panose="020F0502020204030204" pitchFamily="34" charset="0"/>
              </a:endParaRPr>
            </a:p>
          </p:txBody>
        </p:sp>
        <p:sp>
          <p:nvSpPr>
            <p:cNvPr id="48" name="Google Shape;758;p43">
              <a:extLst>
                <a:ext uri="{FF2B5EF4-FFF2-40B4-BE49-F238E27FC236}">
                  <a16:creationId xmlns:a16="http://schemas.microsoft.com/office/drawing/2014/main" id="{642F02C8-11EA-4F47-9F44-145598EC208E}"/>
                </a:ext>
              </a:extLst>
            </p:cNvPr>
            <p:cNvSpPr/>
            <p:nvPr/>
          </p:nvSpPr>
          <p:spPr>
            <a:xfrm>
              <a:off x="5048519" y="4093492"/>
              <a:ext cx="3174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2133" dirty="0">
                  <a:latin typeface="Calibri" panose="020F0502020204030204" pitchFamily="34" charset="0"/>
                  <a:cs typeface="Calibri" panose="020F0502020204030204" pitchFamily="34" charset="0"/>
                </a:rPr>
                <a:t>8</a:t>
              </a:r>
              <a:endParaRPr sz="2133" dirty="0">
                <a:latin typeface="Calibri" panose="020F0502020204030204" pitchFamily="34" charset="0"/>
                <a:cs typeface="Calibri" panose="020F0502020204030204" pitchFamily="34" charset="0"/>
              </a:endParaRPr>
            </a:p>
          </p:txBody>
        </p:sp>
        <p:cxnSp>
          <p:nvCxnSpPr>
            <p:cNvPr id="49" name="Google Shape;759;p43">
              <a:extLst>
                <a:ext uri="{FF2B5EF4-FFF2-40B4-BE49-F238E27FC236}">
                  <a16:creationId xmlns:a16="http://schemas.microsoft.com/office/drawing/2014/main" id="{1BC59456-293C-8240-B8D5-99E59C028378}"/>
                </a:ext>
              </a:extLst>
            </p:cNvPr>
            <p:cNvCxnSpPr>
              <a:stCxn id="42" idx="2"/>
              <a:endCxn id="43" idx="0"/>
            </p:cNvCxnSpPr>
            <p:nvPr/>
          </p:nvCxnSpPr>
          <p:spPr>
            <a:xfrm>
              <a:off x="4375281" y="3015464"/>
              <a:ext cx="237448" cy="406672"/>
            </a:xfrm>
            <a:prstGeom prst="straightConnector1">
              <a:avLst/>
            </a:prstGeom>
            <a:noFill/>
            <a:ln w="63500" cap="flat" cmpd="sng">
              <a:solidFill>
                <a:srgbClr val="FF0000"/>
              </a:solidFill>
              <a:prstDash val="solid"/>
              <a:round/>
              <a:headEnd type="none" w="med" len="med"/>
              <a:tailEnd type="none" w="med" len="med"/>
            </a:ln>
          </p:spPr>
        </p:cxnSp>
        <p:cxnSp>
          <p:nvCxnSpPr>
            <p:cNvPr id="50" name="Google Shape;760;p43">
              <a:extLst>
                <a:ext uri="{FF2B5EF4-FFF2-40B4-BE49-F238E27FC236}">
                  <a16:creationId xmlns:a16="http://schemas.microsoft.com/office/drawing/2014/main" id="{86FE66DC-088F-474E-8F77-DFA5FF8F2771}"/>
                </a:ext>
              </a:extLst>
            </p:cNvPr>
            <p:cNvCxnSpPr>
              <a:stCxn id="42" idx="3"/>
              <a:endCxn id="44" idx="1"/>
            </p:cNvCxnSpPr>
            <p:nvPr/>
          </p:nvCxnSpPr>
          <p:spPr>
            <a:xfrm flipV="1">
              <a:off x="4533981" y="2717336"/>
              <a:ext cx="218789" cy="171678"/>
            </a:xfrm>
            <a:prstGeom prst="straightConnector1">
              <a:avLst/>
            </a:prstGeom>
            <a:noFill/>
            <a:ln w="63500" cap="flat" cmpd="sng">
              <a:solidFill>
                <a:srgbClr val="FF0000"/>
              </a:solidFill>
              <a:prstDash val="solid"/>
              <a:round/>
              <a:headEnd type="none" w="med" len="med"/>
              <a:tailEnd type="none" w="med" len="med"/>
            </a:ln>
          </p:spPr>
        </p:cxnSp>
        <p:cxnSp>
          <p:nvCxnSpPr>
            <p:cNvPr id="51" name="Google Shape;762;p43">
              <a:extLst>
                <a:ext uri="{FF2B5EF4-FFF2-40B4-BE49-F238E27FC236}">
                  <a16:creationId xmlns:a16="http://schemas.microsoft.com/office/drawing/2014/main" id="{067FE246-8F74-F64B-96FA-31263E43E04D}"/>
                </a:ext>
              </a:extLst>
            </p:cNvPr>
            <p:cNvCxnSpPr>
              <a:stCxn id="46" idx="2"/>
              <a:endCxn id="47" idx="0"/>
            </p:cNvCxnSpPr>
            <p:nvPr/>
          </p:nvCxnSpPr>
          <p:spPr>
            <a:xfrm flipH="1">
              <a:off x="5830892" y="3464864"/>
              <a:ext cx="22281" cy="183974"/>
            </a:xfrm>
            <a:prstGeom prst="straightConnector1">
              <a:avLst/>
            </a:prstGeom>
            <a:noFill/>
            <a:ln w="63500" cap="flat" cmpd="sng">
              <a:solidFill>
                <a:srgbClr val="FF0000"/>
              </a:solidFill>
              <a:prstDash val="solid"/>
              <a:round/>
              <a:headEnd type="none" w="med" len="med"/>
              <a:tailEnd type="none" w="med" len="med"/>
            </a:ln>
          </p:spPr>
        </p:cxnSp>
        <p:cxnSp>
          <p:nvCxnSpPr>
            <p:cNvPr id="52" name="Google Shape;763;p43">
              <a:extLst>
                <a:ext uri="{FF2B5EF4-FFF2-40B4-BE49-F238E27FC236}">
                  <a16:creationId xmlns:a16="http://schemas.microsoft.com/office/drawing/2014/main" id="{EC92DFA1-4E8B-A641-822D-6A1FCDFDE444}"/>
                </a:ext>
              </a:extLst>
            </p:cNvPr>
            <p:cNvCxnSpPr>
              <a:stCxn id="46" idx="2"/>
              <a:endCxn id="45" idx="3"/>
            </p:cNvCxnSpPr>
            <p:nvPr/>
          </p:nvCxnSpPr>
          <p:spPr>
            <a:xfrm flipH="1" flipV="1">
              <a:off x="5267047" y="3322636"/>
              <a:ext cx="586125" cy="142228"/>
            </a:xfrm>
            <a:prstGeom prst="straightConnector1">
              <a:avLst/>
            </a:prstGeom>
            <a:noFill/>
            <a:ln w="63500" cap="flat" cmpd="sng">
              <a:solidFill>
                <a:srgbClr val="FF0000"/>
              </a:solidFill>
              <a:prstDash val="solid"/>
              <a:round/>
              <a:headEnd type="none" w="med" len="med"/>
              <a:tailEnd type="none" w="med" len="med"/>
            </a:ln>
          </p:spPr>
        </p:cxnSp>
        <p:cxnSp>
          <p:nvCxnSpPr>
            <p:cNvPr id="53" name="Google Shape;764;p43">
              <a:extLst>
                <a:ext uri="{FF2B5EF4-FFF2-40B4-BE49-F238E27FC236}">
                  <a16:creationId xmlns:a16="http://schemas.microsoft.com/office/drawing/2014/main" id="{F38271C2-1F8A-1D43-944A-F09237516007}"/>
                </a:ext>
              </a:extLst>
            </p:cNvPr>
            <p:cNvCxnSpPr>
              <a:stCxn id="44" idx="2"/>
              <a:endCxn id="45" idx="0"/>
            </p:cNvCxnSpPr>
            <p:nvPr/>
          </p:nvCxnSpPr>
          <p:spPr>
            <a:xfrm>
              <a:off x="4911471" y="2843786"/>
              <a:ext cx="196877" cy="352400"/>
            </a:xfrm>
            <a:prstGeom prst="straightConnector1">
              <a:avLst/>
            </a:prstGeom>
            <a:noFill/>
            <a:ln w="19050" cap="flat" cmpd="sng">
              <a:solidFill>
                <a:schemeClr val="dk2"/>
              </a:solidFill>
              <a:prstDash val="solid"/>
              <a:round/>
              <a:headEnd type="none" w="med" len="med"/>
              <a:tailEnd type="none" w="med" len="med"/>
            </a:ln>
          </p:spPr>
        </p:cxnSp>
        <p:cxnSp>
          <p:nvCxnSpPr>
            <p:cNvPr id="54" name="Google Shape;765;p43">
              <a:extLst>
                <a:ext uri="{FF2B5EF4-FFF2-40B4-BE49-F238E27FC236}">
                  <a16:creationId xmlns:a16="http://schemas.microsoft.com/office/drawing/2014/main" id="{371554FB-AE78-E942-AF39-743E1E2DF4FF}"/>
                </a:ext>
              </a:extLst>
            </p:cNvPr>
            <p:cNvCxnSpPr>
              <a:stCxn id="43" idx="3"/>
              <a:endCxn id="45" idx="1"/>
            </p:cNvCxnSpPr>
            <p:nvPr/>
          </p:nvCxnSpPr>
          <p:spPr>
            <a:xfrm flipV="1">
              <a:off x="4771429" y="3322636"/>
              <a:ext cx="178218" cy="225950"/>
            </a:xfrm>
            <a:prstGeom prst="straightConnector1">
              <a:avLst/>
            </a:prstGeom>
            <a:noFill/>
            <a:ln w="19050" cap="flat" cmpd="sng">
              <a:solidFill>
                <a:schemeClr val="dk2"/>
              </a:solidFill>
              <a:prstDash val="solid"/>
              <a:round/>
              <a:headEnd type="none" w="med" len="med"/>
              <a:tailEnd type="none" w="med" len="med"/>
            </a:ln>
          </p:spPr>
        </p:cxnSp>
        <p:cxnSp>
          <p:nvCxnSpPr>
            <p:cNvPr id="55" name="Google Shape;766;p43">
              <a:extLst>
                <a:ext uri="{FF2B5EF4-FFF2-40B4-BE49-F238E27FC236}">
                  <a16:creationId xmlns:a16="http://schemas.microsoft.com/office/drawing/2014/main" id="{AD431AB6-8E0F-C943-92C6-A4F00938E018}"/>
                </a:ext>
              </a:extLst>
            </p:cNvPr>
            <p:cNvCxnSpPr>
              <a:stCxn id="45" idx="2"/>
              <a:endCxn id="48" idx="0"/>
            </p:cNvCxnSpPr>
            <p:nvPr/>
          </p:nvCxnSpPr>
          <p:spPr>
            <a:xfrm>
              <a:off x="5108348" y="3449086"/>
              <a:ext cx="98872" cy="644406"/>
            </a:xfrm>
            <a:prstGeom prst="straightConnector1">
              <a:avLst/>
            </a:prstGeom>
            <a:noFill/>
            <a:ln w="63500" cap="flat" cmpd="sng">
              <a:solidFill>
                <a:srgbClr val="FF0000"/>
              </a:solidFill>
              <a:prstDash val="solid"/>
              <a:round/>
              <a:headEnd type="none" w="med" len="med"/>
              <a:tailEnd type="none" w="med" len="med"/>
            </a:ln>
          </p:spPr>
        </p:cxnSp>
        <p:sp>
          <p:nvSpPr>
            <p:cNvPr id="56" name="Google Shape;767;p43">
              <a:extLst>
                <a:ext uri="{FF2B5EF4-FFF2-40B4-BE49-F238E27FC236}">
                  <a16:creationId xmlns:a16="http://schemas.microsoft.com/office/drawing/2014/main" id="{6D8FE241-036E-0A4C-B196-8A63E7DCF9A5}"/>
                </a:ext>
              </a:extLst>
            </p:cNvPr>
            <p:cNvSpPr/>
            <p:nvPr/>
          </p:nvSpPr>
          <p:spPr>
            <a:xfrm>
              <a:off x="3822136" y="3282759"/>
              <a:ext cx="3174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2133" b="1" dirty="0">
                  <a:latin typeface="Calibri" panose="020F0502020204030204" pitchFamily="34" charset="0"/>
                  <a:cs typeface="Calibri" panose="020F0502020204030204" pitchFamily="34" charset="0"/>
                </a:rPr>
                <a:t>0</a:t>
              </a:r>
              <a:endParaRPr sz="2133" b="1" dirty="0">
                <a:latin typeface="Calibri" panose="020F0502020204030204" pitchFamily="34" charset="0"/>
                <a:cs typeface="Calibri" panose="020F0502020204030204" pitchFamily="34" charset="0"/>
              </a:endParaRPr>
            </a:p>
          </p:txBody>
        </p:sp>
        <p:cxnSp>
          <p:nvCxnSpPr>
            <p:cNvPr id="57" name="Google Shape;768;p43">
              <a:extLst>
                <a:ext uri="{FF2B5EF4-FFF2-40B4-BE49-F238E27FC236}">
                  <a16:creationId xmlns:a16="http://schemas.microsoft.com/office/drawing/2014/main" id="{E45ADBF7-25C4-A244-A66A-DFB43DE13FB2}"/>
                </a:ext>
              </a:extLst>
            </p:cNvPr>
            <p:cNvCxnSpPr>
              <a:stCxn id="56" idx="3"/>
              <a:endCxn id="42" idx="1"/>
            </p:cNvCxnSpPr>
            <p:nvPr/>
          </p:nvCxnSpPr>
          <p:spPr>
            <a:xfrm flipV="1">
              <a:off x="4139536" y="2889014"/>
              <a:ext cx="77045" cy="520195"/>
            </a:xfrm>
            <a:prstGeom prst="straightConnector1">
              <a:avLst/>
            </a:prstGeom>
            <a:noFill/>
            <a:ln w="63500" cap="flat" cmpd="sng">
              <a:solidFill>
                <a:srgbClr val="FF0000"/>
              </a:solidFill>
              <a:prstDash val="solid"/>
              <a:round/>
              <a:headEnd type="none" w="med" len="med"/>
              <a:tailEnd type="none" w="med" len="med"/>
            </a:ln>
          </p:spPr>
        </p:cxnSp>
        <p:sp>
          <p:nvSpPr>
            <p:cNvPr id="58" name="Google Shape;769;p43">
              <a:extLst>
                <a:ext uri="{FF2B5EF4-FFF2-40B4-BE49-F238E27FC236}">
                  <a16:creationId xmlns:a16="http://schemas.microsoft.com/office/drawing/2014/main" id="{D8A28F61-E039-B647-8E97-77A352AFEBBF}"/>
                </a:ext>
              </a:extLst>
            </p:cNvPr>
            <p:cNvSpPr txBox="1"/>
            <p:nvPr/>
          </p:nvSpPr>
          <p:spPr>
            <a:xfrm>
              <a:off x="3561846" y="3177459"/>
              <a:ext cx="317400" cy="3582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2133" b="1" dirty="0">
                  <a:latin typeface="Calibri" panose="020F0502020204030204" pitchFamily="34" charset="0"/>
                  <a:cs typeface="Calibri" panose="020F0502020204030204" pitchFamily="34" charset="0"/>
                </a:rPr>
                <a:t>s</a:t>
              </a:r>
              <a:endParaRPr sz="2133" b="1" dirty="0">
                <a:latin typeface="Calibri" panose="020F0502020204030204" pitchFamily="34" charset="0"/>
                <a:cs typeface="Calibri" panose="020F0502020204030204" pitchFamily="34" charset="0"/>
              </a:endParaRPr>
            </a:p>
          </p:txBody>
        </p:sp>
        <p:sp>
          <p:nvSpPr>
            <p:cNvPr id="59" name="Google Shape;770;p43">
              <a:extLst>
                <a:ext uri="{FF2B5EF4-FFF2-40B4-BE49-F238E27FC236}">
                  <a16:creationId xmlns:a16="http://schemas.microsoft.com/office/drawing/2014/main" id="{C73FE854-03D8-3340-A490-2EA095EC9BFE}"/>
                </a:ext>
              </a:extLst>
            </p:cNvPr>
            <p:cNvSpPr txBox="1"/>
            <p:nvPr/>
          </p:nvSpPr>
          <p:spPr>
            <a:xfrm>
              <a:off x="6354393" y="3387202"/>
              <a:ext cx="411900" cy="4041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2133" b="1" dirty="0">
                  <a:latin typeface="Calibri" panose="020F0502020204030204" pitchFamily="34" charset="0"/>
                  <a:cs typeface="Calibri" panose="020F0502020204030204" pitchFamily="34" charset="0"/>
                </a:rPr>
                <a:t>t</a:t>
              </a:r>
              <a:endParaRPr sz="2133" b="1" dirty="0">
                <a:latin typeface="Calibri" panose="020F0502020204030204" pitchFamily="34" charset="0"/>
                <a:cs typeface="Calibri" panose="020F0502020204030204" pitchFamily="34" charset="0"/>
              </a:endParaRPr>
            </a:p>
          </p:txBody>
        </p:sp>
      </p:grpSp>
      <p:sp>
        <p:nvSpPr>
          <p:cNvPr id="60" name="TextBox 59">
            <a:extLst>
              <a:ext uri="{FF2B5EF4-FFF2-40B4-BE49-F238E27FC236}">
                <a16:creationId xmlns:a16="http://schemas.microsoft.com/office/drawing/2014/main" id="{DE2DAC11-B185-8342-8F72-0585E0E73063}"/>
              </a:ext>
            </a:extLst>
          </p:cNvPr>
          <p:cNvSpPr txBox="1"/>
          <p:nvPr/>
        </p:nvSpPr>
        <p:spPr>
          <a:xfrm>
            <a:off x="-429797" y="2351053"/>
            <a:ext cx="6413935" cy="4444294"/>
          </a:xfrm>
          <a:prstGeom prst="rect">
            <a:avLst/>
          </a:prstGeom>
          <a:noFill/>
        </p:spPr>
        <p:txBody>
          <a:bodyPr wrap="none" rtlCol="0">
            <a:spAutoFit/>
          </a:bodyPr>
          <a:lstStyle/>
          <a:p>
            <a:pPr>
              <a:lnSpc>
                <a:spcPct val="120000"/>
              </a:lnSpc>
              <a:spcBef>
                <a:spcPts val="0"/>
              </a:spcBef>
              <a:spcAft>
                <a:spcPts val="0"/>
              </a:spcAft>
            </a:pP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perimeter.add</a:t>
            </a:r>
            <a:r>
              <a:rPr lang="en-US" sz="1400" dirty="0">
                <a:latin typeface="Courier New" panose="02070309020205020404" pitchFamily="49" charset="0"/>
                <a:cs typeface="Courier New" panose="02070309020205020404" pitchFamily="49" charset="0"/>
              </a:rPr>
              <a:t>(start);</a:t>
            </a:r>
          </a:p>
          <a:p>
            <a:pPr>
              <a:lnSpc>
                <a:spcPct val="120000"/>
              </a:lnSpc>
              <a:spcBef>
                <a:spcPts val="0"/>
              </a:spcBef>
              <a:spcAft>
                <a:spcPts val="0"/>
              </a:spcAft>
            </a:pP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discovered.add</a:t>
            </a:r>
            <a:r>
              <a:rPr lang="en-US" sz="1400" dirty="0">
                <a:latin typeface="Courier New" panose="02070309020205020404" pitchFamily="49" charset="0"/>
                <a:cs typeface="Courier New" panose="02070309020205020404" pitchFamily="49" charset="0"/>
              </a:rPr>
              <a:t>(start);</a:t>
            </a:r>
          </a:p>
          <a:p>
            <a:pPr>
              <a:lnSpc>
                <a:spcPct val="120000"/>
              </a:lnSpc>
              <a:spcBef>
                <a:spcPts val="0"/>
              </a:spcBef>
              <a:spcAft>
                <a:spcPts val="0"/>
              </a:spcAft>
            </a:pPr>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start.distance</a:t>
            </a:r>
            <a:r>
              <a:rPr lang="en-US" sz="1400" b="1" dirty="0">
                <a:latin typeface="Courier New" panose="02070309020205020404" pitchFamily="49" charset="0"/>
                <a:cs typeface="Courier New" panose="02070309020205020404" pitchFamily="49" charset="0"/>
              </a:rPr>
              <a:t> = 0;</a:t>
            </a:r>
          </a:p>
          <a:p>
            <a:pPr>
              <a:lnSpc>
                <a:spcPct val="120000"/>
              </a:lnSpc>
              <a:spcBef>
                <a:spcPts val="0"/>
              </a:spcBef>
              <a:spcAft>
                <a:spcPts val="0"/>
              </a:spcAft>
            </a:pPr>
            <a:r>
              <a:rPr lang="en-US" sz="1400" dirty="0">
                <a:latin typeface="Courier New" panose="02070309020205020404" pitchFamily="49" charset="0"/>
                <a:cs typeface="Courier New" panose="02070309020205020404" pitchFamily="49" charset="0"/>
              </a:rPr>
              <a:t>        while (!</a:t>
            </a:r>
            <a:r>
              <a:rPr lang="en-US" sz="1400" dirty="0" err="1">
                <a:latin typeface="Courier New" panose="02070309020205020404" pitchFamily="49" charset="0"/>
                <a:cs typeface="Courier New" panose="02070309020205020404" pitchFamily="49" charset="0"/>
              </a:rPr>
              <a:t>perimeter.isEmpty</a:t>
            </a:r>
            <a:r>
              <a:rPr lang="en-US" sz="1400" dirty="0">
                <a:latin typeface="Courier New" panose="02070309020205020404" pitchFamily="49" charset="0"/>
                <a:cs typeface="Courier New" panose="02070309020205020404" pitchFamily="49" charset="0"/>
              </a:rPr>
              <a:t>()) {</a:t>
            </a:r>
          </a:p>
          <a:p>
            <a:pPr>
              <a:lnSpc>
                <a:spcPct val="120000"/>
              </a:lnSpc>
              <a:spcBef>
                <a:spcPts val="0"/>
              </a:spcBef>
              <a:spcAft>
                <a:spcPts val="0"/>
              </a:spcAft>
            </a:pPr>
            <a:r>
              <a:rPr lang="en-US" sz="1400" dirty="0">
                <a:latin typeface="Courier New" panose="02070309020205020404" pitchFamily="49" charset="0"/>
                <a:cs typeface="Courier New" panose="02070309020205020404" pitchFamily="49" charset="0"/>
              </a:rPr>
              <a:t>            Vertex from = </a:t>
            </a:r>
            <a:r>
              <a:rPr lang="en-US" sz="1400" dirty="0" err="1">
                <a:latin typeface="Courier New" panose="02070309020205020404" pitchFamily="49" charset="0"/>
                <a:cs typeface="Courier New" panose="02070309020205020404" pitchFamily="49" charset="0"/>
              </a:rPr>
              <a:t>perimeter.remove</a:t>
            </a:r>
            <a:r>
              <a:rPr lang="en-US" sz="1400" dirty="0">
                <a:latin typeface="Courier New" panose="02070309020205020404" pitchFamily="49" charset="0"/>
                <a:cs typeface="Courier New" panose="02070309020205020404" pitchFamily="49" charset="0"/>
              </a:rPr>
              <a:t>();</a:t>
            </a:r>
          </a:p>
          <a:p>
            <a:pPr>
              <a:lnSpc>
                <a:spcPct val="120000"/>
              </a:lnSpc>
              <a:spcBef>
                <a:spcPts val="0"/>
              </a:spcBef>
              <a:spcAft>
                <a:spcPts val="0"/>
              </a:spcAft>
            </a:pPr>
            <a:r>
              <a:rPr lang="en-US" sz="1400" dirty="0">
                <a:latin typeface="Courier New" panose="02070309020205020404" pitchFamily="49" charset="0"/>
                <a:cs typeface="Courier New" panose="02070309020205020404" pitchFamily="49" charset="0"/>
              </a:rPr>
              <a:t>            for (E edge : </a:t>
            </a:r>
            <a:r>
              <a:rPr lang="en-US" sz="1400" dirty="0" err="1">
                <a:latin typeface="Courier New" panose="02070309020205020404" pitchFamily="49" charset="0"/>
                <a:cs typeface="Courier New" panose="02070309020205020404" pitchFamily="49" charset="0"/>
              </a:rPr>
              <a:t>graph.outgoingEdgesFrom</a:t>
            </a:r>
            <a:r>
              <a:rPr lang="en-US" sz="1400" dirty="0">
                <a:latin typeface="Courier New" panose="02070309020205020404" pitchFamily="49" charset="0"/>
                <a:cs typeface="Courier New" panose="02070309020205020404" pitchFamily="49" charset="0"/>
              </a:rPr>
              <a:t>(from)) {</a:t>
            </a:r>
          </a:p>
          <a:p>
            <a:pPr>
              <a:lnSpc>
                <a:spcPct val="120000"/>
              </a:lnSpc>
              <a:spcBef>
                <a:spcPts val="0"/>
              </a:spcBef>
              <a:spcAft>
                <a:spcPts val="0"/>
              </a:spcAft>
            </a:pPr>
            <a:r>
              <a:rPr lang="en-US" sz="1400" dirty="0">
                <a:latin typeface="Courier New" panose="02070309020205020404" pitchFamily="49" charset="0"/>
                <a:cs typeface="Courier New" panose="02070309020205020404" pitchFamily="49" charset="0"/>
              </a:rPr>
              <a:t>                Vertex to = </a:t>
            </a:r>
            <a:r>
              <a:rPr lang="en-US" sz="1400" dirty="0" err="1">
                <a:latin typeface="Courier New" panose="02070309020205020404" pitchFamily="49" charset="0"/>
                <a:cs typeface="Courier New" panose="02070309020205020404" pitchFamily="49" charset="0"/>
              </a:rPr>
              <a:t>edge.to</a:t>
            </a:r>
            <a:r>
              <a:rPr lang="en-US" sz="1400" dirty="0">
                <a:latin typeface="Courier New" panose="02070309020205020404" pitchFamily="49" charset="0"/>
                <a:cs typeface="Courier New" panose="02070309020205020404" pitchFamily="49" charset="0"/>
              </a:rPr>
              <a:t>();</a:t>
            </a:r>
          </a:p>
          <a:p>
            <a:pPr>
              <a:lnSpc>
                <a:spcPct val="120000"/>
              </a:lnSpc>
              <a:spcBef>
                <a:spcPts val="0"/>
              </a:spcBef>
              <a:spcAft>
                <a:spcPts val="0"/>
              </a:spcAft>
            </a:pPr>
            <a:r>
              <a:rPr lang="en-US" sz="1400" dirty="0">
                <a:latin typeface="Courier New" panose="02070309020205020404" pitchFamily="49" charset="0"/>
                <a:cs typeface="Courier New" panose="02070309020205020404" pitchFamily="49" charset="0"/>
              </a:rPr>
              <a:t>                if (!</a:t>
            </a:r>
            <a:r>
              <a:rPr lang="en-US" sz="1400" dirty="0" err="1">
                <a:latin typeface="Courier New" panose="02070309020205020404" pitchFamily="49" charset="0"/>
                <a:cs typeface="Courier New" panose="02070309020205020404" pitchFamily="49" charset="0"/>
              </a:rPr>
              <a:t>discovered.contains</a:t>
            </a:r>
            <a:r>
              <a:rPr lang="en-US" sz="1400" dirty="0">
                <a:latin typeface="Courier New" panose="02070309020205020404" pitchFamily="49" charset="0"/>
                <a:cs typeface="Courier New" panose="02070309020205020404" pitchFamily="49" charset="0"/>
              </a:rPr>
              <a:t>(to)) {</a:t>
            </a:r>
          </a:p>
          <a:p>
            <a:pPr>
              <a:lnSpc>
                <a:spcPct val="120000"/>
              </a:lnSpc>
              <a:spcBef>
                <a:spcPts val="0"/>
              </a:spcBef>
              <a:spcAft>
                <a:spcPts val="0"/>
              </a:spcAft>
            </a:pPr>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to.distance</a:t>
            </a:r>
            <a:r>
              <a:rPr lang="en-US" sz="1400" b="1" dirty="0">
                <a:latin typeface="Courier New" panose="02070309020205020404" pitchFamily="49" charset="0"/>
                <a:cs typeface="Courier New" panose="02070309020205020404" pitchFamily="49" charset="0"/>
              </a:rPr>
              <a:t> = </a:t>
            </a:r>
            <a:r>
              <a:rPr lang="en-US" sz="1400" b="1" dirty="0" err="1">
                <a:latin typeface="Courier New" panose="02070309020205020404" pitchFamily="49" charset="0"/>
                <a:cs typeface="Courier New" panose="02070309020205020404" pitchFamily="49" charset="0"/>
              </a:rPr>
              <a:t>from.distance</a:t>
            </a:r>
            <a:r>
              <a:rPr lang="en-US" sz="1400" b="1" dirty="0">
                <a:latin typeface="Courier New" panose="02070309020205020404" pitchFamily="49" charset="0"/>
                <a:cs typeface="Courier New" panose="02070309020205020404" pitchFamily="49" charset="0"/>
              </a:rPr>
              <a:t> + 1;</a:t>
            </a:r>
          </a:p>
          <a:p>
            <a:pPr>
              <a:lnSpc>
                <a:spcPct val="120000"/>
              </a:lnSpc>
              <a:spcBef>
                <a:spcPts val="0"/>
              </a:spcBef>
              <a:spcAft>
                <a:spcPts val="0"/>
              </a:spcAft>
            </a:pPr>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to.predecessorEdge</a:t>
            </a:r>
            <a:r>
              <a:rPr lang="en-US" sz="1400" b="1" dirty="0">
                <a:latin typeface="Courier New" panose="02070309020205020404" pitchFamily="49" charset="0"/>
                <a:cs typeface="Courier New" panose="02070309020205020404" pitchFamily="49" charset="0"/>
              </a:rPr>
              <a:t> = edge;</a:t>
            </a:r>
          </a:p>
          <a:p>
            <a:pPr>
              <a:lnSpc>
                <a:spcPct val="120000"/>
              </a:lnSpc>
              <a:spcBef>
                <a:spcPts val="0"/>
              </a:spcBef>
              <a:spcAft>
                <a:spcPts val="0"/>
              </a:spcAft>
            </a:pP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perimeter.add</a:t>
            </a:r>
            <a:r>
              <a:rPr lang="en-US" sz="1400" dirty="0">
                <a:latin typeface="Courier New" panose="02070309020205020404" pitchFamily="49" charset="0"/>
                <a:cs typeface="Courier New" panose="02070309020205020404" pitchFamily="49" charset="0"/>
              </a:rPr>
              <a:t>(to);</a:t>
            </a:r>
          </a:p>
          <a:p>
            <a:pPr>
              <a:lnSpc>
                <a:spcPct val="120000"/>
              </a:lnSpc>
              <a:spcBef>
                <a:spcPts val="0"/>
              </a:spcBef>
              <a:spcAft>
                <a:spcPts val="0"/>
              </a:spcAft>
            </a:pP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discovered.add</a:t>
            </a:r>
            <a:r>
              <a:rPr lang="en-US" sz="1400" dirty="0">
                <a:latin typeface="Courier New" panose="02070309020205020404" pitchFamily="49" charset="0"/>
                <a:cs typeface="Courier New" panose="02070309020205020404" pitchFamily="49" charset="0"/>
              </a:rPr>
              <a:t>(to)</a:t>
            </a:r>
          </a:p>
          <a:p>
            <a:pPr>
              <a:lnSpc>
                <a:spcPct val="120000"/>
              </a:lnSpc>
              <a:spcBef>
                <a:spcPts val="0"/>
              </a:spcBef>
              <a:spcAft>
                <a:spcPts val="0"/>
              </a:spcAft>
            </a:pPr>
            <a:r>
              <a:rPr lang="en-US" sz="1400" dirty="0">
                <a:latin typeface="Courier New" panose="02070309020205020404" pitchFamily="49" charset="0"/>
                <a:cs typeface="Courier New" panose="02070309020205020404" pitchFamily="49" charset="0"/>
              </a:rPr>
              <a:t>                }</a:t>
            </a:r>
          </a:p>
          <a:p>
            <a:pPr>
              <a:lnSpc>
                <a:spcPct val="120000"/>
              </a:lnSpc>
              <a:spcBef>
                <a:spcPts val="0"/>
              </a:spcBef>
              <a:spcAft>
                <a:spcPts val="0"/>
              </a:spcAft>
            </a:pPr>
            <a:r>
              <a:rPr lang="en-US" sz="1400" dirty="0">
                <a:latin typeface="Courier New" panose="02070309020205020404" pitchFamily="49" charset="0"/>
                <a:cs typeface="Courier New" panose="02070309020205020404" pitchFamily="49" charset="0"/>
              </a:rPr>
              <a:t>            }</a:t>
            </a:r>
          </a:p>
          <a:p>
            <a:pPr>
              <a:lnSpc>
                <a:spcPct val="120000"/>
              </a:lnSpc>
              <a:spcBef>
                <a:spcPts val="0"/>
              </a:spcBef>
              <a:spcAft>
                <a:spcPts val="0"/>
              </a:spcAft>
            </a:pPr>
            <a:r>
              <a:rPr lang="en-US" sz="1400" dirty="0">
                <a:latin typeface="Courier New" panose="02070309020205020404" pitchFamily="49" charset="0"/>
                <a:cs typeface="Courier New" panose="02070309020205020404" pitchFamily="49" charset="0"/>
              </a:rPr>
              <a:t>        } </a:t>
            </a:r>
          </a:p>
          <a:p>
            <a:pPr>
              <a:lnSpc>
                <a:spcPct val="120000"/>
              </a:lnSpc>
              <a:spcBef>
                <a:spcPts val="0"/>
              </a:spcBef>
              <a:spcAft>
                <a:spcPts val="0"/>
              </a:spcAft>
            </a:pPr>
            <a:endParaRPr lang="en-US" sz="1400" dirty="0">
              <a:latin typeface="Courier New" panose="02070309020205020404" pitchFamily="49" charset="0"/>
              <a:cs typeface="Courier New" panose="02070309020205020404" pitchFamily="49" charset="0"/>
            </a:endParaRPr>
          </a:p>
          <a:p>
            <a:endParaRPr lang="en-US" sz="1400" dirty="0"/>
          </a:p>
        </p:txBody>
      </p:sp>
      <p:sp>
        <p:nvSpPr>
          <p:cNvPr id="3" name="TextBox 2">
            <a:extLst>
              <a:ext uri="{FF2B5EF4-FFF2-40B4-BE49-F238E27FC236}">
                <a16:creationId xmlns:a16="http://schemas.microsoft.com/office/drawing/2014/main" id="{9F37B44A-3DC6-854E-83B4-D51C5D511B6E}"/>
              </a:ext>
            </a:extLst>
          </p:cNvPr>
          <p:cNvSpPr txBox="1"/>
          <p:nvPr/>
        </p:nvSpPr>
        <p:spPr>
          <a:xfrm>
            <a:off x="4942088" y="4792877"/>
            <a:ext cx="6576245" cy="2031325"/>
          </a:xfrm>
          <a:prstGeom prst="rect">
            <a:avLst/>
          </a:prstGeom>
          <a:noFill/>
        </p:spPr>
        <p:txBody>
          <a:bodyPr wrap="square" rtlCol="0">
            <a:spAutoFit/>
          </a:bodyPr>
          <a:lstStyle/>
          <a:p>
            <a:r>
              <a:rPr lang="en-US" dirty="0"/>
              <a:t>If trying to recall the best path from 0 to 5:</a:t>
            </a:r>
          </a:p>
          <a:p>
            <a:r>
              <a:rPr lang="en-US" dirty="0"/>
              <a:t>5’s predecessor edge is (8, 5)</a:t>
            </a:r>
          </a:p>
          <a:p>
            <a:r>
              <a:rPr lang="en-US" dirty="0"/>
              <a:t>8’s predecessor edge is (0, 8)</a:t>
            </a:r>
          </a:p>
          <a:p>
            <a:r>
              <a:rPr lang="en-US" dirty="0"/>
              <a:t>0 was the start vertex</a:t>
            </a:r>
          </a:p>
          <a:p>
            <a:endParaRPr lang="en-US" dirty="0"/>
          </a:p>
          <a:p>
            <a:r>
              <a:rPr lang="en-US" dirty="0"/>
              <a:t>Note: this BFS modification produces these edges, but there’s extra work to figure out a specific path from a start / target</a:t>
            </a:r>
          </a:p>
        </p:txBody>
      </p:sp>
    </p:spTree>
    <p:extLst>
      <p:ext uri="{BB962C8B-B14F-4D97-AF65-F5344CB8AC3E}">
        <p14:creationId xmlns:p14="http://schemas.microsoft.com/office/powerpoint/2010/main" val="41476822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about the target vertex?</a:t>
            </a:r>
          </a:p>
        </p:txBody>
      </p:sp>
      <p:sp>
        <p:nvSpPr>
          <p:cNvPr id="5" name="Slide Number Placeholder 4"/>
          <p:cNvSpPr>
            <a:spLocks noGrp="1"/>
          </p:cNvSpPr>
          <p:nvPr>
            <p:ph type="sldNum" sz="quarter" idx="12"/>
          </p:nvPr>
        </p:nvSpPr>
        <p:spPr/>
        <p:txBody>
          <a:bodyPr/>
          <a:lstStyle/>
          <a:p>
            <a:fld id="{659665DE-58FC-41F4-AC58-2C90A5E00527}" type="slidenum">
              <a:rPr lang="en-US" smtClean="0"/>
              <a:t>38</a:t>
            </a:fld>
            <a:endParaRPr lang="en-US"/>
          </a:p>
        </p:txBody>
      </p:sp>
      <p:sp>
        <p:nvSpPr>
          <p:cNvPr id="6" name="Rectangle 5"/>
          <p:cNvSpPr/>
          <p:nvPr/>
        </p:nvSpPr>
        <p:spPr>
          <a:xfrm>
            <a:off x="479989" y="1704975"/>
            <a:ext cx="6111311" cy="1485900"/>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b="1" dirty="0">
              <a:solidFill>
                <a:schemeClr val="bg1"/>
              </a:solidFill>
            </a:endParaRPr>
          </a:p>
          <a:p>
            <a:r>
              <a:rPr lang="en-US" sz="2200" b="1" dirty="0">
                <a:solidFill>
                  <a:schemeClr val="bg1"/>
                </a:solidFill>
              </a:rPr>
              <a:t>Given: </a:t>
            </a:r>
            <a:r>
              <a:rPr lang="en-US" sz="2200" dirty="0">
                <a:solidFill>
                  <a:schemeClr val="bg1"/>
                </a:solidFill>
              </a:rPr>
              <a:t>a directed graph G and vertices </a:t>
            </a:r>
            <a:r>
              <a:rPr lang="en-US" sz="2200" dirty="0" err="1">
                <a:solidFill>
                  <a:schemeClr val="bg1"/>
                </a:solidFill>
              </a:rPr>
              <a:t>s,t</a:t>
            </a:r>
            <a:r>
              <a:rPr lang="en-US" sz="2200" dirty="0">
                <a:solidFill>
                  <a:schemeClr val="bg1"/>
                </a:solidFill>
              </a:rPr>
              <a:t> </a:t>
            </a:r>
          </a:p>
          <a:p>
            <a:r>
              <a:rPr lang="en-US" sz="2200" b="1" dirty="0">
                <a:solidFill>
                  <a:schemeClr val="bg1"/>
                </a:solidFill>
              </a:rPr>
              <a:t>Find:</a:t>
            </a:r>
            <a:r>
              <a:rPr lang="en-US" sz="2200" dirty="0">
                <a:solidFill>
                  <a:schemeClr val="bg1"/>
                </a:solidFill>
              </a:rPr>
              <a:t> the shortest path from s to t. </a:t>
            </a:r>
          </a:p>
        </p:txBody>
      </p:sp>
      <p:sp>
        <p:nvSpPr>
          <p:cNvPr id="7" name="Rectangle 6"/>
          <p:cNvSpPr/>
          <p:nvPr/>
        </p:nvSpPr>
        <p:spPr>
          <a:xfrm>
            <a:off x="479989" y="1704975"/>
            <a:ext cx="6101786" cy="476250"/>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b="1" dirty="0">
                <a:solidFill>
                  <a:schemeClr val="bg1"/>
                </a:solidFill>
              </a:rPr>
              <a:t>Shortest Path Problem</a:t>
            </a:r>
            <a:endParaRPr lang="en-US" sz="2200" dirty="0"/>
          </a:p>
        </p:txBody>
      </p:sp>
      <p:sp>
        <p:nvSpPr>
          <p:cNvPr id="8" name="TextBox 7"/>
          <p:cNvSpPr txBox="1"/>
          <p:nvPr/>
        </p:nvSpPr>
        <p:spPr>
          <a:xfrm>
            <a:off x="479989" y="3343275"/>
            <a:ext cx="11026211" cy="2954655"/>
          </a:xfrm>
          <a:prstGeom prst="rect">
            <a:avLst/>
          </a:prstGeom>
          <a:noFill/>
        </p:spPr>
        <p:txBody>
          <a:bodyPr wrap="square" rtlCol="0">
            <a:spAutoFit/>
          </a:bodyPr>
          <a:lstStyle/>
          <a:p>
            <a:r>
              <a:rPr lang="en-US" sz="2400" dirty="0"/>
              <a:t>BFS didn’t mention a target vertex…</a:t>
            </a:r>
          </a:p>
          <a:p>
            <a:r>
              <a:rPr lang="en-US" sz="2400" dirty="0"/>
              <a:t>It actually finds the distance from s to </a:t>
            </a:r>
            <a:r>
              <a:rPr lang="en-US" sz="2400" b="1" dirty="0"/>
              <a:t>every</a:t>
            </a:r>
            <a:r>
              <a:rPr lang="en-US" sz="2400" dirty="0"/>
              <a:t> other vertex. The resulting edges are called </a:t>
            </a:r>
            <a:r>
              <a:rPr lang="en-US" sz="2400" b="1" u="sng" dirty="0"/>
              <a:t>the shortest path tree</a:t>
            </a:r>
            <a:r>
              <a:rPr lang="en-US" sz="2400" dirty="0"/>
              <a:t>.</a:t>
            </a:r>
          </a:p>
          <a:p>
            <a:endParaRPr lang="en-US" dirty="0"/>
          </a:p>
          <a:p>
            <a:endParaRPr lang="en-US" sz="2400" dirty="0"/>
          </a:p>
          <a:p>
            <a:r>
              <a:rPr lang="en-US" sz="2400" dirty="0"/>
              <a:t>All our shortest path algorithms have this property. </a:t>
            </a:r>
          </a:p>
          <a:p>
            <a:r>
              <a:rPr lang="en-US" sz="2400" dirty="0"/>
              <a:t>If you only care about one target, you can sometimes stop early (in </a:t>
            </a:r>
            <a:r>
              <a:rPr lang="en-US" sz="2400" dirty="0" err="1">
                <a:latin typeface="Courier New" panose="02070309020205020404" pitchFamily="49" charset="0"/>
                <a:cs typeface="Courier New" panose="02070309020205020404" pitchFamily="49" charset="0"/>
              </a:rPr>
              <a:t>bfsShortestPaths</a:t>
            </a:r>
            <a:r>
              <a:rPr lang="en-US" sz="2400" dirty="0"/>
              <a:t>, when the target pops off the queue)</a:t>
            </a:r>
          </a:p>
        </p:txBody>
      </p:sp>
      <p:sp>
        <p:nvSpPr>
          <p:cNvPr id="9" name="Footer Placeholder 3">
            <a:extLst>
              <a:ext uri="{FF2B5EF4-FFF2-40B4-BE49-F238E27FC236}">
                <a16:creationId xmlns:a16="http://schemas.microsoft.com/office/drawing/2014/main" id="{8638D4BC-8597-DB4C-A259-214D36960C62}"/>
              </a:ext>
            </a:extLst>
          </p:cNvPr>
          <p:cNvSpPr>
            <a:spLocks noGrp="1"/>
          </p:cNvSpPr>
          <p:nvPr>
            <p:ph type="ftr" sz="quarter" idx="11"/>
          </p:nvPr>
        </p:nvSpPr>
        <p:spPr>
          <a:xfrm>
            <a:off x="5715301" y="6521027"/>
            <a:ext cx="5901459" cy="274320"/>
          </a:xfrm>
        </p:spPr>
        <p:txBody>
          <a:bodyPr/>
          <a:lstStyle/>
          <a:p>
            <a:r>
              <a:rPr lang="es-ES"/>
              <a:t>CSE 373 19 SU - Robbie Weber</a:t>
            </a:r>
            <a:endParaRPr lang="en-US" dirty="0"/>
          </a:p>
        </p:txBody>
      </p:sp>
    </p:spTree>
    <p:extLst>
      <p:ext uri="{BB962C8B-B14F-4D97-AF65-F5344CB8AC3E}">
        <p14:creationId xmlns:p14="http://schemas.microsoft.com/office/powerpoint/2010/main" val="15658315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B0B3770-CE63-5346-9906-AB387FE34129}"/>
              </a:ext>
            </a:extLst>
          </p:cNvPr>
          <p:cNvSpPr>
            <a:spLocks noGrp="1"/>
          </p:cNvSpPr>
          <p:nvPr>
            <p:ph idx="1"/>
          </p:nvPr>
        </p:nvSpPr>
        <p:spPr>
          <a:xfrm>
            <a:off x="505593" y="85232"/>
            <a:ext cx="8966342" cy="4845504"/>
          </a:xfrm>
        </p:spPr>
        <p:txBody>
          <a:bodyPr>
            <a:noAutofit/>
          </a:bodyPr>
          <a:lstStyle/>
          <a:p>
            <a:pPr marL="0" indent="0">
              <a:spcBef>
                <a:spcPts val="0"/>
              </a:spcBef>
              <a:spcAft>
                <a:spcPts val="0"/>
              </a:spcAft>
              <a:buNone/>
            </a:pPr>
            <a:r>
              <a:rPr lang="en-US" sz="1400" dirty="0">
                <a:latin typeface="Courier New" panose="02070309020205020404" pitchFamily="49" charset="0"/>
                <a:cs typeface="Courier New" panose="02070309020205020404" pitchFamily="49" charset="0"/>
              </a:rPr>
              <a:t>Map&lt;V, E&gt; </a:t>
            </a:r>
            <a:r>
              <a:rPr lang="en-US" sz="1400" dirty="0" err="1">
                <a:latin typeface="Courier New" panose="02070309020205020404" pitchFamily="49" charset="0"/>
                <a:cs typeface="Courier New" panose="02070309020205020404" pitchFamily="49" charset="0"/>
              </a:rPr>
              <a:t>bfsFindShortestPathsEdges</a:t>
            </a:r>
            <a:r>
              <a:rPr lang="en-US" sz="1400" dirty="0">
                <a:latin typeface="Courier New" panose="02070309020205020404" pitchFamily="49" charset="0"/>
                <a:cs typeface="Courier New" panose="02070309020205020404" pitchFamily="49" charset="0"/>
              </a:rPr>
              <a:t>(G graph, V start) {</a:t>
            </a:r>
          </a:p>
          <a:p>
            <a:pPr marL="0" indent="0">
              <a:spcBef>
                <a:spcPts val="0"/>
              </a:spcBef>
              <a:spcAft>
                <a:spcPts val="0"/>
              </a:spcAft>
              <a:buNone/>
            </a:pPr>
            <a:r>
              <a:rPr lang="en-US" sz="1400" dirty="0">
                <a:latin typeface="Courier New" panose="02070309020205020404" pitchFamily="49" charset="0"/>
                <a:cs typeface="Courier New" panose="02070309020205020404" pitchFamily="49" charset="0"/>
              </a:rPr>
              <a:t>     // stores the edge `E` that connects `V` in the shortest path from s to V</a:t>
            </a:r>
          </a:p>
          <a:p>
            <a:pPr>
              <a:spcBef>
                <a:spcPts val="0"/>
              </a:spcBef>
              <a:spcAft>
                <a:spcPts val="0"/>
              </a:spcAft>
            </a:pPr>
            <a:r>
              <a:rPr lang="en-US" sz="1400" b="1" dirty="0">
                <a:latin typeface="Courier New" panose="02070309020205020404" pitchFamily="49" charset="0"/>
                <a:cs typeface="Courier New" panose="02070309020205020404" pitchFamily="49" charset="0"/>
              </a:rPr>
              <a:t>    Map&lt;V, E&gt; </a:t>
            </a:r>
            <a:r>
              <a:rPr lang="en-US" sz="1400" b="1" dirty="0" err="1">
                <a:latin typeface="Courier New" panose="02070309020205020404" pitchFamily="49" charset="0"/>
                <a:cs typeface="Courier New" panose="02070309020205020404" pitchFamily="49" charset="0"/>
              </a:rPr>
              <a:t>edgeToV</a:t>
            </a:r>
            <a:r>
              <a:rPr lang="en-US" sz="1400" b="1" dirty="0">
                <a:latin typeface="Courier New" panose="02070309020205020404" pitchFamily="49" charset="0"/>
                <a:cs typeface="Courier New" panose="02070309020205020404" pitchFamily="49" charset="0"/>
              </a:rPr>
              <a:t> = empty map</a:t>
            </a:r>
          </a:p>
          <a:p>
            <a:pPr>
              <a:spcBef>
                <a:spcPts val="0"/>
              </a:spcBef>
              <a:spcAft>
                <a:spcPts val="0"/>
              </a:spcAft>
            </a:pPr>
            <a:endParaRPr lang="en-US" sz="1400" dirty="0">
              <a:latin typeface="Courier New" panose="02070309020205020404" pitchFamily="49" charset="0"/>
              <a:cs typeface="Courier New" panose="02070309020205020404" pitchFamily="49" charset="0"/>
            </a:endParaRPr>
          </a:p>
          <a:p>
            <a:pPr>
              <a:spcBef>
                <a:spcPts val="0"/>
              </a:spcBef>
              <a:spcAft>
                <a:spcPts val="0"/>
              </a:spcAft>
            </a:pPr>
            <a:r>
              <a:rPr lang="en-US" sz="1400" dirty="0">
                <a:latin typeface="Courier New" panose="02070309020205020404" pitchFamily="49" charset="0"/>
                <a:cs typeface="Courier New" panose="02070309020205020404" pitchFamily="49" charset="0"/>
              </a:rPr>
              <a:t>    // stores the shortest path length from `start` to `V`</a:t>
            </a:r>
          </a:p>
          <a:p>
            <a:pPr>
              <a:spcBef>
                <a:spcPts val="0"/>
              </a:spcBef>
              <a:spcAft>
                <a:spcPts val="0"/>
              </a:spcAft>
            </a:pPr>
            <a:r>
              <a:rPr lang="en-US" sz="1400" b="1" dirty="0">
                <a:latin typeface="Courier New" panose="02070309020205020404" pitchFamily="49" charset="0"/>
                <a:cs typeface="Courier New" panose="02070309020205020404" pitchFamily="49" charset="0"/>
              </a:rPr>
              <a:t>    Map&lt;V, Double&gt; </a:t>
            </a:r>
            <a:r>
              <a:rPr lang="en-US" sz="1400" b="1" dirty="0" err="1">
                <a:latin typeface="Courier New" panose="02070309020205020404" pitchFamily="49" charset="0"/>
                <a:cs typeface="Courier New" panose="02070309020205020404" pitchFamily="49" charset="0"/>
              </a:rPr>
              <a:t>distToV</a:t>
            </a:r>
            <a:r>
              <a:rPr lang="en-US" sz="1400" b="1" dirty="0">
                <a:latin typeface="Courier New" panose="02070309020205020404" pitchFamily="49" charset="0"/>
                <a:cs typeface="Courier New" panose="02070309020205020404" pitchFamily="49" charset="0"/>
              </a:rPr>
              <a:t> = empty map</a:t>
            </a:r>
          </a:p>
          <a:p>
            <a:pPr>
              <a:spcBef>
                <a:spcPts val="0"/>
              </a:spcBef>
              <a:spcAft>
                <a:spcPts val="0"/>
              </a:spcAft>
            </a:pPr>
            <a:endParaRPr lang="en-US" sz="1400" dirty="0">
              <a:latin typeface="Courier New" panose="02070309020205020404" pitchFamily="49" charset="0"/>
              <a:cs typeface="Courier New" panose="02070309020205020404" pitchFamily="49" charset="0"/>
            </a:endParaRPr>
          </a:p>
          <a:p>
            <a:pPr>
              <a:spcBef>
                <a:spcPts val="0"/>
              </a:spcBef>
              <a:spcAft>
                <a:spcPts val="0"/>
              </a:spcAft>
            </a:pPr>
            <a:r>
              <a:rPr lang="en-US" sz="1400" dirty="0">
                <a:latin typeface="Courier New" panose="02070309020205020404" pitchFamily="49" charset="0"/>
                <a:cs typeface="Courier New" panose="02070309020205020404" pitchFamily="49" charset="0"/>
              </a:rPr>
              <a:t>    </a:t>
            </a:r>
          </a:p>
          <a:p>
            <a:pPr>
              <a:spcBef>
                <a:spcPts val="0"/>
              </a:spcBef>
              <a:spcAft>
                <a:spcPts val="0"/>
              </a:spcAft>
            </a:pPr>
            <a:r>
              <a:rPr lang="en-US" sz="1400" dirty="0">
                <a:latin typeface="Courier New" panose="02070309020205020404" pitchFamily="49" charset="0"/>
                <a:cs typeface="Courier New" panose="02070309020205020404" pitchFamily="49" charset="0"/>
              </a:rPr>
              <a:t>    Queue&lt;V&gt; perimeter = new Queue&lt;&gt;();  </a:t>
            </a:r>
          </a:p>
          <a:p>
            <a:pPr marL="0" indent="0">
              <a:spcBef>
                <a:spcPts val="0"/>
              </a:spcBef>
              <a:spcAft>
                <a:spcPts val="0"/>
              </a:spcAft>
              <a:buNone/>
            </a:pPr>
            <a:r>
              <a:rPr lang="en-US" sz="1400" dirty="0">
                <a:latin typeface="Courier New" panose="02070309020205020404" pitchFamily="49" charset="0"/>
                <a:cs typeface="Courier New" panose="02070309020205020404" pitchFamily="49" charset="0"/>
              </a:rPr>
              <a:t>     Set&lt;V&gt; discovered = new Set&lt;&gt;();  </a:t>
            </a:r>
          </a:p>
          <a:p>
            <a:pPr>
              <a:spcBef>
                <a:spcPts val="0"/>
              </a:spcBef>
              <a:spcAft>
                <a:spcPts val="0"/>
              </a:spcAft>
            </a:pPr>
            <a:r>
              <a:rPr lang="en-US" sz="1400" dirty="0">
                <a:latin typeface="Courier New" panose="02070309020205020404" pitchFamily="49" charset="0"/>
                <a:cs typeface="Courier New" panose="02070309020205020404" pitchFamily="49" charset="0"/>
              </a:rPr>
              <a:t>        </a:t>
            </a:r>
          </a:p>
          <a:p>
            <a:pPr>
              <a:spcBef>
                <a:spcPts val="0"/>
              </a:spcBef>
              <a:spcAft>
                <a:spcPts val="0"/>
              </a:spcAft>
            </a:pPr>
            <a:r>
              <a:rPr lang="en-US" sz="1400" dirty="0">
                <a:latin typeface="Courier New" panose="02070309020205020404" pitchFamily="49" charset="0"/>
                <a:cs typeface="Courier New" panose="02070309020205020404" pitchFamily="49" charset="0"/>
              </a:rPr>
              <a:t>    // setting up the shortest distance from start to start is just 0 with      </a:t>
            </a:r>
          </a:p>
          <a:p>
            <a:pPr>
              <a:spcBef>
                <a:spcPts val="0"/>
              </a:spcBef>
              <a:spcAft>
                <a:spcPts val="0"/>
              </a:spcAft>
            </a:pPr>
            <a:r>
              <a:rPr lang="en-US" sz="1400" dirty="0">
                <a:latin typeface="Courier New" panose="02070309020205020404" pitchFamily="49" charset="0"/>
                <a:cs typeface="Courier New" panose="02070309020205020404" pitchFamily="49" charset="0"/>
              </a:rPr>
              <a:t>    // no edge leading to it</a:t>
            </a:r>
          </a:p>
          <a:p>
            <a:pPr>
              <a:spcBef>
                <a:spcPts val="0"/>
              </a:spcBef>
              <a:spcAft>
                <a:spcPts val="0"/>
              </a:spcAft>
            </a:pPr>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edgeTo.put</a:t>
            </a:r>
            <a:r>
              <a:rPr lang="en-US" sz="1400" b="1" dirty="0">
                <a:latin typeface="Courier New" panose="02070309020205020404" pitchFamily="49" charset="0"/>
                <a:cs typeface="Courier New" panose="02070309020205020404" pitchFamily="49" charset="0"/>
              </a:rPr>
              <a:t>(start, null);</a:t>
            </a:r>
          </a:p>
          <a:p>
            <a:pPr>
              <a:spcBef>
                <a:spcPts val="0"/>
              </a:spcBef>
              <a:spcAft>
                <a:spcPts val="0"/>
              </a:spcAft>
            </a:pPr>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distTo.put</a:t>
            </a:r>
            <a:r>
              <a:rPr lang="en-US" sz="1400" b="1" dirty="0">
                <a:latin typeface="Courier New" panose="02070309020205020404" pitchFamily="49" charset="0"/>
                <a:cs typeface="Courier New" panose="02070309020205020404" pitchFamily="49" charset="0"/>
              </a:rPr>
              <a:t>(start, 0.0);</a:t>
            </a:r>
          </a:p>
          <a:p>
            <a:pPr>
              <a:spcBef>
                <a:spcPts val="0"/>
              </a:spcBef>
              <a:spcAft>
                <a:spcPts val="0"/>
              </a:spcAft>
            </a:pPr>
            <a:endParaRPr lang="en-US" sz="1400" dirty="0">
              <a:latin typeface="Courier New" panose="02070309020205020404" pitchFamily="49" charset="0"/>
              <a:cs typeface="Courier New" panose="02070309020205020404" pitchFamily="49" charset="0"/>
            </a:endParaRPr>
          </a:p>
          <a:p>
            <a:pPr>
              <a:spcBef>
                <a:spcPts val="0"/>
              </a:spcBef>
              <a:spcAft>
                <a:spcPts val="0"/>
              </a:spcAft>
            </a:pP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perimeter.add</a:t>
            </a:r>
            <a:r>
              <a:rPr lang="en-US" sz="1400" dirty="0">
                <a:latin typeface="Courier New" panose="02070309020205020404" pitchFamily="49" charset="0"/>
                <a:cs typeface="Courier New" panose="02070309020205020404" pitchFamily="49" charset="0"/>
              </a:rPr>
              <a:t>(start);</a:t>
            </a:r>
          </a:p>
          <a:p>
            <a:pPr>
              <a:spcBef>
                <a:spcPts val="0"/>
              </a:spcBef>
              <a:spcAft>
                <a:spcPts val="0"/>
              </a:spcAft>
            </a:pPr>
            <a:endParaRPr lang="en-US" sz="1400" dirty="0">
              <a:latin typeface="Courier New" panose="02070309020205020404" pitchFamily="49" charset="0"/>
              <a:cs typeface="Courier New" panose="02070309020205020404" pitchFamily="49" charset="0"/>
            </a:endParaRPr>
          </a:p>
          <a:p>
            <a:pPr>
              <a:spcBef>
                <a:spcPts val="0"/>
              </a:spcBef>
              <a:spcAft>
                <a:spcPts val="0"/>
              </a:spcAft>
            </a:pPr>
            <a:r>
              <a:rPr lang="en-US" sz="1400" dirty="0">
                <a:latin typeface="Courier New" panose="02070309020205020404" pitchFamily="49" charset="0"/>
                <a:cs typeface="Courier New" panose="02070309020205020404" pitchFamily="49" charset="0"/>
              </a:rPr>
              <a:t>    while (!</a:t>
            </a:r>
            <a:r>
              <a:rPr lang="en-US" sz="1400" dirty="0" err="1">
                <a:latin typeface="Courier New" panose="02070309020205020404" pitchFamily="49" charset="0"/>
                <a:cs typeface="Courier New" panose="02070309020205020404" pitchFamily="49" charset="0"/>
              </a:rPr>
              <a:t>perimeter.isEmpty</a:t>
            </a:r>
            <a:r>
              <a:rPr lang="en-US" sz="1400" dirty="0">
                <a:latin typeface="Courier New" panose="02070309020205020404" pitchFamily="49" charset="0"/>
                <a:cs typeface="Courier New" panose="02070309020205020404" pitchFamily="49" charset="0"/>
              </a:rPr>
              <a:t>()) {</a:t>
            </a:r>
          </a:p>
          <a:p>
            <a:pPr>
              <a:spcBef>
                <a:spcPts val="0"/>
              </a:spcBef>
              <a:spcAft>
                <a:spcPts val="0"/>
              </a:spcAft>
            </a:pPr>
            <a:r>
              <a:rPr lang="en-US" sz="1400" dirty="0">
                <a:latin typeface="Courier New" panose="02070309020205020404" pitchFamily="49" charset="0"/>
                <a:cs typeface="Courier New" panose="02070309020205020404" pitchFamily="49" charset="0"/>
              </a:rPr>
              <a:t>        V from = </a:t>
            </a:r>
            <a:r>
              <a:rPr lang="en-US" sz="1400" dirty="0" err="1">
                <a:latin typeface="Courier New" panose="02070309020205020404" pitchFamily="49" charset="0"/>
                <a:cs typeface="Courier New" panose="02070309020205020404" pitchFamily="49" charset="0"/>
              </a:rPr>
              <a:t>perimeter.remove</a:t>
            </a:r>
            <a:r>
              <a:rPr lang="en-US" sz="1400" dirty="0">
                <a:latin typeface="Courier New" panose="02070309020205020404" pitchFamily="49" charset="0"/>
                <a:cs typeface="Courier New" panose="02070309020205020404" pitchFamily="49" charset="0"/>
              </a:rPr>
              <a:t>();</a:t>
            </a:r>
          </a:p>
          <a:p>
            <a:pPr>
              <a:spcBef>
                <a:spcPts val="0"/>
              </a:spcBef>
              <a:spcAft>
                <a:spcPts val="0"/>
              </a:spcAft>
            </a:pPr>
            <a:r>
              <a:rPr lang="en-US" sz="1400" dirty="0">
                <a:latin typeface="Courier New" panose="02070309020205020404" pitchFamily="49" charset="0"/>
                <a:cs typeface="Courier New" panose="02070309020205020404" pitchFamily="49" charset="0"/>
              </a:rPr>
              <a:t>        for (E e : </a:t>
            </a:r>
            <a:r>
              <a:rPr lang="en-US" sz="1400" dirty="0" err="1">
                <a:latin typeface="Courier New" panose="02070309020205020404" pitchFamily="49" charset="0"/>
                <a:cs typeface="Courier New" panose="02070309020205020404" pitchFamily="49" charset="0"/>
              </a:rPr>
              <a:t>graph.outgoingEdgesFrom</a:t>
            </a:r>
            <a:r>
              <a:rPr lang="en-US" sz="1400" dirty="0">
                <a:latin typeface="Courier New" panose="02070309020205020404" pitchFamily="49" charset="0"/>
                <a:cs typeface="Courier New" panose="02070309020205020404" pitchFamily="49" charset="0"/>
              </a:rPr>
              <a:t>(from)) {</a:t>
            </a:r>
          </a:p>
          <a:p>
            <a:pPr>
              <a:spcBef>
                <a:spcPts val="0"/>
              </a:spcBef>
              <a:spcAft>
                <a:spcPts val="0"/>
              </a:spcAft>
            </a:pPr>
            <a:r>
              <a:rPr lang="en-US" sz="1400" dirty="0">
                <a:latin typeface="Courier New" panose="02070309020205020404" pitchFamily="49" charset="0"/>
                <a:cs typeface="Courier New" panose="02070309020205020404" pitchFamily="49" charset="0"/>
              </a:rPr>
              <a:t>            V to = </a:t>
            </a:r>
            <a:r>
              <a:rPr lang="en-US" sz="1400" dirty="0" err="1">
                <a:latin typeface="Courier New" panose="02070309020205020404" pitchFamily="49" charset="0"/>
                <a:cs typeface="Courier New" panose="02070309020205020404" pitchFamily="49" charset="0"/>
              </a:rPr>
              <a:t>e.to</a:t>
            </a:r>
            <a:r>
              <a:rPr lang="en-US" sz="1400" dirty="0">
                <a:latin typeface="Courier New" panose="02070309020205020404" pitchFamily="49" charset="0"/>
                <a:cs typeface="Courier New" panose="02070309020205020404" pitchFamily="49" charset="0"/>
              </a:rPr>
              <a:t>();</a:t>
            </a:r>
          </a:p>
          <a:p>
            <a:pPr>
              <a:spcBef>
                <a:spcPts val="0"/>
              </a:spcBef>
              <a:spcAft>
                <a:spcPts val="0"/>
              </a:spcAft>
            </a:pPr>
            <a:r>
              <a:rPr lang="en-US" sz="1400" dirty="0">
                <a:latin typeface="Courier New" panose="02070309020205020404" pitchFamily="49" charset="0"/>
                <a:cs typeface="Courier New" panose="02070309020205020404" pitchFamily="49" charset="0"/>
              </a:rPr>
              <a:t>            if (!</a:t>
            </a:r>
            <a:r>
              <a:rPr lang="en-US" sz="1400" dirty="0" err="1">
                <a:latin typeface="Courier New" panose="02070309020205020404" pitchFamily="49" charset="0"/>
                <a:cs typeface="Courier New" panose="02070309020205020404" pitchFamily="49" charset="0"/>
              </a:rPr>
              <a:t>discovered.contains</a:t>
            </a:r>
            <a:r>
              <a:rPr lang="en-US" sz="1400" dirty="0">
                <a:latin typeface="Courier New" panose="02070309020205020404" pitchFamily="49" charset="0"/>
                <a:cs typeface="Courier New" panose="02070309020205020404" pitchFamily="49" charset="0"/>
              </a:rPr>
              <a:t>(to)) {</a:t>
            </a:r>
          </a:p>
          <a:p>
            <a:pPr>
              <a:spcBef>
                <a:spcPts val="0"/>
              </a:spcBef>
              <a:spcAft>
                <a:spcPts val="0"/>
              </a:spcAft>
            </a:pPr>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edgeTo.put</a:t>
            </a:r>
            <a:r>
              <a:rPr lang="en-US" sz="1400" b="1" dirty="0">
                <a:latin typeface="Courier New" panose="02070309020205020404" pitchFamily="49" charset="0"/>
                <a:cs typeface="Courier New" panose="02070309020205020404" pitchFamily="49" charset="0"/>
              </a:rPr>
              <a:t>(to, e);</a:t>
            </a:r>
          </a:p>
          <a:p>
            <a:pPr>
              <a:spcBef>
                <a:spcPts val="0"/>
              </a:spcBef>
              <a:spcAft>
                <a:spcPts val="0"/>
              </a:spcAft>
            </a:pPr>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distTo.put</a:t>
            </a:r>
            <a:r>
              <a:rPr lang="en-US" sz="1400" b="1" dirty="0">
                <a:latin typeface="Courier New" panose="02070309020205020404" pitchFamily="49" charset="0"/>
                <a:cs typeface="Courier New" panose="02070309020205020404" pitchFamily="49" charset="0"/>
              </a:rPr>
              <a:t>(to, </a:t>
            </a:r>
            <a:r>
              <a:rPr lang="en-US" sz="1400" b="1" dirty="0" err="1">
                <a:latin typeface="Courier New" panose="02070309020205020404" pitchFamily="49" charset="0"/>
                <a:cs typeface="Courier New" panose="02070309020205020404" pitchFamily="49" charset="0"/>
              </a:rPr>
              <a:t>distTo</a:t>
            </a:r>
            <a:r>
              <a:rPr lang="en-US" sz="1400" b="1" dirty="0">
                <a:latin typeface="Courier New" panose="02070309020205020404" pitchFamily="49" charset="0"/>
                <a:cs typeface="Courier New" panose="02070309020205020404" pitchFamily="49" charset="0"/>
              </a:rPr>
              <a:t>(from) + 1);</a:t>
            </a:r>
          </a:p>
          <a:p>
            <a:pPr>
              <a:spcBef>
                <a:spcPts val="0"/>
              </a:spcBef>
              <a:spcAft>
                <a:spcPts val="0"/>
              </a:spcAft>
            </a:pP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perimeter.add</a:t>
            </a:r>
            <a:r>
              <a:rPr lang="en-US" sz="1400" dirty="0">
                <a:latin typeface="Courier New" panose="02070309020205020404" pitchFamily="49" charset="0"/>
                <a:cs typeface="Courier New" panose="02070309020205020404" pitchFamily="49" charset="0"/>
              </a:rPr>
              <a:t>(to, </a:t>
            </a:r>
            <a:r>
              <a:rPr lang="en-US" sz="1400" dirty="0" err="1">
                <a:latin typeface="Courier New" panose="02070309020205020404" pitchFamily="49" charset="0"/>
                <a:cs typeface="Courier New" panose="02070309020205020404" pitchFamily="49" charset="0"/>
              </a:rPr>
              <a:t>newDist</a:t>
            </a:r>
            <a:r>
              <a:rPr lang="en-US" sz="1400" dirty="0">
                <a:latin typeface="Courier New" panose="02070309020205020404" pitchFamily="49" charset="0"/>
                <a:cs typeface="Courier New" panose="02070309020205020404" pitchFamily="49" charset="0"/>
              </a:rPr>
              <a:t>);</a:t>
            </a:r>
          </a:p>
          <a:p>
            <a:pPr>
              <a:spcBef>
                <a:spcPts val="0"/>
              </a:spcBef>
              <a:spcAft>
                <a:spcPts val="0"/>
              </a:spcAft>
            </a:pP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discovered.add</a:t>
            </a:r>
            <a:r>
              <a:rPr lang="en-US" sz="1400" dirty="0">
                <a:latin typeface="Courier New" panose="02070309020205020404" pitchFamily="49" charset="0"/>
                <a:cs typeface="Courier New" panose="02070309020205020404" pitchFamily="49" charset="0"/>
              </a:rPr>
              <a:t>(to)</a:t>
            </a:r>
          </a:p>
          <a:p>
            <a:pPr>
              <a:spcBef>
                <a:spcPts val="0"/>
              </a:spcBef>
              <a:spcAft>
                <a:spcPts val="0"/>
              </a:spcAft>
            </a:pPr>
            <a:r>
              <a:rPr lang="en-US" sz="1400" dirty="0">
                <a:latin typeface="Courier New" panose="02070309020205020404" pitchFamily="49" charset="0"/>
                <a:cs typeface="Courier New" panose="02070309020205020404" pitchFamily="49" charset="0"/>
              </a:rPr>
              <a:t>            }</a:t>
            </a:r>
          </a:p>
          <a:p>
            <a:pPr>
              <a:spcBef>
                <a:spcPts val="0"/>
              </a:spcBef>
              <a:spcAft>
                <a:spcPts val="0"/>
              </a:spcAft>
            </a:pPr>
            <a:r>
              <a:rPr lang="en-US" sz="1400" dirty="0">
                <a:latin typeface="Courier New" panose="02070309020205020404" pitchFamily="49" charset="0"/>
                <a:cs typeface="Courier New" panose="02070309020205020404" pitchFamily="49" charset="0"/>
              </a:rPr>
              <a:t>        }</a:t>
            </a:r>
          </a:p>
          <a:p>
            <a:pPr>
              <a:spcBef>
                <a:spcPts val="0"/>
              </a:spcBef>
              <a:spcAft>
                <a:spcPts val="0"/>
              </a:spcAft>
            </a:pPr>
            <a:r>
              <a:rPr lang="en-US" sz="1400" dirty="0">
                <a:latin typeface="Courier New" panose="02070309020205020404" pitchFamily="49" charset="0"/>
                <a:cs typeface="Courier New" panose="02070309020205020404" pitchFamily="49" charset="0"/>
              </a:rPr>
              <a:t>    }  </a:t>
            </a:r>
          </a:p>
          <a:p>
            <a:pPr>
              <a:spcBef>
                <a:spcPts val="0"/>
              </a:spcBef>
              <a:spcAft>
                <a:spcPts val="0"/>
              </a:spcAft>
            </a:pPr>
            <a:r>
              <a:rPr lang="en-US" sz="1400" dirty="0">
                <a:latin typeface="Courier New" panose="02070309020205020404" pitchFamily="49" charset="0"/>
                <a:cs typeface="Courier New" panose="02070309020205020404" pitchFamily="49" charset="0"/>
              </a:rPr>
              <a:t>    return </a:t>
            </a:r>
            <a:r>
              <a:rPr lang="en-US" sz="1400" dirty="0" err="1">
                <a:latin typeface="Courier New" panose="02070309020205020404" pitchFamily="49" charset="0"/>
                <a:cs typeface="Courier New" panose="02070309020205020404" pitchFamily="49" charset="0"/>
              </a:rPr>
              <a:t>edgeToV</a:t>
            </a:r>
            <a:r>
              <a:rPr lang="en-US" sz="1400" dirty="0">
                <a:latin typeface="Courier New" panose="02070309020205020404" pitchFamily="49" charset="0"/>
                <a:cs typeface="Courier New" panose="02070309020205020404" pitchFamily="49" charset="0"/>
              </a:rPr>
              <a:t>;</a:t>
            </a:r>
          </a:p>
          <a:p>
            <a:pPr>
              <a:spcBef>
                <a:spcPts val="0"/>
              </a:spcBef>
              <a:spcAft>
                <a:spcPts val="0"/>
              </a:spcAft>
            </a:pPr>
            <a:r>
              <a:rPr lang="en-US" sz="1400" dirty="0">
                <a:latin typeface="Courier New" panose="02070309020205020404" pitchFamily="49" charset="0"/>
                <a:cs typeface="Courier New" panose="02070309020205020404" pitchFamily="49" charset="0"/>
              </a:rPr>
              <a:t>}</a:t>
            </a:r>
          </a:p>
        </p:txBody>
      </p:sp>
      <p:grpSp>
        <p:nvGrpSpPr>
          <p:cNvPr id="4" name="Group 3">
            <a:extLst>
              <a:ext uri="{FF2B5EF4-FFF2-40B4-BE49-F238E27FC236}">
                <a16:creationId xmlns:a16="http://schemas.microsoft.com/office/drawing/2014/main" id="{42B66212-0C94-664C-8DE1-A094A121DCD4}"/>
              </a:ext>
            </a:extLst>
          </p:cNvPr>
          <p:cNvGrpSpPr/>
          <p:nvPr/>
        </p:nvGrpSpPr>
        <p:grpSpPr>
          <a:xfrm>
            <a:off x="7531210" y="1463857"/>
            <a:ext cx="5262712" cy="4050382"/>
            <a:chOff x="3561846" y="2590886"/>
            <a:chExt cx="3204447" cy="1755506"/>
          </a:xfrm>
        </p:grpSpPr>
        <p:sp>
          <p:nvSpPr>
            <p:cNvPr id="5" name="Google Shape;751;p43">
              <a:extLst>
                <a:ext uri="{FF2B5EF4-FFF2-40B4-BE49-F238E27FC236}">
                  <a16:creationId xmlns:a16="http://schemas.microsoft.com/office/drawing/2014/main" id="{D8476D3F-B5D3-F841-9BF1-D2B11E1662F5}"/>
                </a:ext>
              </a:extLst>
            </p:cNvPr>
            <p:cNvSpPr/>
            <p:nvPr/>
          </p:nvSpPr>
          <p:spPr>
            <a:xfrm>
              <a:off x="4216581" y="2762564"/>
              <a:ext cx="3174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2133">
                  <a:latin typeface="Calibri" panose="020F0502020204030204" pitchFamily="34" charset="0"/>
                  <a:cs typeface="Calibri" panose="020F0502020204030204" pitchFamily="34" charset="0"/>
                </a:rPr>
                <a:t>1</a:t>
              </a:r>
              <a:endParaRPr sz="2133">
                <a:latin typeface="Calibri" panose="020F0502020204030204" pitchFamily="34" charset="0"/>
                <a:cs typeface="Calibri" panose="020F0502020204030204" pitchFamily="34" charset="0"/>
              </a:endParaRPr>
            </a:p>
          </p:txBody>
        </p:sp>
        <p:sp>
          <p:nvSpPr>
            <p:cNvPr id="6" name="Google Shape;752;p43">
              <a:extLst>
                <a:ext uri="{FF2B5EF4-FFF2-40B4-BE49-F238E27FC236}">
                  <a16:creationId xmlns:a16="http://schemas.microsoft.com/office/drawing/2014/main" id="{0828F59B-D322-DF44-B7D8-583C4D67609D}"/>
                </a:ext>
              </a:extLst>
            </p:cNvPr>
            <p:cNvSpPr/>
            <p:nvPr/>
          </p:nvSpPr>
          <p:spPr>
            <a:xfrm>
              <a:off x="4454029" y="3422136"/>
              <a:ext cx="3174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2133" dirty="0">
                  <a:latin typeface="Calibri" panose="020F0502020204030204" pitchFamily="34" charset="0"/>
                  <a:cs typeface="Calibri" panose="020F0502020204030204" pitchFamily="34" charset="0"/>
                </a:rPr>
                <a:t>2</a:t>
              </a:r>
              <a:endParaRPr sz="2133" dirty="0">
                <a:latin typeface="Calibri" panose="020F0502020204030204" pitchFamily="34" charset="0"/>
                <a:cs typeface="Calibri" panose="020F0502020204030204" pitchFamily="34" charset="0"/>
              </a:endParaRPr>
            </a:p>
          </p:txBody>
        </p:sp>
        <p:sp>
          <p:nvSpPr>
            <p:cNvPr id="7" name="Google Shape;754;p43">
              <a:extLst>
                <a:ext uri="{FF2B5EF4-FFF2-40B4-BE49-F238E27FC236}">
                  <a16:creationId xmlns:a16="http://schemas.microsoft.com/office/drawing/2014/main" id="{22F78F66-D9B4-1147-A4D5-4089A07BF523}"/>
                </a:ext>
              </a:extLst>
            </p:cNvPr>
            <p:cNvSpPr/>
            <p:nvPr/>
          </p:nvSpPr>
          <p:spPr>
            <a:xfrm>
              <a:off x="4752770" y="2590886"/>
              <a:ext cx="3174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2133">
                  <a:latin typeface="Calibri" panose="020F0502020204030204" pitchFamily="34" charset="0"/>
                  <a:cs typeface="Calibri" panose="020F0502020204030204" pitchFamily="34" charset="0"/>
                </a:rPr>
                <a:t>4</a:t>
              </a:r>
              <a:endParaRPr sz="2133">
                <a:latin typeface="Calibri" panose="020F0502020204030204" pitchFamily="34" charset="0"/>
                <a:cs typeface="Calibri" panose="020F0502020204030204" pitchFamily="34" charset="0"/>
              </a:endParaRPr>
            </a:p>
          </p:txBody>
        </p:sp>
        <p:sp>
          <p:nvSpPr>
            <p:cNvPr id="8" name="Google Shape;755;p43">
              <a:extLst>
                <a:ext uri="{FF2B5EF4-FFF2-40B4-BE49-F238E27FC236}">
                  <a16:creationId xmlns:a16="http://schemas.microsoft.com/office/drawing/2014/main" id="{A1FD942D-8DDC-3640-9459-A02E4C32DFB9}"/>
                </a:ext>
              </a:extLst>
            </p:cNvPr>
            <p:cNvSpPr/>
            <p:nvPr/>
          </p:nvSpPr>
          <p:spPr>
            <a:xfrm>
              <a:off x="4949647" y="3196186"/>
              <a:ext cx="3174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2133">
                  <a:latin typeface="Calibri" panose="020F0502020204030204" pitchFamily="34" charset="0"/>
                  <a:cs typeface="Calibri" panose="020F0502020204030204" pitchFamily="34" charset="0"/>
                </a:rPr>
                <a:t>5</a:t>
              </a:r>
              <a:endParaRPr sz="2133">
                <a:latin typeface="Calibri" panose="020F0502020204030204" pitchFamily="34" charset="0"/>
                <a:cs typeface="Calibri" panose="020F0502020204030204" pitchFamily="34" charset="0"/>
              </a:endParaRPr>
            </a:p>
          </p:txBody>
        </p:sp>
        <p:sp>
          <p:nvSpPr>
            <p:cNvPr id="9" name="Google Shape;756;p43">
              <a:extLst>
                <a:ext uri="{FF2B5EF4-FFF2-40B4-BE49-F238E27FC236}">
                  <a16:creationId xmlns:a16="http://schemas.microsoft.com/office/drawing/2014/main" id="{C46792C2-CE11-4D40-BFBF-F678AD277054}"/>
                </a:ext>
              </a:extLst>
            </p:cNvPr>
            <p:cNvSpPr/>
            <p:nvPr/>
          </p:nvSpPr>
          <p:spPr>
            <a:xfrm>
              <a:off x="5694472" y="3211964"/>
              <a:ext cx="3174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2133">
                  <a:latin typeface="Calibri" panose="020F0502020204030204" pitchFamily="34" charset="0"/>
                  <a:cs typeface="Calibri" panose="020F0502020204030204" pitchFamily="34" charset="0"/>
                </a:rPr>
                <a:t>6</a:t>
              </a:r>
              <a:endParaRPr sz="2133">
                <a:latin typeface="Calibri" panose="020F0502020204030204" pitchFamily="34" charset="0"/>
                <a:cs typeface="Calibri" panose="020F0502020204030204" pitchFamily="34" charset="0"/>
              </a:endParaRPr>
            </a:p>
          </p:txBody>
        </p:sp>
        <p:sp>
          <p:nvSpPr>
            <p:cNvPr id="10" name="Google Shape;757;p43">
              <a:extLst>
                <a:ext uri="{FF2B5EF4-FFF2-40B4-BE49-F238E27FC236}">
                  <a16:creationId xmlns:a16="http://schemas.microsoft.com/office/drawing/2014/main" id="{EDF1A40D-6566-114D-A069-9C519E1504E0}"/>
                </a:ext>
              </a:extLst>
            </p:cNvPr>
            <p:cNvSpPr/>
            <p:nvPr/>
          </p:nvSpPr>
          <p:spPr>
            <a:xfrm>
              <a:off x="5672191" y="3648838"/>
              <a:ext cx="3174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2133" b="1" dirty="0">
                  <a:latin typeface="Calibri" panose="020F0502020204030204" pitchFamily="34" charset="0"/>
                  <a:cs typeface="Calibri" panose="020F0502020204030204" pitchFamily="34" charset="0"/>
                </a:rPr>
                <a:t>7</a:t>
              </a:r>
              <a:endParaRPr sz="2133" b="1" dirty="0">
                <a:latin typeface="Calibri" panose="020F0502020204030204" pitchFamily="34" charset="0"/>
                <a:cs typeface="Calibri" panose="020F0502020204030204" pitchFamily="34" charset="0"/>
              </a:endParaRPr>
            </a:p>
          </p:txBody>
        </p:sp>
        <p:sp>
          <p:nvSpPr>
            <p:cNvPr id="11" name="Google Shape;758;p43">
              <a:extLst>
                <a:ext uri="{FF2B5EF4-FFF2-40B4-BE49-F238E27FC236}">
                  <a16:creationId xmlns:a16="http://schemas.microsoft.com/office/drawing/2014/main" id="{88F8701C-1986-EF40-8AED-2D64E1CE2BA4}"/>
                </a:ext>
              </a:extLst>
            </p:cNvPr>
            <p:cNvSpPr/>
            <p:nvPr/>
          </p:nvSpPr>
          <p:spPr>
            <a:xfrm>
              <a:off x="5048519" y="4093492"/>
              <a:ext cx="3174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2133" dirty="0">
                  <a:latin typeface="Calibri" panose="020F0502020204030204" pitchFamily="34" charset="0"/>
                  <a:cs typeface="Calibri" panose="020F0502020204030204" pitchFamily="34" charset="0"/>
                </a:rPr>
                <a:t>8</a:t>
              </a:r>
              <a:endParaRPr sz="2133" dirty="0">
                <a:latin typeface="Calibri" panose="020F0502020204030204" pitchFamily="34" charset="0"/>
                <a:cs typeface="Calibri" panose="020F0502020204030204" pitchFamily="34" charset="0"/>
              </a:endParaRPr>
            </a:p>
          </p:txBody>
        </p:sp>
        <p:cxnSp>
          <p:nvCxnSpPr>
            <p:cNvPr id="12" name="Google Shape;759;p43">
              <a:extLst>
                <a:ext uri="{FF2B5EF4-FFF2-40B4-BE49-F238E27FC236}">
                  <a16:creationId xmlns:a16="http://schemas.microsoft.com/office/drawing/2014/main" id="{2A205DA7-0B3A-0149-9687-D562072D1E14}"/>
                </a:ext>
              </a:extLst>
            </p:cNvPr>
            <p:cNvCxnSpPr>
              <a:stCxn id="5" idx="2"/>
              <a:endCxn id="6" idx="0"/>
            </p:cNvCxnSpPr>
            <p:nvPr/>
          </p:nvCxnSpPr>
          <p:spPr>
            <a:xfrm>
              <a:off x="4375281" y="3015464"/>
              <a:ext cx="237448" cy="406672"/>
            </a:xfrm>
            <a:prstGeom prst="straightConnector1">
              <a:avLst/>
            </a:prstGeom>
            <a:noFill/>
            <a:ln w="19050" cap="flat" cmpd="sng">
              <a:solidFill>
                <a:schemeClr val="dk2"/>
              </a:solidFill>
              <a:prstDash val="solid"/>
              <a:round/>
              <a:headEnd type="none" w="med" len="med"/>
              <a:tailEnd type="none" w="med" len="med"/>
            </a:ln>
          </p:spPr>
        </p:cxnSp>
        <p:cxnSp>
          <p:nvCxnSpPr>
            <p:cNvPr id="13" name="Google Shape;760;p43">
              <a:extLst>
                <a:ext uri="{FF2B5EF4-FFF2-40B4-BE49-F238E27FC236}">
                  <a16:creationId xmlns:a16="http://schemas.microsoft.com/office/drawing/2014/main" id="{8D0D8DD1-6D67-5348-A730-2CDFC31FC2FC}"/>
                </a:ext>
              </a:extLst>
            </p:cNvPr>
            <p:cNvCxnSpPr>
              <a:stCxn id="5" idx="3"/>
              <a:endCxn id="7" idx="1"/>
            </p:cNvCxnSpPr>
            <p:nvPr/>
          </p:nvCxnSpPr>
          <p:spPr>
            <a:xfrm flipV="1">
              <a:off x="4533981" y="2717336"/>
              <a:ext cx="218789" cy="171678"/>
            </a:xfrm>
            <a:prstGeom prst="straightConnector1">
              <a:avLst/>
            </a:prstGeom>
            <a:noFill/>
            <a:ln w="19050" cap="flat" cmpd="sng">
              <a:solidFill>
                <a:schemeClr val="dk2"/>
              </a:solidFill>
              <a:prstDash val="solid"/>
              <a:round/>
              <a:headEnd type="none" w="med" len="med"/>
              <a:tailEnd type="none" w="med" len="med"/>
            </a:ln>
          </p:spPr>
        </p:cxnSp>
        <p:cxnSp>
          <p:nvCxnSpPr>
            <p:cNvPr id="14" name="Google Shape;762;p43">
              <a:extLst>
                <a:ext uri="{FF2B5EF4-FFF2-40B4-BE49-F238E27FC236}">
                  <a16:creationId xmlns:a16="http://schemas.microsoft.com/office/drawing/2014/main" id="{66CD901B-BEBE-B241-AB0D-7ACBC634D76D}"/>
                </a:ext>
              </a:extLst>
            </p:cNvPr>
            <p:cNvCxnSpPr>
              <a:stCxn id="9" idx="2"/>
              <a:endCxn id="10" idx="0"/>
            </p:cNvCxnSpPr>
            <p:nvPr/>
          </p:nvCxnSpPr>
          <p:spPr>
            <a:xfrm flipH="1">
              <a:off x="5830892" y="3464864"/>
              <a:ext cx="22281" cy="183974"/>
            </a:xfrm>
            <a:prstGeom prst="straightConnector1">
              <a:avLst/>
            </a:prstGeom>
            <a:noFill/>
            <a:ln w="19050" cap="flat" cmpd="sng">
              <a:solidFill>
                <a:schemeClr val="dk2"/>
              </a:solidFill>
              <a:prstDash val="solid"/>
              <a:round/>
              <a:headEnd type="none" w="med" len="med"/>
              <a:tailEnd type="none" w="med" len="med"/>
            </a:ln>
          </p:spPr>
        </p:cxnSp>
        <p:cxnSp>
          <p:nvCxnSpPr>
            <p:cNvPr id="15" name="Google Shape;763;p43">
              <a:extLst>
                <a:ext uri="{FF2B5EF4-FFF2-40B4-BE49-F238E27FC236}">
                  <a16:creationId xmlns:a16="http://schemas.microsoft.com/office/drawing/2014/main" id="{29237703-02F8-7F42-AC5A-E1A2956E3178}"/>
                </a:ext>
              </a:extLst>
            </p:cNvPr>
            <p:cNvCxnSpPr>
              <a:stCxn id="9" idx="2"/>
              <a:endCxn id="8" idx="3"/>
            </p:cNvCxnSpPr>
            <p:nvPr/>
          </p:nvCxnSpPr>
          <p:spPr>
            <a:xfrm flipH="1" flipV="1">
              <a:off x="5267047" y="3322636"/>
              <a:ext cx="586125" cy="142228"/>
            </a:xfrm>
            <a:prstGeom prst="straightConnector1">
              <a:avLst/>
            </a:prstGeom>
            <a:noFill/>
            <a:ln w="19050" cap="flat" cmpd="sng">
              <a:solidFill>
                <a:schemeClr val="dk2"/>
              </a:solidFill>
              <a:prstDash val="solid"/>
              <a:round/>
              <a:headEnd type="none" w="med" len="med"/>
              <a:tailEnd type="none" w="med" len="med"/>
            </a:ln>
          </p:spPr>
        </p:cxnSp>
        <p:cxnSp>
          <p:nvCxnSpPr>
            <p:cNvPr id="16" name="Google Shape;764;p43">
              <a:extLst>
                <a:ext uri="{FF2B5EF4-FFF2-40B4-BE49-F238E27FC236}">
                  <a16:creationId xmlns:a16="http://schemas.microsoft.com/office/drawing/2014/main" id="{128FDCEE-8373-E344-AD32-5E81DC9CDAFB}"/>
                </a:ext>
              </a:extLst>
            </p:cNvPr>
            <p:cNvCxnSpPr>
              <a:stCxn id="7" idx="2"/>
              <a:endCxn id="8" idx="0"/>
            </p:cNvCxnSpPr>
            <p:nvPr/>
          </p:nvCxnSpPr>
          <p:spPr>
            <a:xfrm>
              <a:off x="4911471" y="2843786"/>
              <a:ext cx="196877" cy="352400"/>
            </a:xfrm>
            <a:prstGeom prst="straightConnector1">
              <a:avLst/>
            </a:prstGeom>
            <a:noFill/>
            <a:ln w="19050" cap="flat" cmpd="sng">
              <a:solidFill>
                <a:schemeClr val="dk2"/>
              </a:solidFill>
              <a:prstDash val="solid"/>
              <a:round/>
              <a:headEnd type="none" w="med" len="med"/>
              <a:tailEnd type="none" w="med" len="med"/>
            </a:ln>
          </p:spPr>
        </p:cxnSp>
        <p:cxnSp>
          <p:nvCxnSpPr>
            <p:cNvPr id="17" name="Google Shape;765;p43">
              <a:extLst>
                <a:ext uri="{FF2B5EF4-FFF2-40B4-BE49-F238E27FC236}">
                  <a16:creationId xmlns:a16="http://schemas.microsoft.com/office/drawing/2014/main" id="{38A17322-BBD7-8643-81AE-75F2F2AC40D9}"/>
                </a:ext>
              </a:extLst>
            </p:cNvPr>
            <p:cNvCxnSpPr>
              <a:stCxn id="6" idx="3"/>
              <a:endCxn id="8" idx="1"/>
            </p:cNvCxnSpPr>
            <p:nvPr/>
          </p:nvCxnSpPr>
          <p:spPr>
            <a:xfrm flipV="1">
              <a:off x="4771429" y="3322636"/>
              <a:ext cx="178218" cy="225950"/>
            </a:xfrm>
            <a:prstGeom prst="straightConnector1">
              <a:avLst/>
            </a:prstGeom>
            <a:noFill/>
            <a:ln w="19050" cap="flat" cmpd="sng">
              <a:solidFill>
                <a:schemeClr val="dk2"/>
              </a:solidFill>
              <a:prstDash val="solid"/>
              <a:round/>
              <a:headEnd type="none" w="med" len="med"/>
              <a:tailEnd type="none" w="med" len="med"/>
            </a:ln>
          </p:spPr>
        </p:cxnSp>
        <p:cxnSp>
          <p:nvCxnSpPr>
            <p:cNvPr id="18" name="Google Shape;766;p43">
              <a:extLst>
                <a:ext uri="{FF2B5EF4-FFF2-40B4-BE49-F238E27FC236}">
                  <a16:creationId xmlns:a16="http://schemas.microsoft.com/office/drawing/2014/main" id="{8525B5E6-9FD8-9740-BA70-F0A9FBE22AC6}"/>
                </a:ext>
              </a:extLst>
            </p:cNvPr>
            <p:cNvCxnSpPr>
              <a:stCxn id="8" idx="2"/>
              <a:endCxn id="11" idx="0"/>
            </p:cNvCxnSpPr>
            <p:nvPr/>
          </p:nvCxnSpPr>
          <p:spPr>
            <a:xfrm>
              <a:off x="5108348" y="3449086"/>
              <a:ext cx="98872" cy="644406"/>
            </a:xfrm>
            <a:prstGeom prst="straightConnector1">
              <a:avLst/>
            </a:prstGeom>
            <a:noFill/>
            <a:ln w="19050" cap="flat" cmpd="sng">
              <a:solidFill>
                <a:schemeClr val="dk2"/>
              </a:solidFill>
              <a:prstDash val="solid"/>
              <a:round/>
              <a:headEnd type="none" w="med" len="med"/>
              <a:tailEnd type="none" w="med" len="med"/>
            </a:ln>
          </p:spPr>
        </p:cxnSp>
        <p:sp>
          <p:nvSpPr>
            <p:cNvPr id="19" name="Google Shape;767;p43">
              <a:extLst>
                <a:ext uri="{FF2B5EF4-FFF2-40B4-BE49-F238E27FC236}">
                  <a16:creationId xmlns:a16="http://schemas.microsoft.com/office/drawing/2014/main" id="{17E944A2-1C0B-1E46-B55A-63E80C90E0FC}"/>
                </a:ext>
              </a:extLst>
            </p:cNvPr>
            <p:cNvSpPr/>
            <p:nvPr/>
          </p:nvSpPr>
          <p:spPr>
            <a:xfrm>
              <a:off x="3822136" y="3282759"/>
              <a:ext cx="3174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2133" b="1" dirty="0">
                  <a:latin typeface="Calibri" panose="020F0502020204030204" pitchFamily="34" charset="0"/>
                  <a:cs typeface="Calibri" panose="020F0502020204030204" pitchFamily="34" charset="0"/>
                </a:rPr>
                <a:t>0</a:t>
              </a:r>
              <a:endParaRPr sz="2133" b="1" dirty="0">
                <a:latin typeface="Calibri" panose="020F0502020204030204" pitchFamily="34" charset="0"/>
                <a:cs typeface="Calibri" panose="020F0502020204030204" pitchFamily="34" charset="0"/>
              </a:endParaRPr>
            </a:p>
          </p:txBody>
        </p:sp>
        <p:cxnSp>
          <p:nvCxnSpPr>
            <p:cNvPr id="20" name="Google Shape;768;p43">
              <a:extLst>
                <a:ext uri="{FF2B5EF4-FFF2-40B4-BE49-F238E27FC236}">
                  <a16:creationId xmlns:a16="http://schemas.microsoft.com/office/drawing/2014/main" id="{9503B6A4-EEA8-6A4C-A939-6D6AA65DA315}"/>
                </a:ext>
              </a:extLst>
            </p:cNvPr>
            <p:cNvCxnSpPr>
              <a:stCxn id="19" idx="3"/>
              <a:endCxn id="5" idx="1"/>
            </p:cNvCxnSpPr>
            <p:nvPr/>
          </p:nvCxnSpPr>
          <p:spPr>
            <a:xfrm flipV="1">
              <a:off x="4139536" y="2889014"/>
              <a:ext cx="77045" cy="520195"/>
            </a:xfrm>
            <a:prstGeom prst="straightConnector1">
              <a:avLst/>
            </a:prstGeom>
            <a:noFill/>
            <a:ln w="19050" cap="flat" cmpd="sng">
              <a:solidFill>
                <a:schemeClr val="dk2"/>
              </a:solidFill>
              <a:prstDash val="solid"/>
              <a:round/>
              <a:headEnd type="none" w="med" len="med"/>
              <a:tailEnd type="none" w="med" len="med"/>
            </a:ln>
          </p:spPr>
        </p:cxnSp>
        <p:sp>
          <p:nvSpPr>
            <p:cNvPr id="21" name="Google Shape;769;p43">
              <a:extLst>
                <a:ext uri="{FF2B5EF4-FFF2-40B4-BE49-F238E27FC236}">
                  <a16:creationId xmlns:a16="http://schemas.microsoft.com/office/drawing/2014/main" id="{F80218FC-2895-564D-9D16-FB4F80F80A50}"/>
                </a:ext>
              </a:extLst>
            </p:cNvPr>
            <p:cNvSpPr txBox="1"/>
            <p:nvPr/>
          </p:nvSpPr>
          <p:spPr>
            <a:xfrm>
              <a:off x="3561846" y="3177459"/>
              <a:ext cx="317400" cy="3582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2133" b="1" dirty="0">
                  <a:latin typeface="Calibri" panose="020F0502020204030204" pitchFamily="34" charset="0"/>
                  <a:cs typeface="Calibri" panose="020F0502020204030204" pitchFamily="34" charset="0"/>
                </a:rPr>
                <a:t>s</a:t>
              </a:r>
              <a:endParaRPr sz="2133" b="1" dirty="0">
                <a:latin typeface="Calibri" panose="020F0502020204030204" pitchFamily="34" charset="0"/>
                <a:cs typeface="Calibri" panose="020F0502020204030204" pitchFamily="34" charset="0"/>
              </a:endParaRPr>
            </a:p>
          </p:txBody>
        </p:sp>
        <p:sp>
          <p:nvSpPr>
            <p:cNvPr id="22" name="Google Shape;770;p43">
              <a:extLst>
                <a:ext uri="{FF2B5EF4-FFF2-40B4-BE49-F238E27FC236}">
                  <a16:creationId xmlns:a16="http://schemas.microsoft.com/office/drawing/2014/main" id="{1DEE5C6D-1527-4E40-BB07-049EE5A25E2D}"/>
                </a:ext>
              </a:extLst>
            </p:cNvPr>
            <p:cNvSpPr txBox="1"/>
            <p:nvPr/>
          </p:nvSpPr>
          <p:spPr>
            <a:xfrm>
              <a:off x="6354393" y="3387202"/>
              <a:ext cx="411900" cy="4041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2133" b="1" dirty="0">
                  <a:latin typeface="Calibri" panose="020F0502020204030204" pitchFamily="34" charset="0"/>
                  <a:cs typeface="Calibri" panose="020F0502020204030204" pitchFamily="34" charset="0"/>
                </a:rPr>
                <a:t>t</a:t>
              </a:r>
              <a:endParaRPr sz="2133" b="1" dirty="0">
                <a:latin typeface="Calibri" panose="020F0502020204030204" pitchFamily="34" charset="0"/>
                <a:cs typeface="Calibri" panose="020F0502020204030204" pitchFamily="34" charset="0"/>
              </a:endParaRPr>
            </a:p>
          </p:txBody>
        </p:sp>
      </p:grpSp>
      <p:sp>
        <p:nvSpPr>
          <p:cNvPr id="25" name="TextBox 24">
            <a:extLst>
              <a:ext uri="{FF2B5EF4-FFF2-40B4-BE49-F238E27FC236}">
                <a16:creationId xmlns:a16="http://schemas.microsoft.com/office/drawing/2014/main" id="{8ACE452A-82F3-F24C-8B2C-BC51CB70C069}"/>
              </a:ext>
            </a:extLst>
          </p:cNvPr>
          <p:cNvSpPr txBox="1"/>
          <p:nvPr/>
        </p:nvSpPr>
        <p:spPr>
          <a:xfrm>
            <a:off x="8702024" y="34304"/>
            <a:ext cx="3785733" cy="1200329"/>
          </a:xfrm>
          <a:prstGeom prst="rect">
            <a:avLst/>
          </a:prstGeom>
          <a:noFill/>
        </p:spPr>
        <p:txBody>
          <a:bodyPr wrap="square" rtlCol="0">
            <a:spAutoFit/>
          </a:bodyPr>
          <a:lstStyle/>
          <a:p>
            <a:r>
              <a:rPr lang="en-US" dirty="0"/>
              <a:t>This is an alternative way to implement </a:t>
            </a:r>
            <a:r>
              <a:rPr lang="en-US" dirty="0" err="1"/>
              <a:t>bfsShortestPaths</a:t>
            </a:r>
            <a:r>
              <a:rPr lang="en-US" dirty="0"/>
              <a:t> that has an easier time accessing the actual paths / distances by using Maps</a:t>
            </a:r>
          </a:p>
        </p:txBody>
      </p:sp>
    </p:spTree>
    <p:extLst>
      <p:ext uri="{BB962C8B-B14F-4D97-AF65-F5344CB8AC3E}">
        <p14:creationId xmlns:p14="http://schemas.microsoft.com/office/powerpoint/2010/main" val="36428492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1B8B9-6A6A-47BA-A0E3-A349FB2D2E4D}"/>
              </a:ext>
            </a:extLst>
          </p:cNvPr>
          <p:cNvSpPr>
            <a:spLocks noGrp="1"/>
          </p:cNvSpPr>
          <p:nvPr>
            <p:ph type="title"/>
          </p:nvPr>
        </p:nvSpPr>
        <p:spPr/>
        <p:txBody>
          <a:bodyPr/>
          <a:lstStyle/>
          <a:p>
            <a:r>
              <a:rPr lang="en-US" dirty="0"/>
              <a:t>Introduction to Graphs</a:t>
            </a:r>
          </a:p>
        </p:txBody>
      </p:sp>
      <p:sp>
        <p:nvSpPr>
          <p:cNvPr id="3" name="Footer Placeholder 2">
            <a:extLst>
              <a:ext uri="{FF2B5EF4-FFF2-40B4-BE49-F238E27FC236}">
                <a16:creationId xmlns:a16="http://schemas.microsoft.com/office/drawing/2014/main" id="{529A6F2C-BDF8-44DA-AC49-7CE78FE80E59}"/>
              </a:ext>
            </a:extLst>
          </p:cNvPr>
          <p:cNvSpPr>
            <a:spLocks noGrp="1"/>
          </p:cNvSpPr>
          <p:nvPr>
            <p:ph type="ftr" sz="quarter" idx="11"/>
          </p:nvPr>
        </p:nvSpPr>
        <p:spPr/>
        <p:txBody>
          <a:bodyPr/>
          <a:lstStyle/>
          <a:p>
            <a:r>
              <a:rPr lang="en-US"/>
              <a:t>CSE 373 SP 18 - Kasey Champion</a:t>
            </a:r>
            <a:endParaRPr lang="en-US" dirty="0"/>
          </a:p>
        </p:txBody>
      </p:sp>
      <p:sp>
        <p:nvSpPr>
          <p:cNvPr id="4" name="Slide Number Placeholder 3">
            <a:extLst>
              <a:ext uri="{FF2B5EF4-FFF2-40B4-BE49-F238E27FC236}">
                <a16:creationId xmlns:a16="http://schemas.microsoft.com/office/drawing/2014/main" id="{69BA67F7-8AAF-4F0A-BED0-6ACC69C5CC22}"/>
              </a:ext>
            </a:extLst>
          </p:cNvPr>
          <p:cNvSpPr>
            <a:spLocks noGrp="1"/>
          </p:cNvSpPr>
          <p:nvPr>
            <p:ph type="sldNum" sz="quarter" idx="12"/>
          </p:nvPr>
        </p:nvSpPr>
        <p:spPr/>
        <p:txBody>
          <a:bodyPr/>
          <a:lstStyle/>
          <a:p>
            <a:fld id="{659665DE-58FC-41F4-AC58-2C90A5E00527}" type="slidenum">
              <a:rPr lang="en-US" smtClean="0"/>
              <a:pPr/>
              <a:t>4</a:t>
            </a:fld>
            <a:endParaRPr lang="en-US"/>
          </a:p>
        </p:txBody>
      </p:sp>
      <p:sp>
        <p:nvSpPr>
          <p:cNvPr id="5" name="Text Placeholder 4">
            <a:extLst>
              <a:ext uri="{FF2B5EF4-FFF2-40B4-BE49-F238E27FC236}">
                <a16:creationId xmlns:a16="http://schemas.microsoft.com/office/drawing/2014/main" id="{0DCB38C2-4C15-411B-B8F8-3BC1134B7199}"/>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5861766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A33770-65EE-4B38-8535-969E2122F752}"/>
              </a:ext>
            </a:extLst>
          </p:cNvPr>
          <p:cNvSpPr>
            <a:spLocks noGrp="1"/>
          </p:cNvSpPr>
          <p:nvPr>
            <p:ph type="title"/>
          </p:nvPr>
        </p:nvSpPr>
        <p:spPr/>
        <p:txBody>
          <a:bodyPr/>
          <a:lstStyle/>
          <a:p>
            <a:r>
              <a:rPr lang="en-US" dirty="0"/>
              <a:t>Inter-data Relationships</a:t>
            </a:r>
          </a:p>
        </p:txBody>
      </p:sp>
      <p:sp>
        <p:nvSpPr>
          <p:cNvPr id="3" name="Content Placeholder 2">
            <a:extLst>
              <a:ext uri="{FF2B5EF4-FFF2-40B4-BE49-F238E27FC236}">
                <a16:creationId xmlns:a16="http://schemas.microsoft.com/office/drawing/2014/main" id="{5C637630-55FE-403C-8854-D8149EA76A97}"/>
              </a:ext>
            </a:extLst>
          </p:cNvPr>
          <p:cNvSpPr>
            <a:spLocks noGrp="1"/>
          </p:cNvSpPr>
          <p:nvPr>
            <p:ph idx="1"/>
          </p:nvPr>
        </p:nvSpPr>
        <p:spPr>
          <a:xfrm>
            <a:off x="575240" y="1463857"/>
            <a:ext cx="3346903" cy="4845504"/>
          </a:xfrm>
        </p:spPr>
        <p:txBody>
          <a:bodyPr/>
          <a:lstStyle/>
          <a:p>
            <a:r>
              <a:rPr lang="en-US" b="1" dirty="0">
                <a:solidFill>
                  <a:srgbClr val="4C3282"/>
                </a:solidFill>
              </a:rPr>
              <a:t>Arrays</a:t>
            </a:r>
          </a:p>
          <a:p>
            <a:r>
              <a:rPr lang="en-US" dirty="0"/>
              <a:t>Categorically associated</a:t>
            </a:r>
          </a:p>
          <a:p>
            <a:r>
              <a:rPr lang="en-US" dirty="0"/>
              <a:t>Sometimes ordered</a:t>
            </a:r>
          </a:p>
          <a:p>
            <a:r>
              <a:rPr lang="en-US" dirty="0"/>
              <a:t>Typically independent</a:t>
            </a:r>
          </a:p>
          <a:p>
            <a:r>
              <a:rPr lang="en-US" dirty="0"/>
              <a:t>Elements only store pure data, no connection info</a:t>
            </a:r>
          </a:p>
        </p:txBody>
      </p:sp>
      <p:sp>
        <p:nvSpPr>
          <p:cNvPr id="4" name="Footer Placeholder 3">
            <a:extLst>
              <a:ext uri="{FF2B5EF4-FFF2-40B4-BE49-F238E27FC236}">
                <a16:creationId xmlns:a16="http://schemas.microsoft.com/office/drawing/2014/main" id="{72C76B0D-643B-40FC-A869-3B2CD5D7A83E}"/>
              </a:ext>
            </a:extLst>
          </p:cNvPr>
          <p:cNvSpPr>
            <a:spLocks noGrp="1"/>
          </p:cNvSpPr>
          <p:nvPr>
            <p:ph type="ftr" sz="quarter" idx="11"/>
          </p:nvPr>
        </p:nvSpPr>
        <p:spPr/>
        <p:txBody>
          <a:bodyPr/>
          <a:lstStyle/>
          <a:p>
            <a:r>
              <a:rPr lang="en-US"/>
              <a:t>CSE 373 SP 18 - Kasey Champion</a:t>
            </a:r>
          </a:p>
        </p:txBody>
      </p:sp>
      <p:sp>
        <p:nvSpPr>
          <p:cNvPr id="5" name="Slide Number Placeholder 4">
            <a:extLst>
              <a:ext uri="{FF2B5EF4-FFF2-40B4-BE49-F238E27FC236}">
                <a16:creationId xmlns:a16="http://schemas.microsoft.com/office/drawing/2014/main" id="{CB29FA44-96D0-42ED-8C55-08B1E357E9CF}"/>
              </a:ext>
            </a:extLst>
          </p:cNvPr>
          <p:cNvSpPr>
            <a:spLocks noGrp="1"/>
          </p:cNvSpPr>
          <p:nvPr>
            <p:ph type="sldNum" sz="quarter" idx="12"/>
          </p:nvPr>
        </p:nvSpPr>
        <p:spPr/>
        <p:txBody>
          <a:bodyPr/>
          <a:lstStyle/>
          <a:p>
            <a:fld id="{659665DE-58FC-41F4-AC58-2C90A5E00527}" type="slidenum">
              <a:rPr lang="en-US" smtClean="0"/>
              <a:t>5</a:t>
            </a:fld>
            <a:endParaRPr lang="en-US"/>
          </a:p>
        </p:txBody>
      </p:sp>
      <p:grpSp>
        <p:nvGrpSpPr>
          <p:cNvPr id="38" name="Group 37">
            <a:extLst>
              <a:ext uri="{FF2B5EF4-FFF2-40B4-BE49-F238E27FC236}">
                <a16:creationId xmlns:a16="http://schemas.microsoft.com/office/drawing/2014/main" id="{56C8ED85-E1E3-471C-8DD7-870290CB78D3}"/>
              </a:ext>
            </a:extLst>
          </p:cNvPr>
          <p:cNvGrpSpPr/>
          <p:nvPr/>
        </p:nvGrpSpPr>
        <p:grpSpPr>
          <a:xfrm>
            <a:off x="5525527" y="4429668"/>
            <a:ext cx="1596583" cy="1931764"/>
            <a:chOff x="3579479" y="-1728907"/>
            <a:chExt cx="1596583" cy="1931764"/>
          </a:xfrm>
        </p:grpSpPr>
        <p:sp>
          <p:nvSpPr>
            <p:cNvPr id="6" name="Rectangle 5">
              <a:extLst>
                <a:ext uri="{FF2B5EF4-FFF2-40B4-BE49-F238E27FC236}">
                  <a16:creationId xmlns:a16="http://schemas.microsoft.com/office/drawing/2014/main" id="{1FA8B574-4411-4BB7-84DC-E13C3BFB450F}"/>
                </a:ext>
              </a:extLst>
            </p:cNvPr>
            <p:cNvSpPr/>
            <p:nvPr/>
          </p:nvSpPr>
          <p:spPr>
            <a:xfrm>
              <a:off x="4041802" y="-1728907"/>
              <a:ext cx="737667" cy="737667"/>
            </a:xfrm>
            <a:prstGeom prst="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50DE0091-5A48-421E-B7B7-0CCEFE6513F5}"/>
                </a:ext>
              </a:extLst>
            </p:cNvPr>
            <p:cNvCxnSpPr/>
            <p:nvPr/>
          </p:nvCxnSpPr>
          <p:spPr>
            <a:xfrm>
              <a:off x="4041802" y="-1244813"/>
              <a:ext cx="737667" cy="0"/>
            </a:xfrm>
            <a:prstGeom prst="line">
              <a:avLst/>
            </a:prstGeom>
            <a:ln>
              <a:solidFill>
                <a:srgbClr val="4C3282"/>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EFE4504-BDB3-4024-B579-F70D6C600FB3}"/>
                </a:ext>
              </a:extLst>
            </p:cNvPr>
            <p:cNvCxnSpPr>
              <a:cxnSpLocks/>
              <a:endCxn id="6" idx="2"/>
            </p:cNvCxnSpPr>
            <p:nvPr/>
          </p:nvCxnSpPr>
          <p:spPr>
            <a:xfrm>
              <a:off x="4410636" y="-1244813"/>
              <a:ext cx="0" cy="253573"/>
            </a:xfrm>
            <a:prstGeom prst="line">
              <a:avLst/>
            </a:prstGeom>
            <a:ln>
              <a:solidFill>
                <a:srgbClr val="4C3282"/>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DBBF6AAA-EFF9-4B87-AC64-B6F8354CE793}"/>
                </a:ext>
              </a:extLst>
            </p:cNvPr>
            <p:cNvSpPr txBox="1"/>
            <p:nvPr/>
          </p:nvSpPr>
          <p:spPr>
            <a:xfrm>
              <a:off x="4244564" y="-1663842"/>
              <a:ext cx="332142" cy="369332"/>
            </a:xfrm>
            <a:prstGeom prst="rect">
              <a:avLst/>
            </a:prstGeom>
            <a:noFill/>
          </p:spPr>
          <p:txBody>
            <a:bodyPr wrap="none" rtlCol="0">
              <a:spAutoFit/>
            </a:bodyPr>
            <a:lstStyle/>
            <a:p>
              <a:r>
                <a:rPr lang="en-US" dirty="0"/>
                <a:t>A</a:t>
              </a:r>
            </a:p>
          </p:txBody>
        </p:sp>
        <p:cxnSp>
          <p:nvCxnSpPr>
            <p:cNvPr id="14" name="Straight Arrow Connector 13">
              <a:extLst>
                <a:ext uri="{FF2B5EF4-FFF2-40B4-BE49-F238E27FC236}">
                  <a16:creationId xmlns:a16="http://schemas.microsoft.com/office/drawing/2014/main" id="{44A3D437-82A2-4263-9EB4-CC1A6F2F19BA}"/>
                </a:ext>
              </a:extLst>
            </p:cNvPr>
            <p:cNvCxnSpPr/>
            <p:nvPr/>
          </p:nvCxnSpPr>
          <p:spPr>
            <a:xfrm flipH="1">
              <a:off x="4014043" y="-1108596"/>
              <a:ext cx="230521" cy="534041"/>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F057812A-4C09-4C26-B6CF-824CF918D5C9}"/>
                </a:ext>
              </a:extLst>
            </p:cNvPr>
            <p:cNvCxnSpPr>
              <a:cxnSpLocks/>
            </p:cNvCxnSpPr>
            <p:nvPr/>
          </p:nvCxnSpPr>
          <p:spPr>
            <a:xfrm>
              <a:off x="4576706" y="-1108597"/>
              <a:ext cx="230521" cy="534041"/>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D6BAFDD0-FB4F-48AC-8B42-42B1788B248D}"/>
                </a:ext>
              </a:extLst>
            </p:cNvPr>
            <p:cNvSpPr/>
            <p:nvPr/>
          </p:nvSpPr>
          <p:spPr>
            <a:xfrm>
              <a:off x="3579479" y="-534810"/>
              <a:ext cx="737667" cy="737667"/>
            </a:xfrm>
            <a:prstGeom prst="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a:extLst>
                <a:ext uri="{FF2B5EF4-FFF2-40B4-BE49-F238E27FC236}">
                  <a16:creationId xmlns:a16="http://schemas.microsoft.com/office/drawing/2014/main" id="{F04B0A92-A80D-4FC2-9718-9FC5B1C505EB}"/>
                </a:ext>
              </a:extLst>
            </p:cNvPr>
            <p:cNvCxnSpPr/>
            <p:nvPr/>
          </p:nvCxnSpPr>
          <p:spPr>
            <a:xfrm>
              <a:off x="3579479" y="-50716"/>
              <a:ext cx="737667" cy="0"/>
            </a:xfrm>
            <a:prstGeom prst="line">
              <a:avLst/>
            </a:prstGeom>
            <a:ln>
              <a:solidFill>
                <a:srgbClr val="4C328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FFC85F6-C48C-4F63-9837-29D08E6BE578}"/>
                </a:ext>
              </a:extLst>
            </p:cNvPr>
            <p:cNvCxnSpPr>
              <a:cxnSpLocks/>
              <a:endCxn id="18" idx="2"/>
            </p:cNvCxnSpPr>
            <p:nvPr/>
          </p:nvCxnSpPr>
          <p:spPr>
            <a:xfrm>
              <a:off x="3948313" y="-50716"/>
              <a:ext cx="0" cy="253573"/>
            </a:xfrm>
            <a:prstGeom prst="line">
              <a:avLst/>
            </a:prstGeom>
            <a:ln>
              <a:solidFill>
                <a:srgbClr val="4C3282"/>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43AEFCFE-E7D1-40E0-8982-FDC0DE8EE3C4}"/>
                </a:ext>
              </a:extLst>
            </p:cNvPr>
            <p:cNvSpPr txBox="1"/>
            <p:nvPr/>
          </p:nvSpPr>
          <p:spPr>
            <a:xfrm>
              <a:off x="3782241" y="-469745"/>
              <a:ext cx="312906" cy="369332"/>
            </a:xfrm>
            <a:prstGeom prst="rect">
              <a:avLst/>
            </a:prstGeom>
            <a:noFill/>
          </p:spPr>
          <p:txBody>
            <a:bodyPr wrap="none" rtlCol="0">
              <a:spAutoFit/>
            </a:bodyPr>
            <a:lstStyle/>
            <a:p>
              <a:r>
                <a:rPr lang="en-US" dirty="0"/>
                <a:t>B</a:t>
              </a:r>
            </a:p>
          </p:txBody>
        </p:sp>
        <p:sp>
          <p:nvSpPr>
            <p:cNvPr id="24" name="Rectangle 23">
              <a:extLst>
                <a:ext uri="{FF2B5EF4-FFF2-40B4-BE49-F238E27FC236}">
                  <a16:creationId xmlns:a16="http://schemas.microsoft.com/office/drawing/2014/main" id="{201B273D-9F47-46EF-AFA6-17DB07BB319A}"/>
                </a:ext>
              </a:extLst>
            </p:cNvPr>
            <p:cNvSpPr/>
            <p:nvPr/>
          </p:nvSpPr>
          <p:spPr>
            <a:xfrm>
              <a:off x="4438395" y="-534810"/>
              <a:ext cx="737667" cy="737667"/>
            </a:xfrm>
            <a:prstGeom prst="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a:extLst>
                <a:ext uri="{FF2B5EF4-FFF2-40B4-BE49-F238E27FC236}">
                  <a16:creationId xmlns:a16="http://schemas.microsoft.com/office/drawing/2014/main" id="{D72871E7-0074-4022-8A51-7E52E341A775}"/>
                </a:ext>
              </a:extLst>
            </p:cNvPr>
            <p:cNvCxnSpPr/>
            <p:nvPr/>
          </p:nvCxnSpPr>
          <p:spPr>
            <a:xfrm>
              <a:off x="4438395" y="-50716"/>
              <a:ext cx="737667" cy="0"/>
            </a:xfrm>
            <a:prstGeom prst="line">
              <a:avLst/>
            </a:prstGeom>
            <a:ln>
              <a:solidFill>
                <a:srgbClr val="4C3282"/>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F7895F6-7929-4F78-B200-ACD5316EA3B6}"/>
                </a:ext>
              </a:extLst>
            </p:cNvPr>
            <p:cNvCxnSpPr>
              <a:cxnSpLocks/>
              <a:endCxn id="24" idx="2"/>
            </p:cNvCxnSpPr>
            <p:nvPr/>
          </p:nvCxnSpPr>
          <p:spPr>
            <a:xfrm>
              <a:off x="4807229" y="-50716"/>
              <a:ext cx="0" cy="253573"/>
            </a:xfrm>
            <a:prstGeom prst="line">
              <a:avLst/>
            </a:prstGeom>
            <a:ln>
              <a:solidFill>
                <a:srgbClr val="4C3282"/>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F5C45556-F4C5-4F06-B8B5-FC54FDCA9262}"/>
                </a:ext>
              </a:extLst>
            </p:cNvPr>
            <p:cNvSpPr txBox="1"/>
            <p:nvPr/>
          </p:nvSpPr>
          <p:spPr>
            <a:xfrm>
              <a:off x="4641157" y="-469745"/>
              <a:ext cx="332142" cy="369332"/>
            </a:xfrm>
            <a:prstGeom prst="rect">
              <a:avLst/>
            </a:prstGeom>
            <a:noFill/>
          </p:spPr>
          <p:txBody>
            <a:bodyPr wrap="none" rtlCol="0">
              <a:spAutoFit/>
            </a:bodyPr>
            <a:lstStyle/>
            <a:p>
              <a:r>
                <a:rPr lang="en-US" dirty="0"/>
                <a:t>C</a:t>
              </a:r>
            </a:p>
          </p:txBody>
        </p:sp>
        <p:cxnSp>
          <p:nvCxnSpPr>
            <p:cNvPr id="31" name="Straight Connector 30">
              <a:extLst>
                <a:ext uri="{FF2B5EF4-FFF2-40B4-BE49-F238E27FC236}">
                  <a16:creationId xmlns:a16="http://schemas.microsoft.com/office/drawing/2014/main" id="{E55C45D8-D2BD-45EF-9B25-8A991547E05C}"/>
                </a:ext>
              </a:extLst>
            </p:cNvPr>
            <p:cNvCxnSpPr>
              <a:cxnSpLocks/>
            </p:cNvCxnSpPr>
            <p:nvPr/>
          </p:nvCxnSpPr>
          <p:spPr>
            <a:xfrm flipV="1">
              <a:off x="3603335" y="-15928"/>
              <a:ext cx="321122" cy="202857"/>
            </a:xfrm>
            <a:prstGeom prst="line">
              <a:avLst/>
            </a:prstGeom>
            <a:ln>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E2288A3-179C-431C-9C4D-13641660D83E}"/>
                </a:ext>
              </a:extLst>
            </p:cNvPr>
            <p:cNvCxnSpPr>
              <a:cxnSpLocks/>
            </p:cNvCxnSpPr>
            <p:nvPr/>
          </p:nvCxnSpPr>
          <p:spPr>
            <a:xfrm flipV="1">
              <a:off x="3968742" y="-20993"/>
              <a:ext cx="321122" cy="202857"/>
            </a:xfrm>
            <a:prstGeom prst="line">
              <a:avLst/>
            </a:prstGeom>
            <a:ln>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9BAE531D-2254-4EDD-B93F-32B9DEFF2DCF}"/>
                </a:ext>
              </a:extLst>
            </p:cNvPr>
            <p:cNvCxnSpPr>
              <a:cxnSpLocks/>
            </p:cNvCxnSpPr>
            <p:nvPr/>
          </p:nvCxnSpPr>
          <p:spPr>
            <a:xfrm flipV="1">
              <a:off x="4462251" y="-32538"/>
              <a:ext cx="321122" cy="202857"/>
            </a:xfrm>
            <a:prstGeom prst="line">
              <a:avLst/>
            </a:prstGeom>
            <a:ln>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59A41473-DB06-4C2B-81CE-C3B39C77AE0B}"/>
                </a:ext>
              </a:extLst>
            </p:cNvPr>
            <p:cNvCxnSpPr>
              <a:cxnSpLocks/>
            </p:cNvCxnSpPr>
            <p:nvPr/>
          </p:nvCxnSpPr>
          <p:spPr>
            <a:xfrm flipV="1">
              <a:off x="4831085" y="-20993"/>
              <a:ext cx="321122" cy="202857"/>
            </a:xfrm>
            <a:prstGeom prst="line">
              <a:avLst/>
            </a:prstGeom>
            <a:ln>
              <a:solidFill>
                <a:srgbClr val="B6A479"/>
              </a:solidFill>
            </a:ln>
          </p:spPr>
          <p:style>
            <a:lnRef idx="1">
              <a:schemeClr val="accent1"/>
            </a:lnRef>
            <a:fillRef idx="0">
              <a:schemeClr val="accent1"/>
            </a:fillRef>
            <a:effectRef idx="0">
              <a:schemeClr val="accent1"/>
            </a:effectRef>
            <a:fontRef idx="minor">
              <a:schemeClr val="tx1"/>
            </a:fontRef>
          </p:style>
        </p:cxnSp>
      </p:grpSp>
      <p:sp>
        <p:nvSpPr>
          <p:cNvPr id="40" name="Content Placeholder 2">
            <a:extLst>
              <a:ext uri="{FF2B5EF4-FFF2-40B4-BE49-F238E27FC236}">
                <a16:creationId xmlns:a16="http://schemas.microsoft.com/office/drawing/2014/main" id="{1FE88D2D-C34B-48E1-BD61-2F4EF9CF0EB3}"/>
              </a:ext>
            </a:extLst>
          </p:cNvPr>
          <p:cNvSpPr txBox="1">
            <a:spLocks/>
          </p:cNvSpPr>
          <p:nvPr/>
        </p:nvSpPr>
        <p:spPr>
          <a:xfrm>
            <a:off x="4650368" y="1463857"/>
            <a:ext cx="3346903" cy="4845504"/>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Segoe UI Semilight" panose="020B0402040204020203" pitchFamily="34" charset="0"/>
                <a:ea typeface="+mn-ea"/>
                <a:cs typeface="Segoe UI Semilight" panose="020B0402040204020203" pitchFamily="34" charset="0"/>
              </a:defRPr>
            </a:lvl1pPr>
            <a:lvl2pPr marL="26517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b="1" dirty="0">
                <a:solidFill>
                  <a:srgbClr val="4C3282"/>
                </a:solidFill>
              </a:rPr>
              <a:t>Trees</a:t>
            </a:r>
          </a:p>
          <a:p>
            <a:r>
              <a:rPr lang="en-US" dirty="0"/>
              <a:t>Directional Relationships</a:t>
            </a:r>
          </a:p>
          <a:p>
            <a:r>
              <a:rPr lang="en-US" dirty="0"/>
              <a:t>Ordered for easy access</a:t>
            </a:r>
          </a:p>
          <a:p>
            <a:r>
              <a:rPr lang="en-US" dirty="0"/>
              <a:t>Limited connections</a:t>
            </a:r>
          </a:p>
          <a:p>
            <a:r>
              <a:rPr lang="en-US" dirty="0"/>
              <a:t>Elements store data and connection info</a:t>
            </a:r>
          </a:p>
        </p:txBody>
      </p:sp>
      <p:graphicFrame>
        <p:nvGraphicFramePr>
          <p:cNvPr id="41" name="Table 40">
            <a:extLst>
              <a:ext uri="{FF2B5EF4-FFF2-40B4-BE49-F238E27FC236}">
                <a16:creationId xmlns:a16="http://schemas.microsoft.com/office/drawing/2014/main" id="{79F0442A-CA9B-4D32-8C21-C0503515C8BF}"/>
              </a:ext>
            </a:extLst>
          </p:cNvPr>
          <p:cNvGraphicFramePr>
            <a:graphicFrameLocks noGrp="1"/>
          </p:cNvGraphicFramePr>
          <p:nvPr/>
        </p:nvGraphicFramePr>
        <p:xfrm>
          <a:off x="597499" y="4320068"/>
          <a:ext cx="3324645" cy="1218090"/>
        </p:xfrm>
        <a:graphic>
          <a:graphicData uri="http://schemas.openxmlformats.org/drawingml/2006/table">
            <a:tbl>
              <a:tblPr firstRow="1" bandRow="1">
                <a:tableStyleId>{5C22544A-7EE6-4342-B048-85BDC9FD1C3A}</a:tableStyleId>
              </a:tblPr>
              <a:tblGrid>
                <a:gridCol w="1108215">
                  <a:extLst>
                    <a:ext uri="{9D8B030D-6E8A-4147-A177-3AD203B41FA5}">
                      <a16:colId xmlns:a16="http://schemas.microsoft.com/office/drawing/2014/main" val="1913008282"/>
                    </a:ext>
                  </a:extLst>
                </a:gridCol>
                <a:gridCol w="1108215">
                  <a:extLst>
                    <a:ext uri="{9D8B030D-6E8A-4147-A177-3AD203B41FA5}">
                      <a16:colId xmlns:a16="http://schemas.microsoft.com/office/drawing/2014/main" val="3818439480"/>
                    </a:ext>
                  </a:extLst>
                </a:gridCol>
                <a:gridCol w="1108215">
                  <a:extLst>
                    <a:ext uri="{9D8B030D-6E8A-4147-A177-3AD203B41FA5}">
                      <a16:colId xmlns:a16="http://schemas.microsoft.com/office/drawing/2014/main" val="4060650453"/>
                    </a:ext>
                  </a:extLst>
                </a:gridCol>
              </a:tblGrid>
              <a:tr h="609045">
                <a:tc>
                  <a:txBody>
                    <a:bodyPr/>
                    <a:lstStyle/>
                    <a:p>
                      <a:pPr algn="ctr"/>
                      <a:r>
                        <a:rPr lang="en-US" dirty="0">
                          <a:solidFill>
                            <a:srgbClr val="B6A479"/>
                          </a:solidFill>
                        </a:rPr>
                        <a:t>0</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1</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2</a:t>
                      </a:r>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94284337"/>
                  </a:ext>
                </a:extLst>
              </a:tr>
              <a:tr h="609045">
                <a:tc>
                  <a:txBody>
                    <a:bodyPr/>
                    <a:lstStyle/>
                    <a:p>
                      <a:pPr algn="ctr"/>
                      <a:r>
                        <a:rPr lang="en-US" dirty="0">
                          <a:solidFill>
                            <a:srgbClr val="4C3282"/>
                          </a:solidFill>
                        </a:rPr>
                        <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rgbClr val="4C3282"/>
                          </a:solidFill>
                        </a:rPr>
                        <a:t>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rgbClr val="4C3282"/>
                          </a:solidFill>
                        </a:rPr>
                        <a:t>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31489137"/>
                  </a:ext>
                </a:extLst>
              </a:tr>
            </a:tbl>
          </a:graphicData>
        </a:graphic>
      </p:graphicFrame>
      <p:sp>
        <p:nvSpPr>
          <p:cNvPr id="39" name="Content Placeholder 2">
            <a:extLst>
              <a:ext uri="{FF2B5EF4-FFF2-40B4-BE49-F238E27FC236}">
                <a16:creationId xmlns:a16="http://schemas.microsoft.com/office/drawing/2014/main" id="{1965D484-009D-4605-9F06-B00B7B4AC9F6}"/>
              </a:ext>
            </a:extLst>
          </p:cNvPr>
          <p:cNvSpPr txBox="1">
            <a:spLocks/>
          </p:cNvSpPr>
          <p:nvPr/>
        </p:nvSpPr>
        <p:spPr>
          <a:xfrm>
            <a:off x="8725497" y="1463857"/>
            <a:ext cx="3346903" cy="4845504"/>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Segoe UI Semilight" panose="020B0402040204020203" pitchFamily="34" charset="0"/>
                <a:ea typeface="+mn-ea"/>
                <a:cs typeface="Segoe UI Semilight" panose="020B0402040204020203" pitchFamily="34" charset="0"/>
              </a:defRPr>
            </a:lvl1pPr>
            <a:lvl2pPr marL="26517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b="1" dirty="0">
                <a:solidFill>
                  <a:srgbClr val="4C3282"/>
                </a:solidFill>
              </a:rPr>
              <a:t>Graphs</a:t>
            </a:r>
          </a:p>
          <a:p>
            <a:r>
              <a:rPr lang="en-US" dirty="0"/>
              <a:t>Multiple relationship connections</a:t>
            </a:r>
          </a:p>
          <a:p>
            <a:r>
              <a:rPr lang="en-US" dirty="0"/>
              <a:t>Relationships dictate structure</a:t>
            </a:r>
          </a:p>
          <a:p>
            <a:r>
              <a:rPr lang="en-US" dirty="0"/>
              <a:t>Connection freedom!</a:t>
            </a:r>
          </a:p>
          <a:p>
            <a:r>
              <a:rPr lang="en-US" dirty="0"/>
              <a:t>Both elements and connections can store data</a:t>
            </a:r>
          </a:p>
        </p:txBody>
      </p:sp>
      <p:sp>
        <p:nvSpPr>
          <p:cNvPr id="44" name="Oval 43">
            <a:extLst>
              <a:ext uri="{FF2B5EF4-FFF2-40B4-BE49-F238E27FC236}">
                <a16:creationId xmlns:a16="http://schemas.microsoft.com/office/drawing/2014/main" id="{08E8AC2F-BDAA-41F8-820A-7C14D6E282BF}"/>
              </a:ext>
            </a:extLst>
          </p:cNvPr>
          <p:cNvSpPr/>
          <p:nvPr/>
        </p:nvSpPr>
        <p:spPr>
          <a:xfrm>
            <a:off x="8896946" y="5746912"/>
            <a:ext cx="690113" cy="690113"/>
          </a:xfrm>
          <a:prstGeom prst="ellipse">
            <a:avLst/>
          </a:prstGeom>
          <a:noFill/>
          <a:ln w="28575">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08D39DC5-B300-4F41-9D12-EFF1E51E1937}"/>
              </a:ext>
            </a:extLst>
          </p:cNvPr>
          <p:cNvSpPr/>
          <p:nvPr/>
        </p:nvSpPr>
        <p:spPr>
          <a:xfrm>
            <a:off x="10991557" y="5437820"/>
            <a:ext cx="690113" cy="690113"/>
          </a:xfrm>
          <a:prstGeom prst="ellipse">
            <a:avLst/>
          </a:prstGeom>
          <a:noFill/>
          <a:ln w="28575">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C1787C64-8728-4C15-8287-395624790509}"/>
              </a:ext>
            </a:extLst>
          </p:cNvPr>
          <p:cNvSpPr/>
          <p:nvPr/>
        </p:nvSpPr>
        <p:spPr>
          <a:xfrm>
            <a:off x="9867056" y="4718920"/>
            <a:ext cx="690113" cy="690113"/>
          </a:xfrm>
          <a:prstGeom prst="ellipse">
            <a:avLst/>
          </a:prstGeom>
          <a:noFill/>
          <a:ln w="28575">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Arrow Connector 47">
            <a:extLst>
              <a:ext uri="{FF2B5EF4-FFF2-40B4-BE49-F238E27FC236}">
                <a16:creationId xmlns:a16="http://schemas.microsoft.com/office/drawing/2014/main" id="{EE6C4F13-9AB8-4FED-B372-C285DEFE21CF}"/>
              </a:ext>
            </a:extLst>
          </p:cNvPr>
          <p:cNvCxnSpPr>
            <a:cxnSpLocks/>
            <a:stCxn id="44" idx="0"/>
            <a:endCxn id="46" idx="2"/>
          </p:cNvCxnSpPr>
          <p:nvPr/>
        </p:nvCxnSpPr>
        <p:spPr>
          <a:xfrm flipV="1">
            <a:off x="9242003" y="5063977"/>
            <a:ext cx="625053" cy="682935"/>
          </a:xfrm>
          <a:prstGeom prst="straightConnector1">
            <a:avLst/>
          </a:prstGeom>
          <a:ln w="28575">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40859CB5-03F2-4D38-BD93-D609D02C1663}"/>
              </a:ext>
            </a:extLst>
          </p:cNvPr>
          <p:cNvCxnSpPr>
            <a:cxnSpLocks/>
            <a:stCxn id="46" idx="5"/>
            <a:endCxn id="45" idx="1"/>
          </p:cNvCxnSpPr>
          <p:nvPr/>
        </p:nvCxnSpPr>
        <p:spPr>
          <a:xfrm>
            <a:off x="10456104" y="5307968"/>
            <a:ext cx="636518" cy="230917"/>
          </a:xfrm>
          <a:prstGeom prst="straightConnector1">
            <a:avLst/>
          </a:prstGeom>
          <a:ln w="28575">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F9A05A20-E0EC-43B5-B60E-5C41FF5DD6BE}"/>
              </a:ext>
            </a:extLst>
          </p:cNvPr>
          <p:cNvCxnSpPr>
            <a:cxnSpLocks/>
            <a:stCxn id="46" idx="3"/>
            <a:endCxn id="44" idx="7"/>
          </p:cNvCxnSpPr>
          <p:nvPr/>
        </p:nvCxnSpPr>
        <p:spPr>
          <a:xfrm flipH="1">
            <a:off x="9485994" y="5307968"/>
            <a:ext cx="482127" cy="540009"/>
          </a:xfrm>
          <a:prstGeom prst="straightConnector1">
            <a:avLst/>
          </a:prstGeom>
          <a:ln w="28575">
            <a:solidFill>
              <a:srgbClr val="B6A479"/>
            </a:solidFill>
            <a:tailEnd type="triangle"/>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BC8C8FD3-34C7-4A7F-A622-9E66E09B9AC7}"/>
              </a:ext>
            </a:extLst>
          </p:cNvPr>
          <p:cNvSpPr txBox="1"/>
          <p:nvPr/>
        </p:nvSpPr>
        <p:spPr>
          <a:xfrm>
            <a:off x="9075931" y="5907302"/>
            <a:ext cx="332142" cy="369332"/>
          </a:xfrm>
          <a:prstGeom prst="rect">
            <a:avLst/>
          </a:prstGeom>
          <a:noFill/>
        </p:spPr>
        <p:txBody>
          <a:bodyPr wrap="none" rtlCol="0">
            <a:spAutoFit/>
          </a:bodyPr>
          <a:lstStyle/>
          <a:p>
            <a:r>
              <a:rPr lang="en-US" dirty="0"/>
              <a:t>A</a:t>
            </a:r>
          </a:p>
        </p:txBody>
      </p:sp>
      <p:sp>
        <p:nvSpPr>
          <p:cNvPr id="55" name="TextBox 54">
            <a:extLst>
              <a:ext uri="{FF2B5EF4-FFF2-40B4-BE49-F238E27FC236}">
                <a16:creationId xmlns:a16="http://schemas.microsoft.com/office/drawing/2014/main" id="{D31DD9A7-64D8-47EB-AF0B-C83542846A9B}"/>
              </a:ext>
            </a:extLst>
          </p:cNvPr>
          <p:cNvSpPr txBox="1"/>
          <p:nvPr/>
        </p:nvSpPr>
        <p:spPr>
          <a:xfrm>
            <a:off x="10055659" y="4879310"/>
            <a:ext cx="312906" cy="369332"/>
          </a:xfrm>
          <a:prstGeom prst="rect">
            <a:avLst/>
          </a:prstGeom>
          <a:noFill/>
        </p:spPr>
        <p:txBody>
          <a:bodyPr wrap="none" rtlCol="0">
            <a:spAutoFit/>
          </a:bodyPr>
          <a:lstStyle/>
          <a:p>
            <a:r>
              <a:rPr lang="en-US" dirty="0"/>
              <a:t>B</a:t>
            </a:r>
          </a:p>
        </p:txBody>
      </p:sp>
      <p:sp>
        <p:nvSpPr>
          <p:cNvPr id="56" name="TextBox 55">
            <a:extLst>
              <a:ext uri="{FF2B5EF4-FFF2-40B4-BE49-F238E27FC236}">
                <a16:creationId xmlns:a16="http://schemas.microsoft.com/office/drawing/2014/main" id="{918DC159-BE0B-4075-AE2D-F5F877228776}"/>
              </a:ext>
            </a:extLst>
          </p:cNvPr>
          <p:cNvSpPr txBox="1"/>
          <p:nvPr/>
        </p:nvSpPr>
        <p:spPr>
          <a:xfrm>
            <a:off x="11170542" y="5598210"/>
            <a:ext cx="332142" cy="369332"/>
          </a:xfrm>
          <a:prstGeom prst="rect">
            <a:avLst/>
          </a:prstGeom>
          <a:noFill/>
        </p:spPr>
        <p:txBody>
          <a:bodyPr wrap="none" rtlCol="0">
            <a:spAutoFit/>
          </a:bodyPr>
          <a:lstStyle/>
          <a:p>
            <a:r>
              <a:rPr lang="en-US" dirty="0"/>
              <a:t>C</a:t>
            </a:r>
          </a:p>
        </p:txBody>
      </p:sp>
      <p:sp>
        <p:nvSpPr>
          <p:cNvPr id="76" name="Star: 5 Points 75">
            <a:extLst>
              <a:ext uri="{FF2B5EF4-FFF2-40B4-BE49-F238E27FC236}">
                <a16:creationId xmlns:a16="http://schemas.microsoft.com/office/drawing/2014/main" id="{14229C5B-2FFC-465F-9030-B5D611FF27E6}"/>
              </a:ext>
            </a:extLst>
          </p:cNvPr>
          <p:cNvSpPr/>
          <p:nvPr/>
        </p:nvSpPr>
        <p:spPr>
          <a:xfrm rot="1310078">
            <a:off x="8257545" y="868244"/>
            <a:ext cx="935898" cy="935898"/>
          </a:xfrm>
          <a:prstGeom prst="star5">
            <a:avLst/>
          </a:prstGeom>
          <a:solidFill>
            <a:srgbClr val="B6A479"/>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84657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500"/>
                                        <p:tgtEl>
                                          <p:spTgt spid="4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fade">
                                      <p:cBhvr>
                                        <p:cTn id="27" dur="500"/>
                                        <p:tgtEl>
                                          <p:spTgt spid="3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fade">
                                      <p:cBhvr>
                                        <p:cTn id="30" dur="500"/>
                                        <p:tgtEl>
                                          <p:spTgt spid="40"/>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9"/>
                                        </p:tgtEl>
                                        <p:attrNameLst>
                                          <p:attrName>style.visibility</p:attrName>
                                        </p:attrNameLst>
                                      </p:cBhvr>
                                      <p:to>
                                        <p:strVal val="visible"/>
                                      </p:to>
                                    </p:set>
                                    <p:animEffect transition="in" filter="fade">
                                      <p:cBhvr>
                                        <p:cTn id="35" dur="500"/>
                                        <p:tgtEl>
                                          <p:spTgt spid="39"/>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44"/>
                                        </p:tgtEl>
                                        <p:attrNameLst>
                                          <p:attrName>style.visibility</p:attrName>
                                        </p:attrNameLst>
                                      </p:cBhvr>
                                      <p:to>
                                        <p:strVal val="visible"/>
                                      </p:to>
                                    </p:set>
                                    <p:animEffect transition="in" filter="fade">
                                      <p:cBhvr>
                                        <p:cTn id="38" dur="500"/>
                                        <p:tgtEl>
                                          <p:spTgt spid="44"/>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500"/>
                                        <p:tgtEl>
                                          <p:spTgt spid="45"/>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46"/>
                                        </p:tgtEl>
                                        <p:attrNameLst>
                                          <p:attrName>style.visibility</p:attrName>
                                        </p:attrNameLst>
                                      </p:cBhvr>
                                      <p:to>
                                        <p:strVal val="visible"/>
                                      </p:to>
                                    </p:set>
                                    <p:animEffect transition="in" filter="fade">
                                      <p:cBhvr>
                                        <p:cTn id="44" dur="500"/>
                                        <p:tgtEl>
                                          <p:spTgt spid="46"/>
                                        </p:tgtEl>
                                      </p:cBhvr>
                                    </p:animEffect>
                                  </p:childTnLst>
                                </p:cTn>
                              </p:par>
                              <p:par>
                                <p:cTn id="45" presetID="10" presetClass="entr" presetSubtype="0" fill="hold" nodeType="with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fade">
                                      <p:cBhvr>
                                        <p:cTn id="47" dur="500"/>
                                        <p:tgtEl>
                                          <p:spTgt spid="48"/>
                                        </p:tgtEl>
                                      </p:cBhvr>
                                    </p:animEffect>
                                  </p:childTnLst>
                                </p:cTn>
                              </p:par>
                              <p:par>
                                <p:cTn id="48" presetID="10" presetClass="entr" presetSubtype="0" fill="hold" nodeType="withEffect">
                                  <p:stCondLst>
                                    <p:cond delay="0"/>
                                  </p:stCondLst>
                                  <p:childTnLst>
                                    <p:set>
                                      <p:cBhvr>
                                        <p:cTn id="49" dur="1" fill="hold">
                                          <p:stCondLst>
                                            <p:cond delay="0"/>
                                          </p:stCondLst>
                                        </p:cTn>
                                        <p:tgtEl>
                                          <p:spTgt spid="50"/>
                                        </p:tgtEl>
                                        <p:attrNameLst>
                                          <p:attrName>style.visibility</p:attrName>
                                        </p:attrNameLst>
                                      </p:cBhvr>
                                      <p:to>
                                        <p:strVal val="visible"/>
                                      </p:to>
                                    </p:set>
                                    <p:animEffect transition="in" filter="fade">
                                      <p:cBhvr>
                                        <p:cTn id="50" dur="500"/>
                                        <p:tgtEl>
                                          <p:spTgt spid="50"/>
                                        </p:tgtEl>
                                      </p:cBhvr>
                                    </p:animEffect>
                                  </p:childTnLst>
                                </p:cTn>
                              </p:par>
                              <p:par>
                                <p:cTn id="51" presetID="10" presetClass="entr" presetSubtype="0" fill="hold" nodeType="with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500"/>
                                        <p:tgtEl>
                                          <p:spTgt spid="53"/>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54"/>
                                        </p:tgtEl>
                                        <p:attrNameLst>
                                          <p:attrName>style.visibility</p:attrName>
                                        </p:attrNameLst>
                                      </p:cBhvr>
                                      <p:to>
                                        <p:strVal val="visible"/>
                                      </p:to>
                                    </p:set>
                                    <p:animEffect transition="in" filter="fade">
                                      <p:cBhvr>
                                        <p:cTn id="56" dur="500"/>
                                        <p:tgtEl>
                                          <p:spTgt spid="54"/>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55"/>
                                        </p:tgtEl>
                                        <p:attrNameLst>
                                          <p:attrName>style.visibility</p:attrName>
                                        </p:attrNameLst>
                                      </p:cBhvr>
                                      <p:to>
                                        <p:strVal val="visible"/>
                                      </p:to>
                                    </p:set>
                                    <p:animEffect transition="in" filter="fade">
                                      <p:cBhvr>
                                        <p:cTn id="59" dur="500"/>
                                        <p:tgtEl>
                                          <p:spTgt spid="55"/>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56"/>
                                        </p:tgtEl>
                                        <p:attrNameLst>
                                          <p:attrName>style.visibility</p:attrName>
                                        </p:attrNameLst>
                                      </p:cBhvr>
                                      <p:to>
                                        <p:strVal val="visible"/>
                                      </p:to>
                                    </p:set>
                                    <p:animEffect transition="in" filter="fade">
                                      <p:cBhvr>
                                        <p:cTn id="62" dur="500"/>
                                        <p:tgtEl>
                                          <p:spTgt spid="56"/>
                                        </p:tgtEl>
                                      </p:cBhvr>
                                    </p:animEffect>
                                  </p:childTnLst>
                                </p:cTn>
                              </p:par>
                            </p:childTnLst>
                          </p:cTn>
                        </p:par>
                      </p:childTnLst>
                    </p:cTn>
                  </p:par>
                  <p:par>
                    <p:cTn id="63" fill="hold">
                      <p:stCondLst>
                        <p:cond delay="indefinite"/>
                      </p:stCondLst>
                      <p:childTnLst>
                        <p:par>
                          <p:cTn id="64" fill="hold">
                            <p:stCondLst>
                              <p:cond delay="0"/>
                            </p:stCondLst>
                            <p:childTnLst>
                              <p:par>
                                <p:cTn id="65" presetID="31" presetClass="entr" presetSubtype="0" fill="hold" grpId="0" nodeType="clickEffect">
                                  <p:stCondLst>
                                    <p:cond delay="0"/>
                                  </p:stCondLst>
                                  <p:childTnLst>
                                    <p:set>
                                      <p:cBhvr>
                                        <p:cTn id="66" dur="1" fill="hold">
                                          <p:stCondLst>
                                            <p:cond delay="0"/>
                                          </p:stCondLst>
                                        </p:cTn>
                                        <p:tgtEl>
                                          <p:spTgt spid="76"/>
                                        </p:tgtEl>
                                        <p:attrNameLst>
                                          <p:attrName>style.visibility</p:attrName>
                                        </p:attrNameLst>
                                      </p:cBhvr>
                                      <p:to>
                                        <p:strVal val="visible"/>
                                      </p:to>
                                    </p:set>
                                    <p:anim calcmode="lin" valueType="num">
                                      <p:cBhvr>
                                        <p:cTn id="67" dur="1000" fill="hold"/>
                                        <p:tgtEl>
                                          <p:spTgt spid="76"/>
                                        </p:tgtEl>
                                        <p:attrNameLst>
                                          <p:attrName>ppt_w</p:attrName>
                                        </p:attrNameLst>
                                      </p:cBhvr>
                                      <p:tavLst>
                                        <p:tav tm="0">
                                          <p:val>
                                            <p:fltVal val="0"/>
                                          </p:val>
                                        </p:tav>
                                        <p:tav tm="100000">
                                          <p:val>
                                            <p:strVal val="#ppt_w"/>
                                          </p:val>
                                        </p:tav>
                                      </p:tavLst>
                                    </p:anim>
                                    <p:anim calcmode="lin" valueType="num">
                                      <p:cBhvr>
                                        <p:cTn id="68" dur="1000" fill="hold"/>
                                        <p:tgtEl>
                                          <p:spTgt spid="76"/>
                                        </p:tgtEl>
                                        <p:attrNameLst>
                                          <p:attrName>ppt_h</p:attrName>
                                        </p:attrNameLst>
                                      </p:cBhvr>
                                      <p:tavLst>
                                        <p:tav tm="0">
                                          <p:val>
                                            <p:fltVal val="0"/>
                                          </p:val>
                                        </p:tav>
                                        <p:tav tm="100000">
                                          <p:val>
                                            <p:strVal val="#ppt_h"/>
                                          </p:val>
                                        </p:tav>
                                      </p:tavLst>
                                    </p:anim>
                                    <p:anim calcmode="lin" valueType="num">
                                      <p:cBhvr>
                                        <p:cTn id="69" dur="1000" fill="hold"/>
                                        <p:tgtEl>
                                          <p:spTgt spid="76"/>
                                        </p:tgtEl>
                                        <p:attrNameLst>
                                          <p:attrName>style.rotation</p:attrName>
                                        </p:attrNameLst>
                                      </p:cBhvr>
                                      <p:tavLst>
                                        <p:tav tm="0">
                                          <p:val>
                                            <p:fltVal val="90"/>
                                          </p:val>
                                        </p:tav>
                                        <p:tav tm="100000">
                                          <p:val>
                                            <p:fltVal val="0"/>
                                          </p:val>
                                        </p:tav>
                                      </p:tavLst>
                                    </p:anim>
                                    <p:animEffect transition="in" filter="fade">
                                      <p:cBhvr>
                                        <p:cTn id="70"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0" grpId="0"/>
      <p:bldP spid="39" grpId="0"/>
      <p:bldP spid="44" grpId="0" animBg="1"/>
      <p:bldP spid="45" grpId="0" animBg="1"/>
      <p:bldP spid="46" grpId="0" animBg="1"/>
      <p:bldP spid="54" grpId="0"/>
      <p:bldP spid="55" grpId="0"/>
      <p:bldP spid="56" grpId="0"/>
      <p:bldP spid="7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Graphs</a:t>
            </a:r>
          </a:p>
        </p:txBody>
      </p:sp>
      <p:sp>
        <p:nvSpPr>
          <p:cNvPr id="3" name="Content Placeholder 2"/>
          <p:cNvSpPr>
            <a:spLocks noGrp="1"/>
          </p:cNvSpPr>
          <p:nvPr>
            <p:ph idx="1"/>
          </p:nvPr>
        </p:nvSpPr>
        <p:spPr/>
        <p:txBody>
          <a:bodyPr/>
          <a:lstStyle/>
          <a:p>
            <a:r>
              <a:rPr lang="en-US" dirty="0"/>
              <a:t>Everything is graphs.</a:t>
            </a:r>
          </a:p>
          <a:p>
            <a:r>
              <a:rPr lang="en-US" dirty="0"/>
              <a:t>Most things we’ve studied this quarter can be represented by graphs.</a:t>
            </a:r>
          </a:p>
          <a:p>
            <a:pPr lvl="1"/>
            <a:r>
              <a:rPr lang="en-US" dirty="0"/>
              <a:t>BSTs are graphs</a:t>
            </a:r>
          </a:p>
          <a:p>
            <a:pPr lvl="1"/>
            <a:r>
              <a:rPr lang="en-US" dirty="0"/>
              <a:t>Linked lists? Graphs.</a:t>
            </a:r>
          </a:p>
          <a:p>
            <a:pPr lvl="1"/>
            <a:r>
              <a:rPr lang="en-US" dirty="0"/>
              <a:t>Heaps? Also can be represented as graphs.</a:t>
            </a:r>
          </a:p>
          <a:p>
            <a:pPr lvl="1"/>
            <a:r>
              <a:rPr lang="en-US" dirty="0"/>
              <a:t>Those trees we drew in the tree method? Graphs. </a:t>
            </a:r>
          </a:p>
          <a:p>
            <a:r>
              <a:rPr lang="en-US" dirty="0"/>
              <a:t>But it’s not just data structures that we’ve discussed…</a:t>
            </a:r>
          </a:p>
          <a:p>
            <a:pPr lvl="1"/>
            <a:r>
              <a:rPr lang="en-US" dirty="0"/>
              <a:t>Google Maps database? Graph.</a:t>
            </a:r>
          </a:p>
          <a:p>
            <a:pPr lvl="1"/>
            <a:r>
              <a:rPr lang="en-US" dirty="0"/>
              <a:t>Facebook? They have a “graph search” team. Because it’s a graph</a:t>
            </a:r>
          </a:p>
          <a:p>
            <a:pPr lvl="1"/>
            <a:r>
              <a:rPr lang="en-US" dirty="0" err="1"/>
              <a:t>Gitlab’s</a:t>
            </a:r>
            <a:r>
              <a:rPr lang="en-US" dirty="0"/>
              <a:t> history of a repository? Graph.</a:t>
            </a:r>
          </a:p>
          <a:p>
            <a:pPr lvl="1"/>
            <a:r>
              <a:rPr lang="en-US" dirty="0"/>
              <a:t>Those pictures of prerequisites in your program? Graphs.</a:t>
            </a:r>
          </a:p>
          <a:p>
            <a:pPr lvl="1"/>
            <a:r>
              <a:rPr lang="en-US" dirty="0"/>
              <a:t>Family tree? That’s a graph</a:t>
            </a:r>
          </a:p>
          <a:p>
            <a:pPr lvl="1"/>
            <a:endParaRPr lang="en-US" dirty="0"/>
          </a:p>
          <a:p>
            <a:endParaRPr lang="en-US" dirty="0"/>
          </a:p>
          <a:p>
            <a:endParaRPr lang="en-US" dirty="0"/>
          </a:p>
        </p:txBody>
      </p:sp>
    </p:spTree>
    <p:extLst>
      <p:ext uri="{BB962C8B-B14F-4D97-AF65-F5344CB8AC3E}">
        <p14:creationId xmlns:p14="http://schemas.microsoft.com/office/powerpoint/2010/main" val="2856153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8ECCE-5A86-4DA5-99F5-24A8A555ED71}"/>
              </a:ext>
            </a:extLst>
          </p:cNvPr>
          <p:cNvSpPr>
            <a:spLocks noGrp="1"/>
          </p:cNvSpPr>
          <p:nvPr>
            <p:ph type="title"/>
          </p:nvPr>
        </p:nvSpPr>
        <p:spPr/>
        <p:txBody>
          <a:bodyPr/>
          <a:lstStyle/>
          <a:p>
            <a:r>
              <a:rPr lang="en-US" dirty="0"/>
              <a:t>Applications</a:t>
            </a:r>
          </a:p>
        </p:txBody>
      </p:sp>
      <p:sp>
        <p:nvSpPr>
          <p:cNvPr id="3" name="Content Placeholder 2">
            <a:extLst>
              <a:ext uri="{FF2B5EF4-FFF2-40B4-BE49-F238E27FC236}">
                <a16:creationId xmlns:a16="http://schemas.microsoft.com/office/drawing/2014/main" id="{E8A42121-5BB7-4F90-8F7C-A9E6B21B255F}"/>
              </a:ext>
            </a:extLst>
          </p:cNvPr>
          <p:cNvSpPr>
            <a:spLocks noGrp="1"/>
          </p:cNvSpPr>
          <p:nvPr>
            <p:ph idx="1"/>
          </p:nvPr>
        </p:nvSpPr>
        <p:spPr/>
        <p:txBody>
          <a:bodyPr>
            <a:normAutofit fontScale="70000" lnSpcReduction="20000"/>
          </a:bodyPr>
          <a:lstStyle/>
          <a:p>
            <a:r>
              <a:rPr lang="en-US" dirty="0"/>
              <a:t>Physical Maps</a:t>
            </a:r>
          </a:p>
          <a:p>
            <a:pPr lvl="1"/>
            <a:r>
              <a:rPr lang="en-US" dirty="0"/>
              <a:t>Airline maps</a:t>
            </a:r>
          </a:p>
          <a:p>
            <a:pPr lvl="2"/>
            <a:r>
              <a:rPr lang="en-US" dirty="0"/>
              <a:t>Vertices are airports, edges are flight paths</a:t>
            </a:r>
          </a:p>
          <a:p>
            <a:pPr lvl="1"/>
            <a:r>
              <a:rPr lang="en-US" dirty="0"/>
              <a:t>Traffic</a:t>
            </a:r>
          </a:p>
          <a:p>
            <a:pPr lvl="2"/>
            <a:r>
              <a:rPr lang="en-US" dirty="0"/>
              <a:t>Vertices are addresses, edges are streets</a:t>
            </a:r>
          </a:p>
          <a:p>
            <a:r>
              <a:rPr lang="en-US" dirty="0"/>
              <a:t>Relationships</a:t>
            </a:r>
          </a:p>
          <a:p>
            <a:pPr lvl="1"/>
            <a:r>
              <a:rPr lang="en-US" dirty="0"/>
              <a:t>Social media graphs</a:t>
            </a:r>
          </a:p>
          <a:p>
            <a:pPr lvl="2"/>
            <a:r>
              <a:rPr lang="en-US" dirty="0"/>
              <a:t>Vertices are accounts, edges are follower relationships</a:t>
            </a:r>
          </a:p>
          <a:p>
            <a:pPr lvl="1"/>
            <a:r>
              <a:rPr lang="en-US" dirty="0"/>
              <a:t>Code bases</a:t>
            </a:r>
          </a:p>
          <a:p>
            <a:pPr lvl="2"/>
            <a:r>
              <a:rPr lang="en-US" dirty="0"/>
              <a:t>Vertices are classes, edges are usage</a:t>
            </a:r>
          </a:p>
          <a:p>
            <a:r>
              <a:rPr lang="en-US" dirty="0"/>
              <a:t>Influence</a:t>
            </a:r>
          </a:p>
          <a:p>
            <a:pPr lvl="1"/>
            <a:r>
              <a:rPr lang="en-US" dirty="0"/>
              <a:t>Biology</a:t>
            </a:r>
          </a:p>
          <a:p>
            <a:pPr lvl="2"/>
            <a:r>
              <a:rPr lang="en-US" dirty="0"/>
              <a:t>Vertices are cancer cell destinations, edges are migration paths </a:t>
            </a:r>
          </a:p>
          <a:p>
            <a:r>
              <a:rPr lang="en-US" dirty="0"/>
              <a:t>Related topics</a:t>
            </a:r>
          </a:p>
          <a:p>
            <a:pPr lvl="1"/>
            <a:r>
              <a:rPr lang="en-US" dirty="0"/>
              <a:t>Web Page Ranking</a:t>
            </a:r>
          </a:p>
          <a:p>
            <a:pPr lvl="2"/>
            <a:r>
              <a:rPr lang="en-US" dirty="0"/>
              <a:t>Vertices are web pages, edges are hyperlinks</a:t>
            </a:r>
          </a:p>
          <a:p>
            <a:pPr lvl="1"/>
            <a:r>
              <a:rPr lang="en-US" dirty="0"/>
              <a:t>Wikipedia</a:t>
            </a:r>
          </a:p>
          <a:p>
            <a:pPr lvl="2"/>
            <a:r>
              <a:rPr lang="en-US" dirty="0"/>
              <a:t>Vertices are articles, edges are links</a:t>
            </a:r>
          </a:p>
          <a:p>
            <a:pPr marL="128016" lvl="1" indent="0">
              <a:buNone/>
            </a:pPr>
            <a:endParaRPr lang="en-US" dirty="0"/>
          </a:p>
          <a:p>
            <a:pPr marL="128016" lvl="1" indent="0">
              <a:buNone/>
            </a:pPr>
            <a:r>
              <a:rPr lang="en-US" dirty="0"/>
              <a:t>SO MANY MORREEEE</a:t>
            </a:r>
          </a:p>
          <a:p>
            <a:pPr marL="128016" lvl="1" indent="0">
              <a:buNone/>
            </a:pPr>
            <a:r>
              <a:rPr lang="en-US" dirty="0">
                <a:hlinkClick r:id="rId2"/>
              </a:rPr>
              <a:t>www.allthingsgraphed.com</a:t>
            </a:r>
            <a:r>
              <a:rPr lang="en-US" dirty="0"/>
              <a:t> </a:t>
            </a:r>
          </a:p>
        </p:txBody>
      </p:sp>
      <p:sp>
        <p:nvSpPr>
          <p:cNvPr id="4" name="Footer Placeholder 3">
            <a:extLst>
              <a:ext uri="{FF2B5EF4-FFF2-40B4-BE49-F238E27FC236}">
                <a16:creationId xmlns:a16="http://schemas.microsoft.com/office/drawing/2014/main" id="{CAA997A1-2992-4205-802B-61454F17A71B}"/>
              </a:ext>
            </a:extLst>
          </p:cNvPr>
          <p:cNvSpPr>
            <a:spLocks noGrp="1"/>
          </p:cNvSpPr>
          <p:nvPr>
            <p:ph type="ftr" sz="quarter" idx="11"/>
          </p:nvPr>
        </p:nvSpPr>
        <p:spPr/>
        <p:txBody>
          <a:bodyPr/>
          <a:lstStyle/>
          <a:p>
            <a:r>
              <a:rPr lang="en-US"/>
              <a:t>CSE 373 SP 18 - Kasey Champion</a:t>
            </a:r>
          </a:p>
        </p:txBody>
      </p:sp>
      <p:sp>
        <p:nvSpPr>
          <p:cNvPr id="5" name="Slide Number Placeholder 4">
            <a:extLst>
              <a:ext uri="{FF2B5EF4-FFF2-40B4-BE49-F238E27FC236}">
                <a16:creationId xmlns:a16="http://schemas.microsoft.com/office/drawing/2014/main" id="{A949AD84-FAF8-46BB-8E09-5BC78A750DDB}"/>
              </a:ext>
            </a:extLst>
          </p:cNvPr>
          <p:cNvSpPr>
            <a:spLocks noGrp="1"/>
          </p:cNvSpPr>
          <p:nvPr>
            <p:ph type="sldNum" sz="quarter" idx="12"/>
          </p:nvPr>
        </p:nvSpPr>
        <p:spPr/>
        <p:txBody>
          <a:bodyPr/>
          <a:lstStyle/>
          <a:p>
            <a:fld id="{659665DE-58FC-41F4-AC58-2C90A5E00527}" type="slidenum">
              <a:rPr lang="en-US" smtClean="0"/>
              <a:t>7</a:t>
            </a:fld>
            <a:endParaRPr lang="en-US"/>
          </a:p>
        </p:txBody>
      </p:sp>
      <p:pic>
        <p:nvPicPr>
          <p:cNvPr id="7" name="Picture 6">
            <a:extLst>
              <a:ext uri="{FF2B5EF4-FFF2-40B4-BE49-F238E27FC236}">
                <a16:creationId xmlns:a16="http://schemas.microsoft.com/office/drawing/2014/main" id="{6B271747-AB2F-4D58-A9B6-E8B1BB214E1E}"/>
              </a:ext>
            </a:extLst>
          </p:cNvPr>
          <p:cNvPicPr>
            <a:picLocks noChangeAspect="1"/>
          </p:cNvPicPr>
          <p:nvPr/>
        </p:nvPicPr>
        <p:blipFill rotWithShape="1">
          <a:blip r:embed="rId3">
            <a:extLst>
              <a:ext uri="{28A0092B-C50C-407E-A947-70E740481C1C}">
                <a14:useLocalDpi xmlns:a14="http://schemas.microsoft.com/office/drawing/2010/main" val="0"/>
              </a:ext>
            </a:extLst>
          </a:blip>
          <a:srcRect l="21559" r="24155"/>
          <a:stretch/>
        </p:blipFill>
        <p:spPr>
          <a:xfrm>
            <a:off x="5923471" y="1367804"/>
            <a:ext cx="5170098" cy="4444444"/>
          </a:xfrm>
          <a:prstGeom prst="rect">
            <a:avLst/>
          </a:prstGeom>
        </p:spPr>
      </p:pic>
      <p:pic>
        <p:nvPicPr>
          <p:cNvPr id="9" name="Picture 8">
            <a:extLst>
              <a:ext uri="{FF2B5EF4-FFF2-40B4-BE49-F238E27FC236}">
                <a16:creationId xmlns:a16="http://schemas.microsoft.com/office/drawing/2014/main" id="{B1283A49-0A39-4FDB-898E-F53DD4958B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58516" y="906217"/>
            <a:ext cx="5045565" cy="5045565"/>
          </a:xfrm>
          <a:prstGeom prst="rect">
            <a:avLst/>
          </a:prstGeom>
        </p:spPr>
      </p:pic>
      <p:pic>
        <p:nvPicPr>
          <p:cNvPr id="17" name="Picture 16">
            <a:extLst>
              <a:ext uri="{FF2B5EF4-FFF2-40B4-BE49-F238E27FC236}">
                <a16:creationId xmlns:a16="http://schemas.microsoft.com/office/drawing/2014/main" id="{3AA8DF54-CA21-4E90-AF11-3C9D32FCB6C6}"/>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367253" y="560586"/>
            <a:ext cx="6282533" cy="5289851"/>
          </a:xfrm>
          <a:prstGeom prst="rect">
            <a:avLst/>
          </a:prstGeom>
        </p:spPr>
      </p:pic>
      <p:pic>
        <p:nvPicPr>
          <p:cNvPr id="11" name="Picture 10">
            <a:extLst>
              <a:ext uri="{FF2B5EF4-FFF2-40B4-BE49-F238E27FC236}">
                <a16:creationId xmlns:a16="http://schemas.microsoft.com/office/drawing/2014/main" id="{1FAE58FE-D5D1-4BED-8450-CD79F436D74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38456" y="1575253"/>
            <a:ext cx="7265137" cy="3627706"/>
          </a:xfrm>
          <a:prstGeom prst="rect">
            <a:avLst/>
          </a:prstGeom>
        </p:spPr>
      </p:pic>
    </p:spTree>
    <p:extLst>
      <p:ext uri="{BB962C8B-B14F-4D97-AF65-F5344CB8AC3E}">
        <p14:creationId xmlns:p14="http://schemas.microsoft.com/office/powerpoint/2010/main" val="441622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fade">
                                      <p:cBhvr>
                                        <p:cTn id="30" dur="500"/>
                                        <p:tgtEl>
                                          <p:spTgt spid="3">
                                            <p:txEl>
                                              <p:pRg st="6" end="6"/>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fade">
                                      <p:cBhvr>
                                        <p:cTn id="33" dur="500"/>
                                        <p:tgtEl>
                                          <p:spTgt spid="3">
                                            <p:txEl>
                                              <p:pRg st="7" end="7"/>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
                                            <p:txEl>
                                              <p:pRg st="8" end="8"/>
                                            </p:txEl>
                                          </p:spTgt>
                                        </p:tgtEl>
                                        <p:attrNameLst>
                                          <p:attrName>style.visibility</p:attrName>
                                        </p:attrNameLst>
                                      </p:cBhvr>
                                      <p:to>
                                        <p:strVal val="visible"/>
                                      </p:to>
                                    </p:set>
                                    <p:animEffect transition="in" filter="fade">
                                      <p:cBhvr>
                                        <p:cTn id="36" dur="500"/>
                                        <p:tgtEl>
                                          <p:spTgt spid="3">
                                            <p:txEl>
                                              <p:pRg st="8" end="8"/>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animEffect transition="in" filter="fade">
                                      <p:cBhvr>
                                        <p:cTn id="39" dur="500"/>
                                        <p:tgtEl>
                                          <p:spTgt spid="3">
                                            <p:txEl>
                                              <p:pRg st="9" end="9"/>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fade">
                                      <p:cBhvr>
                                        <p:cTn id="47" dur="500"/>
                                        <p:tgtEl>
                                          <p:spTgt spid="3">
                                            <p:txEl>
                                              <p:pRg st="10" end="10"/>
                                            </p:txEl>
                                          </p:spTgt>
                                        </p:tgtEl>
                                      </p:cBhvr>
                                    </p:animEffect>
                                  </p:childTnLst>
                                </p:cTn>
                              </p:par>
                              <p:par>
                                <p:cTn id="48" presetID="10" presetClass="entr" presetSubtype="0" fill="hold" nodeType="withEffect">
                                  <p:stCondLst>
                                    <p:cond delay="0"/>
                                  </p:stCondLst>
                                  <p:childTnLst>
                                    <p:set>
                                      <p:cBhvr>
                                        <p:cTn id="49" dur="1" fill="hold">
                                          <p:stCondLst>
                                            <p:cond delay="0"/>
                                          </p:stCondLst>
                                        </p:cTn>
                                        <p:tgtEl>
                                          <p:spTgt spid="3">
                                            <p:txEl>
                                              <p:pRg st="11" end="11"/>
                                            </p:txEl>
                                          </p:spTgt>
                                        </p:tgtEl>
                                        <p:attrNameLst>
                                          <p:attrName>style.visibility</p:attrName>
                                        </p:attrNameLst>
                                      </p:cBhvr>
                                      <p:to>
                                        <p:strVal val="visible"/>
                                      </p:to>
                                    </p:set>
                                    <p:animEffect transition="in" filter="fade">
                                      <p:cBhvr>
                                        <p:cTn id="50" dur="500"/>
                                        <p:tgtEl>
                                          <p:spTgt spid="3">
                                            <p:txEl>
                                              <p:pRg st="11" end="11"/>
                                            </p:txEl>
                                          </p:spTgt>
                                        </p:tgtEl>
                                      </p:cBhvr>
                                    </p:animEffect>
                                  </p:childTnLst>
                                </p:cTn>
                              </p:par>
                              <p:par>
                                <p:cTn id="51" presetID="10" presetClass="entr" presetSubtype="0" fill="hold" nodeType="withEffect">
                                  <p:stCondLst>
                                    <p:cond delay="0"/>
                                  </p:stCondLst>
                                  <p:childTnLst>
                                    <p:set>
                                      <p:cBhvr>
                                        <p:cTn id="52" dur="1" fill="hold">
                                          <p:stCondLst>
                                            <p:cond delay="0"/>
                                          </p:stCondLst>
                                        </p:cTn>
                                        <p:tgtEl>
                                          <p:spTgt spid="3">
                                            <p:txEl>
                                              <p:pRg st="12" end="12"/>
                                            </p:txEl>
                                          </p:spTgt>
                                        </p:tgtEl>
                                        <p:attrNameLst>
                                          <p:attrName>style.visibility</p:attrName>
                                        </p:attrNameLst>
                                      </p:cBhvr>
                                      <p:to>
                                        <p:strVal val="visible"/>
                                      </p:to>
                                    </p:set>
                                    <p:animEffect transition="in" filter="fade">
                                      <p:cBhvr>
                                        <p:cTn id="53" dur="500"/>
                                        <p:tgtEl>
                                          <p:spTgt spid="3">
                                            <p:txEl>
                                              <p:pRg st="12" end="12"/>
                                            </p:txEl>
                                          </p:spTgt>
                                        </p:tgtEl>
                                      </p:cBhvr>
                                    </p:animEffect>
                                  </p:childTnLst>
                                </p:cTn>
                              </p:par>
                              <p:par>
                                <p:cTn id="54" presetID="10" presetClass="entr" presetSubtype="0" fill="hold" nodeType="with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fade">
                                      <p:cBhvr>
                                        <p:cTn id="56" dur="500"/>
                                        <p:tgtEl>
                                          <p:spTgt spid="17"/>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3">
                                            <p:txEl>
                                              <p:pRg st="13" end="13"/>
                                            </p:txEl>
                                          </p:spTgt>
                                        </p:tgtEl>
                                        <p:attrNameLst>
                                          <p:attrName>style.visibility</p:attrName>
                                        </p:attrNameLst>
                                      </p:cBhvr>
                                      <p:to>
                                        <p:strVal val="visible"/>
                                      </p:to>
                                    </p:set>
                                    <p:animEffect transition="in" filter="fade">
                                      <p:cBhvr>
                                        <p:cTn id="61" dur="500"/>
                                        <p:tgtEl>
                                          <p:spTgt spid="3">
                                            <p:txEl>
                                              <p:pRg st="13" end="13"/>
                                            </p:txEl>
                                          </p:spTgt>
                                        </p:tgtEl>
                                      </p:cBhvr>
                                    </p:animEffect>
                                  </p:childTnLst>
                                </p:cTn>
                              </p:par>
                              <p:par>
                                <p:cTn id="62" presetID="10" presetClass="entr" presetSubtype="0" fill="hold" nodeType="withEffect">
                                  <p:stCondLst>
                                    <p:cond delay="0"/>
                                  </p:stCondLst>
                                  <p:childTnLst>
                                    <p:set>
                                      <p:cBhvr>
                                        <p:cTn id="63" dur="1" fill="hold">
                                          <p:stCondLst>
                                            <p:cond delay="0"/>
                                          </p:stCondLst>
                                        </p:cTn>
                                        <p:tgtEl>
                                          <p:spTgt spid="3">
                                            <p:txEl>
                                              <p:pRg st="14" end="14"/>
                                            </p:txEl>
                                          </p:spTgt>
                                        </p:tgtEl>
                                        <p:attrNameLst>
                                          <p:attrName>style.visibility</p:attrName>
                                        </p:attrNameLst>
                                      </p:cBhvr>
                                      <p:to>
                                        <p:strVal val="visible"/>
                                      </p:to>
                                    </p:set>
                                    <p:animEffect transition="in" filter="fade">
                                      <p:cBhvr>
                                        <p:cTn id="64" dur="500"/>
                                        <p:tgtEl>
                                          <p:spTgt spid="3">
                                            <p:txEl>
                                              <p:pRg st="14" end="14"/>
                                            </p:txEl>
                                          </p:spTgt>
                                        </p:tgtEl>
                                      </p:cBhvr>
                                    </p:animEffect>
                                  </p:childTnLst>
                                </p:cTn>
                              </p:par>
                              <p:par>
                                <p:cTn id="65" presetID="10" presetClass="entr" presetSubtype="0" fill="hold" nodeType="withEffect">
                                  <p:stCondLst>
                                    <p:cond delay="0"/>
                                  </p:stCondLst>
                                  <p:childTnLst>
                                    <p:set>
                                      <p:cBhvr>
                                        <p:cTn id="66" dur="1" fill="hold">
                                          <p:stCondLst>
                                            <p:cond delay="0"/>
                                          </p:stCondLst>
                                        </p:cTn>
                                        <p:tgtEl>
                                          <p:spTgt spid="3">
                                            <p:txEl>
                                              <p:pRg st="15" end="15"/>
                                            </p:txEl>
                                          </p:spTgt>
                                        </p:tgtEl>
                                        <p:attrNameLst>
                                          <p:attrName>style.visibility</p:attrName>
                                        </p:attrNameLst>
                                      </p:cBhvr>
                                      <p:to>
                                        <p:strVal val="visible"/>
                                      </p:to>
                                    </p:set>
                                    <p:animEffect transition="in" filter="fade">
                                      <p:cBhvr>
                                        <p:cTn id="67" dur="500"/>
                                        <p:tgtEl>
                                          <p:spTgt spid="3">
                                            <p:txEl>
                                              <p:pRg st="15" end="15"/>
                                            </p:txEl>
                                          </p:spTgt>
                                        </p:tgtEl>
                                      </p:cBhvr>
                                    </p:animEffect>
                                  </p:childTnLst>
                                </p:cTn>
                              </p:par>
                              <p:par>
                                <p:cTn id="68" presetID="10" presetClass="entr" presetSubtype="0" fill="hold" nodeType="withEffect">
                                  <p:stCondLst>
                                    <p:cond delay="0"/>
                                  </p:stCondLst>
                                  <p:childTnLst>
                                    <p:set>
                                      <p:cBhvr>
                                        <p:cTn id="69" dur="1" fill="hold">
                                          <p:stCondLst>
                                            <p:cond delay="0"/>
                                          </p:stCondLst>
                                        </p:cTn>
                                        <p:tgtEl>
                                          <p:spTgt spid="3">
                                            <p:txEl>
                                              <p:pRg st="16" end="16"/>
                                            </p:txEl>
                                          </p:spTgt>
                                        </p:tgtEl>
                                        <p:attrNameLst>
                                          <p:attrName>style.visibility</p:attrName>
                                        </p:attrNameLst>
                                      </p:cBhvr>
                                      <p:to>
                                        <p:strVal val="visible"/>
                                      </p:to>
                                    </p:set>
                                    <p:animEffect transition="in" filter="fade">
                                      <p:cBhvr>
                                        <p:cTn id="70" dur="500"/>
                                        <p:tgtEl>
                                          <p:spTgt spid="3">
                                            <p:txEl>
                                              <p:pRg st="16" end="16"/>
                                            </p:txEl>
                                          </p:spTgt>
                                        </p:tgtEl>
                                      </p:cBhvr>
                                    </p:animEffect>
                                  </p:childTnLst>
                                </p:cTn>
                              </p:par>
                              <p:par>
                                <p:cTn id="71" presetID="10" presetClass="entr" presetSubtype="0" fill="hold" nodeType="withEffect">
                                  <p:stCondLst>
                                    <p:cond delay="0"/>
                                  </p:stCondLst>
                                  <p:childTnLst>
                                    <p:set>
                                      <p:cBhvr>
                                        <p:cTn id="72" dur="1" fill="hold">
                                          <p:stCondLst>
                                            <p:cond delay="0"/>
                                          </p:stCondLst>
                                        </p:cTn>
                                        <p:tgtEl>
                                          <p:spTgt spid="3">
                                            <p:txEl>
                                              <p:pRg st="17" end="17"/>
                                            </p:txEl>
                                          </p:spTgt>
                                        </p:tgtEl>
                                        <p:attrNameLst>
                                          <p:attrName>style.visibility</p:attrName>
                                        </p:attrNameLst>
                                      </p:cBhvr>
                                      <p:to>
                                        <p:strVal val="visible"/>
                                      </p:to>
                                    </p:set>
                                    <p:animEffect transition="in" filter="fade">
                                      <p:cBhvr>
                                        <p:cTn id="73" dur="500"/>
                                        <p:tgtEl>
                                          <p:spTgt spid="3">
                                            <p:txEl>
                                              <p:pRg st="17" end="17"/>
                                            </p:txEl>
                                          </p:spTgt>
                                        </p:tgtEl>
                                      </p:cBhvr>
                                    </p:animEffect>
                                  </p:childTnLst>
                                </p:cTn>
                              </p:par>
                              <p:par>
                                <p:cTn id="74" presetID="10" presetClass="entr" presetSubtype="0" fill="hold" nodeType="withEffect">
                                  <p:stCondLst>
                                    <p:cond delay="0"/>
                                  </p:stCondLst>
                                  <p:childTnLst>
                                    <p:set>
                                      <p:cBhvr>
                                        <p:cTn id="75" dur="1" fill="hold">
                                          <p:stCondLst>
                                            <p:cond delay="0"/>
                                          </p:stCondLst>
                                        </p:cTn>
                                        <p:tgtEl>
                                          <p:spTgt spid="11"/>
                                        </p:tgtEl>
                                        <p:attrNameLst>
                                          <p:attrName>style.visibility</p:attrName>
                                        </p:attrNameLst>
                                      </p:cBhvr>
                                      <p:to>
                                        <p:strVal val="visible"/>
                                      </p:to>
                                    </p:set>
                                    <p:animEffect transition="in" filter="fade">
                                      <p:cBhvr>
                                        <p:cTn id="76" dur="500"/>
                                        <p:tgtEl>
                                          <p:spTgt spid="11"/>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nodeType="clickEffect">
                                  <p:stCondLst>
                                    <p:cond delay="0"/>
                                  </p:stCondLst>
                                  <p:childTnLst>
                                    <p:set>
                                      <p:cBhvr>
                                        <p:cTn id="80" dur="1" fill="hold">
                                          <p:stCondLst>
                                            <p:cond delay="0"/>
                                          </p:stCondLst>
                                        </p:cTn>
                                        <p:tgtEl>
                                          <p:spTgt spid="3">
                                            <p:txEl>
                                              <p:pRg st="19" end="19"/>
                                            </p:txEl>
                                          </p:spTgt>
                                        </p:tgtEl>
                                        <p:attrNameLst>
                                          <p:attrName>style.visibility</p:attrName>
                                        </p:attrNameLst>
                                      </p:cBhvr>
                                      <p:to>
                                        <p:strVal val="visible"/>
                                      </p:to>
                                    </p:set>
                                    <p:animEffect transition="in" filter="fade">
                                      <p:cBhvr>
                                        <p:cTn id="81" dur="500"/>
                                        <p:tgtEl>
                                          <p:spTgt spid="3">
                                            <p:txEl>
                                              <p:pRg st="19" end="19"/>
                                            </p:txEl>
                                          </p:spTgt>
                                        </p:tgtEl>
                                      </p:cBhvr>
                                    </p:animEffect>
                                  </p:childTnLst>
                                </p:cTn>
                              </p:par>
                              <p:par>
                                <p:cTn id="82" presetID="10" presetClass="entr" presetSubtype="0" fill="hold" nodeType="withEffect">
                                  <p:stCondLst>
                                    <p:cond delay="0"/>
                                  </p:stCondLst>
                                  <p:childTnLst>
                                    <p:set>
                                      <p:cBhvr>
                                        <p:cTn id="83" dur="1" fill="hold">
                                          <p:stCondLst>
                                            <p:cond delay="0"/>
                                          </p:stCondLst>
                                        </p:cTn>
                                        <p:tgtEl>
                                          <p:spTgt spid="3">
                                            <p:txEl>
                                              <p:pRg st="20" end="20"/>
                                            </p:txEl>
                                          </p:spTgt>
                                        </p:tgtEl>
                                        <p:attrNameLst>
                                          <p:attrName>style.visibility</p:attrName>
                                        </p:attrNameLst>
                                      </p:cBhvr>
                                      <p:to>
                                        <p:strVal val="visible"/>
                                      </p:to>
                                    </p:set>
                                    <p:animEffect transition="in" filter="fade">
                                      <p:cBhvr>
                                        <p:cTn id="84" dur="500"/>
                                        <p:tgtEl>
                                          <p:spTgt spid="3">
                                            <p:txEl>
                                              <p:pRg st="20" end="2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62742-D543-4FA4-A391-A29CDF48E989}"/>
              </a:ext>
            </a:extLst>
          </p:cNvPr>
          <p:cNvSpPr>
            <a:spLocks noGrp="1"/>
          </p:cNvSpPr>
          <p:nvPr>
            <p:ph type="title"/>
          </p:nvPr>
        </p:nvSpPr>
        <p:spPr/>
        <p:txBody>
          <a:bodyPr/>
          <a:lstStyle/>
          <a:p>
            <a:r>
              <a:rPr lang="en-US" dirty="0"/>
              <a:t>Graph: Formal Definition</a:t>
            </a:r>
          </a:p>
        </p:txBody>
      </p:sp>
      <p:sp>
        <p:nvSpPr>
          <p:cNvPr id="3" name="Content Placeholder 2">
            <a:extLst>
              <a:ext uri="{FF2B5EF4-FFF2-40B4-BE49-F238E27FC236}">
                <a16:creationId xmlns:a16="http://schemas.microsoft.com/office/drawing/2014/main" id="{A32BA272-BD3A-46B7-913D-637CF05E32CB}"/>
              </a:ext>
            </a:extLst>
          </p:cNvPr>
          <p:cNvSpPr>
            <a:spLocks noGrp="1"/>
          </p:cNvSpPr>
          <p:nvPr>
            <p:ph idx="1"/>
          </p:nvPr>
        </p:nvSpPr>
        <p:spPr/>
        <p:txBody>
          <a:bodyPr/>
          <a:lstStyle/>
          <a:p>
            <a:r>
              <a:rPr lang="en-US" sz="2800" dirty="0"/>
              <a:t>A </a:t>
            </a:r>
            <a:r>
              <a:rPr lang="en-US" sz="2800" b="1" dirty="0">
                <a:solidFill>
                  <a:srgbClr val="4C3282"/>
                </a:solidFill>
              </a:rPr>
              <a:t>graph</a:t>
            </a:r>
            <a:r>
              <a:rPr lang="en-US" sz="2800" dirty="0"/>
              <a:t> is defined by a pair of sets G = (V, E) where…</a:t>
            </a:r>
          </a:p>
          <a:p>
            <a:pPr lvl="1"/>
            <a:r>
              <a:rPr lang="en-US" sz="2400" dirty="0"/>
              <a:t>V is a set of </a:t>
            </a:r>
            <a:r>
              <a:rPr lang="en-US" sz="2400" b="1" dirty="0">
                <a:solidFill>
                  <a:srgbClr val="4C3282"/>
                </a:solidFill>
              </a:rPr>
              <a:t>vertices</a:t>
            </a:r>
          </a:p>
          <a:p>
            <a:pPr lvl="2"/>
            <a:r>
              <a:rPr lang="en-US" sz="1800" dirty="0"/>
              <a:t>A vertex or “node” is a data entity</a:t>
            </a:r>
          </a:p>
          <a:p>
            <a:pPr lvl="2"/>
            <a:endParaRPr lang="en-US" dirty="0"/>
          </a:p>
          <a:p>
            <a:pPr lvl="2"/>
            <a:endParaRPr lang="en-US" dirty="0"/>
          </a:p>
          <a:p>
            <a:pPr lvl="2"/>
            <a:endParaRPr lang="en-US" dirty="0"/>
          </a:p>
          <a:p>
            <a:pPr lvl="1"/>
            <a:r>
              <a:rPr lang="en-US" sz="2400" dirty="0"/>
              <a:t>E is a set of </a:t>
            </a:r>
            <a:r>
              <a:rPr lang="en-US" sz="2400" b="1" dirty="0">
                <a:solidFill>
                  <a:srgbClr val="4C3282"/>
                </a:solidFill>
              </a:rPr>
              <a:t>edges</a:t>
            </a:r>
            <a:r>
              <a:rPr lang="en-US" sz="2400" dirty="0"/>
              <a:t> </a:t>
            </a:r>
          </a:p>
          <a:p>
            <a:pPr lvl="2"/>
            <a:r>
              <a:rPr lang="en-US" sz="1800" dirty="0"/>
              <a:t>An edge is a connection between two vertices</a:t>
            </a:r>
          </a:p>
        </p:txBody>
      </p:sp>
      <p:sp>
        <p:nvSpPr>
          <p:cNvPr id="4" name="Footer Placeholder 3">
            <a:extLst>
              <a:ext uri="{FF2B5EF4-FFF2-40B4-BE49-F238E27FC236}">
                <a16:creationId xmlns:a16="http://schemas.microsoft.com/office/drawing/2014/main" id="{0D95679A-6C29-4D0A-9E95-4B86B72540BC}"/>
              </a:ext>
            </a:extLst>
          </p:cNvPr>
          <p:cNvSpPr>
            <a:spLocks noGrp="1"/>
          </p:cNvSpPr>
          <p:nvPr>
            <p:ph type="ftr" sz="quarter" idx="11"/>
          </p:nvPr>
        </p:nvSpPr>
        <p:spPr/>
        <p:txBody>
          <a:bodyPr/>
          <a:lstStyle/>
          <a:p>
            <a:r>
              <a:rPr lang="en-US"/>
              <a:t>CSE 373 SP 18 - Kasey Champion</a:t>
            </a:r>
          </a:p>
        </p:txBody>
      </p:sp>
      <p:sp>
        <p:nvSpPr>
          <p:cNvPr id="5" name="Slide Number Placeholder 4">
            <a:extLst>
              <a:ext uri="{FF2B5EF4-FFF2-40B4-BE49-F238E27FC236}">
                <a16:creationId xmlns:a16="http://schemas.microsoft.com/office/drawing/2014/main" id="{8AD37A6B-C735-45D3-8C66-49C31E3B711F}"/>
              </a:ext>
            </a:extLst>
          </p:cNvPr>
          <p:cNvSpPr>
            <a:spLocks noGrp="1"/>
          </p:cNvSpPr>
          <p:nvPr>
            <p:ph type="sldNum" sz="quarter" idx="12"/>
          </p:nvPr>
        </p:nvSpPr>
        <p:spPr/>
        <p:txBody>
          <a:bodyPr/>
          <a:lstStyle/>
          <a:p>
            <a:fld id="{659665DE-58FC-41F4-AC58-2C90A5E00527}" type="slidenum">
              <a:rPr lang="en-US" smtClean="0"/>
              <a:t>8</a:t>
            </a:fld>
            <a:endParaRPr lang="en-US"/>
          </a:p>
        </p:txBody>
      </p:sp>
      <p:grpSp>
        <p:nvGrpSpPr>
          <p:cNvPr id="60" name="Group 59">
            <a:extLst>
              <a:ext uri="{FF2B5EF4-FFF2-40B4-BE49-F238E27FC236}">
                <a16:creationId xmlns:a16="http://schemas.microsoft.com/office/drawing/2014/main" id="{E7AF72A7-3FB5-4EF3-A17B-0D1DD96BBC7F}"/>
              </a:ext>
            </a:extLst>
          </p:cNvPr>
          <p:cNvGrpSpPr/>
          <p:nvPr/>
        </p:nvGrpSpPr>
        <p:grpSpPr>
          <a:xfrm>
            <a:off x="7632522" y="1277943"/>
            <a:ext cx="3734950" cy="4896139"/>
            <a:chOff x="8368643" y="587830"/>
            <a:chExt cx="3734950" cy="4896139"/>
          </a:xfrm>
        </p:grpSpPr>
        <p:grpSp>
          <p:nvGrpSpPr>
            <p:cNvPr id="8" name="Group 7">
              <a:extLst>
                <a:ext uri="{FF2B5EF4-FFF2-40B4-BE49-F238E27FC236}">
                  <a16:creationId xmlns:a16="http://schemas.microsoft.com/office/drawing/2014/main" id="{1097B629-A3FA-473E-91F6-4C9BD356ABBA}"/>
                </a:ext>
              </a:extLst>
            </p:cNvPr>
            <p:cNvGrpSpPr/>
            <p:nvPr/>
          </p:nvGrpSpPr>
          <p:grpSpPr>
            <a:xfrm>
              <a:off x="10567163" y="2985184"/>
              <a:ext cx="690113" cy="690113"/>
              <a:chOff x="8951148" y="4676944"/>
              <a:chExt cx="690113" cy="690113"/>
            </a:xfrm>
          </p:grpSpPr>
          <p:sp>
            <p:nvSpPr>
              <p:cNvPr id="6" name="Oval 5">
                <a:extLst>
                  <a:ext uri="{FF2B5EF4-FFF2-40B4-BE49-F238E27FC236}">
                    <a16:creationId xmlns:a16="http://schemas.microsoft.com/office/drawing/2014/main" id="{DAC7127E-3397-4DA3-8D3F-2D4C2EC52B18}"/>
                  </a:ext>
                </a:extLst>
              </p:cNvPr>
              <p:cNvSpPr/>
              <p:nvPr/>
            </p:nvSpPr>
            <p:spPr>
              <a:xfrm>
                <a:off x="8951148" y="4676944"/>
                <a:ext cx="690113" cy="690113"/>
              </a:xfrm>
              <a:prstGeom prst="ellipse">
                <a:avLst/>
              </a:prstGeom>
              <a:noFill/>
              <a:ln w="28575">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2E5A7E41-389E-4540-B427-5AACFB8C02DD}"/>
                  </a:ext>
                </a:extLst>
              </p:cNvPr>
              <p:cNvSpPr txBox="1"/>
              <p:nvPr/>
            </p:nvSpPr>
            <p:spPr>
              <a:xfrm>
                <a:off x="9130133" y="4837334"/>
                <a:ext cx="332142" cy="369332"/>
              </a:xfrm>
              <a:prstGeom prst="rect">
                <a:avLst/>
              </a:prstGeom>
              <a:noFill/>
            </p:spPr>
            <p:txBody>
              <a:bodyPr wrap="none" rtlCol="0">
                <a:spAutoFit/>
              </a:bodyPr>
              <a:lstStyle/>
              <a:p>
                <a:r>
                  <a:rPr lang="en-US" dirty="0"/>
                  <a:t>A</a:t>
                </a:r>
              </a:p>
            </p:txBody>
          </p:sp>
        </p:grpSp>
        <p:grpSp>
          <p:nvGrpSpPr>
            <p:cNvPr id="10" name="Group 9">
              <a:extLst>
                <a:ext uri="{FF2B5EF4-FFF2-40B4-BE49-F238E27FC236}">
                  <a16:creationId xmlns:a16="http://schemas.microsoft.com/office/drawing/2014/main" id="{0F48C9F5-8822-47DA-BDA5-AB61319F9A22}"/>
                </a:ext>
              </a:extLst>
            </p:cNvPr>
            <p:cNvGrpSpPr/>
            <p:nvPr/>
          </p:nvGrpSpPr>
          <p:grpSpPr>
            <a:xfrm>
              <a:off x="10303324" y="4457870"/>
              <a:ext cx="690113" cy="690113"/>
              <a:chOff x="8951148" y="4676944"/>
              <a:chExt cx="690113" cy="690113"/>
            </a:xfrm>
          </p:grpSpPr>
          <p:sp>
            <p:nvSpPr>
              <p:cNvPr id="11" name="Oval 10">
                <a:extLst>
                  <a:ext uri="{FF2B5EF4-FFF2-40B4-BE49-F238E27FC236}">
                    <a16:creationId xmlns:a16="http://schemas.microsoft.com/office/drawing/2014/main" id="{E66D2443-0AC2-4E6A-9E73-228D436D5CFC}"/>
                  </a:ext>
                </a:extLst>
              </p:cNvPr>
              <p:cNvSpPr/>
              <p:nvPr/>
            </p:nvSpPr>
            <p:spPr>
              <a:xfrm>
                <a:off x="8951148" y="4676944"/>
                <a:ext cx="690113" cy="690113"/>
              </a:xfrm>
              <a:prstGeom prst="ellipse">
                <a:avLst/>
              </a:prstGeom>
              <a:noFill/>
              <a:ln w="28575">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E24C643E-8148-405F-AD9A-996202452F65}"/>
                  </a:ext>
                </a:extLst>
              </p:cNvPr>
              <p:cNvSpPr txBox="1"/>
              <p:nvPr/>
            </p:nvSpPr>
            <p:spPr>
              <a:xfrm>
                <a:off x="9130133" y="4837334"/>
                <a:ext cx="312906" cy="369332"/>
              </a:xfrm>
              <a:prstGeom prst="rect">
                <a:avLst/>
              </a:prstGeom>
              <a:noFill/>
            </p:spPr>
            <p:txBody>
              <a:bodyPr wrap="none" rtlCol="0">
                <a:spAutoFit/>
              </a:bodyPr>
              <a:lstStyle/>
              <a:p>
                <a:r>
                  <a:rPr lang="en-US" dirty="0"/>
                  <a:t>B</a:t>
                </a:r>
              </a:p>
            </p:txBody>
          </p:sp>
        </p:grpSp>
        <p:grpSp>
          <p:nvGrpSpPr>
            <p:cNvPr id="13" name="Group 12">
              <a:extLst>
                <a:ext uri="{FF2B5EF4-FFF2-40B4-BE49-F238E27FC236}">
                  <a16:creationId xmlns:a16="http://schemas.microsoft.com/office/drawing/2014/main" id="{CDC0A3E6-5F68-4352-BB69-E3D8580734A6}"/>
                </a:ext>
              </a:extLst>
            </p:cNvPr>
            <p:cNvGrpSpPr/>
            <p:nvPr/>
          </p:nvGrpSpPr>
          <p:grpSpPr>
            <a:xfrm>
              <a:off x="11413480" y="3683042"/>
              <a:ext cx="690113" cy="690113"/>
              <a:chOff x="8951148" y="4676944"/>
              <a:chExt cx="690113" cy="690113"/>
            </a:xfrm>
          </p:grpSpPr>
          <p:sp>
            <p:nvSpPr>
              <p:cNvPr id="14" name="Oval 13">
                <a:extLst>
                  <a:ext uri="{FF2B5EF4-FFF2-40B4-BE49-F238E27FC236}">
                    <a16:creationId xmlns:a16="http://schemas.microsoft.com/office/drawing/2014/main" id="{24E826B0-7124-41C7-BE88-709B1FC04263}"/>
                  </a:ext>
                </a:extLst>
              </p:cNvPr>
              <p:cNvSpPr/>
              <p:nvPr/>
            </p:nvSpPr>
            <p:spPr>
              <a:xfrm>
                <a:off x="8951148" y="4676944"/>
                <a:ext cx="690113" cy="690113"/>
              </a:xfrm>
              <a:prstGeom prst="ellipse">
                <a:avLst/>
              </a:prstGeom>
              <a:noFill/>
              <a:ln w="28575">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D515F0A4-7890-4EB3-94B2-8B6CA81CDC70}"/>
                  </a:ext>
                </a:extLst>
              </p:cNvPr>
              <p:cNvSpPr txBox="1"/>
              <p:nvPr/>
            </p:nvSpPr>
            <p:spPr>
              <a:xfrm>
                <a:off x="9130133" y="4837334"/>
                <a:ext cx="332142" cy="369332"/>
              </a:xfrm>
              <a:prstGeom prst="rect">
                <a:avLst/>
              </a:prstGeom>
              <a:noFill/>
            </p:spPr>
            <p:txBody>
              <a:bodyPr wrap="none" rtlCol="0">
                <a:spAutoFit/>
              </a:bodyPr>
              <a:lstStyle/>
              <a:p>
                <a:r>
                  <a:rPr lang="en-US" dirty="0"/>
                  <a:t>C</a:t>
                </a:r>
              </a:p>
            </p:txBody>
          </p:sp>
        </p:grpSp>
        <p:grpSp>
          <p:nvGrpSpPr>
            <p:cNvPr id="16" name="Group 15">
              <a:extLst>
                <a:ext uri="{FF2B5EF4-FFF2-40B4-BE49-F238E27FC236}">
                  <a16:creationId xmlns:a16="http://schemas.microsoft.com/office/drawing/2014/main" id="{7656F84F-5F68-48CF-9600-295D9CD59225}"/>
                </a:ext>
              </a:extLst>
            </p:cNvPr>
            <p:cNvGrpSpPr/>
            <p:nvPr/>
          </p:nvGrpSpPr>
          <p:grpSpPr>
            <a:xfrm>
              <a:off x="9020865" y="3621971"/>
              <a:ext cx="690113" cy="690113"/>
              <a:chOff x="8951148" y="4676944"/>
              <a:chExt cx="690113" cy="690113"/>
            </a:xfrm>
          </p:grpSpPr>
          <p:sp>
            <p:nvSpPr>
              <p:cNvPr id="17" name="Oval 16">
                <a:extLst>
                  <a:ext uri="{FF2B5EF4-FFF2-40B4-BE49-F238E27FC236}">
                    <a16:creationId xmlns:a16="http://schemas.microsoft.com/office/drawing/2014/main" id="{67E564E8-58F0-414D-9A3C-742831794351}"/>
                  </a:ext>
                </a:extLst>
              </p:cNvPr>
              <p:cNvSpPr/>
              <p:nvPr/>
            </p:nvSpPr>
            <p:spPr>
              <a:xfrm>
                <a:off x="8951148" y="4676944"/>
                <a:ext cx="690113" cy="690113"/>
              </a:xfrm>
              <a:prstGeom prst="ellipse">
                <a:avLst/>
              </a:prstGeom>
              <a:noFill/>
              <a:ln w="28575">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EA4724AE-208A-4FFA-8CC3-CB4E85B33864}"/>
                  </a:ext>
                </a:extLst>
              </p:cNvPr>
              <p:cNvSpPr txBox="1"/>
              <p:nvPr/>
            </p:nvSpPr>
            <p:spPr>
              <a:xfrm>
                <a:off x="9130133" y="4837334"/>
                <a:ext cx="343364" cy="369332"/>
              </a:xfrm>
              <a:prstGeom prst="rect">
                <a:avLst/>
              </a:prstGeom>
              <a:noFill/>
            </p:spPr>
            <p:txBody>
              <a:bodyPr wrap="none" rtlCol="0">
                <a:spAutoFit/>
              </a:bodyPr>
              <a:lstStyle/>
              <a:p>
                <a:r>
                  <a:rPr lang="en-US" dirty="0"/>
                  <a:t>D</a:t>
                </a:r>
              </a:p>
            </p:txBody>
          </p:sp>
        </p:grpSp>
        <p:grpSp>
          <p:nvGrpSpPr>
            <p:cNvPr id="19" name="Group 18">
              <a:extLst>
                <a:ext uri="{FF2B5EF4-FFF2-40B4-BE49-F238E27FC236}">
                  <a16:creationId xmlns:a16="http://schemas.microsoft.com/office/drawing/2014/main" id="{2F0AC053-9EF8-458F-B6DF-831FE6300CF2}"/>
                </a:ext>
              </a:extLst>
            </p:cNvPr>
            <p:cNvGrpSpPr/>
            <p:nvPr/>
          </p:nvGrpSpPr>
          <p:grpSpPr>
            <a:xfrm>
              <a:off x="8447744" y="4793856"/>
              <a:ext cx="690113" cy="690113"/>
              <a:chOff x="8951148" y="4676944"/>
              <a:chExt cx="690113" cy="690113"/>
            </a:xfrm>
          </p:grpSpPr>
          <p:sp>
            <p:nvSpPr>
              <p:cNvPr id="20" name="Oval 19">
                <a:extLst>
                  <a:ext uri="{FF2B5EF4-FFF2-40B4-BE49-F238E27FC236}">
                    <a16:creationId xmlns:a16="http://schemas.microsoft.com/office/drawing/2014/main" id="{C81EA57D-AD6C-4527-9076-733B6C8972CF}"/>
                  </a:ext>
                </a:extLst>
              </p:cNvPr>
              <p:cNvSpPr/>
              <p:nvPr/>
            </p:nvSpPr>
            <p:spPr>
              <a:xfrm>
                <a:off x="8951148" y="4676944"/>
                <a:ext cx="690113" cy="690113"/>
              </a:xfrm>
              <a:prstGeom prst="ellipse">
                <a:avLst/>
              </a:prstGeom>
              <a:noFill/>
              <a:ln w="28575">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35A9AFC-47E4-415A-B321-440490F15FD9}"/>
                  </a:ext>
                </a:extLst>
              </p:cNvPr>
              <p:cNvSpPr txBox="1"/>
              <p:nvPr/>
            </p:nvSpPr>
            <p:spPr>
              <a:xfrm>
                <a:off x="9130133" y="4837334"/>
                <a:ext cx="300082" cy="369332"/>
              </a:xfrm>
              <a:prstGeom prst="rect">
                <a:avLst/>
              </a:prstGeom>
              <a:noFill/>
            </p:spPr>
            <p:txBody>
              <a:bodyPr wrap="none" rtlCol="0">
                <a:spAutoFit/>
              </a:bodyPr>
              <a:lstStyle/>
              <a:p>
                <a:r>
                  <a:rPr lang="en-US" dirty="0"/>
                  <a:t>E</a:t>
                </a:r>
              </a:p>
            </p:txBody>
          </p:sp>
        </p:grpSp>
        <p:grpSp>
          <p:nvGrpSpPr>
            <p:cNvPr id="22" name="Group 21">
              <a:extLst>
                <a:ext uri="{FF2B5EF4-FFF2-40B4-BE49-F238E27FC236}">
                  <a16:creationId xmlns:a16="http://schemas.microsoft.com/office/drawing/2014/main" id="{F39A30D7-AA5B-4CBB-A0A8-BCD8E9BBA2EF}"/>
                </a:ext>
              </a:extLst>
            </p:cNvPr>
            <p:cNvGrpSpPr/>
            <p:nvPr/>
          </p:nvGrpSpPr>
          <p:grpSpPr>
            <a:xfrm>
              <a:off x="8368643" y="2064144"/>
              <a:ext cx="690113" cy="690113"/>
              <a:chOff x="8951148" y="4676944"/>
              <a:chExt cx="690113" cy="690113"/>
            </a:xfrm>
          </p:grpSpPr>
          <p:sp>
            <p:nvSpPr>
              <p:cNvPr id="23" name="Oval 22">
                <a:extLst>
                  <a:ext uri="{FF2B5EF4-FFF2-40B4-BE49-F238E27FC236}">
                    <a16:creationId xmlns:a16="http://schemas.microsoft.com/office/drawing/2014/main" id="{3D9A2410-C48C-41EA-8DE8-CC080AAE751D}"/>
                  </a:ext>
                </a:extLst>
              </p:cNvPr>
              <p:cNvSpPr/>
              <p:nvPr/>
            </p:nvSpPr>
            <p:spPr>
              <a:xfrm>
                <a:off x="8951148" y="4676944"/>
                <a:ext cx="690113" cy="690113"/>
              </a:xfrm>
              <a:prstGeom prst="ellipse">
                <a:avLst/>
              </a:prstGeom>
              <a:noFill/>
              <a:ln w="28575">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9059E7F1-E3E6-44C1-8B79-D7A6DF5E8F13}"/>
                  </a:ext>
                </a:extLst>
              </p:cNvPr>
              <p:cNvSpPr txBox="1"/>
              <p:nvPr/>
            </p:nvSpPr>
            <p:spPr>
              <a:xfrm>
                <a:off x="9130133" y="4837334"/>
                <a:ext cx="295274" cy="369332"/>
              </a:xfrm>
              <a:prstGeom prst="rect">
                <a:avLst/>
              </a:prstGeom>
              <a:noFill/>
            </p:spPr>
            <p:txBody>
              <a:bodyPr wrap="none" rtlCol="0">
                <a:spAutoFit/>
              </a:bodyPr>
              <a:lstStyle/>
              <a:p>
                <a:r>
                  <a:rPr lang="en-US" dirty="0"/>
                  <a:t>F</a:t>
                </a:r>
              </a:p>
            </p:txBody>
          </p:sp>
        </p:grpSp>
        <p:grpSp>
          <p:nvGrpSpPr>
            <p:cNvPr id="25" name="Group 24">
              <a:extLst>
                <a:ext uri="{FF2B5EF4-FFF2-40B4-BE49-F238E27FC236}">
                  <a16:creationId xmlns:a16="http://schemas.microsoft.com/office/drawing/2014/main" id="{D4C7FFB3-966C-4A1C-A49B-6774A5FE0E77}"/>
                </a:ext>
              </a:extLst>
            </p:cNvPr>
            <p:cNvGrpSpPr/>
            <p:nvPr/>
          </p:nvGrpSpPr>
          <p:grpSpPr>
            <a:xfrm>
              <a:off x="9137857" y="587830"/>
              <a:ext cx="690113" cy="690113"/>
              <a:chOff x="8951148" y="4676944"/>
              <a:chExt cx="690113" cy="690113"/>
            </a:xfrm>
          </p:grpSpPr>
          <p:sp>
            <p:nvSpPr>
              <p:cNvPr id="26" name="Oval 25">
                <a:extLst>
                  <a:ext uri="{FF2B5EF4-FFF2-40B4-BE49-F238E27FC236}">
                    <a16:creationId xmlns:a16="http://schemas.microsoft.com/office/drawing/2014/main" id="{DDE095FA-BAF8-419E-B0E5-BF974AFA4770}"/>
                  </a:ext>
                </a:extLst>
              </p:cNvPr>
              <p:cNvSpPr/>
              <p:nvPr/>
            </p:nvSpPr>
            <p:spPr>
              <a:xfrm>
                <a:off x="8951148" y="4676944"/>
                <a:ext cx="690113" cy="690113"/>
              </a:xfrm>
              <a:prstGeom prst="ellipse">
                <a:avLst/>
              </a:prstGeom>
              <a:noFill/>
              <a:ln w="28575">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9CDB45F-D2F2-45E3-A16B-9E236C44A393}"/>
                  </a:ext>
                </a:extLst>
              </p:cNvPr>
              <p:cNvSpPr txBox="1"/>
              <p:nvPr/>
            </p:nvSpPr>
            <p:spPr>
              <a:xfrm>
                <a:off x="9130133" y="4837334"/>
                <a:ext cx="340158" cy="369332"/>
              </a:xfrm>
              <a:prstGeom prst="rect">
                <a:avLst/>
              </a:prstGeom>
              <a:noFill/>
            </p:spPr>
            <p:txBody>
              <a:bodyPr wrap="none" rtlCol="0">
                <a:spAutoFit/>
              </a:bodyPr>
              <a:lstStyle/>
              <a:p>
                <a:r>
                  <a:rPr lang="en-US" dirty="0"/>
                  <a:t>G</a:t>
                </a:r>
              </a:p>
            </p:txBody>
          </p:sp>
        </p:grpSp>
        <p:grpSp>
          <p:nvGrpSpPr>
            <p:cNvPr id="28" name="Group 27">
              <a:extLst>
                <a:ext uri="{FF2B5EF4-FFF2-40B4-BE49-F238E27FC236}">
                  <a16:creationId xmlns:a16="http://schemas.microsoft.com/office/drawing/2014/main" id="{B93E8D24-2ED2-49F4-98CE-361309678287}"/>
                </a:ext>
              </a:extLst>
            </p:cNvPr>
            <p:cNvGrpSpPr/>
            <p:nvPr/>
          </p:nvGrpSpPr>
          <p:grpSpPr>
            <a:xfrm>
              <a:off x="10413861" y="1277943"/>
              <a:ext cx="690113" cy="690113"/>
              <a:chOff x="8951148" y="4676944"/>
              <a:chExt cx="690113" cy="690113"/>
            </a:xfrm>
          </p:grpSpPr>
          <p:sp>
            <p:nvSpPr>
              <p:cNvPr id="29" name="Oval 28">
                <a:extLst>
                  <a:ext uri="{FF2B5EF4-FFF2-40B4-BE49-F238E27FC236}">
                    <a16:creationId xmlns:a16="http://schemas.microsoft.com/office/drawing/2014/main" id="{D609F731-5D6D-4964-9F65-2711F91AA3EB}"/>
                  </a:ext>
                </a:extLst>
              </p:cNvPr>
              <p:cNvSpPr/>
              <p:nvPr/>
            </p:nvSpPr>
            <p:spPr>
              <a:xfrm>
                <a:off x="8951148" y="4676944"/>
                <a:ext cx="690113" cy="690113"/>
              </a:xfrm>
              <a:prstGeom prst="ellipse">
                <a:avLst/>
              </a:prstGeom>
              <a:noFill/>
              <a:ln w="28575">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C5F46FAE-2096-44BB-86AC-5DC1243721FB}"/>
                  </a:ext>
                </a:extLst>
              </p:cNvPr>
              <p:cNvSpPr txBox="1"/>
              <p:nvPr/>
            </p:nvSpPr>
            <p:spPr>
              <a:xfrm>
                <a:off x="9130133" y="4837334"/>
                <a:ext cx="344966" cy="369332"/>
              </a:xfrm>
              <a:prstGeom prst="rect">
                <a:avLst/>
              </a:prstGeom>
              <a:noFill/>
            </p:spPr>
            <p:txBody>
              <a:bodyPr wrap="none" rtlCol="0">
                <a:spAutoFit/>
              </a:bodyPr>
              <a:lstStyle/>
              <a:p>
                <a:r>
                  <a:rPr lang="en-US" dirty="0"/>
                  <a:t>H</a:t>
                </a:r>
              </a:p>
            </p:txBody>
          </p:sp>
        </p:grpSp>
        <p:cxnSp>
          <p:nvCxnSpPr>
            <p:cNvPr id="32" name="Straight Connector 31">
              <a:extLst>
                <a:ext uri="{FF2B5EF4-FFF2-40B4-BE49-F238E27FC236}">
                  <a16:creationId xmlns:a16="http://schemas.microsoft.com/office/drawing/2014/main" id="{718F2521-7B0B-4B2D-B447-D0CBA532F627}"/>
                </a:ext>
              </a:extLst>
            </p:cNvPr>
            <p:cNvCxnSpPr>
              <a:stCxn id="26" idx="6"/>
              <a:endCxn id="29" idx="1"/>
            </p:cNvCxnSpPr>
            <p:nvPr/>
          </p:nvCxnSpPr>
          <p:spPr>
            <a:xfrm>
              <a:off x="9827970" y="932887"/>
              <a:ext cx="686956" cy="446121"/>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C4F45BB5-020A-414B-9C9C-8124DF637020}"/>
                </a:ext>
              </a:extLst>
            </p:cNvPr>
            <p:cNvCxnSpPr>
              <a:cxnSpLocks/>
              <a:stCxn id="26" idx="3"/>
              <a:endCxn id="23" idx="0"/>
            </p:cNvCxnSpPr>
            <p:nvPr/>
          </p:nvCxnSpPr>
          <p:spPr>
            <a:xfrm flipH="1">
              <a:off x="8713700" y="1176878"/>
              <a:ext cx="525222" cy="887266"/>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8D9F39E5-6DAA-4126-A6FD-72705F5002E7}"/>
                </a:ext>
              </a:extLst>
            </p:cNvPr>
            <p:cNvCxnSpPr>
              <a:cxnSpLocks/>
              <a:stCxn id="23" idx="4"/>
              <a:endCxn id="17" idx="1"/>
            </p:cNvCxnSpPr>
            <p:nvPr/>
          </p:nvCxnSpPr>
          <p:spPr>
            <a:xfrm>
              <a:off x="8713700" y="2754257"/>
              <a:ext cx="408230" cy="968779"/>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54295508-6DD7-4C49-BF77-EF5AA9DA276F}"/>
                </a:ext>
              </a:extLst>
            </p:cNvPr>
            <p:cNvCxnSpPr>
              <a:cxnSpLocks/>
              <a:stCxn id="17" idx="4"/>
              <a:endCxn id="20" idx="7"/>
            </p:cNvCxnSpPr>
            <p:nvPr/>
          </p:nvCxnSpPr>
          <p:spPr>
            <a:xfrm flipH="1">
              <a:off x="9036792" y="4312084"/>
              <a:ext cx="329130" cy="582837"/>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013C6B35-8CA7-454F-BA69-F8F6C7B54AC3}"/>
                </a:ext>
              </a:extLst>
            </p:cNvPr>
            <p:cNvCxnSpPr>
              <a:cxnSpLocks/>
              <a:stCxn id="29" idx="4"/>
              <a:endCxn id="6" idx="0"/>
            </p:cNvCxnSpPr>
            <p:nvPr/>
          </p:nvCxnSpPr>
          <p:spPr>
            <a:xfrm>
              <a:off x="10758918" y="1968056"/>
              <a:ext cx="153302" cy="1017128"/>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3898D081-57F4-47B7-8F9A-0E180A709024}"/>
                </a:ext>
              </a:extLst>
            </p:cNvPr>
            <p:cNvCxnSpPr>
              <a:cxnSpLocks/>
              <a:stCxn id="6" idx="2"/>
              <a:endCxn id="17" idx="7"/>
            </p:cNvCxnSpPr>
            <p:nvPr/>
          </p:nvCxnSpPr>
          <p:spPr>
            <a:xfrm flipH="1">
              <a:off x="9609913" y="3330241"/>
              <a:ext cx="957250" cy="392795"/>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FE5B2287-7594-44EF-9B5A-AD3E5B2AF761}"/>
                </a:ext>
              </a:extLst>
            </p:cNvPr>
            <p:cNvCxnSpPr>
              <a:cxnSpLocks/>
              <a:stCxn id="6" idx="4"/>
              <a:endCxn id="11" idx="0"/>
            </p:cNvCxnSpPr>
            <p:nvPr/>
          </p:nvCxnSpPr>
          <p:spPr>
            <a:xfrm flipH="1">
              <a:off x="10648381" y="3675297"/>
              <a:ext cx="263839" cy="782573"/>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1C8A840C-6FC2-4BEE-B74A-7E0B99B1895E}"/>
                </a:ext>
              </a:extLst>
            </p:cNvPr>
            <p:cNvCxnSpPr>
              <a:cxnSpLocks/>
              <a:stCxn id="17" idx="5"/>
              <a:endCxn id="11" idx="1"/>
            </p:cNvCxnSpPr>
            <p:nvPr/>
          </p:nvCxnSpPr>
          <p:spPr>
            <a:xfrm>
              <a:off x="9609913" y="4211019"/>
              <a:ext cx="794476" cy="347916"/>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3D9448F4-4552-472F-9214-5F9350F2BC99}"/>
                </a:ext>
              </a:extLst>
            </p:cNvPr>
            <p:cNvCxnSpPr>
              <a:cxnSpLocks/>
              <a:stCxn id="14" idx="3"/>
              <a:endCxn id="11" idx="7"/>
            </p:cNvCxnSpPr>
            <p:nvPr/>
          </p:nvCxnSpPr>
          <p:spPr>
            <a:xfrm flipH="1">
              <a:off x="10892372" y="4272090"/>
              <a:ext cx="622173" cy="286845"/>
            </a:xfrm>
            <a:prstGeom prst="line">
              <a:avLst/>
            </a:prstGeom>
            <a:ln>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22D8A751-3C8C-4307-8677-25DE2E75C17E}"/>
                </a:ext>
              </a:extLst>
            </p:cNvPr>
            <p:cNvCxnSpPr>
              <a:cxnSpLocks/>
              <a:stCxn id="6" idx="5"/>
              <a:endCxn id="14" idx="1"/>
            </p:cNvCxnSpPr>
            <p:nvPr/>
          </p:nvCxnSpPr>
          <p:spPr>
            <a:xfrm>
              <a:off x="11156211" y="3574232"/>
              <a:ext cx="358334" cy="209875"/>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grpSp>
      <p:sp>
        <p:nvSpPr>
          <p:cNvPr id="61" name="TextBox 60">
            <a:extLst>
              <a:ext uri="{FF2B5EF4-FFF2-40B4-BE49-F238E27FC236}">
                <a16:creationId xmlns:a16="http://schemas.microsoft.com/office/drawing/2014/main" id="{C4FD8BBE-C4DF-4463-B808-532344D6DB02}"/>
              </a:ext>
            </a:extLst>
          </p:cNvPr>
          <p:cNvSpPr txBox="1"/>
          <p:nvPr/>
        </p:nvSpPr>
        <p:spPr>
          <a:xfrm>
            <a:off x="887959" y="2705068"/>
            <a:ext cx="3508012" cy="461665"/>
          </a:xfrm>
          <a:prstGeom prst="rect">
            <a:avLst/>
          </a:prstGeom>
          <a:noFill/>
        </p:spPr>
        <p:txBody>
          <a:bodyPr wrap="none" rtlCol="0">
            <a:spAutoFit/>
          </a:bodyPr>
          <a:lstStyle/>
          <a:p>
            <a:r>
              <a:rPr lang="en-US" sz="2400" dirty="0">
                <a:solidFill>
                  <a:srgbClr val="4C3282"/>
                </a:solidFill>
              </a:rPr>
              <a:t>V = { A, B, C, D, E, F, G, H }</a:t>
            </a:r>
          </a:p>
        </p:txBody>
      </p:sp>
      <p:sp>
        <p:nvSpPr>
          <p:cNvPr id="62" name="TextBox 61">
            <a:extLst>
              <a:ext uri="{FF2B5EF4-FFF2-40B4-BE49-F238E27FC236}">
                <a16:creationId xmlns:a16="http://schemas.microsoft.com/office/drawing/2014/main" id="{27E4CD08-55FA-4BB7-9890-D76DB93A31E1}"/>
              </a:ext>
            </a:extLst>
          </p:cNvPr>
          <p:cNvSpPr txBox="1"/>
          <p:nvPr/>
        </p:nvSpPr>
        <p:spPr>
          <a:xfrm>
            <a:off x="911221" y="4264345"/>
            <a:ext cx="4222631" cy="1200329"/>
          </a:xfrm>
          <a:prstGeom prst="rect">
            <a:avLst/>
          </a:prstGeom>
          <a:noFill/>
        </p:spPr>
        <p:txBody>
          <a:bodyPr wrap="none" rtlCol="0">
            <a:spAutoFit/>
          </a:bodyPr>
          <a:lstStyle/>
          <a:p>
            <a:r>
              <a:rPr lang="en-US" sz="2400" dirty="0">
                <a:solidFill>
                  <a:srgbClr val="B6A479"/>
                </a:solidFill>
              </a:rPr>
              <a:t>E = { (A, B), (A, C), (A, D), (A, H), </a:t>
            </a:r>
          </a:p>
          <a:p>
            <a:r>
              <a:rPr lang="en-US" sz="2400" dirty="0">
                <a:solidFill>
                  <a:srgbClr val="B6A479"/>
                </a:solidFill>
              </a:rPr>
              <a:t>        (C, B), (B, D), (D, E), (D, F),</a:t>
            </a:r>
          </a:p>
          <a:p>
            <a:r>
              <a:rPr lang="en-US" sz="2400" dirty="0">
                <a:solidFill>
                  <a:srgbClr val="B6A479"/>
                </a:solidFill>
              </a:rPr>
              <a:t>        (F, G), (G, H)}</a:t>
            </a:r>
          </a:p>
        </p:txBody>
      </p:sp>
    </p:spTree>
    <p:extLst>
      <p:ext uri="{BB962C8B-B14F-4D97-AF65-F5344CB8AC3E}">
        <p14:creationId xmlns:p14="http://schemas.microsoft.com/office/powerpoint/2010/main" val="400000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0"/>
                                        </p:tgtEl>
                                        <p:attrNameLst>
                                          <p:attrName>style.visibility</p:attrName>
                                        </p:attrNameLst>
                                      </p:cBhvr>
                                      <p:to>
                                        <p:strVal val="visible"/>
                                      </p:to>
                                    </p:set>
                                    <p:animEffect transition="in" filter="fade">
                                      <p:cBhvr>
                                        <p:cTn id="12" dur="500"/>
                                        <p:tgtEl>
                                          <p:spTgt spid="6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1"/>
                                        </p:tgtEl>
                                        <p:attrNameLst>
                                          <p:attrName>style.visibility</p:attrName>
                                        </p:attrNameLst>
                                      </p:cBhvr>
                                      <p:to>
                                        <p:strVal val="visible"/>
                                      </p:to>
                                    </p:set>
                                    <p:animEffect transition="in" filter="fade">
                                      <p:cBhvr>
                                        <p:cTn id="25" dur="500"/>
                                        <p:tgtEl>
                                          <p:spTgt spid="6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fade">
                                      <p:cBhvr>
                                        <p:cTn id="30" dur="500"/>
                                        <p:tgtEl>
                                          <p:spTgt spid="3">
                                            <p:txEl>
                                              <p:pRg st="6" end="6"/>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fade">
                                      <p:cBhvr>
                                        <p:cTn id="33" dur="500"/>
                                        <p:tgtEl>
                                          <p:spTgt spid="3">
                                            <p:txEl>
                                              <p:pRg st="7" end="7"/>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62"/>
                                        </p:tgtEl>
                                        <p:attrNameLst>
                                          <p:attrName>style.visibility</p:attrName>
                                        </p:attrNameLst>
                                      </p:cBhvr>
                                      <p:to>
                                        <p:strVal val="visible"/>
                                      </p:to>
                                    </p:set>
                                    <p:animEffect transition="in" filter="fade">
                                      <p:cBhvr>
                                        <p:cTn id="38"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05BFAC-86BC-41A8-8F71-E7A20E720A49}"/>
              </a:ext>
            </a:extLst>
          </p:cNvPr>
          <p:cNvSpPr>
            <a:spLocks noGrp="1"/>
          </p:cNvSpPr>
          <p:nvPr>
            <p:ph type="title"/>
          </p:nvPr>
        </p:nvSpPr>
        <p:spPr/>
        <p:txBody>
          <a:bodyPr/>
          <a:lstStyle/>
          <a:p>
            <a:r>
              <a:rPr lang="en-US" dirty="0"/>
              <a:t>Graph Vocabulary</a:t>
            </a:r>
          </a:p>
        </p:txBody>
      </p:sp>
      <p:sp>
        <p:nvSpPr>
          <p:cNvPr id="3" name="Content Placeholder 2">
            <a:extLst>
              <a:ext uri="{FF2B5EF4-FFF2-40B4-BE49-F238E27FC236}">
                <a16:creationId xmlns:a16="http://schemas.microsoft.com/office/drawing/2014/main" id="{3BDCAF9D-3271-488B-8C5D-671EB3216FD5}"/>
              </a:ext>
            </a:extLst>
          </p:cNvPr>
          <p:cNvSpPr>
            <a:spLocks noGrp="1"/>
          </p:cNvSpPr>
          <p:nvPr>
            <p:ph idx="1"/>
          </p:nvPr>
        </p:nvSpPr>
        <p:spPr>
          <a:xfrm>
            <a:off x="575240" y="1463856"/>
            <a:ext cx="11187258" cy="5331491"/>
          </a:xfrm>
        </p:spPr>
        <p:txBody>
          <a:bodyPr>
            <a:normAutofit/>
          </a:bodyPr>
          <a:lstStyle/>
          <a:p>
            <a:r>
              <a:rPr lang="en-US" u="sng" dirty="0"/>
              <a:t>Graph Direction</a:t>
            </a:r>
          </a:p>
          <a:p>
            <a:pPr lvl="1"/>
            <a:r>
              <a:rPr lang="en-US" b="1" dirty="0">
                <a:solidFill>
                  <a:srgbClr val="4C3282"/>
                </a:solidFill>
              </a:rPr>
              <a:t>Undirected graph</a:t>
            </a:r>
            <a:r>
              <a:rPr lang="en-US" dirty="0"/>
              <a:t> – edges have no direction and are two-way</a:t>
            </a:r>
          </a:p>
          <a:p>
            <a:pPr lvl="1"/>
            <a:endParaRPr lang="en-US" dirty="0"/>
          </a:p>
          <a:p>
            <a:pPr lvl="1"/>
            <a:endParaRPr lang="en-US" dirty="0"/>
          </a:p>
          <a:p>
            <a:pPr lvl="1"/>
            <a:r>
              <a:rPr lang="en-US" b="1" dirty="0">
                <a:solidFill>
                  <a:srgbClr val="4C3282"/>
                </a:solidFill>
              </a:rPr>
              <a:t>Directed graphs </a:t>
            </a:r>
            <a:r>
              <a:rPr lang="en-US" dirty="0"/>
              <a:t>– edges have direction and are thus one-way</a:t>
            </a:r>
          </a:p>
          <a:p>
            <a:pPr lvl="1"/>
            <a:endParaRPr lang="en-US" dirty="0"/>
          </a:p>
          <a:p>
            <a:pPr lvl="1"/>
            <a:endParaRPr lang="en-US" dirty="0"/>
          </a:p>
          <a:p>
            <a:endParaRPr lang="en-US" u="sng" dirty="0"/>
          </a:p>
          <a:p>
            <a:r>
              <a:rPr lang="en-US" u="sng" dirty="0"/>
              <a:t>Degree of a Vertex</a:t>
            </a:r>
          </a:p>
          <a:p>
            <a:pPr lvl="1"/>
            <a:r>
              <a:rPr lang="en-US" b="1" dirty="0">
                <a:solidFill>
                  <a:srgbClr val="4C3282"/>
                </a:solidFill>
              </a:rPr>
              <a:t>Degree</a:t>
            </a:r>
            <a:r>
              <a:rPr lang="en-US" dirty="0"/>
              <a:t> – the number of edges connected to that vertex</a:t>
            </a:r>
          </a:p>
          <a:p>
            <a:pPr marL="128016" lvl="1" indent="0">
              <a:buNone/>
            </a:pPr>
            <a:r>
              <a:rPr lang="en-US" dirty="0">
                <a:solidFill>
                  <a:srgbClr val="4C3282"/>
                </a:solidFill>
              </a:rPr>
              <a:t>  Karen : </a:t>
            </a:r>
            <a:r>
              <a:rPr lang="en-US" dirty="0">
                <a:solidFill>
                  <a:srgbClr val="B6A479"/>
                </a:solidFill>
              </a:rPr>
              <a:t>1</a:t>
            </a:r>
            <a:r>
              <a:rPr lang="en-US" dirty="0">
                <a:solidFill>
                  <a:srgbClr val="4C3282"/>
                </a:solidFill>
              </a:rPr>
              <a:t>, Jim : </a:t>
            </a:r>
            <a:r>
              <a:rPr lang="en-US" dirty="0">
                <a:solidFill>
                  <a:srgbClr val="B6A479"/>
                </a:solidFill>
              </a:rPr>
              <a:t>1</a:t>
            </a:r>
            <a:r>
              <a:rPr lang="en-US" dirty="0">
                <a:solidFill>
                  <a:srgbClr val="4C3282"/>
                </a:solidFill>
              </a:rPr>
              <a:t>, Pam : </a:t>
            </a:r>
            <a:r>
              <a:rPr lang="en-US" dirty="0">
                <a:solidFill>
                  <a:srgbClr val="B6A479"/>
                </a:solidFill>
              </a:rPr>
              <a:t>1</a:t>
            </a:r>
          </a:p>
          <a:p>
            <a:pPr lvl="1"/>
            <a:r>
              <a:rPr lang="en-US" b="1" dirty="0">
                <a:solidFill>
                  <a:srgbClr val="4C3282"/>
                </a:solidFill>
              </a:rPr>
              <a:t>In-degree</a:t>
            </a:r>
            <a:r>
              <a:rPr lang="en-US" dirty="0"/>
              <a:t> – the number of directed edges that point to a vertex</a:t>
            </a:r>
          </a:p>
          <a:p>
            <a:pPr marL="128016" lvl="1" indent="0">
              <a:buNone/>
            </a:pPr>
            <a:r>
              <a:rPr lang="en-US" dirty="0">
                <a:solidFill>
                  <a:srgbClr val="4C3282"/>
                </a:solidFill>
              </a:rPr>
              <a:t>  Gunther : </a:t>
            </a:r>
            <a:r>
              <a:rPr lang="en-US" dirty="0">
                <a:solidFill>
                  <a:srgbClr val="B6A479"/>
                </a:solidFill>
              </a:rPr>
              <a:t>0</a:t>
            </a:r>
            <a:r>
              <a:rPr lang="en-US" dirty="0">
                <a:solidFill>
                  <a:srgbClr val="4C3282"/>
                </a:solidFill>
              </a:rPr>
              <a:t>, Rachel : </a:t>
            </a:r>
            <a:r>
              <a:rPr lang="en-US" dirty="0">
                <a:solidFill>
                  <a:srgbClr val="B6A479"/>
                </a:solidFill>
              </a:rPr>
              <a:t>2</a:t>
            </a:r>
            <a:r>
              <a:rPr lang="en-US" dirty="0">
                <a:solidFill>
                  <a:srgbClr val="4C3282"/>
                </a:solidFill>
              </a:rPr>
              <a:t>, Ross : </a:t>
            </a:r>
            <a:r>
              <a:rPr lang="en-US" dirty="0">
                <a:solidFill>
                  <a:srgbClr val="B6A479"/>
                </a:solidFill>
              </a:rPr>
              <a:t>1</a:t>
            </a:r>
          </a:p>
          <a:p>
            <a:pPr lvl="1"/>
            <a:r>
              <a:rPr lang="en-US" b="1" dirty="0">
                <a:solidFill>
                  <a:srgbClr val="4C3282"/>
                </a:solidFill>
              </a:rPr>
              <a:t>Out-degree</a:t>
            </a:r>
            <a:r>
              <a:rPr lang="en-US" dirty="0"/>
              <a:t> – the number of directed edges that start at a vertex</a:t>
            </a:r>
          </a:p>
          <a:p>
            <a:pPr marL="128016" lvl="1" indent="0">
              <a:buNone/>
            </a:pPr>
            <a:r>
              <a:rPr lang="en-US" dirty="0">
                <a:solidFill>
                  <a:srgbClr val="4C3282"/>
                </a:solidFill>
              </a:rPr>
              <a:t>  Gunther : </a:t>
            </a:r>
            <a:r>
              <a:rPr lang="en-US" dirty="0">
                <a:solidFill>
                  <a:srgbClr val="B6A479"/>
                </a:solidFill>
              </a:rPr>
              <a:t>1</a:t>
            </a:r>
            <a:r>
              <a:rPr lang="en-US" dirty="0">
                <a:solidFill>
                  <a:srgbClr val="4C3282"/>
                </a:solidFill>
              </a:rPr>
              <a:t>, Rachel : </a:t>
            </a:r>
            <a:r>
              <a:rPr lang="en-US" dirty="0">
                <a:solidFill>
                  <a:srgbClr val="B6A479"/>
                </a:solidFill>
              </a:rPr>
              <a:t>1</a:t>
            </a:r>
            <a:r>
              <a:rPr lang="en-US" dirty="0">
                <a:solidFill>
                  <a:srgbClr val="4C3282"/>
                </a:solidFill>
              </a:rPr>
              <a:t>, Ross : </a:t>
            </a:r>
            <a:r>
              <a:rPr lang="en-US" dirty="0">
                <a:solidFill>
                  <a:srgbClr val="B6A479"/>
                </a:solidFill>
              </a:rPr>
              <a:t>1</a:t>
            </a:r>
          </a:p>
          <a:p>
            <a:pPr marL="128016" lvl="1" indent="0">
              <a:buNone/>
            </a:pPr>
            <a:endParaRPr lang="en-US" dirty="0">
              <a:solidFill>
                <a:srgbClr val="B6A479"/>
              </a:solidFill>
            </a:endParaRPr>
          </a:p>
          <a:p>
            <a:pPr lvl="1"/>
            <a:endParaRPr lang="en-US" dirty="0"/>
          </a:p>
        </p:txBody>
      </p:sp>
      <p:sp>
        <p:nvSpPr>
          <p:cNvPr id="4" name="Footer Placeholder 3">
            <a:extLst>
              <a:ext uri="{FF2B5EF4-FFF2-40B4-BE49-F238E27FC236}">
                <a16:creationId xmlns:a16="http://schemas.microsoft.com/office/drawing/2014/main" id="{4DEED28E-7EC0-4DAE-9CFC-B5B973FE456F}"/>
              </a:ext>
            </a:extLst>
          </p:cNvPr>
          <p:cNvSpPr>
            <a:spLocks noGrp="1"/>
          </p:cNvSpPr>
          <p:nvPr>
            <p:ph type="ftr" sz="quarter" idx="11"/>
          </p:nvPr>
        </p:nvSpPr>
        <p:spPr/>
        <p:txBody>
          <a:bodyPr/>
          <a:lstStyle/>
          <a:p>
            <a:r>
              <a:rPr lang="en-US" dirty="0"/>
              <a:t>CSE 373 SP 20 - Kasey Champion</a:t>
            </a:r>
          </a:p>
        </p:txBody>
      </p:sp>
      <p:sp>
        <p:nvSpPr>
          <p:cNvPr id="5" name="Slide Number Placeholder 4">
            <a:extLst>
              <a:ext uri="{FF2B5EF4-FFF2-40B4-BE49-F238E27FC236}">
                <a16:creationId xmlns:a16="http://schemas.microsoft.com/office/drawing/2014/main" id="{8325D700-0007-480D-9A45-94FE73E1B362}"/>
              </a:ext>
            </a:extLst>
          </p:cNvPr>
          <p:cNvSpPr>
            <a:spLocks noGrp="1"/>
          </p:cNvSpPr>
          <p:nvPr>
            <p:ph type="sldNum" sz="quarter" idx="12"/>
          </p:nvPr>
        </p:nvSpPr>
        <p:spPr/>
        <p:txBody>
          <a:bodyPr/>
          <a:lstStyle/>
          <a:p>
            <a:fld id="{659665DE-58FC-41F4-AC58-2C90A5E00527}" type="slidenum">
              <a:rPr lang="en-US" smtClean="0"/>
              <a:t>9</a:t>
            </a:fld>
            <a:endParaRPr lang="en-US"/>
          </a:p>
        </p:txBody>
      </p:sp>
      <p:grpSp>
        <p:nvGrpSpPr>
          <p:cNvPr id="41" name="Group 40">
            <a:extLst>
              <a:ext uri="{FF2B5EF4-FFF2-40B4-BE49-F238E27FC236}">
                <a16:creationId xmlns:a16="http://schemas.microsoft.com/office/drawing/2014/main" id="{2011C543-4D7E-44F9-9C0A-F52D22D5CE5B}"/>
              </a:ext>
            </a:extLst>
          </p:cNvPr>
          <p:cNvGrpSpPr/>
          <p:nvPr/>
        </p:nvGrpSpPr>
        <p:grpSpPr>
          <a:xfrm>
            <a:off x="9048338" y="1493488"/>
            <a:ext cx="2048742" cy="1935512"/>
            <a:chOff x="8411770" y="1252190"/>
            <a:chExt cx="2048742" cy="1935512"/>
          </a:xfrm>
        </p:grpSpPr>
        <p:grpSp>
          <p:nvGrpSpPr>
            <p:cNvPr id="9" name="Group 8">
              <a:extLst>
                <a:ext uri="{FF2B5EF4-FFF2-40B4-BE49-F238E27FC236}">
                  <a16:creationId xmlns:a16="http://schemas.microsoft.com/office/drawing/2014/main" id="{2742947C-98B6-449A-8F28-0689C87B9924}"/>
                </a:ext>
              </a:extLst>
            </p:cNvPr>
            <p:cNvGrpSpPr/>
            <p:nvPr/>
          </p:nvGrpSpPr>
          <p:grpSpPr>
            <a:xfrm>
              <a:off x="8411770" y="1252191"/>
              <a:ext cx="717906" cy="690113"/>
              <a:chOff x="9803249" y="3675297"/>
              <a:chExt cx="717906" cy="690113"/>
            </a:xfrm>
          </p:grpSpPr>
          <p:sp>
            <p:nvSpPr>
              <p:cNvPr id="7" name="Oval 6">
                <a:extLst>
                  <a:ext uri="{FF2B5EF4-FFF2-40B4-BE49-F238E27FC236}">
                    <a16:creationId xmlns:a16="http://schemas.microsoft.com/office/drawing/2014/main" id="{77E46D07-7717-4D2B-8DFB-AC5B358FEB42}"/>
                  </a:ext>
                </a:extLst>
              </p:cNvPr>
              <p:cNvSpPr/>
              <p:nvPr/>
            </p:nvSpPr>
            <p:spPr>
              <a:xfrm>
                <a:off x="9831042" y="3675297"/>
                <a:ext cx="690113" cy="690113"/>
              </a:xfrm>
              <a:prstGeom prst="ellipse">
                <a:avLst/>
              </a:prstGeom>
              <a:noFill/>
              <a:ln w="28575">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8ABC76B3-4C90-42A6-A4DC-0A42EEDC70E1}"/>
                  </a:ext>
                </a:extLst>
              </p:cNvPr>
              <p:cNvSpPr txBox="1"/>
              <p:nvPr/>
            </p:nvSpPr>
            <p:spPr>
              <a:xfrm>
                <a:off x="9803249" y="3851075"/>
                <a:ext cx="665888" cy="338554"/>
              </a:xfrm>
              <a:prstGeom prst="rect">
                <a:avLst/>
              </a:prstGeom>
              <a:noFill/>
            </p:spPr>
            <p:txBody>
              <a:bodyPr wrap="none" rtlCol="0">
                <a:spAutoFit/>
              </a:bodyPr>
              <a:lstStyle/>
              <a:p>
                <a:r>
                  <a:rPr lang="en-US" sz="1600" dirty="0">
                    <a:latin typeface="Calibri" panose="020F0502020204030204" pitchFamily="34" charset="0"/>
                    <a:cs typeface="Calibri" panose="020F0502020204030204" pitchFamily="34" charset="0"/>
                  </a:rPr>
                  <a:t>Karen</a:t>
                </a:r>
              </a:p>
            </p:txBody>
          </p:sp>
        </p:grpSp>
        <p:grpSp>
          <p:nvGrpSpPr>
            <p:cNvPr id="10" name="Group 9">
              <a:extLst>
                <a:ext uri="{FF2B5EF4-FFF2-40B4-BE49-F238E27FC236}">
                  <a16:creationId xmlns:a16="http://schemas.microsoft.com/office/drawing/2014/main" id="{4275C019-D9EF-4EE0-BFF8-BF8F26E382AB}"/>
                </a:ext>
              </a:extLst>
            </p:cNvPr>
            <p:cNvGrpSpPr/>
            <p:nvPr/>
          </p:nvGrpSpPr>
          <p:grpSpPr>
            <a:xfrm>
              <a:off x="9770399" y="1252190"/>
              <a:ext cx="690113" cy="690113"/>
              <a:chOff x="9831042" y="3675297"/>
              <a:chExt cx="690113" cy="690113"/>
            </a:xfrm>
          </p:grpSpPr>
          <p:sp>
            <p:nvSpPr>
              <p:cNvPr id="11" name="Oval 10">
                <a:extLst>
                  <a:ext uri="{FF2B5EF4-FFF2-40B4-BE49-F238E27FC236}">
                    <a16:creationId xmlns:a16="http://schemas.microsoft.com/office/drawing/2014/main" id="{0F274594-38F8-4320-A8F4-3D1F3B67AF46}"/>
                  </a:ext>
                </a:extLst>
              </p:cNvPr>
              <p:cNvSpPr/>
              <p:nvPr/>
            </p:nvSpPr>
            <p:spPr>
              <a:xfrm>
                <a:off x="9831042" y="3675297"/>
                <a:ext cx="690113" cy="690113"/>
              </a:xfrm>
              <a:prstGeom prst="ellipse">
                <a:avLst/>
              </a:prstGeom>
              <a:noFill/>
              <a:ln w="28575">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7A198564-00BB-47FE-B66B-1C98CC6A95B9}"/>
                  </a:ext>
                </a:extLst>
              </p:cNvPr>
              <p:cNvSpPr txBox="1"/>
              <p:nvPr/>
            </p:nvSpPr>
            <p:spPr>
              <a:xfrm>
                <a:off x="9873259" y="3831227"/>
                <a:ext cx="460382" cy="338554"/>
              </a:xfrm>
              <a:prstGeom prst="rect">
                <a:avLst/>
              </a:prstGeom>
              <a:noFill/>
            </p:spPr>
            <p:txBody>
              <a:bodyPr wrap="none" rtlCol="0">
                <a:spAutoFit/>
              </a:bodyPr>
              <a:lstStyle/>
              <a:p>
                <a:r>
                  <a:rPr lang="en-US" sz="1600" dirty="0">
                    <a:latin typeface="Calibri" panose="020F0502020204030204" pitchFamily="34" charset="0"/>
                    <a:cs typeface="Calibri" panose="020F0502020204030204" pitchFamily="34" charset="0"/>
                  </a:rPr>
                  <a:t>Jim</a:t>
                </a:r>
              </a:p>
            </p:txBody>
          </p:sp>
        </p:grpSp>
        <p:grpSp>
          <p:nvGrpSpPr>
            <p:cNvPr id="13" name="Group 12">
              <a:extLst>
                <a:ext uri="{FF2B5EF4-FFF2-40B4-BE49-F238E27FC236}">
                  <a16:creationId xmlns:a16="http://schemas.microsoft.com/office/drawing/2014/main" id="{44DA5D64-75EE-4214-BF57-4C789B921523}"/>
                </a:ext>
              </a:extLst>
            </p:cNvPr>
            <p:cNvGrpSpPr/>
            <p:nvPr/>
          </p:nvGrpSpPr>
          <p:grpSpPr>
            <a:xfrm>
              <a:off x="9263819" y="2497589"/>
              <a:ext cx="690113" cy="690113"/>
              <a:chOff x="9831042" y="3675297"/>
              <a:chExt cx="690113" cy="690113"/>
            </a:xfrm>
          </p:grpSpPr>
          <p:sp>
            <p:nvSpPr>
              <p:cNvPr id="14" name="Oval 13">
                <a:extLst>
                  <a:ext uri="{FF2B5EF4-FFF2-40B4-BE49-F238E27FC236}">
                    <a16:creationId xmlns:a16="http://schemas.microsoft.com/office/drawing/2014/main" id="{7BD2C6DB-9CEA-4B1C-8504-25D16D3C8C97}"/>
                  </a:ext>
                </a:extLst>
              </p:cNvPr>
              <p:cNvSpPr/>
              <p:nvPr/>
            </p:nvSpPr>
            <p:spPr>
              <a:xfrm>
                <a:off x="9831042" y="3675297"/>
                <a:ext cx="690113" cy="690113"/>
              </a:xfrm>
              <a:prstGeom prst="ellipse">
                <a:avLst/>
              </a:prstGeom>
              <a:noFill/>
              <a:ln w="28575">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487F23F-4D8C-4075-B484-156B607C29CD}"/>
                  </a:ext>
                </a:extLst>
              </p:cNvPr>
              <p:cNvSpPr txBox="1"/>
              <p:nvPr/>
            </p:nvSpPr>
            <p:spPr>
              <a:xfrm>
                <a:off x="9914648" y="3829067"/>
                <a:ext cx="593304" cy="36933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Pam</a:t>
                </a:r>
              </a:p>
            </p:txBody>
          </p:sp>
        </p:grpSp>
        <p:cxnSp>
          <p:nvCxnSpPr>
            <p:cNvPr id="17" name="Straight Connector 16">
              <a:extLst>
                <a:ext uri="{FF2B5EF4-FFF2-40B4-BE49-F238E27FC236}">
                  <a16:creationId xmlns:a16="http://schemas.microsoft.com/office/drawing/2014/main" id="{F2CFC92E-0181-4B2F-AB5B-062C9B148AB7}"/>
                </a:ext>
              </a:extLst>
            </p:cNvPr>
            <p:cNvCxnSpPr>
              <a:stCxn id="7" idx="6"/>
              <a:endCxn id="11" idx="2"/>
            </p:cNvCxnSpPr>
            <p:nvPr/>
          </p:nvCxnSpPr>
          <p:spPr>
            <a:xfrm flipV="1">
              <a:off x="9129676" y="1597247"/>
              <a:ext cx="640723" cy="1"/>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23B5C56-8FBF-418E-83FA-8A16D14203C9}"/>
                </a:ext>
              </a:extLst>
            </p:cNvPr>
            <p:cNvCxnSpPr>
              <a:cxnSpLocks/>
              <a:stCxn id="14" idx="7"/>
              <a:endCxn id="11" idx="4"/>
            </p:cNvCxnSpPr>
            <p:nvPr/>
          </p:nvCxnSpPr>
          <p:spPr>
            <a:xfrm flipV="1">
              <a:off x="9852867" y="1942303"/>
              <a:ext cx="262589" cy="656351"/>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grpSp>
      <p:sp>
        <p:nvSpPr>
          <p:cNvPr id="37" name="TextBox 36">
            <a:extLst>
              <a:ext uri="{FF2B5EF4-FFF2-40B4-BE49-F238E27FC236}">
                <a16:creationId xmlns:a16="http://schemas.microsoft.com/office/drawing/2014/main" id="{AF730FD9-BA03-4E15-AF91-AB6E666296CF}"/>
              </a:ext>
            </a:extLst>
          </p:cNvPr>
          <p:cNvSpPr txBox="1"/>
          <p:nvPr/>
        </p:nvSpPr>
        <p:spPr>
          <a:xfrm>
            <a:off x="839582" y="2128257"/>
            <a:ext cx="2269596" cy="369332"/>
          </a:xfrm>
          <a:prstGeom prst="rect">
            <a:avLst/>
          </a:prstGeom>
          <a:noFill/>
        </p:spPr>
        <p:txBody>
          <a:bodyPr wrap="none" rtlCol="0">
            <a:spAutoFit/>
          </a:bodyPr>
          <a:lstStyle/>
          <a:p>
            <a:r>
              <a:rPr lang="en-US" dirty="0">
                <a:solidFill>
                  <a:srgbClr val="4C3282"/>
                </a:solidFill>
                <a:latin typeface="Calibri" panose="020F0502020204030204" pitchFamily="34" charset="0"/>
                <a:cs typeface="Calibri" panose="020F0502020204030204" pitchFamily="34" charset="0"/>
              </a:rPr>
              <a:t>V = { Karen, Jim, Pam }</a:t>
            </a:r>
          </a:p>
        </p:txBody>
      </p:sp>
      <p:sp>
        <p:nvSpPr>
          <p:cNvPr id="38" name="TextBox 37">
            <a:extLst>
              <a:ext uri="{FF2B5EF4-FFF2-40B4-BE49-F238E27FC236}">
                <a16:creationId xmlns:a16="http://schemas.microsoft.com/office/drawing/2014/main" id="{2CA4D5B7-AB71-433D-AD95-AC07C8D55B72}"/>
              </a:ext>
            </a:extLst>
          </p:cNvPr>
          <p:cNvSpPr txBox="1"/>
          <p:nvPr/>
        </p:nvSpPr>
        <p:spPr>
          <a:xfrm>
            <a:off x="839582" y="2473312"/>
            <a:ext cx="6336415" cy="369332"/>
          </a:xfrm>
          <a:prstGeom prst="rect">
            <a:avLst/>
          </a:prstGeom>
          <a:noFill/>
        </p:spPr>
        <p:txBody>
          <a:bodyPr wrap="none" rtlCol="0">
            <a:spAutoFit/>
          </a:bodyPr>
          <a:lstStyle/>
          <a:p>
            <a:r>
              <a:rPr lang="en-US" dirty="0">
                <a:solidFill>
                  <a:srgbClr val="B6A479"/>
                </a:solidFill>
                <a:latin typeface="Calibri" panose="020F0502020204030204" pitchFamily="34" charset="0"/>
                <a:cs typeface="Calibri" panose="020F0502020204030204" pitchFamily="34" charset="0"/>
              </a:rPr>
              <a:t>E = { (Jim, Pam), (Jim, Karen) } </a:t>
            </a:r>
            <a:r>
              <a:rPr lang="en-US" i="1" dirty="0">
                <a:solidFill>
                  <a:srgbClr val="B6A479"/>
                </a:solidFill>
                <a:latin typeface="Calibri" panose="020F0502020204030204" pitchFamily="34" charset="0"/>
                <a:cs typeface="Calibri" panose="020F0502020204030204" pitchFamily="34" charset="0"/>
              </a:rPr>
              <a:t>inferred (Karen, Jim) and (Pam, Jim)</a:t>
            </a:r>
            <a:endParaRPr lang="en-US" dirty="0">
              <a:solidFill>
                <a:srgbClr val="B6A479"/>
              </a:solidFill>
              <a:latin typeface="Calibri" panose="020F0502020204030204" pitchFamily="34" charset="0"/>
              <a:cs typeface="Calibri" panose="020F0502020204030204" pitchFamily="34" charset="0"/>
            </a:endParaRPr>
          </a:p>
        </p:txBody>
      </p:sp>
      <p:sp>
        <p:nvSpPr>
          <p:cNvPr id="39" name="TextBox 38">
            <a:extLst>
              <a:ext uri="{FF2B5EF4-FFF2-40B4-BE49-F238E27FC236}">
                <a16:creationId xmlns:a16="http://schemas.microsoft.com/office/drawing/2014/main" id="{9C7B2D9B-D139-4862-B5AC-436770B75008}"/>
              </a:ext>
            </a:extLst>
          </p:cNvPr>
          <p:cNvSpPr txBox="1"/>
          <p:nvPr/>
        </p:nvSpPr>
        <p:spPr>
          <a:xfrm>
            <a:off x="839582" y="3135089"/>
            <a:ext cx="2815771" cy="369332"/>
          </a:xfrm>
          <a:prstGeom prst="rect">
            <a:avLst/>
          </a:prstGeom>
          <a:noFill/>
        </p:spPr>
        <p:txBody>
          <a:bodyPr wrap="none" rtlCol="0">
            <a:spAutoFit/>
          </a:bodyPr>
          <a:lstStyle/>
          <a:p>
            <a:r>
              <a:rPr lang="en-US" dirty="0">
                <a:solidFill>
                  <a:srgbClr val="4C3282"/>
                </a:solidFill>
                <a:latin typeface="Calibri" panose="020F0502020204030204" pitchFamily="34" charset="0"/>
                <a:cs typeface="Calibri" panose="020F0502020204030204" pitchFamily="34" charset="0"/>
              </a:rPr>
              <a:t>V = { Gunther, Rachel, Ross }</a:t>
            </a:r>
          </a:p>
        </p:txBody>
      </p:sp>
      <p:sp>
        <p:nvSpPr>
          <p:cNvPr id="42" name="TextBox 41">
            <a:extLst>
              <a:ext uri="{FF2B5EF4-FFF2-40B4-BE49-F238E27FC236}">
                <a16:creationId xmlns:a16="http://schemas.microsoft.com/office/drawing/2014/main" id="{F5BD0514-D53B-40C1-911F-9AD005B14C75}"/>
              </a:ext>
            </a:extLst>
          </p:cNvPr>
          <p:cNvSpPr txBox="1"/>
          <p:nvPr/>
        </p:nvSpPr>
        <p:spPr>
          <a:xfrm>
            <a:off x="819768" y="3482767"/>
            <a:ext cx="5220340" cy="369332"/>
          </a:xfrm>
          <a:prstGeom prst="rect">
            <a:avLst/>
          </a:prstGeom>
          <a:noFill/>
        </p:spPr>
        <p:txBody>
          <a:bodyPr wrap="none" rtlCol="0">
            <a:spAutoFit/>
          </a:bodyPr>
          <a:lstStyle/>
          <a:p>
            <a:r>
              <a:rPr lang="en-US" dirty="0">
                <a:solidFill>
                  <a:srgbClr val="B6A479"/>
                </a:solidFill>
                <a:latin typeface="Calibri" panose="020F0502020204030204" pitchFamily="34" charset="0"/>
                <a:cs typeface="Calibri" panose="020F0502020204030204" pitchFamily="34" charset="0"/>
              </a:rPr>
              <a:t>E = { (Gunther, Rachel), (Rachel, Ross), (Ross, Rachel) }</a:t>
            </a:r>
          </a:p>
        </p:txBody>
      </p:sp>
      <p:grpSp>
        <p:nvGrpSpPr>
          <p:cNvPr id="46" name="Group 45">
            <a:extLst>
              <a:ext uri="{FF2B5EF4-FFF2-40B4-BE49-F238E27FC236}">
                <a16:creationId xmlns:a16="http://schemas.microsoft.com/office/drawing/2014/main" id="{889D1172-4C61-4724-80B8-52DF0E92BF9A}"/>
              </a:ext>
            </a:extLst>
          </p:cNvPr>
          <p:cNvGrpSpPr/>
          <p:nvPr/>
        </p:nvGrpSpPr>
        <p:grpSpPr>
          <a:xfrm>
            <a:off x="6901545" y="3213223"/>
            <a:ext cx="2271902" cy="1992110"/>
            <a:chOff x="6156399" y="2917535"/>
            <a:chExt cx="2271902" cy="1992110"/>
          </a:xfrm>
        </p:grpSpPr>
        <p:grpSp>
          <p:nvGrpSpPr>
            <p:cNvPr id="21" name="Group 20">
              <a:extLst>
                <a:ext uri="{FF2B5EF4-FFF2-40B4-BE49-F238E27FC236}">
                  <a16:creationId xmlns:a16="http://schemas.microsoft.com/office/drawing/2014/main" id="{C0B3F60F-088C-43CB-8C95-D7DA7E7C4941}"/>
                </a:ext>
              </a:extLst>
            </p:cNvPr>
            <p:cNvGrpSpPr/>
            <p:nvPr/>
          </p:nvGrpSpPr>
          <p:grpSpPr>
            <a:xfrm>
              <a:off x="6156399" y="3185800"/>
              <a:ext cx="878446" cy="690113"/>
              <a:chOff x="9731917" y="3675297"/>
              <a:chExt cx="878446" cy="690113"/>
            </a:xfrm>
          </p:grpSpPr>
          <p:sp>
            <p:nvSpPr>
              <p:cNvPr id="22" name="Oval 21">
                <a:extLst>
                  <a:ext uri="{FF2B5EF4-FFF2-40B4-BE49-F238E27FC236}">
                    <a16:creationId xmlns:a16="http://schemas.microsoft.com/office/drawing/2014/main" id="{8E4BC656-EB9D-4CE5-9B09-910F4040BCC3}"/>
                  </a:ext>
                </a:extLst>
              </p:cNvPr>
              <p:cNvSpPr/>
              <p:nvPr/>
            </p:nvSpPr>
            <p:spPr>
              <a:xfrm>
                <a:off x="9831042" y="3675297"/>
                <a:ext cx="690113" cy="690113"/>
              </a:xfrm>
              <a:prstGeom prst="ellipse">
                <a:avLst/>
              </a:prstGeom>
              <a:noFill/>
              <a:ln w="28575">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AA0F8329-8859-4BEE-93BC-6C0246012E20}"/>
                  </a:ext>
                </a:extLst>
              </p:cNvPr>
              <p:cNvSpPr txBox="1"/>
              <p:nvPr/>
            </p:nvSpPr>
            <p:spPr>
              <a:xfrm>
                <a:off x="9731917" y="3851055"/>
                <a:ext cx="878446" cy="338554"/>
              </a:xfrm>
              <a:prstGeom prst="rect">
                <a:avLst/>
              </a:prstGeom>
              <a:noFill/>
            </p:spPr>
            <p:txBody>
              <a:bodyPr wrap="none" rtlCol="0">
                <a:spAutoFit/>
              </a:bodyPr>
              <a:lstStyle/>
              <a:p>
                <a:r>
                  <a:rPr lang="en-US" sz="1600" dirty="0">
                    <a:latin typeface="Calibri" panose="020F0502020204030204" pitchFamily="34" charset="0"/>
                    <a:cs typeface="Calibri" panose="020F0502020204030204" pitchFamily="34" charset="0"/>
                  </a:rPr>
                  <a:t>Gunther</a:t>
                </a:r>
              </a:p>
            </p:txBody>
          </p:sp>
        </p:grpSp>
        <p:grpSp>
          <p:nvGrpSpPr>
            <p:cNvPr id="24" name="Group 23">
              <a:extLst>
                <a:ext uri="{FF2B5EF4-FFF2-40B4-BE49-F238E27FC236}">
                  <a16:creationId xmlns:a16="http://schemas.microsoft.com/office/drawing/2014/main" id="{B9C00664-3292-4DB7-B67A-025967708CB8}"/>
                </a:ext>
              </a:extLst>
            </p:cNvPr>
            <p:cNvGrpSpPr/>
            <p:nvPr/>
          </p:nvGrpSpPr>
          <p:grpSpPr>
            <a:xfrm>
              <a:off x="7697985" y="2917535"/>
              <a:ext cx="730316" cy="690113"/>
              <a:chOff x="9790839" y="3675297"/>
              <a:chExt cx="730316" cy="690113"/>
            </a:xfrm>
          </p:grpSpPr>
          <p:sp>
            <p:nvSpPr>
              <p:cNvPr id="25" name="Oval 24">
                <a:extLst>
                  <a:ext uri="{FF2B5EF4-FFF2-40B4-BE49-F238E27FC236}">
                    <a16:creationId xmlns:a16="http://schemas.microsoft.com/office/drawing/2014/main" id="{FA1FCDE8-2044-47CF-93D0-966EAB8530B5}"/>
                  </a:ext>
                </a:extLst>
              </p:cNvPr>
              <p:cNvSpPr/>
              <p:nvPr/>
            </p:nvSpPr>
            <p:spPr>
              <a:xfrm>
                <a:off x="9831042" y="3675297"/>
                <a:ext cx="690113" cy="690113"/>
              </a:xfrm>
              <a:prstGeom prst="ellipse">
                <a:avLst/>
              </a:prstGeom>
              <a:noFill/>
              <a:ln w="28575">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6123A35-6AB0-42B2-AAEA-412BA97F7D44}"/>
                  </a:ext>
                </a:extLst>
              </p:cNvPr>
              <p:cNvSpPr txBox="1"/>
              <p:nvPr/>
            </p:nvSpPr>
            <p:spPr>
              <a:xfrm>
                <a:off x="9790839" y="3867581"/>
                <a:ext cx="670376" cy="307777"/>
              </a:xfrm>
              <a:prstGeom prst="rect">
                <a:avLst/>
              </a:prstGeom>
              <a:noFill/>
            </p:spPr>
            <p:txBody>
              <a:bodyPr wrap="none" rtlCol="0">
                <a:spAutoFit/>
              </a:bodyPr>
              <a:lstStyle/>
              <a:p>
                <a:r>
                  <a:rPr lang="en-US" sz="1400" dirty="0">
                    <a:latin typeface="Calibri" panose="020F0502020204030204" pitchFamily="34" charset="0"/>
                    <a:cs typeface="Calibri" panose="020F0502020204030204" pitchFamily="34" charset="0"/>
                  </a:rPr>
                  <a:t>Rachel</a:t>
                </a:r>
              </a:p>
            </p:txBody>
          </p:sp>
        </p:grpSp>
        <p:grpSp>
          <p:nvGrpSpPr>
            <p:cNvPr id="27" name="Group 26">
              <a:extLst>
                <a:ext uri="{FF2B5EF4-FFF2-40B4-BE49-F238E27FC236}">
                  <a16:creationId xmlns:a16="http://schemas.microsoft.com/office/drawing/2014/main" id="{B346547B-D72D-43D9-A9DA-0268B9EF256F}"/>
                </a:ext>
              </a:extLst>
            </p:cNvPr>
            <p:cNvGrpSpPr/>
            <p:nvPr/>
          </p:nvGrpSpPr>
          <p:grpSpPr>
            <a:xfrm>
              <a:off x="7323376" y="4219532"/>
              <a:ext cx="690113" cy="690113"/>
              <a:chOff x="9831042" y="3675297"/>
              <a:chExt cx="690113" cy="690113"/>
            </a:xfrm>
          </p:grpSpPr>
          <p:sp>
            <p:nvSpPr>
              <p:cNvPr id="28" name="Oval 27">
                <a:extLst>
                  <a:ext uri="{FF2B5EF4-FFF2-40B4-BE49-F238E27FC236}">
                    <a16:creationId xmlns:a16="http://schemas.microsoft.com/office/drawing/2014/main" id="{9D0441BB-7634-4F5D-959B-302F23A1C6C7}"/>
                  </a:ext>
                </a:extLst>
              </p:cNvPr>
              <p:cNvSpPr/>
              <p:nvPr/>
            </p:nvSpPr>
            <p:spPr>
              <a:xfrm>
                <a:off x="9831042" y="3675297"/>
                <a:ext cx="690113" cy="690113"/>
              </a:xfrm>
              <a:prstGeom prst="ellipse">
                <a:avLst/>
              </a:prstGeom>
              <a:noFill/>
              <a:ln w="28575">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5A6E9183-606E-4513-AC89-A210D39F2216}"/>
                  </a:ext>
                </a:extLst>
              </p:cNvPr>
              <p:cNvSpPr txBox="1"/>
              <p:nvPr/>
            </p:nvSpPr>
            <p:spPr>
              <a:xfrm>
                <a:off x="9876759" y="3835687"/>
                <a:ext cx="606320" cy="36933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Ross</a:t>
                </a:r>
              </a:p>
            </p:txBody>
          </p:sp>
        </p:grpSp>
        <p:cxnSp>
          <p:nvCxnSpPr>
            <p:cNvPr id="33" name="Straight Arrow Connector 32">
              <a:extLst>
                <a:ext uri="{FF2B5EF4-FFF2-40B4-BE49-F238E27FC236}">
                  <a16:creationId xmlns:a16="http://schemas.microsoft.com/office/drawing/2014/main" id="{1993718A-2C29-4F9C-97D7-C2A7907F90B1}"/>
                </a:ext>
              </a:extLst>
            </p:cNvPr>
            <p:cNvCxnSpPr>
              <a:cxnSpLocks/>
              <a:stCxn id="22" idx="6"/>
              <a:endCxn id="25" idx="2"/>
            </p:cNvCxnSpPr>
            <p:nvPr/>
          </p:nvCxnSpPr>
          <p:spPr>
            <a:xfrm flipV="1">
              <a:off x="6945637" y="3262592"/>
              <a:ext cx="792551" cy="268265"/>
            </a:xfrm>
            <a:prstGeom prst="straightConnector1">
              <a:avLst/>
            </a:prstGeom>
            <a:ln w="28575">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04B56897-DC9F-4F9D-81A7-6723A2ACEF61}"/>
                </a:ext>
              </a:extLst>
            </p:cNvPr>
            <p:cNvCxnSpPr>
              <a:stCxn id="25" idx="4"/>
              <a:endCxn id="28" idx="7"/>
            </p:cNvCxnSpPr>
            <p:nvPr/>
          </p:nvCxnSpPr>
          <p:spPr>
            <a:xfrm flipH="1">
              <a:off x="7912424" y="3607648"/>
              <a:ext cx="170821" cy="712949"/>
            </a:xfrm>
            <a:prstGeom prst="straightConnector1">
              <a:avLst/>
            </a:prstGeom>
            <a:ln w="28575">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49ED2D8A-5D2E-4BEF-8B08-F042F82CC404}"/>
                </a:ext>
              </a:extLst>
            </p:cNvPr>
            <p:cNvCxnSpPr>
              <a:cxnSpLocks/>
              <a:stCxn id="28" idx="0"/>
              <a:endCxn id="25" idx="3"/>
            </p:cNvCxnSpPr>
            <p:nvPr/>
          </p:nvCxnSpPr>
          <p:spPr>
            <a:xfrm flipV="1">
              <a:off x="7668433" y="3506583"/>
              <a:ext cx="170820" cy="712949"/>
            </a:xfrm>
            <a:prstGeom prst="straightConnector1">
              <a:avLst/>
            </a:prstGeom>
            <a:ln w="28575">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sp>
        <p:nvSpPr>
          <p:cNvPr id="47" name="TextBox 46">
            <a:extLst>
              <a:ext uri="{FF2B5EF4-FFF2-40B4-BE49-F238E27FC236}">
                <a16:creationId xmlns:a16="http://schemas.microsoft.com/office/drawing/2014/main" id="{A5C049A2-75E1-4158-9ABC-D2BE99B6FD22}"/>
              </a:ext>
            </a:extLst>
          </p:cNvPr>
          <p:cNvSpPr txBox="1"/>
          <p:nvPr/>
        </p:nvSpPr>
        <p:spPr>
          <a:xfrm>
            <a:off x="9102623" y="1052120"/>
            <a:ext cx="1994457" cy="36933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Undirected Graph:</a:t>
            </a:r>
          </a:p>
        </p:txBody>
      </p:sp>
      <p:sp>
        <p:nvSpPr>
          <p:cNvPr id="48" name="TextBox 47">
            <a:extLst>
              <a:ext uri="{FF2B5EF4-FFF2-40B4-BE49-F238E27FC236}">
                <a16:creationId xmlns:a16="http://schemas.microsoft.com/office/drawing/2014/main" id="{47DA2BA0-BA48-43BC-9654-37B454718478}"/>
              </a:ext>
            </a:extLst>
          </p:cNvPr>
          <p:cNvSpPr txBox="1"/>
          <p:nvPr/>
        </p:nvSpPr>
        <p:spPr>
          <a:xfrm>
            <a:off x="7413945" y="2843891"/>
            <a:ext cx="1739579" cy="36933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Directed Graph:</a:t>
            </a:r>
          </a:p>
        </p:txBody>
      </p:sp>
    </p:spTree>
    <p:extLst>
      <p:ext uri="{BB962C8B-B14F-4D97-AF65-F5344CB8AC3E}">
        <p14:creationId xmlns:p14="http://schemas.microsoft.com/office/powerpoint/2010/main" val="327383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7"/>
                                        </p:tgtEl>
                                        <p:attrNameLst>
                                          <p:attrName>style.visibility</p:attrName>
                                        </p:attrNameLst>
                                      </p:cBhvr>
                                      <p:to>
                                        <p:strVal val="visible"/>
                                      </p:to>
                                    </p:set>
                                    <p:animEffect transition="in" filter="fade">
                                      <p:cBhvr>
                                        <p:cTn id="15" dur="500"/>
                                        <p:tgtEl>
                                          <p:spTgt spid="47"/>
                                        </p:tgtEl>
                                      </p:cBhvr>
                                    </p:animEffect>
                                  </p:childTnLst>
                                </p:cTn>
                              </p:par>
                              <p:par>
                                <p:cTn id="16" presetID="10" presetClass="entr" presetSubtype="0" fill="hold" nodeType="withEffect">
                                  <p:stCondLst>
                                    <p:cond delay="0"/>
                                  </p:stCondLst>
                                  <p:childTnLst>
                                    <p:set>
                                      <p:cBhvr>
                                        <p:cTn id="17" dur="1" fill="hold">
                                          <p:stCondLst>
                                            <p:cond delay="0"/>
                                          </p:stCondLst>
                                        </p:cTn>
                                        <p:tgtEl>
                                          <p:spTgt spid="41"/>
                                        </p:tgtEl>
                                        <p:attrNameLst>
                                          <p:attrName>style.visibility</p:attrName>
                                        </p:attrNameLst>
                                      </p:cBhvr>
                                      <p:to>
                                        <p:strVal val="visible"/>
                                      </p:to>
                                    </p:set>
                                    <p:animEffect transition="in" filter="fade">
                                      <p:cBhvr>
                                        <p:cTn id="18" dur="500"/>
                                        <p:tgtEl>
                                          <p:spTgt spid="4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500"/>
                                        <p:tgtEl>
                                          <p:spTgt spid="3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500"/>
                                        <p:tgtEl>
                                          <p:spTgt spid="3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48"/>
                                        </p:tgtEl>
                                        <p:attrNameLst>
                                          <p:attrName>style.visibility</p:attrName>
                                        </p:attrNameLst>
                                      </p:cBhvr>
                                      <p:to>
                                        <p:strVal val="visible"/>
                                      </p:to>
                                    </p:set>
                                    <p:animEffect transition="in" filter="fade">
                                      <p:cBhvr>
                                        <p:cTn id="36" dur="500"/>
                                        <p:tgtEl>
                                          <p:spTgt spid="48"/>
                                        </p:tgtEl>
                                      </p:cBhvr>
                                    </p:animEffect>
                                  </p:childTnLst>
                                </p:cTn>
                              </p:par>
                              <p:par>
                                <p:cTn id="37" presetID="10" presetClass="entr" presetSubtype="0" fill="hold" nodeType="withEffect">
                                  <p:stCondLst>
                                    <p:cond delay="0"/>
                                  </p:stCondLst>
                                  <p:childTnLst>
                                    <p:set>
                                      <p:cBhvr>
                                        <p:cTn id="38" dur="1" fill="hold">
                                          <p:stCondLst>
                                            <p:cond delay="0"/>
                                          </p:stCondLst>
                                        </p:cTn>
                                        <p:tgtEl>
                                          <p:spTgt spid="46"/>
                                        </p:tgtEl>
                                        <p:attrNameLst>
                                          <p:attrName>style.visibility</p:attrName>
                                        </p:attrNameLst>
                                      </p:cBhvr>
                                      <p:to>
                                        <p:strVal val="visible"/>
                                      </p:to>
                                    </p:set>
                                    <p:animEffect transition="in" filter="fade">
                                      <p:cBhvr>
                                        <p:cTn id="39" dur="500"/>
                                        <p:tgtEl>
                                          <p:spTgt spid="46"/>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500"/>
                                        <p:tgtEl>
                                          <p:spTgt spid="39"/>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500"/>
                                        <p:tgtEl>
                                          <p:spTgt spid="4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Effect transition="in" filter="fade">
                                      <p:cBhvr>
                                        <p:cTn id="52" dur="500"/>
                                        <p:tgtEl>
                                          <p:spTgt spid="3">
                                            <p:txEl>
                                              <p:pRg st="8" end="8"/>
                                            </p:txEl>
                                          </p:spTgt>
                                        </p:tgtEl>
                                      </p:cBhvr>
                                    </p:animEffect>
                                  </p:childTnLst>
                                </p:cTn>
                              </p:par>
                              <p:par>
                                <p:cTn id="53" presetID="10" presetClass="entr" presetSubtype="0" fill="hold" nodeType="with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Effect transition="in" filter="fade">
                                      <p:cBhvr>
                                        <p:cTn id="55" dur="500"/>
                                        <p:tgtEl>
                                          <p:spTgt spid="3">
                                            <p:txEl>
                                              <p:pRg st="9" end="9"/>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3">
                                            <p:txEl>
                                              <p:pRg st="10" end="10"/>
                                            </p:txEl>
                                          </p:spTgt>
                                        </p:tgtEl>
                                        <p:attrNameLst>
                                          <p:attrName>style.visibility</p:attrName>
                                        </p:attrNameLst>
                                      </p:cBhvr>
                                      <p:to>
                                        <p:strVal val="visible"/>
                                      </p:to>
                                    </p:set>
                                    <p:animEffect transition="in" filter="fade">
                                      <p:cBhvr>
                                        <p:cTn id="60" dur="500"/>
                                        <p:tgtEl>
                                          <p:spTgt spid="3">
                                            <p:txEl>
                                              <p:pRg st="10" end="10"/>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3">
                                            <p:txEl>
                                              <p:pRg st="11" end="11"/>
                                            </p:txEl>
                                          </p:spTgt>
                                        </p:tgtEl>
                                        <p:attrNameLst>
                                          <p:attrName>style.visibility</p:attrName>
                                        </p:attrNameLst>
                                      </p:cBhvr>
                                      <p:to>
                                        <p:strVal val="visible"/>
                                      </p:to>
                                    </p:set>
                                    <p:animEffect transition="in" filter="fade">
                                      <p:cBhvr>
                                        <p:cTn id="65" dur="500"/>
                                        <p:tgtEl>
                                          <p:spTgt spid="3">
                                            <p:txEl>
                                              <p:pRg st="11" end="11"/>
                                            </p:txEl>
                                          </p:spTgt>
                                        </p:tgtEl>
                                      </p:cBhvr>
                                    </p:animEffect>
                                  </p:childTnLst>
                                </p:cTn>
                              </p:par>
                              <p:par>
                                <p:cTn id="66" presetID="10" presetClass="entr" presetSubtype="0" fill="hold" nodeType="withEffect">
                                  <p:stCondLst>
                                    <p:cond delay="0"/>
                                  </p:stCondLst>
                                  <p:childTnLst>
                                    <p:set>
                                      <p:cBhvr>
                                        <p:cTn id="67" dur="1" fill="hold">
                                          <p:stCondLst>
                                            <p:cond delay="0"/>
                                          </p:stCondLst>
                                        </p:cTn>
                                        <p:tgtEl>
                                          <p:spTgt spid="3">
                                            <p:txEl>
                                              <p:pRg st="12" end="12"/>
                                            </p:txEl>
                                          </p:spTgt>
                                        </p:tgtEl>
                                        <p:attrNameLst>
                                          <p:attrName>style.visibility</p:attrName>
                                        </p:attrNameLst>
                                      </p:cBhvr>
                                      <p:to>
                                        <p:strVal val="visible"/>
                                      </p:to>
                                    </p:set>
                                    <p:animEffect transition="in" filter="fade">
                                      <p:cBhvr>
                                        <p:cTn id="68" dur="500"/>
                                        <p:tgtEl>
                                          <p:spTgt spid="3">
                                            <p:txEl>
                                              <p:pRg st="12" end="12"/>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3">
                                            <p:txEl>
                                              <p:pRg st="13" end="13"/>
                                            </p:txEl>
                                          </p:spTgt>
                                        </p:tgtEl>
                                        <p:attrNameLst>
                                          <p:attrName>style.visibility</p:attrName>
                                        </p:attrNameLst>
                                      </p:cBhvr>
                                      <p:to>
                                        <p:strVal val="visible"/>
                                      </p:to>
                                    </p:set>
                                    <p:animEffect transition="in" filter="fade">
                                      <p:cBhvr>
                                        <p:cTn id="73" dur="500"/>
                                        <p:tgtEl>
                                          <p:spTgt spid="3">
                                            <p:txEl>
                                              <p:pRg st="13" end="13"/>
                                            </p:txEl>
                                          </p:spTgt>
                                        </p:tgtEl>
                                      </p:cBhvr>
                                    </p:animEffect>
                                  </p:childTnLst>
                                </p:cTn>
                              </p:par>
                              <p:par>
                                <p:cTn id="74" presetID="10" presetClass="entr" presetSubtype="0" fill="hold" nodeType="withEffect">
                                  <p:stCondLst>
                                    <p:cond delay="0"/>
                                  </p:stCondLst>
                                  <p:childTnLst>
                                    <p:set>
                                      <p:cBhvr>
                                        <p:cTn id="75" dur="1" fill="hold">
                                          <p:stCondLst>
                                            <p:cond delay="0"/>
                                          </p:stCondLst>
                                        </p:cTn>
                                        <p:tgtEl>
                                          <p:spTgt spid="3">
                                            <p:txEl>
                                              <p:pRg st="14" end="14"/>
                                            </p:txEl>
                                          </p:spTgt>
                                        </p:tgtEl>
                                        <p:attrNameLst>
                                          <p:attrName>style.visibility</p:attrName>
                                        </p:attrNameLst>
                                      </p:cBhvr>
                                      <p:to>
                                        <p:strVal val="visible"/>
                                      </p:to>
                                    </p:set>
                                    <p:animEffect transition="in" filter="fade">
                                      <p:cBhvr>
                                        <p:cTn id="76" dur="5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P spid="39" grpId="0"/>
      <p:bldP spid="42" grpId="0"/>
      <p:bldP spid="47" grpId="0"/>
      <p:bldP spid="48"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Custom 1">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33006F"/>
      </a:hlink>
      <a:folHlink>
        <a:srgbClr val="9A7B4C"/>
      </a:folHlink>
    </a:clrScheme>
    <a:fontScheme name="Kasey">
      <a:majorFont>
        <a:latin typeface="Georgia"/>
        <a:ea typeface=""/>
        <a:cs typeface=""/>
      </a:majorFont>
      <a:minorFont>
        <a:latin typeface="Segoe UI Semilight"/>
        <a:ea typeface=""/>
        <a:cs typeface=""/>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lecture16_Kasey</Template>
  <TotalTime>6653</TotalTime>
  <Words>5072</Words>
  <Application>Microsoft Macintosh PowerPoint</Application>
  <PresentationFormat>Widescreen</PresentationFormat>
  <Paragraphs>807</Paragraphs>
  <Slides>39</Slides>
  <Notes>3</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39</vt:i4>
      </vt:variant>
    </vt:vector>
  </HeadingPairs>
  <TitlesOfParts>
    <vt:vector size="52" baseType="lpstr">
      <vt:lpstr>Arial</vt:lpstr>
      <vt:lpstr>Calibri</vt:lpstr>
      <vt:lpstr>Cambria Math</vt:lpstr>
      <vt:lpstr>Courier New</vt:lpstr>
      <vt:lpstr>Segoe UI</vt:lpstr>
      <vt:lpstr>Segoe UI Emoji</vt:lpstr>
      <vt:lpstr>Segoe UI Light</vt:lpstr>
      <vt:lpstr>Segoe UI Semibold</vt:lpstr>
      <vt:lpstr>Segoe UI Semilight</vt:lpstr>
      <vt:lpstr>Tw Cen MT</vt:lpstr>
      <vt:lpstr>Wingdings</vt:lpstr>
      <vt:lpstr>Wingdings 3</vt:lpstr>
      <vt:lpstr>Integral</vt:lpstr>
      <vt:lpstr>Lecture 14: BFS, DFS, Graph problems intro</vt:lpstr>
      <vt:lpstr>Administrivia</vt:lpstr>
      <vt:lpstr>Roadmap for today</vt:lpstr>
      <vt:lpstr>Introduction to Graphs</vt:lpstr>
      <vt:lpstr>Inter-data Relationships</vt:lpstr>
      <vt:lpstr>Graphs</vt:lpstr>
      <vt:lpstr>Applications</vt:lpstr>
      <vt:lpstr>Graph: Formal Definition</vt:lpstr>
      <vt:lpstr>Graph Vocabulary</vt:lpstr>
      <vt:lpstr>Some examples</vt:lpstr>
      <vt:lpstr>Adjacency Matrix</vt:lpstr>
      <vt:lpstr>Adjacency List</vt:lpstr>
      <vt:lpstr>Adjacency List</vt:lpstr>
      <vt:lpstr>Questions / clarifications on anything?</vt:lpstr>
      <vt:lpstr>Roadmap for today</vt:lpstr>
      <vt:lpstr>Graph problems</vt:lpstr>
      <vt:lpstr>Graph problems</vt:lpstr>
      <vt:lpstr>s-t path Problem</vt:lpstr>
      <vt:lpstr>s-t path Problem</vt:lpstr>
      <vt:lpstr>Graph traversals: DFS (should feel similar to 143 in the tree context)</vt:lpstr>
      <vt:lpstr>Graph traversals: BFS</vt:lpstr>
      <vt:lpstr>Graph traversals: BFS and DFS on more graphs</vt:lpstr>
      <vt:lpstr>Graph traversals: BFS and DFS on more graphs</vt:lpstr>
      <vt:lpstr>Graph traversals: BFS and DFS on more graphs</vt:lpstr>
      <vt:lpstr>BFS pseudocode (some details not Java specific)</vt:lpstr>
      <vt:lpstr>BFS pseudocode (some details not Java specific)</vt:lpstr>
      <vt:lpstr>DFS pseudocode (some details not Java specific)</vt:lpstr>
      <vt:lpstr>Modifying BFS and DFS</vt:lpstr>
      <vt:lpstr>Modifying BFS for the s-t path problem</vt:lpstr>
      <vt:lpstr>PowerPoint Presentation</vt:lpstr>
      <vt:lpstr>Questions / clarifications on anything?</vt:lpstr>
      <vt:lpstr>Roadmap for today</vt:lpstr>
      <vt:lpstr>Shortest Path problem (unweighted graph)</vt:lpstr>
      <vt:lpstr>Shortest Path problem (unweighted graph)</vt:lpstr>
      <vt:lpstr>Shortest Path problem (unweighted graph) key idea</vt:lpstr>
      <vt:lpstr>Unweighted Graphs</vt:lpstr>
      <vt:lpstr>Unweighted Graphs</vt:lpstr>
      <vt:lpstr>What about the target vertex?</vt:lpstr>
      <vt:lpstr>PowerPoint Presentation</vt:lpstr>
    </vt:vector>
  </TitlesOfParts>
  <Company>CSE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15: Intro to Heaps</dc:title>
  <dc:creator>rtweber2</dc:creator>
  <cp:lastModifiedBy>Zachary Chun</cp:lastModifiedBy>
  <cp:revision>100</cp:revision>
  <cp:lastPrinted>2020-05-01T16:38:07Z</cp:lastPrinted>
  <dcterms:created xsi:type="dcterms:W3CDTF">2019-07-22T15:15:44Z</dcterms:created>
  <dcterms:modified xsi:type="dcterms:W3CDTF">2020-05-01T16:40:05Z</dcterms:modified>
</cp:coreProperties>
</file>