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85" r:id="rId3"/>
    <p:sldId id="389" r:id="rId4"/>
    <p:sldId id="393" r:id="rId5"/>
    <p:sldId id="394" r:id="rId6"/>
    <p:sldId id="395" r:id="rId7"/>
    <p:sldId id="396" r:id="rId8"/>
    <p:sldId id="387" r:id="rId9"/>
    <p:sldId id="397" r:id="rId10"/>
    <p:sldId id="403" r:id="rId11"/>
    <p:sldId id="383" r:id="rId12"/>
    <p:sldId id="373" r:id="rId13"/>
    <p:sldId id="370" r:id="rId14"/>
    <p:sldId id="371" r:id="rId15"/>
    <p:sldId id="380" r:id="rId16"/>
    <p:sldId id="384" r:id="rId17"/>
    <p:sldId id="398" r:id="rId18"/>
    <p:sldId id="399" r:id="rId19"/>
    <p:sldId id="404" r:id="rId20"/>
    <p:sldId id="402" r:id="rId21"/>
    <p:sldId id="376" r:id="rId22"/>
    <p:sldId id="339" r:id="rId23"/>
    <p:sldId id="407" r:id="rId24"/>
    <p:sldId id="408" r:id="rId25"/>
    <p:sldId id="348" r:id="rId26"/>
    <p:sldId id="290" r:id="rId27"/>
    <p:sldId id="296" r:id="rId28"/>
    <p:sldId id="297" r:id="rId29"/>
    <p:sldId id="409" r:id="rId30"/>
    <p:sldId id="400" r:id="rId31"/>
    <p:sldId id="267" r:id="rId32"/>
    <p:sldId id="268" r:id="rId33"/>
    <p:sldId id="269" r:id="rId34"/>
    <p:sldId id="272" r:id="rId35"/>
    <p:sldId id="273" r:id="rId36"/>
    <p:sldId id="274" r:id="rId37"/>
    <p:sldId id="275" r:id="rId38"/>
    <p:sldId id="34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7" autoAdjust="0"/>
    <p:restoredTop sz="94495"/>
  </p:normalViewPr>
  <p:slideViewPr>
    <p:cSldViewPr snapToGrid="0">
      <p:cViewPr varScale="1">
        <p:scale>
          <a:sx n="87" d="100"/>
          <a:sy n="87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30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FF-AB4A-AFFD-D123D9BB20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FF-AB4A-AFFD-D123D9BB20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FF-AB4A-AFFD-D123D9BB2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1-2345-BC75-3FA85AFF84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1-2345-BC75-3FA85AFF84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11-2345-BC75-3FA85AFF8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  <c:pt idx="10">
                  <c:v>3.4594316186372978</c:v>
                </c:pt>
                <c:pt idx="11">
                  <c:v>3.5849625007211565</c:v>
                </c:pt>
                <c:pt idx="12">
                  <c:v>3.7004397181410922</c:v>
                </c:pt>
                <c:pt idx="13">
                  <c:v>3.8073549220576037</c:v>
                </c:pt>
                <c:pt idx="14">
                  <c:v>3.9068905956085187</c:v>
                </c:pt>
                <c:pt idx="15">
                  <c:v>4</c:v>
                </c:pt>
                <c:pt idx="16">
                  <c:v>4.08746284125034</c:v>
                </c:pt>
                <c:pt idx="17">
                  <c:v>4.1699250014423122</c:v>
                </c:pt>
                <c:pt idx="18">
                  <c:v>4.2479275134435852</c:v>
                </c:pt>
                <c:pt idx="19">
                  <c:v>4.3219280948873626</c:v>
                </c:pt>
                <c:pt idx="20">
                  <c:v>4.3923174227787607</c:v>
                </c:pt>
                <c:pt idx="21">
                  <c:v>4.4594316186372973</c:v>
                </c:pt>
                <c:pt idx="22">
                  <c:v>4.5235619560570131</c:v>
                </c:pt>
                <c:pt idx="23">
                  <c:v>4.584962500721157</c:v>
                </c:pt>
                <c:pt idx="24">
                  <c:v>4.6438561897747244</c:v>
                </c:pt>
                <c:pt idx="25">
                  <c:v>4.7004397181410926</c:v>
                </c:pt>
                <c:pt idx="26">
                  <c:v>4.7548875021634691</c:v>
                </c:pt>
                <c:pt idx="27">
                  <c:v>4.8073549220576037</c:v>
                </c:pt>
                <c:pt idx="28">
                  <c:v>4.8579809951275728</c:v>
                </c:pt>
                <c:pt idx="29">
                  <c:v>4.9068905956085187</c:v>
                </c:pt>
                <c:pt idx="30">
                  <c:v>4.9541963103868758</c:v>
                </c:pt>
                <c:pt idx="31">
                  <c:v>5</c:v>
                </c:pt>
                <c:pt idx="32">
                  <c:v>5.0443941193584534</c:v>
                </c:pt>
                <c:pt idx="33">
                  <c:v>5.08746284125034</c:v>
                </c:pt>
                <c:pt idx="34">
                  <c:v>5.1292830169449664</c:v>
                </c:pt>
                <c:pt idx="35">
                  <c:v>5.1699250014423122</c:v>
                </c:pt>
                <c:pt idx="36">
                  <c:v>5.2094533656289501</c:v>
                </c:pt>
                <c:pt idx="37">
                  <c:v>5.2479275134435852</c:v>
                </c:pt>
                <c:pt idx="38">
                  <c:v>5.2854022188622487</c:v>
                </c:pt>
                <c:pt idx="39">
                  <c:v>5.3219280948873626</c:v>
                </c:pt>
                <c:pt idx="40">
                  <c:v>5.3575520046180838</c:v>
                </c:pt>
                <c:pt idx="41">
                  <c:v>5.3923174227787607</c:v>
                </c:pt>
                <c:pt idx="42">
                  <c:v>5.4262647547020979</c:v>
                </c:pt>
                <c:pt idx="43">
                  <c:v>5.4594316186372973</c:v>
                </c:pt>
                <c:pt idx="44">
                  <c:v>5.4918530963296748</c:v>
                </c:pt>
                <c:pt idx="45">
                  <c:v>5.5235619560570131</c:v>
                </c:pt>
                <c:pt idx="46">
                  <c:v>5.5545888516776376</c:v>
                </c:pt>
                <c:pt idx="47">
                  <c:v>5.584962500721157</c:v>
                </c:pt>
                <c:pt idx="48">
                  <c:v>5.6147098441152083</c:v>
                </c:pt>
                <c:pt idx="49">
                  <c:v>5.6438561897747244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6-8F41-8BFC-5CA0F0A7E9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Sheet1!$C$2:$C$51</c:f>
              <c:numCache>
                <c:formatCode>General</c:formatCode>
                <c:ptCount val="5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  <c:pt idx="10">
                  <c:v>38.053747805010275</c:v>
                </c:pt>
                <c:pt idx="11">
                  <c:v>43.01955000865388</c:v>
                </c:pt>
                <c:pt idx="12">
                  <c:v>48.105716335834195</c:v>
                </c:pt>
                <c:pt idx="13">
                  <c:v>53.302968908806449</c:v>
                </c:pt>
                <c:pt idx="14">
                  <c:v>58.603358934127783</c:v>
                </c:pt>
                <c:pt idx="15">
                  <c:v>64</c:v>
                </c:pt>
                <c:pt idx="16">
                  <c:v>69.486868301255782</c:v>
                </c:pt>
                <c:pt idx="17">
                  <c:v>75.058650025961612</c:v>
                </c:pt>
                <c:pt idx="18">
                  <c:v>80.710622755428119</c:v>
                </c:pt>
                <c:pt idx="19">
                  <c:v>86.438561897747249</c:v>
                </c:pt>
                <c:pt idx="20">
                  <c:v>92.23866587835397</c:v>
                </c:pt>
                <c:pt idx="21">
                  <c:v>98.107495610020536</c:v>
                </c:pt>
                <c:pt idx="22">
                  <c:v>104.0419249893113</c:v>
                </c:pt>
                <c:pt idx="23">
                  <c:v>110.03910001730776</c:v>
                </c:pt>
                <c:pt idx="24">
                  <c:v>116.09640474436812</c:v>
                </c:pt>
                <c:pt idx="25">
                  <c:v>122.2114326716684</c:v>
                </c:pt>
                <c:pt idx="26">
                  <c:v>128.38196255841368</c:v>
                </c:pt>
                <c:pt idx="27">
                  <c:v>134.6059378176129</c:v>
                </c:pt>
                <c:pt idx="28">
                  <c:v>140.8814488586996</c:v>
                </c:pt>
                <c:pt idx="29">
                  <c:v>147.20671786825557</c:v>
                </c:pt>
                <c:pt idx="30">
                  <c:v>153.58008562199316</c:v>
                </c:pt>
                <c:pt idx="31">
                  <c:v>160</c:v>
                </c:pt>
                <c:pt idx="32">
                  <c:v>166.46500593882897</c:v>
                </c:pt>
                <c:pt idx="33">
                  <c:v>172.97373660251156</c:v>
                </c:pt>
                <c:pt idx="34">
                  <c:v>179.52490559307381</c:v>
                </c:pt>
                <c:pt idx="35">
                  <c:v>186.11730005192322</c:v>
                </c:pt>
                <c:pt idx="36">
                  <c:v>192.74977452827116</c:v>
                </c:pt>
                <c:pt idx="37">
                  <c:v>199.42124551085624</c:v>
                </c:pt>
                <c:pt idx="38">
                  <c:v>206.13068653562769</c:v>
                </c:pt>
                <c:pt idx="39">
                  <c:v>212.8771237954945</c:v>
                </c:pt>
                <c:pt idx="40">
                  <c:v>219.65963218934144</c:v>
                </c:pt>
                <c:pt idx="41">
                  <c:v>226.47733175670794</c:v>
                </c:pt>
                <c:pt idx="42">
                  <c:v>233.3293844521902</c:v>
                </c:pt>
                <c:pt idx="43">
                  <c:v>240.21499122004107</c:v>
                </c:pt>
                <c:pt idx="44">
                  <c:v>247.13338933483536</c:v>
                </c:pt>
                <c:pt idx="45">
                  <c:v>254.0838499786226</c:v>
                </c:pt>
                <c:pt idx="46">
                  <c:v>261.06567602884894</c:v>
                </c:pt>
                <c:pt idx="47">
                  <c:v>268.07820003461552</c:v>
                </c:pt>
                <c:pt idx="48">
                  <c:v>275.12078236164518</c:v>
                </c:pt>
                <c:pt idx="49">
                  <c:v>282.1928094887362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E6-8F41-8BFC-5CA0F0A7E9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Sheet1!$D$2:$D$51</c:f>
              <c:numCache>
                <c:formatCode>General</c:formatCode>
                <c:ptCount val="5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  <c:pt idx="29">
                  <c:v>1073741824</c:v>
                </c:pt>
                <c:pt idx="30">
                  <c:v>2147483648</c:v>
                </c:pt>
                <c:pt idx="31">
                  <c:v>4294967296</c:v>
                </c:pt>
                <c:pt idx="32">
                  <c:v>8589934592</c:v>
                </c:pt>
                <c:pt idx="33">
                  <c:v>17179869184</c:v>
                </c:pt>
                <c:pt idx="34">
                  <c:v>34359738368</c:v>
                </c:pt>
                <c:pt idx="35">
                  <c:v>68719476736</c:v>
                </c:pt>
                <c:pt idx="36">
                  <c:v>137438953472</c:v>
                </c:pt>
                <c:pt idx="37">
                  <c:v>274877906944</c:v>
                </c:pt>
                <c:pt idx="38">
                  <c:v>549755813888</c:v>
                </c:pt>
                <c:pt idx="39">
                  <c:v>1099511627776</c:v>
                </c:pt>
                <c:pt idx="40">
                  <c:v>2199023255552</c:v>
                </c:pt>
                <c:pt idx="41">
                  <c:v>4398046511104</c:v>
                </c:pt>
                <c:pt idx="42">
                  <c:v>8796093022208</c:v>
                </c:pt>
                <c:pt idx="43">
                  <c:v>17592186044416</c:v>
                </c:pt>
                <c:pt idx="44">
                  <c:v>35184372088832</c:v>
                </c:pt>
                <c:pt idx="45">
                  <c:v>70368744177664</c:v>
                </c:pt>
                <c:pt idx="46">
                  <c:v>140737488355328</c:v>
                </c:pt>
                <c:pt idx="47">
                  <c:v>281474976710656</c:v>
                </c:pt>
                <c:pt idx="48">
                  <c:v>562949953421312</c:v>
                </c:pt>
                <c:pt idx="49">
                  <c:v>1125899906842624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E6-8F41-8BFC-5CA0F0A7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75BCBC-4A21-434D-AF32-0EBCD253A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0AB63-257B-F74B-9AB2-A24BF9A249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B7F2-3287-6A4A-AD43-5BDDF83FDDC0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9FE78-B5B9-514A-B0AA-BF54643EED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59261-E92C-634A-9775-A4BE06671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19A0-7E49-A947-9F05-853ADB21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3200291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709592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2921467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3788229"/>
            <a:ext cx="10334364" cy="2521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07D74-53B6-9B44-9C63-9C53606C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D50A81-8BE9-D24F-8051-3C47A23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C79F73-CB83-CC46-B32F-110390B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4/19/20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218A38-B533-C44C-93C0-7FA06513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518B3-4C56-B448-876C-523CD643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4/19/20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237-8715-0546-B73C-FA4FA3E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80ACE-6E37-3141-B1D1-2410877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4/19/20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592CFEE-7A32-6144-BECB-B8B06391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llev.conm/cse373activit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1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0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53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9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5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NUL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hyperlink" Target="https://courses.cs.washington.edu/courses/cse373/19sp/resources/math/summation/" TargetMode="External"/><Relationship Id="rId5" Type="http://schemas.openxmlformats.org/officeDocument/2006/relationships/image" Target="../media/image90.png"/><Relationship Id="rId10" Type="http://schemas.openxmlformats.org/officeDocument/2006/relationships/image" Target="../media/image111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s://web.stanford.edu/class/archive/cs/cs161/cs161.1168/lecture3.pdf" TargetMode="Externa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hyperlink" Target="https://courses.cs.washington.edu/courses/cse373/19su/resources/#math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6: Modeling Complex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F06BFD2-F521-8545-A5AD-E025C2C5E5FD}"/>
              </a:ext>
            </a:extLst>
          </p:cNvPr>
          <p:cNvSpPr/>
          <p:nvPr/>
        </p:nvSpPr>
        <p:spPr>
          <a:xfrm>
            <a:off x="4301376" y="2986889"/>
            <a:ext cx="3912726" cy="2431115"/>
          </a:xfrm>
          <a:prstGeom prst="rect">
            <a:avLst/>
          </a:prstGeom>
          <a:solidFill>
            <a:srgbClr val="9B8A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21BD7-E357-0840-8B2E-BD0BC392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CB9FC-D8AB-AF40-AE67-83BD572C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79A50-667F-6A4A-BD1E-165AA17B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50549-D046-F947-9845-9519F7DAB408}"/>
              </a:ext>
            </a:extLst>
          </p:cNvPr>
          <p:cNvGrpSpPr/>
          <p:nvPr/>
        </p:nvGrpSpPr>
        <p:grpSpPr>
          <a:xfrm>
            <a:off x="215210" y="1270429"/>
            <a:ext cx="11761580" cy="2790773"/>
            <a:chOff x="172878" y="3757161"/>
            <a:chExt cx="11761580" cy="2790773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776C8316-5511-EC46-9344-30907C6080BB}"/>
                </a:ext>
              </a:extLst>
            </p:cNvPr>
            <p:cNvSpPr/>
            <p:nvPr/>
          </p:nvSpPr>
          <p:spPr>
            <a:xfrm>
              <a:off x="3871428" y="4657796"/>
              <a:ext cx="1488907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code modeling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488E28-A14E-8F4C-9C40-23464828BFB6}"/>
                </a:ext>
              </a:extLst>
            </p:cNvPr>
            <p:cNvSpPr/>
            <p:nvPr/>
          </p:nvSpPr>
          <p:spPr>
            <a:xfrm>
              <a:off x="172878" y="4753815"/>
              <a:ext cx="1287428" cy="71980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A5AB29-E7FD-424E-B822-06B15ECC3E67}"/>
                </a:ext>
              </a:extLst>
            </p:cNvPr>
            <p:cNvSpPr/>
            <p:nvPr/>
          </p:nvSpPr>
          <p:spPr>
            <a:xfrm>
              <a:off x="5525173" y="3926728"/>
              <a:ext cx="1827595" cy="86558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of  best-case runtime f(n)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B5523-2D9B-9C4C-A2A6-E56DC806FFD8}"/>
                </a:ext>
              </a:extLst>
            </p:cNvPr>
            <p:cNvSpPr/>
            <p:nvPr/>
          </p:nvSpPr>
          <p:spPr>
            <a:xfrm>
              <a:off x="8516041" y="3757161"/>
              <a:ext cx="3418417" cy="33913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upper bound O(n)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CC4DAF-C37B-BB42-B40A-67DF99180DEA}"/>
                </a:ext>
              </a:extLst>
            </p:cNvPr>
            <p:cNvSpPr/>
            <p:nvPr/>
          </p:nvSpPr>
          <p:spPr>
            <a:xfrm>
              <a:off x="8516040" y="4183656"/>
              <a:ext cx="3418417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lower bound </a:t>
              </a:r>
              <a:r>
                <a:rPr lang="en-US" dirty="0" err="1"/>
                <a:t>Ω</a:t>
              </a:r>
              <a:r>
                <a:rPr lang="en-US" dirty="0"/>
                <a:t>(n)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94FFD-945C-C342-930E-C662739EB0E3}"/>
                </a:ext>
              </a:extLst>
            </p:cNvPr>
            <p:cNvSpPr/>
            <p:nvPr/>
          </p:nvSpPr>
          <p:spPr>
            <a:xfrm>
              <a:off x="8516041" y="4613621"/>
              <a:ext cx="3418416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tight fit </a:t>
              </a:r>
              <a:r>
                <a:rPr lang="en-US" dirty="0" err="1"/>
                <a:t>Θ</a:t>
              </a:r>
              <a:r>
                <a:rPr lang="en-US" dirty="0"/>
                <a:t>(n)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4BC15-F9A1-574F-BD8C-2C7580698A05}"/>
                </a:ext>
              </a:extLst>
            </p:cNvPr>
            <p:cNvSpPr/>
            <p:nvPr/>
          </p:nvSpPr>
          <p:spPr>
            <a:xfrm>
              <a:off x="2708156" y="4085268"/>
              <a:ext cx="1488907" cy="57418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 case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B5C969-E5C7-164B-8F3E-D87E52C4E3E5}"/>
                </a:ext>
              </a:extLst>
            </p:cNvPr>
            <p:cNvSpPr/>
            <p:nvPr/>
          </p:nvSpPr>
          <p:spPr>
            <a:xfrm>
              <a:off x="2708155" y="5664210"/>
              <a:ext cx="1488907" cy="570869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 case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86301A-C125-774E-824E-786FFBF9E596}"/>
                </a:ext>
              </a:extLst>
            </p:cNvPr>
            <p:cNvSpPr/>
            <p:nvPr/>
          </p:nvSpPr>
          <p:spPr>
            <a:xfrm>
              <a:off x="5509675" y="5516854"/>
              <a:ext cx="1827595" cy="86558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of  worst-case runtime f(n)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021652-232F-604F-8F39-C6F2469A08C2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 flipV="1">
              <a:off x="1460306" y="4372361"/>
              <a:ext cx="1247850" cy="741357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0221CE-0436-B44E-B43A-F2CD979BD3F9}"/>
                </a:ext>
              </a:extLst>
            </p:cNvPr>
            <p:cNvCxnSpPr>
              <a:cxnSpLocks/>
              <a:stCxn id="8" idx="3"/>
              <a:endCxn id="14" idx="1"/>
            </p:cNvCxnSpPr>
            <p:nvPr/>
          </p:nvCxnSpPr>
          <p:spPr>
            <a:xfrm>
              <a:off x="1460306" y="5113718"/>
              <a:ext cx="1247849" cy="835927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FC0388-6FCD-4A42-98A5-632116592F21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4197063" y="4359520"/>
              <a:ext cx="1328110" cy="1284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65B6C7-C21E-8C48-948C-EC786E6A1910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4197062" y="5949645"/>
              <a:ext cx="131261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0833F1-7048-DE4D-9311-BEE39767ED53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7352768" y="3926728"/>
              <a:ext cx="1163273" cy="432792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D1250A-BA5E-3C44-ABA3-B6EDE2C9738F}"/>
                </a:ext>
              </a:extLst>
            </p:cNvPr>
            <p:cNvSpPr/>
            <p:nvPr/>
          </p:nvSpPr>
          <p:spPr>
            <a:xfrm>
              <a:off x="8516040" y="5354827"/>
              <a:ext cx="3418417" cy="33913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upper bound O(n)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925A6E-1CB1-7B4D-886E-0AAEA69D9ED9}"/>
                </a:ext>
              </a:extLst>
            </p:cNvPr>
            <p:cNvSpPr/>
            <p:nvPr/>
          </p:nvSpPr>
          <p:spPr>
            <a:xfrm>
              <a:off x="8516039" y="5781322"/>
              <a:ext cx="3418417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lower bound </a:t>
              </a:r>
              <a:r>
                <a:rPr lang="en-US" dirty="0" err="1"/>
                <a:t>Ω</a:t>
              </a:r>
              <a:r>
                <a:rPr lang="en-US" dirty="0"/>
                <a:t>(n)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379250-FAE8-694C-BE45-5FC050533C1D}"/>
                </a:ext>
              </a:extLst>
            </p:cNvPr>
            <p:cNvSpPr/>
            <p:nvPr/>
          </p:nvSpPr>
          <p:spPr>
            <a:xfrm>
              <a:off x="8516040" y="6211287"/>
              <a:ext cx="3418416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tight fit </a:t>
              </a:r>
              <a:r>
                <a:rPr lang="en-US" dirty="0" err="1"/>
                <a:t>Θ</a:t>
              </a:r>
              <a:r>
                <a:rPr lang="en-US" dirty="0"/>
                <a:t>(n)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35B885-D241-A444-888C-40868A18AD16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7352768" y="4351980"/>
              <a:ext cx="1163272" cy="754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1DEF7-C2C6-5E42-AD28-59FF4AFC9846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7352768" y="4359520"/>
              <a:ext cx="1163273" cy="42242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82D670-DAC7-0F42-81B5-640B1AFDB169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 flipV="1">
              <a:off x="7337270" y="5524394"/>
              <a:ext cx="1178770" cy="425252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FA06F43-95EB-2D43-8B9C-BDED57FC5CB4}"/>
                </a:ext>
              </a:extLst>
            </p:cNvPr>
            <p:cNvCxnSpPr>
              <a:cxnSpLocks/>
              <a:stCxn id="15" idx="3"/>
              <a:endCxn id="22" idx="1"/>
            </p:cNvCxnSpPr>
            <p:nvPr/>
          </p:nvCxnSpPr>
          <p:spPr>
            <a:xfrm>
              <a:off x="7337270" y="5949646"/>
              <a:ext cx="1178769" cy="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77D5AE-9885-AC43-80A2-5C7154D9D01F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>
              <a:off x="7337270" y="5949646"/>
              <a:ext cx="1178770" cy="4299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CEDF9868-BC2C-6F42-9323-5A5887F65F14}"/>
                </a:ext>
              </a:extLst>
            </p:cNvPr>
            <p:cNvSpPr/>
            <p:nvPr/>
          </p:nvSpPr>
          <p:spPr>
            <a:xfrm>
              <a:off x="1646640" y="4659453"/>
              <a:ext cx="1247849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case analysis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91186DCE-848B-2D47-A1A4-DFF67EA8FCBD}"/>
                </a:ext>
              </a:extLst>
            </p:cNvPr>
            <p:cNvSpPr/>
            <p:nvPr/>
          </p:nvSpPr>
          <p:spPr>
            <a:xfrm>
              <a:off x="7060564" y="4667521"/>
              <a:ext cx="1629451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asymptotic analysis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04654C-3704-A24C-8990-0FF5AD65406B}"/>
              </a:ext>
            </a:extLst>
          </p:cNvPr>
          <p:cNvSpPr txBox="1"/>
          <p:nvPr/>
        </p:nvSpPr>
        <p:spPr>
          <a:xfrm>
            <a:off x="4431857" y="4661078"/>
            <a:ext cx="1248419" cy="369332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Recurrence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35D3FE-0D53-1E4B-96A1-1FF953FC79DC}"/>
              </a:ext>
            </a:extLst>
          </p:cNvPr>
          <p:cNvSpPr txBox="1"/>
          <p:nvPr/>
        </p:nvSpPr>
        <p:spPr>
          <a:xfrm>
            <a:off x="6330552" y="4324198"/>
            <a:ext cx="1351717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Closed Form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98D06C-3F10-AC40-979C-CF1969E13CA6}"/>
              </a:ext>
            </a:extLst>
          </p:cNvPr>
          <p:cNvSpPr txBox="1"/>
          <p:nvPr/>
        </p:nvSpPr>
        <p:spPr>
          <a:xfrm>
            <a:off x="6330552" y="4965356"/>
            <a:ext cx="1774909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Master Theorem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EECB81-CEE8-DA4B-B39B-9CF6DA6D0A09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5680276" y="4845744"/>
            <a:ext cx="650276" cy="30427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9EDB84-5723-8C4E-ADF1-1C6301B19935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 flipV="1">
            <a:off x="5680276" y="4508864"/>
            <a:ext cx="650276" cy="33688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0158A59-E030-014C-80FA-36585DD346E1}"/>
              </a:ext>
            </a:extLst>
          </p:cNvPr>
          <p:cNvCxnSpPr>
            <a:cxnSpLocks/>
            <a:stCxn id="33" idx="3"/>
            <a:endCxn id="23" idx="1"/>
          </p:cNvCxnSpPr>
          <p:nvPr/>
        </p:nvCxnSpPr>
        <p:spPr>
          <a:xfrm flipV="1">
            <a:off x="8105461" y="3892879"/>
            <a:ext cx="452911" cy="125714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94C09A-E6D0-CF44-9927-84563E0AF0B9}"/>
              </a:ext>
            </a:extLst>
          </p:cNvPr>
          <p:cNvCxnSpPr>
            <a:cxnSpLocks/>
            <a:stCxn id="32" idx="3"/>
            <a:endCxn id="21" idx="1"/>
          </p:cNvCxnSpPr>
          <p:nvPr/>
        </p:nvCxnSpPr>
        <p:spPr>
          <a:xfrm flipV="1">
            <a:off x="7682269" y="3037662"/>
            <a:ext cx="876103" cy="147120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5BAAE-15E7-534C-9245-0C631128FEA6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 flipV="1">
            <a:off x="7682269" y="3462914"/>
            <a:ext cx="876102" cy="104595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9FF519-9410-B042-8A67-8C4FC3320D37}"/>
              </a:ext>
            </a:extLst>
          </p:cNvPr>
          <p:cNvCxnSpPr>
            <a:cxnSpLocks/>
            <a:stCxn id="32" idx="3"/>
            <a:endCxn id="23" idx="1"/>
          </p:cNvCxnSpPr>
          <p:nvPr/>
        </p:nvCxnSpPr>
        <p:spPr>
          <a:xfrm flipV="1">
            <a:off x="7682269" y="3892879"/>
            <a:ext cx="876103" cy="6159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05BB292-9C29-7645-A11D-7048FFEF6141}"/>
              </a:ext>
            </a:extLst>
          </p:cNvPr>
          <p:cNvSpPr txBox="1"/>
          <p:nvPr/>
        </p:nvSpPr>
        <p:spPr>
          <a:xfrm>
            <a:off x="4328723" y="4369527"/>
            <a:ext cx="15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 code is recursive:</a:t>
            </a:r>
          </a:p>
        </p:txBody>
      </p:sp>
    </p:spTree>
    <p:extLst>
      <p:ext uri="{BB962C8B-B14F-4D97-AF65-F5344CB8AC3E}">
        <p14:creationId xmlns:p14="http://schemas.microsoft.com/office/powerpoint/2010/main" val="33696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1" grpId="0" animBg="1"/>
      <p:bldP spid="32" grpId="0" animBg="1"/>
      <p:bldP spid="33" grpId="0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1E7-4E1A-E148-8FEC-80C6167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AB55-8FEB-DA48-8AE6-DF22DB64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Pattern #1: </a:t>
            </a:r>
            <a:r>
              <a:rPr lang="en-US" dirty="0"/>
              <a:t>Halving the Input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#2: </a:t>
            </a:r>
            <a:r>
              <a:rPr lang="en-US" dirty="0"/>
              <a:t>Constant size input and doing work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#3: </a:t>
            </a:r>
            <a:r>
              <a:rPr lang="en-US" dirty="0"/>
              <a:t>Doubling the Input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0FF2-05C9-5642-BC43-F1DD82E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C765-6B67-934E-AA7B-7910D532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C2384-458E-0848-AB81-C2A677C6C4EE}"/>
              </a:ext>
            </a:extLst>
          </p:cNvPr>
          <p:cNvSpPr txBox="1"/>
          <p:nvPr/>
        </p:nvSpPr>
        <p:spPr>
          <a:xfrm>
            <a:off x="862771" y="1846385"/>
            <a:ext cx="294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Binary Search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E07A8-B05D-1B4F-9DA5-AE877D0F3CD3}"/>
              </a:ext>
            </a:extLst>
          </p:cNvPr>
          <p:cNvSpPr txBox="1"/>
          <p:nvPr/>
        </p:nvSpPr>
        <p:spPr>
          <a:xfrm>
            <a:off x="862771" y="2816933"/>
            <a:ext cx="283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Merge Sort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nlogn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  <a:r>
              <a:rPr lang="en-US" sz="2400" b="1" dirty="0">
                <a:solidFill>
                  <a:srgbClr val="4C328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44C4D-BF04-F349-BCBD-05D40DF4899B}"/>
              </a:ext>
            </a:extLst>
          </p:cNvPr>
          <p:cNvSpPr txBox="1"/>
          <p:nvPr/>
        </p:nvSpPr>
        <p:spPr>
          <a:xfrm>
            <a:off x="862771" y="3787481"/>
            <a:ext cx="285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Calculating Fibonacci</a:t>
            </a:r>
          </a:p>
        </p:txBody>
      </p:sp>
    </p:spTree>
    <p:extLst>
      <p:ext uri="{BB962C8B-B14F-4D97-AF65-F5344CB8AC3E}">
        <p14:creationId xmlns:p14="http://schemas.microsoft.com/office/powerpoint/2010/main" val="410059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E0F-25F4-414B-885E-6A405CD5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5520760" cy="230062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fib(int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fib(n-1) + fib(n-1);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2C48-73C4-B74D-8036-28FC898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861F1-3736-2349-B0B5-482DCA6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AF9E545-0AE9-6F47-95E2-B52EE25575FD}"/>
              </a:ext>
            </a:extLst>
          </p:cNvPr>
          <p:cNvSpPr txBox="1"/>
          <p:nvPr/>
        </p:nvSpPr>
        <p:spPr>
          <a:xfrm rot="1215797">
            <a:off x="4522672" y="5529596"/>
            <a:ext cx="11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100" dirty="0">
                <a:solidFill>
                  <a:srgbClr val="C00000"/>
                </a:solidFill>
                <a:latin typeface="Segoe UI" panose="020B0502040204020203" pitchFamily="34" charset="0"/>
                <a:ea typeface="+mj-ea"/>
              </a:rPr>
              <a:t>Almost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01280-3B3F-724B-8B62-49D31D50D229}"/>
              </a:ext>
            </a:extLst>
          </p:cNvPr>
          <p:cNvGrpSpPr/>
          <p:nvPr/>
        </p:nvGrpSpPr>
        <p:grpSpPr>
          <a:xfrm>
            <a:off x="5820584" y="1591699"/>
            <a:ext cx="5957274" cy="3525906"/>
            <a:chOff x="6081682" y="2694733"/>
            <a:chExt cx="5957274" cy="35259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9DD27C-4ADA-434E-8796-7353E99AADF4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94E5D4-1B16-A64C-91C8-D125DD4FA146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0A9E2-E65C-FD44-A5F3-3167F9704D76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874923-AC4F-7441-A6CC-1400FDC6516E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1C727-5663-4C45-8BCD-0005ADDD634F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48BDC0-6F42-0445-9ACD-FACFDA4A9BC2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470F2-DB60-CF4D-A25E-CB2E357CD8ED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0F505B-0950-0049-A323-F5E54DEAD25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512E8C-7C0D-904A-94EB-38ED725B5D9F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A64EE1-7243-D546-A317-A4D71641ADE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07C9B9-BD1F-FA4B-B319-E6CEB01BFD37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9F58EB-E951-5D49-BA92-B70B11CE983E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FB126-06D7-DB4A-A717-F07390380C36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2648FF-54B9-2346-B33A-A52666A7E3D6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255764-0514-F243-9311-E067DA96040B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CDA9D1-83E1-E54D-9726-E2124CFE8697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F3F7DE-DFB7-044D-8142-4A7FE4EA23BE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5F3B9B9-1004-7B4B-A2B2-4BFF18EBD553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215993-34B2-2B4A-8C30-95470489CE0F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583759-5E6C-E046-880B-49DC3F759F6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EF95B1-CB1F-2245-86A0-67E17D3740CD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0C404C-DC6B-D54B-A729-E21FD8207C59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11BF05-77FA-CC43-9301-DBF60E7B6B94}"/>
                </a:ext>
              </a:extLst>
            </p:cNvPr>
            <p:cNvCxnSpPr>
              <a:cxnSpLocks/>
              <a:stCxn id="23" idx="2"/>
              <a:endCxn id="34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509645-525D-6B4D-827F-C990C22790C7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D4A70C-C2C2-A648-B758-AE92C7FC3F43}"/>
                </a:ext>
              </a:extLst>
            </p:cNvPr>
            <p:cNvCxnSpPr>
              <a:cxnSpLocks/>
              <a:stCxn id="24" idx="2"/>
              <a:endCxn id="32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FC09706-EC0D-044C-B2B9-755EB7C3D06A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B2110-0DDB-294F-8FA7-918C197923A3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36F9BD-F489-F049-8A58-9AC14C1B62D6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CEBC9B7-8623-734D-B689-706D5C29AB70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3F2B20-E90D-8B46-BDEE-C3CA22C4E2CA}"/>
              </a:ext>
            </a:extLst>
          </p:cNvPr>
          <p:cNvSpPr txBox="1"/>
          <p:nvPr/>
        </p:nvSpPr>
        <p:spPr>
          <a:xfrm>
            <a:off x="708983" y="3762926"/>
            <a:ext cx="438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call creates 2 more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new call has a copy of the input, almost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doubling the input at each call</a:t>
            </a:r>
          </a:p>
          <a:p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624BEC-2FE7-E84F-904A-F51552E1EC54}"/>
              </a:ext>
            </a:extLst>
          </p:cNvPr>
          <p:cNvSpPr txBox="1"/>
          <p:nvPr/>
        </p:nvSpPr>
        <p:spPr>
          <a:xfrm>
            <a:off x="898034" y="5750643"/>
            <a:ext cx="4192934" cy="46166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Pattern #3 </a:t>
            </a:r>
            <a:r>
              <a:rPr lang="en-US" sz="2400" dirty="0"/>
              <a:t>– Doubling the Input</a:t>
            </a:r>
          </a:p>
        </p:txBody>
      </p:sp>
    </p:spTree>
    <p:extLst>
      <p:ext uri="{BB962C8B-B14F-4D97-AF65-F5344CB8AC3E}">
        <p14:creationId xmlns:p14="http://schemas.microsoft.com/office/powerpoint/2010/main" val="21178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9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E0F-25F4-414B-885E-6A405CD5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5520760" cy="230062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f(int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f(n-1) + f(n-1);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2C48-73C4-B74D-8036-28FC898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861F1-3736-2349-B0B5-482DCA6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 </a:t>
            </a: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D006CF7D-1EFD-B04C-823F-EF183AAF0EC0}"/>
              </a:ext>
            </a:extLst>
          </p:cNvPr>
          <p:cNvSpPr/>
          <p:nvPr/>
        </p:nvSpPr>
        <p:spPr>
          <a:xfrm>
            <a:off x="3323914" y="1825964"/>
            <a:ext cx="653143" cy="1031417"/>
          </a:xfrm>
          <a:prstGeom prst="rightBrace">
            <a:avLst/>
          </a:prstGeom>
          <a:ln w="28575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685D4-7BAA-A64C-B6EC-02309C77675C}"/>
              </a:ext>
            </a:extLst>
          </p:cNvPr>
          <p:cNvSpPr txBox="1"/>
          <p:nvPr/>
        </p:nvSpPr>
        <p:spPr>
          <a:xfrm>
            <a:off x="4056349" y="2124143"/>
            <a:ext cx="341994" cy="369332"/>
          </a:xfrm>
          <a:prstGeom prst="rect">
            <a:avLst/>
          </a:prstGeom>
          <a:noFill/>
          <a:ln>
            <a:solidFill>
              <a:srgbClr val="9B8A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684F4475-4D61-3247-B259-41FC0AA6B598}"/>
              </a:ext>
            </a:extLst>
          </p:cNvPr>
          <p:cNvSpPr/>
          <p:nvPr/>
        </p:nvSpPr>
        <p:spPr>
          <a:xfrm>
            <a:off x="4445902" y="2901418"/>
            <a:ext cx="653143" cy="515331"/>
          </a:xfrm>
          <a:prstGeom prst="rightBrace">
            <a:avLst/>
          </a:prstGeom>
          <a:ln w="28575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B237AF-5AD8-C747-B747-DE5B6F0DC8C1}"/>
              </a:ext>
            </a:extLst>
          </p:cNvPr>
          <p:cNvSpPr txBox="1"/>
          <p:nvPr/>
        </p:nvSpPr>
        <p:spPr>
          <a:xfrm>
            <a:off x="5187017" y="2974417"/>
            <a:ext cx="1199548" cy="369332"/>
          </a:xfrm>
          <a:prstGeom prst="rect">
            <a:avLst/>
          </a:prstGeom>
          <a:noFill/>
          <a:ln>
            <a:solidFill>
              <a:srgbClr val="9B8A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2T(n-1) +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/>
              <p:nvPr/>
            </p:nvSpPr>
            <p:spPr>
              <a:xfrm>
                <a:off x="738942" y="3865138"/>
                <a:ext cx="4448075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42" y="3865138"/>
                <a:ext cx="4448075" cy="823815"/>
              </a:xfrm>
              <a:prstGeom prst="rect">
                <a:avLst/>
              </a:prstGeom>
              <a:blipFill>
                <a:blip r:embed="rId2"/>
                <a:stretch>
                  <a:fillRect l="-11681" t="-222727" r="-2279" b="-3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369735E-9FB8-3444-8441-4602EB2890AF}"/>
              </a:ext>
            </a:extLst>
          </p:cNvPr>
          <p:cNvGrpSpPr/>
          <p:nvPr/>
        </p:nvGrpSpPr>
        <p:grpSpPr>
          <a:xfrm>
            <a:off x="6918257" y="1756120"/>
            <a:ext cx="4006027" cy="1405144"/>
            <a:chOff x="5761921" y="3305244"/>
            <a:chExt cx="4006027" cy="140514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9E565E1-9079-5343-882E-72E5DF8E8CB7}"/>
                </a:ext>
              </a:extLst>
            </p:cNvPr>
            <p:cNvSpPr/>
            <p:nvPr/>
          </p:nvSpPr>
          <p:spPr>
            <a:xfrm>
              <a:off x="5761921" y="3305244"/>
              <a:ext cx="4006027" cy="1405144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CE0FC7-4B14-7B45-B96F-7538A2D37AA1}"/>
                    </a:ext>
                  </a:extLst>
                </p:cNvPr>
                <p:cNvSpPr txBox="1"/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CE0FC7-4B14-7B45-B96F-7538A2D37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blipFill>
                  <a:blip r:embed="rId3"/>
                  <a:stretch>
                    <a:fillRect l="-15232" t="-200000" b="-28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F5D227BA-A7E3-4D45-B4F6-EC4CDD284FB0}"/>
                </a:ext>
              </a:extLst>
            </p:cNvPr>
            <p:cNvSpPr txBox="1">
              <a:spLocks/>
            </p:cNvSpPr>
            <p:nvPr/>
          </p:nvSpPr>
          <p:spPr>
            <a:xfrm>
              <a:off x="5866795" y="3483368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3AFBEA53-8344-F148-8496-7BBA20793BC7}"/>
              </a:ext>
            </a:extLst>
          </p:cNvPr>
          <p:cNvSpPr txBox="1"/>
          <p:nvPr/>
        </p:nvSpPr>
        <p:spPr>
          <a:xfrm>
            <a:off x="6753443" y="1373059"/>
            <a:ext cx="30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use master theorem?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4A5AD0-1B19-F24C-B36C-BAF47B8BACC3}"/>
              </a:ext>
            </a:extLst>
          </p:cNvPr>
          <p:cNvSpPr txBox="1"/>
          <p:nvPr/>
        </p:nvSpPr>
        <p:spPr>
          <a:xfrm>
            <a:off x="6753443" y="3273278"/>
            <a:ext cx="525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Uh oh, our model doesn’t match that format…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2076A36-EA01-224A-AD29-FAFF5531574C}"/>
              </a:ext>
            </a:extLst>
          </p:cNvPr>
          <p:cNvSpPr txBox="1"/>
          <p:nvPr/>
        </p:nvSpPr>
        <p:spPr>
          <a:xfrm>
            <a:off x="7346874" y="5750585"/>
            <a:ext cx="465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Maybe geometry can help!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49F3AAE-1C05-E24C-B6E2-7662C8A231FA}"/>
              </a:ext>
            </a:extLst>
          </p:cNvPr>
          <p:cNvSpPr/>
          <p:nvPr/>
        </p:nvSpPr>
        <p:spPr>
          <a:xfrm>
            <a:off x="7023131" y="358860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Can we intuit a pattern?</a:t>
            </a:r>
          </a:p>
          <a:p>
            <a:r>
              <a:rPr lang="en-US" sz="2000" dirty="0"/>
              <a:t>T(1) = d</a:t>
            </a:r>
          </a:p>
          <a:p>
            <a:r>
              <a:rPr lang="en-US" sz="2000" dirty="0"/>
              <a:t>T(2) = 2T(2-1) + c = 2(d) + c</a:t>
            </a:r>
          </a:p>
          <a:p>
            <a:r>
              <a:rPr lang="en-US" sz="2000" dirty="0"/>
              <a:t>T(3) = 2T(3-1) + c = 2(2(d) + c) + c = 4d + 3c</a:t>
            </a:r>
          </a:p>
          <a:p>
            <a:r>
              <a:rPr lang="en-US" sz="2000" dirty="0"/>
              <a:t>T(4) = 2T(4-1) + c = 2(4d + 3c) + c = 8d + 7c</a:t>
            </a:r>
          </a:p>
          <a:p>
            <a:r>
              <a:rPr lang="en-US" sz="2000" dirty="0"/>
              <a:t>T(5) = 2T(5-1) + c = 2(8d + 7c) + c = 16d +25c</a:t>
            </a:r>
          </a:p>
          <a:p>
            <a:r>
              <a:rPr lang="en-US" sz="2000" dirty="0"/>
              <a:t>Looks like something’s happening but it’s tough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27391C-BED3-8248-9AA1-592CC879EE0F}"/>
              </a:ext>
            </a:extLst>
          </p:cNvPr>
          <p:cNvGrpSpPr/>
          <p:nvPr/>
        </p:nvGrpSpPr>
        <p:grpSpPr>
          <a:xfrm>
            <a:off x="186267" y="5186646"/>
            <a:ext cx="3400081" cy="1527987"/>
            <a:chOff x="7467600" y="4707467"/>
            <a:chExt cx="3400081" cy="15279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CC3575-EAA2-EF4D-87A3-E1AD679AFF31}"/>
                </a:ext>
              </a:extLst>
            </p:cNvPr>
            <p:cNvSpPr/>
            <p:nvPr/>
          </p:nvSpPr>
          <p:spPr>
            <a:xfrm>
              <a:off x="7467600" y="4707467"/>
              <a:ext cx="3400081" cy="491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Take 1 min to respond to activity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DD5BE0-C081-2148-BD69-1D163191A479}"/>
                </a:ext>
              </a:extLst>
            </p:cNvPr>
            <p:cNvSpPr txBox="1"/>
            <p:nvPr/>
          </p:nvSpPr>
          <p:spPr>
            <a:xfrm>
              <a:off x="7467600" y="5312124"/>
              <a:ext cx="3400081" cy="923330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4"/>
                </a:rPr>
                <a:t>www.pollev.conm/cse373activity</a:t>
              </a:r>
              <a:endParaRPr lang="en-US" dirty="0"/>
            </a:p>
            <a:p>
              <a:r>
                <a:rPr lang="en-US" dirty="0"/>
                <a:t>Finish the recurrence, what is the model for the recursive case?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2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/>
      <p:bldP spid="98" grpId="0"/>
      <p:bldP spid="99" grpId="0"/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2C48-73C4-B74D-8036-28FC898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861F1-3736-2349-B0B5-482DCA6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A26F9-2DDC-0242-8C40-35B2B8AEF02A}"/>
              </a:ext>
            </a:extLst>
          </p:cNvPr>
          <p:cNvGrpSpPr/>
          <p:nvPr/>
        </p:nvGrpSpPr>
        <p:grpSpPr>
          <a:xfrm>
            <a:off x="6021341" y="2498613"/>
            <a:ext cx="5957274" cy="3525906"/>
            <a:chOff x="6081682" y="2694733"/>
            <a:chExt cx="5957274" cy="3525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BA9F3-D6C3-6D46-83F7-2B72E1070416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927C25-51A1-2D45-88B2-D991CE7B541A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5C5035-4CE3-D047-ACCC-77EB00D2DD59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4CF03-B942-9441-B449-6437C6DE0FCF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B5FE4D-2F22-3B41-9715-595AC56E17FD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B52075-1C99-384A-9074-018F31A8900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018791-599F-104C-AC8A-74B5EE769D32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3ECB04-985B-0546-B713-A6A9ED7D38C2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792DDA-C9DF-5441-8ABE-5F317364E483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4D532E-50E7-D74E-80FB-8ECF32CAF08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E8B0E0-E847-D540-98F5-1F6F131D70B1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81F11A-360B-A74A-8F63-86D40CEF56FD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BA1DD5-AF39-5E40-B41F-FF86821BA857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79240A-07B2-5E43-B38E-80F63034D2C8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A5FE17-BC71-2341-A4B2-03A3D3EDBB1E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72716D-2F42-B34F-A92A-29A130C252DE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B1D4A5-2A24-F947-8527-59FBA80CBA0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B41830-6111-6242-9858-990448BDEC6C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800A45F-6C93-2040-B94D-E9236C244FA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E605D7-D999-BC4F-9284-E5351F856AB3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0B9423-9D02-0E48-8C3A-765CDC70344B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05C97A-FFB8-1048-94EA-597DFB8B581C}"/>
                </a:ext>
              </a:extLst>
            </p:cNvPr>
            <p:cNvCxnSpPr>
              <a:cxnSpLocks/>
              <a:stCxn id="12" idx="2"/>
              <a:endCxn id="28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21B2F5-99F1-7A44-A80D-12D244C8EC86}"/>
                </a:ext>
              </a:extLst>
            </p:cNvPr>
            <p:cNvCxnSpPr>
              <a:cxnSpLocks/>
              <a:stCxn id="12" idx="2"/>
              <a:endCxn id="29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9EA7B2-CA4B-B24F-9FBC-4ADABBF4FFAB}"/>
                </a:ext>
              </a:extLst>
            </p:cNvPr>
            <p:cNvCxnSpPr>
              <a:cxnSpLocks/>
              <a:stCxn id="13" idx="2"/>
              <a:endCxn id="26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8CD64AD-6779-854F-B3EF-3865ECA2D2BA}"/>
                </a:ext>
              </a:extLst>
            </p:cNvPr>
            <p:cNvCxnSpPr>
              <a:cxnSpLocks/>
              <a:stCxn id="13" idx="2"/>
              <a:endCxn id="27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7AD3D9-47B8-D34B-B69B-720B60945D08}"/>
                </a:ext>
              </a:extLst>
            </p:cNvPr>
            <p:cNvCxnSpPr>
              <a:cxnSpLocks/>
              <a:stCxn id="14" idx="2"/>
              <a:endCxn id="24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87F9B1F-D53A-454D-9976-8530B406892F}"/>
                </a:ext>
              </a:extLst>
            </p:cNvPr>
            <p:cNvCxnSpPr>
              <a:cxnSpLocks/>
              <a:stCxn id="14" idx="2"/>
              <a:endCxn id="25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578A78-4AF2-4C43-A57A-D769760A1F23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8ACC15-3021-B347-A2AB-E08331CFE31D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/>
              <p:nvPr/>
            </p:nvSpPr>
            <p:spPr>
              <a:xfrm>
                <a:off x="7152619" y="1349475"/>
                <a:ext cx="3420424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19" y="1349475"/>
                <a:ext cx="3420424" cy="617861"/>
              </a:xfrm>
              <a:prstGeom prst="rect">
                <a:avLst/>
              </a:prstGeom>
              <a:blipFill>
                <a:blip r:embed="rId2"/>
                <a:stretch>
                  <a:fillRect l="-10332" t="-220000" r="-7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B15A845-4EF0-304F-A7B1-2E3F2E07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9" y="1195754"/>
            <a:ext cx="5383346" cy="548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many layers in the function call tree?</a:t>
            </a:r>
          </a:p>
          <a:p>
            <a:pPr marL="0" indent="0">
              <a:buNone/>
            </a:pPr>
            <a:r>
              <a:rPr lang="en-US" dirty="0"/>
              <a:t>How many layers will it take to transform “n” to the base case of “1” by subtracting 1</a:t>
            </a:r>
          </a:p>
          <a:p>
            <a:pPr marL="0" indent="0">
              <a:buNone/>
            </a:pPr>
            <a:r>
              <a:rPr lang="en-US" dirty="0"/>
              <a:t>For our example, 4 -&gt; Height = n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How many function calls per layer?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635EA-34A2-B34E-874E-6C0B34FE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93219"/>
              </p:ext>
            </p:extLst>
          </p:nvPr>
        </p:nvGraphicFramePr>
        <p:xfrm>
          <a:off x="493069" y="3938658"/>
          <a:ext cx="2167962" cy="192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val="3357146727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879888328"/>
                    </a:ext>
                  </a:extLst>
                </a:gridCol>
              </a:tblGrid>
              <a:tr h="402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Layer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Function calls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80105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42637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4333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6888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011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D8CCBB4-4336-E247-8999-342BCA07A7EA}"/>
              </a:ext>
            </a:extLst>
          </p:cNvPr>
          <p:cNvSpPr txBox="1"/>
          <p:nvPr/>
        </p:nvSpPr>
        <p:spPr>
          <a:xfrm>
            <a:off x="2805770" y="3864619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334F3D2-62AD-3743-A724-15BF8DCBDF41}"/>
              </a:ext>
            </a:extLst>
          </p:cNvPr>
          <p:cNvSpPr txBox="1"/>
          <p:nvPr/>
        </p:nvSpPr>
        <p:spPr>
          <a:xfrm>
            <a:off x="4166611" y="4233951"/>
            <a:ext cx="52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baseline="30000" dirty="0"/>
              <a:t>k-1</a:t>
            </a:r>
            <a:endParaRPr lang="en-US" sz="20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29A6B1-4835-984F-978E-8D7F19793AE1}"/>
              </a:ext>
            </a:extLst>
          </p:cNvPr>
          <p:cNvSpPr txBox="1"/>
          <p:nvPr/>
        </p:nvSpPr>
        <p:spPr>
          <a:xfrm>
            <a:off x="2805770" y="4620499"/>
            <a:ext cx="31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TOTAL </a:t>
            </a:r>
          </a:p>
          <a:p>
            <a:r>
              <a:rPr lang="en-US" dirty="0"/>
              <a:t>for a tree of k layers?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B85D2C-78F2-064F-9050-6F5956B6D3AA}"/>
              </a:ext>
            </a:extLst>
          </p:cNvPr>
          <p:cNvSpPr txBox="1"/>
          <p:nvPr/>
        </p:nvSpPr>
        <p:spPr>
          <a:xfrm>
            <a:off x="3310534" y="5300297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+ 2 + 3 + 4 + … + 2</a:t>
            </a:r>
            <a:r>
              <a:rPr lang="en-US" b="1" baseline="30000" dirty="0"/>
              <a:t>k-1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8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7" grpId="0"/>
      <p:bldP spid="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2E99-4F8E-8A44-9C2A-17287B56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19E5-2D40-2348-A45D-851C9039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17544"/>
            <a:ext cx="4845883" cy="493897"/>
          </a:xfrm>
        </p:spPr>
        <p:txBody>
          <a:bodyPr/>
          <a:lstStyle/>
          <a:p>
            <a:r>
              <a:rPr lang="en-US" dirty="0"/>
              <a:t>Patterns found: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EDC32-A797-B641-AD43-8D057A60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BAA3A-4674-5144-AB1E-43D3FCA1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6AD06-EF46-AA47-8E94-11686C130F55}"/>
              </a:ext>
            </a:extLst>
          </p:cNvPr>
          <p:cNvSpPr txBox="1"/>
          <p:nvPr/>
        </p:nvSpPr>
        <p:spPr>
          <a:xfrm>
            <a:off x="868314" y="2225669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6B5E1-BC6A-BB4B-A56B-EA1600A78B0F}"/>
              </a:ext>
            </a:extLst>
          </p:cNvPr>
          <p:cNvSpPr txBox="1"/>
          <p:nvPr/>
        </p:nvSpPr>
        <p:spPr>
          <a:xfrm>
            <a:off x="4397897" y="2228162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1724E-B623-694A-A2C7-50BF82A30B1E}"/>
              </a:ext>
            </a:extLst>
          </p:cNvPr>
          <p:cNvSpPr txBox="1"/>
          <p:nvPr/>
        </p:nvSpPr>
        <p:spPr>
          <a:xfrm>
            <a:off x="868314" y="2595001"/>
            <a:ext cx="541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function calls TOTAL for a tree of k layers?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A8D7C-2A0E-AA44-BE21-FFF4BCCC2260}"/>
              </a:ext>
            </a:extLst>
          </p:cNvPr>
          <p:cNvSpPr txBox="1"/>
          <p:nvPr/>
        </p:nvSpPr>
        <p:spPr>
          <a:xfrm>
            <a:off x="1886015" y="3025161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3A734-EA45-8245-8B87-1163CC377B85}"/>
              </a:ext>
            </a:extLst>
          </p:cNvPr>
          <p:cNvSpPr txBox="1"/>
          <p:nvPr/>
        </p:nvSpPr>
        <p:spPr>
          <a:xfrm>
            <a:off x="868314" y="3455321"/>
            <a:ext cx="66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runtime = (total function calls) x (runtime of each function call)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259C8-84FF-CC41-B933-B22715C253D5}"/>
              </a:ext>
            </a:extLst>
          </p:cNvPr>
          <p:cNvSpPr txBox="1"/>
          <p:nvPr/>
        </p:nvSpPr>
        <p:spPr>
          <a:xfrm>
            <a:off x="868314" y="3885481"/>
            <a:ext cx="883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runtime = (1 + 2 + 4 + 8 + … + 2</a:t>
            </a:r>
            <a:r>
              <a:rPr lang="en-US" baseline="30000" dirty="0"/>
              <a:t>k-1</a:t>
            </a:r>
            <a:r>
              <a:rPr lang="en-US" dirty="0"/>
              <a:t>) x (constant work)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BB3C6-417B-9748-9091-CD398C79CFBC}"/>
              </a:ext>
            </a:extLst>
          </p:cNvPr>
          <p:cNvSpPr txBox="1"/>
          <p:nvPr/>
        </p:nvSpPr>
        <p:spPr>
          <a:xfrm>
            <a:off x="887972" y="4497082"/>
            <a:ext cx="244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D1232A-9145-8849-8C23-49C9B7DA7414}"/>
                  </a:ext>
                </a:extLst>
              </p:cNvPr>
              <p:cNvSpPr txBox="1"/>
              <p:nvPr/>
            </p:nvSpPr>
            <p:spPr>
              <a:xfrm>
                <a:off x="3265247" y="4254813"/>
                <a:ext cx="2625270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D1232A-9145-8849-8C23-49C9B7DA7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47" y="4254813"/>
                <a:ext cx="2625270" cy="784574"/>
              </a:xfrm>
              <a:prstGeom prst="rect">
                <a:avLst/>
              </a:prstGeom>
              <a:blipFill>
                <a:blip r:embed="rId2"/>
                <a:stretch>
                  <a:fillRect l="-30769" t="-109524" r="-2404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496D62D-8DA6-4B46-80C1-28E05C1009BF}"/>
              </a:ext>
            </a:extLst>
          </p:cNvPr>
          <p:cNvSpPr txBox="1"/>
          <p:nvPr/>
        </p:nvSpPr>
        <p:spPr>
          <a:xfrm>
            <a:off x="868314" y="1866376"/>
            <a:ext cx="412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layers in the function call tree?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9407B-B9F9-A042-97B6-8C5D81992124}"/>
              </a:ext>
            </a:extLst>
          </p:cNvPr>
          <p:cNvSpPr txBox="1"/>
          <p:nvPr/>
        </p:nvSpPr>
        <p:spPr>
          <a:xfrm>
            <a:off x="4934946" y="18893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B1341-9A79-4B45-9D67-40A6ABF69CD9}"/>
                  </a:ext>
                </a:extLst>
              </p:cNvPr>
              <p:cNvSpPr txBox="1"/>
              <p:nvPr/>
            </p:nvSpPr>
            <p:spPr>
              <a:xfrm>
                <a:off x="887972" y="5514895"/>
                <a:ext cx="2454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B1341-9A79-4B45-9D67-40A6ABF69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2" y="5514895"/>
                <a:ext cx="2454070" cy="276999"/>
              </a:xfrm>
              <a:prstGeom prst="rect">
                <a:avLst/>
              </a:prstGeom>
              <a:blipFill>
                <a:blip r:embed="rId3"/>
                <a:stretch>
                  <a:fillRect l="-1546" t="-4348" r="-25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9CCAC44-F458-1F4B-9C89-9998143EE40A}"/>
              </a:ext>
            </a:extLst>
          </p:cNvPr>
          <p:cNvSpPr txBox="1"/>
          <p:nvPr/>
        </p:nvSpPr>
        <p:spPr>
          <a:xfrm>
            <a:off x="7106133" y="4116057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Summation Identity</a:t>
            </a:r>
          </a:p>
          <a:p>
            <a:r>
              <a:rPr lang="en-US" dirty="0"/>
              <a:t>Finite Geometric Series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88B278-6054-9943-85C6-4B139C6042C3}"/>
                  </a:ext>
                </a:extLst>
              </p:cNvPr>
              <p:cNvSpPr txBox="1"/>
              <p:nvPr/>
            </p:nvSpPr>
            <p:spPr>
              <a:xfrm>
                <a:off x="7308799" y="4722710"/>
                <a:ext cx="1638975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88B278-6054-9943-85C6-4B139C604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99" y="4722710"/>
                <a:ext cx="1638975" cy="784574"/>
              </a:xfrm>
              <a:prstGeom prst="rect">
                <a:avLst/>
              </a:prstGeom>
              <a:blipFill>
                <a:blip r:embed="rId4"/>
                <a:stretch>
                  <a:fillRect l="-48855" t="-112903" r="-2290" b="-17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1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1E7-4E1A-E148-8FEC-80C6167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AB55-8FEB-DA48-8AE6-DF22DB64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Pattern #1: </a:t>
            </a:r>
            <a:r>
              <a:rPr lang="en-US" dirty="0"/>
              <a:t>Halving the Input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#2: </a:t>
            </a:r>
            <a:r>
              <a:rPr lang="en-US" dirty="0"/>
              <a:t>Constant size input and doing work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#3: </a:t>
            </a:r>
            <a:r>
              <a:rPr lang="en-US" dirty="0"/>
              <a:t>Doubling the Input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0FF2-05C9-5642-BC43-F1DD82E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C765-6B67-934E-AA7B-7910D532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C2384-458E-0848-AB81-C2A677C6C4EE}"/>
              </a:ext>
            </a:extLst>
          </p:cNvPr>
          <p:cNvSpPr txBox="1"/>
          <p:nvPr/>
        </p:nvSpPr>
        <p:spPr>
          <a:xfrm>
            <a:off x="862771" y="1846385"/>
            <a:ext cx="294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Binary Search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E07A8-B05D-1B4F-9DA5-AE877D0F3CD3}"/>
              </a:ext>
            </a:extLst>
          </p:cNvPr>
          <p:cNvSpPr txBox="1"/>
          <p:nvPr/>
        </p:nvSpPr>
        <p:spPr>
          <a:xfrm>
            <a:off x="862771" y="2816933"/>
            <a:ext cx="283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Merge Sort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nlogn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  <a:r>
              <a:rPr lang="en-US" sz="2400" b="1" dirty="0">
                <a:solidFill>
                  <a:srgbClr val="4C328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44C4D-BF04-F349-BCBD-05D40DF4899B}"/>
              </a:ext>
            </a:extLst>
          </p:cNvPr>
          <p:cNvSpPr txBox="1"/>
          <p:nvPr/>
        </p:nvSpPr>
        <p:spPr>
          <a:xfrm>
            <a:off x="862771" y="3787481"/>
            <a:ext cx="369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Calculating Fibonacci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(2</a:t>
            </a:r>
            <a:r>
              <a:rPr lang="en-US" sz="2400" baseline="30000" dirty="0">
                <a:solidFill>
                  <a:srgbClr val="4C3282"/>
                </a:solidFill>
              </a:rPr>
              <a:t>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  <a:r>
              <a:rPr lang="en-US" sz="2400" b="1" dirty="0">
                <a:solidFill>
                  <a:srgbClr val="4C3282"/>
                </a:solidFill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6A36A2-EFAD-FC45-9C58-F47707450A25}"/>
              </a:ext>
            </a:extLst>
          </p:cNvPr>
          <p:cNvGraphicFramePr>
            <a:graphicFrameLocks/>
          </p:cNvGraphicFramePr>
          <p:nvPr/>
        </p:nvGraphicFramePr>
        <p:xfrm>
          <a:off x="525701" y="4248998"/>
          <a:ext cx="4672832" cy="264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6A36A2-EFAD-FC45-9C58-F47707450A25}"/>
              </a:ext>
            </a:extLst>
          </p:cNvPr>
          <p:cNvGraphicFramePr>
            <a:graphicFrameLocks/>
          </p:cNvGraphicFramePr>
          <p:nvPr/>
        </p:nvGraphicFramePr>
        <p:xfrm>
          <a:off x="6643462" y="440888"/>
          <a:ext cx="4973298" cy="28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6A36A2-EFAD-FC45-9C58-F47707450A25}"/>
              </a:ext>
            </a:extLst>
          </p:cNvPr>
          <p:cNvGraphicFramePr>
            <a:graphicFrameLocks/>
          </p:cNvGraphicFramePr>
          <p:nvPr/>
        </p:nvGraphicFramePr>
        <p:xfrm>
          <a:off x="6643462" y="3534088"/>
          <a:ext cx="4973297" cy="28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707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5739-4695-9143-B275-44561B39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0CC1-F33F-9F4C-B051-5377664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201-4784-FB4E-B6D5-768A243B8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B2DE-03CB-8645-8AED-475831B7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2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22D38-5534-3744-A0A7-8B3B55F9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8F5D8-3548-3D4F-B12A-0C558397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3583F-2869-9B4E-AEA8-DE4C4FFC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D8FFA-A8D4-D941-8ED6-DD4B58B4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9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F06BFD2-F521-8545-A5AD-E025C2C5E5FD}"/>
              </a:ext>
            </a:extLst>
          </p:cNvPr>
          <p:cNvSpPr/>
          <p:nvPr/>
        </p:nvSpPr>
        <p:spPr>
          <a:xfrm>
            <a:off x="4301376" y="2986889"/>
            <a:ext cx="3912726" cy="2431115"/>
          </a:xfrm>
          <a:prstGeom prst="rect">
            <a:avLst/>
          </a:prstGeom>
          <a:solidFill>
            <a:srgbClr val="9B8A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21BD7-E357-0840-8B2E-BD0BC392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CB9FC-D8AB-AF40-AE67-83BD572C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79A50-667F-6A4A-BD1E-165AA17B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50549-D046-F947-9845-9519F7DAB408}"/>
              </a:ext>
            </a:extLst>
          </p:cNvPr>
          <p:cNvGrpSpPr/>
          <p:nvPr/>
        </p:nvGrpSpPr>
        <p:grpSpPr>
          <a:xfrm>
            <a:off x="215210" y="1270429"/>
            <a:ext cx="11761580" cy="2790773"/>
            <a:chOff x="172878" y="3757161"/>
            <a:chExt cx="11761580" cy="2790773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776C8316-5511-EC46-9344-30907C6080BB}"/>
                </a:ext>
              </a:extLst>
            </p:cNvPr>
            <p:cNvSpPr/>
            <p:nvPr/>
          </p:nvSpPr>
          <p:spPr>
            <a:xfrm>
              <a:off x="3871428" y="4657796"/>
              <a:ext cx="1488907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code modeling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488E28-A14E-8F4C-9C40-23464828BFB6}"/>
                </a:ext>
              </a:extLst>
            </p:cNvPr>
            <p:cNvSpPr/>
            <p:nvPr/>
          </p:nvSpPr>
          <p:spPr>
            <a:xfrm>
              <a:off x="172878" y="4753815"/>
              <a:ext cx="1287428" cy="71980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A5AB29-E7FD-424E-B822-06B15ECC3E67}"/>
                </a:ext>
              </a:extLst>
            </p:cNvPr>
            <p:cNvSpPr/>
            <p:nvPr/>
          </p:nvSpPr>
          <p:spPr>
            <a:xfrm>
              <a:off x="5525173" y="3926728"/>
              <a:ext cx="1827595" cy="86558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of  best-case runtime f(n)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B5523-2D9B-9C4C-A2A6-E56DC806FFD8}"/>
                </a:ext>
              </a:extLst>
            </p:cNvPr>
            <p:cNvSpPr/>
            <p:nvPr/>
          </p:nvSpPr>
          <p:spPr>
            <a:xfrm>
              <a:off x="8516041" y="3757161"/>
              <a:ext cx="3418417" cy="33913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upper bound O(n)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CC4DAF-C37B-BB42-B40A-67DF99180DEA}"/>
                </a:ext>
              </a:extLst>
            </p:cNvPr>
            <p:cNvSpPr/>
            <p:nvPr/>
          </p:nvSpPr>
          <p:spPr>
            <a:xfrm>
              <a:off x="8516040" y="4183656"/>
              <a:ext cx="3418417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lower bound </a:t>
              </a:r>
              <a:r>
                <a:rPr lang="en-US" dirty="0" err="1"/>
                <a:t>Ω</a:t>
              </a:r>
              <a:r>
                <a:rPr lang="en-US" dirty="0"/>
                <a:t>(n)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94FFD-945C-C342-930E-C662739EB0E3}"/>
                </a:ext>
              </a:extLst>
            </p:cNvPr>
            <p:cNvSpPr/>
            <p:nvPr/>
          </p:nvSpPr>
          <p:spPr>
            <a:xfrm>
              <a:off x="8516041" y="4613621"/>
              <a:ext cx="3418416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tight fit </a:t>
              </a:r>
              <a:r>
                <a:rPr lang="en-US" dirty="0" err="1"/>
                <a:t>Θ</a:t>
              </a:r>
              <a:r>
                <a:rPr lang="en-US" dirty="0"/>
                <a:t>(n)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4BC15-F9A1-574F-BD8C-2C7580698A05}"/>
                </a:ext>
              </a:extLst>
            </p:cNvPr>
            <p:cNvSpPr/>
            <p:nvPr/>
          </p:nvSpPr>
          <p:spPr>
            <a:xfrm>
              <a:off x="2708156" y="4085268"/>
              <a:ext cx="1488907" cy="57418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 case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B5C969-E5C7-164B-8F3E-D87E52C4E3E5}"/>
                </a:ext>
              </a:extLst>
            </p:cNvPr>
            <p:cNvSpPr/>
            <p:nvPr/>
          </p:nvSpPr>
          <p:spPr>
            <a:xfrm>
              <a:off x="2708155" y="5664210"/>
              <a:ext cx="1488907" cy="570869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 case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86301A-C125-774E-824E-786FFBF9E596}"/>
                </a:ext>
              </a:extLst>
            </p:cNvPr>
            <p:cNvSpPr/>
            <p:nvPr/>
          </p:nvSpPr>
          <p:spPr>
            <a:xfrm>
              <a:off x="5509675" y="5516854"/>
              <a:ext cx="1827595" cy="86558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of  worst-case runtime f(n)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021652-232F-604F-8F39-C6F2469A08C2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 flipV="1">
              <a:off x="1460306" y="4372361"/>
              <a:ext cx="1247850" cy="741357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0221CE-0436-B44E-B43A-F2CD979BD3F9}"/>
                </a:ext>
              </a:extLst>
            </p:cNvPr>
            <p:cNvCxnSpPr>
              <a:cxnSpLocks/>
              <a:stCxn id="8" idx="3"/>
              <a:endCxn id="14" idx="1"/>
            </p:cNvCxnSpPr>
            <p:nvPr/>
          </p:nvCxnSpPr>
          <p:spPr>
            <a:xfrm>
              <a:off x="1460306" y="5113718"/>
              <a:ext cx="1247849" cy="835927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FC0388-6FCD-4A42-98A5-632116592F21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4197063" y="4359520"/>
              <a:ext cx="1328110" cy="1284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65B6C7-C21E-8C48-948C-EC786E6A1910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4197062" y="5949645"/>
              <a:ext cx="131261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0833F1-7048-DE4D-9311-BEE39767ED53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7352768" y="3926728"/>
              <a:ext cx="1163273" cy="432792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D1250A-BA5E-3C44-ABA3-B6EDE2C9738F}"/>
                </a:ext>
              </a:extLst>
            </p:cNvPr>
            <p:cNvSpPr/>
            <p:nvPr/>
          </p:nvSpPr>
          <p:spPr>
            <a:xfrm>
              <a:off x="8516040" y="5354827"/>
              <a:ext cx="3418417" cy="33913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upper bound O(n)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925A6E-1CB1-7B4D-886E-0AAEA69D9ED9}"/>
                </a:ext>
              </a:extLst>
            </p:cNvPr>
            <p:cNvSpPr/>
            <p:nvPr/>
          </p:nvSpPr>
          <p:spPr>
            <a:xfrm>
              <a:off x="8516039" y="5781322"/>
              <a:ext cx="3418417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lower bound </a:t>
              </a:r>
              <a:r>
                <a:rPr lang="en-US" dirty="0" err="1"/>
                <a:t>Ω</a:t>
              </a:r>
              <a:r>
                <a:rPr lang="en-US" dirty="0"/>
                <a:t>(n)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379250-FAE8-694C-BE45-5FC050533C1D}"/>
                </a:ext>
              </a:extLst>
            </p:cNvPr>
            <p:cNvSpPr/>
            <p:nvPr/>
          </p:nvSpPr>
          <p:spPr>
            <a:xfrm>
              <a:off x="8516040" y="6211287"/>
              <a:ext cx="3418416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tight fit </a:t>
              </a:r>
              <a:r>
                <a:rPr lang="en-US" dirty="0" err="1"/>
                <a:t>Θ</a:t>
              </a:r>
              <a:r>
                <a:rPr lang="en-US" dirty="0"/>
                <a:t>(n)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35B885-D241-A444-888C-40868A18AD16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7352768" y="4351980"/>
              <a:ext cx="1163272" cy="754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1DEF7-C2C6-5E42-AD28-59FF4AFC9846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7352768" y="4359520"/>
              <a:ext cx="1163273" cy="42242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82D670-DAC7-0F42-81B5-640B1AFDB169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 flipV="1">
              <a:off x="7337270" y="5524394"/>
              <a:ext cx="1178770" cy="425252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FA06F43-95EB-2D43-8B9C-BDED57FC5CB4}"/>
                </a:ext>
              </a:extLst>
            </p:cNvPr>
            <p:cNvCxnSpPr>
              <a:cxnSpLocks/>
              <a:stCxn id="15" idx="3"/>
              <a:endCxn id="22" idx="1"/>
            </p:cNvCxnSpPr>
            <p:nvPr/>
          </p:nvCxnSpPr>
          <p:spPr>
            <a:xfrm>
              <a:off x="7337270" y="5949646"/>
              <a:ext cx="1178769" cy="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77D5AE-9885-AC43-80A2-5C7154D9D01F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>
              <a:off x="7337270" y="5949646"/>
              <a:ext cx="1178770" cy="4299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CEDF9868-BC2C-6F42-9323-5A5887F65F14}"/>
                </a:ext>
              </a:extLst>
            </p:cNvPr>
            <p:cNvSpPr/>
            <p:nvPr/>
          </p:nvSpPr>
          <p:spPr>
            <a:xfrm>
              <a:off x="1646640" y="4659453"/>
              <a:ext cx="1247849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case analysis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91186DCE-848B-2D47-A1A4-DFF67EA8FCBD}"/>
                </a:ext>
              </a:extLst>
            </p:cNvPr>
            <p:cNvSpPr/>
            <p:nvPr/>
          </p:nvSpPr>
          <p:spPr>
            <a:xfrm>
              <a:off x="7060564" y="4667521"/>
              <a:ext cx="1629451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asymptotic analysis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04654C-3704-A24C-8990-0FF5AD65406B}"/>
              </a:ext>
            </a:extLst>
          </p:cNvPr>
          <p:cNvSpPr txBox="1"/>
          <p:nvPr/>
        </p:nvSpPr>
        <p:spPr>
          <a:xfrm>
            <a:off x="4431857" y="4661078"/>
            <a:ext cx="1248419" cy="369332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Recurrence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35D3FE-0D53-1E4B-96A1-1FF953FC79DC}"/>
              </a:ext>
            </a:extLst>
          </p:cNvPr>
          <p:cNvSpPr txBox="1"/>
          <p:nvPr/>
        </p:nvSpPr>
        <p:spPr>
          <a:xfrm>
            <a:off x="6330552" y="4324198"/>
            <a:ext cx="1351717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Closed Form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98D06C-3F10-AC40-979C-CF1969E13CA6}"/>
              </a:ext>
            </a:extLst>
          </p:cNvPr>
          <p:cNvSpPr txBox="1"/>
          <p:nvPr/>
        </p:nvSpPr>
        <p:spPr>
          <a:xfrm>
            <a:off x="6330552" y="4965356"/>
            <a:ext cx="1774909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Master Theorem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EECB81-CEE8-DA4B-B39B-9CF6DA6D0A09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5680276" y="4845744"/>
            <a:ext cx="650276" cy="30427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9EDB84-5723-8C4E-ADF1-1C6301B19935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 flipV="1">
            <a:off x="5680276" y="4508864"/>
            <a:ext cx="650276" cy="33688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0158A59-E030-014C-80FA-36585DD346E1}"/>
              </a:ext>
            </a:extLst>
          </p:cNvPr>
          <p:cNvCxnSpPr>
            <a:cxnSpLocks/>
            <a:stCxn id="33" idx="3"/>
            <a:endCxn id="23" idx="1"/>
          </p:cNvCxnSpPr>
          <p:nvPr/>
        </p:nvCxnSpPr>
        <p:spPr>
          <a:xfrm flipV="1">
            <a:off x="8105461" y="3892879"/>
            <a:ext cx="452911" cy="125714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94C09A-E6D0-CF44-9927-84563E0AF0B9}"/>
              </a:ext>
            </a:extLst>
          </p:cNvPr>
          <p:cNvCxnSpPr>
            <a:cxnSpLocks/>
            <a:stCxn id="32" idx="3"/>
            <a:endCxn id="21" idx="1"/>
          </p:cNvCxnSpPr>
          <p:nvPr/>
        </p:nvCxnSpPr>
        <p:spPr>
          <a:xfrm flipV="1">
            <a:off x="7682269" y="3037662"/>
            <a:ext cx="876103" cy="147120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5BAAE-15E7-534C-9245-0C631128FEA6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 flipV="1">
            <a:off x="7682269" y="3462914"/>
            <a:ext cx="876102" cy="104595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9FF519-9410-B042-8A67-8C4FC3320D37}"/>
              </a:ext>
            </a:extLst>
          </p:cNvPr>
          <p:cNvCxnSpPr>
            <a:cxnSpLocks/>
            <a:stCxn id="32" idx="3"/>
            <a:endCxn id="23" idx="1"/>
          </p:cNvCxnSpPr>
          <p:nvPr/>
        </p:nvCxnSpPr>
        <p:spPr>
          <a:xfrm flipV="1">
            <a:off x="7682269" y="3892879"/>
            <a:ext cx="876103" cy="6159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05BB292-9C29-7645-A11D-7048FFEF6141}"/>
              </a:ext>
            </a:extLst>
          </p:cNvPr>
          <p:cNvSpPr txBox="1"/>
          <p:nvPr/>
        </p:nvSpPr>
        <p:spPr>
          <a:xfrm>
            <a:off x="4328723" y="4369527"/>
            <a:ext cx="15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 code is recursive: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2658EF-2FBE-6C4E-BD61-5C5C22620E96}"/>
              </a:ext>
            </a:extLst>
          </p:cNvPr>
          <p:cNvGrpSpPr/>
          <p:nvPr/>
        </p:nvGrpSpPr>
        <p:grpSpPr>
          <a:xfrm>
            <a:off x="7681094" y="4342495"/>
            <a:ext cx="2417735" cy="1273486"/>
            <a:chOff x="7681094" y="4342495"/>
            <a:chExt cx="2417735" cy="1273486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051FFDDE-64A4-6D40-B3CF-059AD37E2702}"/>
                </a:ext>
              </a:extLst>
            </p:cNvPr>
            <p:cNvSpPr/>
            <p:nvPr/>
          </p:nvSpPr>
          <p:spPr>
            <a:xfrm rot="11931659">
              <a:off x="7681094" y="4342495"/>
              <a:ext cx="2417735" cy="127348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6E10E4-777A-5441-A9E0-11151A783BD5}"/>
                </a:ext>
              </a:extLst>
            </p:cNvPr>
            <p:cNvSpPr txBox="1"/>
            <p:nvPr/>
          </p:nvSpPr>
          <p:spPr>
            <a:xfrm rot="1128862">
              <a:off x="8092150" y="4779613"/>
              <a:ext cx="18320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Tree Method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01044" y="3704555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688679" y="3834374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00483" y="4408673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7150973" y="330870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447506" y="1260486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05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4E71-F6F1-844F-9547-B25B8151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 </a:t>
            </a:r>
            <a:r>
              <a:rPr lang="en-US" dirty="0" err="1"/>
              <a:t>Θ</a:t>
            </a:r>
            <a:r>
              <a:rPr lang="en-US" dirty="0"/>
              <a:t>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E195-11E1-8A49-AA4A-6A67DA7C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0854760" cy="5130867"/>
          </a:xfrm>
        </p:spPr>
        <p:txBody>
          <a:bodyPr>
            <a:normAutofit/>
          </a:bodyPr>
          <a:lstStyle/>
          <a:p>
            <a:pPr marL="0" indent="0">
              <a:buClr>
                <a:srgbClr val="4C3282"/>
              </a:buClr>
              <a:buNone/>
            </a:pPr>
            <a:r>
              <a:rPr lang="en-US" dirty="0"/>
              <a:t>A recurrence is a mathematical function that includes itself in its definition</a:t>
            </a:r>
          </a:p>
          <a:p>
            <a:pPr marL="0" indent="0">
              <a:buClr>
                <a:srgbClr val="4C3282"/>
              </a:buClr>
              <a:buNone/>
            </a:pPr>
            <a:r>
              <a:rPr lang="en-US" dirty="0"/>
              <a:t>This makes it very difficult to find the dominating term that will dictate the asymptotic growth</a:t>
            </a:r>
          </a:p>
          <a:p>
            <a:pPr marL="0" indent="0">
              <a:buClr>
                <a:srgbClr val="4C3282"/>
              </a:buClr>
              <a:buNone/>
            </a:pPr>
            <a:r>
              <a:rPr lang="en-US" dirty="0"/>
              <a:t>Solving the recurrence or “finding the closed form” is the process of eliminating the recursive definition. So far, we’ve seen three methods to do so:</a:t>
            </a:r>
          </a:p>
          <a:p>
            <a:pPr marL="457200" indent="-457200">
              <a:buClr>
                <a:srgbClr val="4C3282"/>
              </a:buClr>
              <a:buAutoNum type="arabicPeriod"/>
            </a:pPr>
            <a:r>
              <a:rPr lang="en-US" dirty="0"/>
              <a:t>Apply Master Theorem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Pro: Plug and chug convenience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Con: only works for recurrences of a certain format</a:t>
            </a:r>
          </a:p>
          <a:p>
            <a:pPr marL="457200" indent="-457200">
              <a:buClr>
                <a:srgbClr val="4C3282"/>
              </a:buClr>
              <a:buFont typeface="Tw Cen MT" panose="020B0602020104020603" pitchFamily="34" charset="0"/>
              <a:buAutoNum type="arabicPeriod"/>
            </a:pPr>
            <a:r>
              <a:rPr lang="en-US" dirty="0"/>
              <a:t>Unrolling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Pro: Least complicated setup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Con: requires intuitive pattern matching</a:t>
            </a:r>
          </a:p>
          <a:p>
            <a:pPr marL="457200" indent="-457200">
              <a:buClr>
                <a:srgbClr val="4C3282"/>
              </a:buClr>
              <a:buFont typeface="Tw Cen MT" panose="020B0602020104020603" pitchFamily="34" charset="0"/>
              <a:buAutoNum type="arabicPeriod"/>
            </a:pPr>
            <a:r>
              <a:rPr lang="en-US" dirty="0"/>
              <a:t>Tree Method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Pro: Plug and chug 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Con: Complex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E03A-3AF4-2B42-B935-7F3AEA86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99D23-5964-E241-BEBE-C4505FE6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CC5C2E-EFA8-C345-8C04-6D49C757D276}"/>
                  </a:ext>
                </a:extLst>
              </p:cNvPr>
              <p:cNvSpPr txBox="1"/>
              <p:nvPr/>
            </p:nvSpPr>
            <p:spPr>
              <a:xfrm>
                <a:off x="8121113" y="2802474"/>
                <a:ext cx="3689888" cy="61786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CC5C2E-EFA8-C345-8C04-6D49C757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113" y="2802474"/>
                <a:ext cx="3689888" cy="617861"/>
              </a:xfrm>
              <a:prstGeom prst="rect">
                <a:avLst/>
              </a:prstGeom>
              <a:blipFill>
                <a:blip r:embed="rId2"/>
                <a:stretch>
                  <a:fillRect l="-5802" t="-224000" b="-322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6F475F4-724D-6D47-AB9A-22003DBA3F69}"/>
              </a:ext>
            </a:extLst>
          </p:cNvPr>
          <p:cNvGrpSpPr/>
          <p:nvPr/>
        </p:nvGrpSpPr>
        <p:grpSpPr>
          <a:xfrm>
            <a:off x="8121112" y="3540488"/>
            <a:ext cx="4006027" cy="1157065"/>
            <a:chOff x="5761921" y="3466310"/>
            <a:chExt cx="4006027" cy="11570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CDB4160-3F80-9D4D-B2AF-689C90BEB36E}"/>
                </a:ext>
              </a:extLst>
            </p:cNvPr>
            <p:cNvSpPr/>
            <p:nvPr/>
          </p:nvSpPr>
          <p:spPr>
            <a:xfrm>
              <a:off x="5761921" y="3466310"/>
              <a:ext cx="4006027" cy="1157065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B99C62-9E82-4F4A-BBC6-60B2CBBA26EF}"/>
                    </a:ext>
                  </a:extLst>
                </p:cNvPr>
                <p:cNvSpPr txBox="1"/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CE0FC7-4B14-7B45-B96F-7538A2D37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blipFill>
                  <a:blip r:embed="rId3"/>
                  <a:stretch>
                    <a:fillRect l="-15232" t="-200000" b="-28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51717478-6228-EE43-9664-B0B836E026C1}"/>
                </a:ext>
              </a:extLst>
            </p:cNvPr>
            <p:cNvSpPr txBox="1">
              <a:spLocks/>
            </p:cNvSpPr>
            <p:nvPr/>
          </p:nvSpPr>
          <p:spPr>
            <a:xfrm>
              <a:off x="5866795" y="3483368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A513DE8-4F2D-D240-9424-E5CE2E528882}"/>
              </a:ext>
            </a:extLst>
          </p:cNvPr>
          <p:cNvSpPr/>
          <p:nvPr/>
        </p:nvSpPr>
        <p:spPr>
          <a:xfrm>
            <a:off x="6709834" y="4741666"/>
            <a:ext cx="4448075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T(1) = d</a:t>
            </a:r>
          </a:p>
          <a:p>
            <a:r>
              <a:rPr lang="en-US" dirty="0"/>
              <a:t>T(2) = 2T(2-1) + c = 2(d) + c</a:t>
            </a:r>
          </a:p>
          <a:p>
            <a:r>
              <a:rPr lang="en-US" dirty="0"/>
              <a:t>T(3) = 2T(3-1) + c = 2(2(d) + c) + c = 4d + 3c</a:t>
            </a:r>
          </a:p>
          <a:p>
            <a:r>
              <a:rPr lang="en-US" dirty="0"/>
              <a:t>T(4) = 2T(4-1) + c = 2(4d + 3c) + c = 8d + 7c</a:t>
            </a:r>
          </a:p>
          <a:p>
            <a:r>
              <a:rPr lang="en-US" dirty="0"/>
              <a:t>T(5) = 2T(5-1) + c = 2(8d + 7c) + c = 16d +25c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BD5394-7592-B24C-82B7-872344278BAF}"/>
              </a:ext>
            </a:extLst>
          </p:cNvPr>
          <p:cNvGrpSpPr/>
          <p:nvPr/>
        </p:nvGrpSpPr>
        <p:grpSpPr>
          <a:xfrm>
            <a:off x="4213781" y="5303308"/>
            <a:ext cx="2496053" cy="1477328"/>
            <a:chOff x="6081682" y="2694733"/>
            <a:chExt cx="5957274" cy="352590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487C43-7EF9-5F49-A5F9-4882F6CF7437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f(4)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4A52C4-3E9E-6942-889B-5B0BCEB242C2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f(3)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858263-4DE7-434B-B984-50B32934817A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f(3)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01D423-C938-E44A-BB63-5F7338E6A007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076263-9351-D247-B7F4-FA7140A76516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975343-CA47-C149-B265-6769371CB5F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C45394-1DCE-D04C-99C7-4ED39B2DA660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6C87E6-93EA-6041-B19D-E6952CC438B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CB546CD-D0DB-D44C-BB07-B32422D29E4D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D5B046-169D-514F-8E45-730B559FF4C5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BBEE70E-EC7F-4546-9B68-B5C1B8CD1200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7DE53D5-BFCC-E741-B976-E6490E9F3264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548916-5406-0C47-BB4F-BE2ED00729B3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6CA0C0B-F381-E94C-8D0F-84655BE0C795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39305B-DC9F-1941-9729-D7E818080FD5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D18FB71-6419-1541-99B9-992476B76CDD}"/>
                </a:ext>
              </a:extLst>
            </p:cNvPr>
            <p:cNvCxnSpPr>
              <a:stCxn id="46" idx="2"/>
              <a:endCxn id="47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5724F65-7C40-FA42-AA81-20B5830B6C79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07DD86-FA34-1B40-88C1-7AE33D5D27BD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F7BB574-1113-9D46-9A27-009F9DA831FC}"/>
                </a:ext>
              </a:extLst>
            </p:cNvPr>
            <p:cNvCxnSpPr>
              <a:cxnSpLocks/>
              <a:stCxn id="47" idx="2"/>
              <a:endCxn id="50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456AA15-749E-724F-9D07-88673A1EE0D7}"/>
                </a:ext>
              </a:extLst>
            </p:cNvPr>
            <p:cNvCxnSpPr>
              <a:cxnSpLocks/>
              <a:stCxn id="48" idx="2"/>
              <a:endCxn id="51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6B8A33A-2258-8441-897B-F0B5008D27C8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503D10D-F6D4-4C47-A20F-6955E5933BCC}"/>
                </a:ext>
              </a:extLst>
            </p:cNvPr>
            <p:cNvCxnSpPr>
              <a:cxnSpLocks/>
              <a:stCxn id="49" idx="2"/>
              <a:endCxn id="59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0A48554-0A22-2B44-AF23-6A8FD7A23CF1}"/>
                </a:ext>
              </a:extLst>
            </p:cNvPr>
            <p:cNvCxnSpPr>
              <a:cxnSpLocks/>
              <a:stCxn id="49" idx="2"/>
              <a:endCxn id="60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6E0C616-A5D5-9C46-BDA5-668CEF7D7ECE}"/>
                </a:ext>
              </a:extLst>
            </p:cNvPr>
            <p:cNvCxnSpPr>
              <a:cxnSpLocks/>
              <a:stCxn id="50" idx="2"/>
              <a:endCxn id="57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D05A4C6-3469-B444-AB0B-46EE91CB78B7}"/>
                </a:ext>
              </a:extLst>
            </p:cNvPr>
            <p:cNvCxnSpPr>
              <a:cxnSpLocks/>
              <a:stCxn id="50" idx="2"/>
              <a:endCxn id="58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F7B3EA1-D061-B049-896A-D90DA3F95295}"/>
                </a:ext>
              </a:extLst>
            </p:cNvPr>
            <p:cNvCxnSpPr>
              <a:cxnSpLocks/>
              <a:stCxn id="51" idx="2"/>
              <a:endCxn id="55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5AB3DEA-C7DF-6A4B-98ED-FFC8C231EFEB}"/>
                </a:ext>
              </a:extLst>
            </p:cNvPr>
            <p:cNvCxnSpPr>
              <a:cxnSpLocks/>
              <a:stCxn id="51" idx="2"/>
              <a:endCxn id="56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4A3A652-9CE9-BA43-9807-05DE2CF7A19C}"/>
                </a:ext>
              </a:extLst>
            </p:cNvPr>
            <p:cNvCxnSpPr>
              <a:cxnSpLocks/>
              <a:stCxn id="52" idx="2"/>
              <a:endCxn id="53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1DFEFE9-13A0-524D-B9A9-64E058A68C26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6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9F3D-8784-BA40-87EF-52141E01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02" y="1533055"/>
            <a:ext cx="5273601" cy="528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much work is done at each layer?</a:t>
            </a:r>
          </a:p>
          <a:p>
            <a:r>
              <a:rPr lang="en-US" dirty="0"/>
              <a:t>64 for this example -&gt; n work at each layer</a:t>
            </a:r>
          </a:p>
          <a:p>
            <a:r>
              <a:rPr lang="en-US" dirty="0"/>
              <a:t>Work is variable per layer, but across the entire layer work is constant - always n</a:t>
            </a:r>
          </a:p>
          <a:p>
            <a:pPr marL="0" indent="0">
              <a:buNone/>
            </a:pPr>
            <a:r>
              <a:rPr lang="en-US" b="1" u="sng" dirty="0"/>
              <a:t>How many layers are in our function call tree?</a:t>
            </a:r>
          </a:p>
          <a:p>
            <a:pPr marL="0" indent="0">
              <a:buNone/>
            </a:pPr>
            <a:r>
              <a:rPr lang="en-US" dirty="0"/>
              <a:t>Hint: how many levels of recursive calls does it take </a:t>
            </a:r>
            <a:r>
              <a:rPr lang="en-US" i="1" dirty="0"/>
              <a:t>binary search</a:t>
            </a:r>
            <a:r>
              <a:rPr lang="en-US" dirty="0"/>
              <a:t> to get to the base case?</a:t>
            </a:r>
          </a:p>
          <a:p>
            <a:pPr marL="0" indent="0">
              <a:buNone/>
            </a:pPr>
            <a:r>
              <a:rPr lang="en-US" dirty="0"/>
              <a:t>Height = log</a:t>
            </a:r>
            <a:r>
              <a:rPr lang="en-US" baseline="-25000" dirty="0"/>
              <a:t>2</a:t>
            </a:r>
            <a:r>
              <a:rPr lang="en-US" dirty="0"/>
              <a:t>n </a:t>
            </a:r>
          </a:p>
          <a:p>
            <a:pPr marL="0" indent="0">
              <a:buNone/>
            </a:pPr>
            <a:r>
              <a:rPr lang="en-US" dirty="0"/>
              <a:t>It takes log</a:t>
            </a:r>
            <a:r>
              <a:rPr lang="en-US" baseline="-25000" dirty="0"/>
              <a:t>2</a:t>
            </a:r>
            <a:r>
              <a:rPr lang="en-US" dirty="0"/>
              <a:t>n divisions by 2 for n to be reduced to the base case 1</a:t>
            </a:r>
          </a:p>
          <a:p>
            <a:pPr marL="0" indent="0">
              <a:buNone/>
            </a:pP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64 = 6 -&gt; 6 levels of this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13B6-E14F-A444-B714-63E26CF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3E094-39A8-4A4F-A816-665A9BB5ABD5}"/>
              </a:ext>
            </a:extLst>
          </p:cNvPr>
          <p:cNvGrpSpPr/>
          <p:nvPr/>
        </p:nvGrpSpPr>
        <p:grpSpPr>
          <a:xfrm>
            <a:off x="5512771" y="2497359"/>
            <a:ext cx="6332464" cy="3525906"/>
            <a:chOff x="5891350" y="2694733"/>
            <a:chExt cx="6332464" cy="352590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87E2F1-230E-8B44-89B2-FB46CCC12609}"/>
                </a:ext>
              </a:extLst>
            </p:cNvPr>
            <p:cNvSpPr/>
            <p:nvPr/>
          </p:nvSpPr>
          <p:spPr>
            <a:xfrm>
              <a:off x="8348263" y="2694733"/>
              <a:ext cx="1288984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f(n=64)</a:t>
              </a:r>
            </a:p>
            <a:p>
              <a:pPr algn="ctr"/>
              <a:r>
                <a:rPr lang="en-US" dirty="0"/>
                <a:t>work = 64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3A2E13-DACA-9C48-AF97-DB4B65E902C1}"/>
                </a:ext>
              </a:extLst>
            </p:cNvPr>
            <p:cNvSpPr/>
            <p:nvPr/>
          </p:nvSpPr>
          <p:spPr>
            <a:xfrm>
              <a:off x="6998782" y="3683579"/>
              <a:ext cx="882327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f(n=32)</a:t>
              </a:r>
            </a:p>
            <a:p>
              <a:pPr algn="ctr"/>
              <a:r>
                <a:rPr lang="en-US" dirty="0"/>
                <a:t>w=32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15B65C-B1CF-6D42-BD14-04D5CFB3339D}"/>
                </a:ext>
              </a:extLst>
            </p:cNvPr>
            <p:cNvSpPr/>
            <p:nvPr/>
          </p:nvSpPr>
          <p:spPr>
            <a:xfrm>
              <a:off x="10215650" y="3655352"/>
              <a:ext cx="898665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f(n=32)</a:t>
              </a:r>
            </a:p>
            <a:p>
              <a:pPr algn="ctr"/>
              <a:r>
                <a:rPr lang="en-US" dirty="0"/>
                <a:t>w=32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905A17-9A06-FB40-94F0-A588550F6A6D}"/>
                </a:ext>
              </a:extLst>
            </p:cNvPr>
            <p:cNvSpPr/>
            <p:nvPr/>
          </p:nvSpPr>
          <p:spPr>
            <a:xfrm>
              <a:off x="6174651" y="4672425"/>
              <a:ext cx="964973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CE3B58-1926-D847-AF54-0C5880C62F8B}"/>
                </a:ext>
              </a:extLst>
            </p:cNvPr>
            <p:cNvSpPr/>
            <p:nvPr/>
          </p:nvSpPr>
          <p:spPr>
            <a:xfrm>
              <a:off x="7757206" y="4681728"/>
              <a:ext cx="964973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2D815E-55B2-6049-94A9-AA1FC4B49873}"/>
                </a:ext>
              </a:extLst>
            </p:cNvPr>
            <p:cNvSpPr/>
            <p:nvPr/>
          </p:nvSpPr>
          <p:spPr>
            <a:xfrm>
              <a:off x="9414222" y="4647454"/>
              <a:ext cx="934131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66369A-2920-5F4C-9905-33D85B45F8E0}"/>
                </a:ext>
              </a:extLst>
            </p:cNvPr>
            <p:cNvSpPr/>
            <p:nvPr/>
          </p:nvSpPr>
          <p:spPr>
            <a:xfrm>
              <a:off x="10995665" y="4647454"/>
              <a:ext cx="898665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F11CBC-E724-3949-85FA-0612B327D941}"/>
                </a:ext>
              </a:extLst>
            </p:cNvPr>
            <p:cNvSpPr/>
            <p:nvPr/>
          </p:nvSpPr>
          <p:spPr>
            <a:xfrm>
              <a:off x="10690134" y="5661271"/>
              <a:ext cx="74422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D109E5-DE38-DC40-AE4C-66A2D752FAEF}"/>
                </a:ext>
              </a:extLst>
            </p:cNvPr>
            <p:cNvSpPr/>
            <p:nvPr/>
          </p:nvSpPr>
          <p:spPr>
            <a:xfrm>
              <a:off x="11479587" y="5661271"/>
              <a:ext cx="744227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E392D5-4F3C-CD4F-B718-BAFDFF2832C0}"/>
                </a:ext>
              </a:extLst>
            </p:cNvPr>
            <p:cNvSpPr/>
            <p:nvPr/>
          </p:nvSpPr>
          <p:spPr>
            <a:xfrm>
              <a:off x="9111225" y="5656645"/>
              <a:ext cx="744230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1297CC-2A86-B74A-B783-CB48F4023B15}"/>
                </a:ext>
              </a:extLst>
            </p:cNvPr>
            <p:cNvSpPr/>
            <p:nvPr/>
          </p:nvSpPr>
          <p:spPr>
            <a:xfrm>
              <a:off x="9900680" y="5656645"/>
              <a:ext cx="744229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5760B7-05B7-3349-A02C-0C71469166C3}"/>
                </a:ext>
              </a:extLst>
            </p:cNvPr>
            <p:cNvSpPr/>
            <p:nvPr/>
          </p:nvSpPr>
          <p:spPr>
            <a:xfrm>
              <a:off x="7475732" y="5651486"/>
              <a:ext cx="744231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4CA88B-C1F1-9B44-B742-9B12576A2E10}"/>
                </a:ext>
              </a:extLst>
            </p:cNvPr>
            <p:cNvSpPr/>
            <p:nvPr/>
          </p:nvSpPr>
          <p:spPr>
            <a:xfrm>
              <a:off x="8265188" y="5651486"/>
              <a:ext cx="800812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E66B5A-6F9F-8A49-838A-50F6BC4DD8D4}"/>
                </a:ext>
              </a:extLst>
            </p:cNvPr>
            <p:cNvSpPr/>
            <p:nvPr/>
          </p:nvSpPr>
          <p:spPr>
            <a:xfrm>
              <a:off x="5891350" y="5661271"/>
              <a:ext cx="749700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FF8B4C-5A8A-604B-82E7-32F048B9BB7D}"/>
                </a:ext>
              </a:extLst>
            </p:cNvPr>
            <p:cNvSpPr/>
            <p:nvPr/>
          </p:nvSpPr>
          <p:spPr>
            <a:xfrm>
              <a:off x="6686275" y="5661271"/>
              <a:ext cx="744232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426A379-5BFD-6544-B6C2-327169945FD8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flipH="1">
              <a:off x="7439946" y="3254101"/>
              <a:ext cx="1552809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6724B9-CA45-2148-B019-33D59AF4D988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8992755" y="3254101"/>
              <a:ext cx="1672228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8D9C36B-A438-E04B-A8A9-17FF868AABD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flipH="1">
              <a:off x="6657138" y="4242947"/>
              <a:ext cx="78280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C6902F-2F98-C54B-8359-1366547B79A3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7439946" y="4242947"/>
              <a:ext cx="79974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527179-D8DC-CE43-A461-BFC8196CE422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9881288" y="4214720"/>
              <a:ext cx="783695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328F60-6047-014E-9572-18E7D30334DC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0664983" y="4214720"/>
              <a:ext cx="780015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E4B7AE4-AE70-1841-9195-118F3F361B6D}"/>
                </a:ext>
              </a:extLst>
            </p:cNvPr>
            <p:cNvCxnSpPr>
              <a:cxnSpLocks/>
              <a:stCxn id="10" idx="2"/>
              <a:endCxn id="20" idx="0"/>
            </p:cNvCxnSpPr>
            <p:nvPr/>
          </p:nvCxnSpPr>
          <p:spPr>
            <a:xfrm flipH="1">
              <a:off x="6266200" y="5231793"/>
              <a:ext cx="39093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204BB1E-87EB-0E45-B3DF-2392BE43970D}"/>
                </a:ext>
              </a:extLst>
            </p:cNvPr>
            <p:cNvCxnSpPr>
              <a:cxnSpLocks/>
              <a:stCxn id="10" idx="2"/>
              <a:endCxn id="21" idx="0"/>
            </p:cNvCxnSpPr>
            <p:nvPr/>
          </p:nvCxnSpPr>
          <p:spPr>
            <a:xfrm>
              <a:off x="6657138" y="5231793"/>
              <a:ext cx="401253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E408A01-6497-7749-BE57-10AFC2363B5D}"/>
                </a:ext>
              </a:extLst>
            </p:cNvPr>
            <p:cNvCxnSpPr>
              <a:cxnSpLocks/>
              <a:stCxn id="11" idx="2"/>
              <a:endCxn id="18" idx="0"/>
            </p:cNvCxnSpPr>
            <p:nvPr/>
          </p:nvCxnSpPr>
          <p:spPr>
            <a:xfrm flipH="1">
              <a:off x="7847848" y="5241096"/>
              <a:ext cx="39184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E32C68-EC13-334B-8F93-AFDED81C69D6}"/>
                </a:ext>
              </a:extLst>
            </p:cNvPr>
            <p:cNvCxnSpPr>
              <a:cxnSpLocks/>
              <a:stCxn id="11" idx="2"/>
              <a:endCxn id="19" idx="0"/>
            </p:cNvCxnSpPr>
            <p:nvPr/>
          </p:nvCxnSpPr>
          <p:spPr>
            <a:xfrm>
              <a:off x="8239693" y="5241096"/>
              <a:ext cx="425901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AC54799-D101-0049-A0A1-913E29247AE1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 flipH="1">
              <a:off x="9483340" y="5206822"/>
              <a:ext cx="397948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D89FD6B-9B66-6B46-8E49-D805D9B5B9B6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9881288" y="5206822"/>
              <a:ext cx="39150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3BD4C56-D63A-914D-BDD8-ACE40629A84A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flipH="1">
              <a:off x="11062248" y="5206822"/>
              <a:ext cx="382750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A599E2B-3A54-4445-A647-FB0627324D8C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>
              <a:off x="11444998" y="5206822"/>
              <a:ext cx="406703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37CE8F-D1DF-5444-B047-1DE80AEC6A95}"/>
              </a:ext>
            </a:extLst>
          </p:cNvPr>
          <p:cNvGrpSpPr/>
          <p:nvPr/>
        </p:nvGrpSpPr>
        <p:grpSpPr>
          <a:xfrm>
            <a:off x="7960688" y="1605299"/>
            <a:ext cx="3530732" cy="646331"/>
            <a:chOff x="2253247" y="4181425"/>
            <a:chExt cx="3530732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EEF197-3B89-5E49-BDF7-C0C8BD75E447}"/>
                </a:ext>
              </a:extLst>
            </p:cNvPr>
            <p:cNvSpPr txBox="1"/>
            <p:nvPr/>
          </p:nvSpPr>
          <p:spPr>
            <a:xfrm>
              <a:off x="3453276" y="4181425"/>
              <a:ext cx="2330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if n&lt;= 1</a:t>
              </a:r>
            </a:p>
            <a:p>
              <a:r>
                <a:rPr lang="en-US" dirty="0"/>
                <a:t>2T(n/2) + n otherwise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D1B2E4-E860-E849-B1EA-9316A74FA45D}"/>
                </a:ext>
              </a:extLst>
            </p:cNvPr>
            <p:cNvSpPr txBox="1"/>
            <p:nvPr/>
          </p:nvSpPr>
          <p:spPr>
            <a:xfrm>
              <a:off x="2253247" y="4307872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T(n) = 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17810E6A-D3A2-BF42-867E-356D2C8477A7}"/>
                </a:ext>
              </a:extLst>
            </p:cNvPr>
            <p:cNvSpPr/>
            <p:nvPr/>
          </p:nvSpPr>
          <p:spPr>
            <a:xfrm>
              <a:off x="2983562" y="4194826"/>
              <a:ext cx="531628" cy="59542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CF8B49F-93EB-9142-A1D7-8ED635B25419}"/>
              </a:ext>
            </a:extLst>
          </p:cNvPr>
          <p:cNvSpPr txBox="1"/>
          <p:nvPr/>
        </p:nvSpPr>
        <p:spPr>
          <a:xfrm>
            <a:off x="5714035" y="610831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… and so on…</a:t>
            </a:r>
          </a:p>
        </p:txBody>
      </p:sp>
      <p:sp>
        <p:nvSpPr>
          <p:cNvPr id="67" name="Footer Placeholder 4">
            <a:extLst>
              <a:ext uri="{FF2B5EF4-FFF2-40B4-BE49-F238E27FC236}">
                <a16:creationId xmlns:a16="http://schemas.microsoft.com/office/drawing/2014/main" id="{4A0B620C-BEE5-BF4A-9224-142D8C39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F1B02B6F-1392-374D-8FCB-A3E2440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F992FD-1604-7340-9196-5CD830E62111}"/>
              </a:ext>
            </a:extLst>
          </p:cNvPr>
          <p:cNvSpPr txBox="1"/>
          <p:nvPr/>
        </p:nvSpPr>
        <p:spPr>
          <a:xfrm>
            <a:off x="761197" y="980957"/>
            <a:ext cx="908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call stack, what is the input to each call? How much work is done by each call?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614440-7EEC-6E49-9DC4-1675415861A9}"/>
              </a:ext>
            </a:extLst>
          </p:cNvPr>
          <p:cNvSpPr txBox="1"/>
          <p:nvPr/>
        </p:nvSpPr>
        <p:spPr>
          <a:xfrm>
            <a:off x="6620204" y="1748123"/>
            <a:ext cx="123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9930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3299561" y="1402421"/>
                <a:ext cx="931665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input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1600" dirty="0"/>
              </a:p>
              <a:p>
                <a:pPr algn="ctr"/>
                <a:r>
                  <a:rPr lang="en-US" sz="1600" dirty="0"/>
                  <a:t>work = 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561" y="1402421"/>
                <a:ext cx="931665" cy="584775"/>
              </a:xfrm>
              <a:prstGeom prst="rect">
                <a:avLst/>
              </a:prstGeom>
              <a:blipFill>
                <a:blip r:embed="rId2"/>
                <a:stretch>
                  <a:fillRect l="-2667" t="-2083"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63EC7-F533-43AA-B81F-B28F77FFCB36}"/>
                  </a:ext>
                </a:extLst>
              </p:cNvPr>
              <p:cNvSpPr txBox="1"/>
              <p:nvPr/>
            </p:nvSpPr>
            <p:spPr>
              <a:xfrm>
                <a:off x="1643188" y="2534953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63EC7-F533-43AA-B81F-B28F77FF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88" y="2534953"/>
                <a:ext cx="622285" cy="748666"/>
              </a:xfrm>
              <a:prstGeom prst="rect">
                <a:avLst/>
              </a:prstGeom>
              <a:blipFill>
                <a:blip r:embed="rId3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0AA501-FE5F-46CA-8952-54ABD485D28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954331" y="1987196"/>
            <a:ext cx="1811063" cy="54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9BC878-147E-40A0-8BAF-1957ED16F39F}"/>
              </a:ext>
            </a:extLst>
          </p:cNvPr>
          <p:cNvCxnSpPr>
            <a:cxnSpLocks/>
            <a:stCxn id="7" idx="2"/>
            <a:endCxn id="144" idx="0"/>
          </p:cNvCxnSpPr>
          <p:nvPr/>
        </p:nvCxnSpPr>
        <p:spPr>
          <a:xfrm flipH="1">
            <a:off x="869235" y="3283619"/>
            <a:ext cx="1085096" cy="502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82D921-406C-41DB-A520-616ABEB139DE}"/>
              </a:ext>
            </a:extLst>
          </p:cNvPr>
          <p:cNvCxnSpPr>
            <a:cxnSpLocks/>
            <a:stCxn id="6" idx="2"/>
            <a:endCxn id="135" idx="0"/>
          </p:cNvCxnSpPr>
          <p:nvPr/>
        </p:nvCxnSpPr>
        <p:spPr>
          <a:xfrm>
            <a:off x="3765394" y="1987196"/>
            <a:ext cx="1833075" cy="548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622EEA-A49B-44CA-A288-8943264C2DD3}"/>
              </a:ext>
            </a:extLst>
          </p:cNvPr>
          <p:cNvCxnSpPr>
            <a:cxnSpLocks/>
            <a:stCxn id="135" idx="2"/>
            <a:endCxn id="147" idx="0"/>
          </p:cNvCxnSpPr>
          <p:nvPr/>
        </p:nvCxnSpPr>
        <p:spPr>
          <a:xfrm>
            <a:off x="5598469" y="3284582"/>
            <a:ext cx="871359" cy="396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FE7A61-E470-4794-9D6D-C9A813CD480F}"/>
              </a:ext>
            </a:extLst>
          </p:cNvPr>
          <p:cNvCxnSpPr>
            <a:cxnSpLocks/>
            <a:stCxn id="7" idx="2"/>
            <a:endCxn id="145" idx="0"/>
          </p:cNvCxnSpPr>
          <p:nvPr/>
        </p:nvCxnSpPr>
        <p:spPr>
          <a:xfrm>
            <a:off x="1954331" y="3283619"/>
            <a:ext cx="926466" cy="461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02DF48-87A6-4DBD-9F98-C0444F532697}"/>
              </a:ext>
            </a:extLst>
          </p:cNvPr>
          <p:cNvCxnSpPr>
            <a:cxnSpLocks/>
            <a:stCxn id="135" idx="2"/>
            <a:endCxn id="146" idx="0"/>
          </p:cNvCxnSpPr>
          <p:nvPr/>
        </p:nvCxnSpPr>
        <p:spPr>
          <a:xfrm flipH="1">
            <a:off x="4754948" y="3284582"/>
            <a:ext cx="843521" cy="412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9F8FAE-35EC-4B4B-AB73-0CAB6890B883}"/>
              </a:ext>
            </a:extLst>
          </p:cNvPr>
          <p:cNvCxnSpPr>
            <a:cxnSpLocks/>
            <a:stCxn id="144" idx="2"/>
          </p:cNvCxnSpPr>
          <p:nvPr/>
        </p:nvCxnSpPr>
        <p:spPr>
          <a:xfrm flipH="1">
            <a:off x="556449" y="4534865"/>
            <a:ext cx="312786" cy="429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13C80A-9FFA-4BC7-9EF5-4519854D0DF0}"/>
              </a:ext>
            </a:extLst>
          </p:cNvPr>
          <p:cNvCxnSpPr>
            <a:cxnSpLocks/>
            <a:stCxn id="144" idx="2"/>
          </p:cNvCxnSpPr>
          <p:nvPr/>
        </p:nvCxnSpPr>
        <p:spPr>
          <a:xfrm>
            <a:off x="869235" y="4534865"/>
            <a:ext cx="559751" cy="429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DE89DF-52E4-4DA3-A41D-513D3241D2B7}"/>
              </a:ext>
            </a:extLst>
          </p:cNvPr>
          <p:cNvCxnSpPr>
            <a:cxnSpLocks/>
            <a:stCxn id="145" idx="2"/>
          </p:cNvCxnSpPr>
          <p:nvPr/>
        </p:nvCxnSpPr>
        <p:spPr>
          <a:xfrm flipH="1">
            <a:off x="2312891" y="4493661"/>
            <a:ext cx="567906" cy="46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BD06E5-2C07-4420-B497-CAC280862767}"/>
              </a:ext>
            </a:extLst>
          </p:cNvPr>
          <p:cNvCxnSpPr>
            <a:cxnSpLocks/>
            <a:stCxn id="145" idx="2"/>
          </p:cNvCxnSpPr>
          <p:nvPr/>
        </p:nvCxnSpPr>
        <p:spPr>
          <a:xfrm>
            <a:off x="2880797" y="4493661"/>
            <a:ext cx="289262" cy="46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3E2BA7-60E1-450E-AC09-976DB5A3D346}"/>
              </a:ext>
            </a:extLst>
          </p:cNvPr>
          <p:cNvCxnSpPr>
            <a:cxnSpLocks/>
            <a:stCxn id="146" idx="2"/>
          </p:cNvCxnSpPr>
          <p:nvPr/>
        </p:nvCxnSpPr>
        <p:spPr>
          <a:xfrm flipH="1">
            <a:off x="4229604" y="4445680"/>
            <a:ext cx="525344" cy="512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80ED41-B3D1-476F-8502-2049864BFC86}"/>
              </a:ext>
            </a:extLst>
          </p:cNvPr>
          <p:cNvCxnSpPr>
            <a:cxnSpLocks/>
            <a:stCxn id="146" idx="2"/>
          </p:cNvCxnSpPr>
          <p:nvPr/>
        </p:nvCxnSpPr>
        <p:spPr>
          <a:xfrm>
            <a:off x="4754948" y="4445680"/>
            <a:ext cx="331824" cy="512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CEAAFE-5385-438B-AAA7-5620ADBB4DFB}"/>
              </a:ext>
            </a:extLst>
          </p:cNvPr>
          <p:cNvCxnSpPr>
            <a:cxnSpLocks/>
            <a:stCxn id="147" idx="2"/>
          </p:cNvCxnSpPr>
          <p:nvPr/>
        </p:nvCxnSpPr>
        <p:spPr>
          <a:xfrm flipH="1">
            <a:off x="6074482" y="4430192"/>
            <a:ext cx="395346" cy="542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F6172F-E750-46A8-8748-043DBBA6F803}"/>
              </a:ext>
            </a:extLst>
          </p:cNvPr>
          <p:cNvCxnSpPr>
            <a:cxnSpLocks/>
            <a:stCxn id="147" idx="2"/>
          </p:cNvCxnSpPr>
          <p:nvPr/>
        </p:nvCxnSpPr>
        <p:spPr>
          <a:xfrm>
            <a:off x="6469828" y="4430192"/>
            <a:ext cx="461822" cy="542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D603F08-1B21-4B9A-8AC1-00770600C48F}"/>
              </a:ext>
            </a:extLst>
          </p:cNvPr>
          <p:cNvGrpSpPr/>
          <p:nvPr/>
        </p:nvGrpSpPr>
        <p:grpSpPr>
          <a:xfrm>
            <a:off x="143839" y="5508914"/>
            <a:ext cx="346570" cy="850645"/>
            <a:chOff x="294909" y="5415416"/>
            <a:chExt cx="346570" cy="85064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0E7D02-8B9D-4095-BAE8-ECCF824A055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6D6D260-8262-4156-858B-37CADD7D763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3DD115-43E1-48D0-9638-37DDB663EEC9}"/>
              </a:ext>
            </a:extLst>
          </p:cNvPr>
          <p:cNvGrpSpPr/>
          <p:nvPr/>
        </p:nvGrpSpPr>
        <p:grpSpPr>
          <a:xfrm>
            <a:off x="971162" y="5528780"/>
            <a:ext cx="346570" cy="850645"/>
            <a:chOff x="294909" y="5415416"/>
            <a:chExt cx="346570" cy="85064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CCDBCD-BDE7-4C1D-92F2-256C6FDFD54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FC3E106-E93A-40A3-9F20-3586C2DC8F35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65B406-A55F-4484-8D81-2C4CB2AFDDE0}"/>
              </a:ext>
            </a:extLst>
          </p:cNvPr>
          <p:cNvGrpSpPr/>
          <p:nvPr/>
        </p:nvGrpSpPr>
        <p:grpSpPr>
          <a:xfrm>
            <a:off x="1930766" y="5528779"/>
            <a:ext cx="346570" cy="850645"/>
            <a:chOff x="294909" y="5415416"/>
            <a:chExt cx="346570" cy="8506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19DDD8F-DF0C-44B9-8F89-E348695DAD8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B7A636-DCB9-4EAF-90FC-9FD2C505AA9D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336B1B-7282-4D80-BD5D-5B7C55761D3A}"/>
              </a:ext>
            </a:extLst>
          </p:cNvPr>
          <p:cNvGrpSpPr/>
          <p:nvPr/>
        </p:nvGrpSpPr>
        <p:grpSpPr>
          <a:xfrm>
            <a:off x="2811317" y="5517799"/>
            <a:ext cx="346570" cy="850645"/>
            <a:chOff x="294909" y="5415416"/>
            <a:chExt cx="346570" cy="85064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C6718E-0E3A-418C-858C-6347DB82951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39B4F4-B44B-4E73-8A85-557F6E635CA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DDD86D-2AC8-4189-8C70-5C7FA08316A4}"/>
              </a:ext>
            </a:extLst>
          </p:cNvPr>
          <p:cNvGrpSpPr/>
          <p:nvPr/>
        </p:nvGrpSpPr>
        <p:grpSpPr>
          <a:xfrm>
            <a:off x="3898407" y="5533167"/>
            <a:ext cx="346570" cy="850645"/>
            <a:chOff x="294909" y="5415416"/>
            <a:chExt cx="346570" cy="85064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BB8709-6907-4B8F-8FB5-D852C9AE1771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338B21-0B72-432C-917A-D287EF6B0511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59D9E7-5B58-4CDB-BC46-923971139E69}"/>
              </a:ext>
            </a:extLst>
          </p:cNvPr>
          <p:cNvGrpSpPr/>
          <p:nvPr/>
        </p:nvGrpSpPr>
        <p:grpSpPr>
          <a:xfrm>
            <a:off x="4805081" y="5533167"/>
            <a:ext cx="346570" cy="850645"/>
            <a:chOff x="294909" y="5415416"/>
            <a:chExt cx="346570" cy="85064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1C33659-F1E7-4887-82C2-CB4FCDEDC54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7091D88-7B38-4B11-8DE4-A776DDEFC61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CFE5E9-96E8-48E5-81A7-781F781D64B2}"/>
              </a:ext>
            </a:extLst>
          </p:cNvPr>
          <p:cNvGrpSpPr/>
          <p:nvPr/>
        </p:nvGrpSpPr>
        <p:grpSpPr>
          <a:xfrm>
            <a:off x="5720065" y="5538426"/>
            <a:ext cx="346570" cy="850645"/>
            <a:chOff x="294909" y="5415416"/>
            <a:chExt cx="346570" cy="85064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8482E15-D6B6-4F76-8633-E2F89D826A0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076D536-0329-4EC1-9C59-6554EF4FDA2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69E2FA-806A-4A54-B8A0-E98AA1262CE9}"/>
              </a:ext>
            </a:extLst>
          </p:cNvPr>
          <p:cNvGrpSpPr/>
          <p:nvPr/>
        </p:nvGrpSpPr>
        <p:grpSpPr>
          <a:xfrm>
            <a:off x="6633603" y="5527906"/>
            <a:ext cx="346570" cy="850645"/>
            <a:chOff x="294909" y="5415416"/>
            <a:chExt cx="346570" cy="85064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77A672C-8C21-44BE-81A7-BF221BECA6E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D2C15CF-9A95-4C33-8197-12D6F9936E2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7D410A7-B8B8-4D4A-AA2D-48BBD4C67E80}"/>
              </a:ext>
            </a:extLst>
          </p:cNvPr>
          <p:cNvGrpSpPr/>
          <p:nvPr/>
        </p:nvGrpSpPr>
        <p:grpSpPr>
          <a:xfrm>
            <a:off x="529785" y="5527905"/>
            <a:ext cx="346570" cy="850645"/>
            <a:chOff x="736287" y="5414540"/>
            <a:chExt cx="346570" cy="85064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5607EB3-5BFC-4FFF-A1B6-06B2C6B46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DAD5108-9D0F-4183-8FE2-A633D0260E5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179F140-F304-46EB-BB6D-F60ACA84D57D}"/>
              </a:ext>
            </a:extLst>
          </p:cNvPr>
          <p:cNvGrpSpPr/>
          <p:nvPr/>
        </p:nvGrpSpPr>
        <p:grpSpPr>
          <a:xfrm>
            <a:off x="1334463" y="5527904"/>
            <a:ext cx="346570" cy="850645"/>
            <a:chOff x="736287" y="5414540"/>
            <a:chExt cx="346570" cy="85064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3FF8FE-12E3-430E-8D42-C8CA6EAA5C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1FCF601-CDC6-437B-8180-2E7A93756A5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9F1F9F-F57F-4589-BAD4-CA4E404BE4E8}"/>
              </a:ext>
            </a:extLst>
          </p:cNvPr>
          <p:cNvGrpSpPr/>
          <p:nvPr/>
        </p:nvGrpSpPr>
        <p:grpSpPr>
          <a:xfrm>
            <a:off x="3202908" y="5541259"/>
            <a:ext cx="346570" cy="850645"/>
            <a:chOff x="736287" y="5414540"/>
            <a:chExt cx="346570" cy="85064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93BC438-B9F9-4E89-AD7D-9F4D84348E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DE2903C-4F65-4838-A968-59513A89DF3F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0BDC90-9A99-4C1C-934F-C8E9DD5904F1}"/>
              </a:ext>
            </a:extLst>
          </p:cNvPr>
          <p:cNvGrpSpPr/>
          <p:nvPr/>
        </p:nvGrpSpPr>
        <p:grpSpPr>
          <a:xfrm>
            <a:off x="2303582" y="5527903"/>
            <a:ext cx="346570" cy="850645"/>
            <a:chOff x="736287" y="5414540"/>
            <a:chExt cx="346570" cy="85064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B7B9AD9-6B5C-4BE6-8A42-555B234AC42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71CDC24-28AA-4435-9FE9-9CE992A3793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3935517-064C-43B2-8A9B-B94EFB5D818D}"/>
              </a:ext>
            </a:extLst>
          </p:cNvPr>
          <p:cNvGrpSpPr/>
          <p:nvPr/>
        </p:nvGrpSpPr>
        <p:grpSpPr>
          <a:xfrm>
            <a:off x="4233020" y="5534272"/>
            <a:ext cx="346570" cy="850645"/>
            <a:chOff x="736287" y="5414540"/>
            <a:chExt cx="346570" cy="850645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C74D6D2-2E8D-4279-A295-D02584B32F5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579BF21-981A-4023-B27E-30A6E2AE64BE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38D547F-DDD1-471C-9772-6A88C887E6CB}"/>
              </a:ext>
            </a:extLst>
          </p:cNvPr>
          <p:cNvGrpSpPr/>
          <p:nvPr/>
        </p:nvGrpSpPr>
        <p:grpSpPr>
          <a:xfrm>
            <a:off x="5122362" y="5534272"/>
            <a:ext cx="346570" cy="850645"/>
            <a:chOff x="736287" y="5414540"/>
            <a:chExt cx="346570" cy="85064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61E3BD-0FC9-4720-B98D-038CFB6330E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A0B72D-F5FB-46A9-A382-A378EAB6FED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9B3953-5D9A-4BD7-B70F-886706D49532}"/>
              </a:ext>
            </a:extLst>
          </p:cNvPr>
          <p:cNvGrpSpPr/>
          <p:nvPr/>
        </p:nvGrpSpPr>
        <p:grpSpPr>
          <a:xfrm>
            <a:off x="6091675" y="5534956"/>
            <a:ext cx="346570" cy="850645"/>
            <a:chOff x="736287" y="5414540"/>
            <a:chExt cx="346570" cy="85064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49978D7-11BC-4A32-9C57-35FD41AD77D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960072-CE07-4D53-A731-1CF4F8B9802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266D309-4268-4CD8-9649-B827EED5F2C9}"/>
              </a:ext>
            </a:extLst>
          </p:cNvPr>
          <p:cNvGrpSpPr/>
          <p:nvPr/>
        </p:nvGrpSpPr>
        <p:grpSpPr>
          <a:xfrm>
            <a:off x="6970019" y="5526442"/>
            <a:ext cx="346570" cy="850645"/>
            <a:chOff x="736287" y="5414540"/>
            <a:chExt cx="346570" cy="850645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0517CEB-8CAA-4CB5-88DB-7B19F03999B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314D6DB-4118-4E1A-A163-E88A7475AC2C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D34D727-48E5-46F4-B4E9-4569F8F60BF7}"/>
              </a:ext>
            </a:extLst>
          </p:cNvPr>
          <p:cNvSpPr txBox="1"/>
          <p:nvPr/>
        </p:nvSpPr>
        <p:spPr>
          <a:xfrm>
            <a:off x="8681563" y="727726"/>
            <a:ext cx="12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at each level?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91CAAB-A4D5-4E81-8087-4DFC0A864133}"/>
              </a:ext>
            </a:extLst>
          </p:cNvPr>
          <p:cNvSpPr txBox="1"/>
          <p:nvPr/>
        </p:nvSpPr>
        <p:spPr>
          <a:xfrm>
            <a:off x="11080863" y="727726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across each level?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0B4EC4-7336-4C7B-8AE6-B7126652DD2C}"/>
              </a:ext>
            </a:extLst>
          </p:cNvPr>
          <p:cNvSpPr txBox="1"/>
          <p:nvPr/>
        </p:nvSpPr>
        <p:spPr>
          <a:xfrm>
            <a:off x="9092381" y="153689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912AF1-672B-4BF5-8450-5C2B5EDC1B79}"/>
              </a:ext>
            </a:extLst>
          </p:cNvPr>
          <p:cNvSpPr txBox="1"/>
          <p:nvPr/>
        </p:nvSpPr>
        <p:spPr>
          <a:xfrm>
            <a:off x="11597844" y="152516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D1C3B2-9DF9-4233-B685-587DD302C71A}"/>
              </a:ext>
            </a:extLst>
          </p:cNvPr>
          <p:cNvSpPr txBox="1"/>
          <p:nvPr/>
        </p:nvSpPr>
        <p:spPr>
          <a:xfrm>
            <a:off x="9097049" y="2697625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8E27A-5E71-4F56-B93F-2F0C5FAC9494}"/>
              </a:ext>
            </a:extLst>
          </p:cNvPr>
          <p:cNvSpPr txBox="1"/>
          <p:nvPr/>
        </p:nvSpPr>
        <p:spPr>
          <a:xfrm>
            <a:off x="9097049" y="386156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E84D7D-F44D-4B9E-B357-F09E35FC6D3F}"/>
              </a:ext>
            </a:extLst>
          </p:cNvPr>
          <p:cNvSpPr txBox="1"/>
          <p:nvPr/>
        </p:nvSpPr>
        <p:spPr>
          <a:xfrm>
            <a:off x="9095311" y="5135106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3C1B68-FEC1-4E91-97CE-1EF3DF1CAA35}"/>
              </a:ext>
            </a:extLst>
          </p:cNvPr>
          <p:cNvSpPr txBox="1"/>
          <p:nvPr/>
        </p:nvSpPr>
        <p:spPr>
          <a:xfrm>
            <a:off x="9092381" y="637136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011DEA-DDE7-407F-A7AE-5535646CF276}"/>
              </a:ext>
            </a:extLst>
          </p:cNvPr>
          <p:cNvSpPr txBox="1"/>
          <p:nvPr/>
        </p:nvSpPr>
        <p:spPr>
          <a:xfrm>
            <a:off x="11625958" y="267417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0510E4-C576-4F7C-80C1-18FE2E3910BF}"/>
              </a:ext>
            </a:extLst>
          </p:cNvPr>
          <p:cNvSpPr txBox="1"/>
          <p:nvPr/>
        </p:nvSpPr>
        <p:spPr>
          <a:xfrm>
            <a:off x="11637681" y="387328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BFD5DC-84DD-4BE9-83DD-34B6C9D907C3}"/>
              </a:ext>
            </a:extLst>
          </p:cNvPr>
          <p:cNvSpPr txBox="1"/>
          <p:nvPr/>
        </p:nvSpPr>
        <p:spPr>
          <a:xfrm>
            <a:off x="11600774" y="509993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F5673-9812-4462-BFAA-FA6014ED65D1}"/>
              </a:ext>
            </a:extLst>
          </p:cNvPr>
          <p:cNvSpPr txBox="1"/>
          <p:nvPr/>
        </p:nvSpPr>
        <p:spPr>
          <a:xfrm>
            <a:off x="11597844" y="63649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F7D3423-1CCD-0448-8AE8-EAD953E6EF22}"/>
              </a:ext>
            </a:extLst>
          </p:cNvPr>
          <p:cNvGrpSpPr/>
          <p:nvPr/>
        </p:nvGrpSpPr>
        <p:grpSpPr>
          <a:xfrm>
            <a:off x="3943344" y="109561"/>
            <a:ext cx="3301712" cy="792918"/>
            <a:chOff x="3943344" y="109561"/>
            <a:chExt cx="3301712" cy="79291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D9C876B-CAE1-4AE1-8C7A-E41CB419404D}"/>
                </a:ext>
              </a:extLst>
            </p:cNvPr>
            <p:cNvGrpSpPr/>
            <p:nvPr/>
          </p:nvGrpSpPr>
          <p:grpSpPr>
            <a:xfrm>
              <a:off x="3943344" y="177920"/>
              <a:ext cx="3301712" cy="665172"/>
              <a:chOff x="1833786" y="4193701"/>
              <a:chExt cx="3301712" cy="665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098BD8A-6F7D-4EC2-9B6A-812BEF0C98BA}"/>
                      </a:ext>
                    </a:extLst>
                  </p:cNvPr>
                  <p:cNvSpPr txBox="1"/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098BD8A-6F7D-4EC2-9B6A-812BEF0C98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FE4F0421-322A-47F9-97CC-570F2CA0E5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FE4F0421-322A-47F9-97CC-570F2CA0E5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67F0B521-FC8B-4ED2-AA67-29F9A19FF79C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67F0B521-FC8B-4ED2-AA67-29F9A19FF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Left Brace 140">
                <a:extLst>
                  <a:ext uri="{FF2B5EF4-FFF2-40B4-BE49-F238E27FC236}">
                    <a16:creationId xmlns:a16="http://schemas.microsoft.com/office/drawing/2014/main" id="{6DFEFA4F-343A-4D00-B61B-E5EBA77ED348}"/>
                  </a:ext>
                </a:extLst>
              </p:cNvPr>
              <p:cNvSpPr/>
              <p:nvPr/>
            </p:nvSpPr>
            <p:spPr>
              <a:xfrm>
                <a:off x="2585024" y="4199022"/>
                <a:ext cx="609600" cy="64285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5B46A05-BB0A-4C5E-8948-AB8A5D13B200}"/>
                </a:ext>
              </a:extLst>
            </p:cNvPr>
            <p:cNvSpPr/>
            <p:nvPr/>
          </p:nvSpPr>
          <p:spPr>
            <a:xfrm>
              <a:off x="3964648" y="109561"/>
              <a:ext cx="2949286" cy="79291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B5A8E-3992-CA40-BF12-0D8F1D90D494}"/>
              </a:ext>
            </a:extLst>
          </p:cNvPr>
          <p:cNvSpPr txBox="1"/>
          <p:nvPr/>
        </p:nvSpPr>
        <p:spPr>
          <a:xfrm>
            <a:off x="9966550" y="727726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done by each node?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4D3E6C3-2F2B-9C4A-9FDA-1ADE0A695893}"/>
              </a:ext>
            </a:extLst>
          </p:cNvPr>
          <p:cNvSpPr txBox="1"/>
          <p:nvPr/>
        </p:nvSpPr>
        <p:spPr>
          <a:xfrm>
            <a:off x="10297670" y="152516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/>
              <p:nvPr/>
            </p:nvSpPr>
            <p:spPr>
              <a:xfrm>
                <a:off x="10325784" y="2628654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784" y="2628654"/>
                <a:ext cx="375424" cy="460382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/>
              <p:nvPr/>
            </p:nvSpPr>
            <p:spPr>
              <a:xfrm>
                <a:off x="10341616" y="3827759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616" y="3827759"/>
                <a:ext cx="375424" cy="4603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/>
              <p:nvPr/>
            </p:nvSpPr>
            <p:spPr>
              <a:xfrm>
                <a:off x="10306447" y="5054412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447" y="5054412"/>
                <a:ext cx="375424" cy="460382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/>
              <p:nvPr/>
            </p:nvSpPr>
            <p:spPr>
              <a:xfrm>
                <a:off x="10287109" y="6364924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109" y="6364924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7E6C05-2D09-CB46-9466-37FA3126388F}"/>
                  </a:ext>
                </a:extLst>
              </p:cNvPr>
              <p:cNvSpPr txBox="1"/>
              <p:nvPr/>
            </p:nvSpPr>
            <p:spPr>
              <a:xfrm>
                <a:off x="5287326" y="253591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7E6C05-2D09-CB46-9466-37FA31263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26" y="2535916"/>
                <a:ext cx="622285" cy="748666"/>
              </a:xfrm>
              <a:prstGeom prst="rect">
                <a:avLst/>
              </a:prstGeom>
              <a:blipFill>
                <a:blip r:embed="rId11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E474847-0504-984A-83A4-C930069FC197}"/>
                  </a:ext>
                </a:extLst>
              </p:cNvPr>
              <p:cNvSpPr txBox="1"/>
              <p:nvPr/>
            </p:nvSpPr>
            <p:spPr>
              <a:xfrm>
                <a:off x="558092" y="3786199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E474847-0504-984A-83A4-C930069F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92" y="3786199"/>
                <a:ext cx="622285" cy="748666"/>
              </a:xfrm>
              <a:prstGeom prst="rect">
                <a:avLst/>
              </a:prstGeom>
              <a:blipFill>
                <a:blip r:embed="rId12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1D5AC6B-7332-7842-AB36-55E3B8EC6B76}"/>
                  </a:ext>
                </a:extLst>
              </p:cNvPr>
              <p:cNvSpPr txBox="1"/>
              <p:nvPr/>
            </p:nvSpPr>
            <p:spPr>
              <a:xfrm>
                <a:off x="2569654" y="3744995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1D5AC6B-7332-7842-AB36-55E3B8EC6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54" y="3744995"/>
                <a:ext cx="622285" cy="748666"/>
              </a:xfrm>
              <a:prstGeom prst="rect">
                <a:avLst/>
              </a:prstGeom>
              <a:blipFill>
                <a:blip r:embed="rId13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F199B1E-23C2-4B46-8B18-FDBF9B1A3AB4}"/>
                  </a:ext>
                </a:extLst>
              </p:cNvPr>
              <p:cNvSpPr txBox="1"/>
              <p:nvPr/>
            </p:nvSpPr>
            <p:spPr>
              <a:xfrm>
                <a:off x="4443805" y="3697014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F199B1E-23C2-4B46-8B18-FDBF9B1A3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05" y="3697014"/>
                <a:ext cx="622285" cy="748666"/>
              </a:xfrm>
              <a:prstGeom prst="rect">
                <a:avLst/>
              </a:prstGeom>
              <a:blipFill>
                <a:blip r:embed="rId14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2D52F35-22F5-4F4B-A518-E4B103120829}"/>
                  </a:ext>
                </a:extLst>
              </p:cNvPr>
              <p:cNvSpPr txBox="1"/>
              <p:nvPr/>
            </p:nvSpPr>
            <p:spPr>
              <a:xfrm>
                <a:off x="6158685" y="368152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2D52F35-22F5-4F4B-A518-E4B10312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85" y="3681526"/>
                <a:ext cx="622285" cy="748666"/>
              </a:xfrm>
              <a:prstGeom prst="rect">
                <a:avLst/>
              </a:prstGeom>
              <a:blipFill>
                <a:blip r:embed="rId15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2B20D-8048-0246-9DAD-A427226A7910}"/>
                  </a:ext>
                </a:extLst>
              </p:cNvPr>
              <p:cNvSpPr txBox="1"/>
              <p:nvPr/>
            </p:nvSpPr>
            <p:spPr>
              <a:xfrm>
                <a:off x="221436" y="489864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2B20D-8048-0246-9DAD-A427226A7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36" y="4898646"/>
                <a:ext cx="622285" cy="748666"/>
              </a:xfrm>
              <a:prstGeom prst="rect">
                <a:avLst/>
              </a:prstGeom>
              <a:blipFill>
                <a:blip r:embed="rId16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5E5CDA7-658F-8A4C-BC9A-819AEEB708AB}"/>
                  </a:ext>
                </a:extLst>
              </p:cNvPr>
              <p:cNvSpPr txBox="1"/>
              <p:nvPr/>
            </p:nvSpPr>
            <p:spPr>
              <a:xfrm>
                <a:off x="1114034" y="489215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5E5CDA7-658F-8A4C-BC9A-819AEEB70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34" y="4892156"/>
                <a:ext cx="622285" cy="748666"/>
              </a:xfrm>
              <a:prstGeom prst="rect">
                <a:avLst/>
              </a:prstGeom>
              <a:blipFill>
                <a:blip r:embed="rId17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7770A87-F525-3E43-8D08-79EDF398556D}"/>
                  </a:ext>
                </a:extLst>
              </p:cNvPr>
              <p:cNvSpPr txBox="1"/>
              <p:nvPr/>
            </p:nvSpPr>
            <p:spPr>
              <a:xfrm>
                <a:off x="1869288" y="490657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7770A87-F525-3E43-8D08-79EDF3985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88" y="4906576"/>
                <a:ext cx="622285" cy="748666"/>
              </a:xfrm>
              <a:prstGeom prst="rect">
                <a:avLst/>
              </a:prstGeom>
              <a:blipFill>
                <a:blip r:embed="rId18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10E6FA5-262A-014E-BFEC-8AB12CE06B31}"/>
                  </a:ext>
                </a:extLst>
              </p:cNvPr>
              <p:cNvSpPr txBox="1"/>
              <p:nvPr/>
            </p:nvSpPr>
            <p:spPr>
              <a:xfrm>
                <a:off x="2857948" y="4950330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10E6FA5-262A-014E-BFEC-8AB12CE06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48" y="4950330"/>
                <a:ext cx="622285" cy="748666"/>
              </a:xfrm>
              <a:prstGeom prst="rect">
                <a:avLst/>
              </a:prstGeom>
              <a:blipFill>
                <a:blip r:embed="rId19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652F6-A3C0-C643-B805-32E36E32797B}"/>
                  </a:ext>
                </a:extLst>
              </p:cNvPr>
              <p:cNvSpPr txBox="1"/>
              <p:nvPr/>
            </p:nvSpPr>
            <p:spPr>
              <a:xfrm>
                <a:off x="3808554" y="4945623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652F6-A3C0-C643-B805-32E36E327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54" y="4945623"/>
                <a:ext cx="622285" cy="748666"/>
              </a:xfrm>
              <a:prstGeom prst="rect">
                <a:avLst/>
              </a:prstGeom>
              <a:blipFill>
                <a:blip r:embed="rId20"/>
                <a:stretch>
                  <a:fillRect l="-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DEC3343-CD20-AA42-8E89-46713C1A230F}"/>
                  </a:ext>
                </a:extLst>
              </p:cNvPr>
              <p:cNvSpPr txBox="1"/>
              <p:nvPr/>
            </p:nvSpPr>
            <p:spPr>
              <a:xfrm>
                <a:off x="4770413" y="4945623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DEC3343-CD20-AA42-8E89-46713C1A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13" y="4945623"/>
                <a:ext cx="622285" cy="748666"/>
              </a:xfrm>
              <a:prstGeom prst="rect">
                <a:avLst/>
              </a:prstGeom>
              <a:blipFill>
                <a:blip r:embed="rId21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08E96F2-373B-D948-A130-4486F545787E}"/>
                  </a:ext>
                </a:extLst>
              </p:cNvPr>
              <p:cNvSpPr txBox="1"/>
              <p:nvPr/>
            </p:nvSpPr>
            <p:spPr>
              <a:xfrm>
                <a:off x="5791608" y="4927587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08E96F2-373B-D948-A130-4486F545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08" y="4927587"/>
                <a:ext cx="622285" cy="748666"/>
              </a:xfrm>
              <a:prstGeom prst="rect">
                <a:avLst/>
              </a:prstGeom>
              <a:blipFill>
                <a:blip r:embed="rId22"/>
                <a:stretch>
                  <a:fillRect l="-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2C5C52A-DBE0-1642-962F-B6E2FA4AA758}"/>
                  </a:ext>
                </a:extLst>
              </p:cNvPr>
              <p:cNvSpPr txBox="1"/>
              <p:nvPr/>
            </p:nvSpPr>
            <p:spPr>
              <a:xfrm>
                <a:off x="6658876" y="4959649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2C5C52A-DBE0-1642-962F-B6E2FA4A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76" y="4959649"/>
                <a:ext cx="622285" cy="748666"/>
              </a:xfrm>
              <a:prstGeom prst="rect">
                <a:avLst/>
              </a:prstGeom>
              <a:blipFill>
                <a:blip r:embed="rId23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46A4401-D68F-494B-8CFA-C63A452451B4}"/>
                  </a:ext>
                </a:extLst>
              </p:cNvPr>
              <p:cNvSpPr txBox="1"/>
              <p:nvPr/>
            </p:nvSpPr>
            <p:spPr>
              <a:xfrm>
                <a:off x="10443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46A4401-D68F-494B-8CFA-C63A45245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" y="6366088"/>
                <a:ext cx="542985" cy="461665"/>
              </a:xfrm>
              <a:prstGeom prst="rect">
                <a:avLst/>
              </a:prstGeom>
              <a:blipFill>
                <a:blip r:embed="rId24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BE68CBD-7244-EE48-A663-B7E6EF1339E8}"/>
                  </a:ext>
                </a:extLst>
              </p:cNvPr>
              <p:cNvSpPr txBox="1"/>
              <p:nvPr/>
            </p:nvSpPr>
            <p:spPr>
              <a:xfrm>
                <a:off x="604192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BE68CBD-7244-EE48-A663-B7E6EF13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2" y="6366088"/>
                <a:ext cx="542985" cy="461665"/>
              </a:xfrm>
              <a:prstGeom prst="rect">
                <a:avLst/>
              </a:prstGeom>
              <a:blipFill>
                <a:blip r:embed="rId25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F0C0F0-3720-B848-AD4A-DB0181F36000}"/>
                  </a:ext>
                </a:extLst>
              </p:cNvPr>
              <p:cNvSpPr txBox="1"/>
              <p:nvPr/>
            </p:nvSpPr>
            <p:spPr>
              <a:xfrm>
                <a:off x="1197941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F0C0F0-3720-B848-AD4A-DB0181F3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41" y="6366088"/>
                <a:ext cx="542985" cy="461665"/>
              </a:xfrm>
              <a:prstGeom prst="rect">
                <a:avLst/>
              </a:prstGeom>
              <a:blipFill>
                <a:blip r:embed="rId26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7DCF2B-E093-9645-9F37-178FAE77990E}"/>
                  </a:ext>
                </a:extLst>
              </p:cNvPr>
              <p:cNvSpPr txBox="1"/>
              <p:nvPr/>
            </p:nvSpPr>
            <p:spPr>
              <a:xfrm>
                <a:off x="1791690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7DCF2B-E093-9645-9F37-178FAE779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90" y="6366088"/>
                <a:ext cx="542985" cy="461665"/>
              </a:xfrm>
              <a:prstGeom prst="rect">
                <a:avLst/>
              </a:prstGeom>
              <a:blipFill>
                <a:blip r:embed="rId27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57BE55A-DBA9-334C-B25D-3DB5C73BB03E}"/>
                  </a:ext>
                </a:extLst>
              </p:cNvPr>
              <p:cNvSpPr txBox="1"/>
              <p:nvPr/>
            </p:nvSpPr>
            <p:spPr>
              <a:xfrm>
                <a:off x="2385439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57BE55A-DBA9-334C-B25D-3DB5C73BB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9" y="6366088"/>
                <a:ext cx="542985" cy="461665"/>
              </a:xfrm>
              <a:prstGeom prst="rect">
                <a:avLst/>
              </a:prstGeom>
              <a:blipFill>
                <a:blip r:embed="rId24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3FD4EDD-5AD6-B04E-A6F9-2C5CE05689E3}"/>
                  </a:ext>
                </a:extLst>
              </p:cNvPr>
              <p:cNvSpPr txBox="1"/>
              <p:nvPr/>
            </p:nvSpPr>
            <p:spPr>
              <a:xfrm>
                <a:off x="2979188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3FD4EDD-5AD6-B04E-A6F9-2C5CE0568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88" y="6366088"/>
                <a:ext cx="542985" cy="461665"/>
              </a:xfrm>
              <a:prstGeom prst="rect">
                <a:avLst/>
              </a:prstGeom>
              <a:blipFill>
                <a:blip r:embed="rId28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CC17AD3-A610-8947-A1B3-983FB6BF0F09}"/>
                  </a:ext>
                </a:extLst>
              </p:cNvPr>
              <p:cNvSpPr txBox="1"/>
              <p:nvPr/>
            </p:nvSpPr>
            <p:spPr>
              <a:xfrm>
                <a:off x="3572937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CC17AD3-A610-8947-A1B3-983FB6BF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937" y="6366088"/>
                <a:ext cx="542985" cy="461665"/>
              </a:xfrm>
              <a:prstGeom prst="rect">
                <a:avLst/>
              </a:prstGeom>
              <a:blipFill>
                <a:blip r:embed="rId26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B8A2DC9-F9CA-F446-9EC3-C78D67D46447}"/>
                  </a:ext>
                </a:extLst>
              </p:cNvPr>
              <p:cNvSpPr txBox="1"/>
              <p:nvPr/>
            </p:nvSpPr>
            <p:spPr>
              <a:xfrm>
                <a:off x="4166686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B8A2DC9-F9CA-F446-9EC3-C78D67D46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6" y="6366088"/>
                <a:ext cx="542985" cy="461665"/>
              </a:xfrm>
              <a:prstGeom prst="rect">
                <a:avLst/>
              </a:prstGeom>
              <a:blipFill>
                <a:blip r:embed="rId29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527EE08-98E8-C840-9D8B-883AE07A1C7A}"/>
                  </a:ext>
                </a:extLst>
              </p:cNvPr>
              <p:cNvSpPr txBox="1"/>
              <p:nvPr/>
            </p:nvSpPr>
            <p:spPr>
              <a:xfrm>
                <a:off x="4760435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527EE08-98E8-C840-9D8B-883AE07A1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35" y="6366088"/>
                <a:ext cx="542985" cy="461665"/>
              </a:xfrm>
              <a:prstGeom prst="rect">
                <a:avLst/>
              </a:prstGeom>
              <a:blipFill>
                <a:blip r:embed="rId24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6C1A02B-EE7C-254C-8934-145361E8FCBE}"/>
                  </a:ext>
                </a:extLst>
              </p:cNvPr>
              <p:cNvSpPr txBox="1"/>
              <p:nvPr/>
            </p:nvSpPr>
            <p:spPr>
              <a:xfrm>
                <a:off x="5354184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6C1A02B-EE7C-254C-8934-145361E8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84" y="6366088"/>
                <a:ext cx="542985" cy="461665"/>
              </a:xfrm>
              <a:prstGeom prst="rect">
                <a:avLst/>
              </a:prstGeom>
              <a:blipFill>
                <a:blip r:embed="rId30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0F9FB3D-8185-3D45-9CE6-2E942C2D2039}"/>
                  </a:ext>
                </a:extLst>
              </p:cNvPr>
              <p:cNvSpPr txBox="1"/>
              <p:nvPr/>
            </p:nvSpPr>
            <p:spPr>
              <a:xfrm>
                <a:off x="5947933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0F9FB3D-8185-3D45-9CE6-2E942C2D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33" y="6366088"/>
                <a:ext cx="542985" cy="461665"/>
              </a:xfrm>
              <a:prstGeom prst="rect">
                <a:avLst/>
              </a:prstGeom>
              <a:blipFill>
                <a:blip r:embed="rId31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78799C6-BE27-D04D-8863-3FE9989B7BBE}"/>
                  </a:ext>
                </a:extLst>
              </p:cNvPr>
              <p:cNvSpPr txBox="1"/>
              <p:nvPr/>
            </p:nvSpPr>
            <p:spPr>
              <a:xfrm>
                <a:off x="6541682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78799C6-BE27-D04D-8863-3FE9989B7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682" y="6366088"/>
                <a:ext cx="542985" cy="461665"/>
              </a:xfrm>
              <a:prstGeom prst="rect">
                <a:avLst/>
              </a:prstGeom>
              <a:blipFill>
                <a:blip r:embed="rId29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7961549-6B2D-6949-99D2-0CD8DCD4F7DF}"/>
                  </a:ext>
                </a:extLst>
              </p:cNvPr>
              <p:cNvSpPr txBox="1"/>
              <p:nvPr/>
            </p:nvSpPr>
            <p:spPr>
              <a:xfrm>
                <a:off x="7135428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7961549-6B2D-6949-99D2-0CD8DCD4F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28" y="6366088"/>
                <a:ext cx="542985" cy="461665"/>
              </a:xfrm>
              <a:prstGeom prst="rect">
                <a:avLst/>
              </a:prstGeom>
              <a:blipFill>
                <a:blip r:embed="rId32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TextBox 171">
            <a:extLst>
              <a:ext uri="{FF2B5EF4-FFF2-40B4-BE49-F238E27FC236}">
                <a16:creationId xmlns:a16="http://schemas.microsoft.com/office/drawing/2014/main" id="{EDC5AE36-7D11-0744-983B-83AF8487DC48}"/>
              </a:ext>
            </a:extLst>
          </p:cNvPr>
          <p:cNvSpPr txBox="1"/>
          <p:nvPr/>
        </p:nvSpPr>
        <p:spPr>
          <a:xfrm>
            <a:off x="7252854" y="1081687"/>
            <a:ext cx="126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Recursive level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19CB371-81C1-A44E-B1DC-E37E1F824C7E}"/>
              </a:ext>
            </a:extLst>
          </p:cNvPr>
          <p:cNvSpPr txBox="1"/>
          <p:nvPr/>
        </p:nvSpPr>
        <p:spPr>
          <a:xfrm>
            <a:off x="7754176" y="152978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876DA86-64F2-794A-AAB9-2E924E15DC13}"/>
              </a:ext>
            </a:extLst>
          </p:cNvPr>
          <p:cNvSpPr txBox="1"/>
          <p:nvPr/>
        </p:nvSpPr>
        <p:spPr>
          <a:xfrm>
            <a:off x="7773643" y="268590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D6B0F84-9ECA-894D-B568-AF4A54C04F23}"/>
              </a:ext>
            </a:extLst>
          </p:cNvPr>
          <p:cNvSpPr txBox="1"/>
          <p:nvPr/>
        </p:nvSpPr>
        <p:spPr>
          <a:xfrm>
            <a:off x="7758844" y="385445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E54E31B-CE95-E147-A6E8-BD3B9F85D0D9}"/>
              </a:ext>
            </a:extLst>
          </p:cNvPr>
          <p:cNvSpPr txBox="1"/>
          <p:nvPr/>
        </p:nvSpPr>
        <p:spPr>
          <a:xfrm>
            <a:off x="7757106" y="512800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0D05290-3864-D345-93EE-DAE12D188E2F}"/>
              </a:ext>
            </a:extLst>
          </p:cNvPr>
          <p:cNvSpPr txBox="1"/>
          <p:nvPr/>
        </p:nvSpPr>
        <p:spPr>
          <a:xfrm>
            <a:off x="7612579" y="6371367"/>
            <a:ext cx="81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logn</a:t>
            </a:r>
            <a:endParaRPr lang="en-US" b="1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/>
      <p:bldP spid="143" grpId="0"/>
      <p:bldP spid="172" grpId="0"/>
      <p:bldP spid="173" grpId="0"/>
      <p:bldP spid="174" grpId="0"/>
      <p:bldP spid="175" grpId="0"/>
      <p:bldP spid="176" grpId="0"/>
      <p:bldP spid="1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780623"/>
                  </p:ext>
                </p:extLst>
              </p:nvPr>
            </p:nvGraphicFramePr>
            <p:xfrm>
              <a:off x="6816784" y="1007940"/>
              <a:ext cx="4994216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780623"/>
                  </p:ext>
                </p:extLst>
              </p:nvPr>
            </p:nvGraphicFramePr>
            <p:xfrm>
              <a:off x="6816784" y="1007940"/>
              <a:ext cx="4994216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71795" r="-100000" b="-287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71795" r="-1020" b="-287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2381" r="-100000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2381" r="-1020" b="-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352381" r="-100000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352381" r="-1020" b="-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760000" r="-202041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63280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632802" cy="567015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4044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40441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563487" y="4346599"/>
                <a:ext cx="4514249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7" y="4346599"/>
                <a:ext cx="4514249" cy="567015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114750" y="4592230"/>
                <a:ext cx="203260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50" y="4592230"/>
                <a:ext cx="2032608" cy="884473"/>
              </a:xfrm>
              <a:prstGeom prst="rect">
                <a:avLst/>
              </a:prstGeom>
              <a:blipFill>
                <a:blip r:embed="rId8"/>
                <a:stretch>
                  <a:fillRect t="-9142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563487" y="5285440"/>
                <a:ext cx="3041667" cy="463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7" y="5285440"/>
                <a:ext cx="3041667" cy="463012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060549" y="4465856"/>
            <a:ext cx="5308879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11D67-4F32-5C48-8CA7-A7BAA84B93BE}"/>
              </a:ext>
            </a:extLst>
          </p:cNvPr>
          <p:cNvGrpSpPr/>
          <p:nvPr/>
        </p:nvGrpSpPr>
        <p:grpSpPr>
          <a:xfrm>
            <a:off x="5475422" y="5968980"/>
            <a:ext cx="1827615" cy="779124"/>
            <a:chOff x="7762540" y="5911591"/>
            <a:chExt cx="1827615" cy="779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BE8BD5-8C12-4106-87FA-44F74DAB0CE3}"/>
                </a:ext>
              </a:extLst>
            </p:cNvPr>
            <p:cNvSpPr txBox="1"/>
            <p:nvPr/>
          </p:nvSpPr>
          <p:spPr>
            <a:xfrm>
              <a:off x="7847338" y="5911591"/>
              <a:ext cx="1739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power of a log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A32C01E-2195-430E-BEC6-A04F3385FC59}"/>
                    </a:ext>
                  </a:extLst>
                </p:cNvPr>
                <p:cNvSpPr txBox="1"/>
                <p:nvPr/>
              </p:nvSpPr>
              <p:spPr>
                <a:xfrm>
                  <a:off x="7762540" y="6264407"/>
                  <a:ext cx="182761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A32C01E-2195-430E-BEC6-A04F3385F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540" y="6264407"/>
                  <a:ext cx="1827615" cy="381643"/>
                </a:xfrm>
                <a:prstGeom prst="rect">
                  <a:avLst/>
                </a:prstGeom>
                <a:blipFill>
                  <a:blip r:embed="rId10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CA89EE3-C5DC-4094-AD01-AD716D7C5F04}"/>
                </a:ext>
              </a:extLst>
            </p:cNvPr>
            <p:cNvSpPr/>
            <p:nvPr/>
          </p:nvSpPr>
          <p:spPr>
            <a:xfrm>
              <a:off x="7832429" y="5911591"/>
              <a:ext cx="1739228" cy="77912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B2917E-49C1-D241-8D1E-EDB5194F8676}"/>
              </a:ext>
            </a:extLst>
          </p:cNvPr>
          <p:cNvGrpSpPr/>
          <p:nvPr/>
        </p:nvGrpSpPr>
        <p:grpSpPr>
          <a:xfrm>
            <a:off x="7661990" y="65641"/>
            <a:ext cx="3301712" cy="792918"/>
            <a:chOff x="3943344" y="109561"/>
            <a:chExt cx="3301712" cy="79291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1F8FA7-E42C-B643-B521-E5999AB9B043}"/>
                </a:ext>
              </a:extLst>
            </p:cNvPr>
            <p:cNvGrpSpPr/>
            <p:nvPr/>
          </p:nvGrpSpPr>
          <p:grpSpPr>
            <a:xfrm>
              <a:off x="3943344" y="177920"/>
              <a:ext cx="3301712" cy="665172"/>
              <a:chOff x="1833786" y="4193701"/>
              <a:chExt cx="3301712" cy="665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CE7D5D8-D529-AB43-A1A1-9109B9B2C91B}"/>
                      </a:ext>
                    </a:extLst>
                  </p:cNvPr>
                  <p:cNvSpPr txBox="1"/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CE7D5D8-D529-AB43-A1A1-9109B9B2C9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E98A7A4-7F5F-704E-A64B-081A9024565B}"/>
                      </a:ext>
                    </a:extLst>
                  </p:cNvPr>
                  <p:cNvSpPr txBox="1"/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E98A7A4-7F5F-704E-A64B-081A902456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22FB381-270F-4946-B069-0754D8003984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22FB381-270F-4946-B069-0754D80039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Left Brace 40">
                <a:extLst>
                  <a:ext uri="{FF2B5EF4-FFF2-40B4-BE49-F238E27FC236}">
                    <a16:creationId xmlns:a16="http://schemas.microsoft.com/office/drawing/2014/main" id="{4F773BF6-4385-8B43-BA0A-DF20F15C6586}"/>
                  </a:ext>
                </a:extLst>
              </p:cNvPr>
              <p:cNvSpPr/>
              <p:nvPr/>
            </p:nvSpPr>
            <p:spPr>
              <a:xfrm>
                <a:off x="2585024" y="4199022"/>
                <a:ext cx="609600" cy="64285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A7208A-535B-F649-9C94-7381BE208DC3}"/>
                </a:ext>
              </a:extLst>
            </p:cNvPr>
            <p:cNvSpPr/>
            <p:nvPr/>
          </p:nvSpPr>
          <p:spPr>
            <a:xfrm>
              <a:off x="3964648" y="109561"/>
              <a:ext cx="2949286" cy="79291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5F26B2-F3BB-994A-B961-2D2B2D4E4138}"/>
                  </a:ext>
                </a:extLst>
              </p:cNvPr>
              <p:cNvSpPr txBox="1"/>
              <p:nvPr/>
            </p:nvSpPr>
            <p:spPr>
              <a:xfrm>
                <a:off x="563487" y="6242823"/>
                <a:ext cx="474822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b="0" i="1" baseline="-2500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5F26B2-F3BB-994A-B961-2D2B2D4E4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7" y="6242823"/>
                <a:ext cx="4748223" cy="374270"/>
              </a:xfrm>
              <a:prstGeom prst="rect">
                <a:avLst/>
              </a:prstGeom>
              <a:blipFill>
                <a:blip r:embed="rId1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8C74CB-344D-3B40-951D-1CA32CDD4D9E}"/>
                  </a:ext>
                </a:extLst>
              </p:cNvPr>
              <p:cNvSpPr txBox="1"/>
              <p:nvPr/>
            </p:nvSpPr>
            <p:spPr>
              <a:xfrm>
                <a:off x="8043730" y="4849092"/>
                <a:ext cx="599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8C74CB-344D-3B40-951D-1CA32CDD4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730" y="4849092"/>
                <a:ext cx="599010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68B2B8-51FD-FE49-9204-E77EDC114B14}"/>
                  </a:ext>
                </a:extLst>
              </p:cNvPr>
              <p:cNvSpPr txBox="1"/>
              <p:nvPr/>
            </p:nvSpPr>
            <p:spPr>
              <a:xfrm>
                <a:off x="8507269" y="4856044"/>
                <a:ext cx="162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68B2B8-51FD-FE49-9204-E77EDC11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269" y="4856044"/>
                <a:ext cx="162409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F2BEFF-4ED0-4040-95E2-2A524B3D45D4}"/>
                  </a:ext>
                </a:extLst>
              </p:cNvPr>
              <p:cNvSpPr txBox="1"/>
              <p:nvPr/>
            </p:nvSpPr>
            <p:spPr>
              <a:xfrm>
                <a:off x="9982604" y="4862996"/>
                <a:ext cx="1372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nlogn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F2BEFF-4ED0-4040-95E2-2A524B3D4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604" y="4862996"/>
                <a:ext cx="1372491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A0E0B29-91C2-AC4C-A9F8-E2137D6DF019}"/>
              </a:ext>
            </a:extLst>
          </p:cNvPr>
          <p:cNvGrpSpPr/>
          <p:nvPr/>
        </p:nvGrpSpPr>
        <p:grpSpPr>
          <a:xfrm>
            <a:off x="7498261" y="5748452"/>
            <a:ext cx="2655859" cy="1047081"/>
            <a:chOff x="4139141" y="1473564"/>
            <a:chExt cx="2655859" cy="10470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8F49EF-AA20-844A-B7D7-71520CE57E34}"/>
                </a:ext>
              </a:extLst>
            </p:cNvPr>
            <p:cNvSpPr txBox="1"/>
            <p:nvPr/>
          </p:nvSpPr>
          <p:spPr>
            <a:xfrm>
              <a:off x="4139141" y="1473564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6D432E-2391-5F45-84A0-B4B3958BE7D9}"/>
                    </a:ext>
                  </a:extLst>
                </p:cNvPr>
                <p:cNvSpPr txBox="1"/>
                <p:nvPr/>
              </p:nvSpPr>
              <p:spPr>
                <a:xfrm>
                  <a:off x="4921376" y="1787797"/>
                  <a:ext cx="960712" cy="6919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6D432E-2391-5F45-84A0-B4B3958BE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376" y="1787797"/>
                  <a:ext cx="960712" cy="691921"/>
                </a:xfrm>
                <a:prstGeom prst="rect">
                  <a:avLst/>
                </a:prstGeom>
                <a:blipFill>
                  <a:blip r:embed="rId18"/>
                  <a:stretch>
                    <a:fillRect l="-76623" t="-112500" r="-1299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C7C308D-7594-A742-8B14-28B698059B93}"/>
                </a:ext>
              </a:extLst>
            </p:cNvPr>
            <p:cNvSpPr/>
            <p:nvPr/>
          </p:nvSpPr>
          <p:spPr>
            <a:xfrm>
              <a:off x="4139141" y="1473565"/>
              <a:ext cx="2499932" cy="1047080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9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34" grpId="0" animBg="1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5739-4695-9143-B275-44561B39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0CC1-F33F-9F4C-B051-5377664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201-4784-FB4E-B6D5-768A243B8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B2DE-03CB-8645-8AED-475831B7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4F42-0202-7943-A757-9C24CEDC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B229E-3C2C-5949-8B82-7A7F6D92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6EBFF-FCCF-1940-BA18-65068806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BB051-0BE7-9048-817B-AB2FAB4B7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5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044344"/>
            <a:ext cx="6576472" cy="22436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532" y="2733787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1" y="2440096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532" y="273378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endParaRPr lang="en-US" sz="1400" b="1" baseline="30000" dirty="0">
              <a:solidFill>
                <a:srgbClr val="B6A47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55833" y="2044344"/>
            <a:ext cx="442112" cy="16866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3" y="271594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056" y="273378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f(n) = 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151711" y="1929372"/>
            <a:ext cx="1801639" cy="180163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837" y="3818422"/>
            <a:ext cx="3208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eye on loop bounds!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26758-63C5-934F-84AA-83F1B00379B3}"/>
              </a:ext>
            </a:extLst>
          </p:cNvPr>
          <p:cNvSpPr txBox="1"/>
          <p:nvPr/>
        </p:nvSpPr>
        <p:spPr>
          <a:xfrm>
            <a:off x="575239" y="1560040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F13E4F-3C7C-5B4C-81C6-AF3FC0C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186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 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28016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i-1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0544" y="4050855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Summations!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34145" y="4087048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45" y="4087048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 l="-107407" t="-98529" r="-46296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848943" y="3668577"/>
            <a:ext cx="4676723" cy="1313420"/>
            <a:chOff x="1365777" y="4545991"/>
            <a:chExt cx="4676723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1365778" y="4969606"/>
              <a:ext cx="4676722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1365777" y="4545991"/>
              <a:ext cx="467672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 l="-72500" t="-92857" b="-14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0" y="54567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  <a:blipFill>
                <a:blip r:embed="rId5"/>
                <a:stretch>
                  <a:fillRect l="-66279" t="-89041" r="-25581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629C58-93B4-D94B-8B78-D20E0F742A19}"/>
              </a:ext>
            </a:extLst>
          </p:cNvPr>
          <p:cNvSpPr txBox="1"/>
          <p:nvPr/>
        </p:nvSpPr>
        <p:spPr>
          <a:xfrm>
            <a:off x="673844" y="3260857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T(n) =  (0 + 1 + 2 + 3 +…+ i-1)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AC7DE-BCD5-0145-BCF4-EE366C4CE61F}"/>
              </a:ext>
            </a:extLst>
          </p:cNvPr>
          <p:cNvSpPr txBox="1"/>
          <p:nvPr/>
        </p:nvSpPr>
        <p:spPr>
          <a:xfrm>
            <a:off x="1408966" y="4002122"/>
            <a:ext cx="199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do we model this part?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808BB8-40AB-D943-83ED-0D283A7B77A7}"/>
              </a:ext>
            </a:extLst>
          </p:cNvPr>
          <p:cNvSpPr/>
          <p:nvPr/>
        </p:nvSpPr>
        <p:spPr>
          <a:xfrm rot="5400000">
            <a:off x="2220165" y="2756720"/>
            <a:ext cx="373192" cy="199559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4EDFF-222D-0740-9B6F-CE349184CDC0}"/>
              </a:ext>
            </a:extLst>
          </p:cNvPr>
          <p:cNvSpPr txBox="1"/>
          <p:nvPr/>
        </p:nvSpPr>
        <p:spPr>
          <a:xfrm>
            <a:off x="2692831" y="5456786"/>
            <a:ext cx="231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 O?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71972692-640A-F845-A372-12B46158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375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7" grpId="0"/>
      <p:bldP spid="26" grpId="0"/>
      <p:bldP spid="8" grpId="0"/>
      <p:bldP spid="9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5994" y="6544402"/>
            <a:ext cx="3716944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– Kasey Champion (Thanks to Michael Lee)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95918" y="1611933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18" y="1611933"/>
                <a:ext cx="1869743" cy="912173"/>
              </a:xfrm>
              <a:prstGeom prst="rect">
                <a:avLst/>
              </a:prstGeom>
              <a:blipFill>
                <a:blip r:embed="rId3"/>
                <a:stretch>
                  <a:fillRect t="-89041" r="-14189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  <a:blipFill>
                <a:blip r:embed="rId4"/>
                <a:stretch>
                  <a:fillRect l="-36893" t="-9420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  <a:blipFill>
                <a:blip r:embed="rId5"/>
                <a:stretch>
                  <a:fillRect l="-28409" t="-94203" r="-2727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3352009-E5B0-9041-96F5-D39FF74122C1}"/>
              </a:ext>
            </a:extLst>
          </p:cNvPr>
          <p:cNvGrpSpPr/>
          <p:nvPr/>
        </p:nvGrpSpPr>
        <p:grpSpPr>
          <a:xfrm>
            <a:off x="1706013" y="4085891"/>
            <a:ext cx="2655859" cy="1306097"/>
            <a:chOff x="4139141" y="1473564"/>
            <a:chExt cx="2655859" cy="1306097"/>
          </a:xfrm>
        </p:grpSpPr>
        <p:sp>
          <p:nvSpPr>
            <p:cNvPr id="18" name="TextBox 17"/>
            <p:cNvSpPr txBox="1"/>
            <p:nvPr/>
          </p:nvSpPr>
          <p:spPr>
            <a:xfrm>
              <a:off x="4139141" y="1473564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/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blipFill>
                  <a:blip r:embed="rId7"/>
                  <a:stretch>
                    <a:fillRect l="-72414" t="-107937" r="-2299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B1BD7-5CC9-1846-86B0-7D517174EFAB}"/>
                </a:ext>
              </a:extLst>
            </p:cNvPr>
            <p:cNvSpPr/>
            <p:nvPr/>
          </p:nvSpPr>
          <p:spPr>
            <a:xfrm>
              <a:off x="4139141" y="1473564"/>
              <a:ext cx="2499932" cy="130609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3CDA62-476C-2244-8DC2-CAD31496B1F8}"/>
              </a:ext>
            </a:extLst>
          </p:cNvPr>
          <p:cNvGrpSpPr/>
          <p:nvPr/>
        </p:nvGrpSpPr>
        <p:grpSpPr>
          <a:xfrm>
            <a:off x="4383534" y="4062950"/>
            <a:ext cx="2481697" cy="1323117"/>
            <a:chOff x="4417058" y="2727901"/>
            <a:chExt cx="2481697" cy="1323117"/>
          </a:xfrm>
        </p:grpSpPr>
        <p:sp>
          <p:nvSpPr>
            <p:cNvPr id="21" name="TextBox 20"/>
            <p:cNvSpPr txBox="1"/>
            <p:nvPr/>
          </p:nvSpPr>
          <p:spPr>
            <a:xfrm>
              <a:off x="4417058" y="2727901"/>
              <a:ext cx="2481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Factoring out a constant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/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  <a:blipFill>
                  <a:blip r:embed="rId8"/>
                  <a:stretch>
                    <a:fillRect l="-31868" t="-91667" b="-140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44E41D-47DD-7948-9A05-699E6C753E21}"/>
                </a:ext>
              </a:extLst>
            </p:cNvPr>
            <p:cNvSpPr/>
            <p:nvPr/>
          </p:nvSpPr>
          <p:spPr>
            <a:xfrm>
              <a:off x="4417058" y="2745302"/>
              <a:ext cx="2395459" cy="1305716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54C5FC-BC70-DE4A-8FB6-3C58B189195A}"/>
              </a:ext>
            </a:extLst>
          </p:cNvPr>
          <p:cNvGrpSpPr/>
          <p:nvPr/>
        </p:nvGrpSpPr>
        <p:grpSpPr>
          <a:xfrm>
            <a:off x="6939591" y="4075933"/>
            <a:ext cx="2003532" cy="1328657"/>
            <a:chOff x="4647772" y="4080592"/>
            <a:chExt cx="2003532" cy="1328657"/>
          </a:xfrm>
        </p:grpSpPr>
        <p:sp>
          <p:nvSpPr>
            <p:cNvPr id="24" name="TextBox 23"/>
            <p:cNvSpPr txBox="1"/>
            <p:nvPr/>
          </p:nvSpPr>
          <p:spPr>
            <a:xfrm>
              <a:off x="4821835" y="4080592"/>
              <a:ext cx="168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Gauss’s Identity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/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blipFill>
                  <a:blip r:embed="rId9"/>
                  <a:stretch>
                    <a:fillRect l="-48120" t="-111290" b="-1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441AF2-875F-9348-B70D-227BC76BCFE3}"/>
                </a:ext>
              </a:extLst>
            </p:cNvPr>
            <p:cNvSpPr/>
            <p:nvPr/>
          </p:nvSpPr>
          <p:spPr>
            <a:xfrm>
              <a:off x="4647772" y="4103533"/>
              <a:ext cx="2003532" cy="1305716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AD1C40-CE72-694D-8139-2AEC7F27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8" y="1500212"/>
            <a:ext cx="4665013" cy="12543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E343CB76-6093-6447-B405-3ABF82197D05}"/>
              </a:ext>
            </a:extLst>
          </p:cNvPr>
          <p:cNvSpPr/>
          <p:nvPr/>
        </p:nvSpPr>
        <p:spPr>
          <a:xfrm>
            <a:off x="5236534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4F0D9-C2F1-3043-8172-1E810BC426ED}"/>
              </a:ext>
            </a:extLst>
          </p:cNvPr>
          <p:cNvSpPr txBox="1"/>
          <p:nvPr/>
        </p:nvSpPr>
        <p:spPr>
          <a:xfrm>
            <a:off x="6718862" y="574171"/>
            <a:ext cx="2607771" cy="923330"/>
          </a:xfrm>
          <a:prstGeom prst="rect">
            <a:avLst/>
          </a:prstGeom>
          <a:solidFill>
            <a:srgbClr val="B6A479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Find closed form using summation identities</a:t>
            </a: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11"/>
              </a:rPr>
              <a:t>(given on exams)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4B031-B39A-7E44-B4B7-0E472357D7C3}"/>
              </a:ext>
            </a:extLst>
          </p:cNvPr>
          <p:cNvSpPr txBox="1"/>
          <p:nvPr/>
        </p:nvSpPr>
        <p:spPr>
          <a:xfrm>
            <a:off x="8374400" y="1883353"/>
            <a:ext cx="142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FDB846-6C76-F044-B772-9B8505EF80D3}"/>
              </a:ext>
            </a:extLst>
          </p:cNvPr>
          <p:cNvSpPr/>
          <p:nvPr/>
        </p:nvSpPr>
        <p:spPr>
          <a:xfrm>
            <a:off x="7762442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3504DC8-6731-024B-9916-2BC9C0652FB1}"/>
              </a:ext>
            </a:extLst>
          </p:cNvPr>
          <p:cNvSpPr/>
          <p:nvPr/>
        </p:nvSpPr>
        <p:spPr>
          <a:xfrm>
            <a:off x="9846690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6D6160-3984-2643-9345-4D9476B000FF}"/>
              </a:ext>
            </a:extLst>
          </p:cNvPr>
          <p:cNvSpPr txBox="1"/>
          <p:nvPr/>
        </p:nvSpPr>
        <p:spPr>
          <a:xfrm>
            <a:off x="10458648" y="1744854"/>
            <a:ext cx="152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simplified tight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/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  <a:blipFill>
                <a:blip r:embed="rId12"/>
                <a:stretch>
                  <a:fillRect t="-90278" r="-13423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/>
              <p:nvPr/>
            </p:nvSpPr>
            <p:spPr>
              <a:xfrm>
                <a:off x="10587938" y="3411846"/>
                <a:ext cx="91845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38" y="3411846"/>
                <a:ext cx="918457" cy="283219"/>
              </a:xfrm>
              <a:prstGeom prst="rect">
                <a:avLst/>
              </a:prstGeom>
              <a:blipFill>
                <a:blip r:embed="rId13"/>
                <a:stretch>
                  <a:fillRect l="-1370" r="-821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4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3" grpId="0" animBg="1"/>
      <p:bldP spid="8" grpId="0"/>
      <p:bldP spid="46" grpId="0" animBg="1"/>
      <p:bldP spid="47" grpId="0" animBg="1"/>
      <p:bldP spid="48" grpId="0"/>
      <p:bldP spid="4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5739-4695-9143-B275-44561B39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0CC1-F33F-9F4C-B051-5377664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201-4784-FB4E-B6D5-768A243B8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B2DE-03CB-8645-8AED-475831B7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01044" y="3704555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688679" y="3834374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00483" y="4408673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7150973" y="330870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431039" y="1321868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/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blipFill>
                <a:blip r:embed="rId12"/>
                <a:stretch>
                  <a:fillRect l="-12882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2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6EC4-B5DF-3249-AF95-AC175BF2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3F283-E346-5349-8EF5-696B211C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FAF9-5D36-7D49-BCA3-70E1C0CC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13E4-63F0-BC4F-B6AA-DCE81FB6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17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72349" y="242418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182786" y="243177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48436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3916576" cy="1049609"/>
            <a:chOff x="1607606" y="4199021"/>
            <a:chExt cx="3916576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blipFill>
                <a:blip r:embed="rId26"/>
                <a:stretch>
                  <a:fillRect l="-2188" t="-358" r="-3063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Modified from provided by CS 161 – Jessica Su </a:t>
            </a:r>
            <a:r>
              <a:rPr lang="en-US" dirty="0">
                <a:hlinkClick r:id="rId27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1" grpId="1" animBg="1"/>
      <p:bldP spid="225" grpId="0" animBg="1"/>
      <p:bldP spid="225" grpId="1" animBg="1"/>
      <p:bldP spid="332" grpId="0" animBg="1"/>
      <p:bldP spid="334" grpId="0" animBg="1"/>
      <p:bldP spid="335" grpId="0" animBg="1"/>
      <p:bldP spid="224" grpId="0" animBg="1"/>
      <p:bldP spid="224" grpId="1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220" grpId="0" animBg="1"/>
      <p:bldP spid="220" grpId="1" animBg="1"/>
      <p:bldP spid="223" grpId="0" animBg="1"/>
      <p:bldP spid="223" grpId="1" animBg="1"/>
      <p:bldP spid="13" grpId="0" animBg="1"/>
      <p:bldP spid="14" grpId="0" animBg="1"/>
      <p:bldP spid="106" grpId="0" animBg="1"/>
      <p:bldP spid="107" grpId="0" animBg="1"/>
      <p:bldP spid="108" grpId="0" animBg="1"/>
      <p:bldP spid="108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318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4 ∗ 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282614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867056" cy="920193"/>
            <a:chOff x="1611176" y="4199021"/>
            <a:chExt cx="3867056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530757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401107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401107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blipFill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395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395574" cy="276999"/>
              </a:xfrm>
              <a:prstGeom prst="rect">
                <a:avLst/>
              </a:prstGeom>
              <a:blipFill>
                <a:blip r:embed="rId4"/>
                <a:stretch>
                  <a:fillRect l="-3057" t="-2174" r="-56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/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So what’s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blipFill>
                <a:blip r:embed="rId9"/>
                <a:stretch>
                  <a:fillRect l="-110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4449" y="3122782"/>
            <a:ext cx="415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Identities are on the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12"/>
              </a:rPr>
              <a:t>webpage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don’t need to memorize them.</a:t>
            </a:r>
          </a:p>
        </p:txBody>
      </p:sp>
    </p:spTree>
    <p:extLst>
      <p:ext uri="{BB962C8B-B14F-4D97-AF65-F5344CB8AC3E}">
        <p14:creationId xmlns:p14="http://schemas.microsoft.com/office/powerpoint/2010/main" val="9630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271" y="1718076"/>
                <a:ext cx="4394088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1" y="1718076"/>
                <a:ext cx="439408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107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6354479" cy="1014667"/>
          </a:xfrm>
        </p:spPr>
        <p:txBody>
          <a:bodyPr/>
          <a:lstStyle/>
          <a:p>
            <a:r>
              <a:rPr lang="en-US" dirty="0"/>
              <a:t>Tree Method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544509" y="136411"/>
                <a:ext cx="4394088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9" y="136411"/>
                <a:ext cx="439408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8885534" y="153655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34" y="1536559"/>
                <a:ext cx="2766455" cy="5083251"/>
              </a:xfrm>
              <a:prstGeom prst="rect">
                <a:avLst/>
              </a:prstGeom>
              <a:blipFill>
                <a:blip r:embed="rId3"/>
                <a:stretch>
                  <a:fillRect l="-2193" t="-358" r="-3070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0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5738" y="1430282"/>
              <a:ext cx="4994216" cy="2348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954280"/>
                  </p:ext>
                </p:extLst>
              </p:nvPr>
            </p:nvGraphicFramePr>
            <p:xfrm>
              <a:off x="6815738" y="1430282"/>
              <a:ext cx="4994216" cy="2348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4151" r="-100976" b="-4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4151" r="-976" b="-4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75000" r="-100976" b="-21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75000" r="-976" b="-21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252874" r="-100976" b="-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252874" r="-976" b="-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490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88" t="-379012" r="-20097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379012" r="-976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10900" cy="8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10900" cy="844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134495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134495" cy="567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69549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−2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695499" cy="884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3741794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)−1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3741794" cy="461473"/>
              </a:xfrm>
              <a:prstGeom prst="rect">
                <a:avLst/>
              </a:prstGeom>
              <a:blipFill>
                <a:blip r:embed="rId9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11993" y="6071210"/>
                <a:ext cx="3606628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3⋅6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93" y="6071210"/>
                <a:ext cx="3606628" cy="6612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942443" y="6215974"/>
                <a:ext cx="157466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) −1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43" y="6215974"/>
                <a:ext cx="1574662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27599" y="6505"/>
                <a:ext cx="4324710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99" y="6505"/>
                <a:ext cx="4324710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513032" y="1549772"/>
                <a:ext cx="11249465" cy="4808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−2</m:t>
                              </m:r>
                            </m:e>
                          </m:func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func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2" y="1549772"/>
                <a:ext cx="11249465" cy="4808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3698864" y="253817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095903" y="4014530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011105" y="4367346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105" y="4367346"/>
                <a:ext cx="1827615" cy="381643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080994" y="4014530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4398" y="5675554"/>
                <a:ext cx="1208998" cy="369332"/>
              </a:xfrm>
              <a:prstGeom prst="rect">
                <a:avLst/>
              </a:prstGeom>
              <a:noFill/>
              <a:ln w="19050">
                <a:solidFill>
                  <a:srgbClr val="B6A47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98" y="5675554"/>
                <a:ext cx="1208998" cy="36933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  <a:ln w="19050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4397" y="6117517"/>
                <a:ext cx="2472533" cy="338554"/>
              </a:xfrm>
              <a:prstGeom prst="rect">
                <a:avLst/>
              </a:prstGeom>
              <a:noFill/>
              <a:ln w="19050">
                <a:solidFill>
                  <a:srgbClr val="B6A47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97" y="6117517"/>
                <a:ext cx="2472533" cy="338554"/>
              </a:xfrm>
              <a:prstGeom prst="rect">
                <a:avLst/>
              </a:prstGeom>
              <a:blipFill>
                <a:blip r:embed="rId11"/>
                <a:stretch>
                  <a:fillRect b="-8621"/>
                </a:stretch>
              </a:blipFill>
              <a:ln w="19050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5D2C-8EA1-B94E-9754-78C86E72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A513-135C-4A44-A4D8-22C9F05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422468"/>
          </a:xfrm>
        </p:spPr>
        <p:txBody>
          <a:bodyPr>
            <a:normAutofit lnSpcReduction="10000"/>
          </a:bodyPr>
          <a:lstStyle/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static void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primesUpToN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("1 2 ");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3;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&lt;= n;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j = 2; j &lt;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if (j !=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&amp;&amp; j %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== 0)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+ " ");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    break;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}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}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D2A1-34F1-3649-8F45-39F1EA73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C59A4-1361-214E-B78E-C0723AD9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D69450-453E-7B48-BB46-5713A330A54D}"/>
                  </a:ext>
                </a:extLst>
              </p:cNvPr>
              <p:cNvSpPr/>
              <p:nvPr/>
            </p:nvSpPr>
            <p:spPr>
              <a:xfrm>
                <a:off x="748300" y="4722832"/>
                <a:ext cx="10783786" cy="457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=3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6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nary>
                      </m:e>
                    </m:nary>
                    <m:r>
                      <a:rPr lang="en-US" sz="1600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−3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nary>
                      </m:e>
                    </m:nary>
                    <m:r>
                      <a:rPr lang="en-US" sz="1600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−3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5(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−2)=1+5(</m:t>
                        </m:r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2)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e>
                        </m:nary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1+5(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C328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(n-2)(2))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D69450-453E-7B48-BB46-5713A330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0" y="4722832"/>
                <a:ext cx="10783786" cy="457882"/>
              </a:xfrm>
              <a:prstGeom prst="rect">
                <a:avLst/>
              </a:prstGeom>
              <a:blipFill>
                <a:blip r:embed="rId2"/>
                <a:stretch>
                  <a:fillRect t="-72222" r="-118" b="-1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5F81DD-9F22-534B-9CBB-3368E659B13E}"/>
              </a:ext>
            </a:extLst>
          </p:cNvPr>
          <p:cNvSpPr txBox="1"/>
          <p:nvPr/>
        </p:nvSpPr>
        <p:spPr>
          <a:xfrm>
            <a:off x="5250109" y="412362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EB504-AFF9-B64E-B7F0-DD7286D652EB}"/>
              </a:ext>
            </a:extLst>
          </p:cNvPr>
          <p:cNvSpPr txBox="1"/>
          <p:nvPr/>
        </p:nvSpPr>
        <p:spPr>
          <a:xfrm>
            <a:off x="6112019" y="183286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1E447-15B1-EC45-BADB-D7E0FA41E4DA}"/>
              </a:ext>
            </a:extLst>
          </p:cNvPr>
          <p:cNvSpPr txBox="1"/>
          <p:nvPr/>
        </p:nvSpPr>
        <p:spPr>
          <a:xfrm>
            <a:off x="7888534" y="310181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B125902-F096-2341-B9DA-DBD49A4F1A08}"/>
              </a:ext>
            </a:extLst>
          </p:cNvPr>
          <p:cNvSpPr/>
          <p:nvPr/>
        </p:nvSpPr>
        <p:spPr>
          <a:xfrm>
            <a:off x="8219463" y="2491701"/>
            <a:ext cx="446567" cy="15895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49249F6-7F1D-1240-8A61-DBC54F605E00}"/>
              </a:ext>
            </a:extLst>
          </p:cNvPr>
          <p:cNvSpPr/>
          <p:nvPr/>
        </p:nvSpPr>
        <p:spPr>
          <a:xfrm>
            <a:off x="9328198" y="2248691"/>
            <a:ext cx="446567" cy="2021586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8E520-344B-CF4E-8AE4-E5A1D0A2EDF5}"/>
              </a:ext>
            </a:extLst>
          </p:cNvPr>
          <p:cNvSpPr txBox="1"/>
          <p:nvPr/>
        </p:nvSpPr>
        <p:spPr>
          <a:xfrm>
            <a:off x="7533808" y="278631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B35A5B-16B1-164F-A950-33671447E0E6}"/>
                  </a:ext>
                </a:extLst>
              </p:cNvPr>
              <p:cNvSpPr/>
              <p:nvPr/>
            </p:nvSpPr>
            <p:spPr>
              <a:xfrm>
                <a:off x="8684655" y="2846043"/>
                <a:ext cx="72148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B35A5B-16B1-164F-A950-33671447E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655" y="2846043"/>
                <a:ext cx="721480" cy="912173"/>
              </a:xfrm>
              <a:prstGeom prst="rect">
                <a:avLst/>
              </a:prstGeom>
              <a:blipFill>
                <a:blip r:embed="rId3"/>
                <a:stretch>
                  <a:fillRect l="-103509" t="-89041" r="-36842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8EA553-C4DB-324F-8770-82690F00F0B4}"/>
                  </a:ext>
                </a:extLst>
              </p:cNvPr>
              <p:cNvSpPr/>
              <p:nvPr/>
            </p:nvSpPr>
            <p:spPr>
              <a:xfrm>
                <a:off x="9777922" y="2846043"/>
                <a:ext cx="1168525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5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4C3282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8EA553-C4DB-324F-8770-82690F00F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922" y="2846043"/>
                <a:ext cx="1168525" cy="912173"/>
              </a:xfrm>
              <a:prstGeom prst="rect">
                <a:avLst/>
              </a:prstGeom>
              <a:blipFill>
                <a:blip r:embed="rId4"/>
                <a:stretch>
                  <a:fillRect l="-62366" t="-89041" r="-13978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0C7BF35-07B8-0C4C-A7C5-70D5B478B4BD}"/>
              </a:ext>
            </a:extLst>
          </p:cNvPr>
          <p:cNvSpPr txBox="1"/>
          <p:nvPr/>
        </p:nvSpPr>
        <p:spPr>
          <a:xfrm>
            <a:off x="2543175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Adjusting summation bounds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C84AD-B6ED-0D49-9550-C76612C08F15}"/>
              </a:ext>
            </a:extLst>
          </p:cNvPr>
          <p:cNvSpPr txBox="1"/>
          <p:nvPr/>
        </p:nvSpPr>
        <p:spPr>
          <a:xfrm>
            <a:off x="4054106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Summation of a constant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A44AA-29F0-F045-8475-6E07A7F668EE}"/>
              </a:ext>
            </a:extLst>
          </p:cNvPr>
          <p:cNvSpPr txBox="1"/>
          <p:nvPr/>
        </p:nvSpPr>
        <p:spPr>
          <a:xfrm>
            <a:off x="5897093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Factoring out a constant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1C098-637F-454A-9D5E-F9CB7F88EECE}"/>
              </a:ext>
            </a:extLst>
          </p:cNvPr>
          <p:cNvSpPr txBox="1"/>
          <p:nvPr/>
        </p:nvSpPr>
        <p:spPr>
          <a:xfrm>
            <a:off x="7364185" y="5719230"/>
            <a:ext cx="1048698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Gauss’s identity</a:t>
            </a:r>
          </a:p>
        </p:txBody>
      </p:sp>
    </p:spTree>
    <p:extLst>
      <p:ext uri="{BB962C8B-B14F-4D97-AF65-F5344CB8AC3E}">
        <p14:creationId xmlns:p14="http://schemas.microsoft.com/office/powerpoint/2010/main" val="39196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4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01044" y="3704555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688679" y="3834374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00483" y="4408673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7150973" y="330870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783621" y="1289365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/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blipFill>
                <a:blip r:embed="rId12"/>
                <a:stretch>
                  <a:fillRect l="-12882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79A45-5BD8-1A40-A75E-0160FE299EA3}"/>
              </a:ext>
            </a:extLst>
          </p:cNvPr>
          <p:cNvSpPr txBox="1"/>
          <p:nvPr/>
        </p:nvSpPr>
        <p:spPr>
          <a:xfrm>
            <a:off x="704850" y="58674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16, b = 4, c = 0</a:t>
            </a:r>
          </a:p>
        </p:txBody>
      </p:sp>
    </p:spTree>
    <p:extLst>
      <p:ext uri="{BB962C8B-B14F-4D97-AF65-F5344CB8AC3E}">
        <p14:creationId xmlns:p14="http://schemas.microsoft.com/office/powerpoint/2010/main" val="6954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01044" y="3704555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688679" y="3834374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00483" y="4408673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7150973" y="330870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783621" y="1289365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/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blipFill>
                <a:blip r:embed="rId12"/>
                <a:stretch>
                  <a:fillRect l="-12882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79A45-5BD8-1A40-A75E-0160FE299EA3}"/>
              </a:ext>
            </a:extLst>
          </p:cNvPr>
          <p:cNvSpPr txBox="1"/>
          <p:nvPr/>
        </p:nvSpPr>
        <p:spPr>
          <a:xfrm>
            <a:off x="704850" y="58674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16, b = 4, c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9D966-444B-2140-BE00-7AC13A5CD324}"/>
                  </a:ext>
                </a:extLst>
              </p:cNvPr>
              <p:cNvSpPr txBox="1"/>
              <p:nvPr/>
            </p:nvSpPr>
            <p:spPr>
              <a:xfrm>
                <a:off x="3972058" y="5291872"/>
                <a:ext cx="1671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?    0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9D966-444B-2140-BE00-7AC13A5C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8" y="5291872"/>
                <a:ext cx="167161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9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01044" y="3704555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688679" y="3834374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00483" y="4408673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7150973" y="330870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783621" y="1289365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/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blipFill>
                <a:blip r:embed="rId12"/>
                <a:stretch>
                  <a:fillRect l="-12882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79A45-5BD8-1A40-A75E-0160FE299EA3}"/>
              </a:ext>
            </a:extLst>
          </p:cNvPr>
          <p:cNvSpPr txBox="1"/>
          <p:nvPr/>
        </p:nvSpPr>
        <p:spPr>
          <a:xfrm>
            <a:off x="704850" y="58674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16, b = 4, c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9D966-444B-2140-BE00-7AC13A5CD324}"/>
                  </a:ext>
                </a:extLst>
              </p:cNvPr>
              <p:cNvSpPr txBox="1"/>
              <p:nvPr/>
            </p:nvSpPr>
            <p:spPr>
              <a:xfrm>
                <a:off x="3972058" y="5291872"/>
                <a:ext cx="1671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?    0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9D966-444B-2140-BE00-7AC13A5C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8" y="5291872"/>
                <a:ext cx="167161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931EEB-5955-FA47-A38C-F8269C8920A2}"/>
                  </a:ext>
                </a:extLst>
              </p:cNvPr>
              <p:cNvSpPr txBox="1"/>
              <p:nvPr/>
            </p:nvSpPr>
            <p:spPr>
              <a:xfrm>
                <a:off x="3942816" y="5685372"/>
                <a:ext cx="174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&gt;    0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931EEB-5955-FA47-A38C-F8269C89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16" y="5685372"/>
                <a:ext cx="1746953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09E047-369B-B14A-9CCE-495A49DE6C9D}"/>
                  </a:ext>
                </a:extLst>
              </p:cNvPr>
              <p:cNvSpPr txBox="1"/>
              <p:nvPr/>
            </p:nvSpPr>
            <p:spPr>
              <a:xfrm>
                <a:off x="5992288" y="5739416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09E047-369B-B14A-9CCE-495A49DE6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88" y="5739416"/>
                <a:ext cx="1804789" cy="312650"/>
              </a:xfrm>
              <a:prstGeom prst="rect">
                <a:avLst/>
              </a:prstGeom>
              <a:blipFill>
                <a:blip r:embed="rId15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6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01044" y="3704555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688679" y="3834374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00483" y="4408673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7150973" y="330870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783621" y="1289365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/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29D57C7-0601-2143-8F35-4FFBFCD0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blipFill>
                <a:blip r:embed="rId12"/>
                <a:stretch>
                  <a:fillRect l="-12882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79A45-5BD8-1A40-A75E-0160FE299EA3}"/>
              </a:ext>
            </a:extLst>
          </p:cNvPr>
          <p:cNvSpPr txBox="1"/>
          <p:nvPr/>
        </p:nvSpPr>
        <p:spPr>
          <a:xfrm>
            <a:off x="704850" y="58674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16, b = 4, c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9D966-444B-2140-BE00-7AC13A5CD324}"/>
                  </a:ext>
                </a:extLst>
              </p:cNvPr>
              <p:cNvSpPr txBox="1"/>
              <p:nvPr/>
            </p:nvSpPr>
            <p:spPr>
              <a:xfrm>
                <a:off x="3972058" y="5291872"/>
                <a:ext cx="1671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?    0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E9D966-444B-2140-BE00-7AC13A5C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8" y="5291872"/>
                <a:ext cx="167161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931EEB-5955-FA47-A38C-F8269C8920A2}"/>
                  </a:ext>
                </a:extLst>
              </p:cNvPr>
              <p:cNvSpPr txBox="1"/>
              <p:nvPr/>
            </p:nvSpPr>
            <p:spPr>
              <a:xfrm>
                <a:off x="3942816" y="5685372"/>
                <a:ext cx="174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&gt;    0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931EEB-5955-FA47-A38C-F8269C89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16" y="5685372"/>
                <a:ext cx="1746953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09E047-369B-B14A-9CCE-495A49DE6C9D}"/>
                  </a:ext>
                </a:extLst>
              </p:cNvPr>
              <p:cNvSpPr txBox="1"/>
              <p:nvPr/>
            </p:nvSpPr>
            <p:spPr>
              <a:xfrm>
                <a:off x="5992288" y="5739416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09E047-369B-B14A-9CCE-495A49DE6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88" y="5739416"/>
                <a:ext cx="1804789" cy="312650"/>
              </a:xfrm>
              <a:prstGeom prst="rect">
                <a:avLst/>
              </a:prstGeom>
              <a:blipFill>
                <a:blip r:embed="rId15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AAF1D0-3EBC-E345-808B-EFBD0A9DD12C}"/>
                  </a:ext>
                </a:extLst>
              </p:cNvPr>
              <p:cNvSpPr txBox="1"/>
              <p:nvPr/>
            </p:nvSpPr>
            <p:spPr>
              <a:xfrm>
                <a:off x="4046922" y="6150902"/>
                <a:ext cx="212930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AAF1D0-3EBC-E345-808B-EFBD0A9DD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22" y="6150902"/>
                <a:ext cx="2129301" cy="404983"/>
              </a:xfrm>
              <a:prstGeom prst="rect">
                <a:avLst/>
              </a:prstGeom>
              <a:blipFill>
                <a:blip r:embed="rId1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9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DD27-A6A8-4148-9DAF-2A7594A7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6DD7-326A-7144-8509-589CF9E4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project1 due Wednesday 11:59pm</a:t>
            </a:r>
            <a:endParaRPr lang="en-US" sz="1800" dirty="0"/>
          </a:p>
          <a:p>
            <a:r>
              <a:rPr lang="en-US" sz="2200" dirty="0"/>
              <a:t>exercise1 due Friday 11:59pm</a:t>
            </a:r>
            <a:endParaRPr lang="en-US" dirty="0"/>
          </a:p>
          <a:p>
            <a:r>
              <a:rPr lang="en-US" dirty="0"/>
              <a:t>Piazza</a:t>
            </a:r>
          </a:p>
          <a:p>
            <a:pPr lvl="1"/>
            <a:r>
              <a:rPr lang="en-US" dirty="0"/>
              <a:t>try to use the search bar before you post / use descriptive summary titles when possible - thank you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Office Hours</a:t>
            </a:r>
          </a:p>
          <a:p>
            <a:pPr marL="128016" lvl="1" indent="0">
              <a:buNone/>
            </a:pPr>
            <a:r>
              <a:rPr lang="en-US" dirty="0"/>
              <a:t>- please come to them! Piazza is super busy and office hours are less busy. We promise we won’t bite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/>
              <a:t>anonymous feedback</a:t>
            </a:r>
          </a:p>
          <a:p>
            <a:pPr lvl="2"/>
            <a:r>
              <a:rPr lang="en-US" dirty="0"/>
              <a:t>lectures + projects are so different?</a:t>
            </a:r>
          </a:p>
          <a:p>
            <a:pPr lvl="3"/>
            <a:r>
              <a:rPr lang="en-US" dirty="0"/>
              <a:t>it’ll be better soon - we didn’t have time to cram in Deques (it’s probably the least relevant ADT) or make a new assignment this quarter. We’re aware, should be better for the future since the next few projects are all implementing new data structures and algorithms (HashMap, Binary Heaps, Graphs, </a:t>
            </a:r>
            <a:r>
              <a:rPr lang="en-US" dirty="0" err="1"/>
              <a:t>ArrayDisjointSets</a:t>
            </a:r>
            <a:r>
              <a:rPr lang="en-US" dirty="0"/>
              <a:t>, Kruskal’s and Dijkstra’s algorithms) we talk about directly in lecture.</a:t>
            </a:r>
          </a:p>
          <a:p>
            <a:pPr lvl="3"/>
            <a:r>
              <a:rPr lang="en-US" dirty="0"/>
              <a:t>exercises + experiments should help connect lecture topics (while also not being _too_ much time)</a:t>
            </a:r>
          </a:p>
          <a:p>
            <a:pPr lvl="2"/>
            <a:r>
              <a:rPr lang="en-US" dirty="0"/>
              <a:t>is there time to give an intro to the projects in lecture?</a:t>
            </a:r>
          </a:p>
          <a:p>
            <a:pPr lvl="3"/>
            <a:r>
              <a:rPr lang="en-US" dirty="0"/>
              <a:t>maybe barely – we can try to see if it fits on a week-to-week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2BEE5-1657-924A-AE70-0519439C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B7E2-DD55-9146-AC6E-CC419723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F7701-B271-1248-A81A-70171E0D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05024-4082-A048-915B-E563FC329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FA1-DD46-244C-B380-9ACADACA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6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3000</TotalTime>
  <Words>4553</Words>
  <Application>Microsoft Macintosh PowerPoint</Application>
  <PresentationFormat>Widescreen</PresentationFormat>
  <Paragraphs>1004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Segoe UI</vt:lpstr>
      <vt:lpstr>Segoe UI Historic</vt:lpstr>
      <vt:lpstr>Segoe UI Light</vt:lpstr>
      <vt:lpstr>Segoe UI Semilight</vt:lpstr>
      <vt:lpstr>Tw Cen MT</vt:lpstr>
      <vt:lpstr>Wingdings 3</vt:lpstr>
      <vt:lpstr>Integral</vt:lpstr>
      <vt:lpstr>Lecture 6: Modeling Complex Code</vt:lpstr>
      <vt:lpstr>Warm Up!</vt:lpstr>
      <vt:lpstr>Warm Up!</vt:lpstr>
      <vt:lpstr>Warm Up!</vt:lpstr>
      <vt:lpstr>Warm Up!</vt:lpstr>
      <vt:lpstr>Warm Up!</vt:lpstr>
      <vt:lpstr>Warm Up!</vt:lpstr>
      <vt:lpstr>Administrivia</vt:lpstr>
      <vt:lpstr>Questions</vt:lpstr>
      <vt:lpstr>Code Analysis Process</vt:lpstr>
      <vt:lpstr>Recursive Patterns</vt:lpstr>
      <vt:lpstr>Calculating Fibonacci</vt:lpstr>
      <vt:lpstr>Calculating Fibonacci Recurrence to Big-Θ</vt:lpstr>
      <vt:lpstr>Calculating Fibonacci Recurrence to Big-Θ</vt:lpstr>
      <vt:lpstr>Calculating Fibonacci Recurrence to Big-Θ</vt:lpstr>
      <vt:lpstr>Recursive Patterns</vt:lpstr>
      <vt:lpstr>Questions</vt:lpstr>
      <vt:lpstr>Tree Method</vt:lpstr>
      <vt:lpstr>Code Analysis Process</vt:lpstr>
      <vt:lpstr>Recurrence to Big Θ Techniques</vt:lpstr>
      <vt:lpstr>Tree Method</vt:lpstr>
      <vt:lpstr>Tree Method</vt:lpstr>
      <vt:lpstr>Tree Method Practice</vt:lpstr>
      <vt:lpstr>Questions</vt:lpstr>
      <vt:lpstr>Summations</vt:lpstr>
      <vt:lpstr>Modeling Complex Loops</vt:lpstr>
      <vt:lpstr>Modeling Complex Loops</vt:lpstr>
      <vt:lpstr>Simplifying Summations</vt:lpstr>
      <vt:lpstr>Questions</vt:lpstr>
      <vt:lpstr>Appendix</vt:lpstr>
      <vt:lpstr>Tree Method Practice</vt:lpstr>
      <vt:lpstr>Tree Method Practice</vt:lpstr>
      <vt:lpstr>Tree Method Practice</vt:lpstr>
      <vt:lpstr>More Tree Method</vt:lpstr>
      <vt:lpstr>Tree Method Practice</vt:lpstr>
      <vt:lpstr>Tree Method Practice</vt:lpstr>
      <vt:lpstr>PowerPoint Presentation</vt:lpstr>
      <vt:lpstr>Summation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168</cp:revision>
  <dcterms:created xsi:type="dcterms:W3CDTF">2018-03-22T00:41:11Z</dcterms:created>
  <dcterms:modified xsi:type="dcterms:W3CDTF">2020-04-20T04:12:03Z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