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385" r:id="rId3"/>
    <p:sldId id="386" r:id="rId4"/>
    <p:sldId id="387" r:id="rId5"/>
    <p:sldId id="388" r:id="rId6"/>
    <p:sldId id="389" r:id="rId7"/>
    <p:sldId id="352" r:id="rId8"/>
    <p:sldId id="365" r:id="rId9"/>
    <p:sldId id="364" r:id="rId10"/>
    <p:sldId id="366" r:id="rId11"/>
    <p:sldId id="259" r:id="rId12"/>
    <p:sldId id="271" r:id="rId13"/>
    <p:sldId id="260" r:id="rId14"/>
    <p:sldId id="261" r:id="rId15"/>
    <p:sldId id="262" r:id="rId16"/>
    <p:sldId id="266" r:id="rId17"/>
    <p:sldId id="263" r:id="rId18"/>
    <p:sldId id="264" r:id="rId19"/>
    <p:sldId id="367" r:id="rId20"/>
    <p:sldId id="368" r:id="rId21"/>
    <p:sldId id="375" r:id="rId22"/>
    <p:sldId id="284" r:id="rId23"/>
    <p:sldId id="285" r:id="rId24"/>
    <p:sldId id="379" r:id="rId25"/>
    <p:sldId id="381" r:id="rId26"/>
    <p:sldId id="383" r:id="rId27"/>
    <p:sldId id="373" r:id="rId28"/>
    <p:sldId id="370" r:id="rId29"/>
    <p:sldId id="371" r:id="rId30"/>
    <p:sldId id="380" r:id="rId31"/>
    <p:sldId id="38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282"/>
    <a:srgbClr val="7C5FAA"/>
    <a:srgbClr val="B6A479"/>
    <a:srgbClr val="9B8ABE"/>
    <a:srgbClr val="9383B2"/>
    <a:srgbClr val="8868B8"/>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37" autoAdjust="0"/>
    <p:restoredTop sz="94658"/>
  </p:normalViewPr>
  <p:slideViewPr>
    <p:cSldViewPr snapToGrid="0">
      <p:cViewPr varScale="1">
        <p:scale>
          <a:sx n="44" d="100"/>
          <a:sy n="44" d="100"/>
        </p:scale>
        <p:origin x="208" y="1632"/>
      </p:cViewPr>
      <p:guideLst/>
    </p:cSldViewPr>
  </p:slideViewPr>
  <p:notesTextViewPr>
    <p:cViewPr>
      <p:scale>
        <a:sx n="1" d="1"/>
        <a:sy n="1" d="1"/>
      </p:scale>
      <p:origin x="0" y="0"/>
    </p:cViewPr>
  </p:notesTextViewPr>
  <p:notesViewPr>
    <p:cSldViewPr snapToGrid="0">
      <p:cViewPr varScale="1">
        <p:scale>
          <a:sx n="115" d="100"/>
          <a:sy n="115" d="100"/>
        </p:scale>
        <p:origin x="308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Log(n)</c:v>
                </c:pt>
              </c:strCache>
            </c:strRef>
          </c:tx>
          <c:spPr>
            <a:ln w="28575" cap="rnd">
              <a:solidFill>
                <a:srgbClr val="4C3282"/>
              </a:solidFill>
              <a:round/>
            </a:ln>
            <a:effectLst/>
          </c:spPr>
          <c:marker>
            <c:symbol val="none"/>
          </c:marker>
          <c:val>
            <c:numRef>
              <c:f>Sheet1!$B$2:$B$51</c:f>
              <c:numCache>
                <c:formatCode>General</c:formatCode>
                <c:ptCount val="50"/>
                <c:pt idx="0">
                  <c:v>0</c:v>
                </c:pt>
                <c:pt idx="1">
                  <c:v>1</c:v>
                </c:pt>
                <c:pt idx="2">
                  <c:v>1.5849625007211563</c:v>
                </c:pt>
                <c:pt idx="3">
                  <c:v>2</c:v>
                </c:pt>
                <c:pt idx="4">
                  <c:v>2.3219280948873622</c:v>
                </c:pt>
                <c:pt idx="5">
                  <c:v>2.5849625007211561</c:v>
                </c:pt>
                <c:pt idx="6">
                  <c:v>2.8073549220576042</c:v>
                </c:pt>
                <c:pt idx="7">
                  <c:v>3</c:v>
                </c:pt>
                <c:pt idx="8">
                  <c:v>3.1699250014423126</c:v>
                </c:pt>
                <c:pt idx="9">
                  <c:v>3.3219280948873626</c:v>
                </c:pt>
                <c:pt idx="10">
                  <c:v>3.4594316186372978</c:v>
                </c:pt>
                <c:pt idx="11">
                  <c:v>3.5849625007211565</c:v>
                </c:pt>
                <c:pt idx="12">
                  <c:v>3.7004397181410922</c:v>
                </c:pt>
                <c:pt idx="13">
                  <c:v>3.8073549220576037</c:v>
                </c:pt>
                <c:pt idx="14">
                  <c:v>3.9068905956085187</c:v>
                </c:pt>
                <c:pt idx="15">
                  <c:v>4</c:v>
                </c:pt>
                <c:pt idx="16">
                  <c:v>4.08746284125034</c:v>
                </c:pt>
                <c:pt idx="17">
                  <c:v>4.1699250014423122</c:v>
                </c:pt>
                <c:pt idx="18">
                  <c:v>4.2479275134435852</c:v>
                </c:pt>
                <c:pt idx="19">
                  <c:v>4.3219280948873626</c:v>
                </c:pt>
                <c:pt idx="20">
                  <c:v>4.3923174227787607</c:v>
                </c:pt>
                <c:pt idx="21">
                  <c:v>4.4594316186372973</c:v>
                </c:pt>
                <c:pt idx="22">
                  <c:v>4.5235619560570131</c:v>
                </c:pt>
                <c:pt idx="23">
                  <c:v>4.584962500721157</c:v>
                </c:pt>
                <c:pt idx="24">
                  <c:v>4.6438561897747244</c:v>
                </c:pt>
                <c:pt idx="25">
                  <c:v>4.7004397181410926</c:v>
                </c:pt>
                <c:pt idx="26">
                  <c:v>4.7548875021634691</c:v>
                </c:pt>
                <c:pt idx="27">
                  <c:v>4.8073549220576037</c:v>
                </c:pt>
                <c:pt idx="28">
                  <c:v>4.8579809951275728</c:v>
                </c:pt>
                <c:pt idx="29">
                  <c:v>4.9068905956085187</c:v>
                </c:pt>
                <c:pt idx="30">
                  <c:v>4.9541963103868758</c:v>
                </c:pt>
                <c:pt idx="31">
                  <c:v>5</c:v>
                </c:pt>
                <c:pt idx="32">
                  <c:v>5.0443941193584534</c:v>
                </c:pt>
                <c:pt idx="33">
                  <c:v>5.08746284125034</c:v>
                </c:pt>
                <c:pt idx="34">
                  <c:v>5.1292830169449664</c:v>
                </c:pt>
                <c:pt idx="35">
                  <c:v>5.1699250014423122</c:v>
                </c:pt>
                <c:pt idx="36">
                  <c:v>5.2094533656289501</c:v>
                </c:pt>
                <c:pt idx="37">
                  <c:v>5.2479275134435852</c:v>
                </c:pt>
                <c:pt idx="38">
                  <c:v>5.2854022188622487</c:v>
                </c:pt>
                <c:pt idx="39">
                  <c:v>5.3219280948873626</c:v>
                </c:pt>
                <c:pt idx="40">
                  <c:v>5.3575520046180838</c:v>
                </c:pt>
                <c:pt idx="41">
                  <c:v>5.3923174227787607</c:v>
                </c:pt>
                <c:pt idx="42">
                  <c:v>5.4262647547020979</c:v>
                </c:pt>
                <c:pt idx="43">
                  <c:v>5.4594316186372973</c:v>
                </c:pt>
                <c:pt idx="44">
                  <c:v>5.4918530963296748</c:v>
                </c:pt>
                <c:pt idx="45">
                  <c:v>5.5235619560570131</c:v>
                </c:pt>
                <c:pt idx="46">
                  <c:v>5.5545888516776376</c:v>
                </c:pt>
                <c:pt idx="47">
                  <c:v>5.584962500721157</c:v>
                </c:pt>
                <c:pt idx="48">
                  <c:v>5.6147098441152083</c:v>
                </c:pt>
                <c:pt idx="49">
                  <c:v>5.6438561897747244</c:v>
                </c:pt>
              </c:numCache>
            </c:numRef>
          </c:val>
          <c:smooth val="0"/>
          <c:extLst>
            <c:ext xmlns:c16="http://schemas.microsoft.com/office/drawing/2014/chart" uri="{C3380CC4-5D6E-409C-BE32-E72D297353CC}">
              <c16:uniqueId val="{00000000-CB7A-384F-A220-BAEDCECDE91D}"/>
            </c:ext>
          </c:extLst>
        </c:ser>
        <c:dLbls>
          <c:showLegendKey val="0"/>
          <c:showVal val="0"/>
          <c:showCatName val="0"/>
          <c:showSerName val="0"/>
          <c:showPercent val="0"/>
          <c:showBubbleSize val="0"/>
        </c:dLbls>
        <c:smooth val="0"/>
        <c:axId val="1596504111"/>
        <c:axId val="1596505743"/>
      </c:lineChart>
      <c:catAx>
        <c:axId val="1596504111"/>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6505743"/>
        <c:crosses val="autoZero"/>
        <c:auto val="1"/>
        <c:lblAlgn val="ctr"/>
        <c:lblOffset val="100"/>
        <c:noMultiLvlLbl val="0"/>
      </c:catAx>
      <c:valAx>
        <c:axId val="15965057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6504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Runtime</a:t>
            </a:r>
            <a:r>
              <a:rPr lang="en-US" baseline="0"/>
              <a:t> Comparison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logn</c:v>
                </c:pt>
              </c:strCache>
            </c:strRef>
          </c:tx>
          <c:spPr>
            <a:ln w="28575" cap="rnd">
              <a:solidFill>
                <a:schemeClr val="accent1"/>
              </a:solidFill>
              <a:round/>
            </a:ln>
            <a:effectLst/>
          </c:spPr>
          <c:marker>
            <c:symbol val="none"/>
          </c:marker>
          <c:val>
            <c:numRef>
              <c:f>Sheet1!$B$2:$B$6</c:f>
              <c:numCache>
                <c:formatCode>General</c:formatCode>
                <c:ptCount val="5"/>
                <c:pt idx="0">
                  <c:v>0</c:v>
                </c:pt>
                <c:pt idx="1">
                  <c:v>1</c:v>
                </c:pt>
                <c:pt idx="2">
                  <c:v>1.5849625007211563</c:v>
                </c:pt>
                <c:pt idx="3">
                  <c:v>2</c:v>
                </c:pt>
                <c:pt idx="4">
                  <c:v>2.3219280948873622</c:v>
                </c:pt>
              </c:numCache>
            </c:numRef>
          </c:val>
          <c:smooth val="0"/>
          <c:extLst>
            <c:ext xmlns:c16="http://schemas.microsoft.com/office/drawing/2014/chart" uri="{C3380CC4-5D6E-409C-BE32-E72D297353CC}">
              <c16:uniqueId val="{00000000-92FF-AB4A-AFFD-D123D9BB20D9}"/>
            </c:ext>
          </c:extLst>
        </c:ser>
        <c:ser>
          <c:idx val="1"/>
          <c:order val="1"/>
          <c:tx>
            <c:strRef>
              <c:f>Sheet1!$C$1</c:f>
              <c:strCache>
                <c:ptCount val="1"/>
                <c:pt idx="0">
                  <c:v>nlogn</c:v>
                </c:pt>
              </c:strCache>
            </c:strRef>
          </c:tx>
          <c:spPr>
            <a:ln w="28575" cap="rnd">
              <a:solidFill>
                <a:schemeClr val="accent2"/>
              </a:solidFill>
              <a:round/>
            </a:ln>
            <a:effectLst/>
          </c:spPr>
          <c:marker>
            <c:symbol val="none"/>
          </c:marker>
          <c:val>
            <c:numRef>
              <c:f>Sheet1!$C$2:$C$6</c:f>
              <c:numCache>
                <c:formatCode>General</c:formatCode>
                <c:ptCount val="5"/>
                <c:pt idx="0">
                  <c:v>0</c:v>
                </c:pt>
                <c:pt idx="1">
                  <c:v>2</c:v>
                </c:pt>
                <c:pt idx="2">
                  <c:v>4.7548875021634691</c:v>
                </c:pt>
                <c:pt idx="3">
                  <c:v>8</c:v>
                </c:pt>
                <c:pt idx="4">
                  <c:v>11.60964047443681</c:v>
                </c:pt>
              </c:numCache>
            </c:numRef>
          </c:val>
          <c:smooth val="0"/>
          <c:extLst>
            <c:ext xmlns:c16="http://schemas.microsoft.com/office/drawing/2014/chart" uri="{C3380CC4-5D6E-409C-BE32-E72D297353CC}">
              <c16:uniqueId val="{00000001-92FF-AB4A-AFFD-D123D9BB20D9}"/>
            </c:ext>
          </c:extLst>
        </c:ser>
        <c:ser>
          <c:idx val="2"/>
          <c:order val="2"/>
          <c:tx>
            <c:strRef>
              <c:f>Sheet1!$D$1</c:f>
              <c:strCache>
                <c:ptCount val="1"/>
                <c:pt idx="0">
                  <c:v>2^n</c:v>
                </c:pt>
              </c:strCache>
            </c:strRef>
          </c:tx>
          <c:spPr>
            <a:ln w="28575" cap="rnd">
              <a:solidFill>
                <a:schemeClr val="accent3"/>
              </a:solidFill>
              <a:round/>
            </a:ln>
            <a:effectLst/>
          </c:spPr>
          <c:marker>
            <c:symbol val="none"/>
          </c:marker>
          <c:val>
            <c:numRef>
              <c:f>Sheet1!$D$2:$D$6</c:f>
              <c:numCache>
                <c:formatCode>General</c:formatCode>
                <c:ptCount val="5"/>
                <c:pt idx="0">
                  <c:v>2</c:v>
                </c:pt>
                <c:pt idx="1">
                  <c:v>4</c:v>
                </c:pt>
                <c:pt idx="2">
                  <c:v>8</c:v>
                </c:pt>
                <c:pt idx="3">
                  <c:v>16</c:v>
                </c:pt>
                <c:pt idx="4">
                  <c:v>32</c:v>
                </c:pt>
              </c:numCache>
            </c:numRef>
          </c:val>
          <c:smooth val="0"/>
          <c:extLst>
            <c:ext xmlns:c16="http://schemas.microsoft.com/office/drawing/2014/chart" uri="{C3380CC4-5D6E-409C-BE32-E72D297353CC}">
              <c16:uniqueId val="{00000002-92FF-AB4A-AFFD-D123D9BB20D9}"/>
            </c:ext>
          </c:extLst>
        </c:ser>
        <c:dLbls>
          <c:showLegendKey val="0"/>
          <c:showVal val="0"/>
          <c:showCatName val="0"/>
          <c:showSerName val="0"/>
          <c:showPercent val="0"/>
          <c:showBubbleSize val="0"/>
        </c:dLbls>
        <c:smooth val="0"/>
        <c:axId val="1600946543"/>
        <c:axId val="1600951119"/>
      </c:lineChart>
      <c:catAx>
        <c:axId val="1600946543"/>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0951119"/>
        <c:crosses val="autoZero"/>
        <c:auto val="1"/>
        <c:lblAlgn val="ctr"/>
        <c:lblOffset val="100"/>
        <c:noMultiLvlLbl val="0"/>
      </c:catAx>
      <c:valAx>
        <c:axId val="16009511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0946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Runtime</a:t>
            </a:r>
            <a:r>
              <a:rPr lang="en-US" baseline="0"/>
              <a:t> Comparison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logn</c:v>
                </c:pt>
              </c:strCache>
            </c:strRef>
          </c:tx>
          <c:spPr>
            <a:ln w="28575" cap="rnd">
              <a:solidFill>
                <a:schemeClr val="accent1"/>
              </a:solidFill>
              <a:round/>
            </a:ln>
            <a:effectLst/>
          </c:spPr>
          <c:marker>
            <c:symbol val="none"/>
          </c:marker>
          <c:val>
            <c:numRef>
              <c:f>Sheet1!$B$2:$B$11</c:f>
              <c:numCache>
                <c:formatCode>General</c:formatCode>
                <c:ptCount val="10"/>
                <c:pt idx="0">
                  <c:v>0</c:v>
                </c:pt>
                <c:pt idx="1">
                  <c:v>1</c:v>
                </c:pt>
                <c:pt idx="2">
                  <c:v>1.5849625007211563</c:v>
                </c:pt>
                <c:pt idx="3">
                  <c:v>2</c:v>
                </c:pt>
                <c:pt idx="4">
                  <c:v>2.3219280948873622</c:v>
                </c:pt>
                <c:pt idx="5">
                  <c:v>2.5849625007211561</c:v>
                </c:pt>
                <c:pt idx="6">
                  <c:v>2.8073549220576042</c:v>
                </c:pt>
                <c:pt idx="7">
                  <c:v>3</c:v>
                </c:pt>
                <c:pt idx="8">
                  <c:v>3.1699250014423126</c:v>
                </c:pt>
                <c:pt idx="9">
                  <c:v>3.3219280948873626</c:v>
                </c:pt>
              </c:numCache>
            </c:numRef>
          </c:val>
          <c:smooth val="0"/>
          <c:extLst>
            <c:ext xmlns:c16="http://schemas.microsoft.com/office/drawing/2014/chart" uri="{C3380CC4-5D6E-409C-BE32-E72D297353CC}">
              <c16:uniqueId val="{00000000-BC11-2345-BC75-3FA85AFF843D}"/>
            </c:ext>
          </c:extLst>
        </c:ser>
        <c:ser>
          <c:idx val="1"/>
          <c:order val="1"/>
          <c:tx>
            <c:strRef>
              <c:f>Sheet1!$C$1</c:f>
              <c:strCache>
                <c:ptCount val="1"/>
                <c:pt idx="0">
                  <c:v>nlogn</c:v>
                </c:pt>
              </c:strCache>
            </c:strRef>
          </c:tx>
          <c:spPr>
            <a:ln w="28575" cap="rnd">
              <a:solidFill>
                <a:schemeClr val="accent2"/>
              </a:solidFill>
              <a:round/>
            </a:ln>
            <a:effectLst/>
          </c:spPr>
          <c:marker>
            <c:symbol val="none"/>
          </c:marker>
          <c:val>
            <c:numRef>
              <c:f>Sheet1!$C$2:$C$11</c:f>
              <c:numCache>
                <c:formatCode>General</c:formatCode>
                <c:ptCount val="10"/>
                <c:pt idx="0">
                  <c:v>0</c:v>
                </c:pt>
                <c:pt idx="1">
                  <c:v>2</c:v>
                </c:pt>
                <c:pt idx="2">
                  <c:v>4.7548875021634691</c:v>
                </c:pt>
                <c:pt idx="3">
                  <c:v>8</c:v>
                </c:pt>
                <c:pt idx="4">
                  <c:v>11.60964047443681</c:v>
                </c:pt>
                <c:pt idx="5">
                  <c:v>15.509775004326936</c:v>
                </c:pt>
                <c:pt idx="6">
                  <c:v>19.651484454403228</c:v>
                </c:pt>
                <c:pt idx="7">
                  <c:v>24</c:v>
                </c:pt>
                <c:pt idx="8">
                  <c:v>28.529325012980813</c:v>
                </c:pt>
                <c:pt idx="9">
                  <c:v>33.219280948873624</c:v>
                </c:pt>
              </c:numCache>
            </c:numRef>
          </c:val>
          <c:smooth val="0"/>
          <c:extLst>
            <c:ext xmlns:c16="http://schemas.microsoft.com/office/drawing/2014/chart" uri="{C3380CC4-5D6E-409C-BE32-E72D297353CC}">
              <c16:uniqueId val="{00000001-BC11-2345-BC75-3FA85AFF843D}"/>
            </c:ext>
          </c:extLst>
        </c:ser>
        <c:ser>
          <c:idx val="2"/>
          <c:order val="2"/>
          <c:tx>
            <c:strRef>
              <c:f>Sheet1!$D$1</c:f>
              <c:strCache>
                <c:ptCount val="1"/>
                <c:pt idx="0">
                  <c:v>2^n</c:v>
                </c:pt>
              </c:strCache>
            </c:strRef>
          </c:tx>
          <c:spPr>
            <a:ln w="28575" cap="rnd">
              <a:solidFill>
                <a:schemeClr val="accent3"/>
              </a:solidFill>
              <a:round/>
            </a:ln>
            <a:effectLst/>
          </c:spPr>
          <c:marker>
            <c:symbol val="none"/>
          </c:marker>
          <c:val>
            <c:numRef>
              <c:f>Sheet1!$D$2:$D$11</c:f>
              <c:numCache>
                <c:formatCode>General</c:formatCode>
                <c:ptCount val="10"/>
                <c:pt idx="0">
                  <c:v>2</c:v>
                </c:pt>
                <c:pt idx="1">
                  <c:v>4</c:v>
                </c:pt>
                <c:pt idx="2">
                  <c:v>8</c:v>
                </c:pt>
                <c:pt idx="3">
                  <c:v>16</c:v>
                </c:pt>
                <c:pt idx="4">
                  <c:v>32</c:v>
                </c:pt>
                <c:pt idx="5">
                  <c:v>64</c:v>
                </c:pt>
                <c:pt idx="6">
                  <c:v>128</c:v>
                </c:pt>
                <c:pt idx="7">
                  <c:v>256</c:v>
                </c:pt>
                <c:pt idx="8">
                  <c:v>512</c:v>
                </c:pt>
                <c:pt idx="9">
                  <c:v>1024</c:v>
                </c:pt>
              </c:numCache>
            </c:numRef>
          </c:val>
          <c:smooth val="0"/>
          <c:extLst>
            <c:ext xmlns:c16="http://schemas.microsoft.com/office/drawing/2014/chart" uri="{C3380CC4-5D6E-409C-BE32-E72D297353CC}">
              <c16:uniqueId val="{00000002-BC11-2345-BC75-3FA85AFF843D}"/>
            </c:ext>
          </c:extLst>
        </c:ser>
        <c:dLbls>
          <c:showLegendKey val="0"/>
          <c:showVal val="0"/>
          <c:showCatName val="0"/>
          <c:showSerName val="0"/>
          <c:showPercent val="0"/>
          <c:showBubbleSize val="0"/>
        </c:dLbls>
        <c:smooth val="0"/>
        <c:axId val="1600946543"/>
        <c:axId val="1600951119"/>
      </c:lineChart>
      <c:catAx>
        <c:axId val="1600946543"/>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0951119"/>
        <c:crosses val="autoZero"/>
        <c:auto val="1"/>
        <c:lblAlgn val="ctr"/>
        <c:lblOffset val="100"/>
        <c:noMultiLvlLbl val="0"/>
      </c:catAx>
      <c:valAx>
        <c:axId val="16009511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0946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Runtime</a:t>
            </a:r>
            <a:r>
              <a:rPr lang="en-US" baseline="0"/>
              <a:t> Comparison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logn</c:v>
                </c:pt>
              </c:strCache>
            </c:strRef>
          </c:tx>
          <c:spPr>
            <a:ln w="28575" cap="rnd">
              <a:solidFill>
                <a:schemeClr val="accent1"/>
              </a:solidFill>
              <a:round/>
            </a:ln>
            <a:effectLst/>
          </c:spPr>
          <c:marker>
            <c:symbol val="none"/>
          </c:marker>
          <c:val>
            <c:numRef>
              <c:f>Sheet1!$B$2:$B$51</c:f>
              <c:numCache>
                <c:formatCode>General</c:formatCode>
                <c:ptCount val="50"/>
                <c:pt idx="0">
                  <c:v>0</c:v>
                </c:pt>
                <c:pt idx="1">
                  <c:v>1</c:v>
                </c:pt>
                <c:pt idx="2">
                  <c:v>1.5849625007211563</c:v>
                </c:pt>
                <c:pt idx="3">
                  <c:v>2</c:v>
                </c:pt>
                <c:pt idx="4">
                  <c:v>2.3219280948873622</c:v>
                </c:pt>
                <c:pt idx="5">
                  <c:v>2.5849625007211561</c:v>
                </c:pt>
                <c:pt idx="6">
                  <c:v>2.8073549220576042</c:v>
                </c:pt>
                <c:pt idx="7">
                  <c:v>3</c:v>
                </c:pt>
                <c:pt idx="8">
                  <c:v>3.1699250014423126</c:v>
                </c:pt>
                <c:pt idx="9">
                  <c:v>3.3219280948873626</c:v>
                </c:pt>
                <c:pt idx="10">
                  <c:v>3.4594316186372978</c:v>
                </c:pt>
                <c:pt idx="11">
                  <c:v>3.5849625007211565</c:v>
                </c:pt>
                <c:pt idx="12">
                  <c:v>3.7004397181410922</c:v>
                </c:pt>
                <c:pt idx="13">
                  <c:v>3.8073549220576037</c:v>
                </c:pt>
                <c:pt idx="14">
                  <c:v>3.9068905956085187</c:v>
                </c:pt>
                <c:pt idx="15">
                  <c:v>4</c:v>
                </c:pt>
                <c:pt idx="16">
                  <c:v>4.08746284125034</c:v>
                </c:pt>
                <c:pt idx="17">
                  <c:v>4.1699250014423122</c:v>
                </c:pt>
                <c:pt idx="18">
                  <c:v>4.2479275134435852</c:v>
                </c:pt>
                <c:pt idx="19">
                  <c:v>4.3219280948873626</c:v>
                </c:pt>
                <c:pt idx="20">
                  <c:v>4.3923174227787607</c:v>
                </c:pt>
                <c:pt idx="21">
                  <c:v>4.4594316186372973</c:v>
                </c:pt>
                <c:pt idx="22">
                  <c:v>4.5235619560570131</c:v>
                </c:pt>
                <c:pt idx="23">
                  <c:v>4.584962500721157</c:v>
                </c:pt>
                <c:pt idx="24">
                  <c:v>4.6438561897747244</c:v>
                </c:pt>
                <c:pt idx="25">
                  <c:v>4.7004397181410926</c:v>
                </c:pt>
                <c:pt idx="26">
                  <c:v>4.7548875021634691</c:v>
                </c:pt>
                <c:pt idx="27">
                  <c:v>4.8073549220576037</c:v>
                </c:pt>
                <c:pt idx="28">
                  <c:v>4.8579809951275728</c:v>
                </c:pt>
                <c:pt idx="29">
                  <c:v>4.9068905956085187</c:v>
                </c:pt>
                <c:pt idx="30">
                  <c:v>4.9541963103868758</c:v>
                </c:pt>
                <c:pt idx="31">
                  <c:v>5</c:v>
                </c:pt>
                <c:pt idx="32">
                  <c:v>5.0443941193584534</c:v>
                </c:pt>
                <c:pt idx="33">
                  <c:v>5.08746284125034</c:v>
                </c:pt>
                <c:pt idx="34">
                  <c:v>5.1292830169449664</c:v>
                </c:pt>
                <c:pt idx="35">
                  <c:v>5.1699250014423122</c:v>
                </c:pt>
                <c:pt idx="36">
                  <c:v>5.2094533656289501</c:v>
                </c:pt>
                <c:pt idx="37">
                  <c:v>5.2479275134435852</c:v>
                </c:pt>
                <c:pt idx="38">
                  <c:v>5.2854022188622487</c:v>
                </c:pt>
                <c:pt idx="39">
                  <c:v>5.3219280948873626</c:v>
                </c:pt>
                <c:pt idx="40">
                  <c:v>5.3575520046180838</c:v>
                </c:pt>
                <c:pt idx="41">
                  <c:v>5.3923174227787607</c:v>
                </c:pt>
                <c:pt idx="42">
                  <c:v>5.4262647547020979</c:v>
                </c:pt>
                <c:pt idx="43">
                  <c:v>5.4594316186372973</c:v>
                </c:pt>
                <c:pt idx="44">
                  <c:v>5.4918530963296748</c:v>
                </c:pt>
                <c:pt idx="45">
                  <c:v>5.5235619560570131</c:v>
                </c:pt>
                <c:pt idx="46">
                  <c:v>5.5545888516776376</c:v>
                </c:pt>
                <c:pt idx="47">
                  <c:v>5.584962500721157</c:v>
                </c:pt>
                <c:pt idx="48">
                  <c:v>5.6147098441152083</c:v>
                </c:pt>
                <c:pt idx="49">
                  <c:v>5.6438561897747244</c:v>
                </c:pt>
              </c:numCache>
            </c:numRef>
          </c:val>
          <c:smooth val="0"/>
          <c:extLst>
            <c:ext xmlns:c16="http://schemas.microsoft.com/office/drawing/2014/chart" uri="{C3380CC4-5D6E-409C-BE32-E72D297353CC}">
              <c16:uniqueId val="{00000000-13E6-8F41-8BFC-5CA0F0A7E918}"/>
            </c:ext>
          </c:extLst>
        </c:ser>
        <c:ser>
          <c:idx val="1"/>
          <c:order val="1"/>
          <c:tx>
            <c:strRef>
              <c:f>Sheet1!$C$1</c:f>
              <c:strCache>
                <c:ptCount val="1"/>
                <c:pt idx="0">
                  <c:v>nlogn</c:v>
                </c:pt>
              </c:strCache>
            </c:strRef>
          </c:tx>
          <c:spPr>
            <a:ln w="28575" cap="rnd">
              <a:solidFill>
                <a:schemeClr val="accent2"/>
              </a:solidFill>
              <a:round/>
            </a:ln>
            <a:effectLst/>
          </c:spPr>
          <c:marker>
            <c:symbol val="none"/>
          </c:marker>
          <c:val>
            <c:numRef>
              <c:f>Sheet1!$C$2:$C$51</c:f>
              <c:numCache>
                <c:formatCode>General</c:formatCode>
                <c:ptCount val="50"/>
                <c:pt idx="0">
                  <c:v>0</c:v>
                </c:pt>
                <c:pt idx="1">
                  <c:v>2</c:v>
                </c:pt>
                <c:pt idx="2">
                  <c:v>4.7548875021634691</c:v>
                </c:pt>
                <c:pt idx="3">
                  <c:v>8</c:v>
                </c:pt>
                <c:pt idx="4">
                  <c:v>11.60964047443681</c:v>
                </c:pt>
                <c:pt idx="5">
                  <c:v>15.509775004326936</c:v>
                </c:pt>
                <c:pt idx="6">
                  <c:v>19.651484454403228</c:v>
                </c:pt>
                <c:pt idx="7">
                  <c:v>24</c:v>
                </c:pt>
                <c:pt idx="8">
                  <c:v>28.529325012980813</c:v>
                </c:pt>
                <c:pt idx="9">
                  <c:v>33.219280948873624</c:v>
                </c:pt>
                <c:pt idx="10">
                  <c:v>38.053747805010275</c:v>
                </c:pt>
                <c:pt idx="11">
                  <c:v>43.01955000865388</c:v>
                </c:pt>
                <c:pt idx="12">
                  <c:v>48.105716335834195</c:v>
                </c:pt>
                <c:pt idx="13">
                  <c:v>53.302968908806449</c:v>
                </c:pt>
                <c:pt idx="14">
                  <c:v>58.603358934127783</c:v>
                </c:pt>
                <c:pt idx="15">
                  <c:v>64</c:v>
                </c:pt>
                <c:pt idx="16">
                  <c:v>69.486868301255782</c:v>
                </c:pt>
                <c:pt idx="17">
                  <c:v>75.058650025961612</c:v>
                </c:pt>
                <c:pt idx="18">
                  <c:v>80.710622755428119</c:v>
                </c:pt>
                <c:pt idx="19">
                  <c:v>86.438561897747249</c:v>
                </c:pt>
                <c:pt idx="20">
                  <c:v>92.23866587835397</c:v>
                </c:pt>
                <c:pt idx="21">
                  <c:v>98.107495610020536</c:v>
                </c:pt>
                <c:pt idx="22">
                  <c:v>104.0419249893113</c:v>
                </c:pt>
                <c:pt idx="23">
                  <c:v>110.03910001730776</c:v>
                </c:pt>
                <c:pt idx="24">
                  <c:v>116.09640474436812</c:v>
                </c:pt>
                <c:pt idx="25">
                  <c:v>122.2114326716684</c:v>
                </c:pt>
                <c:pt idx="26">
                  <c:v>128.38196255841368</c:v>
                </c:pt>
                <c:pt idx="27">
                  <c:v>134.6059378176129</c:v>
                </c:pt>
                <c:pt idx="28">
                  <c:v>140.8814488586996</c:v>
                </c:pt>
                <c:pt idx="29">
                  <c:v>147.20671786825557</c:v>
                </c:pt>
                <c:pt idx="30">
                  <c:v>153.58008562199316</c:v>
                </c:pt>
                <c:pt idx="31">
                  <c:v>160</c:v>
                </c:pt>
                <c:pt idx="32">
                  <c:v>166.46500593882897</c:v>
                </c:pt>
                <c:pt idx="33">
                  <c:v>172.97373660251156</c:v>
                </c:pt>
                <c:pt idx="34">
                  <c:v>179.52490559307381</c:v>
                </c:pt>
                <c:pt idx="35">
                  <c:v>186.11730005192322</c:v>
                </c:pt>
                <c:pt idx="36">
                  <c:v>192.74977452827116</c:v>
                </c:pt>
                <c:pt idx="37">
                  <c:v>199.42124551085624</c:v>
                </c:pt>
                <c:pt idx="38">
                  <c:v>206.13068653562769</c:v>
                </c:pt>
                <c:pt idx="39">
                  <c:v>212.8771237954945</c:v>
                </c:pt>
                <c:pt idx="40">
                  <c:v>219.65963218934144</c:v>
                </c:pt>
                <c:pt idx="41">
                  <c:v>226.47733175670794</c:v>
                </c:pt>
                <c:pt idx="42">
                  <c:v>233.3293844521902</c:v>
                </c:pt>
                <c:pt idx="43">
                  <c:v>240.21499122004107</c:v>
                </c:pt>
                <c:pt idx="44">
                  <c:v>247.13338933483536</c:v>
                </c:pt>
                <c:pt idx="45">
                  <c:v>254.0838499786226</c:v>
                </c:pt>
                <c:pt idx="46">
                  <c:v>261.06567602884894</c:v>
                </c:pt>
                <c:pt idx="47">
                  <c:v>268.07820003461552</c:v>
                </c:pt>
                <c:pt idx="48">
                  <c:v>275.12078236164518</c:v>
                </c:pt>
                <c:pt idx="49">
                  <c:v>282.1928094887362</c:v>
                </c:pt>
              </c:numCache>
            </c:numRef>
          </c:val>
          <c:smooth val="0"/>
          <c:extLst>
            <c:ext xmlns:c16="http://schemas.microsoft.com/office/drawing/2014/chart" uri="{C3380CC4-5D6E-409C-BE32-E72D297353CC}">
              <c16:uniqueId val="{00000001-13E6-8F41-8BFC-5CA0F0A7E918}"/>
            </c:ext>
          </c:extLst>
        </c:ser>
        <c:ser>
          <c:idx val="2"/>
          <c:order val="2"/>
          <c:tx>
            <c:strRef>
              <c:f>Sheet1!$D$1</c:f>
              <c:strCache>
                <c:ptCount val="1"/>
                <c:pt idx="0">
                  <c:v>2^n</c:v>
                </c:pt>
              </c:strCache>
            </c:strRef>
          </c:tx>
          <c:spPr>
            <a:ln w="28575" cap="rnd">
              <a:solidFill>
                <a:schemeClr val="accent3"/>
              </a:solidFill>
              <a:round/>
            </a:ln>
            <a:effectLst/>
          </c:spPr>
          <c:marker>
            <c:symbol val="none"/>
          </c:marker>
          <c:val>
            <c:numRef>
              <c:f>Sheet1!$D$2:$D$51</c:f>
              <c:numCache>
                <c:formatCode>General</c:formatCode>
                <c:ptCount val="50"/>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pt idx="21">
                  <c:v>4194304</c:v>
                </c:pt>
                <c:pt idx="22">
                  <c:v>8388608</c:v>
                </c:pt>
                <c:pt idx="23">
                  <c:v>16777216</c:v>
                </c:pt>
                <c:pt idx="24">
                  <c:v>33554432</c:v>
                </c:pt>
                <c:pt idx="25">
                  <c:v>67108864</c:v>
                </c:pt>
                <c:pt idx="26">
                  <c:v>134217728</c:v>
                </c:pt>
                <c:pt idx="27">
                  <c:v>268435456</c:v>
                </c:pt>
                <c:pt idx="28">
                  <c:v>536870912</c:v>
                </c:pt>
                <c:pt idx="29">
                  <c:v>1073741824</c:v>
                </c:pt>
                <c:pt idx="30">
                  <c:v>2147483648</c:v>
                </c:pt>
                <c:pt idx="31">
                  <c:v>4294967296</c:v>
                </c:pt>
                <c:pt idx="32">
                  <c:v>8589934592</c:v>
                </c:pt>
                <c:pt idx="33">
                  <c:v>17179869184</c:v>
                </c:pt>
                <c:pt idx="34">
                  <c:v>34359738368</c:v>
                </c:pt>
                <c:pt idx="35">
                  <c:v>68719476736</c:v>
                </c:pt>
                <c:pt idx="36">
                  <c:v>137438953472</c:v>
                </c:pt>
                <c:pt idx="37">
                  <c:v>274877906944</c:v>
                </c:pt>
                <c:pt idx="38">
                  <c:v>549755813888</c:v>
                </c:pt>
                <c:pt idx="39">
                  <c:v>1099511627776</c:v>
                </c:pt>
                <c:pt idx="40">
                  <c:v>2199023255552</c:v>
                </c:pt>
                <c:pt idx="41">
                  <c:v>4398046511104</c:v>
                </c:pt>
                <c:pt idx="42">
                  <c:v>8796093022208</c:v>
                </c:pt>
                <c:pt idx="43">
                  <c:v>17592186044416</c:v>
                </c:pt>
                <c:pt idx="44">
                  <c:v>35184372088832</c:v>
                </c:pt>
                <c:pt idx="45">
                  <c:v>70368744177664</c:v>
                </c:pt>
                <c:pt idx="46">
                  <c:v>140737488355328</c:v>
                </c:pt>
                <c:pt idx="47">
                  <c:v>281474976710656</c:v>
                </c:pt>
                <c:pt idx="48">
                  <c:v>562949953421312</c:v>
                </c:pt>
                <c:pt idx="49">
                  <c:v>1125899906842624</c:v>
                </c:pt>
              </c:numCache>
            </c:numRef>
          </c:val>
          <c:smooth val="0"/>
          <c:extLst>
            <c:ext xmlns:c16="http://schemas.microsoft.com/office/drawing/2014/chart" uri="{C3380CC4-5D6E-409C-BE32-E72D297353CC}">
              <c16:uniqueId val="{00000002-13E6-8F41-8BFC-5CA0F0A7E918}"/>
            </c:ext>
          </c:extLst>
        </c:ser>
        <c:dLbls>
          <c:showLegendKey val="0"/>
          <c:showVal val="0"/>
          <c:showCatName val="0"/>
          <c:showSerName val="0"/>
          <c:showPercent val="0"/>
          <c:showBubbleSize val="0"/>
        </c:dLbls>
        <c:smooth val="0"/>
        <c:axId val="1600946543"/>
        <c:axId val="1600951119"/>
      </c:lineChart>
      <c:catAx>
        <c:axId val="1600946543"/>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0951119"/>
        <c:crosses val="autoZero"/>
        <c:auto val="1"/>
        <c:lblAlgn val="ctr"/>
        <c:lblOffset val="100"/>
        <c:noMultiLvlLbl val="0"/>
      </c:catAx>
      <c:valAx>
        <c:axId val="16009511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0946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75BCBC-4A21-434D-AF32-0EBCD253A3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D70AB63-257B-F74B-9AB2-A24BF9A249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7EB7F2-3287-6A4A-AD43-5BDDF83FDDC0}" type="datetimeFigureOut">
              <a:rPr lang="en-US" smtClean="0"/>
              <a:t>4/13/20</a:t>
            </a:fld>
            <a:endParaRPr lang="en-US"/>
          </a:p>
        </p:txBody>
      </p:sp>
      <p:sp>
        <p:nvSpPr>
          <p:cNvPr id="4" name="Footer Placeholder 3">
            <a:extLst>
              <a:ext uri="{FF2B5EF4-FFF2-40B4-BE49-F238E27FC236}">
                <a16:creationId xmlns:a16="http://schemas.microsoft.com/office/drawing/2014/main" id="{4039FE78-B5B9-514A-B0AA-BF54643EED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1959261-E92C-634A-9775-A4BE066713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8519A0-7E49-A947-9F05-853ADB212991}" type="slidenum">
              <a:rPr lang="en-US" smtClean="0"/>
              <a:t>‹#›</a:t>
            </a:fld>
            <a:endParaRPr lang="en-US"/>
          </a:p>
        </p:txBody>
      </p:sp>
    </p:spTree>
    <p:extLst>
      <p:ext uri="{BB962C8B-B14F-4D97-AF65-F5344CB8AC3E}">
        <p14:creationId xmlns:p14="http://schemas.microsoft.com/office/powerpoint/2010/main" val="3552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4/13/20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12</a:t>
            </a:fld>
            <a:endParaRPr lang="en-US"/>
          </a:p>
        </p:txBody>
      </p:sp>
    </p:spTree>
    <p:extLst>
      <p:ext uri="{BB962C8B-B14F-4D97-AF65-F5344CB8AC3E}">
        <p14:creationId xmlns:p14="http://schemas.microsoft.com/office/powerpoint/2010/main" val="3048993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B336D0-BB87-4158-9DDA-BA914A234D18}" type="slidenum">
              <a:rPr lang="en-US" smtClean="0"/>
              <a:t>19</a:t>
            </a:fld>
            <a:endParaRPr lang="en-US"/>
          </a:p>
        </p:txBody>
      </p:sp>
    </p:spTree>
    <p:extLst>
      <p:ext uri="{BB962C8B-B14F-4D97-AF65-F5344CB8AC3E}">
        <p14:creationId xmlns:p14="http://schemas.microsoft.com/office/powerpoint/2010/main" val="3752785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rgbClr val="4C3282"/>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4/13/20</a:t>
            </a:fld>
            <a:endParaRPr lang="en-US"/>
          </a:p>
        </p:txBody>
      </p:sp>
      <p:sp>
        <p:nvSpPr>
          <p:cNvPr id="5" name="Footer Placeholder 4"/>
          <p:cNvSpPr>
            <a:spLocks noGrp="1"/>
          </p:cNvSpPr>
          <p:nvPr>
            <p:ph type="ftr" sz="quarter" idx="11"/>
          </p:nvPr>
        </p:nvSpPr>
        <p:spPr/>
        <p:txBody>
          <a:bodyPr/>
          <a:lstStyle/>
          <a:p>
            <a:r>
              <a:rPr lang="en-US"/>
              <a:t>CSE 373 20 SP – champion &amp; Chun</a:t>
            </a:r>
            <a:endParaRPr lang="en-US" dirty="0"/>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4/13/20</a:t>
            </a:fld>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9B8AB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Footer Placeholder 4">
            <a:extLst>
              <a:ext uri="{FF2B5EF4-FFF2-40B4-BE49-F238E27FC236}">
                <a16:creationId xmlns:a16="http://schemas.microsoft.com/office/drawing/2014/main" id="{74F733CC-2D13-824F-AEF8-39DA701BC1AC}"/>
              </a:ext>
            </a:extLst>
          </p:cNvPr>
          <p:cNvSpPr>
            <a:spLocks noGrp="1"/>
          </p:cNvSpPr>
          <p:nvPr>
            <p:ph type="ftr" sz="quarter" idx="11"/>
          </p:nvPr>
        </p:nvSpPr>
        <p:spPr>
          <a:xfrm>
            <a:off x="4842742" y="6544402"/>
            <a:ext cx="5901459" cy="274320"/>
          </a:xfrm>
        </p:spPr>
        <p:txBody>
          <a:bodyPr/>
          <a:lstStyle/>
          <a:p>
            <a:r>
              <a:rPr lang="en-US"/>
              <a:t>CSE 373 20 SP – champion &amp; Chun</a:t>
            </a:r>
            <a:endParaRPr lang="en-US" dirty="0"/>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4/13/20</a:t>
            </a:fld>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3200291"/>
            <a:ext cx="12008609" cy="0"/>
          </a:xfrm>
          <a:prstGeom prst="line">
            <a:avLst/>
          </a:prstGeom>
          <a:ln>
            <a:solidFill>
              <a:srgbClr val="9B8AB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709592"/>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2921467"/>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3788229"/>
            <a:ext cx="10334364" cy="25211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Footer Placeholder 4">
            <a:extLst>
              <a:ext uri="{FF2B5EF4-FFF2-40B4-BE49-F238E27FC236}">
                <a16:creationId xmlns:a16="http://schemas.microsoft.com/office/drawing/2014/main" id="{74F733CC-2D13-824F-AEF8-39DA701BC1AC}"/>
              </a:ext>
            </a:extLst>
          </p:cNvPr>
          <p:cNvSpPr>
            <a:spLocks noGrp="1"/>
          </p:cNvSpPr>
          <p:nvPr>
            <p:ph type="ftr" sz="quarter" idx="11"/>
          </p:nvPr>
        </p:nvSpPr>
        <p:spPr>
          <a:xfrm>
            <a:off x="4842742" y="6544402"/>
            <a:ext cx="5901459" cy="274320"/>
          </a:xfrm>
        </p:spPr>
        <p:txBody>
          <a:bodyPr/>
          <a:lstStyle/>
          <a:p>
            <a:r>
              <a:rPr lang="en-US"/>
              <a:t>CSE 373 20 SP – champion &amp; Chun</a:t>
            </a:r>
            <a:endParaRPr lang="en-US" dirty="0"/>
          </a:p>
        </p:txBody>
      </p:sp>
    </p:spTree>
    <p:extLst>
      <p:ext uri="{BB962C8B-B14F-4D97-AF65-F5344CB8AC3E}">
        <p14:creationId xmlns:p14="http://schemas.microsoft.com/office/powerpoint/2010/main" val="238183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4/13/20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
        <p:nvSpPr>
          <p:cNvPr id="7" name="Footer Placeholder 4">
            <a:extLst>
              <a:ext uri="{FF2B5EF4-FFF2-40B4-BE49-F238E27FC236}">
                <a16:creationId xmlns:a16="http://schemas.microsoft.com/office/drawing/2014/main" id="{FAD07D74-53B6-9B44-9C63-9C53606CCCE4}"/>
              </a:ext>
            </a:extLst>
          </p:cNvPr>
          <p:cNvSpPr>
            <a:spLocks noGrp="1"/>
          </p:cNvSpPr>
          <p:nvPr>
            <p:ph type="ftr" sz="quarter" idx="11"/>
          </p:nvPr>
        </p:nvSpPr>
        <p:spPr>
          <a:xfrm>
            <a:off x="4842742" y="6544402"/>
            <a:ext cx="5901459" cy="274320"/>
          </a:xfrm>
        </p:spPr>
        <p:txBody>
          <a:bodyPr/>
          <a:lstStyle/>
          <a:p>
            <a:r>
              <a:rPr lang="en-US"/>
              <a:t>CSE 373 20 SP – champion &amp; Chun</a:t>
            </a:r>
            <a:endParaRPr lang="en-US" dirty="0"/>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rgbClr val="4C328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4/13/20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a:extLst>
              <a:ext uri="{FF2B5EF4-FFF2-40B4-BE49-F238E27FC236}">
                <a16:creationId xmlns:a16="http://schemas.microsoft.com/office/drawing/2014/main" id="{CDD50A81-8BE9-D24F-8051-3C47A232F9BA}"/>
              </a:ext>
            </a:extLst>
          </p:cNvPr>
          <p:cNvSpPr>
            <a:spLocks noGrp="1"/>
          </p:cNvSpPr>
          <p:nvPr>
            <p:ph type="ftr" sz="quarter" idx="11"/>
          </p:nvPr>
        </p:nvSpPr>
        <p:spPr>
          <a:xfrm>
            <a:off x="4842742" y="6544402"/>
            <a:ext cx="5901459" cy="274320"/>
          </a:xfrm>
        </p:spPr>
        <p:txBody>
          <a:bodyPr/>
          <a:lstStyle/>
          <a:p>
            <a:r>
              <a:rPr lang="en-US"/>
              <a:t>CSE 373 20 SP – champion &amp; Chun</a:t>
            </a:r>
            <a:endParaRPr lang="en-US" dirty="0"/>
          </a:p>
        </p:txBody>
      </p:sp>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4/13/20</a:t>
            </a:fld>
            <a:endParaRPr lang="en-US"/>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9" name="Footer Placeholder 4">
            <a:extLst>
              <a:ext uri="{FF2B5EF4-FFF2-40B4-BE49-F238E27FC236}">
                <a16:creationId xmlns:a16="http://schemas.microsoft.com/office/drawing/2014/main" id="{84C79F73-CB83-CC46-B32F-110390BFABF9}"/>
              </a:ext>
            </a:extLst>
          </p:cNvPr>
          <p:cNvSpPr>
            <a:spLocks noGrp="1"/>
          </p:cNvSpPr>
          <p:nvPr>
            <p:ph type="ftr" sz="quarter" idx="11"/>
          </p:nvPr>
        </p:nvSpPr>
        <p:spPr>
          <a:xfrm>
            <a:off x="4842742" y="6544402"/>
            <a:ext cx="5901459" cy="274320"/>
          </a:xfrm>
        </p:spPr>
        <p:txBody>
          <a:bodyPr/>
          <a:lstStyle/>
          <a:p>
            <a:r>
              <a:rPr lang="en-US"/>
              <a:t>CSE 373 20 SP – champion &amp; Chun</a:t>
            </a:r>
            <a:endParaRPr lang="en-US" dirty="0"/>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4/13/20</a:t>
            </a:fld>
            <a:endParaRPr lang="en-US"/>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ED218A38-B533-C44C-93C0-7FA065138AD7}"/>
              </a:ext>
            </a:extLst>
          </p:cNvPr>
          <p:cNvSpPr>
            <a:spLocks noGrp="1"/>
          </p:cNvSpPr>
          <p:nvPr>
            <p:ph type="ftr" sz="quarter" idx="11"/>
          </p:nvPr>
        </p:nvSpPr>
        <p:spPr>
          <a:xfrm>
            <a:off x="4842742" y="6544402"/>
            <a:ext cx="5901459" cy="274320"/>
          </a:xfrm>
        </p:spPr>
        <p:txBody>
          <a:bodyPr/>
          <a:lstStyle/>
          <a:p>
            <a:r>
              <a:rPr lang="en-US"/>
              <a:t>CSE 373 20 SP – champion &amp; Chun</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4/13/20</a:t>
            </a:fld>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
        <p:nvSpPr>
          <p:cNvPr id="6" name="Footer Placeholder 4">
            <a:extLst>
              <a:ext uri="{FF2B5EF4-FFF2-40B4-BE49-F238E27FC236}">
                <a16:creationId xmlns:a16="http://schemas.microsoft.com/office/drawing/2014/main" id="{707518B3-4C56-B448-876C-523CD643AEFE}"/>
              </a:ext>
            </a:extLst>
          </p:cNvPr>
          <p:cNvSpPr>
            <a:spLocks noGrp="1"/>
          </p:cNvSpPr>
          <p:nvPr>
            <p:ph type="ftr" sz="quarter" idx="11"/>
          </p:nvPr>
        </p:nvSpPr>
        <p:spPr>
          <a:xfrm>
            <a:off x="4842742" y="6544402"/>
            <a:ext cx="5901459" cy="274320"/>
          </a:xfrm>
        </p:spPr>
        <p:txBody>
          <a:bodyPr/>
          <a:lstStyle/>
          <a:p>
            <a:r>
              <a:rPr lang="en-US"/>
              <a:t>CSE 373 20 SP – champion &amp; Chun</a:t>
            </a:r>
            <a:endParaRPr lang="en-US" dirty="0"/>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4/13/20</a:t>
            </a:fld>
            <a:endParaRPr lang="en-US"/>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
        <p:nvSpPr>
          <p:cNvPr id="5" name="Footer Placeholder 4">
            <a:extLst>
              <a:ext uri="{FF2B5EF4-FFF2-40B4-BE49-F238E27FC236}">
                <a16:creationId xmlns:a16="http://schemas.microsoft.com/office/drawing/2014/main" id="{3A597237-8715-0546-B73C-FA4FA3EF62C6}"/>
              </a:ext>
            </a:extLst>
          </p:cNvPr>
          <p:cNvSpPr>
            <a:spLocks noGrp="1"/>
          </p:cNvSpPr>
          <p:nvPr>
            <p:ph type="ftr" sz="quarter" idx="11"/>
          </p:nvPr>
        </p:nvSpPr>
        <p:spPr>
          <a:xfrm>
            <a:off x="4842742" y="6544402"/>
            <a:ext cx="5901459" cy="274320"/>
          </a:xfrm>
        </p:spPr>
        <p:txBody>
          <a:bodyPr/>
          <a:lstStyle/>
          <a:p>
            <a:r>
              <a:rPr lang="en-US"/>
              <a:t>CSE 373 20 SP – champion &amp; Chun</a:t>
            </a:r>
            <a:endParaRPr lang="en-US" dirty="0"/>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4/13/20</a:t>
            </a:fld>
            <a:endParaRPr lang="en-US"/>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D5280ACE-6E37-3141-B1D1-2410877D61D3}"/>
              </a:ext>
            </a:extLst>
          </p:cNvPr>
          <p:cNvSpPr>
            <a:spLocks noGrp="1"/>
          </p:cNvSpPr>
          <p:nvPr>
            <p:ph type="ftr" sz="quarter" idx="11"/>
          </p:nvPr>
        </p:nvSpPr>
        <p:spPr>
          <a:xfrm>
            <a:off x="4842742" y="6544402"/>
            <a:ext cx="5901459" cy="274320"/>
          </a:xfrm>
        </p:spPr>
        <p:txBody>
          <a:bodyPr/>
          <a:lstStyle/>
          <a:p>
            <a:r>
              <a:rPr lang="en-US"/>
              <a:t>CSE 373 20 SP – champion &amp; Chun</a:t>
            </a:r>
            <a:endParaRPr lang="en-US" dirty="0"/>
          </a:p>
        </p:txBody>
      </p: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4/13/20</a:t>
            </a:fld>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9B8ABE"/>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ooter Placeholder 4">
            <a:extLst>
              <a:ext uri="{FF2B5EF4-FFF2-40B4-BE49-F238E27FC236}">
                <a16:creationId xmlns:a16="http://schemas.microsoft.com/office/drawing/2014/main" id="{D592CFEE-7A32-6144-BECB-B8B06391849D}"/>
              </a:ext>
            </a:extLst>
          </p:cNvPr>
          <p:cNvSpPr>
            <a:spLocks noGrp="1"/>
          </p:cNvSpPr>
          <p:nvPr>
            <p:ph type="ftr" sz="quarter" idx="11"/>
          </p:nvPr>
        </p:nvSpPr>
        <p:spPr>
          <a:xfrm>
            <a:off x="4842742" y="6544402"/>
            <a:ext cx="5901459" cy="274320"/>
          </a:xfrm>
        </p:spPr>
        <p:txBody>
          <a:bodyPr/>
          <a:lstStyle/>
          <a:p>
            <a:r>
              <a:rPr lang="en-US"/>
              <a:t>CSE 373 20 SP – champion &amp; Chun</a:t>
            </a:r>
            <a:endParaRPr lang="en-US" dirty="0"/>
          </a:p>
        </p:txBody>
      </p: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rgbClr val="B6A479"/>
                </a:solidFill>
                <a:latin typeface="Segoe UI Light" panose="020B0502040204020203" pitchFamily="34" charset="0"/>
                <a:cs typeface="Segoe UI Light" panose="020B0502040204020203" pitchFamily="34" charset="0"/>
              </a:defRPr>
            </a:lvl1pPr>
          </a:lstStyle>
          <a:p>
            <a:fld id="{20B1D116-9EEC-4608-812B-930500586DFA}" type="datetime1">
              <a:rPr lang="en-US" smtClean="0"/>
              <a:pPr/>
              <a:t>4/13/20</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rgbClr val="B6A479"/>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B191F82-15E6-F349-8A3D-4B4FFFC58E28}"/>
              </a:ext>
            </a:extLst>
          </p:cNvPr>
          <p:cNvSpPr/>
          <p:nvPr userDrawn="1"/>
        </p:nvSpPr>
        <p:spPr>
          <a:xfrm>
            <a:off x="-914400" y="0"/>
            <a:ext cx="914400" cy="914400"/>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FA9E24-0349-D242-A7B1-11303AD41C24}"/>
              </a:ext>
            </a:extLst>
          </p:cNvPr>
          <p:cNvSpPr/>
          <p:nvPr userDrawn="1"/>
        </p:nvSpPr>
        <p:spPr>
          <a:xfrm>
            <a:off x="-914400" y="914400"/>
            <a:ext cx="914400" cy="914400"/>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1E56B35-F607-3748-B5F2-0667175BB481}"/>
              </a:ext>
            </a:extLst>
          </p:cNvPr>
          <p:cNvSpPr/>
          <p:nvPr userDrawn="1"/>
        </p:nvSpPr>
        <p:spPr>
          <a:xfrm>
            <a:off x="-914400" y="1840457"/>
            <a:ext cx="914400" cy="914400"/>
          </a:xfrm>
          <a:prstGeom prst="rect">
            <a:avLst/>
          </a:prstGeom>
          <a:solidFill>
            <a:srgbClr val="7C5FAA"/>
          </a:solidFill>
          <a:ln>
            <a:solidFill>
              <a:srgbClr val="7C5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F0C8F48-EE4F-0249-BE10-1C1B8834D291}"/>
              </a:ext>
            </a:extLst>
          </p:cNvPr>
          <p:cNvSpPr/>
          <p:nvPr userDrawn="1"/>
        </p:nvSpPr>
        <p:spPr>
          <a:xfrm>
            <a:off x="-914400" y="2754857"/>
            <a:ext cx="914400" cy="914400"/>
          </a:xfrm>
          <a:prstGeom prst="rect">
            <a:avLst/>
          </a:prstGeom>
          <a:solidFill>
            <a:srgbClr val="9B8ABE"/>
          </a:solidFill>
          <a:ln>
            <a:solidFill>
              <a:srgbClr val="9B8A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rgbClr val="4C3282"/>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ollev.conm/cse373activit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0.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pollev.com/cse373studentqs" TargetMode="Externa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hyperlink" Target="http://www.pollev.com/cse373activity" TargetMode="Externa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8.png"/><Relationship Id="rId5" Type="http://schemas.openxmlformats.org/officeDocument/2006/relationships/image" Target="NULL"/><Relationship Id="rId10" Type="http://schemas.openxmlformats.org/officeDocument/2006/relationships/image" Target="../media/image7.png"/><Relationship Id="rId4" Type="http://schemas.openxmlformats.org/officeDocument/2006/relationships/image" Target="NUL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pollev.conm/cse373activit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hyperlink" Target="http://www.pollev.conm/cse373activity"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4.png"/><Relationship Id="rId1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8.png"/><Relationship Id="rId5" Type="http://schemas.openxmlformats.org/officeDocument/2006/relationships/image" Target="NULL"/><Relationship Id="rId10" Type="http://schemas.openxmlformats.org/officeDocument/2006/relationships/image" Target="../media/image7.png"/><Relationship Id="rId4" Type="http://schemas.openxmlformats.org/officeDocument/2006/relationships/image" Target="NUL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4.png"/><Relationship Id="rId1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8.png"/><Relationship Id="rId5" Type="http://schemas.openxmlformats.org/officeDocument/2006/relationships/image" Target="NULL"/><Relationship Id="rId10" Type="http://schemas.openxmlformats.org/officeDocument/2006/relationships/image" Target="../media/image7.png"/><Relationship Id="rId4" Type="http://schemas.openxmlformats.org/officeDocument/2006/relationships/image" Target="NUL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6: Modeling Complex Code</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91E7-4E1A-E148-8FEC-80C6167A364E}"/>
              </a:ext>
            </a:extLst>
          </p:cNvPr>
          <p:cNvSpPr>
            <a:spLocks noGrp="1"/>
          </p:cNvSpPr>
          <p:nvPr>
            <p:ph type="title"/>
          </p:nvPr>
        </p:nvSpPr>
        <p:spPr/>
        <p:txBody>
          <a:bodyPr/>
          <a:lstStyle/>
          <a:p>
            <a:r>
              <a:rPr lang="en-US" dirty="0"/>
              <a:t>Recursive Patterns</a:t>
            </a:r>
          </a:p>
        </p:txBody>
      </p:sp>
      <p:sp>
        <p:nvSpPr>
          <p:cNvPr id="3" name="Content Placeholder 2">
            <a:extLst>
              <a:ext uri="{FF2B5EF4-FFF2-40B4-BE49-F238E27FC236}">
                <a16:creationId xmlns:a16="http://schemas.microsoft.com/office/drawing/2014/main" id="{13C1AB55-8FEB-DA48-8AE6-DF22DB643DEE}"/>
              </a:ext>
            </a:extLst>
          </p:cNvPr>
          <p:cNvSpPr>
            <a:spLocks noGrp="1"/>
          </p:cNvSpPr>
          <p:nvPr>
            <p:ph idx="1"/>
          </p:nvPr>
        </p:nvSpPr>
        <p:spPr/>
        <p:txBody>
          <a:bodyPr/>
          <a:lstStyle/>
          <a:p>
            <a:r>
              <a:rPr lang="en-US" dirty="0"/>
              <a:t>Modeling and analyzing recursive code is all about finding patterns in how the input changes between calls and how much work is done within each call</a:t>
            </a:r>
          </a:p>
          <a:p>
            <a:r>
              <a:rPr lang="en-US" dirty="0"/>
              <a:t>Let’s explore some of the more common recursive patterns </a:t>
            </a:r>
          </a:p>
          <a:p>
            <a:r>
              <a:rPr lang="en-US" b="1" dirty="0">
                <a:solidFill>
                  <a:srgbClr val="4C3282"/>
                </a:solidFill>
              </a:rPr>
              <a:t>Pattern #1: </a:t>
            </a:r>
            <a:r>
              <a:rPr lang="en-US" dirty="0"/>
              <a:t>Halving the Input</a:t>
            </a:r>
          </a:p>
          <a:p>
            <a:r>
              <a:rPr lang="en-US" b="1" dirty="0">
                <a:solidFill>
                  <a:srgbClr val="4C3282"/>
                </a:solidFill>
              </a:rPr>
              <a:t>Pattern #2: </a:t>
            </a:r>
            <a:r>
              <a:rPr lang="en-US" dirty="0"/>
              <a:t>Constant size input and doing work</a:t>
            </a:r>
          </a:p>
          <a:p>
            <a:r>
              <a:rPr lang="en-US" b="1" dirty="0">
                <a:solidFill>
                  <a:srgbClr val="4C3282"/>
                </a:solidFill>
              </a:rPr>
              <a:t>Pattern #3: </a:t>
            </a:r>
            <a:r>
              <a:rPr lang="en-US" dirty="0"/>
              <a:t>Doubling the Input</a:t>
            </a:r>
          </a:p>
        </p:txBody>
      </p:sp>
      <p:sp>
        <p:nvSpPr>
          <p:cNvPr id="4" name="Slide Number Placeholder 3">
            <a:extLst>
              <a:ext uri="{FF2B5EF4-FFF2-40B4-BE49-F238E27FC236}">
                <a16:creationId xmlns:a16="http://schemas.microsoft.com/office/drawing/2014/main" id="{80B80FF2-05C9-5642-BC43-F1DD82ED8CC6}"/>
              </a:ext>
            </a:extLst>
          </p:cNvPr>
          <p:cNvSpPr>
            <a:spLocks noGrp="1"/>
          </p:cNvSpPr>
          <p:nvPr>
            <p:ph type="sldNum" sz="quarter" idx="12"/>
          </p:nvPr>
        </p:nvSpPr>
        <p:spPr/>
        <p:txBody>
          <a:bodyPr/>
          <a:lstStyle/>
          <a:p>
            <a:fld id="{659665DE-58FC-41F4-AC58-2C90A5E00527}" type="slidenum">
              <a:rPr lang="en-US" smtClean="0"/>
              <a:t>10</a:t>
            </a:fld>
            <a:endParaRPr lang="en-US"/>
          </a:p>
        </p:txBody>
      </p:sp>
      <p:sp>
        <p:nvSpPr>
          <p:cNvPr id="5" name="Footer Placeholder 4">
            <a:extLst>
              <a:ext uri="{FF2B5EF4-FFF2-40B4-BE49-F238E27FC236}">
                <a16:creationId xmlns:a16="http://schemas.microsoft.com/office/drawing/2014/main" id="{8C8FC765-6B67-934E-AA7B-7910D532A540}"/>
              </a:ext>
            </a:extLst>
          </p:cNvPr>
          <p:cNvSpPr>
            <a:spLocks noGrp="1"/>
          </p:cNvSpPr>
          <p:nvPr>
            <p:ph type="ftr" sz="quarter" idx="11"/>
          </p:nvPr>
        </p:nvSpPr>
        <p:spPr/>
        <p:txBody>
          <a:bodyPr/>
          <a:lstStyle/>
          <a:p>
            <a:r>
              <a:rPr lang="en-US" dirty="0"/>
              <a:t>CSE 373 20 SP – champion &amp; Chun</a:t>
            </a:r>
          </a:p>
        </p:txBody>
      </p:sp>
    </p:spTree>
    <p:extLst>
      <p:ext uri="{BB962C8B-B14F-4D97-AF65-F5344CB8AC3E}">
        <p14:creationId xmlns:p14="http://schemas.microsoft.com/office/powerpoint/2010/main" val="725576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normAutofit fontScale="85000" lnSpcReduction="20000"/>
          </a:bodyPr>
          <a:lstStyle/>
          <a:p>
            <a:r>
              <a:rPr lang="en-US" sz="2000" dirty="0">
                <a:latin typeface="Courier New" panose="02070309020205020404" pitchFamily="49" charset="0"/>
                <a:cs typeface="Courier New" panose="02070309020205020404" pitchFamily="49" charset="0"/>
              </a:rPr>
              <a:t>public int </a:t>
            </a:r>
            <a:r>
              <a:rPr lang="en-US" sz="2000" dirty="0" err="1">
                <a:latin typeface="Courier New" panose="02070309020205020404" pitchFamily="49" charset="0"/>
                <a:cs typeface="Courier New" panose="02070309020205020404" pitchFamily="49" charset="0"/>
              </a:rPr>
              <a:t>binarySearch</a:t>
            </a:r>
            <a:r>
              <a:rPr lang="en-US" sz="2000" dirty="0">
                <a:latin typeface="Courier New" panose="02070309020205020404" pitchFamily="49" charset="0"/>
                <a:cs typeface="Courier New" panose="02070309020205020404" pitchFamily="49" charset="0"/>
              </a:rPr>
              <a:t>(int[] </a:t>
            </a:r>
            <a:r>
              <a:rPr lang="en-US" sz="2000" dirty="0" err="1">
                <a:latin typeface="Courier New" panose="02070309020205020404" pitchFamily="49" charset="0"/>
                <a:cs typeface="Courier New" panose="02070309020205020404" pitchFamily="49" charset="0"/>
              </a:rPr>
              <a:t>arr</a:t>
            </a:r>
            <a:r>
              <a:rPr lang="en-US" sz="2000" dirty="0">
                <a:latin typeface="Courier New" panose="02070309020205020404" pitchFamily="49" charset="0"/>
                <a:cs typeface="Courier New" panose="02070309020205020404" pitchFamily="49" charset="0"/>
              </a:rPr>
              <a:t>, int </a:t>
            </a:r>
            <a:r>
              <a:rPr lang="en-US" sz="2000" dirty="0" err="1">
                <a:latin typeface="Courier New" panose="02070309020205020404" pitchFamily="49" charset="0"/>
                <a:cs typeface="Courier New" panose="02070309020205020404" pitchFamily="49" charset="0"/>
              </a:rPr>
              <a:t>toFind</a:t>
            </a:r>
            <a:r>
              <a:rPr lang="en-US" sz="2000" dirty="0">
                <a:latin typeface="Courier New" panose="02070309020205020404" pitchFamily="49" charset="0"/>
                <a:cs typeface="Courier New" panose="02070309020205020404" pitchFamily="49" charset="0"/>
              </a:rPr>
              <a:t>, int lo, int hi) {</a:t>
            </a:r>
          </a:p>
          <a:p>
            <a:pPr marL="128016" lvl="1" indent="0">
              <a:buNone/>
            </a:pPr>
            <a:r>
              <a:rPr lang="en-US" sz="2000" dirty="0">
                <a:latin typeface="Courier New" panose="02070309020205020404" pitchFamily="49" charset="0"/>
                <a:cs typeface="Courier New" panose="02070309020205020404" pitchFamily="49" charset="0"/>
              </a:rPr>
              <a:t>    if( hi &lt; lo ) {</a:t>
            </a:r>
          </a:p>
          <a:p>
            <a:pPr marL="128016" lvl="1" indent="0">
              <a:buNone/>
            </a:pPr>
            <a:r>
              <a:rPr lang="en-US" sz="2000" dirty="0">
                <a:latin typeface="Courier New" panose="02070309020205020404" pitchFamily="49" charset="0"/>
                <a:cs typeface="Courier New" panose="02070309020205020404" pitchFamily="49" charset="0"/>
              </a:rPr>
              <a:t>        return -1;</a:t>
            </a:r>
          </a:p>
          <a:p>
            <a:pPr marL="128016" lvl="1" indent="0">
              <a:buNone/>
            </a:pPr>
            <a:r>
              <a:rPr lang="en-US" sz="2000" dirty="0">
                <a:latin typeface="Courier New" panose="02070309020205020404" pitchFamily="49" charset="0"/>
                <a:cs typeface="Courier New" panose="02070309020205020404" pitchFamily="49" charset="0"/>
              </a:rPr>
              <a:t>    } if(hi == lo) {</a:t>
            </a:r>
          </a:p>
          <a:p>
            <a:pPr marL="128016" lvl="1" indent="0">
              <a:buNone/>
            </a:pPr>
            <a:r>
              <a:rPr lang="en-US" sz="2000" dirty="0">
                <a:latin typeface="Courier New" panose="02070309020205020404" pitchFamily="49" charset="0"/>
                <a:cs typeface="Courier New" panose="02070309020205020404" pitchFamily="49" charset="0"/>
              </a:rPr>
              <a:t>        if(</a:t>
            </a:r>
            <a:r>
              <a:rPr lang="en-US" sz="2000" dirty="0" err="1">
                <a:latin typeface="Courier New" panose="02070309020205020404" pitchFamily="49" charset="0"/>
                <a:cs typeface="Courier New" panose="02070309020205020404" pitchFamily="49" charset="0"/>
              </a:rPr>
              <a:t>arr</a:t>
            </a:r>
            <a:r>
              <a:rPr lang="en-US" sz="2000" dirty="0">
                <a:latin typeface="Courier New" panose="02070309020205020404" pitchFamily="49" charset="0"/>
                <a:cs typeface="Courier New" panose="02070309020205020404" pitchFamily="49" charset="0"/>
              </a:rPr>
              <a:t>[hi] == </a:t>
            </a:r>
            <a:r>
              <a:rPr lang="en-US" sz="2000" dirty="0" err="1">
                <a:latin typeface="Courier New" panose="02070309020205020404" pitchFamily="49" charset="0"/>
                <a:cs typeface="Courier New" panose="02070309020205020404" pitchFamily="49" charset="0"/>
              </a:rPr>
              <a:t>toFind</a:t>
            </a:r>
            <a:r>
              <a:rPr lang="en-US" sz="2000" dirty="0">
                <a:latin typeface="Courier New" panose="02070309020205020404" pitchFamily="49" charset="0"/>
                <a:cs typeface="Courier New" panose="02070309020205020404" pitchFamily="49" charset="0"/>
              </a:rPr>
              <a:t>) {</a:t>
            </a:r>
          </a:p>
          <a:p>
            <a:pPr marL="128016" lvl="1" indent="0">
              <a:buNone/>
            </a:pPr>
            <a:r>
              <a:rPr lang="en-US" sz="2000" dirty="0">
                <a:latin typeface="Courier New" panose="02070309020205020404" pitchFamily="49" charset="0"/>
                <a:cs typeface="Courier New" panose="02070309020205020404" pitchFamily="49" charset="0"/>
              </a:rPr>
              <a:t>            return hi;</a:t>
            </a:r>
          </a:p>
          <a:p>
            <a:pPr marL="128016" lvl="1" indent="0">
              <a:buNone/>
            </a:pPr>
            <a:r>
              <a:rPr lang="en-US" sz="2000" dirty="0">
                <a:latin typeface="Courier New" panose="02070309020205020404" pitchFamily="49" charset="0"/>
                <a:cs typeface="Courier New" panose="02070309020205020404" pitchFamily="49" charset="0"/>
              </a:rPr>
              <a:t>        }</a:t>
            </a:r>
          </a:p>
          <a:p>
            <a:pPr marL="128016" lvl="1" indent="0">
              <a:buNone/>
            </a:pPr>
            <a:r>
              <a:rPr lang="en-US" sz="2000" dirty="0">
                <a:latin typeface="Courier New" panose="02070309020205020404" pitchFamily="49" charset="0"/>
                <a:cs typeface="Courier New" panose="02070309020205020404" pitchFamily="49" charset="0"/>
              </a:rPr>
              <a:t>        return -1;</a:t>
            </a:r>
          </a:p>
          <a:p>
            <a:pPr marL="128016" lvl="1" indent="0">
              <a:buNone/>
            </a:pPr>
            <a:r>
              <a:rPr lang="en-US" sz="2000" dirty="0">
                <a:latin typeface="Courier New" panose="02070309020205020404" pitchFamily="49" charset="0"/>
                <a:cs typeface="Courier New" panose="02070309020205020404" pitchFamily="49" charset="0"/>
              </a:rPr>
              <a:t>    }	</a:t>
            </a:r>
          </a:p>
          <a:p>
            <a:pPr marL="128016" lvl="1" indent="0">
              <a:buNone/>
            </a:pPr>
            <a:r>
              <a:rPr lang="en-US" sz="2000" dirty="0">
                <a:latin typeface="Courier New" panose="02070309020205020404" pitchFamily="49" charset="0"/>
                <a:cs typeface="Courier New" panose="02070309020205020404" pitchFamily="49" charset="0"/>
              </a:rPr>
              <a:t>    int mid = (</a:t>
            </a:r>
            <a:r>
              <a:rPr lang="en-US" sz="2000" dirty="0" err="1">
                <a:latin typeface="Courier New" panose="02070309020205020404" pitchFamily="49" charset="0"/>
                <a:cs typeface="Courier New" panose="02070309020205020404" pitchFamily="49" charset="0"/>
              </a:rPr>
              <a:t>lo+hi</a:t>
            </a:r>
            <a:r>
              <a:rPr lang="en-US" sz="2000" dirty="0">
                <a:latin typeface="Courier New" panose="02070309020205020404" pitchFamily="49" charset="0"/>
                <a:cs typeface="Courier New" panose="02070309020205020404" pitchFamily="49" charset="0"/>
              </a:rPr>
              <a:t>) / 2;</a:t>
            </a:r>
          </a:p>
          <a:p>
            <a:pPr marL="128016" lvl="1" indent="0">
              <a:buNone/>
            </a:pPr>
            <a:r>
              <a:rPr lang="en-US" sz="2000" dirty="0">
                <a:latin typeface="Courier New" panose="02070309020205020404" pitchFamily="49" charset="0"/>
                <a:cs typeface="Courier New" panose="02070309020205020404" pitchFamily="49" charset="0"/>
              </a:rPr>
              <a:t>    if(</a:t>
            </a:r>
            <a:r>
              <a:rPr lang="en-US" sz="2000" dirty="0" err="1">
                <a:latin typeface="Courier New" panose="02070309020205020404" pitchFamily="49" charset="0"/>
                <a:cs typeface="Courier New" panose="02070309020205020404" pitchFamily="49" charset="0"/>
              </a:rPr>
              <a:t>arr</a:t>
            </a:r>
            <a:r>
              <a:rPr lang="en-US" sz="2000" dirty="0">
                <a:latin typeface="Courier New" panose="02070309020205020404" pitchFamily="49" charset="0"/>
                <a:cs typeface="Courier New" panose="02070309020205020404" pitchFamily="49" charset="0"/>
              </a:rPr>
              <a:t>[mid] == </a:t>
            </a:r>
            <a:r>
              <a:rPr lang="en-US" sz="2000" dirty="0" err="1">
                <a:latin typeface="Courier New" panose="02070309020205020404" pitchFamily="49" charset="0"/>
                <a:cs typeface="Courier New" panose="02070309020205020404" pitchFamily="49" charset="0"/>
              </a:rPr>
              <a:t>toFind</a:t>
            </a:r>
            <a:r>
              <a:rPr lang="en-US" sz="2000" dirty="0">
                <a:latin typeface="Courier New" panose="02070309020205020404" pitchFamily="49" charset="0"/>
                <a:cs typeface="Courier New" panose="02070309020205020404" pitchFamily="49" charset="0"/>
              </a:rPr>
              <a:t>) {</a:t>
            </a:r>
          </a:p>
          <a:p>
            <a:pPr marL="128016" lvl="1" indent="0">
              <a:buNone/>
            </a:pPr>
            <a:r>
              <a:rPr lang="en-US" sz="2000" dirty="0">
                <a:latin typeface="Courier New" panose="02070309020205020404" pitchFamily="49" charset="0"/>
                <a:cs typeface="Courier New" panose="02070309020205020404" pitchFamily="49" charset="0"/>
              </a:rPr>
              <a:t>        return mid;</a:t>
            </a:r>
          </a:p>
          <a:p>
            <a:pPr marL="128016" lvl="1" indent="0">
              <a:buNone/>
            </a:pPr>
            <a:r>
              <a:rPr lang="en-US" sz="2000" dirty="0">
                <a:latin typeface="Courier New" panose="02070309020205020404" pitchFamily="49" charset="0"/>
                <a:cs typeface="Courier New" panose="02070309020205020404" pitchFamily="49" charset="0"/>
              </a:rPr>
              <a:t>    } else if(</a:t>
            </a:r>
            <a:r>
              <a:rPr lang="en-US" sz="2000" dirty="0" err="1">
                <a:latin typeface="Courier New" panose="02070309020205020404" pitchFamily="49" charset="0"/>
                <a:cs typeface="Courier New" panose="02070309020205020404" pitchFamily="49" charset="0"/>
              </a:rPr>
              <a:t>arr</a:t>
            </a:r>
            <a:r>
              <a:rPr lang="en-US" sz="2000" dirty="0">
                <a:latin typeface="Courier New" panose="02070309020205020404" pitchFamily="49" charset="0"/>
                <a:cs typeface="Courier New" panose="02070309020205020404" pitchFamily="49" charset="0"/>
              </a:rPr>
              <a:t>[mid] &lt; </a:t>
            </a:r>
            <a:r>
              <a:rPr lang="en-US" sz="2000" dirty="0" err="1">
                <a:latin typeface="Courier New" panose="02070309020205020404" pitchFamily="49" charset="0"/>
                <a:cs typeface="Courier New" panose="02070309020205020404" pitchFamily="49" charset="0"/>
              </a:rPr>
              <a:t>toFind</a:t>
            </a:r>
            <a:r>
              <a:rPr lang="en-US" sz="2000" dirty="0">
                <a:latin typeface="Courier New" panose="02070309020205020404" pitchFamily="49" charset="0"/>
                <a:cs typeface="Courier New" panose="02070309020205020404" pitchFamily="49" charset="0"/>
              </a:rPr>
              <a:t>) {</a:t>
            </a:r>
          </a:p>
          <a:p>
            <a:pPr marL="128016" lvl="1" indent="0">
              <a:buNone/>
            </a:pPr>
            <a:r>
              <a:rPr lang="en-US" sz="2000" dirty="0">
                <a:latin typeface="Courier New" panose="02070309020205020404" pitchFamily="49" charset="0"/>
                <a:cs typeface="Courier New" panose="02070309020205020404" pitchFamily="49" charset="0"/>
              </a:rPr>
              <a:t>        return </a:t>
            </a:r>
            <a:r>
              <a:rPr lang="en-US" sz="2000" dirty="0" err="1">
                <a:latin typeface="Courier New" panose="02070309020205020404" pitchFamily="49" charset="0"/>
                <a:cs typeface="Courier New" panose="02070309020205020404" pitchFamily="49" charset="0"/>
              </a:rPr>
              <a:t>binarySearch</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arr</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toFind</a:t>
            </a:r>
            <a:r>
              <a:rPr lang="en-US" sz="2000" dirty="0">
                <a:latin typeface="Courier New" panose="02070309020205020404" pitchFamily="49" charset="0"/>
                <a:cs typeface="Courier New" panose="02070309020205020404" pitchFamily="49" charset="0"/>
              </a:rPr>
              <a:t>, mid+1, hi);</a:t>
            </a:r>
          </a:p>
          <a:p>
            <a:pPr marL="128016" lvl="1" indent="0">
              <a:buNone/>
            </a:pPr>
            <a:r>
              <a:rPr lang="en-US" sz="2000" dirty="0">
                <a:latin typeface="Courier New" panose="02070309020205020404" pitchFamily="49" charset="0"/>
                <a:cs typeface="Courier New" panose="02070309020205020404" pitchFamily="49" charset="0"/>
              </a:rPr>
              <a:t>    } else {</a:t>
            </a:r>
          </a:p>
          <a:p>
            <a:pPr marL="128016" lvl="1" indent="0">
              <a:buNone/>
            </a:pPr>
            <a:r>
              <a:rPr lang="en-US" sz="2000" dirty="0">
                <a:latin typeface="Courier New" panose="02070309020205020404" pitchFamily="49" charset="0"/>
                <a:cs typeface="Courier New" panose="02070309020205020404" pitchFamily="49" charset="0"/>
              </a:rPr>
              <a:t>        return </a:t>
            </a:r>
            <a:r>
              <a:rPr lang="en-US" sz="2000" dirty="0" err="1">
                <a:latin typeface="Courier New" panose="02070309020205020404" pitchFamily="49" charset="0"/>
                <a:cs typeface="Courier New" panose="02070309020205020404" pitchFamily="49" charset="0"/>
              </a:rPr>
              <a:t>binarySearch</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arr</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toFind</a:t>
            </a:r>
            <a:r>
              <a:rPr lang="en-US" sz="2000" dirty="0">
                <a:latin typeface="Courier New" panose="02070309020205020404" pitchFamily="49" charset="0"/>
                <a:cs typeface="Courier New" panose="02070309020205020404" pitchFamily="49" charset="0"/>
              </a:rPr>
              <a:t>, lo, mid-1);</a:t>
            </a:r>
          </a:p>
          <a:p>
            <a:pPr marL="128016" lvl="1" indent="0">
              <a:buNone/>
            </a:pPr>
            <a:r>
              <a:rPr lang="en-US" sz="2000" dirty="0">
                <a:latin typeface="Courier New" panose="02070309020205020404" pitchFamily="49" charset="0"/>
                <a:cs typeface="Courier New" panose="02070309020205020404" pitchFamily="49" charset="0"/>
              </a:rPr>
              <a:t>    }</a:t>
            </a:r>
          </a:p>
          <a:p>
            <a:pPr marL="128016" lvl="1" indent="0">
              <a:buNone/>
            </a:pPr>
            <a:r>
              <a:rPr lang="en-US" sz="2000" dirty="0">
                <a:latin typeface="Courier New" panose="02070309020205020404" pitchFamily="49" charset="0"/>
                <a:cs typeface="Courier New" panose="02070309020205020404" pitchFamily="49" charset="0"/>
              </a:rPr>
              <a:t>}</a:t>
            </a:r>
            <a:endParaRPr lang="en-US" sz="2000" dirty="0"/>
          </a:p>
        </p:txBody>
      </p:sp>
      <p:sp>
        <p:nvSpPr>
          <p:cNvPr id="4" name="Footer Placeholder 1">
            <a:extLst>
              <a:ext uri="{FF2B5EF4-FFF2-40B4-BE49-F238E27FC236}">
                <a16:creationId xmlns:a16="http://schemas.microsoft.com/office/drawing/2014/main" id="{BAB5240B-0BB8-8E4F-8DBB-D58C2E719488}"/>
              </a:ext>
            </a:extLst>
          </p:cNvPr>
          <p:cNvSpPr>
            <a:spLocks noGrp="1"/>
          </p:cNvSpPr>
          <p:nvPr>
            <p:ph type="ftr" sz="quarter" idx="11"/>
          </p:nvPr>
        </p:nvSpPr>
        <p:spPr>
          <a:xfrm>
            <a:off x="4842742" y="6544402"/>
            <a:ext cx="5901459" cy="274320"/>
          </a:xfrm>
        </p:spPr>
        <p:txBody>
          <a:bodyPr/>
          <a:lstStyle/>
          <a:p>
            <a:r>
              <a:rPr lang="de-DE" dirty="0"/>
              <a:t>Robbie Webber - CSE 373 Su 19</a:t>
            </a:r>
            <a:endParaRPr lang="en-US" dirty="0"/>
          </a:p>
        </p:txBody>
      </p:sp>
    </p:spTree>
    <p:extLst>
      <p:ext uri="{BB962C8B-B14F-4D97-AF65-F5344CB8AC3E}">
        <p14:creationId xmlns:p14="http://schemas.microsoft.com/office/powerpoint/2010/main" val="3141627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C3282"/>
                </a:solidFill>
              </a:rPr>
              <a:t>Binary Search Runtime</a:t>
            </a:r>
          </a:p>
        </p:txBody>
      </p:sp>
      <p:sp>
        <p:nvSpPr>
          <p:cNvPr id="6" name="Rectangle 3"/>
          <p:cNvSpPr txBox="1">
            <a:spLocks noChangeArrowheads="1"/>
          </p:cNvSpPr>
          <p:nvPr/>
        </p:nvSpPr>
        <p:spPr>
          <a:xfrm>
            <a:off x="575239" y="1351641"/>
            <a:ext cx="11187258" cy="1386042"/>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ltLang="en-US" b="1" dirty="0">
                <a:solidFill>
                  <a:srgbClr val="4C3282"/>
                </a:solidFill>
              </a:rPr>
              <a:t>binary search</a:t>
            </a:r>
            <a:r>
              <a:rPr lang="en-US" altLang="en-US" dirty="0">
                <a:solidFill>
                  <a:srgbClr val="4C3282"/>
                </a:solidFill>
              </a:rPr>
              <a:t>: </a:t>
            </a:r>
            <a:r>
              <a:rPr lang="en-US" altLang="en-US" dirty="0"/>
              <a:t>Locates a target value in a </a:t>
            </a:r>
            <a:r>
              <a:rPr lang="en-US" altLang="en-US" i="1" dirty="0"/>
              <a:t>sorted </a:t>
            </a:r>
            <a:r>
              <a:rPr lang="en-US" altLang="en-US" dirty="0"/>
              <a:t>array or list by successively eliminating half of the array from consideration.</a:t>
            </a:r>
            <a:endParaRPr lang="en-US" altLang="en-US" sz="800" dirty="0"/>
          </a:p>
          <a:p>
            <a:pPr lvl="1"/>
            <a:r>
              <a:rPr lang="en-US" altLang="en-US" dirty="0"/>
              <a:t>Example: Searching the array below for the value </a:t>
            </a:r>
            <a:r>
              <a:rPr lang="en-US" altLang="en-US" b="1" dirty="0"/>
              <a:t>42</a:t>
            </a:r>
            <a:r>
              <a:rPr lang="en-US" altLang="en-US" dirty="0"/>
              <a:t>:</a:t>
            </a:r>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p:txBody>
      </p:sp>
      <p:graphicFrame>
        <p:nvGraphicFramePr>
          <p:cNvPr id="17" name="Group 4"/>
          <p:cNvGraphicFramePr>
            <a:graphicFrameLocks noGrp="1"/>
          </p:cNvGraphicFramePr>
          <p:nvPr/>
        </p:nvGraphicFramePr>
        <p:xfrm>
          <a:off x="1623931" y="2436251"/>
          <a:ext cx="8701088" cy="792164"/>
        </p:xfrm>
        <a:graphic>
          <a:graphicData uri="http://schemas.openxmlformats.org/drawingml/2006/table">
            <a:tbl>
              <a:tblPr/>
              <a:tblGrid>
                <a:gridCol w="782638">
                  <a:extLst>
                    <a:ext uri="{9D8B030D-6E8A-4147-A177-3AD203B41FA5}">
                      <a16:colId xmlns:a16="http://schemas.microsoft.com/office/drawing/2014/main" val="20000"/>
                    </a:ext>
                  </a:extLst>
                </a:gridCol>
                <a:gridCol w="460375">
                  <a:extLst>
                    <a:ext uri="{9D8B030D-6E8A-4147-A177-3AD203B41FA5}">
                      <a16:colId xmlns:a16="http://schemas.microsoft.com/office/drawing/2014/main" val="20001"/>
                    </a:ext>
                  </a:extLst>
                </a:gridCol>
                <a:gridCol w="414337">
                  <a:extLst>
                    <a:ext uri="{9D8B030D-6E8A-4147-A177-3AD203B41FA5}">
                      <a16:colId xmlns:a16="http://schemas.microsoft.com/office/drawing/2014/main" val="20002"/>
                    </a:ext>
                  </a:extLst>
                </a:gridCol>
                <a:gridCol w="460375">
                  <a:extLst>
                    <a:ext uri="{9D8B030D-6E8A-4147-A177-3AD203B41FA5}">
                      <a16:colId xmlns:a16="http://schemas.microsoft.com/office/drawing/2014/main" val="20003"/>
                    </a:ext>
                  </a:extLst>
                </a:gridCol>
                <a:gridCol w="460375">
                  <a:extLst>
                    <a:ext uri="{9D8B030D-6E8A-4147-A177-3AD203B41FA5}">
                      <a16:colId xmlns:a16="http://schemas.microsoft.com/office/drawing/2014/main" val="20004"/>
                    </a:ext>
                  </a:extLst>
                </a:gridCol>
                <a:gridCol w="460375">
                  <a:extLst>
                    <a:ext uri="{9D8B030D-6E8A-4147-A177-3AD203B41FA5}">
                      <a16:colId xmlns:a16="http://schemas.microsoft.com/office/drawing/2014/main" val="20005"/>
                    </a:ext>
                  </a:extLst>
                </a:gridCol>
                <a:gridCol w="460375">
                  <a:extLst>
                    <a:ext uri="{9D8B030D-6E8A-4147-A177-3AD203B41FA5}">
                      <a16:colId xmlns:a16="http://schemas.microsoft.com/office/drawing/2014/main" val="20006"/>
                    </a:ext>
                  </a:extLst>
                </a:gridCol>
                <a:gridCol w="460375">
                  <a:extLst>
                    <a:ext uri="{9D8B030D-6E8A-4147-A177-3AD203B41FA5}">
                      <a16:colId xmlns:a16="http://schemas.microsoft.com/office/drawing/2014/main" val="20007"/>
                    </a:ext>
                  </a:extLst>
                </a:gridCol>
                <a:gridCol w="460375">
                  <a:extLst>
                    <a:ext uri="{9D8B030D-6E8A-4147-A177-3AD203B41FA5}">
                      <a16:colId xmlns:a16="http://schemas.microsoft.com/office/drawing/2014/main" val="20008"/>
                    </a:ext>
                  </a:extLst>
                </a:gridCol>
                <a:gridCol w="460375">
                  <a:extLst>
                    <a:ext uri="{9D8B030D-6E8A-4147-A177-3AD203B41FA5}">
                      <a16:colId xmlns:a16="http://schemas.microsoft.com/office/drawing/2014/main" val="20009"/>
                    </a:ext>
                  </a:extLst>
                </a:gridCol>
                <a:gridCol w="460375">
                  <a:extLst>
                    <a:ext uri="{9D8B030D-6E8A-4147-A177-3AD203B41FA5}">
                      <a16:colId xmlns:a16="http://schemas.microsoft.com/office/drawing/2014/main" val="20010"/>
                    </a:ext>
                  </a:extLst>
                </a:gridCol>
                <a:gridCol w="460375">
                  <a:extLst>
                    <a:ext uri="{9D8B030D-6E8A-4147-A177-3AD203B41FA5}">
                      <a16:colId xmlns:a16="http://schemas.microsoft.com/office/drawing/2014/main" val="20011"/>
                    </a:ext>
                  </a:extLst>
                </a:gridCol>
                <a:gridCol w="460375">
                  <a:extLst>
                    <a:ext uri="{9D8B030D-6E8A-4147-A177-3AD203B41FA5}">
                      <a16:colId xmlns:a16="http://schemas.microsoft.com/office/drawing/2014/main" val="20012"/>
                    </a:ext>
                  </a:extLst>
                </a:gridCol>
                <a:gridCol w="460375">
                  <a:extLst>
                    <a:ext uri="{9D8B030D-6E8A-4147-A177-3AD203B41FA5}">
                      <a16:colId xmlns:a16="http://schemas.microsoft.com/office/drawing/2014/main" val="20013"/>
                    </a:ext>
                  </a:extLst>
                </a:gridCol>
                <a:gridCol w="460375">
                  <a:extLst>
                    <a:ext uri="{9D8B030D-6E8A-4147-A177-3AD203B41FA5}">
                      <a16:colId xmlns:a16="http://schemas.microsoft.com/office/drawing/2014/main" val="20014"/>
                    </a:ext>
                  </a:extLst>
                </a:gridCol>
                <a:gridCol w="460375">
                  <a:extLst>
                    <a:ext uri="{9D8B030D-6E8A-4147-A177-3AD203B41FA5}">
                      <a16:colId xmlns:a16="http://schemas.microsoft.com/office/drawing/2014/main" val="20015"/>
                    </a:ext>
                  </a:extLst>
                </a:gridCol>
                <a:gridCol w="460375">
                  <a:extLst>
                    <a:ext uri="{9D8B030D-6E8A-4147-A177-3AD203B41FA5}">
                      <a16:colId xmlns:a16="http://schemas.microsoft.com/office/drawing/2014/main" val="20016"/>
                    </a:ext>
                  </a:extLst>
                </a:gridCol>
                <a:gridCol w="598488">
                  <a:extLst>
                    <a:ext uri="{9D8B030D-6E8A-4147-A177-3AD203B41FA5}">
                      <a16:colId xmlns:a16="http://schemas.microsoft.com/office/drawing/2014/main" val="20017"/>
                    </a:ext>
                  </a:extLst>
                </a:gridCol>
              </a:tblGrid>
              <a:tr h="396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B6A479"/>
                          </a:solidFill>
                          <a:effectLst/>
                          <a:latin typeface="Tahoma" charset="0"/>
                          <a:ea typeface="ＭＳ Ｐゴシック" charset="0"/>
                          <a:cs typeface="+mn-cs"/>
                        </a:rPr>
                        <a:t>index</a:t>
                      </a:r>
                    </a:p>
                  </a:txBody>
                  <a:tcPr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B6A479"/>
                          </a:solidFill>
                          <a:effectLst/>
                          <a:latin typeface="Tahoma" charset="0"/>
                          <a:ea typeface="ＭＳ Ｐゴシック" charset="0"/>
                          <a:cs typeface="+mn-cs"/>
                        </a:rPr>
                        <a:t>0</a:t>
                      </a:r>
                    </a:p>
                  </a:txBody>
                  <a:tcPr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B6A479"/>
                          </a:solidFill>
                          <a:effectLst/>
                          <a:latin typeface="Tahoma" charset="0"/>
                          <a:ea typeface="ＭＳ Ｐゴシック" charset="0"/>
                          <a:cs typeface="+mn-cs"/>
                        </a:rPr>
                        <a:t>1</a:t>
                      </a:r>
                    </a:p>
                  </a:txBody>
                  <a:tcPr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a:ln>
                            <a:noFill/>
                          </a:ln>
                          <a:solidFill>
                            <a:srgbClr val="B6A479"/>
                          </a:solidFill>
                          <a:effectLst/>
                          <a:latin typeface="Tahoma" charset="0"/>
                          <a:ea typeface="ＭＳ Ｐゴシック" charset="0"/>
                          <a:cs typeface="+mn-cs"/>
                        </a:rPr>
                        <a:t>2</a:t>
                      </a:r>
                    </a:p>
                  </a:txBody>
                  <a:tcPr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B6A479"/>
                          </a:solidFill>
                          <a:effectLst/>
                          <a:latin typeface="Tahoma" charset="0"/>
                          <a:ea typeface="ＭＳ Ｐゴシック" charset="0"/>
                          <a:cs typeface="+mn-cs"/>
                        </a:rPr>
                        <a:t>3</a:t>
                      </a:r>
                    </a:p>
                  </a:txBody>
                  <a:tcPr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B6A479"/>
                          </a:solidFill>
                          <a:effectLst/>
                          <a:latin typeface="Tahoma" charset="0"/>
                          <a:ea typeface="ＭＳ Ｐゴシック" charset="0"/>
                          <a:cs typeface="+mn-cs"/>
                        </a:rPr>
                        <a:t>4</a:t>
                      </a:r>
                    </a:p>
                  </a:txBody>
                  <a:tcPr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B6A479"/>
                          </a:solidFill>
                          <a:effectLst/>
                          <a:latin typeface="Tahoma" charset="0"/>
                          <a:ea typeface="ＭＳ Ｐゴシック" charset="0"/>
                          <a:cs typeface="+mn-cs"/>
                        </a:rPr>
                        <a:t>5</a:t>
                      </a:r>
                    </a:p>
                  </a:txBody>
                  <a:tcPr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B6A479"/>
                          </a:solidFill>
                          <a:effectLst/>
                          <a:latin typeface="Tahoma" charset="0"/>
                          <a:ea typeface="ＭＳ Ｐゴシック" charset="0"/>
                          <a:cs typeface="+mn-cs"/>
                        </a:rPr>
                        <a:t>6</a:t>
                      </a:r>
                    </a:p>
                  </a:txBody>
                  <a:tcPr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B6A479"/>
                          </a:solidFill>
                          <a:effectLst/>
                          <a:latin typeface="Tahoma" charset="0"/>
                          <a:ea typeface="ＭＳ Ｐゴシック" charset="0"/>
                          <a:cs typeface="+mn-cs"/>
                        </a:rPr>
                        <a:t>7</a:t>
                      </a:r>
                    </a:p>
                  </a:txBody>
                  <a:tcPr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B6A479"/>
                          </a:solidFill>
                          <a:effectLst/>
                          <a:latin typeface="Tahoma" charset="0"/>
                          <a:ea typeface="ＭＳ Ｐゴシック" charset="0"/>
                          <a:cs typeface="+mn-cs"/>
                        </a:rPr>
                        <a:t>8</a:t>
                      </a:r>
                    </a:p>
                  </a:txBody>
                  <a:tcPr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B6A479"/>
                          </a:solidFill>
                          <a:effectLst/>
                          <a:latin typeface="Tahoma" charset="0"/>
                          <a:ea typeface="ＭＳ Ｐゴシック" charset="0"/>
                          <a:cs typeface="+mn-cs"/>
                        </a:rPr>
                        <a:t>9</a:t>
                      </a:r>
                    </a:p>
                  </a:txBody>
                  <a:tcPr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kern="1200" cap="none" normalizeH="0" baseline="0" dirty="0">
                          <a:ln>
                            <a:noFill/>
                          </a:ln>
                          <a:solidFill>
                            <a:srgbClr val="B6A479"/>
                          </a:solidFill>
                          <a:effectLst/>
                          <a:latin typeface="Tahoma" charset="0"/>
                          <a:ea typeface="ＭＳ Ｐゴシック" charset="0"/>
                          <a:cs typeface="+mn-cs"/>
                        </a:rPr>
                        <a:t>10</a:t>
                      </a:r>
                    </a:p>
                  </a:txBody>
                  <a:tcPr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B6A479"/>
                          </a:solidFill>
                          <a:effectLst/>
                          <a:latin typeface="Tahoma" charset="0"/>
                          <a:ea typeface="ＭＳ Ｐゴシック" charset="0"/>
                          <a:cs typeface="+mn-cs"/>
                        </a:rPr>
                        <a:t>11</a:t>
                      </a:r>
                    </a:p>
                  </a:txBody>
                  <a:tcPr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B6A479"/>
                          </a:solidFill>
                          <a:effectLst/>
                          <a:latin typeface="Tahoma" charset="0"/>
                          <a:ea typeface="ＭＳ Ｐゴシック" charset="0"/>
                          <a:cs typeface="+mn-cs"/>
                        </a:rPr>
                        <a:t>12</a:t>
                      </a:r>
                    </a:p>
                  </a:txBody>
                  <a:tcPr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B6A479"/>
                          </a:solidFill>
                          <a:effectLst/>
                          <a:latin typeface="Tahoma" charset="0"/>
                          <a:ea typeface="ＭＳ Ｐゴシック" charset="0"/>
                          <a:cs typeface="+mn-cs"/>
                        </a:rPr>
                        <a:t>13</a:t>
                      </a:r>
                    </a:p>
                  </a:txBody>
                  <a:tcPr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B6A479"/>
                          </a:solidFill>
                          <a:effectLst/>
                          <a:latin typeface="Tahoma" charset="0"/>
                          <a:ea typeface="ＭＳ Ｐゴシック" charset="0"/>
                          <a:cs typeface="+mn-cs"/>
                        </a:rPr>
                        <a:t>14</a:t>
                      </a:r>
                    </a:p>
                  </a:txBody>
                  <a:tcPr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B6A479"/>
                          </a:solidFill>
                          <a:effectLst/>
                          <a:latin typeface="Tahoma" charset="0"/>
                          <a:ea typeface="ＭＳ Ｐゴシック" charset="0"/>
                          <a:cs typeface="+mn-cs"/>
                        </a:rPr>
                        <a:t>15</a:t>
                      </a:r>
                    </a:p>
                  </a:txBody>
                  <a:tcPr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B6A479"/>
                          </a:solidFill>
                          <a:effectLst/>
                          <a:latin typeface="Tahoma" charset="0"/>
                          <a:ea typeface="ＭＳ Ｐゴシック" charset="0"/>
                          <a:cs typeface="+mn-cs"/>
                        </a:rPr>
                        <a:t>16</a:t>
                      </a:r>
                    </a:p>
                  </a:txBody>
                  <a:tcPr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4C3282"/>
                          </a:solidFill>
                          <a:effectLst/>
                          <a:latin typeface="Tahoma" charset="0"/>
                          <a:ea typeface="ＭＳ Ｐゴシック" charset="0"/>
                          <a:cs typeface="+mn-cs"/>
                        </a:rPr>
                        <a:t>value</a:t>
                      </a:r>
                    </a:p>
                  </a:txBody>
                  <a:tcPr marT="45653" marB="45653"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4C3282"/>
                          </a:solidFill>
                          <a:effectLst/>
                          <a:latin typeface="Tahoma" charset="0"/>
                          <a:ea typeface="ＭＳ Ｐゴシック" charset="0"/>
                          <a:cs typeface="+mn-cs"/>
                        </a:rPr>
                        <a:t>-4</a:t>
                      </a:r>
                    </a:p>
                  </a:txBody>
                  <a:tcPr marT="45653" marB="456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a:ln>
                            <a:noFill/>
                          </a:ln>
                          <a:solidFill>
                            <a:srgbClr val="4C3282"/>
                          </a:solidFill>
                          <a:effectLst/>
                          <a:latin typeface="Tahoma" charset="0"/>
                          <a:ea typeface="ＭＳ Ｐゴシック" charset="0"/>
                          <a:cs typeface="+mn-cs"/>
                        </a:rPr>
                        <a:t>2</a:t>
                      </a:r>
                    </a:p>
                  </a:txBody>
                  <a:tcPr marT="45653" marB="456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4C3282"/>
                          </a:solidFill>
                          <a:effectLst/>
                          <a:latin typeface="Tahoma" charset="0"/>
                          <a:ea typeface="ＭＳ Ｐゴシック" charset="0"/>
                          <a:cs typeface="+mn-cs"/>
                        </a:rPr>
                        <a:t>7</a:t>
                      </a:r>
                    </a:p>
                  </a:txBody>
                  <a:tcPr marT="45653" marB="456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4C3282"/>
                          </a:solidFill>
                          <a:effectLst/>
                          <a:latin typeface="Tahoma" charset="0"/>
                          <a:ea typeface="ＭＳ Ｐゴシック" charset="0"/>
                          <a:cs typeface="+mn-cs"/>
                        </a:rPr>
                        <a:t>10</a:t>
                      </a:r>
                    </a:p>
                  </a:txBody>
                  <a:tcPr marT="45653" marB="456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4C3282"/>
                          </a:solidFill>
                          <a:effectLst/>
                          <a:latin typeface="Tahoma" charset="0"/>
                          <a:ea typeface="ＭＳ Ｐゴシック" charset="0"/>
                          <a:cs typeface="+mn-cs"/>
                        </a:rPr>
                        <a:t>15</a:t>
                      </a:r>
                    </a:p>
                  </a:txBody>
                  <a:tcPr marT="45653" marB="456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4C3282"/>
                          </a:solidFill>
                          <a:effectLst/>
                          <a:latin typeface="Tahoma" charset="0"/>
                          <a:ea typeface="ＭＳ Ｐゴシック" charset="0"/>
                          <a:cs typeface="+mn-cs"/>
                        </a:rPr>
                        <a:t>20</a:t>
                      </a:r>
                    </a:p>
                  </a:txBody>
                  <a:tcPr marT="45653" marB="456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4C3282"/>
                          </a:solidFill>
                          <a:effectLst/>
                          <a:latin typeface="Tahoma" charset="0"/>
                          <a:ea typeface="ＭＳ Ｐゴシック" charset="0"/>
                          <a:cs typeface="+mn-cs"/>
                        </a:rPr>
                        <a:t>22</a:t>
                      </a:r>
                    </a:p>
                  </a:txBody>
                  <a:tcPr marT="45653" marB="456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4C3282"/>
                          </a:solidFill>
                          <a:effectLst/>
                          <a:latin typeface="Tahoma" charset="0"/>
                          <a:ea typeface="ＭＳ Ｐゴシック" charset="0"/>
                          <a:cs typeface="+mn-cs"/>
                        </a:rPr>
                        <a:t>25</a:t>
                      </a:r>
                    </a:p>
                  </a:txBody>
                  <a:tcPr marT="45653" marB="456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4C3282"/>
                          </a:solidFill>
                          <a:effectLst/>
                          <a:latin typeface="Tahoma" charset="0"/>
                          <a:ea typeface="ＭＳ Ｐゴシック" charset="0"/>
                          <a:cs typeface="+mn-cs"/>
                        </a:rPr>
                        <a:t>30</a:t>
                      </a:r>
                    </a:p>
                  </a:txBody>
                  <a:tcPr marT="45653" marB="456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4C3282"/>
                          </a:solidFill>
                          <a:effectLst/>
                          <a:latin typeface="Tahoma" charset="0"/>
                          <a:ea typeface="ＭＳ Ｐゴシック" charset="0"/>
                          <a:cs typeface="+mn-cs"/>
                        </a:rPr>
                        <a:t>36</a:t>
                      </a:r>
                    </a:p>
                  </a:txBody>
                  <a:tcPr marT="45653" marB="456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kern="1200" cap="none" normalizeH="0" baseline="0" dirty="0">
                          <a:ln>
                            <a:noFill/>
                          </a:ln>
                          <a:solidFill>
                            <a:srgbClr val="4C3282"/>
                          </a:solidFill>
                          <a:effectLst/>
                          <a:latin typeface="Tahoma" charset="0"/>
                          <a:ea typeface="ＭＳ Ｐゴシック" charset="0"/>
                          <a:cs typeface="+mn-cs"/>
                        </a:rPr>
                        <a:t>42</a:t>
                      </a:r>
                    </a:p>
                  </a:txBody>
                  <a:tcPr marT="45653" marB="456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4C3282"/>
                          </a:solidFill>
                          <a:effectLst/>
                          <a:latin typeface="Tahoma" charset="0"/>
                          <a:ea typeface="ＭＳ Ｐゴシック" charset="0"/>
                          <a:cs typeface="+mn-cs"/>
                        </a:rPr>
                        <a:t>50</a:t>
                      </a:r>
                    </a:p>
                  </a:txBody>
                  <a:tcPr marT="45653" marB="456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4C3282"/>
                          </a:solidFill>
                          <a:effectLst/>
                          <a:latin typeface="Tahoma" charset="0"/>
                          <a:ea typeface="ＭＳ Ｐゴシック" charset="0"/>
                          <a:cs typeface="+mn-cs"/>
                        </a:rPr>
                        <a:t>56</a:t>
                      </a:r>
                    </a:p>
                  </a:txBody>
                  <a:tcPr marT="45653" marB="456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4C3282"/>
                          </a:solidFill>
                          <a:effectLst/>
                          <a:latin typeface="Tahoma" charset="0"/>
                          <a:ea typeface="ＭＳ Ｐゴシック" charset="0"/>
                          <a:cs typeface="+mn-cs"/>
                        </a:rPr>
                        <a:t>68</a:t>
                      </a:r>
                    </a:p>
                  </a:txBody>
                  <a:tcPr marT="45653" marB="456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4C3282"/>
                          </a:solidFill>
                          <a:effectLst/>
                          <a:latin typeface="Tahoma" charset="0"/>
                          <a:ea typeface="ＭＳ Ｐゴシック" charset="0"/>
                          <a:cs typeface="+mn-cs"/>
                        </a:rPr>
                        <a:t>85</a:t>
                      </a:r>
                    </a:p>
                  </a:txBody>
                  <a:tcPr marT="45653" marB="456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4C3282"/>
                          </a:solidFill>
                          <a:effectLst/>
                          <a:latin typeface="Tahoma" charset="0"/>
                          <a:ea typeface="ＭＳ Ｐゴシック" charset="0"/>
                          <a:cs typeface="+mn-cs"/>
                        </a:rPr>
                        <a:t>92</a:t>
                      </a:r>
                    </a:p>
                  </a:txBody>
                  <a:tcPr marT="45653" marB="456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rgbClr val="4C3282"/>
                          </a:solidFill>
                          <a:effectLst/>
                          <a:latin typeface="Tahoma" charset="0"/>
                          <a:ea typeface="ＭＳ Ｐゴシック" charset="0"/>
                          <a:cs typeface="+mn-cs"/>
                        </a:rPr>
                        <a:t>103</a:t>
                      </a:r>
                    </a:p>
                  </a:txBody>
                  <a:tcPr marT="45653" marB="456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18" name="Group 63"/>
          <p:cNvGrpSpPr>
            <a:grpSpLocks/>
          </p:cNvGrpSpPr>
          <p:nvPr/>
        </p:nvGrpSpPr>
        <p:grpSpPr bwMode="auto">
          <a:xfrm>
            <a:off x="2381169" y="3330006"/>
            <a:ext cx="619125" cy="833438"/>
            <a:chOff x="618" y="2880"/>
            <a:chExt cx="390" cy="525"/>
          </a:xfrm>
        </p:grpSpPr>
        <p:sp>
          <p:nvSpPr>
            <p:cNvPr id="19" name="Text Box 64"/>
            <p:cNvSpPr txBox="1">
              <a:spLocks noChangeArrowheads="1"/>
            </p:cNvSpPr>
            <p:nvPr/>
          </p:nvSpPr>
          <p:spPr bwMode="auto">
            <a:xfrm>
              <a:off x="618" y="3168"/>
              <a:ext cx="390" cy="237"/>
            </a:xfrm>
            <a:prstGeom prst="rect">
              <a:avLst/>
            </a:prstGeom>
            <a:solidFill>
              <a:schemeClr val="bg1"/>
            </a:solidFill>
            <a:ln w="9525">
              <a:solidFill>
                <a:schemeClr val="tx1"/>
              </a:solidFill>
              <a:miter lim="800000"/>
              <a:headEnd/>
              <a:tailEnd/>
            </a:ln>
            <a:effectLst/>
            <a:extLst>
              <a:ext uri="{AF507438-7753-43e0-B8FC-AC1667EBCBE1}"/>
            </a:extLst>
          </p:spPr>
          <p:txBody>
            <a:bodyPr>
              <a:spAutoFit/>
            </a:bodyPr>
            <a:lstStyle/>
            <a:p>
              <a:pPr algn="ctr">
                <a:defRPr/>
              </a:pPr>
              <a:r>
                <a:rPr lang="en-US" dirty="0">
                  <a:latin typeface="Tahoma" charset="0"/>
                </a:rPr>
                <a:t>min</a:t>
              </a:r>
            </a:p>
          </p:txBody>
        </p:sp>
        <p:sp>
          <p:nvSpPr>
            <p:cNvPr id="20" name="Line 65"/>
            <p:cNvSpPr>
              <a:spLocks noChangeShapeType="1"/>
            </p:cNvSpPr>
            <p:nvPr/>
          </p:nvSpPr>
          <p:spPr bwMode="auto">
            <a:xfrm flipV="1">
              <a:off x="816" y="2880"/>
              <a:ext cx="0" cy="288"/>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a:defRPr/>
              </a:pPr>
              <a:endParaRPr lang="en-US"/>
            </a:p>
          </p:txBody>
        </p:sp>
      </p:grpSp>
      <p:grpSp>
        <p:nvGrpSpPr>
          <p:cNvPr id="21" name="Group 66"/>
          <p:cNvGrpSpPr>
            <a:grpSpLocks/>
          </p:cNvGrpSpPr>
          <p:nvPr/>
        </p:nvGrpSpPr>
        <p:grpSpPr bwMode="auto">
          <a:xfrm>
            <a:off x="5962569" y="3330006"/>
            <a:ext cx="619125" cy="833438"/>
            <a:chOff x="618" y="2880"/>
            <a:chExt cx="390" cy="525"/>
          </a:xfrm>
        </p:grpSpPr>
        <p:sp>
          <p:nvSpPr>
            <p:cNvPr id="22" name="Text Box 67"/>
            <p:cNvSpPr txBox="1">
              <a:spLocks noChangeArrowheads="1"/>
            </p:cNvSpPr>
            <p:nvPr/>
          </p:nvSpPr>
          <p:spPr bwMode="auto">
            <a:xfrm>
              <a:off x="618" y="3168"/>
              <a:ext cx="390" cy="237"/>
            </a:xfrm>
            <a:prstGeom prst="rect">
              <a:avLst/>
            </a:prstGeom>
            <a:solidFill>
              <a:schemeClr val="bg1"/>
            </a:solidFill>
            <a:ln w="9525">
              <a:solidFill>
                <a:schemeClr val="tx1"/>
              </a:solidFill>
              <a:miter lim="800000"/>
              <a:headEnd/>
              <a:tailEnd/>
            </a:ln>
            <a:effectLst/>
            <a:extLst>
              <a:ext uri="{AF507438-7753-43e0-B8FC-AC1667EBCBE1}"/>
            </a:extLst>
          </p:spPr>
          <p:txBody>
            <a:bodyPr>
              <a:spAutoFit/>
            </a:bodyPr>
            <a:lstStyle/>
            <a:p>
              <a:pPr algn="ctr">
                <a:defRPr/>
              </a:pPr>
              <a:r>
                <a:rPr lang="en-US">
                  <a:latin typeface="Tahoma" charset="0"/>
                </a:rPr>
                <a:t>mid</a:t>
              </a:r>
            </a:p>
          </p:txBody>
        </p:sp>
        <p:sp>
          <p:nvSpPr>
            <p:cNvPr id="23" name="Line 68"/>
            <p:cNvSpPr>
              <a:spLocks noChangeShapeType="1"/>
            </p:cNvSpPr>
            <p:nvPr/>
          </p:nvSpPr>
          <p:spPr bwMode="auto">
            <a:xfrm flipV="1">
              <a:off x="816" y="2880"/>
              <a:ext cx="0" cy="288"/>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a:defRPr/>
              </a:pPr>
              <a:endParaRPr lang="en-US"/>
            </a:p>
          </p:txBody>
        </p:sp>
      </p:grpSp>
      <p:grpSp>
        <p:nvGrpSpPr>
          <p:cNvPr id="24" name="Group 69"/>
          <p:cNvGrpSpPr>
            <a:grpSpLocks/>
          </p:cNvGrpSpPr>
          <p:nvPr/>
        </p:nvGrpSpPr>
        <p:grpSpPr bwMode="auto">
          <a:xfrm>
            <a:off x="9705894" y="3330006"/>
            <a:ext cx="619125" cy="833438"/>
            <a:chOff x="618" y="2880"/>
            <a:chExt cx="390" cy="525"/>
          </a:xfrm>
        </p:grpSpPr>
        <p:sp>
          <p:nvSpPr>
            <p:cNvPr id="25" name="Text Box 70"/>
            <p:cNvSpPr txBox="1">
              <a:spLocks noChangeArrowheads="1"/>
            </p:cNvSpPr>
            <p:nvPr/>
          </p:nvSpPr>
          <p:spPr bwMode="auto">
            <a:xfrm>
              <a:off x="618" y="3168"/>
              <a:ext cx="390" cy="237"/>
            </a:xfrm>
            <a:prstGeom prst="rect">
              <a:avLst/>
            </a:prstGeom>
            <a:solidFill>
              <a:schemeClr val="bg1"/>
            </a:solidFill>
            <a:ln w="9525">
              <a:solidFill>
                <a:schemeClr val="tx1"/>
              </a:solidFill>
              <a:miter lim="800000"/>
              <a:headEnd/>
              <a:tailEnd/>
            </a:ln>
            <a:effectLst/>
            <a:extLst>
              <a:ext uri="{AF507438-7753-43e0-B8FC-AC1667EBCBE1}"/>
            </a:extLst>
          </p:spPr>
          <p:txBody>
            <a:bodyPr>
              <a:spAutoFit/>
            </a:bodyPr>
            <a:lstStyle/>
            <a:p>
              <a:pPr algn="ctr">
                <a:defRPr/>
              </a:pPr>
              <a:r>
                <a:rPr lang="en-US">
                  <a:latin typeface="Tahoma" charset="0"/>
                </a:rPr>
                <a:t>max</a:t>
              </a:r>
            </a:p>
          </p:txBody>
        </p:sp>
        <p:sp>
          <p:nvSpPr>
            <p:cNvPr id="26" name="Line 71"/>
            <p:cNvSpPr>
              <a:spLocks noChangeShapeType="1"/>
            </p:cNvSpPr>
            <p:nvPr/>
          </p:nvSpPr>
          <p:spPr bwMode="auto">
            <a:xfrm flipV="1">
              <a:off x="816" y="2880"/>
              <a:ext cx="0" cy="288"/>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a:defRPr/>
              </a:pPr>
              <a:endParaRPr lang="en-US"/>
            </a:p>
          </p:txBody>
        </p:sp>
      </p:grpSp>
      <p:sp>
        <p:nvSpPr>
          <p:cNvPr id="32" name="Rectangle 3">
            <a:extLst>
              <a:ext uri="{FF2B5EF4-FFF2-40B4-BE49-F238E27FC236}">
                <a16:creationId xmlns:a16="http://schemas.microsoft.com/office/drawing/2014/main" id="{A105D41E-A29E-5343-836D-C03B02E1E9EB}"/>
              </a:ext>
            </a:extLst>
          </p:cNvPr>
          <p:cNvSpPr txBox="1">
            <a:spLocks noChangeArrowheads="1"/>
          </p:cNvSpPr>
          <p:nvPr/>
        </p:nvSpPr>
        <p:spPr>
          <a:xfrm>
            <a:off x="710550" y="4383636"/>
            <a:ext cx="4132192" cy="235054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a:buFontTx/>
              <a:buNone/>
            </a:pPr>
            <a:r>
              <a:rPr lang="en-US" altLang="en-US" dirty="0"/>
              <a:t>How many elements will be examined?</a:t>
            </a:r>
          </a:p>
          <a:p>
            <a:pPr lvl="1"/>
            <a:r>
              <a:rPr lang="en-US" altLang="en-US" dirty="0"/>
              <a:t>What is the best case?</a:t>
            </a:r>
          </a:p>
          <a:p>
            <a:pPr lvl="1"/>
            <a:endParaRPr lang="en-US" altLang="en-US" dirty="0"/>
          </a:p>
          <a:p>
            <a:pPr lvl="1"/>
            <a:r>
              <a:rPr lang="en-US" altLang="en-US" dirty="0"/>
              <a:t>What is the worst case?</a:t>
            </a:r>
          </a:p>
          <a:p>
            <a:pPr lvl="1"/>
            <a:endParaRPr lang="en-US" altLang="en-US" dirty="0"/>
          </a:p>
        </p:txBody>
      </p:sp>
      <p:sp>
        <p:nvSpPr>
          <p:cNvPr id="33" name="TextBox 32">
            <a:extLst>
              <a:ext uri="{FF2B5EF4-FFF2-40B4-BE49-F238E27FC236}">
                <a16:creationId xmlns:a16="http://schemas.microsoft.com/office/drawing/2014/main" id="{BCEF415B-2B67-7342-8480-636ECC8CED82}"/>
              </a:ext>
            </a:extLst>
          </p:cNvPr>
          <p:cNvSpPr txBox="1"/>
          <p:nvPr/>
        </p:nvSpPr>
        <p:spPr>
          <a:xfrm>
            <a:off x="1101408" y="4978002"/>
            <a:ext cx="4788234" cy="369332"/>
          </a:xfrm>
          <a:prstGeom prst="rect">
            <a:avLst/>
          </a:prstGeom>
          <a:noFill/>
        </p:spPr>
        <p:txBody>
          <a:bodyPr wrap="none" rtlCol="0">
            <a:spAutoFit/>
          </a:bodyPr>
          <a:lstStyle/>
          <a:p>
            <a:r>
              <a:rPr lang="en-US" dirty="0">
                <a:solidFill>
                  <a:srgbClr val="4C3282"/>
                </a:solidFill>
                <a:latin typeface="Segoe UI Semilight" panose="020B0402040204020203" pitchFamily="34" charset="0"/>
              </a:rPr>
              <a:t>element found at index 8, 1 item examined, O(1) </a:t>
            </a:r>
          </a:p>
        </p:txBody>
      </p:sp>
      <p:sp>
        <p:nvSpPr>
          <p:cNvPr id="34" name="TextBox 33">
            <a:extLst>
              <a:ext uri="{FF2B5EF4-FFF2-40B4-BE49-F238E27FC236}">
                <a16:creationId xmlns:a16="http://schemas.microsoft.com/office/drawing/2014/main" id="{C509EB03-9335-8649-89A2-C592E0669D51}"/>
              </a:ext>
            </a:extLst>
          </p:cNvPr>
          <p:cNvSpPr txBox="1"/>
          <p:nvPr/>
        </p:nvSpPr>
        <p:spPr>
          <a:xfrm>
            <a:off x="1101408" y="5641188"/>
            <a:ext cx="7111173" cy="369332"/>
          </a:xfrm>
          <a:prstGeom prst="rect">
            <a:avLst/>
          </a:prstGeom>
          <a:noFill/>
        </p:spPr>
        <p:txBody>
          <a:bodyPr wrap="square" rtlCol="0">
            <a:spAutoFit/>
          </a:bodyPr>
          <a:lstStyle/>
          <a:p>
            <a:r>
              <a:rPr lang="en-US" dirty="0">
                <a:solidFill>
                  <a:srgbClr val="4C3282"/>
                </a:solidFill>
                <a:latin typeface="Segoe UI Semilight" panose="020B0402040204020203" pitchFamily="34" charset="0"/>
              </a:rPr>
              <a:t>element not found, ½ elements examined, then ½ of that… </a:t>
            </a:r>
          </a:p>
        </p:txBody>
      </p:sp>
      <p:sp>
        <p:nvSpPr>
          <p:cNvPr id="37" name="Slide Number Placeholder 4">
            <a:extLst>
              <a:ext uri="{FF2B5EF4-FFF2-40B4-BE49-F238E27FC236}">
                <a16:creationId xmlns:a16="http://schemas.microsoft.com/office/drawing/2014/main" id="{8157FA5E-B578-F547-AF98-F353C658A7A1}"/>
              </a:ext>
            </a:extLst>
          </p:cNvPr>
          <p:cNvSpPr>
            <a:spLocks noGrp="1"/>
          </p:cNvSpPr>
          <p:nvPr>
            <p:ph type="sldNum" sz="quarter" idx="12"/>
          </p:nvPr>
        </p:nvSpPr>
        <p:spPr>
          <a:xfrm>
            <a:off x="11681670" y="6521027"/>
            <a:ext cx="421923" cy="274320"/>
          </a:xfrm>
        </p:spPr>
        <p:txBody>
          <a:bodyPr/>
          <a:lstStyle/>
          <a:p>
            <a:fld id="{659665DE-58FC-41F4-AC58-2C90A5E00527}" type="slidenum">
              <a:rPr lang="en-US" smtClean="0"/>
              <a:t>12</a:t>
            </a:fld>
            <a:endParaRPr lang="en-US"/>
          </a:p>
        </p:txBody>
      </p:sp>
      <p:sp>
        <p:nvSpPr>
          <p:cNvPr id="27" name="Footer Placeholder 4">
            <a:extLst>
              <a:ext uri="{FF2B5EF4-FFF2-40B4-BE49-F238E27FC236}">
                <a16:creationId xmlns:a16="http://schemas.microsoft.com/office/drawing/2014/main" id="{A3D47A84-DD1E-F846-96A6-AEA8FB1011F8}"/>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
        <p:nvSpPr>
          <p:cNvPr id="3" name="Rectangle 2">
            <a:extLst>
              <a:ext uri="{FF2B5EF4-FFF2-40B4-BE49-F238E27FC236}">
                <a16:creationId xmlns:a16="http://schemas.microsoft.com/office/drawing/2014/main" id="{1C3EF8F1-968B-C94D-9C77-B9099C36BC82}"/>
              </a:ext>
            </a:extLst>
          </p:cNvPr>
          <p:cNvSpPr/>
          <p:nvPr/>
        </p:nvSpPr>
        <p:spPr>
          <a:xfrm>
            <a:off x="2448901" y="2878666"/>
            <a:ext cx="3985766" cy="299283"/>
          </a:xfrm>
          <a:prstGeom prst="rect">
            <a:avLst/>
          </a:prstGeom>
          <a:solidFill>
            <a:srgbClr val="9B8AB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6E5A88E-85D9-A544-9389-B84162FB1A78}"/>
              </a:ext>
            </a:extLst>
          </p:cNvPr>
          <p:cNvSpPr/>
          <p:nvPr/>
        </p:nvSpPr>
        <p:spPr>
          <a:xfrm>
            <a:off x="7924800" y="2861417"/>
            <a:ext cx="2352512" cy="333466"/>
          </a:xfrm>
          <a:prstGeom prst="rect">
            <a:avLst/>
          </a:prstGeom>
          <a:solidFill>
            <a:srgbClr val="9B8AB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4481AC-1319-9348-A1C4-7F8E74EC4BE1}"/>
              </a:ext>
            </a:extLst>
          </p:cNvPr>
          <p:cNvSpPr txBox="1"/>
          <p:nvPr/>
        </p:nvSpPr>
        <p:spPr>
          <a:xfrm>
            <a:off x="1101408" y="5969146"/>
            <a:ext cx="4287456" cy="461665"/>
          </a:xfrm>
          <a:prstGeom prst="rect">
            <a:avLst/>
          </a:prstGeom>
          <a:noFill/>
          <a:ln>
            <a:solidFill>
              <a:srgbClr val="4C3282"/>
            </a:solidFill>
          </a:ln>
        </p:spPr>
        <p:txBody>
          <a:bodyPr wrap="square" rtlCol="0">
            <a:spAutoFit/>
          </a:bodyPr>
          <a:lstStyle/>
          <a:p>
            <a:r>
              <a:rPr lang="en-US" sz="2400" b="1" dirty="0">
                <a:solidFill>
                  <a:srgbClr val="4C3282"/>
                </a:solidFill>
              </a:rPr>
              <a:t>Pattern #1 </a:t>
            </a:r>
            <a:r>
              <a:rPr lang="en-US" sz="2400" dirty="0"/>
              <a:t>– Halving the input</a:t>
            </a:r>
          </a:p>
        </p:txBody>
      </p:sp>
      <p:grpSp>
        <p:nvGrpSpPr>
          <p:cNvPr id="8" name="Group 7">
            <a:extLst>
              <a:ext uri="{FF2B5EF4-FFF2-40B4-BE49-F238E27FC236}">
                <a16:creationId xmlns:a16="http://schemas.microsoft.com/office/drawing/2014/main" id="{ACE01EC1-8A24-D243-BB09-B3837681FC85}"/>
              </a:ext>
            </a:extLst>
          </p:cNvPr>
          <p:cNvGrpSpPr/>
          <p:nvPr/>
        </p:nvGrpSpPr>
        <p:grpSpPr>
          <a:xfrm>
            <a:off x="8212582" y="4845379"/>
            <a:ext cx="3750738" cy="1527987"/>
            <a:chOff x="6993464" y="4707467"/>
            <a:chExt cx="3750738" cy="1527987"/>
          </a:xfrm>
        </p:grpSpPr>
        <p:sp>
          <p:nvSpPr>
            <p:cNvPr id="5" name="Rectangle 4">
              <a:extLst>
                <a:ext uri="{FF2B5EF4-FFF2-40B4-BE49-F238E27FC236}">
                  <a16:creationId xmlns:a16="http://schemas.microsoft.com/office/drawing/2014/main" id="{A007F007-F62E-864A-B4EB-4D2AC0421816}"/>
                </a:ext>
              </a:extLst>
            </p:cNvPr>
            <p:cNvSpPr/>
            <p:nvPr/>
          </p:nvSpPr>
          <p:spPr>
            <a:xfrm>
              <a:off x="6993464" y="4707467"/>
              <a:ext cx="3750738" cy="49106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Take 1 min to respond to activity</a:t>
              </a:r>
            </a:p>
          </p:txBody>
        </p:sp>
        <p:sp>
          <p:nvSpPr>
            <p:cNvPr id="7" name="TextBox 6">
              <a:extLst>
                <a:ext uri="{FF2B5EF4-FFF2-40B4-BE49-F238E27FC236}">
                  <a16:creationId xmlns:a16="http://schemas.microsoft.com/office/drawing/2014/main" id="{095B47ED-9968-CD48-B14D-EAAF81068CBB}"/>
                </a:ext>
              </a:extLst>
            </p:cNvPr>
            <p:cNvSpPr txBox="1"/>
            <p:nvPr/>
          </p:nvSpPr>
          <p:spPr>
            <a:xfrm>
              <a:off x="6993464" y="5312124"/>
              <a:ext cx="3750738" cy="923330"/>
            </a:xfrm>
            <a:prstGeom prst="rect">
              <a:avLst/>
            </a:prstGeom>
            <a:noFill/>
            <a:ln>
              <a:solidFill>
                <a:srgbClr val="4C3282"/>
              </a:solidFill>
            </a:ln>
          </p:spPr>
          <p:txBody>
            <a:bodyPr wrap="square" rtlCol="0">
              <a:spAutoFit/>
            </a:bodyPr>
            <a:lstStyle/>
            <a:p>
              <a:r>
                <a:rPr lang="en-US" dirty="0">
                  <a:hlinkClick r:id="rId3"/>
                </a:rPr>
                <a:t>www.pollev.conm/cse373activity</a:t>
              </a:r>
              <a:endParaRPr lang="en-US" dirty="0"/>
            </a:p>
            <a:p>
              <a:r>
                <a:rPr lang="en-US" dirty="0"/>
                <a:t>Take a guess! What is the tight Big-O of worst case binary search?</a:t>
              </a:r>
            </a:p>
          </p:txBody>
        </p:sp>
      </p:grpSp>
    </p:spTree>
    <p:extLst>
      <p:ext uri="{BB962C8B-B14F-4D97-AF65-F5344CB8AC3E}">
        <p14:creationId xmlns:p14="http://schemas.microsoft.com/office/powerpoint/2010/main" val="219082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0.00144 0.02893 L 0.15144 0.02893 " pathEditMode="relative" rAng="0" ptsTypes="AA">
                                      <p:cBhvr>
                                        <p:cTn id="17" dur="2000" fill="hold"/>
                                        <p:tgtEl>
                                          <p:spTgt spid="21"/>
                                        </p:tgtEl>
                                        <p:attrNameLst>
                                          <p:attrName>ppt_x</p:attrName>
                                          <p:attrName>ppt_y</p:attrName>
                                        </p:attrNameLst>
                                      </p:cBhvr>
                                      <p:rCtr x="7500" y="0"/>
                                    </p:animMotion>
                                  </p:childTnLst>
                                </p:cTn>
                              </p:par>
                              <p:par>
                                <p:cTn id="18" presetID="0" presetClass="path" presetSubtype="0" accel="50000" decel="50000" fill="hold" nodeType="withEffect">
                                  <p:stCondLst>
                                    <p:cond delay="0"/>
                                  </p:stCondLst>
                                  <p:childTnLst>
                                    <p:animMotion origin="layout" path="M 0.00039 0.03264 L 0.33373 0.03264 " pathEditMode="relative" rAng="0" ptsTypes="AA">
                                      <p:cBhvr>
                                        <p:cTn id="19" dur="2000" fill="hold"/>
                                        <p:tgtEl>
                                          <p:spTgt spid="18"/>
                                        </p:tgtEl>
                                        <p:attrNameLst>
                                          <p:attrName>ppt_x</p:attrName>
                                          <p:attrName>ppt_y</p:attrName>
                                        </p:attrNameLst>
                                      </p:cBhvr>
                                      <p:rCtr x="16667" y="0"/>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482 0.03264 L -0.19414 0.03264 " pathEditMode="relative" rAng="0" ptsTypes="AA">
                                      <p:cBhvr>
                                        <p:cTn id="28" dur="2000" fill="hold"/>
                                        <p:tgtEl>
                                          <p:spTgt spid="24"/>
                                        </p:tgtEl>
                                        <p:attrNameLst>
                                          <p:attrName>ppt_x</p:attrName>
                                          <p:attrName>ppt_y</p:attrName>
                                        </p:attrNameLst>
                                      </p:cBhvr>
                                      <p:rCtr x="-9948" y="0"/>
                                    </p:animMotion>
                                  </p:childTnLst>
                                </p:cTn>
                              </p:par>
                              <p:par>
                                <p:cTn id="29" presetID="0" presetClass="path" presetSubtype="0" accel="50000" decel="50000" fill="hold" nodeType="withEffect">
                                  <p:stCondLst>
                                    <p:cond delay="0"/>
                                  </p:stCondLst>
                                  <p:childTnLst>
                                    <p:animMotion origin="layout" path="M 0.14935 0.03078 L 0.07331 0.03078 " pathEditMode="relative" rAng="0" ptsTypes="AA">
                                      <p:cBhvr>
                                        <p:cTn id="30" dur="2000" fill="hold"/>
                                        <p:tgtEl>
                                          <p:spTgt spid="21"/>
                                        </p:tgtEl>
                                        <p:attrNameLst>
                                          <p:attrName>ppt_x</p:attrName>
                                          <p:attrName>ppt_y</p:attrName>
                                        </p:attrNameLst>
                                      </p:cBhvr>
                                      <p:rCtr x="-3802" y="0"/>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2">
                                            <p:txEl>
                                              <p:pRg st="0" end="0"/>
                                            </p:txEl>
                                          </p:spTgt>
                                        </p:tgtEl>
                                        <p:attrNameLst>
                                          <p:attrName>style.visibility</p:attrName>
                                        </p:attrNameLst>
                                      </p:cBhvr>
                                      <p:to>
                                        <p:strVal val="visible"/>
                                      </p:to>
                                    </p:set>
                                    <p:animEffect transition="in" filter="fade">
                                      <p:cBhvr>
                                        <p:cTn id="40" dur="500"/>
                                        <p:tgtEl>
                                          <p:spTgt spid="32">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2">
                                            <p:txEl>
                                              <p:pRg st="1" end="1"/>
                                            </p:txEl>
                                          </p:spTgt>
                                        </p:tgtEl>
                                        <p:attrNameLst>
                                          <p:attrName>style.visibility</p:attrName>
                                        </p:attrNameLst>
                                      </p:cBhvr>
                                      <p:to>
                                        <p:strVal val="visible"/>
                                      </p:to>
                                    </p:set>
                                    <p:animEffect transition="in" filter="fade">
                                      <p:cBhvr>
                                        <p:cTn id="43" dur="1000"/>
                                        <p:tgtEl>
                                          <p:spTgt spid="32">
                                            <p:txEl>
                                              <p:pRg st="1" end="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2">
                                            <p:txEl>
                                              <p:pRg st="3" end="3"/>
                                            </p:txEl>
                                          </p:spTgt>
                                        </p:tgtEl>
                                        <p:attrNameLst>
                                          <p:attrName>style.visibility</p:attrName>
                                        </p:attrNameLst>
                                      </p:cBhvr>
                                      <p:to>
                                        <p:strVal val="visible"/>
                                      </p:to>
                                    </p:set>
                                    <p:animEffect transition="in" filter="fade">
                                      <p:cBhvr>
                                        <p:cTn id="46" dur="1000"/>
                                        <p:tgtEl>
                                          <p:spTgt spid="32">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 grpId="0" animBg="1"/>
      <p:bldP spid="28"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id="{438B2085-DEDB-F844-A329-C1081E6C841E}"/>
              </a:ext>
            </a:extLst>
          </p:cNvPr>
          <p:cNvSpPr>
            <a:spLocks noGrp="1" noChangeArrowheads="1"/>
          </p:cNvSpPr>
          <p:nvPr>
            <p:ph type="title"/>
          </p:nvPr>
        </p:nvSpPr>
        <p:spPr/>
        <p:txBody>
          <a:bodyPr/>
          <a:lstStyle/>
          <a:p>
            <a:pPr eaLnBrk="1" hangingPunct="1">
              <a:defRPr/>
            </a:pPr>
            <a:r>
              <a:rPr lang="en-US" dirty="0">
                <a:cs typeface="+mj-cs"/>
              </a:rPr>
              <a:t>Binary search runtime</a:t>
            </a:r>
          </a:p>
        </p:txBody>
      </p:sp>
      <p:sp>
        <p:nvSpPr>
          <p:cNvPr id="253955" name="Rectangle 3">
            <a:extLst>
              <a:ext uri="{FF2B5EF4-FFF2-40B4-BE49-F238E27FC236}">
                <a16:creationId xmlns:a16="http://schemas.microsoft.com/office/drawing/2014/main" id="{5CF38B9A-BE95-2F4C-A97C-75A3039ED6F1}"/>
              </a:ext>
            </a:extLst>
          </p:cNvPr>
          <p:cNvSpPr>
            <a:spLocks noGrp="1" noChangeArrowheads="1"/>
          </p:cNvSpPr>
          <p:nvPr>
            <p:ph type="body" idx="1"/>
          </p:nvPr>
        </p:nvSpPr>
        <p:spPr>
          <a:xfrm>
            <a:off x="575240" y="1463857"/>
            <a:ext cx="5520760" cy="4845504"/>
          </a:xfrm>
        </p:spPr>
        <p:txBody>
          <a:bodyPr>
            <a:normAutofit lnSpcReduction="10000"/>
          </a:bodyPr>
          <a:lstStyle/>
          <a:p>
            <a:pPr eaLnBrk="1" hangingPunct="1"/>
            <a:r>
              <a:rPr lang="en-US" altLang="en-US" dirty="0">
                <a:ea typeface="ＭＳ Ｐゴシック" panose="020B0600070205080204" pitchFamily="34" charset="-128"/>
              </a:rPr>
              <a:t>For an array of size N, it eliminates ½ until 1 element remains.</a:t>
            </a:r>
          </a:p>
          <a:p>
            <a:pPr lvl="1" eaLnBrk="1" hangingPunct="1">
              <a:buFontTx/>
              <a:buNone/>
            </a:pPr>
            <a:r>
              <a:rPr lang="en-US" altLang="en-US" dirty="0">
                <a:ea typeface="ＭＳ Ｐゴシック" panose="020B0600070205080204" pitchFamily="34" charset="-128"/>
              </a:rPr>
              <a:t>	N, N/2, N/4, N/8, ..., 4, 2, 1</a:t>
            </a:r>
          </a:p>
          <a:p>
            <a:pPr lvl="1" eaLnBrk="1" hangingPunct="1"/>
            <a:endParaRPr lang="en-US" altLang="en-US" sz="800" dirty="0">
              <a:ea typeface="ＭＳ Ｐゴシック" panose="020B0600070205080204" pitchFamily="34" charset="-128"/>
            </a:endParaRPr>
          </a:p>
          <a:p>
            <a:pPr lvl="1" eaLnBrk="1" hangingPunct="1"/>
            <a:r>
              <a:rPr lang="en-US" altLang="en-US" dirty="0">
                <a:ea typeface="ＭＳ Ｐゴシック" panose="020B0600070205080204" pitchFamily="34" charset="-128"/>
              </a:rPr>
              <a:t>How many divisions does it take?</a:t>
            </a:r>
          </a:p>
          <a:p>
            <a:pPr lvl="1"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Think of it from the other direction:</a:t>
            </a:r>
          </a:p>
          <a:p>
            <a:pPr lvl="1" eaLnBrk="1" hangingPunct="1"/>
            <a:r>
              <a:rPr lang="en-US" altLang="en-US" dirty="0">
                <a:ea typeface="ＭＳ Ｐゴシック" panose="020B0600070205080204" pitchFamily="34" charset="-128"/>
              </a:rPr>
              <a:t>How many times do I have to multiply by 2 to reach N?</a:t>
            </a:r>
          </a:p>
          <a:p>
            <a:pPr lvl="1" eaLnBrk="1" hangingPunct="1">
              <a:buFontTx/>
              <a:buNone/>
            </a:pPr>
            <a:r>
              <a:rPr lang="en-US" altLang="en-US" dirty="0">
                <a:ea typeface="ＭＳ Ｐゴシック" panose="020B0600070205080204" pitchFamily="34" charset="-128"/>
              </a:rPr>
              <a:t>	1, 2, 4, 8, ..., N/4, N/2, N</a:t>
            </a:r>
          </a:p>
          <a:p>
            <a:pPr lvl="1" eaLnBrk="1" hangingPunct="1"/>
            <a:r>
              <a:rPr lang="en-US" altLang="en-US" dirty="0">
                <a:ea typeface="ＭＳ Ｐゴシック" panose="020B0600070205080204" pitchFamily="34" charset="-128"/>
              </a:rPr>
              <a:t>Call this number of multiplications "x".</a:t>
            </a:r>
          </a:p>
          <a:p>
            <a:pPr lvl="1" eaLnBrk="1" hangingPunct="1"/>
            <a:endParaRPr lang="en-US" altLang="en-US" sz="800" dirty="0">
              <a:ea typeface="ＭＳ Ｐゴシック" panose="020B0600070205080204" pitchFamily="34" charset="-128"/>
            </a:endParaRPr>
          </a:p>
          <a:p>
            <a:pPr lvl="1" eaLnBrk="1" hangingPunct="1">
              <a:buFontTx/>
              <a:buNone/>
            </a:pPr>
            <a:r>
              <a:rPr lang="en-US" altLang="en-US" dirty="0">
                <a:ea typeface="ＭＳ Ｐゴシック" panose="020B0600070205080204" pitchFamily="34" charset="-128"/>
              </a:rPr>
              <a:t>	2</a:t>
            </a:r>
            <a:r>
              <a:rPr lang="en-US" altLang="en-US" baseline="30000" dirty="0">
                <a:ea typeface="ＭＳ Ｐゴシック" panose="020B0600070205080204" pitchFamily="34" charset="-128"/>
              </a:rPr>
              <a:t>x</a:t>
            </a:r>
            <a:r>
              <a:rPr lang="en-US" altLang="en-US" dirty="0">
                <a:ea typeface="ＭＳ Ｐゴシック" panose="020B0600070205080204" pitchFamily="34" charset="-128"/>
              </a:rPr>
              <a:t>	= N</a:t>
            </a:r>
          </a:p>
          <a:p>
            <a:pPr lvl="1" eaLnBrk="1" hangingPunct="1">
              <a:buFontTx/>
              <a:buNone/>
            </a:pPr>
            <a:r>
              <a:rPr lang="en-US" altLang="en-US" b="1" dirty="0">
                <a:ea typeface="ＭＳ Ｐゴシック" panose="020B0600070205080204" pitchFamily="34" charset="-128"/>
              </a:rPr>
              <a:t>	x	= log</a:t>
            </a:r>
            <a:r>
              <a:rPr lang="en-US" altLang="en-US" b="1" baseline="-25000" dirty="0">
                <a:ea typeface="ＭＳ Ｐゴシック" panose="020B0600070205080204" pitchFamily="34" charset="-128"/>
              </a:rPr>
              <a:t>2</a:t>
            </a:r>
            <a:r>
              <a:rPr lang="en-US" altLang="en-US" b="1" dirty="0">
                <a:ea typeface="ＭＳ Ｐゴシック" panose="020B0600070205080204" pitchFamily="34" charset="-128"/>
              </a:rPr>
              <a:t> N</a:t>
            </a:r>
          </a:p>
          <a:p>
            <a:pPr lvl="1" eaLnBrk="1" hangingPunct="1"/>
            <a:endParaRPr lang="en-US" altLang="en-US" sz="1200" b="1" dirty="0">
              <a:ea typeface="ＭＳ Ｐゴシック" panose="020B0600070205080204" pitchFamily="34" charset="-128"/>
            </a:endParaRPr>
          </a:p>
          <a:p>
            <a:pPr eaLnBrk="1" hangingPunct="1"/>
            <a:r>
              <a:rPr lang="en-US" altLang="en-US" dirty="0">
                <a:ea typeface="ＭＳ Ｐゴシック" panose="020B0600070205080204" pitchFamily="34" charset="-128"/>
              </a:rPr>
              <a:t>Binary search is in the </a:t>
            </a:r>
            <a:r>
              <a:rPr lang="en-US" altLang="en-US" b="1" dirty="0">
                <a:ea typeface="ＭＳ Ｐゴシック" panose="020B0600070205080204" pitchFamily="34" charset="-128"/>
              </a:rPr>
              <a:t>logarithmic</a:t>
            </a:r>
            <a:r>
              <a:rPr lang="en-US" altLang="en-US" dirty="0">
                <a:ea typeface="ＭＳ Ｐゴシック" panose="020B0600070205080204" pitchFamily="34" charset="-128"/>
              </a:rPr>
              <a:t> complexity class.</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82800775-E254-D446-BE52-455D97826625}"/>
                  </a:ext>
                </a:extLst>
              </p:cNvPr>
              <p:cNvSpPr txBox="1">
                <a:spLocks/>
              </p:cNvSpPr>
              <p:nvPr/>
            </p:nvSpPr>
            <p:spPr>
              <a:xfrm>
                <a:off x="6898433" y="992580"/>
                <a:ext cx="4864065" cy="5316781"/>
              </a:xfrm>
              <a:prstGeom prst="rect">
                <a:avLst/>
              </a:prstGeom>
              <a:solidFill>
                <a:srgbClr val="B6A479">
                  <a:alpha val="58000"/>
                </a:srgbClr>
              </a:solidFill>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dirty="0"/>
                  <a:t>  </a:t>
                </a:r>
                <a:r>
                  <a:rPr lang="en-US" b="1" dirty="0"/>
                  <a:t>Logarithm – inverse of exponentials</a:t>
                </a:r>
              </a:p>
              <a:p>
                <a:endParaRPr lang="en-US" dirty="0"/>
              </a:p>
              <a:p>
                <a:r>
                  <a:rPr lang="en-US" dirty="0"/>
                  <a:t>Examples:</a:t>
                </a: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sup>
                    </m:sSup>
                    <m:r>
                      <a:rPr lang="en-US" i="1">
                        <a:latin typeface="Cambria Math" panose="02040503050406030204" pitchFamily="18" charset="0"/>
                      </a:rPr>
                      <m:t>=4⇒2=</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fName>
                      <m:e>
                        <m:r>
                          <a:rPr lang="en-US" i="1">
                            <a:latin typeface="Cambria Math" panose="02040503050406030204" pitchFamily="18" charset="0"/>
                          </a:rPr>
                          <m:t>4</m:t>
                        </m:r>
                      </m:e>
                    </m:func>
                  </m:oMath>
                </a14:m>
                <a:endParaRPr lang="en-US" dirty="0"/>
              </a:p>
              <a:p>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3</m:t>
                        </m:r>
                      </m:e>
                      <m:sup>
                        <m:r>
                          <a:rPr lang="en-US" i="1" smtClean="0">
                            <a:latin typeface="Cambria Math" panose="02040503050406030204" pitchFamily="18" charset="0"/>
                          </a:rPr>
                          <m:t>2</m:t>
                        </m:r>
                      </m:sup>
                    </m:sSup>
                    <m:r>
                      <a:rPr lang="en-US" i="1" smtClean="0">
                        <a:latin typeface="Cambria Math" panose="02040503050406030204" pitchFamily="18" charset="0"/>
                      </a:rPr>
                      <m:t>=9⇒2=</m:t>
                    </m:r>
                    <m:func>
                      <m:funcPr>
                        <m:ctrlPr>
                          <a:rPr lang="en-US" i="1" smtClean="0">
                            <a:latin typeface="Cambria Math" panose="02040503050406030204" pitchFamily="18" charset="0"/>
                          </a:rPr>
                        </m:ctrlPr>
                      </m:funcPr>
                      <m:fName>
                        <m:sSub>
                          <m:sSubPr>
                            <m:ctrlPr>
                              <a:rPr lang="en-US" i="1" smtClean="0">
                                <a:latin typeface="Cambria Math" panose="02040503050406030204" pitchFamily="18" charset="0"/>
                              </a:rPr>
                            </m:ctrlPr>
                          </m:sSubPr>
                          <m:e>
                            <m:r>
                              <m:rPr>
                                <m:sty m:val="p"/>
                              </m:rPr>
                              <a:rPr lang="en-US" smtClean="0">
                                <a:latin typeface="Cambria Math" panose="02040503050406030204" pitchFamily="18" charset="0"/>
                              </a:rPr>
                              <m:t>log</m:t>
                            </m:r>
                          </m:e>
                          <m:sub>
                            <m:r>
                              <a:rPr lang="en-US" i="1" smtClean="0">
                                <a:latin typeface="Cambria Math" panose="02040503050406030204" pitchFamily="18" charset="0"/>
                              </a:rPr>
                              <m:t>3</m:t>
                            </m:r>
                          </m:sub>
                        </m:sSub>
                      </m:fName>
                      <m:e>
                        <m:r>
                          <a:rPr lang="en-US" i="1" smtClean="0">
                            <a:latin typeface="Cambria Math" panose="02040503050406030204" pitchFamily="18" charset="0"/>
                          </a:rPr>
                          <m:t>9</m:t>
                        </m:r>
                      </m:e>
                    </m:func>
                  </m:oMath>
                </a14:m>
                <a:br>
                  <a:rPr lang="en-US" dirty="0"/>
                </a:br>
                <a:endParaRPr lang="en-US" dirty="0"/>
              </a:p>
              <a:p>
                <a:endParaRPr lang="en-US" dirty="0"/>
              </a:p>
            </p:txBody>
          </p:sp>
        </mc:Choice>
        <mc:Fallback xmlns="">
          <p:sp>
            <p:nvSpPr>
              <p:cNvPr id="6" name="Content Placeholder 2">
                <a:extLst>
                  <a:ext uri="{FF2B5EF4-FFF2-40B4-BE49-F238E27FC236}">
                    <a16:creationId xmlns:a16="http://schemas.microsoft.com/office/drawing/2014/main" id="{82800775-E254-D446-BE52-455D97826625}"/>
                  </a:ext>
                </a:extLst>
              </p:cNvPr>
              <p:cNvSpPr txBox="1">
                <a:spLocks noRot="1" noChangeAspect="1" noMove="1" noResize="1" noEditPoints="1" noAdjustHandles="1" noChangeArrowheads="1" noChangeShapeType="1" noTextEdit="1"/>
              </p:cNvSpPr>
              <p:nvPr/>
            </p:nvSpPr>
            <p:spPr>
              <a:xfrm>
                <a:off x="6898433" y="992580"/>
                <a:ext cx="4864065" cy="5316781"/>
              </a:xfrm>
              <a:prstGeom prst="rect">
                <a:avLst/>
              </a:prstGeom>
              <a:blipFill>
                <a:blip r:embed="rId2"/>
                <a:stretch>
                  <a:fillRect l="-2344" t="-1190"/>
                </a:stretch>
              </a:blipFill>
              <a:ln>
                <a:noFill/>
              </a:ln>
            </p:spPr>
            <p:txBody>
              <a:bodyPr/>
              <a:lstStyle/>
              <a:p>
                <a:r>
                  <a:rPr lang="en-US">
                    <a:noFill/>
                  </a:rPr>
                  <a:t> </a:t>
                </a:r>
              </a:p>
            </p:txBody>
          </p:sp>
        </mc:Fallback>
      </mc:AlternateContent>
      <p:graphicFrame>
        <p:nvGraphicFramePr>
          <p:cNvPr id="8" name="Chart 7">
            <a:extLst>
              <a:ext uri="{FF2B5EF4-FFF2-40B4-BE49-F238E27FC236}">
                <a16:creationId xmlns:a16="http://schemas.microsoft.com/office/drawing/2014/main" id="{3AFF4576-C7F7-4149-958B-C4D3BB538B56}"/>
              </a:ext>
            </a:extLst>
          </p:cNvPr>
          <p:cNvGraphicFramePr>
            <a:graphicFrameLocks/>
          </p:cNvGraphicFramePr>
          <p:nvPr>
            <p:extLst>
              <p:ext uri="{D42A27DB-BD31-4B8C-83A1-F6EECF244321}">
                <p14:modId xmlns:p14="http://schemas.microsoft.com/office/powerpoint/2010/main" val="2599841516"/>
              </p:ext>
            </p:extLst>
          </p:nvPr>
        </p:nvGraphicFramePr>
        <p:xfrm>
          <a:off x="7233997" y="3508237"/>
          <a:ext cx="4192935" cy="2515761"/>
        </p:xfrm>
        <a:graphic>
          <a:graphicData uri="http://schemas.openxmlformats.org/drawingml/2006/chart">
            <c:chart xmlns:c="http://schemas.openxmlformats.org/drawingml/2006/chart" xmlns:r="http://schemas.openxmlformats.org/officeDocument/2006/relationships" r:id="rId3"/>
          </a:graphicData>
        </a:graphic>
      </p:graphicFrame>
      <p:sp>
        <p:nvSpPr>
          <p:cNvPr id="9" name="Footer Placeholder 3">
            <a:extLst>
              <a:ext uri="{FF2B5EF4-FFF2-40B4-BE49-F238E27FC236}">
                <a16:creationId xmlns:a16="http://schemas.microsoft.com/office/drawing/2014/main" id="{A00FDD2D-91F5-B14E-9AF2-1624A9AA4106}"/>
              </a:ext>
            </a:extLst>
          </p:cNvPr>
          <p:cNvSpPr>
            <a:spLocks noGrp="1"/>
          </p:cNvSpPr>
          <p:nvPr>
            <p:ph type="ftr" sz="quarter" idx="11"/>
          </p:nvPr>
        </p:nvSpPr>
        <p:spPr>
          <a:xfrm>
            <a:off x="4842742" y="6544402"/>
            <a:ext cx="5901459" cy="274320"/>
          </a:xfrm>
        </p:spPr>
        <p:txBody>
          <a:bodyPr/>
          <a:lstStyle/>
          <a:p>
            <a:r>
              <a:rPr lang="en-US" dirty="0"/>
              <a:t>CSE 373 SP 20 – Chun &amp; Champion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36AB85C-847E-6B45-B7F6-EE4DA93C0518}"/>
                  </a:ext>
                </a:extLst>
              </p:cNvPr>
              <p:cNvSpPr txBox="1"/>
              <p:nvPr/>
            </p:nvSpPr>
            <p:spPr>
              <a:xfrm>
                <a:off x="6898433" y="1463857"/>
                <a:ext cx="370538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 </m:t>
                      </m:r>
                      <m:func>
                        <m:funcPr>
                          <m:ctrlPr>
                            <a:rPr lang="en-US" sz="2000" b="0" i="1" smtClean="0">
                              <a:latin typeface="Cambria Math" panose="02040503050406030204" pitchFamily="18" charset="0"/>
                            </a:rPr>
                          </m:ctrlPr>
                        </m:funcPr>
                        <m:fName>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log</m:t>
                              </m:r>
                            </m:e>
                            <m:sub>
                              <m:r>
                                <a:rPr lang="en-US" sz="2000" b="0" i="1" smtClean="0">
                                  <a:latin typeface="Cambria Math" panose="02040503050406030204" pitchFamily="18" charset="0"/>
                                </a:rPr>
                                <m:t>𝑏</m:t>
                              </m:r>
                            </m:sub>
                          </m:sSub>
                        </m:fName>
                        <m:e>
                          <m:r>
                            <a:rPr lang="en-US" sz="2000" b="0" i="1" smtClean="0">
                              <a:latin typeface="Cambria Math" panose="02040503050406030204" pitchFamily="18" charset="0"/>
                            </a:rPr>
                            <m:t>𝑥</m:t>
                          </m:r>
                        </m:e>
                      </m:func>
                      <m:r>
                        <a:rPr lang="en-US" sz="2000" b="0" i="1" smtClean="0">
                          <a:latin typeface="Cambria Math" panose="02040503050406030204" pitchFamily="18" charset="0"/>
                        </a:rPr>
                        <m:t> </m:t>
                      </m:r>
                      <m:r>
                        <a:rPr lang="en-US" sz="2000" b="0" i="1" smtClean="0">
                          <a:latin typeface="Cambria Math" panose="02040503050406030204" pitchFamily="18" charset="0"/>
                        </a:rPr>
                        <m:t>𝑖𝑠</m:t>
                      </m:r>
                      <m:r>
                        <a:rPr lang="en-US" sz="2000" b="0" i="1" smtClean="0">
                          <a:latin typeface="Cambria Math" panose="02040503050406030204" pitchFamily="18" charset="0"/>
                        </a:rPr>
                        <m:t> </m:t>
                      </m:r>
                      <m:r>
                        <a:rPr lang="en-US" sz="2000" b="0" i="1" smtClean="0">
                          <a:latin typeface="Cambria Math" panose="02040503050406030204" pitchFamily="18" charset="0"/>
                        </a:rPr>
                        <m:t>𝑒𝑞𝑢𝑎𝑙</m:t>
                      </m:r>
                      <m:r>
                        <a:rPr lang="en-US" sz="2000" b="0" i="1" smtClean="0">
                          <a:latin typeface="Cambria Math" panose="02040503050406030204" pitchFamily="18" charset="0"/>
                        </a:rPr>
                        <m:t> </m:t>
                      </m:r>
                      <m:r>
                        <a:rPr lang="en-US" sz="2000" b="0" i="1" smtClean="0">
                          <a:latin typeface="Cambria Math" panose="02040503050406030204" pitchFamily="18" charset="0"/>
                        </a:rPr>
                        <m:t>𝑡𝑜</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𝑏</m:t>
                          </m:r>
                        </m:e>
                        <m:sup>
                          <m:r>
                            <a:rPr lang="en-US" sz="2000" b="0" i="1" smtClean="0">
                              <a:latin typeface="Cambria Math" panose="02040503050406030204" pitchFamily="18" charset="0"/>
                            </a:rPr>
                            <m:t>𝑦</m:t>
                          </m:r>
                        </m:sup>
                      </m:sSup>
                      <m:r>
                        <a:rPr lang="en-US" sz="2000" b="0" i="1" smtClean="0">
                          <a:latin typeface="Cambria Math" panose="02040503050406030204" pitchFamily="18" charset="0"/>
                        </a:rPr>
                        <m:t>=</m:t>
                      </m:r>
                      <m:r>
                        <a:rPr lang="en-US" sz="2000" b="0" i="1" smtClean="0">
                          <a:latin typeface="Cambria Math" panose="02040503050406030204" pitchFamily="18" charset="0"/>
                        </a:rPr>
                        <m:t>𝑥</m:t>
                      </m:r>
                    </m:oMath>
                  </m:oMathPara>
                </a14:m>
                <a:endParaRPr lang="en-US" sz="2000" dirty="0"/>
              </a:p>
            </p:txBody>
          </p:sp>
        </mc:Choice>
        <mc:Fallback xmlns="">
          <p:sp>
            <p:nvSpPr>
              <p:cNvPr id="11" name="TextBox 10">
                <a:extLst>
                  <a:ext uri="{FF2B5EF4-FFF2-40B4-BE49-F238E27FC236}">
                    <a16:creationId xmlns:a16="http://schemas.microsoft.com/office/drawing/2014/main" id="{536AB85C-847E-6B45-B7F6-EE4DA93C0518}"/>
                  </a:ext>
                </a:extLst>
              </p:cNvPr>
              <p:cNvSpPr txBox="1">
                <a:spLocks noRot="1" noChangeAspect="1" noMove="1" noResize="1" noEditPoints="1" noAdjustHandles="1" noChangeArrowheads="1" noChangeShapeType="1" noTextEdit="1"/>
              </p:cNvSpPr>
              <p:nvPr/>
            </p:nvSpPr>
            <p:spPr>
              <a:xfrm>
                <a:off x="6898433" y="1463857"/>
                <a:ext cx="3705387" cy="307777"/>
              </a:xfrm>
              <a:prstGeom prst="rect">
                <a:avLst/>
              </a:prstGeom>
              <a:blipFill>
                <a:blip r:embed="rId4"/>
                <a:stretch>
                  <a:fillRect t="-4000" b="-36000"/>
                </a:stretch>
              </a:blipFill>
            </p:spPr>
            <p:txBody>
              <a:bodyPr/>
              <a:lstStyle/>
              <a:p>
                <a:r>
                  <a:rPr lang="en-US">
                    <a:noFill/>
                  </a:rPr>
                  <a:t> </a:t>
                </a:r>
              </a:p>
            </p:txBody>
          </p:sp>
        </mc:Fallback>
      </mc:AlternateContent>
    </p:spTree>
    <p:extLst>
      <p:ext uri="{BB962C8B-B14F-4D97-AF65-F5344CB8AC3E}">
        <p14:creationId xmlns:p14="http://schemas.microsoft.com/office/powerpoint/2010/main" val="365869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955">
                                            <p:txEl>
                                              <p:pRg st="3" end="3"/>
                                            </p:txEl>
                                          </p:spTgt>
                                        </p:tgtEl>
                                        <p:attrNameLst>
                                          <p:attrName>style.visibility</p:attrName>
                                        </p:attrNameLst>
                                      </p:cBhvr>
                                      <p:to>
                                        <p:strVal val="visible"/>
                                      </p:to>
                                    </p:set>
                                    <p:animEffect transition="in" filter="fade">
                                      <p:cBhvr>
                                        <p:cTn id="7" dur="500"/>
                                        <p:tgtEl>
                                          <p:spTgt spid="25395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955">
                                            <p:txEl>
                                              <p:pRg st="5" end="5"/>
                                            </p:txEl>
                                          </p:spTgt>
                                        </p:tgtEl>
                                        <p:attrNameLst>
                                          <p:attrName>style.visibility</p:attrName>
                                        </p:attrNameLst>
                                      </p:cBhvr>
                                      <p:to>
                                        <p:strVal val="visible"/>
                                      </p:to>
                                    </p:set>
                                    <p:animEffect transition="in" filter="fade">
                                      <p:cBhvr>
                                        <p:cTn id="12" dur="500"/>
                                        <p:tgtEl>
                                          <p:spTgt spid="253955">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53955">
                                            <p:txEl>
                                              <p:pRg st="6" end="6"/>
                                            </p:txEl>
                                          </p:spTgt>
                                        </p:tgtEl>
                                        <p:attrNameLst>
                                          <p:attrName>style.visibility</p:attrName>
                                        </p:attrNameLst>
                                      </p:cBhvr>
                                      <p:to>
                                        <p:strVal val="visible"/>
                                      </p:to>
                                    </p:set>
                                    <p:animEffect transition="in" filter="fade">
                                      <p:cBhvr>
                                        <p:cTn id="15" dur="500"/>
                                        <p:tgtEl>
                                          <p:spTgt spid="253955">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3955">
                                            <p:txEl>
                                              <p:pRg st="7" end="7"/>
                                            </p:txEl>
                                          </p:spTgt>
                                        </p:tgtEl>
                                        <p:attrNameLst>
                                          <p:attrName>style.visibility</p:attrName>
                                        </p:attrNameLst>
                                      </p:cBhvr>
                                      <p:to>
                                        <p:strVal val="visible"/>
                                      </p:to>
                                    </p:set>
                                    <p:animEffect transition="in" filter="fade">
                                      <p:cBhvr>
                                        <p:cTn id="20" dur="500"/>
                                        <p:tgtEl>
                                          <p:spTgt spid="253955">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3955">
                                            <p:txEl>
                                              <p:pRg st="8" end="8"/>
                                            </p:txEl>
                                          </p:spTgt>
                                        </p:tgtEl>
                                        <p:attrNameLst>
                                          <p:attrName>style.visibility</p:attrName>
                                        </p:attrNameLst>
                                      </p:cBhvr>
                                      <p:to>
                                        <p:strVal val="visible"/>
                                      </p:to>
                                    </p:set>
                                    <p:animEffect transition="in" filter="fade">
                                      <p:cBhvr>
                                        <p:cTn id="25" dur="500"/>
                                        <p:tgtEl>
                                          <p:spTgt spid="253955">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53955">
                                            <p:txEl>
                                              <p:pRg st="10" end="10"/>
                                            </p:txEl>
                                          </p:spTgt>
                                        </p:tgtEl>
                                        <p:attrNameLst>
                                          <p:attrName>style.visibility</p:attrName>
                                        </p:attrNameLst>
                                      </p:cBhvr>
                                      <p:to>
                                        <p:strVal val="visible"/>
                                      </p:to>
                                    </p:set>
                                    <p:animEffect transition="in" filter="fade">
                                      <p:cBhvr>
                                        <p:cTn id="28" dur="500"/>
                                        <p:tgtEl>
                                          <p:spTgt spid="253955">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53955">
                                            <p:txEl>
                                              <p:pRg st="11" end="11"/>
                                            </p:txEl>
                                          </p:spTgt>
                                        </p:tgtEl>
                                        <p:attrNameLst>
                                          <p:attrName>style.visibility</p:attrName>
                                        </p:attrNameLst>
                                      </p:cBhvr>
                                      <p:to>
                                        <p:strVal val="visible"/>
                                      </p:to>
                                    </p:set>
                                    <p:animEffect transition="in" filter="fade">
                                      <p:cBhvr>
                                        <p:cTn id="33" dur="500"/>
                                        <p:tgtEl>
                                          <p:spTgt spid="253955">
                                            <p:txEl>
                                              <p:pRg st="11" end="1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53955">
                                            <p:txEl>
                                              <p:pRg st="13" end="13"/>
                                            </p:txEl>
                                          </p:spTgt>
                                        </p:tgtEl>
                                        <p:attrNameLst>
                                          <p:attrName>style.visibility</p:attrName>
                                        </p:attrNameLst>
                                      </p:cBhvr>
                                      <p:to>
                                        <p:strVal val="visible"/>
                                      </p:to>
                                    </p:set>
                                    <p:animEffect transition="in" filter="fade">
                                      <p:cBhvr>
                                        <p:cTn id="38" dur="500"/>
                                        <p:tgtEl>
                                          <p:spTgt spid="25395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Forward</a:t>
            </a:r>
          </a:p>
        </p:txBody>
      </p:sp>
      <p:sp>
        <p:nvSpPr>
          <p:cNvPr id="3" name="Content Placeholder 2"/>
          <p:cNvSpPr>
            <a:spLocks noGrp="1"/>
          </p:cNvSpPr>
          <p:nvPr>
            <p:ph idx="1"/>
          </p:nvPr>
        </p:nvSpPr>
        <p:spPr/>
        <p:txBody>
          <a:bodyPr/>
          <a:lstStyle/>
          <a:p>
            <a:r>
              <a:rPr lang="en-US" dirty="0"/>
              <a:t>While this analysis is correct it relied on our ability to think through the pattern intuitively</a:t>
            </a:r>
          </a:p>
          <a:p>
            <a:r>
              <a:rPr lang="en-US" dirty="0"/>
              <a:t>This works for binary search, but most recursive code is too complex to rely on our intuition.</a:t>
            </a:r>
          </a:p>
          <a:p>
            <a:r>
              <a:rPr lang="en-US" dirty="0"/>
              <a:t>We need more powerful tools to form a proper code model.</a:t>
            </a:r>
          </a:p>
        </p:txBody>
      </p:sp>
      <p:sp>
        <p:nvSpPr>
          <p:cNvPr id="7" name="Right Arrow 6">
            <a:extLst>
              <a:ext uri="{FF2B5EF4-FFF2-40B4-BE49-F238E27FC236}">
                <a16:creationId xmlns:a16="http://schemas.microsoft.com/office/drawing/2014/main" id="{29B50E08-97F5-9948-9397-1865B63A69AF}"/>
              </a:ext>
            </a:extLst>
          </p:cNvPr>
          <p:cNvSpPr/>
          <p:nvPr/>
        </p:nvSpPr>
        <p:spPr>
          <a:xfrm>
            <a:off x="4203600" y="4419223"/>
            <a:ext cx="1488907" cy="981665"/>
          </a:xfrm>
          <a:prstGeom prst="rightArrow">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B6A479"/>
                </a:solidFill>
              </a:rPr>
              <a:t>intuit patterns</a:t>
            </a:r>
          </a:p>
        </p:txBody>
      </p:sp>
      <p:sp>
        <p:nvSpPr>
          <p:cNvPr id="8" name="Rectangle 7">
            <a:extLst>
              <a:ext uri="{FF2B5EF4-FFF2-40B4-BE49-F238E27FC236}">
                <a16:creationId xmlns:a16="http://schemas.microsoft.com/office/drawing/2014/main" id="{F735D908-48EC-8D4E-A94A-C4D8E47A3CA3}"/>
              </a:ext>
            </a:extLst>
          </p:cNvPr>
          <p:cNvSpPr/>
          <p:nvPr/>
        </p:nvSpPr>
        <p:spPr>
          <a:xfrm>
            <a:off x="288078" y="4515241"/>
            <a:ext cx="1287428" cy="102750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Binary search code</a:t>
            </a:r>
          </a:p>
        </p:txBody>
      </p:sp>
      <p:sp>
        <p:nvSpPr>
          <p:cNvPr id="9" name="Rectangle 8">
            <a:extLst>
              <a:ext uri="{FF2B5EF4-FFF2-40B4-BE49-F238E27FC236}">
                <a16:creationId xmlns:a16="http://schemas.microsoft.com/office/drawing/2014/main" id="{81DB8B95-8C18-BC4A-88EF-4A06120F8B39}"/>
              </a:ext>
            </a:extLst>
          </p:cNvPr>
          <p:cNvSpPr/>
          <p:nvPr/>
        </p:nvSpPr>
        <p:spPr>
          <a:xfrm>
            <a:off x="5423401" y="3688155"/>
            <a:ext cx="1827595" cy="86558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Some constant number of operations</a:t>
            </a:r>
          </a:p>
        </p:txBody>
      </p:sp>
      <p:sp>
        <p:nvSpPr>
          <p:cNvPr id="10" name="Rectangle 9">
            <a:extLst>
              <a:ext uri="{FF2B5EF4-FFF2-40B4-BE49-F238E27FC236}">
                <a16:creationId xmlns:a16="http://schemas.microsoft.com/office/drawing/2014/main" id="{8FD2BECD-0A7E-5448-830C-7A8C6A60E2C1}"/>
              </a:ext>
            </a:extLst>
          </p:cNvPr>
          <p:cNvSpPr/>
          <p:nvPr/>
        </p:nvSpPr>
        <p:spPr>
          <a:xfrm>
            <a:off x="8631241" y="3518588"/>
            <a:ext cx="3418417" cy="33913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O(1)</a:t>
            </a:r>
          </a:p>
        </p:txBody>
      </p:sp>
      <p:sp>
        <p:nvSpPr>
          <p:cNvPr id="11" name="Rectangle 10">
            <a:extLst>
              <a:ext uri="{FF2B5EF4-FFF2-40B4-BE49-F238E27FC236}">
                <a16:creationId xmlns:a16="http://schemas.microsoft.com/office/drawing/2014/main" id="{496D446A-FBBB-D940-964E-FB26A6636137}"/>
              </a:ext>
            </a:extLst>
          </p:cNvPr>
          <p:cNvSpPr/>
          <p:nvPr/>
        </p:nvSpPr>
        <p:spPr>
          <a:xfrm>
            <a:off x="8631240" y="3945083"/>
            <a:ext cx="3418417" cy="33664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Ω</a:t>
            </a:r>
            <a:r>
              <a:rPr lang="en-US" dirty="0"/>
              <a:t>(1)</a:t>
            </a:r>
          </a:p>
        </p:txBody>
      </p:sp>
      <p:sp>
        <p:nvSpPr>
          <p:cNvPr id="12" name="Rectangle 11">
            <a:extLst>
              <a:ext uri="{FF2B5EF4-FFF2-40B4-BE49-F238E27FC236}">
                <a16:creationId xmlns:a16="http://schemas.microsoft.com/office/drawing/2014/main" id="{7E9633FA-1487-A94D-9D31-4C012728ABEB}"/>
              </a:ext>
            </a:extLst>
          </p:cNvPr>
          <p:cNvSpPr/>
          <p:nvPr/>
        </p:nvSpPr>
        <p:spPr>
          <a:xfrm>
            <a:off x="8631241" y="4375048"/>
            <a:ext cx="3418416" cy="33664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Θ</a:t>
            </a:r>
            <a:r>
              <a:rPr lang="en-US" dirty="0"/>
              <a:t>(1)</a:t>
            </a:r>
          </a:p>
        </p:txBody>
      </p:sp>
      <p:sp>
        <p:nvSpPr>
          <p:cNvPr id="13" name="Rectangle 12">
            <a:extLst>
              <a:ext uri="{FF2B5EF4-FFF2-40B4-BE49-F238E27FC236}">
                <a16:creationId xmlns:a16="http://schemas.microsoft.com/office/drawing/2014/main" id="{352D76FD-063E-DF42-9E4B-3DDFA77CF937}"/>
              </a:ext>
            </a:extLst>
          </p:cNvPr>
          <p:cNvSpPr/>
          <p:nvPr/>
        </p:nvSpPr>
        <p:spPr>
          <a:xfrm>
            <a:off x="2823356" y="3846695"/>
            <a:ext cx="1488907" cy="574185"/>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Found in the middle</a:t>
            </a:r>
          </a:p>
        </p:txBody>
      </p:sp>
      <p:sp>
        <p:nvSpPr>
          <p:cNvPr id="14" name="Rectangle 13">
            <a:extLst>
              <a:ext uri="{FF2B5EF4-FFF2-40B4-BE49-F238E27FC236}">
                <a16:creationId xmlns:a16="http://schemas.microsoft.com/office/drawing/2014/main" id="{F98CD771-3D17-2E40-9743-7647A5A7D423}"/>
              </a:ext>
            </a:extLst>
          </p:cNvPr>
          <p:cNvSpPr/>
          <p:nvPr/>
        </p:nvSpPr>
        <p:spPr>
          <a:xfrm>
            <a:off x="2823355" y="5425637"/>
            <a:ext cx="1488907" cy="570869"/>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found</a:t>
            </a:r>
          </a:p>
        </p:txBody>
      </p:sp>
      <p:sp>
        <p:nvSpPr>
          <p:cNvPr id="15" name="Rectangle 14">
            <a:extLst>
              <a:ext uri="{FF2B5EF4-FFF2-40B4-BE49-F238E27FC236}">
                <a16:creationId xmlns:a16="http://schemas.microsoft.com/office/drawing/2014/main" id="{53812737-7A7C-8A4B-BF5D-8DC8D6C2B76D}"/>
              </a:ext>
            </a:extLst>
          </p:cNvPr>
          <p:cNvSpPr/>
          <p:nvPr/>
        </p:nvSpPr>
        <p:spPr>
          <a:xfrm>
            <a:off x="5423401" y="5278281"/>
            <a:ext cx="1827595" cy="86558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Logarithmic </a:t>
            </a:r>
          </a:p>
        </p:txBody>
      </p:sp>
      <p:cxnSp>
        <p:nvCxnSpPr>
          <p:cNvPr id="16" name="Straight Arrow Connector 15">
            <a:extLst>
              <a:ext uri="{FF2B5EF4-FFF2-40B4-BE49-F238E27FC236}">
                <a16:creationId xmlns:a16="http://schemas.microsoft.com/office/drawing/2014/main" id="{6F2369E8-2893-AE4D-87DD-078E71ED50C5}"/>
              </a:ext>
            </a:extLst>
          </p:cNvPr>
          <p:cNvCxnSpPr>
            <a:cxnSpLocks/>
            <a:stCxn id="8" idx="3"/>
            <a:endCxn id="13" idx="1"/>
          </p:cNvCxnSpPr>
          <p:nvPr/>
        </p:nvCxnSpPr>
        <p:spPr>
          <a:xfrm flipV="1">
            <a:off x="1575506" y="4133788"/>
            <a:ext cx="1247850" cy="895207"/>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50B8A0D-9ECE-954C-8B0E-28C71FFABC95}"/>
              </a:ext>
            </a:extLst>
          </p:cNvPr>
          <p:cNvCxnSpPr>
            <a:cxnSpLocks/>
            <a:stCxn id="8" idx="3"/>
            <a:endCxn id="14" idx="1"/>
          </p:cNvCxnSpPr>
          <p:nvPr/>
        </p:nvCxnSpPr>
        <p:spPr>
          <a:xfrm>
            <a:off x="1575506" y="5028995"/>
            <a:ext cx="1247849" cy="682077"/>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817CB5F-729C-394E-8E32-861DDF4936DD}"/>
              </a:ext>
            </a:extLst>
          </p:cNvPr>
          <p:cNvCxnSpPr>
            <a:cxnSpLocks/>
            <a:stCxn id="13" idx="3"/>
            <a:endCxn id="9" idx="1"/>
          </p:cNvCxnSpPr>
          <p:nvPr/>
        </p:nvCxnSpPr>
        <p:spPr>
          <a:xfrm flipV="1">
            <a:off x="4312263" y="4120947"/>
            <a:ext cx="1111138" cy="1284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2559210-8B00-344C-8A76-4E5540B95F5D}"/>
              </a:ext>
            </a:extLst>
          </p:cNvPr>
          <p:cNvCxnSpPr>
            <a:cxnSpLocks/>
            <a:stCxn id="14" idx="3"/>
            <a:endCxn id="15" idx="1"/>
          </p:cNvCxnSpPr>
          <p:nvPr/>
        </p:nvCxnSpPr>
        <p:spPr>
          <a:xfrm>
            <a:off x="4312262" y="5711072"/>
            <a:ext cx="1111139" cy="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4EDC0E0-8BD2-DF4B-B17F-FCB6EF413F4E}"/>
              </a:ext>
            </a:extLst>
          </p:cNvPr>
          <p:cNvCxnSpPr>
            <a:cxnSpLocks/>
            <a:stCxn id="9" idx="3"/>
            <a:endCxn id="10" idx="1"/>
          </p:cNvCxnSpPr>
          <p:nvPr/>
        </p:nvCxnSpPr>
        <p:spPr>
          <a:xfrm flipV="1">
            <a:off x="7250996" y="3688155"/>
            <a:ext cx="1380245" cy="432792"/>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BB5BD61-3C28-D94D-BB3F-B2F688DD8F71}"/>
              </a:ext>
            </a:extLst>
          </p:cNvPr>
          <p:cNvSpPr/>
          <p:nvPr/>
        </p:nvSpPr>
        <p:spPr>
          <a:xfrm>
            <a:off x="8631240" y="5116254"/>
            <a:ext cx="3418417" cy="33913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a:t>
            </a:r>
            <a:r>
              <a:rPr lang="en-US" dirty="0" err="1"/>
              <a:t>logn</a:t>
            </a:r>
            <a:r>
              <a:rPr lang="en-US" dirty="0"/>
              <a:t>)</a:t>
            </a:r>
          </a:p>
        </p:txBody>
      </p:sp>
      <p:sp>
        <p:nvSpPr>
          <p:cNvPr id="22" name="Rectangle 21">
            <a:extLst>
              <a:ext uri="{FF2B5EF4-FFF2-40B4-BE49-F238E27FC236}">
                <a16:creationId xmlns:a16="http://schemas.microsoft.com/office/drawing/2014/main" id="{62F43EF8-8D6F-1340-8814-7C00A3C6A70F}"/>
              </a:ext>
            </a:extLst>
          </p:cNvPr>
          <p:cNvSpPr/>
          <p:nvPr/>
        </p:nvSpPr>
        <p:spPr>
          <a:xfrm>
            <a:off x="8631239" y="5542749"/>
            <a:ext cx="3418417" cy="33664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Ω</a:t>
            </a:r>
            <a:r>
              <a:rPr lang="en-US" dirty="0"/>
              <a:t>(</a:t>
            </a:r>
            <a:r>
              <a:rPr lang="en-US" dirty="0" err="1"/>
              <a:t>logn</a:t>
            </a:r>
            <a:r>
              <a:rPr lang="en-US" dirty="0"/>
              <a:t>)</a:t>
            </a:r>
          </a:p>
        </p:txBody>
      </p:sp>
      <p:sp>
        <p:nvSpPr>
          <p:cNvPr id="23" name="Rectangle 22">
            <a:extLst>
              <a:ext uri="{FF2B5EF4-FFF2-40B4-BE49-F238E27FC236}">
                <a16:creationId xmlns:a16="http://schemas.microsoft.com/office/drawing/2014/main" id="{3912D316-9D37-7740-9E9F-C42E943348CA}"/>
              </a:ext>
            </a:extLst>
          </p:cNvPr>
          <p:cNvSpPr/>
          <p:nvPr/>
        </p:nvSpPr>
        <p:spPr>
          <a:xfrm>
            <a:off x="8631240" y="5972714"/>
            <a:ext cx="3418416" cy="33664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Θ</a:t>
            </a:r>
            <a:r>
              <a:rPr lang="en-US" dirty="0"/>
              <a:t>(</a:t>
            </a:r>
            <a:r>
              <a:rPr lang="en-US" dirty="0" err="1"/>
              <a:t>logn</a:t>
            </a:r>
            <a:r>
              <a:rPr lang="en-US" dirty="0"/>
              <a:t>)</a:t>
            </a:r>
          </a:p>
        </p:txBody>
      </p:sp>
      <p:cxnSp>
        <p:nvCxnSpPr>
          <p:cNvPr id="24" name="Straight Arrow Connector 23">
            <a:extLst>
              <a:ext uri="{FF2B5EF4-FFF2-40B4-BE49-F238E27FC236}">
                <a16:creationId xmlns:a16="http://schemas.microsoft.com/office/drawing/2014/main" id="{0500388A-F721-E343-80AA-34E892D9787C}"/>
              </a:ext>
            </a:extLst>
          </p:cNvPr>
          <p:cNvCxnSpPr>
            <a:cxnSpLocks/>
            <a:stCxn id="9" idx="3"/>
            <a:endCxn id="11" idx="1"/>
          </p:cNvCxnSpPr>
          <p:nvPr/>
        </p:nvCxnSpPr>
        <p:spPr>
          <a:xfrm flipV="1">
            <a:off x="7250996" y="4113407"/>
            <a:ext cx="1380244" cy="754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19ABB53-9327-E04B-A3BD-7BF39E65C2D9}"/>
              </a:ext>
            </a:extLst>
          </p:cNvPr>
          <p:cNvCxnSpPr>
            <a:cxnSpLocks/>
            <a:stCxn id="9" idx="3"/>
            <a:endCxn id="12" idx="1"/>
          </p:cNvCxnSpPr>
          <p:nvPr/>
        </p:nvCxnSpPr>
        <p:spPr>
          <a:xfrm>
            <a:off x="7250996" y="4120947"/>
            <a:ext cx="1380245" cy="422425"/>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BB660D1-5ABC-1D48-9DAA-867B8E621303}"/>
              </a:ext>
            </a:extLst>
          </p:cNvPr>
          <p:cNvCxnSpPr>
            <a:cxnSpLocks/>
            <a:stCxn id="15" idx="3"/>
            <a:endCxn id="21" idx="1"/>
          </p:cNvCxnSpPr>
          <p:nvPr/>
        </p:nvCxnSpPr>
        <p:spPr>
          <a:xfrm flipV="1">
            <a:off x="7250996" y="5285821"/>
            <a:ext cx="1380244" cy="425252"/>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B48C218-1850-CB4A-8930-139805A3B09B}"/>
              </a:ext>
            </a:extLst>
          </p:cNvPr>
          <p:cNvCxnSpPr>
            <a:cxnSpLocks/>
            <a:stCxn id="15" idx="3"/>
            <a:endCxn id="22" idx="1"/>
          </p:cNvCxnSpPr>
          <p:nvPr/>
        </p:nvCxnSpPr>
        <p:spPr>
          <a:xfrm>
            <a:off x="7250996" y="5711073"/>
            <a:ext cx="138024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820D7ED-6E78-214F-B1EC-2C1F4754ADCE}"/>
              </a:ext>
            </a:extLst>
          </p:cNvPr>
          <p:cNvCxnSpPr>
            <a:cxnSpLocks/>
            <a:stCxn id="15" idx="3"/>
            <a:endCxn id="23" idx="1"/>
          </p:cNvCxnSpPr>
          <p:nvPr/>
        </p:nvCxnSpPr>
        <p:spPr>
          <a:xfrm>
            <a:off x="7250996" y="5711073"/>
            <a:ext cx="1380244" cy="429965"/>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29" name="Right Arrow 28">
            <a:extLst>
              <a:ext uri="{FF2B5EF4-FFF2-40B4-BE49-F238E27FC236}">
                <a16:creationId xmlns:a16="http://schemas.microsoft.com/office/drawing/2014/main" id="{F4EE7D02-BAFC-C943-8DD2-4E4C688D6D98}"/>
              </a:ext>
            </a:extLst>
          </p:cNvPr>
          <p:cNvSpPr/>
          <p:nvPr/>
        </p:nvSpPr>
        <p:spPr>
          <a:xfrm>
            <a:off x="1761840" y="4420880"/>
            <a:ext cx="1247849" cy="981665"/>
          </a:xfrm>
          <a:prstGeom prst="rightArrow">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B6A479"/>
                </a:solidFill>
              </a:rPr>
              <a:t>case analysis</a:t>
            </a:r>
          </a:p>
        </p:txBody>
      </p:sp>
      <p:sp>
        <p:nvSpPr>
          <p:cNvPr id="30" name="Right Arrow 29">
            <a:extLst>
              <a:ext uri="{FF2B5EF4-FFF2-40B4-BE49-F238E27FC236}">
                <a16:creationId xmlns:a16="http://schemas.microsoft.com/office/drawing/2014/main" id="{77DFB16B-203C-6C43-A879-5C62EE180CDD}"/>
              </a:ext>
            </a:extLst>
          </p:cNvPr>
          <p:cNvSpPr/>
          <p:nvPr/>
        </p:nvSpPr>
        <p:spPr>
          <a:xfrm>
            <a:off x="7175764" y="4428948"/>
            <a:ext cx="1629451" cy="981665"/>
          </a:xfrm>
          <a:prstGeom prst="rightArrow">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B6A479"/>
                </a:solidFill>
              </a:rPr>
              <a:t>asymptotic analysis</a:t>
            </a:r>
          </a:p>
        </p:txBody>
      </p:sp>
      <p:sp>
        <p:nvSpPr>
          <p:cNvPr id="33" name="Footer Placeholder 3">
            <a:extLst>
              <a:ext uri="{FF2B5EF4-FFF2-40B4-BE49-F238E27FC236}">
                <a16:creationId xmlns:a16="http://schemas.microsoft.com/office/drawing/2014/main" id="{26E8929C-95CF-6E4B-8843-D75FF3FDE014}"/>
              </a:ext>
            </a:extLst>
          </p:cNvPr>
          <p:cNvSpPr>
            <a:spLocks noGrp="1"/>
          </p:cNvSpPr>
          <p:nvPr>
            <p:ph type="ftr" sz="quarter" idx="11"/>
          </p:nvPr>
        </p:nvSpPr>
        <p:spPr>
          <a:xfrm>
            <a:off x="4842742" y="6544402"/>
            <a:ext cx="5901459" cy="274320"/>
          </a:xfrm>
        </p:spPr>
        <p:txBody>
          <a:bodyPr/>
          <a:lstStyle/>
          <a:p>
            <a:r>
              <a:rPr lang="en-US" dirty="0"/>
              <a:t>CSE 373 SP 20 – Chun &amp; Champion</a:t>
            </a:r>
          </a:p>
        </p:txBody>
      </p:sp>
    </p:spTree>
    <p:extLst>
      <p:ext uri="{BB962C8B-B14F-4D97-AF65-F5344CB8AC3E}">
        <p14:creationId xmlns:p14="http://schemas.microsoft.com/office/powerpoint/2010/main" val="1326945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39" y="1277943"/>
                <a:ext cx="11187258" cy="5262557"/>
              </a:xfrm>
            </p:spPr>
            <p:txBody>
              <a:bodyPr>
                <a:normAutofit fontScale="85000" lnSpcReduction="20000"/>
              </a:bodyPr>
              <a:lstStyle/>
              <a:p>
                <a:r>
                  <a:rPr lang="en-US" dirty="0"/>
                  <a:t>Let’s start by just getting a model. Let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be our model for the worst-case running time of binary search. </a:t>
                </a:r>
              </a:p>
              <a:p>
                <a:r>
                  <a:rPr lang="en-US" sz="2000" dirty="0">
                    <a:latin typeface="Courier New" panose="02070309020205020404" pitchFamily="49" charset="0"/>
                    <a:cs typeface="Courier New" panose="02070309020205020404" pitchFamily="49" charset="0"/>
                  </a:rPr>
                  <a:t>public int </a:t>
                </a:r>
                <a:r>
                  <a:rPr lang="en-US" sz="2000" dirty="0" err="1">
                    <a:latin typeface="Courier New" panose="02070309020205020404" pitchFamily="49" charset="0"/>
                    <a:cs typeface="Courier New" panose="02070309020205020404" pitchFamily="49" charset="0"/>
                  </a:rPr>
                  <a:t>binarySearch</a:t>
                </a:r>
                <a:r>
                  <a:rPr lang="en-US" sz="2000" dirty="0">
                    <a:latin typeface="Courier New" panose="02070309020205020404" pitchFamily="49" charset="0"/>
                    <a:cs typeface="Courier New" panose="02070309020205020404" pitchFamily="49" charset="0"/>
                  </a:rPr>
                  <a:t>(int[] </a:t>
                </a:r>
                <a:r>
                  <a:rPr lang="en-US" sz="2000" dirty="0" err="1">
                    <a:latin typeface="Courier New" panose="02070309020205020404" pitchFamily="49" charset="0"/>
                    <a:cs typeface="Courier New" panose="02070309020205020404" pitchFamily="49" charset="0"/>
                  </a:rPr>
                  <a:t>arr</a:t>
                </a:r>
                <a:r>
                  <a:rPr lang="en-US" sz="2000" dirty="0">
                    <a:latin typeface="Courier New" panose="02070309020205020404" pitchFamily="49" charset="0"/>
                    <a:cs typeface="Courier New" panose="02070309020205020404" pitchFamily="49" charset="0"/>
                  </a:rPr>
                  <a:t>, int </a:t>
                </a:r>
                <a:r>
                  <a:rPr lang="en-US" sz="2000" dirty="0" err="1">
                    <a:latin typeface="Courier New" panose="02070309020205020404" pitchFamily="49" charset="0"/>
                    <a:cs typeface="Courier New" panose="02070309020205020404" pitchFamily="49" charset="0"/>
                  </a:rPr>
                  <a:t>toFind</a:t>
                </a:r>
                <a:r>
                  <a:rPr lang="en-US" sz="2000" dirty="0">
                    <a:latin typeface="Courier New" panose="02070309020205020404" pitchFamily="49" charset="0"/>
                    <a:cs typeface="Courier New" panose="02070309020205020404" pitchFamily="49" charset="0"/>
                  </a:rPr>
                  <a:t>, int lo, int hi) {</a:t>
                </a:r>
              </a:p>
              <a:p>
                <a:pPr marL="128016" lvl="1" indent="0">
                  <a:buNone/>
                </a:pPr>
                <a:r>
                  <a:rPr lang="en-US" sz="2000" dirty="0">
                    <a:latin typeface="Courier New" panose="02070309020205020404" pitchFamily="49" charset="0"/>
                    <a:cs typeface="Courier New" panose="02070309020205020404" pitchFamily="49" charset="0"/>
                  </a:rPr>
                  <a:t>    if( hi &lt; lo ) {</a:t>
                </a:r>
              </a:p>
              <a:p>
                <a:pPr marL="128016" lvl="1" indent="0">
                  <a:buNone/>
                </a:pPr>
                <a:r>
                  <a:rPr lang="en-US" sz="2000" dirty="0">
                    <a:latin typeface="Courier New" panose="02070309020205020404" pitchFamily="49" charset="0"/>
                    <a:cs typeface="Courier New" panose="02070309020205020404" pitchFamily="49" charset="0"/>
                  </a:rPr>
                  <a:t>        return -1;</a:t>
                </a:r>
              </a:p>
              <a:p>
                <a:pPr marL="128016" lvl="1" indent="0">
                  <a:buNone/>
                </a:pPr>
                <a:r>
                  <a:rPr lang="en-US" sz="2000" dirty="0">
                    <a:latin typeface="Courier New" panose="02070309020205020404" pitchFamily="49" charset="0"/>
                    <a:cs typeface="Courier New" panose="02070309020205020404" pitchFamily="49" charset="0"/>
                  </a:rPr>
                  <a:t>    } if(hi == lo) {</a:t>
                </a:r>
              </a:p>
              <a:p>
                <a:pPr marL="128016" lvl="1" indent="0">
                  <a:buNone/>
                </a:pPr>
                <a:r>
                  <a:rPr lang="en-US" sz="2000" dirty="0">
                    <a:latin typeface="Courier New" panose="02070309020205020404" pitchFamily="49" charset="0"/>
                    <a:cs typeface="Courier New" panose="02070309020205020404" pitchFamily="49" charset="0"/>
                  </a:rPr>
                  <a:t>        if(</a:t>
                </a:r>
                <a:r>
                  <a:rPr lang="en-US" sz="2000" dirty="0" err="1">
                    <a:latin typeface="Courier New" panose="02070309020205020404" pitchFamily="49" charset="0"/>
                    <a:cs typeface="Courier New" panose="02070309020205020404" pitchFamily="49" charset="0"/>
                  </a:rPr>
                  <a:t>arr</a:t>
                </a:r>
                <a:r>
                  <a:rPr lang="en-US" sz="2000" dirty="0">
                    <a:latin typeface="Courier New" panose="02070309020205020404" pitchFamily="49" charset="0"/>
                    <a:cs typeface="Courier New" panose="02070309020205020404" pitchFamily="49" charset="0"/>
                  </a:rPr>
                  <a:t>[hi] == </a:t>
                </a:r>
                <a:r>
                  <a:rPr lang="en-US" sz="2000" dirty="0" err="1">
                    <a:latin typeface="Courier New" panose="02070309020205020404" pitchFamily="49" charset="0"/>
                    <a:cs typeface="Courier New" panose="02070309020205020404" pitchFamily="49" charset="0"/>
                  </a:rPr>
                  <a:t>toFind</a:t>
                </a:r>
                <a:r>
                  <a:rPr lang="en-US" sz="2000" dirty="0">
                    <a:latin typeface="Courier New" panose="02070309020205020404" pitchFamily="49" charset="0"/>
                    <a:cs typeface="Courier New" panose="02070309020205020404" pitchFamily="49" charset="0"/>
                  </a:rPr>
                  <a:t>) {</a:t>
                </a:r>
              </a:p>
              <a:p>
                <a:pPr marL="128016" lvl="1" indent="0">
                  <a:buNone/>
                </a:pPr>
                <a:r>
                  <a:rPr lang="en-US" sz="2000" dirty="0">
                    <a:latin typeface="Courier New" panose="02070309020205020404" pitchFamily="49" charset="0"/>
                    <a:cs typeface="Courier New" panose="02070309020205020404" pitchFamily="49" charset="0"/>
                  </a:rPr>
                  <a:t>            return hi;</a:t>
                </a:r>
              </a:p>
              <a:p>
                <a:pPr marL="128016" lvl="1" indent="0">
                  <a:buNone/>
                </a:pPr>
                <a:r>
                  <a:rPr lang="en-US" sz="2000" dirty="0">
                    <a:latin typeface="Courier New" panose="02070309020205020404" pitchFamily="49" charset="0"/>
                    <a:cs typeface="Courier New" panose="02070309020205020404" pitchFamily="49" charset="0"/>
                  </a:rPr>
                  <a:t>        }</a:t>
                </a:r>
              </a:p>
              <a:p>
                <a:pPr marL="128016" lvl="1" indent="0">
                  <a:buNone/>
                </a:pPr>
                <a:r>
                  <a:rPr lang="en-US" sz="2000" dirty="0">
                    <a:latin typeface="Courier New" panose="02070309020205020404" pitchFamily="49" charset="0"/>
                    <a:cs typeface="Courier New" panose="02070309020205020404" pitchFamily="49" charset="0"/>
                  </a:rPr>
                  <a:t>        return -1;</a:t>
                </a:r>
              </a:p>
              <a:p>
                <a:pPr marL="128016" lvl="1" indent="0">
                  <a:buNone/>
                </a:pPr>
                <a:r>
                  <a:rPr lang="en-US" sz="2000" dirty="0">
                    <a:latin typeface="Courier New" panose="02070309020205020404" pitchFamily="49" charset="0"/>
                    <a:cs typeface="Courier New" panose="02070309020205020404" pitchFamily="49" charset="0"/>
                  </a:rPr>
                  <a:t>    }	</a:t>
                </a:r>
              </a:p>
              <a:p>
                <a:pPr marL="128016" lvl="1" indent="0">
                  <a:buNone/>
                </a:pPr>
                <a:r>
                  <a:rPr lang="en-US" sz="2000" dirty="0">
                    <a:latin typeface="Courier New" panose="02070309020205020404" pitchFamily="49" charset="0"/>
                    <a:cs typeface="Courier New" panose="02070309020205020404" pitchFamily="49" charset="0"/>
                  </a:rPr>
                  <a:t>    int mid = (</a:t>
                </a:r>
                <a:r>
                  <a:rPr lang="en-US" sz="2000" dirty="0" err="1">
                    <a:latin typeface="Courier New" panose="02070309020205020404" pitchFamily="49" charset="0"/>
                    <a:cs typeface="Courier New" panose="02070309020205020404" pitchFamily="49" charset="0"/>
                  </a:rPr>
                  <a:t>lo+hi</a:t>
                </a:r>
                <a:r>
                  <a:rPr lang="en-US" sz="2000" dirty="0">
                    <a:latin typeface="Courier New" panose="02070309020205020404" pitchFamily="49" charset="0"/>
                    <a:cs typeface="Courier New" panose="02070309020205020404" pitchFamily="49" charset="0"/>
                  </a:rPr>
                  <a:t>) / 2;</a:t>
                </a:r>
              </a:p>
              <a:p>
                <a:pPr marL="128016" lvl="1" indent="0">
                  <a:buNone/>
                </a:pPr>
                <a:r>
                  <a:rPr lang="en-US" sz="2000" dirty="0">
                    <a:latin typeface="Courier New" panose="02070309020205020404" pitchFamily="49" charset="0"/>
                    <a:cs typeface="Courier New" panose="02070309020205020404" pitchFamily="49" charset="0"/>
                  </a:rPr>
                  <a:t>    if(</a:t>
                </a:r>
                <a:r>
                  <a:rPr lang="en-US" sz="2000" dirty="0" err="1">
                    <a:latin typeface="Courier New" panose="02070309020205020404" pitchFamily="49" charset="0"/>
                    <a:cs typeface="Courier New" panose="02070309020205020404" pitchFamily="49" charset="0"/>
                  </a:rPr>
                  <a:t>arr</a:t>
                </a:r>
                <a:r>
                  <a:rPr lang="en-US" sz="2000" dirty="0">
                    <a:latin typeface="Courier New" panose="02070309020205020404" pitchFamily="49" charset="0"/>
                    <a:cs typeface="Courier New" panose="02070309020205020404" pitchFamily="49" charset="0"/>
                  </a:rPr>
                  <a:t>[mid] == </a:t>
                </a:r>
                <a:r>
                  <a:rPr lang="en-US" sz="2000" dirty="0" err="1">
                    <a:latin typeface="Courier New" panose="02070309020205020404" pitchFamily="49" charset="0"/>
                    <a:cs typeface="Courier New" panose="02070309020205020404" pitchFamily="49" charset="0"/>
                  </a:rPr>
                  <a:t>toFind</a:t>
                </a:r>
                <a:r>
                  <a:rPr lang="en-US" sz="2000" dirty="0">
                    <a:latin typeface="Courier New" panose="02070309020205020404" pitchFamily="49" charset="0"/>
                    <a:cs typeface="Courier New" panose="02070309020205020404" pitchFamily="49" charset="0"/>
                  </a:rPr>
                  <a:t>) {</a:t>
                </a:r>
              </a:p>
              <a:p>
                <a:pPr marL="128016" lvl="1" indent="0">
                  <a:buNone/>
                </a:pPr>
                <a:r>
                  <a:rPr lang="en-US" sz="2000" dirty="0">
                    <a:latin typeface="Courier New" panose="02070309020205020404" pitchFamily="49" charset="0"/>
                    <a:cs typeface="Courier New" panose="02070309020205020404" pitchFamily="49" charset="0"/>
                  </a:rPr>
                  <a:t>        return mid;</a:t>
                </a:r>
              </a:p>
              <a:p>
                <a:pPr marL="128016" lvl="1" indent="0">
                  <a:buNone/>
                </a:pPr>
                <a:r>
                  <a:rPr lang="en-US" sz="2000" dirty="0">
                    <a:latin typeface="Courier New" panose="02070309020205020404" pitchFamily="49" charset="0"/>
                    <a:cs typeface="Courier New" panose="02070309020205020404" pitchFamily="49" charset="0"/>
                  </a:rPr>
                  <a:t>    } else if(</a:t>
                </a:r>
                <a:r>
                  <a:rPr lang="en-US" sz="2000" dirty="0" err="1">
                    <a:latin typeface="Courier New" panose="02070309020205020404" pitchFamily="49" charset="0"/>
                    <a:cs typeface="Courier New" panose="02070309020205020404" pitchFamily="49" charset="0"/>
                  </a:rPr>
                  <a:t>arr</a:t>
                </a:r>
                <a:r>
                  <a:rPr lang="en-US" sz="2000" dirty="0">
                    <a:latin typeface="Courier New" panose="02070309020205020404" pitchFamily="49" charset="0"/>
                    <a:cs typeface="Courier New" panose="02070309020205020404" pitchFamily="49" charset="0"/>
                  </a:rPr>
                  <a:t>[mid] &lt; </a:t>
                </a:r>
                <a:r>
                  <a:rPr lang="en-US" sz="2000" dirty="0" err="1">
                    <a:latin typeface="Courier New" panose="02070309020205020404" pitchFamily="49" charset="0"/>
                    <a:cs typeface="Courier New" panose="02070309020205020404" pitchFamily="49" charset="0"/>
                  </a:rPr>
                  <a:t>toFind</a:t>
                </a:r>
                <a:r>
                  <a:rPr lang="en-US" sz="2000" dirty="0">
                    <a:latin typeface="Courier New" panose="02070309020205020404" pitchFamily="49" charset="0"/>
                    <a:cs typeface="Courier New" panose="02070309020205020404" pitchFamily="49" charset="0"/>
                  </a:rPr>
                  <a:t>) {</a:t>
                </a:r>
              </a:p>
              <a:p>
                <a:pPr marL="128016" lvl="1" indent="0">
                  <a:buNone/>
                </a:pPr>
                <a:r>
                  <a:rPr lang="en-US" sz="2000" dirty="0">
                    <a:latin typeface="Courier New" panose="02070309020205020404" pitchFamily="49" charset="0"/>
                    <a:cs typeface="Courier New" panose="02070309020205020404" pitchFamily="49" charset="0"/>
                  </a:rPr>
                  <a:t>        return </a:t>
                </a:r>
                <a:r>
                  <a:rPr lang="en-US" sz="2000" dirty="0" err="1">
                    <a:latin typeface="Courier New" panose="02070309020205020404" pitchFamily="49" charset="0"/>
                    <a:cs typeface="Courier New" panose="02070309020205020404" pitchFamily="49" charset="0"/>
                  </a:rPr>
                  <a:t>binarySearch</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arr</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toFind</a:t>
                </a:r>
                <a:r>
                  <a:rPr lang="en-US" sz="2000" dirty="0">
                    <a:latin typeface="Courier New" panose="02070309020205020404" pitchFamily="49" charset="0"/>
                    <a:cs typeface="Courier New" panose="02070309020205020404" pitchFamily="49" charset="0"/>
                  </a:rPr>
                  <a:t>, mid+1, hi);</a:t>
                </a:r>
              </a:p>
              <a:p>
                <a:pPr marL="128016" lvl="1" indent="0">
                  <a:buNone/>
                </a:pPr>
                <a:r>
                  <a:rPr lang="en-US" sz="2000" dirty="0">
                    <a:latin typeface="Courier New" panose="02070309020205020404" pitchFamily="49" charset="0"/>
                    <a:cs typeface="Courier New" panose="02070309020205020404" pitchFamily="49" charset="0"/>
                  </a:rPr>
                  <a:t>    } else {</a:t>
                </a:r>
              </a:p>
              <a:p>
                <a:pPr marL="128016" lvl="1" indent="0">
                  <a:buNone/>
                </a:pPr>
                <a:r>
                  <a:rPr lang="en-US" sz="2000" dirty="0">
                    <a:latin typeface="Courier New" panose="02070309020205020404" pitchFamily="49" charset="0"/>
                    <a:cs typeface="Courier New" panose="02070309020205020404" pitchFamily="49" charset="0"/>
                  </a:rPr>
                  <a:t>        return </a:t>
                </a:r>
                <a:r>
                  <a:rPr lang="en-US" sz="2000" dirty="0" err="1">
                    <a:latin typeface="Courier New" panose="02070309020205020404" pitchFamily="49" charset="0"/>
                    <a:cs typeface="Courier New" panose="02070309020205020404" pitchFamily="49" charset="0"/>
                  </a:rPr>
                  <a:t>binarySearch</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arr</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toFind</a:t>
                </a:r>
                <a:r>
                  <a:rPr lang="en-US" sz="2000" dirty="0">
                    <a:latin typeface="Courier New" panose="02070309020205020404" pitchFamily="49" charset="0"/>
                    <a:cs typeface="Courier New" panose="02070309020205020404" pitchFamily="49" charset="0"/>
                  </a:rPr>
                  <a:t>, lo, mid-1);</a:t>
                </a:r>
              </a:p>
              <a:p>
                <a:pPr marL="128016" lvl="1" indent="0">
                  <a:buNone/>
                </a:pPr>
                <a:r>
                  <a:rPr lang="en-US" sz="2000" dirty="0">
                    <a:latin typeface="Courier New" panose="02070309020205020404" pitchFamily="49" charset="0"/>
                    <a:cs typeface="Courier New" panose="02070309020205020404" pitchFamily="49" charset="0"/>
                  </a:rPr>
                  <a:t>    }</a:t>
                </a:r>
              </a:p>
              <a:p>
                <a:pPr marL="128016" lvl="1" indent="0">
                  <a:buNone/>
                </a:pPr>
                <a:r>
                  <a:rPr lang="en-US" sz="2000" dirty="0">
                    <a:latin typeface="Courier New" panose="02070309020205020404" pitchFamily="49" charset="0"/>
                    <a:cs typeface="Courier New" panose="02070309020205020404" pitchFamily="49" charset="0"/>
                  </a:rPr>
                  <a:t>}</a:t>
                </a:r>
                <a:endParaRPr lang="en-US" sz="20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39" y="1277943"/>
                <a:ext cx="11187258" cy="5262557"/>
              </a:xfrm>
              <a:blipFill>
                <a:blip r:embed="rId2"/>
                <a:stretch>
                  <a:fillRect t="-1928"/>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FEDAF73B-16D5-EF4C-BA6C-B69C96AEC074}"/>
              </a:ext>
            </a:extLst>
          </p:cNvPr>
          <p:cNvSpPr>
            <a:spLocks noGrp="1"/>
          </p:cNvSpPr>
          <p:nvPr>
            <p:ph type="sldNum" sz="quarter" idx="12"/>
          </p:nvPr>
        </p:nvSpPr>
        <p:spPr/>
        <p:txBody>
          <a:bodyPr/>
          <a:lstStyle/>
          <a:p>
            <a:fld id="{659665DE-58FC-41F4-AC58-2C90A5E00527}" type="slidenum">
              <a:rPr lang="en-US" smtClean="0"/>
              <a:t>15</a:t>
            </a:fld>
            <a:endParaRPr lang="en-US"/>
          </a:p>
        </p:txBody>
      </p:sp>
      <p:sp>
        <p:nvSpPr>
          <p:cNvPr id="8" name="Right Brace 7">
            <a:extLst>
              <a:ext uri="{FF2B5EF4-FFF2-40B4-BE49-F238E27FC236}">
                <a16:creationId xmlns:a16="http://schemas.microsoft.com/office/drawing/2014/main" id="{0924264D-0CE3-884E-8FE2-1D7F23E4688B}"/>
              </a:ext>
            </a:extLst>
          </p:cNvPr>
          <p:cNvSpPr/>
          <p:nvPr/>
        </p:nvSpPr>
        <p:spPr>
          <a:xfrm>
            <a:off x="3526972" y="1900475"/>
            <a:ext cx="653143" cy="392135"/>
          </a:xfrm>
          <a:prstGeom prst="rightBrace">
            <a:avLst/>
          </a:prstGeom>
          <a:ln w="28575">
            <a:solidFill>
              <a:srgbClr val="9B8A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CE5E83AB-46DC-EA41-AC72-6C0197835D20}"/>
              </a:ext>
            </a:extLst>
          </p:cNvPr>
          <p:cNvSpPr/>
          <p:nvPr/>
        </p:nvSpPr>
        <p:spPr>
          <a:xfrm>
            <a:off x="4789713" y="2427594"/>
            <a:ext cx="653143" cy="1467511"/>
          </a:xfrm>
          <a:prstGeom prst="rightBrace">
            <a:avLst/>
          </a:prstGeom>
          <a:ln w="28575">
            <a:solidFill>
              <a:srgbClr val="9B8A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1E75A8CB-B560-C741-B744-92B79447E706}"/>
              </a:ext>
            </a:extLst>
          </p:cNvPr>
          <p:cNvSpPr/>
          <p:nvPr/>
        </p:nvSpPr>
        <p:spPr>
          <a:xfrm>
            <a:off x="7466899" y="3933917"/>
            <a:ext cx="653143" cy="2124156"/>
          </a:xfrm>
          <a:prstGeom prst="rightBrace">
            <a:avLst/>
          </a:prstGeom>
          <a:ln w="28575">
            <a:solidFill>
              <a:srgbClr val="9B8A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BA0616F9-1DD3-0D4B-A808-DC031A426BDF}"/>
              </a:ext>
            </a:extLst>
          </p:cNvPr>
          <p:cNvSpPr txBox="1"/>
          <p:nvPr/>
        </p:nvSpPr>
        <p:spPr>
          <a:xfrm>
            <a:off x="4260852" y="1908695"/>
            <a:ext cx="341994" cy="369332"/>
          </a:xfrm>
          <a:prstGeom prst="rect">
            <a:avLst/>
          </a:prstGeom>
          <a:noFill/>
          <a:ln>
            <a:solidFill>
              <a:srgbClr val="9B8ABE"/>
            </a:solidFill>
          </a:ln>
        </p:spPr>
        <p:txBody>
          <a:bodyPr wrap="square" rtlCol="0">
            <a:spAutoFit/>
          </a:bodyPr>
          <a:lstStyle/>
          <a:p>
            <a:pPr algn="ctr"/>
            <a:r>
              <a:rPr lang="en-US" dirty="0">
                <a:solidFill>
                  <a:srgbClr val="4C3282"/>
                </a:solidFill>
              </a:rPr>
              <a:t>2</a:t>
            </a:r>
          </a:p>
        </p:txBody>
      </p:sp>
      <p:sp>
        <p:nvSpPr>
          <p:cNvPr id="14" name="TextBox 13">
            <a:extLst>
              <a:ext uri="{FF2B5EF4-FFF2-40B4-BE49-F238E27FC236}">
                <a16:creationId xmlns:a16="http://schemas.microsoft.com/office/drawing/2014/main" id="{082B325B-6A2C-5C47-8F43-6184C1B29B11}"/>
              </a:ext>
            </a:extLst>
          </p:cNvPr>
          <p:cNvSpPr txBox="1"/>
          <p:nvPr/>
        </p:nvSpPr>
        <p:spPr>
          <a:xfrm>
            <a:off x="5476595" y="2976683"/>
            <a:ext cx="341994" cy="369332"/>
          </a:xfrm>
          <a:prstGeom prst="rect">
            <a:avLst/>
          </a:prstGeom>
          <a:noFill/>
          <a:ln>
            <a:solidFill>
              <a:srgbClr val="9B8ABE"/>
            </a:solidFill>
          </a:ln>
        </p:spPr>
        <p:txBody>
          <a:bodyPr wrap="square" rtlCol="0">
            <a:spAutoFit/>
          </a:bodyPr>
          <a:lstStyle/>
          <a:p>
            <a:pPr algn="ctr"/>
            <a:r>
              <a:rPr lang="en-US" dirty="0">
                <a:solidFill>
                  <a:srgbClr val="4C3282"/>
                </a:solidFill>
              </a:rPr>
              <a:t>4</a:t>
            </a:r>
          </a:p>
        </p:txBody>
      </p:sp>
      <p:sp>
        <p:nvSpPr>
          <p:cNvPr id="16" name="Right Brace 15">
            <a:extLst>
              <a:ext uri="{FF2B5EF4-FFF2-40B4-BE49-F238E27FC236}">
                <a16:creationId xmlns:a16="http://schemas.microsoft.com/office/drawing/2014/main" id="{6153ECFD-9D9E-564D-A0C3-DE5E4DC2E405}"/>
              </a:ext>
            </a:extLst>
          </p:cNvPr>
          <p:cNvSpPr/>
          <p:nvPr/>
        </p:nvSpPr>
        <p:spPr>
          <a:xfrm>
            <a:off x="4608690" y="3933917"/>
            <a:ext cx="653143" cy="733086"/>
          </a:xfrm>
          <a:prstGeom prst="rightBrace">
            <a:avLst/>
          </a:prstGeom>
          <a:ln w="28575">
            <a:solidFill>
              <a:srgbClr val="9B8A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E5BDB72B-4502-8442-B411-C3E8A0D23BD5}"/>
              </a:ext>
            </a:extLst>
          </p:cNvPr>
          <p:cNvSpPr txBox="1"/>
          <p:nvPr/>
        </p:nvSpPr>
        <p:spPr>
          <a:xfrm>
            <a:off x="5305598" y="4115794"/>
            <a:ext cx="341994" cy="369332"/>
          </a:xfrm>
          <a:prstGeom prst="rect">
            <a:avLst/>
          </a:prstGeom>
          <a:noFill/>
          <a:ln>
            <a:solidFill>
              <a:srgbClr val="9B8ABE"/>
            </a:solidFill>
          </a:ln>
        </p:spPr>
        <p:txBody>
          <a:bodyPr wrap="square" rtlCol="0">
            <a:spAutoFit/>
          </a:bodyPr>
          <a:lstStyle/>
          <a:p>
            <a:pPr algn="ctr"/>
            <a:r>
              <a:rPr lang="en-US" dirty="0">
                <a:solidFill>
                  <a:srgbClr val="4C3282"/>
                </a:solidFill>
              </a:rPr>
              <a:t>6</a:t>
            </a:r>
          </a:p>
        </p:txBody>
      </p:sp>
      <p:sp>
        <p:nvSpPr>
          <p:cNvPr id="18" name="TextBox 17">
            <a:extLst>
              <a:ext uri="{FF2B5EF4-FFF2-40B4-BE49-F238E27FC236}">
                <a16:creationId xmlns:a16="http://schemas.microsoft.com/office/drawing/2014/main" id="{969771A3-107D-0B45-B3A8-E47EBAFC6963}"/>
              </a:ext>
            </a:extLst>
          </p:cNvPr>
          <p:cNvSpPr txBox="1"/>
          <p:nvPr/>
        </p:nvSpPr>
        <p:spPr>
          <a:xfrm>
            <a:off x="8248699" y="4811329"/>
            <a:ext cx="753258" cy="369332"/>
          </a:xfrm>
          <a:prstGeom prst="rect">
            <a:avLst/>
          </a:prstGeom>
          <a:noFill/>
          <a:ln>
            <a:solidFill>
              <a:srgbClr val="9B8ABE"/>
            </a:solidFill>
          </a:ln>
        </p:spPr>
        <p:txBody>
          <a:bodyPr wrap="square" rtlCol="0">
            <a:spAutoFit/>
          </a:bodyPr>
          <a:lstStyle/>
          <a:p>
            <a:r>
              <a:rPr lang="en-US" dirty="0">
                <a:solidFill>
                  <a:srgbClr val="4C3282"/>
                </a:solidFill>
              </a:rPr>
              <a:t>2</a:t>
            </a:r>
          </a:p>
        </p:txBody>
      </p:sp>
      <p:sp>
        <p:nvSpPr>
          <p:cNvPr id="19" name="TextBox 18">
            <a:extLst>
              <a:ext uri="{FF2B5EF4-FFF2-40B4-BE49-F238E27FC236}">
                <a16:creationId xmlns:a16="http://schemas.microsoft.com/office/drawing/2014/main" id="{9B7A81CA-4323-2F43-9EC7-3CC2926D0430}"/>
              </a:ext>
            </a:extLst>
          </p:cNvPr>
          <p:cNvSpPr txBox="1"/>
          <p:nvPr/>
        </p:nvSpPr>
        <p:spPr>
          <a:xfrm>
            <a:off x="8458425" y="4811329"/>
            <a:ext cx="567784" cy="369332"/>
          </a:xfrm>
          <a:prstGeom prst="rect">
            <a:avLst/>
          </a:prstGeom>
          <a:noFill/>
        </p:spPr>
        <p:txBody>
          <a:bodyPr wrap="square" rtlCol="0">
            <a:spAutoFit/>
          </a:bodyPr>
          <a:lstStyle/>
          <a:p>
            <a:r>
              <a:rPr lang="en-US" dirty="0">
                <a:solidFill>
                  <a:srgbClr val="4C3282"/>
                </a:solidFill>
              </a:rPr>
              <a:t>+ ??</a:t>
            </a:r>
          </a:p>
        </p:txBody>
      </p:sp>
      <p:sp>
        <p:nvSpPr>
          <p:cNvPr id="21" name="TextBox 20">
            <a:extLst>
              <a:ext uri="{FF2B5EF4-FFF2-40B4-BE49-F238E27FC236}">
                <a16:creationId xmlns:a16="http://schemas.microsoft.com/office/drawing/2014/main" id="{AA151218-C3FA-F243-9D1C-E2992873349D}"/>
              </a:ext>
            </a:extLst>
          </p:cNvPr>
          <p:cNvSpPr txBox="1"/>
          <p:nvPr/>
        </p:nvSpPr>
        <p:spPr>
          <a:xfrm>
            <a:off x="9176730" y="4351567"/>
            <a:ext cx="2087725" cy="646331"/>
          </a:xfrm>
          <a:prstGeom prst="rect">
            <a:avLst/>
          </a:prstGeom>
          <a:noFill/>
        </p:spPr>
        <p:txBody>
          <a:bodyPr wrap="square" rtlCol="0">
            <a:spAutoFit/>
          </a:bodyPr>
          <a:lstStyle/>
          <a:p>
            <a:r>
              <a:rPr lang="en-US" dirty="0"/>
              <a:t>How do you model recursive calls?</a:t>
            </a:r>
          </a:p>
        </p:txBody>
      </p:sp>
      <p:sp>
        <p:nvSpPr>
          <p:cNvPr id="22" name="TextBox 21">
            <a:extLst>
              <a:ext uri="{FF2B5EF4-FFF2-40B4-BE49-F238E27FC236}">
                <a16:creationId xmlns:a16="http://schemas.microsoft.com/office/drawing/2014/main" id="{EEB14C37-B9D3-7443-96AA-9103A483BD42}"/>
              </a:ext>
            </a:extLst>
          </p:cNvPr>
          <p:cNvSpPr txBox="1"/>
          <p:nvPr/>
        </p:nvSpPr>
        <p:spPr>
          <a:xfrm>
            <a:off x="9211683" y="4999849"/>
            <a:ext cx="2087725" cy="646331"/>
          </a:xfrm>
          <a:prstGeom prst="rect">
            <a:avLst/>
          </a:prstGeom>
          <a:noFill/>
        </p:spPr>
        <p:txBody>
          <a:bodyPr wrap="square" rtlCol="0">
            <a:spAutoFit/>
          </a:bodyPr>
          <a:lstStyle/>
          <a:p>
            <a:r>
              <a:rPr lang="en-US" dirty="0"/>
              <a:t>With a recursive math function!</a:t>
            </a:r>
          </a:p>
        </p:txBody>
      </p:sp>
      <p:sp>
        <p:nvSpPr>
          <p:cNvPr id="23" name="Footer Placeholder 3">
            <a:extLst>
              <a:ext uri="{FF2B5EF4-FFF2-40B4-BE49-F238E27FC236}">
                <a16:creationId xmlns:a16="http://schemas.microsoft.com/office/drawing/2014/main" id="{D3006ED7-0DF9-1843-96F1-5548DD5BAE0B}"/>
              </a:ext>
            </a:extLst>
          </p:cNvPr>
          <p:cNvSpPr>
            <a:spLocks noGrp="1"/>
          </p:cNvSpPr>
          <p:nvPr>
            <p:ph type="ftr" sz="quarter" idx="11"/>
          </p:nvPr>
        </p:nvSpPr>
        <p:spPr>
          <a:xfrm>
            <a:off x="4842742" y="6544402"/>
            <a:ext cx="5901459" cy="274320"/>
          </a:xfrm>
        </p:spPr>
        <p:txBody>
          <a:bodyPr/>
          <a:lstStyle/>
          <a:p>
            <a:r>
              <a:rPr lang="en-US" dirty="0"/>
              <a:t>CSE 373 SP 20 – Chun &amp; Champion</a:t>
            </a:r>
          </a:p>
        </p:txBody>
      </p:sp>
    </p:spTree>
    <p:extLst>
      <p:ext uri="{BB962C8B-B14F-4D97-AF65-F5344CB8AC3E}">
        <p14:creationId xmlns:p14="http://schemas.microsoft.com/office/powerpoint/2010/main" val="273407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4" grpId="0" animBg="1"/>
      <p:bldP spid="16" grpId="0" animBg="1"/>
      <p:bldP spid="17" grpId="0" animBg="1"/>
      <p:bldP spid="18" grpId="0" animBg="1"/>
      <p:bldP spid="19"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the Recurrence</a:t>
            </a:r>
          </a:p>
        </p:txBody>
      </p:sp>
      <p:sp>
        <p:nvSpPr>
          <p:cNvPr id="3" name="Content Placeholder 2"/>
          <p:cNvSpPr>
            <a:spLocks noGrp="1"/>
          </p:cNvSpPr>
          <p:nvPr>
            <p:ph idx="1"/>
          </p:nvPr>
        </p:nvSpPr>
        <p:spPr>
          <a:xfrm>
            <a:off x="575240" y="1463857"/>
            <a:ext cx="10168961" cy="4845504"/>
          </a:xfrm>
        </p:spPr>
        <p:txBody>
          <a:bodyPr/>
          <a:lstStyle/>
          <a:p>
            <a:pPr marL="0" indent="0">
              <a:buNone/>
            </a:pPr>
            <a:r>
              <a:rPr lang="en-US" dirty="0"/>
              <a:t>A </a:t>
            </a:r>
            <a:r>
              <a:rPr lang="en-US" b="1" dirty="0">
                <a:solidFill>
                  <a:srgbClr val="4C3282"/>
                </a:solidFill>
              </a:rPr>
              <a:t>recurrence </a:t>
            </a:r>
            <a:r>
              <a:rPr lang="en-US" dirty="0"/>
              <a:t>relation</a:t>
            </a:r>
            <a:r>
              <a:rPr lang="en-US" b="1" dirty="0">
                <a:solidFill>
                  <a:srgbClr val="4C3282"/>
                </a:solidFill>
              </a:rPr>
              <a:t> </a:t>
            </a:r>
            <a:r>
              <a:rPr lang="en-US" dirty="0"/>
              <a:t>is an equation that defines a sequence based on a rule that gives the next term as a function of the previous term(s) </a:t>
            </a:r>
          </a:p>
          <a:p>
            <a:pPr marL="0" indent="0">
              <a:buNone/>
            </a:pPr>
            <a:r>
              <a:rPr lang="en-US" dirty="0"/>
              <a:t>It’s a lot like recursive code:</a:t>
            </a:r>
          </a:p>
          <a:p>
            <a:pPr lvl="1"/>
            <a:r>
              <a:rPr lang="en-US" sz="2200" dirty="0"/>
              <a:t>At least one base case and at least one recursive case</a:t>
            </a:r>
          </a:p>
          <a:p>
            <a:pPr lvl="1"/>
            <a:r>
              <a:rPr lang="en-US" sz="2200" dirty="0"/>
              <a:t>Each case should include the values for n to which it corresponds</a:t>
            </a:r>
          </a:p>
          <a:p>
            <a:pPr lvl="1"/>
            <a:r>
              <a:rPr lang="en-US" sz="2200" dirty="0"/>
              <a:t>The recursive case should reduce the input size in a way that eventually triggers the base case</a:t>
            </a:r>
          </a:p>
          <a:p>
            <a:pPr lvl="1"/>
            <a:r>
              <a:rPr lang="en-US" sz="2200" dirty="0"/>
              <a:t>The cases of your recurrence usually correspond exactly to the cases of the code</a:t>
            </a:r>
          </a:p>
        </p:txBody>
      </p:sp>
      <p:sp>
        <p:nvSpPr>
          <p:cNvPr id="6" name="Footer Placeholder 3">
            <a:extLst>
              <a:ext uri="{FF2B5EF4-FFF2-40B4-BE49-F238E27FC236}">
                <a16:creationId xmlns:a16="http://schemas.microsoft.com/office/drawing/2014/main" id="{6B87E0E7-B2E0-D846-8415-05E354004864}"/>
              </a:ext>
            </a:extLst>
          </p:cNvPr>
          <p:cNvSpPr>
            <a:spLocks noGrp="1"/>
          </p:cNvSpPr>
          <p:nvPr>
            <p:ph type="ftr" sz="quarter" idx="11"/>
          </p:nvPr>
        </p:nvSpPr>
        <p:spPr>
          <a:xfrm>
            <a:off x="4842742" y="6544402"/>
            <a:ext cx="5901459" cy="274320"/>
          </a:xfrm>
        </p:spPr>
        <p:txBody>
          <a:bodyPr/>
          <a:lstStyle/>
          <a:p>
            <a:r>
              <a:rPr lang="en-US" dirty="0"/>
              <a:t>CSE 373 SP 20 – Chun &amp; Champion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266A150-239F-6645-8EFB-684255DED5E2}"/>
                  </a:ext>
                </a:extLst>
              </p:cNvPr>
              <p:cNvSpPr txBox="1"/>
              <p:nvPr/>
            </p:nvSpPr>
            <p:spPr>
              <a:xfrm>
                <a:off x="575239" y="4519725"/>
                <a:ext cx="4782578" cy="12714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 </m:t>
                      </m:r>
                      <m:d>
                        <m:dPr>
                          <m:begChr m:val="{"/>
                          <m:endChr m:val=""/>
                          <m:ctrlPr>
                            <a:rPr lang="en-US" sz="2400" b="0" i="1" smtClean="0">
                              <a:latin typeface="Cambria Math" panose="02040503050406030204" pitchFamily="18" charset="0"/>
                            </a:rPr>
                          </m:ctrlPr>
                        </m:dPr>
                        <m:e>
                          <m:eqArr>
                            <m:eqArrPr>
                              <m:ctrlPr>
                                <a:rPr lang="en-US" sz="2400" b="0" i="1" smtClean="0">
                                  <a:latin typeface="Cambria Math" panose="02040503050406030204" pitchFamily="18" charset="0"/>
                                </a:rPr>
                              </m:ctrlPr>
                            </m:eqArrPr>
                            <m:e>
                              <m:r>
                                <a:rPr lang="en-US" sz="2400" b="0" i="1" smtClean="0">
                                  <a:latin typeface="Cambria Math" panose="02040503050406030204" pitchFamily="18" charset="0"/>
                                </a:rPr>
                                <m:t>5                   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𝑛</m:t>
                              </m:r>
                              <m:r>
                                <a:rPr lang="en-US" sz="2400" b="0" i="1" smtClean="0">
                                  <a:latin typeface="Cambria Math" panose="02040503050406030204" pitchFamily="18" charset="0"/>
                                </a:rPr>
                                <m:t>&lt;3</m:t>
                              </m:r>
                            </m:e>
                            <m:e>
                              <m:r>
                                <a:rPr lang="en-US" sz="2400" b="0" i="1" smtClean="0">
                                  <a:latin typeface="Cambria Math" panose="02040503050406030204" pitchFamily="18" charset="0"/>
                                </a:rPr>
                                <m:t>2</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e>
                              </m:d>
                              <m:r>
                                <a:rPr lang="en-US" sz="2400" b="0" i="1" smtClean="0">
                                  <a:latin typeface="Cambria Math" panose="02040503050406030204" pitchFamily="18" charset="0"/>
                                </a:rPr>
                                <m:t>+10 </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otherwise</m:t>
                              </m:r>
                            </m:e>
                          </m:eqArr>
                        </m:e>
                      </m:d>
                    </m:oMath>
                  </m:oMathPara>
                </a14:m>
                <a:endParaRPr lang="en-US" sz="2400" dirty="0"/>
              </a:p>
            </p:txBody>
          </p:sp>
        </mc:Choice>
        <mc:Fallback xmlns="">
          <p:sp>
            <p:nvSpPr>
              <p:cNvPr id="7" name="TextBox 6">
                <a:extLst>
                  <a:ext uri="{FF2B5EF4-FFF2-40B4-BE49-F238E27FC236}">
                    <a16:creationId xmlns:a16="http://schemas.microsoft.com/office/drawing/2014/main" id="{1266A150-239F-6645-8EFB-684255DED5E2}"/>
                  </a:ext>
                </a:extLst>
              </p:cNvPr>
              <p:cNvSpPr txBox="1">
                <a:spLocks noRot="1" noChangeAspect="1" noMove="1" noResize="1" noEditPoints="1" noAdjustHandles="1" noChangeArrowheads="1" noChangeShapeType="1" noTextEdit="1"/>
              </p:cNvSpPr>
              <p:nvPr/>
            </p:nvSpPr>
            <p:spPr>
              <a:xfrm>
                <a:off x="575239" y="4519725"/>
                <a:ext cx="4782578" cy="1271438"/>
              </a:xfrm>
              <a:prstGeom prst="rect">
                <a:avLst/>
              </a:prstGeom>
              <a:blipFill>
                <a:blip r:embed="rId2"/>
                <a:stretch>
                  <a:fillRect l="-19048" t="-209901" b="-300000"/>
                </a:stretch>
              </a:blipFill>
            </p:spPr>
            <p:txBody>
              <a:bodyPr/>
              <a:lstStyle/>
              <a:p>
                <a:r>
                  <a:rPr lang="en-US">
                    <a:noFill/>
                  </a:rPr>
                  <a:t> </a:t>
                </a:r>
              </a:p>
            </p:txBody>
          </p:sp>
        </mc:Fallback>
      </mc:AlternateContent>
    </p:spTree>
    <p:extLst>
      <p:ext uri="{BB962C8B-B14F-4D97-AF65-F5344CB8AC3E}">
        <p14:creationId xmlns:p14="http://schemas.microsoft.com/office/powerpoint/2010/main" val="4196750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a Recurrence</a:t>
            </a:r>
          </a:p>
        </p:txBody>
      </p:sp>
      <p:sp>
        <p:nvSpPr>
          <p:cNvPr id="3" name="Content Placeholder 2"/>
          <p:cNvSpPr>
            <a:spLocks noGrp="1"/>
          </p:cNvSpPr>
          <p:nvPr>
            <p:ph idx="1"/>
          </p:nvPr>
        </p:nvSpPr>
        <p:spPr/>
        <p:txBody>
          <a:bodyPr>
            <a:normAutofit lnSpcReduction="10000"/>
          </a:bodyPr>
          <a:lstStyle/>
          <a:p>
            <a:pPr marL="0" indent="0">
              <a:buNone/>
            </a:pPr>
            <a:r>
              <a:rPr lang="en-US" dirty="0">
                <a:latin typeface="Courier New" panose="02070309020205020404" pitchFamily="49" charset="0"/>
                <a:cs typeface="Courier New" panose="02070309020205020404" pitchFamily="49" charset="0"/>
              </a:rPr>
              <a:t>public int </a:t>
            </a:r>
            <a:r>
              <a:rPr lang="en-US" dirty="0" err="1">
                <a:latin typeface="Courier New" panose="02070309020205020404" pitchFamily="49" charset="0"/>
                <a:cs typeface="Courier New" panose="02070309020205020404" pitchFamily="49" charset="0"/>
              </a:rPr>
              <a:t>recursiveFunction</a:t>
            </a:r>
            <a:r>
              <a:rPr lang="en-US" dirty="0">
                <a:latin typeface="Courier New" panose="02070309020205020404" pitchFamily="49" charset="0"/>
                <a:cs typeface="Courier New" panose="02070309020205020404" pitchFamily="49" charset="0"/>
              </a:rPr>
              <a:t>(int n){</a:t>
            </a:r>
          </a:p>
          <a:p>
            <a:pPr marL="0" indent="0">
              <a:buNone/>
            </a:pPr>
            <a:r>
              <a:rPr lang="en-US" dirty="0">
                <a:latin typeface="Courier New" panose="02070309020205020404" pitchFamily="49" charset="0"/>
                <a:cs typeface="Courier New" panose="02070309020205020404" pitchFamily="49" charset="0"/>
              </a:rPr>
              <a:t>    if(n &lt; 3) {</a:t>
            </a:r>
          </a:p>
          <a:p>
            <a:pPr marL="0" indent="0">
              <a:buNone/>
            </a:pPr>
            <a:r>
              <a:rPr lang="en-US" dirty="0">
                <a:latin typeface="Courier New" panose="02070309020205020404" pitchFamily="49" charset="0"/>
                <a:cs typeface="Courier New" panose="02070309020205020404" pitchFamily="49" charset="0"/>
              </a:rPr>
              <a:t>        return 3;</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for(int int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=0;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n;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System.out.println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int val1 = </a:t>
            </a:r>
            <a:r>
              <a:rPr lang="en-US" dirty="0" err="1">
                <a:latin typeface="Courier New" panose="02070309020205020404" pitchFamily="49" charset="0"/>
                <a:cs typeface="Courier New" panose="02070309020205020404" pitchFamily="49" charset="0"/>
              </a:rPr>
              <a:t>recursiveFunction</a:t>
            </a:r>
            <a:r>
              <a:rPr lang="en-US" dirty="0">
                <a:latin typeface="Courier New" panose="02070309020205020404" pitchFamily="49" charset="0"/>
                <a:cs typeface="Courier New" panose="02070309020205020404" pitchFamily="49" charset="0"/>
              </a:rPr>
              <a:t>(n/3);</a:t>
            </a:r>
          </a:p>
          <a:p>
            <a:pPr marL="0" indent="0">
              <a:buNone/>
            </a:pPr>
            <a:r>
              <a:rPr lang="en-US" dirty="0">
                <a:latin typeface="Courier New" panose="02070309020205020404" pitchFamily="49" charset="0"/>
                <a:cs typeface="Courier New" panose="02070309020205020404" pitchFamily="49" charset="0"/>
              </a:rPr>
              <a:t>    int val2 = </a:t>
            </a:r>
            <a:r>
              <a:rPr lang="en-US" dirty="0" err="1">
                <a:latin typeface="Courier New" panose="02070309020205020404" pitchFamily="49" charset="0"/>
                <a:cs typeface="Courier New" panose="02070309020205020404" pitchFamily="49" charset="0"/>
              </a:rPr>
              <a:t>recursvieFunction</a:t>
            </a:r>
            <a:r>
              <a:rPr lang="en-US" dirty="0">
                <a:latin typeface="Courier New" panose="02070309020205020404" pitchFamily="49" charset="0"/>
                <a:cs typeface="Courier New" panose="02070309020205020404" pitchFamily="49" charset="0"/>
              </a:rPr>
              <a:t>(n/3);</a:t>
            </a:r>
          </a:p>
          <a:p>
            <a:pPr marL="0" indent="0">
              <a:buNone/>
            </a:pPr>
            <a:r>
              <a:rPr lang="en-US" dirty="0">
                <a:latin typeface="Courier New" panose="02070309020205020404" pitchFamily="49" charset="0"/>
                <a:cs typeface="Courier New" panose="02070309020205020404" pitchFamily="49" charset="0"/>
              </a:rPr>
              <a:t>    return val1 * val2;</a:t>
            </a:r>
          </a:p>
          <a:p>
            <a:pPr marL="0" indent="0">
              <a:buNone/>
            </a:pPr>
            <a:r>
              <a:rPr lang="en-US"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4" name="TextBox 3"/>
              <p:cNvSpPr txBox="1"/>
              <p:nvPr/>
            </p:nvSpPr>
            <p:spPr>
              <a:xfrm>
                <a:off x="7770443" y="4764300"/>
                <a:ext cx="4046253" cy="10749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r>
                        <a:rPr lang="en-US" sz="2000" b="0" i="1" smtClean="0">
                          <a:latin typeface="Cambria Math" panose="02040503050406030204" pitchFamily="18" charset="0"/>
                        </a:rPr>
                        <m:t>= </m:t>
                      </m:r>
                      <m:d>
                        <m:dPr>
                          <m:begChr m:val="{"/>
                          <m:endChr m:val=""/>
                          <m:ctrlPr>
                            <a:rPr lang="en-US" sz="2000" b="0" i="1" smtClean="0">
                              <a:latin typeface="Cambria Math" panose="02040503050406030204" pitchFamily="18" charset="0"/>
                            </a:rPr>
                          </m:ctrlPr>
                        </m:dPr>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2                   </m:t>
                              </m:r>
                              <m:r>
                                <m:rPr>
                                  <m:sty m:val="p"/>
                                </m:rPr>
                                <a:rPr lang="en-US" sz="2000" b="0" i="0" smtClean="0">
                                  <a:latin typeface="Cambria Math" panose="02040503050406030204" pitchFamily="18" charset="0"/>
                                </a:rPr>
                                <m:t>if</m:t>
                              </m:r>
                              <m:r>
                                <a:rPr lang="en-US" sz="2000" b="0" i="1" smtClean="0">
                                  <a:latin typeface="Cambria Math" panose="02040503050406030204" pitchFamily="18" charset="0"/>
                                </a:rPr>
                                <m:t> </m:t>
                              </m:r>
                              <m:r>
                                <a:rPr lang="en-US" sz="2000" b="0" i="1" smtClean="0">
                                  <a:latin typeface="Cambria Math" panose="02040503050406030204" pitchFamily="18" charset="0"/>
                                </a:rPr>
                                <m:t>𝑛</m:t>
                              </m:r>
                              <m:r>
                                <a:rPr lang="en-US" sz="2000" b="0" i="1" smtClean="0">
                                  <a:latin typeface="Cambria Math" panose="02040503050406030204" pitchFamily="18" charset="0"/>
                                </a:rPr>
                                <m:t>&lt;3</m:t>
                              </m:r>
                            </m:e>
                            <m:e>
                              <m:r>
                                <a:rPr lang="en-US" sz="2000" b="0" i="1" smtClean="0">
                                  <a:latin typeface="Cambria Math" panose="02040503050406030204" pitchFamily="18" charset="0"/>
                                </a:rPr>
                                <m:t>2</m:t>
                              </m:r>
                              <m:r>
                                <a:rPr lang="en-US" sz="2000" b="0" i="1" smtClean="0">
                                  <a:latin typeface="Cambria Math" panose="02040503050406030204" pitchFamily="18" charset="0"/>
                                </a:rPr>
                                <m:t>𝑇</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𝑛</m:t>
                                      </m:r>
                                    </m:num>
                                    <m:den>
                                      <m:r>
                                        <a:rPr lang="en-US" sz="2000" b="0" i="1" smtClean="0">
                                          <a:latin typeface="Cambria Math" panose="02040503050406030204" pitchFamily="18" charset="0"/>
                                        </a:rPr>
                                        <m:t>3</m:t>
                                      </m:r>
                                    </m:den>
                                  </m:f>
                                </m:e>
                              </m:d>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 </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otherwise</m:t>
                              </m:r>
                            </m:e>
                          </m:eqArr>
                        </m:e>
                      </m:d>
                    </m:oMath>
                  </m:oMathPara>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7770443" y="4764300"/>
                <a:ext cx="4046253" cy="1074910"/>
              </a:xfrm>
              <a:prstGeom prst="rect">
                <a:avLst/>
              </a:prstGeom>
              <a:blipFill>
                <a:blip r:embed="rId2"/>
                <a:stretch>
                  <a:fillRect l="-17610" t="-208140" b="-294186"/>
                </a:stretch>
              </a:blipFill>
            </p:spPr>
            <p:txBody>
              <a:bodyPr/>
              <a:lstStyle/>
              <a:p>
                <a:r>
                  <a:rPr lang="en-US">
                    <a:noFill/>
                  </a:rPr>
                  <a:t> </a:t>
                </a:r>
              </a:p>
            </p:txBody>
          </p:sp>
        </mc:Fallback>
      </mc:AlternateContent>
      <p:sp>
        <p:nvSpPr>
          <p:cNvPr id="8" name="Right Brace 7">
            <a:extLst>
              <a:ext uri="{FF2B5EF4-FFF2-40B4-BE49-F238E27FC236}">
                <a16:creationId xmlns:a16="http://schemas.microsoft.com/office/drawing/2014/main" id="{D59C29B3-45DD-F245-B8AC-621FA2AD6FDE}"/>
              </a:ext>
            </a:extLst>
          </p:cNvPr>
          <p:cNvSpPr/>
          <p:nvPr/>
        </p:nvSpPr>
        <p:spPr>
          <a:xfrm>
            <a:off x="3526972" y="1900475"/>
            <a:ext cx="653143" cy="1271438"/>
          </a:xfrm>
          <a:prstGeom prst="rightBrace">
            <a:avLst/>
          </a:prstGeom>
          <a:ln w="28575">
            <a:solidFill>
              <a:srgbClr val="9B8A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F61985F0-C2DE-234C-9827-A8ABBA821B30}"/>
              </a:ext>
            </a:extLst>
          </p:cNvPr>
          <p:cNvSpPr txBox="1"/>
          <p:nvPr/>
        </p:nvSpPr>
        <p:spPr>
          <a:xfrm>
            <a:off x="4348264" y="2351528"/>
            <a:ext cx="1527603" cy="369332"/>
          </a:xfrm>
          <a:prstGeom prst="rect">
            <a:avLst/>
          </a:prstGeom>
          <a:noFill/>
          <a:ln>
            <a:solidFill>
              <a:srgbClr val="9B8ABE"/>
            </a:solidFill>
          </a:ln>
        </p:spPr>
        <p:txBody>
          <a:bodyPr wrap="square" rtlCol="0">
            <a:spAutoFit/>
          </a:bodyPr>
          <a:lstStyle/>
          <a:p>
            <a:r>
              <a:rPr lang="en-US" u="sng" dirty="0">
                <a:solidFill>
                  <a:srgbClr val="4C3282"/>
                </a:solidFill>
              </a:rPr>
              <a:t>Base Case</a:t>
            </a:r>
          </a:p>
        </p:txBody>
      </p:sp>
      <p:sp>
        <p:nvSpPr>
          <p:cNvPr id="10" name="Right Brace 9">
            <a:extLst>
              <a:ext uri="{FF2B5EF4-FFF2-40B4-BE49-F238E27FC236}">
                <a16:creationId xmlns:a16="http://schemas.microsoft.com/office/drawing/2014/main" id="{C231FEC2-F322-884A-A4F2-8296100FCF2F}"/>
              </a:ext>
            </a:extLst>
          </p:cNvPr>
          <p:cNvSpPr/>
          <p:nvPr/>
        </p:nvSpPr>
        <p:spPr>
          <a:xfrm>
            <a:off x="7215329" y="3171913"/>
            <a:ext cx="653143" cy="2873930"/>
          </a:xfrm>
          <a:prstGeom prst="rightBrace">
            <a:avLst>
              <a:gd name="adj1" fmla="val 8333"/>
              <a:gd name="adj2" fmla="val 24075"/>
            </a:avLst>
          </a:prstGeom>
          <a:ln w="28575">
            <a:solidFill>
              <a:srgbClr val="9B8A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F7DEAA02-15E6-C74D-ADA5-F066B9E8F741}"/>
              </a:ext>
            </a:extLst>
          </p:cNvPr>
          <p:cNvSpPr txBox="1"/>
          <p:nvPr/>
        </p:nvSpPr>
        <p:spPr>
          <a:xfrm>
            <a:off x="8126240" y="3394224"/>
            <a:ext cx="2617962" cy="923330"/>
          </a:xfrm>
          <a:prstGeom prst="rect">
            <a:avLst/>
          </a:prstGeom>
          <a:noFill/>
          <a:ln>
            <a:solidFill>
              <a:srgbClr val="9B8ABE"/>
            </a:solidFill>
          </a:ln>
        </p:spPr>
        <p:txBody>
          <a:bodyPr wrap="square" rtlCol="0">
            <a:spAutoFit/>
          </a:bodyPr>
          <a:lstStyle/>
          <a:p>
            <a:r>
              <a:rPr lang="en-US" u="sng" dirty="0">
                <a:solidFill>
                  <a:srgbClr val="4C3282"/>
                </a:solidFill>
              </a:rPr>
              <a:t>Recursive Case</a:t>
            </a:r>
          </a:p>
          <a:p>
            <a:r>
              <a:rPr lang="en-US" dirty="0">
                <a:solidFill>
                  <a:srgbClr val="4C3282"/>
                </a:solidFill>
              </a:rPr>
              <a:t>Non-recursive work</a:t>
            </a:r>
          </a:p>
          <a:p>
            <a:r>
              <a:rPr lang="en-US" dirty="0">
                <a:solidFill>
                  <a:srgbClr val="4C3282"/>
                </a:solidFill>
              </a:rPr>
              <a:t>Recursive work</a:t>
            </a:r>
          </a:p>
        </p:txBody>
      </p:sp>
      <p:sp>
        <p:nvSpPr>
          <p:cNvPr id="13" name="TextBox 12">
            <a:extLst>
              <a:ext uri="{FF2B5EF4-FFF2-40B4-BE49-F238E27FC236}">
                <a16:creationId xmlns:a16="http://schemas.microsoft.com/office/drawing/2014/main" id="{2044C5FF-3E20-5741-8A66-838FE280997F}"/>
              </a:ext>
            </a:extLst>
          </p:cNvPr>
          <p:cNvSpPr txBox="1"/>
          <p:nvPr/>
        </p:nvSpPr>
        <p:spPr>
          <a:xfrm>
            <a:off x="5428733" y="2351528"/>
            <a:ext cx="301686" cy="369332"/>
          </a:xfrm>
          <a:prstGeom prst="rect">
            <a:avLst/>
          </a:prstGeom>
          <a:noFill/>
        </p:spPr>
        <p:txBody>
          <a:bodyPr wrap="none" rtlCol="0">
            <a:spAutoFit/>
          </a:bodyPr>
          <a:lstStyle/>
          <a:p>
            <a:r>
              <a:rPr lang="en-US" b="1" dirty="0">
                <a:solidFill>
                  <a:srgbClr val="4C3282"/>
                </a:solidFill>
              </a:rPr>
              <a:t>2</a:t>
            </a:r>
          </a:p>
        </p:txBody>
      </p:sp>
      <p:sp>
        <p:nvSpPr>
          <p:cNvPr id="15" name="TextBox 14">
            <a:extLst>
              <a:ext uri="{FF2B5EF4-FFF2-40B4-BE49-F238E27FC236}">
                <a16:creationId xmlns:a16="http://schemas.microsoft.com/office/drawing/2014/main" id="{DE4F6B2E-96A8-7440-A8F8-DA4F0D7DBD15}"/>
              </a:ext>
            </a:extLst>
          </p:cNvPr>
          <p:cNvSpPr txBox="1"/>
          <p:nvPr/>
        </p:nvSpPr>
        <p:spPr>
          <a:xfrm>
            <a:off x="6293594" y="3214246"/>
            <a:ext cx="423514" cy="369332"/>
          </a:xfrm>
          <a:prstGeom prst="rect">
            <a:avLst/>
          </a:prstGeom>
          <a:noFill/>
        </p:spPr>
        <p:txBody>
          <a:bodyPr wrap="none" rtlCol="0">
            <a:spAutoFit/>
          </a:bodyPr>
          <a:lstStyle/>
          <a:p>
            <a:r>
              <a:rPr lang="en-US" b="1" dirty="0">
                <a:solidFill>
                  <a:srgbClr val="4C3282"/>
                </a:solidFill>
              </a:rPr>
              <a:t>+n</a:t>
            </a:r>
          </a:p>
        </p:txBody>
      </p:sp>
      <p:sp>
        <p:nvSpPr>
          <p:cNvPr id="16" name="TextBox 15">
            <a:extLst>
              <a:ext uri="{FF2B5EF4-FFF2-40B4-BE49-F238E27FC236}">
                <a16:creationId xmlns:a16="http://schemas.microsoft.com/office/drawing/2014/main" id="{0D8F4631-824E-B046-BC7A-94F621413765}"/>
              </a:ext>
            </a:extLst>
          </p:cNvPr>
          <p:cNvSpPr txBox="1"/>
          <p:nvPr/>
        </p:nvSpPr>
        <p:spPr>
          <a:xfrm>
            <a:off x="10095658" y="3637357"/>
            <a:ext cx="546945" cy="369332"/>
          </a:xfrm>
          <a:prstGeom prst="rect">
            <a:avLst/>
          </a:prstGeom>
          <a:noFill/>
        </p:spPr>
        <p:txBody>
          <a:bodyPr wrap="none" rtlCol="0">
            <a:spAutoFit/>
          </a:bodyPr>
          <a:lstStyle/>
          <a:p>
            <a:r>
              <a:rPr lang="en-US" b="1" dirty="0">
                <a:solidFill>
                  <a:srgbClr val="4C3282"/>
                </a:solidFill>
              </a:rPr>
              <a:t>n+2</a:t>
            </a:r>
          </a:p>
        </p:txBody>
      </p:sp>
      <p:sp>
        <p:nvSpPr>
          <p:cNvPr id="17" name="TextBox 16">
            <a:extLst>
              <a:ext uri="{FF2B5EF4-FFF2-40B4-BE49-F238E27FC236}">
                <a16:creationId xmlns:a16="http://schemas.microsoft.com/office/drawing/2014/main" id="{2424BA32-803C-3249-8E13-8038C32D9BF6}"/>
              </a:ext>
            </a:extLst>
          </p:cNvPr>
          <p:cNvSpPr txBox="1"/>
          <p:nvPr/>
        </p:nvSpPr>
        <p:spPr>
          <a:xfrm>
            <a:off x="9729180" y="3948222"/>
            <a:ext cx="1015021" cy="369332"/>
          </a:xfrm>
          <a:prstGeom prst="rect">
            <a:avLst/>
          </a:prstGeom>
          <a:noFill/>
        </p:spPr>
        <p:txBody>
          <a:bodyPr wrap="none" rtlCol="0">
            <a:spAutoFit/>
          </a:bodyPr>
          <a:lstStyle/>
          <a:p>
            <a:r>
              <a:rPr lang="en-US" b="1" dirty="0">
                <a:solidFill>
                  <a:srgbClr val="4C3282"/>
                </a:solidFill>
              </a:rPr>
              <a:t>2*T(n/3)</a:t>
            </a:r>
          </a:p>
        </p:txBody>
      </p:sp>
      <p:sp>
        <p:nvSpPr>
          <p:cNvPr id="18" name="Footer Placeholder 3">
            <a:extLst>
              <a:ext uri="{FF2B5EF4-FFF2-40B4-BE49-F238E27FC236}">
                <a16:creationId xmlns:a16="http://schemas.microsoft.com/office/drawing/2014/main" id="{39F3256A-9C7D-B14D-A11E-EDDA3E12D406}"/>
              </a:ext>
            </a:extLst>
          </p:cNvPr>
          <p:cNvSpPr>
            <a:spLocks noGrp="1"/>
          </p:cNvSpPr>
          <p:nvPr>
            <p:ph type="ftr" sz="quarter" idx="11"/>
          </p:nvPr>
        </p:nvSpPr>
        <p:spPr>
          <a:xfrm>
            <a:off x="4842742" y="6544402"/>
            <a:ext cx="5901459" cy="274320"/>
          </a:xfrm>
        </p:spPr>
        <p:txBody>
          <a:bodyPr/>
          <a:lstStyle/>
          <a:p>
            <a:r>
              <a:rPr lang="en-US" dirty="0"/>
              <a:t>CSE 373 SP 20 – Chun &amp; Champion</a:t>
            </a:r>
          </a:p>
        </p:txBody>
      </p:sp>
    </p:spTree>
    <p:extLst>
      <p:ext uri="{BB962C8B-B14F-4D97-AF65-F5344CB8AC3E}">
        <p14:creationId xmlns:p14="http://schemas.microsoft.com/office/powerpoint/2010/main" val="266630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3"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Recurrence to Big-</a:t>
            </a:r>
            <a:r>
              <a:rPr lang="en-US" dirty="0" err="1"/>
              <a:t>Θ</a:t>
            </a:r>
            <a:endParaRPr lang="en-US" dirty="0"/>
          </a:p>
        </p:txBody>
      </p:sp>
      <p:sp>
        <p:nvSpPr>
          <p:cNvPr id="3" name="Content Placeholder 2"/>
          <p:cNvSpPr>
            <a:spLocks noGrp="1"/>
          </p:cNvSpPr>
          <p:nvPr>
            <p:ph idx="1"/>
          </p:nvPr>
        </p:nvSpPr>
        <p:spPr>
          <a:xfrm>
            <a:off x="575240" y="2626385"/>
            <a:ext cx="8295628" cy="976614"/>
          </a:xfrm>
        </p:spPr>
        <p:txBody>
          <a:bodyPr>
            <a:normAutofit/>
          </a:bodyPr>
          <a:lstStyle/>
          <a:p>
            <a:pPr marL="0" indent="0">
              <a:buNone/>
            </a:pPr>
            <a:r>
              <a:rPr lang="en-US" sz="1800" dirty="0"/>
              <a:t>It’s still really hard to tell what the big-O is just by looking at it.</a:t>
            </a:r>
          </a:p>
          <a:p>
            <a:pPr marL="0" indent="0">
              <a:buNone/>
            </a:pPr>
            <a:r>
              <a:rPr lang="en-US" sz="1800" dirty="0"/>
              <a:t>But fancy mathematicians have a formula for us to use!</a:t>
            </a:r>
          </a:p>
          <a:p>
            <a:pPr marL="0" indent="0">
              <a:buNone/>
            </a:pPr>
            <a:endParaRPr lang="en-US" sz="1800" dirty="0"/>
          </a:p>
        </p:txBody>
      </p:sp>
      <mc:AlternateContent xmlns:mc="http://schemas.openxmlformats.org/markup-compatibility/2006" xmlns:a14="http://schemas.microsoft.com/office/drawing/2010/main">
        <mc:Choice Requires="a14">
          <p:sp>
            <p:nvSpPr>
              <p:cNvPr id="4" name="TextBox 3"/>
              <p:cNvSpPr txBox="1"/>
              <p:nvPr/>
            </p:nvSpPr>
            <p:spPr>
              <a:xfrm>
                <a:off x="575239" y="1463857"/>
                <a:ext cx="3588394" cy="9766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2                   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&lt;3</m:t>
                              </m:r>
                            </m:e>
                            <m:e>
                              <m:r>
                                <a:rPr lang="en-US" b="0" i="1" smtClean="0">
                                  <a:latin typeface="Cambria Math" panose="02040503050406030204" pitchFamily="18" charset="0"/>
                                </a:rPr>
                                <m:t>2</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3</m:t>
                                      </m:r>
                                    </m:den>
                                  </m:f>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75239" y="1463857"/>
                <a:ext cx="3588394" cy="976614"/>
              </a:xfrm>
              <a:prstGeom prst="rect">
                <a:avLst/>
              </a:prstGeom>
              <a:blipFill>
                <a:blip r:embed="rId2"/>
                <a:stretch>
                  <a:fillRect l="-17254" t="-201282" b="-291026"/>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927BE66F-B2B5-9343-91B7-DB539961EDB4}"/>
              </a:ext>
            </a:extLst>
          </p:cNvPr>
          <p:cNvGrpSpPr/>
          <p:nvPr/>
        </p:nvGrpSpPr>
        <p:grpSpPr>
          <a:xfrm>
            <a:off x="470365" y="3583432"/>
            <a:ext cx="5075412" cy="3098130"/>
            <a:chOff x="470365" y="3583432"/>
            <a:chExt cx="5075412" cy="3098130"/>
          </a:xfrm>
        </p:grpSpPr>
        <p:sp>
          <p:nvSpPr>
            <p:cNvPr id="22" name="Rectangle 21">
              <a:extLst>
                <a:ext uri="{FF2B5EF4-FFF2-40B4-BE49-F238E27FC236}">
                  <a16:creationId xmlns:a16="http://schemas.microsoft.com/office/drawing/2014/main" id="{F35ADFA9-449C-B248-B430-94C1BCF536BA}"/>
                </a:ext>
              </a:extLst>
            </p:cNvPr>
            <p:cNvSpPr/>
            <p:nvPr/>
          </p:nvSpPr>
          <p:spPr>
            <a:xfrm>
              <a:off x="470365" y="3583432"/>
              <a:ext cx="5075412" cy="3098130"/>
            </a:xfrm>
            <a:prstGeom prst="rect">
              <a:avLst/>
            </a:prstGeom>
            <a:solidFill>
              <a:srgbClr val="B6A47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A50FD50-4636-494F-BE3E-4956A9F1170A}"/>
                    </a:ext>
                  </a:extLst>
                </p:cNvPr>
                <p:cNvSpPr txBox="1"/>
                <p:nvPr/>
              </p:nvSpPr>
              <p:spPr>
                <a:xfrm>
                  <a:off x="656628" y="4121414"/>
                  <a:ext cx="4868384" cy="9766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𝑑</m:t>
                                </m:r>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at</m:t>
                                </m:r>
                                <m:r>
                                  <a:rPr lang="en-US" b="0" i="0" smtClean="0">
                                    <a:latin typeface="Cambria Math" panose="02040503050406030204" pitchFamily="18" charset="0"/>
                                  </a:rPr>
                                  <m:t> </m:t>
                                </m:r>
                                <m:r>
                                  <m:rPr>
                                    <m:sty m:val="p"/>
                                  </m:rPr>
                                  <a:rPr lang="en-US" b="0" i="0" smtClean="0">
                                    <a:latin typeface="Cambria Math" panose="02040503050406030204" pitchFamily="18" charset="0"/>
                                  </a:rPr>
                                  <m:t>most</m:t>
                                </m:r>
                                <m:r>
                                  <a:rPr lang="en-US" b="0" i="0" smtClean="0">
                                    <a:latin typeface="Cambria Math" panose="02040503050406030204" pitchFamily="18" charset="0"/>
                                  </a:rPr>
                                  <m:t> </m:t>
                                </m:r>
                                <m:r>
                                  <m:rPr>
                                    <m:sty m:val="p"/>
                                  </m:rPr>
                                  <a:rPr lang="en-US" b="0" i="0" smtClean="0">
                                    <a:latin typeface="Cambria Math" panose="02040503050406030204" pitchFamily="18" charset="0"/>
                                  </a:rPr>
                                  <m:t>some</m:t>
                                </m:r>
                                <m:r>
                                  <a:rPr lang="en-US" b="0" i="0" smtClean="0">
                                    <a:latin typeface="Cambria Math" panose="02040503050406030204" pitchFamily="18" charset="0"/>
                                  </a:rPr>
                                  <m:t> </m:t>
                                </m:r>
                                <m:r>
                                  <m:rPr>
                                    <m:sty m:val="p"/>
                                  </m:rPr>
                                  <a:rPr lang="en-US" b="0" i="0" smtClean="0">
                                    <a:latin typeface="Cambria Math" panose="02040503050406030204" pitchFamily="18" charset="0"/>
                                  </a:rPr>
                                  <m:t>constant</m:t>
                                </m:r>
                              </m:e>
                              <m:e>
                                <m:r>
                                  <a:rPr lang="en-US" b="0" i="1" smtClean="0">
                                    <a:latin typeface="Cambria Math" panose="02040503050406030204" pitchFamily="18" charset="0"/>
                                  </a:rPr>
                                  <m:t>𝑎𝑇</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𝑏</m:t>
                                        </m:r>
                                      </m:den>
                                    </m:f>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r>
                                  <m:rPr>
                                    <m:sty m:val="p"/>
                                  </m:rPr>
                                  <a:rPr lang="en-US" b="0" i="0" smtClean="0">
                                    <a:latin typeface="Cambria Math" panose="02040503050406030204" pitchFamily="18" charset="0"/>
                                  </a:rPr>
                                  <m:t>otherwise</m:t>
                                </m:r>
                                <m:r>
                                  <a:rPr lang="en-US" b="0" i="1" smtClean="0">
                                    <a:latin typeface="Cambria Math" panose="02040503050406030204" pitchFamily="18" charset="0"/>
                                  </a:rPr>
                                  <m:t> </m:t>
                                </m:r>
                              </m:e>
                            </m:eqArr>
                          </m:e>
                        </m:d>
                        <m:r>
                          <a:rPr lang="en-US" b="0" i="1" smtClean="0">
                            <a:latin typeface="Cambria Math" panose="02040503050406030204" pitchFamily="18" charset="0"/>
                          </a:rPr>
                          <m:t> </m:t>
                        </m:r>
                      </m:oMath>
                    </m:oMathPara>
                  </a14:m>
                  <a:endParaRPr lang="en-US" dirty="0"/>
                </a:p>
              </p:txBody>
            </p:sp>
          </mc:Choice>
          <mc:Fallback xmlns="">
            <p:sp>
              <p:nvSpPr>
                <p:cNvPr id="7" name="TextBox 6">
                  <a:extLst>
                    <a:ext uri="{FF2B5EF4-FFF2-40B4-BE49-F238E27FC236}">
                      <a16:creationId xmlns:a16="http://schemas.microsoft.com/office/drawing/2014/main" id="{8A50FD50-4636-494F-BE3E-4956A9F1170A}"/>
                    </a:ext>
                  </a:extLst>
                </p:cNvPr>
                <p:cNvSpPr txBox="1">
                  <a:spLocks noRot="1" noChangeAspect="1" noMove="1" noResize="1" noEditPoints="1" noAdjustHandles="1" noChangeArrowheads="1" noChangeShapeType="1" noTextEdit="1"/>
                </p:cNvSpPr>
                <p:nvPr/>
              </p:nvSpPr>
              <p:spPr>
                <a:xfrm>
                  <a:off x="656628" y="4121414"/>
                  <a:ext cx="4868384" cy="976614"/>
                </a:xfrm>
                <a:prstGeom prst="rect">
                  <a:avLst/>
                </a:prstGeom>
                <a:blipFill>
                  <a:blip r:embed="rId3"/>
                  <a:stretch>
                    <a:fillRect l="-15365" t="-205195" b="-2948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64815B3-A73B-5A48-B133-D0F0C99B1AC6}"/>
                    </a:ext>
                  </a:extLst>
                </p:cNvPr>
                <p:cNvSpPr/>
                <p:nvPr/>
              </p:nvSpPr>
              <p:spPr>
                <a:xfrm>
                  <a:off x="832412" y="5118569"/>
                  <a:ext cx="2231829" cy="369332"/>
                </a:xfrm>
                <a:prstGeom prst="rect">
                  <a:avLst/>
                </a:prstGeom>
              </p:spPr>
              <p:txBody>
                <a:bodyPr wrap="none">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Where </a:t>
                  </a:r>
                  <a14:m>
                    <m:oMath xmlns:m="http://schemas.openxmlformats.org/officeDocument/2006/math">
                      <m:r>
                        <a:rPr lang="en-US" b="0" i="1" smtClean="0">
                          <a:latin typeface="Cambria Math" panose="02040503050406030204" pitchFamily="18" charset="0"/>
                          <a:ea typeface="Segoe UI Historic" panose="020B0502040204020203" pitchFamily="34" charset="0"/>
                          <a:cs typeface="Segoe UI Historic" panose="020B0502040204020203" pitchFamily="34" charset="0"/>
                        </a:rPr>
                        <m:t>𝑓</m:t>
                      </m:r>
                      <m:d>
                        <m:dPr>
                          <m:ctrlPr>
                            <a:rPr lang="en-US" b="0" i="1" smtClean="0">
                              <a:latin typeface="Cambria Math" panose="02040503050406030204" pitchFamily="18" charset="0"/>
                              <a:ea typeface="Segoe UI Historic" panose="020B0502040204020203" pitchFamily="34" charset="0"/>
                              <a:cs typeface="Segoe UI Historic" panose="020B0502040204020203" pitchFamily="34" charset="0"/>
                            </a:rPr>
                          </m:ctrlPr>
                        </m:dPr>
                        <m:e>
                          <m:r>
                            <a:rPr lang="en-US" b="0" i="1" smtClean="0">
                              <a:latin typeface="Cambria Math" panose="02040503050406030204" pitchFamily="18" charset="0"/>
                              <a:ea typeface="Segoe UI Historic" panose="020B0502040204020203" pitchFamily="34" charset="0"/>
                              <a:cs typeface="Segoe UI Historic" panose="020B0502040204020203" pitchFamily="34" charset="0"/>
                            </a:rPr>
                            <m:t>𝑛</m:t>
                          </m:r>
                        </m:e>
                      </m:d>
                    </m:oMath>
                  </a14:m>
                  <a:r>
                    <a:rPr lang="en-US" dirty="0">
                      <a:latin typeface="Segoe UI Historic" panose="020B0502040204020203" pitchFamily="34" charset="0"/>
                      <a:ea typeface="Segoe UI Historic" panose="020B0502040204020203" pitchFamily="34" charset="0"/>
                      <a:cs typeface="Segoe UI Historic" panose="020B0502040204020203" pitchFamily="34" charset="0"/>
                    </a:rPr>
                    <a:t> is </a:t>
                  </a:r>
                  <a14:m>
                    <m:oMath xmlns:m="http://schemas.openxmlformats.org/officeDocument/2006/math">
                      <m:r>
                        <m:rPr>
                          <m:sty m:val="p"/>
                        </m:rPr>
                        <a:rPr lang="en-US" b="0" i="0" smtClean="0">
                          <a:latin typeface="Cambria Math" panose="02040503050406030204" pitchFamily="18" charset="0"/>
                          <a:ea typeface="Segoe UI Historic" panose="020B0502040204020203" pitchFamily="34" charset="0"/>
                          <a:cs typeface="Segoe UI Historic" panose="020B0502040204020203" pitchFamily="34" charset="0"/>
                        </a:rPr>
                        <m:t>Θ</m:t>
                      </m:r>
                      <m:d>
                        <m:dPr>
                          <m:ctrlPr>
                            <a:rPr lang="en-US" b="0" i="1" smtClean="0">
                              <a:latin typeface="Cambria Math" panose="02040503050406030204" pitchFamily="18" charset="0"/>
                              <a:ea typeface="Segoe UI Historic" panose="020B0502040204020203" pitchFamily="34" charset="0"/>
                              <a:cs typeface="Segoe UI Historic" panose="020B0502040204020203" pitchFamily="34" charset="0"/>
                            </a:rPr>
                          </m:ctrlPr>
                        </m:dPr>
                        <m:e>
                          <m:sSup>
                            <m:sSupPr>
                              <m:ctrlPr>
                                <a:rPr lang="en-US" b="0" i="1" smtClean="0">
                                  <a:latin typeface="Cambria Math" panose="02040503050406030204" pitchFamily="18" charset="0"/>
                                  <a:ea typeface="Segoe UI Historic" panose="020B0502040204020203" pitchFamily="34" charset="0"/>
                                  <a:cs typeface="Segoe UI Historic" panose="020B0502040204020203" pitchFamily="34" charset="0"/>
                                </a:rPr>
                              </m:ctrlPr>
                            </m:sSupPr>
                            <m:e>
                              <m:r>
                                <a:rPr lang="en-US" b="0" i="1" smtClean="0">
                                  <a:latin typeface="Cambria Math" panose="02040503050406030204" pitchFamily="18" charset="0"/>
                                  <a:ea typeface="Segoe UI Historic" panose="020B0502040204020203" pitchFamily="34" charset="0"/>
                                  <a:cs typeface="Segoe UI Historic" panose="020B0502040204020203" pitchFamily="34" charset="0"/>
                                </a:rPr>
                                <m:t>𝑛</m:t>
                              </m:r>
                            </m:e>
                            <m:sup>
                              <m:r>
                                <a:rPr lang="en-US" b="0" i="1" smtClean="0">
                                  <a:latin typeface="Cambria Math" panose="02040503050406030204" pitchFamily="18" charset="0"/>
                                  <a:ea typeface="Segoe UI Historic" panose="020B0502040204020203" pitchFamily="34" charset="0"/>
                                  <a:cs typeface="Segoe UI Historic" panose="020B0502040204020203" pitchFamily="34" charset="0"/>
                                </a:rPr>
                                <m:t>𝑐</m:t>
                              </m:r>
                            </m:sup>
                          </m:sSup>
                        </m:e>
                      </m:d>
                    </m:oMath>
                  </a14:m>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mc:Choice>
          <mc:Fallback xmlns="">
            <p:sp>
              <p:nvSpPr>
                <p:cNvPr id="8" name="Rectangle 7">
                  <a:extLst>
                    <a:ext uri="{FF2B5EF4-FFF2-40B4-BE49-F238E27FC236}">
                      <a16:creationId xmlns:a16="http://schemas.microsoft.com/office/drawing/2014/main" id="{664815B3-A73B-5A48-B133-D0F0C99B1AC6}"/>
                    </a:ext>
                  </a:extLst>
                </p:cNvPr>
                <p:cNvSpPr>
                  <a:spLocks noRot="1" noChangeAspect="1" noMove="1" noResize="1" noEditPoints="1" noAdjustHandles="1" noChangeArrowheads="1" noChangeShapeType="1" noTextEdit="1"/>
                </p:cNvSpPr>
                <p:nvPr/>
              </p:nvSpPr>
              <p:spPr>
                <a:xfrm>
                  <a:off x="832412" y="5118569"/>
                  <a:ext cx="2231829" cy="369332"/>
                </a:xfrm>
                <a:prstGeom prst="rect">
                  <a:avLst/>
                </a:prstGeom>
                <a:blipFill>
                  <a:blip r:embed="rId4"/>
                  <a:stretch>
                    <a:fillRect l="-2273"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290F90D-8818-724C-BD7A-720DF6C11D3A}"/>
                    </a:ext>
                  </a:extLst>
                </p:cNvPr>
                <p:cNvSpPr txBox="1"/>
                <p:nvPr/>
              </p:nvSpPr>
              <p:spPr>
                <a:xfrm>
                  <a:off x="3322696" y="5516142"/>
                  <a:ext cx="13857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𝑐</m:t>
                                </m:r>
                              </m:sup>
                            </m:sSup>
                          </m:e>
                        </m:d>
                      </m:oMath>
                    </m:oMathPara>
                  </a14:m>
                  <a:endParaRPr lang="en-US" dirty="0"/>
                </a:p>
              </p:txBody>
            </p:sp>
          </mc:Choice>
          <mc:Fallback xmlns="">
            <p:sp>
              <p:nvSpPr>
                <p:cNvPr id="9" name="TextBox 8">
                  <a:extLst>
                    <a:ext uri="{FF2B5EF4-FFF2-40B4-BE49-F238E27FC236}">
                      <a16:creationId xmlns:a16="http://schemas.microsoft.com/office/drawing/2014/main" id="{6290F90D-8818-724C-BD7A-720DF6C11D3A}"/>
                    </a:ext>
                  </a:extLst>
                </p:cNvPr>
                <p:cNvSpPr txBox="1">
                  <a:spLocks noRot="1" noChangeAspect="1" noMove="1" noResize="1" noEditPoints="1" noAdjustHandles="1" noChangeArrowheads="1" noChangeShapeType="1" noTextEdit="1"/>
                </p:cNvSpPr>
                <p:nvPr/>
              </p:nvSpPr>
              <p:spPr>
                <a:xfrm>
                  <a:off x="3322696" y="5516142"/>
                  <a:ext cx="1385700" cy="276999"/>
                </a:xfrm>
                <a:prstGeom prst="rect">
                  <a:avLst/>
                </a:prstGeom>
                <a:blipFill>
                  <a:blip r:embed="rId5"/>
                  <a:stretch>
                    <a:fillRect l="-2727"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C6506C7-896B-EE48-A761-7F146769B9B8}"/>
                    </a:ext>
                  </a:extLst>
                </p:cNvPr>
                <p:cNvSpPr txBox="1"/>
                <p:nvPr/>
              </p:nvSpPr>
              <p:spPr>
                <a:xfrm>
                  <a:off x="1299326" y="5516143"/>
                  <a:ext cx="10715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𝑏</m:t>
                                </m:r>
                              </m:sub>
                            </m:sSub>
                          </m:fName>
                          <m:e>
                            <m:r>
                              <a:rPr lang="en-US" b="0" i="1" smtClean="0">
                                <a:latin typeface="Cambria Math" panose="02040503050406030204" pitchFamily="18" charset="0"/>
                              </a:rPr>
                              <m:t>𝑎</m:t>
                            </m:r>
                          </m:e>
                        </m:func>
                        <m:r>
                          <a:rPr lang="en-US" b="0" i="1" smtClean="0">
                            <a:latin typeface="Cambria Math" panose="02040503050406030204" pitchFamily="18" charset="0"/>
                          </a:rPr>
                          <m:t>&lt;</m:t>
                        </m:r>
                        <m:r>
                          <a:rPr lang="en-US" b="0" i="1" smtClean="0">
                            <a:latin typeface="Cambria Math" panose="02040503050406030204" pitchFamily="18" charset="0"/>
                          </a:rPr>
                          <m:t>𝑐</m:t>
                        </m:r>
                      </m:oMath>
                    </m:oMathPara>
                  </a14:m>
                  <a:endParaRPr lang="en-US" dirty="0"/>
                </a:p>
              </p:txBody>
            </p:sp>
          </mc:Choice>
          <mc:Fallback xmlns="">
            <p:sp>
              <p:nvSpPr>
                <p:cNvPr id="10" name="TextBox 9">
                  <a:extLst>
                    <a:ext uri="{FF2B5EF4-FFF2-40B4-BE49-F238E27FC236}">
                      <a16:creationId xmlns:a16="http://schemas.microsoft.com/office/drawing/2014/main" id="{DC6506C7-896B-EE48-A761-7F146769B9B8}"/>
                    </a:ext>
                  </a:extLst>
                </p:cNvPr>
                <p:cNvSpPr txBox="1">
                  <a:spLocks noRot="1" noChangeAspect="1" noMove="1" noResize="1" noEditPoints="1" noAdjustHandles="1" noChangeArrowheads="1" noChangeShapeType="1" noTextEdit="1"/>
                </p:cNvSpPr>
                <p:nvPr/>
              </p:nvSpPr>
              <p:spPr>
                <a:xfrm>
                  <a:off x="1299326" y="5516143"/>
                  <a:ext cx="1071575" cy="276999"/>
                </a:xfrm>
                <a:prstGeom prst="rect">
                  <a:avLst/>
                </a:prstGeom>
                <a:blipFill>
                  <a:blip r:embed="rId6"/>
                  <a:stretch>
                    <a:fillRect l="-5814" r="-1163"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B11DDB4-A4FC-E04A-A58B-B8ECAB0E67A5}"/>
                    </a:ext>
                  </a:extLst>
                </p:cNvPr>
                <p:cNvSpPr txBox="1"/>
                <p:nvPr/>
              </p:nvSpPr>
              <p:spPr>
                <a:xfrm>
                  <a:off x="1299325" y="5891396"/>
                  <a:ext cx="10715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𝑏</m:t>
                                </m:r>
                              </m:sub>
                            </m:sSub>
                          </m:fName>
                          <m:e>
                            <m:r>
                              <a:rPr lang="en-US" b="0" i="1" smtClean="0">
                                <a:latin typeface="Cambria Math" panose="02040503050406030204" pitchFamily="18" charset="0"/>
                              </a:rPr>
                              <m:t>𝑎</m:t>
                            </m:r>
                          </m:e>
                        </m:func>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p:txBody>
            </p:sp>
          </mc:Choice>
          <mc:Fallback xmlns="">
            <p:sp>
              <p:nvSpPr>
                <p:cNvPr id="11" name="TextBox 10">
                  <a:extLst>
                    <a:ext uri="{FF2B5EF4-FFF2-40B4-BE49-F238E27FC236}">
                      <a16:creationId xmlns:a16="http://schemas.microsoft.com/office/drawing/2014/main" id="{6B11DDB4-A4FC-E04A-A58B-B8ECAB0E67A5}"/>
                    </a:ext>
                  </a:extLst>
                </p:cNvPr>
                <p:cNvSpPr txBox="1">
                  <a:spLocks noRot="1" noChangeAspect="1" noMove="1" noResize="1" noEditPoints="1" noAdjustHandles="1" noChangeArrowheads="1" noChangeShapeType="1" noTextEdit="1"/>
                </p:cNvSpPr>
                <p:nvPr/>
              </p:nvSpPr>
              <p:spPr>
                <a:xfrm>
                  <a:off x="1299325" y="5891396"/>
                  <a:ext cx="1071575" cy="276999"/>
                </a:xfrm>
                <a:prstGeom prst="rect">
                  <a:avLst/>
                </a:prstGeom>
                <a:blipFill>
                  <a:blip r:embed="rId7"/>
                  <a:stretch>
                    <a:fillRect l="-5814" r="-1163"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D0696D0-0F9E-0049-B15E-320CE93550A8}"/>
                    </a:ext>
                  </a:extLst>
                </p:cNvPr>
                <p:cNvSpPr txBox="1"/>
                <p:nvPr/>
              </p:nvSpPr>
              <p:spPr>
                <a:xfrm>
                  <a:off x="3322695" y="5871917"/>
                  <a:ext cx="18882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𝑐</m:t>
                                </m:r>
                              </m:sup>
                            </m:sSup>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e>
                            </m:func>
                          </m:e>
                        </m:d>
                      </m:oMath>
                    </m:oMathPara>
                  </a14:m>
                  <a:endParaRPr lang="en-US" dirty="0"/>
                </a:p>
              </p:txBody>
            </p:sp>
          </mc:Choice>
          <mc:Fallback xmlns="">
            <p:sp>
              <p:nvSpPr>
                <p:cNvPr id="12" name="TextBox 11">
                  <a:extLst>
                    <a:ext uri="{FF2B5EF4-FFF2-40B4-BE49-F238E27FC236}">
                      <a16:creationId xmlns:a16="http://schemas.microsoft.com/office/drawing/2014/main" id="{8D0696D0-0F9E-0049-B15E-320CE93550A8}"/>
                    </a:ext>
                  </a:extLst>
                </p:cNvPr>
                <p:cNvSpPr txBox="1">
                  <a:spLocks noRot="1" noChangeAspect="1" noMove="1" noResize="1" noEditPoints="1" noAdjustHandles="1" noChangeArrowheads="1" noChangeShapeType="1" noTextEdit="1"/>
                </p:cNvSpPr>
                <p:nvPr/>
              </p:nvSpPr>
              <p:spPr>
                <a:xfrm>
                  <a:off x="3322695" y="5871917"/>
                  <a:ext cx="1888209" cy="276999"/>
                </a:xfrm>
                <a:prstGeom prst="rect">
                  <a:avLst/>
                </a:prstGeom>
                <a:blipFill>
                  <a:blip r:embed="rId8"/>
                  <a:stretch>
                    <a:fillRect l="-2013"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4F833CC-7BA8-F34F-ACDE-3D2CEBC7112C}"/>
                    </a:ext>
                  </a:extLst>
                </p:cNvPr>
                <p:cNvSpPr txBox="1"/>
                <p:nvPr/>
              </p:nvSpPr>
              <p:spPr>
                <a:xfrm>
                  <a:off x="1305378" y="6249409"/>
                  <a:ext cx="10715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𝑏</m:t>
                                </m:r>
                              </m:sub>
                            </m:sSub>
                          </m:fName>
                          <m:e>
                            <m:r>
                              <a:rPr lang="en-US" b="0" i="1" smtClean="0">
                                <a:latin typeface="Cambria Math" panose="02040503050406030204" pitchFamily="18" charset="0"/>
                              </a:rPr>
                              <m:t>𝑎</m:t>
                            </m:r>
                          </m:e>
                        </m:func>
                        <m:r>
                          <a:rPr lang="en-US" b="0" i="1" smtClean="0">
                            <a:latin typeface="Cambria Math" panose="02040503050406030204" pitchFamily="18" charset="0"/>
                          </a:rPr>
                          <m:t>&gt;</m:t>
                        </m:r>
                        <m:r>
                          <a:rPr lang="en-US" b="0" i="1" smtClean="0">
                            <a:latin typeface="Cambria Math" panose="02040503050406030204" pitchFamily="18" charset="0"/>
                          </a:rPr>
                          <m:t>𝑐</m:t>
                        </m:r>
                      </m:oMath>
                    </m:oMathPara>
                  </a14:m>
                  <a:endParaRPr lang="en-US" dirty="0"/>
                </a:p>
              </p:txBody>
            </p:sp>
          </mc:Choice>
          <mc:Fallback xmlns="">
            <p:sp>
              <p:nvSpPr>
                <p:cNvPr id="13" name="TextBox 12">
                  <a:extLst>
                    <a:ext uri="{FF2B5EF4-FFF2-40B4-BE49-F238E27FC236}">
                      <a16:creationId xmlns:a16="http://schemas.microsoft.com/office/drawing/2014/main" id="{D4F833CC-7BA8-F34F-ACDE-3D2CEBC7112C}"/>
                    </a:ext>
                  </a:extLst>
                </p:cNvPr>
                <p:cNvSpPr txBox="1">
                  <a:spLocks noRot="1" noChangeAspect="1" noMove="1" noResize="1" noEditPoints="1" noAdjustHandles="1" noChangeArrowheads="1" noChangeShapeType="1" noTextEdit="1"/>
                </p:cNvSpPr>
                <p:nvPr/>
              </p:nvSpPr>
              <p:spPr>
                <a:xfrm>
                  <a:off x="1305378" y="6249409"/>
                  <a:ext cx="1071575" cy="276999"/>
                </a:xfrm>
                <a:prstGeom prst="rect">
                  <a:avLst/>
                </a:prstGeom>
                <a:blipFill>
                  <a:blip r:embed="rId9"/>
                  <a:stretch>
                    <a:fillRect l="-7059" t="-4545" r="-1176"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509FB82-7334-7344-B44B-2E7BDD8DD8B0}"/>
                    </a:ext>
                  </a:extLst>
                </p:cNvPr>
                <p:cNvSpPr txBox="1"/>
                <p:nvPr/>
              </p:nvSpPr>
              <p:spPr>
                <a:xfrm>
                  <a:off x="3322695" y="6227701"/>
                  <a:ext cx="1804789"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𝑏</m:t>
                                        </m:r>
                                      </m:sub>
                                    </m:sSub>
                                  </m:fName>
                                  <m:e>
                                    <m:r>
                                      <a:rPr lang="en-US" i="1">
                                        <a:latin typeface="Cambria Math" panose="02040503050406030204" pitchFamily="18" charset="0"/>
                                      </a:rPr>
                                      <m:t>𝑎</m:t>
                                    </m:r>
                                  </m:e>
                                </m:func>
                              </m:sup>
                            </m:sSup>
                          </m:e>
                        </m:d>
                      </m:oMath>
                    </m:oMathPara>
                  </a14:m>
                  <a:endParaRPr lang="en-US" dirty="0"/>
                </a:p>
              </p:txBody>
            </p:sp>
          </mc:Choice>
          <mc:Fallback xmlns="">
            <p:sp>
              <p:nvSpPr>
                <p:cNvPr id="14" name="TextBox 13">
                  <a:extLst>
                    <a:ext uri="{FF2B5EF4-FFF2-40B4-BE49-F238E27FC236}">
                      <a16:creationId xmlns:a16="http://schemas.microsoft.com/office/drawing/2014/main" id="{3509FB82-7334-7344-B44B-2E7BDD8DD8B0}"/>
                    </a:ext>
                  </a:extLst>
                </p:cNvPr>
                <p:cNvSpPr txBox="1">
                  <a:spLocks noRot="1" noChangeAspect="1" noMove="1" noResize="1" noEditPoints="1" noAdjustHandles="1" noChangeArrowheads="1" noChangeShapeType="1" noTextEdit="1"/>
                </p:cNvSpPr>
                <p:nvPr/>
              </p:nvSpPr>
              <p:spPr>
                <a:xfrm>
                  <a:off x="3322695" y="6227701"/>
                  <a:ext cx="1804789" cy="312650"/>
                </a:xfrm>
                <a:prstGeom prst="rect">
                  <a:avLst/>
                </a:prstGeom>
                <a:blipFill>
                  <a:blip r:embed="rId10"/>
                  <a:stretch>
                    <a:fillRect l="-2098"/>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2709FD75-D5B5-9349-A1A9-89CDE2B3F32C}"/>
                </a:ext>
              </a:extLst>
            </p:cNvPr>
            <p:cNvSpPr txBox="1"/>
            <p:nvPr/>
          </p:nvSpPr>
          <p:spPr>
            <a:xfrm>
              <a:off x="832412" y="5484349"/>
              <a:ext cx="309700" cy="369332"/>
            </a:xfrm>
            <a:prstGeom prst="rect">
              <a:avLst/>
            </a:prstGeom>
            <a:noFill/>
          </p:spPr>
          <p:txBody>
            <a:bodyPr wrap="none" rtlCol="0">
              <a:spAutoFit/>
            </a:bodyPr>
            <a:lstStyle/>
            <a:p>
              <a:r>
                <a:rPr lang="en-US" dirty="0"/>
                <a:t>If</a:t>
              </a:r>
            </a:p>
          </p:txBody>
        </p:sp>
        <p:sp>
          <p:nvSpPr>
            <p:cNvPr id="16" name="TextBox 15">
              <a:extLst>
                <a:ext uri="{FF2B5EF4-FFF2-40B4-BE49-F238E27FC236}">
                  <a16:creationId xmlns:a16="http://schemas.microsoft.com/office/drawing/2014/main" id="{6A50998B-869C-D74F-9939-DEF13CCCEB2F}"/>
                </a:ext>
              </a:extLst>
            </p:cNvPr>
            <p:cNvSpPr txBox="1"/>
            <p:nvPr/>
          </p:nvSpPr>
          <p:spPr>
            <a:xfrm>
              <a:off x="832412" y="5846517"/>
              <a:ext cx="309700" cy="369332"/>
            </a:xfrm>
            <a:prstGeom prst="rect">
              <a:avLst/>
            </a:prstGeom>
            <a:noFill/>
          </p:spPr>
          <p:txBody>
            <a:bodyPr wrap="none" rtlCol="0">
              <a:spAutoFit/>
            </a:bodyPr>
            <a:lstStyle/>
            <a:p>
              <a:r>
                <a:rPr lang="en-US" dirty="0"/>
                <a:t>If</a:t>
              </a:r>
            </a:p>
          </p:txBody>
        </p:sp>
        <p:sp>
          <p:nvSpPr>
            <p:cNvPr id="17" name="TextBox 16">
              <a:extLst>
                <a:ext uri="{FF2B5EF4-FFF2-40B4-BE49-F238E27FC236}">
                  <a16:creationId xmlns:a16="http://schemas.microsoft.com/office/drawing/2014/main" id="{6ECD1DCB-FF5D-2947-AE8F-F6E23C40977A}"/>
                </a:ext>
              </a:extLst>
            </p:cNvPr>
            <p:cNvSpPr txBox="1"/>
            <p:nvPr/>
          </p:nvSpPr>
          <p:spPr>
            <a:xfrm>
              <a:off x="832412" y="6203243"/>
              <a:ext cx="309700" cy="369332"/>
            </a:xfrm>
            <a:prstGeom prst="rect">
              <a:avLst/>
            </a:prstGeom>
            <a:noFill/>
          </p:spPr>
          <p:txBody>
            <a:bodyPr wrap="none" rtlCol="0">
              <a:spAutoFit/>
            </a:bodyPr>
            <a:lstStyle/>
            <a:p>
              <a:r>
                <a:rPr lang="en-US" dirty="0"/>
                <a:t>If</a:t>
              </a:r>
            </a:p>
          </p:txBody>
        </p:sp>
        <p:sp>
          <p:nvSpPr>
            <p:cNvPr id="18" name="TextBox 17">
              <a:extLst>
                <a:ext uri="{FF2B5EF4-FFF2-40B4-BE49-F238E27FC236}">
                  <a16:creationId xmlns:a16="http://schemas.microsoft.com/office/drawing/2014/main" id="{6430917F-4EB7-A047-B426-A23CC2E72BCE}"/>
                </a:ext>
              </a:extLst>
            </p:cNvPr>
            <p:cNvSpPr txBox="1"/>
            <p:nvPr/>
          </p:nvSpPr>
          <p:spPr>
            <a:xfrm>
              <a:off x="2540219" y="5484349"/>
              <a:ext cx="630301" cy="369332"/>
            </a:xfrm>
            <a:prstGeom prst="rect">
              <a:avLst/>
            </a:prstGeom>
            <a:noFill/>
          </p:spPr>
          <p:txBody>
            <a:bodyPr wrap="none" rtlCol="0">
              <a:spAutoFit/>
            </a:bodyPr>
            <a:lstStyle/>
            <a:p>
              <a:r>
                <a:rPr lang="en-US" dirty="0"/>
                <a:t>then</a:t>
              </a:r>
            </a:p>
          </p:txBody>
        </p:sp>
        <p:sp>
          <p:nvSpPr>
            <p:cNvPr id="19" name="TextBox 18">
              <a:extLst>
                <a:ext uri="{FF2B5EF4-FFF2-40B4-BE49-F238E27FC236}">
                  <a16:creationId xmlns:a16="http://schemas.microsoft.com/office/drawing/2014/main" id="{0E319E07-2184-8C48-88F2-B2B83D0F02A7}"/>
                </a:ext>
              </a:extLst>
            </p:cNvPr>
            <p:cNvSpPr txBox="1"/>
            <p:nvPr/>
          </p:nvSpPr>
          <p:spPr>
            <a:xfrm>
              <a:off x="2540219" y="5846517"/>
              <a:ext cx="630301" cy="369332"/>
            </a:xfrm>
            <a:prstGeom prst="rect">
              <a:avLst/>
            </a:prstGeom>
            <a:noFill/>
          </p:spPr>
          <p:txBody>
            <a:bodyPr wrap="none" rtlCol="0">
              <a:spAutoFit/>
            </a:bodyPr>
            <a:lstStyle/>
            <a:p>
              <a:r>
                <a:rPr lang="en-US" dirty="0"/>
                <a:t>then</a:t>
              </a:r>
            </a:p>
          </p:txBody>
        </p:sp>
        <p:sp>
          <p:nvSpPr>
            <p:cNvPr id="20" name="TextBox 19">
              <a:extLst>
                <a:ext uri="{FF2B5EF4-FFF2-40B4-BE49-F238E27FC236}">
                  <a16:creationId xmlns:a16="http://schemas.microsoft.com/office/drawing/2014/main" id="{CA7B1F59-39B3-C94E-9D6F-9A62D7FE2919}"/>
                </a:ext>
              </a:extLst>
            </p:cNvPr>
            <p:cNvSpPr txBox="1"/>
            <p:nvPr/>
          </p:nvSpPr>
          <p:spPr>
            <a:xfrm>
              <a:off x="2540219" y="6203243"/>
              <a:ext cx="630301" cy="369332"/>
            </a:xfrm>
            <a:prstGeom prst="rect">
              <a:avLst/>
            </a:prstGeom>
            <a:noFill/>
          </p:spPr>
          <p:txBody>
            <a:bodyPr wrap="none" rtlCol="0">
              <a:spAutoFit/>
            </a:bodyPr>
            <a:lstStyle/>
            <a:p>
              <a:r>
                <a:rPr lang="en-US" dirty="0"/>
                <a:t>then</a:t>
              </a:r>
            </a:p>
          </p:txBody>
        </p:sp>
        <p:sp>
          <p:nvSpPr>
            <p:cNvPr id="21" name="Content Placeholder 2">
              <a:extLst>
                <a:ext uri="{FF2B5EF4-FFF2-40B4-BE49-F238E27FC236}">
                  <a16:creationId xmlns:a16="http://schemas.microsoft.com/office/drawing/2014/main" id="{96A8A874-F6F4-2945-9D68-A226756EC105}"/>
                </a:ext>
              </a:extLst>
            </p:cNvPr>
            <p:cNvSpPr txBox="1">
              <a:spLocks/>
            </p:cNvSpPr>
            <p:nvPr/>
          </p:nvSpPr>
          <p:spPr>
            <a:xfrm>
              <a:off x="575239" y="3761557"/>
              <a:ext cx="1932367" cy="341330"/>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1800" b="1" u="sng" dirty="0"/>
                <a:t>Master Theorem</a:t>
              </a:r>
            </a:p>
            <a:p>
              <a:pPr marL="0" indent="0">
                <a:buFont typeface="Tw Cen MT" panose="020B0602020104020603" pitchFamily="34" charset="0"/>
                <a:buNone/>
              </a:pPr>
              <a:endParaRPr lang="en-US" sz="1800" b="1" u="sng" dirty="0"/>
            </a:p>
          </p:txBody>
        </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21550EE-3C61-4249-BD81-FBE564510F80}"/>
                  </a:ext>
                </a:extLst>
              </p:cNvPr>
              <p:cNvSpPr txBox="1"/>
              <p:nvPr/>
            </p:nvSpPr>
            <p:spPr>
              <a:xfrm>
                <a:off x="7245889" y="3943532"/>
                <a:ext cx="4675179" cy="2308324"/>
              </a:xfrm>
              <a:prstGeom prst="rect">
                <a:avLst/>
              </a:prstGeom>
              <a:noFill/>
              <a:ln>
                <a:solidFill>
                  <a:srgbClr val="4C3282"/>
                </a:solidFill>
              </a:ln>
            </p:spPr>
            <p:txBody>
              <a:bodyPr wrap="square" rtlCol="0">
                <a:spAutoFit/>
              </a:bodyPr>
              <a:lstStyle/>
              <a:p>
                <a:r>
                  <a:rPr lang="en-US" sz="2400" b="0" i="1" dirty="0">
                    <a:latin typeface="Cambria Math" panose="02040503050406030204" pitchFamily="18" charset="0"/>
                  </a:rPr>
                  <a:t>a=2 b=3 and c=1 </a:t>
                </a:r>
              </a:p>
              <a:p>
                <a:endParaRPr lang="en-US" sz="2400" b="0" i="1" dirty="0">
                  <a:latin typeface="Cambria Math" panose="02040503050406030204" pitchFamily="18" charset="0"/>
                </a:endParaRPr>
              </a:p>
              <a:p>
                <a14:m>
                  <m:oMath xmlns:m="http://schemas.openxmlformats.org/officeDocument/2006/math">
                    <m:func>
                      <m:funcPr>
                        <m:ctrlPr>
                          <a:rPr lang="en-US" sz="2400" i="1">
                            <a:latin typeface="Cambria Math" panose="02040503050406030204" pitchFamily="18" charset="0"/>
                          </a:rPr>
                        </m:ctrlPr>
                      </m:funcPr>
                      <m:fNa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3</m:t>
                            </m:r>
                          </m:sub>
                        </m:sSub>
                      </m:fName>
                      <m:e>
                        <m:r>
                          <a:rPr lang="en-US" sz="2400" i="1">
                            <a:latin typeface="Cambria Math" panose="02040503050406030204" pitchFamily="18" charset="0"/>
                          </a:rPr>
                          <m:t>2</m:t>
                        </m:r>
                      </m:e>
                    </m:func>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3</m:t>
                        </m:r>
                      </m:e>
                      <m:sup>
                        <m:r>
                          <a:rPr lang="en-US" sz="2400" b="0" i="1" smtClean="0">
                            <a:latin typeface="Cambria Math" panose="02040503050406030204" pitchFamily="18" charset="0"/>
                          </a:rPr>
                          <m:t>𝑥</m:t>
                        </m:r>
                      </m:sup>
                    </m:sSup>
                    <m:r>
                      <a:rPr lang="en-US" sz="2400" b="0" i="1" smtClean="0">
                        <a:latin typeface="Cambria Math" panose="02040503050406030204" pitchFamily="18" charset="0"/>
                      </a:rPr>
                      <m:t>=2⇒</m:t>
                    </m:r>
                    <m:r>
                      <a:rPr lang="en-US" sz="2400" b="0" i="1" smtClean="0">
                        <a:latin typeface="Cambria Math" panose="02040503050406030204" pitchFamily="18" charset="0"/>
                      </a:rPr>
                      <m:t>𝑥</m:t>
                    </m:r>
                    <m:r>
                      <a:rPr lang="en-US" sz="2400" b="0" i="1" smtClean="0">
                        <a:latin typeface="Cambria Math" panose="02040503050406030204" pitchFamily="18" charset="0"/>
                      </a:rPr>
                      <m:t> ≅ </m:t>
                    </m:r>
                  </m:oMath>
                </a14:m>
                <a:r>
                  <a:rPr lang="en-US" sz="2400" dirty="0"/>
                  <a:t>0.63</a:t>
                </a:r>
                <a:endParaRPr lang="en-US" sz="24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unc>
                        <m:funcPr>
                          <m:ctrlPr>
                            <a:rPr lang="en-US" sz="2400" b="0" i="1" smtClean="0">
                              <a:latin typeface="Cambria Math" panose="02040503050406030204" pitchFamily="18" charset="0"/>
                            </a:rPr>
                          </m:ctrlPr>
                        </m:funcPr>
                        <m:fNa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log</m:t>
                              </m:r>
                            </m:e>
                            <m:sub>
                              <m:r>
                                <a:rPr lang="en-US" sz="2400" b="0" i="1" smtClean="0">
                                  <a:latin typeface="Cambria Math" panose="02040503050406030204" pitchFamily="18" charset="0"/>
                                </a:rPr>
                                <m:t>3</m:t>
                              </m:r>
                            </m:sub>
                          </m:sSub>
                        </m:fName>
                        <m:e>
                          <m:r>
                            <a:rPr lang="en-US" sz="2400" b="0" i="1" smtClean="0">
                              <a:latin typeface="Cambria Math" panose="02040503050406030204" pitchFamily="18" charset="0"/>
                            </a:rPr>
                            <m:t>2</m:t>
                          </m:r>
                        </m:e>
                      </m:func>
                      <m:r>
                        <a:rPr lang="en-US" sz="2400" b="0" i="1" smtClean="0">
                          <a:latin typeface="Cambria Math" panose="02040503050406030204" pitchFamily="18" charset="0"/>
                        </a:rPr>
                        <m:t>&lt;1</m:t>
                      </m:r>
                    </m:oMath>
                  </m:oMathPara>
                </a14:m>
                <a:endParaRPr lang="en-US" sz="2400" b="0" i="1" dirty="0">
                  <a:latin typeface="Cambria Math" panose="02040503050406030204" pitchFamily="18" charset="0"/>
                </a:endParaRPr>
              </a:p>
              <a:p>
                <a:r>
                  <a:rPr lang="en-US" sz="2400" dirty="0">
                    <a:latin typeface="Cambria Math" panose="02040503050406030204" pitchFamily="18" charset="0"/>
                  </a:rPr>
                  <a:t>We’re in case 1</a:t>
                </a:r>
                <a:r>
                  <a:rPr lang="en-US" sz="2400" b="0" i="1" dirty="0">
                    <a:latin typeface="Cambria Math" panose="02040503050406030204" pitchFamily="18" charset="0"/>
                  </a:rPr>
                  <a:t> </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 </m:t>
                      </m:r>
                    </m:oMath>
                  </m:oMathPara>
                </a14:m>
                <a:endParaRPr lang="en-US" sz="2400" dirty="0"/>
              </a:p>
            </p:txBody>
          </p:sp>
        </mc:Choice>
        <mc:Fallback xmlns="">
          <p:sp>
            <p:nvSpPr>
              <p:cNvPr id="24" name="TextBox 23">
                <a:extLst>
                  <a:ext uri="{FF2B5EF4-FFF2-40B4-BE49-F238E27FC236}">
                    <a16:creationId xmlns:a16="http://schemas.microsoft.com/office/drawing/2014/main" id="{C21550EE-3C61-4249-BD81-FBE564510F80}"/>
                  </a:ext>
                </a:extLst>
              </p:cNvPr>
              <p:cNvSpPr txBox="1">
                <a:spLocks noRot="1" noChangeAspect="1" noMove="1" noResize="1" noEditPoints="1" noAdjustHandles="1" noChangeArrowheads="1" noChangeShapeType="1" noTextEdit="1"/>
              </p:cNvSpPr>
              <p:nvPr/>
            </p:nvSpPr>
            <p:spPr>
              <a:xfrm>
                <a:off x="7245889" y="3943532"/>
                <a:ext cx="4675179" cy="2308324"/>
              </a:xfrm>
              <a:prstGeom prst="rect">
                <a:avLst/>
              </a:prstGeom>
              <a:blipFill>
                <a:blip r:embed="rId11"/>
                <a:stretch>
                  <a:fillRect l="-1892" t="-2186" b="-2732"/>
                </a:stretch>
              </a:blipFill>
              <a:ln>
                <a:solidFill>
                  <a:srgbClr val="4C328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4B930AE-5B0A-CC40-8F74-B079A6C0450F}"/>
                  </a:ext>
                </a:extLst>
              </p:cNvPr>
              <p:cNvSpPr txBox="1"/>
              <p:nvPr/>
            </p:nvSpPr>
            <p:spPr>
              <a:xfrm>
                <a:off x="7470505" y="4383269"/>
                <a:ext cx="3705387" cy="307777"/>
              </a:xfrm>
              <a:prstGeom prst="rect">
                <a:avLst/>
              </a:prstGeom>
              <a:solidFill>
                <a:srgbClr val="9B8ABE">
                  <a:alpha val="16000"/>
                </a:srgbClr>
              </a:solid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 </m:t>
                      </m:r>
                      <m:func>
                        <m:funcPr>
                          <m:ctrlPr>
                            <a:rPr lang="en-US" sz="2000" b="0" i="1" smtClean="0">
                              <a:latin typeface="Cambria Math" panose="02040503050406030204" pitchFamily="18" charset="0"/>
                            </a:rPr>
                          </m:ctrlPr>
                        </m:funcPr>
                        <m:fName>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log</m:t>
                              </m:r>
                            </m:e>
                            <m:sub>
                              <m:r>
                                <a:rPr lang="en-US" sz="2000" b="0" i="1" smtClean="0">
                                  <a:latin typeface="Cambria Math" panose="02040503050406030204" pitchFamily="18" charset="0"/>
                                </a:rPr>
                                <m:t>𝑏</m:t>
                              </m:r>
                            </m:sub>
                          </m:sSub>
                        </m:fName>
                        <m:e>
                          <m:r>
                            <a:rPr lang="en-US" sz="2000" b="0" i="1" smtClean="0">
                              <a:latin typeface="Cambria Math" panose="02040503050406030204" pitchFamily="18" charset="0"/>
                            </a:rPr>
                            <m:t>𝑥</m:t>
                          </m:r>
                        </m:e>
                      </m:func>
                      <m:r>
                        <a:rPr lang="en-US" sz="2000" b="0" i="1" smtClean="0">
                          <a:latin typeface="Cambria Math" panose="02040503050406030204" pitchFamily="18" charset="0"/>
                        </a:rPr>
                        <m:t> </m:t>
                      </m:r>
                      <m:r>
                        <a:rPr lang="en-US" sz="2000" b="0" i="1" smtClean="0">
                          <a:latin typeface="Cambria Math" panose="02040503050406030204" pitchFamily="18" charset="0"/>
                        </a:rPr>
                        <m:t>𝑖𝑠</m:t>
                      </m:r>
                      <m:r>
                        <a:rPr lang="en-US" sz="2000" b="0" i="1" smtClean="0">
                          <a:latin typeface="Cambria Math" panose="02040503050406030204" pitchFamily="18" charset="0"/>
                        </a:rPr>
                        <m:t> </m:t>
                      </m:r>
                      <m:r>
                        <a:rPr lang="en-US" sz="2000" b="0" i="1" smtClean="0">
                          <a:latin typeface="Cambria Math" panose="02040503050406030204" pitchFamily="18" charset="0"/>
                        </a:rPr>
                        <m:t>𝑒𝑞𝑢𝑎𝑙</m:t>
                      </m:r>
                      <m:r>
                        <a:rPr lang="en-US" sz="2000" b="0" i="1" smtClean="0">
                          <a:latin typeface="Cambria Math" panose="02040503050406030204" pitchFamily="18" charset="0"/>
                        </a:rPr>
                        <m:t> </m:t>
                      </m:r>
                      <m:r>
                        <a:rPr lang="en-US" sz="2000" b="0" i="1" smtClean="0">
                          <a:latin typeface="Cambria Math" panose="02040503050406030204" pitchFamily="18" charset="0"/>
                        </a:rPr>
                        <m:t>𝑡𝑜</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𝑏</m:t>
                          </m:r>
                        </m:e>
                        <m:sup>
                          <m:r>
                            <a:rPr lang="en-US" sz="2000" b="0" i="1" smtClean="0">
                              <a:latin typeface="Cambria Math" panose="02040503050406030204" pitchFamily="18" charset="0"/>
                            </a:rPr>
                            <m:t>𝑦</m:t>
                          </m:r>
                        </m:sup>
                      </m:sSup>
                      <m:r>
                        <a:rPr lang="en-US" sz="2000" b="0" i="1" smtClean="0">
                          <a:latin typeface="Cambria Math" panose="02040503050406030204" pitchFamily="18" charset="0"/>
                        </a:rPr>
                        <m:t>=</m:t>
                      </m:r>
                      <m:r>
                        <a:rPr lang="en-US" sz="2000" b="0" i="1" smtClean="0">
                          <a:latin typeface="Cambria Math" panose="02040503050406030204" pitchFamily="18" charset="0"/>
                        </a:rPr>
                        <m:t>𝑥</m:t>
                      </m:r>
                    </m:oMath>
                  </m:oMathPara>
                </a14:m>
                <a:endParaRPr lang="en-US" sz="2000" dirty="0"/>
              </a:p>
            </p:txBody>
          </p:sp>
        </mc:Choice>
        <mc:Fallback xmlns="">
          <p:sp>
            <p:nvSpPr>
              <p:cNvPr id="25" name="TextBox 24">
                <a:extLst>
                  <a:ext uri="{FF2B5EF4-FFF2-40B4-BE49-F238E27FC236}">
                    <a16:creationId xmlns:a16="http://schemas.microsoft.com/office/drawing/2014/main" id="{14B930AE-5B0A-CC40-8F74-B079A6C0450F}"/>
                  </a:ext>
                </a:extLst>
              </p:cNvPr>
              <p:cNvSpPr txBox="1">
                <a:spLocks noRot="1" noChangeAspect="1" noMove="1" noResize="1" noEditPoints="1" noAdjustHandles="1" noChangeArrowheads="1" noChangeShapeType="1" noTextEdit="1"/>
              </p:cNvSpPr>
              <p:nvPr/>
            </p:nvSpPr>
            <p:spPr>
              <a:xfrm>
                <a:off x="7470505" y="4383269"/>
                <a:ext cx="3705387" cy="307777"/>
              </a:xfrm>
              <a:prstGeom prst="rect">
                <a:avLst/>
              </a:prstGeom>
              <a:blipFill>
                <a:blip r:embed="rId12"/>
                <a:stretch>
                  <a:fillRect t="-4000" b="-36000"/>
                </a:stretch>
              </a:blipFill>
              <a:ln>
                <a:noFill/>
              </a:ln>
            </p:spPr>
            <p:txBody>
              <a:bodyPr/>
              <a:lstStyle/>
              <a:p>
                <a:r>
                  <a:rPr lang="en-US">
                    <a:noFill/>
                  </a:rPr>
                  <a:t> </a:t>
                </a:r>
              </a:p>
            </p:txBody>
          </p:sp>
        </mc:Fallback>
      </mc:AlternateContent>
      <p:sp>
        <p:nvSpPr>
          <p:cNvPr id="26" name="Right Arrow 25">
            <a:extLst>
              <a:ext uri="{FF2B5EF4-FFF2-40B4-BE49-F238E27FC236}">
                <a16:creationId xmlns:a16="http://schemas.microsoft.com/office/drawing/2014/main" id="{B5F92633-909D-8C49-B377-84C7AFB2703E}"/>
              </a:ext>
            </a:extLst>
          </p:cNvPr>
          <p:cNvSpPr/>
          <p:nvPr/>
        </p:nvSpPr>
        <p:spPr>
          <a:xfrm>
            <a:off x="5887059" y="4911150"/>
            <a:ext cx="1016000" cy="406648"/>
          </a:xfrm>
          <a:prstGeom prst="rightArrow">
            <a:avLst/>
          </a:prstGeom>
          <a:solidFill>
            <a:srgbClr val="9B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ooter Placeholder 3">
            <a:extLst>
              <a:ext uri="{FF2B5EF4-FFF2-40B4-BE49-F238E27FC236}">
                <a16:creationId xmlns:a16="http://schemas.microsoft.com/office/drawing/2014/main" id="{2CD342CD-F5AB-C046-B8DB-C4CBE401A56D}"/>
              </a:ext>
            </a:extLst>
          </p:cNvPr>
          <p:cNvSpPr>
            <a:spLocks noGrp="1"/>
          </p:cNvSpPr>
          <p:nvPr>
            <p:ph type="ftr" sz="quarter" idx="11"/>
          </p:nvPr>
        </p:nvSpPr>
        <p:spPr>
          <a:xfrm>
            <a:off x="4842742" y="6544402"/>
            <a:ext cx="5901459" cy="274320"/>
          </a:xfrm>
        </p:spPr>
        <p:txBody>
          <a:bodyPr/>
          <a:lstStyle/>
          <a:p>
            <a:r>
              <a:rPr lang="en-US" dirty="0"/>
              <a:t>CSE 373 SP 20 – Chun &amp; Champion</a:t>
            </a:r>
          </a:p>
        </p:txBody>
      </p:sp>
    </p:spTree>
    <p:extLst>
      <p:ext uri="{BB962C8B-B14F-4D97-AF65-F5344CB8AC3E}">
        <p14:creationId xmlns:p14="http://schemas.microsoft.com/office/powerpoint/2010/main" val="296388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fade">
                                      <p:cBhvr>
                                        <p:cTn id="17" dur="500"/>
                                        <p:tgtEl>
                                          <p:spTgt spid="2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xEl>
                                              <p:pRg st="2" end="2"/>
                                            </p:txEl>
                                          </p:spTgt>
                                        </p:tgtEl>
                                        <p:attrNameLst>
                                          <p:attrName>style.visibility</p:attrName>
                                        </p:attrNameLst>
                                      </p:cBhvr>
                                      <p:to>
                                        <p:strVal val="visible"/>
                                      </p:to>
                                    </p:set>
                                    <p:animEffect transition="in" filter="fade">
                                      <p:cBhvr>
                                        <p:cTn id="28" dur="500"/>
                                        <p:tgtEl>
                                          <p:spTgt spid="2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xEl>
                                              <p:pRg st="3" end="3"/>
                                            </p:txEl>
                                          </p:spTgt>
                                        </p:tgtEl>
                                        <p:attrNameLst>
                                          <p:attrName>style.visibility</p:attrName>
                                        </p:attrNameLst>
                                      </p:cBhvr>
                                      <p:to>
                                        <p:strVal val="visible"/>
                                      </p:to>
                                    </p:set>
                                    <p:animEffect transition="in" filter="fade">
                                      <p:cBhvr>
                                        <p:cTn id="33" dur="500"/>
                                        <p:tgtEl>
                                          <p:spTgt spid="2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4">
                                            <p:txEl>
                                              <p:pRg st="4" end="4"/>
                                            </p:txEl>
                                          </p:spTgt>
                                        </p:tgtEl>
                                        <p:attrNameLst>
                                          <p:attrName>style.visibility</p:attrName>
                                        </p:attrNameLst>
                                      </p:cBhvr>
                                      <p:to>
                                        <p:strVal val="visible"/>
                                      </p:to>
                                    </p:set>
                                    <p:animEffect transition="in" filter="fade">
                                      <p:cBhvr>
                                        <p:cTn id="38" dur="500"/>
                                        <p:tgtEl>
                                          <p:spTgt spid="24">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4">
                                            <p:txEl>
                                              <p:pRg st="5" end="5"/>
                                            </p:txEl>
                                          </p:spTgt>
                                        </p:tgtEl>
                                        <p:attrNameLst>
                                          <p:attrName>style.visibility</p:attrName>
                                        </p:attrNameLst>
                                      </p:cBhvr>
                                      <p:to>
                                        <p:strVal val="visible"/>
                                      </p:to>
                                    </p:set>
                                    <p:animEffect transition="in" filter="fade">
                                      <p:cBhvr>
                                        <p:cTn id="41"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51AA-4334-4A5B-9E64-1CD837A5BF97}"/>
              </a:ext>
            </a:extLst>
          </p:cNvPr>
          <p:cNvSpPr>
            <a:spLocks noGrp="1"/>
          </p:cNvSpPr>
          <p:nvPr>
            <p:ph type="title"/>
          </p:nvPr>
        </p:nvSpPr>
        <p:spPr/>
        <p:txBody>
          <a:bodyPr/>
          <a:lstStyle/>
          <a:p>
            <a:r>
              <a:rPr lang="en-US" dirty="0"/>
              <a:t>Understanding Master Theorem</a:t>
            </a:r>
          </a:p>
        </p:txBody>
      </p:sp>
      <p:sp>
        <p:nvSpPr>
          <p:cNvPr id="3" name="Content Placeholder 2">
            <a:extLst>
              <a:ext uri="{FF2B5EF4-FFF2-40B4-BE49-F238E27FC236}">
                <a16:creationId xmlns:a16="http://schemas.microsoft.com/office/drawing/2014/main" id="{D313E513-9EE4-4B44-BB8B-C2D4A9EBDB3A}"/>
              </a:ext>
            </a:extLst>
          </p:cNvPr>
          <p:cNvSpPr>
            <a:spLocks noGrp="1"/>
          </p:cNvSpPr>
          <p:nvPr>
            <p:ph idx="1"/>
          </p:nvPr>
        </p:nvSpPr>
        <p:spPr>
          <a:xfrm>
            <a:off x="5967069" y="1463857"/>
            <a:ext cx="5795428" cy="4845504"/>
          </a:xfrm>
        </p:spPr>
        <p:txBody>
          <a:bodyPr>
            <a:normAutofit fontScale="92500" lnSpcReduction="10000"/>
          </a:bodyPr>
          <a:lstStyle/>
          <a:p>
            <a:r>
              <a:rPr lang="en-US" dirty="0"/>
              <a:t>The		 case </a:t>
            </a:r>
          </a:p>
          <a:p>
            <a:pPr lvl="1"/>
            <a:r>
              <a:rPr lang="en-US" dirty="0"/>
              <a:t>Recursive case does a lot of non recursive work in comparison to how quickly it divides the input size</a:t>
            </a:r>
          </a:p>
          <a:p>
            <a:pPr lvl="1"/>
            <a:r>
              <a:rPr lang="en-US" dirty="0"/>
              <a:t>Most work happens in beginning of call stack</a:t>
            </a:r>
          </a:p>
          <a:p>
            <a:pPr lvl="1"/>
            <a:r>
              <a:rPr lang="en-US" dirty="0"/>
              <a:t>Non recursive work in recursive case dominates growth, n</a:t>
            </a:r>
            <a:r>
              <a:rPr lang="en-US" baseline="30000" dirty="0"/>
              <a:t>c</a:t>
            </a:r>
            <a:r>
              <a:rPr lang="en-US" dirty="0"/>
              <a:t> term</a:t>
            </a:r>
          </a:p>
          <a:p>
            <a:pPr marL="128016" lvl="1" indent="0">
              <a:buNone/>
            </a:pPr>
            <a:endParaRPr lang="en-US" dirty="0"/>
          </a:p>
          <a:p>
            <a:pPr marL="91440" lvl="1" indent="-91440">
              <a:spcBef>
                <a:spcPts val="1200"/>
              </a:spcBef>
              <a:spcAft>
                <a:spcPts val="200"/>
              </a:spcAft>
              <a:buClr>
                <a:schemeClr val="accent1"/>
              </a:buClr>
              <a:buSzPct val="100000"/>
              <a:buFont typeface="Tw Cen MT" panose="020B0602020104020603" pitchFamily="34" charset="0"/>
              <a:buChar char=" "/>
            </a:pPr>
            <a:r>
              <a:rPr lang="en-US" sz="2200" dirty="0"/>
              <a:t>The		 case </a:t>
            </a:r>
          </a:p>
          <a:p>
            <a:pPr lvl="1"/>
            <a:r>
              <a:rPr lang="en-US" dirty="0"/>
              <a:t>Recursive case evenly splits work between non recursive work and passing along inputs to subsequent recursive calls</a:t>
            </a:r>
          </a:p>
          <a:p>
            <a:pPr lvl="1"/>
            <a:r>
              <a:rPr lang="en-US" dirty="0"/>
              <a:t>Work is distributed across call stack</a:t>
            </a:r>
          </a:p>
          <a:p>
            <a:pPr lvl="1"/>
            <a:endParaRPr lang="en-US" dirty="0"/>
          </a:p>
          <a:p>
            <a:r>
              <a:rPr lang="en-US" dirty="0"/>
              <a:t>The		 case </a:t>
            </a:r>
          </a:p>
          <a:p>
            <a:pPr lvl="1"/>
            <a:r>
              <a:rPr lang="en-US" dirty="0"/>
              <a:t>Recursive case breaks inputs apart quickly and doesn’t do much non recursive work</a:t>
            </a:r>
          </a:p>
          <a:p>
            <a:pPr lvl="1"/>
            <a:r>
              <a:rPr lang="en-US" dirty="0"/>
              <a:t>Most work happens near bottom of call stack</a:t>
            </a:r>
          </a:p>
        </p:txBody>
      </p:sp>
      <p:sp>
        <p:nvSpPr>
          <p:cNvPr id="5" name="Slide Number Placeholder 4">
            <a:extLst>
              <a:ext uri="{FF2B5EF4-FFF2-40B4-BE49-F238E27FC236}">
                <a16:creationId xmlns:a16="http://schemas.microsoft.com/office/drawing/2014/main" id="{D18F85EE-E3EC-403A-A16F-5B5E516E8204}"/>
              </a:ext>
            </a:extLst>
          </p:cNvPr>
          <p:cNvSpPr>
            <a:spLocks noGrp="1"/>
          </p:cNvSpPr>
          <p:nvPr>
            <p:ph type="sldNum" sz="quarter" idx="12"/>
          </p:nvPr>
        </p:nvSpPr>
        <p:spPr/>
        <p:txBody>
          <a:bodyPr/>
          <a:lstStyle/>
          <a:p>
            <a:fld id="{659665DE-58FC-41F4-AC58-2C90A5E00527}" type="slidenum">
              <a:rPr lang="en-US" smtClean="0"/>
              <a:t>19</a:t>
            </a:fld>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F2A5BEE-C3A2-41E6-93DD-DF7EC0DA98CC}"/>
                  </a:ext>
                </a:extLst>
              </p:cNvPr>
              <p:cNvSpPr txBox="1"/>
              <p:nvPr/>
            </p:nvSpPr>
            <p:spPr>
              <a:xfrm>
                <a:off x="6593464" y="1463857"/>
                <a:ext cx="119353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solidFill>
                                <a:schemeClr val="tx1"/>
                              </a:solidFill>
                              <a:latin typeface="Cambria Math" panose="02040503050406030204" pitchFamily="18" charset="0"/>
                            </a:rPr>
                          </m:ctrlPr>
                        </m:funcPr>
                        <m:fName>
                          <m:sSub>
                            <m:sSubPr>
                              <m:ctrlPr>
                                <a:rPr lang="en-US" sz="2000" b="0" i="1" smtClean="0">
                                  <a:solidFill>
                                    <a:schemeClr val="tx1"/>
                                  </a:solidFill>
                                  <a:latin typeface="Cambria Math" panose="02040503050406030204" pitchFamily="18" charset="0"/>
                                </a:rPr>
                              </m:ctrlPr>
                            </m:sSubPr>
                            <m:e>
                              <m:r>
                                <m:rPr>
                                  <m:sty m:val="p"/>
                                </m:rPr>
                                <a:rPr lang="en-US" sz="2000" b="0" i="0" smtClean="0">
                                  <a:solidFill>
                                    <a:schemeClr val="tx1"/>
                                  </a:solidFill>
                                  <a:latin typeface="Cambria Math" panose="02040503050406030204" pitchFamily="18" charset="0"/>
                                </a:rPr>
                                <m:t>log</m:t>
                              </m:r>
                            </m:e>
                            <m:sub>
                              <m:r>
                                <a:rPr lang="en-US" sz="2000" b="0" i="1" smtClean="0">
                                  <a:solidFill>
                                    <a:schemeClr val="tx1"/>
                                  </a:solidFill>
                                  <a:latin typeface="Cambria Math" panose="02040503050406030204" pitchFamily="18" charset="0"/>
                                </a:rPr>
                                <m:t>𝑏</m:t>
                              </m:r>
                            </m:sub>
                          </m:sSub>
                        </m:fName>
                        <m:e>
                          <m:r>
                            <a:rPr lang="en-US" sz="2000" b="0" i="1" smtClean="0">
                              <a:solidFill>
                                <a:schemeClr val="tx1"/>
                              </a:solidFill>
                              <a:latin typeface="Cambria Math" panose="02040503050406030204" pitchFamily="18" charset="0"/>
                            </a:rPr>
                            <m:t>𝑎</m:t>
                          </m:r>
                        </m:e>
                      </m:func>
                      <m:r>
                        <a:rPr lang="en-US" sz="2000" b="0" i="1" smtClean="0">
                          <a:solidFill>
                            <a:schemeClr val="tx1"/>
                          </a:solidFill>
                          <a:latin typeface="Cambria Math" panose="02040503050406030204" pitchFamily="18" charset="0"/>
                        </a:rPr>
                        <m:t>&lt;</m:t>
                      </m:r>
                      <m:r>
                        <a:rPr lang="en-US" sz="2000" b="0" i="1" smtClean="0">
                          <a:solidFill>
                            <a:schemeClr val="tx1"/>
                          </a:solidFill>
                          <a:latin typeface="Cambria Math" panose="02040503050406030204" pitchFamily="18" charset="0"/>
                        </a:rPr>
                        <m:t>𝑐</m:t>
                      </m:r>
                    </m:oMath>
                  </m:oMathPara>
                </a14:m>
                <a:endParaRPr lang="en-US" sz="2000" dirty="0">
                  <a:solidFill>
                    <a:schemeClr val="tx1"/>
                  </a:solidFill>
                </a:endParaRPr>
              </a:p>
            </p:txBody>
          </p:sp>
        </mc:Choice>
        <mc:Fallback xmlns="">
          <p:sp>
            <p:nvSpPr>
              <p:cNvPr id="27" name="TextBox 26">
                <a:extLst>
                  <a:ext uri="{FF2B5EF4-FFF2-40B4-BE49-F238E27FC236}">
                    <a16:creationId xmlns:a16="http://schemas.microsoft.com/office/drawing/2014/main" id="{1F2A5BEE-C3A2-41E6-93DD-DF7EC0DA98CC}"/>
                  </a:ext>
                </a:extLst>
              </p:cNvPr>
              <p:cNvSpPr txBox="1">
                <a:spLocks noRot="1" noChangeAspect="1" noMove="1" noResize="1" noEditPoints="1" noAdjustHandles="1" noChangeArrowheads="1" noChangeShapeType="1" noTextEdit="1"/>
              </p:cNvSpPr>
              <p:nvPr/>
            </p:nvSpPr>
            <p:spPr>
              <a:xfrm>
                <a:off x="6593464" y="1463857"/>
                <a:ext cx="1193532" cy="307777"/>
              </a:xfrm>
              <a:prstGeom prst="rect">
                <a:avLst/>
              </a:prstGeom>
              <a:blipFill>
                <a:blip r:embed="rId3"/>
                <a:stretch>
                  <a:fillRect l="-526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D43AA14-CFFD-4DCA-B774-4EC52A3C6DCF}"/>
                  </a:ext>
                </a:extLst>
              </p:cNvPr>
              <p:cNvSpPr txBox="1"/>
              <p:nvPr/>
            </p:nvSpPr>
            <p:spPr>
              <a:xfrm>
                <a:off x="6593464" y="3419720"/>
                <a:ext cx="119353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solidFill>
                                <a:schemeClr val="tx1"/>
                              </a:solidFill>
                              <a:latin typeface="Cambria Math" panose="02040503050406030204" pitchFamily="18" charset="0"/>
                            </a:rPr>
                          </m:ctrlPr>
                        </m:funcPr>
                        <m:fName>
                          <m:sSub>
                            <m:sSubPr>
                              <m:ctrlPr>
                                <a:rPr lang="en-US" sz="2000" b="0" i="1" smtClean="0">
                                  <a:solidFill>
                                    <a:schemeClr val="tx1"/>
                                  </a:solidFill>
                                  <a:latin typeface="Cambria Math" panose="02040503050406030204" pitchFamily="18" charset="0"/>
                                </a:rPr>
                              </m:ctrlPr>
                            </m:sSubPr>
                            <m:e>
                              <m:r>
                                <m:rPr>
                                  <m:sty m:val="p"/>
                                </m:rPr>
                                <a:rPr lang="en-US" sz="2000" b="0" i="0" smtClean="0">
                                  <a:solidFill>
                                    <a:schemeClr val="tx1"/>
                                  </a:solidFill>
                                  <a:latin typeface="Cambria Math" panose="02040503050406030204" pitchFamily="18" charset="0"/>
                                </a:rPr>
                                <m:t>log</m:t>
                              </m:r>
                            </m:e>
                            <m:sub>
                              <m:r>
                                <a:rPr lang="en-US" sz="2000" b="0" i="1" smtClean="0">
                                  <a:solidFill>
                                    <a:schemeClr val="tx1"/>
                                  </a:solidFill>
                                  <a:latin typeface="Cambria Math" panose="02040503050406030204" pitchFamily="18" charset="0"/>
                                </a:rPr>
                                <m:t>𝑏</m:t>
                              </m:r>
                            </m:sub>
                          </m:sSub>
                        </m:fName>
                        <m:e>
                          <m:r>
                            <a:rPr lang="en-US" sz="2000" b="0" i="1" smtClean="0">
                              <a:solidFill>
                                <a:schemeClr val="tx1"/>
                              </a:solidFill>
                              <a:latin typeface="Cambria Math" panose="02040503050406030204" pitchFamily="18" charset="0"/>
                            </a:rPr>
                            <m:t>𝑎</m:t>
                          </m:r>
                        </m:e>
                      </m:func>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𝑐</m:t>
                      </m:r>
                    </m:oMath>
                  </m:oMathPara>
                </a14:m>
                <a:endParaRPr lang="en-US" sz="2000" dirty="0">
                  <a:solidFill>
                    <a:schemeClr val="tx1"/>
                  </a:solidFill>
                </a:endParaRPr>
              </a:p>
            </p:txBody>
          </p:sp>
        </mc:Choice>
        <mc:Fallback xmlns="">
          <p:sp>
            <p:nvSpPr>
              <p:cNvPr id="28" name="TextBox 27">
                <a:extLst>
                  <a:ext uri="{FF2B5EF4-FFF2-40B4-BE49-F238E27FC236}">
                    <a16:creationId xmlns:a16="http://schemas.microsoft.com/office/drawing/2014/main" id="{CD43AA14-CFFD-4DCA-B774-4EC52A3C6DCF}"/>
                  </a:ext>
                </a:extLst>
              </p:cNvPr>
              <p:cNvSpPr txBox="1">
                <a:spLocks noRot="1" noChangeAspect="1" noMove="1" noResize="1" noEditPoints="1" noAdjustHandles="1" noChangeArrowheads="1" noChangeShapeType="1" noTextEdit="1"/>
              </p:cNvSpPr>
              <p:nvPr/>
            </p:nvSpPr>
            <p:spPr>
              <a:xfrm>
                <a:off x="6593464" y="3419720"/>
                <a:ext cx="1193532" cy="307777"/>
              </a:xfrm>
              <a:prstGeom prst="rect">
                <a:avLst/>
              </a:prstGeom>
              <a:blipFill>
                <a:blip r:embed="rId4"/>
                <a:stretch>
                  <a:fillRect l="-5263" b="-2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A5AF5F8-C127-4BB0-B92B-DF4791DEC897}"/>
                  </a:ext>
                </a:extLst>
              </p:cNvPr>
              <p:cNvSpPr txBox="1"/>
              <p:nvPr/>
            </p:nvSpPr>
            <p:spPr>
              <a:xfrm>
                <a:off x="6599939" y="4886253"/>
                <a:ext cx="119353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solidFill>
                                <a:schemeClr val="tx1"/>
                              </a:solidFill>
                              <a:latin typeface="Cambria Math" panose="02040503050406030204" pitchFamily="18" charset="0"/>
                            </a:rPr>
                          </m:ctrlPr>
                        </m:funcPr>
                        <m:fName>
                          <m:sSub>
                            <m:sSubPr>
                              <m:ctrlPr>
                                <a:rPr lang="en-US" sz="2000" b="0" i="1" smtClean="0">
                                  <a:solidFill>
                                    <a:schemeClr val="tx1"/>
                                  </a:solidFill>
                                  <a:latin typeface="Cambria Math" panose="02040503050406030204" pitchFamily="18" charset="0"/>
                                </a:rPr>
                              </m:ctrlPr>
                            </m:sSubPr>
                            <m:e>
                              <m:r>
                                <m:rPr>
                                  <m:sty m:val="p"/>
                                </m:rPr>
                                <a:rPr lang="en-US" sz="2000" b="0" i="0" smtClean="0">
                                  <a:solidFill>
                                    <a:schemeClr val="tx1"/>
                                  </a:solidFill>
                                  <a:latin typeface="Cambria Math" panose="02040503050406030204" pitchFamily="18" charset="0"/>
                                </a:rPr>
                                <m:t>log</m:t>
                              </m:r>
                            </m:e>
                            <m:sub>
                              <m:r>
                                <a:rPr lang="en-US" sz="2000" b="0" i="1" smtClean="0">
                                  <a:solidFill>
                                    <a:schemeClr val="tx1"/>
                                  </a:solidFill>
                                  <a:latin typeface="Cambria Math" panose="02040503050406030204" pitchFamily="18" charset="0"/>
                                </a:rPr>
                                <m:t>𝑏</m:t>
                              </m:r>
                            </m:sub>
                          </m:sSub>
                        </m:fName>
                        <m:e>
                          <m:r>
                            <a:rPr lang="en-US" sz="2000" b="0" i="1" smtClean="0">
                              <a:solidFill>
                                <a:schemeClr val="tx1"/>
                              </a:solidFill>
                              <a:latin typeface="Cambria Math" panose="02040503050406030204" pitchFamily="18" charset="0"/>
                            </a:rPr>
                            <m:t>𝑎</m:t>
                          </m:r>
                        </m:e>
                      </m:func>
                      <m:r>
                        <a:rPr lang="en-US" sz="2000" b="0" i="1" smtClean="0">
                          <a:solidFill>
                            <a:schemeClr val="tx1"/>
                          </a:solidFill>
                          <a:latin typeface="Cambria Math" panose="02040503050406030204" pitchFamily="18" charset="0"/>
                        </a:rPr>
                        <m:t>&gt;</m:t>
                      </m:r>
                      <m:r>
                        <a:rPr lang="en-US" sz="2000" b="0" i="1" smtClean="0">
                          <a:solidFill>
                            <a:schemeClr val="tx1"/>
                          </a:solidFill>
                          <a:latin typeface="Cambria Math" panose="02040503050406030204" pitchFamily="18" charset="0"/>
                        </a:rPr>
                        <m:t>𝑐</m:t>
                      </m:r>
                    </m:oMath>
                  </m:oMathPara>
                </a14:m>
                <a:endParaRPr lang="en-US" sz="2000" dirty="0">
                  <a:solidFill>
                    <a:schemeClr val="tx1"/>
                  </a:solidFill>
                </a:endParaRPr>
              </a:p>
            </p:txBody>
          </p:sp>
        </mc:Choice>
        <mc:Fallback xmlns="">
          <p:sp>
            <p:nvSpPr>
              <p:cNvPr id="29" name="TextBox 28">
                <a:extLst>
                  <a:ext uri="{FF2B5EF4-FFF2-40B4-BE49-F238E27FC236}">
                    <a16:creationId xmlns:a16="http://schemas.microsoft.com/office/drawing/2014/main" id="{FA5AF5F8-C127-4BB0-B92B-DF4791DEC897}"/>
                  </a:ext>
                </a:extLst>
              </p:cNvPr>
              <p:cNvSpPr txBox="1">
                <a:spLocks noRot="1" noChangeAspect="1" noMove="1" noResize="1" noEditPoints="1" noAdjustHandles="1" noChangeArrowheads="1" noChangeShapeType="1" noTextEdit="1"/>
              </p:cNvSpPr>
              <p:nvPr/>
            </p:nvSpPr>
            <p:spPr>
              <a:xfrm>
                <a:off x="6599939" y="4886253"/>
                <a:ext cx="1193532" cy="307777"/>
              </a:xfrm>
              <a:prstGeom prst="rect">
                <a:avLst/>
              </a:prstGeom>
              <a:blipFill>
                <a:blip r:embed="rId5"/>
                <a:stretch>
                  <a:fillRect l="-6316" b="-32000"/>
                </a:stretch>
              </a:blipFill>
            </p:spPr>
            <p:txBody>
              <a:bodyPr/>
              <a:lstStyle/>
              <a:p>
                <a:r>
                  <a:rPr lang="en-US">
                    <a:noFill/>
                  </a:rPr>
                  <a:t> </a:t>
                </a:r>
              </a:p>
            </p:txBody>
          </p:sp>
        </mc:Fallback>
      </mc:AlternateContent>
      <p:grpSp>
        <p:nvGrpSpPr>
          <p:cNvPr id="34" name="Group 33">
            <a:extLst>
              <a:ext uri="{FF2B5EF4-FFF2-40B4-BE49-F238E27FC236}">
                <a16:creationId xmlns:a16="http://schemas.microsoft.com/office/drawing/2014/main" id="{F2B79A4A-C286-EB4A-9E16-2EF635B6DAA3}"/>
              </a:ext>
            </a:extLst>
          </p:cNvPr>
          <p:cNvGrpSpPr/>
          <p:nvPr/>
        </p:nvGrpSpPr>
        <p:grpSpPr>
          <a:xfrm>
            <a:off x="595733" y="1502400"/>
            <a:ext cx="5075412" cy="3098130"/>
            <a:chOff x="470365" y="3583432"/>
            <a:chExt cx="5075412" cy="3098130"/>
          </a:xfrm>
        </p:grpSpPr>
        <p:sp>
          <p:nvSpPr>
            <p:cNvPr id="35" name="Rectangle 34">
              <a:extLst>
                <a:ext uri="{FF2B5EF4-FFF2-40B4-BE49-F238E27FC236}">
                  <a16:creationId xmlns:a16="http://schemas.microsoft.com/office/drawing/2014/main" id="{EB842D36-1E73-1842-8765-5C01C13BBE48}"/>
                </a:ext>
              </a:extLst>
            </p:cNvPr>
            <p:cNvSpPr/>
            <p:nvPr/>
          </p:nvSpPr>
          <p:spPr>
            <a:xfrm>
              <a:off x="470365" y="3583432"/>
              <a:ext cx="5075412" cy="3098130"/>
            </a:xfrm>
            <a:prstGeom prst="rect">
              <a:avLst/>
            </a:prstGeom>
            <a:solidFill>
              <a:srgbClr val="B6A47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BD86486-038B-1C46-B877-218176E016EC}"/>
                    </a:ext>
                  </a:extLst>
                </p:cNvPr>
                <p:cNvSpPr txBox="1"/>
                <p:nvPr/>
              </p:nvSpPr>
              <p:spPr>
                <a:xfrm>
                  <a:off x="656628" y="4121414"/>
                  <a:ext cx="4868384" cy="9766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𝑑</m:t>
                                </m:r>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at</m:t>
                                </m:r>
                                <m:r>
                                  <a:rPr lang="en-US" b="0" i="0" smtClean="0">
                                    <a:latin typeface="Cambria Math" panose="02040503050406030204" pitchFamily="18" charset="0"/>
                                  </a:rPr>
                                  <m:t> </m:t>
                                </m:r>
                                <m:r>
                                  <m:rPr>
                                    <m:sty m:val="p"/>
                                  </m:rPr>
                                  <a:rPr lang="en-US" b="0" i="0" smtClean="0">
                                    <a:latin typeface="Cambria Math" panose="02040503050406030204" pitchFamily="18" charset="0"/>
                                  </a:rPr>
                                  <m:t>most</m:t>
                                </m:r>
                                <m:r>
                                  <a:rPr lang="en-US" b="0" i="0" smtClean="0">
                                    <a:latin typeface="Cambria Math" panose="02040503050406030204" pitchFamily="18" charset="0"/>
                                  </a:rPr>
                                  <m:t> </m:t>
                                </m:r>
                                <m:r>
                                  <m:rPr>
                                    <m:sty m:val="p"/>
                                  </m:rPr>
                                  <a:rPr lang="en-US" b="0" i="0" smtClean="0">
                                    <a:latin typeface="Cambria Math" panose="02040503050406030204" pitchFamily="18" charset="0"/>
                                  </a:rPr>
                                  <m:t>some</m:t>
                                </m:r>
                                <m:r>
                                  <a:rPr lang="en-US" b="0" i="0" smtClean="0">
                                    <a:latin typeface="Cambria Math" panose="02040503050406030204" pitchFamily="18" charset="0"/>
                                  </a:rPr>
                                  <m:t> </m:t>
                                </m:r>
                                <m:r>
                                  <m:rPr>
                                    <m:sty m:val="p"/>
                                  </m:rPr>
                                  <a:rPr lang="en-US" b="0" i="0" smtClean="0">
                                    <a:latin typeface="Cambria Math" panose="02040503050406030204" pitchFamily="18" charset="0"/>
                                  </a:rPr>
                                  <m:t>constant</m:t>
                                </m:r>
                              </m:e>
                              <m:e>
                                <m:r>
                                  <a:rPr lang="en-US" b="0" i="1" smtClean="0">
                                    <a:latin typeface="Cambria Math" panose="02040503050406030204" pitchFamily="18" charset="0"/>
                                  </a:rPr>
                                  <m:t>𝑎𝑇</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𝑏</m:t>
                                        </m:r>
                                      </m:den>
                                    </m:f>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r>
                                  <m:rPr>
                                    <m:sty m:val="p"/>
                                  </m:rPr>
                                  <a:rPr lang="en-US" b="0" i="0" smtClean="0">
                                    <a:latin typeface="Cambria Math" panose="02040503050406030204" pitchFamily="18" charset="0"/>
                                  </a:rPr>
                                  <m:t>otherwise</m:t>
                                </m:r>
                                <m:r>
                                  <a:rPr lang="en-US" b="0" i="1" smtClean="0">
                                    <a:latin typeface="Cambria Math" panose="02040503050406030204" pitchFamily="18" charset="0"/>
                                  </a:rPr>
                                  <m:t> </m:t>
                                </m:r>
                              </m:e>
                            </m:eqArr>
                          </m:e>
                        </m:d>
                        <m:r>
                          <a:rPr lang="en-US" b="0" i="1" smtClean="0">
                            <a:latin typeface="Cambria Math" panose="02040503050406030204" pitchFamily="18" charset="0"/>
                          </a:rPr>
                          <m:t> </m:t>
                        </m:r>
                      </m:oMath>
                    </m:oMathPara>
                  </a14:m>
                  <a:endParaRPr lang="en-US" dirty="0"/>
                </a:p>
              </p:txBody>
            </p:sp>
          </mc:Choice>
          <mc:Fallback xmlns="">
            <p:sp>
              <p:nvSpPr>
                <p:cNvPr id="36" name="TextBox 35">
                  <a:extLst>
                    <a:ext uri="{FF2B5EF4-FFF2-40B4-BE49-F238E27FC236}">
                      <a16:creationId xmlns:a16="http://schemas.microsoft.com/office/drawing/2014/main" id="{2BD86486-038B-1C46-B877-218176E016EC}"/>
                    </a:ext>
                  </a:extLst>
                </p:cNvPr>
                <p:cNvSpPr txBox="1">
                  <a:spLocks noRot="1" noChangeAspect="1" noMove="1" noResize="1" noEditPoints="1" noAdjustHandles="1" noChangeArrowheads="1" noChangeShapeType="1" noTextEdit="1"/>
                </p:cNvSpPr>
                <p:nvPr/>
              </p:nvSpPr>
              <p:spPr>
                <a:xfrm>
                  <a:off x="656628" y="4121414"/>
                  <a:ext cx="4868384" cy="976614"/>
                </a:xfrm>
                <a:prstGeom prst="rect">
                  <a:avLst/>
                </a:prstGeom>
                <a:blipFill>
                  <a:blip r:embed="rId6"/>
                  <a:stretch>
                    <a:fillRect l="-15885" t="-203846" b="-289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5AB4EFA3-DB92-5B4F-A70F-C4A773844D6D}"/>
                    </a:ext>
                  </a:extLst>
                </p:cNvPr>
                <p:cNvSpPr/>
                <p:nvPr/>
              </p:nvSpPr>
              <p:spPr>
                <a:xfrm>
                  <a:off x="832412" y="5118569"/>
                  <a:ext cx="2231829" cy="369332"/>
                </a:xfrm>
                <a:prstGeom prst="rect">
                  <a:avLst/>
                </a:prstGeom>
              </p:spPr>
              <p:txBody>
                <a:bodyPr wrap="none">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Where </a:t>
                  </a:r>
                  <a14:m>
                    <m:oMath xmlns:m="http://schemas.openxmlformats.org/officeDocument/2006/math">
                      <m:r>
                        <a:rPr lang="en-US" b="0" i="1" smtClean="0">
                          <a:latin typeface="Cambria Math" panose="02040503050406030204" pitchFamily="18" charset="0"/>
                          <a:ea typeface="Segoe UI Historic" panose="020B0502040204020203" pitchFamily="34" charset="0"/>
                          <a:cs typeface="Segoe UI Historic" panose="020B0502040204020203" pitchFamily="34" charset="0"/>
                        </a:rPr>
                        <m:t>𝑓</m:t>
                      </m:r>
                      <m:d>
                        <m:dPr>
                          <m:ctrlPr>
                            <a:rPr lang="en-US" b="0" i="1" smtClean="0">
                              <a:latin typeface="Cambria Math" panose="02040503050406030204" pitchFamily="18" charset="0"/>
                              <a:ea typeface="Segoe UI Historic" panose="020B0502040204020203" pitchFamily="34" charset="0"/>
                              <a:cs typeface="Segoe UI Historic" panose="020B0502040204020203" pitchFamily="34" charset="0"/>
                            </a:rPr>
                          </m:ctrlPr>
                        </m:dPr>
                        <m:e>
                          <m:r>
                            <a:rPr lang="en-US" b="0" i="1" smtClean="0">
                              <a:latin typeface="Cambria Math" panose="02040503050406030204" pitchFamily="18" charset="0"/>
                              <a:ea typeface="Segoe UI Historic" panose="020B0502040204020203" pitchFamily="34" charset="0"/>
                              <a:cs typeface="Segoe UI Historic" panose="020B0502040204020203" pitchFamily="34" charset="0"/>
                            </a:rPr>
                            <m:t>𝑛</m:t>
                          </m:r>
                        </m:e>
                      </m:d>
                    </m:oMath>
                  </a14:m>
                  <a:r>
                    <a:rPr lang="en-US" dirty="0">
                      <a:latin typeface="Segoe UI Historic" panose="020B0502040204020203" pitchFamily="34" charset="0"/>
                      <a:ea typeface="Segoe UI Historic" panose="020B0502040204020203" pitchFamily="34" charset="0"/>
                      <a:cs typeface="Segoe UI Historic" panose="020B0502040204020203" pitchFamily="34" charset="0"/>
                    </a:rPr>
                    <a:t> is </a:t>
                  </a:r>
                  <a14:m>
                    <m:oMath xmlns:m="http://schemas.openxmlformats.org/officeDocument/2006/math">
                      <m:r>
                        <m:rPr>
                          <m:sty m:val="p"/>
                        </m:rPr>
                        <a:rPr lang="en-US" b="0" i="0" smtClean="0">
                          <a:latin typeface="Cambria Math" panose="02040503050406030204" pitchFamily="18" charset="0"/>
                          <a:ea typeface="Segoe UI Historic" panose="020B0502040204020203" pitchFamily="34" charset="0"/>
                          <a:cs typeface="Segoe UI Historic" panose="020B0502040204020203" pitchFamily="34" charset="0"/>
                        </a:rPr>
                        <m:t>Θ</m:t>
                      </m:r>
                      <m:d>
                        <m:dPr>
                          <m:ctrlPr>
                            <a:rPr lang="en-US" b="0" i="1" smtClean="0">
                              <a:latin typeface="Cambria Math" panose="02040503050406030204" pitchFamily="18" charset="0"/>
                              <a:ea typeface="Segoe UI Historic" panose="020B0502040204020203" pitchFamily="34" charset="0"/>
                              <a:cs typeface="Segoe UI Historic" panose="020B0502040204020203" pitchFamily="34" charset="0"/>
                            </a:rPr>
                          </m:ctrlPr>
                        </m:dPr>
                        <m:e>
                          <m:sSup>
                            <m:sSupPr>
                              <m:ctrlPr>
                                <a:rPr lang="en-US" b="0" i="1" smtClean="0">
                                  <a:latin typeface="Cambria Math" panose="02040503050406030204" pitchFamily="18" charset="0"/>
                                  <a:ea typeface="Segoe UI Historic" panose="020B0502040204020203" pitchFamily="34" charset="0"/>
                                  <a:cs typeface="Segoe UI Historic" panose="020B0502040204020203" pitchFamily="34" charset="0"/>
                                </a:rPr>
                              </m:ctrlPr>
                            </m:sSupPr>
                            <m:e>
                              <m:r>
                                <a:rPr lang="en-US" b="0" i="1" smtClean="0">
                                  <a:latin typeface="Cambria Math" panose="02040503050406030204" pitchFamily="18" charset="0"/>
                                  <a:ea typeface="Segoe UI Historic" panose="020B0502040204020203" pitchFamily="34" charset="0"/>
                                  <a:cs typeface="Segoe UI Historic" panose="020B0502040204020203" pitchFamily="34" charset="0"/>
                                </a:rPr>
                                <m:t>𝑛</m:t>
                              </m:r>
                            </m:e>
                            <m:sup>
                              <m:r>
                                <a:rPr lang="en-US" b="0" i="1" smtClean="0">
                                  <a:latin typeface="Cambria Math" panose="02040503050406030204" pitchFamily="18" charset="0"/>
                                  <a:ea typeface="Segoe UI Historic" panose="020B0502040204020203" pitchFamily="34" charset="0"/>
                                  <a:cs typeface="Segoe UI Historic" panose="020B0502040204020203" pitchFamily="34" charset="0"/>
                                </a:rPr>
                                <m:t>𝑐</m:t>
                              </m:r>
                            </m:sup>
                          </m:sSup>
                        </m:e>
                      </m:d>
                    </m:oMath>
                  </a14:m>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mc:Choice>
          <mc:Fallback xmlns="">
            <p:sp>
              <p:nvSpPr>
                <p:cNvPr id="37" name="Rectangle 36">
                  <a:extLst>
                    <a:ext uri="{FF2B5EF4-FFF2-40B4-BE49-F238E27FC236}">
                      <a16:creationId xmlns:a16="http://schemas.microsoft.com/office/drawing/2014/main" id="{5AB4EFA3-DB92-5B4F-A70F-C4A773844D6D}"/>
                    </a:ext>
                  </a:extLst>
                </p:cNvPr>
                <p:cNvSpPr>
                  <a:spLocks noRot="1" noChangeAspect="1" noMove="1" noResize="1" noEditPoints="1" noAdjustHandles="1" noChangeArrowheads="1" noChangeShapeType="1" noTextEdit="1"/>
                </p:cNvSpPr>
                <p:nvPr/>
              </p:nvSpPr>
              <p:spPr>
                <a:xfrm>
                  <a:off x="832412" y="5118569"/>
                  <a:ext cx="2231829" cy="369332"/>
                </a:xfrm>
                <a:prstGeom prst="rect">
                  <a:avLst/>
                </a:prstGeom>
                <a:blipFill>
                  <a:blip r:embed="rId7"/>
                  <a:stretch>
                    <a:fillRect l="-1695" t="-3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27768CA-2712-5A47-AABC-D95B1A5D0453}"/>
                    </a:ext>
                  </a:extLst>
                </p:cNvPr>
                <p:cNvSpPr txBox="1"/>
                <p:nvPr/>
              </p:nvSpPr>
              <p:spPr>
                <a:xfrm>
                  <a:off x="3322696" y="5516142"/>
                  <a:ext cx="13857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𝑐</m:t>
                                </m:r>
                              </m:sup>
                            </m:sSup>
                          </m:e>
                        </m:d>
                      </m:oMath>
                    </m:oMathPara>
                  </a14:m>
                  <a:endParaRPr lang="en-US" dirty="0"/>
                </a:p>
              </p:txBody>
            </p:sp>
          </mc:Choice>
          <mc:Fallback xmlns="">
            <p:sp>
              <p:nvSpPr>
                <p:cNvPr id="38" name="TextBox 37">
                  <a:extLst>
                    <a:ext uri="{FF2B5EF4-FFF2-40B4-BE49-F238E27FC236}">
                      <a16:creationId xmlns:a16="http://schemas.microsoft.com/office/drawing/2014/main" id="{027768CA-2712-5A47-AABC-D95B1A5D0453}"/>
                    </a:ext>
                  </a:extLst>
                </p:cNvPr>
                <p:cNvSpPr txBox="1">
                  <a:spLocks noRot="1" noChangeAspect="1" noMove="1" noResize="1" noEditPoints="1" noAdjustHandles="1" noChangeArrowheads="1" noChangeShapeType="1" noTextEdit="1"/>
                </p:cNvSpPr>
                <p:nvPr/>
              </p:nvSpPr>
              <p:spPr>
                <a:xfrm>
                  <a:off x="3322696" y="5516142"/>
                  <a:ext cx="1385700" cy="276999"/>
                </a:xfrm>
                <a:prstGeom prst="rect">
                  <a:avLst/>
                </a:prstGeom>
                <a:blipFill>
                  <a:blip r:embed="rId8"/>
                  <a:stretch>
                    <a:fillRect l="-2727"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D0FD9BC-7609-AC4F-8AFF-FE46063E4868}"/>
                    </a:ext>
                  </a:extLst>
                </p:cNvPr>
                <p:cNvSpPr txBox="1"/>
                <p:nvPr/>
              </p:nvSpPr>
              <p:spPr>
                <a:xfrm>
                  <a:off x="1299326" y="5516143"/>
                  <a:ext cx="10715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𝑏</m:t>
                                </m:r>
                              </m:sub>
                            </m:sSub>
                          </m:fName>
                          <m:e>
                            <m:r>
                              <a:rPr lang="en-US" b="0" i="1" smtClean="0">
                                <a:latin typeface="Cambria Math" panose="02040503050406030204" pitchFamily="18" charset="0"/>
                              </a:rPr>
                              <m:t>𝑎</m:t>
                            </m:r>
                          </m:e>
                        </m:func>
                        <m:r>
                          <a:rPr lang="en-US" b="0" i="1" smtClean="0">
                            <a:latin typeface="Cambria Math" panose="02040503050406030204" pitchFamily="18" charset="0"/>
                          </a:rPr>
                          <m:t>&lt;</m:t>
                        </m:r>
                        <m:r>
                          <a:rPr lang="en-US" b="0" i="1" smtClean="0">
                            <a:latin typeface="Cambria Math" panose="02040503050406030204" pitchFamily="18" charset="0"/>
                          </a:rPr>
                          <m:t>𝑐</m:t>
                        </m:r>
                      </m:oMath>
                    </m:oMathPara>
                  </a14:m>
                  <a:endParaRPr lang="en-US" dirty="0"/>
                </a:p>
              </p:txBody>
            </p:sp>
          </mc:Choice>
          <mc:Fallback xmlns="">
            <p:sp>
              <p:nvSpPr>
                <p:cNvPr id="39" name="TextBox 38">
                  <a:extLst>
                    <a:ext uri="{FF2B5EF4-FFF2-40B4-BE49-F238E27FC236}">
                      <a16:creationId xmlns:a16="http://schemas.microsoft.com/office/drawing/2014/main" id="{CD0FD9BC-7609-AC4F-8AFF-FE46063E4868}"/>
                    </a:ext>
                  </a:extLst>
                </p:cNvPr>
                <p:cNvSpPr txBox="1">
                  <a:spLocks noRot="1" noChangeAspect="1" noMove="1" noResize="1" noEditPoints="1" noAdjustHandles="1" noChangeArrowheads="1" noChangeShapeType="1" noTextEdit="1"/>
                </p:cNvSpPr>
                <p:nvPr/>
              </p:nvSpPr>
              <p:spPr>
                <a:xfrm>
                  <a:off x="1299326" y="5516143"/>
                  <a:ext cx="1071575" cy="276999"/>
                </a:xfrm>
                <a:prstGeom prst="rect">
                  <a:avLst/>
                </a:prstGeom>
                <a:blipFill>
                  <a:blip r:embed="rId9"/>
                  <a:stretch>
                    <a:fillRect l="-581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6DAC229-CAC3-DE40-B11C-8246B2780294}"/>
                    </a:ext>
                  </a:extLst>
                </p:cNvPr>
                <p:cNvSpPr txBox="1"/>
                <p:nvPr/>
              </p:nvSpPr>
              <p:spPr>
                <a:xfrm>
                  <a:off x="1299325" y="5891396"/>
                  <a:ext cx="10715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𝑏</m:t>
                                </m:r>
                              </m:sub>
                            </m:sSub>
                          </m:fName>
                          <m:e>
                            <m:r>
                              <a:rPr lang="en-US" b="0" i="1" smtClean="0">
                                <a:latin typeface="Cambria Math" panose="02040503050406030204" pitchFamily="18" charset="0"/>
                              </a:rPr>
                              <m:t>𝑎</m:t>
                            </m:r>
                          </m:e>
                        </m:func>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p:txBody>
            </p:sp>
          </mc:Choice>
          <mc:Fallback xmlns="">
            <p:sp>
              <p:nvSpPr>
                <p:cNvPr id="40" name="TextBox 39">
                  <a:extLst>
                    <a:ext uri="{FF2B5EF4-FFF2-40B4-BE49-F238E27FC236}">
                      <a16:creationId xmlns:a16="http://schemas.microsoft.com/office/drawing/2014/main" id="{A6DAC229-CAC3-DE40-B11C-8246B2780294}"/>
                    </a:ext>
                  </a:extLst>
                </p:cNvPr>
                <p:cNvSpPr txBox="1">
                  <a:spLocks noRot="1" noChangeAspect="1" noMove="1" noResize="1" noEditPoints="1" noAdjustHandles="1" noChangeArrowheads="1" noChangeShapeType="1" noTextEdit="1"/>
                </p:cNvSpPr>
                <p:nvPr/>
              </p:nvSpPr>
              <p:spPr>
                <a:xfrm>
                  <a:off x="1299325" y="5891396"/>
                  <a:ext cx="1071575" cy="276999"/>
                </a:xfrm>
                <a:prstGeom prst="rect">
                  <a:avLst/>
                </a:prstGeom>
                <a:blipFill>
                  <a:blip r:embed="rId10"/>
                  <a:stretch>
                    <a:fillRect l="-5814" t="-454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2516897D-75F8-DD46-85DF-3CA822AAD11C}"/>
                    </a:ext>
                  </a:extLst>
                </p:cNvPr>
                <p:cNvSpPr txBox="1"/>
                <p:nvPr/>
              </p:nvSpPr>
              <p:spPr>
                <a:xfrm>
                  <a:off x="3322695" y="5871917"/>
                  <a:ext cx="18882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𝑐</m:t>
                                </m:r>
                              </m:sup>
                            </m:sSup>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e>
                            </m:func>
                          </m:e>
                        </m:d>
                      </m:oMath>
                    </m:oMathPara>
                  </a14:m>
                  <a:endParaRPr lang="en-US" dirty="0"/>
                </a:p>
              </p:txBody>
            </p:sp>
          </mc:Choice>
          <mc:Fallback xmlns="">
            <p:sp>
              <p:nvSpPr>
                <p:cNvPr id="41" name="TextBox 40">
                  <a:extLst>
                    <a:ext uri="{FF2B5EF4-FFF2-40B4-BE49-F238E27FC236}">
                      <a16:creationId xmlns:a16="http://schemas.microsoft.com/office/drawing/2014/main" id="{2516897D-75F8-DD46-85DF-3CA822AAD11C}"/>
                    </a:ext>
                  </a:extLst>
                </p:cNvPr>
                <p:cNvSpPr txBox="1">
                  <a:spLocks noRot="1" noChangeAspect="1" noMove="1" noResize="1" noEditPoints="1" noAdjustHandles="1" noChangeArrowheads="1" noChangeShapeType="1" noTextEdit="1"/>
                </p:cNvSpPr>
                <p:nvPr/>
              </p:nvSpPr>
              <p:spPr>
                <a:xfrm>
                  <a:off x="3322695" y="5871917"/>
                  <a:ext cx="1888209" cy="276999"/>
                </a:xfrm>
                <a:prstGeom prst="rect">
                  <a:avLst/>
                </a:prstGeom>
                <a:blipFill>
                  <a:blip r:embed="rId11"/>
                  <a:stretch>
                    <a:fillRect l="-268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5EE1564-1F54-E24E-A540-0266CD50AA81}"/>
                    </a:ext>
                  </a:extLst>
                </p:cNvPr>
                <p:cNvSpPr txBox="1"/>
                <p:nvPr/>
              </p:nvSpPr>
              <p:spPr>
                <a:xfrm>
                  <a:off x="1305378" y="6249409"/>
                  <a:ext cx="10715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𝑏</m:t>
                                </m:r>
                              </m:sub>
                            </m:sSub>
                          </m:fName>
                          <m:e>
                            <m:r>
                              <a:rPr lang="en-US" b="0" i="1" smtClean="0">
                                <a:latin typeface="Cambria Math" panose="02040503050406030204" pitchFamily="18" charset="0"/>
                              </a:rPr>
                              <m:t>𝑎</m:t>
                            </m:r>
                          </m:e>
                        </m:func>
                        <m:r>
                          <a:rPr lang="en-US" b="0" i="1" smtClean="0">
                            <a:latin typeface="Cambria Math" panose="02040503050406030204" pitchFamily="18" charset="0"/>
                          </a:rPr>
                          <m:t>&gt;</m:t>
                        </m:r>
                        <m:r>
                          <a:rPr lang="en-US" b="0" i="1" smtClean="0">
                            <a:latin typeface="Cambria Math" panose="02040503050406030204" pitchFamily="18" charset="0"/>
                          </a:rPr>
                          <m:t>𝑐</m:t>
                        </m:r>
                      </m:oMath>
                    </m:oMathPara>
                  </a14:m>
                  <a:endParaRPr lang="en-US" dirty="0"/>
                </a:p>
              </p:txBody>
            </p:sp>
          </mc:Choice>
          <mc:Fallback xmlns="">
            <p:sp>
              <p:nvSpPr>
                <p:cNvPr id="42" name="TextBox 41">
                  <a:extLst>
                    <a:ext uri="{FF2B5EF4-FFF2-40B4-BE49-F238E27FC236}">
                      <a16:creationId xmlns:a16="http://schemas.microsoft.com/office/drawing/2014/main" id="{F5EE1564-1F54-E24E-A540-0266CD50AA81}"/>
                    </a:ext>
                  </a:extLst>
                </p:cNvPr>
                <p:cNvSpPr txBox="1">
                  <a:spLocks noRot="1" noChangeAspect="1" noMove="1" noResize="1" noEditPoints="1" noAdjustHandles="1" noChangeArrowheads="1" noChangeShapeType="1" noTextEdit="1"/>
                </p:cNvSpPr>
                <p:nvPr/>
              </p:nvSpPr>
              <p:spPr>
                <a:xfrm>
                  <a:off x="1305378" y="6249409"/>
                  <a:ext cx="1071575" cy="276999"/>
                </a:xfrm>
                <a:prstGeom prst="rect">
                  <a:avLst/>
                </a:prstGeom>
                <a:blipFill>
                  <a:blip r:embed="rId12"/>
                  <a:stretch>
                    <a:fillRect l="-7059" r="-1176"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8DFE931-82E3-DB4E-AB22-3E8FBDC83008}"/>
                    </a:ext>
                  </a:extLst>
                </p:cNvPr>
                <p:cNvSpPr txBox="1"/>
                <p:nvPr/>
              </p:nvSpPr>
              <p:spPr>
                <a:xfrm>
                  <a:off x="3322695" y="6227701"/>
                  <a:ext cx="1804789"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𝑏</m:t>
                                        </m:r>
                                      </m:sub>
                                    </m:sSub>
                                  </m:fName>
                                  <m:e>
                                    <m:r>
                                      <a:rPr lang="en-US" i="1">
                                        <a:latin typeface="Cambria Math" panose="02040503050406030204" pitchFamily="18" charset="0"/>
                                      </a:rPr>
                                      <m:t>𝑎</m:t>
                                    </m:r>
                                  </m:e>
                                </m:func>
                              </m:sup>
                            </m:sSup>
                          </m:e>
                        </m:d>
                      </m:oMath>
                    </m:oMathPara>
                  </a14:m>
                  <a:endParaRPr lang="en-US" dirty="0"/>
                </a:p>
              </p:txBody>
            </p:sp>
          </mc:Choice>
          <mc:Fallback xmlns="">
            <p:sp>
              <p:nvSpPr>
                <p:cNvPr id="43" name="TextBox 42">
                  <a:extLst>
                    <a:ext uri="{FF2B5EF4-FFF2-40B4-BE49-F238E27FC236}">
                      <a16:creationId xmlns:a16="http://schemas.microsoft.com/office/drawing/2014/main" id="{18DFE931-82E3-DB4E-AB22-3E8FBDC83008}"/>
                    </a:ext>
                  </a:extLst>
                </p:cNvPr>
                <p:cNvSpPr txBox="1">
                  <a:spLocks noRot="1" noChangeAspect="1" noMove="1" noResize="1" noEditPoints="1" noAdjustHandles="1" noChangeArrowheads="1" noChangeShapeType="1" noTextEdit="1"/>
                </p:cNvSpPr>
                <p:nvPr/>
              </p:nvSpPr>
              <p:spPr>
                <a:xfrm>
                  <a:off x="3322695" y="6227701"/>
                  <a:ext cx="1804789" cy="312650"/>
                </a:xfrm>
                <a:prstGeom prst="rect">
                  <a:avLst/>
                </a:prstGeom>
                <a:blipFill>
                  <a:blip r:embed="rId13"/>
                  <a:stretch>
                    <a:fillRect l="-2098" t="-4000"/>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726AFA4C-3F1F-AE46-B5CB-2FAF2E5824BD}"/>
                </a:ext>
              </a:extLst>
            </p:cNvPr>
            <p:cNvSpPr txBox="1"/>
            <p:nvPr/>
          </p:nvSpPr>
          <p:spPr>
            <a:xfrm>
              <a:off x="832412" y="5484349"/>
              <a:ext cx="309700" cy="369332"/>
            </a:xfrm>
            <a:prstGeom prst="rect">
              <a:avLst/>
            </a:prstGeom>
            <a:noFill/>
          </p:spPr>
          <p:txBody>
            <a:bodyPr wrap="none" rtlCol="0">
              <a:spAutoFit/>
            </a:bodyPr>
            <a:lstStyle/>
            <a:p>
              <a:r>
                <a:rPr lang="en-US" dirty="0"/>
                <a:t>If</a:t>
              </a:r>
            </a:p>
          </p:txBody>
        </p:sp>
        <p:sp>
          <p:nvSpPr>
            <p:cNvPr id="45" name="TextBox 44">
              <a:extLst>
                <a:ext uri="{FF2B5EF4-FFF2-40B4-BE49-F238E27FC236}">
                  <a16:creationId xmlns:a16="http://schemas.microsoft.com/office/drawing/2014/main" id="{B2D47E6C-6434-E441-9289-899D427A4075}"/>
                </a:ext>
              </a:extLst>
            </p:cNvPr>
            <p:cNvSpPr txBox="1"/>
            <p:nvPr/>
          </p:nvSpPr>
          <p:spPr>
            <a:xfrm>
              <a:off x="832412" y="5846517"/>
              <a:ext cx="309700" cy="369332"/>
            </a:xfrm>
            <a:prstGeom prst="rect">
              <a:avLst/>
            </a:prstGeom>
            <a:noFill/>
          </p:spPr>
          <p:txBody>
            <a:bodyPr wrap="none" rtlCol="0">
              <a:spAutoFit/>
            </a:bodyPr>
            <a:lstStyle/>
            <a:p>
              <a:r>
                <a:rPr lang="en-US" dirty="0"/>
                <a:t>If</a:t>
              </a:r>
            </a:p>
          </p:txBody>
        </p:sp>
        <p:sp>
          <p:nvSpPr>
            <p:cNvPr id="46" name="TextBox 45">
              <a:extLst>
                <a:ext uri="{FF2B5EF4-FFF2-40B4-BE49-F238E27FC236}">
                  <a16:creationId xmlns:a16="http://schemas.microsoft.com/office/drawing/2014/main" id="{5EA3A69D-CCD7-AE42-AC1B-E4D3F2F41519}"/>
                </a:ext>
              </a:extLst>
            </p:cNvPr>
            <p:cNvSpPr txBox="1"/>
            <p:nvPr/>
          </p:nvSpPr>
          <p:spPr>
            <a:xfrm>
              <a:off x="832412" y="6203243"/>
              <a:ext cx="309700" cy="369332"/>
            </a:xfrm>
            <a:prstGeom prst="rect">
              <a:avLst/>
            </a:prstGeom>
            <a:noFill/>
          </p:spPr>
          <p:txBody>
            <a:bodyPr wrap="none" rtlCol="0">
              <a:spAutoFit/>
            </a:bodyPr>
            <a:lstStyle/>
            <a:p>
              <a:r>
                <a:rPr lang="en-US" dirty="0"/>
                <a:t>If</a:t>
              </a:r>
            </a:p>
          </p:txBody>
        </p:sp>
        <p:sp>
          <p:nvSpPr>
            <p:cNvPr id="47" name="TextBox 46">
              <a:extLst>
                <a:ext uri="{FF2B5EF4-FFF2-40B4-BE49-F238E27FC236}">
                  <a16:creationId xmlns:a16="http://schemas.microsoft.com/office/drawing/2014/main" id="{1577E0EE-899A-9F4D-8CEF-5A21B061F676}"/>
                </a:ext>
              </a:extLst>
            </p:cNvPr>
            <p:cNvSpPr txBox="1"/>
            <p:nvPr/>
          </p:nvSpPr>
          <p:spPr>
            <a:xfrm>
              <a:off x="2540219" y="5484349"/>
              <a:ext cx="630301" cy="369332"/>
            </a:xfrm>
            <a:prstGeom prst="rect">
              <a:avLst/>
            </a:prstGeom>
            <a:noFill/>
          </p:spPr>
          <p:txBody>
            <a:bodyPr wrap="none" rtlCol="0">
              <a:spAutoFit/>
            </a:bodyPr>
            <a:lstStyle/>
            <a:p>
              <a:r>
                <a:rPr lang="en-US" dirty="0"/>
                <a:t>then</a:t>
              </a:r>
            </a:p>
          </p:txBody>
        </p:sp>
        <p:sp>
          <p:nvSpPr>
            <p:cNvPr id="48" name="TextBox 47">
              <a:extLst>
                <a:ext uri="{FF2B5EF4-FFF2-40B4-BE49-F238E27FC236}">
                  <a16:creationId xmlns:a16="http://schemas.microsoft.com/office/drawing/2014/main" id="{54498830-2A13-764F-AF2A-E9D88D71D775}"/>
                </a:ext>
              </a:extLst>
            </p:cNvPr>
            <p:cNvSpPr txBox="1"/>
            <p:nvPr/>
          </p:nvSpPr>
          <p:spPr>
            <a:xfrm>
              <a:off x="2540219" y="5846517"/>
              <a:ext cx="630301" cy="369332"/>
            </a:xfrm>
            <a:prstGeom prst="rect">
              <a:avLst/>
            </a:prstGeom>
            <a:noFill/>
          </p:spPr>
          <p:txBody>
            <a:bodyPr wrap="none" rtlCol="0">
              <a:spAutoFit/>
            </a:bodyPr>
            <a:lstStyle/>
            <a:p>
              <a:r>
                <a:rPr lang="en-US" dirty="0"/>
                <a:t>then</a:t>
              </a:r>
            </a:p>
          </p:txBody>
        </p:sp>
        <p:sp>
          <p:nvSpPr>
            <p:cNvPr id="49" name="TextBox 48">
              <a:extLst>
                <a:ext uri="{FF2B5EF4-FFF2-40B4-BE49-F238E27FC236}">
                  <a16:creationId xmlns:a16="http://schemas.microsoft.com/office/drawing/2014/main" id="{0F99144C-613C-874A-8ADA-4632CB015DE1}"/>
                </a:ext>
              </a:extLst>
            </p:cNvPr>
            <p:cNvSpPr txBox="1"/>
            <p:nvPr/>
          </p:nvSpPr>
          <p:spPr>
            <a:xfrm>
              <a:off x="2540219" y="6203243"/>
              <a:ext cx="630301" cy="369332"/>
            </a:xfrm>
            <a:prstGeom prst="rect">
              <a:avLst/>
            </a:prstGeom>
            <a:noFill/>
          </p:spPr>
          <p:txBody>
            <a:bodyPr wrap="none" rtlCol="0">
              <a:spAutoFit/>
            </a:bodyPr>
            <a:lstStyle/>
            <a:p>
              <a:r>
                <a:rPr lang="en-US" dirty="0"/>
                <a:t>then</a:t>
              </a:r>
            </a:p>
          </p:txBody>
        </p:sp>
        <p:sp>
          <p:nvSpPr>
            <p:cNvPr id="50" name="Content Placeholder 2">
              <a:extLst>
                <a:ext uri="{FF2B5EF4-FFF2-40B4-BE49-F238E27FC236}">
                  <a16:creationId xmlns:a16="http://schemas.microsoft.com/office/drawing/2014/main" id="{1A6C7F15-873D-B74F-8F90-40CBD2B29B6E}"/>
                </a:ext>
              </a:extLst>
            </p:cNvPr>
            <p:cNvSpPr txBox="1">
              <a:spLocks/>
            </p:cNvSpPr>
            <p:nvPr/>
          </p:nvSpPr>
          <p:spPr>
            <a:xfrm>
              <a:off x="575239" y="3761557"/>
              <a:ext cx="1932367" cy="341330"/>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1800" b="1" u="sng" dirty="0"/>
                <a:t>Master Theorem</a:t>
              </a:r>
            </a:p>
            <a:p>
              <a:pPr marL="0" indent="0">
                <a:buFont typeface="Tw Cen MT" panose="020B0602020104020603" pitchFamily="34" charset="0"/>
                <a:buNone/>
              </a:pPr>
              <a:endParaRPr lang="en-US" sz="1800" b="1" u="sng" dirty="0"/>
            </a:p>
          </p:txBody>
        </p:sp>
      </p:grpSp>
      <p:sp>
        <p:nvSpPr>
          <p:cNvPr id="30" name="TextBox 29">
            <a:extLst>
              <a:ext uri="{FF2B5EF4-FFF2-40B4-BE49-F238E27FC236}">
                <a16:creationId xmlns:a16="http://schemas.microsoft.com/office/drawing/2014/main" id="{AFE198E4-13BA-734E-9769-F08D1C3FDCDB}"/>
              </a:ext>
            </a:extLst>
          </p:cNvPr>
          <p:cNvSpPr txBox="1"/>
          <p:nvPr/>
        </p:nvSpPr>
        <p:spPr>
          <a:xfrm>
            <a:off x="595733" y="4778655"/>
            <a:ext cx="5075412" cy="1754326"/>
          </a:xfrm>
          <a:prstGeom prst="rect">
            <a:avLst/>
          </a:prstGeom>
          <a:noFill/>
        </p:spPr>
        <p:txBody>
          <a:bodyPr wrap="square" rtlCol="0">
            <a:spAutoFit/>
          </a:bodyPr>
          <a:lstStyle/>
          <a:p>
            <a:pPr marL="285750" indent="-285750">
              <a:buClr>
                <a:srgbClr val="B6A479"/>
              </a:buClr>
              <a:buFont typeface="Wingdings" pitchFamily="2" charset="2"/>
              <a:buChar char="§"/>
            </a:pPr>
            <a:r>
              <a:rPr lang="en-US" dirty="0"/>
              <a:t>A measures how many recursive calls are triggered by each method instance</a:t>
            </a:r>
          </a:p>
          <a:p>
            <a:pPr marL="285750" indent="-285750">
              <a:buClr>
                <a:srgbClr val="B6A479"/>
              </a:buClr>
              <a:buFont typeface="Wingdings" pitchFamily="2" charset="2"/>
              <a:buChar char="§"/>
            </a:pPr>
            <a:r>
              <a:rPr lang="en-US" dirty="0"/>
              <a:t>B measures the rate of change for input </a:t>
            </a:r>
          </a:p>
          <a:p>
            <a:pPr marL="285750" indent="-285750">
              <a:buClr>
                <a:srgbClr val="B6A479"/>
              </a:buClr>
              <a:buFont typeface="Wingdings" pitchFamily="2" charset="2"/>
              <a:buChar char="§"/>
            </a:pPr>
            <a:r>
              <a:rPr lang="en-US" dirty="0"/>
              <a:t>C measures the dominating term of the non recursive work within the recursive method</a:t>
            </a:r>
          </a:p>
          <a:p>
            <a:pPr marL="285750" indent="-285750">
              <a:buClr>
                <a:srgbClr val="B6A479"/>
              </a:buClr>
              <a:buFont typeface="Wingdings" pitchFamily="2" charset="2"/>
              <a:buChar char="§"/>
            </a:pPr>
            <a:r>
              <a:rPr lang="en-US" dirty="0"/>
              <a:t>D measures the work done in the base case</a:t>
            </a:r>
          </a:p>
        </p:txBody>
      </p:sp>
      <p:sp>
        <p:nvSpPr>
          <p:cNvPr id="51" name="Footer Placeholder 3">
            <a:extLst>
              <a:ext uri="{FF2B5EF4-FFF2-40B4-BE49-F238E27FC236}">
                <a16:creationId xmlns:a16="http://schemas.microsoft.com/office/drawing/2014/main" id="{C7267DE5-A026-6043-897C-0483F0D5FE7C}"/>
              </a:ext>
            </a:extLst>
          </p:cNvPr>
          <p:cNvSpPr>
            <a:spLocks noGrp="1"/>
          </p:cNvSpPr>
          <p:nvPr>
            <p:ph type="ftr" sz="quarter" idx="11"/>
          </p:nvPr>
        </p:nvSpPr>
        <p:spPr>
          <a:xfrm>
            <a:off x="4842742" y="6544402"/>
            <a:ext cx="5901459" cy="274320"/>
          </a:xfrm>
        </p:spPr>
        <p:txBody>
          <a:bodyPr/>
          <a:lstStyle/>
          <a:p>
            <a:r>
              <a:rPr lang="en-US" dirty="0"/>
              <a:t>CSE 373 SP 20 – Chun &amp; Champion</a:t>
            </a:r>
          </a:p>
        </p:txBody>
      </p:sp>
    </p:spTree>
    <p:extLst>
      <p:ext uri="{BB962C8B-B14F-4D97-AF65-F5344CB8AC3E}">
        <p14:creationId xmlns:p14="http://schemas.microsoft.com/office/powerpoint/2010/main" val="33807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7C15-F057-5846-AA37-4E2FB68BAEFC}"/>
              </a:ext>
            </a:extLst>
          </p:cNvPr>
          <p:cNvSpPr>
            <a:spLocks noGrp="1"/>
          </p:cNvSpPr>
          <p:nvPr>
            <p:ph type="title"/>
          </p:nvPr>
        </p:nvSpPr>
        <p:spPr/>
        <p:txBody>
          <a:bodyPr/>
          <a:lstStyle/>
          <a:p>
            <a:r>
              <a:rPr lang="en-US" dirty="0"/>
              <a:t>Warm Up!</a:t>
            </a:r>
          </a:p>
        </p:txBody>
      </p:sp>
      <p:sp>
        <p:nvSpPr>
          <p:cNvPr id="5" name="Slide Number Placeholder 4">
            <a:extLst>
              <a:ext uri="{FF2B5EF4-FFF2-40B4-BE49-F238E27FC236}">
                <a16:creationId xmlns:a16="http://schemas.microsoft.com/office/drawing/2014/main" id="{2E742C2A-4360-4B48-AF03-A6CDB19CEE23}"/>
              </a:ext>
            </a:extLst>
          </p:cNvPr>
          <p:cNvSpPr>
            <a:spLocks noGrp="1"/>
          </p:cNvSpPr>
          <p:nvPr>
            <p:ph type="sldNum" sz="quarter" idx="12"/>
          </p:nvPr>
        </p:nvSpPr>
        <p:spPr/>
        <p:txBody>
          <a:bodyPr/>
          <a:lstStyle/>
          <a:p>
            <a:fld id="{659665DE-58FC-41F4-AC58-2C90A5E00527}" type="slidenum">
              <a:rPr lang="en-US" smtClean="0"/>
              <a:t>2</a:t>
            </a:fld>
            <a:endParaRPr lang="en-US"/>
          </a:p>
        </p:txBody>
      </p:sp>
      <p:sp>
        <p:nvSpPr>
          <p:cNvPr id="6" name="Rectangle 5">
            <a:extLst>
              <a:ext uri="{FF2B5EF4-FFF2-40B4-BE49-F238E27FC236}">
                <a16:creationId xmlns:a16="http://schemas.microsoft.com/office/drawing/2014/main" id="{066FE63B-AB6D-1947-8873-ECC03215034D}"/>
              </a:ext>
            </a:extLst>
          </p:cNvPr>
          <p:cNvSpPr/>
          <p:nvPr/>
        </p:nvSpPr>
        <p:spPr>
          <a:xfrm>
            <a:off x="8916816" y="1277943"/>
            <a:ext cx="3179760" cy="5065832"/>
          </a:xfrm>
          <a:prstGeom prst="rect">
            <a:avLst/>
          </a:prstGeom>
          <a:solidFill>
            <a:srgbClr val="B6A47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38185E4-F8C2-3048-996D-38BF30897869}"/>
              </a:ext>
            </a:extLst>
          </p:cNvPr>
          <p:cNvSpPr txBox="1"/>
          <p:nvPr/>
        </p:nvSpPr>
        <p:spPr>
          <a:xfrm>
            <a:off x="9704451" y="1407762"/>
            <a:ext cx="1703928"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2 Minutes</a:t>
            </a:r>
          </a:p>
        </p:txBody>
      </p:sp>
      <p:sp>
        <p:nvSpPr>
          <p:cNvPr id="8" name="Content Placeholder 2">
            <a:extLst>
              <a:ext uri="{FF2B5EF4-FFF2-40B4-BE49-F238E27FC236}">
                <a16:creationId xmlns:a16="http://schemas.microsoft.com/office/drawing/2014/main" id="{C3E82815-08DA-7246-8059-40BC431A0C2D}"/>
              </a:ext>
            </a:extLst>
          </p:cNvPr>
          <p:cNvSpPr txBox="1">
            <a:spLocks/>
          </p:cNvSpPr>
          <p:nvPr/>
        </p:nvSpPr>
        <p:spPr>
          <a:xfrm>
            <a:off x="9016255" y="1982061"/>
            <a:ext cx="3080320" cy="4521738"/>
          </a:xfrm>
          <a:prstGeom prst="rect">
            <a:avLst/>
          </a:prstGeom>
          <a:noFill/>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457200" indent="-457200">
              <a:buClr>
                <a:srgbClr val="4C3282"/>
              </a:buClr>
              <a:buFont typeface="+mj-lt"/>
              <a:buAutoNum type="arabicPeriod"/>
            </a:pPr>
            <a:r>
              <a:rPr lang="en-US" sz="2000" dirty="0">
                <a:hlinkClick r:id="rId2"/>
              </a:rPr>
              <a:t>www.pollev.com/cse373activity</a:t>
            </a:r>
            <a:r>
              <a:rPr lang="en-US" sz="2000" dirty="0"/>
              <a:t> for participating in our active learning questions. </a:t>
            </a:r>
          </a:p>
          <a:p>
            <a:pPr marL="457200" indent="-457200">
              <a:buClr>
                <a:srgbClr val="4C3282"/>
              </a:buClr>
              <a:buFont typeface="+mj-lt"/>
              <a:buAutoNum type="arabicPeriod"/>
            </a:pPr>
            <a:r>
              <a:rPr lang="en-US" sz="2000" dirty="0">
                <a:hlinkClick r:id="rId3"/>
              </a:rPr>
              <a:t>https://www.pollev.com/cse373studentqs</a:t>
            </a:r>
            <a:r>
              <a:rPr lang="en-US" sz="2000" dirty="0"/>
              <a:t> to ask your own questions</a:t>
            </a:r>
          </a:p>
        </p:txBody>
      </p:sp>
      <p:grpSp>
        <p:nvGrpSpPr>
          <p:cNvPr id="9" name="Group 8">
            <a:extLst>
              <a:ext uri="{FF2B5EF4-FFF2-40B4-BE49-F238E27FC236}">
                <a16:creationId xmlns:a16="http://schemas.microsoft.com/office/drawing/2014/main" id="{1A54F240-A981-5845-81CE-7C66FEF9E554}"/>
              </a:ext>
            </a:extLst>
          </p:cNvPr>
          <p:cNvGrpSpPr/>
          <p:nvPr/>
        </p:nvGrpSpPr>
        <p:grpSpPr>
          <a:xfrm>
            <a:off x="575239" y="1412323"/>
            <a:ext cx="4114499" cy="1516921"/>
            <a:chOff x="677853" y="1580757"/>
            <a:chExt cx="4114499" cy="1516921"/>
          </a:xfrm>
        </p:grpSpPr>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256C548-D5EF-5E46-9A6B-E848EEA4AACF}"/>
                    </a:ext>
                  </a:extLst>
                </p:cNvPr>
                <p:cNvSpPr/>
                <p:nvPr/>
              </p:nvSpPr>
              <p:spPr>
                <a:xfrm>
                  <a:off x="677853" y="1580757"/>
                  <a:ext cx="4114499"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oMath>
                  </a14:m>
                  <a:r>
                    <a:rPr lang="en-US" dirty="0"/>
                    <a:t> </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if there exist positive constants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0</m:t>
                          </m:r>
                        </m:sub>
                      </m:sSub>
                    </m:oMath>
                  </a14:m>
                  <a:r>
                    <a:rPr lang="en-US" dirty="0">
                      <a:latin typeface="Segoe UI Historic" panose="020B0502040204020203" pitchFamily="34" charset="0"/>
                      <a:ea typeface="Segoe UI Historic" panose="020B0502040204020203" pitchFamily="34" charset="0"/>
                      <a:cs typeface="Segoe UI Historic" panose="020B0502040204020203" pitchFamily="34" charset="0"/>
                    </a:rPr>
                    <a:t> such that for all</a:t>
                  </a:r>
                  <a:r>
                    <a:rPr lang="en-US" dirty="0"/>
                    <a:t>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0</m:t>
                          </m:r>
                        </m:sub>
                      </m:sSub>
                    </m:oMath>
                  </a14:m>
                  <a:r>
                    <a:rPr lang="en-US" dirty="0"/>
                    <a:t>, </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oMath>
                    </m:oMathPara>
                  </a14:m>
                  <a:endParaRPr lang="en-US" dirty="0"/>
                </a:p>
              </p:txBody>
            </p:sp>
          </mc:Choice>
          <mc:Fallback xmlns="">
            <p:sp>
              <p:nvSpPr>
                <p:cNvPr id="15" name="Rectangle 14">
                  <a:extLst>
                    <a:ext uri="{FF2B5EF4-FFF2-40B4-BE49-F238E27FC236}">
                      <a16:creationId xmlns:a16="http://schemas.microsoft.com/office/drawing/2014/main" id="{7568C0A0-4260-BE49-8FA0-97B9BC1ACD22}"/>
                    </a:ext>
                  </a:extLst>
                </p:cNvPr>
                <p:cNvSpPr>
                  <a:spLocks noRot="1" noChangeAspect="1" noMove="1" noResize="1" noEditPoints="1" noAdjustHandles="1" noChangeArrowheads="1" noChangeShapeType="1" noTextEdit="1"/>
                </p:cNvSpPr>
                <p:nvPr/>
              </p:nvSpPr>
              <p:spPr>
                <a:xfrm>
                  <a:off x="677853" y="1580757"/>
                  <a:ext cx="4114499" cy="1516921"/>
                </a:xfrm>
                <a:prstGeom prst="rect">
                  <a:avLst/>
                </a:prstGeom>
                <a:blipFill>
                  <a:blip r:embed="rId4"/>
                  <a:stretch>
                    <a:fillRect l="-1235" r="-1235"/>
                  </a:stretch>
                </a:blipFill>
                <a:ln>
                  <a:noFill/>
                </a:ln>
              </p:spPr>
              <p:txBody>
                <a:bodyPr/>
                <a:lstStyle/>
                <a:p>
                  <a:r>
                    <a:rPr lang="en-US">
                      <a:noFill/>
                    </a:rPr>
                    <a:t> </a:t>
                  </a:r>
                </a:p>
              </p:txBody>
            </p:sp>
          </mc:Fallback>
        </mc:AlternateContent>
        <p:sp>
          <p:nvSpPr>
            <p:cNvPr id="11" name="Rectangle 10">
              <a:extLst>
                <a:ext uri="{FF2B5EF4-FFF2-40B4-BE49-F238E27FC236}">
                  <a16:creationId xmlns:a16="http://schemas.microsoft.com/office/drawing/2014/main" id="{32BFD0F4-B662-F44F-BBFA-FF694D130F3F}"/>
                </a:ext>
              </a:extLst>
            </p:cNvPr>
            <p:cNvSpPr/>
            <p:nvPr/>
          </p:nvSpPr>
          <p:spPr>
            <a:xfrm>
              <a:off x="677853" y="1580758"/>
              <a:ext cx="411449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Big-O</a:t>
              </a:r>
            </a:p>
          </p:txBody>
        </p:sp>
      </p:grpSp>
      <p:grpSp>
        <p:nvGrpSpPr>
          <p:cNvPr id="12" name="Group 11">
            <a:extLst>
              <a:ext uri="{FF2B5EF4-FFF2-40B4-BE49-F238E27FC236}">
                <a16:creationId xmlns:a16="http://schemas.microsoft.com/office/drawing/2014/main" id="{528D9DEA-6655-C14F-BBFE-684B590DF66B}"/>
              </a:ext>
            </a:extLst>
          </p:cNvPr>
          <p:cNvGrpSpPr/>
          <p:nvPr/>
        </p:nvGrpSpPr>
        <p:grpSpPr>
          <a:xfrm>
            <a:off x="575239" y="3234806"/>
            <a:ext cx="4114499" cy="1516921"/>
            <a:chOff x="1605747" y="1580757"/>
            <a:chExt cx="4114499" cy="1516921"/>
          </a:xfrm>
        </p:grpSpPr>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949EB2B5-5B54-C443-83B4-F67E61E4CF39}"/>
                    </a:ext>
                  </a:extLst>
                </p:cNvPr>
                <p:cNvSpPr/>
                <p:nvPr/>
              </p:nvSpPr>
              <p:spPr>
                <a:xfrm>
                  <a:off x="1605747" y="1580757"/>
                  <a:ext cx="4114499"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 </m:t>
                      </m:r>
                      <m:r>
                        <m:rPr>
                          <m:sty m:val="p"/>
                        </m:rPr>
                        <a:rPr lang="en-US" b="0" i="0" smtClean="0">
                          <a:latin typeface="Cambria Math" panose="02040503050406030204" pitchFamily="18" charset="0"/>
                        </a:rPr>
                        <m:t>Ω</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oMath>
                  </a14:m>
                  <a:r>
                    <a:rPr lang="en-US" dirty="0"/>
                    <a:t> </a:t>
                  </a:r>
                  <a:r>
                    <a:rPr lang="en-US" dirty="0">
                      <a:solidFill>
                        <a:schemeClr val="bg1"/>
                      </a:solidFill>
                      <a:latin typeface="Segoe UI Semilight" panose="020B0402040204020203" pitchFamily="34" charset="0"/>
                      <a:cs typeface="Segoe UI Semilight" panose="020B0402040204020203" pitchFamily="34" charset="0"/>
                    </a:rPr>
                    <a:t>if there exist positive constants </a:t>
                  </a:r>
                  <a14:m>
                    <m:oMath xmlns:m="http://schemas.openxmlformats.org/officeDocument/2006/math">
                      <m:r>
                        <a:rPr lang="en-US">
                          <a:solidFill>
                            <a:schemeClr val="bg1"/>
                          </a:solidFill>
                          <a:latin typeface="Cambria Math" panose="02040503050406030204" pitchFamily="18" charset="0"/>
                          <a:cs typeface="Segoe UI Semilight" panose="020B0402040204020203" pitchFamily="34" charset="0"/>
                        </a:rPr>
                        <m:t>𝑐</m:t>
                      </m:r>
                      <m:r>
                        <a:rPr lang="en-US">
                          <a:solidFill>
                            <a:schemeClr val="bg1"/>
                          </a:solidFill>
                          <a:latin typeface="Cambria Math" panose="02040503050406030204" pitchFamily="18" charset="0"/>
                          <a:cs typeface="Segoe UI Semilight" panose="020B0402040204020203" pitchFamily="34" charset="0"/>
                        </a:rPr>
                        <m:t>, </m:t>
                      </m:r>
                      <m:sSub>
                        <m:sSubPr>
                          <m:ctrlPr>
                            <a:rPr lang="en-US" i="1">
                              <a:solidFill>
                                <a:schemeClr val="bg1"/>
                              </a:solidFill>
                              <a:latin typeface="Cambria Math" panose="02040503050406030204" pitchFamily="18" charset="0"/>
                              <a:cs typeface="Segoe UI Semilight" panose="020B0402040204020203" pitchFamily="34" charset="0"/>
                            </a:rPr>
                          </m:ctrlPr>
                        </m:sSubPr>
                        <m:e>
                          <m:r>
                            <a:rPr lang="en-US">
                              <a:solidFill>
                                <a:schemeClr val="bg1"/>
                              </a:solidFill>
                              <a:latin typeface="Cambria Math" panose="02040503050406030204" pitchFamily="18" charset="0"/>
                              <a:cs typeface="Segoe UI Semilight" panose="020B0402040204020203" pitchFamily="34" charset="0"/>
                            </a:rPr>
                            <m:t>𝑛</m:t>
                          </m:r>
                        </m:e>
                        <m:sub>
                          <m:r>
                            <a:rPr lang="en-US">
                              <a:solidFill>
                                <a:schemeClr val="bg1"/>
                              </a:solidFill>
                              <a:latin typeface="Cambria Math" panose="02040503050406030204" pitchFamily="18" charset="0"/>
                              <a:cs typeface="Segoe UI Semilight" panose="020B0402040204020203" pitchFamily="34" charset="0"/>
                            </a:rPr>
                            <m:t>0</m:t>
                          </m:r>
                        </m:sub>
                      </m:sSub>
                    </m:oMath>
                  </a14:m>
                  <a:r>
                    <a:rPr lang="en-US" dirty="0">
                      <a:solidFill>
                        <a:schemeClr val="bg1"/>
                      </a:solidFill>
                      <a:latin typeface="Segoe UI Semilight" panose="020B0402040204020203" pitchFamily="34" charset="0"/>
                      <a:cs typeface="Segoe UI Semilight" panose="020B0402040204020203" pitchFamily="34" charset="0"/>
                    </a:rPr>
                    <a:t> such that for all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0</m:t>
                          </m:r>
                        </m:sub>
                      </m:sSub>
                    </m:oMath>
                  </a14:m>
                  <a:r>
                    <a:rPr lang="en-US" dirty="0"/>
                    <a:t>, </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b="0" i="1" smtClean="0">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oMath>
                    </m:oMathPara>
                  </a14:m>
                  <a:endParaRPr lang="en-US" dirty="0"/>
                </a:p>
              </p:txBody>
            </p:sp>
          </mc:Choice>
          <mc:Fallback xmlns="">
            <p:sp>
              <p:nvSpPr>
                <p:cNvPr id="18" name="Rectangle 17">
                  <a:extLst>
                    <a:ext uri="{FF2B5EF4-FFF2-40B4-BE49-F238E27FC236}">
                      <a16:creationId xmlns:a16="http://schemas.microsoft.com/office/drawing/2014/main" id="{F4342AB9-5956-C541-A0C6-622BF98BC9E8}"/>
                    </a:ext>
                  </a:extLst>
                </p:cNvPr>
                <p:cNvSpPr>
                  <a:spLocks noRot="1" noChangeAspect="1" noMove="1" noResize="1" noEditPoints="1" noAdjustHandles="1" noChangeArrowheads="1" noChangeShapeType="1" noTextEdit="1"/>
                </p:cNvSpPr>
                <p:nvPr/>
              </p:nvSpPr>
              <p:spPr>
                <a:xfrm>
                  <a:off x="1605747" y="1580757"/>
                  <a:ext cx="4114499" cy="1516921"/>
                </a:xfrm>
                <a:prstGeom prst="rect">
                  <a:avLst/>
                </a:prstGeom>
                <a:blipFill>
                  <a:blip r:embed="rId5"/>
                  <a:stretch>
                    <a:fillRect l="-1235"/>
                  </a:stretch>
                </a:blipFill>
                <a:ln>
                  <a:noFill/>
                </a:ln>
              </p:spPr>
              <p:txBody>
                <a:bodyPr/>
                <a:lstStyle/>
                <a:p>
                  <a:r>
                    <a:rPr lang="en-US">
                      <a:noFill/>
                    </a:rPr>
                    <a:t> </a:t>
                  </a:r>
                </a:p>
              </p:txBody>
            </p:sp>
          </mc:Fallback>
        </mc:AlternateContent>
        <p:sp>
          <p:nvSpPr>
            <p:cNvPr id="14" name="Rectangle 13">
              <a:extLst>
                <a:ext uri="{FF2B5EF4-FFF2-40B4-BE49-F238E27FC236}">
                  <a16:creationId xmlns:a16="http://schemas.microsoft.com/office/drawing/2014/main" id="{DB890915-93FB-5540-B5C5-9433181B982A}"/>
                </a:ext>
              </a:extLst>
            </p:cNvPr>
            <p:cNvSpPr/>
            <p:nvPr/>
          </p:nvSpPr>
          <p:spPr>
            <a:xfrm>
              <a:off x="1605747" y="1580758"/>
              <a:ext cx="4114498"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latin typeface="Segoe UI Semilight" panose="020B0402040204020203" pitchFamily="34" charset="0"/>
                </a:rPr>
                <a:t>Big-Omega</a:t>
              </a:r>
            </a:p>
          </p:txBody>
        </p:sp>
      </p:grpSp>
      <p:grpSp>
        <p:nvGrpSpPr>
          <p:cNvPr id="15" name="Group 14">
            <a:extLst>
              <a:ext uri="{FF2B5EF4-FFF2-40B4-BE49-F238E27FC236}">
                <a16:creationId xmlns:a16="http://schemas.microsoft.com/office/drawing/2014/main" id="{B8F7AF0B-895D-4046-910B-FD087ED7A108}"/>
              </a:ext>
            </a:extLst>
          </p:cNvPr>
          <p:cNvGrpSpPr/>
          <p:nvPr/>
        </p:nvGrpSpPr>
        <p:grpSpPr>
          <a:xfrm>
            <a:off x="575238" y="5058812"/>
            <a:ext cx="4114499" cy="1504515"/>
            <a:chOff x="1600801" y="5149727"/>
            <a:chExt cx="4114499" cy="1504515"/>
          </a:xfrm>
        </p:grpSpPr>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BC27AEE-1D5A-1141-8403-EC234B8139FE}"/>
                    </a:ext>
                  </a:extLst>
                </p:cNvPr>
                <p:cNvSpPr/>
                <p:nvPr/>
              </p:nvSpPr>
              <p:spPr>
                <a:xfrm>
                  <a:off x="1600801" y="5149727"/>
                  <a:ext cx="4114499" cy="150451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solidFill>
                        <a:schemeClr val="bg1"/>
                      </a:solidFill>
                      <a:latin typeface="Segoe UI Semilight" panose="020B0402040204020203" pitchFamily="34" charset="0"/>
                    </a:rPr>
                    <a:t> </a:t>
                  </a:r>
                  <a14:m>
                    <m:oMath xmlns:m="http://schemas.openxmlformats.org/officeDocument/2006/math">
                      <m:r>
                        <a:rPr lang="en-US" i="1">
                          <a:latin typeface="Cambria Math" panose="02040503050406030204" pitchFamily="18" charset="0"/>
                        </a:rPr>
                        <m:t>∈</m:t>
                      </m:r>
                    </m:oMath>
                  </a14:m>
                  <a:r>
                    <a:rPr lang="en-US" dirty="0">
                      <a:solidFill>
                        <a:schemeClr val="bg1"/>
                      </a:solidFill>
                      <a:latin typeface="Segoe UI Semilight" panose="020B0402040204020203" pitchFamily="34" charset="0"/>
                    </a:rPr>
                    <a:t> </a:t>
                  </a:r>
                  <a14:m>
                    <m:oMath xmlns:m="http://schemas.openxmlformats.org/officeDocument/2006/math">
                      <m:r>
                        <m:rPr>
                          <m:sty m:val="p"/>
                        </m:rPr>
                        <a:rPr lang="en-US" b="0" i="0" smtClean="0">
                          <a:latin typeface="Cambria Math" panose="02040503050406030204" pitchFamily="18" charset="0"/>
                        </a:rPr>
                        <m:t>Θ</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oMath>
                  </a14:m>
                  <a:r>
                    <a:rPr lang="en-US" dirty="0"/>
                    <a:t> </a:t>
                  </a:r>
                  <a:r>
                    <a:rPr lang="en-US" dirty="0">
                      <a:solidFill>
                        <a:schemeClr val="bg1"/>
                      </a:solidFill>
                      <a:latin typeface="Segoe UI Semilight" panose="020B0402040204020203" pitchFamily="34" charset="0"/>
                    </a:rPr>
                    <a:t>if </a:t>
                  </a: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solidFill>
                        <a:schemeClr val="bg1"/>
                      </a:solidFill>
                      <a:latin typeface="Segoe UI Semilight" panose="020B0402040204020203" pitchFamily="34" charset="0"/>
                    </a:rPr>
                    <a:t>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oMath>
                  </a14:m>
                  <a:r>
                    <a:rPr lang="en-US" dirty="0">
                      <a:solidFill>
                        <a:schemeClr val="bg1"/>
                      </a:solidFill>
                      <a:latin typeface="Segoe UI Semilight" panose="020B0402040204020203" pitchFamily="34" charset="0"/>
                    </a:rPr>
                    <a:t> and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solidFill>
                        <a:schemeClr val="bg1"/>
                      </a:solidFill>
                      <a:latin typeface="Segoe UI Semilight" panose="020B0402040204020203" pitchFamily="34" charset="0"/>
                    </a:rPr>
                    <a:t> is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oMath>
                  </a14:m>
                  <a:r>
                    <a:rPr lang="en-US" dirty="0"/>
                    <a:t>.</a:t>
                  </a:r>
                </a:p>
              </p:txBody>
            </p:sp>
          </mc:Choice>
          <mc:Fallback xmlns="">
            <p:sp>
              <p:nvSpPr>
                <p:cNvPr id="21" name="Rectangle 20">
                  <a:extLst>
                    <a:ext uri="{FF2B5EF4-FFF2-40B4-BE49-F238E27FC236}">
                      <a16:creationId xmlns:a16="http://schemas.microsoft.com/office/drawing/2014/main" id="{534857A6-0D10-4A49-9C67-46F744B7BC16}"/>
                    </a:ext>
                  </a:extLst>
                </p:cNvPr>
                <p:cNvSpPr>
                  <a:spLocks noRot="1" noChangeAspect="1" noMove="1" noResize="1" noEditPoints="1" noAdjustHandles="1" noChangeArrowheads="1" noChangeShapeType="1" noTextEdit="1"/>
                </p:cNvSpPr>
                <p:nvPr/>
              </p:nvSpPr>
              <p:spPr>
                <a:xfrm>
                  <a:off x="1600801" y="5149727"/>
                  <a:ext cx="4114499" cy="1504515"/>
                </a:xfrm>
                <a:prstGeom prst="rect">
                  <a:avLst/>
                </a:prstGeom>
                <a:blipFill>
                  <a:blip r:embed="rId6"/>
                  <a:stretch>
                    <a:fillRect l="-309"/>
                  </a:stretch>
                </a:blipFill>
                <a:ln>
                  <a:noFill/>
                </a:ln>
              </p:spPr>
              <p:txBody>
                <a:bodyPr/>
                <a:lstStyle/>
                <a:p>
                  <a:r>
                    <a:rPr lang="en-US">
                      <a:noFill/>
                    </a:rPr>
                    <a:t> </a:t>
                  </a:r>
                </a:p>
              </p:txBody>
            </p:sp>
          </mc:Fallback>
        </mc:AlternateContent>
        <p:sp>
          <p:nvSpPr>
            <p:cNvPr id="17" name="Rectangle 16">
              <a:extLst>
                <a:ext uri="{FF2B5EF4-FFF2-40B4-BE49-F238E27FC236}">
                  <a16:creationId xmlns:a16="http://schemas.microsoft.com/office/drawing/2014/main" id="{2CDF1CAC-759E-564A-B33C-EF04BDE20D00}"/>
                </a:ext>
              </a:extLst>
            </p:cNvPr>
            <p:cNvSpPr/>
            <p:nvPr/>
          </p:nvSpPr>
          <p:spPr>
            <a:xfrm>
              <a:off x="1600802" y="5149728"/>
              <a:ext cx="4114497" cy="46384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Segoe UI Semilight" panose="020B0402040204020203" pitchFamily="34" charset="0"/>
                </a:rPr>
                <a:t>Big-Theta</a:t>
              </a: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F36C7B1-1246-4748-8987-62420F9963EC}"/>
                  </a:ext>
                </a:extLst>
              </p:cNvPr>
              <p:cNvSpPr txBox="1"/>
              <p:nvPr/>
            </p:nvSpPr>
            <p:spPr>
              <a:xfrm>
                <a:off x="5851023" y="1650449"/>
                <a:ext cx="11986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1</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3</m:t>
                          </m:r>
                        </m:e>
                        <m:sup>
                          <m:r>
                            <a:rPr lang="en-US" i="1">
                              <a:latin typeface="Cambria Math" panose="02040503050406030204" pitchFamily="18" charset="0"/>
                            </a:rPr>
                            <m:t>𝑛</m:t>
                          </m:r>
                        </m:sup>
                      </m:sSup>
                    </m:oMath>
                  </m:oMathPara>
                </a14:m>
                <a:endParaRPr lang="en-US" dirty="0"/>
              </a:p>
            </p:txBody>
          </p:sp>
        </mc:Choice>
        <mc:Fallback xmlns="">
          <p:sp>
            <p:nvSpPr>
              <p:cNvPr id="18" name="TextBox 17">
                <a:extLst>
                  <a:ext uri="{FF2B5EF4-FFF2-40B4-BE49-F238E27FC236}">
                    <a16:creationId xmlns:a16="http://schemas.microsoft.com/office/drawing/2014/main" id="{1F36C7B1-1246-4748-8987-62420F9963EC}"/>
                  </a:ext>
                </a:extLst>
              </p:cNvPr>
              <p:cNvSpPr txBox="1">
                <a:spLocks noRot="1" noChangeAspect="1" noMove="1" noResize="1" noEditPoints="1" noAdjustHandles="1" noChangeArrowheads="1" noChangeShapeType="1" noTextEdit="1"/>
              </p:cNvSpPr>
              <p:nvPr/>
            </p:nvSpPr>
            <p:spPr>
              <a:xfrm>
                <a:off x="5851023" y="1650449"/>
                <a:ext cx="1198661" cy="276999"/>
              </a:xfrm>
              <a:prstGeom prst="rect">
                <a:avLst/>
              </a:prstGeom>
              <a:blipFill>
                <a:blip r:embed="rId7"/>
                <a:stretch>
                  <a:fillRect l="-5263"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768C3AD-8254-CD49-BF5A-43FE0F561C61}"/>
                  </a:ext>
                </a:extLst>
              </p:cNvPr>
              <p:cNvSpPr txBox="1"/>
              <p:nvPr/>
            </p:nvSpPr>
            <p:spPr>
              <a:xfrm>
                <a:off x="5648455" y="2095720"/>
                <a:ext cx="17255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b="0" i="1" smtClean="0">
                              <a:latin typeface="Cambria Math" panose="02040503050406030204" pitchFamily="18" charset="0"/>
                            </a:rPr>
                            <m:t>3</m:t>
                          </m:r>
                        </m:sup>
                      </m:sSup>
                      <m:r>
                        <a:rPr lang="en-US" b="0" i="1" smtClean="0">
                          <a:latin typeface="Cambria Math" panose="02040503050406030204" pitchFamily="18" charset="0"/>
                        </a:rPr>
                        <m:t>+2</m:t>
                      </m:r>
                    </m:oMath>
                  </m:oMathPara>
                </a14:m>
                <a:endParaRPr lang="en-US" dirty="0"/>
              </a:p>
            </p:txBody>
          </p:sp>
        </mc:Choice>
        <mc:Fallback xmlns="">
          <p:sp>
            <p:nvSpPr>
              <p:cNvPr id="19" name="TextBox 18">
                <a:extLst>
                  <a:ext uri="{FF2B5EF4-FFF2-40B4-BE49-F238E27FC236}">
                    <a16:creationId xmlns:a16="http://schemas.microsoft.com/office/drawing/2014/main" id="{1768C3AD-8254-CD49-BF5A-43FE0F561C61}"/>
                  </a:ext>
                </a:extLst>
              </p:cNvPr>
              <p:cNvSpPr txBox="1">
                <a:spLocks noRot="1" noChangeAspect="1" noMove="1" noResize="1" noEditPoints="1" noAdjustHandles="1" noChangeArrowheads="1" noChangeShapeType="1" noTextEdit="1"/>
              </p:cNvSpPr>
              <p:nvPr/>
            </p:nvSpPr>
            <p:spPr>
              <a:xfrm>
                <a:off x="5648455" y="2095720"/>
                <a:ext cx="1725537" cy="276999"/>
              </a:xfrm>
              <a:prstGeom prst="rect">
                <a:avLst/>
              </a:prstGeom>
              <a:blipFill>
                <a:blip r:embed="rId8"/>
                <a:stretch>
                  <a:fillRect l="-3650" r="-1460"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CC5312A-FA36-1C40-B495-C7CD9201D7E2}"/>
                  </a:ext>
                </a:extLst>
              </p:cNvPr>
              <p:cNvSpPr txBox="1"/>
              <p:nvPr/>
            </p:nvSpPr>
            <p:spPr>
              <a:xfrm>
                <a:off x="5579944" y="3002226"/>
                <a:ext cx="18625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4</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=7</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+5</m:t>
                      </m:r>
                      <m:r>
                        <a:rPr lang="en-US" b="0" i="1" smtClean="0">
                          <a:latin typeface="Cambria Math" panose="02040503050406030204" pitchFamily="18" charset="0"/>
                        </a:rPr>
                        <m:t>𝑛</m:t>
                      </m:r>
                    </m:oMath>
                  </m:oMathPara>
                </a14:m>
                <a:endParaRPr lang="en-US" dirty="0"/>
              </a:p>
            </p:txBody>
          </p:sp>
        </mc:Choice>
        <mc:Fallback xmlns="">
          <p:sp>
            <p:nvSpPr>
              <p:cNvPr id="20" name="TextBox 19">
                <a:extLst>
                  <a:ext uri="{FF2B5EF4-FFF2-40B4-BE49-F238E27FC236}">
                    <a16:creationId xmlns:a16="http://schemas.microsoft.com/office/drawing/2014/main" id="{ACC5312A-FA36-1C40-B495-C7CD9201D7E2}"/>
                  </a:ext>
                </a:extLst>
              </p:cNvPr>
              <p:cNvSpPr txBox="1">
                <a:spLocks noRot="1" noChangeAspect="1" noMove="1" noResize="1" noEditPoints="1" noAdjustHandles="1" noChangeArrowheads="1" noChangeShapeType="1" noTextEdit="1"/>
              </p:cNvSpPr>
              <p:nvPr/>
            </p:nvSpPr>
            <p:spPr>
              <a:xfrm>
                <a:off x="5579944" y="3002226"/>
                <a:ext cx="1862561" cy="276999"/>
              </a:xfrm>
              <a:prstGeom prst="rect">
                <a:avLst/>
              </a:prstGeom>
              <a:blipFill>
                <a:blip r:embed="rId9"/>
                <a:stretch>
                  <a:fillRect l="-3378" r="-2027"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6E26FF2-95F7-EC46-8AD5-6DC42090FE2C}"/>
                  </a:ext>
                </a:extLst>
              </p:cNvPr>
              <p:cNvSpPr txBox="1"/>
              <p:nvPr/>
            </p:nvSpPr>
            <p:spPr>
              <a:xfrm>
                <a:off x="5641254" y="3472932"/>
                <a:ext cx="16182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5</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=5</m:t>
                      </m:r>
                      <m:r>
                        <a:rPr lang="en-US" b="0" i="1" smtClean="0">
                          <a:latin typeface="Cambria Math" panose="02040503050406030204" pitchFamily="18" charset="0"/>
                        </a:rPr>
                        <m:t>𝑛</m:t>
                      </m:r>
                      <m:r>
                        <a:rPr lang="en-US" b="0" i="1" smtClean="0">
                          <a:latin typeface="Cambria Math" panose="02040503050406030204" pitchFamily="18" charset="0"/>
                        </a:rPr>
                        <m:t>+1</m:t>
                      </m:r>
                    </m:oMath>
                  </m:oMathPara>
                </a14:m>
                <a:endParaRPr lang="en-US" dirty="0"/>
              </a:p>
            </p:txBody>
          </p:sp>
        </mc:Choice>
        <mc:Fallback xmlns="">
          <p:sp>
            <p:nvSpPr>
              <p:cNvPr id="21" name="TextBox 20">
                <a:extLst>
                  <a:ext uri="{FF2B5EF4-FFF2-40B4-BE49-F238E27FC236}">
                    <a16:creationId xmlns:a16="http://schemas.microsoft.com/office/drawing/2014/main" id="{D6E26FF2-95F7-EC46-8AD5-6DC42090FE2C}"/>
                  </a:ext>
                </a:extLst>
              </p:cNvPr>
              <p:cNvSpPr txBox="1">
                <a:spLocks noRot="1" noChangeAspect="1" noMove="1" noResize="1" noEditPoints="1" noAdjustHandles="1" noChangeArrowheads="1" noChangeShapeType="1" noTextEdit="1"/>
              </p:cNvSpPr>
              <p:nvPr/>
            </p:nvSpPr>
            <p:spPr>
              <a:xfrm>
                <a:off x="5641254" y="3472932"/>
                <a:ext cx="1618200" cy="276999"/>
              </a:xfrm>
              <a:prstGeom prst="rect">
                <a:avLst/>
              </a:prstGeom>
              <a:blipFill>
                <a:blip r:embed="rId10"/>
                <a:stretch>
                  <a:fillRect l="-4688" r="-1563"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F6CAB85-4B4E-FC4F-82B0-F89FBE9675D7}"/>
                  </a:ext>
                </a:extLst>
              </p:cNvPr>
              <p:cNvSpPr txBox="1"/>
              <p:nvPr/>
            </p:nvSpPr>
            <p:spPr>
              <a:xfrm>
                <a:off x="5384812" y="2566426"/>
                <a:ext cx="21382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r>
                        <a:rPr lang="en-US" i="1">
                          <a:latin typeface="Cambria Math" panose="02040503050406030204" pitchFamily="18" charset="0"/>
                        </a:rPr>
                        <m:t>−2</m:t>
                      </m:r>
                      <m:r>
                        <a:rPr lang="en-US" i="1">
                          <a:latin typeface="Cambria Math" panose="02040503050406030204" pitchFamily="18" charset="0"/>
                        </a:rPr>
                        <m:t>𝑛</m:t>
                      </m:r>
                      <m:r>
                        <a:rPr lang="en-US" i="1">
                          <a:latin typeface="Cambria Math" panose="02040503050406030204" pitchFamily="18" charset="0"/>
                        </a:rPr>
                        <m:t>+3</m:t>
                      </m:r>
                    </m:oMath>
                  </m:oMathPara>
                </a14:m>
                <a:endParaRPr lang="en-US" dirty="0"/>
              </a:p>
            </p:txBody>
          </p:sp>
        </mc:Choice>
        <mc:Fallback xmlns="">
          <p:sp>
            <p:nvSpPr>
              <p:cNvPr id="22" name="TextBox 21">
                <a:extLst>
                  <a:ext uri="{FF2B5EF4-FFF2-40B4-BE49-F238E27FC236}">
                    <a16:creationId xmlns:a16="http://schemas.microsoft.com/office/drawing/2014/main" id="{7F6CAB85-4B4E-FC4F-82B0-F89FBE9675D7}"/>
                  </a:ext>
                </a:extLst>
              </p:cNvPr>
              <p:cNvSpPr txBox="1">
                <a:spLocks noRot="1" noChangeAspect="1" noMove="1" noResize="1" noEditPoints="1" noAdjustHandles="1" noChangeArrowheads="1" noChangeShapeType="1" noTextEdit="1"/>
              </p:cNvSpPr>
              <p:nvPr/>
            </p:nvSpPr>
            <p:spPr>
              <a:xfrm>
                <a:off x="5384812" y="2566426"/>
                <a:ext cx="2138278" cy="276999"/>
              </a:xfrm>
              <a:prstGeom prst="rect">
                <a:avLst/>
              </a:prstGeom>
              <a:blipFill>
                <a:blip r:embed="rId11"/>
                <a:stretch>
                  <a:fillRect l="-2959" r="-1775" b="-30435"/>
                </a:stretch>
              </a:blipFill>
            </p:spPr>
            <p:txBody>
              <a:bodyPr/>
              <a:lstStyle/>
              <a:p>
                <a:r>
                  <a:rPr lang="en-US">
                    <a:noFill/>
                  </a:rPr>
                  <a:t> </a:t>
                </a:r>
              </a:p>
            </p:txBody>
          </p:sp>
        </mc:Fallback>
      </mc:AlternateContent>
      <p:sp>
        <p:nvSpPr>
          <p:cNvPr id="37" name="Footer Placeholder 3">
            <a:extLst>
              <a:ext uri="{FF2B5EF4-FFF2-40B4-BE49-F238E27FC236}">
                <a16:creationId xmlns:a16="http://schemas.microsoft.com/office/drawing/2014/main" id="{4AA03518-61F6-954A-A0D0-9DA903D373B8}"/>
              </a:ext>
            </a:extLst>
          </p:cNvPr>
          <p:cNvSpPr>
            <a:spLocks noGrp="1"/>
          </p:cNvSpPr>
          <p:nvPr>
            <p:ph type="ftr" sz="quarter" idx="11"/>
          </p:nvPr>
        </p:nvSpPr>
        <p:spPr>
          <a:xfrm>
            <a:off x="4842742" y="6544402"/>
            <a:ext cx="5901459" cy="274320"/>
          </a:xfrm>
        </p:spPr>
        <p:txBody>
          <a:bodyPr/>
          <a:lstStyle/>
          <a:p>
            <a:r>
              <a:rPr lang="en-US" dirty="0"/>
              <a:t>CSE 373 SP 20 – Chun &amp; Champion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46E34AB-6EE6-AF4C-8288-9ECA986E46C7}"/>
                  </a:ext>
                </a:extLst>
              </p:cNvPr>
              <p:cNvSpPr txBox="1"/>
              <p:nvPr/>
            </p:nvSpPr>
            <p:spPr>
              <a:xfrm>
                <a:off x="4701164" y="3983343"/>
                <a:ext cx="4630307" cy="1477328"/>
              </a:xfrm>
              <a:prstGeom prst="rect">
                <a:avLst/>
              </a:prstGeom>
              <a:noFill/>
            </p:spPr>
            <p:txBody>
              <a:bodyPr wrap="none" rtlCol="0">
                <a:spAutoFit/>
              </a:bodyPr>
              <a:lstStyle/>
              <a:p>
                <a:r>
                  <a:rPr lang="en-US" dirty="0"/>
                  <a:t>A. (answer this question A in the </a:t>
                </a:r>
                <a:r>
                  <a:rPr lang="en-US" dirty="0" err="1"/>
                  <a:t>pollev</a:t>
                </a:r>
                <a:r>
                  <a:rPr lang="en-US" dirty="0"/>
                  <a:t>)</a:t>
                </a:r>
              </a:p>
              <a:p>
                <a:r>
                  <a:rPr lang="en-US" dirty="0"/>
                  <a:t>which of the above functions are in O(</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oMath>
                </a14:m>
                <a:r>
                  <a:rPr lang="en-US" dirty="0"/>
                  <a:t>)? </a:t>
                </a:r>
              </a:p>
              <a:p>
                <a:br>
                  <a:rPr lang="en-US" dirty="0"/>
                </a:br>
                <a:br>
                  <a:rPr lang="en-US" dirty="0"/>
                </a:br>
                <a:r>
                  <a:rPr lang="en-US" dirty="0"/>
                  <a:t>B. which of the above functions are in Theta(</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oMath>
                </a14:m>
                <a:r>
                  <a:rPr lang="en-US" dirty="0"/>
                  <a:t>)?</a:t>
                </a:r>
              </a:p>
            </p:txBody>
          </p:sp>
        </mc:Choice>
        <mc:Fallback xmlns="">
          <p:sp>
            <p:nvSpPr>
              <p:cNvPr id="4" name="TextBox 3">
                <a:extLst>
                  <a:ext uri="{FF2B5EF4-FFF2-40B4-BE49-F238E27FC236}">
                    <a16:creationId xmlns:a16="http://schemas.microsoft.com/office/drawing/2014/main" id="{046E34AB-6EE6-AF4C-8288-9ECA986E46C7}"/>
                  </a:ext>
                </a:extLst>
              </p:cNvPr>
              <p:cNvSpPr txBox="1">
                <a:spLocks noRot="1" noChangeAspect="1" noMove="1" noResize="1" noEditPoints="1" noAdjustHandles="1" noChangeArrowheads="1" noChangeShapeType="1" noTextEdit="1"/>
              </p:cNvSpPr>
              <p:nvPr/>
            </p:nvSpPr>
            <p:spPr>
              <a:xfrm>
                <a:off x="4701164" y="3983343"/>
                <a:ext cx="4630307" cy="1477328"/>
              </a:xfrm>
              <a:prstGeom prst="rect">
                <a:avLst/>
              </a:prstGeom>
              <a:blipFill>
                <a:blip r:embed="rId12"/>
                <a:stretch>
                  <a:fillRect l="-820" t="-1709" b="-5128"/>
                </a:stretch>
              </a:blipFill>
            </p:spPr>
            <p:txBody>
              <a:bodyPr/>
              <a:lstStyle/>
              <a:p>
                <a:r>
                  <a:rPr lang="en-US">
                    <a:noFill/>
                  </a:rPr>
                  <a:t> </a:t>
                </a:r>
              </a:p>
            </p:txBody>
          </p:sp>
        </mc:Fallback>
      </mc:AlternateContent>
    </p:spTree>
    <p:extLst>
      <p:ext uri="{BB962C8B-B14F-4D97-AF65-F5344CB8AC3E}">
        <p14:creationId xmlns:p14="http://schemas.microsoft.com/office/powerpoint/2010/main" val="3319942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74A1-840B-9344-AEBB-D05F111C5424}"/>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96F7C567-7819-3F4A-8A68-62A9B6A3087A}"/>
              </a:ext>
            </a:extLst>
          </p:cNvPr>
          <p:cNvSpPr>
            <a:spLocks noGrp="1"/>
          </p:cNvSpPr>
          <p:nvPr>
            <p:ph type="sldNum" sz="quarter" idx="12"/>
          </p:nvPr>
        </p:nvSpPr>
        <p:spPr/>
        <p:txBody>
          <a:bodyPr/>
          <a:lstStyle/>
          <a:p>
            <a:fld id="{659665DE-58FC-41F4-AC58-2C90A5E00527}" type="slidenum">
              <a:rPr lang="en-US" smtClean="0"/>
              <a:pPr/>
              <a:t>20</a:t>
            </a:fld>
            <a:endParaRPr lang="en-US"/>
          </a:p>
        </p:txBody>
      </p:sp>
      <p:sp>
        <p:nvSpPr>
          <p:cNvPr id="4" name="Text Placeholder 3">
            <a:extLst>
              <a:ext uri="{FF2B5EF4-FFF2-40B4-BE49-F238E27FC236}">
                <a16:creationId xmlns:a16="http://schemas.microsoft.com/office/drawing/2014/main" id="{081C0EB5-964E-BE46-8896-35CEE5DA1351}"/>
              </a:ext>
            </a:extLst>
          </p:cNvPr>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E42DF4F7-4144-6741-AC07-D45C708285A6}"/>
              </a:ext>
            </a:extLst>
          </p:cNvPr>
          <p:cNvSpPr>
            <a:spLocks noGrp="1"/>
          </p:cNvSpPr>
          <p:nvPr>
            <p:ph type="ftr" sz="quarter" idx="11"/>
          </p:nvPr>
        </p:nvSpPr>
        <p:spPr/>
        <p:txBody>
          <a:bodyPr/>
          <a:lstStyle/>
          <a:p>
            <a:r>
              <a:rPr lang="en-US"/>
              <a:t>CSE 373 20 SP – champion &amp; Chun</a:t>
            </a:r>
            <a:endParaRPr lang="en-US" dirty="0"/>
          </a:p>
        </p:txBody>
      </p:sp>
    </p:spTree>
    <p:extLst>
      <p:ext uri="{BB962C8B-B14F-4D97-AF65-F5344CB8AC3E}">
        <p14:creationId xmlns:p14="http://schemas.microsoft.com/office/powerpoint/2010/main" val="304270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91E7-4E1A-E148-8FEC-80C6167A364E}"/>
              </a:ext>
            </a:extLst>
          </p:cNvPr>
          <p:cNvSpPr>
            <a:spLocks noGrp="1"/>
          </p:cNvSpPr>
          <p:nvPr>
            <p:ph type="title"/>
          </p:nvPr>
        </p:nvSpPr>
        <p:spPr/>
        <p:txBody>
          <a:bodyPr/>
          <a:lstStyle/>
          <a:p>
            <a:r>
              <a:rPr lang="en-US" dirty="0"/>
              <a:t>Recursive Patterns</a:t>
            </a:r>
          </a:p>
        </p:txBody>
      </p:sp>
      <p:sp>
        <p:nvSpPr>
          <p:cNvPr id="3" name="Content Placeholder 2">
            <a:extLst>
              <a:ext uri="{FF2B5EF4-FFF2-40B4-BE49-F238E27FC236}">
                <a16:creationId xmlns:a16="http://schemas.microsoft.com/office/drawing/2014/main" id="{13C1AB55-8FEB-DA48-8AE6-DF22DB643DEE}"/>
              </a:ext>
            </a:extLst>
          </p:cNvPr>
          <p:cNvSpPr>
            <a:spLocks noGrp="1"/>
          </p:cNvSpPr>
          <p:nvPr>
            <p:ph idx="1"/>
          </p:nvPr>
        </p:nvSpPr>
        <p:spPr/>
        <p:txBody>
          <a:bodyPr/>
          <a:lstStyle/>
          <a:p>
            <a:r>
              <a:rPr lang="en-US" b="1" dirty="0">
                <a:solidFill>
                  <a:srgbClr val="4C3282"/>
                </a:solidFill>
              </a:rPr>
              <a:t>Pattern #1: </a:t>
            </a:r>
            <a:r>
              <a:rPr lang="en-US" dirty="0"/>
              <a:t>Halving the Input</a:t>
            </a:r>
          </a:p>
          <a:p>
            <a:endParaRPr lang="en-US" dirty="0"/>
          </a:p>
          <a:p>
            <a:r>
              <a:rPr lang="en-US" b="1" dirty="0">
                <a:solidFill>
                  <a:srgbClr val="4C3282"/>
                </a:solidFill>
              </a:rPr>
              <a:t>Pattern #2: </a:t>
            </a:r>
            <a:r>
              <a:rPr lang="en-US" dirty="0"/>
              <a:t>Constant size input and doing work</a:t>
            </a:r>
          </a:p>
          <a:p>
            <a:endParaRPr lang="en-US" dirty="0"/>
          </a:p>
          <a:p>
            <a:r>
              <a:rPr lang="en-US" b="1" dirty="0">
                <a:solidFill>
                  <a:srgbClr val="4C3282"/>
                </a:solidFill>
              </a:rPr>
              <a:t>Pattern #3: </a:t>
            </a:r>
            <a:r>
              <a:rPr lang="en-US" dirty="0"/>
              <a:t>Doubling the Input </a:t>
            </a:r>
          </a:p>
        </p:txBody>
      </p:sp>
      <p:sp>
        <p:nvSpPr>
          <p:cNvPr id="4" name="Slide Number Placeholder 3">
            <a:extLst>
              <a:ext uri="{FF2B5EF4-FFF2-40B4-BE49-F238E27FC236}">
                <a16:creationId xmlns:a16="http://schemas.microsoft.com/office/drawing/2014/main" id="{80B80FF2-05C9-5642-BC43-F1DD82ED8CC6}"/>
              </a:ext>
            </a:extLst>
          </p:cNvPr>
          <p:cNvSpPr>
            <a:spLocks noGrp="1"/>
          </p:cNvSpPr>
          <p:nvPr>
            <p:ph type="sldNum" sz="quarter" idx="12"/>
          </p:nvPr>
        </p:nvSpPr>
        <p:spPr/>
        <p:txBody>
          <a:bodyPr/>
          <a:lstStyle/>
          <a:p>
            <a:fld id="{659665DE-58FC-41F4-AC58-2C90A5E00527}" type="slidenum">
              <a:rPr lang="en-US" smtClean="0"/>
              <a:t>21</a:t>
            </a:fld>
            <a:endParaRPr lang="en-US"/>
          </a:p>
        </p:txBody>
      </p:sp>
      <p:sp>
        <p:nvSpPr>
          <p:cNvPr id="5" name="Footer Placeholder 4">
            <a:extLst>
              <a:ext uri="{FF2B5EF4-FFF2-40B4-BE49-F238E27FC236}">
                <a16:creationId xmlns:a16="http://schemas.microsoft.com/office/drawing/2014/main" id="{8C8FC765-6B67-934E-AA7B-7910D532A540}"/>
              </a:ext>
            </a:extLst>
          </p:cNvPr>
          <p:cNvSpPr>
            <a:spLocks noGrp="1"/>
          </p:cNvSpPr>
          <p:nvPr>
            <p:ph type="ftr" sz="quarter" idx="11"/>
          </p:nvPr>
        </p:nvSpPr>
        <p:spPr/>
        <p:txBody>
          <a:bodyPr/>
          <a:lstStyle/>
          <a:p>
            <a:r>
              <a:rPr lang="en-US" dirty="0"/>
              <a:t>CSE 373 20 </a:t>
            </a:r>
            <a:r>
              <a:rPr lang="en-US" dirty="0" err="1"/>
              <a:t>wi</a:t>
            </a:r>
            <a:r>
              <a:rPr lang="en-US" dirty="0"/>
              <a:t> – Hannah Tang</a:t>
            </a:r>
          </a:p>
        </p:txBody>
      </p:sp>
      <p:sp>
        <p:nvSpPr>
          <p:cNvPr id="6" name="TextBox 5">
            <a:extLst>
              <a:ext uri="{FF2B5EF4-FFF2-40B4-BE49-F238E27FC236}">
                <a16:creationId xmlns:a16="http://schemas.microsoft.com/office/drawing/2014/main" id="{133C2384-458E-0848-AB81-C2A677C6C4EE}"/>
              </a:ext>
            </a:extLst>
          </p:cNvPr>
          <p:cNvSpPr txBox="1"/>
          <p:nvPr/>
        </p:nvSpPr>
        <p:spPr>
          <a:xfrm>
            <a:off x="862771" y="1846385"/>
            <a:ext cx="2948436" cy="461665"/>
          </a:xfrm>
          <a:prstGeom prst="rect">
            <a:avLst/>
          </a:prstGeom>
          <a:noFill/>
        </p:spPr>
        <p:txBody>
          <a:bodyPr wrap="none" rtlCol="0">
            <a:spAutoFit/>
          </a:bodyPr>
          <a:lstStyle/>
          <a:p>
            <a:r>
              <a:rPr lang="en-US" sz="2400" b="1" dirty="0">
                <a:solidFill>
                  <a:srgbClr val="4C3282"/>
                </a:solidFill>
              </a:rPr>
              <a:t>Binary Search </a:t>
            </a:r>
            <a:r>
              <a:rPr lang="en-US" sz="2400" dirty="0" err="1">
                <a:solidFill>
                  <a:srgbClr val="4C3282"/>
                </a:solidFill>
              </a:rPr>
              <a:t>Θ</a:t>
            </a:r>
            <a:r>
              <a:rPr lang="en-US" sz="2400" dirty="0">
                <a:solidFill>
                  <a:srgbClr val="4C3282"/>
                </a:solidFill>
              </a:rPr>
              <a:t>(</a:t>
            </a:r>
            <a:r>
              <a:rPr lang="en-US" sz="2400" dirty="0" err="1">
                <a:solidFill>
                  <a:srgbClr val="4C3282"/>
                </a:solidFill>
              </a:rPr>
              <a:t>logn</a:t>
            </a:r>
            <a:r>
              <a:rPr lang="en-US" sz="2400" dirty="0">
                <a:solidFill>
                  <a:srgbClr val="4C3282"/>
                </a:solidFill>
              </a:rPr>
              <a:t>)</a:t>
            </a:r>
          </a:p>
        </p:txBody>
      </p:sp>
      <p:sp>
        <p:nvSpPr>
          <p:cNvPr id="7" name="TextBox 6">
            <a:extLst>
              <a:ext uri="{FF2B5EF4-FFF2-40B4-BE49-F238E27FC236}">
                <a16:creationId xmlns:a16="http://schemas.microsoft.com/office/drawing/2014/main" id="{DF7E07A8-B05D-1B4F-9DA5-AE877D0F3CD3}"/>
              </a:ext>
            </a:extLst>
          </p:cNvPr>
          <p:cNvSpPr txBox="1"/>
          <p:nvPr/>
        </p:nvSpPr>
        <p:spPr>
          <a:xfrm>
            <a:off x="862771" y="2816933"/>
            <a:ext cx="1609223" cy="461665"/>
          </a:xfrm>
          <a:prstGeom prst="rect">
            <a:avLst/>
          </a:prstGeom>
          <a:noFill/>
        </p:spPr>
        <p:txBody>
          <a:bodyPr wrap="none" rtlCol="0">
            <a:spAutoFit/>
          </a:bodyPr>
          <a:lstStyle/>
          <a:p>
            <a:r>
              <a:rPr lang="en-US" sz="2400" b="1" dirty="0">
                <a:solidFill>
                  <a:srgbClr val="4C3282"/>
                </a:solidFill>
              </a:rPr>
              <a:t>Merge Sort</a:t>
            </a:r>
          </a:p>
        </p:txBody>
      </p:sp>
    </p:spTree>
    <p:extLst>
      <p:ext uri="{BB962C8B-B14F-4D97-AF65-F5344CB8AC3E}">
        <p14:creationId xmlns:p14="http://schemas.microsoft.com/office/powerpoint/2010/main" val="516979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7CFA-F5E4-4AF0-A192-708847412D6E}"/>
              </a:ext>
            </a:extLst>
          </p:cNvPr>
          <p:cNvSpPr>
            <a:spLocks noGrp="1"/>
          </p:cNvSpPr>
          <p:nvPr>
            <p:ph type="title"/>
          </p:nvPr>
        </p:nvSpPr>
        <p:spPr/>
        <p:txBody>
          <a:bodyPr>
            <a:normAutofit/>
          </a:bodyPr>
          <a:lstStyle/>
          <a:p>
            <a:r>
              <a:rPr lang="en-US" dirty="0"/>
              <a:t>Merge Sort</a:t>
            </a:r>
          </a:p>
        </p:txBody>
      </p:sp>
      <p:sp>
        <p:nvSpPr>
          <p:cNvPr id="4" name="Footer Placeholder 3">
            <a:extLst>
              <a:ext uri="{FF2B5EF4-FFF2-40B4-BE49-F238E27FC236}">
                <a16:creationId xmlns:a16="http://schemas.microsoft.com/office/drawing/2014/main" id="{44275A7E-0D52-4A2C-B6F1-BD0EDE0412AD}"/>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04805C7B-69F2-40E0-8033-AFD4339A4BD6}"/>
              </a:ext>
            </a:extLst>
          </p:cNvPr>
          <p:cNvSpPr>
            <a:spLocks noGrp="1"/>
          </p:cNvSpPr>
          <p:nvPr>
            <p:ph type="sldNum" sz="quarter" idx="12"/>
          </p:nvPr>
        </p:nvSpPr>
        <p:spPr/>
        <p:txBody>
          <a:bodyPr/>
          <a:lstStyle/>
          <a:p>
            <a:fld id="{659665DE-58FC-41F4-AC58-2C90A5E00527}" type="slidenum">
              <a:rPr lang="en-US" smtClean="0"/>
              <a:t>22</a:t>
            </a:fld>
            <a:endParaRPr lang="en-US"/>
          </a:p>
        </p:txBody>
      </p:sp>
      <p:graphicFrame>
        <p:nvGraphicFramePr>
          <p:cNvPr id="7" name="Content Placeholder 6">
            <a:extLst>
              <a:ext uri="{FF2B5EF4-FFF2-40B4-BE49-F238E27FC236}">
                <a16:creationId xmlns:a16="http://schemas.microsoft.com/office/drawing/2014/main" id="{9558B984-31D8-457C-A225-F6688A1F8032}"/>
              </a:ext>
            </a:extLst>
          </p:cNvPr>
          <p:cNvGraphicFramePr>
            <a:graphicFrameLocks noGrp="1"/>
          </p:cNvGraphicFramePr>
          <p:nvPr>
            <p:ph idx="1"/>
          </p:nvPr>
        </p:nvGraphicFramePr>
        <p:xfrm>
          <a:off x="1056165" y="1425952"/>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8" name="TextBox 7">
            <a:extLst>
              <a:ext uri="{FF2B5EF4-FFF2-40B4-BE49-F238E27FC236}">
                <a16:creationId xmlns:a16="http://schemas.microsoft.com/office/drawing/2014/main" id="{DC8E1364-6594-4321-81E9-E31ACFC907E3}"/>
              </a:ext>
            </a:extLst>
          </p:cNvPr>
          <p:cNvSpPr txBox="1"/>
          <p:nvPr/>
        </p:nvSpPr>
        <p:spPr>
          <a:xfrm>
            <a:off x="329609" y="1425952"/>
            <a:ext cx="805029" cy="369332"/>
          </a:xfrm>
          <a:prstGeom prst="rect">
            <a:avLst/>
          </a:prstGeom>
          <a:noFill/>
        </p:spPr>
        <p:txBody>
          <a:bodyPr wrap="none" rtlCol="0">
            <a:spAutoFit/>
          </a:bodyPr>
          <a:lstStyle/>
          <a:p>
            <a:r>
              <a:rPr lang="en-US" b="1" dirty="0"/>
              <a:t>Divide</a:t>
            </a:r>
          </a:p>
        </p:txBody>
      </p:sp>
      <p:graphicFrame>
        <p:nvGraphicFramePr>
          <p:cNvPr id="9" name="Content Placeholder 6">
            <a:extLst>
              <a:ext uri="{FF2B5EF4-FFF2-40B4-BE49-F238E27FC236}">
                <a16:creationId xmlns:a16="http://schemas.microsoft.com/office/drawing/2014/main" id="{78FB6CDE-E90A-4DA2-BFF8-13E3B6148CC6}"/>
              </a:ext>
            </a:extLst>
          </p:cNvPr>
          <p:cNvGraphicFramePr>
            <a:graphicFrameLocks/>
          </p:cNvGraphicFramePr>
          <p:nvPr/>
        </p:nvGraphicFramePr>
        <p:xfrm>
          <a:off x="509709" y="2323263"/>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0" name="Content Placeholder 6">
            <a:extLst>
              <a:ext uri="{FF2B5EF4-FFF2-40B4-BE49-F238E27FC236}">
                <a16:creationId xmlns:a16="http://schemas.microsoft.com/office/drawing/2014/main" id="{C82347A2-3207-43E3-89D0-EE3912B5C305}"/>
              </a:ext>
            </a:extLst>
          </p:cNvPr>
          <p:cNvGraphicFramePr>
            <a:graphicFrameLocks/>
          </p:cNvGraphicFramePr>
          <p:nvPr/>
        </p:nvGraphicFramePr>
        <p:xfrm>
          <a:off x="6576925" y="2285616"/>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11" name="TextBox 10">
            <a:extLst>
              <a:ext uri="{FF2B5EF4-FFF2-40B4-BE49-F238E27FC236}">
                <a16:creationId xmlns:a16="http://schemas.microsoft.com/office/drawing/2014/main" id="{44F80A65-D8FD-4BE7-BD97-71CFD79F797B}"/>
              </a:ext>
            </a:extLst>
          </p:cNvPr>
          <p:cNvSpPr txBox="1"/>
          <p:nvPr/>
        </p:nvSpPr>
        <p:spPr>
          <a:xfrm>
            <a:off x="358461" y="3393012"/>
            <a:ext cx="1043876" cy="369332"/>
          </a:xfrm>
          <a:prstGeom prst="rect">
            <a:avLst/>
          </a:prstGeom>
          <a:noFill/>
        </p:spPr>
        <p:txBody>
          <a:bodyPr wrap="none" rtlCol="0">
            <a:spAutoFit/>
          </a:bodyPr>
          <a:lstStyle/>
          <a:p>
            <a:r>
              <a:rPr lang="en-US" b="1" dirty="0"/>
              <a:t>Conquer</a:t>
            </a:r>
          </a:p>
        </p:txBody>
      </p:sp>
      <p:graphicFrame>
        <p:nvGraphicFramePr>
          <p:cNvPr id="12" name="Table 11">
            <a:extLst>
              <a:ext uri="{FF2B5EF4-FFF2-40B4-BE49-F238E27FC236}">
                <a16:creationId xmlns:a16="http://schemas.microsoft.com/office/drawing/2014/main" id="{78C7CE57-CFB3-4316-9D3A-0FE8D037D0AA}"/>
              </a:ext>
            </a:extLst>
          </p:cNvPr>
          <p:cNvGraphicFramePr>
            <a:graphicFrameLocks noGrp="1"/>
          </p:cNvGraphicFramePr>
          <p:nvPr/>
        </p:nvGraphicFramePr>
        <p:xfrm>
          <a:off x="5549545" y="3132959"/>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2580964224"/>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09495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929329120"/>
                  </a:ext>
                </a:extLst>
              </a:tr>
            </a:tbl>
          </a:graphicData>
        </a:graphic>
      </p:graphicFrame>
      <p:graphicFrame>
        <p:nvGraphicFramePr>
          <p:cNvPr id="13" name="Table 12">
            <a:extLst>
              <a:ext uri="{FF2B5EF4-FFF2-40B4-BE49-F238E27FC236}">
                <a16:creationId xmlns:a16="http://schemas.microsoft.com/office/drawing/2014/main" id="{3448CEB1-A1AE-408C-82F5-F050E68F4485}"/>
              </a:ext>
            </a:extLst>
          </p:cNvPr>
          <p:cNvGraphicFramePr>
            <a:graphicFrameLocks noGrp="1"/>
          </p:cNvGraphicFramePr>
          <p:nvPr/>
        </p:nvGraphicFramePr>
        <p:xfrm>
          <a:off x="5553265" y="4102561"/>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2580964224"/>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09495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929329120"/>
                  </a:ext>
                </a:extLst>
              </a:tr>
            </a:tbl>
          </a:graphicData>
        </a:graphic>
      </p:graphicFrame>
      <p:graphicFrame>
        <p:nvGraphicFramePr>
          <p:cNvPr id="15" name="Content Placeholder 6">
            <a:extLst>
              <a:ext uri="{FF2B5EF4-FFF2-40B4-BE49-F238E27FC236}">
                <a16:creationId xmlns:a16="http://schemas.microsoft.com/office/drawing/2014/main" id="{100F61E7-ADAD-4FBA-892F-51EE0BC098F9}"/>
              </a:ext>
            </a:extLst>
          </p:cNvPr>
          <p:cNvGraphicFramePr>
            <a:graphicFrameLocks/>
          </p:cNvGraphicFramePr>
          <p:nvPr/>
        </p:nvGraphicFramePr>
        <p:xfrm>
          <a:off x="509710" y="4956266"/>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16" name="Content Placeholder 6">
            <a:extLst>
              <a:ext uri="{FF2B5EF4-FFF2-40B4-BE49-F238E27FC236}">
                <a16:creationId xmlns:a16="http://schemas.microsoft.com/office/drawing/2014/main" id="{8A9A7C2C-E4E7-4044-9983-45BC24348B3E}"/>
              </a:ext>
            </a:extLst>
          </p:cNvPr>
          <p:cNvGraphicFramePr>
            <a:graphicFrameLocks/>
          </p:cNvGraphicFramePr>
          <p:nvPr/>
        </p:nvGraphicFramePr>
        <p:xfrm>
          <a:off x="6722663" y="4944580"/>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17" name="Content Placeholder 6">
            <a:extLst>
              <a:ext uri="{FF2B5EF4-FFF2-40B4-BE49-F238E27FC236}">
                <a16:creationId xmlns:a16="http://schemas.microsoft.com/office/drawing/2014/main" id="{ECBAF41D-1C61-4994-B38C-02A6CCF9595D}"/>
              </a:ext>
            </a:extLst>
          </p:cNvPr>
          <p:cNvGraphicFramePr>
            <a:graphicFrameLocks/>
          </p:cNvGraphicFramePr>
          <p:nvPr/>
        </p:nvGraphicFramePr>
        <p:xfrm>
          <a:off x="1134638" y="5815930"/>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sp>
        <p:nvSpPr>
          <p:cNvPr id="14" name="TextBox 13">
            <a:extLst>
              <a:ext uri="{FF2B5EF4-FFF2-40B4-BE49-F238E27FC236}">
                <a16:creationId xmlns:a16="http://schemas.microsoft.com/office/drawing/2014/main" id="{1A251D6E-503E-45BB-8BD9-8C1BD2D14854}"/>
              </a:ext>
            </a:extLst>
          </p:cNvPr>
          <p:cNvSpPr txBox="1"/>
          <p:nvPr/>
        </p:nvSpPr>
        <p:spPr>
          <a:xfrm>
            <a:off x="358461" y="4653616"/>
            <a:ext cx="1083951" cy="369332"/>
          </a:xfrm>
          <a:prstGeom prst="rect">
            <a:avLst/>
          </a:prstGeom>
          <a:noFill/>
        </p:spPr>
        <p:txBody>
          <a:bodyPr wrap="none" rtlCol="0">
            <a:spAutoFit/>
          </a:bodyPr>
          <a:lstStyle/>
          <a:p>
            <a:r>
              <a:rPr lang="en-US" b="1" dirty="0"/>
              <a:t>Combine</a:t>
            </a:r>
          </a:p>
        </p:txBody>
      </p:sp>
      <p:cxnSp>
        <p:nvCxnSpPr>
          <p:cNvPr id="19" name="Straight Arrow Connector 18">
            <a:extLst>
              <a:ext uri="{FF2B5EF4-FFF2-40B4-BE49-F238E27FC236}">
                <a16:creationId xmlns:a16="http://schemas.microsoft.com/office/drawing/2014/main" id="{B51B5C08-6070-4763-AF6A-3F152C4464E4}"/>
              </a:ext>
            </a:extLst>
          </p:cNvPr>
          <p:cNvCxnSpPr>
            <a:cxnSpLocks/>
            <a:stCxn id="7" idx="2"/>
          </p:cNvCxnSpPr>
          <p:nvPr/>
        </p:nvCxnSpPr>
        <p:spPr>
          <a:xfrm flipH="1">
            <a:off x="5615076" y="2167632"/>
            <a:ext cx="480924" cy="415318"/>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475E889-2AD1-4664-A900-863ED52F1CA6}"/>
              </a:ext>
            </a:extLst>
          </p:cNvPr>
          <p:cNvCxnSpPr>
            <a:cxnSpLocks/>
          </p:cNvCxnSpPr>
          <p:nvPr/>
        </p:nvCxnSpPr>
        <p:spPr>
          <a:xfrm>
            <a:off x="6117266" y="2188898"/>
            <a:ext cx="422635" cy="367922"/>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AA785E1-73B3-401A-A419-60AE84E8597C}"/>
              </a:ext>
            </a:extLst>
          </p:cNvPr>
          <p:cNvCxnSpPr>
            <a:cxnSpLocks/>
          </p:cNvCxnSpPr>
          <p:nvPr/>
        </p:nvCxnSpPr>
        <p:spPr>
          <a:xfrm>
            <a:off x="6053528" y="3882882"/>
            <a:ext cx="0" cy="338244"/>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95BBDDF-DD25-4DA2-81E7-A40BAB6F848C}"/>
              </a:ext>
            </a:extLst>
          </p:cNvPr>
          <p:cNvCxnSpPr>
            <a:cxnSpLocks/>
          </p:cNvCxnSpPr>
          <p:nvPr/>
        </p:nvCxnSpPr>
        <p:spPr>
          <a:xfrm>
            <a:off x="5549545" y="5691584"/>
            <a:ext cx="494488" cy="316737"/>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8079924-DE0C-4B93-8068-BF2A6A06176A}"/>
              </a:ext>
            </a:extLst>
          </p:cNvPr>
          <p:cNvCxnSpPr>
            <a:cxnSpLocks/>
          </p:cNvCxnSpPr>
          <p:nvPr/>
        </p:nvCxnSpPr>
        <p:spPr>
          <a:xfrm flipH="1">
            <a:off x="6314607" y="5679898"/>
            <a:ext cx="408056" cy="323785"/>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17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CF495-9E14-4122-A0ED-C7A1ADA689B5}"/>
              </a:ext>
            </a:extLst>
          </p:cNvPr>
          <p:cNvSpPr>
            <a:spLocks noGrp="1"/>
          </p:cNvSpPr>
          <p:nvPr>
            <p:ph type="title"/>
          </p:nvPr>
        </p:nvSpPr>
        <p:spPr/>
        <p:txBody>
          <a:bodyPr/>
          <a:lstStyle/>
          <a:p>
            <a:r>
              <a:rPr lang="en-US" dirty="0"/>
              <a:t>Merge Sort</a:t>
            </a:r>
          </a:p>
        </p:txBody>
      </p:sp>
      <p:sp>
        <p:nvSpPr>
          <p:cNvPr id="4" name="Footer Placeholder 3">
            <a:extLst>
              <a:ext uri="{FF2B5EF4-FFF2-40B4-BE49-F238E27FC236}">
                <a16:creationId xmlns:a16="http://schemas.microsoft.com/office/drawing/2014/main" id="{94DEEFFE-E5E3-4825-88B3-B3C34FA78B72}"/>
              </a:ext>
            </a:extLst>
          </p:cNvPr>
          <p:cNvSpPr>
            <a:spLocks noGrp="1"/>
          </p:cNvSpPr>
          <p:nvPr>
            <p:ph type="ftr" sz="quarter" idx="11"/>
          </p:nvPr>
        </p:nvSpPr>
        <p:spPr>
          <a:xfrm>
            <a:off x="5715301" y="6521027"/>
            <a:ext cx="5901459" cy="274320"/>
          </a:xfrm>
        </p:spPr>
        <p:txBody>
          <a:bodyPr/>
          <a:lstStyle/>
          <a:p>
            <a:r>
              <a:rPr lang="en-US"/>
              <a:t>CSE 373 SP 18 - Kasey Champion</a:t>
            </a:r>
          </a:p>
        </p:txBody>
      </p:sp>
      <p:sp>
        <p:nvSpPr>
          <p:cNvPr id="5" name="Slide Number Placeholder 4">
            <a:extLst>
              <a:ext uri="{FF2B5EF4-FFF2-40B4-BE49-F238E27FC236}">
                <a16:creationId xmlns:a16="http://schemas.microsoft.com/office/drawing/2014/main" id="{41193FD1-A746-4AB4-A204-7F7DD96FD25B}"/>
              </a:ext>
            </a:extLst>
          </p:cNvPr>
          <p:cNvSpPr>
            <a:spLocks noGrp="1"/>
          </p:cNvSpPr>
          <p:nvPr>
            <p:ph type="sldNum" sz="quarter" idx="12"/>
          </p:nvPr>
        </p:nvSpPr>
        <p:spPr>
          <a:xfrm>
            <a:off x="11681670" y="6521027"/>
            <a:ext cx="421923" cy="274320"/>
          </a:xfrm>
        </p:spPr>
        <p:txBody>
          <a:bodyPr/>
          <a:lstStyle/>
          <a:p>
            <a:fld id="{659665DE-58FC-41F4-AC58-2C90A5E00527}" type="slidenum">
              <a:rPr lang="en-US" smtClean="0"/>
              <a:t>23</a:t>
            </a:fld>
            <a:endParaRPr lang="en-US"/>
          </a:p>
        </p:txBody>
      </p:sp>
      <p:sp>
        <p:nvSpPr>
          <p:cNvPr id="6" name="TextBox 5">
            <a:extLst>
              <a:ext uri="{FF2B5EF4-FFF2-40B4-BE49-F238E27FC236}">
                <a16:creationId xmlns:a16="http://schemas.microsoft.com/office/drawing/2014/main" id="{D8952EB5-0A41-45B7-B5EE-8E116BAB5D86}"/>
              </a:ext>
            </a:extLst>
          </p:cNvPr>
          <p:cNvSpPr txBox="1"/>
          <p:nvPr/>
        </p:nvSpPr>
        <p:spPr>
          <a:xfrm>
            <a:off x="273254" y="1613118"/>
            <a:ext cx="5339923" cy="1815882"/>
          </a:xfrm>
          <a:prstGeom prst="rect">
            <a:avLst/>
          </a:prstGeom>
          <a:noFill/>
          <a:ln>
            <a:solidFill>
              <a:srgbClr val="4C3282"/>
            </a:solidFill>
          </a:ln>
        </p:spPr>
        <p:txBody>
          <a:bodyPr wrap="none" rtlCol="0">
            <a:spAutoFit/>
          </a:bodyPr>
          <a:lstStyle/>
          <a:p>
            <a:r>
              <a:rPr lang="en-US" sz="1400" dirty="0" err="1">
                <a:latin typeface="Courier New" panose="02070309020205020404" pitchFamily="49" charset="0"/>
                <a:cs typeface="Courier New" panose="02070309020205020404" pitchFamily="49" charset="0"/>
              </a:rPr>
              <a:t>mergeSort</a:t>
            </a:r>
            <a:r>
              <a:rPr lang="en-US" sz="1400" dirty="0">
                <a:latin typeface="Courier New" panose="02070309020205020404" pitchFamily="49" charset="0"/>
                <a:cs typeface="Courier New" panose="02070309020205020404" pitchFamily="49" charset="0"/>
              </a:rPr>
              <a:t>(input) {</a:t>
            </a:r>
          </a:p>
          <a:p>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input.length</a:t>
            </a:r>
            <a:r>
              <a:rPr lang="en-US" sz="1400" dirty="0">
                <a:latin typeface="Courier New" panose="02070309020205020404" pitchFamily="49" charset="0"/>
                <a:cs typeface="Courier New" panose="02070309020205020404" pitchFamily="49" charset="0"/>
              </a:rPr>
              <a:t> == 1)</a:t>
            </a:r>
          </a:p>
          <a:p>
            <a:r>
              <a:rPr lang="en-US" sz="1400" dirty="0">
                <a:latin typeface="Courier New" panose="02070309020205020404" pitchFamily="49" charset="0"/>
                <a:cs typeface="Courier New" panose="02070309020205020404" pitchFamily="49" charset="0"/>
              </a:rPr>
              <a:t>      return</a:t>
            </a:r>
          </a:p>
          <a:p>
            <a:r>
              <a:rPr lang="en-US" sz="1400" dirty="0">
                <a:latin typeface="Courier New" panose="02070309020205020404" pitchFamily="49" charset="0"/>
                <a:cs typeface="Courier New" panose="02070309020205020404" pitchFamily="49" charset="0"/>
              </a:rPr>
              <a:t>   else</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smallerHalf</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mergeSort</a:t>
            </a:r>
            <a:r>
              <a:rPr lang="en-US" sz="1400" dirty="0">
                <a:latin typeface="Courier New" panose="02070309020205020404" pitchFamily="49" charset="0"/>
                <a:cs typeface="Courier New" panose="02070309020205020404" pitchFamily="49" charset="0"/>
              </a:rPr>
              <a:t>(new [0, ..., mid])</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largerHalf</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mergeSort</a:t>
            </a:r>
            <a:r>
              <a:rPr lang="en-US" sz="1400" dirty="0">
                <a:latin typeface="Courier New" panose="02070309020205020404" pitchFamily="49" charset="0"/>
                <a:cs typeface="Courier New" panose="02070309020205020404" pitchFamily="49" charset="0"/>
              </a:rPr>
              <a:t>(new [mid + 1, ...])</a:t>
            </a:r>
          </a:p>
          <a:p>
            <a:r>
              <a:rPr lang="en-US" sz="1400" dirty="0">
                <a:latin typeface="Courier New" panose="02070309020205020404" pitchFamily="49" charset="0"/>
                <a:cs typeface="Courier New" panose="02070309020205020404" pitchFamily="49" charset="0"/>
              </a:rPr>
              <a:t>      return merge(</a:t>
            </a:r>
            <a:r>
              <a:rPr lang="en-US" sz="1400" dirty="0" err="1">
                <a:latin typeface="Courier New" panose="02070309020205020404" pitchFamily="49" charset="0"/>
                <a:cs typeface="Courier New" panose="02070309020205020404" pitchFamily="49" charset="0"/>
              </a:rPr>
              <a:t>smallerHalf</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largerHalf</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a:t>
            </a:r>
          </a:p>
        </p:txBody>
      </p:sp>
      <p:graphicFrame>
        <p:nvGraphicFramePr>
          <p:cNvPr id="7" name="Content Placeholder 6">
            <a:extLst>
              <a:ext uri="{FF2B5EF4-FFF2-40B4-BE49-F238E27FC236}">
                <a16:creationId xmlns:a16="http://schemas.microsoft.com/office/drawing/2014/main" id="{28174B43-31A6-47E5-AFAB-F079B8BEE054}"/>
              </a:ext>
            </a:extLst>
          </p:cNvPr>
          <p:cNvGraphicFramePr>
            <a:graphicFrameLocks noGrp="1"/>
          </p:cNvGraphicFramePr>
          <p:nvPr>
            <p:ph idx="1"/>
          </p:nvPr>
        </p:nvGraphicFramePr>
        <p:xfrm>
          <a:off x="6055791" y="207575"/>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8" name="Content Placeholder 6">
            <a:extLst>
              <a:ext uri="{FF2B5EF4-FFF2-40B4-BE49-F238E27FC236}">
                <a16:creationId xmlns:a16="http://schemas.microsoft.com/office/drawing/2014/main" id="{E403E739-CDCE-44DE-9C10-42F935C23931}"/>
              </a:ext>
            </a:extLst>
          </p:cNvPr>
          <p:cNvGraphicFramePr>
            <a:graphicFrameLocks/>
          </p:cNvGraphicFramePr>
          <p:nvPr/>
        </p:nvGraphicFramePr>
        <p:xfrm>
          <a:off x="5962990" y="1027537"/>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9" name="Content Placeholder 6">
            <a:extLst>
              <a:ext uri="{FF2B5EF4-FFF2-40B4-BE49-F238E27FC236}">
                <a16:creationId xmlns:a16="http://schemas.microsoft.com/office/drawing/2014/main" id="{F0EBC669-74E3-4148-BD3C-5E41E9A768EC}"/>
              </a:ext>
            </a:extLst>
          </p:cNvPr>
          <p:cNvGraphicFramePr>
            <a:graphicFrameLocks/>
          </p:cNvGraphicFramePr>
          <p:nvPr/>
        </p:nvGraphicFramePr>
        <p:xfrm>
          <a:off x="8320528" y="1027537"/>
          <a:ext cx="3023901"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0" name="Content Placeholder 6">
            <a:extLst>
              <a:ext uri="{FF2B5EF4-FFF2-40B4-BE49-F238E27FC236}">
                <a16:creationId xmlns:a16="http://schemas.microsoft.com/office/drawing/2014/main" id="{EC86ED36-5120-4DD4-AEF6-CB9B1D388906}"/>
              </a:ext>
            </a:extLst>
          </p:cNvPr>
          <p:cNvGraphicFramePr>
            <a:graphicFrameLocks/>
          </p:cNvGraphicFramePr>
          <p:nvPr/>
        </p:nvGraphicFramePr>
        <p:xfrm>
          <a:off x="5783979" y="1912743"/>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1" name="Content Placeholder 6">
            <a:extLst>
              <a:ext uri="{FF2B5EF4-FFF2-40B4-BE49-F238E27FC236}">
                <a16:creationId xmlns:a16="http://schemas.microsoft.com/office/drawing/2014/main" id="{EACA4B13-CCF5-4176-B7AC-B978DFDEFDF5}"/>
              </a:ext>
            </a:extLst>
          </p:cNvPr>
          <p:cNvGraphicFramePr>
            <a:graphicFrameLocks/>
          </p:cNvGraphicFramePr>
          <p:nvPr/>
        </p:nvGraphicFramePr>
        <p:xfrm>
          <a:off x="7083225" y="1894115"/>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2" name="Content Placeholder 6">
            <a:extLst>
              <a:ext uri="{FF2B5EF4-FFF2-40B4-BE49-F238E27FC236}">
                <a16:creationId xmlns:a16="http://schemas.microsoft.com/office/drawing/2014/main" id="{73FCC405-1093-4F4A-93E0-9157BF5C2969}"/>
              </a:ext>
            </a:extLst>
          </p:cNvPr>
          <p:cNvGraphicFramePr>
            <a:graphicFrameLocks/>
          </p:cNvGraphicFramePr>
          <p:nvPr/>
        </p:nvGraphicFramePr>
        <p:xfrm>
          <a:off x="8320528" y="1894115"/>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3" name="Content Placeholder 6">
            <a:extLst>
              <a:ext uri="{FF2B5EF4-FFF2-40B4-BE49-F238E27FC236}">
                <a16:creationId xmlns:a16="http://schemas.microsoft.com/office/drawing/2014/main" id="{A9178E1D-EF25-4DD6-8786-6D40F0173861}"/>
              </a:ext>
            </a:extLst>
          </p:cNvPr>
          <p:cNvGraphicFramePr>
            <a:graphicFrameLocks/>
          </p:cNvGraphicFramePr>
          <p:nvPr/>
        </p:nvGraphicFramePr>
        <p:xfrm>
          <a:off x="9557831" y="1882080"/>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4" name="Content Placeholder 6">
            <a:extLst>
              <a:ext uri="{FF2B5EF4-FFF2-40B4-BE49-F238E27FC236}">
                <a16:creationId xmlns:a16="http://schemas.microsoft.com/office/drawing/2014/main" id="{61918E08-6FFD-41A8-A06B-DA86CF2FF8FE}"/>
              </a:ext>
            </a:extLst>
          </p:cNvPr>
          <p:cNvGraphicFramePr>
            <a:graphicFrameLocks/>
          </p:cNvGraphicFramePr>
          <p:nvPr/>
        </p:nvGraphicFramePr>
        <p:xfrm>
          <a:off x="9428935" y="2747002"/>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5" name="Content Placeholder 6">
            <a:extLst>
              <a:ext uri="{FF2B5EF4-FFF2-40B4-BE49-F238E27FC236}">
                <a16:creationId xmlns:a16="http://schemas.microsoft.com/office/drawing/2014/main" id="{0C9E8D24-1CAC-415D-9C57-A4F7144B27EE}"/>
              </a:ext>
            </a:extLst>
          </p:cNvPr>
          <p:cNvGraphicFramePr>
            <a:graphicFrameLocks/>
          </p:cNvGraphicFramePr>
          <p:nvPr/>
        </p:nvGraphicFramePr>
        <p:xfrm>
          <a:off x="10673703" y="2736623"/>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6" name="Content Placeholder 6">
            <a:extLst>
              <a:ext uri="{FF2B5EF4-FFF2-40B4-BE49-F238E27FC236}">
                <a16:creationId xmlns:a16="http://schemas.microsoft.com/office/drawing/2014/main" id="{32282FC2-2F6F-498E-A812-79F22589DC2D}"/>
              </a:ext>
            </a:extLst>
          </p:cNvPr>
          <p:cNvGraphicFramePr>
            <a:graphicFrameLocks/>
          </p:cNvGraphicFramePr>
          <p:nvPr/>
        </p:nvGraphicFramePr>
        <p:xfrm>
          <a:off x="9557831" y="3601545"/>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19" name="Content Placeholder 6">
            <a:extLst>
              <a:ext uri="{FF2B5EF4-FFF2-40B4-BE49-F238E27FC236}">
                <a16:creationId xmlns:a16="http://schemas.microsoft.com/office/drawing/2014/main" id="{07A2E78D-2F90-47D7-9FE0-5B8821413332}"/>
              </a:ext>
            </a:extLst>
          </p:cNvPr>
          <p:cNvGraphicFramePr>
            <a:graphicFrameLocks/>
          </p:cNvGraphicFramePr>
          <p:nvPr/>
        </p:nvGraphicFramePr>
        <p:xfrm>
          <a:off x="8320527" y="4436816"/>
          <a:ext cx="3023901"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20" name="Content Placeholder 6">
            <a:extLst>
              <a:ext uri="{FF2B5EF4-FFF2-40B4-BE49-F238E27FC236}">
                <a16:creationId xmlns:a16="http://schemas.microsoft.com/office/drawing/2014/main" id="{75C3C787-8274-44CC-ADC4-0AE3EA754EDC}"/>
              </a:ext>
            </a:extLst>
          </p:cNvPr>
          <p:cNvGraphicFramePr>
            <a:graphicFrameLocks/>
          </p:cNvGraphicFramePr>
          <p:nvPr/>
        </p:nvGraphicFramePr>
        <p:xfrm>
          <a:off x="5962990" y="4436816"/>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21" name="Content Placeholder 6">
            <a:extLst>
              <a:ext uri="{FF2B5EF4-FFF2-40B4-BE49-F238E27FC236}">
                <a16:creationId xmlns:a16="http://schemas.microsoft.com/office/drawing/2014/main" id="{52E49F57-AA20-49F4-84A5-B640209D0349}"/>
              </a:ext>
            </a:extLst>
          </p:cNvPr>
          <p:cNvGraphicFramePr>
            <a:graphicFrameLocks/>
          </p:cNvGraphicFramePr>
          <p:nvPr/>
        </p:nvGraphicFramePr>
        <p:xfrm>
          <a:off x="6055791" y="5414601"/>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pSp>
        <p:nvGrpSpPr>
          <p:cNvPr id="18" name="Group 17">
            <a:extLst>
              <a:ext uri="{FF2B5EF4-FFF2-40B4-BE49-F238E27FC236}">
                <a16:creationId xmlns:a16="http://schemas.microsoft.com/office/drawing/2014/main" id="{58271BA3-1095-4A44-8354-DD672E62BDB7}"/>
              </a:ext>
            </a:extLst>
          </p:cNvPr>
          <p:cNvGrpSpPr/>
          <p:nvPr/>
        </p:nvGrpSpPr>
        <p:grpSpPr>
          <a:xfrm>
            <a:off x="333752" y="3606382"/>
            <a:ext cx="3530732" cy="646331"/>
            <a:chOff x="2253247" y="4181425"/>
            <a:chExt cx="3530732" cy="646331"/>
          </a:xfrm>
        </p:grpSpPr>
        <p:sp>
          <p:nvSpPr>
            <p:cNvPr id="23" name="TextBox 22">
              <a:extLst>
                <a:ext uri="{FF2B5EF4-FFF2-40B4-BE49-F238E27FC236}">
                  <a16:creationId xmlns:a16="http://schemas.microsoft.com/office/drawing/2014/main" id="{43F6F683-720E-42BA-B67C-19A0055C05DA}"/>
                </a:ext>
              </a:extLst>
            </p:cNvPr>
            <p:cNvSpPr txBox="1"/>
            <p:nvPr/>
          </p:nvSpPr>
          <p:spPr>
            <a:xfrm>
              <a:off x="3453276" y="4181425"/>
              <a:ext cx="2330703" cy="646331"/>
            </a:xfrm>
            <a:prstGeom prst="rect">
              <a:avLst/>
            </a:prstGeom>
            <a:noFill/>
          </p:spPr>
          <p:txBody>
            <a:bodyPr wrap="none" rtlCol="0">
              <a:spAutoFit/>
            </a:bodyPr>
            <a:lstStyle/>
            <a:p>
              <a:r>
                <a:rPr lang="en-US" dirty="0"/>
                <a:t>1 if n&lt;= 1</a:t>
              </a:r>
            </a:p>
            <a:p>
              <a:r>
                <a:rPr lang="en-US" dirty="0"/>
                <a:t>2T(n/2) + n otherwise</a:t>
              </a:r>
            </a:p>
          </p:txBody>
        </p:sp>
        <p:sp>
          <p:nvSpPr>
            <p:cNvPr id="28" name="TextBox 27">
              <a:extLst>
                <a:ext uri="{FF2B5EF4-FFF2-40B4-BE49-F238E27FC236}">
                  <a16:creationId xmlns:a16="http://schemas.microsoft.com/office/drawing/2014/main" id="{891581F8-037B-427B-8341-9C6AEE17A7BF}"/>
                </a:ext>
              </a:extLst>
            </p:cNvPr>
            <p:cNvSpPr txBox="1"/>
            <p:nvPr/>
          </p:nvSpPr>
          <p:spPr>
            <a:xfrm>
              <a:off x="2253247" y="4307872"/>
              <a:ext cx="845103" cy="369332"/>
            </a:xfrm>
            <a:prstGeom prst="rect">
              <a:avLst/>
            </a:prstGeom>
            <a:noFill/>
          </p:spPr>
          <p:txBody>
            <a:bodyPr wrap="none" rtlCol="0">
              <a:spAutoFit/>
            </a:bodyPr>
            <a:lstStyle/>
            <a:p>
              <a:r>
                <a:rPr lang="en-US" dirty="0"/>
                <a:t>T(n) = </a:t>
              </a:r>
            </a:p>
          </p:txBody>
        </p:sp>
        <p:sp>
          <p:nvSpPr>
            <p:cNvPr id="29" name="Left Brace 28">
              <a:extLst>
                <a:ext uri="{FF2B5EF4-FFF2-40B4-BE49-F238E27FC236}">
                  <a16:creationId xmlns:a16="http://schemas.microsoft.com/office/drawing/2014/main" id="{5EEF3E21-0742-4B3A-9E8E-998B70F99C4C}"/>
                </a:ext>
              </a:extLst>
            </p:cNvPr>
            <p:cNvSpPr/>
            <p:nvPr/>
          </p:nvSpPr>
          <p:spPr>
            <a:xfrm>
              <a:off x="2983562" y="4194826"/>
              <a:ext cx="531628" cy="59542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cxnSp>
        <p:nvCxnSpPr>
          <p:cNvPr id="17" name="Straight Arrow Connector 16">
            <a:extLst>
              <a:ext uri="{FF2B5EF4-FFF2-40B4-BE49-F238E27FC236}">
                <a16:creationId xmlns:a16="http://schemas.microsoft.com/office/drawing/2014/main" id="{AE092705-8FDF-485C-B9A4-8D9C488D5236}"/>
              </a:ext>
            </a:extLst>
          </p:cNvPr>
          <p:cNvCxnSpPr>
            <a:cxnSpLocks/>
          </p:cNvCxnSpPr>
          <p:nvPr/>
        </p:nvCxnSpPr>
        <p:spPr>
          <a:xfrm flipH="1">
            <a:off x="7958255" y="957683"/>
            <a:ext cx="112268" cy="44912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C2F49E3-8FB3-437C-B938-889301BFF806}"/>
              </a:ext>
            </a:extLst>
          </p:cNvPr>
          <p:cNvCxnSpPr>
            <a:cxnSpLocks/>
            <a:endCxn id="9" idx="1"/>
          </p:cNvCxnSpPr>
          <p:nvPr/>
        </p:nvCxnSpPr>
        <p:spPr>
          <a:xfrm>
            <a:off x="8091192" y="949255"/>
            <a:ext cx="229336" cy="44912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95BEAC1-BE43-4B56-B320-463ACE864667}"/>
              </a:ext>
            </a:extLst>
          </p:cNvPr>
          <p:cNvCxnSpPr>
            <a:cxnSpLocks/>
            <a:endCxn id="11" idx="1"/>
          </p:cNvCxnSpPr>
          <p:nvPr/>
        </p:nvCxnSpPr>
        <p:spPr>
          <a:xfrm>
            <a:off x="6970957" y="1756861"/>
            <a:ext cx="112268" cy="50809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B5ECAD5-0139-47AF-8623-8C060B76EB59}"/>
              </a:ext>
            </a:extLst>
          </p:cNvPr>
          <p:cNvCxnSpPr>
            <a:cxnSpLocks/>
            <a:stCxn id="8" idx="2"/>
            <a:endCxn id="10" idx="3"/>
          </p:cNvCxnSpPr>
          <p:nvPr/>
        </p:nvCxnSpPr>
        <p:spPr>
          <a:xfrm flipH="1">
            <a:off x="6791946" y="1769217"/>
            <a:ext cx="179011" cy="51436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23F4B6F-73BC-411C-87D6-8CEBFDEE99A7}"/>
              </a:ext>
            </a:extLst>
          </p:cNvPr>
          <p:cNvCxnSpPr>
            <a:cxnSpLocks/>
          </p:cNvCxnSpPr>
          <p:nvPr/>
        </p:nvCxnSpPr>
        <p:spPr>
          <a:xfrm>
            <a:off x="9494631" y="1743922"/>
            <a:ext cx="112268" cy="50809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62520E2-9C5F-437A-9A6C-C2BBC1A78E0D}"/>
              </a:ext>
            </a:extLst>
          </p:cNvPr>
          <p:cNvCxnSpPr>
            <a:cxnSpLocks/>
          </p:cNvCxnSpPr>
          <p:nvPr/>
        </p:nvCxnSpPr>
        <p:spPr>
          <a:xfrm flipH="1">
            <a:off x="9297524" y="1758290"/>
            <a:ext cx="179011" cy="51436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70A1DCF-7DA4-43A1-A7B6-91E0C2F8F574}"/>
              </a:ext>
            </a:extLst>
          </p:cNvPr>
          <p:cNvCxnSpPr>
            <a:cxnSpLocks/>
          </p:cNvCxnSpPr>
          <p:nvPr/>
        </p:nvCxnSpPr>
        <p:spPr>
          <a:xfrm>
            <a:off x="10610104" y="2602274"/>
            <a:ext cx="112268" cy="50809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08BFFDA-F7A1-47ED-93A7-2273D3B31BBA}"/>
              </a:ext>
            </a:extLst>
          </p:cNvPr>
          <p:cNvCxnSpPr>
            <a:cxnSpLocks/>
          </p:cNvCxnSpPr>
          <p:nvPr/>
        </p:nvCxnSpPr>
        <p:spPr>
          <a:xfrm flipH="1">
            <a:off x="10431093" y="2614630"/>
            <a:ext cx="179011" cy="51436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FD2D3A0-097D-4B0C-9023-C2521E2535C6}"/>
              </a:ext>
            </a:extLst>
          </p:cNvPr>
          <p:cNvCxnSpPr>
            <a:cxnSpLocks/>
          </p:cNvCxnSpPr>
          <p:nvPr/>
        </p:nvCxnSpPr>
        <p:spPr>
          <a:xfrm>
            <a:off x="10302310" y="3478303"/>
            <a:ext cx="210697" cy="46334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F6E4E19-136A-4A0E-A2EB-2B5A6706EA62}"/>
              </a:ext>
            </a:extLst>
          </p:cNvPr>
          <p:cNvCxnSpPr>
            <a:cxnSpLocks/>
          </p:cNvCxnSpPr>
          <p:nvPr/>
        </p:nvCxnSpPr>
        <p:spPr>
          <a:xfrm flipH="1">
            <a:off x="10544807" y="3456758"/>
            <a:ext cx="218402" cy="478631"/>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EC70EF5-5679-4C95-B7C0-969C6265F06B}"/>
              </a:ext>
            </a:extLst>
          </p:cNvPr>
          <p:cNvCxnSpPr>
            <a:cxnSpLocks/>
          </p:cNvCxnSpPr>
          <p:nvPr/>
        </p:nvCxnSpPr>
        <p:spPr>
          <a:xfrm>
            <a:off x="7909041" y="5200041"/>
            <a:ext cx="210697" cy="46334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3D5D2BB-73A1-4262-9167-60F0849BAEBC}"/>
              </a:ext>
            </a:extLst>
          </p:cNvPr>
          <p:cNvCxnSpPr>
            <a:cxnSpLocks/>
          </p:cNvCxnSpPr>
          <p:nvPr/>
        </p:nvCxnSpPr>
        <p:spPr>
          <a:xfrm flipH="1">
            <a:off x="8151538" y="5178496"/>
            <a:ext cx="218402" cy="478631"/>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4919609-8A03-4666-AC03-347BC70B8846}"/>
              </a:ext>
            </a:extLst>
          </p:cNvPr>
          <p:cNvCxnSpPr>
            <a:cxnSpLocks/>
          </p:cNvCxnSpPr>
          <p:nvPr/>
        </p:nvCxnSpPr>
        <p:spPr>
          <a:xfrm>
            <a:off x="6689875" y="2658855"/>
            <a:ext cx="272873" cy="2148801"/>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CFFF60E-9413-41BF-86B1-BDBFA489B123}"/>
              </a:ext>
            </a:extLst>
          </p:cNvPr>
          <p:cNvCxnSpPr>
            <a:cxnSpLocks/>
          </p:cNvCxnSpPr>
          <p:nvPr/>
        </p:nvCxnSpPr>
        <p:spPr>
          <a:xfrm flipH="1">
            <a:off x="7026347" y="2644744"/>
            <a:ext cx="316243" cy="2162912"/>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5FDE0BD-E55A-440D-B589-417A57B2B9CC}"/>
              </a:ext>
            </a:extLst>
          </p:cNvPr>
          <p:cNvCxnSpPr>
            <a:cxnSpLocks/>
          </p:cNvCxnSpPr>
          <p:nvPr/>
        </p:nvCxnSpPr>
        <p:spPr>
          <a:xfrm>
            <a:off x="8645065" y="2642526"/>
            <a:ext cx="696518" cy="2133374"/>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E025E27-A669-40A7-85E8-DF0B18271445}"/>
              </a:ext>
            </a:extLst>
          </p:cNvPr>
          <p:cNvCxnSpPr>
            <a:cxnSpLocks/>
          </p:cNvCxnSpPr>
          <p:nvPr/>
        </p:nvCxnSpPr>
        <p:spPr>
          <a:xfrm flipH="1">
            <a:off x="9494631" y="4339075"/>
            <a:ext cx="849018" cy="441881"/>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C9E31CB-F97A-5F4E-99F8-8E24F9EBFE0C}"/>
              </a:ext>
            </a:extLst>
          </p:cNvPr>
          <p:cNvSpPr txBox="1"/>
          <p:nvPr/>
        </p:nvSpPr>
        <p:spPr>
          <a:xfrm>
            <a:off x="333752" y="4382711"/>
            <a:ext cx="4782501" cy="369332"/>
          </a:xfrm>
          <a:prstGeom prst="rect">
            <a:avLst/>
          </a:prstGeom>
          <a:noFill/>
          <a:ln>
            <a:solidFill>
              <a:srgbClr val="4C3282"/>
            </a:solidFill>
          </a:ln>
        </p:spPr>
        <p:txBody>
          <a:bodyPr wrap="square" rtlCol="0">
            <a:spAutoFit/>
          </a:bodyPr>
          <a:lstStyle/>
          <a:p>
            <a:r>
              <a:rPr lang="en-US" b="1" dirty="0">
                <a:solidFill>
                  <a:srgbClr val="4C3282"/>
                </a:solidFill>
              </a:rPr>
              <a:t>Pattern #2 </a:t>
            </a:r>
            <a:r>
              <a:rPr lang="en-US" dirty="0"/>
              <a:t>– Constant size input and doing work</a:t>
            </a:r>
          </a:p>
        </p:txBody>
      </p:sp>
      <p:grpSp>
        <p:nvGrpSpPr>
          <p:cNvPr id="45" name="Group 44">
            <a:extLst>
              <a:ext uri="{FF2B5EF4-FFF2-40B4-BE49-F238E27FC236}">
                <a16:creationId xmlns:a16="http://schemas.microsoft.com/office/drawing/2014/main" id="{8B14A0D7-C4BC-B643-9318-EB39D7A042A7}"/>
              </a:ext>
            </a:extLst>
          </p:cNvPr>
          <p:cNvGrpSpPr/>
          <p:nvPr/>
        </p:nvGrpSpPr>
        <p:grpSpPr>
          <a:xfrm>
            <a:off x="357023" y="5178496"/>
            <a:ext cx="3276601" cy="1527987"/>
            <a:chOff x="7467600" y="4707467"/>
            <a:chExt cx="3276601" cy="1527987"/>
          </a:xfrm>
        </p:grpSpPr>
        <p:sp>
          <p:nvSpPr>
            <p:cNvPr id="50" name="Rectangle 49">
              <a:extLst>
                <a:ext uri="{FF2B5EF4-FFF2-40B4-BE49-F238E27FC236}">
                  <a16:creationId xmlns:a16="http://schemas.microsoft.com/office/drawing/2014/main" id="{ED6BDFFB-4BDF-DB49-B527-4498A561CD48}"/>
                </a:ext>
              </a:extLst>
            </p:cNvPr>
            <p:cNvSpPr/>
            <p:nvPr/>
          </p:nvSpPr>
          <p:spPr>
            <a:xfrm>
              <a:off x="7467600" y="4707467"/>
              <a:ext cx="3276601" cy="49106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Take 1 min to respond to activity</a:t>
              </a:r>
            </a:p>
          </p:txBody>
        </p:sp>
        <p:sp>
          <p:nvSpPr>
            <p:cNvPr id="51" name="TextBox 50">
              <a:extLst>
                <a:ext uri="{FF2B5EF4-FFF2-40B4-BE49-F238E27FC236}">
                  <a16:creationId xmlns:a16="http://schemas.microsoft.com/office/drawing/2014/main" id="{D28A4B55-B22B-834E-8B88-6271F1B4513B}"/>
                </a:ext>
              </a:extLst>
            </p:cNvPr>
            <p:cNvSpPr txBox="1"/>
            <p:nvPr/>
          </p:nvSpPr>
          <p:spPr>
            <a:xfrm>
              <a:off x="7467600" y="5312124"/>
              <a:ext cx="3276601" cy="923330"/>
            </a:xfrm>
            <a:prstGeom prst="rect">
              <a:avLst/>
            </a:prstGeom>
            <a:noFill/>
            <a:ln>
              <a:solidFill>
                <a:srgbClr val="4C3282"/>
              </a:solidFill>
            </a:ln>
          </p:spPr>
          <p:txBody>
            <a:bodyPr wrap="square" rtlCol="0">
              <a:spAutoFit/>
            </a:bodyPr>
            <a:lstStyle/>
            <a:p>
              <a:r>
                <a:rPr lang="en-US" dirty="0">
                  <a:hlinkClick r:id="rId2"/>
                </a:rPr>
                <a:t>www.pollev.conm/cse373activity</a:t>
              </a:r>
              <a:endParaRPr lang="en-US" dirty="0"/>
            </a:p>
            <a:p>
              <a:r>
                <a:rPr lang="en-US" dirty="0"/>
                <a:t>Take a guess! What is the Big-O of worst case merge sort?</a:t>
              </a:r>
            </a:p>
          </p:txBody>
        </p:sp>
      </p:grpSp>
    </p:spTree>
    <p:extLst>
      <p:ext uri="{BB962C8B-B14F-4D97-AF65-F5344CB8AC3E}">
        <p14:creationId xmlns:p14="http://schemas.microsoft.com/office/powerpoint/2010/main" val="58662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10"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par>
                                <p:cTn id="61" presetID="10"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par>
                                <p:cTn id="69" presetID="10" presetClass="entr" presetSubtype="0"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par>
                                <p:cTn id="72" presetID="10" presetClass="entr" presetSubtype="0" fill="hold"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500"/>
                                        <p:tgtEl>
                                          <p:spTgt spid="4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par>
                                <p:cTn id="80" presetID="10" presetClass="entr" presetSubtype="0" fill="hold"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par>
                                <p:cTn id="83" presetID="10" presetClass="entr" presetSubtype="0" fill="hold"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fade">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500"/>
                                        <p:tgtEl>
                                          <p:spTgt spid="19"/>
                                        </p:tgtEl>
                                      </p:cBhvr>
                                    </p:animEffect>
                                  </p:childTnLst>
                                </p:cTn>
                              </p:par>
                              <p:par>
                                <p:cTn id="91" presetID="10" presetClass="entr" presetSubtype="0" fill="hold" nodeType="with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fade">
                                      <p:cBhvr>
                                        <p:cTn id="93" dur="500"/>
                                        <p:tgtEl>
                                          <p:spTgt spid="52"/>
                                        </p:tgtEl>
                                      </p:cBhvr>
                                    </p:animEffect>
                                  </p:childTnLst>
                                </p:cTn>
                              </p:par>
                              <p:par>
                                <p:cTn id="94" presetID="10" presetClass="entr" presetSubtype="0" fill="hold" nodeType="with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fade">
                                      <p:cBhvr>
                                        <p:cTn id="96" dur="500"/>
                                        <p:tgtEl>
                                          <p:spTgt spid="5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500"/>
                                        <p:tgtEl>
                                          <p:spTgt spid="21"/>
                                        </p:tgtEl>
                                      </p:cBhvr>
                                    </p:animEffect>
                                  </p:childTnLst>
                                </p:cTn>
                              </p:par>
                              <p:par>
                                <p:cTn id="102" presetID="10" presetClass="entr" presetSubtype="0" fill="hold" nodeType="with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500"/>
                                        <p:tgtEl>
                                          <p:spTgt spid="46"/>
                                        </p:tgtEl>
                                      </p:cBhvr>
                                    </p:animEffect>
                                  </p:childTnLst>
                                </p:cTn>
                              </p:par>
                              <p:par>
                                <p:cTn id="105" presetID="10" presetClass="entr" presetSubtype="0" fill="hold" nodeType="with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44"/>
                                        </p:tgtEl>
                                        <p:attrNameLst>
                                          <p:attrName>style.visibility</p:attrName>
                                        </p:attrNameLst>
                                      </p:cBhvr>
                                      <p:to>
                                        <p:strVal val="visible"/>
                                      </p:to>
                                    </p:set>
                                    <p:anim calcmode="lin" valueType="num">
                                      <p:cBhvr additive="base">
                                        <p:cTn id="112" dur="500" fill="hold"/>
                                        <p:tgtEl>
                                          <p:spTgt spid="44"/>
                                        </p:tgtEl>
                                        <p:attrNameLst>
                                          <p:attrName>ppt_x</p:attrName>
                                        </p:attrNameLst>
                                      </p:cBhvr>
                                      <p:tavLst>
                                        <p:tav tm="0">
                                          <p:val>
                                            <p:strVal val="#ppt_x"/>
                                          </p:val>
                                        </p:tav>
                                        <p:tav tm="100000">
                                          <p:val>
                                            <p:strVal val="#ppt_x"/>
                                          </p:val>
                                        </p:tav>
                                      </p:tavLst>
                                    </p:anim>
                                    <p:anim calcmode="lin" valueType="num">
                                      <p:cBhvr additive="base">
                                        <p:cTn id="11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Merge Sort Recurrence to Big-</a:t>
            </a:r>
            <a:r>
              <a:rPr lang="en-US" dirty="0" err="1"/>
              <a:t>Θ</a:t>
            </a:r>
            <a:endParaRPr lang="en-US" dirty="0"/>
          </a:p>
        </p:txBody>
      </p:sp>
      <p:grpSp>
        <p:nvGrpSpPr>
          <p:cNvPr id="27" name="Group 26">
            <a:extLst>
              <a:ext uri="{FF2B5EF4-FFF2-40B4-BE49-F238E27FC236}">
                <a16:creationId xmlns:a16="http://schemas.microsoft.com/office/drawing/2014/main" id="{927BE66F-B2B5-9343-91B7-DB539961EDB4}"/>
              </a:ext>
            </a:extLst>
          </p:cNvPr>
          <p:cNvGrpSpPr/>
          <p:nvPr/>
        </p:nvGrpSpPr>
        <p:grpSpPr>
          <a:xfrm>
            <a:off x="694357" y="3169467"/>
            <a:ext cx="5075412" cy="3098130"/>
            <a:chOff x="470365" y="3583432"/>
            <a:chExt cx="5075412" cy="3098130"/>
          </a:xfrm>
        </p:grpSpPr>
        <p:sp>
          <p:nvSpPr>
            <p:cNvPr id="22" name="Rectangle 21">
              <a:extLst>
                <a:ext uri="{FF2B5EF4-FFF2-40B4-BE49-F238E27FC236}">
                  <a16:creationId xmlns:a16="http://schemas.microsoft.com/office/drawing/2014/main" id="{F35ADFA9-449C-B248-B430-94C1BCF536BA}"/>
                </a:ext>
              </a:extLst>
            </p:cNvPr>
            <p:cNvSpPr/>
            <p:nvPr/>
          </p:nvSpPr>
          <p:spPr>
            <a:xfrm>
              <a:off x="470365" y="3583432"/>
              <a:ext cx="5075412" cy="3098130"/>
            </a:xfrm>
            <a:prstGeom prst="rect">
              <a:avLst/>
            </a:prstGeom>
            <a:solidFill>
              <a:srgbClr val="B6A47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A50FD50-4636-494F-BE3E-4956A9F1170A}"/>
                    </a:ext>
                  </a:extLst>
                </p:cNvPr>
                <p:cNvSpPr txBox="1"/>
                <p:nvPr/>
              </p:nvSpPr>
              <p:spPr>
                <a:xfrm>
                  <a:off x="656628" y="4121414"/>
                  <a:ext cx="4868384" cy="9766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𝑑</m:t>
                                </m:r>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at</m:t>
                                </m:r>
                                <m:r>
                                  <a:rPr lang="en-US" b="0" i="0" smtClean="0">
                                    <a:latin typeface="Cambria Math" panose="02040503050406030204" pitchFamily="18" charset="0"/>
                                  </a:rPr>
                                  <m:t> </m:t>
                                </m:r>
                                <m:r>
                                  <m:rPr>
                                    <m:sty m:val="p"/>
                                  </m:rPr>
                                  <a:rPr lang="en-US" b="0" i="0" smtClean="0">
                                    <a:latin typeface="Cambria Math" panose="02040503050406030204" pitchFamily="18" charset="0"/>
                                  </a:rPr>
                                  <m:t>most</m:t>
                                </m:r>
                                <m:r>
                                  <a:rPr lang="en-US" b="0" i="0" smtClean="0">
                                    <a:latin typeface="Cambria Math" panose="02040503050406030204" pitchFamily="18" charset="0"/>
                                  </a:rPr>
                                  <m:t> </m:t>
                                </m:r>
                                <m:r>
                                  <m:rPr>
                                    <m:sty m:val="p"/>
                                  </m:rPr>
                                  <a:rPr lang="en-US" b="0" i="0" smtClean="0">
                                    <a:latin typeface="Cambria Math" panose="02040503050406030204" pitchFamily="18" charset="0"/>
                                  </a:rPr>
                                  <m:t>some</m:t>
                                </m:r>
                                <m:r>
                                  <a:rPr lang="en-US" b="0" i="0" smtClean="0">
                                    <a:latin typeface="Cambria Math" panose="02040503050406030204" pitchFamily="18" charset="0"/>
                                  </a:rPr>
                                  <m:t> </m:t>
                                </m:r>
                                <m:r>
                                  <m:rPr>
                                    <m:sty m:val="p"/>
                                  </m:rPr>
                                  <a:rPr lang="en-US" b="0" i="0" smtClean="0">
                                    <a:latin typeface="Cambria Math" panose="02040503050406030204" pitchFamily="18" charset="0"/>
                                  </a:rPr>
                                  <m:t>constant</m:t>
                                </m:r>
                              </m:e>
                              <m:e>
                                <m:r>
                                  <a:rPr lang="en-US" b="0" i="1" smtClean="0">
                                    <a:latin typeface="Cambria Math" panose="02040503050406030204" pitchFamily="18" charset="0"/>
                                  </a:rPr>
                                  <m:t>𝑎𝑇</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𝑏</m:t>
                                        </m:r>
                                      </m:den>
                                    </m:f>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r>
                                  <m:rPr>
                                    <m:sty m:val="p"/>
                                  </m:rPr>
                                  <a:rPr lang="en-US" b="0" i="0" smtClean="0">
                                    <a:latin typeface="Cambria Math" panose="02040503050406030204" pitchFamily="18" charset="0"/>
                                  </a:rPr>
                                  <m:t>otherwise</m:t>
                                </m:r>
                                <m:r>
                                  <a:rPr lang="en-US" b="0" i="1" smtClean="0">
                                    <a:latin typeface="Cambria Math" panose="02040503050406030204" pitchFamily="18" charset="0"/>
                                  </a:rPr>
                                  <m:t> </m:t>
                                </m:r>
                              </m:e>
                            </m:eqArr>
                          </m:e>
                        </m:d>
                        <m:r>
                          <a:rPr lang="en-US" b="0" i="1" smtClean="0">
                            <a:latin typeface="Cambria Math" panose="02040503050406030204" pitchFamily="18" charset="0"/>
                          </a:rPr>
                          <m:t> </m:t>
                        </m:r>
                      </m:oMath>
                    </m:oMathPara>
                  </a14:m>
                  <a:endParaRPr lang="en-US" dirty="0"/>
                </a:p>
              </p:txBody>
            </p:sp>
          </mc:Choice>
          <mc:Fallback xmlns="">
            <p:sp>
              <p:nvSpPr>
                <p:cNvPr id="7" name="TextBox 6">
                  <a:extLst>
                    <a:ext uri="{FF2B5EF4-FFF2-40B4-BE49-F238E27FC236}">
                      <a16:creationId xmlns:a16="http://schemas.microsoft.com/office/drawing/2014/main" id="{8A50FD50-4636-494F-BE3E-4956A9F1170A}"/>
                    </a:ext>
                  </a:extLst>
                </p:cNvPr>
                <p:cNvSpPr txBox="1">
                  <a:spLocks noRot="1" noChangeAspect="1" noMove="1" noResize="1" noEditPoints="1" noAdjustHandles="1" noChangeArrowheads="1" noChangeShapeType="1" noTextEdit="1"/>
                </p:cNvSpPr>
                <p:nvPr/>
              </p:nvSpPr>
              <p:spPr>
                <a:xfrm>
                  <a:off x="656628" y="4121414"/>
                  <a:ext cx="4868384" cy="976614"/>
                </a:xfrm>
                <a:prstGeom prst="rect">
                  <a:avLst/>
                </a:prstGeom>
                <a:blipFill>
                  <a:blip r:embed="rId2"/>
                  <a:stretch>
                    <a:fillRect l="-15666" t="-202564" b="-2910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64815B3-A73B-5A48-B133-D0F0C99B1AC6}"/>
                    </a:ext>
                  </a:extLst>
                </p:cNvPr>
                <p:cNvSpPr/>
                <p:nvPr/>
              </p:nvSpPr>
              <p:spPr>
                <a:xfrm>
                  <a:off x="832412" y="5118569"/>
                  <a:ext cx="2231829" cy="369332"/>
                </a:xfrm>
                <a:prstGeom prst="rect">
                  <a:avLst/>
                </a:prstGeom>
              </p:spPr>
              <p:txBody>
                <a:bodyPr wrap="none">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Where </a:t>
                  </a:r>
                  <a14:m>
                    <m:oMath xmlns:m="http://schemas.openxmlformats.org/officeDocument/2006/math">
                      <m:r>
                        <a:rPr lang="en-US" b="0" i="1" smtClean="0">
                          <a:latin typeface="Cambria Math" panose="02040503050406030204" pitchFamily="18" charset="0"/>
                          <a:ea typeface="Segoe UI Historic" panose="020B0502040204020203" pitchFamily="34" charset="0"/>
                          <a:cs typeface="Segoe UI Historic" panose="020B0502040204020203" pitchFamily="34" charset="0"/>
                        </a:rPr>
                        <m:t>𝑓</m:t>
                      </m:r>
                      <m:d>
                        <m:dPr>
                          <m:ctrlPr>
                            <a:rPr lang="en-US" b="0" i="1" smtClean="0">
                              <a:latin typeface="Cambria Math" panose="02040503050406030204" pitchFamily="18" charset="0"/>
                              <a:ea typeface="Segoe UI Historic" panose="020B0502040204020203" pitchFamily="34" charset="0"/>
                              <a:cs typeface="Segoe UI Historic" panose="020B0502040204020203" pitchFamily="34" charset="0"/>
                            </a:rPr>
                          </m:ctrlPr>
                        </m:dPr>
                        <m:e>
                          <m:r>
                            <a:rPr lang="en-US" b="0" i="1" smtClean="0">
                              <a:latin typeface="Cambria Math" panose="02040503050406030204" pitchFamily="18" charset="0"/>
                              <a:ea typeface="Segoe UI Historic" panose="020B0502040204020203" pitchFamily="34" charset="0"/>
                              <a:cs typeface="Segoe UI Historic" panose="020B0502040204020203" pitchFamily="34" charset="0"/>
                            </a:rPr>
                            <m:t>𝑛</m:t>
                          </m:r>
                        </m:e>
                      </m:d>
                    </m:oMath>
                  </a14:m>
                  <a:r>
                    <a:rPr lang="en-US" dirty="0">
                      <a:latin typeface="Segoe UI Historic" panose="020B0502040204020203" pitchFamily="34" charset="0"/>
                      <a:ea typeface="Segoe UI Historic" panose="020B0502040204020203" pitchFamily="34" charset="0"/>
                      <a:cs typeface="Segoe UI Historic" panose="020B0502040204020203" pitchFamily="34" charset="0"/>
                    </a:rPr>
                    <a:t> is </a:t>
                  </a:r>
                  <a14:m>
                    <m:oMath xmlns:m="http://schemas.openxmlformats.org/officeDocument/2006/math">
                      <m:r>
                        <m:rPr>
                          <m:sty m:val="p"/>
                        </m:rPr>
                        <a:rPr lang="en-US" b="0" i="0" smtClean="0">
                          <a:latin typeface="Cambria Math" panose="02040503050406030204" pitchFamily="18" charset="0"/>
                          <a:ea typeface="Segoe UI Historic" panose="020B0502040204020203" pitchFamily="34" charset="0"/>
                          <a:cs typeface="Segoe UI Historic" panose="020B0502040204020203" pitchFamily="34" charset="0"/>
                        </a:rPr>
                        <m:t>Θ</m:t>
                      </m:r>
                      <m:d>
                        <m:dPr>
                          <m:ctrlPr>
                            <a:rPr lang="en-US" b="0" i="1" smtClean="0">
                              <a:latin typeface="Cambria Math" panose="02040503050406030204" pitchFamily="18" charset="0"/>
                              <a:ea typeface="Segoe UI Historic" panose="020B0502040204020203" pitchFamily="34" charset="0"/>
                              <a:cs typeface="Segoe UI Historic" panose="020B0502040204020203" pitchFamily="34" charset="0"/>
                            </a:rPr>
                          </m:ctrlPr>
                        </m:dPr>
                        <m:e>
                          <m:sSup>
                            <m:sSupPr>
                              <m:ctrlPr>
                                <a:rPr lang="en-US" b="0" i="1" smtClean="0">
                                  <a:latin typeface="Cambria Math" panose="02040503050406030204" pitchFamily="18" charset="0"/>
                                  <a:ea typeface="Segoe UI Historic" panose="020B0502040204020203" pitchFamily="34" charset="0"/>
                                  <a:cs typeface="Segoe UI Historic" panose="020B0502040204020203" pitchFamily="34" charset="0"/>
                                </a:rPr>
                              </m:ctrlPr>
                            </m:sSupPr>
                            <m:e>
                              <m:r>
                                <a:rPr lang="en-US" b="0" i="1" smtClean="0">
                                  <a:latin typeface="Cambria Math" panose="02040503050406030204" pitchFamily="18" charset="0"/>
                                  <a:ea typeface="Segoe UI Historic" panose="020B0502040204020203" pitchFamily="34" charset="0"/>
                                  <a:cs typeface="Segoe UI Historic" panose="020B0502040204020203" pitchFamily="34" charset="0"/>
                                </a:rPr>
                                <m:t>𝑛</m:t>
                              </m:r>
                            </m:e>
                            <m:sup>
                              <m:r>
                                <a:rPr lang="en-US" b="0" i="1" smtClean="0">
                                  <a:latin typeface="Cambria Math" panose="02040503050406030204" pitchFamily="18" charset="0"/>
                                  <a:ea typeface="Segoe UI Historic" panose="020B0502040204020203" pitchFamily="34" charset="0"/>
                                  <a:cs typeface="Segoe UI Historic" panose="020B0502040204020203" pitchFamily="34" charset="0"/>
                                </a:rPr>
                                <m:t>𝑐</m:t>
                              </m:r>
                            </m:sup>
                          </m:sSup>
                        </m:e>
                      </m:d>
                    </m:oMath>
                  </a14:m>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mc:Choice>
          <mc:Fallback xmlns="">
            <p:sp>
              <p:nvSpPr>
                <p:cNvPr id="8" name="Rectangle 7">
                  <a:extLst>
                    <a:ext uri="{FF2B5EF4-FFF2-40B4-BE49-F238E27FC236}">
                      <a16:creationId xmlns:a16="http://schemas.microsoft.com/office/drawing/2014/main" id="{664815B3-A73B-5A48-B133-D0F0C99B1AC6}"/>
                    </a:ext>
                  </a:extLst>
                </p:cNvPr>
                <p:cNvSpPr>
                  <a:spLocks noRot="1" noChangeAspect="1" noMove="1" noResize="1" noEditPoints="1" noAdjustHandles="1" noChangeArrowheads="1" noChangeShapeType="1" noTextEdit="1"/>
                </p:cNvSpPr>
                <p:nvPr/>
              </p:nvSpPr>
              <p:spPr>
                <a:xfrm>
                  <a:off x="832412" y="5118569"/>
                  <a:ext cx="2231829" cy="369332"/>
                </a:xfrm>
                <a:prstGeom prst="rect">
                  <a:avLst/>
                </a:prstGeom>
                <a:blipFill>
                  <a:blip r:embed="rId3"/>
                  <a:stretch>
                    <a:fillRect l="-2260"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290F90D-8818-724C-BD7A-720DF6C11D3A}"/>
                    </a:ext>
                  </a:extLst>
                </p:cNvPr>
                <p:cNvSpPr txBox="1"/>
                <p:nvPr/>
              </p:nvSpPr>
              <p:spPr>
                <a:xfrm>
                  <a:off x="3322696" y="5516142"/>
                  <a:ext cx="13857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𝑐</m:t>
                                </m:r>
                              </m:sup>
                            </m:sSup>
                          </m:e>
                        </m:d>
                      </m:oMath>
                    </m:oMathPara>
                  </a14:m>
                  <a:endParaRPr lang="en-US" dirty="0"/>
                </a:p>
              </p:txBody>
            </p:sp>
          </mc:Choice>
          <mc:Fallback xmlns="">
            <p:sp>
              <p:nvSpPr>
                <p:cNvPr id="9" name="TextBox 8">
                  <a:extLst>
                    <a:ext uri="{FF2B5EF4-FFF2-40B4-BE49-F238E27FC236}">
                      <a16:creationId xmlns:a16="http://schemas.microsoft.com/office/drawing/2014/main" id="{6290F90D-8818-724C-BD7A-720DF6C11D3A}"/>
                    </a:ext>
                  </a:extLst>
                </p:cNvPr>
                <p:cNvSpPr txBox="1">
                  <a:spLocks noRot="1" noChangeAspect="1" noMove="1" noResize="1" noEditPoints="1" noAdjustHandles="1" noChangeArrowheads="1" noChangeShapeType="1" noTextEdit="1"/>
                </p:cNvSpPr>
                <p:nvPr/>
              </p:nvSpPr>
              <p:spPr>
                <a:xfrm>
                  <a:off x="3322696" y="5516142"/>
                  <a:ext cx="1385700" cy="276999"/>
                </a:xfrm>
                <a:prstGeom prst="rect">
                  <a:avLst/>
                </a:prstGeom>
                <a:blipFill>
                  <a:blip r:embed="rId4"/>
                  <a:stretch>
                    <a:fillRect l="-2727"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C6506C7-896B-EE48-A761-7F146769B9B8}"/>
                    </a:ext>
                  </a:extLst>
                </p:cNvPr>
                <p:cNvSpPr txBox="1"/>
                <p:nvPr/>
              </p:nvSpPr>
              <p:spPr>
                <a:xfrm>
                  <a:off x="1299326" y="5516143"/>
                  <a:ext cx="10715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𝑏</m:t>
                                </m:r>
                              </m:sub>
                            </m:sSub>
                          </m:fName>
                          <m:e>
                            <m:r>
                              <a:rPr lang="en-US" b="0" i="1" smtClean="0">
                                <a:latin typeface="Cambria Math" panose="02040503050406030204" pitchFamily="18" charset="0"/>
                              </a:rPr>
                              <m:t>𝑎</m:t>
                            </m:r>
                          </m:e>
                        </m:func>
                        <m:r>
                          <a:rPr lang="en-US" b="0" i="1" smtClean="0">
                            <a:latin typeface="Cambria Math" panose="02040503050406030204" pitchFamily="18" charset="0"/>
                          </a:rPr>
                          <m:t>&lt;</m:t>
                        </m:r>
                        <m:r>
                          <a:rPr lang="en-US" b="0" i="1" smtClean="0">
                            <a:latin typeface="Cambria Math" panose="02040503050406030204" pitchFamily="18" charset="0"/>
                          </a:rPr>
                          <m:t>𝑐</m:t>
                        </m:r>
                      </m:oMath>
                    </m:oMathPara>
                  </a14:m>
                  <a:endParaRPr lang="en-US" dirty="0"/>
                </a:p>
              </p:txBody>
            </p:sp>
          </mc:Choice>
          <mc:Fallback xmlns="">
            <p:sp>
              <p:nvSpPr>
                <p:cNvPr id="10" name="TextBox 9">
                  <a:extLst>
                    <a:ext uri="{FF2B5EF4-FFF2-40B4-BE49-F238E27FC236}">
                      <a16:creationId xmlns:a16="http://schemas.microsoft.com/office/drawing/2014/main" id="{DC6506C7-896B-EE48-A761-7F146769B9B8}"/>
                    </a:ext>
                  </a:extLst>
                </p:cNvPr>
                <p:cNvSpPr txBox="1">
                  <a:spLocks noRot="1" noChangeAspect="1" noMove="1" noResize="1" noEditPoints="1" noAdjustHandles="1" noChangeArrowheads="1" noChangeShapeType="1" noTextEdit="1"/>
                </p:cNvSpPr>
                <p:nvPr/>
              </p:nvSpPr>
              <p:spPr>
                <a:xfrm>
                  <a:off x="1299326" y="5516143"/>
                  <a:ext cx="1071575" cy="276999"/>
                </a:xfrm>
                <a:prstGeom prst="rect">
                  <a:avLst/>
                </a:prstGeom>
                <a:blipFill>
                  <a:blip r:embed="rId5"/>
                  <a:stretch>
                    <a:fillRect l="-7059" r="-1176"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B11DDB4-A4FC-E04A-A58B-B8ECAB0E67A5}"/>
                    </a:ext>
                  </a:extLst>
                </p:cNvPr>
                <p:cNvSpPr txBox="1"/>
                <p:nvPr/>
              </p:nvSpPr>
              <p:spPr>
                <a:xfrm>
                  <a:off x="1299325" y="5891396"/>
                  <a:ext cx="10715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𝑏</m:t>
                                </m:r>
                              </m:sub>
                            </m:sSub>
                          </m:fName>
                          <m:e>
                            <m:r>
                              <a:rPr lang="en-US" b="0" i="1" smtClean="0">
                                <a:latin typeface="Cambria Math" panose="02040503050406030204" pitchFamily="18" charset="0"/>
                              </a:rPr>
                              <m:t>𝑎</m:t>
                            </m:r>
                          </m:e>
                        </m:func>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p:txBody>
            </p:sp>
          </mc:Choice>
          <mc:Fallback xmlns="">
            <p:sp>
              <p:nvSpPr>
                <p:cNvPr id="11" name="TextBox 10">
                  <a:extLst>
                    <a:ext uri="{FF2B5EF4-FFF2-40B4-BE49-F238E27FC236}">
                      <a16:creationId xmlns:a16="http://schemas.microsoft.com/office/drawing/2014/main" id="{6B11DDB4-A4FC-E04A-A58B-B8ECAB0E67A5}"/>
                    </a:ext>
                  </a:extLst>
                </p:cNvPr>
                <p:cNvSpPr txBox="1">
                  <a:spLocks noRot="1" noChangeAspect="1" noMove="1" noResize="1" noEditPoints="1" noAdjustHandles="1" noChangeArrowheads="1" noChangeShapeType="1" noTextEdit="1"/>
                </p:cNvSpPr>
                <p:nvPr/>
              </p:nvSpPr>
              <p:spPr>
                <a:xfrm>
                  <a:off x="1299325" y="5891396"/>
                  <a:ext cx="1071575" cy="276999"/>
                </a:xfrm>
                <a:prstGeom prst="rect">
                  <a:avLst/>
                </a:prstGeom>
                <a:blipFill>
                  <a:blip r:embed="rId6"/>
                  <a:stretch>
                    <a:fillRect l="-7059" t="-4545" r="-1176"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D0696D0-0F9E-0049-B15E-320CE93550A8}"/>
                    </a:ext>
                  </a:extLst>
                </p:cNvPr>
                <p:cNvSpPr txBox="1"/>
                <p:nvPr/>
              </p:nvSpPr>
              <p:spPr>
                <a:xfrm>
                  <a:off x="3322695" y="5871917"/>
                  <a:ext cx="18882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𝑐</m:t>
                                </m:r>
                              </m:sup>
                            </m:sSup>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e>
                            </m:func>
                          </m:e>
                        </m:d>
                      </m:oMath>
                    </m:oMathPara>
                  </a14:m>
                  <a:endParaRPr lang="en-US" dirty="0"/>
                </a:p>
              </p:txBody>
            </p:sp>
          </mc:Choice>
          <mc:Fallback xmlns="">
            <p:sp>
              <p:nvSpPr>
                <p:cNvPr id="12" name="TextBox 11">
                  <a:extLst>
                    <a:ext uri="{FF2B5EF4-FFF2-40B4-BE49-F238E27FC236}">
                      <a16:creationId xmlns:a16="http://schemas.microsoft.com/office/drawing/2014/main" id="{8D0696D0-0F9E-0049-B15E-320CE93550A8}"/>
                    </a:ext>
                  </a:extLst>
                </p:cNvPr>
                <p:cNvSpPr txBox="1">
                  <a:spLocks noRot="1" noChangeAspect="1" noMove="1" noResize="1" noEditPoints="1" noAdjustHandles="1" noChangeArrowheads="1" noChangeShapeType="1" noTextEdit="1"/>
                </p:cNvSpPr>
                <p:nvPr/>
              </p:nvSpPr>
              <p:spPr>
                <a:xfrm>
                  <a:off x="3322695" y="5871917"/>
                  <a:ext cx="1888209" cy="276999"/>
                </a:xfrm>
                <a:prstGeom prst="rect">
                  <a:avLst/>
                </a:prstGeom>
                <a:blipFill>
                  <a:blip r:embed="rId7"/>
                  <a:stretch>
                    <a:fillRect l="-2000"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4F833CC-7BA8-F34F-ACDE-3D2CEBC7112C}"/>
                    </a:ext>
                  </a:extLst>
                </p:cNvPr>
                <p:cNvSpPr txBox="1"/>
                <p:nvPr/>
              </p:nvSpPr>
              <p:spPr>
                <a:xfrm>
                  <a:off x="1305378" y="6249409"/>
                  <a:ext cx="10715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𝑏</m:t>
                                </m:r>
                              </m:sub>
                            </m:sSub>
                          </m:fName>
                          <m:e>
                            <m:r>
                              <a:rPr lang="en-US" b="0" i="1" smtClean="0">
                                <a:latin typeface="Cambria Math" panose="02040503050406030204" pitchFamily="18" charset="0"/>
                              </a:rPr>
                              <m:t>𝑎</m:t>
                            </m:r>
                          </m:e>
                        </m:func>
                        <m:r>
                          <a:rPr lang="en-US" b="0" i="1" smtClean="0">
                            <a:latin typeface="Cambria Math" panose="02040503050406030204" pitchFamily="18" charset="0"/>
                          </a:rPr>
                          <m:t>&gt;</m:t>
                        </m:r>
                        <m:r>
                          <a:rPr lang="en-US" b="0" i="1" smtClean="0">
                            <a:latin typeface="Cambria Math" panose="02040503050406030204" pitchFamily="18" charset="0"/>
                          </a:rPr>
                          <m:t>𝑐</m:t>
                        </m:r>
                      </m:oMath>
                    </m:oMathPara>
                  </a14:m>
                  <a:endParaRPr lang="en-US" dirty="0"/>
                </a:p>
              </p:txBody>
            </p:sp>
          </mc:Choice>
          <mc:Fallback xmlns="">
            <p:sp>
              <p:nvSpPr>
                <p:cNvPr id="13" name="TextBox 12">
                  <a:extLst>
                    <a:ext uri="{FF2B5EF4-FFF2-40B4-BE49-F238E27FC236}">
                      <a16:creationId xmlns:a16="http://schemas.microsoft.com/office/drawing/2014/main" id="{D4F833CC-7BA8-F34F-ACDE-3D2CEBC7112C}"/>
                    </a:ext>
                  </a:extLst>
                </p:cNvPr>
                <p:cNvSpPr txBox="1">
                  <a:spLocks noRot="1" noChangeAspect="1" noMove="1" noResize="1" noEditPoints="1" noAdjustHandles="1" noChangeArrowheads="1" noChangeShapeType="1" noTextEdit="1"/>
                </p:cNvSpPr>
                <p:nvPr/>
              </p:nvSpPr>
              <p:spPr>
                <a:xfrm>
                  <a:off x="1305378" y="6249409"/>
                  <a:ext cx="1071575" cy="276999"/>
                </a:xfrm>
                <a:prstGeom prst="rect">
                  <a:avLst/>
                </a:prstGeom>
                <a:blipFill>
                  <a:blip r:embed="rId8"/>
                  <a:stretch>
                    <a:fillRect l="-5882" r="-1176"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509FB82-7334-7344-B44B-2E7BDD8DD8B0}"/>
                    </a:ext>
                  </a:extLst>
                </p:cNvPr>
                <p:cNvSpPr txBox="1"/>
                <p:nvPr/>
              </p:nvSpPr>
              <p:spPr>
                <a:xfrm>
                  <a:off x="3322695" y="6227701"/>
                  <a:ext cx="1804789"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𝑏</m:t>
                                        </m:r>
                                      </m:sub>
                                    </m:sSub>
                                  </m:fName>
                                  <m:e>
                                    <m:r>
                                      <a:rPr lang="en-US" i="1">
                                        <a:latin typeface="Cambria Math" panose="02040503050406030204" pitchFamily="18" charset="0"/>
                                      </a:rPr>
                                      <m:t>𝑎</m:t>
                                    </m:r>
                                  </m:e>
                                </m:func>
                              </m:sup>
                            </m:sSup>
                          </m:e>
                        </m:d>
                      </m:oMath>
                    </m:oMathPara>
                  </a14:m>
                  <a:endParaRPr lang="en-US" dirty="0"/>
                </a:p>
              </p:txBody>
            </p:sp>
          </mc:Choice>
          <mc:Fallback xmlns="">
            <p:sp>
              <p:nvSpPr>
                <p:cNvPr id="14" name="TextBox 13">
                  <a:extLst>
                    <a:ext uri="{FF2B5EF4-FFF2-40B4-BE49-F238E27FC236}">
                      <a16:creationId xmlns:a16="http://schemas.microsoft.com/office/drawing/2014/main" id="{3509FB82-7334-7344-B44B-2E7BDD8DD8B0}"/>
                    </a:ext>
                  </a:extLst>
                </p:cNvPr>
                <p:cNvSpPr txBox="1">
                  <a:spLocks noRot="1" noChangeAspect="1" noMove="1" noResize="1" noEditPoints="1" noAdjustHandles="1" noChangeArrowheads="1" noChangeShapeType="1" noTextEdit="1"/>
                </p:cNvSpPr>
                <p:nvPr/>
              </p:nvSpPr>
              <p:spPr>
                <a:xfrm>
                  <a:off x="3322695" y="6227701"/>
                  <a:ext cx="1804789" cy="312650"/>
                </a:xfrm>
                <a:prstGeom prst="rect">
                  <a:avLst/>
                </a:prstGeom>
                <a:blipFill>
                  <a:blip r:embed="rId9"/>
                  <a:stretch>
                    <a:fillRect l="-2098"/>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2709FD75-D5B5-9349-A1A9-89CDE2B3F32C}"/>
                </a:ext>
              </a:extLst>
            </p:cNvPr>
            <p:cNvSpPr txBox="1"/>
            <p:nvPr/>
          </p:nvSpPr>
          <p:spPr>
            <a:xfrm>
              <a:off x="832412" y="5484349"/>
              <a:ext cx="309700" cy="369332"/>
            </a:xfrm>
            <a:prstGeom prst="rect">
              <a:avLst/>
            </a:prstGeom>
            <a:noFill/>
          </p:spPr>
          <p:txBody>
            <a:bodyPr wrap="none" rtlCol="0">
              <a:spAutoFit/>
            </a:bodyPr>
            <a:lstStyle/>
            <a:p>
              <a:r>
                <a:rPr lang="en-US" dirty="0"/>
                <a:t>If</a:t>
              </a:r>
            </a:p>
          </p:txBody>
        </p:sp>
        <p:sp>
          <p:nvSpPr>
            <p:cNvPr id="16" name="TextBox 15">
              <a:extLst>
                <a:ext uri="{FF2B5EF4-FFF2-40B4-BE49-F238E27FC236}">
                  <a16:creationId xmlns:a16="http://schemas.microsoft.com/office/drawing/2014/main" id="{6A50998B-869C-D74F-9939-DEF13CCCEB2F}"/>
                </a:ext>
              </a:extLst>
            </p:cNvPr>
            <p:cNvSpPr txBox="1"/>
            <p:nvPr/>
          </p:nvSpPr>
          <p:spPr>
            <a:xfrm>
              <a:off x="832412" y="5846517"/>
              <a:ext cx="309700" cy="369332"/>
            </a:xfrm>
            <a:prstGeom prst="rect">
              <a:avLst/>
            </a:prstGeom>
            <a:noFill/>
          </p:spPr>
          <p:txBody>
            <a:bodyPr wrap="none" rtlCol="0">
              <a:spAutoFit/>
            </a:bodyPr>
            <a:lstStyle/>
            <a:p>
              <a:r>
                <a:rPr lang="en-US" dirty="0"/>
                <a:t>If</a:t>
              </a:r>
            </a:p>
          </p:txBody>
        </p:sp>
        <p:sp>
          <p:nvSpPr>
            <p:cNvPr id="17" name="TextBox 16">
              <a:extLst>
                <a:ext uri="{FF2B5EF4-FFF2-40B4-BE49-F238E27FC236}">
                  <a16:creationId xmlns:a16="http://schemas.microsoft.com/office/drawing/2014/main" id="{6ECD1DCB-FF5D-2947-AE8F-F6E23C40977A}"/>
                </a:ext>
              </a:extLst>
            </p:cNvPr>
            <p:cNvSpPr txBox="1"/>
            <p:nvPr/>
          </p:nvSpPr>
          <p:spPr>
            <a:xfrm>
              <a:off x="832412" y="6203243"/>
              <a:ext cx="309700" cy="369332"/>
            </a:xfrm>
            <a:prstGeom prst="rect">
              <a:avLst/>
            </a:prstGeom>
            <a:noFill/>
          </p:spPr>
          <p:txBody>
            <a:bodyPr wrap="none" rtlCol="0">
              <a:spAutoFit/>
            </a:bodyPr>
            <a:lstStyle/>
            <a:p>
              <a:r>
                <a:rPr lang="en-US" dirty="0"/>
                <a:t>If</a:t>
              </a:r>
            </a:p>
          </p:txBody>
        </p:sp>
        <p:sp>
          <p:nvSpPr>
            <p:cNvPr id="18" name="TextBox 17">
              <a:extLst>
                <a:ext uri="{FF2B5EF4-FFF2-40B4-BE49-F238E27FC236}">
                  <a16:creationId xmlns:a16="http://schemas.microsoft.com/office/drawing/2014/main" id="{6430917F-4EB7-A047-B426-A23CC2E72BCE}"/>
                </a:ext>
              </a:extLst>
            </p:cNvPr>
            <p:cNvSpPr txBox="1"/>
            <p:nvPr/>
          </p:nvSpPr>
          <p:spPr>
            <a:xfrm>
              <a:off x="2540219" y="5484349"/>
              <a:ext cx="630301" cy="369332"/>
            </a:xfrm>
            <a:prstGeom prst="rect">
              <a:avLst/>
            </a:prstGeom>
            <a:noFill/>
          </p:spPr>
          <p:txBody>
            <a:bodyPr wrap="none" rtlCol="0">
              <a:spAutoFit/>
            </a:bodyPr>
            <a:lstStyle/>
            <a:p>
              <a:r>
                <a:rPr lang="en-US" dirty="0"/>
                <a:t>then</a:t>
              </a:r>
            </a:p>
          </p:txBody>
        </p:sp>
        <p:sp>
          <p:nvSpPr>
            <p:cNvPr id="19" name="TextBox 18">
              <a:extLst>
                <a:ext uri="{FF2B5EF4-FFF2-40B4-BE49-F238E27FC236}">
                  <a16:creationId xmlns:a16="http://schemas.microsoft.com/office/drawing/2014/main" id="{0E319E07-2184-8C48-88F2-B2B83D0F02A7}"/>
                </a:ext>
              </a:extLst>
            </p:cNvPr>
            <p:cNvSpPr txBox="1"/>
            <p:nvPr/>
          </p:nvSpPr>
          <p:spPr>
            <a:xfrm>
              <a:off x="2540219" y="5846517"/>
              <a:ext cx="630301" cy="369332"/>
            </a:xfrm>
            <a:prstGeom prst="rect">
              <a:avLst/>
            </a:prstGeom>
            <a:noFill/>
          </p:spPr>
          <p:txBody>
            <a:bodyPr wrap="none" rtlCol="0">
              <a:spAutoFit/>
            </a:bodyPr>
            <a:lstStyle/>
            <a:p>
              <a:r>
                <a:rPr lang="en-US" dirty="0"/>
                <a:t>then</a:t>
              </a:r>
            </a:p>
          </p:txBody>
        </p:sp>
        <p:sp>
          <p:nvSpPr>
            <p:cNvPr id="20" name="TextBox 19">
              <a:extLst>
                <a:ext uri="{FF2B5EF4-FFF2-40B4-BE49-F238E27FC236}">
                  <a16:creationId xmlns:a16="http://schemas.microsoft.com/office/drawing/2014/main" id="{CA7B1F59-39B3-C94E-9D6F-9A62D7FE2919}"/>
                </a:ext>
              </a:extLst>
            </p:cNvPr>
            <p:cNvSpPr txBox="1"/>
            <p:nvPr/>
          </p:nvSpPr>
          <p:spPr>
            <a:xfrm>
              <a:off x="2540219" y="6203243"/>
              <a:ext cx="630301" cy="369332"/>
            </a:xfrm>
            <a:prstGeom prst="rect">
              <a:avLst/>
            </a:prstGeom>
            <a:noFill/>
          </p:spPr>
          <p:txBody>
            <a:bodyPr wrap="none" rtlCol="0">
              <a:spAutoFit/>
            </a:bodyPr>
            <a:lstStyle/>
            <a:p>
              <a:r>
                <a:rPr lang="en-US" dirty="0"/>
                <a:t>then</a:t>
              </a:r>
            </a:p>
          </p:txBody>
        </p:sp>
        <p:sp>
          <p:nvSpPr>
            <p:cNvPr id="21" name="Content Placeholder 2">
              <a:extLst>
                <a:ext uri="{FF2B5EF4-FFF2-40B4-BE49-F238E27FC236}">
                  <a16:creationId xmlns:a16="http://schemas.microsoft.com/office/drawing/2014/main" id="{96A8A874-F6F4-2945-9D68-A226756EC105}"/>
                </a:ext>
              </a:extLst>
            </p:cNvPr>
            <p:cNvSpPr txBox="1">
              <a:spLocks/>
            </p:cNvSpPr>
            <p:nvPr/>
          </p:nvSpPr>
          <p:spPr>
            <a:xfrm>
              <a:off x="575239" y="3761557"/>
              <a:ext cx="1932367" cy="341330"/>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1800" b="1" u="sng" dirty="0"/>
                <a:t>Master Theorem</a:t>
              </a:r>
            </a:p>
            <a:p>
              <a:pPr marL="0" indent="0">
                <a:buFont typeface="Tw Cen MT" panose="020B0602020104020603" pitchFamily="34" charset="0"/>
                <a:buNone/>
              </a:pPr>
              <a:endParaRPr lang="en-US" sz="1800" b="1" u="sng" dirty="0"/>
            </a:p>
          </p:txBody>
        </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21550EE-3C61-4249-BD81-FBE564510F80}"/>
                  </a:ext>
                </a:extLst>
              </p:cNvPr>
              <p:cNvSpPr txBox="1"/>
              <p:nvPr/>
            </p:nvSpPr>
            <p:spPr>
              <a:xfrm>
                <a:off x="7230097" y="3429000"/>
                <a:ext cx="4675179" cy="2308324"/>
              </a:xfrm>
              <a:prstGeom prst="rect">
                <a:avLst/>
              </a:prstGeom>
              <a:noFill/>
              <a:ln>
                <a:solidFill>
                  <a:srgbClr val="4C3282"/>
                </a:solidFill>
              </a:ln>
            </p:spPr>
            <p:txBody>
              <a:bodyPr wrap="square" rtlCol="0">
                <a:spAutoFit/>
              </a:bodyPr>
              <a:lstStyle/>
              <a:p>
                <a:r>
                  <a:rPr lang="en-US" sz="2400" b="0" i="1" dirty="0">
                    <a:latin typeface="Cambria Math" panose="02040503050406030204" pitchFamily="18" charset="0"/>
                  </a:rPr>
                  <a:t>a=2 b=2 and c=1 </a:t>
                </a:r>
              </a:p>
              <a:p>
                <a:endParaRPr lang="en-US" sz="24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unc>
                        <m:funcPr>
                          <m:ctrlPr>
                            <a:rPr lang="en-US" sz="2400" i="1">
                              <a:latin typeface="Cambria Math" panose="02040503050406030204" pitchFamily="18" charset="0"/>
                            </a:rPr>
                          </m:ctrlPr>
                        </m:funcPr>
                        <m:fNa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b="0" i="1" smtClean="0">
                                  <a:latin typeface="Cambria Math" panose="02040503050406030204" pitchFamily="18" charset="0"/>
                                </a:rPr>
                                <m:t>2</m:t>
                              </m:r>
                            </m:sub>
                          </m:sSub>
                        </m:fName>
                        <m:e>
                          <m:r>
                            <a:rPr lang="en-US" sz="2400" i="1">
                              <a:latin typeface="Cambria Math" panose="02040503050406030204" pitchFamily="18" charset="0"/>
                            </a:rPr>
                            <m:t>2</m:t>
                          </m:r>
                        </m:e>
                      </m:func>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𝑥</m:t>
                          </m:r>
                        </m:sup>
                      </m:sSup>
                      <m:r>
                        <a:rPr lang="en-US" sz="2400" b="0" i="1" smtClean="0">
                          <a:latin typeface="Cambria Math" panose="02040503050406030204" pitchFamily="18" charset="0"/>
                        </a:rPr>
                        <m:t>=2⇒</m:t>
                      </m:r>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=1</m:t>
                      </m:r>
                    </m:oMath>
                  </m:oMathPara>
                </a14:m>
                <a:endParaRPr lang="en-US" sz="24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unc>
                        <m:funcPr>
                          <m:ctrlPr>
                            <a:rPr lang="en-US" sz="2400" b="0" i="1" smtClean="0">
                              <a:latin typeface="Cambria Math" panose="02040503050406030204" pitchFamily="18" charset="0"/>
                            </a:rPr>
                          </m:ctrlPr>
                        </m:funcPr>
                        <m:fNa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log</m:t>
                              </m:r>
                            </m:e>
                            <m:sub>
                              <m:r>
                                <a:rPr lang="en-US" sz="2400" b="0" i="1" smtClean="0">
                                  <a:latin typeface="Cambria Math" panose="02040503050406030204" pitchFamily="18" charset="0"/>
                                </a:rPr>
                                <m:t>2</m:t>
                              </m:r>
                            </m:sub>
                          </m:sSub>
                        </m:fName>
                        <m:e>
                          <m:r>
                            <a:rPr lang="en-US" sz="2400" b="0" i="1" smtClean="0">
                              <a:latin typeface="Cambria Math" panose="02040503050406030204" pitchFamily="18" charset="0"/>
                            </a:rPr>
                            <m:t>2</m:t>
                          </m:r>
                        </m:e>
                      </m:func>
                      <m:r>
                        <a:rPr lang="en-US" sz="2400" b="0" i="1" smtClean="0">
                          <a:latin typeface="Cambria Math" panose="02040503050406030204" pitchFamily="18" charset="0"/>
                        </a:rPr>
                        <m:t>=1</m:t>
                      </m:r>
                    </m:oMath>
                  </m:oMathPara>
                </a14:m>
                <a:endParaRPr lang="en-US" sz="2400" b="0" i="1" dirty="0">
                  <a:latin typeface="Cambria Math" panose="02040503050406030204" pitchFamily="18" charset="0"/>
                </a:endParaRPr>
              </a:p>
              <a:p>
                <a:r>
                  <a:rPr lang="en-US" sz="2400" dirty="0">
                    <a:latin typeface="Cambria Math" panose="02040503050406030204" pitchFamily="18" charset="0"/>
                  </a:rPr>
                  <a:t>We’re in case 2</a:t>
                </a:r>
                <a:r>
                  <a:rPr lang="en-US" sz="2400" b="0" i="1" dirty="0">
                    <a:latin typeface="Cambria Math" panose="02040503050406030204" pitchFamily="18" charset="0"/>
                  </a:rPr>
                  <a:t> </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func>
                        <m:funcPr>
                          <m:ctrlPr>
                            <a:rPr lang="en-US" sz="2400" i="1">
                              <a:latin typeface="Cambria Math" panose="02040503050406030204" pitchFamily="18" charset="0"/>
                              <a:ea typeface="Cambria Math" panose="02040503050406030204" pitchFamily="18" charset="0"/>
                            </a:rPr>
                          </m:ctrlPr>
                        </m:funcPr>
                        <m:fName>
                          <m:r>
                            <m:rPr>
                              <m:sty m:val="p"/>
                            </m:rPr>
                            <a:rPr lang="en-US" sz="2400">
                              <a:latin typeface="Cambria Math" panose="02040503050406030204" pitchFamily="18" charset="0"/>
                              <a:ea typeface="Cambria Math" panose="02040503050406030204" pitchFamily="18" charset="0"/>
                            </a:rPr>
                            <m:t>log</m:t>
                          </m:r>
                        </m:fName>
                        <m:e>
                          <m:r>
                            <a:rPr lang="en-US" sz="2400" i="1">
                              <a:latin typeface="Cambria Math" panose="02040503050406030204" pitchFamily="18" charset="0"/>
                              <a:ea typeface="Cambria Math" panose="02040503050406030204" pitchFamily="18" charset="0"/>
                            </a:rPr>
                            <m:t>𝑛</m:t>
                          </m:r>
                        </m:e>
                      </m:func>
                      <m:r>
                        <a:rPr lang="en-US" sz="2400" b="0" i="1" smtClean="0">
                          <a:latin typeface="Cambria Math" panose="02040503050406030204" pitchFamily="18" charset="0"/>
                        </a:rPr>
                        <m:t>) </m:t>
                      </m:r>
                    </m:oMath>
                  </m:oMathPara>
                </a14:m>
                <a:endParaRPr lang="en-US" sz="2400" dirty="0"/>
              </a:p>
            </p:txBody>
          </p:sp>
        </mc:Choice>
        <mc:Fallback xmlns="">
          <p:sp>
            <p:nvSpPr>
              <p:cNvPr id="24" name="TextBox 23">
                <a:extLst>
                  <a:ext uri="{FF2B5EF4-FFF2-40B4-BE49-F238E27FC236}">
                    <a16:creationId xmlns:a16="http://schemas.microsoft.com/office/drawing/2014/main" id="{C21550EE-3C61-4249-BD81-FBE564510F80}"/>
                  </a:ext>
                </a:extLst>
              </p:cNvPr>
              <p:cNvSpPr txBox="1">
                <a:spLocks noRot="1" noChangeAspect="1" noMove="1" noResize="1" noEditPoints="1" noAdjustHandles="1" noChangeArrowheads="1" noChangeShapeType="1" noTextEdit="1"/>
              </p:cNvSpPr>
              <p:nvPr/>
            </p:nvSpPr>
            <p:spPr>
              <a:xfrm>
                <a:off x="7230097" y="3429000"/>
                <a:ext cx="4675179" cy="2308324"/>
              </a:xfrm>
              <a:prstGeom prst="rect">
                <a:avLst/>
              </a:prstGeom>
              <a:blipFill>
                <a:blip r:embed="rId10"/>
                <a:stretch>
                  <a:fillRect l="-1892" t="-2174" b="-2717"/>
                </a:stretch>
              </a:blipFill>
              <a:ln>
                <a:solidFill>
                  <a:srgbClr val="4C328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4B930AE-5B0A-CC40-8F74-B079A6C0450F}"/>
                  </a:ext>
                </a:extLst>
              </p:cNvPr>
              <p:cNvSpPr txBox="1"/>
              <p:nvPr/>
            </p:nvSpPr>
            <p:spPr>
              <a:xfrm>
                <a:off x="7420178" y="3871281"/>
                <a:ext cx="3705387" cy="307777"/>
              </a:xfrm>
              <a:prstGeom prst="rect">
                <a:avLst/>
              </a:prstGeom>
              <a:solidFill>
                <a:srgbClr val="9B8ABE">
                  <a:alpha val="16000"/>
                </a:srgbClr>
              </a:solid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 </m:t>
                      </m:r>
                      <m:func>
                        <m:funcPr>
                          <m:ctrlPr>
                            <a:rPr lang="en-US" sz="2000" b="0" i="1" smtClean="0">
                              <a:latin typeface="Cambria Math" panose="02040503050406030204" pitchFamily="18" charset="0"/>
                            </a:rPr>
                          </m:ctrlPr>
                        </m:funcPr>
                        <m:fName>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log</m:t>
                              </m:r>
                            </m:e>
                            <m:sub>
                              <m:r>
                                <a:rPr lang="en-US" sz="2000" b="0" i="1" smtClean="0">
                                  <a:latin typeface="Cambria Math" panose="02040503050406030204" pitchFamily="18" charset="0"/>
                                </a:rPr>
                                <m:t>𝑏</m:t>
                              </m:r>
                            </m:sub>
                          </m:sSub>
                        </m:fName>
                        <m:e>
                          <m:r>
                            <a:rPr lang="en-US" sz="2000" b="0" i="1" smtClean="0">
                              <a:latin typeface="Cambria Math" panose="02040503050406030204" pitchFamily="18" charset="0"/>
                            </a:rPr>
                            <m:t>𝑥</m:t>
                          </m:r>
                        </m:e>
                      </m:func>
                      <m:r>
                        <a:rPr lang="en-US" sz="2000" b="0" i="1" smtClean="0">
                          <a:latin typeface="Cambria Math" panose="02040503050406030204" pitchFamily="18" charset="0"/>
                        </a:rPr>
                        <m:t> </m:t>
                      </m:r>
                      <m:r>
                        <a:rPr lang="en-US" sz="2000" b="0" i="1" smtClean="0">
                          <a:latin typeface="Cambria Math" panose="02040503050406030204" pitchFamily="18" charset="0"/>
                        </a:rPr>
                        <m:t>𝑖𝑠</m:t>
                      </m:r>
                      <m:r>
                        <a:rPr lang="en-US" sz="2000" b="0" i="1" smtClean="0">
                          <a:latin typeface="Cambria Math" panose="02040503050406030204" pitchFamily="18" charset="0"/>
                        </a:rPr>
                        <m:t> </m:t>
                      </m:r>
                      <m:r>
                        <a:rPr lang="en-US" sz="2000" b="0" i="1" smtClean="0">
                          <a:latin typeface="Cambria Math" panose="02040503050406030204" pitchFamily="18" charset="0"/>
                        </a:rPr>
                        <m:t>𝑒𝑞𝑢𝑎𝑙</m:t>
                      </m:r>
                      <m:r>
                        <a:rPr lang="en-US" sz="2000" b="0" i="1" smtClean="0">
                          <a:latin typeface="Cambria Math" panose="02040503050406030204" pitchFamily="18" charset="0"/>
                        </a:rPr>
                        <m:t> </m:t>
                      </m:r>
                      <m:r>
                        <a:rPr lang="en-US" sz="2000" b="0" i="1" smtClean="0">
                          <a:latin typeface="Cambria Math" panose="02040503050406030204" pitchFamily="18" charset="0"/>
                        </a:rPr>
                        <m:t>𝑡𝑜</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𝑏</m:t>
                          </m:r>
                        </m:e>
                        <m:sup>
                          <m:r>
                            <a:rPr lang="en-US" sz="2000" b="0" i="1" smtClean="0">
                              <a:latin typeface="Cambria Math" panose="02040503050406030204" pitchFamily="18" charset="0"/>
                            </a:rPr>
                            <m:t>𝑦</m:t>
                          </m:r>
                        </m:sup>
                      </m:sSup>
                      <m:r>
                        <a:rPr lang="en-US" sz="2000" b="0" i="1" smtClean="0">
                          <a:latin typeface="Cambria Math" panose="02040503050406030204" pitchFamily="18" charset="0"/>
                        </a:rPr>
                        <m:t>=</m:t>
                      </m:r>
                      <m:r>
                        <a:rPr lang="en-US" sz="2000" b="0" i="1" smtClean="0">
                          <a:latin typeface="Cambria Math" panose="02040503050406030204" pitchFamily="18" charset="0"/>
                        </a:rPr>
                        <m:t>𝑥</m:t>
                      </m:r>
                    </m:oMath>
                  </m:oMathPara>
                </a14:m>
                <a:endParaRPr lang="en-US" sz="2000" dirty="0"/>
              </a:p>
            </p:txBody>
          </p:sp>
        </mc:Choice>
        <mc:Fallback xmlns="">
          <p:sp>
            <p:nvSpPr>
              <p:cNvPr id="25" name="TextBox 24">
                <a:extLst>
                  <a:ext uri="{FF2B5EF4-FFF2-40B4-BE49-F238E27FC236}">
                    <a16:creationId xmlns:a16="http://schemas.microsoft.com/office/drawing/2014/main" id="{14B930AE-5B0A-CC40-8F74-B079A6C0450F}"/>
                  </a:ext>
                </a:extLst>
              </p:cNvPr>
              <p:cNvSpPr txBox="1">
                <a:spLocks noRot="1" noChangeAspect="1" noMove="1" noResize="1" noEditPoints="1" noAdjustHandles="1" noChangeArrowheads="1" noChangeShapeType="1" noTextEdit="1"/>
              </p:cNvSpPr>
              <p:nvPr/>
            </p:nvSpPr>
            <p:spPr>
              <a:xfrm>
                <a:off x="7420178" y="3871281"/>
                <a:ext cx="3705387" cy="307777"/>
              </a:xfrm>
              <a:prstGeom prst="rect">
                <a:avLst/>
              </a:prstGeom>
              <a:blipFill>
                <a:blip r:embed="rId11"/>
                <a:stretch>
                  <a:fillRect t="-8000" b="-36000"/>
                </a:stretch>
              </a:blipFill>
              <a:ln>
                <a:noFill/>
              </a:ln>
            </p:spPr>
            <p:txBody>
              <a:bodyPr/>
              <a:lstStyle/>
              <a:p>
                <a:r>
                  <a:rPr lang="en-US">
                    <a:noFill/>
                  </a:rPr>
                  <a:t> </a:t>
                </a:r>
              </a:p>
            </p:txBody>
          </p:sp>
        </mc:Fallback>
      </mc:AlternateContent>
      <p:sp>
        <p:nvSpPr>
          <p:cNvPr id="26" name="Right Arrow 25">
            <a:extLst>
              <a:ext uri="{FF2B5EF4-FFF2-40B4-BE49-F238E27FC236}">
                <a16:creationId xmlns:a16="http://schemas.microsoft.com/office/drawing/2014/main" id="{B5F92633-909D-8C49-B377-84C7AFB2703E}"/>
              </a:ext>
            </a:extLst>
          </p:cNvPr>
          <p:cNvSpPr/>
          <p:nvPr/>
        </p:nvSpPr>
        <p:spPr>
          <a:xfrm>
            <a:off x="5991933" y="3929208"/>
            <a:ext cx="1016000" cy="406648"/>
          </a:xfrm>
          <a:prstGeom prst="rightArrow">
            <a:avLst/>
          </a:prstGeom>
          <a:solidFill>
            <a:srgbClr val="9B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ooter Placeholder 3">
            <a:extLst>
              <a:ext uri="{FF2B5EF4-FFF2-40B4-BE49-F238E27FC236}">
                <a16:creationId xmlns:a16="http://schemas.microsoft.com/office/drawing/2014/main" id="{2CD342CD-F5AB-C046-B8DB-C4CBE401A56D}"/>
              </a:ext>
            </a:extLst>
          </p:cNvPr>
          <p:cNvSpPr>
            <a:spLocks noGrp="1"/>
          </p:cNvSpPr>
          <p:nvPr>
            <p:ph type="ftr" sz="quarter" idx="11"/>
          </p:nvPr>
        </p:nvSpPr>
        <p:spPr>
          <a:xfrm>
            <a:off x="4842742" y="6544402"/>
            <a:ext cx="5901459" cy="274320"/>
          </a:xfrm>
        </p:spPr>
        <p:txBody>
          <a:bodyPr/>
          <a:lstStyle/>
          <a:p>
            <a:r>
              <a:rPr lang="en-US" dirty="0"/>
              <a:t>CSE 373 SP 20 – Chun &amp; Champion</a:t>
            </a:r>
          </a:p>
        </p:txBody>
      </p:sp>
      <p:grpSp>
        <p:nvGrpSpPr>
          <p:cNvPr id="29" name="Group 28">
            <a:extLst>
              <a:ext uri="{FF2B5EF4-FFF2-40B4-BE49-F238E27FC236}">
                <a16:creationId xmlns:a16="http://schemas.microsoft.com/office/drawing/2014/main" id="{376D64AC-4E4A-D143-9F29-BD6EAEFF95E8}"/>
              </a:ext>
            </a:extLst>
          </p:cNvPr>
          <p:cNvGrpSpPr/>
          <p:nvPr/>
        </p:nvGrpSpPr>
        <p:grpSpPr>
          <a:xfrm>
            <a:off x="753717" y="1663522"/>
            <a:ext cx="4089025" cy="830997"/>
            <a:chOff x="2253247" y="4181425"/>
            <a:chExt cx="4089025" cy="830997"/>
          </a:xfrm>
        </p:grpSpPr>
        <p:sp>
          <p:nvSpPr>
            <p:cNvPr id="30" name="TextBox 29">
              <a:extLst>
                <a:ext uri="{FF2B5EF4-FFF2-40B4-BE49-F238E27FC236}">
                  <a16:creationId xmlns:a16="http://schemas.microsoft.com/office/drawing/2014/main" id="{C05D0226-8094-BF42-8742-C79B5F393842}"/>
                </a:ext>
              </a:extLst>
            </p:cNvPr>
            <p:cNvSpPr txBox="1"/>
            <p:nvPr/>
          </p:nvSpPr>
          <p:spPr>
            <a:xfrm>
              <a:off x="3453276" y="4181425"/>
              <a:ext cx="2888996" cy="830997"/>
            </a:xfrm>
            <a:prstGeom prst="rect">
              <a:avLst/>
            </a:prstGeom>
            <a:noFill/>
          </p:spPr>
          <p:txBody>
            <a:bodyPr wrap="none" rtlCol="0">
              <a:spAutoFit/>
            </a:bodyPr>
            <a:lstStyle/>
            <a:p>
              <a:r>
                <a:rPr lang="en-US" sz="2400" dirty="0"/>
                <a:t>1 if n&lt;= 1</a:t>
              </a:r>
            </a:p>
            <a:p>
              <a:r>
                <a:rPr lang="en-US" sz="2400" dirty="0"/>
                <a:t>2T(n/2) + n otherwise</a:t>
              </a:r>
            </a:p>
          </p:txBody>
        </p:sp>
        <p:sp>
          <p:nvSpPr>
            <p:cNvPr id="31" name="TextBox 30">
              <a:extLst>
                <a:ext uri="{FF2B5EF4-FFF2-40B4-BE49-F238E27FC236}">
                  <a16:creationId xmlns:a16="http://schemas.microsoft.com/office/drawing/2014/main" id="{C0149330-424B-1241-903F-EC0B40D5CA73}"/>
                </a:ext>
              </a:extLst>
            </p:cNvPr>
            <p:cNvSpPr txBox="1"/>
            <p:nvPr/>
          </p:nvSpPr>
          <p:spPr>
            <a:xfrm>
              <a:off x="2253247" y="4307872"/>
              <a:ext cx="974947" cy="461665"/>
            </a:xfrm>
            <a:prstGeom prst="rect">
              <a:avLst/>
            </a:prstGeom>
            <a:noFill/>
          </p:spPr>
          <p:txBody>
            <a:bodyPr wrap="none" rtlCol="0">
              <a:spAutoFit/>
            </a:bodyPr>
            <a:lstStyle/>
            <a:p>
              <a:r>
                <a:rPr lang="en-US" sz="2400" dirty="0"/>
                <a:t>T(n) = </a:t>
              </a:r>
            </a:p>
          </p:txBody>
        </p:sp>
        <p:sp>
          <p:nvSpPr>
            <p:cNvPr id="32" name="Left Brace 31">
              <a:extLst>
                <a:ext uri="{FF2B5EF4-FFF2-40B4-BE49-F238E27FC236}">
                  <a16:creationId xmlns:a16="http://schemas.microsoft.com/office/drawing/2014/main" id="{35E377A6-7688-B041-8ED2-34D11380849B}"/>
                </a:ext>
              </a:extLst>
            </p:cNvPr>
            <p:cNvSpPr/>
            <p:nvPr/>
          </p:nvSpPr>
          <p:spPr>
            <a:xfrm>
              <a:off x="2983562" y="4194826"/>
              <a:ext cx="531628" cy="59542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2400"/>
            </a:p>
          </p:txBody>
        </p:sp>
      </p:grpSp>
    </p:spTree>
    <p:extLst>
      <p:ext uri="{BB962C8B-B14F-4D97-AF65-F5344CB8AC3E}">
        <p14:creationId xmlns:p14="http://schemas.microsoft.com/office/powerpoint/2010/main" val="167580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fade">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fade">
                                      <p:cBhvr>
                                        <p:cTn id="22" dur="500"/>
                                        <p:tgtEl>
                                          <p:spTgt spid="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4" end="4"/>
                                            </p:txEl>
                                          </p:spTgt>
                                        </p:tgtEl>
                                        <p:attrNameLst>
                                          <p:attrName>style.visibility</p:attrName>
                                        </p:attrNameLst>
                                      </p:cBhvr>
                                      <p:to>
                                        <p:strVal val="visible"/>
                                      </p:to>
                                    </p:set>
                                    <p:animEffect transition="in" filter="fade">
                                      <p:cBhvr>
                                        <p:cTn id="27" dur="500"/>
                                        <p:tgtEl>
                                          <p:spTgt spid="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xEl>
                                              <p:pRg st="5" end="5"/>
                                            </p:txEl>
                                          </p:spTgt>
                                        </p:tgtEl>
                                        <p:attrNameLst>
                                          <p:attrName>style.visibility</p:attrName>
                                        </p:attrNameLst>
                                      </p:cBhvr>
                                      <p:to>
                                        <p:strVal val="visible"/>
                                      </p:to>
                                    </p:set>
                                    <p:animEffect transition="in" filter="fade">
                                      <p:cBhvr>
                                        <p:cTn id="32" dur="500"/>
                                        <p:tgtEl>
                                          <p:spTgt spid="24">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114D-B633-FD43-95E0-5D5A7537B337}"/>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81CC3841-0D62-CC4B-AA2E-29BD7387CEE0}"/>
              </a:ext>
            </a:extLst>
          </p:cNvPr>
          <p:cNvSpPr>
            <a:spLocks noGrp="1"/>
          </p:cNvSpPr>
          <p:nvPr>
            <p:ph type="sldNum" sz="quarter" idx="12"/>
          </p:nvPr>
        </p:nvSpPr>
        <p:spPr/>
        <p:txBody>
          <a:bodyPr/>
          <a:lstStyle/>
          <a:p>
            <a:fld id="{659665DE-58FC-41F4-AC58-2C90A5E00527}" type="slidenum">
              <a:rPr lang="en-US" smtClean="0"/>
              <a:pPr/>
              <a:t>25</a:t>
            </a:fld>
            <a:endParaRPr lang="en-US"/>
          </a:p>
        </p:txBody>
      </p:sp>
      <p:sp>
        <p:nvSpPr>
          <p:cNvPr id="4" name="Text Placeholder 3">
            <a:extLst>
              <a:ext uri="{FF2B5EF4-FFF2-40B4-BE49-F238E27FC236}">
                <a16:creationId xmlns:a16="http://schemas.microsoft.com/office/drawing/2014/main" id="{DB30216A-FF6C-A748-A7A7-44593B3C9B13}"/>
              </a:ext>
            </a:extLst>
          </p:cNvPr>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FD1BA7CC-F7B5-AA44-A22D-342CD425149E}"/>
              </a:ext>
            </a:extLst>
          </p:cNvPr>
          <p:cNvSpPr>
            <a:spLocks noGrp="1"/>
          </p:cNvSpPr>
          <p:nvPr>
            <p:ph type="ftr" sz="quarter" idx="11"/>
          </p:nvPr>
        </p:nvSpPr>
        <p:spPr/>
        <p:txBody>
          <a:bodyPr/>
          <a:lstStyle/>
          <a:p>
            <a:r>
              <a:rPr lang="en-US"/>
              <a:t>CSE 373 20 SP – champion &amp; Chun</a:t>
            </a:r>
            <a:endParaRPr lang="en-US" dirty="0"/>
          </a:p>
        </p:txBody>
      </p:sp>
    </p:spTree>
    <p:extLst>
      <p:ext uri="{BB962C8B-B14F-4D97-AF65-F5344CB8AC3E}">
        <p14:creationId xmlns:p14="http://schemas.microsoft.com/office/powerpoint/2010/main" val="1939644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91E7-4E1A-E148-8FEC-80C6167A364E}"/>
              </a:ext>
            </a:extLst>
          </p:cNvPr>
          <p:cNvSpPr>
            <a:spLocks noGrp="1"/>
          </p:cNvSpPr>
          <p:nvPr>
            <p:ph type="title"/>
          </p:nvPr>
        </p:nvSpPr>
        <p:spPr/>
        <p:txBody>
          <a:bodyPr/>
          <a:lstStyle/>
          <a:p>
            <a:r>
              <a:rPr lang="en-US" dirty="0"/>
              <a:t>Recursive Patterns</a:t>
            </a:r>
          </a:p>
        </p:txBody>
      </p:sp>
      <p:sp>
        <p:nvSpPr>
          <p:cNvPr id="3" name="Content Placeholder 2">
            <a:extLst>
              <a:ext uri="{FF2B5EF4-FFF2-40B4-BE49-F238E27FC236}">
                <a16:creationId xmlns:a16="http://schemas.microsoft.com/office/drawing/2014/main" id="{13C1AB55-8FEB-DA48-8AE6-DF22DB643DEE}"/>
              </a:ext>
            </a:extLst>
          </p:cNvPr>
          <p:cNvSpPr>
            <a:spLocks noGrp="1"/>
          </p:cNvSpPr>
          <p:nvPr>
            <p:ph idx="1"/>
          </p:nvPr>
        </p:nvSpPr>
        <p:spPr/>
        <p:txBody>
          <a:bodyPr/>
          <a:lstStyle/>
          <a:p>
            <a:r>
              <a:rPr lang="en-US" b="1" dirty="0">
                <a:solidFill>
                  <a:srgbClr val="4C3282"/>
                </a:solidFill>
              </a:rPr>
              <a:t>Pattern #1: </a:t>
            </a:r>
            <a:r>
              <a:rPr lang="en-US" dirty="0"/>
              <a:t>Halving the Input</a:t>
            </a:r>
          </a:p>
          <a:p>
            <a:endParaRPr lang="en-US" dirty="0"/>
          </a:p>
          <a:p>
            <a:r>
              <a:rPr lang="en-US" b="1" dirty="0">
                <a:solidFill>
                  <a:srgbClr val="4C3282"/>
                </a:solidFill>
              </a:rPr>
              <a:t>Pattern #2: </a:t>
            </a:r>
            <a:r>
              <a:rPr lang="en-US" dirty="0"/>
              <a:t>Constant size input and doing work</a:t>
            </a:r>
          </a:p>
          <a:p>
            <a:endParaRPr lang="en-US" dirty="0"/>
          </a:p>
          <a:p>
            <a:r>
              <a:rPr lang="en-US" b="1" dirty="0">
                <a:solidFill>
                  <a:srgbClr val="4C3282"/>
                </a:solidFill>
              </a:rPr>
              <a:t>Pattern #3: </a:t>
            </a:r>
            <a:r>
              <a:rPr lang="en-US" dirty="0"/>
              <a:t>Doubling the Input </a:t>
            </a:r>
          </a:p>
        </p:txBody>
      </p:sp>
      <p:sp>
        <p:nvSpPr>
          <p:cNvPr id="4" name="Slide Number Placeholder 3">
            <a:extLst>
              <a:ext uri="{FF2B5EF4-FFF2-40B4-BE49-F238E27FC236}">
                <a16:creationId xmlns:a16="http://schemas.microsoft.com/office/drawing/2014/main" id="{80B80FF2-05C9-5642-BC43-F1DD82ED8CC6}"/>
              </a:ext>
            </a:extLst>
          </p:cNvPr>
          <p:cNvSpPr>
            <a:spLocks noGrp="1"/>
          </p:cNvSpPr>
          <p:nvPr>
            <p:ph type="sldNum" sz="quarter" idx="12"/>
          </p:nvPr>
        </p:nvSpPr>
        <p:spPr/>
        <p:txBody>
          <a:bodyPr/>
          <a:lstStyle/>
          <a:p>
            <a:fld id="{659665DE-58FC-41F4-AC58-2C90A5E00527}" type="slidenum">
              <a:rPr lang="en-US" smtClean="0"/>
              <a:t>26</a:t>
            </a:fld>
            <a:endParaRPr lang="en-US"/>
          </a:p>
        </p:txBody>
      </p:sp>
      <p:sp>
        <p:nvSpPr>
          <p:cNvPr id="5" name="Footer Placeholder 4">
            <a:extLst>
              <a:ext uri="{FF2B5EF4-FFF2-40B4-BE49-F238E27FC236}">
                <a16:creationId xmlns:a16="http://schemas.microsoft.com/office/drawing/2014/main" id="{8C8FC765-6B67-934E-AA7B-7910D532A540}"/>
              </a:ext>
            </a:extLst>
          </p:cNvPr>
          <p:cNvSpPr>
            <a:spLocks noGrp="1"/>
          </p:cNvSpPr>
          <p:nvPr>
            <p:ph type="ftr" sz="quarter" idx="11"/>
          </p:nvPr>
        </p:nvSpPr>
        <p:spPr/>
        <p:txBody>
          <a:bodyPr/>
          <a:lstStyle/>
          <a:p>
            <a:r>
              <a:rPr lang="en-US" dirty="0"/>
              <a:t>CSE 373 20 </a:t>
            </a:r>
            <a:r>
              <a:rPr lang="en-US" dirty="0" err="1"/>
              <a:t>wi</a:t>
            </a:r>
            <a:r>
              <a:rPr lang="en-US" dirty="0"/>
              <a:t> – Hannah Tang</a:t>
            </a:r>
          </a:p>
        </p:txBody>
      </p:sp>
      <p:sp>
        <p:nvSpPr>
          <p:cNvPr id="6" name="TextBox 5">
            <a:extLst>
              <a:ext uri="{FF2B5EF4-FFF2-40B4-BE49-F238E27FC236}">
                <a16:creationId xmlns:a16="http://schemas.microsoft.com/office/drawing/2014/main" id="{133C2384-458E-0848-AB81-C2A677C6C4EE}"/>
              </a:ext>
            </a:extLst>
          </p:cNvPr>
          <p:cNvSpPr txBox="1"/>
          <p:nvPr/>
        </p:nvSpPr>
        <p:spPr>
          <a:xfrm>
            <a:off x="862771" y="1846385"/>
            <a:ext cx="2948436" cy="461665"/>
          </a:xfrm>
          <a:prstGeom prst="rect">
            <a:avLst/>
          </a:prstGeom>
          <a:noFill/>
        </p:spPr>
        <p:txBody>
          <a:bodyPr wrap="none" rtlCol="0">
            <a:spAutoFit/>
          </a:bodyPr>
          <a:lstStyle/>
          <a:p>
            <a:r>
              <a:rPr lang="en-US" sz="2400" b="1" dirty="0">
                <a:solidFill>
                  <a:srgbClr val="4C3282"/>
                </a:solidFill>
              </a:rPr>
              <a:t>Binary Search </a:t>
            </a:r>
            <a:r>
              <a:rPr lang="en-US" sz="2400" dirty="0" err="1">
                <a:solidFill>
                  <a:srgbClr val="4C3282"/>
                </a:solidFill>
              </a:rPr>
              <a:t>Θ</a:t>
            </a:r>
            <a:r>
              <a:rPr lang="en-US" sz="2400" dirty="0">
                <a:solidFill>
                  <a:srgbClr val="4C3282"/>
                </a:solidFill>
              </a:rPr>
              <a:t>(</a:t>
            </a:r>
            <a:r>
              <a:rPr lang="en-US" sz="2400" dirty="0" err="1">
                <a:solidFill>
                  <a:srgbClr val="4C3282"/>
                </a:solidFill>
              </a:rPr>
              <a:t>logn</a:t>
            </a:r>
            <a:r>
              <a:rPr lang="en-US" sz="2400" dirty="0">
                <a:solidFill>
                  <a:srgbClr val="4C3282"/>
                </a:solidFill>
              </a:rPr>
              <a:t>)</a:t>
            </a:r>
          </a:p>
        </p:txBody>
      </p:sp>
      <p:sp>
        <p:nvSpPr>
          <p:cNvPr id="7" name="TextBox 6">
            <a:extLst>
              <a:ext uri="{FF2B5EF4-FFF2-40B4-BE49-F238E27FC236}">
                <a16:creationId xmlns:a16="http://schemas.microsoft.com/office/drawing/2014/main" id="{DF7E07A8-B05D-1B4F-9DA5-AE877D0F3CD3}"/>
              </a:ext>
            </a:extLst>
          </p:cNvPr>
          <p:cNvSpPr txBox="1"/>
          <p:nvPr/>
        </p:nvSpPr>
        <p:spPr>
          <a:xfrm>
            <a:off x="862771" y="2816933"/>
            <a:ext cx="2837123" cy="461665"/>
          </a:xfrm>
          <a:prstGeom prst="rect">
            <a:avLst/>
          </a:prstGeom>
          <a:noFill/>
        </p:spPr>
        <p:txBody>
          <a:bodyPr wrap="none" rtlCol="0">
            <a:spAutoFit/>
          </a:bodyPr>
          <a:lstStyle/>
          <a:p>
            <a:r>
              <a:rPr lang="en-US" sz="2400" b="1" dirty="0">
                <a:solidFill>
                  <a:srgbClr val="4C3282"/>
                </a:solidFill>
              </a:rPr>
              <a:t>Merge Sort </a:t>
            </a:r>
            <a:r>
              <a:rPr lang="en-US" sz="2400" dirty="0" err="1">
                <a:solidFill>
                  <a:srgbClr val="4C3282"/>
                </a:solidFill>
              </a:rPr>
              <a:t>Θ</a:t>
            </a:r>
            <a:r>
              <a:rPr lang="en-US" sz="2400" dirty="0">
                <a:solidFill>
                  <a:srgbClr val="4C3282"/>
                </a:solidFill>
              </a:rPr>
              <a:t>(</a:t>
            </a:r>
            <a:r>
              <a:rPr lang="en-US" sz="2400" dirty="0" err="1">
                <a:solidFill>
                  <a:srgbClr val="4C3282"/>
                </a:solidFill>
              </a:rPr>
              <a:t>nlogn</a:t>
            </a:r>
            <a:r>
              <a:rPr lang="en-US" sz="2400" dirty="0">
                <a:solidFill>
                  <a:srgbClr val="4C3282"/>
                </a:solidFill>
              </a:rPr>
              <a:t>)</a:t>
            </a:r>
            <a:r>
              <a:rPr lang="en-US" sz="2400" b="1" dirty="0">
                <a:solidFill>
                  <a:srgbClr val="4C3282"/>
                </a:solidFill>
              </a:rPr>
              <a:t> </a:t>
            </a:r>
          </a:p>
        </p:txBody>
      </p:sp>
      <p:sp>
        <p:nvSpPr>
          <p:cNvPr id="8" name="TextBox 7">
            <a:extLst>
              <a:ext uri="{FF2B5EF4-FFF2-40B4-BE49-F238E27FC236}">
                <a16:creationId xmlns:a16="http://schemas.microsoft.com/office/drawing/2014/main" id="{AA044C4D-BF04-F349-BCBD-05D40DF4899B}"/>
              </a:ext>
            </a:extLst>
          </p:cNvPr>
          <p:cNvSpPr txBox="1"/>
          <p:nvPr/>
        </p:nvSpPr>
        <p:spPr>
          <a:xfrm>
            <a:off x="862771" y="3787481"/>
            <a:ext cx="2852384" cy="461665"/>
          </a:xfrm>
          <a:prstGeom prst="rect">
            <a:avLst/>
          </a:prstGeom>
          <a:noFill/>
        </p:spPr>
        <p:txBody>
          <a:bodyPr wrap="none" rtlCol="0">
            <a:spAutoFit/>
          </a:bodyPr>
          <a:lstStyle/>
          <a:p>
            <a:r>
              <a:rPr lang="en-US" sz="2400" b="1" dirty="0">
                <a:solidFill>
                  <a:srgbClr val="4C3282"/>
                </a:solidFill>
              </a:rPr>
              <a:t>Calculating Fibonacci</a:t>
            </a:r>
          </a:p>
        </p:txBody>
      </p:sp>
    </p:spTree>
    <p:extLst>
      <p:ext uri="{BB962C8B-B14F-4D97-AF65-F5344CB8AC3E}">
        <p14:creationId xmlns:p14="http://schemas.microsoft.com/office/powerpoint/2010/main" val="801620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6461-2F05-FE44-9C12-166BB93DD4BA}"/>
              </a:ext>
            </a:extLst>
          </p:cNvPr>
          <p:cNvSpPr>
            <a:spLocks noGrp="1"/>
          </p:cNvSpPr>
          <p:nvPr>
            <p:ph type="title"/>
          </p:nvPr>
        </p:nvSpPr>
        <p:spPr/>
        <p:txBody>
          <a:bodyPr/>
          <a:lstStyle/>
          <a:p>
            <a:r>
              <a:rPr lang="en-US" dirty="0"/>
              <a:t>Calculating Fibonacci</a:t>
            </a:r>
          </a:p>
        </p:txBody>
      </p:sp>
      <p:sp>
        <p:nvSpPr>
          <p:cNvPr id="3" name="Content Placeholder 2">
            <a:extLst>
              <a:ext uri="{FF2B5EF4-FFF2-40B4-BE49-F238E27FC236}">
                <a16:creationId xmlns:a16="http://schemas.microsoft.com/office/drawing/2014/main" id="{59E9EE0F-25F4-414B-885E-6A405CD5E895}"/>
              </a:ext>
            </a:extLst>
          </p:cNvPr>
          <p:cNvSpPr>
            <a:spLocks noGrp="1"/>
          </p:cNvSpPr>
          <p:nvPr>
            <p:ph idx="1"/>
          </p:nvPr>
        </p:nvSpPr>
        <p:spPr>
          <a:xfrm>
            <a:off x="575240" y="1463858"/>
            <a:ext cx="5520760" cy="2300620"/>
          </a:xfrm>
        </p:spPr>
        <p:txBody>
          <a:bodyPr>
            <a:normAutofit fontScale="92500" lnSpcReduction="20000"/>
          </a:bodyPr>
          <a:lstStyle/>
          <a:p>
            <a:r>
              <a:rPr lang="en-US" sz="2000" dirty="0">
                <a:latin typeface="Courier New" panose="02070309020205020404" pitchFamily="49" charset="0"/>
                <a:cs typeface="Courier New" panose="02070309020205020404" pitchFamily="49" charset="0"/>
              </a:rPr>
              <a:t>public int fib(int n) {</a:t>
            </a:r>
          </a:p>
          <a:p>
            <a:r>
              <a:rPr lang="en-US" sz="2000" dirty="0">
                <a:latin typeface="Courier New" panose="02070309020205020404" pitchFamily="49" charset="0"/>
                <a:cs typeface="Courier New" panose="02070309020205020404" pitchFamily="49" charset="0"/>
              </a:rPr>
              <a:t>    if (n &lt;= 1) {</a:t>
            </a:r>
          </a:p>
          <a:p>
            <a:r>
              <a:rPr lang="en-US" sz="2000" dirty="0">
                <a:latin typeface="Courier New" panose="02070309020205020404" pitchFamily="49" charset="0"/>
                <a:cs typeface="Courier New" panose="02070309020205020404" pitchFamily="49" charset="0"/>
              </a:rPr>
              <a:t>        return 1;</a:t>
            </a:r>
          </a:p>
          <a:p>
            <a:r>
              <a:rPr lang="en-US" sz="2000" dirty="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    return fib(n-1) + fib(n-1);</a:t>
            </a:r>
          </a:p>
          <a:p>
            <a:r>
              <a:rPr lang="en-US" sz="2000"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C6BE2C48-73C4-B74D-8036-28FC898D93F3}"/>
              </a:ext>
            </a:extLst>
          </p:cNvPr>
          <p:cNvSpPr>
            <a:spLocks noGrp="1"/>
          </p:cNvSpPr>
          <p:nvPr>
            <p:ph type="sldNum" sz="quarter" idx="12"/>
          </p:nvPr>
        </p:nvSpPr>
        <p:spPr/>
        <p:txBody>
          <a:bodyPr/>
          <a:lstStyle/>
          <a:p>
            <a:fld id="{659665DE-58FC-41F4-AC58-2C90A5E00527}" type="slidenum">
              <a:rPr lang="en-US" smtClean="0"/>
              <a:t>27</a:t>
            </a:fld>
            <a:endParaRPr lang="en-US"/>
          </a:p>
        </p:txBody>
      </p:sp>
      <p:sp>
        <p:nvSpPr>
          <p:cNvPr id="6" name="Footer Placeholder 4">
            <a:extLst>
              <a:ext uri="{FF2B5EF4-FFF2-40B4-BE49-F238E27FC236}">
                <a16:creationId xmlns:a16="http://schemas.microsoft.com/office/drawing/2014/main" id="{A97861F1-3736-2349-B0B5-482DCA6DA9C3}"/>
              </a:ext>
            </a:extLst>
          </p:cNvPr>
          <p:cNvSpPr>
            <a:spLocks noGrp="1"/>
          </p:cNvSpPr>
          <p:nvPr>
            <p:ph type="ftr" sz="quarter" idx="11"/>
          </p:nvPr>
        </p:nvSpPr>
        <p:spPr>
          <a:xfrm>
            <a:off x="4842742" y="6544402"/>
            <a:ext cx="5901459" cy="274320"/>
          </a:xfrm>
        </p:spPr>
        <p:txBody>
          <a:bodyPr/>
          <a:lstStyle/>
          <a:p>
            <a:r>
              <a:rPr lang="en-US" dirty="0"/>
              <a:t>CSE 373 20 </a:t>
            </a:r>
            <a:r>
              <a:rPr lang="en-US" dirty="0" err="1"/>
              <a:t>wi</a:t>
            </a:r>
            <a:r>
              <a:rPr lang="en-US" dirty="0"/>
              <a:t> – Hannah Tang </a:t>
            </a:r>
          </a:p>
        </p:txBody>
      </p:sp>
      <p:sp>
        <p:nvSpPr>
          <p:cNvPr id="100" name="TextBox 99">
            <a:extLst>
              <a:ext uri="{FF2B5EF4-FFF2-40B4-BE49-F238E27FC236}">
                <a16:creationId xmlns:a16="http://schemas.microsoft.com/office/drawing/2014/main" id="{AAF9E545-0AE9-6F47-95E2-B52EE25575FD}"/>
              </a:ext>
            </a:extLst>
          </p:cNvPr>
          <p:cNvSpPr txBox="1"/>
          <p:nvPr/>
        </p:nvSpPr>
        <p:spPr>
          <a:xfrm rot="1215797">
            <a:off x="4522672" y="5529596"/>
            <a:ext cx="1136593" cy="461665"/>
          </a:xfrm>
          <a:prstGeom prst="rect">
            <a:avLst/>
          </a:prstGeom>
          <a:noFill/>
        </p:spPr>
        <p:txBody>
          <a:bodyPr wrap="none" rtlCol="0">
            <a:spAutoFit/>
          </a:bodyPr>
          <a:lstStyle/>
          <a:p>
            <a:r>
              <a:rPr lang="en-US" sz="2400" spc="100" dirty="0">
                <a:solidFill>
                  <a:srgbClr val="C00000"/>
                </a:solidFill>
                <a:latin typeface="Segoe UI" panose="020B0502040204020203" pitchFamily="34" charset="0"/>
                <a:ea typeface="+mj-ea"/>
              </a:rPr>
              <a:t>Almost</a:t>
            </a:r>
          </a:p>
        </p:txBody>
      </p:sp>
      <p:grpSp>
        <p:nvGrpSpPr>
          <p:cNvPr id="19" name="Group 18">
            <a:extLst>
              <a:ext uri="{FF2B5EF4-FFF2-40B4-BE49-F238E27FC236}">
                <a16:creationId xmlns:a16="http://schemas.microsoft.com/office/drawing/2014/main" id="{B8901280-3B3F-724B-8B62-49D31D50D229}"/>
              </a:ext>
            </a:extLst>
          </p:cNvPr>
          <p:cNvGrpSpPr/>
          <p:nvPr/>
        </p:nvGrpSpPr>
        <p:grpSpPr>
          <a:xfrm>
            <a:off x="5820584" y="1591699"/>
            <a:ext cx="5957274" cy="3525906"/>
            <a:chOff x="6081682" y="2694733"/>
            <a:chExt cx="5957274" cy="3525906"/>
          </a:xfrm>
        </p:grpSpPr>
        <p:sp>
          <p:nvSpPr>
            <p:cNvPr id="20" name="Rectangle 19">
              <a:extLst>
                <a:ext uri="{FF2B5EF4-FFF2-40B4-BE49-F238E27FC236}">
                  <a16:creationId xmlns:a16="http://schemas.microsoft.com/office/drawing/2014/main" id="{E29DD27C-4ADA-434E-8796-7353E99AADF4}"/>
                </a:ext>
              </a:extLst>
            </p:cNvPr>
            <p:cNvSpPr/>
            <p:nvPr/>
          </p:nvSpPr>
          <p:spPr>
            <a:xfrm>
              <a:off x="8714018" y="2694733"/>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f(4)</a:t>
              </a:r>
            </a:p>
          </p:txBody>
        </p:sp>
        <p:sp>
          <p:nvSpPr>
            <p:cNvPr id="21" name="Rectangle 20">
              <a:extLst>
                <a:ext uri="{FF2B5EF4-FFF2-40B4-BE49-F238E27FC236}">
                  <a16:creationId xmlns:a16="http://schemas.microsoft.com/office/drawing/2014/main" id="{9494E5D4-1B16-A64C-91C8-D125DD4FA146}"/>
                </a:ext>
              </a:extLst>
            </p:cNvPr>
            <p:cNvSpPr/>
            <p:nvPr/>
          </p:nvSpPr>
          <p:spPr>
            <a:xfrm>
              <a:off x="7193058" y="3683579"/>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f(3)</a:t>
              </a:r>
            </a:p>
          </p:txBody>
        </p:sp>
        <p:sp>
          <p:nvSpPr>
            <p:cNvPr id="22" name="Rectangle 21">
              <a:extLst>
                <a:ext uri="{FF2B5EF4-FFF2-40B4-BE49-F238E27FC236}">
                  <a16:creationId xmlns:a16="http://schemas.microsoft.com/office/drawing/2014/main" id="{CF80A9E2-E65C-FD44-A5F3-3167F9704D76}"/>
                </a:ext>
              </a:extLst>
            </p:cNvPr>
            <p:cNvSpPr/>
            <p:nvPr/>
          </p:nvSpPr>
          <p:spPr>
            <a:xfrm>
              <a:off x="10317247" y="3655352"/>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f(3)</a:t>
              </a:r>
            </a:p>
          </p:txBody>
        </p:sp>
        <p:sp>
          <p:nvSpPr>
            <p:cNvPr id="23" name="Rectangle 22">
              <a:extLst>
                <a:ext uri="{FF2B5EF4-FFF2-40B4-BE49-F238E27FC236}">
                  <a16:creationId xmlns:a16="http://schemas.microsoft.com/office/drawing/2014/main" id="{6F874923-AC4F-7441-A6CC-1400FDC6516E}"/>
                </a:ext>
              </a:extLst>
            </p:cNvPr>
            <p:cNvSpPr/>
            <p:nvPr/>
          </p:nvSpPr>
          <p:spPr>
            <a:xfrm>
              <a:off x="6440430" y="4672425"/>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f(2)</a:t>
              </a:r>
            </a:p>
          </p:txBody>
        </p:sp>
        <p:sp>
          <p:nvSpPr>
            <p:cNvPr id="24" name="Rectangle 23">
              <a:extLst>
                <a:ext uri="{FF2B5EF4-FFF2-40B4-BE49-F238E27FC236}">
                  <a16:creationId xmlns:a16="http://schemas.microsoft.com/office/drawing/2014/main" id="{2E81C727-5663-4C45-8BCD-0005ADDD634F}"/>
                </a:ext>
              </a:extLst>
            </p:cNvPr>
            <p:cNvSpPr/>
            <p:nvPr/>
          </p:nvSpPr>
          <p:spPr>
            <a:xfrm>
              <a:off x="8002535" y="4681728"/>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f(2)</a:t>
              </a:r>
            </a:p>
          </p:txBody>
        </p:sp>
        <p:sp>
          <p:nvSpPr>
            <p:cNvPr id="25" name="Rectangle 24">
              <a:extLst>
                <a:ext uri="{FF2B5EF4-FFF2-40B4-BE49-F238E27FC236}">
                  <a16:creationId xmlns:a16="http://schemas.microsoft.com/office/drawing/2014/main" id="{1548BDC0-6F42-0445-9ACD-FACFDA4A9BC2}"/>
                </a:ext>
              </a:extLst>
            </p:cNvPr>
            <p:cNvSpPr/>
            <p:nvPr/>
          </p:nvSpPr>
          <p:spPr>
            <a:xfrm>
              <a:off x="9552765" y="4647454"/>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f(2)</a:t>
              </a:r>
            </a:p>
          </p:txBody>
        </p:sp>
        <p:sp>
          <p:nvSpPr>
            <p:cNvPr id="26" name="Rectangle 25">
              <a:extLst>
                <a:ext uri="{FF2B5EF4-FFF2-40B4-BE49-F238E27FC236}">
                  <a16:creationId xmlns:a16="http://schemas.microsoft.com/office/drawing/2014/main" id="{2DD470F2-DB60-CF4D-A25E-CB2E357CD8ED}"/>
                </a:ext>
              </a:extLst>
            </p:cNvPr>
            <p:cNvSpPr/>
            <p:nvPr/>
          </p:nvSpPr>
          <p:spPr>
            <a:xfrm>
              <a:off x="11114870" y="4647454"/>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f(2)</a:t>
              </a:r>
            </a:p>
          </p:txBody>
        </p:sp>
        <p:sp>
          <p:nvSpPr>
            <p:cNvPr id="27" name="Rectangle 26">
              <a:extLst>
                <a:ext uri="{FF2B5EF4-FFF2-40B4-BE49-F238E27FC236}">
                  <a16:creationId xmlns:a16="http://schemas.microsoft.com/office/drawing/2014/main" id="{C30F505B-0950-0049-A323-F5E54DEAD251}"/>
                </a:ext>
              </a:extLst>
            </p:cNvPr>
            <p:cNvSpPr/>
            <p:nvPr/>
          </p:nvSpPr>
          <p:spPr>
            <a:xfrm>
              <a:off x="10787686" y="5661271"/>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f(1)</a:t>
              </a:r>
            </a:p>
          </p:txBody>
        </p:sp>
        <p:sp>
          <p:nvSpPr>
            <p:cNvPr id="28" name="Rectangle 27">
              <a:extLst>
                <a:ext uri="{FF2B5EF4-FFF2-40B4-BE49-F238E27FC236}">
                  <a16:creationId xmlns:a16="http://schemas.microsoft.com/office/drawing/2014/main" id="{28512E8C-7C0D-904A-94EB-38ED725B5D9F}"/>
                </a:ext>
              </a:extLst>
            </p:cNvPr>
            <p:cNvSpPr/>
            <p:nvPr/>
          </p:nvSpPr>
          <p:spPr>
            <a:xfrm>
              <a:off x="11479588" y="5661271"/>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f(1)</a:t>
              </a:r>
            </a:p>
          </p:txBody>
        </p:sp>
        <p:sp>
          <p:nvSpPr>
            <p:cNvPr id="29" name="Rectangle 28">
              <a:extLst>
                <a:ext uri="{FF2B5EF4-FFF2-40B4-BE49-F238E27FC236}">
                  <a16:creationId xmlns:a16="http://schemas.microsoft.com/office/drawing/2014/main" id="{D3A64EE1-7243-D546-A317-A4D71641ADE0}"/>
                </a:ext>
              </a:extLst>
            </p:cNvPr>
            <p:cNvSpPr/>
            <p:nvPr/>
          </p:nvSpPr>
          <p:spPr>
            <a:xfrm>
              <a:off x="9219018" y="5656645"/>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f(1)</a:t>
              </a:r>
            </a:p>
          </p:txBody>
        </p:sp>
        <p:sp>
          <p:nvSpPr>
            <p:cNvPr id="30" name="Rectangle 29">
              <a:extLst>
                <a:ext uri="{FF2B5EF4-FFF2-40B4-BE49-F238E27FC236}">
                  <a16:creationId xmlns:a16="http://schemas.microsoft.com/office/drawing/2014/main" id="{4007C9B9-BD1F-FA4B-B319-E6CEB01BFD37}"/>
                </a:ext>
              </a:extLst>
            </p:cNvPr>
            <p:cNvSpPr/>
            <p:nvPr/>
          </p:nvSpPr>
          <p:spPr>
            <a:xfrm>
              <a:off x="9910920" y="5656645"/>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f(1)</a:t>
              </a:r>
            </a:p>
          </p:txBody>
        </p:sp>
        <p:sp>
          <p:nvSpPr>
            <p:cNvPr id="31" name="Rectangle 30">
              <a:extLst>
                <a:ext uri="{FF2B5EF4-FFF2-40B4-BE49-F238E27FC236}">
                  <a16:creationId xmlns:a16="http://schemas.microsoft.com/office/drawing/2014/main" id="{DE9F58EB-E951-5D49-BA92-B70B11CE983E}"/>
                </a:ext>
              </a:extLst>
            </p:cNvPr>
            <p:cNvSpPr/>
            <p:nvPr/>
          </p:nvSpPr>
          <p:spPr>
            <a:xfrm>
              <a:off x="7650350" y="5651486"/>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f(1)</a:t>
              </a:r>
            </a:p>
          </p:txBody>
        </p:sp>
        <p:sp>
          <p:nvSpPr>
            <p:cNvPr id="32" name="Rectangle 31">
              <a:extLst>
                <a:ext uri="{FF2B5EF4-FFF2-40B4-BE49-F238E27FC236}">
                  <a16:creationId xmlns:a16="http://schemas.microsoft.com/office/drawing/2014/main" id="{4A2FB126-06D7-DB4A-A717-F07390380C36}"/>
                </a:ext>
              </a:extLst>
            </p:cNvPr>
            <p:cNvSpPr/>
            <p:nvPr/>
          </p:nvSpPr>
          <p:spPr>
            <a:xfrm>
              <a:off x="8342252" y="5651486"/>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f(1)</a:t>
              </a:r>
            </a:p>
          </p:txBody>
        </p:sp>
        <p:sp>
          <p:nvSpPr>
            <p:cNvPr id="33" name="Rectangle 32">
              <a:extLst>
                <a:ext uri="{FF2B5EF4-FFF2-40B4-BE49-F238E27FC236}">
                  <a16:creationId xmlns:a16="http://schemas.microsoft.com/office/drawing/2014/main" id="{502648FF-54B9-2346-B33A-A52666A7E3D6}"/>
                </a:ext>
              </a:extLst>
            </p:cNvPr>
            <p:cNvSpPr/>
            <p:nvPr/>
          </p:nvSpPr>
          <p:spPr>
            <a:xfrm>
              <a:off x="6081682" y="5661271"/>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f(1)</a:t>
              </a:r>
            </a:p>
          </p:txBody>
        </p:sp>
        <p:sp>
          <p:nvSpPr>
            <p:cNvPr id="34" name="Rectangle 33">
              <a:extLst>
                <a:ext uri="{FF2B5EF4-FFF2-40B4-BE49-F238E27FC236}">
                  <a16:creationId xmlns:a16="http://schemas.microsoft.com/office/drawing/2014/main" id="{3B255764-0514-F243-9311-E067DA96040B}"/>
                </a:ext>
              </a:extLst>
            </p:cNvPr>
            <p:cNvSpPr/>
            <p:nvPr/>
          </p:nvSpPr>
          <p:spPr>
            <a:xfrm>
              <a:off x="6773584" y="5661271"/>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f(1)</a:t>
              </a:r>
            </a:p>
          </p:txBody>
        </p:sp>
        <p:cxnSp>
          <p:nvCxnSpPr>
            <p:cNvPr id="35" name="Straight Arrow Connector 34">
              <a:extLst>
                <a:ext uri="{FF2B5EF4-FFF2-40B4-BE49-F238E27FC236}">
                  <a16:creationId xmlns:a16="http://schemas.microsoft.com/office/drawing/2014/main" id="{69CDA9D1-83E1-E54D-9726-E2124CFE8697}"/>
                </a:ext>
              </a:extLst>
            </p:cNvPr>
            <p:cNvCxnSpPr>
              <a:stCxn id="20" idx="2"/>
              <a:endCxn id="21" idx="0"/>
            </p:cNvCxnSpPr>
            <p:nvPr/>
          </p:nvCxnSpPr>
          <p:spPr>
            <a:xfrm flipH="1">
              <a:off x="7472742" y="3254101"/>
              <a:ext cx="1520960" cy="4294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8F3F7DE-DFB7-044D-8142-4A7FE4EA23BE}"/>
                </a:ext>
              </a:extLst>
            </p:cNvPr>
            <p:cNvCxnSpPr>
              <a:cxnSpLocks/>
              <a:stCxn id="20" idx="2"/>
              <a:endCxn id="22" idx="0"/>
            </p:cNvCxnSpPr>
            <p:nvPr/>
          </p:nvCxnSpPr>
          <p:spPr>
            <a:xfrm>
              <a:off x="8993702" y="3254101"/>
              <a:ext cx="1603229" cy="40125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5F3B9B9-1004-7B4B-A2B2-4BFF18EBD553}"/>
                </a:ext>
              </a:extLst>
            </p:cNvPr>
            <p:cNvCxnSpPr>
              <a:cxnSpLocks/>
              <a:stCxn id="21" idx="2"/>
              <a:endCxn id="23" idx="0"/>
            </p:cNvCxnSpPr>
            <p:nvPr/>
          </p:nvCxnSpPr>
          <p:spPr>
            <a:xfrm flipH="1">
              <a:off x="6720114" y="4242947"/>
              <a:ext cx="752628" cy="4294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5215993-34B2-2B4A-8C30-95470489CE0F}"/>
                </a:ext>
              </a:extLst>
            </p:cNvPr>
            <p:cNvCxnSpPr>
              <a:cxnSpLocks/>
              <a:stCxn id="21" idx="2"/>
              <a:endCxn id="24" idx="0"/>
            </p:cNvCxnSpPr>
            <p:nvPr/>
          </p:nvCxnSpPr>
          <p:spPr>
            <a:xfrm>
              <a:off x="7472742" y="4242947"/>
              <a:ext cx="809477" cy="4387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6583759-5E6C-E046-880B-49DC3F759F6C}"/>
                </a:ext>
              </a:extLst>
            </p:cNvPr>
            <p:cNvCxnSpPr>
              <a:cxnSpLocks/>
              <a:stCxn id="22" idx="2"/>
              <a:endCxn id="25" idx="0"/>
            </p:cNvCxnSpPr>
            <p:nvPr/>
          </p:nvCxnSpPr>
          <p:spPr>
            <a:xfrm flipH="1">
              <a:off x="9832449" y="4214720"/>
              <a:ext cx="764482" cy="43273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2EF95B1-CB1F-2245-86A0-67E17D3740CD}"/>
                </a:ext>
              </a:extLst>
            </p:cNvPr>
            <p:cNvCxnSpPr>
              <a:cxnSpLocks/>
              <a:stCxn id="22" idx="2"/>
              <a:endCxn id="26" idx="0"/>
            </p:cNvCxnSpPr>
            <p:nvPr/>
          </p:nvCxnSpPr>
          <p:spPr>
            <a:xfrm>
              <a:off x="10596931" y="4214720"/>
              <a:ext cx="797623" cy="43273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20C404C-DC6B-D54B-A729-E21FD8207C59}"/>
                </a:ext>
              </a:extLst>
            </p:cNvPr>
            <p:cNvCxnSpPr>
              <a:cxnSpLocks/>
              <a:stCxn id="23" idx="2"/>
              <a:endCxn id="33" idx="0"/>
            </p:cNvCxnSpPr>
            <p:nvPr/>
          </p:nvCxnSpPr>
          <p:spPr>
            <a:xfrm flipH="1">
              <a:off x="6361366" y="5231793"/>
              <a:ext cx="358748" cy="4294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911BF05-77FA-CC43-9301-DBF60E7B6B94}"/>
                </a:ext>
              </a:extLst>
            </p:cNvPr>
            <p:cNvCxnSpPr>
              <a:cxnSpLocks/>
              <a:stCxn id="23" idx="2"/>
              <a:endCxn id="34" idx="0"/>
            </p:cNvCxnSpPr>
            <p:nvPr/>
          </p:nvCxnSpPr>
          <p:spPr>
            <a:xfrm>
              <a:off x="6720114" y="5231793"/>
              <a:ext cx="333154" cy="4294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3509645-525D-6B4D-827F-C990C22790C7}"/>
                </a:ext>
              </a:extLst>
            </p:cNvPr>
            <p:cNvCxnSpPr>
              <a:cxnSpLocks/>
              <a:stCxn id="24" idx="2"/>
              <a:endCxn id="31" idx="0"/>
            </p:cNvCxnSpPr>
            <p:nvPr/>
          </p:nvCxnSpPr>
          <p:spPr>
            <a:xfrm flipH="1">
              <a:off x="7930034" y="5241096"/>
              <a:ext cx="352185" cy="41039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BD4A70C-C2C2-A648-B758-AE92C7FC3F43}"/>
                </a:ext>
              </a:extLst>
            </p:cNvPr>
            <p:cNvCxnSpPr>
              <a:cxnSpLocks/>
              <a:stCxn id="24" idx="2"/>
              <a:endCxn id="32" idx="0"/>
            </p:cNvCxnSpPr>
            <p:nvPr/>
          </p:nvCxnSpPr>
          <p:spPr>
            <a:xfrm>
              <a:off x="8282219" y="5241096"/>
              <a:ext cx="339717" cy="41039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FC09706-EC0D-044C-B2B9-755EB7C3D06A}"/>
                </a:ext>
              </a:extLst>
            </p:cNvPr>
            <p:cNvCxnSpPr>
              <a:cxnSpLocks/>
              <a:stCxn id="25" idx="2"/>
              <a:endCxn id="29" idx="0"/>
            </p:cNvCxnSpPr>
            <p:nvPr/>
          </p:nvCxnSpPr>
          <p:spPr>
            <a:xfrm flipH="1">
              <a:off x="9498702" y="5206822"/>
              <a:ext cx="333747" cy="44982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68B2110-0DDB-294F-8FA7-918C197923A3}"/>
                </a:ext>
              </a:extLst>
            </p:cNvPr>
            <p:cNvCxnSpPr>
              <a:cxnSpLocks/>
              <a:stCxn id="25" idx="2"/>
              <a:endCxn id="30" idx="0"/>
            </p:cNvCxnSpPr>
            <p:nvPr/>
          </p:nvCxnSpPr>
          <p:spPr>
            <a:xfrm>
              <a:off x="9832449" y="5206822"/>
              <a:ext cx="358155" cy="44982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136F9BD-F489-F049-8A58-9AC14C1B62D6}"/>
                </a:ext>
              </a:extLst>
            </p:cNvPr>
            <p:cNvCxnSpPr>
              <a:cxnSpLocks/>
              <a:stCxn id="26" idx="2"/>
              <a:endCxn id="27" idx="0"/>
            </p:cNvCxnSpPr>
            <p:nvPr/>
          </p:nvCxnSpPr>
          <p:spPr>
            <a:xfrm flipH="1">
              <a:off x="11067370" y="5206822"/>
              <a:ext cx="327184" cy="45444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CEBC9B7-8623-734D-B689-706D5C29AB70}"/>
                </a:ext>
              </a:extLst>
            </p:cNvPr>
            <p:cNvCxnSpPr>
              <a:cxnSpLocks/>
              <a:stCxn id="26" idx="2"/>
              <a:endCxn id="28" idx="0"/>
            </p:cNvCxnSpPr>
            <p:nvPr/>
          </p:nvCxnSpPr>
          <p:spPr>
            <a:xfrm>
              <a:off x="11394554" y="5206822"/>
              <a:ext cx="364718" cy="45444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E63F2B20-E90D-8B46-BDEE-C3CA22C4E2CA}"/>
              </a:ext>
            </a:extLst>
          </p:cNvPr>
          <p:cNvSpPr txBox="1"/>
          <p:nvPr/>
        </p:nvSpPr>
        <p:spPr>
          <a:xfrm>
            <a:off x="708983" y="3762926"/>
            <a:ext cx="4381985"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Each call creates 2 more calls</a:t>
            </a:r>
          </a:p>
          <a:p>
            <a:pPr marL="285750" indent="-285750">
              <a:buFont typeface="Arial" panose="020B0604020202020204" pitchFamily="34" charset="0"/>
              <a:buChar char="•"/>
            </a:pPr>
            <a:r>
              <a:rPr lang="en-US" sz="2400" dirty="0"/>
              <a:t>Each new call has a copy of the input, almost</a:t>
            </a:r>
          </a:p>
          <a:p>
            <a:pPr marL="285750" indent="-285750">
              <a:buFont typeface="Arial" panose="020B0604020202020204" pitchFamily="34" charset="0"/>
              <a:buChar char="•"/>
            </a:pPr>
            <a:r>
              <a:rPr lang="en-US" sz="2400" dirty="0"/>
              <a:t>Almost doubling the input at each call</a:t>
            </a:r>
          </a:p>
          <a:p>
            <a:endParaRPr lang="en-US" sz="2400" dirty="0"/>
          </a:p>
        </p:txBody>
      </p:sp>
      <p:sp>
        <p:nvSpPr>
          <p:cNvPr id="50" name="TextBox 49">
            <a:extLst>
              <a:ext uri="{FF2B5EF4-FFF2-40B4-BE49-F238E27FC236}">
                <a16:creationId xmlns:a16="http://schemas.microsoft.com/office/drawing/2014/main" id="{6C624BEC-2FE7-E84F-904A-F51552E1EC54}"/>
              </a:ext>
            </a:extLst>
          </p:cNvPr>
          <p:cNvSpPr txBox="1"/>
          <p:nvPr/>
        </p:nvSpPr>
        <p:spPr>
          <a:xfrm>
            <a:off x="898034" y="5750643"/>
            <a:ext cx="4192934" cy="461665"/>
          </a:xfrm>
          <a:prstGeom prst="rect">
            <a:avLst/>
          </a:prstGeom>
          <a:noFill/>
          <a:ln>
            <a:solidFill>
              <a:srgbClr val="4C3282"/>
            </a:solidFill>
          </a:ln>
        </p:spPr>
        <p:txBody>
          <a:bodyPr wrap="square" rtlCol="0">
            <a:spAutoFit/>
          </a:bodyPr>
          <a:lstStyle/>
          <a:p>
            <a:r>
              <a:rPr lang="en-US" sz="2400" b="1" dirty="0">
                <a:solidFill>
                  <a:srgbClr val="4C3282"/>
                </a:solidFill>
              </a:rPr>
              <a:t>Pattern #3 </a:t>
            </a:r>
            <a:r>
              <a:rPr lang="en-US" sz="2400" dirty="0"/>
              <a:t>– Doubling the Input</a:t>
            </a:r>
          </a:p>
        </p:txBody>
      </p:sp>
    </p:spTree>
    <p:extLst>
      <p:ext uri="{BB962C8B-B14F-4D97-AF65-F5344CB8AC3E}">
        <p14:creationId xmlns:p14="http://schemas.microsoft.com/office/powerpoint/2010/main" val="233327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0"/>
                                        </p:tgtEl>
                                        <p:attrNameLst>
                                          <p:attrName>style.visibility</p:attrName>
                                        </p:attrNameLst>
                                      </p:cBhvr>
                                      <p:to>
                                        <p:strVal val="visible"/>
                                      </p:to>
                                    </p:set>
                                    <p:anim calcmode="lin" valueType="num">
                                      <p:cBhvr additive="base">
                                        <p:cTn id="22" dur="500" fill="hold"/>
                                        <p:tgtEl>
                                          <p:spTgt spid="100"/>
                                        </p:tgtEl>
                                        <p:attrNameLst>
                                          <p:attrName>ppt_x</p:attrName>
                                        </p:attrNameLst>
                                      </p:cBhvr>
                                      <p:tavLst>
                                        <p:tav tm="0">
                                          <p:val>
                                            <p:strVal val="#ppt_x"/>
                                          </p:val>
                                        </p:tav>
                                        <p:tav tm="100000">
                                          <p:val>
                                            <p:strVal val="#ppt_x"/>
                                          </p:val>
                                        </p:tav>
                                      </p:tavLst>
                                    </p:anim>
                                    <p:anim calcmode="lin" valueType="num">
                                      <p:cBhvr additive="base">
                                        <p:cTn id="23"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9" grpId="0"/>
      <p:bldP spid="5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6461-2F05-FE44-9C12-166BB93DD4BA}"/>
              </a:ext>
            </a:extLst>
          </p:cNvPr>
          <p:cNvSpPr>
            <a:spLocks noGrp="1"/>
          </p:cNvSpPr>
          <p:nvPr>
            <p:ph type="title"/>
          </p:nvPr>
        </p:nvSpPr>
        <p:spPr/>
        <p:txBody>
          <a:bodyPr/>
          <a:lstStyle/>
          <a:p>
            <a:r>
              <a:rPr lang="en-US" dirty="0"/>
              <a:t>Calculating Fibonacci Recurrence to Big-</a:t>
            </a:r>
            <a:r>
              <a:rPr lang="en-US" dirty="0" err="1"/>
              <a:t>Θ</a:t>
            </a:r>
            <a:endParaRPr lang="en-US" dirty="0"/>
          </a:p>
        </p:txBody>
      </p:sp>
      <p:sp>
        <p:nvSpPr>
          <p:cNvPr id="3" name="Content Placeholder 2">
            <a:extLst>
              <a:ext uri="{FF2B5EF4-FFF2-40B4-BE49-F238E27FC236}">
                <a16:creationId xmlns:a16="http://schemas.microsoft.com/office/drawing/2014/main" id="{59E9EE0F-25F4-414B-885E-6A405CD5E895}"/>
              </a:ext>
            </a:extLst>
          </p:cNvPr>
          <p:cNvSpPr>
            <a:spLocks noGrp="1"/>
          </p:cNvSpPr>
          <p:nvPr>
            <p:ph idx="1"/>
          </p:nvPr>
        </p:nvSpPr>
        <p:spPr>
          <a:xfrm>
            <a:off x="575240" y="1463858"/>
            <a:ext cx="5520760" cy="2300620"/>
          </a:xfrm>
        </p:spPr>
        <p:txBody>
          <a:bodyPr>
            <a:normAutofit fontScale="92500" lnSpcReduction="20000"/>
          </a:bodyPr>
          <a:lstStyle/>
          <a:p>
            <a:r>
              <a:rPr lang="en-US" sz="2000" dirty="0">
                <a:latin typeface="Courier New" panose="02070309020205020404" pitchFamily="49" charset="0"/>
                <a:cs typeface="Courier New" panose="02070309020205020404" pitchFamily="49" charset="0"/>
              </a:rPr>
              <a:t>public int f(int n) {</a:t>
            </a:r>
          </a:p>
          <a:p>
            <a:r>
              <a:rPr lang="en-US" sz="2000" dirty="0">
                <a:latin typeface="Courier New" panose="02070309020205020404" pitchFamily="49" charset="0"/>
                <a:cs typeface="Courier New" panose="02070309020205020404" pitchFamily="49" charset="0"/>
              </a:rPr>
              <a:t>    if (n &lt;= 1) {</a:t>
            </a:r>
          </a:p>
          <a:p>
            <a:r>
              <a:rPr lang="en-US" sz="2000" dirty="0">
                <a:latin typeface="Courier New" panose="02070309020205020404" pitchFamily="49" charset="0"/>
                <a:cs typeface="Courier New" panose="02070309020205020404" pitchFamily="49" charset="0"/>
              </a:rPr>
              <a:t>        return 1;</a:t>
            </a:r>
          </a:p>
          <a:p>
            <a:r>
              <a:rPr lang="en-US" sz="2000" dirty="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    return f(n-1) + f(n-1);</a:t>
            </a:r>
          </a:p>
          <a:p>
            <a:r>
              <a:rPr lang="en-US" sz="2000"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C6BE2C48-73C4-B74D-8036-28FC898D93F3}"/>
              </a:ext>
            </a:extLst>
          </p:cNvPr>
          <p:cNvSpPr>
            <a:spLocks noGrp="1"/>
          </p:cNvSpPr>
          <p:nvPr>
            <p:ph type="sldNum" sz="quarter" idx="12"/>
          </p:nvPr>
        </p:nvSpPr>
        <p:spPr/>
        <p:txBody>
          <a:bodyPr/>
          <a:lstStyle/>
          <a:p>
            <a:fld id="{659665DE-58FC-41F4-AC58-2C90A5E00527}" type="slidenum">
              <a:rPr lang="en-US" smtClean="0"/>
              <a:t>28</a:t>
            </a:fld>
            <a:endParaRPr lang="en-US"/>
          </a:p>
        </p:txBody>
      </p:sp>
      <p:sp>
        <p:nvSpPr>
          <p:cNvPr id="6" name="Footer Placeholder 4">
            <a:extLst>
              <a:ext uri="{FF2B5EF4-FFF2-40B4-BE49-F238E27FC236}">
                <a16:creationId xmlns:a16="http://schemas.microsoft.com/office/drawing/2014/main" id="{A97861F1-3736-2349-B0B5-482DCA6DA9C3}"/>
              </a:ext>
            </a:extLst>
          </p:cNvPr>
          <p:cNvSpPr>
            <a:spLocks noGrp="1"/>
          </p:cNvSpPr>
          <p:nvPr>
            <p:ph type="ftr" sz="quarter" idx="11"/>
          </p:nvPr>
        </p:nvSpPr>
        <p:spPr>
          <a:xfrm>
            <a:off x="4842742" y="6544402"/>
            <a:ext cx="5901459" cy="274320"/>
          </a:xfrm>
        </p:spPr>
        <p:txBody>
          <a:bodyPr/>
          <a:lstStyle/>
          <a:p>
            <a:r>
              <a:rPr lang="en-US" dirty="0"/>
              <a:t>CSE 373 20 </a:t>
            </a:r>
            <a:r>
              <a:rPr lang="en-US" dirty="0" err="1"/>
              <a:t>wi</a:t>
            </a:r>
            <a:r>
              <a:rPr lang="en-US" dirty="0"/>
              <a:t> – Hannah Tang </a:t>
            </a:r>
          </a:p>
        </p:txBody>
      </p:sp>
      <p:sp>
        <p:nvSpPr>
          <p:cNvPr id="75" name="Right Brace 74">
            <a:extLst>
              <a:ext uri="{FF2B5EF4-FFF2-40B4-BE49-F238E27FC236}">
                <a16:creationId xmlns:a16="http://schemas.microsoft.com/office/drawing/2014/main" id="{D006CF7D-1EFD-B04C-823F-EF183AAF0EC0}"/>
              </a:ext>
            </a:extLst>
          </p:cNvPr>
          <p:cNvSpPr/>
          <p:nvPr/>
        </p:nvSpPr>
        <p:spPr>
          <a:xfrm>
            <a:off x="3323914" y="1825964"/>
            <a:ext cx="653143" cy="1031417"/>
          </a:xfrm>
          <a:prstGeom prst="rightBrace">
            <a:avLst/>
          </a:prstGeom>
          <a:ln w="28575">
            <a:solidFill>
              <a:srgbClr val="9B8A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TextBox 75">
            <a:extLst>
              <a:ext uri="{FF2B5EF4-FFF2-40B4-BE49-F238E27FC236}">
                <a16:creationId xmlns:a16="http://schemas.microsoft.com/office/drawing/2014/main" id="{6A1685D4-7BAA-A64C-B6EC-02309C77675C}"/>
              </a:ext>
            </a:extLst>
          </p:cNvPr>
          <p:cNvSpPr txBox="1"/>
          <p:nvPr/>
        </p:nvSpPr>
        <p:spPr>
          <a:xfrm>
            <a:off x="4056349" y="2124143"/>
            <a:ext cx="341994" cy="369332"/>
          </a:xfrm>
          <a:prstGeom prst="rect">
            <a:avLst/>
          </a:prstGeom>
          <a:noFill/>
          <a:ln>
            <a:solidFill>
              <a:srgbClr val="9B8ABE"/>
            </a:solidFill>
          </a:ln>
        </p:spPr>
        <p:txBody>
          <a:bodyPr wrap="square" rtlCol="0">
            <a:spAutoFit/>
          </a:bodyPr>
          <a:lstStyle/>
          <a:p>
            <a:pPr algn="ctr"/>
            <a:r>
              <a:rPr lang="en-US" dirty="0">
                <a:solidFill>
                  <a:srgbClr val="4C3282"/>
                </a:solidFill>
              </a:rPr>
              <a:t>d</a:t>
            </a:r>
          </a:p>
        </p:txBody>
      </p:sp>
      <p:sp>
        <p:nvSpPr>
          <p:cNvPr id="77" name="Right Brace 76">
            <a:extLst>
              <a:ext uri="{FF2B5EF4-FFF2-40B4-BE49-F238E27FC236}">
                <a16:creationId xmlns:a16="http://schemas.microsoft.com/office/drawing/2014/main" id="{684F4475-4D61-3247-B259-41FC0AA6B598}"/>
              </a:ext>
            </a:extLst>
          </p:cNvPr>
          <p:cNvSpPr/>
          <p:nvPr/>
        </p:nvSpPr>
        <p:spPr>
          <a:xfrm>
            <a:off x="4445902" y="2901418"/>
            <a:ext cx="653143" cy="515331"/>
          </a:xfrm>
          <a:prstGeom prst="rightBrace">
            <a:avLst/>
          </a:prstGeom>
          <a:ln w="28575">
            <a:solidFill>
              <a:srgbClr val="9B8A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TextBox 77">
            <a:extLst>
              <a:ext uri="{FF2B5EF4-FFF2-40B4-BE49-F238E27FC236}">
                <a16:creationId xmlns:a16="http://schemas.microsoft.com/office/drawing/2014/main" id="{DEB237AF-5AD8-C747-B747-DE5B6F0DC8C1}"/>
              </a:ext>
            </a:extLst>
          </p:cNvPr>
          <p:cNvSpPr txBox="1"/>
          <p:nvPr/>
        </p:nvSpPr>
        <p:spPr>
          <a:xfrm>
            <a:off x="5187017" y="2974417"/>
            <a:ext cx="1199548" cy="369332"/>
          </a:xfrm>
          <a:prstGeom prst="rect">
            <a:avLst/>
          </a:prstGeom>
          <a:noFill/>
          <a:ln>
            <a:solidFill>
              <a:srgbClr val="9B8ABE"/>
            </a:solidFill>
          </a:ln>
        </p:spPr>
        <p:txBody>
          <a:bodyPr wrap="square" rtlCol="0">
            <a:spAutoFit/>
          </a:bodyPr>
          <a:lstStyle/>
          <a:p>
            <a:pPr algn="ctr"/>
            <a:r>
              <a:rPr lang="en-US" dirty="0">
                <a:solidFill>
                  <a:srgbClr val="4C3282"/>
                </a:solidFill>
              </a:rPr>
              <a:t>2T(n-1) + c</a:t>
            </a: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CA9D893E-E22E-2941-A299-6A6AA04ADEFC}"/>
                  </a:ext>
                </a:extLst>
              </p:cNvPr>
              <p:cNvSpPr txBox="1"/>
              <p:nvPr/>
            </p:nvSpPr>
            <p:spPr>
              <a:xfrm>
                <a:off x="738942" y="3865138"/>
                <a:ext cx="4448075" cy="82381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b="0" i="1" smtClean="0">
                                  <a:latin typeface="Cambria Math" panose="02040503050406030204" pitchFamily="18" charset="0"/>
                                </a:rPr>
                                <m:t>𝑑</m:t>
                              </m:r>
                              <m:r>
                                <a:rPr lang="en-US" sz="2400" b="0" i="1" smtClean="0">
                                  <a:latin typeface="Cambria Math" panose="02040503050406030204" pitchFamily="18" charset="0"/>
                                </a:rPr>
                                <m:t> </m:t>
                              </m:r>
                              <m:r>
                                <a:rPr lang="en-US" sz="2400" b="0" i="1" smtClean="0">
                                  <a:latin typeface="Cambria Math" panose="02040503050406030204" pitchFamily="18" charset="0"/>
                                </a:rPr>
                                <m:t>𝑤h𝑒𝑛</m:t>
                              </m:r>
                              <m:r>
                                <a:rPr lang="en-US" sz="2400" b="0" i="1" smtClean="0">
                                  <a:latin typeface="Cambria Math" panose="02040503050406030204" pitchFamily="18" charset="0"/>
                                </a:rPr>
                                <m:t> </m:t>
                              </m:r>
                              <m:r>
                                <a:rPr lang="en-US" sz="2400" b="0" i="1" smtClean="0">
                                  <a:latin typeface="Cambria Math" panose="02040503050406030204" pitchFamily="18" charset="0"/>
                                </a:rPr>
                                <m:t>𝑛</m:t>
                              </m:r>
                              <m:r>
                                <a:rPr lang="en-US" sz="2400" b="0" i="1" smtClean="0">
                                  <a:latin typeface="Cambria Math" panose="02040503050406030204" pitchFamily="18" charset="0"/>
                                </a:rPr>
                                <m:t>≤1</m:t>
                              </m:r>
                            </m:e>
                            <m:e>
                              <m:r>
                                <a:rPr lang="en-US" sz="2400" b="0" i="1" smtClean="0">
                                  <a:latin typeface="Cambria Math" panose="02040503050406030204" pitchFamily="18" charset="0"/>
                                </a:rPr>
                                <m:t>2</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𝑐</m:t>
                              </m:r>
                              <m:r>
                                <a:rPr lang="en-US" sz="2400" b="0" i="1" smtClean="0">
                                  <a:latin typeface="Cambria Math" panose="02040503050406030204" pitchFamily="18" charset="0"/>
                                </a:rPr>
                                <m:t> </m:t>
                              </m:r>
                              <m:r>
                                <a:rPr lang="en-US" sz="2400" b="0" i="1" smtClean="0">
                                  <a:latin typeface="Cambria Math" panose="02040503050406030204" pitchFamily="18" charset="0"/>
                                </a:rPr>
                                <m:t>𝑜𝑡h𝑒𝑟𝑤𝑖𝑠𝑒</m:t>
                              </m:r>
                            </m:e>
                          </m:eqArr>
                        </m:e>
                      </m:d>
                    </m:oMath>
                  </m:oMathPara>
                </a14:m>
                <a:endParaRPr lang="en-US" sz="2400" dirty="0"/>
              </a:p>
            </p:txBody>
          </p:sp>
        </mc:Choice>
        <mc:Fallback xmlns="">
          <p:sp>
            <p:nvSpPr>
              <p:cNvPr id="79" name="TextBox 78">
                <a:extLst>
                  <a:ext uri="{FF2B5EF4-FFF2-40B4-BE49-F238E27FC236}">
                    <a16:creationId xmlns:a16="http://schemas.microsoft.com/office/drawing/2014/main" id="{CA9D893E-E22E-2941-A299-6A6AA04ADEFC}"/>
                  </a:ext>
                </a:extLst>
              </p:cNvPr>
              <p:cNvSpPr txBox="1">
                <a:spLocks noRot="1" noChangeAspect="1" noMove="1" noResize="1" noEditPoints="1" noAdjustHandles="1" noChangeArrowheads="1" noChangeShapeType="1" noTextEdit="1"/>
              </p:cNvSpPr>
              <p:nvPr/>
            </p:nvSpPr>
            <p:spPr>
              <a:xfrm>
                <a:off x="738942" y="3865138"/>
                <a:ext cx="4448075" cy="823815"/>
              </a:xfrm>
              <a:prstGeom prst="rect">
                <a:avLst/>
              </a:prstGeom>
              <a:blipFill>
                <a:blip r:embed="rId2"/>
                <a:stretch>
                  <a:fillRect l="-11681" t="-222727" r="-2279" b="-324242"/>
                </a:stretch>
              </a:blipFill>
            </p:spPr>
            <p:txBody>
              <a:bodyPr/>
              <a:lstStyle/>
              <a:p>
                <a:r>
                  <a:rPr lang="en-US">
                    <a:noFill/>
                  </a:rPr>
                  <a:t> </a:t>
                </a:r>
              </a:p>
            </p:txBody>
          </p:sp>
        </mc:Fallback>
      </mc:AlternateContent>
      <p:grpSp>
        <p:nvGrpSpPr>
          <p:cNvPr id="97" name="Group 96">
            <a:extLst>
              <a:ext uri="{FF2B5EF4-FFF2-40B4-BE49-F238E27FC236}">
                <a16:creationId xmlns:a16="http://schemas.microsoft.com/office/drawing/2014/main" id="{1369735E-9FB8-3444-8441-4602EB2890AF}"/>
              </a:ext>
            </a:extLst>
          </p:cNvPr>
          <p:cNvGrpSpPr/>
          <p:nvPr/>
        </p:nvGrpSpPr>
        <p:grpSpPr>
          <a:xfrm>
            <a:off x="6918257" y="1756120"/>
            <a:ext cx="4006027" cy="1405144"/>
            <a:chOff x="5761921" y="3305244"/>
            <a:chExt cx="4006027" cy="1405144"/>
          </a:xfrm>
        </p:grpSpPr>
        <p:sp>
          <p:nvSpPr>
            <p:cNvPr id="81" name="Rectangle 80">
              <a:extLst>
                <a:ext uri="{FF2B5EF4-FFF2-40B4-BE49-F238E27FC236}">
                  <a16:creationId xmlns:a16="http://schemas.microsoft.com/office/drawing/2014/main" id="{29E565E1-9079-5343-882E-72E5DF8E8CB7}"/>
                </a:ext>
              </a:extLst>
            </p:cNvPr>
            <p:cNvSpPr/>
            <p:nvPr/>
          </p:nvSpPr>
          <p:spPr>
            <a:xfrm>
              <a:off x="5761921" y="3305244"/>
              <a:ext cx="4006027" cy="1405144"/>
            </a:xfrm>
            <a:prstGeom prst="rect">
              <a:avLst/>
            </a:prstGeom>
            <a:solidFill>
              <a:srgbClr val="B6A47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F7CE0FC7-4B14-7B45-B96F-7538A2D37AA1}"/>
                    </a:ext>
                  </a:extLst>
                </p:cNvPr>
                <p:cNvSpPr txBox="1"/>
                <p:nvPr/>
              </p:nvSpPr>
              <p:spPr>
                <a:xfrm>
                  <a:off x="5948184" y="3843225"/>
                  <a:ext cx="3819764" cy="7801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𝑛</m:t>
                            </m:r>
                          </m:e>
                        </m:d>
                        <m:r>
                          <a:rPr lang="en-US" sz="1400" b="0" i="1" smtClean="0">
                            <a:latin typeface="Cambria Math" panose="02040503050406030204" pitchFamily="18" charset="0"/>
                          </a:rPr>
                          <m:t>=</m:t>
                        </m:r>
                        <m:d>
                          <m:dPr>
                            <m:begChr m:val="{"/>
                            <m:endChr m:val=""/>
                            <m:ctrlPr>
                              <a:rPr lang="en-US" sz="1400" b="0" i="1" smtClean="0">
                                <a:latin typeface="Cambria Math" panose="02040503050406030204" pitchFamily="18" charset="0"/>
                              </a:rPr>
                            </m:ctrlPr>
                          </m:dPr>
                          <m:e>
                            <m:eqArr>
                              <m:eqArrPr>
                                <m:ctrlPr>
                                  <a:rPr lang="en-US" sz="1400" b="0" i="1" smtClean="0">
                                    <a:latin typeface="Cambria Math" panose="02040503050406030204" pitchFamily="18" charset="0"/>
                                  </a:rPr>
                                </m:ctrlPr>
                              </m:eqArrPr>
                              <m:e>
                                <m:r>
                                  <a:rPr lang="en-US" sz="1400" b="0" i="1" smtClean="0">
                                    <a:latin typeface="Cambria Math" panose="02040503050406030204" pitchFamily="18" charset="0"/>
                                  </a:rPr>
                                  <m:t>𝑑</m:t>
                                </m:r>
                                <m:r>
                                  <a:rPr lang="en-US" sz="1400" b="0" i="1" smtClean="0">
                                    <a:latin typeface="Cambria Math" panose="02040503050406030204" pitchFamily="18" charset="0"/>
                                  </a:rPr>
                                  <m:t>              </m:t>
                                </m:r>
                                <m:r>
                                  <m:rPr>
                                    <m:sty m:val="p"/>
                                  </m:rPr>
                                  <a:rPr lang="en-US" sz="1400" b="0" i="0" smtClean="0">
                                    <a:latin typeface="Cambria Math" panose="02040503050406030204" pitchFamily="18" charset="0"/>
                                  </a:rPr>
                                  <m:t>if</m:t>
                                </m:r>
                                <m:r>
                                  <a:rPr lang="en-US" sz="1400" b="0" i="1" smtClean="0">
                                    <a:latin typeface="Cambria Math" panose="02040503050406030204" pitchFamily="18" charset="0"/>
                                  </a:rPr>
                                  <m:t> </m:t>
                                </m:r>
                                <m:r>
                                  <a:rPr lang="en-US" sz="1400" b="0" i="1" smtClean="0">
                                    <a:latin typeface="Cambria Math" panose="02040503050406030204" pitchFamily="18" charset="0"/>
                                  </a:rPr>
                                  <m:t>𝑛</m:t>
                                </m:r>
                                <m:r>
                                  <a:rPr lang="en-US" sz="1400" b="0" i="1" smtClean="0">
                                    <a:latin typeface="Cambria Math" panose="02040503050406030204" pitchFamily="18" charset="0"/>
                                  </a:rPr>
                                  <m:t> </m:t>
                                </m:r>
                                <m:r>
                                  <m:rPr>
                                    <m:sty m:val="p"/>
                                  </m:rPr>
                                  <a:rPr lang="en-US" sz="1400" b="0" i="0" smtClean="0">
                                    <a:latin typeface="Cambria Math" panose="02040503050406030204" pitchFamily="18" charset="0"/>
                                  </a:rPr>
                                  <m:t>is</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at</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most</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some</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constant</m:t>
                                </m:r>
                              </m:e>
                              <m:e>
                                <m:r>
                                  <a:rPr lang="en-US" sz="1400" b="0" i="1" smtClean="0">
                                    <a:latin typeface="Cambria Math" panose="02040503050406030204" pitchFamily="18" charset="0"/>
                                  </a:rPr>
                                  <m:t>𝑎𝑇</m:t>
                                </m:r>
                                <m:d>
                                  <m:dPr>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𝑛</m:t>
                                        </m:r>
                                      </m:num>
                                      <m:den>
                                        <m:r>
                                          <a:rPr lang="en-US" sz="1400" b="0" i="1" smtClean="0">
                                            <a:latin typeface="Cambria Math" panose="02040503050406030204" pitchFamily="18" charset="0"/>
                                          </a:rPr>
                                          <m:t>𝑏</m:t>
                                        </m:r>
                                      </m:den>
                                    </m:f>
                                  </m:e>
                                </m:d>
                                <m:r>
                                  <a:rPr lang="en-US" sz="1400" b="0" i="1" smtClean="0">
                                    <a:latin typeface="Cambria Math" panose="02040503050406030204" pitchFamily="18" charset="0"/>
                                  </a:rPr>
                                  <m:t>+</m:t>
                                </m:r>
                                <m:r>
                                  <a:rPr lang="en-US" sz="1400" b="0" i="1" smtClean="0">
                                    <a:latin typeface="Cambria Math" panose="02040503050406030204" pitchFamily="18" charset="0"/>
                                  </a:rPr>
                                  <m:t>𝑓</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𝑛</m:t>
                                    </m:r>
                                  </m:e>
                                </m:d>
                                <m:r>
                                  <a:rPr lang="en-US" sz="1400" b="0" i="1" smtClean="0">
                                    <a:latin typeface="Cambria Math" panose="02040503050406030204" pitchFamily="18" charset="0"/>
                                  </a:rPr>
                                  <m:t>                   </m:t>
                                </m:r>
                                <m:r>
                                  <m:rPr>
                                    <m:sty m:val="p"/>
                                  </m:rPr>
                                  <a:rPr lang="en-US" sz="1400" b="0" i="0" smtClean="0">
                                    <a:latin typeface="Cambria Math" panose="02040503050406030204" pitchFamily="18" charset="0"/>
                                  </a:rPr>
                                  <m:t>otherwise</m:t>
                                </m:r>
                                <m:r>
                                  <a:rPr lang="en-US" sz="1400" b="0" i="1" smtClean="0">
                                    <a:latin typeface="Cambria Math" panose="02040503050406030204" pitchFamily="18" charset="0"/>
                                  </a:rPr>
                                  <m:t> </m:t>
                                </m:r>
                              </m:e>
                            </m:eqArr>
                          </m:e>
                        </m:d>
                        <m:r>
                          <a:rPr lang="en-US" sz="1400" b="0" i="1" smtClean="0">
                            <a:latin typeface="Cambria Math" panose="02040503050406030204" pitchFamily="18" charset="0"/>
                          </a:rPr>
                          <m:t> </m:t>
                        </m:r>
                      </m:oMath>
                    </m:oMathPara>
                  </a14:m>
                  <a:endParaRPr lang="en-US" sz="1400" dirty="0"/>
                </a:p>
              </p:txBody>
            </p:sp>
          </mc:Choice>
          <mc:Fallback xmlns="">
            <p:sp>
              <p:nvSpPr>
                <p:cNvPr id="82" name="TextBox 81">
                  <a:extLst>
                    <a:ext uri="{FF2B5EF4-FFF2-40B4-BE49-F238E27FC236}">
                      <a16:creationId xmlns:a16="http://schemas.microsoft.com/office/drawing/2014/main" id="{F7CE0FC7-4B14-7B45-B96F-7538A2D37AA1}"/>
                    </a:ext>
                  </a:extLst>
                </p:cNvPr>
                <p:cNvSpPr txBox="1">
                  <a:spLocks noRot="1" noChangeAspect="1" noMove="1" noResize="1" noEditPoints="1" noAdjustHandles="1" noChangeArrowheads="1" noChangeShapeType="1" noTextEdit="1"/>
                </p:cNvSpPr>
                <p:nvPr/>
              </p:nvSpPr>
              <p:spPr>
                <a:xfrm>
                  <a:off x="5948184" y="3843225"/>
                  <a:ext cx="3819764" cy="780150"/>
                </a:xfrm>
                <a:prstGeom prst="rect">
                  <a:avLst/>
                </a:prstGeom>
                <a:blipFill>
                  <a:blip r:embed="rId3"/>
                  <a:stretch>
                    <a:fillRect l="-15232" t="-200000" b="-287097"/>
                  </a:stretch>
                </a:blipFill>
              </p:spPr>
              <p:txBody>
                <a:bodyPr/>
                <a:lstStyle/>
                <a:p>
                  <a:r>
                    <a:rPr lang="en-US">
                      <a:noFill/>
                    </a:rPr>
                    <a:t> </a:t>
                  </a:r>
                </a:p>
              </p:txBody>
            </p:sp>
          </mc:Fallback>
        </mc:AlternateContent>
        <p:sp>
          <p:nvSpPr>
            <p:cNvPr id="96" name="Content Placeholder 2">
              <a:extLst>
                <a:ext uri="{FF2B5EF4-FFF2-40B4-BE49-F238E27FC236}">
                  <a16:creationId xmlns:a16="http://schemas.microsoft.com/office/drawing/2014/main" id="{F5D227BA-A7E3-4D45-B4F6-EC4CDD284FB0}"/>
                </a:ext>
              </a:extLst>
            </p:cNvPr>
            <p:cNvSpPr txBox="1">
              <a:spLocks/>
            </p:cNvSpPr>
            <p:nvPr/>
          </p:nvSpPr>
          <p:spPr>
            <a:xfrm>
              <a:off x="5866795" y="3483368"/>
              <a:ext cx="1932367" cy="341330"/>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1800" b="1" u="sng" dirty="0"/>
                <a:t>Master Theorem</a:t>
              </a:r>
            </a:p>
            <a:p>
              <a:pPr marL="0" indent="0">
                <a:buFont typeface="Tw Cen MT" panose="020B0602020104020603" pitchFamily="34" charset="0"/>
                <a:buNone/>
              </a:pPr>
              <a:endParaRPr lang="en-US" sz="1800" b="1" u="sng" dirty="0"/>
            </a:p>
          </p:txBody>
        </p:sp>
      </p:grpSp>
      <p:sp>
        <p:nvSpPr>
          <p:cNvPr id="98" name="TextBox 97">
            <a:extLst>
              <a:ext uri="{FF2B5EF4-FFF2-40B4-BE49-F238E27FC236}">
                <a16:creationId xmlns:a16="http://schemas.microsoft.com/office/drawing/2014/main" id="{3AFBEA53-8344-F148-8496-7BBA20793BC7}"/>
              </a:ext>
            </a:extLst>
          </p:cNvPr>
          <p:cNvSpPr txBox="1"/>
          <p:nvPr/>
        </p:nvSpPr>
        <p:spPr>
          <a:xfrm>
            <a:off x="6753443" y="1373059"/>
            <a:ext cx="3047873" cy="369332"/>
          </a:xfrm>
          <a:prstGeom prst="rect">
            <a:avLst/>
          </a:prstGeom>
          <a:noFill/>
        </p:spPr>
        <p:txBody>
          <a:bodyPr wrap="square" rtlCol="0">
            <a:spAutoFit/>
          </a:bodyPr>
          <a:lstStyle/>
          <a:p>
            <a:r>
              <a:rPr lang="en-US" dirty="0"/>
              <a:t>Can we use master theorem?</a:t>
            </a:r>
          </a:p>
        </p:txBody>
      </p:sp>
      <p:sp>
        <p:nvSpPr>
          <p:cNvPr id="99" name="TextBox 98">
            <a:extLst>
              <a:ext uri="{FF2B5EF4-FFF2-40B4-BE49-F238E27FC236}">
                <a16:creationId xmlns:a16="http://schemas.microsoft.com/office/drawing/2014/main" id="{744A5AD0-1B19-F24C-B36C-BAF47B8BACC3}"/>
              </a:ext>
            </a:extLst>
          </p:cNvPr>
          <p:cNvSpPr txBox="1"/>
          <p:nvPr/>
        </p:nvSpPr>
        <p:spPr>
          <a:xfrm>
            <a:off x="6753443" y="3273278"/>
            <a:ext cx="5252290" cy="400110"/>
          </a:xfrm>
          <a:prstGeom prst="rect">
            <a:avLst/>
          </a:prstGeom>
          <a:noFill/>
        </p:spPr>
        <p:txBody>
          <a:bodyPr wrap="square" rtlCol="0">
            <a:spAutoFit/>
          </a:bodyPr>
          <a:lstStyle/>
          <a:p>
            <a:r>
              <a:rPr lang="en-US" sz="2000" dirty="0"/>
              <a:t>Uh oh, our model doesn’t match that format…</a:t>
            </a:r>
          </a:p>
        </p:txBody>
      </p:sp>
      <p:sp>
        <p:nvSpPr>
          <p:cNvPr id="101" name="TextBox 100">
            <a:extLst>
              <a:ext uri="{FF2B5EF4-FFF2-40B4-BE49-F238E27FC236}">
                <a16:creationId xmlns:a16="http://schemas.microsoft.com/office/drawing/2014/main" id="{72076A36-EA01-224A-AD29-FAFF5531574C}"/>
              </a:ext>
            </a:extLst>
          </p:cNvPr>
          <p:cNvSpPr txBox="1"/>
          <p:nvPr/>
        </p:nvSpPr>
        <p:spPr>
          <a:xfrm>
            <a:off x="7346874" y="5750585"/>
            <a:ext cx="4658859" cy="400110"/>
          </a:xfrm>
          <a:prstGeom prst="rect">
            <a:avLst/>
          </a:prstGeom>
          <a:noFill/>
        </p:spPr>
        <p:txBody>
          <a:bodyPr wrap="square" rtlCol="0">
            <a:spAutoFit/>
          </a:bodyPr>
          <a:lstStyle/>
          <a:p>
            <a:r>
              <a:rPr lang="en-US" sz="2000" dirty="0"/>
              <a:t>Maybe geometry can help!</a:t>
            </a:r>
          </a:p>
        </p:txBody>
      </p:sp>
      <p:sp>
        <p:nvSpPr>
          <p:cNvPr id="102" name="Rectangle 101">
            <a:extLst>
              <a:ext uri="{FF2B5EF4-FFF2-40B4-BE49-F238E27FC236}">
                <a16:creationId xmlns:a16="http://schemas.microsoft.com/office/drawing/2014/main" id="{949F3AAE-1C05-E24C-B6E2-7662C8A231FA}"/>
              </a:ext>
            </a:extLst>
          </p:cNvPr>
          <p:cNvSpPr/>
          <p:nvPr/>
        </p:nvSpPr>
        <p:spPr>
          <a:xfrm>
            <a:off x="7023131" y="3588602"/>
            <a:ext cx="6096000" cy="2246769"/>
          </a:xfrm>
          <a:prstGeom prst="rect">
            <a:avLst/>
          </a:prstGeom>
        </p:spPr>
        <p:txBody>
          <a:bodyPr>
            <a:spAutoFit/>
          </a:bodyPr>
          <a:lstStyle/>
          <a:p>
            <a:r>
              <a:rPr lang="en-US" sz="2000" dirty="0"/>
              <a:t>Can we intuit a pattern?</a:t>
            </a:r>
          </a:p>
          <a:p>
            <a:r>
              <a:rPr lang="en-US" sz="2000" dirty="0"/>
              <a:t>T(1) = d</a:t>
            </a:r>
          </a:p>
          <a:p>
            <a:r>
              <a:rPr lang="en-US" sz="2000" dirty="0"/>
              <a:t>T(2) = 2T(2-1) + c = 2(d) + c</a:t>
            </a:r>
          </a:p>
          <a:p>
            <a:r>
              <a:rPr lang="en-US" sz="2000" dirty="0"/>
              <a:t>T(3) = 2T(3-1) + c = 2(2(d) + c) + c = 4d + 3c</a:t>
            </a:r>
          </a:p>
          <a:p>
            <a:r>
              <a:rPr lang="en-US" sz="2000" dirty="0"/>
              <a:t>T(4) = 2T(4-1) + c = 2(4d + 3c) + c = 8d + 7c</a:t>
            </a:r>
          </a:p>
          <a:p>
            <a:r>
              <a:rPr lang="en-US" sz="2000" dirty="0"/>
              <a:t>T(5) = 2T(5-1) + c = 2(8d + 7c) + c = 16d +25c</a:t>
            </a:r>
          </a:p>
          <a:p>
            <a:r>
              <a:rPr lang="en-US" sz="2000" dirty="0"/>
              <a:t>Looks like something’s happening but it’s tough</a:t>
            </a:r>
          </a:p>
        </p:txBody>
      </p:sp>
      <p:grpSp>
        <p:nvGrpSpPr>
          <p:cNvPr id="19" name="Group 18">
            <a:extLst>
              <a:ext uri="{FF2B5EF4-FFF2-40B4-BE49-F238E27FC236}">
                <a16:creationId xmlns:a16="http://schemas.microsoft.com/office/drawing/2014/main" id="{2A27391C-BED3-8248-9AA1-592CC879EE0F}"/>
              </a:ext>
            </a:extLst>
          </p:cNvPr>
          <p:cNvGrpSpPr/>
          <p:nvPr/>
        </p:nvGrpSpPr>
        <p:grpSpPr>
          <a:xfrm>
            <a:off x="186267" y="5186646"/>
            <a:ext cx="3400081" cy="1527987"/>
            <a:chOff x="7467600" y="4707467"/>
            <a:chExt cx="3400081" cy="1527987"/>
          </a:xfrm>
        </p:grpSpPr>
        <p:sp>
          <p:nvSpPr>
            <p:cNvPr id="20" name="Rectangle 19">
              <a:extLst>
                <a:ext uri="{FF2B5EF4-FFF2-40B4-BE49-F238E27FC236}">
                  <a16:creationId xmlns:a16="http://schemas.microsoft.com/office/drawing/2014/main" id="{6CCC3575-EAA2-EF4D-87A3-E1AD679AFF31}"/>
                </a:ext>
              </a:extLst>
            </p:cNvPr>
            <p:cNvSpPr/>
            <p:nvPr/>
          </p:nvSpPr>
          <p:spPr>
            <a:xfrm>
              <a:off x="7467600" y="4707467"/>
              <a:ext cx="3400081" cy="49106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Take 1 min to respond to activity</a:t>
              </a:r>
            </a:p>
          </p:txBody>
        </p:sp>
        <p:sp>
          <p:nvSpPr>
            <p:cNvPr id="21" name="TextBox 20">
              <a:extLst>
                <a:ext uri="{FF2B5EF4-FFF2-40B4-BE49-F238E27FC236}">
                  <a16:creationId xmlns:a16="http://schemas.microsoft.com/office/drawing/2014/main" id="{65DD5BE0-C081-2148-BD69-1D163191A479}"/>
                </a:ext>
              </a:extLst>
            </p:cNvPr>
            <p:cNvSpPr txBox="1"/>
            <p:nvPr/>
          </p:nvSpPr>
          <p:spPr>
            <a:xfrm>
              <a:off x="7467600" y="5312124"/>
              <a:ext cx="3400081" cy="923330"/>
            </a:xfrm>
            <a:prstGeom prst="rect">
              <a:avLst/>
            </a:prstGeom>
            <a:noFill/>
            <a:ln>
              <a:solidFill>
                <a:srgbClr val="4C3282"/>
              </a:solidFill>
            </a:ln>
          </p:spPr>
          <p:txBody>
            <a:bodyPr wrap="square" rtlCol="0">
              <a:spAutoFit/>
            </a:bodyPr>
            <a:lstStyle/>
            <a:p>
              <a:r>
                <a:rPr lang="en-US" dirty="0">
                  <a:hlinkClick r:id="rId4"/>
                </a:rPr>
                <a:t>www.pollev.conm/cse373activity</a:t>
              </a:r>
              <a:endParaRPr lang="en-US" dirty="0"/>
            </a:p>
            <a:p>
              <a:r>
                <a:rPr lang="en-US" dirty="0"/>
                <a:t>Finish the recurrence, what is the model for the recursive case?</a:t>
              </a:r>
            </a:p>
          </p:txBody>
        </p:sp>
      </p:grpSp>
    </p:spTree>
    <p:extLst>
      <p:ext uri="{BB962C8B-B14F-4D97-AF65-F5344CB8AC3E}">
        <p14:creationId xmlns:p14="http://schemas.microsoft.com/office/powerpoint/2010/main" val="164369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5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500"/>
                                        <p:tgtEl>
                                          <p:spTgt spid="7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fade">
                                      <p:cBhvr>
                                        <p:cTn id="37" dur="500"/>
                                        <p:tgtEl>
                                          <p:spTgt spid="98"/>
                                        </p:tgtEl>
                                      </p:cBhvr>
                                    </p:animEffect>
                                  </p:childTnLst>
                                </p:cTn>
                              </p:par>
                              <p:par>
                                <p:cTn id="38" presetID="10" presetClass="entr" presetSubtype="0" fill="hold" nodeType="with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fade">
                                      <p:cBhvr>
                                        <p:cTn id="40" dur="500"/>
                                        <p:tgtEl>
                                          <p:spTgt spid="9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9"/>
                                        </p:tgtEl>
                                        <p:attrNameLst>
                                          <p:attrName>style.visibility</p:attrName>
                                        </p:attrNameLst>
                                      </p:cBhvr>
                                      <p:to>
                                        <p:strVal val="visible"/>
                                      </p:to>
                                    </p:set>
                                    <p:animEffect transition="in" filter="fade">
                                      <p:cBhvr>
                                        <p:cTn id="45" dur="500"/>
                                        <p:tgtEl>
                                          <p:spTgt spid="9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2">
                                            <p:txEl>
                                              <p:pRg st="0" end="0"/>
                                            </p:txEl>
                                          </p:spTgt>
                                        </p:tgtEl>
                                        <p:attrNameLst>
                                          <p:attrName>style.visibility</p:attrName>
                                        </p:attrNameLst>
                                      </p:cBhvr>
                                      <p:to>
                                        <p:strVal val="visible"/>
                                      </p:to>
                                    </p:set>
                                    <p:animEffect transition="in" filter="fade">
                                      <p:cBhvr>
                                        <p:cTn id="50" dur="500"/>
                                        <p:tgtEl>
                                          <p:spTgt spid="102">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2">
                                            <p:txEl>
                                              <p:pRg st="1" end="1"/>
                                            </p:txEl>
                                          </p:spTgt>
                                        </p:tgtEl>
                                        <p:attrNameLst>
                                          <p:attrName>style.visibility</p:attrName>
                                        </p:attrNameLst>
                                      </p:cBhvr>
                                      <p:to>
                                        <p:strVal val="visible"/>
                                      </p:to>
                                    </p:set>
                                    <p:animEffect transition="in" filter="fade">
                                      <p:cBhvr>
                                        <p:cTn id="55" dur="500"/>
                                        <p:tgtEl>
                                          <p:spTgt spid="102">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2">
                                            <p:txEl>
                                              <p:pRg st="2" end="2"/>
                                            </p:txEl>
                                          </p:spTgt>
                                        </p:tgtEl>
                                        <p:attrNameLst>
                                          <p:attrName>style.visibility</p:attrName>
                                        </p:attrNameLst>
                                      </p:cBhvr>
                                      <p:to>
                                        <p:strVal val="visible"/>
                                      </p:to>
                                    </p:set>
                                    <p:animEffect transition="in" filter="fade">
                                      <p:cBhvr>
                                        <p:cTn id="60" dur="500"/>
                                        <p:tgtEl>
                                          <p:spTgt spid="10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2">
                                            <p:txEl>
                                              <p:pRg st="3" end="3"/>
                                            </p:txEl>
                                          </p:spTgt>
                                        </p:tgtEl>
                                        <p:attrNameLst>
                                          <p:attrName>style.visibility</p:attrName>
                                        </p:attrNameLst>
                                      </p:cBhvr>
                                      <p:to>
                                        <p:strVal val="visible"/>
                                      </p:to>
                                    </p:set>
                                    <p:animEffect transition="in" filter="fade">
                                      <p:cBhvr>
                                        <p:cTn id="65" dur="500"/>
                                        <p:tgtEl>
                                          <p:spTgt spid="102">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02">
                                            <p:txEl>
                                              <p:pRg st="4" end="4"/>
                                            </p:txEl>
                                          </p:spTgt>
                                        </p:tgtEl>
                                        <p:attrNameLst>
                                          <p:attrName>style.visibility</p:attrName>
                                        </p:attrNameLst>
                                      </p:cBhvr>
                                      <p:to>
                                        <p:strVal val="visible"/>
                                      </p:to>
                                    </p:set>
                                    <p:animEffect transition="in" filter="fade">
                                      <p:cBhvr>
                                        <p:cTn id="70" dur="500"/>
                                        <p:tgtEl>
                                          <p:spTgt spid="102">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2">
                                            <p:txEl>
                                              <p:pRg st="5" end="5"/>
                                            </p:txEl>
                                          </p:spTgt>
                                        </p:tgtEl>
                                        <p:attrNameLst>
                                          <p:attrName>style.visibility</p:attrName>
                                        </p:attrNameLst>
                                      </p:cBhvr>
                                      <p:to>
                                        <p:strVal val="visible"/>
                                      </p:to>
                                    </p:set>
                                    <p:animEffect transition="in" filter="fade">
                                      <p:cBhvr>
                                        <p:cTn id="75" dur="500"/>
                                        <p:tgtEl>
                                          <p:spTgt spid="102">
                                            <p:txEl>
                                              <p:pRg st="5" end="5"/>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02">
                                            <p:txEl>
                                              <p:pRg st="6" end="6"/>
                                            </p:txEl>
                                          </p:spTgt>
                                        </p:tgtEl>
                                        <p:attrNameLst>
                                          <p:attrName>style.visibility</p:attrName>
                                        </p:attrNameLst>
                                      </p:cBhvr>
                                      <p:to>
                                        <p:strVal val="visible"/>
                                      </p:to>
                                    </p:set>
                                    <p:animEffect transition="in" filter="fade">
                                      <p:cBhvr>
                                        <p:cTn id="80" dur="500"/>
                                        <p:tgtEl>
                                          <p:spTgt spid="102">
                                            <p:txEl>
                                              <p:pRg st="6" end="6"/>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01"/>
                                        </p:tgtEl>
                                        <p:attrNameLst>
                                          <p:attrName>style.visibility</p:attrName>
                                        </p:attrNameLst>
                                      </p:cBhvr>
                                      <p:to>
                                        <p:strVal val="visible"/>
                                      </p:to>
                                    </p:set>
                                    <p:animEffect transition="in" filter="fade">
                                      <p:cBhvr>
                                        <p:cTn id="8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p:bldP spid="98" grpId="0"/>
      <p:bldP spid="99" grpId="0"/>
      <p:bldP spid="10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6461-2F05-FE44-9C12-166BB93DD4BA}"/>
              </a:ext>
            </a:extLst>
          </p:cNvPr>
          <p:cNvSpPr>
            <a:spLocks noGrp="1"/>
          </p:cNvSpPr>
          <p:nvPr>
            <p:ph type="title"/>
          </p:nvPr>
        </p:nvSpPr>
        <p:spPr/>
        <p:txBody>
          <a:bodyPr/>
          <a:lstStyle/>
          <a:p>
            <a:r>
              <a:rPr lang="en-US" dirty="0"/>
              <a:t>Calculating Fibonacci Recurrence to Big-</a:t>
            </a:r>
            <a:r>
              <a:rPr lang="en-US" dirty="0" err="1"/>
              <a:t>Θ</a:t>
            </a:r>
            <a:endParaRPr lang="en-US" dirty="0"/>
          </a:p>
        </p:txBody>
      </p:sp>
      <p:sp>
        <p:nvSpPr>
          <p:cNvPr id="4" name="Slide Number Placeholder 3">
            <a:extLst>
              <a:ext uri="{FF2B5EF4-FFF2-40B4-BE49-F238E27FC236}">
                <a16:creationId xmlns:a16="http://schemas.microsoft.com/office/drawing/2014/main" id="{C6BE2C48-73C4-B74D-8036-28FC898D93F3}"/>
              </a:ext>
            </a:extLst>
          </p:cNvPr>
          <p:cNvSpPr>
            <a:spLocks noGrp="1"/>
          </p:cNvSpPr>
          <p:nvPr>
            <p:ph type="sldNum" sz="quarter" idx="12"/>
          </p:nvPr>
        </p:nvSpPr>
        <p:spPr/>
        <p:txBody>
          <a:bodyPr/>
          <a:lstStyle/>
          <a:p>
            <a:fld id="{659665DE-58FC-41F4-AC58-2C90A5E00527}" type="slidenum">
              <a:rPr lang="en-US" smtClean="0"/>
              <a:t>29</a:t>
            </a:fld>
            <a:endParaRPr lang="en-US"/>
          </a:p>
        </p:txBody>
      </p:sp>
      <p:sp>
        <p:nvSpPr>
          <p:cNvPr id="6" name="Footer Placeholder 4">
            <a:extLst>
              <a:ext uri="{FF2B5EF4-FFF2-40B4-BE49-F238E27FC236}">
                <a16:creationId xmlns:a16="http://schemas.microsoft.com/office/drawing/2014/main" id="{A97861F1-3736-2349-B0B5-482DCA6DA9C3}"/>
              </a:ext>
            </a:extLst>
          </p:cNvPr>
          <p:cNvSpPr>
            <a:spLocks noGrp="1"/>
          </p:cNvSpPr>
          <p:nvPr>
            <p:ph type="ftr" sz="quarter" idx="11"/>
          </p:nvPr>
        </p:nvSpPr>
        <p:spPr>
          <a:xfrm>
            <a:off x="4842742" y="6544402"/>
            <a:ext cx="5901459" cy="274320"/>
          </a:xfrm>
        </p:spPr>
        <p:txBody>
          <a:bodyPr/>
          <a:lstStyle/>
          <a:p>
            <a:r>
              <a:rPr lang="en-US" dirty="0"/>
              <a:t>CSE 373 20 </a:t>
            </a:r>
            <a:r>
              <a:rPr lang="en-US" dirty="0" err="1"/>
              <a:t>wi</a:t>
            </a:r>
            <a:r>
              <a:rPr lang="en-US" dirty="0"/>
              <a:t> – Hannah Tang </a:t>
            </a:r>
          </a:p>
        </p:txBody>
      </p:sp>
      <p:grpSp>
        <p:nvGrpSpPr>
          <p:cNvPr id="5" name="Group 4">
            <a:extLst>
              <a:ext uri="{FF2B5EF4-FFF2-40B4-BE49-F238E27FC236}">
                <a16:creationId xmlns:a16="http://schemas.microsoft.com/office/drawing/2014/main" id="{CAAA26F9-2DDC-0242-8C40-35B2B8AEF02A}"/>
              </a:ext>
            </a:extLst>
          </p:cNvPr>
          <p:cNvGrpSpPr/>
          <p:nvPr/>
        </p:nvGrpSpPr>
        <p:grpSpPr>
          <a:xfrm>
            <a:off x="6021341" y="2498613"/>
            <a:ext cx="5957274" cy="3525906"/>
            <a:chOff x="6081682" y="2694733"/>
            <a:chExt cx="5957274" cy="3525906"/>
          </a:xfrm>
        </p:grpSpPr>
        <p:sp>
          <p:nvSpPr>
            <p:cNvPr id="8" name="Rectangle 7">
              <a:extLst>
                <a:ext uri="{FF2B5EF4-FFF2-40B4-BE49-F238E27FC236}">
                  <a16:creationId xmlns:a16="http://schemas.microsoft.com/office/drawing/2014/main" id="{A9EBA9F3-D6C3-6D46-83F7-2B72E1070416}"/>
                </a:ext>
              </a:extLst>
            </p:cNvPr>
            <p:cNvSpPr/>
            <p:nvPr/>
          </p:nvSpPr>
          <p:spPr>
            <a:xfrm>
              <a:off x="8714018" y="2694733"/>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f(4)</a:t>
              </a:r>
            </a:p>
          </p:txBody>
        </p:sp>
        <p:sp>
          <p:nvSpPr>
            <p:cNvPr id="10" name="Rectangle 9">
              <a:extLst>
                <a:ext uri="{FF2B5EF4-FFF2-40B4-BE49-F238E27FC236}">
                  <a16:creationId xmlns:a16="http://schemas.microsoft.com/office/drawing/2014/main" id="{95927C25-51A1-2D45-88B2-D991CE7B541A}"/>
                </a:ext>
              </a:extLst>
            </p:cNvPr>
            <p:cNvSpPr/>
            <p:nvPr/>
          </p:nvSpPr>
          <p:spPr>
            <a:xfrm>
              <a:off x="7193058" y="3683579"/>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f(3)</a:t>
              </a:r>
            </a:p>
          </p:txBody>
        </p:sp>
        <p:sp>
          <p:nvSpPr>
            <p:cNvPr id="11" name="Rectangle 10">
              <a:extLst>
                <a:ext uri="{FF2B5EF4-FFF2-40B4-BE49-F238E27FC236}">
                  <a16:creationId xmlns:a16="http://schemas.microsoft.com/office/drawing/2014/main" id="{A05C5035-4CE3-D047-ACCC-77EB00D2DD59}"/>
                </a:ext>
              </a:extLst>
            </p:cNvPr>
            <p:cNvSpPr/>
            <p:nvPr/>
          </p:nvSpPr>
          <p:spPr>
            <a:xfrm>
              <a:off x="10317247" y="3655352"/>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f(3)</a:t>
              </a:r>
            </a:p>
          </p:txBody>
        </p:sp>
        <p:sp>
          <p:nvSpPr>
            <p:cNvPr id="12" name="Rectangle 11">
              <a:extLst>
                <a:ext uri="{FF2B5EF4-FFF2-40B4-BE49-F238E27FC236}">
                  <a16:creationId xmlns:a16="http://schemas.microsoft.com/office/drawing/2014/main" id="{0694CF03-B942-9441-B449-6437C6DE0FCF}"/>
                </a:ext>
              </a:extLst>
            </p:cNvPr>
            <p:cNvSpPr/>
            <p:nvPr/>
          </p:nvSpPr>
          <p:spPr>
            <a:xfrm>
              <a:off x="6440430" y="4672425"/>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f(2)</a:t>
              </a:r>
            </a:p>
          </p:txBody>
        </p:sp>
        <p:sp>
          <p:nvSpPr>
            <p:cNvPr id="13" name="Rectangle 12">
              <a:extLst>
                <a:ext uri="{FF2B5EF4-FFF2-40B4-BE49-F238E27FC236}">
                  <a16:creationId xmlns:a16="http://schemas.microsoft.com/office/drawing/2014/main" id="{17B5FE4D-2F22-3B41-9715-595AC56E17FD}"/>
                </a:ext>
              </a:extLst>
            </p:cNvPr>
            <p:cNvSpPr/>
            <p:nvPr/>
          </p:nvSpPr>
          <p:spPr>
            <a:xfrm>
              <a:off x="8002535" y="4681728"/>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f(2)</a:t>
              </a:r>
            </a:p>
          </p:txBody>
        </p:sp>
        <p:sp>
          <p:nvSpPr>
            <p:cNvPr id="14" name="Rectangle 13">
              <a:extLst>
                <a:ext uri="{FF2B5EF4-FFF2-40B4-BE49-F238E27FC236}">
                  <a16:creationId xmlns:a16="http://schemas.microsoft.com/office/drawing/2014/main" id="{1BB52075-1C99-384A-9074-018F31A89007}"/>
                </a:ext>
              </a:extLst>
            </p:cNvPr>
            <p:cNvSpPr/>
            <p:nvPr/>
          </p:nvSpPr>
          <p:spPr>
            <a:xfrm>
              <a:off x="9552765" y="4647454"/>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f(2)</a:t>
              </a:r>
            </a:p>
          </p:txBody>
        </p:sp>
        <p:sp>
          <p:nvSpPr>
            <p:cNvPr id="15" name="Rectangle 14">
              <a:extLst>
                <a:ext uri="{FF2B5EF4-FFF2-40B4-BE49-F238E27FC236}">
                  <a16:creationId xmlns:a16="http://schemas.microsoft.com/office/drawing/2014/main" id="{BE018791-599F-104C-AC8A-74B5EE769D32}"/>
                </a:ext>
              </a:extLst>
            </p:cNvPr>
            <p:cNvSpPr/>
            <p:nvPr/>
          </p:nvSpPr>
          <p:spPr>
            <a:xfrm>
              <a:off x="11114870" y="4647454"/>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f(2)</a:t>
              </a:r>
            </a:p>
          </p:txBody>
        </p:sp>
        <p:sp>
          <p:nvSpPr>
            <p:cNvPr id="20" name="Rectangle 19">
              <a:extLst>
                <a:ext uri="{FF2B5EF4-FFF2-40B4-BE49-F238E27FC236}">
                  <a16:creationId xmlns:a16="http://schemas.microsoft.com/office/drawing/2014/main" id="{803ECB04-985B-0546-B713-A6A9ED7D38C2}"/>
                </a:ext>
              </a:extLst>
            </p:cNvPr>
            <p:cNvSpPr/>
            <p:nvPr/>
          </p:nvSpPr>
          <p:spPr>
            <a:xfrm>
              <a:off x="10787686" y="5661271"/>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f(1)</a:t>
              </a:r>
            </a:p>
          </p:txBody>
        </p:sp>
        <p:sp>
          <p:nvSpPr>
            <p:cNvPr id="21" name="Rectangle 20">
              <a:extLst>
                <a:ext uri="{FF2B5EF4-FFF2-40B4-BE49-F238E27FC236}">
                  <a16:creationId xmlns:a16="http://schemas.microsoft.com/office/drawing/2014/main" id="{B9792DDA-C9DF-5441-8ABE-5F317364E483}"/>
                </a:ext>
              </a:extLst>
            </p:cNvPr>
            <p:cNvSpPr/>
            <p:nvPr/>
          </p:nvSpPr>
          <p:spPr>
            <a:xfrm>
              <a:off x="11479588" y="5661271"/>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f(1)</a:t>
              </a:r>
            </a:p>
          </p:txBody>
        </p:sp>
        <p:sp>
          <p:nvSpPr>
            <p:cNvPr id="24" name="Rectangle 23">
              <a:extLst>
                <a:ext uri="{FF2B5EF4-FFF2-40B4-BE49-F238E27FC236}">
                  <a16:creationId xmlns:a16="http://schemas.microsoft.com/office/drawing/2014/main" id="{AE4D532E-50E7-D74E-80FB-8ECF32CAF080}"/>
                </a:ext>
              </a:extLst>
            </p:cNvPr>
            <p:cNvSpPr/>
            <p:nvPr/>
          </p:nvSpPr>
          <p:spPr>
            <a:xfrm>
              <a:off x="9219018" y="5656645"/>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f(1)</a:t>
              </a:r>
            </a:p>
          </p:txBody>
        </p:sp>
        <p:sp>
          <p:nvSpPr>
            <p:cNvPr id="25" name="Rectangle 24">
              <a:extLst>
                <a:ext uri="{FF2B5EF4-FFF2-40B4-BE49-F238E27FC236}">
                  <a16:creationId xmlns:a16="http://schemas.microsoft.com/office/drawing/2014/main" id="{B2E8B0E0-E847-D540-98F5-1F6F131D70B1}"/>
                </a:ext>
              </a:extLst>
            </p:cNvPr>
            <p:cNvSpPr/>
            <p:nvPr/>
          </p:nvSpPr>
          <p:spPr>
            <a:xfrm>
              <a:off x="9910920" y="5656645"/>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f(1)</a:t>
              </a:r>
            </a:p>
          </p:txBody>
        </p:sp>
        <p:sp>
          <p:nvSpPr>
            <p:cNvPr id="26" name="Rectangle 25">
              <a:extLst>
                <a:ext uri="{FF2B5EF4-FFF2-40B4-BE49-F238E27FC236}">
                  <a16:creationId xmlns:a16="http://schemas.microsoft.com/office/drawing/2014/main" id="{6881F11A-360B-A74A-8F63-86D40CEF56FD}"/>
                </a:ext>
              </a:extLst>
            </p:cNvPr>
            <p:cNvSpPr/>
            <p:nvPr/>
          </p:nvSpPr>
          <p:spPr>
            <a:xfrm>
              <a:off x="7650350" y="5651486"/>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f(1)</a:t>
              </a:r>
            </a:p>
          </p:txBody>
        </p:sp>
        <p:sp>
          <p:nvSpPr>
            <p:cNvPr id="27" name="Rectangle 26">
              <a:extLst>
                <a:ext uri="{FF2B5EF4-FFF2-40B4-BE49-F238E27FC236}">
                  <a16:creationId xmlns:a16="http://schemas.microsoft.com/office/drawing/2014/main" id="{D3BA1DD5-AF39-5E40-B41F-FF86821BA857}"/>
                </a:ext>
              </a:extLst>
            </p:cNvPr>
            <p:cNvSpPr/>
            <p:nvPr/>
          </p:nvSpPr>
          <p:spPr>
            <a:xfrm>
              <a:off x="8342252" y="5651486"/>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f(1)</a:t>
              </a:r>
            </a:p>
          </p:txBody>
        </p:sp>
        <p:sp>
          <p:nvSpPr>
            <p:cNvPr id="28" name="Rectangle 27">
              <a:extLst>
                <a:ext uri="{FF2B5EF4-FFF2-40B4-BE49-F238E27FC236}">
                  <a16:creationId xmlns:a16="http://schemas.microsoft.com/office/drawing/2014/main" id="{FD79240A-07B2-5E43-B38E-80F63034D2C8}"/>
                </a:ext>
              </a:extLst>
            </p:cNvPr>
            <p:cNvSpPr/>
            <p:nvPr/>
          </p:nvSpPr>
          <p:spPr>
            <a:xfrm>
              <a:off x="6081682" y="5661271"/>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f(1)</a:t>
              </a:r>
            </a:p>
          </p:txBody>
        </p:sp>
        <p:sp>
          <p:nvSpPr>
            <p:cNvPr id="29" name="Rectangle 28">
              <a:extLst>
                <a:ext uri="{FF2B5EF4-FFF2-40B4-BE49-F238E27FC236}">
                  <a16:creationId xmlns:a16="http://schemas.microsoft.com/office/drawing/2014/main" id="{62A5FE17-BC71-2341-A4B2-03A3D3EDBB1E}"/>
                </a:ext>
              </a:extLst>
            </p:cNvPr>
            <p:cNvSpPr/>
            <p:nvPr/>
          </p:nvSpPr>
          <p:spPr>
            <a:xfrm>
              <a:off x="6773584" y="5661271"/>
              <a:ext cx="559368" cy="559368"/>
            </a:xfrm>
            <a:prstGeom prst="rect">
              <a:avLst/>
            </a:prstGeom>
            <a:solidFill>
              <a:srgbClr val="7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f(1)</a:t>
              </a:r>
            </a:p>
          </p:txBody>
        </p:sp>
        <p:cxnSp>
          <p:nvCxnSpPr>
            <p:cNvPr id="33" name="Straight Arrow Connector 32">
              <a:extLst>
                <a:ext uri="{FF2B5EF4-FFF2-40B4-BE49-F238E27FC236}">
                  <a16:creationId xmlns:a16="http://schemas.microsoft.com/office/drawing/2014/main" id="{A672716D-2F42-B34F-A92A-29A130C252DE}"/>
                </a:ext>
              </a:extLst>
            </p:cNvPr>
            <p:cNvCxnSpPr>
              <a:stCxn id="8" idx="2"/>
              <a:endCxn id="10" idx="0"/>
            </p:cNvCxnSpPr>
            <p:nvPr/>
          </p:nvCxnSpPr>
          <p:spPr>
            <a:xfrm flipH="1">
              <a:off x="7472742" y="3254101"/>
              <a:ext cx="1520960" cy="4294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BB1D4A5-2A24-F947-8527-59FBA80CBA0B}"/>
                </a:ext>
              </a:extLst>
            </p:cNvPr>
            <p:cNvCxnSpPr>
              <a:cxnSpLocks/>
              <a:stCxn id="8" idx="2"/>
              <a:endCxn id="11" idx="0"/>
            </p:cNvCxnSpPr>
            <p:nvPr/>
          </p:nvCxnSpPr>
          <p:spPr>
            <a:xfrm>
              <a:off x="8993702" y="3254101"/>
              <a:ext cx="1603229" cy="40125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7B41830-6111-6242-9858-990448BDEC6C}"/>
                </a:ext>
              </a:extLst>
            </p:cNvPr>
            <p:cNvCxnSpPr>
              <a:cxnSpLocks/>
              <a:stCxn id="10" idx="2"/>
              <a:endCxn id="12" idx="0"/>
            </p:cNvCxnSpPr>
            <p:nvPr/>
          </p:nvCxnSpPr>
          <p:spPr>
            <a:xfrm flipH="1">
              <a:off x="6720114" y="4242947"/>
              <a:ext cx="752628" cy="4294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800A45F-6C93-2040-B94D-E9236C244FA3}"/>
                </a:ext>
              </a:extLst>
            </p:cNvPr>
            <p:cNvCxnSpPr>
              <a:cxnSpLocks/>
              <a:stCxn id="10" idx="2"/>
              <a:endCxn id="13" idx="0"/>
            </p:cNvCxnSpPr>
            <p:nvPr/>
          </p:nvCxnSpPr>
          <p:spPr>
            <a:xfrm>
              <a:off x="7472742" y="4242947"/>
              <a:ext cx="809477" cy="4387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5E605D7-D999-BC4F-9284-E5351F856AB3}"/>
                </a:ext>
              </a:extLst>
            </p:cNvPr>
            <p:cNvCxnSpPr>
              <a:cxnSpLocks/>
              <a:stCxn id="11" idx="2"/>
              <a:endCxn id="14" idx="0"/>
            </p:cNvCxnSpPr>
            <p:nvPr/>
          </p:nvCxnSpPr>
          <p:spPr>
            <a:xfrm flipH="1">
              <a:off x="9832449" y="4214720"/>
              <a:ext cx="764482" cy="43273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70B9423-9D02-0E48-8C3A-765CDC70344B}"/>
                </a:ext>
              </a:extLst>
            </p:cNvPr>
            <p:cNvCxnSpPr>
              <a:cxnSpLocks/>
              <a:stCxn id="11" idx="2"/>
              <a:endCxn id="15" idx="0"/>
            </p:cNvCxnSpPr>
            <p:nvPr/>
          </p:nvCxnSpPr>
          <p:spPr>
            <a:xfrm>
              <a:off x="10596931" y="4214720"/>
              <a:ext cx="797623" cy="43273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905C97A-FFB8-1048-94EA-597DFB8B581C}"/>
                </a:ext>
              </a:extLst>
            </p:cNvPr>
            <p:cNvCxnSpPr>
              <a:cxnSpLocks/>
              <a:stCxn id="12" idx="2"/>
              <a:endCxn id="28" idx="0"/>
            </p:cNvCxnSpPr>
            <p:nvPr/>
          </p:nvCxnSpPr>
          <p:spPr>
            <a:xfrm flipH="1">
              <a:off x="6361366" y="5231793"/>
              <a:ext cx="358748" cy="4294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D21B2F5-99F1-7A44-A80D-12D244C8EC86}"/>
                </a:ext>
              </a:extLst>
            </p:cNvPr>
            <p:cNvCxnSpPr>
              <a:cxnSpLocks/>
              <a:stCxn id="12" idx="2"/>
              <a:endCxn id="29" idx="0"/>
            </p:cNvCxnSpPr>
            <p:nvPr/>
          </p:nvCxnSpPr>
          <p:spPr>
            <a:xfrm>
              <a:off x="6720114" y="5231793"/>
              <a:ext cx="333154" cy="4294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59EA7B2-CA4B-B24F-9FBC-4ADABBF4FFAB}"/>
                </a:ext>
              </a:extLst>
            </p:cNvPr>
            <p:cNvCxnSpPr>
              <a:cxnSpLocks/>
              <a:stCxn id="13" idx="2"/>
              <a:endCxn id="26" idx="0"/>
            </p:cNvCxnSpPr>
            <p:nvPr/>
          </p:nvCxnSpPr>
          <p:spPr>
            <a:xfrm flipH="1">
              <a:off x="7930034" y="5241096"/>
              <a:ext cx="352185" cy="41039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8CD64AD-6779-854F-B3EF-3865ECA2D2BA}"/>
                </a:ext>
              </a:extLst>
            </p:cNvPr>
            <p:cNvCxnSpPr>
              <a:cxnSpLocks/>
              <a:stCxn id="13" idx="2"/>
              <a:endCxn id="27" idx="0"/>
            </p:cNvCxnSpPr>
            <p:nvPr/>
          </p:nvCxnSpPr>
          <p:spPr>
            <a:xfrm>
              <a:off x="8282219" y="5241096"/>
              <a:ext cx="339717" cy="41039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527AD3D9-47B8-D34B-B69B-720B60945D08}"/>
                </a:ext>
              </a:extLst>
            </p:cNvPr>
            <p:cNvCxnSpPr>
              <a:cxnSpLocks/>
              <a:stCxn id="14" idx="2"/>
              <a:endCxn id="24" idx="0"/>
            </p:cNvCxnSpPr>
            <p:nvPr/>
          </p:nvCxnSpPr>
          <p:spPr>
            <a:xfrm flipH="1">
              <a:off x="9498702" y="5206822"/>
              <a:ext cx="333747" cy="44982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87F9B1F-D53A-454D-9976-8530B406892F}"/>
                </a:ext>
              </a:extLst>
            </p:cNvPr>
            <p:cNvCxnSpPr>
              <a:cxnSpLocks/>
              <a:stCxn id="14" idx="2"/>
              <a:endCxn id="25" idx="0"/>
            </p:cNvCxnSpPr>
            <p:nvPr/>
          </p:nvCxnSpPr>
          <p:spPr>
            <a:xfrm>
              <a:off x="9832449" y="5206822"/>
              <a:ext cx="358155" cy="44982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E578A78-4AF2-4C43-A57A-D769760A1F23}"/>
                </a:ext>
              </a:extLst>
            </p:cNvPr>
            <p:cNvCxnSpPr>
              <a:cxnSpLocks/>
              <a:stCxn id="15" idx="2"/>
              <a:endCxn id="20" idx="0"/>
            </p:cNvCxnSpPr>
            <p:nvPr/>
          </p:nvCxnSpPr>
          <p:spPr>
            <a:xfrm flipH="1">
              <a:off x="11067370" y="5206822"/>
              <a:ext cx="327184" cy="45444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338ACC15-3021-B347-A2AB-E08331CFE31D}"/>
                </a:ext>
              </a:extLst>
            </p:cNvPr>
            <p:cNvCxnSpPr>
              <a:cxnSpLocks/>
              <a:stCxn id="15" idx="2"/>
              <a:endCxn id="21" idx="0"/>
            </p:cNvCxnSpPr>
            <p:nvPr/>
          </p:nvCxnSpPr>
          <p:spPr>
            <a:xfrm>
              <a:off x="11394554" y="5206822"/>
              <a:ext cx="364718" cy="45444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CA9D893E-E22E-2941-A299-6A6AA04ADEFC}"/>
                  </a:ext>
                </a:extLst>
              </p:cNvPr>
              <p:cNvSpPr txBox="1"/>
              <p:nvPr/>
            </p:nvSpPr>
            <p:spPr>
              <a:xfrm>
                <a:off x="7152619" y="1349475"/>
                <a:ext cx="3420424" cy="617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r>
                                <a:rPr lang="en-US" b="0" i="1" smtClean="0">
                                  <a:latin typeface="Cambria Math" panose="02040503050406030204" pitchFamily="18" charset="0"/>
                                </a:rPr>
                                <m:t>𝑑</m:t>
                              </m:r>
                              <m:r>
                                <a:rPr lang="en-US" b="0" i="1" smtClean="0">
                                  <a:latin typeface="Cambria Math" panose="02040503050406030204" pitchFamily="18" charset="0"/>
                                </a:rPr>
                                <m:t> </m:t>
                              </m:r>
                              <m:r>
                                <a:rPr lang="en-US" b="0" i="1" smtClean="0">
                                  <a:latin typeface="Cambria Math" panose="02040503050406030204" pitchFamily="18" charset="0"/>
                                </a:rPr>
                                <m:t>𝑤h𝑒𝑛</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≤1</m:t>
                              </m:r>
                            </m:e>
                            <m:e>
                              <m:r>
                                <a:rPr lang="en-US" b="0" i="1" smtClean="0">
                                  <a:latin typeface="Cambria Math" panose="02040503050406030204" pitchFamily="18" charset="0"/>
                                </a:rPr>
                                <m:t>2</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 </m:t>
                              </m:r>
                              <m:r>
                                <a:rPr lang="en-US" b="0" i="1" smtClean="0">
                                  <a:latin typeface="Cambria Math" panose="02040503050406030204" pitchFamily="18" charset="0"/>
                                </a:rPr>
                                <m:t>𝑜𝑡h𝑒𝑟𝑤𝑖𝑠𝑒</m:t>
                              </m:r>
                            </m:e>
                          </m:eqArr>
                        </m:e>
                      </m:d>
                    </m:oMath>
                  </m:oMathPara>
                </a14:m>
                <a:endParaRPr lang="en-US" dirty="0"/>
              </a:p>
            </p:txBody>
          </p:sp>
        </mc:Choice>
        <mc:Fallback xmlns="">
          <p:sp>
            <p:nvSpPr>
              <p:cNvPr id="79" name="TextBox 78">
                <a:extLst>
                  <a:ext uri="{FF2B5EF4-FFF2-40B4-BE49-F238E27FC236}">
                    <a16:creationId xmlns:a16="http://schemas.microsoft.com/office/drawing/2014/main" id="{CA9D893E-E22E-2941-A299-6A6AA04ADEFC}"/>
                  </a:ext>
                </a:extLst>
              </p:cNvPr>
              <p:cNvSpPr txBox="1">
                <a:spLocks noRot="1" noChangeAspect="1" noMove="1" noResize="1" noEditPoints="1" noAdjustHandles="1" noChangeArrowheads="1" noChangeShapeType="1" noTextEdit="1"/>
              </p:cNvSpPr>
              <p:nvPr/>
            </p:nvSpPr>
            <p:spPr>
              <a:xfrm>
                <a:off x="7152619" y="1349475"/>
                <a:ext cx="3420424" cy="617861"/>
              </a:xfrm>
              <a:prstGeom prst="rect">
                <a:avLst/>
              </a:prstGeom>
              <a:blipFill>
                <a:blip r:embed="rId2"/>
                <a:stretch>
                  <a:fillRect l="-10332" t="-220000" r="-738" b="-322000"/>
                </a:stretch>
              </a:blipFill>
            </p:spPr>
            <p:txBody>
              <a:bodyPr/>
              <a:lstStyle/>
              <a:p>
                <a:r>
                  <a:rPr lang="en-US">
                    <a:noFill/>
                  </a:rPr>
                  <a:t> </a:t>
                </a:r>
              </a:p>
            </p:txBody>
          </p:sp>
        </mc:Fallback>
      </mc:AlternateContent>
      <p:sp>
        <p:nvSpPr>
          <p:cNvPr id="106" name="Content Placeholder 2">
            <a:extLst>
              <a:ext uri="{FF2B5EF4-FFF2-40B4-BE49-F238E27FC236}">
                <a16:creationId xmlns:a16="http://schemas.microsoft.com/office/drawing/2014/main" id="{1B15A845-4EF0-304F-A7B1-2E3F2E07CE68}"/>
              </a:ext>
            </a:extLst>
          </p:cNvPr>
          <p:cNvSpPr>
            <a:spLocks noGrp="1"/>
          </p:cNvSpPr>
          <p:nvPr>
            <p:ph idx="1"/>
          </p:nvPr>
        </p:nvSpPr>
        <p:spPr>
          <a:xfrm>
            <a:off x="473109" y="1195754"/>
            <a:ext cx="5383346" cy="5485808"/>
          </a:xfrm>
        </p:spPr>
        <p:txBody>
          <a:bodyPr>
            <a:normAutofit/>
          </a:bodyPr>
          <a:lstStyle/>
          <a:p>
            <a:pPr marL="0" indent="0">
              <a:buNone/>
            </a:pPr>
            <a:r>
              <a:rPr lang="en-US" b="1" u="sng" dirty="0"/>
              <a:t>How many layers in the function call tree?</a:t>
            </a:r>
          </a:p>
          <a:p>
            <a:pPr marL="0" indent="0">
              <a:buNone/>
            </a:pPr>
            <a:r>
              <a:rPr lang="en-US" dirty="0"/>
              <a:t>How many layers will it take to transform “n” to the base case of “1” by subtracting 1</a:t>
            </a:r>
          </a:p>
          <a:p>
            <a:pPr marL="0" indent="0">
              <a:buNone/>
            </a:pPr>
            <a:r>
              <a:rPr lang="en-US" dirty="0"/>
              <a:t>For our example, 4 -&gt; Height = n </a:t>
            </a:r>
          </a:p>
          <a:p>
            <a:pPr marL="0" indent="0">
              <a:buNone/>
            </a:pPr>
            <a:endParaRPr lang="en-US" b="1" u="sng" dirty="0"/>
          </a:p>
          <a:p>
            <a:pPr marL="0" indent="0">
              <a:buNone/>
            </a:pPr>
            <a:r>
              <a:rPr lang="en-US" b="1" u="sng" dirty="0"/>
              <a:t>How many function calls per layer?</a:t>
            </a:r>
          </a:p>
          <a:p>
            <a:pPr marL="0" indent="0">
              <a:buNone/>
            </a:pPr>
            <a:endParaRPr lang="en-US" dirty="0"/>
          </a:p>
        </p:txBody>
      </p:sp>
      <p:graphicFrame>
        <p:nvGraphicFramePr>
          <p:cNvPr id="18" name="Table 17">
            <a:extLst>
              <a:ext uri="{FF2B5EF4-FFF2-40B4-BE49-F238E27FC236}">
                <a16:creationId xmlns:a16="http://schemas.microsoft.com/office/drawing/2014/main" id="{480635EA-34A2-B34E-874E-6C0B34FEFECA}"/>
              </a:ext>
            </a:extLst>
          </p:cNvPr>
          <p:cNvGraphicFramePr>
            <a:graphicFrameLocks noGrp="1"/>
          </p:cNvGraphicFramePr>
          <p:nvPr>
            <p:extLst>
              <p:ext uri="{D42A27DB-BD31-4B8C-83A1-F6EECF244321}">
                <p14:modId xmlns:p14="http://schemas.microsoft.com/office/powerpoint/2010/main" val="2209989427"/>
              </p:ext>
            </p:extLst>
          </p:nvPr>
        </p:nvGraphicFramePr>
        <p:xfrm>
          <a:off x="493069" y="3938658"/>
          <a:ext cx="2167962" cy="1921486"/>
        </p:xfrm>
        <a:graphic>
          <a:graphicData uri="http://schemas.openxmlformats.org/drawingml/2006/table">
            <a:tbl>
              <a:tblPr firstRow="1" bandRow="1">
                <a:tableStyleId>{5C22544A-7EE6-4342-B048-85BDC9FD1C3A}</a:tableStyleId>
              </a:tblPr>
              <a:tblGrid>
                <a:gridCol w="1054270">
                  <a:extLst>
                    <a:ext uri="{9D8B030D-6E8A-4147-A177-3AD203B41FA5}">
                      <a16:colId xmlns:a16="http://schemas.microsoft.com/office/drawing/2014/main" val="3357146727"/>
                    </a:ext>
                  </a:extLst>
                </a:gridCol>
                <a:gridCol w="1113692">
                  <a:extLst>
                    <a:ext uri="{9D8B030D-6E8A-4147-A177-3AD203B41FA5}">
                      <a16:colId xmlns:a16="http://schemas.microsoft.com/office/drawing/2014/main" val="2879888328"/>
                    </a:ext>
                  </a:extLst>
                </a:gridCol>
              </a:tblGrid>
              <a:tr h="402452">
                <a:tc>
                  <a:txBody>
                    <a:bodyPr/>
                    <a:lstStyle/>
                    <a:p>
                      <a:pPr algn="ctr"/>
                      <a:r>
                        <a:rPr lang="en-US" sz="1400" dirty="0"/>
                        <a:t>Layer</a:t>
                      </a:r>
                    </a:p>
                  </a:txBody>
                  <a:tcPr marL="74334" marR="74334" marT="37167" marB="371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5FAA"/>
                    </a:solidFill>
                  </a:tcPr>
                </a:tc>
                <a:tc>
                  <a:txBody>
                    <a:bodyPr/>
                    <a:lstStyle/>
                    <a:p>
                      <a:pPr algn="ctr"/>
                      <a:r>
                        <a:rPr lang="en-US" sz="1400" dirty="0"/>
                        <a:t>Function calls</a:t>
                      </a:r>
                    </a:p>
                  </a:txBody>
                  <a:tcPr marL="74334" marR="74334" marT="37167" marB="371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5FAA"/>
                    </a:solidFill>
                  </a:tcPr>
                </a:tc>
                <a:extLst>
                  <a:ext uri="{0D108BD9-81ED-4DB2-BD59-A6C34878D82A}">
                    <a16:rowId xmlns:a16="http://schemas.microsoft.com/office/drawing/2014/main" val="2805180105"/>
                  </a:ext>
                </a:extLst>
              </a:tr>
              <a:tr h="355108">
                <a:tc>
                  <a:txBody>
                    <a:bodyPr/>
                    <a:lstStyle/>
                    <a:p>
                      <a:pPr algn="ctr"/>
                      <a:r>
                        <a:rPr lang="en-US" sz="1400" dirty="0"/>
                        <a:t>1</a:t>
                      </a:r>
                    </a:p>
                  </a:txBody>
                  <a:tcPr marL="74334" marR="74334" marT="37167" marB="371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1</a:t>
                      </a:r>
                    </a:p>
                  </a:txBody>
                  <a:tcPr marL="74334" marR="74334" marT="37167" marB="371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6842637"/>
                  </a:ext>
                </a:extLst>
              </a:tr>
              <a:tr h="355108">
                <a:tc>
                  <a:txBody>
                    <a:bodyPr/>
                    <a:lstStyle/>
                    <a:p>
                      <a:pPr algn="ctr"/>
                      <a:r>
                        <a:rPr lang="en-US" sz="1400" dirty="0"/>
                        <a:t>2</a:t>
                      </a:r>
                    </a:p>
                  </a:txBody>
                  <a:tcPr marL="74334" marR="74334" marT="37167" marB="371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2</a:t>
                      </a:r>
                    </a:p>
                  </a:txBody>
                  <a:tcPr marL="74334" marR="74334" marT="37167" marB="371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0243333"/>
                  </a:ext>
                </a:extLst>
              </a:tr>
              <a:tr h="355108">
                <a:tc>
                  <a:txBody>
                    <a:bodyPr/>
                    <a:lstStyle/>
                    <a:p>
                      <a:pPr algn="ctr"/>
                      <a:r>
                        <a:rPr lang="en-US" sz="1400" dirty="0"/>
                        <a:t>3</a:t>
                      </a:r>
                    </a:p>
                  </a:txBody>
                  <a:tcPr marL="74334" marR="74334" marT="37167" marB="371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4</a:t>
                      </a:r>
                    </a:p>
                  </a:txBody>
                  <a:tcPr marL="74334" marR="74334" marT="37167" marB="371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68883"/>
                  </a:ext>
                </a:extLst>
              </a:tr>
              <a:tr h="355108">
                <a:tc>
                  <a:txBody>
                    <a:bodyPr/>
                    <a:lstStyle/>
                    <a:p>
                      <a:pPr algn="ctr"/>
                      <a:r>
                        <a:rPr lang="en-US" sz="1400" dirty="0"/>
                        <a:t>4</a:t>
                      </a:r>
                    </a:p>
                  </a:txBody>
                  <a:tcPr marL="74334" marR="74334" marT="37167" marB="371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8</a:t>
                      </a:r>
                    </a:p>
                  </a:txBody>
                  <a:tcPr marL="74334" marR="74334" marT="37167" marB="371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3110118"/>
                  </a:ext>
                </a:extLst>
              </a:tr>
            </a:tbl>
          </a:graphicData>
        </a:graphic>
      </p:graphicFrame>
      <p:sp>
        <p:nvSpPr>
          <p:cNvPr id="22" name="TextBox 21">
            <a:extLst>
              <a:ext uri="{FF2B5EF4-FFF2-40B4-BE49-F238E27FC236}">
                <a16:creationId xmlns:a16="http://schemas.microsoft.com/office/drawing/2014/main" id="{0D8CCBB4-4336-E247-8999-342BCA07A7EA}"/>
              </a:ext>
            </a:extLst>
          </p:cNvPr>
          <p:cNvSpPr txBox="1"/>
          <p:nvPr/>
        </p:nvSpPr>
        <p:spPr>
          <a:xfrm>
            <a:off x="2805770" y="3864619"/>
            <a:ext cx="3547959" cy="369332"/>
          </a:xfrm>
          <a:prstGeom prst="rect">
            <a:avLst/>
          </a:prstGeom>
          <a:noFill/>
        </p:spPr>
        <p:txBody>
          <a:bodyPr wrap="none" rtlCol="0">
            <a:spAutoFit/>
          </a:bodyPr>
          <a:lstStyle/>
          <a:p>
            <a:r>
              <a:rPr lang="en-US" dirty="0"/>
              <a:t>How many function calls on layer k?</a:t>
            </a:r>
          </a:p>
        </p:txBody>
      </p:sp>
      <p:sp>
        <p:nvSpPr>
          <p:cNvPr id="107" name="TextBox 106">
            <a:extLst>
              <a:ext uri="{FF2B5EF4-FFF2-40B4-BE49-F238E27FC236}">
                <a16:creationId xmlns:a16="http://schemas.microsoft.com/office/drawing/2014/main" id="{0334F3D2-62AD-3743-A724-15BF8DCBDF41}"/>
              </a:ext>
            </a:extLst>
          </p:cNvPr>
          <p:cNvSpPr txBox="1"/>
          <p:nvPr/>
        </p:nvSpPr>
        <p:spPr>
          <a:xfrm>
            <a:off x="4166611" y="4233951"/>
            <a:ext cx="529889" cy="400110"/>
          </a:xfrm>
          <a:prstGeom prst="rect">
            <a:avLst/>
          </a:prstGeom>
          <a:noFill/>
        </p:spPr>
        <p:txBody>
          <a:bodyPr wrap="none" rtlCol="0">
            <a:spAutoFit/>
          </a:bodyPr>
          <a:lstStyle/>
          <a:p>
            <a:r>
              <a:rPr lang="en-US" sz="2000" b="1" dirty="0"/>
              <a:t>2</a:t>
            </a:r>
            <a:r>
              <a:rPr lang="en-US" sz="2000" b="1" baseline="30000" dirty="0"/>
              <a:t>k-1</a:t>
            </a:r>
            <a:endParaRPr lang="en-US" sz="2000" b="1" dirty="0"/>
          </a:p>
        </p:txBody>
      </p:sp>
      <p:sp>
        <p:nvSpPr>
          <p:cNvPr id="109" name="TextBox 108">
            <a:extLst>
              <a:ext uri="{FF2B5EF4-FFF2-40B4-BE49-F238E27FC236}">
                <a16:creationId xmlns:a16="http://schemas.microsoft.com/office/drawing/2014/main" id="{0B29A6B1-4835-984F-978E-8D7F19793AE1}"/>
              </a:ext>
            </a:extLst>
          </p:cNvPr>
          <p:cNvSpPr txBox="1"/>
          <p:nvPr/>
        </p:nvSpPr>
        <p:spPr>
          <a:xfrm>
            <a:off x="2805770" y="4620499"/>
            <a:ext cx="3160417" cy="646331"/>
          </a:xfrm>
          <a:prstGeom prst="rect">
            <a:avLst/>
          </a:prstGeom>
          <a:noFill/>
        </p:spPr>
        <p:txBody>
          <a:bodyPr wrap="none" rtlCol="0">
            <a:spAutoFit/>
          </a:bodyPr>
          <a:lstStyle/>
          <a:p>
            <a:r>
              <a:rPr lang="en-US" dirty="0"/>
              <a:t>How many function calls TOTAL </a:t>
            </a:r>
          </a:p>
          <a:p>
            <a:r>
              <a:rPr lang="en-US" dirty="0"/>
              <a:t>for a tree of k layers?</a:t>
            </a:r>
          </a:p>
        </p:txBody>
      </p:sp>
      <p:sp>
        <p:nvSpPr>
          <p:cNvPr id="110" name="TextBox 109">
            <a:extLst>
              <a:ext uri="{FF2B5EF4-FFF2-40B4-BE49-F238E27FC236}">
                <a16:creationId xmlns:a16="http://schemas.microsoft.com/office/drawing/2014/main" id="{81B85D2C-78F2-064F-9050-6F5956B6D3AA}"/>
              </a:ext>
            </a:extLst>
          </p:cNvPr>
          <p:cNvSpPr txBox="1"/>
          <p:nvPr/>
        </p:nvSpPr>
        <p:spPr>
          <a:xfrm>
            <a:off x="3310534" y="5300297"/>
            <a:ext cx="2224327" cy="369332"/>
          </a:xfrm>
          <a:prstGeom prst="rect">
            <a:avLst/>
          </a:prstGeom>
          <a:noFill/>
        </p:spPr>
        <p:txBody>
          <a:bodyPr wrap="none" rtlCol="0">
            <a:spAutoFit/>
          </a:bodyPr>
          <a:lstStyle/>
          <a:p>
            <a:r>
              <a:rPr lang="en-US" b="1" dirty="0"/>
              <a:t>1 + 2 + 3 + 4 + … + 2</a:t>
            </a:r>
            <a:r>
              <a:rPr lang="en-US" b="1" baseline="30000" dirty="0"/>
              <a:t>k-1</a:t>
            </a:r>
            <a:endParaRPr lang="en-US" b="1" dirty="0"/>
          </a:p>
        </p:txBody>
      </p:sp>
    </p:spTree>
    <p:extLst>
      <p:ext uri="{BB962C8B-B14F-4D97-AF65-F5344CB8AC3E}">
        <p14:creationId xmlns:p14="http://schemas.microsoft.com/office/powerpoint/2010/main" val="87759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2" end="2"/>
                                            </p:txEl>
                                          </p:spTgt>
                                        </p:tgtEl>
                                        <p:attrNameLst>
                                          <p:attrName>style.visibility</p:attrName>
                                        </p:attrNameLst>
                                      </p:cBhvr>
                                      <p:to>
                                        <p:strVal val="visible"/>
                                      </p:to>
                                    </p:set>
                                    <p:animEffect transition="in" filter="fade">
                                      <p:cBhvr>
                                        <p:cTn id="7" dur="500"/>
                                        <p:tgtEl>
                                          <p:spTgt spid="10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500"/>
                                        <p:tgtEl>
                                          <p:spTgt spid="1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500"/>
                                        <p:tgtEl>
                                          <p:spTgt spid="10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0">
                                            <p:txEl>
                                              <p:pRg st="0" end="0"/>
                                            </p:txEl>
                                          </p:spTgt>
                                        </p:tgtEl>
                                        <p:attrNameLst>
                                          <p:attrName>style.visibility</p:attrName>
                                        </p:attrNameLst>
                                      </p:cBhvr>
                                      <p:to>
                                        <p:strVal val="visible"/>
                                      </p:to>
                                    </p:set>
                                    <p:animEffect transition="in" filter="fade">
                                      <p:cBhvr>
                                        <p:cTn id="32"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07"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7C15-F057-5846-AA37-4E2FB68BAEFC}"/>
              </a:ext>
            </a:extLst>
          </p:cNvPr>
          <p:cNvSpPr>
            <a:spLocks noGrp="1"/>
          </p:cNvSpPr>
          <p:nvPr>
            <p:ph type="title"/>
          </p:nvPr>
        </p:nvSpPr>
        <p:spPr/>
        <p:txBody>
          <a:bodyPr/>
          <a:lstStyle/>
          <a:p>
            <a:r>
              <a:rPr lang="en-US" dirty="0"/>
              <a:t>Warm Up!</a:t>
            </a:r>
          </a:p>
        </p:txBody>
      </p:sp>
      <p:sp>
        <p:nvSpPr>
          <p:cNvPr id="5" name="Slide Number Placeholder 4">
            <a:extLst>
              <a:ext uri="{FF2B5EF4-FFF2-40B4-BE49-F238E27FC236}">
                <a16:creationId xmlns:a16="http://schemas.microsoft.com/office/drawing/2014/main" id="{2E742C2A-4360-4B48-AF03-A6CDB19CEE23}"/>
              </a:ext>
            </a:extLst>
          </p:cNvPr>
          <p:cNvSpPr>
            <a:spLocks noGrp="1"/>
          </p:cNvSpPr>
          <p:nvPr>
            <p:ph type="sldNum" sz="quarter" idx="12"/>
          </p:nvPr>
        </p:nvSpPr>
        <p:spPr/>
        <p:txBody>
          <a:bodyPr/>
          <a:lstStyle/>
          <a:p>
            <a:fld id="{659665DE-58FC-41F4-AC58-2C90A5E00527}" type="slidenum">
              <a:rPr lang="en-US" smtClean="0"/>
              <a:t>3</a:t>
            </a:fld>
            <a:endParaRPr lang="en-US"/>
          </a:p>
        </p:txBody>
      </p:sp>
      <p:grpSp>
        <p:nvGrpSpPr>
          <p:cNvPr id="9" name="Group 8">
            <a:extLst>
              <a:ext uri="{FF2B5EF4-FFF2-40B4-BE49-F238E27FC236}">
                <a16:creationId xmlns:a16="http://schemas.microsoft.com/office/drawing/2014/main" id="{1A54F240-A981-5845-81CE-7C66FEF9E554}"/>
              </a:ext>
            </a:extLst>
          </p:cNvPr>
          <p:cNvGrpSpPr/>
          <p:nvPr/>
        </p:nvGrpSpPr>
        <p:grpSpPr>
          <a:xfrm>
            <a:off x="575239" y="1412323"/>
            <a:ext cx="4114499" cy="1516921"/>
            <a:chOff x="677853" y="1580757"/>
            <a:chExt cx="4114499" cy="1516921"/>
          </a:xfrm>
        </p:grpSpPr>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256C548-D5EF-5E46-9A6B-E848EEA4AACF}"/>
                    </a:ext>
                  </a:extLst>
                </p:cNvPr>
                <p:cNvSpPr/>
                <p:nvPr/>
              </p:nvSpPr>
              <p:spPr>
                <a:xfrm>
                  <a:off x="677853" y="1580757"/>
                  <a:ext cx="4114499"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oMath>
                  </a14:m>
                  <a:r>
                    <a:rPr lang="en-US" dirty="0"/>
                    <a:t> </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if there exist positive constants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0</m:t>
                          </m:r>
                        </m:sub>
                      </m:sSub>
                    </m:oMath>
                  </a14:m>
                  <a:r>
                    <a:rPr lang="en-US" dirty="0">
                      <a:latin typeface="Segoe UI Historic" panose="020B0502040204020203" pitchFamily="34" charset="0"/>
                      <a:ea typeface="Segoe UI Historic" panose="020B0502040204020203" pitchFamily="34" charset="0"/>
                      <a:cs typeface="Segoe UI Historic" panose="020B0502040204020203" pitchFamily="34" charset="0"/>
                    </a:rPr>
                    <a:t> such that for all</a:t>
                  </a:r>
                  <a:r>
                    <a:rPr lang="en-US" dirty="0"/>
                    <a:t>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0</m:t>
                          </m:r>
                        </m:sub>
                      </m:sSub>
                    </m:oMath>
                  </a14:m>
                  <a:r>
                    <a:rPr lang="en-US" dirty="0"/>
                    <a:t>, </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oMath>
                    </m:oMathPara>
                  </a14:m>
                  <a:endParaRPr lang="en-US" dirty="0"/>
                </a:p>
              </p:txBody>
            </p:sp>
          </mc:Choice>
          <mc:Fallback xmlns="">
            <p:sp>
              <p:nvSpPr>
                <p:cNvPr id="15" name="Rectangle 14">
                  <a:extLst>
                    <a:ext uri="{FF2B5EF4-FFF2-40B4-BE49-F238E27FC236}">
                      <a16:creationId xmlns:a16="http://schemas.microsoft.com/office/drawing/2014/main" id="{7568C0A0-4260-BE49-8FA0-97B9BC1ACD22}"/>
                    </a:ext>
                  </a:extLst>
                </p:cNvPr>
                <p:cNvSpPr>
                  <a:spLocks noRot="1" noChangeAspect="1" noMove="1" noResize="1" noEditPoints="1" noAdjustHandles="1" noChangeArrowheads="1" noChangeShapeType="1" noTextEdit="1"/>
                </p:cNvSpPr>
                <p:nvPr/>
              </p:nvSpPr>
              <p:spPr>
                <a:xfrm>
                  <a:off x="677853" y="1580757"/>
                  <a:ext cx="4114499" cy="1516921"/>
                </a:xfrm>
                <a:prstGeom prst="rect">
                  <a:avLst/>
                </a:prstGeom>
                <a:blipFill>
                  <a:blip r:embed="rId4"/>
                  <a:stretch>
                    <a:fillRect l="-1235" r="-1235"/>
                  </a:stretch>
                </a:blipFill>
                <a:ln>
                  <a:noFill/>
                </a:ln>
              </p:spPr>
              <p:txBody>
                <a:bodyPr/>
                <a:lstStyle/>
                <a:p>
                  <a:r>
                    <a:rPr lang="en-US">
                      <a:noFill/>
                    </a:rPr>
                    <a:t> </a:t>
                  </a:r>
                </a:p>
              </p:txBody>
            </p:sp>
          </mc:Fallback>
        </mc:AlternateContent>
        <p:sp>
          <p:nvSpPr>
            <p:cNvPr id="11" name="Rectangle 10">
              <a:extLst>
                <a:ext uri="{FF2B5EF4-FFF2-40B4-BE49-F238E27FC236}">
                  <a16:creationId xmlns:a16="http://schemas.microsoft.com/office/drawing/2014/main" id="{32BFD0F4-B662-F44F-BBFA-FF694D130F3F}"/>
                </a:ext>
              </a:extLst>
            </p:cNvPr>
            <p:cNvSpPr/>
            <p:nvPr/>
          </p:nvSpPr>
          <p:spPr>
            <a:xfrm>
              <a:off x="677853" y="1580758"/>
              <a:ext cx="411449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Big-O</a:t>
              </a:r>
            </a:p>
          </p:txBody>
        </p:sp>
      </p:grpSp>
      <p:grpSp>
        <p:nvGrpSpPr>
          <p:cNvPr id="12" name="Group 11">
            <a:extLst>
              <a:ext uri="{FF2B5EF4-FFF2-40B4-BE49-F238E27FC236}">
                <a16:creationId xmlns:a16="http://schemas.microsoft.com/office/drawing/2014/main" id="{528D9DEA-6655-C14F-BBFE-684B590DF66B}"/>
              </a:ext>
            </a:extLst>
          </p:cNvPr>
          <p:cNvGrpSpPr/>
          <p:nvPr/>
        </p:nvGrpSpPr>
        <p:grpSpPr>
          <a:xfrm>
            <a:off x="575239" y="3234806"/>
            <a:ext cx="4114499" cy="1516921"/>
            <a:chOff x="1605747" y="1580757"/>
            <a:chExt cx="4114499" cy="1516921"/>
          </a:xfrm>
        </p:grpSpPr>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949EB2B5-5B54-C443-83B4-F67E61E4CF39}"/>
                    </a:ext>
                  </a:extLst>
                </p:cNvPr>
                <p:cNvSpPr/>
                <p:nvPr/>
              </p:nvSpPr>
              <p:spPr>
                <a:xfrm>
                  <a:off x="1605747" y="1580757"/>
                  <a:ext cx="4114499"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 </m:t>
                      </m:r>
                      <m:r>
                        <m:rPr>
                          <m:sty m:val="p"/>
                        </m:rPr>
                        <a:rPr lang="en-US" b="0" i="0" smtClean="0">
                          <a:latin typeface="Cambria Math" panose="02040503050406030204" pitchFamily="18" charset="0"/>
                        </a:rPr>
                        <m:t>Ω</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oMath>
                  </a14:m>
                  <a:r>
                    <a:rPr lang="en-US" dirty="0"/>
                    <a:t> </a:t>
                  </a:r>
                  <a:r>
                    <a:rPr lang="en-US" dirty="0">
                      <a:solidFill>
                        <a:schemeClr val="bg1"/>
                      </a:solidFill>
                      <a:latin typeface="Segoe UI Semilight" panose="020B0402040204020203" pitchFamily="34" charset="0"/>
                      <a:cs typeface="Segoe UI Semilight" panose="020B0402040204020203" pitchFamily="34" charset="0"/>
                    </a:rPr>
                    <a:t>if there exist positive constants </a:t>
                  </a:r>
                  <a14:m>
                    <m:oMath xmlns:m="http://schemas.openxmlformats.org/officeDocument/2006/math">
                      <m:r>
                        <a:rPr lang="en-US">
                          <a:solidFill>
                            <a:schemeClr val="bg1"/>
                          </a:solidFill>
                          <a:latin typeface="Cambria Math" panose="02040503050406030204" pitchFamily="18" charset="0"/>
                          <a:cs typeface="Segoe UI Semilight" panose="020B0402040204020203" pitchFamily="34" charset="0"/>
                        </a:rPr>
                        <m:t>𝑐</m:t>
                      </m:r>
                      <m:r>
                        <a:rPr lang="en-US">
                          <a:solidFill>
                            <a:schemeClr val="bg1"/>
                          </a:solidFill>
                          <a:latin typeface="Cambria Math" panose="02040503050406030204" pitchFamily="18" charset="0"/>
                          <a:cs typeface="Segoe UI Semilight" panose="020B0402040204020203" pitchFamily="34" charset="0"/>
                        </a:rPr>
                        <m:t>, </m:t>
                      </m:r>
                      <m:sSub>
                        <m:sSubPr>
                          <m:ctrlPr>
                            <a:rPr lang="en-US" i="1">
                              <a:solidFill>
                                <a:schemeClr val="bg1"/>
                              </a:solidFill>
                              <a:latin typeface="Cambria Math" panose="02040503050406030204" pitchFamily="18" charset="0"/>
                              <a:cs typeface="Segoe UI Semilight" panose="020B0402040204020203" pitchFamily="34" charset="0"/>
                            </a:rPr>
                          </m:ctrlPr>
                        </m:sSubPr>
                        <m:e>
                          <m:r>
                            <a:rPr lang="en-US">
                              <a:solidFill>
                                <a:schemeClr val="bg1"/>
                              </a:solidFill>
                              <a:latin typeface="Cambria Math" panose="02040503050406030204" pitchFamily="18" charset="0"/>
                              <a:cs typeface="Segoe UI Semilight" panose="020B0402040204020203" pitchFamily="34" charset="0"/>
                            </a:rPr>
                            <m:t>𝑛</m:t>
                          </m:r>
                        </m:e>
                        <m:sub>
                          <m:r>
                            <a:rPr lang="en-US">
                              <a:solidFill>
                                <a:schemeClr val="bg1"/>
                              </a:solidFill>
                              <a:latin typeface="Cambria Math" panose="02040503050406030204" pitchFamily="18" charset="0"/>
                              <a:cs typeface="Segoe UI Semilight" panose="020B0402040204020203" pitchFamily="34" charset="0"/>
                            </a:rPr>
                            <m:t>0</m:t>
                          </m:r>
                        </m:sub>
                      </m:sSub>
                    </m:oMath>
                  </a14:m>
                  <a:r>
                    <a:rPr lang="en-US" dirty="0">
                      <a:solidFill>
                        <a:schemeClr val="bg1"/>
                      </a:solidFill>
                      <a:latin typeface="Segoe UI Semilight" panose="020B0402040204020203" pitchFamily="34" charset="0"/>
                      <a:cs typeface="Segoe UI Semilight" panose="020B0402040204020203" pitchFamily="34" charset="0"/>
                    </a:rPr>
                    <a:t> such that for all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0</m:t>
                          </m:r>
                        </m:sub>
                      </m:sSub>
                    </m:oMath>
                  </a14:m>
                  <a:r>
                    <a:rPr lang="en-US" dirty="0"/>
                    <a:t>, </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b="0" i="1" smtClean="0">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oMath>
                    </m:oMathPara>
                  </a14:m>
                  <a:endParaRPr lang="en-US" dirty="0"/>
                </a:p>
              </p:txBody>
            </p:sp>
          </mc:Choice>
          <mc:Fallback xmlns="">
            <p:sp>
              <p:nvSpPr>
                <p:cNvPr id="18" name="Rectangle 17">
                  <a:extLst>
                    <a:ext uri="{FF2B5EF4-FFF2-40B4-BE49-F238E27FC236}">
                      <a16:creationId xmlns:a16="http://schemas.microsoft.com/office/drawing/2014/main" id="{F4342AB9-5956-C541-A0C6-622BF98BC9E8}"/>
                    </a:ext>
                  </a:extLst>
                </p:cNvPr>
                <p:cNvSpPr>
                  <a:spLocks noRot="1" noChangeAspect="1" noMove="1" noResize="1" noEditPoints="1" noAdjustHandles="1" noChangeArrowheads="1" noChangeShapeType="1" noTextEdit="1"/>
                </p:cNvSpPr>
                <p:nvPr/>
              </p:nvSpPr>
              <p:spPr>
                <a:xfrm>
                  <a:off x="1605747" y="1580757"/>
                  <a:ext cx="4114499" cy="1516921"/>
                </a:xfrm>
                <a:prstGeom prst="rect">
                  <a:avLst/>
                </a:prstGeom>
                <a:blipFill>
                  <a:blip r:embed="rId5"/>
                  <a:stretch>
                    <a:fillRect l="-1235"/>
                  </a:stretch>
                </a:blipFill>
                <a:ln>
                  <a:noFill/>
                </a:ln>
              </p:spPr>
              <p:txBody>
                <a:bodyPr/>
                <a:lstStyle/>
                <a:p>
                  <a:r>
                    <a:rPr lang="en-US">
                      <a:noFill/>
                    </a:rPr>
                    <a:t> </a:t>
                  </a:r>
                </a:p>
              </p:txBody>
            </p:sp>
          </mc:Fallback>
        </mc:AlternateContent>
        <p:sp>
          <p:nvSpPr>
            <p:cNvPr id="14" name="Rectangle 13">
              <a:extLst>
                <a:ext uri="{FF2B5EF4-FFF2-40B4-BE49-F238E27FC236}">
                  <a16:creationId xmlns:a16="http://schemas.microsoft.com/office/drawing/2014/main" id="{DB890915-93FB-5540-B5C5-9433181B982A}"/>
                </a:ext>
              </a:extLst>
            </p:cNvPr>
            <p:cNvSpPr/>
            <p:nvPr/>
          </p:nvSpPr>
          <p:spPr>
            <a:xfrm>
              <a:off x="1605747" y="1580758"/>
              <a:ext cx="4114498"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latin typeface="Segoe UI Semilight" panose="020B0402040204020203" pitchFamily="34" charset="0"/>
                </a:rPr>
                <a:t>Big-Omega</a:t>
              </a:r>
            </a:p>
          </p:txBody>
        </p:sp>
      </p:grpSp>
      <p:grpSp>
        <p:nvGrpSpPr>
          <p:cNvPr id="15" name="Group 14">
            <a:extLst>
              <a:ext uri="{FF2B5EF4-FFF2-40B4-BE49-F238E27FC236}">
                <a16:creationId xmlns:a16="http://schemas.microsoft.com/office/drawing/2014/main" id="{B8F7AF0B-895D-4046-910B-FD087ED7A108}"/>
              </a:ext>
            </a:extLst>
          </p:cNvPr>
          <p:cNvGrpSpPr/>
          <p:nvPr/>
        </p:nvGrpSpPr>
        <p:grpSpPr>
          <a:xfrm>
            <a:off x="575238" y="5058812"/>
            <a:ext cx="4114499" cy="1504515"/>
            <a:chOff x="1600801" y="5149727"/>
            <a:chExt cx="4114499" cy="1504515"/>
          </a:xfrm>
        </p:grpSpPr>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BC27AEE-1D5A-1141-8403-EC234B8139FE}"/>
                    </a:ext>
                  </a:extLst>
                </p:cNvPr>
                <p:cNvSpPr/>
                <p:nvPr/>
              </p:nvSpPr>
              <p:spPr>
                <a:xfrm>
                  <a:off x="1600801" y="5149727"/>
                  <a:ext cx="4114499" cy="150451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solidFill>
                        <a:schemeClr val="bg1"/>
                      </a:solidFill>
                      <a:latin typeface="Segoe UI Semilight" panose="020B0402040204020203" pitchFamily="34" charset="0"/>
                    </a:rPr>
                    <a:t> </a:t>
                  </a:r>
                  <a14:m>
                    <m:oMath xmlns:m="http://schemas.openxmlformats.org/officeDocument/2006/math">
                      <m:r>
                        <a:rPr lang="en-US" i="1">
                          <a:latin typeface="Cambria Math" panose="02040503050406030204" pitchFamily="18" charset="0"/>
                        </a:rPr>
                        <m:t>∈</m:t>
                      </m:r>
                    </m:oMath>
                  </a14:m>
                  <a:r>
                    <a:rPr lang="en-US" dirty="0">
                      <a:solidFill>
                        <a:schemeClr val="bg1"/>
                      </a:solidFill>
                      <a:latin typeface="Segoe UI Semilight" panose="020B0402040204020203" pitchFamily="34" charset="0"/>
                    </a:rPr>
                    <a:t> </a:t>
                  </a:r>
                  <a14:m>
                    <m:oMath xmlns:m="http://schemas.openxmlformats.org/officeDocument/2006/math">
                      <m:r>
                        <m:rPr>
                          <m:sty m:val="p"/>
                        </m:rPr>
                        <a:rPr lang="en-US" b="0" i="0" smtClean="0">
                          <a:latin typeface="Cambria Math" panose="02040503050406030204" pitchFamily="18" charset="0"/>
                        </a:rPr>
                        <m:t>Θ</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oMath>
                  </a14:m>
                  <a:r>
                    <a:rPr lang="en-US" dirty="0"/>
                    <a:t> </a:t>
                  </a:r>
                  <a:r>
                    <a:rPr lang="en-US" dirty="0">
                      <a:solidFill>
                        <a:schemeClr val="bg1"/>
                      </a:solidFill>
                      <a:latin typeface="Segoe UI Semilight" panose="020B0402040204020203" pitchFamily="34" charset="0"/>
                    </a:rPr>
                    <a:t>if </a:t>
                  </a: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solidFill>
                        <a:schemeClr val="bg1"/>
                      </a:solidFill>
                      <a:latin typeface="Segoe UI Semilight" panose="020B0402040204020203" pitchFamily="34" charset="0"/>
                    </a:rPr>
                    <a:t>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oMath>
                  </a14:m>
                  <a:r>
                    <a:rPr lang="en-US" dirty="0">
                      <a:solidFill>
                        <a:schemeClr val="bg1"/>
                      </a:solidFill>
                      <a:latin typeface="Segoe UI Semilight" panose="020B0402040204020203" pitchFamily="34" charset="0"/>
                    </a:rPr>
                    <a:t> and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solidFill>
                        <a:schemeClr val="bg1"/>
                      </a:solidFill>
                      <a:latin typeface="Segoe UI Semilight" panose="020B0402040204020203" pitchFamily="34" charset="0"/>
                    </a:rPr>
                    <a:t> is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oMath>
                  </a14:m>
                  <a:r>
                    <a:rPr lang="en-US" dirty="0"/>
                    <a:t>.</a:t>
                  </a:r>
                </a:p>
              </p:txBody>
            </p:sp>
          </mc:Choice>
          <mc:Fallback xmlns="">
            <p:sp>
              <p:nvSpPr>
                <p:cNvPr id="21" name="Rectangle 20">
                  <a:extLst>
                    <a:ext uri="{FF2B5EF4-FFF2-40B4-BE49-F238E27FC236}">
                      <a16:creationId xmlns:a16="http://schemas.microsoft.com/office/drawing/2014/main" id="{534857A6-0D10-4A49-9C67-46F744B7BC16}"/>
                    </a:ext>
                  </a:extLst>
                </p:cNvPr>
                <p:cNvSpPr>
                  <a:spLocks noRot="1" noChangeAspect="1" noMove="1" noResize="1" noEditPoints="1" noAdjustHandles="1" noChangeArrowheads="1" noChangeShapeType="1" noTextEdit="1"/>
                </p:cNvSpPr>
                <p:nvPr/>
              </p:nvSpPr>
              <p:spPr>
                <a:xfrm>
                  <a:off x="1600801" y="5149727"/>
                  <a:ext cx="4114499" cy="1504515"/>
                </a:xfrm>
                <a:prstGeom prst="rect">
                  <a:avLst/>
                </a:prstGeom>
                <a:blipFill>
                  <a:blip r:embed="rId6"/>
                  <a:stretch>
                    <a:fillRect l="-309"/>
                  </a:stretch>
                </a:blipFill>
                <a:ln>
                  <a:noFill/>
                </a:ln>
              </p:spPr>
              <p:txBody>
                <a:bodyPr/>
                <a:lstStyle/>
                <a:p>
                  <a:r>
                    <a:rPr lang="en-US">
                      <a:noFill/>
                    </a:rPr>
                    <a:t> </a:t>
                  </a:r>
                </a:p>
              </p:txBody>
            </p:sp>
          </mc:Fallback>
        </mc:AlternateContent>
        <p:sp>
          <p:nvSpPr>
            <p:cNvPr id="17" name="Rectangle 16">
              <a:extLst>
                <a:ext uri="{FF2B5EF4-FFF2-40B4-BE49-F238E27FC236}">
                  <a16:creationId xmlns:a16="http://schemas.microsoft.com/office/drawing/2014/main" id="{2CDF1CAC-759E-564A-B33C-EF04BDE20D00}"/>
                </a:ext>
              </a:extLst>
            </p:cNvPr>
            <p:cNvSpPr/>
            <p:nvPr/>
          </p:nvSpPr>
          <p:spPr>
            <a:xfrm>
              <a:off x="1600802" y="5149728"/>
              <a:ext cx="4114497" cy="46384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Segoe UI Semilight" panose="020B0402040204020203" pitchFamily="34" charset="0"/>
                </a:rPr>
                <a:t>Big-Theta</a:t>
              </a: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F36C7B1-1246-4748-8987-62420F9963EC}"/>
                  </a:ext>
                </a:extLst>
              </p:cNvPr>
              <p:cNvSpPr txBox="1"/>
              <p:nvPr/>
            </p:nvSpPr>
            <p:spPr>
              <a:xfrm>
                <a:off x="5851023" y="1650449"/>
                <a:ext cx="11986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1</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3</m:t>
                          </m:r>
                        </m:e>
                        <m:sup>
                          <m:r>
                            <a:rPr lang="en-US" i="1">
                              <a:latin typeface="Cambria Math" panose="02040503050406030204" pitchFamily="18" charset="0"/>
                            </a:rPr>
                            <m:t>𝑛</m:t>
                          </m:r>
                        </m:sup>
                      </m:sSup>
                    </m:oMath>
                  </m:oMathPara>
                </a14:m>
                <a:endParaRPr lang="en-US" dirty="0"/>
              </a:p>
            </p:txBody>
          </p:sp>
        </mc:Choice>
        <mc:Fallback xmlns="">
          <p:sp>
            <p:nvSpPr>
              <p:cNvPr id="18" name="TextBox 17">
                <a:extLst>
                  <a:ext uri="{FF2B5EF4-FFF2-40B4-BE49-F238E27FC236}">
                    <a16:creationId xmlns:a16="http://schemas.microsoft.com/office/drawing/2014/main" id="{1F36C7B1-1246-4748-8987-62420F9963EC}"/>
                  </a:ext>
                </a:extLst>
              </p:cNvPr>
              <p:cNvSpPr txBox="1">
                <a:spLocks noRot="1" noChangeAspect="1" noMove="1" noResize="1" noEditPoints="1" noAdjustHandles="1" noChangeArrowheads="1" noChangeShapeType="1" noTextEdit="1"/>
              </p:cNvSpPr>
              <p:nvPr/>
            </p:nvSpPr>
            <p:spPr>
              <a:xfrm>
                <a:off x="5851023" y="1650449"/>
                <a:ext cx="1198661" cy="276999"/>
              </a:xfrm>
              <a:prstGeom prst="rect">
                <a:avLst/>
              </a:prstGeom>
              <a:blipFill>
                <a:blip r:embed="rId7"/>
                <a:stretch>
                  <a:fillRect l="-5263"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768C3AD-8254-CD49-BF5A-43FE0F561C61}"/>
                  </a:ext>
                </a:extLst>
              </p:cNvPr>
              <p:cNvSpPr txBox="1"/>
              <p:nvPr/>
            </p:nvSpPr>
            <p:spPr>
              <a:xfrm>
                <a:off x="5648455" y="2095720"/>
                <a:ext cx="17255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b="0" i="1" smtClean="0">
                              <a:latin typeface="Cambria Math" panose="02040503050406030204" pitchFamily="18" charset="0"/>
                            </a:rPr>
                            <m:t>3</m:t>
                          </m:r>
                        </m:sup>
                      </m:sSup>
                      <m:r>
                        <a:rPr lang="en-US" b="0" i="1" smtClean="0">
                          <a:latin typeface="Cambria Math" panose="02040503050406030204" pitchFamily="18" charset="0"/>
                        </a:rPr>
                        <m:t>+2</m:t>
                      </m:r>
                    </m:oMath>
                  </m:oMathPara>
                </a14:m>
                <a:endParaRPr lang="en-US" dirty="0"/>
              </a:p>
            </p:txBody>
          </p:sp>
        </mc:Choice>
        <mc:Fallback xmlns="">
          <p:sp>
            <p:nvSpPr>
              <p:cNvPr id="19" name="TextBox 18">
                <a:extLst>
                  <a:ext uri="{FF2B5EF4-FFF2-40B4-BE49-F238E27FC236}">
                    <a16:creationId xmlns:a16="http://schemas.microsoft.com/office/drawing/2014/main" id="{1768C3AD-8254-CD49-BF5A-43FE0F561C61}"/>
                  </a:ext>
                </a:extLst>
              </p:cNvPr>
              <p:cNvSpPr txBox="1">
                <a:spLocks noRot="1" noChangeAspect="1" noMove="1" noResize="1" noEditPoints="1" noAdjustHandles="1" noChangeArrowheads="1" noChangeShapeType="1" noTextEdit="1"/>
              </p:cNvSpPr>
              <p:nvPr/>
            </p:nvSpPr>
            <p:spPr>
              <a:xfrm>
                <a:off x="5648455" y="2095720"/>
                <a:ext cx="1725537" cy="276999"/>
              </a:xfrm>
              <a:prstGeom prst="rect">
                <a:avLst/>
              </a:prstGeom>
              <a:blipFill>
                <a:blip r:embed="rId8"/>
                <a:stretch>
                  <a:fillRect l="-3650" r="-1460"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CC5312A-FA36-1C40-B495-C7CD9201D7E2}"/>
                  </a:ext>
                </a:extLst>
              </p:cNvPr>
              <p:cNvSpPr txBox="1"/>
              <p:nvPr/>
            </p:nvSpPr>
            <p:spPr>
              <a:xfrm>
                <a:off x="5579944" y="3002226"/>
                <a:ext cx="18625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4</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=7</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+5</m:t>
                      </m:r>
                      <m:r>
                        <a:rPr lang="en-US" b="0" i="1" smtClean="0">
                          <a:latin typeface="Cambria Math" panose="02040503050406030204" pitchFamily="18" charset="0"/>
                        </a:rPr>
                        <m:t>𝑛</m:t>
                      </m:r>
                    </m:oMath>
                  </m:oMathPara>
                </a14:m>
                <a:endParaRPr lang="en-US" dirty="0"/>
              </a:p>
            </p:txBody>
          </p:sp>
        </mc:Choice>
        <mc:Fallback xmlns="">
          <p:sp>
            <p:nvSpPr>
              <p:cNvPr id="20" name="TextBox 19">
                <a:extLst>
                  <a:ext uri="{FF2B5EF4-FFF2-40B4-BE49-F238E27FC236}">
                    <a16:creationId xmlns:a16="http://schemas.microsoft.com/office/drawing/2014/main" id="{ACC5312A-FA36-1C40-B495-C7CD9201D7E2}"/>
                  </a:ext>
                </a:extLst>
              </p:cNvPr>
              <p:cNvSpPr txBox="1">
                <a:spLocks noRot="1" noChangeAspect="1" noMove="1" noResize="1" noEditPoints="1" noAdjustHandles="1" noChangeArrowheads="1" noChangeShapeType="1" noTextEdit="1"/>
              </p:cNvSpPr>
              <p:nvPr/>
            </p:nvSpPr>
            <p:spPr>
              <a:xfrm>
                <a:off x="5579944" y="3002226"/>
                <a:ext cx="1862561" cy="276999"/>
              </a:xfrm>
              <a:prstGeom prst="rect">
                <a:avLst/>
              </a:prstGeom>
              <a:blipFill>
                <a:blip r:embed="rId9"/>
                <a:stretch>
                  <a:fillRect l="-3378" r="-2027"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6E26FF2-95F7-EC46-8AD5-6DC42090FE2C}"/>
                  </a:ext>
                </a:extLst>
              </p:cNvPr>
              <p:cNvSpPr txBox="1"/>
              <p:nvPr/>
            </p:nvSpPr>
            <p:spPr>
              <a:xfrm>
                <a:off x="5641254" y="3472932"/>
                <a:ext cx="16182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5</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=5</m:t>
                      </m:r>
                      <m:r>
                        <a:rPr lang="en-US" b="0" i="1" smtClean="0">
                          <a:latin typeface="Cambria Math" panose="02040503050406030204" pitchFamily="18" charset="0"/>
                        </a:rPr>
                        <m:t>𝑛</m:t>
                      </m:r>
                      <m:r>
                        <a:rPr lang="en-US" b="0" i="1" smtClean="0">
                          <a:latin typeface="Cambria Math" panose="02040503050406030204" pitchFamily="18" charset="0"/>
                        </a:rPr>
                        <m:t>+1</m:t>
                      </m:r>
                    </m:oMath>
                  </m:oMathPara>
                </a14:m>
                <a:endParaRPr lang="en-US" dirty="0"/>
              </a:p>
            </p:txBody>
          </p:sp>
        </mc:Choice>
        <mc:Fallback xmlns="">
          <p:sp>
            <p:nvSpPr>
              <p:cNvPr id="21" name="TextBox 20">
                <a:extLst>
                  <a:ext uri="{FF2B5EF4-FFF2-40B4-BE49-F238E27FC236}">
                    <a16:creationId xmlns:a16="http://schemas.microsoft.com/office/drawing/2014/main" id="{D6E26FF2-95F7-EC46-8AD5-6DC42090FE2C}"/>
                  </a:ext>
                </a:extLst>
              </p:cNvPr>
              <p:cNvSpPr txBox="1">
                <a:spLocks noRot="1" noChangeAspect="1" noMove="1" noResize="1" noEditPoints="1" noAdjustHandles="1" noChangeArrowheads="1" noChangeShapeType="1" noTextEdit="1"/>
              </p:cNvSpPr>
              <p:nvPr/>
            </p:nvSpPr>
            <p:spPr>
              <a:xfrm>
                <a:off x="5641254" y="3472932"/>
                <a:ext cx="1618200" cy="276999"/>
              </a:xfrm>
              <a:prstGeom prst="rect">
                <a:avLst/>
              </a:prstGeom>
              <a:blipFill>
                <a:blip r:embed="rId10"/>
                <a:stretch>
                  <a:fillRect l="-4688" r="-1563"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F6CAB85-4B4E-FC4F-82B0-F89FBE9675D7}"/>
                  </a:ext>
                </a:extLst>
              </p:cNvPr>
              <p:cNvSpPr txBox="1"/>
              <p:nvPr/>
            </p:nvSpPr>
            <p:spPr>
              <a:xfrm>
                <a:off x="5384812" y="2566426"/>
                <a:ext cx="21382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r>
                        <a:rPr lang="en-US" i="1">
                          <a:latin typeface="Cambria Math" panose="02040503050406030204" pitchFamily="18" charset="0"/>
                        </a:rPr>
                        <m:t>−2</m:t>
                      </m:r>
                      <m:r>
                        <a:rPr lang="en-US" i="1">
                          <a:latin typeface="Cambria Math" panose="02040503050406030204" pitchFamily="18" charset="0"/>
                        </a:rPr>
                        <m:t>𝑛</m:t>
                      </m:r>
                      <m:r>
                        <a:rPr lang="en-US" i="1">
                          <a:latin typeface="Cambria Math" panose="02040503050406030204" pitchFamily="18" charset="0"/>
                        </a:rPr>
                        <m:t>+3</m:t>
                      </m:r>
                    </m:oMath>
                  </m:oMathPara>
                </a14:m>
                <a:endParaRPr lang="en-US" dirty="0"/>
              </a:p>
            </p:txBody>
          </p:sp>
        </mc:Choice>
        <mc:Fallback xmlns="">
          <p:sp>
            <p:nvSpPr>
              <p:cNvPr id="22" name="TextBox 21">
                <a:extLst>
                  <a:ext uri="{FF2B5EF4-FFF2-40B4-BE49-F238E27FC236}">
                    <a16:creationId xmlns:a16="http://schemas.microsoft.com/office/drawing/2014/main" id="{7F6CAB85-4B4E-FC4F-82B0-F89FBE9675D7}"/>
                  </a:ext>
                </a:extLst>
              </p:cNvPr>
              <p:cNvSpPr txBox="1">
                <a:spLocks noRot="1" noChangeAspect="1" noMove="1" noResize="1" noEditPoints="1" noAdjustHandles="1" noChangeArrowheads="1" noChangeShapeType="1" noTextEdit="1"/>
              </p:cNvSpPr>
              <p:nvPr/>
            </p:nvSpPr>
            <p:spPr>
              <a:xfrm>
                <a:off x="5384812" y="2566426"/>
                <a:ext cx="2138278" cy="276999"/>
              </a:xfrm>
              <a:prstGeom prst="rect">
                <a:avLst/>
              </a:prstGeom>
              <a:blipFill>
                <a:blip r:embed="rId11"/>
                <a:stretch>
                  <a:fillRect l="-2959" r="-1775" b="-30435"/>
                </a:stretch>
              </a:blipFill>
            </p:spPr>
            <p:txBody>
              <a:bodyPr/>
              <a:lstStyle/>
              <a:p>
                <a:r>
                  <a:rPr lang="en-US">
                    <a:noFill/>
                  </a:rPr>
                  <a:t> </a:t>
                </a:r>
              </a:p>
            </p:txBody>
          </p:sp>
        </mc:Fallback>
      </mc:AlternateContent>
      <p:sp>
        <p:nvSpPr>
          <p:cNvPr id="37" name="Footer Placeholder 3">
            <a:extLst>
              <a:ext uri="{FF2B5EF4-FFF2-40B4-BE49-F238E27FC236}">
                <a16:creationId xmlns:a16="http://schemas.microsoft.com/office/drawing/2014/main" id="{4AA03518-61F6-954A-A0D0-9DA903D373B8}"/>
              </a:ext>
            </a:extLst>
          </p:cNvPr>
          <p:cNvSpPr>
            <a:spLocks noGrp="1"/>
          </p:cNvSpPr>
          <p:nvPr>
            <p:ph type="ftr" sz="quarter" idx="11"/>
          </p:nvPr>
        </p:nvSpPr>
        <p:spPr>
          <a:xfrm>
            <a:off x="4842742" y="6544402"/>
            <a:ext cx="5901459" cy="274320"/>
          </a:xfrm>
        </p:spPr>
        <p:txBody>
          <a:bodyPr/>
          <a:lstStyle/>
          <a:p>
            <a:r>
              <a:rPr lang="en-US" dirty="0"/>
              <a:t>CSE 373 SP 20 – Chun &amp; Champion</a:t>
            </a:r>
          </a:p>
        </p:txBody>
      </p:sp>
      <p:sp>
        <p:nvSpPr>
          <p:cNvPr id="24" name="TextBox 23">
            <a:extLst>
              <a:ext uri="{FF2B5EF4-FFF2-40B4-BE49-F238E27FC236}">
                <a16:creationId xmlns:a16="http://schemas.microsoft.com/office/drawing/2014/main" id="{DFD5A79B-07D7-7F4D-AA65-1F13037A249A}"/>
              </a:ext>
            </a:extLst>
          </p:cNvPr>
          <p:cNvSpPr txBox="1"/>
          <p:nvPr/>
        </p:nvSpPr>
        <p:spPr>
          <a:xfrm>
            <a:off x="7658100" y="258102"/>
            <a:ext cx="4533900" cy="2585323"/>
          </a:xfrm>
          <a:prstGeom prst="rect">
            <a:avLst/>
          </a:prstGeom>
          <a:noFill/>
          <a:ln>
            <a:solidFill>
              <a:schemeClr val="tx1"/>
            </a:solidFill>
          </a:ln>
        </p:spPr>
        <p:txBody>
          <a:bodyPr wrap="square" rtlCol="0">
            <a:spAutoFit/>
          </a:bodyPr>
          <a:lstStyle/>
          <a:p>
            <a:r>
              <a:rPr lang="en-US" dirty="0"/>
              <a:t>For finding a tight Big-O of a function (process from Monday / in quiz section):</a:t>
            </a:r>
          </a:p>
          <a:p>
            <a:r>
              <a:rPr lang="en-US" dirty="0"/>
              <a:t>- drop the constant multipliers</a:t>
            </a:r>
          </a:p>
          <a:p>
            <a:r>
              <a:rPr lang="en-US" dirty="0"/>
              <a:t>- drop the non dominant terms</a:t>
            </a:r>
          </a:p>
          <a:p>
            <a:pPr marL="285750" indent="-285750">
              <a:buFontTx/>
              <a:buChar char="-"/>
            </a:pPr>
            <a:r>
              <a:rPr lang="en-US" dirty="0"/>
              <a:t>the remaining term is your tight big O or Theta bound</a:t>
            </a:r>
          </a:p>
          <a:p>
            <a:pPr marL="285750" indent="-285750">
              <a:buFontTx/>
              <a:buChar char="-"/>
            </a:pPr>
            <a:r>
              <a:rPr lang="en-US" dirty="0"/>
              <a:t>Remember Big-O is just an </a:t>
            </a:r>
            <a:r>
              <a:rPr lang="en-US" dirty="0" err="1"/>
              <a:t>upperbound</a:t>
            </a:r>
            <a:r>
              <a:rPr lang="en-US" dirty="0"/>
              <a:t> so we can say stuff like </a:t>
            </a:r>
          </a:p>
          <a:p>
            <a:pPr marL="742950" lvl="1" indent="-285750">
              <a:buFontTx/>
              <a:buChar char="-"/>
            </a:pPr>
            <a:r>
              <a:rPr lang="en-US" dirty="0"/>
              <a:t>f(n) = n is in O(n^2)</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4222688-351A-A445-ADEC-70A5FC1FE1FD}"/>
                  </a:ext>
                </a:extLst>
              </p:cNvPr>
              <p:cNvSpPr txBox="1"/>
              <p:nvPr/>
            </p:nvSpPr>
            <p:spPr>
              <a:xfrm>
                <a:off x="4701164" y="3983343"/>
                <a:ext cx="4630307" cy="1477328"/>
              </a:xfrm>
              <a:prstGeom prst="rect">
                <a:avLst/>
              </a:prstGeom>
              <a:noFill/>
            </p:spPr>
            <p:txBody>
              <a:bodyPr wrap="none" rtlCol="0">
                <a:spAutoFit/>
              </a:bodyPr>
              <a:lstStyle/>
              <a:p>
                <a:r>
                  <a:rPr lang="en-US" dirty="0"/>
                  <a:t>A. (answer this question A in the </a:t>
                </a:r>
                <a:r>
                  <a:rPr lang="en-US" dirty="0" err="1"/>
                  <a:t>pollev</a:t>
                </a:r>
                <a:r>
                  <a:rPr lang="en-US" dirty="0"/>
                  <a:t>)</a:t>
                </a:r>
              </a:p>
              <a:p>
                <a:r>
                  <a:rPr lang="en-US" dirty="0"/>
                  <a:t>which of the above functions are in O(</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oMath>
                </a14:m>
                <a:r>
                  <a:rPr lang="en-US" dirty="0"/>
                  <a:t>)? </a:t>
                </a:r>
              </a:p>
              <a:p>
                <a:br>
                  <a:rPr lang="en-US" dirty="0"/>
                </a:br>
                <a:br>
                  <a:rPr lang="en-US" dirty="0"/>
                </a:br>
                <a:r>
                  <a:rPr lang="en-US" dirty="0"/>
                  <a:t>B. which of the above functions are in Theta(</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oMath>
                </a14:m>
                <a:r>
                  <a:rPr lang="en-US" dirty="0"/>
                  <a:t>)?</a:t>
                </a:r>
              </a:p>
            </p:txBody>
          </p:sp>
        </mc:Choice>
        <mc:Fallback xmlns="">
          <p:sp>
            <p:nvSpPr>
              <p:cNvPr id="29" name="TextBox 28">
                <a:extLst>
                  <a:ext uri="{FF2B5EF4-FFF2-40B4-BE49-F238E27FC236}">
                    <a16:creationId xmlns:a16="http://schemas.microsoft.com/office/drawing/2014/main" id="{74222688-351A-A445-ADEC-70A5FC1FE1FD}"/>
                  </a:ext>
                </a:extLst>
              </p:cNvPr>
              <p:cNvSpPr txBox="1">
                <a:spLocks noRot="1" noChangeAspect="1" noMove="1" noResize="1" noEditPoints="1" noAdjustHandles="1" noChangeArrowheads="1" noChangeShapeType="1" noTextEdit="1"/>
              </p:cNvSpPr>
              <p:nvPr/>
            </p:nvSpPr>
            <p:spPr>
              <a:xfrm>
                <a:off x="4701164" y="3983343"/>
                <a:ext cx="4630307" cy="1477328"/>
              </a:xfrm>
              <a:prstGeom prst="rect">
                <a:avLst/>
              </a:prstGeom>
              <a:blipFill>
                <a:blip r:embed="rId12"/>
                <a:stretch>
                  <a:fillRect l="-820" t="-1709" b="-5128"/>
                </a:stretch>
              </a:blipFill>
            </p:spPr>
            <p:txBody>
              <a:bodyPr/>
              <a:lstStyle/>
              <a:p>
                <a:r>
                  <a:rPr lang="en-US">
                    <a:noFill/>
                  </a:rPr>
                  <a:t> </a:t>
                </a:r>
              </a:p>
            </p:txBody>
          </p:sp>
        </mc:Fallback>
      </mc:AlternateContent>
    </p:spTree>
    <p:extLst>
      <p:ext uri="{BB962C8B-B14F-4D97-AF65-F5344CB8AC3E}">
        <p14:creationId xmlns:p14="http://schemas.microsoft.com/office/powerpoint/2010/main" val="3458054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2E99-4F8E-8A44-9C2A-17287B56A712}"/>
              </a:ext>
            </a:extLst>
          </p:cNvPr>
          <p:cNvSpPr>
            <a:spLocks noGrp="1"/>
          </p:cNvSpPr>
          <p:nvPr>
            <p:ph type="title"/>
          </p:nvPr>
        </p:nvSpPr>
        <p:spPr/>
        <p:txBody>
          <a:bodyPr/>
          <a:lstStyle/>
          <a:p>
            <a:r>
              <a:rPr lang="en-US" dirty="0"/>
              <a:t>Calculating Fibonacci Recurrence to Big-</a:t>
            </a:r>
            <a:r>
              <a:rPr lang="en-US" dirty="0" err="1"/>
              <a:t>Θ</a:t>
            </a:r>
            <a:endParaRPr lang="en-US" dirty="0"/>
          </a:p>
        </p:txBody>
      </p:sp>
      <p:sp>
        <p:nvSpPr>
          <p:cNvPr id="3" name="Content Placeholder 2">
            <a:extLst>
              <a:ext uri="{FF2B5EF4-FFF2-40B4-BE49-F238E27FC236}">
                <a16:creationId xmlns:a16="http://schemas.microsoft.com/office/drawing/2014/main" id="{117919E5-2D40-2348-A45D-851C90392BD5}"/>
              </a:ext>
            </a:extLst>
          </p:cNvPr>
          <p:cNvSpPr>
            <a:spLocks noGrp="1"/>
          </p:cNvSpPr>
          <p:nvPr>
            <p:ph idx="1"/>
          </p:nvPr>
        </p:nvSpPr>
        <p:spPr>
          <a:xfrm>
            <a:off x="575239" y="1417544"/>
            <a:ext cx="4845883" cy="493897"/>
          </a:xfrm>
        </p:spPr>
        <p:txBody>
          <a:bodyPr/>
          <a:lstStyle/>
          <a:p>
            <a:r>
              <a:rPr lang="en-US" dirty="0"/>
              <a:t>Patterns found:</a:t>
            </a:r>
          </a:p>
        </p:txBody>
      </p:sp>
      <p:sp>
        <p:nvSpPr>
          <p:cNvPr id="4" name="Slide Number Placeholder 3">
            <a:extLst>
              <a:ext uri="{FF2B5EF4-FFF2-40B4-BE49-F238E27FC236}">
                <a16:creationId xmlns:a16="http://schemas.microsoft.com/office/drawing/2014/main" id="{B51EDC32-A797-B641-AD43-8D057A600156}"/>
              </a:ext>
            </a:extLst>
          </p:cNvPr>
          <p:cNvSpPr>
            <a:spLocks noGrp="1"/>
          </p:cNvSpPr>
          <p:nvPr>
            <p:ph type="sldNum" sz="quarter" idx="12"/>
          </p:nvPr>
        </p:nvSpPr>
        <p:spPr/>
        <p:txBody>
          <a:bodyPr/>
          <a:lstStyle/>
          <a:p>
            <a:fld id="{659665DE-58FC-41F4-AC58-2C90A5E00527}" type="slidenum">
              <a:rPr lang="en-US" smtClean="0"/>
              <a:t>30</a:t>
            </a:fld>
            <a:endParaRPr lang="en-US"/>
          </a:p>
        </p:txBody>
      </p:sp>
      <p:sp>
        <p:nvSpPr>
          <p:cNvPr id="5" name="Footer Placeholder 4">
            <a:extLst>
              <a:ext uri="{FF2B5EF4-FFF2-40B4-BE49-F238E27FC236}">
                <a16:creationId xmlns:a16="http://schemas.microsoft.com/office/drawing/2014/main" id="{F61BAA3A-4674-5144-AB1E-43D3FCA150C9}"/>
              </a:ext>
            </a:extLst>
          </p:cNvPr>
          <p:cNvSpPr>
            <a:spLocks noGrp="1"/>
          </p:cNvSpPr>
          <p:nvPr>
            <p:ph type="ftr" sz="quarter" idx="11"/>
          </p:nvPr>
        </p:nvSpPr>
        <p:spPr/>
        <p:txBody>
          <a:bodyPr/>
          <a:lstStyle/>
          <a:p>
            <a:r>
              <a:rPr lang="en-US"/>
              <a:t>CSE 373 20 SP – champion &amp; Chun</a:t>
            </a:r>
            <a:endParaRPr lang="en-US" dirty="0"/>
          </a:p>
        </p:txBody>
      </p:sp>
      <p:sp>
        <p:nvSpPr>
          <p:cNvPr id="6" name="TextBox 5">
            <a:extLst>
              <a:ext uri="{FF2B5EF4-FFF2-40B4-BE49-F238E27FC236}">
                <a16:creationId xmlns:a16="http://schemas.microsoft.com/office/drawing/2014/main" id="{C1F6AD06-EF46-AA47-8E94-11686C130F55}"/>
              </a:ext>
            </a:extLst>
          </p:cNvPr>
          <p:cNvSpPr txBox="1"/>
          <p:nvPr/>
        </p:nvSpPr>
        <p:spPr>
          <a:xfrm>
            <a:off x="868314" y="2225669"/>
            <a:ext cx="3547959" cy="369332"/>
          </a:xfrm>
          <a:prstGeom prst="rect">
            <a:avLst/>
          </a:prstGeom>
          <a:noFill/>
        </p:spPr>
        <p:txBody>
          <a:bodyPr wrap="none" rtlCol="0">
            <a:spAutoFit/>
          </a:bodyPr>
          <a:lstStyle/>
          <a:p>
            <a:r>
              <a:rPr lang="en-US" dirty="0"/>
              <a:t>How many function calls on layer k?</a:t>
            </a:r>
          </a:p>
        </p:txBody>
      </p:sp>
      <p:sp>
        <p:nvSpPr>
          <p:cNvPr id="7" name="TextBox 6">
            <a:extLst>
              <a:ext uri="{FF2B5EF4-FFF2-40B4-BE49-F238E27FC236}">
                <a16:creationId xmlns:a16="http://schemas.microsoft.com/office/drawing/2014/main" id="{6566B5E1-BC6A-BB4B-A56B-EA1600A78B0F}"/>
              </a:ext>
            </a:extLst>
          </p:cNvPr>
          <p:cNvSpPr txBox="1"/>
          <p:nvPr/>
        </p:nvSpPr>
        <p:spPr>
          <a:xfrm>
            <a:off x="4397897" y="2228162"/>
            <a:ext cx="491481" cy="369332"/>
          </a:xfrm>
          <a:prstGeom prst="rect">
            <a:avLst/>
          </a:prstGeom>
          <a:noFill/>
        </p:spPr>
        <p:txBody>
          <a:bodyPr wrap="none" rtlCol="0">
            <a:spAutoFit/>
          </a:bodyPr>
          <a:lstStyle/>
          <a:p>
            <a:r>
              <a:rPr lang="en-US" dirty="0"/>
              <a:t>2</a:t>
            </a:r>
            <a:r>
              <a:rPr lang="en-US" baseline="30000" dirty="0"/>
              <a:t>k-1</a:t>
            </a:r>
            <a:endParaRPr lang="en-US" dirty="0"/>
          </a:p>
        </p:txBody>
      </p:sp>
      <p:sp>
        <p:nvSpPr>
          <p:cNvPr id="8" name="TextBox 7">
            <a:extLst>
              <a:ext uri="{FF2B5EF4-FFF2-40B4-BE49-F238E27FC236}">
                <a16:creationId xmlns:a16="http://schemas.microsoft.com/office/drawing/2014/main" id="{AB01724E-B623-694A-A2C7-50BF82A30B1E}"/>
              </a:ext>
            </a:extLst>
          </p:cNvPr>
          <p:cNvSpPr txBox="1"/>
          <p:nvPr/>
        </p:nvSpPr>
        <p:spPr>
          <a:xfrm>
            <a:off x="868314" y="2595001"/>
            <a:ext cx="5415254" cy="369332"/>
          </a:xfrm>
          <a:prstGeom prst="rect">
            <a:avLst/>
          </a:prstGeom>
          <a:noFill/>
        </p:spPr>
        <p:txBody>
          <a:bodyPr wrap="square" rtlCol="0">
            <a:spAutoFit/>
          </a:bodyPr>
          <a:lstStyle/>
          <a:p>
            <a:r>
              <a:rPr lang="en-US" dirty="0"/>
              <a:t>How many function calls TOTAL for a tree of k layers?</a:t>
            </a:r>
          </a:p>
        </p:txBody>
      </p:sp>
      <p:sp>
        <p:nvSpPr>
          <p:cNvPr id="9" name="TextBox 8">
            <a:extLst>
              <a:ext uri="{FF2B5EF4-FFF2-40B4-BE49-F238E27FC236}">
                <a16:creationId xmlns:a16="http://schemas.microsoft.com/office/drawing/2014/main" id="{16FA8D7C-2A0E-AA44-BE21-FFF4BCCC2260}"/>
              </a:ext>
            </a:extLst>
          </p:cNvPr>
          <p:cNvSpPr txBox="1"/>
          <p:nvPr/>
        </p:nvSpPr>
        <p:spPr>
          <a:xfrm>
            <a:off x="1886015" y="3025161"/>
            <a:ext cx="2224327" cy="369332"/>
          </a:xfrm>
          <a:prstGeom prst="rect">
            <a:avLst/>
          </a:prstGeom>
          <a:noFill/>
        </p:spPr>
        <p:txBody>
          <a:bodyPr wrap="none" rtlCol="0">
            <a:spAutoFit/>
          </a:bodyPr>
          <a:lstStyle/>
          <a:p>
            <a:r>
              <a:rPr lang="en-US" dirty="0"/>
              <a:t>1 + 2 + 4 + 8 + … + 2</a:t>
            </a:r>
            <a:r>
              <a:rPr lang="en-US" baseline="30000" dirty="0"/>
              <a:t>k-1</a:t>
            </a:r>
            <a:endParaRPr lang="en-US" dirty="0"/>
          </a:p>
        </p:txBody>
      </p:sp>
      <p:sp>
        <p:nvSpPr>
          <p:cNvPr id="10" name="TextBox 9">
            <a:extLst>
              <a:ext uri="{FF2B5EF4-FFF2-40B4-BE49-F238E27FC236}">
                <a16:creationId xmlns:a16="http://schemas.microsoft.com/office/drawing/2014/main" id="{0443A734-EA45-8245-8B87-1163CC377B85}"/>
              </a:ext>
            </a:extLst>
          </p:cNvPr>
          <p:cNvSpPr txBox="1"/>
          <p:nvPr/>
        </p:nvSpPr>
        <p:spPr>
          <a:xfrm>
            <a:off x="868314" y="3455321"/>
            <a:ext cx="6657900" cy="369332"/>
          </a:xfrm>
          <a:prstGeom prst="rect">
            <a:avLst/>
          </a:prstGeom>
          <a:noFill/>
        </p:spPr>
        <p:txBody>
          <a:bodyPr wrap="square" rtlCol="0">
            <a:spAutoFit/>
          </a:bodyPr>
          <a:lstStyle/>
          <a:p>
            <a:r>
              <a:rPr lang="en-US" dirty="0"/>
              <a:t>Total runtime = (total function calls) x (runtime of each function call) </a:t>
            </a:r>
          </a:p>
        </p:txBody>
      </p:sp>
      <p:sp>
        <p:nvSpPr>
          <p:cNvPr id="11" name="TextBox 10">
            <a:extLst>
              <a:ext uri="{FF2B5EF4-FFF2-40B4-BE49-F238E27FC236}">
                <a16:creationId xmlns:a16="http://schemas.microsoft.com/office/drawing/2014/main" id="{436259C8-84FF-CC41-B933-B22715C253D5}"/>
              </a:ext>
            </a:extLst>
          </p:cNvPr>
          <p:cNvSpPr txBox="1"/>
          <p:nvPr/>
        </p:nvSpPr>
        <p:spPr>
          <a:xfrm>
            <a:off x="868314" y="3885481"/>
            <a:ext cx="8838393" cy="369332"/>
          </a:xfrm>
          <a:prstGeom prst="rect">
            <a:avLst/>
          </a:prstGeom>
          <a:noFill/>
        </p:spPr>
        <p:txBody>
          <a:bodyPr wrap="square" rtlCol="0">
            <a:spAutoFit/>
          </a:bodyPr>
          <a:lstStyle/>
          <a:p>
            <a:r>
              <a:rPr lang="en-US" dirty="0"/>
              <a:t>Total runtime = (1 + 2 + 4 + 8 + … + 2</a:t>
            </a:r>
            <a:r>
              <a:rPr lang="en-US" baseline="30000" dirty="0"/>
              <a:t>k-1</a:t>
            </a:r>
            <a:r>
              <a:rPr lang="en-US" dirty="0"/>
              <a:t>) x (constant work) </a:t>
            </a:r>
          </a:p>
        </p:txBody>
      </p:sp>
      <p:sp>
        <p:nvSpPr>
          <p:cNvPr id="12" name="TextBox 11">
            <a:extLst>
              <a:ext uri="{FF2B5EF4-FFF2-40B4-BE49-F238E27FC236}">
                <a16:creationId xmlns:a16="http://schemas.microsoft.com/office/drawing/2014/main" id="{D90BB3C6-417B-9748-9091-CD398C79CFBC}"/>
              </a:ext>
            </a:extLst>
          </p:cNvPr>
          <p:cNvSpPr txBox="1"/>
          <p:nvPr/>
        </p:nvSpPr>
        <p:spPr>
          <a:xfrm>
            <a:off x="887972" y="4497082"/>
            <a:ext cx="2445541" cy="369332"/>
          </a:xfrm>
          <a:prstGeom prst="rect">
            <a:avLst/>
          </a:prstGeom>
          <a:noFill/>
        </p:spPr>
        <p:txBody>
          <a:bodyPr wrap="none" rtlCol="0">
            <a:spAutoFit/>
          </a:bodyPr>
          <a:lstStyle/>
          <a:p>
            <a:r>
              <a:rPr lang="en-US" dirty="0"/>
              <a:t>1 + 2 + 4 + 8 + … + 2</a:t>
            </a:r>
            <a:r>
              <a:rPr lang="en-US" baseline="30000" dirty="0"/>
              <a:t>k-1</a:t>
            </a:r>
            <a:r>
              <a:rPr lang="en-US" dirty="0"/>
              <a:t> = </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4D1232A-9145-8849-8C23-49C9B7DA7414}"/>
                  </a:ext>
                </a:extLst>
              </p:cNvPr>
              <p:cNvSpPr txBox="1"/>
              <p:nvPr/>
            </p:nvSpPr>
            <p:spPr>
              <a:xfrm>
                <a:off x="3265247" y="4254813"/>
                <a:ext cx="2625270" cy="784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𝑘</m:t>
                          </m:r>
                          <m:r>
                            <a:rPr lang="en-US" b="0" i="1" smtClean="0">
                              <a:latin typeface="Cambria Math" panose="02040503050406030204" pitchFamily="18" charset="0"/>
                            </a:rPr>
                            <m:t>−1</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sup>
                          </m:sSup>
                          <m:r>
                            <a:rPr lang="en-US" b="0" i="1" smtClean="0">
                              <a:latin typeface="Cambria Math" panose="02040503050406030204" pitchFamily="18" charset="0"/>
                            </a:rPr>
                            <m:t>= </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r>
                                <a:rPr lang="en-US" b="0" i="1" smtClean="0">
                                  <a:latin typeface="Cambria Math" panose="02040503050406030204" pitchFamily="18" charset="0"/>
                                </a:rPr>
                                <m:t>−1</m:t>
                              </m:r>
                            </m:num>
                            <m:den>
                              <m:r>
                                <a:rPr lang="en-US" b="0" i="1" smtClean="0">
                                  <a:latin typeface="Cambria Math" panose="02040503050406030204" pitchFamily="18" charset="0"/>
                                </a:rPr>
                                <m:t>2−1</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r>
                            <a:rPr lang="en-US" b="0" i="1" smtClean="0">
                              <a:latin typeface="Cambria Math" panose="02040503050406030204" pitchFamily="18" charset="0"/>
                            </a:rPr>
                            <m:t>−1 </m:t>
                          </m:r>
                        </m:e>
                      </m:nary>
                    </m:oMath>
                  </m:oMathPara>
                </a14:m>
                <a:endParaRPr lang="en-US" dirty="0"/>
              </a:p>
            </p:txBody>
          </p:sp>
        </mc:Choice>
        <mc:Fallback xmlns="">
          <p:sp>
            <p:nvSpPr>
              <p:cNvPr id="13" name="TextBox 12">
                <a:extLst>
                  <a:ext uri="{FF2B5EF4-FFF2-40B4-BE49-F238E27FC236}">
                    <a16:creationId xmlns:a16="http://schemas.microsoft.com/office/drawing/2014/main" id="{94D1232A-9145-8849-8C23-49C9B7DA7414}"/>
                  </a:ext>
                </a:extLst>
              </p:cNvPr>
              <p:cNvSpPr txBox="1">
                <a:spLocks noRot="1" noChangeAspect="1" noMove="1" noResize="1" noEditPoints="1" noAdjustHandles="1" noChangeArrowheads="1" noChangeShapeType="1" noTextEdit="1"/>
              </p:cNvSpPr>
              <p:nvPr/>
            </p:nvSpPr>
            <p:spPr>
              <a:xfrm>
                <a:off x="3265247" y="4254813"/>
                <a:ext cx="2625270" cy="784574"/>
              </a:xfrm>
              <a:prstGeom prst="rect">
                <a:avLst/>
              </a:prstGeom>
              <a:blipFill>
                <a:blip r:embed="rId2"/>
                <a:stretch>
                  <a:fillRect l="-30769" t="-109524" r="-2404" b="-169841"/>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0496D62D-8DA6-4B46-80C1-28E05C1009BF}"/>
              </a:ext>
            </a:extLst>
          </p:cNvPr>
          <p:cNvSpPr txBox="1"/>
          <p:nvPr/>
        </p:nvSpPr>
        <p:spPr>
          <a:xfrm>
            <a:off x="868314" y="1866376"/>
            <a:ext cx="4122860" cy="369332"/>
          </a:xfrm>
          <a:prstGeom prst="rect">
            <a:avLst/>
          </a:prstGeom>
          <a:noFill/>
        </p:spPr>
        <p:txBody>
          <a:bodyPr wrap="none" rtlCol="0">
            <a:spAutoFit/>
          </a:bodyPr>
          <a:lstStyle/>
          <a:p>
            <a:r>
              <a:rPr lang="en-US" dirty="0"/>
              <a:t>How many layers in the function call tree?</a:t>
            </a:r>
          </a:p>
        </p:txBody>
      </p:sp>
      <p:sp>
        <p:nvSpPr>
          <p:cNvPr id="15" name="TextBox 14">
            <a:extLst>
              <a:ext uri="{FF2B5EF4-FFF2-40B4-BE49-F238E27FC236}">
                <a16:creationId xmlns:a16="http://schemas.microsoft.com/office/drawing/2014/main" id="{84D9407B-B9F9-A042-97B6-8C5D81992124}"/>
              </a:ext>
            </a:extLst>
          </p:cNvPr>
          <p:cNvSpPr txBox="1"/>
          <p:nvPr/>
        </p:nvSpPr>
        <p:spPr>
          <a:xfrm>
            <a:off x="4934946" y="1889307"/>
            <a:ext cx="306494" cy="369332"/>
          </a:xfrm>
          <a:prstGeom prst="rect">
            <a:avLst/>
          </a:prstGeom>
          <a:noFill/>
        </p:spPr>
        <p:txBody>
          <a:bodyPr wrap="none" rtlCol="0">
            <a:spAutoFit/>
          </a:bodyPr>
          <a:lstStyle/>
          <a:p>
            <a:r>
              <a:rPr lang="en-US" dirty="0"/>
              <a:t>n</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B7B1341-9A79-4B45-9D67-40A6ABF69CD9}"/>
                  </a:ext>
                </a:extLst>
              </p:cNvPr>
              <p:cNvSpPr txBox="1"/>
              <p:nvPr/>
            </p:nvSpPr>
            <p:spPr>
              <a:xfrm>
                <a:off x="887972" y="5514895"/>
                <a:ext cx="24540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d>
                        <m:dPr>
                          <m:ctrlPr>
                            <a:rPr lang="en-US" b="1" i="1" smtClean="0">
                              <a:latin typeface="Cambria Math" panose="02040503050406030204" pitchFamily="18" charset="0"/>
                            </a:rPr>
                          </m:ctrlPr>
                        </m:dPr>
                        <m:e>
                          <m:r>
                            <a:rPr lang="en-US" b="1" i="1" smtClean="0">
                              <a:latin typeface="Cambria Math" panose="02040503050406030204" pitchFamily="18" charset="0"/>
                            </a:rPr>
                            <m:t>𝒏</m:t>
                          </m:r>
                        </m:e>
                      </m:d>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𝟐</m:t>
                          </m:r>
                        </m:e>
                        <m:sup>
                          <m:r>
                            <a:rPr lang="en-US" b="1" i="1" smtClean="0">
                              <a:latin typeface="Cambria Math" panose="02040503050406030204" pitchFamily="18" charset="0"/>
                            </a:rPr>
                            <m:t>𝒏</m:t>
                          </m:r>
                        </m:sup>
                      </m:sSup>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 ∈</m:t>
                      </m:r>
                      <m:r>
                        <a:rPr lang="en-US" b="1" i="0" smtClean="0">
                          <a:latin typeface="Cambria Math" panose="02040503050406030204" pitchFamily="18" charset="0"/>
                          <a:ea typeface="Cambria Math" panose="02040503050406030204" pitchFamily="18" charset="0"/>
                        </a:rPr>
                        <m:t>𝚯</m:t>
                      </m:r>
                      <m:r>
                        <a:rPr lang="en-US" b="1" i="1" smtClean="0">
                          <a:latin typeface="Cambria Math" panose="02040503050406030204" pitchFamily="18" charset="0"/>
                          <a:ea typeface="Cambria Math" panose="02040503050406030204" pitchFamily="18" charset="0"/>
                        </a:rPr>
                        <m:t>(</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𝟐</m:t>
                          </m:r>
                        </m:e>
                        <m:sup>
                          <m:r>
                            <a:rPr lang="en-US" b="1" i="1" smtClean="0">
                              <a:latin typeface="Cambria Math" panose="02040503050406030204" pitchFamily="18" charset="0"/>
                              <a:ea typeface="Cambria Math" panose="02040503050406030204" pitchFamily="18" charset="0"/>
                            </a:rPr>
                            <m:t>𝒏</m:t>
                          </m:r>
                        </m:sup>
                      </m:sSup>
                      <m:r>
                        <a:rPr lang="en-US" b="1" i="1" smtClean="0">
                          <a:latin typeface="Cambria Math" panose="02040503050406030204" pitchFamily="18" charset="0"/>
                          <a:ea typeface="Cambria Math" panose="02040503050406030204" pitchFamily="18" charset="0"/>
                        </a:rPr>
                        <m:t>)</m:t>
                      </m:r>
                    </m:oMath>
                  </m:oMathPara>
                </a14:m>
                <a:endParaRPr lang="en-US" b="1" dirty="0"/>
              </a:p>
            </p:txBody>
          </p:sp>
        </mc:Choice>
        <mc:Fallback xmlns="">
          <p:sp>
            <p:nvSpPr>
              <p:cNvPr id="16" name="TextBox 15">
                <a:extLst>
                  <a:ext uri="{FF2B5EF4-FFF2-40B4-BE49-F238E27FC236}">
                    <a16:creationId xmlns:a16="http://schemas.microsoft.com/office/drawing/2014/main" id="{DB7B1341-9A79-4B45-9D67-40A6ABF69CD9}"/>
                  </a:ext>
                </a:extLst>
              </p:cNvPr>
              <p:cNvSpPr txBox="1">
                <a:spLocks noRot="1" noChangeAspect="1" noMove="1" noResize="1" noEditPoints="1" noAdjustHandles="1" noChangeArrowheads="1" noChangeShapeType="1" noTextEdit="1"/>
              </p:cNvSpPr>
              <p:nvPr/>
            </p:nvSpPr>
            <p:spPr>
              <a:xfrm>
                <a:off x="887972" y="5514895"/>
                <a:ext cx="2454070" cy="276999"/>
              </a:xfrm>
              <a:prstGeom prst="rect">
                <a:avLst/>
              </a:prstGeom>
              <a:blipFill>
                <a:blip r:embed="rId3"/>
                <a:stretch>
                  <a:fillRect l="-1546" t="-4348" r="-2577" b="-34783"/>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39CCAC44-F458-1F4B-9C89-9998143EE40A}"/>
              </a:ext>
            </a:extLst>
          </p:cNvPr>
          <p:cNvSpPr txBox="1"/>
          <p:nvPr/>
        </p:nvSpPr>
        <p:spPr>
          <a:xfrm>
            <a:off x="7106133" y="4116057"/>
            <a:ext cx="2362634" cy="923330"/>
          </a:xfrm>
          <a:prstGeom prst="rect">
            <a:avLst/>
          </a:prstGeom>
          <a:noFill/>
        </p:spPr>
        <p:txBody>
          <a:bodyPr wrap="none" rtlCol="0">
            <a:spAutoFit/>
          </a:bodyPr>
          <a:lstStyle/>
          <a:p>
            <a:r>
              <a:rPr lang="en-US" dirty="0"/>
              <a:t>Summation Identity</a:t>
            </a:r>
          </a:p>
          <a:p>
            <a:r>
              <a:rPr lang="en-US" dirty="0"/>
              <a:t>Finite Geometric Series</a:t>
            </a:r>
          </a:p>
          <a:p>
            <a:endParaRPr lang="en-US"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988B278-6054-9943-85C6-4B139C6042C3}"/>
                  </a:ext>
                </a:extLst>
              </p:cNvPr>
              <p:cNvSpPr txBox="1"/>
              <p:nvPr/>
            </p:nvSpPr>
            <p:spPr>
              <a:xfrm>
                <a:off x="7308799" y="4722710"/>
                <a:ext cx="1638975" cy="784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𝑘</m:t>
                          </m:r>
                          <m:r>
                            <a:rPr lang="en-US" b="0" i="1" smtClean="0">
                              <a:latin typeface="Cambria Math" panose="02040503050406030204" pitchFamily="18" charset="0"/>
                            </a:rPr>
                            <m:t>−1</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𝑖</m:t>
                              </m:r>
                            </m:sup>
                          </m:sSup>
                          <m:r>
                            <a:rPr lang="en-US" b="0" i="1" smtClean="0">
                              <a:latin typeface="Cambria Math" panose="02040503050406030204" pitchFamily="18" charset="0"/>
                            </a:rPr>
                            <m:t>= </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𝑘</m:t>
                                  </m:r>
                                </m:sup>
                              </m:sSup>
                              <m:r>
                                <a:rPr lang="en-US" b="0" i="1" smtClean="0">
                                  <a:latin typeface="Cambria Math" panose="02040503050406030204" pitchFamily="18" charset="0"/>
                                </a:rPr>
                                <m:t>−1</m:t>
                              </m:r>
                            </m:num>
                            <m:den>
                              <m:r>
                                <a:rPr lang="en-US" b="0" i="1" smtClean="0">
                                  <a:latin typeface="Cambria Math" panose="02040503050406030204" pitchFamily="18" charset="0"/>
                                </a:rPr>
                                <m:t>𝑥</m:t>
                              </m:r>
                              <m:r>
                                <a:rPr lang="en-US" b="0" i="1" smtClean="0">
                                  <a:latin typeface="Cambria Math" panose="02040503050406030204" pitchFamily="18" charset="0"/>
                                </a:rPr>
                                <m:t>−1</m:t>
                              </m:r>
                            </m:den>
                          </m:f>
                        </m:e>
                      </m:nary>
                    </m:oMath>
                  </m:oMathPara>
                </a14:m>
                <a:endParaRPr lang="en-US" dirty="0"/>
              </a:p>
            </p:txBody>
          </p:sp>
        </mc:Choice>
        <mc:Fallback xmlns="">
          <p:sp>
            <p:nvSpPr>
              <p:cNvPr id="18" name="TextBox 17">
                <a:extLst>
                  <a:ext uri="{FF2B5EF4-FFF2-40B4-BE49-F238E27FC236}">
                    <a16:creationId xmlns:a16="http://schemas.microsoft.com/office/drawing/2014/main" id="{A988B278-6054-9943-85C6-4B139C6042C3}"/>
                  </a:ext>
                </a:extLst>
              </p:cNvPr>
              <p:cNvSpPr txBox="1">
                <a:spLocks noRot="1" noChangeAspect="1" noMove="1" noResize="1" noEditPoints="1" noAdjustHandles="1" noChangeArrowheads="1" noChangeShapeType="1" noTextEdit="1"/>
              </p:cNvSpPr>
              <p:nvPr/>
            </p:nvSpPr>
            <p:spPr>
              <a:xfrm>
                <a:off x="7308799" y="4722710"/>
                <a:ext cx="1638975" cy="784574"/>
              </a:xfrm>
              <a:prstGeom prst="rect">
                <a:avLst/>
              </a:prstGeom>
              <a:blipFill>
                <a:blip r:embed="rId4"/>
                <a:stretch>
                  <a:fillRect l="-48855" t="-112903" r="-2290" b="-170968"/>
                </a:stretch>
              </a:blipFill>
            </p:spPr>
            <p:txBody>
              <a:bodyPr/>
              <a:lstStyle/>
              <a:p>
                <a:r>
                  <a:rPr lang="en-US">
                    <a:noFill/>
                  </a:rPr>
                  <a:t> </a:t>
                </a:r>
              </a:p>
            </p:txBody>
          </p:sp>
        </mc:Fallback>
      </mc:AlternateContent>
    </p:spTree>
    <p:extLst>
      <p:ext uri="{BB962C8B-B14F-4D97-AF65-F5344CB8AC3E}">
        <p14:creationId xmlns:p14="http://schemas.microsoft.com/office/powerpoint/2010/main" val="359585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91E7-4E1A-E148-8FEC-80C6167A364E}"/>
              </a:ext>
            </a:extLst>
          </p:cNvPr>
          <p:cNvSpPr>
            <a:spLocks noGrp="1"/>
          </p:cNvSpPr>
          <p:nvPr>
            <p:ph type="title"/>
          </p:nvPr>
        </p:nvSpPr>
        <p:spPr/>
        <p:txBody>
          <a:bodyPr/>
          <a:lstStyle/>
          <a:p>
            <a:r>
              <a:rPr lang="en-US" dirty="0"/>
              <a:t>Recursive Patterns</a:t>
            </a:r>
          </a:p>
        </p:txBody>
      </p:sp>
      <p:sp>
        <p:nvSpPr>
          <p:cNvPr id="3" name="Content Placeholder 2">
            <a:extLst>
              <a:ext uri="{FF2B5EF4-FFF2-40B4-BE49-F238E27FC236}">
                <a16:creationId xmlns:a16="http://schemas.microsoft.com/office/drawing/2014/main" id="{13C1AB55-8FEB-DA48-8AE6-DF22DB643DEE}"/>
              </a:ext>
            </a:extLst>
          </p:cNvPr>
          <p:cNvSpPr>
            <a:spLocks noGrp="1"/>
          </p:cNvSpPr>
          <p:nvPr>
            <p:ph idx="1"/>
          </p:nvPr>
        </p:nvSpPr>
        <p:spPr/>
        <p:txBody>
          <a:bodyPr/>
          <a:lstStyle/>
          <a:p>
            <a:r>
              <a:rPr lang="en-US" b="1" dirty="0">
                <a:solidFill>
                  <a:srgbClr val="4C3282"/>
                </a:solidFill>
              </a:rPr>
              <a:t>Pattern #1: </a:t>
            </a:r>
            <a:r>
              <a:rPr lang="en-US" dirty="0"/>
              <a:t>Halving the Input</a:t>
            </a:r>
          </a:p>
          <a:p>
            <a:endParaRPr lang="en-US" dirty="0"/>
          </a:p>
          <a:p>
            <a:r>
              <a:rPr lang="en-US" b="1" dirty="0">
                <a:solidFill>
                  <a:srgbClr val="4C3282"/>
                </a:solidFill>
              </a:rPr>
              <a:t>Pattern #2: </a:t>
            </a:r>
            <a:r>
              <a:rPr lang="en-US" dirty="0"/>
              <a:t>Constant size input and doing work</a:t>
            </a:r>
          </a:p>
          <a:p>
            <a:endParaRPr lang="en-US" dirty="0"/>
          </a:p>
          <a:p>
            <a:r>
              <a:rPr lang="en-US" b="1" dirty="0">
                <a:solidFill>
                  <a:srgbClr val="4C3282"/>
                </a:solidFill>
              </a:rPr>
              <a:t>Pattern #3: </a:t>
            </a:r>
            <a:r>
              <a:rPr lang="en-US" dirty="0"/>
              <a:t>Doubling the Input </a:t>
            </a:r>
          </a:p>
        </p:txBody>
      </p:sp>
      <p:sp>
        <p:nvSpPr>
          <p:cNvPr id="4" name="Slide Number Placeholder 3">
            <a:extLst>
              <a:ext uri="{FF2B5EF4-FFF2-40B4-BE49-F238E27FC236}">
                <a16:creationId xmlns:a16="http://schemas.microsoft.com/office/drawing/2014/main" id="{80B80FF2-05C9-5642-BC43-F1DD82ED8CC6}"/>
              </a:ext>
            </a:extLst>
          </p:cNvPr>
          <p:cNvSpPr>
            <a:spLocks noGrp="1"/>
          </p:cNvSpPr>
          <p:nvPr>
            <p:ph type="sldNum" sz="quarter" idx="12"/>
          </p:nvPr>
        </p:nvSpPr>
        <p:spPr/>
        <p:txBody>
          <a:bodyPr/>
          <a:lstStyle/>
          <a:p>
            <a:fld id="{659665DE-58FC-41F4-AC58-2C90A5E00527}" type="slidenum">
              <a:rPr lang="en-US" smtClean="0"/>
              <a:t>31</a:t>
            </a:fld>
            <a:endParaRPr lang="en-US"/>
          </a:p>
        </p:txBody>
      </p:sp>
      <p:sp>
        <p:nvSpPr>
          <p:cNvPr id="5" name="Footer Placeholder 4">
            <a:extLst>
              <a:ext uri="{FF2B5EF4-FFF2-40B4-BE49-F238E27FC236}">
                <a16:creationId xmlns:a16="http://schemas.microsoft.com/office/drawing/2014/main" id="{8C8FC765-6B67-934E-AA7B-7910D532A540}"/>
              </a:ext>
            </a:extLst>
          </p:cNvPr>
          <p:cNvSpPr>
            <a:spLocks noGrp="1"/>
          </p:cNvSpPr>
          <p:nvPr>
            <p:ph type="ftr" sz="quarter" idx="11"/>
          </p:nvPr>
        </p:nvSpPr>
        <p:spPr/>
        <p:txBody>
          <a:bodyPr/>
          <a:lstStyle/>
          <a:p>
            <a:r>
              <a:rPr lang="en-US" dirty="0"/>
              <a:t>CSE 373 20 </a:t>
            </a:r>
            <a:r>
              <a:rPr lang="en-US" dirty="0" err="1"/>
              <a:t>wi</a:t>
            </a:r>
            <a:r>
              <a:rPr lang="en-US" dirty="0"/>
              <a:t> – Hannah Tang</a:t>
            </a:r>
          </a:p>
        </p:txBody>
      </p:sp>
      <p:sp>
        <p:nvSpPr>
          <p:cNvPr id="6" name="TextBox 5">
            <a:extLst>
              <a:ext uri="{FF2B5EF4-FFF2-40B4-BE49-F238E27FC236}">
                <a16:creationId xmlns:a16="http://schemas.microsoft.com/office/drawing/2014/main" id="{133C2384-458E-0848-AB81-C2A677C6C4EE}"/>
              </a:ext>
            </a:extLst>
          </p:cNvPr>
          <p:cNvSpPr txBox="1"/>
          <p:nvPr/>
        </p:nvSpPr>
        <p:spPr>
          <a:xfrm>
            <a:off x="862771" y="1846385"/>
            <a:ext cx="2948436" cy="461665"/>
          </a:xfrm>
          <a:prstGeom prst="rect">
            <a:avLst/>
          </a:prstGeom>
          <a:noFill/>
        </p:spPr>
        <p:txBody>
          <a:bodyPr wrap="none" rtlCol="0">
            <a:spAutoFit/>
          </a:bodyPr>
          <a:lstStyle/>
          <a:p>
            <a:r>
              <a:rPr lang="en-US" sz="2400" b="1" dirty="0">
                <a:solidFill>
                  <a:srgbClr val="4C3282"/>
                </a:solidFill>
              </a:rPr>
              <a:t>Binary Search </a:t>
            </a:r>
            <a:r>
              <a:rPr lang="en-US" sz="2400" dirty="0" err="1">
                <a:solidFill>
                  <a:srgbClr val="4C3282"/>
                </a:solidFill>
              </a:rPr>
              <a:t>Θ</a:t>
            </a:r>
            <a:r>
              <a:rPr lang="en-US" sz="2400" dirty="0">
                <a:solidFill>
                  <a:srgbClr val="4C3282"/>
                </a:solidFill>
              </a:rPr>
              <a:t>(</a:t>
            </a:r>
            <a:r>
              <a:rPr lang="en-US" sz="2400" dirty="0" err="1">
                <a:solidFill>
                  <a:srgbClr val="4C3282"/>
                </a:solidFill>
              </a:rPr>
              <a:t>logn</a:t>
            </a:r>
            <a:r>
              <a:rPr lang="en-US" sz="2400" dirty="0">
                <a:solidFill>
                  <a:srgbClr val="4C3282"/>
                </a:solidFill>
              </a:rPr>
              <a:t>)</a:t>
            </a:r>
          </a:p>
        </p:txBody>
      </p:sp>
      <p:sp>
        <p:nvSpPr>
          <p:cNvPr id="7" name="TextBox 6">
            <a:extLst>
              <a:ext uri="{FF2B5EF4-FFF2-40B4-BE49-F238E27FC236}">
                <a16:creationId xmlns:a16="http://schemas.microsoft.com/office/drawing/2014/main" id="{DF7E07A8-B05D-1B4F-9DA5-AE877D0F3CD3}"/>
              </a:ext>
            </a:extLst>
          </p:cNvPr>
          <p:cNvSpPr txBox="1"/>
          <p:nvPr/>
        </p:nvSpPr>
        <p:spPr>
          <a:xfrm>
            <a:off x="862771" y="2816933"/>
            <a:ext cx="2837123" cy="461665"/>
          </a:xfrm>
          <a:prstGeom prst="rect">
            <a:avLst/>
          </a:prstGeom>
          <a:noFill/>
        </p:spPr>
        <p:txBody>
          <a:bodyPr wrap="none" rtlCol="0">
            <a:spAutoFit/>
          </a:bodyPr>
          <a:lstStyle/>
          <a:p>
            <a:r>
              <a:rPr lang="en-US" sz="2400" b="1" dirty="0">
                <a:solidFill>
                  <a:srgbClr val="4C3282"/>
                </a:solidFill>
              </a:rPr>
              <a:t>Merge Sort </a:t>
            </a:r>
            <a:r>
              <a:rPr lang="en-US" sz="2400" dirty="0" err="1">
                <a:solidFill>
                  <a:srgbClr val="4C3282"/>
                </a:solidFill>
              </a:rPr>
              <a:t>Θ</a:t>
            </a:r>
            <a:r>
              <a:rPr lang="en-US" sz="2400" dirty="0">
                <a:solidFill>
                  <a:srgbClr val="4C3282"/>
                </a:solidFill>
              </a:rPr>
              <a:t>(</a:t>
            </a:r>
            <a:r>
              <a:rPr lang="en-US" sz="2400" dirty="0" err="1">
                <a:solidFill>
                  <a:srgbClr val="4C3282"/>
                </a:solidFill>
              </a:rPr>
              <a:t>nlogn</a:t>
            </a:r>
            <a:r>
              <a:rPr lang="en-US" sz="2400" dirty="0">
                <a:solidFill>
                  <a:srgbClr val="4C3282"/>
                </a:solidFill>
              </a:rPr>
              <a:t>)</a:t>
            </a:r>
            <a:r>
              <a:rPr lang="en-US" sz="2400" b="1" dirty="0">
                <a:solidFill>
                  <a:srgbClr val="4C3282"/>
                </a:solidFill>
              </a:rPr>
              <a:t> </a:t>
            </a:r>
          </a:p>
        </p:txBody>
      </p:sp>
      <p:sp>
        <p:nvSpPr>
          <p:cNvPr id="8" name="TextBox 7">
            <a:extLst>
              <a:ext uri="{FF2B5EF4-FFF2-40B4-BE49-F238E27FC236}">
                <a16:creationId xmlns:a16="http://schemas.microsoft.com/office/drawing/2014/main" id="{AA044C4D-BF04-F349-BCBD-05D40DF4899B}"/>
              </a:ext>
            </a:extLst>
          </p:cNvPr>
          <p:cNvSpPr txBox="1"/>
          <p:nvPr/>
        </p:nvSpPr>
        <p:spPr>
          <a:xfrm>
            <a:off x="862771" y="3787481"/>
            <a:ext cx="3697166" cy="461665"/>
          </a:xfrm>
          <a:prstGeom prst="rect">
            <a:avLst/>
          </a:prstGeom>
          <a:noFill/>
        </p:spPr>
        <p:txBody>
          <a:bodyPr wrap="none" rtlCol="0">
            <a:spAutoFit/>
          </a:bodyPr>
          <a:lstStyle/>
          <a:p>
            <a:r>
              <a:rPr lang="en-US" sz="2400" b="1" dirty="0">
                <a:solidFill>
                  <a:srgbClr val="4C3282"/>
                </a:solidFill>
              </a:rPr>
              <a:t>Calculating Fibonacci </a:t>
            </a:r>
            <a:r>
              <a:rPr lang="en-US" sz="2400" dirty="0" err="1">
                <a:solidFill>
                  <a:srgbClr val="4C3282"/>
                </a:solidFill>
              </a:rPr>
              <a:t>Θ</a:t>
            </a:r>
            <a:r>
              <a:rPr lang="en-US" sz="2400" dirty="0">
                <a:solidFill>
                  <a:srgbClr val="4C3282"/>
                </a:solidFill>
              </a:rPr>
              <a:t>(2</a:t>
            </a:r>
            <a:r>
              <a:rPr lang="en-US" sz="2400" baseline="30000" dirty="0">
                <a:solidFill>
                  <a:srgbClr val="4C3282"/>
                </a:solidFill>
              </a:rPr>
              <a:t>n</a:t>
            </a:r>
            <a:r>
              <a:rPr lang="en-US" sz="2400" dirty="0">
                <a:solidFill>
                  <a:srgbClr val="4C3282"/>
                </a:solidFill>
              </a:rPr>
              <a:t>)</a:t>
            </a:r>
            <a:r>
              <a:rPr lang="en-US" sz="2400" b="1" dirty="0">
                <a:solidFill>
                  <a:srgbClr val="4C3282"/>
                </a:solidFill>
              </a:rPr>
              <a:t> </a:t>
            </a:r>
          </a:p>
        </p:txBody>
      </p:sp>
      <p:graphicFrame>
        <p:nvGraphicFramePr>
          <p:cNvPr id="9" name="Chart 8">
            <a:extLst>
              <a:ext uri="{FF2B5EF4-FFF2-40B4-BE49-F238E27FC236}">
                <a16:creationId xmlns:a16="http://schemas.microsoft.com/office/drawing/2014/main" id="{836A36A2-EFAD-FC45-9C58-F47707450A25}"/>
              </a:ext>
            </a:extLst>
          </p:cNvPr>
          <p:cNvGraphicFramePr>
            <a:graphicFrameLocks/>
          </p:cNvGraphicFramePr>
          <p:nvPr>
            <p:extLst>
              <p:ext uri="{D42A27DB-BD31-4B8C-83A1-F6EECF244321}">
                <p14:modId xmlns:p14="http://schemas.microsoft.com/office/powerpoint/2010/main" val="1997992098"/>
              </p:ext>
            </p:extLst>
          </p:nvPr>
        </p:nvGraphicFramePr>
        <p:xfrm>
          <a:off x="525701" y="4248998"/>
          <a:ext cx="4672832" cy="26411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836A36A2-EFAD-FC45-9C58-F47707450A25}"/>
              </a:ext>
            </a:extLst>
          </p:cNvPr>
          <p:cNvGraphicFramePr>
            <a:graphicFrameLocks/>
          </p:cNvGraphicFramePr>
          <p:nvPr>
            <p:extLst>
              <p:ext uri="{D42A27DB-BD31-4B8C-83A1-F6EECF244321}">
                <p14:modId xmlns:p14="http://schemas.microsoft.com/office/powerpoint/2010/main" val="3359169931"/>
              </p:ext>
            </p:extLst>
          </p:nvPr>
        </p:nvGraphicFramePr>
        <p:xfrm>
          <a:off x="6643462" y="440888"/>
          <a:ext cx="4973298" cy="28109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836A36A2-EFAD-FC45-9C58-F47707450A25}"/>
              </a:ext>
            </a:extLst>
          </p:cNvPr>
          <p:cNvGraphicFramePr>
            <a:graphicFrameLocks/>
          </p:cNvGraphicFramePr>
          <p:nvPr>
            <p:extLst>
              <p:ext uri="{D42A27DB-BD31-4B8C-83A1-F6EECF244321}">
                <p14:modId xmlns:p14="http://schemas.microsoft.com/office/powerpoint/2010/main" val="4061947893"/>
              </p:ext>
            </p:extLst>
          </p:nvPr>
        </p:nvGraphicFramePr>
        <p:xfrm>
          <a:off x="6643462" y="3534088"/>
          <a:ext cx="4973297" cy="28109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61529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7C15-F057-5846-AA37-4E2FB68BAEFC}"/>
              </a:ext>
            </a:extLst>
          </p:cNvPr>
          <p:cNvSpPr>
            <a:spLocks noGrp="1"/>
          </p:cNvSpPr>
          <p:nvPr>
            <p:ph type="title"/>
          </p:nvPr>
        </p:nvSpPr>
        <p:spPr/>
        <p:txBody>
          <a:bodyPr/>
          <a:lstStyle/>
          <a:p>
            <a:r>
              <a:rPr lang="en-US" dirty="0"/>
              <a:t>Warm Up!</a:t>
            </a:r>
          </a:p>
        </p:txBody>
      </p:sp>
      <p:sp>
        <p:nvSpPr>
          <p:cNvPr id="5" name="Slide Number Placeholder 4">
            <a:extLst>
              <a:ext uri="{FF2B5EF4-FFF2-40B4-BE49-F238E27FC236}">
                <a16:creationId xmlns:a16="http://schemas.microsoft.com/office/drawing/2014/main" id="{2E742C2A-4360-4B48-AF03-A6CDB19CEE23}"/>
              </a:ext>
            </a:extLst>
          </p:cNvPr>
          <p:cNvSpPr>
            <a:spLocks noGrp="1"/>
          </p:cNvSpPr>
          <p:nvPr>
            <p:ph type="sldNum" sz="quarter" idx="12"/>
          </p:nvPr>
        </p:nvSpPr>
        <p:spPr/>
        <p:txBody>
          <a:bodyPr/>
          <a:lstStyle/>
          <a:p>
            <a:fld id="{659665DE-58FC-41F4-AC58-2C90A5E00527}" type="slidenum">
              <a:rPr lang="en-US" smtClean="0"/>
              <a:t>4</a:t>
            </a:fld>
            <a:endParaRPr lang="en-US"/>
          </a:p>
        </p:txBody>
      </p:sp>
      <p:grpSp>
        <p:nvGrpSpPr>
          <p:cNvPr id="9" name="Group 8">
            <a:extLst>
              <a:ext uri="{FF2B5EF4-FFF2-40B4-BE49-F238E27FC236}">
                <a16:creationId xmlns:a16="http://schemas.microsoft.com/office/drawing/2014/main" id="{1A54F240-A981-5845-81CE-7C66FEF9E554}"/>
              </a:ext>
            </a:extLst>
          </p:cNvPr>
          <p:cNvGrpSpPr/>
          <p:nvPr/>
        </p:nvGrpSpPr>
        <p:grpSpPr>
          <a:xfrm>
            <a:off x="575239" y="1412323"/>
            <a:ext cx="4114499" cy="1516921"/>
            <a:chOff x="677853" y="1580757"/>
            <a:chExt cx="4114499" cy="1516921"/>
          </a:xfrm>
        </p:grpSpPr>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256C548-D5EF-5E46-9A6B-E848EEA4AACF}"/>
                    </a:ext>
                  </a:extLst>
                </p:cNvPr>
                <p:cNvSpPr/>
                <p:nvPr/>
              </p:nvSpPr>
              <p:spPr>
                <a:xfrm>
                  <a:off x="677853" y="1580757"/>
                  <a:ext cx="4114499"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oMath>
                  </a14:m>
                  <a:r>
                    <a:rPr lang="en-US" dirty="0"/>
                    <a:t> </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if there exist positive constants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0</m:t>
                          </m:r>
                        </m:sub>
                      </m:sSub>
                    </m:oMath>
                  </a14:m>
                  <a:r>
                    <a:rPr lang="en-US" dirty="0">
                      <a:latin typeface="Segoe UI Historic" panose="020B0502040204020203" pitchFamily="34" charset="0"/>
                      <a:ea typeface="Segoe UI Historic" panose="020B0502040204020203" pitchFamily="34" charset="0"/>
                      <a:cs typeface="Segoe UI Historic" panose="020B0502040204020203" pitchFamily="34" charset="0"/>
                    </a:rPr>
                    <a:t> such that for all</a:t>
                  </a:r>
                  <a:r>
                    <a:rPr lang="en-US" dirty="0"/>
                    <a:t>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0</m:t>
                          </m:r>
                        </m:sub>
                      </m:sSub>
                    </m:oMath>
                  </a14:m>
                  <a:r>
                    <a:rPr lang="en-US" dirty="0"/>
                    <a:t>, </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oMath>
                    </m:oMathPara>
                  </a14:m>
                  <a:endParaRPr lang="en-US" dirty="0"/>
                </a:p>
              </p:txBody>
            </p:sp>
          </mc:Choice>
          <mc:Fallback xmlns="">
            <p:sp>
              <p:nvSpPr>
                <p:cNvPr id="15" name="Rectangle 14">
                  <a:extLst>
                    <a:ext uri="{FF2B5EF4-FFF2-40B4-BE49-F238E27FC236}">
                      <a16:creationId xmlns:a16="http://schemas.microsoft.com/office/drawing/2014/main" id="{7568C0A0-4260-BE49-8FA0-97B9BC1ACD22}"/>
                    </a:ext>
                  </a:extLst>
                </p:cNvPr>
                <p:cNvSpPr>
                  <a:spLocks noRot="1" noChangeAspect="1" noMove="1" noResize="1" noEditPoints="1" noAdjustHandles="1" noChangeArrowheads="1" noChangeShapeType="1" noTextEdit="1"/>
                </p:cNvSpPr>
                <p:nvPr/>
              </p:nvSpPr>
              <p:spPr>
                <a:xfrm>
                  <a:off x="677853" y="1580757"/>
                  <a:ext cx="4114499" cy="1516921"/>
                </a:xfrm>
                <a:prstGeom prst="rect">
                  <a:avLst/>
                </a:prstGeom>
                <a:blipFill>
                  <a:blip r:embed="rId4"/>
                  <a:stretch>
                    <a:fillRect l="-1235" r="-1235"/>
                  </a:stretch>
                </a:blipFill>
                <a:ln>
                  <a:noFill/>
                </a:ln>
              </p:spPr>
              <p:txBody>
                <a:bodyPr/>
                <a:lstStyle/>
                <a:p>
                  <a:r>
                    <a:rPr lang="en-US">
                      <a:noFill/>
                    </a:rPr>
                    <a:t> </a:t>
                  </a:r>
                </a:p>
              </p:txBody>
            </p:sp>
          </mc:Fallback>
        </mc:AlternateContent>
        <p:sp>
          <p:nvSpPr>
            <p:cNvPr id="11" name="Rectangle 10">
              <a:extLst>
                <a:ext uri="{FF2B5EF4-FFF2-40B4-BE49-F238E27FC236}">
                  <a16:creationId xmlns:a16="http://schemas.microsoft.com/office/drawing/2014/main" id="{32BFD0F4-B662-F44F-BBFA-FF694D130F3F}"/>
                </a:ext>
              </a:extLst>
            </p:cNvPr>
            <p:cNvSpPr/>
            <p:nvPr/>
          </p:nvSpPr>
          <p:spPr>
            <a:xfrm>
              <a:off x="677853" y="1580758"/>
              <a:ext cx="411449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Big-O</a:t>
              </a:r>
            </a:p>
          </p:txBody>
        </p:sp>
      </p:grpSp>
      <p:grpSp>
        <p:nvGrpSpPr>
          <p:cNvPr id="12" name="Group 11">
            <a:extLst>
              <a:ext uri="{FF2B5EF4-FFF2-40B4-BE49-F238E27FC236}">
                <a16:creationId xmlns:a16="http://schemas.microsoft.com/office/drawing/2014/main" id="{528D9DEA-6655-C14F-BBFE-684B590DF66B}"/>
              </a:ext>
            </a:extLst>
          </p:cNvPr>
          <p:cNvGrpSpPr/>
          <p:nvPr/>
        </p:nvGrpSpPr>
        <p:grpSpPr>
          <a:xfrm>
            <a:off x="575239" y="3234806"/>
            <a:ext cx="4114499" cy="1516921"/>
            <a:chOff x="1605747" y="1580757"/>
            <a:chExt cx="4114499" cy="1516921"/>
          </a:xfrm>
        </p:grpSpPr>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949EB2B5-5B54-C443-83B4-F67E61E4CF39}"/>
                    </a:ext>
                  </a:extLst>
                </p:cNvPr>
                <p:cNvSpPr/>
                <p:nvPr/>
              </p:nvSpPr>
              <p:spPr>
                <a:xfrm>
                  <a:off x="1605747" y="1580757"/>
                  <a:ext cx="4114499"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 </m:t>
                      </m:r>
                      <m:r>
                        <m:rPr>
                          <m:sty m:val="p"/>
                        </m:rPr>
                        <a:rPr lang="en-US" b="0" i="0" smtClean="0">
                          <a:latin typeface="Cambria Math" panose="02040503050406030204" pitchFamily="18" charset="0"/>
                        </a:rPr>
                        <m:t>Ω</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oMath>
                  </a14:m>
                  <a:r>
                    <a:rPr lang="en-US" dirty="0"/>
                    <a:t> </a:t>
                  </a:r>
                  <a:r>
                    <a:rPr lang="en-US" dirty="0">
                      <a:solidFill>
                        <a:schemeClr val="bg1"/>
                      </a:solidFill>
                      <a:latin typeface="Segoe UI Semilight" panose="020B0402040204020203" pitchFamily="34" charset="0"/>
                      <a:cs typeface="Segoe UI Semilight" panose="020B0402040204020203" pitchFamily="34" charset="0"/>
                    </a:rPr>
                    <a:t>if there exist positive constants </a:t>
                  </a:r>
                  <a14:m>
                    <m:oMath xmlns:m="http://schemas.openxmlformats.org/officeDocument/2006/math">
                      <m:r>
                        <a:rPr lang="en-US">
                          <a:solidFill>
                            <a:schemeClr val="bg1"/>
                          </a:solidFill>
                          <a:latin typeface="Cambria Math" panose="02040503050406030204" pitchFamily="18" charset="0"/>
                          <a:cs typeface="Segoe UI Semilight" panose="020B0402040204020203" pitchFamily="34" charset="0"/>
                        </a:rPr>
                        <m:t>𝑐</m:t>
                      </m:r>
                      <m:r>
                        <a:rPr lang="en-US">
                          <a:solidFill>
                            <a:schemeClr val="bg1"/>
                          </a:solidFill>
                          <a:latin typeface="Cambria Math" panose="02040503050406030204" pitchFamily="18" charset="0"/>
                          <a:cs typeface="Segoe UI Semilight" panose="020B0402040204020203" pitchFamily="34" charset="0"/>
                        </a:rPr>
                        <m:t>, </m:t>
                      </m:r>
                      <m:sSub>
                        <m:sSubPr>
                          <m:ctrlPr>
                            <a:rPr lang="en-US" i="1">
                              <a:solidFill>
                                <a:schemeClr val="bg1"/>
                              </a:solidFill>
                              <a:latin typeface="Cambria Math" panose="02040503050406030204" pitchFamily="18" charset="0"/>
                              <a:cs typeface="Segoe UI Semilight" panose="020B0402040204020203" pitchFamily="34" charset="0"/>
                            </a:rPr>
                          </m:ctrlPr>
                        </m:sSubPr>
                        <m:e>
                          <m:r>
                            <a:rPr lang="en-US">
                              <a:solidFill>
                                <a:schemeClr val="bg1"/>
                              </a:solidFill>
                              <a:latin typeface="Cambria Math" panose="02040503050406030204" pitchFamily="18" charset="0"/>
                              <a:cs typeface="Segoe UI Semilight" panose="020B0402040204020203" pitchFamily="34" charset="0"/>
                            </a:rPr>
                            <m:t>𝑛</m:t>
                          </m:r>
                        </m:e>
                        <m:sub>
                          <m:r>
                            <a:rPr lang="en-US">
                              <a:solidFill>
                                <a:schemeClr val="bg1"/>
                              </a:solidFill>
                              <a:latin typeface="Cambria Math" panose="02040503050406030204" pitchFamily="18" charset="0"/>
                              <a:cs typeface="Segoe UI Semilight" panose="020B0402040204020203" pitchFamily="34" charset="0"/>
                            </a:rPr>
                            <m:t>0</m:t>
                          </m:r>
                        </m:sub>
                      </m:sSub>
                    </m:oMath>
                  </a14:m>
                  <a:r>
                    <a:rPr lang="en-US" dirty="0">
                      <a:solidFill>
                        <a:schemeClr val="bg1"/>
                      </a:solidFill>
                      <a:latin typeface="Segoe UI Semilight" panose="020B0402040204020203" pitchFamily="34" charset="0"/>
                      <a:cs typeface="Segoe UI Semilight" panose="020B0402040204020203" pitchFamily="34" charset="0"/>
                    </a:rPr>
                    <a:t> such that for all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0</m:t>
                          </m:r>
                        </m:sub>
                      </m:sSub>
                    </m:oMath>
                  </a14:m>
                  <a:r>
                    <a:rPr lang="en-US" dirty="0"/>
                    <a:t>, </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b="0" i="1" smtClean="0">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oMath>
                    </m:oMathPara>
                  </a14:m>
                  <a:endParaRPr lang="en-US" dirty="0"/>
                </a:p>
              </p:txBody>
            </p:sp>
          </mc:Choice>
          <mc:Fallback xmlns="">
            <p:sp>
              <p:nvSpPr>
                <p:cNvPr id="18" name="Rectangle 17">
                  <a:extLst>
                    <a:ext uri="{FF2B5EF4-FFF2-40B4-BE49-F238E27FC236}">
                      <a16:creationId xmlns:a16="http://schemas.microsoft.com/office/drawing/2014/main" id="{F4342AB9-5956-C541-A0C6-622BF98BC9E8}"/>
                    </a:ext>
                  </a:extLst>
                </p:cNvPr>
                <p:cNvSpPr>
                  <a:spLocks noRot="1" noChangeAspect="1" noMove="1" noResize="1" noEditPoints="1" noAdjustHandles="1" noChangeArrowheads="1" noChangeShapeType="1" noTextEdit="1"/>
                </p:cNvSpPr>
                <p:nvPr/>
              </p:nvSpPr>
              <p:spPr>
                <a:xfrm>
                  <a:off x="1605747" y="1580757"/>
                  <a:ext cx="4114499" cy="1516921"/>
                </a:xfrm>
                <a:prstGeom prst="rect">
                  <a:avLst/>
                </a:prstGeom>
                <a:blipFill>
                  <a:blip r:embed="rId5"/>
                  <a:stretch>
                    <a:fillRect l="-1235"/>
                  </a:stretch>
                </a:blipFill>
                <a:ln>
                  <a:noFill/>
                </a:ln>
              </p:spPr>
              <p:txBody>
                <a:bodyPr/>
                <a:lstStyle/>
                <a:p>
                  <a:r>
                    <a:rPr lang="en-US">
                      <a:noFill/>
                    </a:rPr>
                    <a:t> </a:t>
                  </a:r>
                </a:p>
              </p:txBody>
            </p:sp>
          </mc:Fallback>
        </mc:AlternateContent>
        <p:sp>
          <p:nvSpPr>
            <p:cNvPr id="14" name="Rectangle 13">
              <a:extLst>
                <a:ext uri="{FF2B5EF4-FFF2-40B4-BE49-F238E27FC236}">
                  <a16:creationId xmlns:a16="http://schemas.microsoft.com/office/drawing/2014/main" id="{DB890915-93FB-5540-B5C5-9433181B982A}"/>
                </a:ext>
              </a:extLst>
            </p:cNvPr>
            <p:cNvSpPr/>
            <p:nvPr/>
          </p:nvSpPr>
          <p:spPr>
            <a:xfrm>
              <a:off x="1605747" y="1580758"/>
              <a:ext cx="4114498"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latin typeface="Segoe UI Semilight" panose="020B0402040204020203" pitchFamily="34" charset="0"/>
                </a:rPr>
                <a:t>Big-Omega</a:t>
              </a:r>
            </a:p>
          </p:txBody>
        </p:sp>
      </p:grpSp>
      <p:grpSp>
        <p:nvGrpSpPr>
          <p:cNvPr id="15" name="Group 14">
            <a:extLst>
              <a:ext uri="{FF2B5EF4-FFF2-40B4-BE49-F238E27FC236}">
                <a16:creationId xmlns:a16="http://schemas.microsoft.com/office/drawing/2014/main" id="{B8F7AF0B-895D-4046-910B-FD087ED7A108}"/>
              </a:ext>
            </a:extLst>
          </p:cNvPr>
          <p:cNvGrpSpPr/>
          <p:nvPr/>
        </p:nvGrpSpPr>
        <p:grpSpPr>
          <a:xfrm>
            <a:off x="575238" y="5058812"/>
            <a:ext cx="4114499" cy="1504515"/>
            <a:chOff x="1600801" y="5149727"/>
            <a:chExt cx="4114499" cy="1504515"/>
          </a:xfrm>
        </p:grpSpPr>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BC27AEE-1D5A-1141-8403-EC234B8139FE}"/>
                    </a:ext>
                  </a:extLst>
                </p:cNvPr>
                <p:cNvSpPr/>
                <p:nvPr/>
              </p:nvSpPr>
              <p:spPr>
                <a:xfrm>
                  <a:off x="1600801" y="5149727"/>
                  <a:ext cx="4114499" cy="150451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solidFill>
                        <a:schemeClr val="bg1"/>
                      </a:solidFill>
                      <a:latin typeface="Segoe UI Semilight" panose="020B0402040204020203" pitchFamily="34" charset="0"/>
                    </a:rPr>
                    <a:t> </a:t>
                  </a:r>
                  <a14:m>
                    <m:oMath xmlns:m="http://schemas.openxmlformats.org/officeDocument/2006/math">
                      <m:r>
                        <a:rPr lang="en-US" i="1">
                          <a:latin typeface="Cambria Math" panose="02040503050406030204" pitchFamily="18" charset="0"/>
                        </a:rPr>
                        <m:t>∈</m:t>
                      </m:r>
                    </m:oMath>
                  </a14:m>
                  <a:r>
                    <a:rPr lang="en-US" dirty="0">
                      <a:solidFill>
                        <a:schemeClr val="bg1"/>
                      </a:solidFill>
                      <a:latin typeface="Segoe UI Semilight" panose="020B0402040204020203" pitchFamily="34" charset="0"/>
                    </a:rPr>
                    <a:t> </a:t>
                  </a:r>
                  <a14:m>
                    <m:oMath xmlns:m="http://schemas.openxmlformats.org/officeDocument/2006/math">
                      <m:r>
                        <m:rPr>
                          <m:sty m:val="p"/>
                        </m:rPr>
                        <a:rPr lang="en-US" b="0" i="0" smtClean="0">
                          <a:latin typeface="Cambria Math" panose="02040503050406030204" pitchFamily="18" charset="0"/>
                        </a:rPr>
                        <m:t>Θ</m:t>
                      </m:r>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oMath>
                  </a14:m>
                  <a:r>
                    <a:rPr lang="en-US" dirty="0"/>
                    <a:t> </a:t>
                  </a:r>
                  <a:r>
                    <a:rPr lang="en-US" dirty="0">
                      <a:solidFill>
                        <a:schemeClr val="bg1"/>
                      </a:solidFill>
                      <a:latin typeface="Segoe UI Semilight" panose="020B0402040204020203" pitchFamily="34" charset="0"/>
                    </a:rPr>
                    <a:t>if </a:t>
                  </a: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solidFill>
                        <a:schemeClr val="bg1"/>
                      </a:solidFill>
                      <a:latin typeface="Segoe UI Semilight" panose="020B0402040204020203" pitchFamily="34" charset="0"/>
                    </a:rPr>
                    <a:t>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oMath>
                  </a14:m>
                  <a:r>
                    <a:rPr lang="en-US" dirty="0">
                      <a:solidFill>
                        <a:schemeClr val="bg1"/>
                      </a:solidFill>
                      <a:latin typeface="Segoe UI Semilight" panose="020B0402040204020203" pitchFamily="34" charset="0"/>
                    </a:rPr>
                    <a:t> and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solidFill>
                        <a:schemeClr val="bg1"/>
                      </a:solidFill>
                      <a:latin typeface="Segoe UI Semilight" panose="020B0402040204020203" pitchFamily="34" charset="0"/>
                    </a:rPr>
                    <a:t> is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oMath>
                  </a14:m>
                  <a:r>
                    <a:rPr lang="en-US" dirty="0"/>
                    <a:t>.</a:t>
                  </a:r>
                </a:p>
              </p:txBody>
            </p:sp>
          </mc:Choice>
          <mc:Fallback xmlns="">
            <p:sp>
              <p:nvSpPr>
                <p:cNvPr id="21" name="Rectangle 20">
                  <a:extLst>
                    <a:ext uri="{FF2B5EF4-FFF2-40B4-BE49-F238E27FC236}">
                      <a16:creationId xmlns:a16="http://schemas.microsoft.com/office/drawing/2014/main" id="{534857A6-0D10-4A49-9C67-46F744B7BC16}"/>
                    </a:ext>
                  </a:extLst>
                </p:cNvPr>
                <p:cNvSpPr>
                  <a:spLocks noRot="1" noChangeAspect="1" noMove="1" noResize="1" noEditPoints="1" noAdjustHandles="1" noChangeArrowheads="1" noChangeShapeType="1" noTextEdit="1"/>
                </p:cNvSpPr>
                <p:nvPr/>
              </p:nvSpPr>
              <p:spPr>
                <a:xfrm>
                  <a:off x="1600801" y="5149727"/>
                  <a:ext cx="4114499" cy="1504515"/>
                </a:xfrm>
                <a:prstGeom prst="rect">
                  <a:avLst/>
                </a:prstGeom>
                <a:blipFill>
                  <a:blip r:embed="rId6"/>
                  <a:stretch>
                    <a:fillRect l="-309"/>
                  </a:stretch>
                </a:blipFill>
                <a:ln>
                  <a:noFill/>
                </a:ln>
              </p:spPr>
              <p:txBody>
                <a:bodyPr/>
                <a:lstStyle/>
                <a:p>
                  <a:r>
                    <a:rPr lang="en-US">
                      <a:noFill/>
                    </a:rPr>
                    <a:t> </a:t>
                  </a:r>
                </a:p>
              </p:txBody>
            </p:sp>
          </mc:Fallback>
        </mc:AlternateContent>
        <p:sp>
          <p:nvSpPr>
            <p:cNvPr id="17" name="Rectangle 16">
              <a:extLst>
                <a:ext uri="{FF2B5EF4-FFF2-40B4-BE49-F238E27FC236}">
                  <a16:creationId xmlns:a16="http://schemas.microsoft.com/office/drawing/2014/main" id="{2CDF1CAC-759E-564A-B33C-EF04BDE20D00}"/>
                </a:ext>
              </a:extLst>
            </p:cNvPr>
            <p:cNvSpPr/>
            <p:nvPr/>
          </p:nvSpPr>
          <p:spPr>
            <a:xfrm>
              <a:off x="1600802" y="5149728"/>
              <a:ext cx="4114497" cy="46384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Segoe UI Semilight" panose="020B0402040204020203" pitchFamily="34" charset="0"/>
                </a:rPr>
                <a:t>Big-Theta</a:t>
              </a: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F36C7B1-1246-4748-8987-62420F9963EC}"/>
                  </a:ext>
                </a:extLst>
              </p:cNvPr>
              <p:cNvSpPr txBox="1"/>
              <p:nvPr/>
            </p:nvSpPr>
            <p:spPr>
              <a:xfrm>
                <a:off x="5851023" y="1650449"/>
                <a:ext cx="11986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1</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3</m:t>
                          </m:r>
                        </m:e>
                        <m:sup>
                          <m:r>
                            <a:rPr lang="en-US" i="1">
                              <a:latin typeface="Cambria Math" panose="02040503050406030204" pitchFamily="18" charset="0"/>
                            </a:rPr>
                            <m:t>𝑛</m:t>
                          </m:r>
                        </m:sup>
                      </m:sSup>
                    </m:oMath>
                  </m:oMathPara>
                </a14:m>
                <a:endParaRPr lang="en-US" dirty="0"/>
              </a:p>
            </p:txBody>
          </p:sp>
        </mc:Choice>
        <mc:Fallback xmlns="">
          <p:sp>
            <p:nvSpPr>
              <p:cNvPr id="18" name="TextBox 17">
                <a:extLst>
                  <a:ext uri="{FF2B5EF4-FFF2-40B4-BE49-F238E27FC236}">
                    <a16:creationId xmlns:a16="http://schemas.microsoft.com/office/drawing/2014/main" id="{1F36C7B1-1246-4748-8987-62420F9963EC}"/>
                  </a:ext>
                </a:extLst>
              </p:cNvPr>
              <p:cNvSpPr txBox="1">
                <a:spLocks noRot="1" noChangeAspect="1" noMove="1" noResize="1" noEditPoints="1" noAdjustHandles="1" noChangeArrowheads="1" noChangeShapeType="1" noTextEdit="1"/>
              </p:cNvSpPr>
              <p:nvPr/>
            </p:nvSpPr>
            <p:spPr>
              <a:xfrm>
                <a:off x="5851023" y="1650449"/>
                <a:ext cx="1198661" cy="276999"/>
              </a:xfrm>
              <a:prstGeom prst="rect">
                <a:avLst/>
              </a:prstGeom>
              <a:blipFill>
                <a:blip r:embed="rId7"/>
                <a:stretch>
                  <a:fillRect l="-5263"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768C3AD-8254-CD49-BF5A-43FE0F561C61}"/>
                  </a:ext>
                </a:extLst>
              </p:cNvPr>
              <p:cNvSpPr txBox="1"/>
              <p:nvPr/>
            </p:nvSpPr>
            <p:spPr>
              <a:xfrm>
                <a:off x="5648455" y="2095720"/>
                <a:ext cx="17255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b="0" i="1" smtClean="0">
                              <a:latin typeface="Cambria Math" panose="02040503050406030204" pitchFamily="18" charset="0"/>
                            </a:rPr>
                            <m:t>3</m:t>
                          </m:r>
                        </m:sup>
                      </m:sSup>
                      <m:r>
                        <a:rPr lang="en-US" b="0" i="1" smtClean="0">
                          <a:latin typeface="Cambria Math" panose="02040503050406030204" pitchFamily="18" charset="0"/>
                        </a:rPr>
                        <m:t>+2</m:t>
                      </m:r>
                    </m:oMath>
                  </m:oMathPara>
                </a14:m>
                <a:endParaRPr lang="en-US" dirty="0"/>
              </a:p>
            </p:txBody>
          </p:sp>
        </mc:Choice>
        <mc:Fallback xmlns="">
          <p:sp>
            <p:nvSpPr>
              <p:cNvPr id="19" name="TextBox 18">
                <a:extLst>
                  <a:ext uri="{FF2B5EF4-FFF2-40B4-BE49-F238E27FC236}">
                    <a16:creationId xmlns:a16="http://schemas.microsoft.com/office/drawing/2014/main" id="{1768C3AD-8254-CD49-BF5A-43FE0F561C61}"/>
                  </a:ext>
                </a:extLst>
              </p:cNvPr>
              <p:cNvSpPr txBox="1">
                <a:spLocks noRot="1" noChangeAspect="1" noMove="1" noResize="1" noEditPoints="1" noAdjustHandles="1" noChangeArrowheads="1" noChangeShapeType="1" noTextEdit="1"/>
              </p:cNvSpPr>
              <p:nvPr/>
            </p:nvSpPr>
            <p:spPr>
              <a:xfrm>
                <a:off x="5648455" y="2095720"/>
                <a:ext cx="1725537" cy="276999"/>
              </a:xfrm>
              <a:prstGeom prst="rect">
                <a:avLst/>
              </a:prstGeom>
              <a:blipFill>
                <a:blip r:embed="rId8"/>
                <a:stretch>
                  <a:fillRect l="-3650" r="-1460"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CC5312A-FA36-1C40-B495-C7CD9201D7E2}"/>
                  </a:ext>
                </a:extLst>
              </p:cNvPr>
              <p:cNvSpPr txBox="1"/>
              <p:nvPr/>
            </p:nvSpPr>
            <p:spPr>
              <a:xfrm>
                <a:off x="5579944" y="3002226"/>
                <a:ext cx="18625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4</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=7</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+5</m:t>
                      </m:r>
                      <m:r>
                        <a:rPr lang="en-US" b="0" i="1" smtClean="0">
                          <a:latin typeface="Cambria Math" panose="02040503050406030204" pitchFamily="18" charset="0"/>
                        </a:rPr>
                        <m:t>𝑛</m:t>
                      </m:r>
                    </m:oMath>
                  </m:oMathPara>
                </a14:m>
                <a:endParaRPr lang="en-US" dirty="0"/>
              </a:p>
            </p:txBody>
          </p:sp>
        </mc:Choice>
        <mc:Fallback xmlns="">
          <p:sp>
            <p:nvSpPr>
              <p:cNvPr id="20" name="TextBox 19">
                <a:extLst>
                  <a:ext uri="{FF2B5EF4-FFF2-40B4-BE49-F238E27FC236}">
                    <a16:creationId xmlns:a16="http://schemas.microsoft.com/office/drawing/2014/main" id="{ACC5312A-FA36-1C40-B495-C7CD9201D7E2}"/>
                  </a:ext>
                </a:extLst>
              </p:cNvPr>
              <p:cNvSpPr txBox="1">
                <a:spLocks noRot="1" noChangeAspect="1" noMove="1" noResize="1" noEditPoints="1" noAdjustHandles="1" noChangeArrowheads="1" noChangeShapeType="1" noTextEdit="1"/>
              </p:cNvSpPr>
              <p:nvPr/>
            </p:nvSpPr>
            <p:spPr>
              <a:xfrm>
                <a:off x="5579944" y="3002226"/>
                <a:ext cx="1862561" cy="276999"/>
              </a:xfrm>
              <a:prstGeom prst="rect">
                <a:avLst/>
              </a:prstGeom>
              <a:blipFill>
                <a:blip r:embed="rId9"/>
                <a:stretch>
                  <a:fillRect l="-3378" r="-2027"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6E26FF2-95F7-EC46-8AD5-6DC42090FE2C}"/>
                  </a:ext>
                </a:extLst>
              </p:cNvPr>
              <p:cNvSpPr txBox="1"/>
              <p:nvPr/>
            </p:nvSpPr>
            <p:spPr>
              <a:xfrm>
                <a:off x="5641254" y="3472932"/>
                <a:ext cx="16182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5</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=5</m:t>
                      </m:r>
                      <m:r>
                        <a:rPr lang="en-US" b="0" i="1" smtClean="0">
                          <a:latin typeface="Cambria Math" panose="02040503050406030204" pitchFamily="18" charset="0"/>
                        </a:rPr>
                        <m:t>𝑛</m:t>
                      </m:r>
                      <m:r>
                        <a:rPr lang="en-US" b="0" i="1" smtClean="0">
                          <a:latin typeface="Cambria Math" panose="02040503050406030204" pitchFamily="18" charset="0"/>
                        </a:rPr>
                        <m:t>+1</m:t>
                      </m:r>
                    </m:oMath>
                  </m:oMathPara>
                </a14:m>
                <a:endParaRPr lang="en-US" dirty="0"/>
              </a:p>
            </p:txBody>
          </p:sp>
        </mc:Choice>
        <mc:Fallback xmlns="">
          <p:sp>
            <p:nvSpPr>
              <p:cNvPr id="21" name="TextBox 20">
                <a:extLst>
                  <a:ext uri="{FF2B5EF4-FFF2-40B4-BE49-F238E27FC236}">
                    <a16:creationId xmlns:a16="http://schemas.microsoft.com/office/drawing/2014/main" id="{D6E26FF2-95F7-EC46-8AD5-6DC42090FE2C}"/>
                  </a:ext>
                </a:extLst>
              </p:cNvPr>
              <p:cNvSpPr txBox="1">
                <a:spLocks noRot="1" noChangeAspect="1" noMove="1" noResize="1" noEditPoints="1" noAdjustHandles="1" noChangeArrowheads="1" noChangeShapeType="1" noTextEdit="1"/>
              </p:cNvSpPr>
              <p:nvPr/>
            </p:nvSpPr>
            <p:spPr>
              <a:xfrm>
                <a:off x="5641254" y="3472932"/>
                <a:ext cx="1618200" cy="276999"/>
              </a:xfrm>
              <a:prstGeom prst="rect">
                <a:avLst/>
              </a:prstGeom>
              <a:blipFill>
                <a:blip r:embed="rId10"/>
                <a:stretch>
                  <a:fillRect l="-4688" r="-1563"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F6CAB85-4B4E-FC4F-82B0-F89FBE9675D7}"/>
                  </a:ext>
                </a:extLst>
              </p:cNvPr>
              <p:cNvSpPr txBox="1"/>
              <p:nvPr/>
            </p:nvSpPr>
            <p:spPr>
              <a:xfrm>
                <a:off x="5384812" y="2566426"/>
                <a:ext cx="21382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r>
                        <a:rPr lang="en-US" i="1">
                          <a:latin typeface="Cambria Math" panose="02040503050406030204" pitchFamily="18" charset="0"/>
                        </a:rPr>
                        <m:t>−2</m:t>
                      </m:r>
                      <m:r>
                        <a:rPr lang="en-US" i="1">
                          <a:latin typeface="Cambria Math" panose="02040503050406030204" pitchFamily="18" charset="0"/>
                        </a:rPr>
                        <m:t>𝑛</m:t>
                      </m:r>
                      <m:r>
                        <a:rPr lang="en-US" i="1">
                          <a:latin typeface="Cambria Math" panose="02040503050406030204" pitchFamily="18" charset="0"/>
                        </a:rPr>
                        <m:t>+3</m:t>
                      </m:r>
                    </m:oMath>
                  </m:oMathPara>
                </a14:m>
                <a:endParaRPr lang="en-US" dirty="0"/>
              </a:p>
            </p:txBody>
          </p:sp>
        </mc:Choice>
        <mc:Fallback xmlns="">
          <p:sp>
            <p:nvSpPr>
              <p:cNvPr id="22" name="TextBox 21">
                <a:extLst>
                  <a:ext uri="{FF2B5EF4-FFF2-40B4-BE49-F238E27FC236}">
                    <a16:creationId xmlns:a16="http://schemas.microsoft.com/office/drawing/2014/main" id="{7F6CAB85-4B4E-FC4F-82B0-F89FBE9675D7}"/>
                  </a:ext>
                </a:extLst>
              </p:cNvPr>
              <p:cNvSpPr txBox="1">
                <a:spLocks noRot="1" noChangeAspect="1" noMove="1" noResize="1" noEditPoints="1" noAdjustHandles="1" noChangeArrowheads="1" noChangeShapeType="1" noTextEdit="1"/>
              </p:cNvSpPr>
              <p:nvPr/>
            </p:nvSpPr>
            <p:spPr>
              <a:xfrm>
                <a:off x="5384812" y="2566426"/>
                <a:ext cx="2138278" cy="276999"/>
              </a:xfrm>
              <a:prstGeom prst="rect">
                <a:avLst/>
              </a:prstGeom>
              <a:blipFill>
                <a:blip r:embed="rId11"/>
                <a:stretch>
                  <a:fillRect l="-2959" r="-1775" b="-30435"/>
                </a:stretch>
              </a:blipFill>
            </p:spPr>
            <p:txBody>
              <a:bodyPr/>
              <a:lstStyle/>
              <a:p>
                <a:r>
                  <a:rPr lang="en-US">
                    <a:noFill/>
                  </a:rPr>
                  <a:t> </a:t>
                </a:r>
              </a:p>
            </p:txBody>
          </p:sp>
        </mc:Fallback>
      </mc:AlternateContent>
      <p:sp>
        <p:nvSpPr>
          <p:cNvPr id="37" name="Footer Placeholder 3">
            <a:extLst>
              <a:ext uri="{FF2B5EF4-FFF2-40B4-BE49-F238E27FC236}">
                <a16:creationId xmlns:a16="http://schemas.microsoft.com/office/drawing/2014/main" id="{4AA03518-61F6-954A-A0D0-9DA903D373B8}"/>
              </a:ext>
            </a:extLst>
          </p:cNvPr>
          <p:cNvSpPr>
            <a:spLocks noGrp="1"/>
          </p:cNvSpPr>
          <p:nvPr>
            <p:ph type="ftr" sz="quarter" idx="11"/>
          </p:nvPr>
        </p:nvSpPr>
        <p:spPr>
          <a:xfrm>
            <a:off x="4842742" y="6544402"/>
            <a:ext cx="5901459" cy="274320"/>
          </a:xfrm>
        </p:spPr>
        <p:txBody>
          <a:bodyPr/>
          <a:lstStyle/>
          <a:p>
            <a:r>
              <a:rPr lang="en-US" dirty="0"/>
              <a:t>CSE 373 SP 20 – Chun &amp; Champion</a:t>
            </a:r>
          </a:p>
        </p:txBody>
      </p:sp>
      <p:sp>
        <p:nvSpPr>
          <p:cNvPr id="3" name="TextBox 2">
            <a:extLst>
              <a:ext uri="{FF2B5EF4-FFF2-40B4-BE49-F238E27FC236}">
                <a16:creationId xmlns:a16="http://schemas.microsoft.com/office/drawing/2014/main" id="{98976BFB-28D3-1F41-BE0D-1FF8764C2D05}"/>
              </a:ext>
            </a:extLst>
          </p:cNvPr>
          <p:cNvSpPr txBox="1"/>
          <p:nvPr/>
        </p:nvSpPr>
        <p:spPr>
          <a:xfrm>
            <a:off x="7658100" y="258102"/>
            <a:ext cx="4533900" cy="2585323"/>
          </a:xfrm>
          <a:prstGeom prst="rect">
            <a:avLst/>
          </a:prstGeom>
          <a:noFill/>
          <a:ln>
            <a:solidFill>
              <a:schemeClr val="tx1"/>
            </a:solidFill>
          </a:ln>
        </p:spPr>
        <p:txBody>
          <a:bodyPr wrap="square" rtlCol="0">
            <a:spAutoFit/>
          </a:bodyPr>
          <a:lstStyle/>
          <a:p>
            <a:r>
              <a:rPr lang="en-US" dirty="0"/>
              <a:t>For finding a tight Big-O of a function (process from Monday / in quiz section):</a:t>
            </a:r>
          </a:p>
          <a:p>
            <a:r>
              <a:rPr lang="en-US" dirty="0"/>
              <a:t>- drop the constant multipliers</a:t>
            </a:r>
          </a:p>
          <a:p>
            <a:r>
              <a:rPr lang="en-US" dirty="0"/>
              <a:t>- drop the non dominant terms</a:t>
            </a:r>
          </a:p>
          <a:p>
            <a:pPr marL="285750" indent="-285750">
              <a:buFontTx/>
              <a:buChar char="-"/>
            </a:pPr>
            <a:r>
              <a:rPr lang="en-US" dirty="0"/>
              <a:t>the remaining term is your tight big O or Theta bound</a:t>
            </a:r>
          </a:p>
          <a:p>
            <a:pPr marL="285750" indent="-285750">
              <a:buFontTx/>
              <a:buChar char="-"/>
            </a:pPr>
            <a:r>
              <a:rPr lang="en-US" dirty="0"/>
              <a:t>Remember Big-O is just an </a:t>
            </a:r>
            <a:r>
              <a:rPr lang="en-US" dirty="0" err="1"/>
              <a:t>upperbound</a:t>
            </a:r>
            <a:r>
              <a:rPr lang="en-US" dirty="0"/>
              <a:t> so we can say stuff like </a:t>
            </a:r>
          </a:p>
          <a:p>
            <a:pPr marL="742950" lvl="1" indent="-285750">
              <a:buFontTx/>
              <a:buChar char="-"/>
            </a:pPr>
            <a:r>
              <a:rPr lang="en-US" dirty="0"/>
              <a:t>f(n) = n is in O(n^2)</a:t>
            </a:r>
          </a:p>
        </p:txBody>
      </p:sp>
      <p:sp>
        <p:nvSpPr>
          <p:cNvPr id="6" name="TextBox 5">
            <a:extLst>
              <a:ext uri="{FF2B5EF4-FFF2-40B4-BE49-F238E27FC236}">
                <a16:creationId xmlns:a16="http://schemas.microsoft.com/office/drawing/2014/main" id="{C8321F68-CBEB-424D-A163-78CE0A60B39A}"/>
              </a:ext>
            </a:extLst>
          </p:cNvPr>
          <p:cNvSpPr txBox="1"/>
          <p:nvPr/>
        </p:nvSpPr>
        <p:spPr>
          <a:xfrm>
            <a:off x="9347157" y="2921514"/>
            <a:ext cx="2654792" cy="3416320"/>
          </a:xfrm>
          <a:prstGeom prst="rect">
            <a:avLst/>
          </a:prstGeom>
          <a:noFill/>
          <a:ln>
            <a:solidFill>
              <a:schemeClr val="tx1"/>
            </a:solidFill>
          </a:ln>
        </p:spPr>
        <p:txBody>
          <a:bodyPr wrap="square" rtlCol="0">
            <a:spAutoFit/>
          </a:bodyPr>
          <a:lstStyle/>
          <a:p>
            <a:r>
              <a:rPr lang="en-US" dirty="0"/>
              <a:t>For theta it’s exactly the same process here except we don't need to consider the loose upper bound part so it's actually simpler.  We can just consider the biggest term directly. The only functions that are Theta(n^2) are those that have some n^2 term as the dominating term.</a:t>
            </a:r>
          </a:p>
          <a:p>
            <a:endParaRPr lang="en-US"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805FB87-5B0E-164A-9B0D-17CA934EDC2A}"/>
                  </a:ext>
                </a:extLst>
              </p:cNvPr>
              <p:cNvSpPr txBox="1"/>
              <p:nvPr/>
            </p:nvSpPr>
            <p:spPr>
              <a:xfrm>
                <a:off x="4701164" y="3983343"/>
                <a:ext cx="4630307" cy="1477328"/>
              </a:xfrm>
              <a:prstGeom prst="rect">
                <a:avLst/>
              </a:prstGeom>
              <a:noFill/>
            </p:spPr>
            <p:txBody>
              <a:bodyPr wrap="none" rtlCol="0">
                <a:spAutoFit/>
              </a:bodyPr>
              <a:lstStyle/>
              <a:p>
                <a:r>
                  <a:rPr lang="en-US" dirty="0"/>
                  <a:t>A. (answer this question A in the </a:t>
                </a:r>
                <a:r>
                  <a:rPr lang="en-US" dirty="0" err="1"/>
                  <a:t>pollev</a:t>
                </a:r>
                <a:r>
                  <a:rPr lang="en-US" dirty="0"/>
                  <a:t>)</a:t>
                </a:r>
              </a:p>
              <a:p>
                <a:r>
                  <a:rPr lang="en-US" dirty="0"/>
                  <a:t>which of the above functions are in O(</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oMath>
                </a14:m>
                <a:r>
                  <a:rPr lang="en-US" dirty="0"/>
                  <a:t>)? </a:t>
                </a:r>
              </a:p>
              <a:p>
                <a:br>
                  <a:rPr lang="en-US" dirty="0"/>
                </a:br>
                <a:br>
                  <a:rPr lang="en-US" dirty="0"/>
                </a:br>
                <a:r>
                  <a:rPr lang="en-US" dirty="0"/>
                  <a:t>B. which of the above functions are in Theta(</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oMath>
                </a14:m>
                <a:r>
                  <a:rPr lang="en-US" dirty="0"/>
                  <a:t>)?</a:t>
                </a:r>
              </a:p>
            </p:txBody>
          </p:sp>
        </mc:Choice>
        <mc:Fallback xmlns="">
          <p:sp>
            <p:nvSpPr>
              <p:cNvPr id="23" name="TextBox 22">
                <a:extLst>
                  <a:ext uri="{FF2B5EF4-FFF2-40B4-BE49-F238E27FC236}">
                    <a16:creationId xmlns:a16="http://schemas.microsoft.com/office/drawing/2014/main" id="{5805FB87-5B0E-164A-9B0D-17CA934EDC2A}"/>
                  </a:ext>
                </a:extLst>
              </p:cNvPr>
              <p:cNvSpPr txBox="1">
                <a:spLocks noRot="1" noChangeAspect="1" noMove="1" noResize="1" noEditPoints="1" noAdjustHandles="1" noChangeArrowheads="1" noChangeShapeType="1" noTextEdit="1"/>
              </p:cNvSpPr>
              <p:nvPr/>
            </p:nvSpPr>
            <p:spPr>
              <a:xfrm>
                <a:off x="4701164" y="3983343"/>
                <a:ext cx="4630307" cy="1477328"/>
              </a:xfrm>
              <a:prstGeom prst="rect">
                <a:avLst/>
              </a:prstGeom>
              <a:blipFill>
                <a:blip r:embed="rId12"/>
                <a:stretch>
                  <a:fillRect l="-820" t="-1709" b="-5128"/>
                </a:stretch>
              </a:blipFill>
            </p:spPr>
            <p:txBody>
              <a:bodyPr/>
              <a:lstStyle/>
              <a:p>
                <a:r>
                  <a:rPr lang="en-US">
                    <a:noFill/>
                  </a:rPr>
                  <a:t> </a:t>
                </a:r>
              </a:p>
            </p:txBody>
          </p:sp>
        </mc:Fallback>
      </mc:AlternateContent>
    </p:spTree>
    <p:extLst>
      <p:ext uri="{BB962C8B-B14F-4D97-AF65-F5344CB8AC3E}">
        <p14:creationId xmlns:p14="http://schemas.microsoft.com/office/powerpoint/2010/main" val="134862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72E2E-A047-EC4A-8DA4-409058FE9C12}"/>
              </a:ext>
            </a:extLst>
          </p:cNvPr>
          <p:cNvSpPr>
            <a:spLocks noGrp="1"/>
          </p:cNvSpPr>
          <p:nvPr>
            <p:ph type="title"/>
          </p:nvPr>
        </p:nvSpPr>
        <p:spPr/>
        <p:txBody>
          <a:bodyPr>
            <a:normAutofit fontScale="90000"/>
          </a:bodyPr>
          <a:lstStyle/>
          <a:p>
            <a:r>
              <a:rPr lang="en-US" dirty="0"/>
              <a:t>A “recap” about big-O vs big-Theta going forward</a:t>
            </a:r>
          </a:p>
        </p:txBody>
      </p:sp>
      <p:sp>
        <p:nvSpPr>
          <p:cNvPr id="3" name="Content Placeholder 2">
            <a:extLst>
              <a:ext uri="{FF2B5EF4-FFF2-40B4-BE49-F238E27FC236}">
                <a16:creationId xmlns:a16="http://schemas.microsoft.com/office/drawing/2014/main" id="{DDF2D4E6-49E3-AA47-9CCC-0B9107F1809C}"/>
              </a:ext>
            </a:extLst>
          </p:cNvPr>
          <p:cNvSpPr>
            <a:spLocks noGrp="1"/>
          </p:cNvSpPr>
          <p:nvPr>
            <p:ph idx="1"/>
          </p:nvPr>
        </p:nvSpPr>
        <p:spPr>
          <a:xfrm>
            <a:off x="575240" y="1463857"/>
            <a:ext cx="11187258" cy="4845504"/>
          </a:xfrm>
        </p:spPr>
        <p:txBody>
          <a:bodyPr>
            <a:normAutofit/>
          </a:bodyPr>
          <a:lstStyle/>
          <a:p>
            <a:r>
              <a:rPr lang="en-US" dirty="0"/>
              <a:t>Mainly we'll use big-Theta for the bounds from now on since it's the most specific while still being generally direct process to go from f(n) = 2n^3 + 2 --&gt; Theta(n^3) time</a:t>
            </a:r>
          </a:p>
          <a:p>
            <a:endParaRPr lang="en-US" dirty="0"/>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EB6D6178-BDF3-774B-B7F5-47781AB2DF50}"/>
              </a:ext>
            </a:extLst>
          </p:cNvPr>
          <p:cNvSpPr>
            <a:spLocks noGrp="1"/>
          </p:cNvSpPr>
          <p:nvPr>
            <p:ph type="ftr" sz="quarter" idx="11"/>
          </p:nvPr>
        </p:nvSpPr>
        <p:spPr/>
        <p:txBody>
          <a:bodyPr/>
          <a:lstStyle/>
          <a:p>
            <a:r>
              <a:rPr lang="es-ES"/>
              <a:t>CSE 373 19 Su - Robbie Weber</a:t>
            </a:r>
            <a:endParaRPr lang="en-US"/>
          </a:p>
        </p:txBody>
      </p:sp>
      <p:graphicFrame>
        <p:nvGraphicFramePr>
          <p:cNvPr id="5" name="Table 4">
            <a:extLst>
              <a:ext uri="{FF2B5EF4-FFF2-40B4-BE49-F238E27FC236}">
                <a16:creationId xmlns:a16="http://schemas.microsoft.com/office/drawing/2014/main" id="{5013C10F-B870-C340-B7DF-FDAD2528D231}"/>
              </a:ext>
            </a:extLst>
          </p:cNvPr>
          <p:cNvGraphicFramePr>
            <a:graphicFrameLocks noGrp="1"/>
          </p:cNvGraphicFramePr>
          <p:nvPr/>
        </p:nvGraphicFramePr>
        <p:xfrm>
          <a:off x="575238" y="2343151"/>
          <a:ext cx="11187258" cy="3883659"/>
        </p:xfrm>
        <a:graphic>
          <a:graphicData uri="http://schemas.openxmlformats.org/drawingml/2006/table">
            <a:tbl>
              <a:tblPr firstRow="1" bandRow="1">
                <a:tableStyleId>{5C22544A-7EE6-4342-B048-85BDC9FD1C3A}</a:tableStyleId>
              </a:tblPr>
              <a:tblGrid>
                <a:gridCol w="5593629">
                  <a:extLst>
                    <a:ext uri="{9D8B030D-6E8A-4147-A177-3AD203B41FA5}">
                      <a16:colId xmlns:a16="http://schemas.microsoft.com/office/drawing/2014/main" val="995850531"/>
                    </a:ext>
                  </a:extLst>
                </a:gridCol>
                <a:gridCol w="5593629">
                  <a:extLst>
                    <a:ext uri="{9D8B030D-6E8A-4147-A177-3AD203B41FA5}">
                      <a16:colId xmlns:a16="http://schemas.microsoft.com/office/drawing/2014/main" val="3832929144"/>
                    </a:ext>
                  </a:extLst>
                </a:gridCol>
              </a:tblGrid>
              <a:tr h="685799">
                <a:tc>
                  <a:txBody>
                    <a:bodyPr/>
                    <a:lstStyle/>
                    <a:p>
                      <a:r>
                        <a:rPr lang="en-US" dirty="0"/>
                        <a:t>When to use Big-Theta (most of the time):</a:t>
                      </a:r>
                    </a:p>
                  </a:txBody>
                  <a:tcPr/>
                </a:tc>
                <a:tc>
                  <a:txBody>
                    <a:bodyPr/>
                    <a:lstStyle/>
                    <a:p>
                      <a:r>
                        <a:rPr lang="en-US" dirty="0"/>
                        <a:t>When you have to use Big-O/Big-Omega:</a:t>
                      </a:r>
                    </a:p>
                  </a:txBody>
                  <a:tcPr/>
                </a:tc>
                <a:extLst>
                  <a:ext uri="{0D108BD9-81ED-4DB2-BD59-A6C34878D82A}">
                    <a16:rowId xmlns:a16="http://schemas.microsoft.com/office/drawing/2014/main" val="82046594"/>
                  </a:ext>
                </a:extLst>
              </a:tr>
              <a:tr h="3197860">
                <a:tc>
                  <a:txBody>
                    <a:bodyPr/>
                    <a:lstStyle/>
                    <a:p>
                      <a:r>
                        <a:rPr lang="en-US" dirty="0"/>
                        <a:t>for any function that's just the sum of its terms like</a:t>
                      </a:r>
                    </a:p>
                    <a:p>
                      <a:endParaRPr lang="en-US" dirty="0"/>
                    </a:p>
                    <a:p>
                      <a:r>
                        <a:rPr lang="en-US" dirty="0"/>
                        <a:t>f(n) = 2^n + 3n^3 + 4n - 5 we can always just do the approach of dropping constant multipliers / removing the lower order terms to find the big Theta at a glance.</a:t>
                      </a:r>
                    </a:p>
                    <a:p>
                      <a:endParaRPr lang="en-US" dirty="0"/>
                    </a:p>
                  </a:txBody>
                  <a:tcPr/>
                </a:tc>
                <a:tc>
                  <a:txBody>
                    <a:bodyPr/>
                    <a:lstStyle/>
                    <a:p>
                      <a:r>
                        <a:rPr lang="en-US" dirty="0"/>
                        <a:t>f(n) { n if n is prime, 1 otherwise}</a:t>
                      </a:r>
                    </a:p>
                    <a:p>
                      <a:endParaRPr lang="en-US" dirty="0"/>
                    </a:p>
                    <a:p>
                      <a:r>
                        <a:rPr lang="en-US" dirty="0"/>
                        <a:t>since in this case, the big O (n)  and the big Omega(1) Omega don't overlap at the same complexity class, there is no reasonable big-Theta and we couldn't use it here.</a:t>
                      </a:r>
                    </a:p>
                    <a:p>
                      <a:endParaRPr lang="en-US" dirty="0"/>
                    </a:p>
                  </a:txBody>
                  <a:tcPr/>
                </a:tc>
                <a:extLst>
                  <a:ext uri="{0D108BD9-81ED-4DB2-BD59-A6C34878D82A}">
                    <a16:rowId xmlns:a16="http://schemas.microsoft.com/office/drawing/2014/main" val="264994466"/>
                  </a:ext>
                </a:extLst>
              </a:tr>
            </a:tbl>
          </a:graphicData>
        </a:graphic>
      </p:graphicFrame>
      <p:pic>
        <p:nvPicPr>
          <p:cNvPr id="6" name="Content Placeholder 6">
            <a:extLst>
              <a:ext uri="{FF2B5EF4-FFF2-40B4-BE49-F238E27FC236}">
                <a16:creationId xmlns:a16="http://schemas.microsoft.com/office/drawing/2014/main" id="{F14CFC0A-7299-954D-985A-387BCA464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1318" y="4526841"/>
            <a:ext cx="3794282" cy="1823795"/>
          </a:xfrm>
          <a:prstGeom prst="rect">
            <a:avLst/>
          </a:prstGeom>
        </p:spPr>
      </p:pic>
      <p:pic>
        <p:nvPicPr>
          <p:cNvPr id="7" name="Picture 6">
            <a:extLst>
              <a:ext uri="{FF2B5EF4-FFF2-40B4-BE49-F238E27FC236}">
                <a16:creationId xmlns:a16="http://schemas.microsoft.com/office/drawing/2014/main" id="{513D5A53-42CF-4D47-B83F-0DE55B00D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858" y="4526841"/>
            <a:ext cx="3936541" cy="1827598"/>
          </a:xfrm>
          <a:prstGeom prst="rect">
            <a:avLst/>
          </a:prstGeom>
        </p:spPr>
      </p:pic>
      <p:cxnSp>
        <p:nvCxnSpPr>
          <p:cNvPr id="8" name="Straight Connector 7">
            <a:extLst>
              <a:ext uri="{FF2B5EF4-FFF2-40B4-BE49-F238E27FC236}">
                <a16:creationId xmlns:a16="http://schemas.microsoft.com/office/drawing/2014/main" id="{62CED9D6-5CD3-1648-9A78-C758E1BCB1A6}"/>
              </a:ext>
            </a:extLst>
          </p:cNvPr>
          <p:cNvCxnSpPr>
            <a:cxnSpLocks/>
          </p:cNvCxnSpPr>
          <p:nvPr/>
        </p:nvCxnSpPr>
        <p:spPr>
          <a:xfrm flipV="1">
            <a:off x="6721318" y="4569145"/>
            <a:ext cx="3794282" cy="1678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2104394-46B2-B84D-94C0-51940013AE32}"/>
              </a:ext>
            </a:extLst>
          </p:cNvPr>
          <p:cNvCxnSpPr>
            <a:cxnSpLocks/>
          </p:cNvCxnSpPr>
          <p:nvPr/>
        </p:nvCxnSpPr>
        <p:spPr>
          <a:xfrm>
            <a:off x="6721318" y="6213576"/>
            <a:ext cx="3745992" cy="1323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AE97F81-D597-0941-9F28-E831B1E56EAB}"/>
              </a:ext>
            </a:extLst>
          </p:cNvPr>
          <p:cNvCxnSpPr>
            <a:cxnSpLocks/>
          </p:cNvCxnSpPr>
          <p:nvPr/>
        </p:nvCxnSpPr>
        <p:spPr>
          <a:xfrm flipV="1">
            <a:off x="1216497" y="4602670"/>
            <a:ext cx="3669880" cy="1624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30B9A13-48C1-E546-8CE9-C9E973DB67F8}"/>
              </a:ext>
            </a:extLst>
          </p:cNvPr>
          <p:cNvCxnSpPr>
            <a:cxnSpLocks/>
          </p:cNvCxnSpPr>
          <p:nvPr/>
        </p:nvCxnSpPr>
        <p:spPr>
          <a:xfrm flipV="1">
            <a:off x="1168856" y="4756889"/>
            <a:ext cx="3669880" cy="151117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567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DD27-A6A8-4148-9DAF-2A7594A719D7}"/>
              </a:ext>
            </a:extLst>
          </p:cNvPr>
          <p:cNvSpPr>
            <a:spLocks noGrp="1"/>
          </p:cNvSpPr>
          <p:nvPr>
            <p:ph type="title"/>
          </p:nvPr>
        </p:nvSpPr>
        <p:spPr/>
        <p:txBody>
          <a:bodyPr/>
          <a:lstStyle/>
          <a:p>
            <a:r>
              <a:rPr lang="en-US" dirty="0" err="1"/>
              <a:t>Administrivia</a:t>
            </a:r>
            <a:endParaRPr lang="en-US" dirty="0"/>
          </a:p>
        </p:txBody>
      </p:sp>
      <p:sp>
        <p:nvSpPr>
          <p:cNvPr id="3" name="Content Placeholder 2">
            <a:extLst>
              <a:ext uri="{FF2B5EF4-FFF2-40B4-BE49-F238E27FC236}">
                <a16:creationId xmlns:a16="http://schemas.microsoft.com/office/drawing/2014/main" id="{53E76DD7-326A-7144-8509-589CF9E4AFF0}"/>
              </a:ext>
            </a:extLst>
          </p:cNvPr>
          <p:cNvSpPr>
            <a:spLocks noGrp="1"/>
          </p:cNvSpPr>
          <p:nvPr>
            <p:ph idx="1"/>
          </p:nvPr>
        </p:nvSpPr>
        <p:spPr/>
        <p:txBody>
          <a:bodyPr/>
          <a:lstStyle/>
          <a:p>
            <a:r>
              <a:rPr lang="en-US" dirty="0"/>
              <a:t>project1 released</a:t>
            </a:r>
          </a:p>
          <a:p>
            <a:pPr lvl="1"/>
            <a:r>
              <a:rPr lang="en-US" dirty="0"/>
              <a:t>grader-only tests and rate limiting</a:t>
            </a:r>
          </a:p>
          <a:p>
            <a:pPr lvl="1"/>
            <a:r>
              <a:rPr lang="en-US" dirty="0"/>
              <a:t>you get an additional submission every 10 minutes, can store up to 6 submissions (tokens)</a:t>
            </a:r>
          </a:p>
          <a:p>
            <a:pPr lvl="1"/>
            <a:r>
              <a:rPr lang="en-US" dirty="0"/>
              <a:t>we don’t want you spamming the auto-grader (extra computation on the server + guess and check is generally not that effective for your learning if you’re doing it a lot) – instead you can take a breather and investigate the problems / errors.  We want to encourage you all to do more testing / reviewing your code to grow to become more independent programmers throughout this course.</a:t>
            </a:r>
          </a:p>
          <a:p>
            <a:pPr lvl="1"/>
            <a:r>
              <a:rPr lang="en-US" dirty="0"/>
              <a:t>Most students don’t bump into the limit / run out of submissions and have to wait to recharge – the point of this isn’t to block </a:t>
            </a:r>
            <a:r>
              <a:rPr lang="en-US" dirty="0" err="1"/>
              <a:t>y’all</a:t>
            </a:r>
            <a:r>
              <a:rPr lang="en-US" dirty="0"/>
              <a:t>. If you feel that it’s too strict then please bring it up for discussion after trying this assignment.</a:t>
            </a:r>
          </a:p>
          <a:p>
            <a:pPr marL="128016" lvl="1" indent="0">
              <a:buNone/>
            </a:pPr>
            <a:endParaRPr lang="en-US" dirty="0"/>
          </a:p>
          <a:p>
            <a:pPr marL="128016" lvl="1" indent="0">
              <a:buNone/>
            </a:pPr>
            <a:r>
              <a:rPr lang="en-US" sz="2200" dirty="0"/>
              <a:t>exercise1</a:t>
            </a:r>
            <a:r>
              <a:rPr lang="en-US" dirty="0"/>
              <a:t> - out by midnight tonight, due next Friday 11:59pm</a:t>
            </a:r>
          </a:p>
          <a:p>
            <a:r>
              <a:rPr lang="en-US" dirty="0"/>
              <a:t>Piazza</a:t>
            </a:r>
          </a:p>
          <a:p>
            <a:pPr lvl="1"/>
            <a:r>
              <a:rPr lang="en-US" dirty="0"/>
              <a:t>try to use the search bar before you post / use descriptive summary titles when possible - thank you</a:t>
            </a:r>
          </a:p>
          <a:p>
            <a:endParaRPr lang="en-US" dirty="0"/>
          </a:p>
        </p:txBody>
      </p:sp>
      <p:sp>
        <p:nvSpPr>
          <p:cNvPr id="4" name="Footer Placeholder 3">
            <a:extLst>
              <a:ext uri="{FF2B5EF4-FFF2-40B4-BE49-F238E27FC236}">
                <a16:creationId xmlns:a16="http://schemas.microsoft.com/office/drawing/2014/main" id="{7A02BEE5-1657-924A-AE70-0519439CFE11}"/>
              </a:ext>
            </a:extLst>
          </p:cNvPr>
          <p:cNvSpPr>
            <a:spLocks noGrp="1"/>
          </p:cNvSpPr>
          <p:nvPr>
            <p:ph type="ftr" sz="quarter" idx="11"/>
          </p:nvPr>
        </p:nvSpPr>
        <p:spPr/>
        <p:txBody>
          <a:bodyPr/>
          <a:lstStyle/>
          <a:p>
            <a:r>
              <a:rPr lang="es-ES"/>
              <a:t>CSE 373 19 Su - Robbie Weber</a:t>
            </a:r>
            <a:endParaRPr lang="en-US"/>
          </a:p>
        </p:txBody>
      </p:sp>
    </p:spTree>
    <p:extLst>
      <p:ext uri="{BB962C8B-B14F-4D97-AF65-F5344CB8AC3E}">
        <p14:creationId xmlns:p14="http://schemas.microsoft.com/office/powerpoint/2010/main" val="2821491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86AE9-B4EF-E144-85D8-E2161CA86ADC}"/>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BDF17F0F-7D8B-A343-BFA5-91DDE86930AE}"/>
              </a:ext>
            </a:extLst>
          </p:cNvPr>
          <p:cNvSpPr>
            <a:spLocks noGrp="1"/>
          </p:cNvSpPr>
          <p:nvPr>
            <p:ph type="sldNum" sz="quarter" idx="12"/>
          </p:nvPr>
        </p:nvSpPr>
        <p:spPr/>
        <p:txBody>
          <a:bodyPr/>
          <a:lstStyle/>
          <a:p>
            <a:fld id="{659665DE-58FC-41F4-AC58-2C90A5E00527}" type="slidenum">
              <a:rPr lang="en-US" smtClean="0"/>
              <a:pPr/>
              <a:t>7</a:t>
            </a:fld>
            <a:endParaRPr lang="en-US"/>
          </a:p>
        </p:txBody>
      </p:sp>
      <p:sp>
        <p:nvSpPr>
          <p:cNvPr id="4" name="Text Placeholder 3">
            <a:extLst>
              <a:ext uri="{FF2B5EF4-FFF2-40B4-BE49-F238E27FC236}">
                <a16:creationId xmlns:a16="http://schemas.microsoft.com/office/drawing/2014/main" id="{906BA9AC-5487-7D4A-B4AA-73F217201257}"/>
              </a:ext>
            </a:extLst>
          </p:cNvPr>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4F37DC1D-269F-0948-92B1-C7691604AB8B}"/>
              </a:ext>
            </a:extLst>
          </p:cNvPr>
          <p:cNvSpPr>
            <a:spLocks noGrp="1"/>
          </p:cNvSpPr>
          <p:nvPr>
            <p:ph type="ftr" sz="quarter" idx="11"/>
          </p:nvPr>
        </p:nvSpPr>
        <p:spPr/>
        <p:txBody>
          <a:bodyPr/>
          <a:lstStyle/>
          <a:p>
            <a:r>
              <a:rPr lang="en-US"/>
              <a:t>CSE 373 20 SP – champion &amp; Chun</a:t>
            </a:r>
            <a:endParaRPr lang="en-US" dirty="0"/>
          </a:p>
        </p:txBody>
      </p:sp>
    </p:spTree>
    <p:extLst>
      <p:ext uri="{BB962C8B-B14F-4D97-AF65-F5344CB8AC3E}">
        <p14:creationId xmlns:p14="http://schemas.microsoft.com/office/powerpoint/2010/main" val="49481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5B8C8-5504-B840-97D8-4B49894B36F1}"/>
              </a:ext>
            </a:extLst>
          </p:cNvPr>
          <p:cNvSpPr>
            <a:spLocks noGrp="1"/>
          </p:cNvSpPr>
          <p:nvPr>
            <p:ph type="title"/>
          </p:nvPr>
        </p:nvSpPr>
        <p:spPr/>
        <p:txBody>
          <a:bodyPr/>
          <a:lstStyle/>
          <a:p>
            <a:r>
              <a:rPr lang="en-US" dirty="0"/>
              <a:t>Code Analysis Process</a:t>
            </a:r>
          </a:p>
        </p:txBody>
      </p:sp>
      <p:sp>
        <p:nvSpPr>
          <p:cNvPr id="4" name="Slide Number Placeholder 3">
            <a:extLst>
              <a:ext uri="{FF2B5EF4-FFF2-40B4-BE49-F238E27FC236}">
                <a16:creationId xmlns:a16="http://schemas.microsoft.com/office/drawing/2014/main" id="{79CDF81C-17F5-E249-A5D9-6195797A523C}"/>
              </a:ext>
            </a:extLst>
          </p:cNvPr>
          <p:cNvSpPr>
            <a:spLocks noGrp="1"/>
          </p:cNvSpPr>
          <p:nvPr>
            <p:ph type="sldNum" sz="quarter" idx="12"/>
          </p:nvPr>
        </p:nvSpPr>
        <p:spPr/>
        <p:txBody>
          <a:bodyPr/>
          <a:lstStyle/>
          <a:p>
            <a:fld id="{659665DE-58FC-41F4-AC58-2C90A5E00527}" type="slidenum">
              <a:rPr lang="en-US" smtClean="0"/>
              <a:t>8</a:t>
            </a:fld>
            <a:endParaRPr lang="en-US"/>
          </a:p>
        </p:txBody>
      </p:sp>
      <p:sp>
        <p:nvSpPr>
          <p:cNvPr id="5" name="Footer Placeholder 4">
            <a:extLst>
              <a:ext uri="{FF2B5EF4-FFF2-40B4-BE49-F238E27FC236}">
                <a16:creationId xmlns:a16="http://schemas.microsoft.com/office/drawing/2014/main" id="{43533ED9-00A2-E149-9761-302620F64B0C}"/>
              </a:ext>
            </a:extLst>
          </p:cNvPr>
          <p:cNvSpPr>
            <a:spLocks noGrp="1"/>
          </p:cNvSpPr>
          <p:nvPr>
            <p:ph type="ftr" sz="quarter" idx="11"/>
          </p:nvPr>
        </p:nvSpPr>
        <p:spPr/>
        <p:txBody>
          <a:bodyPr/>
          <a:lstStyle/>
          <a:p>
            <a:r>
              <a:rPr lang="en-US"/>
              <a:t>CSE 373 20 SP – champion &amp; Chun</a:t>
            </a:r>
            <a:endParaRPr lang="en-US" dirty="0"/>
          </a:p>
        </p:txBody>
      </p:sp>
      <p:grpSp>
        <p:nvGrpSpPr>
          <p:cNvPr id="130" name="Group 129">
            <a:extLst>
              <a:ext uri="{FF2B5EF4-FFF2-40B4-BE49-F238E27FC236}">
                <a16:creationId xmlns:a16="http://schemas.microsoft.com/office/drawing/2014/main" id="{E7A5B37C-B87E-6F4F-B5EA-4C8C93796114}"/>
              </a:ext>
            </a:extLst>
          </p:cNvPr>
          <p:cNvGrpSpPr/>
          <p:nvPr/>
        </p:nvGrpSpPr>
        <p:grpSpPr>
          <a:xfrm>
            <a:off x="288078" y="2267028"/>
            <a:ext cx="11761580" cy="2790773"/>
            <a:chOff x="172878" y="3757161"/>
            <a:chExt cx="11761580" cy="2790773"/>
          </a:xfrm>
        </p:grpSpPr>
        <p:sp>
          <p:nvSpPr>
            <p:cNvPr id="21" name="Right Arrow 20">
              <a:extLst>
                <a:ext uri="{FF2B5EF4-FFF2-40B4-BE49-F238E27FC236}">
                  <a16:creationId xmlns:a16="http://schemas.microsoft.com/office/drawing/2014/main" id="{4D8164DF-6459-1D41-BB7F-A8E16046144B}"/>
                </a:ext>
              </a:extLst>
            </p:cNvPr>
            <p:cNvSpPr/>
            <p:nvPr/>
          </p:nvSpPr>
          <p:spPr>
            <a:xfrm>
              <a:off x="4088400" y="4657796"/>
              <a:ext cx="1488907" cy="981665"/>
            </a:xfrm>
            <a:prstGeom prst="rightArrow">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B6A479"/>
                  </a:solidFill>
                </a:rPr>
                <a:t>code modeling</a:t>
              </a:r>
            </a:p>
          </p:txBody>
        </p:sp>
        <p:sp>
          <p:nvSpPr>
            <p:cNvPr id="23" name="Rectangle 22">
              <a:extLst>
                <a:ext uri="{FF2B5EF4-FFF2-40B4-BE49-F238E27FC236}">
                  <a16:creationId xmlns:a16="http://schemas.microsoft.com/office/drawing/2014/main" id="{76042CF8-37EE-AE42-8DA1-32E7B4CA606C}"/>
                </a:ext>
              </a:extLst>
            </p:cNvPr>
            <p:cNvSpPr/>
            <p:nvPr/>
          </p:nvSpPr>
          <p:spPr>
            <a:xfrm>
              <a:off x="172878" y="4753815"/>
              <a:ext cx="1287428" cy="71980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code</a:t>
              </a:r>
            </a:p>
          </p:txBody>
        </p:sp>
        <p:sp>
          <p:nvSpPr>
            <p:cNvPr id="24" name="Rectangle 23">
              <a:extLst>
                <a:ext uri="{FF2B5EF4-FFF2-40B4-BE49-F238E27FC236}">
                  <a16:creationId xmlns:a16="http://schemas.microsoft.com/office/drawing/2014/main" id="{F1E6406B-3B7E-8047-A65D-0A35E57512D4}"/>
                </a:ext>
              </a:extLst>
            </p:cNvPr>
            <p:cNvSpPr/>
            <p:nvPr/>
          </p:nvSpPr>
          <p:spPr>
            <a:xfrm>
              <a:off x="5308201" y="3926728"/>
              <a:ext cx="1827595" cy="86558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 of  best-case runtime f(n)</a:t>
              </a:r>
            </a:p>
          </p:txBody>
        </p:sp>
        <p:sp>
          <p:nvSpPr>
            <p:cNvPr id="25" name="Rectangle 24">
              <a:extLst>
                <a:ext uri="{FF2B5EF4-FFF2-40B4-BE49-F238E27FC236}">
                  <a16:creationId xmlns:a16="http://schemas.microsoft.com/office/drawing/2014/main" id="{2818DF96-0DCE-704E-87E3-D7BE1CB625DE}"/>
                </a:ext>
              </a:extLst>
            </p:cNvPr>
            <p:cNvSpPr/>
            <p:nvPr/>
          </p:nvSpPr>
          <p:spPr>
            <a:xfrm>
              <a:off x="8516041" y="3757161"/>
              <a:ext cx="3418417" cy="33913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Best-case upper bound O(n)</a:t>
              </a:r>
            </a:p>
          </p:txBody>
        </p:sp>
        <p:sp>
          <p:nvSpPr>
            <p:cNvPr id="26" name="Rectangle 25">
              <a:extLst>
                <a:ext uri="{FF2B5EF4-FFF2-40B4-BE49-F238E27FC236}">
                  <a16:creationId xmlns:a16="http://schemas.microsoft.com/office/drawing/2014/main" id="{F1105C82-1212-8D46-862B-2EA8C560E19F}"/>
                </a:ext>
              </a:extLst>
            </p:cNvPr>
            <p:cNvSpPr/>
            <p:nvPr/>
          </p:nvSpPr>
          <p:spPr>
            <a:xfrm>
              <a:off x="8516040" y="4183656"/>
              <a:ext cx="3418417" cy="33664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Best-case lower bound </a:t>
              </a:r>
              <a:r>
                <a:rPr lang="en-US" dirty="0" err="1"/>
                <a:t>Ω</a:t>
              </a:r>
              <a:r>
                <a:rPr lang="en-US" dirty="0"/>
                <a:t>(n)</a:t>
              </a:r>
            </a:p>
          </p:txBody>
        </p:sp>
        <p:sp>
          <p:nvSpPr>
            <p:cNvPr id="27" name="Rectangle 26">
              <a:extLst>
                <a:ext uri="{FF2B5EF4-FFF2-40B4-BE49-F238E27FC236}">
                  <a16:creationId xmlns:a16="http://schemas.microsoft.com/office/drawing/2014/main" id="{722A31AE-B545-774E-8241-2E38F50478EA}"/>
                </a:ext>
              </a:extLst>
            </p:cNvPr>
            <p:cNvSpPr/>
            <p:nvPr/>
          </p:nvSpPr>
          <p:spPr>
            <a:xfrm>
              <a:off x="8516041" y="4613621"/>
              <a:ext cx="3418416" cy="33664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Best-case tight fit </a:t>
              </a:r>
              <a:r>
                <a:rPr lang="en-US" dirty="0" err="1"/>
                <a:t>Θ</a:t>
              </a:r>
              <a:r>
                <a:rPr lang="en-US" dirty="0"/>
                <a:t>(n)</a:t>
              </a:r>
            </a:p>
          </p:txBody>
        </p:sp>
        <p:sp>
          <p:nvSpPr>
            <p:cNvPr id="31" name="Rectangle 30">
              <a:extLst>
                <a:ext uri="{FF2B5EF4-FFF2-40B4-BE49-F238E27FC236}">
                  <a16:creationId xmlns:a16="http://schemas.microsoft.com/office/drawing/2014/main" id="{166CC850-1F63-5842-B0FD-B1D71E4C9E8D}"/>
                </a:ext>
              </a:extLst>
            </p:cNvPr>
            <p:cNvSpPr/>
            <p:nvPr/>
          </p:nvSpPr>
          <p:spPr>
            <a:xfrm>
              <a:off x="2708156" y="4085268"/>
              <a:ext cx="1488907" cy="574185"/>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best case</a:t>
              </a:r>
            </a:p>
          </p:txBody>
        </p:sp>
        <p:sp>
          <p:nvSpPr>
            <p:cNvPr id="32" name="Rectangle 31">
              <a:extLst>
                <a:ext uri="{FF2B5EF4-FFF2-40B4-BE49-F238E27FC236}">
                  <a16:creationId xmlns:a16="http://schemas.microsoft.com/office/drawing/2014/main" id="{7B629A73-8D8D-BB4A-AE36-FCE0B588D781}"/>
                </a:ext>
              </a:extLst>
            </p:cNvPr>
            <p:cNvSpPr/>
            <p:nvPr/>
          </p:nvSpPr>
          <p:spPr>
            <a:xfrm>
              <a:off x="2708155" y="5664210"/>
              <a:ext cx="1488907" cy="570869"/>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worst case</a:t>
              </a:r>
            </a:p>
          </p:txBody>
        </p:sp>
        <p:sp>
          <p:nvSpPr>
            <p:cNvPr id="33" name="Rectangle 32">
              <a:extLst>
                <a:ext uri="{FF2B5EF4-FFF2-40B4-BE49-F238E27FC236}">
                  <a16:creationId xmlns:a16="http://schemas.microsoft.com/office/drawing/2014/main" id="{04D420C2-831D-8146-8BD4-45684F722133}"/>
                </a:ext>
              </a:extLst>
            </p:cNvPr>
            <p:cNvSpPr/>
            <p:nvPr/>
          </p:nvSpPr>
          <p:spPr>
            <a:xfrm>
              <a:off x="5308201" y="5516854"/>
              <a:ext cx="1827595" cy="86558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 of  worst-case runtime f(n)</a:t>
              </a:r>
            </a:p>
          </p:txBody>
        </p:sp>
        <p:cxnSp>
          <p:nvCxnSpPr>
            <p:cNvPr id="36" name="Straight Arrow Connector 35">
              <a:extLst>
                <a:ext uri="{FF2B5EF4-FFF2-40B4-BE49-F238E27FC236}">
                  <a16:creationId xmlns:a16="http://schemas.microsoft.com/office/drawing/2014/main" id="{0CCF465B-1D23-2E4B-90AD-F95413E12EA6}"/>
                </a:ext>
              </a:extLst>
            </p:cNvPr>
            <p:cNvCxnSpPr>
              <a:cxnSpLocks/>
              <a:stCxn id="23" idx="3"/>
              <a:endCxn id="31" idx="1"/>
            </p:cNvCxnSpPr>
            <p:nvPr/>
          </p:nvCxnSpPr>
          <p:spPr>
            <a:xfrm flipV="1">
              <a:off x="1460306" y="4372361"/>
              <a:ext cx="1247850" cy="741357"/>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7DA4D4B-31E3-A04D-912F-0B02C3AD408B}"/>
                </a:ext>
              </a:extLst>
            </p:cNvPr>
            <p:cNvCxnSpPr>
              <a:cxnSpLocks/>
              <a:stCxn id="23" idx="3"/>
              <a:endCxn id="32" idx="1"/>
            </p:cNvCxnSpPr>
            <p:nvPr/>
          </p:nvCxnSpPr>
          <p:spPr>
            <a:xfrm>
              <a:off x="1460306" y="5113718"/>
              <a:ext cx="1247849" cy="835927"/>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1E22876-B512-8C48-BF7B-CFDE957BF208}"/>
                </a:ext>
              </a:extLst>
            </p:cNvPr>
            <p:cNvCxnSpPr>
              <a:cxnSpLocks/>
              <a:stCxn id="31" idx="3"/>
              <a:endCxn id="24" idx="1"/>
            </p:cNvCxnSpPr>
            <p:nvPr/>
          </p:nvCxnSpPr>
          <p:spPr>
            <a:xfrm flipV="1">
              <a:off x="4197063" y="4359520"/>
              <a:ext cx="1111138" cy="1284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106EA83-C223-AB4C-B6B0-899A715B7E23}"/>
                </a:ext>
              </a:extLst>
            </p:cNvPr>
            <p:cNvCxnSpPr>
              <a:cxnSpLocks/>
              <a:stCxn id="32" idx="3"/>
              <a:endCxn id="33" idx="1"/>
            </p:cNvCxnSpPr>
            <p:nvPr/>
          </p:nvCxnSpPr>
          <p:spPr>
            <a:xfrm>
              <a:off x="4197062" y="5949645"/>
              <a:ext cx="1111139" cy="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581B11F-EBB8-9E4C-9BDD-512DE4F94D18}"/>
                </a:ext>
              </a:extLst>
            </p:cNvPr>
            <p:cNvCxnSpPr>
              <a:cxnSpLocks/>
              <a:stCxn id="24" idx="3"/>
              <a:endCxn id="25" idx="1"/>
            </p:cNvCxnSpPr>
            <p:nvPr/>
          </p:nvCxnSpPr>
          <p:spPr>
            <a:xfrm flipV="1">
              <a:off x="7135796" y="3926728"/>
              <a:ext cx="1380245" cy="432792"/>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53F6681-C21C-2B45-B9F7-69B98DE55995}"/>
                </a:ext>
              </a:extLst>
            </p:cNvPr>
            <p:cNvSpPr/>
            <p:nvPr/>
          </p:nvSpPr>
          <p:spPr>
            <a:xfrm>
              <a:off x="8516040" y="5354827"/>
              <a:ext cx="3418417" cy="33913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Worst-case upper bound O(n)</a:t>
              </a:r>
            </a:p>
          </p:txBody>
        </p:sp>
        <p:sp>
          <p:nvSpPr>
            <p:cNvPr id="51" name="Rectangle 50">
              <a:extLst>
                <a:ext uri="{FF2B5EF4-FFF2-40B4-BE49-F238E27FC236}">
                  <a16:creationId xmlns:a16="http://schemas.microsoft.com/office/drawing/2014/main" id="{6068512C-A0B6-0446-9198-E32468350E41}"/>
                </a:ext>
              </a:extLst>
            </p:cNvPr>
            <p:cNvSpPr/>
            <p:nvPr/>
          </p:nvSpPr>
          <p:spPr>
            <a:xfrm>
              <a:off x="8516039" y="5781322"/>
              <a:ext cx="3418417" cy="33664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Worst-case lower bound </a:t>
              </a:r>
              <a:r>
                <a:rPr lang="en-US" dirty="0" err="1"/>
                <a:t>Ω</a:t>
              </a:r>
              <a:r>
                <a:rPr lang="en-US" dirty="0"/>
                <a:t>(n)</a:t>
              </a:r>
            </a:p>
          </p:txBody>
        </p:sp>
        <p:sp>
          <p:nvSpPr>
            <p:cNvPr id="52" name="Rectangle 51">
              <a:extLst>
                <a:ext uri="{FF2B5EF4-FFF2-40B4-BE49-F238E27FC236}">
                  <a16:creationId xmlns:a16="http://schemas.microsoft.com/office/drawing/2014/main" id="{FF6D9D27-0366-674F-A0EC-F33A7D7C19BB}"/>
                </a:ext>
              </a:extLst>
            </p:cNvPr>
            <p:cNvSpPr/>
            <p:nvPr/>
          </p:nvSpPr>
          <p:spPr>
            <a:xfrm>
              <a:off x="8516040" y="6211287"/>
              <a:ext cx="3418416" cy="33664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Worst-case tight fit </a:t>
              </a:r>
              <a:r>
                <a:rPr lang="en-US" dirty="0" err="1"/>
                <a:t>Θ</a:t>
              </a:r>
              <a:r>
                <a:rPr lang="en-US" dirty="0"/>
                <a:t>(n)</a:t>
              </a:r>
            </a:p>
          </p:txBody>
        </p:sp>
        <p:cxnSp>
          <p:nvCxnSpPr>
            <p:cNvPr id="54" name="Straight Arrow Connector 53">
              <a:extLst>
                <a:ext uri="{FF2B5EF4-FFF2-40B4-BE49-F238E27FC236}">
                  <a16:creationId xmlns:a16="http://schemas.microsoft.com/office/drawing/2014/main" id="{614A1073-402D-5B43-B9FE-AC1C38636E1D}"/>
                </a:ext>
              </a:extLst>
            </p:cNvPr>
            <p:cNvCxnSpPr>
              <a:cxnSpLocks/>
              <a:stCxn id="24" idx="3"/>
              <a:endCxn id="26" idx="1"/>
            </p:cNvCxnSpPr>
            <p:nvPr/>
          </p:nvCxnSpPr>
          <p:spPr>
            <a:xfrm flipV="1">
              <a:off x="7135796" y="4351980"/>
              <a:ext cx="1380244" cy="754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4641B98D-AE19-574C-A277-ED42597AFE19}"/>
                </a:ext>
              </a:extLst>
            </p:cNvPr>
            <p:cNvCxnSpPr>
              <a:cxnSpLocks/>
              <a:stCxn id="24" idx="3"/>
              <a:endCxn id="27" idx="1"/>
            </p:cNvCxnSpPr>
            <p:nvPr/>
          </p:nvCxnSpPr>
          <p:spPr>
            <a:xfrm>
              <a:off x="7135796" y="4359520"/>
              <a:ext cx="1380245" cy="422425"/>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73BF062-A5E7-D442-AB6D-D1375FEFB497}"/>
                </a:ext>
              </a:extLst>
            </p:cNvPr>
            <p:cNvCxnSpPr>
              <a:cxnSpLocks/>
              <a:stCxn id="33" idx="3"/>
              <a:endCxn id="50" idx="1"/>
            </p:cNvCxnSpPr>
            <p:nvPr/>
          </p:nvCxnSpPr>
          <p:spPr>
            <a:xfrm flipV="1">
              <a:off x="7135796" y="5524394"/>
              <a:ext cx="1380244" cy="425252"/>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0940AB1-502A-F24E-8C9D-834D6102F9A2}"/>
                </a:ext>
              </a:extLst>
            </p:cNvPr>
            <p:cNvCxnSpPr>
              <a:cxnSpLocks/>
              <a:stCxn id="33" idx="3"/>
              <a:endCxn id="51" idx="1"/>
            </p:cNvCxnSpPr>
            <p:nvPr/>
          </p:nvCxnSpPr>
          <p:spPr>
            <a:xfrm>
              <a:off x="7135796" y="5949646"/>
              <a:ext cx="138024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2A211187-7F1C-334F-B9DC-54B6706E4414}"/>
                </a:ext>
              </a:extLst>
            </p:cNvPr>
            <p:cNvCxnSpPr>
              <a:cxnSpLocks/>
              <a:stCxn id="33" idx="3"/>
              <a:endCxn id="52" idx="1"/>
            </p:cNvCxnSpPr>
            <p:nvPr/>
          </p:nvCxnSpPr>
          <p:spPr>
            <a:xfrm>
              <a:off x="7135796" y="5949646"/>
              <a:ext cx="1380244" cy="429965"/>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29" name="Right Arrow 128">
              <a:extLst>
                <a:ext uri="{FF2B5EF4-FFF2-40B4-BE49-F238E27FC236}">
                  <a16:creationId xmlns:a16="http://schemas.microsoft.com/office/drawing/2014/main" id="{61F7B200-8078-7C4B-BD09-7203CB2D1B74}"/>
                </a:ext>
              </a:extLst>
            </p:cNvPr>
            <p:cNvSpPr/>
            <p:nvPr/>
          </p:nvSpPr>
          <p:spPr>
            <a:xfrm>
              <a:off x="1646640" y="4659453"/>
              <a:ext cx="1247849" cy="981665"/>
            </a:xfrm>
            <a:prstGeom prst="rightArrow">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B6A479"/>
                  </a:solidFill>
                </a:rPr>
                <a:t>case analysis</a:t>
              </a:r>
            </a:p>
          </p:txBody>
        </p:sp>
        <p:sp>
          <p:nvSpPr>
            <p:cNvPr id="22" name="Right Arrow 21">
              <a:extLst>
                <a:ext uri="{FF2B5EF4-FFF2-40B4-BE49-F238E27FC236}">
                  <a16:creationId xmlns:a16="http://schemas.microsoft.com/office/drawing/2014/main" id="{A1E1DFD9-CA9F-E346-990C-5A70896B9D14}"/>
                </a:ext>
              </a:extLst>
            </p:cNvPr>
            <p:cNvSpPr/>
            <p:nvPr/>
          </p:nvSpPr>
          <p:spPr>
            <a:xfrm>
              <a:off x="7060564" y="4667521"/>
              <a:ext cx="1629451" cy="981665"/>
            </a:xfrm>
            <a:prstGeom prst="rightArrow">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B6A479"/>
                  </a:solidFill>
                </a:rPr>
                <a:t>asymptotic analysis</a:t>
              </a:r>
            </a:p>
          </p:txBody>
        </p:sp>
      </p:grpSp>
    </p:spTree>
    <p:extLst>
      <p:ext uri="{BB962C8B-B14F-4D97-AF65-F5344CB8AC3E}">
        <p14:creationId xmlns:p14="http://schemas.microsoft.com/office/powerpoint/2010/main" val="3235803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386271-0110-A443-A649-D0C1AAD156B7}"/>
              </a:ext>
            </a:extLst>
          </p:cNvPr>
          <p:cNvSpPr>
            <a:spLocks noGrp="1"/>
          </p:cNvSpPr>
          <p:nvPr>
            <p:ph type="sldNum" sz="quarter" idx="12"/>
          </p:nvPr>
        </p:nvSpPr>
        <p:spPr/>
        <p:txBody>
          <a:bodyPr/>
          <a:lstStyle/>
          <a:p>
            <a:fld id="{659665DE-58FC-41F4-AC58-2C90A5E00527}" type="slidenum">
              <a:rPr lang="en-US" smtClean="0"/>
              <a:pPr/>
              <a:t>9</a:t>
            </a:fld>
            <a:endParaRPr lang="en-US"/>
          </a:p>
        </p:txBody>
      </p:sp>
      <p:sp>
        <p:nvSpPr>
          <p:cNvPr id="3" name="Title 2">
            <a:extLst>
              <a:ext uri="{FF2B5EF4-FFF2-40B4-BE49-F238E27FC236}">
                <a16:creationId xmlns:a16="http://schemas.microsoft.com/office/drawing/2014/main" id="{D3EAD420-C1DF-A04D-BBFD-FD51C1AB0ED4}"/>
              </a:ext>
            </a:extLst>
          </p:cNvPr>
          <p:cNvSpPr>
            <a:spLocks noGrp="1"/>
          </p:cNvSpPr>
          <p:nvPr>
            <p:ph type="title"/>
          </p:nvPr>
        </p:nvSpPr>
        <p:spPr/>
        <p:txBody>
          <a:bodyPr/>
          <a:lstStyle/>
          <a:p>
            <a:r>
              <a:rPr lang="en-US" dirty="0"/>
              <a:t>Modeling Recursive Code</a:t>
            </a:r>
          </a:p>
        </p:txBody>
      </p:sp>
      <p:sp>
        <p:nvSpPr>
          <p:cNvPr id="4" name="Content Placeholder 3">
            <a:extLst>
              <a:ext uri="{FF2B5EF4-FFF2-40B4-BE49-F238E27FC236}">
                <a16:creationId xmlns:a16="http://schemas.microsoft.com/office/drawing/2014/main" id="{AA51E56D-E87D-CC41-B8F2-3A92919AA161}"/>
              </a:ext>
            </a:extLst>
          </p:cNvPr>
          <p:cNvSpPr>
            <a:spLocks noGrp="1"/>
          </p:cNvSpPr>
          <p:nvPr>
            <p:ph idx="1"/>
          </p:nvPr>
        </p:nvSpPr>
        <p:spPr/>
        <p:txBody>
          <a:bodyPr/>
          <a:lstStyle/>
          <a:p>
            <a:endParaRPr lang="en-US"/>
          </a:p>
        </p:txBody>
      </p:sp>
      <p:sp>
        <p:nvSpPr>
          <p:cNvPr id="5" name="Footer Placeholder 4">
            <a:extLst>
              <a:ext uri="{FF2B5EF4-FFF2-40B4-BE49-F238E27FC236}">
                <a16:creationId xmlns:a16="http://schemas.microsoft.com/office/drawing/2014/main" id="{019F052C-055C-6D48-83E0-4573798C2EF7}"/>
              </a:ext>
            </a:extLst>
          </p:cNvPr>
          <p:cNvSpPr>
            <a:spLocks noGrp="1"/>
          </p:cNvSpPr>
          <p:nvPr>
            <p:ph type="ftr" sz="quarter" idx="11"/>
          </p:nvPr>
        </p:nvSpPr>
        <p:spPr/>
        <p:txBody>
          <a:bodyPr/>
          <a:lstStyle/>
          <a:p>
            <a:r>
              <a:rPr lang="en-US"/>
              <a:t>CSE 373 20 SP – champion &amp; Chun</a:t>
            </a:r>
            <a:endParaRPr lang="en-US" dirty="0"/>
          </a:p>
        </p:txBody>
      </p:sp>
    </p:spTree>
    <p:extLst>
      <p:ext uri="{BB962C8B-B14F-4D97-AF65-F5344CB8AC3E}">
        <p14:creationId xmlns:p14="http://schemas.microsoft.com/office/powerpoint/2010/main" val="10235630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3158</TotalTime>
  <Words>3855</Words>
  <Application>Microsoft Macintosh PowerPoint</Application>
  <PresentationFormat>Widescreen</PresentationFormat>
  <Paragraphs>738</Paragraphs>
  <Slides>31</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Arial</vt:lpstr>
      <vt:lpstr>Calibri</vt:lpstr>
      <vt:lpstr>Cambria Math</vt:lpstr>
      <vt:lpstr>Courier New</vt:lpstr>
      <vt:lpstr>Segoe UI</vt:lpstr>
      <vt:lpstr>Segoe UI Historic</vt:lpstr>
      <vt:lpstr>Segoe UI Light</vt:lpstr>
      <vt:lpstr>Segoe UI Semilight</vt:lpstr>
      <vt:lpstr>Tahoma</vt:lpstr>
      <vt:lpstr>Tw Cen MT</vt:lpstr>
      <vt:lpstr>Wingdings</vt:lpstr>
      <vt:lpstr>Wingdings 3</vt:lpstr>
      <vt:lpstr>Integral</vt:lpstr>
      <vt:lpstr>Lecture 6: Modeling Complex Code</vt:lpstr>
      <vt:lpstr>Warm Up!</vt:lpstr>
      <vt:lpstr>Warm Up!</vt:lpstr>
      <vt:lpstr>Warm Up!</vt:lpstr>
      <vt:lpstr>A “recap” about big-O vs big-Theta going forward</vt:lpstr>
      <vt:lpstr>Administrivia</vt:lpstr>
      <vt:lpstr>Questions</vt:lpstr>
      <vt:lpstr>Code Analysis Process</vt:lpstr>
      <vt:lpstr>Modeling Recursive Code</vt:lpstr>
      <vt:lpstr>Recursive Patterns</vt:lpstr>
      <vt:lpstr>Binary Search</vt:lpstr>
      <vt:lpstr>Binary Search Runtime</vt:lpstr>
      <vt:lpstr>Binary search runtime</vt:lpstr>
      <vt:lpstr>Moving Forward</vt:lpstr>
      <vt:lpstr>Model</vt:lpstr>
      <vt:lpstr>Meet the Recurrence</vt:lpstr>
      <vt:lpstr>Write a Recurrence</vt:lpstr>
      <vt:lpstr>Recurrence to Big-Θ</vt:lpstr>
      <vt:lpstr>Understanding Master Theorem</vt:lpstr>
      <vt:lpstr>Questions</vt:lpstr>
      <vt:lpstr>Recursive Patterns</vt:lpstr>
      <vt:lpstr>Merge Sort</vt:lpstr>
      <vt:lpstr>Merge Sort</vt:lpstr>
      <vt:lpstr>Merge Sort Recurrence to Big-Θ</vt:lpstr>
      <vt:lpstr>Questions</vt:lpstr>
      <vt:lpstr>Recursive Patterns</vt:lpstr>
      <vt:lpstr>Calculating Fibonacci</vt:lpstr>
      <vt:lpstr>Calculating Fibonacci Recurrence to Big-Θ</vt:lpstr>
      <vt:lpstr>Calculating Fibonacci Recurrence to Big-Θ</vt:lpstr>
      <vt:lpstr>Calculating Fibonacci Recurrence to Big-Θ</vt:lpstr>
      <vt:lpstr>Recursive Patterns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Kasey Champion</cp:lastModifiedBy>
  <cp:revision>149</cp:revision>
  <dcterms:created xsi:type="dcterms:W3CDTF">2018-03-22T00:41:11Z</dcterms:created>
  <dcterms:modified xsi:type="dcterms:W3CDTF">2020-04-13T11:33:12Z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